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autoCompressPictures="0">
  <p:sldMasterIdLst>
    <p:sldMasterId id="2147483648" r:id="rId1"/>
  </p:sldMasterIdLst>
  <p:notesMasterIdLst>
    <p:notesMasterId r:id="rId26"/>
  </p:notesMasterIdLst>
  <p:sldIdLst>
    <p:sldId id="256" r:id="rId2"/>
    <p:sldId id="270" r:id="rId3"/>
    <p:sldId id="271" r:id="rId4"/>
    <p:sldId id="258" r:id="rId5"/>
    <p:sldId id="273" r:id="rId6"/>
    <p:sldId id="282" r:id="rId7"/>
    <p:sldId id="275" r:id="rId8"/>
    <p:sldId id="259" r:id="rId9"/>
    <p:sldId id="281" r:id="rId10"/>
    <p:sldId id="260" r:id="rId11"/>
    <p:sldId id="261" r:id="rId12"/>
    <p:sldId id="262" r:id="rId13"/>
    <p:sldId id="276" r:id="rId14"/>
    <p:sldId id="263" r:id="rId15"/>
    <p:sldId id="264" r:id="rId16"/>
    <p:sldId id="277" r:id="rId17"/>
    <p:sldId id="272" r:id="rId18"/>
    <p:sldId id="278" r:id="rId19"/>
    <p:sldId id="267" r:id="rId20"/>
    <p:sldId id="283" r:id="rId21"/>
    <p:sldId id="284" r:id="rId22"/>
    <p:sldId id="286" r:id="rId23"/>
    <p:sldId id="285" r:id="rId24"/>
    <p:sldId id="265"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Nunito" pitchFamily="2" charset="77"/>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Msxku8JO1ANQFdzN+oRhnyR274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4A0273-48AC-4942-9D67-6F5B3E45E117}">
  <a:tblStyle styleId="{AA4A0273-48AC-4942-9D67-6F5B3E45E11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82418"/>
  </p:normalViewPr>
  <p:slideViewPr>
    <p:cSldViewPr snapToGrid="0" snapToObjects="1">
      <p:cViewPr varScale="1">
        <p:scale>
          <a:sx n="84" d="100"/>
          <a:sy n="84" d="100"/>
        </p:scale>
        <p:origin x="20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peterdoorn/Documents/DANS/Beleid/Open%20Science%20Dashboar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peterdoorn/Documents/DANS/Beleid/Open%20Science%20Dashboard.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peterdoorn/Documents/DANS/Beleid/Open%20Science%20Dashboard.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oleObject" Target="file:////Users/peterdoorn/Documents/DANS/Beleid/Open%20Science%20Dashboard.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peterdoorn/Documents/DANS/Beleid/Open%20Science%20Dashboard.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peterdoorn/Documents/DANS/Beleid/Open%20Science%20Dashboard.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peterdoorn/Documents/DANS/EOSC%20Synergy/RI%20Landscape.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Users/peterdoorn/Documents/DANS/Beleid/Open%20Science%20Dashboar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peterdoorn/Documents/DANS/Beleid/Open%20Science%20Dashboar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peterdoorn/Documents/DANS/Beleid/Open%20Science%20Dashboar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peterdoorn/Documents/DANS/Beleid/Open%20Science%20Dashboard.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Users/peterdoorn/Documents/DANS/Beleid/Open%20Science%20Dashboar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peterdoorn/Documents/DANS/Beleid/Open%20Science%20Dashboar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peterdoorn/Documents/DANS/Beleid/Open%20Science%20Dashboar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peterdoorn/Documents/DANS/Beleid/Open%20Science%20Dashboar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dirty="0"/>
              <a:t>Digital Research Infrastructure Components according to</a:t>
            </a:r>
            <a:r>
              <a:rPr lang="en-US" baseline="0" dirty="0"/>
              <a:t> </a:t>
            </a:r>
            <a:r>
              <a:rPr lang="en-US" dirty="0"/>
              <a:t>NWO, Re3Data, MERIL, ESFRI and LCRDM</a:t>
            </a:r>
          </a:p>
        </c:rich>
      </c:tx>
      <c:layout>
        <c:manualLayout>
          <c:xMode val="edge"/>
          <c:yMode val="edge"/>
          <c:x val="0.12496028967495733"/>
          <c:y val="3.8270784333776467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0579618530171788"/>
          <c:y val="0.22902139099411647"/>
          <c:w val="0.41795103676629908"/>
          <c:h val="0.54177909159375881"/>
        </c:manualLayout>
      </c:layout>
      <c:barChart>
        <c:barDir val="bar"/>
        <c:grouping val="stacked"/>
        <c:varyColors val="0"/>
        <c:ser>
          <c:idx val="0"/>
          <c:order val="0"/>
          <c:tx>
            <c:strRef>
              <c:f>Dashboard!$A$1</c:f>
              <c:strCache>
                <c:ptCount val="1"/>
              </c:strCache>
            </c:strRef>
          </c:tx>
          <c:spPr>
            <a:solidFill>
              <a:schemeClr val="accent1"/>
            </a:solidFill>
            <a:ln>
              <a:noFill/>
            </a:ln>
            <a:effectLst/>
          </c:spPr>
          <c:invertIfNegative val="0"/>
          <c:cat>
            <c:strRef>
              <c:f>Dashboard!$A$2:$A$6</c:f>
              <c:strCache>
                <c:ptCount val="5"/>
                <c:pt idx="0">
                  <c:v>NWO Large-Scale Scientific Infrastructures (2018)</c:v>
                </c:pt>
                <c:pt idx="1">
                  <c:v>Re3Data Repositories (2020)</c:v>
                </c:pt>
                <c:pt idx="2">
                  <c:v>MERIL Research infrastructures (2019)</c:v>
                </c:pt>
                <c:pt idx="3">
                  <c:v>ESFRI Research Infrastructures (2018)</c:v>
                </c:pt>
                <c:pt idx="4">
                  <c:v>LCRDM Facilities (2017)</c:v>
                </c:pt>
              </c:strCache>
            </c:strRef>
          </c:cat>
          <c:val>
            <c:numRef>
              <c:f>Dashboard!$A$2:$A$6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0-6055-DA45-B0F8-4603BFE6B051}"/>
            </c:ext>
          </c:extLst>
        </c:ser>
        <c:ser>
          <c:idx val="1"/>
          <c:order val="1"/>
          <c:tx>
            <c:strRef>
              <c:f>Dashboard!$B$1</c:f>
              <c:strCache>
                <c:ptCount val="1"/>
                <c:pt idx="0">
                  <c:v>Data-oriented</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Dashboard!$A$2:$A$6</c:f>
              <c:strCache>
                <c:ptCount val="5"/>
                <c:pt idx="0">
                  <c:v>NWO Large-Scale Scientific Infrastructures (2018)</c:v>
                </c:pt>
                <c:pt idx="1">
                  <c:v>Re3Data Repositories (2020)</c:v>
                </c:pt>
                <c:pt idx="2">
                  <c:v>MERIL Research infrastructures (2019)</c:v>
                </c:pt>
                <c:pt idx="3">
                  <c:v>ESFRI Research Infrastructures (2018)</c:v>
                </c:pt>
                <c:pt idx="4">
                  <c:v>LCRDM Facilities (2017)</c:v>
                </c:pt>
              </c:strCache>
            </c:strRef>
          </c:cat>
          <c:val>
            <c:numRef>
              <c:f>Dashboard!$B$2:$B$6</c:f>
              <c:numCache>
                <c:formatCode>General</c:formatCode>
                <c:ptCount val="5"/>
                <c:pt idx="0">
                  <c:v>38</c:v>
                </c:pt>
                <c:pt idx="1">
                  <c:v>56</c:v>
                </c:pt>
                <c:pt idx="4">
                  <c:v>50</c:v>
                </c:pt>
              </c:numCache>
            </c:numRef>
          </c:val>
          <c:extLst>
            <c:ext xmlns:c16="http://schemas.microsoft.com/office/drawing/2014/chart" uri="{C3380CC4-5D6E-409C-BE32-E72D297353CC}">
              <c16:uniqueId val="{00000001-6055-DA45-B0F8-4603BFE6B051}"/>
            </c:ext>
          </c:extLst>
        </c:ser>
        <c:ser>
          <c:idx val="2"/>
          <c:order val="2"/>
          <c:tx>
            <c:strRef>
              <c:f>Dashboard!$C$1</c:f>
              <c:strCache>
                <c:ptCount val="1"/>
                <c:pt idx="0">
                  <c:v>Other facilities</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6055-DA45-B0F8-4603BFE6B051}"/>
                </c:ext>
              </c:extLst>
            </c:dLbl>
            <c:dLbl>
              <c:idx val="4"/>
              <c:delete val="1"/>
              <c:extLst>
                <c:ext xmlns:c15="http://schemas.microsoft.com/office/drawing/2012/chart" uri="{CE6537A1-D6FC-4f65-9D91-7224C49458BB}"/>
                <c:ext xmlns:c16="http://schemas.microsoft.com/office/drawing/2014/chart" uri="{C3380CC4-5D6E-409C-BE32-E72D297353CC}">
                  <c16:uniqueId val="{00000003-6055-DA45-B0F8-4603BFE6B051}"/>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Dashboard!$A$2:$A$6</c:f>
              <c:strCache>
                <c:ptCount val="5"/>
                <c:pt idx="0">
                  <c:v>NWO Large-Scale Scientific Infrastructures (2018)</c:v>
                </c:pt>
                <c:pt idx="1">
                  <c:v>Re3Data Repositories (2020)</c:v>
                </c:pt>
                <c:pt idx="2">
                  <c:v>MERIL Research infrastructures (2019)</c:v>
                </c:pt>
                <c:pt idx="3">
                  <c:v>ESFRI Research Infrastructures (2018)</c:v>
                </c:pt>
                <c:pt idx="4">
                  <c:v>LCRDM Facilities (2017)</c:v>
                </c:pt>
              </c:strCache>
            </c:strRef>
          </c:cat>
          <c:val>
            <c:numRef>
              <c:f>Dashboard!$C$2:$C$6</c:f>
              <c:numCache>
                <c:formatCode>General</c:formatCode>
                <c:ptCount val="5"/>
                <c:pt idx="0">
                  <c:v>75</c:v>
                </c:pt>
                <c:pt idx="1">
                  <c:v>0</c:v>
                </c:pt>
                <c:pt idx="4">
                  <c:v>0</c:v>
                </c:pt>
              </c:numCache>
            </c:numRef>
          </c:val>
          <c:extLst>
            <c:ext xmlns:c16="http://schemas.microsoft.com/office/drawing/2014/chart" uri="{C3380CC4-5D6E-409C-BE32-E72D297353CC}">
              <c16:uniqueId val="{00000004-6055-DA45-B0F8-4603BFE6B051}"/>
            </c:ext>
          </c:extLst>
        </c:ser>
        <c:ser>
          <c:idx val="3"/>
          <c:order val="3"/>
          <c:tx>
            <c:strRef>
              <c:f>Dashboard!$D$1</c:f>
              <c:strCache>
                <c:ptCount val="1"/>
                <c:pt idx="0">
                  <c:v>Not specified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Dashboard!$A$2:$A$6</c:f>
              <c:strCache>
                <c:ptCount val="5"/>
                <c:pt idx="0">
                  <c:v>NWO Large-Scale Scientific Infrastructures (2018)</c:v>
                </c:pt>
                <c:pt idx="1">
                  <c:v>Re3Data Repositories (2020)</c:v>
                </c:pt>
                <c:pt idx="2">
                  <c:v>MERIL Research infrastructures (2019)</c:v>
                </c:pt>
                <c:pt idx="3">
                  <c:v>ESFRI Research Infrastructures (2018)</c:v>
                </c:pt>
                <c:pt idx="4">
                  <c:v>LCRDM Facilities (2017)</c:v>
                </c:pt>
              </c:strCache>
            </c:strRef>
          </c:cat>
          <c:val>
            <c:numRef>
              <c:f>Dashboard!$D$2:$D$6</c:f>
              <c:numCache>
                <c:formatCode>General</c:formatCode>
                <c:ptCount val="5"/>
                <c:pt idx="2">
                  <c:v>57</c:v>
                </c:pt>
                <c:pt idx="3">
                  <c:v>32</c:v>
                </c:pt>
              </c:numCache>
            </c:numRef>
          </c:val>
          <c:extLst>
            <c:ext xmlns:c16="http://schemas.microsoft.com/office/drawing/2014/chart" uri="{C3380CC4-5D6E-409C-BE32-E72D297353CC}">
              <c16:uniqueId val="{00000005-6055-DA45-B0F8-4603BFE6B051}"/>
            </c:ext>
          </c:extLst>
        </c:ser>
        <c:dLbls>
          <c:showLegendKey val="0"/>
          <c:showVal val="0"/>
          <c:showCatName val="0"/>
          <c:showSerName val="0"/>
          <c:showPercent val="0"/>
          <c:showBubbleSize val="0"/>
        </c:dLbls>
        <c:gapWidth val="150"/>
        <c:overlap val="100"/>
        <c:axId val="1422262944"/>
        <c:axId val="1422264624"/>
      </c:barChart>
      <c:catAx>
        <c:axId val="1422262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22264624"/>
        <c:crosses val="autoZero"/>
        <c:auto val="1"/>
        <c:lblAlgn val="ctr"/>
        <c:lblOffset val="100"/>
        <c:noMultiLvlLbl val="0"/>
      </c:catAx>
      <c:valAx>
        <c:axId val="1422264624"/>
        <c:scaling>
          <c:orientation val="minMax"/>
          <c:max val="12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2226294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30477094706862E-2"/>
          <c:y val="0.20480662604895947"/>
          <c:w val="0.92879183479705674"/>
          <c:h val="0.71371773807889172"/>
        </c:manualLayout>
      </c:layout>
      <c:ofPieChart>
        <c:ofPieType val="pie"/>
        <c:varyColors val="1"/>
        <c:ser>
          <c:idx val="0"/>
          <c:order val="0"/>
          <c:tx>
            <c:strRef>
              <c:f>Sheet2!$B$112</c:f>
              <c:strCache>
                <c:ptCount val="1"/>
                <c:pt idx="0">
                  <c:v>Repositories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CB-4D4D-AE21-8BF46017F1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CB-4D4D-AE21-8BF46017F1A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CB-4D4D-AE21-8BF46017F1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4CB-4D4D-AE21-8BF46017F1AD}"/>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C4CB-4D4D-AE21-8BF46017F1A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4CB-4D4D-AE21-8BF46017F1AD}"/>
              </c:ext>
            </c:extLst>
          </c:dPt>
          <c:dLbls>
            <c:dLbl>
              <c:idx val="0"/>
              <c:layout>
                <c:manualLayout>
                  <c:x val="1.0824014906990176E-2"/>
                  <c:y val="1.423856894616976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4CB-4D4D-AE21-8BF46017F1AD}"/>
                </c:ext>
              </c:extLst>
            </c:dLbl>
            <c:dLbl>
              <c:idx val="1"/>
              <c:layout>
                <c:manualLayout>
                  <c:x val="-2.9693804889627345E-2"/>
                  <c:y val="-5.681554538094043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4CB-4D4D-AE21-8BF46017F1AD}"/>
                </c:ext>
              </c:extLst>
            </c:dLbl>
            <c:dLbl>
              <c:idx val="3"/>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CB-4D4D-AE21-8BF46017F1AD}"/>
                </c:ext>
              </c:extLst>
            </c:dLbl>
            <c:dLbl>
              <c:idx val="4"/>
              <c:layout>
                <c:manualLayout>
                  <c:x val="9.9738903394255868E-2"/>
                  <c:y val="2.3456328331778733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C4CB-4D4D-AE21-8BF46017F1AD}"/>
                </c:ext>
              </c:extLst>
            </c:dLbl>
            <c:dLbl>
              <c:idx val="5"/>
              <c:layout>
                <c:manualLayout>
                  <c:x val="-0.14734782291781526"/>
                  <c:y val="1.43720910412356E-2"/>
                </c:manualLayout>
              </c:layout>
              <c:tx>
                <c:rich>
                  <a:bodyPr/>
                  <a:lstStyle/>
                  <a:p>
                    <a:r>
                      <a:rPr lang="en-US"/>
                      <a:t>PID</a:t>
                    </a:r>
                  </a:p>
                  <a:p>
                    <a:fld id="{AC824A57-CFEE-5B46-9622-8D882C9FF57A}"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C4CB-4D4D-AE21-8BF46017F1AD}"/>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Sheet2!$A$113:$A$117</c:f>
              <c:strCache>
                <c:ptCount val="5"/>
                <c:pt idx="0">
                  <c:v>Handle</c:v>
                </c:pt>
                <c:pt idx="1">
                  <c:v>DOI </c:v>
                </c:pt>
                <c:pt idx="2">
                  <c:v>URN </c:v>
                </c:pt>
                <c:pt idx="3">
                  <c:v>PURL </c:v>
                </c:pt>
                <c:pt idx="4">
                  <c:v>No PID</c:v>
                </c:pt>
              </c:strCache>
            </c:strRef>
          </c:cat>
          <c:val>
            <c:numRef>
              <c:f>Sheet2!$B$113:$B$117</c:f>
              <c:numCache>
                <c:formatCode>General</c:formatCode>
                <c:ptCount val="5"/>
                <c:pt idx="0">
                  <c:v>13</c:v>
                </c:pt>
                <c:pt idx="1">
                  <c:v>12</c:v>
                </c:pt>
                <c:pt idx="2">
                  <c:v>4</c:v>
                </c:pt>
                <c:pt idx="3">
                  <c:v>1</c:v>
                </c:pt>
                <c:pt idx="4">
                  <c:v>26</c:v>
                </c:pt>
              </c:numCache>
            </c:numRef>
          </c:val>
          <c:extLst>
            <c:ext xmlns:c16="http://schemas.microsoft.com/office/drawing/2014/chart" uri="{C3380CC4-5D6E-409C-BE32-E72D297353CC}">
              <c16:uniqueId val="{0000000C-C4CB-4D4D-AE21-8BF46017F1AD}"/>
            </c:ext>
          </c:extLst>
        </c:ser>
        <c:dLbls>
          <c:dLblPos val="bestFit"/>
          <c:showLegendKey val="0"/>
          <c:showVal val="1"/>
          <c:showCatName val="0"/>
          <c:showSerName val="0"/>
          <c:showPercent val="0"/>
          <c:showBubbleSize val="0"/>
          <c:showLeaderLines val="1"/>
        </c:dLbls>
        <c:gapWidth val="100"/>
        <c:splitType val="val"/>
        <c:splitPos val="15"/>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7163477032767"/>
          <c:y val="7.961239734098953E-2"/>
          <c:w val="0.8645411899479416"/>
          <c:h val="0.44198100216913033"/>
        </c:manualLayout>
      </c:layout>
      <c:barChart>
        <c:barDir val="col"/>
        <c:grouping val="clustered"/>
        <c:varyColors val="0"/>
        <c:ser>
          <c:idx val="0"/>
          <c:order val="0"/>
          <c:tx>
            <c:strRef>
              <c:f>Dashboard!$B$148</c:f>
              <c:strCache>
                <c:ptCount val="1"/>
                <c:pt idx="0">
                  <c:v>Number of Datasets</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12-7F4C-957A-1E68FD7F7F6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Dashboard!$A$149:$A$173</c:f>
              <c:strCache>
                <c:ptCount val="25"/>
                <c:pt idx="0">
                  <c:v>DANS-KNAW </c:v>
                </c:pt>
                <c:pt idx="1">
                  <c:v>4TU.Centre for Research Data </c:v>
                </c:pt>
                <c:pt idx="2">
                  <c:v>Radboud Donders Repository</c:v>
                </c:pt>
                <c:pt idx="3">
                  <c:v>Wageningen University &amp; Research Centre </c:v>
                </c:pt>
                <c:pt idx="4">
                  <c:v>SURF Data Repository </c:v>
                </c:pt>
                <c:pt idx="5">
                  <c:v>Utrecht University </c:v>
                </c:pt>
                <c:pt idx="6">
                  <c:v>CentERdata </c:v>
                </c:pt>
                <c:pt idx="7">
                  <c:v>Humanities Cluster KNAW</c:v>
                </c:pt>
                <c:pt idx="8">
                  <c:v>Radboud University Nijmegen </c:v>
                </c:pt>
                <c:pt idx="9">
                  <c:v>University of Amsterdam </c:v>
                </c:pt>
                <c:pt idx="10">
                  <c:v>Netherlands Biodiversity Information Facility - NLBIF </c:v>
                </c:pt>
                <c:pt idx="11">
                  <c:v>Tilburg University </c:v>
                </c:pt>
                <c:pt idx="12">
                  <c:v>The Language Archive - MPI </c:v>
                </c:pt>
                <c:pt idx="13">
                  <c:v>Zorggegevens </c:v>
                </c:pt>
                <c:pt idx="14">
                  <c:v>Maastricht University </c:v>
                </c:pt>
                <c:pt idx="15">
                  <c:v>University of Groningen </c:v>
                </c:pt>
                <c:pt idx="16">
                  <c:v>Netherlands eScience Center (software)</c:v>
                </c:pt>
                <c:pt idx="17">
                  <c:v>Erasmus University Rotterdam </c:v>
                </c:pt>
                <c:pt idx="18">
                  <c:v>Leiden University </c:v>
                </c:pt>
                <c:pt idx="19">
                  <c:v>VU University Amsterdam </c:v>
                </c:pt>
                <c:pt idx="20">
                  <c:v>CancerData </c:v>
                </c:pt>
                <c:pt idx="21">
                  <c:v>KNMI </c:v>
                </c:pt>
                <c:pt idx="22">
                  <c:v>NIOZ </c:v>
                </c:pt>
                <c:pt idx="23">
                  <c:v>Trimbos Institute </c:v>
                </c:pt>
                <c:pt idx="24">
                  <c:v>National Library of the Netherlands </c:v>
                </c:pt>
              </c:strCache>
            </c:strRef>
          </c:cat>
          <c:val>
            <c:numRef>
              <c:f>Dashboard!$B$149:$B$173</c:f>
              <c:numCache>
                <c:formatCode>General</c:formatCode>
                <c:ptCount val="25"/>
                <c:pt idx="0">
                  <c:v>123195</c:v>
                </c:pt>
                <c:pt idx="1">
                  <c:v>6095</c:v>
                </c:pt>
                <c:pt idx="2">
                  <c:v>1518</c:v>
                </c:pt>
                <c:pt idx="3">
                  <c:v>1408</c:v>
                </c:pt>
                <c:pt idx="4">
                  <c:v>696</c:v>
                </c:pt>
                <c:pt idx="5">
                  <c:v>640</c:v>
                </c:pt>
                <c:pt idx="6">
                  <c:v>552</c:v>
                </c:pt>
                <c:pt idx="7">
                  <c:v>456</c:v>
                </c:pt>
                <c:pt idx="8">
                  <c:v>421</c:v>
                </c:pt>
                <c:pt idx="9">
                  <c:v>336</c:v>
                </c:pt>
                <c:pt idx="10">
                  <c:v>305</c:v>
                </c:pt>
                <c:pt idx="11">
                  <c:v>300</c:v>
                </c:pt>
                <c:pt idx="12">
                  <c:v>289</c:v>
                </c:pt>
                <c:pt idx="13">
                  <c:v>271</c:v>
                </c:pt>
                <c:pt idx="14">
                  <c:v>145</c:v>
                </c:pt>
                <c:pt idx="15">
                  <c:v>115</c:v>
                </c:pt>
                <c:pt idx="16">
                  <c:v>104</c:v>
                </c:pt>
                <c:pt idx="17">
                  <c:v>75</c:v>
                </c:pt>
                <c:pt idx="18">
                  <c:v>53</c:v>
                </c:pt>
                <c:pt idx="19">
                  <c:v>39</c:v>
                </c:pt>
                <c:pt idx="20">
                  <c:v>34</c:v>
                </c:pt>
                <c:pt idx="21">
                  <c:v>24</c:v>
                </c:pt>
                <c:pt idx="22">
                  <c:v>15</c:v>
                </c:pt>
                <c:pt idx="23">
                  <c:v>10</c:v>
                </c:pt>
                <c:pt idx="24">
                  <c:v>6</c:v>
                </c:pt>
              </c:numCache>
            </c:numRef>
          </c:val>
          <c:extLst>
            <c:ext xmlns:c16="http://schemas.microsoft.com/office/drawing/2014/chart" uri="{C3380CC4-5D6E-409C-BE32-E72D297353CC}">
              <c16:uniqueId val="{00000001-2112-7F4C-957A-1E68FD7F7F6C}"/>
            </c:ext>
          </c:extLst>
        </c:ser>
        <c:dLbls>
          <c:showLegendKey val="0"/>
          <c:showVal val="0"/>
          <c:showCatName val="0"/>
          <c:showSerName val="0"/>
          <c:showPercent val="0"/>
          <c:showBubbleSize val="0"/>
        </c:dLbls>
        <c:gapWidth val="219"/>
        <c:axId val="1480598128"/>
        <c:axId val="1477461664"/>
      </c:barChart>
      <c:catAx>
        <c:axId val="148059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64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77461664"/>
        <c:crosses val="autoZero"/>
        <c:auto val="0"/>
        <c:lblAlgn val="ctr"/>
        <c:lblOffset val="50"/>
        <c:noMultiLvlLbl val="0"/>
      </c:catAx>
      <c:valAx>
        <c:axId val="1477461664"/>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Logarthm of Datasets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80598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016192691056046E-2"/>
          <c:y val="0.10120095268236855"/>
          <c:w val="0.85001259212913227"/>
          <c:h val="0.81694863899720216"/>
        </c:manualLayout>
      </c:layout>
      <c:ofPieChart>
        <c:ofPieType val="pie"/>
        <c:varyColors val="1"/>
        <c:ser>
          <c:idx val="0"/>
          <c:order val="0"/>
          <c:tx>
            <c:strRef>
              <c:f>Sheet2!$B$197</c:f>
              <c:strCache>
                <c:ptCount val="1"/>
                <c:pt idx="0">
                  <c:v>Repositories</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CF90-5245-8452-4AA97A0F46C0}"/>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CF90-5245-8452-4AA97A0F46C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F90-5245-8452-4AA97A0F46C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F90-5245-8452-4AA97A0F46C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F90-5245-8452-4AA97A0F46C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F90-5245-8452-4AA97A0F46C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F90-5245-8452-4AA97A0F46C0}"/>
              </c:ext>
            </c:extLst>
          </c:dPt>
          <c:dPt>
            <c:idx val="7"/>
            <c:bubble3D val="0"/>
            <c:spPr>
              <a:solidFill>
                <a:schemeClr val="accent2"/>
              </a:solidFill>
              <a:ln w="19050">
                <a:solidFill>
                  <a:schemeClr val="lt1"/>
                </a:solidFill>
              </a:ln>
              <a:effectLst/>
            </c:spPr>
            <c:extLst>
              <c:ext xmlns:c16="http://schemas.microsoft.com/office/drawing/2014/chart" uri="{C3380CC4-5D6E-409C-BE32-E72D297353CC}">
                <c16:uniqueId val="{0000000F-CF90-5245-8452-4AA97A0F46C0}"/>
              </c:ext>
            </c:extLst>
          </c:dPt>
          <c:dLbls>
            <c:dLbl>
              <c:idx val="3"/>
              <c:layout>
                <c:manualLayout>
                  <c:x val="6.3535284774222822E-2"/>
                  <c:y val="7.638888888888889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CF90-5245-8452-4AA97A0F46C0}"/>
                </c:ext>
              </c:extLst>
            </c:dLbl>
            <c:dLbl>
              <c:idx val="4"/>
              <c:layout>
                <c:manualLayout>
                  <c:x val="-4.5382346267302101E-2"/>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CF90-5245-8452-4AA97A0F46C0}"/>
                </c:ext>
              </c:extLst>
            </c:dLbl>
            <c:dLbl>
              <c:idx val="5"/>
              <c:layout>
                <c:manualLayout>
                  <c:x val="0"/>
                  <c:y val="3.472222222222222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CF90-5245-8452-4AA97A0F46C0}"/>
                </c:ext>
              </c:extLst>
            </c:dLbl>
            <c:dLbl>
              <c:idx val="6"/>
              <c:layout>
                <c:manualLayout>
                  <c:x val="-1.0686241524906746E-2"/>
                  <c:y val="0.27444339432491416"/>
                </c:manualLayout>
              </c:layout>
              <c:spPr>
                <a:noFill/>
                <a:ln>
                  <a:no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8710457763244362"/>
                      <c:h val="0.21983045527542855"/>
                    </c:manualLayout>
                  </c15:layout>
                </c:ext>
                <c:ext xmlns:c16="http://schemas.microsoft.com/office/drawing/2014/chart" uri="{C3380CC4-5D6E-409C-BE32-E72D297353CC}">
                  <c16:uniqueId val="{0000000D-CF90-5245-8452-4AA97A0F46C0}"/>
                </c:ext>
              </c:extLst>
            </c:dLbl>
            <c:dLbl>
              <c:idx val="7"/>
              <c:layout>
                <c:manualLayout>
                  <c:x val="-1.012259831157469E-2"/>
                  <c:y val="-4.5719275555697235E-2"/>
                </c:manualLayout>
              </c:layout>
              <c:tx>
                <c:rich>
                  <a:bodyPr/>
                  <a:lstStyle/>
                  <a:p>
                    <a:r>
                      <a:rPr lang="en-US"/>
                      <a:t>Restricted</a:t>
                    </a:r>
                  </a:p>
                  <a:p>
                    <a:fld id="{A9BC4805-1905-D347-8D03-BCC7A965469C}"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CF90-5245-8452-4AA97A0F46C0}"/>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Sheet2!$A$198:$A$204</c:f>
              <c:strCache>
                <c:ptCount val="7"/>
                <c:pt idx="0">
                  <c:v>Open </c:v>
                </c:pt>
                <c:pt idx="1">
                  <c:v>Closed </c:v>
                </c:pt>
                <c:pt idx="2">
                  <c:v>Embargoed </c:v>
                </c:pt>
                <c:pt idx="3">
                  <c:v>Registration </c:v>
                </c:pt>
                <c:pt idx="4">
                  <c:v>Access fee</c:v>
                </c:pt>
                <c:pt idx="5">
                  <c:v>Membership </c:v>
                </c:pt>
                <c:pt idx="6">
                  <c:v>Other restrictions</c:v>
                </c:pt>
              </c:strCache>
            </c:strRef>
          </c:cat>
          <c:val>
            <c:numRef>
              <c:f>Sheet2!$B$198:$B$204</c:f>
              <c:numCache>
                <c:formatCode>General</c:formatCode>
                <c:ptCount val="7"/>
                <c:pt idx="0">
                  <c:v>45</c:v>
                </c:pt>
                <c:pt idx="1">
                  <c:v>13</c:v>
                </c:pt>
                <c:pt idx="2">
                  <c:v>11</c:v>
                </c:pt>
                <c:pt idx="3">
                  <c:v>29</c:v>
                </c:pt>
                <c:pt idx="4">
                  <c:v>5</c:v>
                </c:pt>
                <c:pt idx="5">
                  <c:v>1</c:v>
                </c:pt>
                <c:pt idx="6">
                  <c:v>23</c:v>
                </c:pt>
              </c:numCache>
            </c:numRef>
          </c:val>
          <c:extLst>
            <c:ext xmlns:c16="http://schemas.microsoft.com/office/drawing/2014/chart" uri="{C3380CC4-5D6E-409C-BE32-E72D297353CC}">
              <c16:uniqueId val="{00000010-CF90-5245-8452-4AA97A0F46C0}"/>
            </c:ext>
          </c:extLst>
        </c:ser>
        <c:dLbls>
          <c:showLegendKey val="0"/>
          <c:showVal val="0"/>
          <c:showCatName val="0"/>
          <c:showSerName val="0"/>
          <c:showPercent val="0"/>
          <c:showBubbleSize val="0"/>
          <c:showLeaderLines val="1"/>
        </c:dLbls>
        <c:gapWidth val="150"/>
        <c:splitType val="pos"/>
        <c:splitPos val="4"/>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01363949062763"/>
          <c:y val="0.29317999060946714"/>
          <c:w val="0.43197229505089252"/>
          <c:h val="0.54729320589552766"/>
        </c:manualLayout>
      </c:layout>
      <c:pieChart>
        <c:varyColors val="1"/>
        <c:ser>
          <c:idx val="0"/>
          <c:order val="0"/>
          <c:tx>
            <c:strRef>
              <c:f>Sheet2!$B$131</c:f>
              <c:strCache>
                <c:ptCount val="1"/>
                <c:pt idx="0">
                  <c:v>Repositories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E49-B040-B866-53242EE3FC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E49-B040-B866-53242EE3FC5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E49-B040-B866-53242EE3FC5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E49-B040-B866-53242EE3FC5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E49-B040-B866-53242EE3FC5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E49-B040-B866-53242EE3FC5B}"/>
              </c:ext>
            </c:extLst>
          </c:dPt>
          <c:dPt>
            <c:idx val="6"/>
            <c:bubble3D val="0"/>
            <c:spPr>
              <a:solidFill>
                <a:srgbClr val="FF0000"/>
              </a:solidFill>
              <a:ln w="19050">
                <a:solidFill>
                  <a:schemeClr val="lt1"/>
                </a:solidFill>
              </a:ln>
              <a:effectLst/>
            </c:spPr>
            <c:extLst>
              <c:ext xmlns:c16="http://schemas.microsoft.com/office/drawing/2014/chart" uri="{C3380CC4-5D6E-409C-BE32-E72D297353CC}">
                <c16:uniqueId val="{0000000D-4E49-B040-B866-53242EE3FC5B}"/>
              </c:ext>
            </c:extLst>
          </c:dPt>
          <c:dLbls>
            <c:dLbl>
              <c:idx val="0"/>
              <c:layout>
                <c:manualLayout>
                  <c:x val="-2.1370111205092454E-2"/>
                  <c:y val="2.220270083052705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E49-B040-B866-53242EE3FC5B}"/>
                </c:ext>
              </c:extLst>
            </c:dLbl>
            <c:dLbl>
              <c:idx val="1"/>
              <c:layout>
                <c:manualLayout>
                  <c:x val="-6.6298187747092993E-3"/>
                  <c:y val="-3.923999786731908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580389717987983"/>
                      <c:h val="0.24600119810246476"/>
                    </c:manualLayout>
                  </c15:layout>
                </c:ext>
                <c:ext xmlns:c16="http://schemas.microsoft.com/office/drawing/2014/chart" uri="{C3380CC4-5D6E-409C-BE32-E72D297353CC}">
                  <c16:uniqueId val="{00000003-4E49-B040-B866-53242EE3FC5B}"/>
                </c:ext>
              </c:extLst>
            </c:dLbl>
            <c:dLbl>
              <c:idx val="2"/>
              <c:layout>
                <c:manualLayout>
                  <c:x val="-6.2944417584804971E-2"/>
                  <c:y val="-1.7663916068065173E-3"/>
                </c:manualLayout>
              </c:layout>
              <c:tx>
                <c:rich>
                  <a:bodyPr/>
                  <a:lstStyle/>
                  <a:p>
                    <a:fld id="{A8074EF6-A1F7-6343-AAF8-AB025FD111E3}" type="CATEGORYNAME">
                      <a:rPr lang="en-US"/>
                      <a:pPr/>
                      <a:t>[CATEGORY NAME]</a:t>
                    </a:fld>
                    <a:r>
                      <a:rPr lang="en-US" baseline="0"/>
                      <a:t> - </a:t>
                    </a:r>
                    <a:fld id="{DCB24FC8-40EC-0549-BAE1-2250FAB5E91E}" type="VALUE">
                      <a:rPr lang="en-US" baseline="0"/>
                      <a:pPr/>
                      <a:t>[VALUE]</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1158142694970808"/>
                      <c:h val="0.14089577048242513"/>
                    </c:manualLayout>
                  </c15:layout>
                  <c15:dlblFieldTable/>
                  <c15:showDataLabelsRange val="0"/>
                </c:ext>
                <c:ext xmlns:c16="http://schemas.microsoft.com/office/drawing/2014/chart" uri="{C3380CC4-5D6E-409C-BE32-E72D297353CC}">
                  <c16:uniqueId val="{00000005-4E49-B040-B866-53242EE3FC5B}"/>
                </c:ext>
              </c:extLst>
            </c:dLbl>
            <c:dLbl>
              <c:idx val="5"/>
              <c:layout>
                <c:manualLayout>
                  <c:x val="7.272317023596977E-4"/>
                  <c:y val="-1.214374114397431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4E49-B040-B866-53242EE3FC5B}"/>
                </c:ext>
              </c:extLst>
            </c:dLbl>
            <c:dLbl>
              <c:idx val="6"/>
              <c:layout>
                <c:manualLayout>
                  <c:x val="-1.5236408503292331E-2"/>
                  <c:y val="9.655892956432837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4E49-B040-B866-53242EE3FC5B}"/>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Sheet2!$A$132:$A$138</c:f>
              <c:strCache>
                <c:ptCount val="7"/>
                <c:pt idx="0">
                  <c:v>Dublin Core </c:v>
                </c:pt>
                <c:pt idx="1">
                  <c:v>DDI - Data Documentation Initiative </c:v>
                </c:pt>
                <c:pt idx="2">
                  <c:v>DataCite Metadata Schema </c:v>
                </c:pt>
                <c:pt idx="3">
                  <c:v>ISO 19115 </c:v>
                </c:pt>
                <c:pt idx="4">
                  <c:v>RDF Data Cube Vocabulary </c:v>
                </c:pt>
                <c:pt idx="5">
                  <c:v>Other</c:v>
                </c:pt>
                <c:pt idx="6">
                  <c:v>None provided</c:v>
                </c:pt>
              </c:strCache>
            </c:strRef>
          </c:cat>
          <c:val>
            <c:numRef>
              <c:f>Sheet2!$B$132:$B$138</c:f>
              <c:numCache>
                <c:formatCode>General</c:formatCode>
                <c:ptCount val="7"/>
                <c:pt idx="0">
                  <c:v>16</c:v>
                </c:pt>
                <c:pt idx="1">
                  <c:v>7</c:v>
                </c:pt>
                <c:pt idx="2">
                  <c:v>6</c:v>
                </c:pt>
                <c:pt idx="3">
                  <c:v>5</c:v>
                </c:pt>
                <c:pt idx="4">
                  <c:v>3</c:v>
                </c:pt>
                <c:pt idx="5">
                  <c:v>10</c:v>
                </c:pt>
                <c:pt idx="6">
                  <c:v>9</c:v>
                </c:pt>
              </c:numCache>
            </c:numRef>
          </c:val>
          <c:extLst>
            <c:ext xmlns:c16="http://schemas.microsoft.com/office/drawing/2014/chart" uri="{C3380CC4-5D6E-409C-BE32-E72D297353CC}">
              <c16:uniqueId val="{0000000E-4E49-B040-B866-53242EE3FC5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007804521027431E-2"/>
          <c:y val="0.24619810029863867"/>
          <c:w val="0.76546112386158416"/>
          <c:h val="0.60628938983829561"/>
        </c:manualLayout>
      </c:layout>
      <c:barChart>
        <c:barDir val="col"/>
        <c:grouping val="percentStacked"/>
        <c:varyColors val="0"/>
        <c:ser>
          <c:idx val="0"/>
          <c:order val="0"/>
          <c:tx>
            <c:strRef>
              <c:f>Sheet2!$B$27</c:f>
              <c:strCache>
                <c:ptCount val="1"/>
                <c:pt idx="0">
                  <c:v>Open</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Sheet2!$A$28:$A$32</c:f>
              <c:strCache>
                <c:ptCount val="5"/>
                <c:pt idx="0">
                  <c:v>2016 (94786)</c:v>
                </c:pt>
                <c:pt idx="1">
                  <c:v>2017 (101622)</c:v>
                </c:pt>
                <c:pt idx="2">
                  <c:v>2018 (109840)</c:v>
                </c:pt>
                <c:pt idx="3">
                  <c:v>2019 (106267)</c:v>
                </c:pt>
                <c:pt idx="4">
                  <c:v>2020 (25939 on June 5)</c:v>
                </c:pt>
              </c:strCache>
            </c:strRef>
          </c:cat>
          <c:val>
            <c:numRef>
              <c:f>Sheet2!$B$28:$B$32</c:f>
              <c:numCache>
                <c:formatCode>0%</c:formatCode>
                <c:ptCount val="5"/>
                <c:pt idx="0">
                  <c:v>0.43</c:v>
                </c:pt>
                <c:pt idx="1">
                  <c:v>0.51</c:v>
                </c:pt>
                <c:pt idx="2">
                  <c:v>0.59</c:v>
                </c:pt>
                <c:pt idx="3">
                  <c:v>0.6</c:v>
                </c:pt>
                <c:pt idx="4">
                  <c:v>0.62</c:v>
                </c:pt>
              </c:numCache>
            </c:numRef>
          </c:val>
          <c:extLst>
            <c:ext xmlns:c16="http://schemas.microsoft.com/office/drawing/2014/chart" uri="{C3380CC4-5D6E-409C-BE32-E72D297353CC}">
              <c16:uniqueId val="{00000000-4376-B44D-8287-ED14DA2136E5}"/>
            </c:ext>
          </c:extLst>
        </c:ser>
        <c:ser>
          <c:idx val="1"/>
          <c:order val="1"/>
          <c:tx>
            <c:strRef>
              <c:f>Sheet2!$C$27</c:f>
              <c:strCache>
                <c:ptCount val="1"/>
                <c:pt idx="0">
                  <c:v>Restricted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Sheet2!$A$28:$A$32</c:f>
              <c:strCache>
                <c:ptCount val="5"/>
                <c:pt idx="0">
                  <c:v>2016 (94786)</c:v>
                </c:pt>
                <c:pt idx="1">
                  <c:v>2017 (101622)</c:v>
                </c:pt>
                <c:pt idx="2">
                  <c:v>2018 (109840)</c:v>
                </c:pt>
                <c:pt idx="3">
                  <c:v>2019 (106267)</c:v>
                </c:pt>
                <c:pt idx="4">
                  <c:v>2020 (25939 on June 5)</c:v>
                </c:pt>
              </c:strCache>
            </c:strRef>
          </c:cat>
          <c:val>
            <c:numRef>
              <c:f>Sheet2!$C$28:$C$32</c:f>
              <c:numCache>
                <c:formatCode>0%</c:formatCode>
                <c:ptCount val="5"/>
                <c:pt idx="0">
                  <c:v>0.3</c:v>
                </c:pt>
                <c:pt idx="1">
                  <c:v>0.24</c:v>
                </c:pt>
                <c:pt idx="2">
                  <c:v>0.17</c:v>
                </c:pt>
                <c:pt idx="3">
                  <c:v>0.21</c:v>
                </c:pt>
                <c:pt idx="4">
                  <c:v>0.19</c:v>
                </c:pt>
              </c:numCache>
            </c:numRef>
          </c:val>
          <c:extLst>
            <c:ext xmlns:c16="http://schemas.microsoft.com/office/drawing/2014/chart" uri="{C3380CC4-5D6E-409C-BE32-E72D297353CC}">
              <c16:uniqueId val="{00000001-4376-B44D-8287-ED14DA2136E5}"/>
            </c:ext>
          </c:extLst>
        </c:ser>
        <c:ser>
          <c:idx val="2"/>
          <c:order val="2"/>
          <c:tx>
            <c:strRef>
              <c:f>Sheet2!$D$27</c:f>
              <c:strCache>
                <c:ptCount val="1"/>
                <c:pt idx="0">
                  <c:v>Closed</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Sheet2!$A$28:$A$32</c:f>
              <c:strCache>
                <c:ptCount val="5"/>
                <c:pt idx="0">
                  <c:v>2016 (94786)</c:v>
                </c:pt>
                <c:pt idx="1">
                  <c:v>2017 (101622)</c:v>
                </c:pt>
                <c:pt idx="2">
                  <c:v>2018 (109840)</c:v>
                </c:pt>
                <c:pt idx="3">
                  <c:v>2019 (106267)</c:v>
                </c:pt>
                <c:pt idx="4">
                  <c:v>2020 (25939 on June 5)</c:v>
                </c:pt>
              </c:strCache>
            </c:strRef>
          </c:cat>
          <c:val>
            <c:numRef>
              <c:f>Sheet2!$D$28:$D$32</c:f>
              <c:numCache>
                <c:formatCode>0%</c:formatCode>
                <c:ptCount val="5"/>
                <c:pt idx="0">
                  <c:v>0.28000000000000003</c:v>
                </c:pt>
                <c:pt idx="1">
                  <c:v>0.25</c:v>
                </c:pt>
                <c:pt idx="2">
                  <c:v>0.24</c:v>
                </c:pt>
                <c:pt idx="3">
                  <c:v>0.17</c:v>
                </c:pt>
                <c:pt idx="4">
                  <c:v>0.18</c:v>
                </c:pt>
              </c:numCache>
            </c:numRef>
          </c:val>
          <c:extLst>
            <c:ext xmlns:c16="http://schemas.microsoft.com/office/drawing/2014/chart" uri="{C3380CC4-5D6E-409C-BE32-E72D297353CC}">
              <c16:uniqueId val="{00000002-4376-B44D-8287-ED14DA2136E5}"/>
            </c:ext>
          </c:extLst>
        </c:ser>
        <c:ser>
          <c:idx val="3"/>
          <c:order val="3"/>
          <c:tx>
            <c:strRef>
              <c:f>Sheet2!$E$27</c:f>
              <c:strCache>
                <c:ptCount val="1"/>
                <c:pt idx="0">
                  <c:v>Embargoed</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Sheet2!$A$28:$A$32</c:f>
              <c:strCache>
                <c:ptCount val="5"/>
                <c:pt idx="0">
                  <c:v>2016 (94786)</c:v>
                </c:pt>
                <c:pt idx="1">
                  <c:v>2017 (101622)</c:v>
                </c:pt>
                <c:pt idx="2">
                  <c:v>2018 (109840)</c:v>
                </c:pt>
                <c:pt idx="3">
                  <c:v>2019 (106267)</c:v>
                </c:pt>
                <c:pt idx="4">
                  <c:v>2020 (25939 on June 5)</c:v>
                </c:pt>
              </c:strCache>
            </c:strRef>
          </c:cat>
          <c:val>
            <c:numRef>
              <c:f>Sheet2!$E$28:$E$32</c:f>
              <c:numCache>
                <c:formatCode>0%</c:formatCode>
                <c:ptCount val="5"/>
                <c:pt idx="0">
                  <c:v>0</c:v>
                </c:pt>
                <c:pt idx="1">
                  <c:v>0</c:v>
                </c:pt>
                <c:pt idx="2">
                  <c:v>0</c:v>
                </c:pt>
                <c:pt idx="3">
                  <c:v>0.01</c:v>
                </c:pt>
                <c:pt idx="4">
                  <c:v>0.02</c:v>
                </c:pt>
              </c:numCache>
            </c:numRef>
          </c:val>
          <c:extLst>
            <c:ext xmlns:c16="http://schemas.microsoft.com/office/drawing/2014/chart" uri="{C3380CC4-5D6E-409C-BE32-E72D297353CC}">
              <c16:uniqueId val="{00000003-4376-B44D-8287-ED14DA2136E5}"/>
            </c:ext>
          </c:extLst>
        </c:ser>
        <c:dLbls>
          <c:dLblPos val="ctr"/>
          <c:showLegendKey val="0"/>
          <c:showVal val="1"/>
          <c:showCatName val="0"/>
          <c:showSerName val="0"/>
          <c:showPercent val="0"/>
          <c:showBubbleSize val="0"/>
        </c:dLbls>
        <c:gapWidth val="150"/>
        <c:overlap val="100"/>
        <c:axId val="1453380960"/>
        <c:axId val="1453584816"/>
      </c:barChart>
      <c:catAx>
        <c:axId val="145338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53584816"/>
        <c:crosses val="autoZero"/>
        <c:auto val="1"/>
        <c:lblAlgn val="ctr"/>
        <c:lblOffset val="100"/>
        <c:noMultiLvlLbl val="0"/>
      </c:catAx>
      <c:valAx>
        <c:axId val="1453584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533809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1.4397895239171659E-2"/>
          <c:y val="0.31527093596059114"/>
        </c:manualLayout>
      </c:layout>
      <c:overlay val="0"/>
      <c:spPr>
        <a:noFill/>
        <a:ln>
          <a:noFill/>
        </a:ln>
        <a:effectLst/>
      </c:spPr>
      <c:txPr>
        <a:bodyPr rot="-5400000" spcFirstLastPara="1" vertOverflow="ellipsis"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730085772771227"/>
          <c:y val="8.192131156019293E-2"/>
          <c:w val="0.85515528262316498"/>
          <c:h val="0.49437803033241534"/>
        </c:manualLayout>
      </c:layout>
      <c:barChart>
        <c:barDir val="col"/>
        <c:grouping val="clustered"/>
        <c:varyColors val="0"/>
        <c:ser>
          <c:idx val="0"/>
          <c:order val="0"/>
          <c:tx>
            <c:strRef>
              <c:f>'University RDM'!$C$1</c:f>
              <c:strCache>
                <c:ptCount val="1"/>
                <c:pt idx="0">
                  <c:v>Datasets</c:v>
                </c:pt>
              </c:strCache>
            </c:strRef>
          </c:tx>
          <c:spPr>
            <a:solidFill>
              <a:schemeClr val="accent1"/>
            </a:solidFill>
            <a:ln>
              <a:noFill/>
            </a:ln>
            <a:effectLst/>
          </c:spPr>
          <c:invertIfNegative val="0"/>
          <c:cat>
            <c:strRef>
              <c:f>'University RDM'!$A$2:$B$17</c:f>
              <c:strCache>
                <c:ptCount val="16"/>
                <c:pt idx="0">
                  <c:v>Vrije Universiteit Amsterdam (VU)</c:v>
                </c:pt>
                <c:pt idx="1">
                  <c:v>University of Twente (UT)*</c:v>
                </c:pt>
                <c:pt idx="2">
                  <c:v>Delft University of Technology (TUD)*</c:v>
                </c:pt>
                <c:pt idx="3">
                  <c:v>Eindhoven University of Technology (TU/e)*</c:v>
                </c:pt>
                <c:pt idx="4">
                  <c:v>Wageningen University &amp; Research*</c:v>
                </c:pt>
                <c:pt idx="5">
                  <c:v>Universiteit Utrecht (UU)</c:v>
                </c:pt>
                <c:pt idx="6">
                  <c:v>Universiteit Utrecht (UU) - YODA</c:v>
                </c:pt>
                <c:pt idx="7">
                  <c:v>Maastricht University (UM)</c:v>
                </c:pt>
                <c:pt idx="8">
                  <c:v>Tilburg University</c:v>
                </c:pt>
                <c:pt idx="9">
                  <c:v>Rijksuniversiteit Groningen (RUG)</c:v>
                </c:pt>
                <c:pt idx="10">
                  <c:v>Universiteit Leiden</c:v>
                </c:pt>
                <c:pt idx="11">
                  <c:v>Radboud Universiteit Nijmegen</c:v>
                </c:pt>
                <c:pt idx="12">
                  <c:v>Radboud Universiteit Nijmegen - Donders</c:v>
                </c:pt>
                <c:pt idx="13">
                  <c:v>Radboud Universiteit Nijmegen - Medical</c:v>
                </c:pt>
                <c:pt idx="14">
                  <c:v>Universiteit van Amsterdam (UvA)</c:v>
                </c:pt>
                <c:pt idx="15">
                  <c:v>Erasmus University Rotterdam (EUR)</c:v>
                </c:pt>
              </c:strCache>
            </c:strRef>
          </c:cat>
          <c:val>
            <c:numRef>
              <c:f>'University RDM'!$C$2:$C$17</c:f>
              <c:numCache>
                <c:formatCode>General</c:formatCode>
                <c:ptCount val="16"/>
                <c:pt idx="0">
                  <c:v>38</c:v>
                </c:pt>
                <c:pt idx="1">
                  <c:v>10</c:v>
                </c:pt>
                <c:pt idx="2">
                  <c:v>43</c:v>
                </c:pt>
                <c:pt idx="3">
                  <c:v>4</c:v>
                </c:pt>
                <c:pt idx="4">
                  <c:v>0</c:v>
                </c:pt>
                <c:pt idx="5">
                  <c:v>559</c:v>
                </c:pt>
                <c:pt idx="6">
                  <c:v>102</c:v>
                </c:pt>
                <c:pt idx="7">
                  <c:v>145</c:v>
                </c:pt>
                <c:pt idx="8">
                  <c:v>110</c:v>
                </c:pt>
                <c:pt idx="9">
                  <c:v>115</c:v>
                </c:pt>
                <c:pt idx="10">
                  <c:v>53</c:v>
                </c:pt>
                <c:pt idx="11">
                  <c:v>483</c:v>
                </c:pt>
                <c:pt idx="12">
                  <c:v>1518</c:v>
                </c:pt>
                <c:pt idx="13">
                  <c:v>0</c:v>
                </c:pt>
                <c:pt idx="14">
                  <c:v>105</c:v>
                </c:pt>
                <c:pt idx="15">
                  <c:v>0</c:v>
                </c:pt>
              </c:numCache>
            </c:numRef>
          </c:val>
          <c:extLst>
            <c:ext xmlns:c16="http://schemas.microsoft.com/office/drawing/2014/chart" uri="{C3380CC4-5D6E-409C-BE32-E72D297353CC}">
              <c16:uniqueId val="{00000000-ABFC-A946-8AF6-2A3F68DCB6A4}"/>
            </c:ext>
          </c:extLst>
        </c:ser>
        <c:dLbls>
          <c:showLegendKey val="0"/>
          <c:showVal val="0"/>
          <c:showCatName val="0"/>
          <c:showSerName val="0"/>
          <c:showPercent val="0"/>
          <c:showBubbleSize val="0"/>
        </c:dLbls>
        <c:gapWidth val="219"/>
        <c:overlap val="-27"/>
        <c:axId val="1089136432"/>
        <c:axId val="1089138112"/>
      </c:barChart>
      <c:catAx>
        <c:axId val="108913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89138112"/>
        <c:crosses val="autoZero"/>
        <c:auto val="1"/>
        <c:lblAlgn val="ctr"/>
        <c:lblOffset val="100"/>
        <c:noMultiLvlLbl val="0"/>
      </c:catAx>
      <c:valAx>
        <c:axId val="1089138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9136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19617813440888E-2"/>
          <c:y val="4.3842405436105028E-2"/>
          <c:w val="0.52002697976785595"/>
          <c:h val="0.84703224521927745"/>
        </c:manualLayout>
      </c:layout>
      <c:barChart>
        <c:barDir val="col"/>
        <c:grouping val="percentStacked"/>
        <c:varyColors val="0"/>
        <c:ser>
          <c:idx val="0"/>
          <c:order val="0"/>
          <c:tx>
            <c:strRef>
              <c:f>Sheet2!$A$59</c:f>
              <c:strCache>
                <c:ptCount val="1"/>
                <c:pt idx="0">
                  <c:v>1 - Natural Sciences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Sheet2!$B$58:$D$58</c:f>
              <c:strCache>
                <c:ptCount val="3"/>
                <c:pt idx="0">
                  <c:v>NWO</c:v>
                </c:pt>
                <c:pt idx="1">
                  <c:v>Re3data</c:v>
                </c:pt>
                <c:pt idx="2">
                  <c:v>MERIL</c:v>
                </c:pt>
              </c:strCache>
            </c:strRef>
          </c:cat>
          <c:val>
            <c:numRef>
              <c:f>Sheet2!$B$59:$D$59</c:f>
              <c:numCache>
                <c:formatCode>General</c:formatCode>
                <c:ptCount val="3"/>
                <c:pt idx="0">
                  <c:v>69</c:v>
                </c:pt>
                <c:pt idx="1">
                  <c:v>22</c:v>
                </c:pt>
                <c:pt idx="2">
                  <c:v>34</c:v>
                </c:pt>
              </c:numCache>
            </c:numRef>
          </c:val>
          <c:extLst>
            <c:ext xmlns:c16="http://schemas.microsoft.com/office/drawing/2014/chart" uri="{C3380CC4-5D6E-409C-BE32-E72D297353CC}">
              <c16:uniqueId val="{00000000-894B-8C44-AA2F-285FF84B4F48}"/>
            </c:ext>
          </c:extLst>
        </c:ser>
        <c:ser>
          <c:idx val="1"/>
          <c:order val="1"/>
          <c:tx>
            <c:strRef>
              <c:f>Sheet2!$A$60</c:f>
              <c:strCache>
                <c:ptCount val="1"/>
                <c:pt idx="0">
                  <c:v>2 + 4 - Engineering &amp; Technology + Agriculture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Sheet2!$B$58:$D$58</c:f>
              <c:strCache>
                <c:ptCount val="3"/>
                <c:pt idx="0">
                  <c:v>NWO</c:v>
                </c:pt>
                <c:pt idx="1">
                  <c:v>Re3data</c:v>
                </c:pt>
                <c:pt idx="2">
                  <c:v>MERIL</c:v>
                </c:pt>
              </c:strCache>
            </c:strRef>
          </c:cat>
          <c:val>
            <c:numRef>
              <c:f>Sheet2!$B$60:$D$60</c:f>
              <c:numCache>
                <c:formatCode>General</c:formatCode>
                <c:ptCount val="3"/>
                <c:pt idx="0">
                  <c:v>48</c:v>
                </c:pt>
                <c:pt idx="1">
                  <c:v>12</c:v>
                </c:pt>
                <c:pt idx="2">
                  <c:v>11</c:v>
                </c:pt>
              </c:numCache>
            </c:numRef>
          </c:val>
          <c:extLst>
            <c:ext xmlns:c16="http://schemas.microsoft.com/office/drawing/2014/chart" uri="{C3380CC4-5D6E-409C-BE32-E72D297353CC}">
              <c16:uniqueId val="{00000001-894B-8C44-AA2F-285FF84B4F48}"/>
            </c:ext>
          </c:extLst>
        </c:ser>
        <c:ser>
          <c:idx val="2"/>
          <c:order val="2"/>
          <c:tx>
            <c:strRef>
              <c:f>Sheet2!$A$61</c:f>
              <c:strCache>
                <c:ptCount val="1"/>
                <c:pt idx="0">
                  <c:v>3 - Medical &amp; Health Sciences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Sheet2!$B$58:$D$58</c:f>
              <c:strCache>
                <c:ptCount val="3"/>
                <c:pt idx="0">
                  <c:v>NWO</c:v>
                </c:pt>
                <c:pt idx="1">
                  <c:v>Re3data</c:v>
                </c:pt>
                <c:pt idx="2">
                  <c:v>MERIL</c:v>
                </c:pt>
              </c:strCache>
            </c:strRef>
          </c:cat>
          <c:val>
            <c:numRef>
              <c:f>Sheet2!$B$61:$D$61</c:f>
              <c:numCache>
                <c:formatCode>General</c:formatCode>
                <c:ptCount val="3"/>
                <c:pt idx="0">
                  <c:v>57</c:v>
                </c:pt>
                <c:pt idx="1">
                  <c:v>24</c:v>
                </c:pt>
                <c:pt idx="2">
                  <c:v>23</c:v>
                </c:pt>
              </c:numCache>
            </c:numRef>
          </c:val>
          <c:extLst>
            <c:ext xmlns:c16="http://schemas.microsoft.com/office/drawing/2014/chart" uri="{C3380CC4-5D6E-409C-BE32-E72D297353CC}">
              <c16:uniqueId val="{00000002-894B-8C44-AA2F-285FF84B4F48}"/>
            </c:ext>
          </c:extLst>
        </c:ser>
        <c:ser>
          <c:idx val="3"/>
          <c:order val="3"/>
          <c:tx>
            <c:strRef>
              <c:f>Sheet2!$A$62</c:f>
              <c:strCache>
                <c:ptCount val="1"/>
                <c:pt idx="0">
                  <c:v>5 - Social Sciences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Sheet2!$B$58:$D$58</c:f>
              <c:strCache>
                <c:ptCount val="3"/>
                <c:pt idx="0">
                  <c:v>NWO</c:v>
                </c:pt>
                <c:pt idx="1">
                  <c:v>Re3data</c:v>
                </c:pt>
                <c:pt idx="2">
                  <c:v>MERIL</c:v>
                </c:pt>
              </c:strCache>
            </c:strRef>
          </c:cat>
          <c:val>
            <c:numRef>
              <c:f>Sheet2!$B$62:$D$62</c:f>
              <c:numCache>
                <c:formatCode>General</c:formatCode>
                <c:ptCount val="3"/>
                <c:pt idx="0">
                  <c:v>14</c:v>
                </c:pt>
                <c:pt idx="1">
                  <c:v>13</c:v>
                </c:pt>
                <c:pt idx="2">
                  <c:v>10</c:v>
                </c:pt>
              </c:numCache>
            </c:numRef>
          </c:val>
          <c:extLst>
            <c:ext xmlns:c16="http://schemas.microsoft.com/office/drawing/2014/chart" uri="{C3380CC4-5D6E-409C-BE32-E72D297353CC}">
              <c16:uniqueId val="{00000003-894B-8C44-AA2F-285FF84B4F48}"/>
            </c:ext>
          </c:extLst>
        </c:ser>
        <c:ser>
          <c:idx val="4"/>
          <c:order val="4"/>
          <c:tx>
            <c:strRef>
              <c:f>Sheet2!$A$63</c:f>
              <c:strCache>
                <c:ptCount val="1"/>
                <c:pt idx="0">
                  <c:v>6 - Humanities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Sheet2!$B$58:$D$58</c:f>
              <c:strCache>
                <c:ptCount val="3"/>
                <c:pt idx="0">
                  <c:v>NWO</c:v>
                </c:pt>
                <c:pt idx="1">
                  <c:v>Re3data</c:v>
                </c:pt>
                <c:pt idx="2">
                  <c:v>MERIL</c:v>
                </c:pt>
              </c:strCache>
            </c:strRef>
          </c:cat>
          <c:val>
            <c:numRef>
              <c:f>Sheet2!$B$63:$D$63</c:f>
              <c:numCache>
                <c:formatCode>General</c:formatCode>
                <c:ptCount val="3"/>
                <c:pt idx="0">
                  <c:v>9</c:v>
                </c:pt>
                <c:pt idx="1">
                  <c:v>14</c:v>
                </c:pt>
                <c:pt idx="2">
                  <c:v>10</c:v>
                </c:pt>
              </c:numCache>
            </c:numRef>
          </c:val>
          <c:extLst>
            <c:ext xmlns:c16="http://schemas.microsoft.com/office/drawing/2014/chart" uri="{C3380CC4-5D6E-409C-BE32-E72D297353CC}">
              <c16:uniqueId val="{00000004-894B-8C44-AA2F-285FF84B4F48}"/>
            </c:ext>
          </c:extLst>
        </c:ser>
        <c:dLbls>
          <c:dLblPos val="ctr"/>
          <c:showLegendKey val="0"/>
          <c:showVal val="1"/>
          <c:showCatName val="0"/>
          <c:showSerName val="0"/>
          <c:showPercent val="0"/>
          <c:showBubbleSize val="0"/>
        </c:dLbls>
        <c:gapWidth val="219"/>
        <c:overlap val="100"/>
        <c:axId val="1455528432"/>
        <c:axId val="1456025136"/>
      </c:barChart>
      <c:catAx>
        <c:axId val="145552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56025136"/>
        <c:crosses val="autoZero"/>
        <c:auto val="1"/>
        <c:lblAlgn val="ctr"/>
        <c:lblOffset val="100"/>
        <c:noMultiLvlLbl val="0"/>
      </c:catAx>
      <c:valAx>
        <c:axId val="1456025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55528432"/>
        <c:crosses val="autoZero"/>
        <c:crossBetween val="between"/>
      </c:valAx>
      <c:spPr>
        <a:noFill/>
        <a:ln>
          <a:noFill/>
        </a:ln>
        <a:effectLst/>
      </c:spPr>
    </c:plotArea>
    <c:legend>
      <c:legendPos val="r"/>
      <c:layout>
        <c:manualLayout>
          <c:xMode val="edge"/>
          <c:yMode val="edge"/>
          <c:x val="0.61618231815028568"/>
          <c:y val="4.4654637406436201E-2"/>
          <c:w val="0.34583100903259029"/>
          <c:h val="0.91442479020972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800" b="0" i="0" u="none" strike="noStrike" kern="1200" spc="0" baseline="0">
                <a:solidFill>
                  <a:schemeClr val="tx1">
                    <a:lumMod val="65000"/>
                    <a:lumOff val="35000"/>
                  </a:schemeClr>
                </a:solidFill>
                <a:latin typeface="+mn-lt"/>
                <a:ea typeface="+mn-ea"/>
                <a:cs typeface="+mn-cs"/>
              </a:defRPr>
            </a:pPr>
            <a:r>
              <a:rPr lang="en-US" sz="800"/>
              <a:t>3. Certified data repositories for Long Term Preservation</a:t>
            </a:r>
          </a:p>
        </c:rich>
      </c:tx>
      <c:overlay val="0"/>
      <c:spPr>
        <a:noFill/>
        <a:ln>
          <a:noFill/>
        </a:ln>
        <a:effectLst/>
      </c:spPr>
      <c:txPr>
        <a:bodyPr rot="0" spcFirstLastPara="1" vertOverflow="ellipsis" vert="horz" wrap="square" anchor="ctr" anchorCtr="1"/>
        <a:lstStyle/>
        <a:p>
          <a:pPr algn="ctr" rtl="0">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ofPieChart>
        <c:ofPieType val="pie"/>
        <c:varyColors val="1"/>
        <c:ser>
          <c:idx val="0"/>
          <c:order val="0"/>
          <c:tx>
            <c:strRef>
              <c:f>Sheet2!$B$91</c:f>
              <c:strCache>
                <c:ptCount val="1"/>
                <c:pt idx="0">
                  <c:v>Repositories</c:v>
                </c:pt>
              </c:strCache>
            </c:strRef>
          </c:tx>
          <c:dPt>
            <c:idx val="0"/>
            <c:bubble3D val="0"/>
            <c:spPr>
              <a:solidFill>
                <a:srgbClr val="FF7F00"/>
              </a:solidFill>
              <a:ln w="19050">
                <a:solidFill>
                  <a:schemeClr val="lt1"/>
                </a:solidFill>
              </a:ln>
              <a:effectLst/>
            </c:spPr>
            <c:extLst>
              <c:ext xmlns:c16="http://schemas.microsoft.com/office/drawing/2014/chart" uri="{C3380CC4-5D6E-409C-BE32-E72D297353CC}">
                <c16:uniqueId val="{00000001-3DC4-DC47-825A-3151E876AE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C4-DC47-825A-3151E876AE8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DC4-DC47-825A-3151E876AE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DC4-DC47-825A-3151E876AE8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DC4-DC47-825A-3151E876AE8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DC4-DC47-825A-3151E876AE89}"/>
              </c:ext>
            </c:extLst>
          </c:dPt>
          <c:dPt>
            <c:idx val="6"/>
            <c:bubble3D val="0"/>
            <c:spPr>
              <a:solidFill>
                <a:srgbClr val="92D050"/>
              </a:solidFill>
              <a:ln w="19050">
                <a:solidFill>
                  <a:schemeClr val="lt1"/>
                </a:solidFill>
              </a:ln>
              <a:effectLst/>
            </c:spPr>
            <c:extLst>
              <c:ext xmlns:c16="http://schemas.microsoft.com/office/drawing/2014/chart" uri="{C3380CC4-5D6E-409C-BE32-E72D297353CC}">
                <c16:uniqueId val="{0000000D-3DC4-DC47-825A-3151E876AE89}"/>
              </c:ext>
            </c:extLst>
          </c:dPt>
          <c:dLbls>
            <c:dLbl>
              <c:idx val="0"/>
              <c:tx>
                <c:rich>
                  <a:bodyPr/>
                  <a:lstStyle/>
                  <a:p>
                    <a:fld id="{10C45B76-EB63-D147-BCC0-A0B8D5DF5CD7}" type="CATEGORYNAME">
                      <a:rPr lang="en-US"/>
                      <a:pPr/>
                      <a:t>[CATEGORY NAME]</a:t>
                    </a:fld>
                    <a:endParaRPr lang="en-US" baseline="0"/>
                  </a:p>
                  <a:p>
                    <a:r>
                      <a:rPr lang="en-US" baseline="0"/>
                      <a:t>40</a:t>
                    </a: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C4-DC47-825A-3151E876AE89}"/>
                </c:ext>
              </c:extLst>
            </c:dLbl>
            <c:dLbl>
              <c:idx val="1"/>
              <c:layout>
                <c:manualLayout>
                  <c:x val="-1.380468787774055E-2"/>
                  <c:y val="-0.1172434285011706"/>
                </c:manualLayout>
              </c:layout>
              <c:tx>
                <c:rich>
                  <a:bodyPr/>
                  <a:lstStyle/>
                  <a:p>
                    <a:r>
                      <a:rPr lang="en-US"/>
                      <a:t>Data Seal of Approval</a:t>
                    </a:r>
                    <a:r>
                      <a:rPr lang="en-US" baseline="0"/>
                      <a:t>
</a:t>
                    </a:r>
                    <a:fld id="{6E0E7CB7-6A7C-D441-9110-E55747228B9D}"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DC4-DC47-825A-3151E876AE89}"/>
                </c:ext>
              </c:extLst>
            </c:dLbl>
            <c:dLbl>
              <c:idx val="2"/>
              <c:layout>
                <c:manualLayout>
                  <c:x val="0.10006822833750276"/>
                  <c:y val="3.0978130010911941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3766204230156926"/>
                      <c:h val="0.15289525048796357"/>
                    </c:manualLayout>
                  </c15:layout>
                </c:ext>
                <c:ext xmlns:c16="http://schemas.microsoft.com/office/drawing/2014/chart" uri="{C3380CC4-5D6E-409C-BE32-E72D297353CC}">
                  <c16:uniqueId val="{00000005-3DC4-DC47-825A-3151E876AE89}"/>
                </c:ext>
              </c:extLst>
            </c:dLbl>
            <c:dLbl>
              <c:idx val="3"/>
              <c:layout>
                <c:manualLayout>
                  <c:x val="-2.2233100735960659E-3"/>
                  <c:y val="2.222659667541557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C4-DC47-825A-3151E876AE89}"/>
                </c:ext>
              </c:extLst>
            </c:dLbl>
            <c:dLbl>
              <c:idx val="4"/>
              <c:layout>
                <c:manualLayout>
                  <c:x val="0"/>
                  <c:y val="5.9733912571272229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C4-DC47-825A-3151E876AE89}"/>
                </c:ext>
              </c:extLst>
            </c:dLbl>
            <c:dLbl>
              <c:idx val="5"/>
              <c:layout>
                <c:manualLayout>
                  <c:x val="-8.0998318466957611E-2"/>
                  <c:y val="5.076022951567862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C4-DC47-825A-3151E876AE89}"/>
                </c:ext>
              </c:extLst>
            </c:dLbl>
            <c:dLbl>
              <c:idx val="6"/>
              <c:layout>
                <c:manualLayout>
                  <c:x val="-0.19531892718550051"/>
                  <c:y val="5.1436355038828986E-3"/>
                </c:manualLayout>
              </c:layout>
              <c:tx>
                <c:rich>
                  <a:bodyPr/>
                  <a:lstStyle/>
                  <a:p>
                    <a:r>
                      <a:rPr lang="en-US"/>
                      <a:t>Certified repositories</a:t>
                    </a:r>
                  </a:p>
                  <a:p>
                    <a:r>
                      <a:rPr lang="en-US"/>
                      <a:t>16</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21176571714071332"/>
                      <c:h val="0.25252511945119499"/>
                    </c:manualLayout>
                  </c15:layout>
                </c:ext>
                <c:ext xmlns:c16="http://schemas.microsoft.com/office/drawing/2014/chart" uri="{C3380CC4-5D6E-409C-BE32-E72D297353CC}">
                  <c16:uniqueId val="{0000000D-3DC4-DC47-825A-3151E876AE89}"/>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Sheet2!$A$92:$A$97</c:f>
              <c:strCache>
                <c:ptCount val="6"/>
                <c:pt idx="0">
                  <c:v>Repositories without certificate</c:v>
                </c:pt>
                <c:pt idx="1">
                  <c:v>DSA </c:v>
                </c:pt>
                <c:pt idx="2">
                  <c:v>CoreTrustSeal </c:v>
                </c:pt>
                <c:pt idx="3">
                  <c:v>CLARIN certificate B </c:v>
                </c:pt>
                <c:pt idx="4">
                  <c:v>DIN 31644 </c:v>
                </c:pt>
                <c:pt idx="5">
                  <c:v>RatSWD </c:v>
                </c:pt>
              </c:strCache>
            </c:strRef>
          </c:cat>
          <c:val>
            <c:numRef>
              <c:f>Sheet2!$B$92:$B$97</c:f>
              <c:numCache>
                <c:formatCode>General</c:formatCode>
                <c:ptCount val="6"/>
                <c:pt idx="0">
                  <c:v>49</c:v>
                </c:pt>
                <c:pt idx="1">
                  <c:v>8</c:v>
                </c:pt>
                <c:pt idx="2">
                  <c:v>7</c:v>
                </c:pt>
                <c:pt idx="3">
                  <c:v>3</c:v>
                </c:pt>
                <c:pt idx="4">
                  <c:v>1</c:v>
                </c:pt>
                <c:pt idx="5">
                  <c:v>1</c:v>
                </c:pt>
              </c:numCache>
            </c:numRef>
          </c:val>
          <c:extLst>
            <c:ext xmlns:c16="http://schemas.microsoft.com/office/drawing/2014/chart" uri="{C3380CC4-5D6E-409C-BE32-E72D297353CC}">
              <c16:uniqueId val="{0000000E-3DC4-DC47-825A-3151E876AE89}"/>
            </c:ext>
          </c:extLst>
        </c:ser>
        <c:dLbls>
          <c:showLegendKey val="0"/>
          <c:showVal val="0"/>
          <c:showCatName val="0"/>
          <c:showSerName val="0"/>
          <c:showPercent val="0"/>
          <c:showBubbleSize val="0"/>
          <c:showLeaderLines val="0"/>
        </c:dLbls>
        <c:gapWidth val="100"/>
        <c:splitType val="pos"/>
        <c:splitPos val="5"/>
        <c:secondPieSize val="60"/>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00"/>
              <a:t>4. Use of Persistent Identifiers (PID) in data repositories</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230477094706862E-2"/>
          <c:y val="0.20480662604895947"/>
          <c:w val="0.92879183479705674"/>
          <c:h val="0.71371773807889172"/>
        </c:manualLayout>
      </c:layout>
      <c:ofPieChart>
        <c:ofPieType val="pie"/>
        <c:varyColors val="1"/>
        <c:ser>
          <c:idx val="0"/>
          <c:order val="0"/>
          <c:tx>
            <c:strRef>
              <c:f>Sheet2!$B$112</c:f>
              <c:strCache>
                <c:ptCount val="1"/>
                <c:pt idx="0">
                  <c:v>Repositories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ADF-F84C-A823-4C578231DE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ADF-F84C-A823-4C578231DE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DF-F84C-A823-4C578231DE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ADF-F84C-A823-4C578231DEBE}"/>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3ADF-F84C-A823-4C578231DEB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ADF-F84C-A823-4C578231DEBE}"/>
              </c:ext>
            </c:extLst>
          </c:dPt>
          <c:dLbls>
            <c:dLbl>
              <c:idx val="0"/>
              <c:layout>
                <c:manualLayout>
                  <c:x val="1.0824014906990176E-2"/>
                  <c:y val="1.423856894616976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ADF-F84C-A823-4C578231DEBE}"/>
                </c:ext>
              </c:extLst>
            </c:dLbl>
            <c:dLbl>
              <c:idx val="1"/>
              <c:layout>
                <c:manualLayout>
                  <c:x val="-2.9693804889627345E-2"/>
                  <c:y val="-5.681554538094043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ADF-F84C-A823-4C578231DEBE}"/>
                </c:ext>
              </c:extLst>
            </c:dLbl>
            <c:dLbl>
              <c:idx val="3"/>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DF-F84C-A823-4C578231DEBE}"/>
                </c:ext>
              </c:extLst>
            </c:dLbl>
            <c:dLbl>
              <c:idx val="4"/>
              <c:layout>
                <c:manualLayout>
                  <c:x val="9.9738903394255868E-2"/>
                  <c:y val="2.3456328331778733E-3"/>
                </c:manualLayout>
              </c:layout>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3ADF-F84C-A823-4C578231DEBE}"/>
                </c:ext>
              </c:extLst>
            </c:dLbl>
            <c:dLbl>
              <c:idx val="5"/>
              <c:layout>
                <c:manualLayout>
                  <c:x val="-0.14734782291781526"/>
                  <c:y val="1.43720910412356E-2"/>
                </c:manualLayout>
              </c:layout>
              <c:tx>
                <c:rich>
                  <a:bodyPr rot="0" spcFirstLastPara="1" vertOverflow="ellipsis" vert="horz" wrap="square" anchor="ctr" anchorCtr="1"/>
                  <a:lstStyle/>
                  <a:p>
                    <a:pPr>
                      <a:defRPr sz="700" b="0" i="0" u="none" strike="noStrike" kern="1200" baseline="0">
                        <a:solidFill>
                          <a:schemeClr val="bg1"/>
                        </a:solidFill>
                        <a:latin typeface="+mn-lt"/>
                        <a:ea typeface="+mn-ea"/>
                        <a:cs typeface="+mn-cs"/>
                      </a:defRPr>
                    </a:pPr>
                    <a:r>
                      <a:rPr lang="en-US">
                        <a:solidFill>
                          <a:schemeClr val="bg1"/>
                        </a:solidFill>
                      </a:rPr>
                      <a:t>PID</a:t>
                    </a:r>
                    <a:endParaRPr lang="en-US" baseline="0">
                      <a:solidFill>
                        <a:schemeClr val="bg1"/>
                      </a:solidFill>
                    </a:endParaRPr>
                  </a:p>
                  <a:p>
                    <a:pPr>
                      <a:defRPr>
                        <a:solidFill>
                          <a:schemeClr val="bg1"/>
                        </a:solidFill>
                      </a:defRPr>
                    </a:pPr>
                    <a:fld id="{AC824A57-CFEE-5B46-9622-8D882C9FF57A}" type="VALUE">
                      <a:rPr lang="en-US">
                        <a:solidFill>
                          <a:schemeClr val="bg1"/>
                        </a:solidFill>
                      </a:rPr>
                      <a:pPr>
                        <a:defRPr>
                          <a:solidFill>
                            <a:schemeClr val="bg1"/>
                          </a:solidFill>
                        </a:defRPr>
                      </a:pPr>
                      <a:t>[VALUE]</a:t>
                    </a:fld>
                    <a:endParaRPr lang="en-US"/>
                  </a:p>
                </c:rich>
              </c:tx>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3ADF-F84C-A823-4C578231DEBE}"/>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Sheet2!$A$113:$A$117</c:f>
              <c:strCache>
                <c:ptCount val="5"/>
                <c:pt idx="0">
                  <c:v>Handle</c:v>
                </c:pt>
                <c:pt idx="1">
                  <c:v>DOI </c:v>
                </c:pt>
                <c:pt idx="2">
                  <c:v>URN </c:v>
                </c:pt>
                <c:pt idx="3">
                  <c:v>PURL </c:v>
                </c:pt>
                <c:pt idx="4">
                  <c:v>No PID</c:v>
                </c:pt>
              </c:strCache>
            </c:strRef>
          </c:cat>
          <c:val>
            <c:numRef>
              <c:f>Sheet2!$B$113:$B$117</c:f>
              <c:numCache>
                <c:formatCode>General</c:formatCode>
                <c:ptCount val="5"/>
                <c:pt idx="0">
                  <c:v>13</c:v>
                </c:pt>
                <c:pt idx="1">
                  <c:v>12</c:v>
                </c:pt>
                <c:pt idx="2">
                  <c:v>4</c:v>
                </c:pt>
                <c:pt idx="3">
                  <c:v>1</c:v>
                </c:pt>
                <c:pt idx="4">
                  <c:v>26</c:v>
                </c:pt>
              </c:numCache>
            </c:numRef>
          </c:val>
          <c:extLst>
            <c:ext xmlns:c16="http://schemas.microsoft.com/office/drawing/2014/chart" uri="{C3380CC4-5D6E-409C-BE32-E72D297353CC}">
              <c16:uniqueId val="{0000000C-3ADF-F84C-A823-4C578231DEBE}"/>
            </c:ext>
          </c:extLst>
        </c:ser>
        <c:dLbls>
          <c:dLblPos val="bestFit"/>
          <c:showLegendKey val="0"/>
          <c:showVal val="1"/>
          <c:showCatName val="0"/>
          <c:showSerName val="0"/>
          <c:showPercent val="0"/>
          <c:showBubbleSize val="0"/>
          <c:showLeaderLines val="1"/>
        </c:dLbls>
        <c:gapWidth val="100"/>
        <c:splitType val="val"/>
        <c:splitPos val="15"/>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00"/>
              <a:t>5. Numbers of data sets/collections (logarithmic) in data repositories</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13652644248198"/>
          <c:y val="0.14265120651833282"/>
          <c:w val="0.8645411899479416"/>
          <c:h val="0.41986986036021584"/>
        </c:manualLayout>
      </c:layout>
      <c:barChart>
        <c:barDir val="col"/>
        <c:grouping val="clustered"/>
        <c:varyColors val="0"/>
        <c:ser>
          <c:idx val="0"/>
          <c:order val="0"/>
          <c:tx>
            <c:strRef>
              <c:f>Dashboard!$B$148</c:f>
              <c:strCache>
                <c:ptCount val="1"/>
                <c:pt idx="0">
                  <c:v>Number of Datasets</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56-2D43-A4F6-DFCD29D4D55D}"/>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Dashboard!$A$149:$A$173</c:f>
              <c:strCache>
                <c:ptCount val="25"/>
                <c:pt idx="0">
                  <c:v>DANS-KNAW </c:v>
                </c:pt>
                <c:pt idx="1">
                  <c:v>4TU.Centre for Research Data </c:v>
                </c:pt>
                <c:pt idx="2">
                  <c:v>Radboud Donders Repository</c:v>
                </c:pt>
                <c:pt idx="3">
                  <c:v>Wageningen University &amp; Research Centre </c:v>
                </c:pt>
                <c:pt idx="4">
                  <c:v>SURF Data Repository </c:v>
                </c:pt>
                <c:pt idx="5">
                  <c:v>Utrecht University </c:v>
                </c:pt>
                <c:pt idx="6">
                  <c:v>CentERdata </c:v>
                </c:pt>
                <c:pt idx="7">
                  <c:v>Humanities Cluster KNAW</c:v>
                </c:pt>
                <c:pt idx="8">
                  <c:v>Radboud University Nijmegen </c:v>
                </c:pt>
                <c:pt idx="9">
                  <c:v>University of Amsterdam </c:v>
                </c:pt>
                <c:pt idx="10">
                  <c:v>Netherlands Biodiversity Information Facility - NLBIF </c:v>
                </c:pt>
                <c:pt idx="11">
                  <c:v>Tilburg University </c:v>
                </c:pt>
                <c:pt idx="12">
                  <c:v>The Language Archive - MPI </c:v>
                </c:pt>
                <c:pt idx="13">
                  <c:v>Zorggegevens </c:v>
                </c:pt>
                <c:pt idx="14">
                  <c:v>Maastricht University </c:v>
                </c:pt>
                <c:pt idx="15">
                  <c:v>University of Groningen </c:v>
                </c:pt>
                <c:pt idx="16">
                  <c:v>Netherlands eScience Center (software)</c:v>
                </c:pt>
                <c:pt idx="17">
                  <c:v>Erasmus University Rotterdam </c:v>
                </c:pt>
                <c:pt idx="18">
                  <c:v>Leiden University </c:v>
                </c:pt>
                <c:pt idx="19">
                  <c:v>VU University Amsterdam </c:v>
                </c:pt>
                <c:pt idx="20">
                  <c:v>CancerData </c:v>
                </c:pt>
                <c:pt idx="21">
                  <c:v>KNMI </c:v>
                </c:pt>
                <c:pt idx="22">
                  <c:v>NIOZ </c:v>
                </c:pt>
                <c:pt idx="23">
                  <c:v>Trimbos Institute </c:v>
                </c:pt>
                <c:pt idx="24">
                  <c:v>National Library of the Netherlands </c:v>
                </c:pt>
              </c:strCache>
            </c:strRef>
          </c:cat>
          <c:val>
            <c:numRef>
              <c:f>Dashboard!$B$149:$B$173</c:f>
              <c:numCache>
                <c:formatCode>General</c:formatCode>
                <c:ptCount val="25"/>
                <c:pt idx="0">
                  <c:v>123195</c:v>
                </c:pt>
                <c:pt idx="1">
                  <c:v>6095</c:v>
                </c:pt>
                <c:pt idx="2">
                  <c:v>1518</c:v>
                </c:pt>
                <c:pt idx="3">
                  <c:v>1408</c:v>
                </c:pt>
                <c:pt idx="4">
                  <c:v>696</c:v>
                </c:pt>
                <c:pt idx="5">
                  <c:v>640</c:v>
                </c:pt>
                <c:pt idx="6">
                  <c:v>552</c:v>
                </c:pt>
                <c:pt idx="7">
                  <c:v>456</c:v>
                </c:pt>
                <c:pt idx="8">
                  <c:v>421</c:v>
                </c:pt>
                <c:pt idx="9">
                  <c:v>336</c:v>
                </c:pt>
                <c:pt idx="10">
                  <c:v>305</c:v>
                </c:pt>
                <c:pt idx="11">
                  <c:v>300</c:v>
                </c:pt>
                <c:pt idx="12">
                  <c:v>289</c:v>
                </c:pt>
                <c:pt idx="13">
                  <c:v>271</c:v>
                </c:pt>
                <c:pt idx="14">
                  <c:v>145</c:v>
                </c:pt>
                <c:pt idx="15">
                  <c:v>115</c:v>
                </c:pt>
                <c:pt idx="16">
                  <c:v>104</c:v>
                </c:pt>
                <c:pt idx="17">
                  <c:v>75</c:v>
                </c:pt>
                <c:pt idx="18">
                  <c:v>53</c:v>
                </c:pt>
                <c:pt idx="19">
                  <c:v>39</c:v>
                </c:pt>
                <c:pt idx="20">
                  <c:v>34</c:v>
                </c:pt>
                <c:pt idx="21">
                  <c:v>24</c:v>
                </c:pt>
                <c:pt idx="22">
                  <c:v>15</c:v>
                </c:pt>
                <c:pt idx="23">
                  <c:v>10</c:v>
                </c:pt>
                <c:pt idx="24">
                  <c:v>6</c:v>
                </c:pt>
              </c:numCache>
            </c:numRef>
          </c:val>
          <c:extLst>
            <c:ext xmlns:c16="http://schemas.microsoft.com/office/drawing/2014/chart" uri="{C3380CC4-5D6E-409C-BE32-E72D297353CC}">
              <c16:uniqueId val="{00000001-4856-2D43-A4F6-DFCD29D4D55D}"/>
            </c:ext>
          </c:extLst>
        </c:ser>
        <c:dLbls>
          <c:showLegendKey val="0"/>
          <c:showVal val="0"/>
          <c:showCatName val="0"/>
          <c:showSerName val="0"/>
          <c:showPercent val="0"/>
          <c:showBubbleSize val="0"/>
        </c:dLbls>
        <c:gapWidth val="219"/>
        <c:axId val="1480598128"/>
        <c:axId val="1477461664"/>
      </c:barChart>
      <c:catAx>
        <c:axId val="148059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64000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477461664"/>
        <c:crosses val="autoZero"/>
        <c:auto val="0"/>
        <c:lblAlgn val="ctr"/>
        <c:lblOffset val="50"/>
        <c:noMultiLvlLbl val="0"/>
      </c:catAx>
      <c:valAx>
        <c:axId val="1477461664"/>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n-US"/>
                  <a:t>Logarthm of Datasets</a:t>
                </a:r>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480598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00"/>
              <a:t>6. Access licenses and access restrictions applicable in data repositories</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ofPieChart>
        <c:ofPieType val="pie"/>
        <c:varyColors val="1"/>
        <c:ser>
          <c:idx val="0"/>
          <c:order val="0"/>
          <c:tx>
            <c:strRef>
              <c:f>Sheet2!$B$197</c:f>
              <c:strCache>
                <c:ptCount val="1"/>
                <c:pt idx="0">
                  <c:v>Repositories</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ABE8-3744-BC37-FF1C6EE41761}"/>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ABE8-3744-BC37-FF1C6EE4176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BE8-3744-BC37-FF1C6EE4176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BE8-3744-BC37-FF1C6EE4176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BE8-3744-BC37-FF1C6EE4176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BE8-3744-BC37-FF1C6EE4176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BE8-3744-BC37-FF1C6EE41761}"/>
              </c:ext>
            </c:extLst>
          </c:dPt>
          <c:dPt>
            <c:idx val="7"/>
            <c:bubble3D val="0"/>
            <c:spPr>
              <a:solidFill>
                <a:schemeClr val="accent2"/>
              </a:solidFill>
              <a:ln w="19050">
                <a:solidFill>
                  <a:schemeClr val="lt1"/>
                </a:solidFill>
              </a:ln>
              <a:effectLst/>
            </c:spPr>
            <c:extLst>
              <c:ext xmlns:c16="http://schemas.microsoft.com/office/drawing/2014/chart" uri="{C3380CC4-5D6E-409C-BE32-E72D297353CC}">
                <c16:uniqueId val="{0000000F-ABE8-3744-BC37-FF1C6EE41761}"/>
              </c:ext>
            </c:extLst>
          </c:dPt>
          <c:dLbls>
            <c:dLbl>
              <c:idx val="3"/>
              <c:layout>
                <c:manualLayout>
                  <c:x val="6.3535284774222822E-2"/>
                  <c:y val="7.638888888888889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ABE8-3744-BC37-FF1C6EE41761}"/>
                </c:ext>
              </c:extLst>
            </c:dLbl>
            <c:dLbl>
              <c:idx val="4"/>
              <c:layout>
                <c:manualLayout>
                  <c:x val="-4.5382346267302101E-2"/>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ABE8-3744-BC37-FF1C6EE41761}"/>
                </c:ext>
              </c:extLst>
            </c:dLbl>
            <c:dLbl>
              <c:idx val="5"/>
              <c:layout>
                <c:manualLayout>
                  <c:x val="0"/>
                  <c:y val="3.472222222222222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ABE8-3744-BC37-FF1C6EE41761}"/>
                </c:ext>
              </c:extLst>
            </c:dLbl>
            <c:dLbl>
              <c:idx val="6"/>
              <c:layout>
                <c:manualLayout>
                  <c:x val="-1.0241713971800889E-3"/>
                  <c:y val="0.15972222222222221"/>
                </c:manualLayout>
              </c:layout>
              <c:spPr>
                <a:noFill/>
                <a:ln>
                  <a:noFill/>
                </a:ln>
                <a:effectLst/>
              </c:spPr>
              <c:txPr>
                <a:bodyPr rot="0" spcFirstLastPara="1" vertOverflow="clip" horzOverflow="clip" vert="horz" wrap="square" lIns="36576" tIns="18288" rIns="36576" bIns="18288" anchor="ctr" anchorCtr="1">
                  <a:spAutoFit/>
                </a:bodyPr>
                <a:lstStyle/>
                <a:p>
                  <a:pPr>
                    <a:defRPr sz="6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4141146310199593"/>
                      <c:h val="0.15625"/>
                    </c:manualLayout>
                  </c15:layout>
                </c:ext>
                <c:ext xmlns:c16="http://schemas.microsoft.com/office/drawing/2014/chart" uri="{C3380CC4-5D6E-409C-BE32-E72D297353CC}">
                  <c16:uniqueId val="{0000000D-ABE8-3744-BC37-FF1C6EE41761}"/>
                </c:ext>
              </c:extLst>
            </c:dLbl>
            <c:dLbl>
              <c:idx val="7"/>
              <c:layout>
                <c:manualLayout>
                  <c:x val="-3.1767642387111411E-2"/>
                  <c:y val="-4.8611111111111174E-2"/>
                </c:manualLayout>
              </c:layout>
              <c:tx>
                <c:rich>
                  <a:bodyPr/>
                  <a:lstStyle/>
                  <a:p>
                    <a:r>
                      <a:rPr lang="en-US"/>
                      <a:t>Restricted</a:t>
                    </a:r>
                  </a:p>
                  <a:p>
                    <a:fld id="{A9BC4805-1905-D347-8D03-BCC7A965469C}"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ABE8-3744-BC37-FF1C6EE41761}"/>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Sheet2!$A$198:$A$204</c:f>
              <c:strCache>
                <c:ptCount val="7"/>
                <c:pt idx="0">
                  <c:v>Open </c:v>
                </c:pt>
                <c:pt idx="1">
                  <c:v>Closed </c:v>
                </c:pt>
                <c:pt idx="2">
                  <c:v>Embargoed </c:v>
                </c:pt>
                <c:pt idx="3">
                  <c:v>Registration </c:v>
                </c:pt>
                <c:pt idx="4">
                  <c:v>Access fee</c:v>
                </c:pt>
                <c:pt idx="5">
                  <c:v>Membership </c:v>
                </c:pt>
                <c:pt idx="6">
                  <c:v>Other restrictions</c:v>
                </c:pt>
              </c:strCache>
            </c:strRef>
          </c:cat>
          <c:val>
            <c:numRef>
              <c:f>Sheet2!$B$198:$B$204</c:f>
              <c:numCache>
                <c:formatCode>General</c:formatCode>
                <c:ptCount val="7"/>
                <c:pt idx="0">
                  <c:v>45</c:v>
                </c:pt>
                <c:pt idx="1">
                  <c:v>13</c:v>
                </c:pt>
                <c:pt idx="2">
                  <c:v>11</c:v>
                </c:pt>
                <c:pt idx="3">
                  <c:v>29</c:v>
                </c:pt>
                <c:pt idx="4">
                  <c:v>5</c:v>
                </c:pt>
                <c:pt idx="5">
                  <c:v>1</c:v>
                </c:pt>
                <c:pt idx="6">
                  <c:v>23</c:v>
                </c:pt>
              </c:numCache>
            </c:numRef>
          </c:val>
          <c:extLst>
            <c:ext xmlns:c16="http://schemas.microsoft.com/office/drawing/2014/chart" uri="{C3380CC4-5D6E-409C-BE32-E72D297353CC}">
              <c16:uniqueId val="{00000010-ABE8-3744-BC37-FF1C6EE41761}"/>
            </c:ext>
          </c:extLst>
        </c:ser>
        <c:dLbls>
          <c:showLegendKey val="0"/>
          <c:showVal val="0"/>
          <c:showCatName val="0"/>
          <c:showSerName val="0"/>
          <c:showPercent val="0"/>
          <c:showBubbleSize val="0"/>
          <c:showLeaderLines val="1"/>
        </c:dLbls>
        <c:gapWidth val="150"/>
        <c:splitType val="pos"/>
        <c:splitPos val="4"/>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00"/>
              <a:t>7. Metadata standards used by data repositories</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401363949062763"/>
          <c:y val="0.29317999060946714"/>
          <c:w val="0.43197229505089252"/>
          <c:h val="0.54729320589552766"/>
        </c:manualLayout>
      </c:layout>
      <c:pieChart>
        <c:varyColors val="1"/>
        <c:ser>
          <c:idx val="0"/>
          <c:order val="0"/>
          <c:tx>
            <c:strRef>
              <c:f>Sheet2!$B$131</c:f>
              <c:strCache>
                <c:ptCount val="1"/>
                <c:pt idx="0">
                  <c:v>Repositories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E05-594C-8C28-8F0CE0542B2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E05-594C-8C28-8F0CE0542B2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E05-594C-8C28-8F0CE0542B2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E05-594C-8C28-8F0CE0542B2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E05-594C-8C28-8F0CE0542B2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E05-594C-8C28-8F0CE0542B2A}"/>
              </c:ext>
            </c:extLst>
          </c:dPt>
          <c:dPt>
            <c:idx val="6"/>
            <c:bubble3D val="0"/>
            <c:spPr>
              <a:solidFill>
                <a:srgbClr val="FF0000"/>
              </a:solidFill>
              <a:ln w="19050">
                <a:solidFill>
                  <a:schemeClr val="lt1"/>
                </a:solidFill>
              </a:ln>
              <a:effectLst/>
            </c:spPr>
            <c:extLst>
              <c:ext xmlns:c16="http://schemas.microsoft.com/office/drawing/2014/chart" uri="{C3380CC4-5D6E-409C-BE32-E72D297353CC}">
                <c16:uniqueId val="{0000000D-4E05-594C-8C28-8F0CE0542B2A}"/>
              </c:ext>
            </c:extLst>
          </c:dPt>
          <c:dLbls>
            <c:dLbl>
              <c:idx val="0"/>
              <c:layout>
                <c:manualLayout>
                  <c:x val="-4.163540280685292E-2"/>
                  <c:y val="5.181514896059404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E05-594C-8C28-8F0CE0542B2A}"/>
                </c:ext>
              </c:extLst>
            </c:dLbl>
            <c:dLbl>
              <c:idx val="1"/>
              <c:layout>
                <c:manualLayout>
                  <c:x val="-6.6298187747092993E-3"/>
                  <c:y val="-3.923999786731908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580389717987983"/>
                      <c:h val="0.24600119810246476"/>
                    </c:manualLayout>
                  </c15:layout>
                </c:ext>
                <c:ext xmlns:c16="http://schemas.microsoft.com/office/drawing/2014/chart" uri="{C3380CC4-5D6E-409C-BE32-E72D297353CC}">
                  <c16:uniqueId val="{00000003-4E05-594C-8C28-8F0CE0542B2A}"/>
                </c:ext>
              </c:extLst>
            </c:dLbl>
            <c:dLbl>
              <c:idx val="2"/>
              <c:layout>
                <c:manualLayout>
                  <c:x val="-6.2944417584804971E-2"/>
                  <c:y val="-1.7663916068065173E-3"/>
                </c:manualLayout>
              </c:layout>
              <c:tx>
                <c:rich>
                  <a:bodyPr/>
                  <a:lstStyle/>
                  <a:p>
                    <a:fld id="{A8074EF6-A1F7-6343-AAF8-AB025FD111E3}" type="CATEGORYNAME">
                      <a:rPr lang="en-US"/>
                      <a:pPr/>
                      <a:t>[CATEGORY NAME]</a:t>
                    </a:fld>
                    <a:r>
                      <a:rPr lang="en-US" baseline="0"/>
                      <a:t> - </a:t>
                    </a:r>
                    <a:fld id="{DCB24FC8-40EC-0549-BAE1-2250FAB5E91E}" type="VALUE">
                      <a:rPr lang="en-US" baseline="0"/>
                      <a:pPr/>
                      <a:t>[VALUE]</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1158142694970808"/>
                      <c:h val="0.14089577048242513"/>
                    </c:manualLayout>
                  </c15:layout>
                  <c15:dlblFieldTable/>
                  <c15:showDataLabelsRange val="0"/>
                </c:ext>
                <c:ext xmlns:c16="http://schemas.microsoft.com/office/drawing/2014/chart" uri="{C3380CC4-5D6E-409C-BE32-E72D297353CC}">
                  <c16:uniqueId val="{00000005-4E05-594C-8C28-8F0CE0542B2A}"/>
                </c:ext>
              </c:extLst>
            </c:dLbl>
            <c:dLbl>
              <c:idx val="5"/>
              <c:layout>
                <c:manualLayout>
                  <c:x val="7.272317023596977E-4"/>
                  <c:y val="-1.214374114397431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4E05-594C-8C28-8F0CE0542B2A}"/>
                </c:ext>
              </c:extLst>
            </c:dLbl>
            <c:dLbl>
              <c:idx val="6"/>
              <c:layout>
                <c:manualLayout>
                  <c:x val="-1.5236408503292331E-2"/>
                  <c:y val="9.655892956432837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4E05-594C-8C28-8F0CE0542B2A}"/>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Sheet2!$A$132:$A$138</c:f>
              <c:strCache>
                <c:ptCount val="7"/>
                <c:pt idx="0">
                  <c:v>Dublin Core </c:v>
                </c:pt>
                <c:pt idx="1">
                  <c:v>DDI - Data Documentation Initiative </c:v>
                </c:pt>
                <c:pt idx="2">
                  <c:v>DataCite Metadata Schema </c:v>
                </c:pt>
                <c:pt idx="3">
                  <c:v>ISO 19115 </c:v>
                </c:pt>
                <c:pt idx="4">
                  <c:v>RDF Data Cube Vocabulary </c:v>
                </c:pt>
                <c:pt idx="5">
                  <c:v>Other</c:v>
                </c:pt>
                <c:pt idx="6">
                  <c:v>None provided</c:v>
                </c:pt>
              </c:strCache>
            </c:strRef>
          </c:cat>
          <c:val>
            <c:numRef>
              <c:f>Sheet2!$B$132:$B$138</c:f>
              <c:numCache>
                <c:formatCode>General</c:formatCode>
                <c:ptCount val="7"/>
                <c:pt idx="0">
                  <c:v>16</c:v>
                </c:pt>
                <c:pt idx="1">
                  <c:v>7</c:v>
                </c:pt>
                <c:pt idx="2">
                  <c:v>6</c:v>
                </c:pt>
                <c:pt idx="3">
                  <c:v>5</c:v>
                </c:pt>
                <c:pt idx="4">
                  <c:v>3</c:v>
                </c:pt>
                <c:pt idx="5">
                  <c:v>10</c:v>
                </c:pt>
                <c:pt idx="6">
                  <c:v>9</c:v>
                </c:pt>
              </c:numCache>
            </c:numRef>
          </c:val>
          <c:extLst>
            <c:ext xmlns:c16="http://schemas.microsoft.com/office/drawing/2014/chart" uri="{C3380CC4-5D6E-409C-BE32-E72D297353CC}">
              <c16:uniqueId val="{0000000E-4E05-594C-8C28-8F0CE0542B2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r>
              <a:rPr lang="en-US"/>
              <a:t>8. Open Access in 49 Academic and Higher Education publication repositories, 2016-2020 </a:t>
            </a:r>
          </a:p>
          <a:p>
            <a:pPr>
              <a:defRPr/>
            </a:pPr>
            <a:r>
              <a:rPr lang="en-US"/>
              <a:t>(total number of publications in brackets)</a:t>
            </a:r>
          </a:p>
        </c:rich>
      </c:tx>
      <c:layout>
        <c:manualLayout>
          <c:xMode val="edge"/>
          <c:yMode val="edge"/>
          <c:x val="0.15498272748305075"/>
          <c:y val="2.8096464528213533E-2"/>
        </c:manualLayout>
      </c:layout>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007804521027431E-2"/>
          <c:y val="0.22082878953107959"/>
          <c:w val="0.76546112386158416"/>
          <c:h val="0.6729368275530444"/>
        </c:manualLayout>
      </c:layout>
      <c:barChart>
        <c:barDir val="col"/>
        <c:grouping val="percentStacked"/>
        <c:varyColors val="0"/>
        <c:ser>
          <c:idx val="0"/>
          <c:order val="0"/>
          <c:tx>
            <c:strRef>
              <c:f>Sheet2!$B$27</c:f>
              <c:strCache>
                <c:ptCount val="1"/>
                <c:pt idx="0">
                  <c:v>Open</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Sheet2!$A$28:$A$32</c:f>
              <c:strCache>
                <c:ptCount val="5"/>
                <c:pt idx="0">
                  <c:v>2016 (94786)</c:v>
                </c:pt>
                <c:pt idx="1">
                  <c:v>2017 (101622)</c:v>
                </c:pt>
                <c:pt idx="2">
                  <c:v>2018 (109840)</c:v>
                </c:pt>
                <c:pt idx="3">
                  <c:v>2019 (106267)</c:v>
                </c:pt>
                <c:pt idx="4">
                  <c:v>2020 (25939 on June 5)</c:v>
                </c:pt>
              </c:strCache>
            </c:strRef>
          </c:cat>
          <c:val>
            <c:numRef>
              <c:f>Sheet2!$B$28:$B$32</c:f>
              <c:numCache>
                <c:formatCode>0%</c:formatCode>
                <c:ptCount val="5"/>
                <c:pt idx="0">
                  <c:v>0.43</c:v>
                </c:pt>
                <c:pt idx="1">
                  <c:v>0.51</c:v>
                </c:pt>
                <c:pt idx="2">
                  <c:v>0.59</c:v>
                </c:pt>
                <c:pt idx="3">
                  <c:v>0.6</c:v>
                </c:pt>
                <c:pt idx="4">
                  <c:v>0.62</c:v>
                </c:pt>
              </c:numCache>
            </c:numRef>
          </c:val>
          <c:extLst>
            <c:ext xmlns:c16="http://schemas.microsoft.com/office/drawing/2014/chart" uri="{C3380CC4-5D6E-409C-BE32-E72D297353CC}">
              <c16:uniqueId val="{00000000-3620-044D-A9B2-0C0AD8D8F035}"/>
            </c:ext>
          </c:extLst>
        </c:ser>
        <c:ser>
          <c:idx val="1"/>
          <c:order val="1"/>
          <c:tx>
            <c:strRef>
              <c:f>Sheet2!$C$27</c:f>
              <c:strCache>
                <c:ptCount val="1"/>
                <c:pt idx="0">
                  <c:v>Restricted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Sheet2!$A$28:$A$32</c:f>
              <c:strCache>
                <c:ptCount val="5"/>
                <c:pt idx="0">
                  <c:v>2016 (94786)</c:v>
                </c:pt>
                <c:pt idx="1">
                  <c:v>2017 (101622)</c:v>
                </c:pt>
                <c:pt idx="2">
                  <c:v>2018 (109840)</c:v>
                </c:pt>
                <c:pt idx="3">
                  <c:v>2019 (106267)</c:v>
                </c:pt>
                <c:pt idx="4">
                  <c:v>2020 (25939 on June 5)</c:v>
                </c:pt>
              </c:strCache>
            </c:strRef>
          </c:cat>
          <c:val>
            <c:numRef>
              <c:f>Sheet2!$C$28:$C$32</c:f>
              <c:numCache>
                <c:formatCode>0%</c:formatCode>
                <c:ptCount val="5"/>
                <c:pt idx="0">
                  <c:v>0.3</c:v>
                </c:pt>
                <c:pt idx="1">
                  <c:v>0.24</c:v>
                </c:pt>
                <c:pt idx="2">
                  <c:v>0.17</c:v>
                </c:pt>
                <c:pt idx="3">
                  <c:v>0.21</c:v>
                </c:pt>
                <c:pt idx="4">
                  <c:v>0.19</c:v>
                </c:pt>
              </c:numCache>
            </c:numRef>
          </c:val>
          <c:extLst>
            <c:ext xmlns:c16="http://schemas.microsoft.com/office/drawing/2014/chart" uri="{C3380CC4-5D6E-409C-BE32-E72D297353CC}">
              <c16:uniqueId val="{00000001-3620-044D-A9B2-0C0AD8D8F035}"/>
            </c:ext>
          </c:extLst>
        </c:ser>
        <c:ser>
          <c:idx val="2"/>
          <c:order val="2"/>
          <c:tx>
            <c:strRef>
              <c:f>Sheet2!$D$27</c:f>
              <c:strCache>
                <c:ptCount val="1"/>
                <c:pt idx="0">
                  <c:v>Closed</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Sheet2!$A$28:$A$32</c:f>
              <c:strCache>
                <c:ptCount val="5"/>
                <c:pt idx="0">
                  <c:v>2016 (94786)</c:v>
                </c:pt>
                <c:pt idx="1">
                  <c:v>2017 (101622)</c:v>
                </c:pt>
                <c:pt idx="2">
                  <c:v>2018 (109840)</c:v>
                </c:pt>
                <c:pt idx="3">
                  <c:v>2019 (106267)</c:v>
                </c:pt>
                <c:pt idx="4">
                  <c:v>2020 (25939 on June 5)</c:v>
                </c:pt>
              </c:strCache>
            </c:strRef>
          </c:cat>
          <c:val>
            <c:numRef>
              <c:f>Sheet2!$D$28:$D$32</c:f>
              <c:numCache>
                <c:formatCode>0%</c:formatCode>
                <c:ptCount val="5"/>
                <c:pt idx="0">
                  <c:v>0.28000000000000003</c:v>
                </c:pt>
                <c:pt idx="1">
                  <c:v>0.25</c:v>
                </c:pt>
                <c:pt idx="2">
                  <c:v>0.24</c:v>
                </c:pt>
                <c:pt idx="3">
                  <c:v>0.17</c:v>
                </c:pt>
                <c:pt idx="4">
                  <c:v>0.18</c:v>
                </c:pt>
              </c:numCache>
            </c:numRef>
          </c:val>
          <c:extLst>
            <c:ext xmlns:c16="http://schemas.microsoft.com/office/drawing/2014/chart" uri="{C3380CC4-5D6E-409C-BE32-E72D297353CC}">
              <c16:uniqueId val="{00000002-3620-044D-A9B2-0C0AD8D8F035}"/>
            </c:ext>
          </c:extLst>
        </c:ser>
        <c:ser>
          <c:idx val="3"/>
          <c:order val="3"/>
          <c:tx>
            <c:strRef>
              <c:f>Sheet2!$E$27</c:f>
              <c:strCache>
                <c:ptCount val="1"/>
                <c:pt idx="0">
                  <c:v>Embargoed</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Sheet2!$A$28:$A$32</c:f>
              <c:strCache>
                <c:ptCount val="5"/>
                <c:pt idx="0">
                  <c:v>2016 (94786)</c:v>
                </c:pt>
                <c:pt idx="1">
                  <c:v>2017 (101622)</c:v>
                </c:pt>
                <c:pt idx="2">
                  <c:v>2018 (109840)</c:v>
                </c:pt>
                <c:pt idx="3">
                  <c:v>2019 (106267)</c:v>
                </c:pt>
                <c:pt idx="4">
                  <c:v>2020 (25939 on June 5)</c:v>
                </c:pt>
              </c:strCache>
            </c:strRef>
          </c:cat>
          <c:val>
            <c:numRef>
              <c:f>Sheet2!$E$28:$E$32</c:f>
              <c:numCache>
                <c:formatCode>0%</c:formatCode>
                <c:ptCount val="5"/>
                <c:pt idx="0">
                  <c:v>0</c:v>
                </c:pt>
                <c:pt idx="1">
                  <c:v>0</c:v>
                </c:pt>
                <c:pt idx="2">
                  <c:v>0</c:v>
                </c:pt>
                <c:pt idx="3">
                  <c:v>0.01</c:v>
                </c:pt>
                <c:pt idx="4">
                  <c:v>0.02</c:v>
                </c:pt>
              </c:numCache>
            </c:numRef>
          </c:val>
          <c:extLst>
            <c:ext xmlns:c16="http://schemas.microsoft.com/office/drawing/2014/chart" uri="{C3380CC4-5D6E-409C-BE32-E72D297353CC}">
              <c16:uniqueId val="{00000003-3620-044D-A9B2-0C0AD8D8F035}"/>
            </c:ext>
          </c:extLst>
        </c:ser>
        <c:dLbls>
          <c:dLblPos val="ctr"/>
          <c:showLegendKey val="0"/>
          <c:showVal val="1"/>
          <c:showCatName val="0"/>
          <c:showSerName val="0"/>
          <c:showPercent val="0"/>
          <c:showBubbleSize val="0"/>
        </c:dLbls>
        <c:gapWidth val="150"/>
        <c:overlap val="100"/>
        <c:axId val="1453380960"/>
        <c:axId val="1453584816"/>
      </c:barChart>
      <c:catAx>
        <c:axId val="145338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453584816"/>
        <c:crosses val="autoZero"/>
        <c:auto val="1"/>
        <c:lblAlgn val="ctr"/>
        <c:lblOffset val="100"/>
        <c:noMultiLvlLbl val="0"/>
      </c:catAx>
      <c:valAx>
        <c:axId val="1453584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4533809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7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tx>
            <c:strRef>
              <c:f>Sheet2!$B$91</c:f>
              <c:strCache>
                <c:ptCount val="1"/>
                <c:pt idx="0">
                  <c:v>Repositories</c:v>
                </c:pt>
              </c:strCache>
            </c:strRef>
          </c:tx>
          <c:dPt>
            <c:idx val="0"/>
            <c:bubble3D val="0"/>
            <c:spPr>
              <a:solidFill>
                <a:srgbClr val="FF7F00"/>
              </a:solidFill>
              <a:ln w="19050">
                <a:solidFill>
                  <a:schemeClr val="lt1"/>
                </a:solidFill>
              </a:ln>
              <a:effectLst/>
            </c:spPr>
            <c:extLst>
              <c:ext xmlns:c16="http://schemas.microsoft.com/office/drawing/2014/chart" uri="{C3380CC4-5D6E-409C-BE32-E72D297353CC}">
                <c16:uniqueId val="{00000001-AE2E-A84D-A824-1644F7E83B9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E2E-A84D-A824-1644F7E83B9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E2E-A84D-A824-1644F7E83B9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E2E-A84D-A824-1644F7E83B9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E2E-A84D-A824-1644F7E83B9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E2E-A84D-A824-1644F7E83B9D}"/>
              </c:ext>
            </c:extLst>
          </c:dPt>
          <c:dPt>
            <c:idx val="6"/>
            <c:bubble3D val="0"/>
            <c:spPr>
              <a:solidFill>
                <a:srgbClr val="92D050"/>
              </a:solidFill>
              <a:ln w="19050">
                <a:solidFill>
                  <a:schemeClr val="lt1"/>
                </a:solidFill>
              </a:ln>
              <a:effectLst/>
            </c:spPr>
            <c:extLst>
              <c:ext xmlns:c16="http://schemas.microsoft.com/office/drawing/2014/chart" uri="{C3380CC4-5D6E-409C-BE32-E72D297353CC}">
                <c16:uniqueId val="{0000000D-AE2E-A84D-A824-1644F7E83B9D}"/>
              </c:ext>
            </c:extLst>
          </c:dPt>
          <c:dLbls>
            <c:dLbl>
              <c:idx val="0"/>
              <c:tx>
                <c:rich>
                  <a:bodyPr/>
                  <a:lstStyle/>
                  <a:p>
                    <a:fld id="{10C45B76-EB63-D147-BCC0-A0B8D5DF5CD7}" type="CATEGORYNAME">
                      <a:rPr lang="en-US"/>
                      <a:pPr/>
                      <a:t>[CATEGORY NAME]</a:t>
                    </a:fld>
                    <a:endParaRPr lang="en-US" baseline="0"/>
                  </a:p>
                  <a:p>
                    <a:r>
                      <a:rPr lang="en-US" baseline="0"/>
                      <a:t>40</a:t>
                    </a: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E2E-A84D-A824-1644F7E83B9D}"/>
                </c:ext>
              </c:extLst>
            </c:dLbl>
            <c:dLbl>
              <c:idx val="1"/>
              <c:layout>
                <c:manualLayout>
                  <c:x val="-1.3804693092340817E-2"/>
                  <c:y val="-6.8884079269725881E-2"/>
                </c:manualLayout>
              </c:layout>
              <c:tx>
                <c:rich>
                  <a:bodyPr/>
                  <a:lstStyle/>
                  <a:p>
                    <a:r>
                      <a:rPr lang="en-US"/>
                      <a:t>Data Seal of Approval</a:t>
                    </a:r>
                    <a:r>
                      <a:rPr lang="en-US" baseline="0"/>
                      <a:t>
</a:t>
                    </a:r>
                    <a:fld id="{6E0E7CB7-6A7C-D441-9110-E55747228B9D}"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E2E-A84D-A824-1644F7E83B9D}"/>
                </c:ext>
              </c:extLst>
            </c:dLbl>
            <c:dLbl>
              <c:idx val="2"/>
              <c:layout>
                <c:manualLayout>
                  <c:x val="0.10835425800823192"/>
                  <c:y val="3.0978183034379821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3766204230156926"/>
                      <c:h val="0.15289525048796357"/>
                    </c:manualLayout>
                  </c15:layout>
                </c:ext>
                <c:ext xmlns:c16="http://schemas.microsoft.com/office/drawing/2014/chart" uri="{C3380CC4-5D6E-409C-BE32-E72D297353CC}">
                  <c16:uniqueId val="{00000005-AE2E-A84D-A824-1644F7E83B9D}"/>
                </c:ext>
              </c:extLst>
            </c:dLbl>
            <c:dLbl>
              <c:idx val="3"/>
              <c:layout>
                <c:manualLayout>
                  <c:x val="-2.2233100735960659E-3"/>
                  <c:y val="2.222659667541557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2E-A84D-A824-1644F7E83B9D}"/>
                </c:ext>
              </c:extLst>
            </c:dLbl>
            <c:dLbl>
              <c:idx val="4"/>
              <c:layout>
                <c:manualLayout>
                  <c:x val="0"/>
                  <c:y val="5.9733912571272229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E2E-A84D-A824-1644F7E83B9D}"/>
                </c:ext>
              </c:extLst>
            </c:dLbl>
            <c:dLbl>
              <c:idx val="5"/>
              <c:layout>
                <c:manualLayout>
                  <c:x val="-3.0098723455022666E-2"/>
                  <c:y val="4.001374203766738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E2E-A84D-A824-1644F7E83B9D}"/>
                </c:ext>
              </c:extLst>
            </c:dLbl>
            <c:dLbl>
              <c:idx val="6"/>
              <c:layout>
                <c:manualLayout>
                  <c:x val="-0.19531892718550051"/>
                  <c:y val="5.1436355038828986E-3"/>
                </c:manualLayout>
              </c:layout>
              <c:tx>
                <c:rich>
                  <a:bodyPr/>
                  <a:lstStyle/>
                  <a:p>
                    <a:r>
                      <a:rPr lang="en-US"/>
                      <a:t>Certified repositories</a:t>
                    </a:r>
                  </a:p>
                  <a:p>
                    <a:r>
                      <a:rPr lang="en-US"/>
                      <a:t>16</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21176571714071332"/>
                      <c:h val="0.25252511945119499"/>
                    </c:manualLayout>
                  </c15:layout>
                </c:ext>
                <c:ext xmlns:c16="http://schemas.microsoft.com/office/drawing/2014/chart" uri="{C3380CC4-5D6E-409C-BE32-E72D297353CC}">
                  <c16:uniqueId val="{0000000D-AE2E-A84D-A824-1644F7E83B9D}"/>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Sheet2!$A$92:$A$97</c:f>
              <c:strCache>
                <c:ptCount val="6"/>
                <c:pt idx="0">
                  <c:v>Repositories without certificate</c:v>
                </c:pt>
                <c:pt idx="1">
                  <c:v>DSA </c:v>
                </c:pt>
                <c:pt idx="2">
                  <c:v>CoreTrustSeal </c:v>
                </c:pt>
                <c:pt idx="3">
                  <c:v>CLARIN certificate B </c:v>
                </c:pt>
                <c:pt idx="4">
                  <c:v>DIN 31644 </c:v>
                </c:pt>
                <c:pt idx="5">
                  <c:v>RatSWD </c:v>
                </c:pt>
              </c:strCache>
            </c:strRef>
          </c:cat>
          <c:val>
            <c:numRef>
              <c:f>Sheet2!$B$92:$B$97</c:f>
              <c:numCache>
                <c:formatCode>General</c:formatCode>
                <c:ptCount val="6"/>
                <c:pt idx="0">
                  <c:v>49</c:v>
                </c:pt>
                <c:pt idx="1">
                  <c:v>8</c:v>
                </c:pt>
                <c:pt idx="2">
                  <c:v>7</c:v>
                </c:pt>
                <c:pt idx="3">
                  <c:v>3</c:v>
                </c:pt>
                <c:pt idx="4">
                  <c:v>1</c:v>
                </c:pt>
                <c:pt idx="5">
                  <c:v>1</c:v>
                </c:pt>
              </c:numCache>
            </c:numRef>
          </c:val>
          <c:extLst>
            <c:ext xmlns:c16="http://schemas.microsoft.com/office/drawing/2014/chart" uri="{C3380CC4-5D6E-409C-BE32-E72D297353CC}">
              <c16:uniqueId val="{0000000E-AE2E-A84D-A824-1644F7E83B9D}"/>
            </c:ext>
          </c:extLst>
        </c:ser>
        <c:dLbls>
          <c:showLegendKey val="0"/>
          <c:showVal val="0"/>
          <c:showCatName val="0"/>
          <c:showSerName val="0"/>
          <c:showPercent val="0"/>
          <c:showBubbleSize val="0"/>
          <c:showLeaderLines val="0"/>
        </c:dLbls>
        <c:gapWidth val="100"/>
        <c:splitType val="pos"/>
        <c:splitPos val="5"/>
        <c:secondPieSize val="60"/>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0.10639</cdr:x>
      <cdr:y>0.11282</cdr:y>
    </cdr:from>
    <cdr:to>
      <cdr:x>0.16463</cdr:x>
      <cdr:y>0.1616</cdr:y>
    </cdr:to>
    <cdr:sp macro="" textlink="">
      <cdr:nvSpPr>
        <cdr:cNvPr id="2" name="Text Box 1"/>
        <cdr:cNvSpPr txBox="1"/>
      </cdr:nvSpPr>
      <cdr:spPr>
        <a:xfrm xmlns:a="http://schemas.openxmlformats.org/drawingml/2006/main">
          <a:off x="586946" y="228600"/>
          <a:ext cx="321276" cy="988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0.10639</cdr:x>
      <cdr:y>0.11282</cdr:y>
    </cdr:from>
    <cdr:to>
      <cdr:x>0.16463</cdr:x>
      <cdr:y>0.1616</cdr:y>
    </cdr:to>
    <cdr:sp macro="" textlink="">
      <cdr:nvSpPr>
        <cdr:cNvPr id="2" name="Text Box 1"/>
        <cdr:cNvSpPr txBox="1"/>
      </cdr:nvSpPr>
      <cdr:spPr>
        <a:xfrm xmlns:a="http://schemas.openxmlformats.org/drawingml/2006/main">
          <a:off x="586946" y="228600"/>
          <a:ext cx="321276" cy="988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 name="Google Shape;8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Numbers of datasets in data repositories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no complete overview of research data in repositories, let alone of data that are not in a repository. Moreover, the definitions of the data unit (set, collection) vary. One data set may consist of just one file, or of thousands of files. One file may be a small table or consist of millions of records. Such differences are again partially dependent upon the discipline or community. E.g., TLA-MPI registers individual language files (in NARCIS, instead of sets of data or collections, like the other repositories.  More research into what data are stored under controlled conditions in repositories, and what data are not, is urgently required. </a:t>
            </a:r>
          </a:p>
        </p:txBody>
      </p:sp>
      <p:sp>
        <p:nvSpPr>
          <p:cNvPr id="4" name="Slide Number Placeholder 3"/>
          <p:cNvSpPr>
            <a:spLocks noGrp="1"/>
          </p:cNvSpPr>
          <p:nvPr>
            <p:ph type="sldNum" sz="quarter" idx="5"/>
          </p:nvPr>
        </p:nvSpPr>
        <p:spPr/>
        <p:txBody>
          <a:bodyPr/>
          <a:lstStyle/>
          <a:p>
            <a:fld id="{0A08DB70-0CCD-8240-B0B5-82983CAA107A}" type="slidenum">
              <a:rPr lang="en-US" smtClean="0"/>
              <a:t>11</a:t>
            </a:fld>
            <a:endParaRPr lang="en-US"/>
          </a:p>
        </p:txBody>
      </p:sp>
    </p:spTree>
    <p:extLst>
      <p:ext uri="{BB962C8B-B14F-4D97-AF65-F5344CB8AC3E}">
        <p14:creationId xmlns:p14="http://schemas.microsoft.com/office/powerpoint/2010/main" val="3862238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Het DANS-</a:t>
            </a:r>
            <a:r>
              <a:rPr lang="en-US" sz="1200" b="0" i="0" u="none" strike="noStrike" kern="1200" dirty="0" err="1">
                <a:solidFill>
                  <a:schemeClr val="tx1"/>
                </a:solidFill>
                <a:effectLst/>
                <a:latin typeface="+mn-lt"/>
                <a:ea typeface="+mn-ea"/>
                <a:cs typeface="+mn-cs"/>
              </a:rPr>
              <a:t>archief</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omvat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veruit</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meeste</a:t>
            </a:r>
            <a:r>
              <a:rPr lang="en-US" sz="1200" b="0" i="0" u="none" strike="noStrike" kern="1200" dirty="0">
                <a:solidFill>
                  <a:schemeClr val="tx1"/>
                </a:solidFill>
                <a:effectLst/>
                <a:latin typeface="+mn-lt"/>
                <a:ea typeface="+mn-ea"/>
                <a:cs typeface="+mn-cs"/>
              </a:rPr>
              <a:t> datasets van </a:t>
            </a:r>
            <a:r>
              <a:rPr lang="en-US" sz="1200" b="0" i="0" u="none" strike="noStrike" kern="1200" dirty="0" err="1">
                <a:solidFill>
                  <a:schemeClr val="tx1"/>
                </a:solidFill>
                <a:effectLst/>
                <a:latin typeface="+mn-lt"/>
                <a:ea typeface="+mn-ea"/>
                <a:cs typeface="+mn-cs"/>
              </a:rPr>
              <a:t>alle</a:t>
            </a:r>
            <a:r>
              <a:rPr lang="en-US" sz="1200" b="0" i="0" u="none" strike="noStrike" kern="1200" dirty="0">
                <a:solidFill>
                  <a:schemeClr val="tx1"/>
                </a:solidFill>
                <a:effectLst/>
                <a:latin typeface="+mn-lt"/>
                <a:ea typeface="+mn-ea"/>
                <a:cs typeface="+mn-cs"/>
              </a:rPr>
              <a:t> research data repositories in Nederland: </a:t>
            </a:r>
            <a:r>
              <a:rPr lang="en-US" sz="1200" b="0" i="0" u="none" strike="noStrike" kern="1200" dirty="0" err="1">
                <a:solidFill>
                  <a:schemeClr val="tx1"/>
                </a:solidFill>
                <a:effectLst/>
                <a:latin typeface="+mn-lt"/>
                <a:ea typeface="+mn-ea"/>
                <a:cs typeface="+mn-cs"/>
              </a:rPr>
              <a:t>bijna</a:t>
            </a:r>
            <a:r>
              <a:rPr lang="en-US" sz="1200" b="0" i="0" u="none" strike="noStrike" kern="1200" dirty="0">
                <a:solidFill>
                  <a:schemeClr val="tx1"/>
                </a:solidFill>
                <a:effectLst/>
                <a:latin typeface="+mn-lt"/>
                <a:ea typeface="+mn-ea"/>
                <a:cs typeface="+mn-cs"/>
              </a:rPr>
              <a:t> 150.000 in </a:t>
            </a:r>
            <a:r>
              <a:rPr lang="en-US" sz="1200" b="0" i="0" u="none" strike="noStrike" kern="1200" dirty="0" err="1">
                <a:solidFill>
                  <a:schemeClr val="tx1"/>
                </a:solidFill>
                <a:effectLst/>
                <a:latin typeface="+mn-lt"/>
                <a:ea typeface="+mn-ea"/>
                <a:cs typeface="+mn-cs"/>
              </a:rPr>
              <a:t>september</a:t>
            </a:r>
            <a:r>
              <a:rPr lang="en-US" sz="1200" b="0" i="0" u="none" strike="noStrike" kern="1200" dirty="0">
                <a:solidFill>
                  <a:schemeClr val="tx1"/>
                </a:solidFill>
                <a:effectLst/>
                <a:latin typeface="+mn-lt"/>
                <a:ea typeface="+mn-ea"/>
                <a:cs typeface="+mn-cs"/>
              </a:rPr>
              <a:t> 2020. Die 150.000 datasets </a:t>
            </a:r>
            <a:r>
              <a:rPr lang="en-US" sz="1200" b="0" i="0" u="none" strike="noStrike" kern="1200" dirty="0" err="1">
                <a:solidFill>
                  <a:schemeClr val="tx1"/>
                </a:solidFill>
                <a:effectLst/>
                <a:latin typeface="+mn-lt"/>
                <a:ea typeface="+mn-ea"/>
                <a:cs typeface="+mn-cs"/>
              </a:rPr>
              <a:t>omvatten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meer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dan</a:t>
            </a:r>
            <a:r>
              <a:rPr lang="en-US" sz="1200" b="0" i="0" u="none" strike="noStrike" kern="1200" dirty="0">
                <a:solidFill>
                  <a:schemeClr val="tx1"/>
                </a:solidFill>
                <a:effectLst/>
                <a:latin typeface="+mn-lt"/>
                <a:ea typeface="+mn-ea"/>
                <a:cs typeface="+mn-cs"/>
              </a:rPr>
              <a:t> 5 </a:t>
            </a:r>
            <a:r>
              <a:rPr lang="en-US" sz="1200" b="0" i="0" u="none" strike="noStrike" kern="1200" dirty="0" err="1">
                <a:solidFill>
                  <a:schemeClr val="tx1"/>
                </a:solidFill>
                <a:effectLst/>
                <a:latin typeface="+mn-lt"/>
                <a:ea typeface="+mn-ea"/>
                <a:cs typeface="+mn-cs"/>
              </a:rPr>
              <a:t>miljoen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bestanden</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aard</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inhoud</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omvang</a:t>
            </a:r>
            <a:r>
              <a:rPr lang="en-US" sz="1200" b="0" i="0" u="none" strike="noStrike" kern="1200" dirty="0">
                <a:solidFill>
                  <a:schemeClr val="tx1"/>
                </a:solidFill>
                <a:effectLst/>
                <a:latin typeface="+mn-lt"/>
                <a:ea typeface="+mn-ea"/>
                <a:cs typeface="+mn-cs"/>
              </a:rPr>
              <a:t> van datasets </a:t>
            </a:r>
            <a:r>
              <a:rPr lang="en-US" sz="1200" b="0" i="0" u="none" strike="noStrike" kern="1200" dirty="0" err="1">
                <a:solidFill>
                  <a:schemeClr val="tx1"/>
                </a:solidFill>
                <a:effectLst/>
                <a:latin typeface="+mn-lt"/>
                <a:ea typeface="+mn-ea"/>
                <a:cs typeface="+mn-cs"/>
              </a:rPr>
              <a:t>verschilt</a:t>
            </a:r>
            <a:r>
              <a:rPr lang="en-US" sz="1200" b="0" i="0" u="none" strike="noStrike" kern="1200" dirty="0">
                <a:solidFill>
                  <a:schemeClr val="tx1"/>
                </a:solidFill>
                <a:effectLst/>
                <a:latin typeface="+mn-lt"/>
                <a:ea typeface="+mn-ea"/>
                <a:cs typeface="+mn-cs"/>
              </a:rPr>
              <a:t> over </a:t>
            </a:r>
            <a:r>
              <a:rPr lang="en-US" sz="1200" b="0" i="0" u="none" strike="noStrike" kern="1200" dirty="0" err="1">
                <a:solidFill>
                  <a:schemeClr val="tx1"/>
                </a:solidFill>
                <a:effectLst/>
                <a:latin typeface="+mn-lt"/>
                <a:ea typeface="+mn-ea"/>
                <a:cs typeface="+mn-cs"/>
              </a:rPr>
              <a:t>vakgebieden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repositories, wat </a:t>
            </a:r>
            <a:r>
              <a:rPr lang="en-US" sz="1200" b="0" i="0" u="none" strike="noStrike" kern="1200" dirty="0" err="1">
                <a:solidFill>
                  <a:schemeClr val="tx1"/>
                </a:solidFill>
                <a:effectLst/>
                <a:latin typeface="+mn-lt"/>
                <a:ea typeface="+mn-ea"/>
                <a:cs typeface="+mn-cs"/>
              </a:rPr>
              <a:t>directe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vergelijking</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bemoeilijkt</a:t>
            </a:r>
            <a:r>
              <a:rPr lang="en-US" sz="1200" b="0" i="0" u="none" strike="noStrike" kern="1200" dirty="0">
                <a:solidFill>
                  <a:schemeClr val="tx1"/>
                </a:solidFill>
                <a:effectLst/>
                <a:latin typeface="+mn-lt"/>
                <a:ea typeface="+mn-ea"/>
                <a:cs typeface="+mn-cs"/>
              </a:rPr>
              <a:t>. The Language Archive van het MPI </a:t>
            </a:r>
            <a:r>
              <a:rPr lang="en-US" sz="1200" b="0" i="0" u="none" strike="noStrike" kern="1200" dirty="0" err="1">
                <a:solidFill>
                  <a:schemeClr val="tx1"/>
                </a:solidFill>
                <a:effectLst/>
                <a:latin typeface="+mn-lt"/>
                <a:ea typeface="+mn-ea"/>
                <a:cs typeface="+mn-cs"/>
              </a:rPr>
              <a:t>bevat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bijvoorbeeld</a:t>
            </a:r>
            <a:r>
              <a:rPr lang="en-US" sz="1200" b="0" i="0" u="none" strike="noStrike" kern="1200" dirty="0">
                <a:solidFill>
                  <a:schemeClr val="tx1"/>
                </a:solidFill>
                <a:effectLst/>
                <a:latin typeface="+mn-lt"/>
                <a:ea typeface="+mn-ea"/>
                <a:cs typeface="+mn-cs"/>
              </a:rPr>
              <a:t> ca. 130.000 </a:t>
            </a:r>
            <a:r>
              <a:rPr lang="en-US" sz="1200" b="0" i="0" u="none" strike="noStrike" kern="1200" dirty="0" err="1">
                <a:solidFill>
                  <a:schemeClr val="tx1"/>
                </a:solidFill>
                <a:effectLst/>
                <a:latin typeface="+mn-lt"/>
                <a:ea typeface="+mn-ea"/>
                <a:cs typeface="+mn-cs"/>
              </a:rPr>
              <a:t>spraakbestanden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verdeeld</a:t>
            </a:r>
            <a:r>
              <a:rPr lang="en-US" sz="1200" b="0" i="0" u="none" strike="noStrike" kern="1200" dirty="0">
                <a:solidFill>
                  <a:schemeClr val="tx1"/>
                </a:solidFill>
                <a:effectLst/>
                <a:latin typeface="+mn-lt"/>
                <a:ea typeface="+mn-ea"/>
                <a:cs typeface="+mn-cs"/>
              </a:rPr>
              <a:t> over </a:t>
            </a:r>
            <a:r>
              <a:rPr lang="en-US" sz="1200" b="0" i="0" u="none" strike="noStrike" kern="1200" dirty="0" err="1">
                <a:solidFill>
                  <a:schemeClr val="tx1"/>
                </a:solidFill>
                <a:effectLst/>
                <a:latin typeface="+mn-lt"/>
                <a:ea typeface="+mn-ea"/>
                <a:cs typeface="+mn-cs"/>
              </a:rPr>
              <a:t>een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kleine</a:t>
            </a:r>
            <a:r>
              <a:rPr lang="en-US" sz="1200" b="0" i="0" u="none" strike="noStrike" kern="1200" dirty="0">
                <a:solidFill>
                  <a:schemeClr val="tx1"/>
                </a:solidFill>
                <a:effectLst/>
                <a:latin typeface="+mn-lt"/>
                <a:ea typeface="+mn-ea"/>
                <a:cs typeface="+mn-cs"/>
              </a:rPr>
              <a:t> 300 </a:t>
            </a:r>
            <a:r>
              <a:rPr lang="en-US" sz="1200" b="0" i="0" u="none" strike="noStrike" kern="1200" dirty="0" err="1">
                <a:solidFill>
                  <a:schemeClr val="tx1"/>
                </a:solidFill>
                <a:effectLst/>
                <a:latin typeface="+mn-lt"/>
                <a:ea typeface="+mn-ea"/>
                <a:cs typeface="+mn-cs"/>
              </a:rPr>
              <a:t>collecties</a:t>
            </a:r>
            <a:r>
              <a:rPr lang="en-US" sz="1200" b="0" i="0" u="none" strike="noStrike" kern="1200" dirty="0">
                <a:solidFill>
                  <a:schemeClr val="tx1"/>
                </a:solidFill>
                <a:effectLst/>
                <a:latin typeface="+mn-lt"/>
                <a:ea typeface="+mn-ea"/>
                <a:cs typeface="+mn-cs"/>
              </a:rPr>
              <a:t>. In datasets </a:t>
            </a:r>
            <a:r>
              <a:rPr lang="en-US" sz="1200" b="0" i="0" u="none" strike="noStrike" kern="1200" dirty="0" err="1">
                <a:solidFill>
                  <a:schemeClr val="tx1"/>
                </a:solidFill>
                <a:effectLst/>
                <a:latin typeface="+mn-lt"/>
                <a:ea typeface="+mn-ea"/>
                <a:cs typeface="+mn-cs"/>
              </a:rPr>
              <a:t>gerekend</a:t>
            </a:r>
            <a:r>
              <a:rPr lang="en-US" sz="1200" b="0" i="0" u="none" strike="noStrike" kern="1200" dirty="0">
                <a:solidFill>
                  <a:schemeClr val="tx1"/>
                </a:solidFill>
                <a:effectLst/>
                <a:latin typeface="+mn-lt"/>
                <a:ea typeface="+mn-ea"/>
                <a:cs typeface="+mn-cs"/>
              </a:rPr>
              <a:t> is het repository van 4TU.ResearchData met </a:t>
            </a:r>
            <a:r>
              <a:rPr lang="en-US" sz="1200" b="0" i="0" u="none" strike="noStrike" kern="1200" dirty="0" err="1">
                <a:solidFill>
                  <a:schemeClr val="tx1"/>
                </a:solidFill>
                <a:effectLst/>
                <a:latin typeface="+mn-lt"/>
                <a:ea typeface="+mn-ea"/>
                <a:cs typeface="+mn-cs"/>
              </a:rPr>
              <a:t>ruim</a:t>
            </a:r>
            <a:r>
              <a:rPr lang="en-US" sz="1200" b="0" i="0" u="none" strike="noStrike" kern="1200" dirty="0">
                <a:solidFill>
                  <a:schemeClr val="tx1"/>
                </a:solidFill>
                <a:effectLst/>
                <a:latin typeface="+mn-lt"/>
                <a:ea typeface="+mn-ea"/>
                <a:cs typeface="+mn-cs"/>
              </a:rPr>
              <a:t> 6000 datasets </a:t>
            </a:r>
            <a:r>
              <a:rPr lang="en-US" sz="1200" b="0" i="0" u="none" strike="noStrike" kern="1200" dirty="0" err="1">
                <a:solidFill>
                  <a:schemeClr val="tx1"/>
                </a:solidFill>
                <a:effectLst/>
                <a:latin typeface="+mn-lt"/>
                <a:ea typeface="+mn-ea"/>
                <a:cs typeface="+mn-cs"/>
              </a:rPr>
              <a:t>veel</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kleiner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dan</a:t>
            </a:r>
            <a:r>
              <a:rPr lang="en-US" sz="1200" b="0" i="0" u="none" strike="noStrike" kern="1200" dirty="0">
                <a:solidFill>
                  <a:schemeClr val="tx1"/>
                </a:solidFill>
                <a:effectLst/>
                <a:latin typeface="+mn-lt"/>
                <a:ea typeface="+mn-ea"/>
                <a:cs typeface="+mn-cs"/>
              </a:rPr>
              <a:t> DANS, maar </a:t>
            </a:r>
            <a:r>
              <a:rPr lang="en-US" sz="1200" b="0" i="0" u="none" strike="noStrike" kern="1200" dirty="0" err="1">
                <a:solidFill>
                  <a:schemeClr val="tx1"/>
                </a:solidFill>
                <a:effectLst/>
                <a:latin typeface="+mn-lt"/>
                <a:ea typeface="+mn-ea"/>
                <a:cs typeface="+mn-cs"/>
              </a:rPr>
              <a:t>individuele</a:t>
            </a:r>
            <a:r>
              <a:rPr lang="en-US" sz="1200" b="0" i="0" u="none" strike="noStrike" kern="1200" dirty="0">
                <a:solidFill>
                  <a:schemeClr val="tx1"/>
                </a:solidFill>
                <a:effectLst/>
                <a:latin typeface="+mn-lt"/>
                <a:ea typeface="+mn-ea"/>
                <a:cs typeface="+mn-cs"/>
              </a:rPr>
              <a:t> files met </a:t>
            </a:r>
            <a:r>
              <a:rPr lang="en-US" sz="1200" b="0" i="0" u="none" strike="noStrike" kern="1200" dirty="0" err="1">
                <a:solidFill>
                  <a:schemeClr val="tx1"/>
                </a:solidFill>
                <a:effectLst/>
                <a:latin typeface="+mn-lt"/>
                <a:ea typeface="+mn-ea"/>
                <a:cs typeface="+mn-cs"/>
              </a:rPr>
              <a:t>meetgegevens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zijn</a:t>
            </a:r>
            <a:r>
              <a:rPr lang="en-US" sz="1200" b="0" i="0" u="none" strike="noStrike" kern="1200" dirty="0">
                <a:solidFill>
                  <a:schemeClr val="tx1"/>
                </a:solidFill>
                <a:effectLst/>
                <a:latin typeface="+mn-lt"/>
                <a:ea typeface="+mn-ea"/>
                <a:cs typeface="+mn-cs"/>
              </a:rPr>
              <a:t> in de </a:t>
            </a:r>
            <a:r>
              <a:rPr lang="en-US" sz="1200" b="0" i="0" u="none" strike="noStrike" kern="1200" dirty="0" err="1">
                <a:solidFill>
                  <a:schemeClr val="tx1"/>
                </a:solidFill>
                <a:effectLst/>
                <a:latin typeface="+mn-lt"/>
                <a:ea typeface="+mn-ea"/>
                <a:cs typeface="+mn-cs"/>
              </a:rPr>
              <a:t>technische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wetenschappen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vaak</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groter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dan</a:t>
            </a:r>
            <a:r>
              <a:rPr lang="en-US" sz="1200" b="0" i="0" u="none" strike="noStrike" kern="1200" dirty="0">
                <a:solidFill>
                  <a:schemeClr val="tx1"/>
                </a:solidFill>
                <a:effectLst/>
                <a:latin typeface="+mn-lt"/>
                <a:ea typeface="+mn-ea"/>
                <a:cs typeface="+mn-cs"/>
              </a:rPr>
              <a:t> files met </a:t>
            </a:r>
            <a:r>
              <a:rPr lang="en-US" sz="1200" b="0" i="0" u="none" strike="noStrike" kern="1200" dirty="0" err="1">
                <a:solidFill>
                  <a:schemeClr val="tx1"/>
                </a:solidFill>
                <a:effectLst/>
                <a:latin typeface="+mn-lt"/>
                <a:ea typeface="+mn-ea"/>
                <a:cs typeface="+mn-cs"/>
              </a:rPr>
              <a:t>geestes</a:t>
            </a:r>
            <a:r>
              <a:rPr lang="en-US" sz="1200" b="0" i="0" u="none" strike="noStrike" kern="1200" dirty="0">
                <a:solidFill>
                  <a:schemeClr val="tx1"/>
                </a:solidFill>
                <a:effectLst/>
                <a:latin typeface="+mn-lt"/>
                <a:ea typeface="+mn-ea"/>
                <a:cs typeface="+mn-cs"/>
              </a:rPr>
              <a:t>- of </a:t>
            </a:r>
            <a:r>
              <a:rPr lang="en-US" sz="1200" b="0" i="0" u="none" strike="noStrike" kern="1200" dirty="0" err="1">
                <a:solidFill>
                  <a:schemeClr val="tx1"/>
                </a:solidFill>
                <a:effectLst/>
                <a:latin typeface="+mn-lt"/>
                <a:ea typeface="+mn-ea"/>
                <a:cs typeface="+mn-cs"/>
              </a:rPr>
              <a:t>sociaalwetenschappelijke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gegevens</a:t>
            </a:r>
            <a:r>
              <a:rPr lang="en-US" sz="1200" b="0" i="0" u="none" strike="noStrike" kern="1200" dirty="0">
                <a:solidFill>
                  <a:schemeClr val="tx1"/>
                </a:solidFill>
                <a:effectLst/>
                <a:latin typeface="+mn-lt"/>
                <a:ea typeface="+mn-ea"/>
                <a:cs typeface="+mn-cs"/>
              </a:rPr>
              <a:t>. Het SURF repository </a:t>
            </a:r>
            <a:r>
              <a:rPr lang="en-US" sz="1200" b="0" i="0" u="none" strike="noStrike" kern="1200" dirty="0" err="1">
                <a:solidFill>
                  <a:schemeClr val="tx1"/>
                </a:solidFill>
                <a:effectLst/>
                <a:latin typeface="+mn-lt"/>
                <a:ea typeface="+mn-ea"/>
                <a:cs typeface="+mn-cs"/>
              </a:rPr>
              <a:t>bevat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niet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meer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dan</a:t>
            </a:r>
            <a:r>
              <a:rPr lang="en-US" sz="1200" b="0" i="0" u="none" strike="noStrike" kern="1200" dirty="0">
                <a:solidFill>
                  <a:schemeClr val="tx1"/>
                </a:solidFill>
                <a:effectLst/>
                <a:latin typeface="+mn-lt"/>
                <a:ea typeface="+mn-ea"/>
                <a:cs typeface="+mn-cs"/>
              </a:rPr>
              <a:t> 700 datasets </a:t>
            </a:r>
            <a:r>
              <a:rPr lang="en-US" sz="1200" b="0" i="0" u="none" strike="noStrike" kern="1200" dirty="0" err="1">
                <a:solidFill>
                  <a:schemeClr val="tx1"/>
                </a:solidFill>
                <a:effectLst/>
                <a:latin typeface="+mn-lt"/>
                <a:ea typeface="+mn-ea"/>
                <a:cs typeface="+mn-cs"/>
              </a:rPr>
              <a:t>afkomstig</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uit</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astrofysica</a:t>
            </a:r>
            <a:r>
              <a:rPr lang="en-US" sz="1200" b="0" i="0" u="none" strike="noStrike" kern="1200" dirty="0">
                <a:solidFill>
                  <a:schemeClr val="tx1"/>
                </a:solidFill>
                <a:effectLst/>
                <a:latin typeface="+mn-lt"/>
                <a:ea typeface="+mn-ea"/>
                <a:cs typeface="+mn-cs"/>
              </a:rPr>
              <a:t>, maar in terabytes </a:t>
            </a:r>
            <a:r>
              <a:rPr lang="en-US" sz="1200" b="0" i="0" u="none" strike="noStrike" kern="1200" dirty="0" err="1">
                <a:solidFill>
                  <a:schemeClr val="tx1"/>
                </a:solidFill>
                <a:effectLst/>
                <a:latin typeface="+mn-lt"/>
                <a:ea typeface="+mn-ea"/>
                <a:cs typeface="+mn-cs"/>
              </a:rPr>
              <a:t>uitgedrukt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gaat</a:t>
            </a:r>
            <a:r>
              <a:rPr lang="en-US" sz="1200" b="0" i="0" u="none" strike="noStrike" kern="1200" dirty="0">
                <a:solidFill>
                  <a:schemeClr val="tx1"/>
                </a:solidFill>
                <a:effectLst/>
                <a:latin typeface="+mn-lt"/>
                <a:ea typeface="+mn-ea"/>
                <a:cs typeface="+mn-cs"/>
              </a:rPr>
              <a:t> het om </a:t>
            </a:r>
            <a:r>
              <a:rPr lang="en-US" sz="1200" b="0" i="0" u="none" strike="noStrike" kern="1200" dirty="0" err="1">
                <a:solidFill>
                  <a:schemeClr val="tx1"/>
                </a:solidFill>
                <a:effectLst/>
                <a:latin typeface="+mn-lt"/>
                <a:ea typeface="+mn-ea"/>
                <a:cs typeface="+mn-cs"/>
              </a:rPr>
              <a:t>aanzienlijke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hoeveelheden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Er</a:t>
            </a:r>
            <a:r>
              <a:rPr lang="en-US" sz="1200" b="0" i="0" u="none" strike="noStrike" kern="1200" dirty="0">
                <a:solidFill>
                  <a:schemeClr val="tx1"/>
                </a:solidFill>
                <a:effectLst/>
                <a:latin typeface="+mn-lt"/>
                <a:ea typeface="+mn-ea"/>
                <a:cs typeface="+mn-cs"/>
              </a:rPr>
              <a:t> is </a:t>
            </a:r>
            <a:r>
              <a:rPr lang="en-US" sz="1200" b="0" i="0" u="none" strike="noStrike" kern="1200" dirty="0" err="1">
                <a:solidFill>
                  <a:schemeClr val="tx1"/>
                </a:solidFill>
                <a:effectLst/>
                <a:latin typeface="+mn-lt"/>
                <a:ea typeface="+mn-ea"/>
                <a:cs typeface="+mn-cs"/>
              </a:rPr>
              <a:t>niet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één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lokaal</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universitair</a:t>
            </a:r>
            <a:r>
              <a:rPr lang="en-US" sz="1200" b="0" i="0" u="none" strike="noStrike" kern="1200" dirty="0">
                <a:solidFill>
                  <a:schemeClr val="tx1"/>
                </a:solidFill>
                <a:effectLst/>
                <a:latin typeface="+mn-lt"/>
                <a:ea typeface="+mn-ea"/>
                <a:cs typeface="+mn-cs"/>
              </a:rPr>
              <a:t> repository met </a:t>
            </a:r>
            <a:r>
              <a:rPr lang="en-US" sz="1200" b="0" i="0" u="none" strike="noStrike" kern="1200" dirty="0" err="1">
                <a:solidFill>
                  <a:schemeClr val="tx1"/>
                </a:solidFill>
                <a:effectLst/>
                <a:latin typeface="+mn-lt"/>
                <a:ea typeface="+mn-ea"/>
                <a:cs typeface="+mn-cs"/>
              </a:rPr>
              <a:t>meer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dan</a:t>
            </a:r>
            <a:r>
              <a:rPr lang="en-US" sz="1200" b="0" i="0" u="none" strike="noStrike" kern="1200" dirty="0">
                <a:solidFill>
                  <a:schemeClr val="tx1"/>
                </a:solidFill>
                <a:effectLst/>
                <a:latin typeface="+mn-lt"/>
                <a:ea typeface="+mn-ea"/>
                <a:cs typeface="+mn-cs"/>
              </a:rPr>
              <a:t> 1500 datasets, de </a:t>
            </a:r>
            <a:r>
              <a:rPr lang="en-US" sz="1200" b="0" i="0" u="none" strike="noStrike" kern="1200" dirty="0" err="1">
                <a:solidFill>
                  <a:schemeClr val="tx1"/>
                </a:solidFill>
                <a:effectLst/>
                <a:latin typeface="+mn-lt"/>
                <a:ea typeface="+mn-ea"/>
                <a:cs typeface="+mn-cs"/>
              </a:rPr>
              <a:t>meeste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tellen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enkele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honderden</a:t>
            </a:r>
            <a:r>
              <a:rPr lang="en-US" sz="1200" b="0" i="0" u="none" strike="noStrike" kern="1200" dirty="0">
                <a:solidFill>
                  <a:schemeClr val="tx1"/>
                </a:solidFill>
                <a:effectLst/>
                <a:latin typeface="+mn-lt"/>
                <a:ea typeface="+mn-ea"/>
                <a:cs typeface="+mn-cs"/>
              </a:rPr>
              <a:t> of </a:t>
            </a:r>
            <a:r>
              <a:rPr lang="en-US" sz="1200" b="0" i="0" u="none" strike="noStrike" kern="1200" dirty="0" err="1">
                <a:solidFill>
                  <a:schemeClr val="tx1"/>
                </a:solidFill>
                <a:effectLst/>
                <a:latin typeface="+mn-lt"/>
                <a:ea typeface="+mn-ea"/>
                <a:cs typeface="+mn-cs"/>
              </a:rPr>
              <a:t>zelfs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slechts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enkele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tientallen</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My personal drive “Documents” contains 90,000 files, of which 10,000 in my DANS folder and 4,000 in my personal research project folder; my “private” folder also contains about 4000 files.</a:t>
            </a:r>
            <a:endParaRPr lang="en-US" dirty="0"/>
          </a:p>
        </p:txBody>
      </p:sp>
      <p:sp>
        <p:nvSpPr>
          <p:cNvPr id="4" name="Slide Number Placeholder 3"/>
          <p:cNvSpPr>
            <a:spLocks noGrp="1"/>
          </p:cNvSpPr>
          <p:nvPr>
            <p:ph type="sldNum" sz="quarter" idx="5"/>
          </p:nvPr>
        </p:nvSpPr>
        <p:spPr/>
        <p:txBody>
          <a:bodyPr/>
          <a:lstStyle/>
          <a:p>
            <a:fld id="{0A08DB70-0CCD-8240-B0B5-82983CAA107A}" type="slidenum">
              <a:rPr lang="en-US" smtClean="0"/>
              <a:t>12</a:t>
            </a:fld>
            <a:endParaRPr lang="en-US"/>
          </a:p>
        </p:txBody>
      </p:sp>
    </p:spTree>
    <p:extLst>
      <p:ext uri="{BB962C8B-B14F-4D97-AF65-F5344CB8AC3E}">
        <p14:creationId xmlns:p14="http://schemas.microsoft.com/office/powerpoint/2010/main" val="231328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Access licenses and access restrictions applicable in data repositories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that this graph does not show the percentage of open or restricted </a:t>
            </a:r>
            <a:r>
              <a:rPr lang="en-US" sz="1200" i="1" kern="1200" dirty="0">
                <a:solidFill>
                  <a:schemeClr val="tx1"/>
                </a:solidFill>
                <a:effectLst/>
                <a:latin typeface="+mn-lt"/>
                <a:ea typeface="+mn-ea"/>
                <a:cs typeface="+mn-cs"/>
              </a:rPr>
              <a:t>data sets</a:t>
            </a:r>
            <a:r>
              <a:rPr lang="en-US" sz="1200" kern="1200" dirty="0">
                <a:solidFill>
                  <a:schemeClr val="tx1"/>
                </a:solidFill>
                <a:effectLst/>
                <a:latin typeface="+mn-lt"/>
                <a:ea typeface="+mn-ea"/>
                <a:cs typeface="+mn-cs"/>
              </a:rPr>
              <a:t>, but the licenses present in the repositories. Not all data can be open, and the fact that there are 58 restrictions in 56 repositories shows that different kinds of restrictions can apply in one repository. </a:t>
            </a:r>
          </a:p>
        </p:txBody>
      </p:sp>
      <p:sp>
        <p:nvSpPr>
          <p:cNvPr id="4" name="Slide Number Placeholder 3"/>
          <p:cNvSpPr>
            <a:spLocks noGrp="1"/>
          </p:cNvSpPr>
          <p:nvPr>
            <p:ph type="sldNum" sz="quarter" idx="5"/>
          </p:nvPr>
        </p:nvSpPr>
        <p:spPr/>
        <p:txBody>
          <a:bodyPr/>
          <a:lstStyle/>
          <a:p>
            <a:fld id="{0A08DB70-0CCD-8240-B0B5-82983CAA107A}" type="slidenum">
              <a:rPr lang="en-US" smtClean="0"/>
              <a:t>13</a:t>
            </a:fld>
            <a:endParaRPr lang="en-US"/>
          </a:p>
        </p:txBody>
      </p:sp>
    </p:spTree>
    <p:extLst>
      <p:ext uri="{BB962C8B-B14F-4D97-AF65-F5344CB8AC3E}">
        <p14:creationId xmlns:p14="http://schemas.microsoft.com/office/powerpoint/2010/main" val="2588900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Metadata standards used by data repositories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important element of </a:t>
            </a:r>
            <a:r>
              <a:rPr lang="en-US" sz="1200" kern="1200" dirty="0" err="1">
                <a:solidFill>
                  <a:schemeClr val="tx1"/>
                </a:solidFill>
                <a:effectLst/>
                <a:latin typeface="+mn-lt"/>
                <a:ea typeface="+mn-ea"/>
                <a:cs typeface="+mn-cs"/>
              </a:rPr>
              <a:t>FAIRness</a:t>
            </a:r>
            <a:r>
              <a:rPr lang="en-US" sz="1200" kern="1200" dirty="0">
                <a:solidFill>
                  <a:schemeClr val="tx1"/>
                </a:solidFill>
                <a:effectLst/>
                <a:latin typeface="+mn-lt"/>
                <a:ea typeface="+mn-ea"/>
                <a:cs typeface="+mn-cs"/>
              </a:rPr>
              <a:t> is the description of data using a metadata standard. There is quite a variety of such standards, partly dependent on the conventions of different disciplines. 9 out of 56 repositories seem not to provide such a standard data description schema.</a:t>
            </a:r>
          </a:p>
        </p:txBody>
      </p:sp>
      <p:sp>
        <p:nvSpPr>
          <p:cNvPr id="4" name="Slide Number Placeholder 3"/>
          <p:cNvSpPr>
            <a:spLocks noGrp="1"/>
          </p:cNvSpPr>
          <p:nvPr>
            <p:ph type="sldNum" sz="quarter" idx="5"/>
          </p:nvPr>
        </p:nvSpPr>
        <p:spPr/>
        <p:txBody>
          <a:bodyPr/>
          <a:lstStyle/>
          <a:p>
            <a:fld id="{0A08DB70-0CCD-8240-B0B5-82983CAA107A}" type="slidenum">
              <a:rPr lang="en-US" smtClean="0"/>
              <a:t>14</a:t>
            </a:fld>
            <a:endParaRPr lang="en-US"/>
          </a:p>
        </p:txBody>
      </p:sp>
    </p:spTree>
    <p:extLst>
      <p:ext uri="{BB962C8B-B14F-4D97-AF65-F5344CB8AC3E}">
        <p14:creationId xmlns:p14="http://schemas.microsoft.com/office/powerpoint/2010/main" val="3447322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Open Access in 49 Academic and Higher Education publication repositories, 2016-2020 (total number of publications in brackets)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final graph monitors the progress in Open Access to scientific publications (not research data!) in 49 publication repositories. The percentage of OA publications is clearly on the rise, from a bit over 40% in 2016 to slightly over 60% now (June 2020). This is close to the original target set by the vice-minister for science in 2014, but quite below the later and more ambitious target of 100% OA in 2020.</a:t>
            </a:r>
          </a:p>
        </p:txBody>
      </p:sp>
      <p:sp>
        <p:nvSpPr>
          <p:cNvPr id="4" name="Slide Number Placeholder 3"/>
          <p:cNvSpPr>
            <a:spLocks noGrp="1"/>
          </p:cNvSpPr>
          <p:nvPr>
            <p:ph type="sldNum" sz="quarter" idx="5"/>
          </p:nvPr>
        </p:nvSpPr>
        <p:spPr/>
        <p:txBody>
          <a:bodyPr/>
          <a:lstStyle/>
          <a:p>
            <a:fld id="{0A08DB70-0CCD-8240-B0B5-82983CAA107A}" type="slidenum">
              <a:rPr lang="en-US" smtClean="0"/>
              <a:t>15</a:t>
            </a:fld>
            <a:endParaRPr lang="en-US"/>
          </a:p>
        </p:txBody>
      </p:sp>
    </p:spTree>
    <p:extLst>
      <p:ext uri="{BB962C8B-B14F-4D97-AF65-F5344CB8AC3E}">
        <p14:creationId xmlns:p14="http://schemas.microsoft.com/office/powerpoint/2010/main" val="4182898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1708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EOSC Synergy report aims to provide an overview of what is there, with quantitative information where available.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9772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845347147_3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9845347147_3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 name="Google Shape;101;g9845347147_3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practice it depends on who is defining and deciding. Some infrastructures are really temporary projects.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5386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largely skip this chapter. It is remarkable how little attention the </a:t>
            </a:r>
            <a:r>
              <a:rPr lang="en-US" b="1" dirty="0"/>
              <a:t>Commission Recommendation (EU) 2018/790 on access to and preservation of scientific information </a:t>
            </a:r>
            <a:r>
              <a:rPr lang="en-US" b="0" dirty="0"/>
              <a:t>received, and the same is true for the </a:t>
            </a:r>
            <a:r>
              <a:rPr lang="en-US" b="1" dirty="0"/>
              <a:t>Open Data Directive (25 April 2018), formerly known as the PSI Directive.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6622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Digital Research Infrastructure components according to NWO, Re3Data, MERIL, ESFRI and LCRDM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Different registers and overviews define digital research infrastructure differently. NWO presents a list of “large-scale scientific infrastructures”, also called “facilities”; Re3Data is a registry of “repositories”, which also appears to include some individual information systems and databanks; MERIL and ESFRI provide an overview of research infrastructures, but ESFRI maintains a more restrictive Roadmap, distinguishing R.I. “projects” and “landmarks”; the overview of LCRDM consists of “RDM facilities”, including such things as repositories, training courses, etc. Moreover, sometimes the focus is on the institution, sometimes on the services of these institutions; therefore, what is measured depends on how it is measured. Keep in mind that the registrations are seldom complete, and get quickly outdated. Still, we can safely assume the Dutch data infrastructure consist of &gt; 100 components of some substance and recognition.</a:t>
            </a:r>
          </a:p>
        </p:txBody>
      </p:sp>
      <p:sp>
        <p:nvSpPr>
          <p:cNvPr id="4" name="Slide Number Placeholder 3"/>
          <p:cNvSpPr>
            <a:spLocks noGrp="1"/>
          </p:cNvSpPr>
          <p:nvPr>
            <p:ph type="sldNum" sz="quarter" idx="5"/>
          </p:nvPr>
        </p:nvSpPr>
        <p:spPr/>
        <p:txBody>
          <a:bodyPr/>
          <a:lstStyle/>
          <a:p>
            <a:fld id="{0A08DB70-0CCD-8240-B0B5-82983CAA107A}" type="slidenum">
              <a:rPr lang="en-US" smtClean="0"/>
              <a:t>6</a:t>
            </a:fld>
            <a:endParaRPr lang="en-US"/>
          </a:p>
        </p:txBody>
      </p:sp>
    </p:spTree>
    <p:extLst>
      <p:ext uri="{BB962C8B-B14F-4D97-AF65-F5344CB8AC3E}">
        <p14:creationId xmlns:p14="http://schemas.microsoft.com/office/powerpoint/2010/main" val="3856692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Research facilities/data repositories/infrastructures by discipline according to NWO, Re3Data, MERIL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division of research infrastructures over disciplines varies, depending on the way it is defined. In terms of the NWO facilities, the humanities and social sciences are much more underrepresented (12%) than in terms of Re3Data repositories (31%), whereas in terms of MERIL general RI’s, the percentage is in between (22%).</a:t>
            </a:r>
          </a:p>
        </p:txBody>
      </p:sp>
      <p:sp>
        <p:nvSpPr>
          <p:cNvPr id="4" name="Slide Number Placeholder 3"/>
          <p:cNvSpPr>
            <a:spLocks noGrp="1"/>
          </p:cNvSpPr>
          <p:nvPr>
            <p:ph type="sldNum" sz="quarter" idx="5"/>
          </p:nvPr>
        </p:nvSpPr>
        <p:spPr/>
        <p:txBody>
          <a:bodyPr/>
          <a:lstStyle/>
          <a:p>
            <a:fld id="{0A08DB70-0CCD-8240-B0B5-82983CAA107A}" type="slidenum">
              <a:rPr lang="en-US" smtClean="0"/>
              <a:t>7</a:t>
            </a:fld>
            <a:endParaRPr lang="en-US"/>
          </a:p>
        </p:txBody>
      </p:sp>
    </p:spTree>
    <p:extLst>
      <p:ext uri="{BB962C8B-B14F-4D97-AF65-F5344CB8AC3E}">
        <p14:creationId xmlns:p14="http://schemas.microsoft.com/office/powerpoint/2010/main" val="232679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Certified data repositories for Long Term Preservation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16 out of 56 data repositories in The Netherlands comply with some certificate for trustworthy long-term preservation. Data Seal of Approval, which now is part of Core Trust Seal, is the most common. 15 repositories comply with one (or both) of these two. These Seals make sure data is preserved and shared in a FAIR way.</a:t>
            </a:r>
          </a:p>
        </p:txBody>
      </p:sp>
      <p:sp>
        <p:nvSpPr>
          <p:cNvPr id="4" name="Slide Number Placeholder 3"/>
          <p:cNvSpPr>
            <a:spLocks noGrp="1"/>
          </p:cNvSpPr>
          <p:nvPr>
            <p:ph type="sldNum" sz="quarter" idx="5"/>
          </p:nvPr>
        </p:nvSpPr>
        <p:spPr/>
        <p:txBody>
          <a:bodyPr/>
          <a:lstStyle/>
          <a:p>
            <a:fld id="{0A08DB70-0CCD-8240-B0B5-82983CAA107A}" type="slidenum">
              <a:rPr lang="en-US" smtClean="0"/>
              <a:t>9</a:t>
            </a:fld>
            <a:endParaRPr lang="en-US"/>
          </a:p>
        </p:txBody>
      </p:sp>
    </p:spTree>
    <p:extLst>
      <p:ext uri="{BB962C8B-B14F-4D97-AF65-F5344CB8AC3E}">
        <p14:creationId xmlns:p14="http://schemas.microsoft.com/office/powerpoint/2010/main" val="149330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of Persistent Identifiers (PID) in data repositories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use of persistent identifiers is an important criterion of FAIR data. Slightly over half of the Dutch data repositories supply a PID, mostly Handle or DOI, sometimes a URN.</a:t>
            </a:r>
          </a:p>
        </p:txBody>
      </p:sp>
      <p:sp>
        <p:nvSpPr>
          <p:cNvPr id="4" name="Slide Number Placeholder 3"/>
          <p:cNvSpPr>
            <a:spLocks noGrp="1"/>
          </p:cNvSpPr>
          <p:nvPr>
            <p:ph type="sldNum" sz="quarter" idx="5"/>
          </p:nvPr>
        </p:nvSpPr>
        <p:spPr/>
        <p:txBody>
          <a:bodyPr/>
          <a:lstStyle/>
          <a:p>
            <a:fld id="{0A08DB70-0CCD-8240-B0B5-82983CAA107A}" type="slidenum">
              <a:rPr lang="en-US" smtClean="0"/>
              <a:t>10</a:t>
            </a:fld>
            <a:endParaRPr lang="en-US"/>
          </a:p>
        </p:txBody>
      </p:sp>
    </p:spTree>
    <p:extLst>
      <p:ext uri="{BB962C8B-B14F-4D97-AF65-F5344CB8AC3E}">
        <p14:creationId xmlns:p14="http://schemas.microsoft.com/office/powerpoint/2010/main" val="2402095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bg>
      <p:bgPr>
        <a:solidFill>
          <a:srgbClr val="3F3F3F"/>
        </a:solidFill>
        <a:effectLst/>
      </p:bgPr>
    </p:bg>
    <p:spTree>
      <p:nvGrpSpPr>
        <p:cNvPr id="1" name="Shape 18"/>
        <p:cNvGrpSpPr/>
        <p:nvPr/>
      </p:nvGrpSpPr>
      <p:grpSpPr>
        <a:xfrm>
          <a:off x="0" y="0"/>
          <a:ext cx="0" cy="0"/>
          <a:chOff x="0" y="0"/>
          <a:chExt cx="0" cy="0"/>
        </a:xfrm>
      </p:grpSpPr>
      <p:sp>
        <p:nvSpPr>
          <p:cNvPr id="19" name="Google Shape;19;p18"/>
          <p:cNvSpPr/>
          <p:nvPr/>
        </p:nvSpPr>
        <p:spPr>
          <a:xfrm>
            <a:off x="10202779" y="1"/>
            <a:ext cx="1989222" cy="1030288"/>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18"/>
          <p:cNvSpPr txBox="1">
            <a:spLocks noGrp="1"/>
          </p:cNvSpPr>
          <p:nvPr>
            <p:ph type="ctrTitle"/>
          </p:nvPr>
        </p:nvSpPr>
        <p:spPr>
          <a:xfrm>
            <a:off x="565484" y="1122363"/>
            <a:ext cx="10102516"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Nunito"/>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8"/>
          <p:cNvSpPr txBox="1">
            <a:spLocks noGrp="1"/>
          </p:cNvSpPr>
          <p:nvPr>
            <p:ph type="subTitle" idx="1"/>
          </p:nvPr>
        </p:nvSpPr>
        <p:spPr>
          <a:xfrm>
            <a:off x="565484" y="3602038"/>
            <a:ext cx="10102516"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8"/>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8"/>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297699" y="207964"/>
            <a:ext cx="1637628" cy="77259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926832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3"/>
        <p:cNvGrpSpPr/>
        <p:nvPr/>
      </p:nvGrpSpPr>
      <p:grpSpPr>
        <a:xfrm>
          <a:off x="0" y="0"/>
          <a:ext cx="0" cy="0"/>
          <a:chOff x="0" y="0"/>
          <a:chExt cx="0" cy="0"/>
        </a:xfrm>
      </p:grpSpPr>
      <p:sp>
        <p:nvSpPr>
          <p:cNvPr id="74" name="Google Shape;74;p28"/>
          <p:cNvSpPr txBox="1">
            <a:spLocks noGrp="1"/>
          </p:cNvSpPr>
          <p:nvPr>
            <p:ph type="title"/>
          </p:nvPr>
        </p:nvSpPr>
        <p:spPr>
          <a:xfrm rot="5400000">
            <a:off x="590621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8"/>
          <p:cNvSpPr txBox="1">
            <a:spLocks noGrp="1"/>
          </p:cNvSpPr>
          <p:nvPr>
            <p:ph type="body" idx="1"/>
          </p:nvPr>
        </p:nvSpPr>
        <p:spPr>
          <a:xfrm rot="5400000">
            <a:off x="1176797" y="26528"/>
            <a:ext cx="5811838" cy="64890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8"/>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IF ANIMADO">
  <p:cSld name="GIF ANIMADO">
    <p:spTree>
      <p:nvGrpSpPr>
        <p:cNvPr id="1" name="Shape 78"/>
        <p:cNvGrpSpPr/>
        <p:nvPr/>
      </p:nvGrpSpPr>
      <p:grpSpPr>
        <a:xfrm>
          <a:off x="0" y="0"/>
          <a:ext cx="0" cy="0"/>
          <a:chOff x="0" y="0"/>
          <a:chExt cx="0" cy="0"/>
        </a:xfrm>
      </p:grpSpPr>
      <p:sp>
        <p:nvSpPr>
          <p:cNvPr id="79" name="Google Shape;79;p29"/>
          <p:cNvSpPr/>
          <p:nvPr/>
        </p:nvSpPr>
        <p:spPr>
          <a:xfrm>
            <a:off x="0" y="0"/>
            <a:ext cx="12192000" cy="62564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0" name="Google Shape;80;p29"/>
          <p:cNvPicPr preferRelativeResize="0"/>
          <p:nvPr/>
        </p:nvPicPr>
        <p:blipFill rotWithShape="1">
          <a:blip r:embed="rId2">
            <a:alphaModFix/>
          </a:blip>
          <a:srcRect/>
          <a:stretch/>
        </p:blipFill>
        <p:spPr>
          <a:xfrm>
            <a:off x="4315326" y="1648326"/>
            <a:ext cx="3561348" cy="3561348"/>
          </a:xfrm>
          <a:prstGeom prst="rect">
            <a:avLst/>
          </a:prstGeom>
          <a:noFill/>
          <a:ln>
            <a:noFill/>
          </a:ln>
        </p:spPr>
      </p:pic>
      <p:sp>
        <p:nvSpPr>
          <p:cNvPr id="81" name="Google Shape;81;p29"/>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nnensheet met tekst">
    <p:spTree>
      <p:nvGrpSpPr>
        <p:cNvPr id="1" name=""/>
        <p:cNvGrpSpPr/>
        <p:nvPr/>
      </p:nvGrpSpPr>
      <p:grpSpPr>
        <a:xfrm>
          <a:off x="0" y="0"/>
          <a:ext cx="0" cy="0"/>
          <a:chOff x="0" y="0"/>
          <a:chExt cx="0" cy="0"/>
        </a:xfrm>
      </p:grpSpPr>
      <p:sp>
        <p:nvSpPr>
          <p:cNvPr id="8" name="Rectangle 7"/>
          <p:cNvSpPr/>
          <p:nvPr userDrawn="1"/>
        </p:nvSpPr>
        <p:spPr>
          <a:xfrm>
            <a:off x="0" y="6177835"/>
            <a:ext cx="12192000" cy="68016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815341"/>
            <a:ext cx="12192000" cy="691745"/>
          </a:xfrm>
          <a:prstGeom prst="rect">
            <a:avLst/>
          </a:prstGeom>
        </p:spPr>
      </p:pic>
      <p:sp>
        <p:nvSpPr>
          <p:cNvPr id="14" name="Title Placeholder 6"/>
          <p:cNvSpPr>
            <a:spLocks noGrp="1"/>
          </p:cNvSpPr>
          <p:nvPr>
            <p:ph type="title"/>
          </p:nvPr>
        </p:nvSpPr>
        <p:spPr>
          <a:xfrm>
            <a:off x="139700" y="152221"/>
            <a:ext cx="11933480" cy="82417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18" name="Content Placeholder 17"/>
          <p:cNvSpPr>
            <a:spLocks noGrp="1"/>
          </p:cNvSpPr>
          <p:nvPr>
            <p:ph sz="quarter" idx="10" hasCustomPrompt="1"/>
          </p:nvPr>
        </p:nvSpPr>
        <p:spPr>
          <a:xfrm>
            <a:off x="139701" y="1506540"/>
            <a:ext cx="11418316" cy="4198937"/>
          </a:xfrm>
        </p:spPr>
        <p:txBody>
          <a:bodyPr/>
          <a:lstStyle>
            <a:lvl1pPr marL="0" indent="0">
              <a:lnSpc>
                <a:spcPct val="90000"/>
              </a:lnSpc>
              <a:buNone/>
              <a:defRPr sz="2100"/>
            </a:lvl1pPr>
          </a:lstStyle>
          <a:p>
            <a:pPr>
              <a:lnSpc>
                <a:spcPct val="90000"/>
              </a:lnSpc>
              <a:defRPr/>
            </a:pPr>
            <a:r>
              <a:rPr lang="nl-NL" sz="1500" dirty="0" err="1">
                <a:latin typeface="Verdana"/>
                <a:cs typeface="Verdana"/>
              </a:rPr>
              <a:t>Lorem</a:t>
            </a:r>
            <a:r>
              <a:rPr lang="nl-NL" sz="1500" dirty="0">
                <a:latin typeface="Verdana"/>
                <a:cs typeface="Verdana"/>
              </a:rPr>
              <a:t> </a:t>
            </a:r>
            <a:r>
              <a:rPr lang="nl-NL" sz="1500" dirty="0" err="1">
                <a:latin typeface="Verdana"/>
                <a:cs typeface="Verdana"/>
              </a:rPr>
              <a:t>ipsum</a:t>
            </a:r>
            <a:r>
              <a:rPr lang="nl-NL" sz="1500" dirty="0">
                <a:latin typeface="Verdana"/>
                <a:cs typeface="Verdana"/>
              </a:rPr>
              <a:t> </a:t>
            </a:r>
            <a:r>
              <a:rPr lang="nl-NL" sz="1500" dirty="0" err="1">
                <a:latin typeface="Verdana"/>
                <a:cs typeface="Verdana"/>
              </a:rPr>
              <a:t>dolor</a:t>
            </a:r>
            <a:r>
              <a:rPr lang="nl-NL" sz="1500" dirty="0">
                <a:latin typeface="Verdana"/>
                <a:cs typeface="Verdana"/>
              </a:rPr>
              <a:t> </a:t>
            </a:r>
            <a:r>
              <a:rPr lang="nl-NL" sz="1500" dirty="0" err="1">
                <a:latin typeface="Verdana"/>
                <a:cs typeface="Verdana"/>
              </a:rPr>
              <a:t>sit</a:t>
            </a:r>
            <a:r>
              <a:rPr lang="nl-NL" sz="1500" dirty="0">
                <a:latin typeface="Verdana"/>
                <a:cs typeface="Verdana"/>
              </a:rPr>
              <a:t> </a:t>
            </a:r>
            <a:r>
              <a:rPr lang="nl-NL" sz="1500" dirty="0" err="1">
                <a:latin typeface="Verdana"/>
                <a:cs typeface="Verdana"/>
              </a:rPr>
              <a:t>amet</a:t>
            </a:r>
            <a:r>
              <a:rPr lang="nl-NL" sz="1500" dirty="0">
                <a:latin typeface="Verdana"/>
                <a:cs typeface="Verdana"/>
              </a:rPr>
              <a:t>, </a:t>
            </a:r>
            <a:r>
              <a:rPr lang="nl-NL" sz="1500" dirty="0" err="1">
                <a:latin typeface="Verdana"/>
                <a:cs typeface="Verdana"/>
              </a:rPr>
              <a:t>consectetuer</a:t>
            </a:r>
            <a:r>
              <a:rPr lang="nl-NL" sz="1500" dirty="0">
                <a:latin typeface="Verdana"/>
                <a:cs typeface="Verdana"/>
              </a:rPr>
              <a:t> </a:t>
            </a:r>
            <a:r>
              <a:rPr lang="nl-NL" sz="1500" dirty="0" err="1">
                <a:latin typeface="Verdana"/>
                <a:cs typeface="Verdana"/>
              </a:rPr>
              <a:t>adipiscing</a:t>
            </a:r>
            <a:r>
              <a:rPr lang="nl-NL" sz="1500" dirty="0">
                <a:latin typeface="Verdana"/>
                <a:cs typeface="Verdana"/>
              </a:rPr>
              <a:t> </a:t>
            </a:r>
            <a:r>
              <a:rPr lang="nl-NL" sz="1500" dirty="0" err="1">
                <a:latin typeface="Verdana"/>
                <a:cs typeface="Verdana"/>
              </a:rPr>
              <a:t>elit</a:t>
            </a:r>
            <a:r>
              <a:rPr lang="nl-NL" sz="1500" dirty="0">
                <a:latin typeface="Verdana"/>
                <a:cs typeface="Verdana"/>
              </a:rPr>
              <a:t>. </a:t>
            </a:r>
            <a:r>
              <a:rPr lang="nl-NL" sz="1500" dirty="0" err="1">
                <a:latin typeface="Verdana"/>
                <a:cs typeface="Verdana"/>
              </a:rPr>
              <a:t>Aenean</a:t>
            </a:r>
            <a:r>
              <a:rPr lang="nl-NL" sz="1500" dirty="0">
                <a:latin typeface="Verdana"/>
                <a:cs typeface="Verdana"/>
              </a:rPr>
              <a:t> commodo </a:t>
            </a:r>
            <a:r>
              <a:rPr lang="nl-NL" sz="1500" dirty="0" err="1">
                <a:latin typeface="Verdana"/>
                <a:cs typeface="Verdana"/>
              </a:rPr>
              <a:t>ligula</a:t>
            </a:r>
            <a:r>
              <a:rPr lang="nl-NL" sz="1500" dirty="0">
                <a:latin typeface="Verdana"/>
                <a:cs typeface="Verdana"/>
              </a:rPr>
              <a:t> </a:t>
            </a:r>
            <a:r>
              <a:rPr lang="nl-NL" sz="1500" dirty="0" err="1">
                <a:latin typeface="Verdana"/>
                <a:cs typeface="Verdana"/>
              </a:rPr>
              <a:t>eget</a:t>
            </a:r>
            <a:r>
              <a:rPr lang="nl-NL" sz="1500" dirty="0">
                <a:latin typeface="Verdana"/>
                <a:cs typeface="Verdana"/>
              </a:rPr>
              <a:t> </a:t>
            </a:r>
            <a:r>
              <a:rPr lang="nl-NL" sz="1500" dirty="0" err="1">
                <a:latin typeface="Verdana"/>
                <a:cs typeface="Verdana"/>
              </a:rPr>
              <a:t>dolor</a:t>
            </a:r>
            <a:r>
              <a:rPr lang="nl-NL" sz="1500" dirty="0">
                <a:latin typeface="Verdana"/>
                <a:cs typeface="Verdana"/>
              </a:rPr>
              <a:t>. </a:t>
            </a:r>
            <a:r>
              <a:rPr lang="nl-NL" sz="1500" dirty="0" err="1">
                <a:latin typeface="Verdana"/>
                <a:cs typeface="Verdana"/>
              </a:rPr>
              <a:t>Aenean</a:t>
            </a:r>
            <a:r>
              <a:rPr lang="nl-NL" sz="1500" dirty="0">
                <a:latin typeface="Verdana"/>
                <a:cs typeface="Verdana"/>
              </a:rPr>
              <a:t> massa. Cum </a:t>
            </a:r>
            <a:r>
              <a:rPr lang="nl-NL" sz="1500" dirty="0" err="1">
                <a:latin typeface="Verdana"/>
                <a:cs typeface="Verdana"/>
              </a:rPr>
              <a:t>sociis</a:t>
            </a:r>
            <a:r>
              <a:rPr lang="nl-NL" sz="1500" dirty="0">
                <a:latin typeface="Verdana"/>
                <a:cs typeface="Verdana"/>
              </a:rPr>
              <a:t> </a:t>
            </a:r>
            <a:r>
              <a:rPr lang="nl-NL" sz="1500" dirty="0" err="1">
                <a:latin typeface="Verdana"/>
                <a:cs typeface="Verdana"/>
              </a:rPr>
              <a:t>natoque</a:t>
            </a:r>
            <a:r>
              <a:rPr lang="nl-NL" sz="1500" dirty="0">
                <a:latin typeface="Verdana"/>
                <a:cs typeface="Verdana"/>
              </a:rPr>
              <a:t> </a:t>
            </a:r>
            <a:r>
              <a:rPr lang="nl-NL" sz="1500" dirty="0" err="1">
                <a:latin typeface="Verdana"/>
                <a:cs typeface="Verdana"/>
              </a:rPr>
              <a:t>penatibus</a:t>
            </a:r>
            <a:r>
              <a:rPr lang="nl-NL" sz="1500" dirty="0">
                <a:latin typeface="Verdana"/>
                <a:cs typeface="Verdana"/>
              </a:rPr>
              <a:t> et </a:t>
            </a:r>
            <a:r>
              <a:rPr lang="nl-NL" sz="1500" dirty="0" err="1">
                <a:latin typeface="Verdana"/>
                <a:cs typeface="Verdana"/>
              </a:rPr>
              <a:t>magnis</a:t>
            </a:r>
            <a:r>
              <a:rPr lang="nl-NL" sz="1500" dirty="0">
                <a:latin typeface="Verdana"/>
                <a:cs typeface="Verdana"/>
              </a:rPr>
              <a:t> dis </a:t>
            </a:r>
            <a:r>
              <a:rPr lang="nl-NL" sz="1500" dirty="0" err="1">
                <a:latin typeface="Verdana"/>
                <a:cs typeface="Verdana"/>
              </a:rPr>
              <a:t>parturient</a:t>
            </a:r>
            <a:r>
              <a:rPr lang="nl-NL" sz="1500" dirty="0">
                <a:latin typeface="Verdana"/>
                <a:cs typeface="Verdana"/>
              </a:rPr>
              <a:t> </a:t>
            </a:r>
            <a:r>
              <a:rPr lang="nl-NL" sz="1500" dirty="0" err="1">
                <a:latin typeface="Verdana"/>
                <a:cs typeface="Verdana"/>
              </a:rPr>
              <a:t>montes</a:t>
            </a:r>
            <a:r>
              <a:rPr lang="nl-NL" sz="1500" dirty="0">
                <a:latin typeface="Verdana"/>
                <a:cs typeface="Verdana"/>
              </a:rPr>
              <a:t>, </a:t>
            </a:r>
            <a:r>
              <a:rPr lang="nl-NL" sz="1500" dirty="0" err="1">
                <a:latin typeface="Verdana"/>
                <a:cs typeface="Verdana"/>
              </a:rPr>
              <a:t>nascetur</a:t>
            </a:r>
            <a:r>
              <a:rPr lang="nl-NL" sz="1500" dirty="0">
                <a:latin typeface="Verdana"/>
                <a:cs typeface="Verdana"/>
              </a:rPr>
              <a:t> </a:t>
            </a:r>
            <a:r>
              <a:rPr lang="nl-NL" sz="1500" dirty="0" err="1">
                <a:latin typeface="Verdana"/>
                <a:cs typeface="Verdana"/>
              </a:rPr>
              <a:t>ridiculus</a:t>
            </a:r>
            <a:r>
              <a:rPr lang="nl-NL" sz="1500" dirty="0">
                <a:latin typeface="Verdana"/>
                <a:cs typeface="Verdana"/>
              </a:rPr>
              <a:t> mus. </a:t>
            </a:r>
            <a:r>
              <a:rPr lang="nl-NL" sz="1500" dirty="0" err="1">
                <a:latin typeface="Verdana"/>
                <a:cs typeface="Verdana"/>
              </a:rPr>
              <a:t>Donec</a:t>
            </a:r>
            <a:r>
              <a:rPr lang="nl-NL" sz="1500" dirty="0">
                <a:latin typeface="Verdana"/>
                <a:cs typeface="Verdana"/>
              </a:rPr>
              <a:t> </a:t>
            </a:r>
            <a:r>
              <a:rPr lang="nl-NL" sz="1500" dirty="0" err="1">
                <a:latin typeface="Verdana"/>
                <a:cs typeface="Verdana"/>
              </a:rPr>
              <a:t>quam</a:t>
            </a:r>
            <a:r>
              <a:rPr lang="nl-NL" sz="1500" dirty="0">
                <a:latin typeface="Verdana"/>
                <a:cs typeface="Verdana"/>
              </a:rPr>
              <a:t> </a:t>
            </a:r>
            <a:r>
              <a:rPr lang="nl-NL" sz="1500" dirty="0" err="1">
                <a:latin typeface="Verdana"/>
                <a:cs typeface="Verdana"/>
              </a:rPr>
              <a:t>felis</a:t>
            </a:r>
            <a:r>
              <a:rPr lang="nl-NL" sz="1500" dirty="0">
                <a:latin typeface="Verdana"/>
                <a:cs typeface="Verdana"/>
              </a:rPr>
              <a:t>, </a:t>
            </a:r>
            <a:r>
              <a:rPr lang="nl-NL" sz="1500" dirty="0" err="1">
                <a:latin typeface="Verdana"/>
                <a:cs typeface="Verdana"/>
              </a:rPr>
              <a:t>ultricies</a:t>
            </a:r>
            <a:r>
              <a:rPr lang="nl-NL" sz="1500" dirty="0">
                <a:latin typeface="Verdana"/>
                <a:cs typeface="Verdana"/>
              </a:rPr>
              <a:t> </a:t>
            </a:r>
            <a:r>
              <a:rPr lang="nl-NL" sz="1500" dirty="0" err="1">
                <a:latin typeface="Verdana"/>
                <a:cs typeface="Verdana"/>
              </a:rPr>
              <a:t>nec</a:t>
            </a:r>
            <a:r>
              <a:rPr lang="nl-NL" sz="1500" dirty="0">
                <a:latin typeface="Verdana"/>
                <a:cs typeface="Verdana"/>
              </a:rPr>
              <a:t>, </a:t>
            </a:r>
            <a:r>
              <a:rPr lang="nl-NL" sz="1500" dirty="0" err="1">
                <a:latin typeface="Verdana"/>
                <a:cs typeface="Verdana"/>
              </a:rPr>
              <a:t>pellentesque</a:t>
            </a:r>
            <a:r>
              <a:rPr lang="nl-NL" sz="1500" dirty="0">
                <a:latin typeface="Verdana"/>
                <a:cs typeface="Verdana"/>
              </a:rPr>
              <a:t> </a:t>
            </a:r>
            <a:r>
              <a:rPr lang="nl-NL" sz="1500" dirty="0" err="1">
                <a:latin typeface="Verdana"/>
                <a:cs typeface="Verdana"/>
              </a:rPr>
              <a:t>eu</a:t>
            </a:r>
            <a:r>
              <a:rPr lang="nl-NL" sz="1500" dirty="0">
                <a:latin typeface="Verdana"/>
                <a:cs typeface="Verdana"/>
              </a:rPr>
              <a:t>, </a:t>
            </a:r>
            <a:r>
              <a:rPr lang="nl-NL" sz="1500" dirty="0" err="1">
                <a:latin typeface="Verdana"/>
                <a:cs typeface="Verdana"/>
              </a:rPr>
              <a:t>pretium</a:t>
            </a:r>
            <a:r>
              <a:rPr lang="nl-NL" sz="1500" dirty="0">
                <a:latin typeface="Verdana"/>
                <a:cs typeface="Verdana"/>
              </a:rPr>
              <a:t> </a:t>
            </a:r>
            <a:r>
              <a:rPr lang="nl-NL" sz="1500" dirty="0" err="1">
                <a:latin typeface="Verdana"/>
                <a:cs typeface="Verdana"/>
              </a:rPr>
              <a:t>quis</a:t>
            </a:r>
            <a:r>
              <a:rPr lang="nl-NL" sz="1500" dirty="0">
                <a:latin typeface="Verdana"/>
                <a:cs typeface="Verdana"/>
              </a:rPr>
              <a:t>, </a:t>
            </a:r>
            <a:r>
              <a:rPr lang="nl-NL" sz="1500" dirty="0" err="1">
                <a:latin typeface="Verdana"/>
                <a:cs typeface="Verdana"/>
              </a:rPr>
              <a:t>sem</a:t>
            </a:r>
            <a:r>
              <a:rPr lang="nl-NL" sz="1500" dirty="0">
                <a:latin typeface="Verdana"/>
                <a:cs typeface="Verdana"/>
              </a:rPr>
              <a:t>. </a:t>
            </a:r>
            <a:r>
              <a:rPr lang="nl-NL" sz="1500" dirty="0" err="1">
                <a:latin typeface="Verdana"/>
                <a:cs typeface="Verdana"/>
              </a:rPr>
              <a:t>Nulla</a:t>
            </a:r>
            <a:r>
              <a:rPr lang="nl-NL" sz="1500" dirty="0">
                <a:latin typeface="Verdana"/>
                <a:cs typeface="Verdana"/>
              </a:rPr>
              <a:t> </a:t>
            </a:r>
            <a:r>
              <a:rPr lang="nl-NL" sz="1500" dirty="0" err="1">
                <a:latin typeface="Verdana"/>
                <a:cs typeface="Verdana"/>
              </a:rPr>
              <a:t>consequat</a:t>
            </a:r>
            <a:r>
              <a:rPr lang="nl-NL" sz="1500" dirty="0">
                <a:latin typeface="Verdana"/>
                <a:cs typeface="Verdana"/>
              </a:rPr>
              <a:t> massa </a:t>
            </a:r>
            <a:r>
              <a:rPr lang="nl-NL" sz="1500" dirty="0" err="1">
                <a:latin typeface="Verdana"/>
                <a:cs typeface="Verdana"/>
              </a:rPr>
              <a:t>quis</a:t>
            </a:r>
            <a:r>
              <a:rPr lang="nl-NL" sz="1500" dirty="0">
                <a:latin typeface="Verdana"/>
                <a:cs typeface="Verdana"/>
              </a:rPr>
              <a:t> </a:t>
            </a:r>
            <a:r>
              <a:rPr lang="nl-NL" sz="1500" dirty="0" err="1">
                <a:latin typeface="Verdana"/>
                <a:cs typeface="Verdana"/>
              </a:rPr>
              <a:t>enim</a:t>
            </a:r>
            <a:r>
              <a:rPr lang="nl-NL" sz="1500" dirty="0">
                <a:latin typeface="Verdana"/>
                <a:cs typeface="Verdana"/>
              </a:rPr>
              <a:t>. </a:t>
            </a:r>
            <a:r>
              <a:rPr lang="nl-NL" sz="1500" dirty="0" err="1">
                <a:latin typeface="Verdana"/>
                <a:cs typeface="Verdana"/>
              </a:rPr>
              <a:t>Donec</a:t>
            </a:r>
            <a:r>
              <a:rPr lang="nl-NL" sz="1500" dirty="0">
                <a:latin typeface="Verdana"/>
                <a:cs typeface="Verdana"/>
              </a:rPr>
              <a:t> pede </a:t>
            </a:r>
            <a:r>
              <a:rPr lang="nl-NL" sz="1500" dirty="0" err="1">
                <a:latin typeface="Verdana"/>
                <a:cs typeface="Verdana"/>
              </a:rPr>
              <a:t>justo</a:t>
            </a:r>
            <a:r>
              <a:rPr lang="nl-NL" sz="1500" dirty="0">
                <a:latin typeface="Verdana"/>
                <a:cs typeface="Verdana"/>
              </a:rPr>
              <a:t>, </a:t>
            </a:r>
            <a:r>
              <a:rPr lang="nl-NL" sz="1500" dirty="0" err="1">
                <a:latin typeface="Verdana"/>
                <a:cs typeface="Verdana"/>
              </a:rPr>
              <a:t>fringilla</a:t>
            </a:r>
            <a:r>
              <a:rPr lang="nl-NL" sz="1500" dirty="0">
                <a:latin typeface="Verdana"/>
                <a:cs typeface="Verdana"/>
              </a:rPr>
              <a:t> vel, </a:t>
            </a:r>
            <a:r>
              <a:rPr lang="nl-NL" sz="1500" dirty="0" err="1">
                <a:latin typeface="Verdana"/>
                <a:cs typeface="Verdana"/>
              </a:rPr>
              <a:t>aliquet</a:t>
            </a:r>
            <a:r>
              <a:rPr lang="nl-NL" sz="1500" dirty="0">
                <a:latin typeface="Verdana"/>
                <a:cs typeface="Verdana"/>
              </a:rPr>
              <a:t> </a:t>
            </a:r>
            <a:r>
              <a:rPr lang="nl-NL" sz="1500" dirty="0" err="1">
                <a:latin typeface="Verdana"/>
                <a:cs typeface="Verdana"/>
              </a:rPr>
              <a:t>nec</a:t>
            </a:r>
            <a:r>
              <a:rPr lang="nl-NL" sz="1500" dirty="0">
                <a:latin typeface="Verdana"/>
                <a:cs typeface="Verdana"/>
              </a:rPr>
              <a:t>, </a:t>
            </a:r>
          </a:p>
        </p:txBody>
      </p:sp>
      <p:pic>
        <p:nvPicPr>
          <p:cNvPr id="19" name="Picture 18" descr="Logo DANS bovenschrif wit transparan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200" y="6203234"/>
            <a:ext cx="2302933" cy="658734"/>
          </a:xfrm>
          <a:prstGeom prst="rect">
            <a:avLst/>
          </a:prstGeom>
        </p:spPr>
      </p:pic>
      <p:pic>
        <p:nvPicPr>
          <p:cNvPr id="7" name="Afbeelding 6">
            <a:extLst>
              <a:ext uri="{FF2B5EF4-FFF2-40B4-BE49-F238E27FC236}">
                <a16:creationId xmlns:a16="http://schemas.microsoft.com/office/drawing/2014/main" id="{FC200D3A-4545-3645-B4F9-2DD8C4E73B8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81453" y="267"/>
            <a:ext cx="1510547" cy="1132910"/>
          </a:xfrm>
          <a:prstGeom prst="rect">
            <a:avLst/>
          </a:prstGeom>
        </p:spPr>
      </p:pic>
    </p:spTree>
    <p:extLst>
      <p:ext uri="{BB962C8B-B14F-4D97-AF65-F5344CB8AC3E}">
        <p14:creationId xmlns:p14="http://schemas.microsoft.com/office/powerpoint/2010/main" val="335659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838200" y="365125"/>
            <a:ext cx="926832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9"/>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9"/>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0"/>
        <p:cNvGrpSpPr/>
        <p:nvPr/>
      </p:nvGrpSpPr>
      <p:grpSpPr>
        <a:xfrm>
          <a:off x="0" y="0"/>
          <a:ext cx="0" cy="0"/>
          <a:chOff x="0" y="0"/>
          <a:chExt cx="0" cy="0"/>
        </a:xfrm>
      </p:grpSpPr>
      <p:sp>
        <p:nvSpPr>
          <p:cNvPr id="31" name="Google Shape;31;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800"/>
              <a:buFont typeface="Nunito"/>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20"/>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5"/>
        <p:cNvGrpSpPr/>
        <p:nvPr/>
      </p:nvGrpSpPr>
      <p:grpSpPr>
        <a:xfrm>
          <a:off x="0" y="0"/>
          <a:ext cx="0" cy="0"/>
          <a:chOff x="0" y="0"/>
          <a:chExt cx="0" cy="0"/>
        </a:xfrm>
      </p:grpSpPr>
      <p:sp>
        <p:nvSpPr>
          <p:cNvPr id="36" name="Google Shape;36;p21"/>
          <p:cNvSpPr txBox="1">
            <a:spLocks noGrp="1"/>
          </p:cNvSpPr>
          <p:nvPr>
            <p:ph type="title"/>
          </p:nvPr>
        </p:nvSpPr>
        <p:spPr>
          <a:xfrm>
            <a:off x="838200" y="365125"/>
            <a:ext cx="926832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1"/>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1"/>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1"/>
        <p:cNvGrpSpPr/>
        <p:nvPr/>
      </p:nvGrpSpPr>
      <p:grpSpPr>
        <a:xfrm>
          <a:off x="0" y="0"/>
          <a:ext cx="0" cy="0"/>
          <a:chOff x="0" y="0"/>
          <a:chExt cx="0" cy="0"/>
        </a:xfrm>
      </p:grpSpPr>
      <p:sp>
        <p:nvSpPr>
          <p:cNvPr id="42" name="Google Shape;42;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2"/>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838200" y="365125"/>
            <a:ext cx="926832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3"/>
        <p:cNvGrpSpPr/>
        <p:nvPr/>
      </p:nvGrpSpPr>
      <p:grpSpPr>
        <a:xfrm>
          <a:off x="0" y="0"/>
          <a:ext cx="0" cy="0"/>
          <a:chOff x="0" y="0"/>
          <a:chExt cx="0" cy="0"/>
        </a:xfrm>
      </p:grpSpPr>
      <p:sp>
        <p:nvSpPr>
          <p:cNvPr id="54" name="Google Shape;54;p24"/>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4"/>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6"/>
        <p:cNvGrpSpPr/>
        <p:nvPr/>
      </p:nvGrpSpPr>
      <p:grpSpPr>
        <a:xfrm>
          <a:off x="0" y="0"/>
          <a:ext cx="0" cy="0"/>
          <a:chOff x="0" y="0"/>
          <a:chExt cx="0" cy="0"/>
        </a:xfrm>
      </p:grpSpPr>
      <p:sp>
        <p:nvSpPr>
          <p:cNvPr id="57" name="Google Shape;57;p25"/>
          <p:cNvSpPr txBox="1">
            <a:spLocks noGrp="1"/>
          </p:cNvSpPr>
          <p:nvPr>
            <p:ph type="title"/>
          </p:nvPr>
        </p:nvSpPr>
        <p:spPr>
          <a:xfrm>
            <a:off x="839788" y="457200"/>
            <a:ext cx="919454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5"/>
          <p:cNvSpPr txBox="1">
            <a:spLocks noGrp="1"/>
          </p:cNvSpPr>
          <p:nvPr>
            <p:ph type="body" idx="1"/>
          </p:nvPr>
        </p:nvSpPr>
        <p:spPr>
          <a:xfrm>
            <a:off x="5183188" y="2057400"/>
            <a:ext cx="6172200" cy="380365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5"/>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5"/>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6"/>
          <p:cNvSpPr>
            <a:spLocks noGrp="1"/>
          </p:cNvSpPr>
          <p:nvPr>
            <p:ph type="pic" idx="2"/>
          </p:nvPr>
        </p:nvSpPr>
        <p:spPr>
          <a:xfrm>
            <a:off x="5183188" y="1215189"/>
            <a:ext cx="6172200" cy="464586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Nunito"/>
                <a:ea typeface="Nunito"/>
                <a:cs typeface="Nunito"/>
                <a:sym typeface="Nunito"/>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Nunito"/>
                <a:ea typeface="Nunito"/>
                <a:cs typeface="Nunito"/>
                <a:sym typeface="Nunito"/>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Nunito"/>
                <a:ea typeface="Nunito"/>
                <a:cs typeface="Nunito"/>
                <a:sym typeface="Nunito"/>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Nunito"/>
                <a:ea typeface="Nunito"/>
                <a:cs typeface="Nunito"/>
                <a:sym typeface="Nunito"/>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Nunito"/>
                <a:ea typeface="Nunito"/>
                <a:cs typeface="Nunito"/>
                <a:sym typeface="Nunito"/>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Google Shape;65;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6"/>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6260841"/>
            <a:ext cx="10335125" cy="59715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7"/>
          <p:cNvSpPr/>
          <p:nvPr/>
        </p:nvSpPr>
        <p:spPr>
          <a:xfrm>
            <a:off x="10335126" y="6260841"/>
            <a:ext cx="1856874" cy="59715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17"/>
          <p:cNvSpPr txBox="1">
            <a:spLocks noGrp="1"/>
          </p:cNvSpPr>
          <p:nvPr>
            <p:ph type="title"/>
          </p:nvPr>
        </p:nvSpPr>
        <p:spPr>
          <a:xfrm>
            <a:off x="838200" y="365125"/>
            <a:ext cx="9268326"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Nunito"/>
              <a:buNone/>
              <a:defRPr sz="3600" b="0" i="0" u="none" strike="noStrike" cap="none">
                <a:solidFill>
                  <a:schemeClr val="accent1"/>
                </a:solidFill>
                <a:latin typeface="Nunito"/>
                <a:ea typeface="Nunito"/>
                <a:cs typeface="Nunito"/>
                <a:sym typeface="Nuni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unito"/>
                <a:ea typeface="Nunito"/>
                <a:cs typeface="Nunito"/>
                <a:sym typeface="Nuni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Nunito"/>
                <a:ea typeface="Nunito"/>
                <a:cs typeface="Nunito"/>
                <a:sym typeface="Nuni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Nunito"/>
                <a:ea typeface="Nunito"/>
                <a:cs typeface="Nunito"/>
                <a:sym typeface="Nuni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a:ea typeface="Nunito"/>
                <a:cs typeface="Nunito"/>
                <a:sym typeface="Nuni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a:ea typeface="Nunito"/>
                <a:cs typeface="Nunito"/>
                <a:sym typeface="Nuni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7"/>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Nunito"/>
                <a:ea typeface="Nunito"/>
                <a:cs typeface="Nunito"/>
                <a:sym typeface="Nunito"/>
              </a:defRPr>
            </a:lvl1pPr>
            <a:lvl2pPr marL="0" marR="0" lvl="1" indent="0" algn="r" rtl="0">
              <a:spcBef>
                <a:spcPts val="0"/>
              </a:spcBef>
              <a:buNone/>
              <a:defRPr sz="1200" b="0" i="0" u="none" strike="noStrike" cap="none">
                <a:solidFill>
                  <a:schemeClr val="lt1"/>
                </a:solidFill>
                <a:latin typeface="Nunito"/>
                <a:ea typeface="Nunito"/>
                <a:cs typeface="Nunito"/>
                <a:sym typeface="Nunito"/>
              </a:defRPr>
            </a:lvl2pPr>
            <a:lvl3pPr marL="0" marR="0" lvl="2" indent="0" algn="r" rtl="0">
              <a:spcBef>
                <a:spcPts val="0"/>
              </a:spcBef>
              <a:buNone/>
              <a:defRPr sz="1200" b="0" i="0" u="none" strike="noStrike" cap="none">
                <a:solidFill>
                  <a:schemeClr val="lt1"/>
                </a:solidFill>
                <a:latin typeface="Nunito"/>
                <a:ea typeface="Nunito"/>
                <a:cs typeface="Nunito"/>
                <a:sym typeface="Nunito"/>
              </a:defRPr>
            </a:lvl3pPr>
            <a:lvl4pPr marL="0" marR="0" lvl="3" indent="0" algn="r" rtl="0">
              <a:spcBef>
                <a:spcPts val="0"/>
              </a:spcBef>
              <a:buNone/>
              <a:defRPr sz="1200" b="0" i="0" u="none" strike="noStrike" cap="none">
                <a:solidFill>
                  <a:schemeClr val="lt1"/>
                </a:solidFill>
                <a:latin typeface="Nunito"/>
                <a:ea typeface="Nunito"/>
                <a:cs typeface="Nunito"/>
                <a:sym typeface="Nunito"/>
              </a:defRPr>
            </a:lvl4pPr>
            <a:lvl5pPr marL="0" marR="0" lvl="4" indent="0" algn="r" rtl="0">
              <a:spcBef>
                <a:spcPts val="0"/>
              </a:spcBef>
              <a:buNone/>
              <a:defRPr sz="1200" b="0" i="0" u="none" strike="noStrike" cap="none">
                <a:solidFill>
                  <a:schemeClr val="lt1"/>
                </a:solidFill>
                <a:latin typeface="Nunito"/>
                <a:ea typeface="Nunito"/>
                <a:cs typeface="Nunito"/>
                <a:sym typeface="Nunito"/>
              </a:defRPr>
            </a:lvl5pPr>
            <a:lvl6pPr marL="0" marR="0" lvl="5" indent="0" algn="r" rtl="0">
              <a:spcBef>
                <a:spcPts val="0"/>
              </a:spcBef>
              <a:buNone/>
              <a:defRPr sz="1200" b="0" i="0" u="none" strike="noStrike" cap="none">
                <a:solidFill>
                  <a:schemeClr val="lt1"/>
                </a:solidFill>
                <a:latin typeface="Nunito"/>
                <a:ea typeface="Nunito"/>
                <a:cs typeface="Nunito"/>
                <a:sym typeface="Nunito"/>
              </a:defRPr>
            </a:lvl6pPr>
            <a:lvl7pPr marL="0" marR="0" lvl="6" indent="0" algn="r" rtl="0">
              <a:spcBef>
                <a:spcPts val="0"/>
              </a:spcBef>
              <a:buNone/>
              <a:defRPr sz="1200" b="0" i="0" u="none" strike="noStrike" cap="none">
                <a:solidFill>
                  <a:schemeClr val="lt1"/>
                </a:solidFill>
                <a:latin typeface="Nunito"/>
                <a:ea typeface="Nunito"/>
                <a:cs typeface="Nunito"/>
                <a:sym typeface="Nunito"/>
              </a:defRPr>
            </a:lvl7pPr>
            <a:lvl8pPr marL="0" marR="0" lvl="7" indent="0" algn="r" rtl="0">
              <a:spcBef>
                <a:spcPts val="0"/>
              </a:spcBef>
              <a:buNone/>
              <a:defRPr sz="1200" b="0" i="0" u="none" strike="noStrike" cap="none">
                <a:solidFill>
                  <a:schemeClr val="lt1"/>
                </a:solidFill>
                <a:latin typeface="Nunito"/>
                <a:ea typeface="Nunito"/>
                <a:cs typeface="Nunito"/>
                <a:sym typeface="Nunito"/>
              </a:defRPr>
            </a:lvl8pPr>
            <a:lvl9pPr marL="0" marR="0" lvl="8" indent="0" algn="r" rtl="0">
              <a:spcBef>
                <a:spcPts val="0"/>
              </a:spcBef>
              <a:buNone/>
              <a:defRPr sz="1200" b="0" i="0" u="none" strike="noStrike" cap="none">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7"/>
          <p:cNvPicPr preferRelativeResize="0"/>
          <p:nvPr/>
        </p:nvPicPr>
        <p:blipFill rotWithShape="1">
          <a:blip r:embed="rId15">
            <a:alphaModFix/>
          </a:blip>
          <a:srcRect/>
          <a:stretch/>
        </p:blipFill>
        <p:spPr>
          <a:xfrm>
            <a:off x="10233091" y="159821"/>
            <a:ext cx="1647760" cy="809916"/>
          </a:xfrm>
          <a:prstGeom prst="rect">
            <a:avLst/>
          </a:prstGeom>
          <a:noFill/>
          <a:ln>
            <a:noFill/>
          </a:ln>
        </p:spPr>
      </p:pic>
      <p:pic>
        <p:nvPicPr>
          <p:cNvPr id="17" name="Google Shape;17;p17"/>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0" y="0"/>
            <a:ext cx="9805737" cy="27596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doorn@dans.knaw.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s://doi.org/10.17026/dans-2by-ereu" TargetMode="External"/><Relationship Id="rId4" Type="http://schemas.openxmlformats.org/officeDocument/2006/relationships/image" Target="../media/image8.tiff"/></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tiff"/><Relationship Id="rId4" Type="http://schemas.openxmlformats.org/officeDocument/2006/relationships/image" Target="../media/image17.tiff"/></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tiff"/><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565484" y="1122363"/>
            <a:ext cx="10102516" cy="2387600"/>
          </a:xfrm>
          <a:prstGeom prst="rect">
            <a:avLst/>
          </a:prstGeom>
          <a:noFill/>
          <a:ln>
            <a:noFill/>
          </a:ln>
        </p:spPr>
        <p:txBody>
          <a:bodyPr spcFirstLastPara="1" wrap="square" lIns="91425" tIns="45700" rIns="91425" bIns="45700" anchor="b" anchorCtr="0">
            <a:normAutofit fontScale="90000"/>
          </a:bodyPr>
          <a:lstStyle/>
          <a:p>
            <a:pPr lvl="0"/>
            <a:r>
              <a:rPr lang="en-US" dirty="0"/>
              <a:t>Main results of the Netherlands landscape analysis</a:t>
            </a:r>
            <a:endParaRPr dirty="0"/>
          </a:p>
        </p:txBody>
      </p:sp>
      <p:sp>
        <p:nvSpPr>
          <p:cNvPr id="88" name="Google Shape;88;p1"/>
          <p:cNvSpPr txBox="1">
            <a:spLocks noGrp="1"/>
          </p:cNvSpPr>
          <p:nvPr>
            <p:ph type="subTitle" idx="1"/>
          </p:nvPr>
        </p:nvSpPr>
        <p:spPr>
          <a:xfrm>
            <a:off x="565484" y="3602038"/>
            <a:ext cx="10102516" cy="2388860"/>
          </a:xfrm>
          <a:prstGeom prst="rect">
            <a:avLst/>
          </a:prstGeom>
          <a:noFill/>
          <a:ln>
            <a:noFill/>
          </a:ln>
        </p:spPr>
        <p:txBody>
          <a:bodyPr spcFirstLastPara="1" wrap="square" lIns="91425" tIns="45700" rIns="91425" bIns="45700" anchor="t" anchorCtr="0">
            <a:normAutofit fontScale="85000" lnSpcReduction="20000"/>
          </a:bodyPr>
          <a:lstStyle/>
          <a:p>
            <a:pPr marL="0" lvl="0" indent="0">
              <a:spcBef>
                <a:spcPts val="0"/>
              </a:spcBef>
            </a:pPr>
            <a:r>
              <a:rPr lang="en-GB" b="1" dirty="0"/>
              <a:t>EOSC Synergy Dutch Data Landscape Workshop</a:t>
            </a:r>
            <a:r>
              <a:rPr lang="en-GB" dirty="0"/>
              <a:t> - </a:t>
            </a:r>
            <a:r>
              <a:rPr lang="en-US" dirty="0"/>
              <a:t>5 November 2020</a:t>
            </a:r>
            <a:endParaRPr dirty="0"/>
          </a:p>
          <a:p>
            <a:pPr marL="0" lvl="0" indent="0"/>
            <a:endParaRPr lang="en-US" dirty="0"/>
          </a:p>
          <a:p>
            <a:pPr marL="0" lvl="0" indent="0"/>
            <a:r>
              <a:rPr lang="en-US" dirty="0"/>
              <a:t>Peter </a:t>
            </a:r>
            <a:r>
              <a:rPr lang="en-US" dirty="0" err="1"/>
              <a:t>Doorn</a:t>
            </a:r>
            <a:r>
              <a:rPr lang="en-US" dirty="0"/>
              <a:t> – Data Archiving and Networked </a:t>
            </a:r>
            <a:r>
              <a:rPr lang="en-US" dirty="0" err="1"/>
              <a:t>Sevices</a:t>
            </a:r>
            <a:r>
              <a:rPr lang="en-US" dirty="0"/>
              <a:t> (DANS)</a:t>
            </a:r>
          </a:p>
          <a:p>
            <a:pPr marL="0" lvl="0" indent="0" algn="l" rtl="0">
              <a:lnSpc>
                <a:spcPct val="90000"/>
              </a:lnSpc>
              <a:spcBef>
                <a:spcPts val="1000"/>
              </a:spcBef>
              <a:spcAft>
                <a:spcPts val="0"/>
              </a:spcAft>
              <a:buClr>
                <a:schemeClr val="lt1"/>
              </a:buClr>
              <a:buSzPts val="2400"/>
              <a:buNone/>
            </a:pPr>
            <a:r>
              <a:rPr lang="en-US" dirty="0">
                <a:hlinkClick r:id="rId3"/>
              </a:rPr>
              <a:t>peter.doorn@dans.knaw.nl</a:t>
            </a:r>
            <a:endParaRPr lang="en-US" dirty="0"/>
          </a:p>
          <a:p>
            <a:pPr marL="0" lvl="0" indent="0" algn="l" rtl="0">
              <a:lnSpc>
                <a:spcPct val="90000"/>
              </a:lnSpc>
              <a:spcBef>
                <a:spcPts val="1000"/>
              </a:spcBef>
              <a:spcAft>
                <a:spcPts val="0"/>
              </a:spcAft>
              <a:buClr>
                <a:schemeClr val="lt1"/>
              </a:buClr>
              <a:buSzPts val="2400"/>
              <a:buNone/>
            </a:pPr>
            <a:endParaRPr lang="en-US" dirty="0"/>
          </a:p>
          <a:p>
            <a:pPr marL="0" lvl="0" indent="0" algn="l" rtl="0">
              <a:lnSpc>
                <a:spcPct val="90000"/>
              </a:lnSpc>
              <a:spcBef>
                <a:spcPts val="1000"/>
              </a:spcBef>
              <a:spcAft>
                <a:spcPts val="0"/>
              </a:spcAft>
              <a:buClr>
                <a:schemeClr val="lt1"/>
              </a:buClr>
              <a:buSzPts val="2400"/>
              <a:buNone/>
            </a:pPr>
            <a:endParaRPr lang="en-US" dirty="0"/>
          </a:p>
          <a:p>
            <a:pPr marL="0" lvl="0" indent="0"/>
            <a:r>
              <a:rPr lang="en-US" dirty="0"/>
              <a:t>      @</a:t>
            </a:r>
            <a:r>
              <a:rPr lang="en-US" dirty="0" err="1"/>
              <a:t>pkdoorn</a:t>
            </a:r>
            <a:r>
              <a:rPr lang="en-US" dirty="0"/>
              <a:t>	    @</a:t>
            </a:r>
            <a:r>
              <a:rPr lang="en-US" dirty="0" err="1"/>
              <a:t>dansknaw</a:t>
            </a:r>
            <a:r>
              <a:rPr lang="en-US" dirty="0"/>
              <a:t>		</a:t>
            </a:r>
            <a:endParaRPr dirty="0"/>
          </a:p>
        </p:txBody>
      </p:sp>
      <p:pic>
        <p:nvPicPr>
          <p:cNvPr id="2" name="Picture 1">
            <a:extLst>
              <a:ext uri="{FF2B5EF4-FFF2-40B4-BE49-F238E27FC236}">
                <a16:creationId xmlns:a16="http://schemas.microsoft.com/office/drawing/2014/main" id="{0A7E2273-416E-224F-B458-6551203DA65C}"/>
              </a:ext>
            </a:extLst>
          </p:cNvPr>
          <p:cNvPicPr>
            <a:picLocks noChangeAspect="1"/>
          </p:cNvPicPr>
          <p:nvPr/>
        </p:nvPicPr>
        <p:blipFill>
          <a:blip r:embed="rId4"/>
          <a:stretch>
            <a:fillRect/>
          </a:stretch>
        </p:blipFill>
        <p:spPr>
          <a:xfrm>
            <a:off x="565484" y="5599796"/>
            <a:ext cx="345908" cy="345908"/>
          </a:xfrm>
          <a:prstGeom prst="rect">
            <a:avLst/>
          </a:prstGeom>
        </p:spPr>
      </p:pic>
      <p:sp>
        <p:nvSpPr>
          <p:cNvPr id="3" name="TextBox 2">
            <a:extLst>
              <a:ext uri="{FF2B5EF4-FFF2-40B4-BE49-F238E27FC236}">
                <a16:creationId xmlns:a16="http://schemas.microsoft.com/office/drawing/2014/main" id="{FDB04A67-C329-7E4D-B6F0-EEB01183AE89}"/>
              </a:ext>
            </a:extLst>
          </p:cNvPr>
          <p:cNvSpPr txBox="1"/>
          <p:nvPr/>
        </p:nvSpPr>
        <p:spPr>
          <a:xfrm>
            <a:off x="5952633" y="5571220"/>
            <a:ext cx="4160113" cy="646331"/>
          </a:xfrm>
          <a:prstGeom prst="rect">
            <a:avLst/>
          </a:prstGeom>
          <a:noFill/>
        </p:spPr>
        <p:txBody>
          <a:bodyPr wrap="none" rtlCol="0">
            <a:spAutoFit/>
          </a:bodyPr>
          <a:lstStyle/>
          <a:p>
            <a:r>
              <a:rPr lang="en-GB" sz="1800" u="sng" dirty="0">
                <a:solidFill>
                  <a:srgbClr val="1155CC"/>
                </a:solidFill>
                <a:hlinkClick r:id="rId5"/>
              </a:rPr>
              <a:t>https://doi.org/10.17026/dans-2by-ereu</a:t>
            </a:r>
            <a:endParaRPr lang="en-GB" sz="1800" u="sng" dirty="0">
              <a:solidFill>
                <a:srgbClr val="1155CC"/>
              </a:solidFill>
            </a:endParaRPr>
          </a:p>
          <a:p>
            <a:endParaRPr lang="en-US" sz="1800" dirty="0"/>
          </a:p>
        </p:txBody>
      </p:sp>
      <p:pic>
        <p:nvPicPr>
          <p:cNvPr id="6" name="Google Shape;128;g9845347147_3_29">
            <a:extLst>
              <a:ext uri="{FF2B5EF4-FFF2-40B4-BE49-F238E27FC236}">
                <a16:creationId xmlns:a16="http://schemas.microsoft.com/office/drawing/2014/main" id="{B4F883DB-CF0A-F94F-85ED-B8D0D9059A7B}"/>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0112746" y="3174781"/>
            <a:ext cx="1802324" cy="2701813"/>
          </a:xfrm>
          <a:prstGeom prst="rect">
            <a:avLst/>
          </a:prstGeom>
          <a:noFill/>
          <a:ln w="9525" cap="flat" cmpd="sng">
            <a:solidFill>
              <a:srgbClr val="44546A"/>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0BDE191-1B0C-504A-8B40-E921FFE25575}"/>
              </a:ext>
            </a:extLst>
          </p:cNvPr>
          <p:cNvGraphicFramePr/>
          <p:nvPr>
            <p:extLst>
              <p:ext uri="{D42A27DB-BD31-4B8C-83A1-F6EECF244321}">
                <p14:modId xmlns:p14="http://schemas.microsoft.com/office/powerpoint/2010/main" val="2006557060"/>
              </p:ext>
            </p:extLst>
          </p:nvPr>
        </p:nvGraphicFramePr>
        <p:xfrm>
          <a:off x="838201" y="1280159"/>
          <a:ext cx="10728960" cy="47271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930DB59-B9A5-BB4A-9B15-461DF59D306F}"/>
              </a:ext>
            </a:extLst>
          </p:cNvPr>
          <p:cNvSpPr>
            <a:spLocks noGrp="1"/>
          </p:cNvSpPr>
          <p:nvPr>
            <p:ph type="title"/>
          </p:nvPr>
        </p:nvSpPr>
        <p:spPr>
          <a:xfrm>
            <a:off x="838200" y="365126"/>
            <a:ext cx="9268326" cy="915034"/>
          </a:xfrm>
        </p:spPr>
        <p:txBody>
          <a:bodyPr>
            <a:normAutofit fontScale="90000"/>
          </a:bodyPr>
          <a:lstStyle/>
          <a:p>
            <a:r>
              <a:rPr lang="en-US" dirty="0"/>
              <a:t>Certified data repositories for Long Term Preservation</a:t>
            </a:r>
          </a:p>
        </p:txBody>
      </p:sp>
      <p:sp>
        <p:nvSpPr>
          <p:cNvPr id="5" name="TextBox 4">
            <a:extLst>
              <a:ext uri="{FF2B5EF4-FFF2-40B4-BE49-F238E27FC236}">
                <a16:creationId xmlns:a16="http://schemas.microsoft.com/office/drawing/2014/main" id="{1D611267-FD8D-0340-8E2C-0B468160F315}"/>
              </a:ext>
            </a:extLst>
          </p:cNvPr>
          <p:cNvSpPr txBox="1"/>
          <p:nvPr/>
        </p:nvSpPr>
        <p:spPr>
          <a:xfrm>
            <a:off x="3947160" y="5872709"/>
            <a:ext cx="4140877" cy="338554"/>
          </a:xfrm>
          <a:prstGeom prst="rect">
            <a:avLst/>
          </a:prstGeom>
          <a:noFill/>
        </p:spPr>
        <p:txBody>
          <a:bodyPr wrap="none" rtlCol="0">
            <a:spAutoFit/>
          </a:bodyPr>
          <a:lstStyle/>
          <a:p>
            <a:r>
              <a:rPr lang="en-US" sz="1600" dirty="0"/>
              <a:t>Source: Dutch data repositories in Re3Data</a:t>
            </a:r>
          </a:p>
        </p:txBody>
      </p:sp>
    </p:spTree>
    <p:extLst>
      <p:ext uri="{BB962C8B-B14F-4D97-AF65-F5344CB8AC3E}">
        <p14:creationId xmlns:p14="http://schemas.microsoft.com/office/powerpoint/2010/main" val="1672468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45CE3B3-CD2F-D74B-BC7C-4C004C4012C7}"/>
              </a:ext>
            </a:extLst>
          </p:cNvPr>
          <p:cNvGraphicFramePr/>
          <p:nvPr>
            <p:extLst>
              <p:ext uri="{D42A27DB-BD31-4B8C-83A1-F6EECF244321}">
                <p14:modId xmlns:p14="http://schemas.microsoft.com/office/powerpoint/2010/main" val="2024434883"/>
              </p:ext>
            </p:extLst>
          </p:nvPr>
        </p:nvGraphicFramePr>
        <p:xfrm>
          <a:off x="1743920" y="777239"/>
          <a:ext cx="8681012" cy="524159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6AA7AC6-759D-7440-BFD2-71D3971FAB6E}"/>
              </a:ext>
            </a:extLst>
          </p:cNvPr>
          <p:cNvSpPr>
            <a:spLocks noGrp="1"/>
          </p:cNvSpPr>
          <p:nvPr>
            <p:ph type="title"/>
          </p:nvPr>
        </p:nvSpPr>
        <p:spPr>
          <a:xfrm>
            <a:off x="815052" y="162047"/>
            <a:ext cx="9268326" cy="1325563"/>
          </a:xfrm>
        </p:spPr>
        <p:txBody>
          <a:bodyPr/>
          <a:lstStyle/>
          <a:p>
            <a:r>
              <a:rPr lang="en-US" dirty="0"/>
              <a:t>Use of Persistent Identifiers (PID) in data repositories</a:t>
            </a:r>
          </a:p>
        </p:txBody>
      </p:sp>
      <p:sp>
        <p:nvSpPr>
          <p:cNvPr id="5" name="TextBox 4">
            <a:extLst>
              <a:ext uri="{FF2B5EF4-FFF2-40B4-BE49-F238E27FC236}">
                <a16:creationId xmlns:a16="http://schemas.microsoft.com/office/drawing/2014/main" id="{67DF39CE-1F76-3946-865A-37974EA1BF19}"/>
              </a:ext>
            </a:extLst>
          </p:cNvPr>
          <p:cNvSpPr txBox="1"/>
          <p:nvPr/>
        </p:nvSpPr>
        <p:spPr>
          <a:xfrm>
            <a:off x="3947160" y="5872709"/>
            <a:ext cx="4140877" cy="338554"/>
          </a:xfrm>
          <a:prstGeom prst="rect">
            <a:avLst/>
          </a:prstGeom>
          <a:noFill/>
        </p:spPr>
        <p:txBody>
          <a:bodyPr wrap="none" rtlCol="0">
            <a:spAutoFit/>
          </a:bodyPr>
          <a:lstStyle/>
          <a:p>
            <a:r>
              <a:rPr lang="en-US" sz="1600" dirty="0"/>
              <a:t>Source: Dutch data repositories in Re3Data</a:t>
            </a:r>
          </a:p>
        </p:txBody>
      </p:sp>
    </p:spTree>
    <p:extLst>
      <p:ext uri="{BB962C8B-B14F-4D97-AF65-F5344CB8AC3E}">
        <p14:creationId xmlns:p14="http://schemas.microsoft.com/office/powerpoint/2010/main" val="220946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6A8928F-E772-5840-B34B-D9FD06321BF3}"/>
              </a:ext>
            </a:extLst>
          </p:cNvPr>
          <p:cNvGraphicFramePr/>
          <p:nvPr>
            <p:extLst>
              <p:ext uri="{D42A27DB-BD31-4B8C-83A1-F6EECF244321}">
                <p14:modId xmlns:p14="http://schemas.microsoft.com/office/powerpoint/2010/main" val="3441385483"/>
              </p:ext>
            </p:extLst>
          </p:nvPr>
        </p:nvGraphicFramePr>
        <p:xfrm>
          <a:off x="929640" y="1341120"/>
          <a:ext cx="10043160" cy="472401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47877AAF-E103-AF4D-A87C-E04A90D9C724}"/>
              </a:ext>
            </a:extLst>
          </p:cNvPr>
          <p:cNvSpPr>
            <a:spLocks noGrp="1"/>
          </p:cNvSpPr>
          <p:nvPr>
            <p:ph type="title"/>
          </p:nvPr>
        </p:nvSpPr>
        <p:spPr>
          <a:xfrm>
            <a:off x="734030" y="208345"/>
            <a:ext cx="9268326" cy="1325563"/>
          </a:xfrm>
        </p:spPr>
        <p:txBody>
          <a:bodyPr>
            <a:normAutofit fontScale="90000"/>
          </a:bodyPr>
          <a:lstStyle/>
          <a:p>
            <a:r>
              <a:rPr lang="en-US" dirty="0"/>
              <a:t>Numbers of data sets/collections (logarithmic) in 25 data repositories (June 5th, 2020)</a:t>
            </a:r>
          </a:p>
        </p:txBody>
      </p:sp>
      <p:sp>
        <p:nvSpPr>
          <p:cNvPr id="6" name="TextBox 5">
            <a:extLst>
              <a:ext uri="{FF2B5EF4-FFF2-40B4-BE49-F238E27FC236}">
                <a16:creationId xmlns:a16="http://schemas.microsoft.com/office/drawing/2014/main" id="{A9FD4C4B-988C-C345-B156-4BF77CCAE091}"/>
              </a:ext>
            </a:extLst>
          </p:cNvPr>
          <p:cNvSpPr txBox="1"/>
          <p:nvPr/>
        </p:nvSpPr>
        <p:spPr>
          <a:xfrm>
            <a:off x="6446077" y="5911244"/>
            <a:ext cx="3700052" cy="307777"/>
          </a:xfrm>
          <a:prstGeom prst="rect">
            <a:avLst/>
          </a:prstGeom>
          <a:noFill/>
        </p:spPr>
        <p:txBody>
          <a:bodyPr wrap="none" rtlCol="0">
            <a:spAutoFit/>
          </a:bodyPr>
          <a:lstStyle/>
          <a:p>
            <a:r>
              <a:rPr lang="en-US" dirty="0"/>
              <a:t>Source: Repositories harvested by NARCIS </a:t>
            </a:r>
          </a:p>
        </p:txBody>
      </p:sp>
    </p:spTree>
    <p:extLst>
      <p:ext uri="{BB962C8B-B14F-4D97-AF65-F5344CB8AC3E}">
        <p14:creationId xmlns:p14="http://schemas.microsoft.com/office/powerpoint/2010/main" val="3933154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7C2FC7-A28A-3A4C-83D6-2163944321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9959" y="2600592"/>
            <a:ext cx="4069081" cy="3254996"/>
          </a:xfrm>
          <a:prstGeom prst="rect">
            <a:avLst/>
          </a:prstGeom>
        </p:spPr>
      </p:pic>
      <p:sp>
        <p:nvSpPr>
          <p:cNvPr id="2" name="Title 1">
            <a:extLst>
              <a:ext uri="{FF2B5EF4-FFF2-40B4-BE49-F238E27FC236}">
                <a16:creationId xmlns:a16="http://schemas.microsoft.com/office/drawing/2014/main" id="{D75F7326-25CD-8547-993C-030E2A8E034D}"/>
              </a:ext>
            </a:extLst>
          </p:cNvPr>
          <p:cNvSpPr>
            <a:spLocks noGrp="1"/>
          </p:cNvSpPr>
          <p:nvPr>
            <p:ph type="title"/>
          </p:nvPr>
        </p:nvSpPr>
        <p:spPr>
          <a:xfrm>
            <a:off x="840558" y="192371"/>
            <a:ext cx="9268326" cy="1325563"/>
          </a:xfrm>
        </p:spPr>
        <p:txBody>
          <a:bodyPr/>
          <a:lstStyle/>
          <a:p>
            <a:r>
              <a:rPr lang="en-US" dirty="0"/>
              <a:t>Another </a:t>
            </a:r>
            <a:r>
              <a:rPr lang="en-US" dirty="0" err="1"/>
              <a:t>visualisation</a:t>
            </a:r>
            <a:r>
              <a:rPr lang="en-US" dirty="0"/>
              <a:t> (September 2020)</a:t>
            </a:r>
          </a:p>
        </p:txBody>
      </p:sp>
      <p:pic>
        <p:nvPicPr>
          <p:cNvPr id="4" name="Picture 3">
            <a:extLst>
              <a:ext uri="{FF2B5EF4-FFF2-40B4-BE49-F238E27FC236}">
                <a16:creationId xmlns:a16="http://schemas.microsoft.com/office/drawing/2014/main" id="{7500B4E9-8269-034D-B1E8-74758115C1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8200" y="1275029"/>
            <a:ext cx="7670282" cy="311409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A417980C-BE23-334D-8385-42788F70AA88}"/>
              </a:ext>
            </a:extLst>
          </p:cNvPr>
          <p:cNvSpPr txBox="1"/>
          <p:nvPr/>
        </p:nvSpPr>
        <p:spPr>
          <a:xfrm>
            <a:off x="218201" y="4878343"/>
            <a:ext cx="7081758" cy="923330"/>
          </a:xfrm>
          <a:prstGeom prst="rect">
            <a:avLst/>
          </a:prstGeom>
          <a:noFill/>
        </p:spPr>
        <p:txBody>
          <a:bodyPr wrap="square" rtlCol="0">
            <a:spAutoFit/>
          </a:bodyPr>
          <a:lstStyle/>
          <a:p>
            <a:r>
              <a:rPr lang="en-US" sz="1800" dirty="0"/>
              <a:t>What you count is what you get… The character, contents, curation and sizes of datasets vary across disciplines and repositories. This complicates direct comparison. </a:t>
            </a:r>
          </a:p>
        </p:txBody>
      </p:sp>
      <p:pic>
        <p:nvPicPr>
          <p:cNvPr id="8" name="Picture 7">
            <a:extLst>
              <a:ext uri="{FF2B5EF4-FFF2-40B4-BE49-F238E27FC236}">
                <a16:creationId xmlns:a16="http://schemas.microsoft.com/office/drawing/2014/main" id="{F0BEC5C6-F77F-744D-8F19-7BC3A6F3368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170920" y="2785644"/>
            <a:ext cx="1021080" cy="2853156"/>
          </a:xfrm>
          <a:prstGeom prst="rect">
            <a:avLst/>
          </a:prstGeom>
        </p:spPr>
      </p:pic>
      <p:sp>
        <p:nvSpPr>
          <p:cNvPr id="10" name="TextBox 9">
            <a:extLst>
              <a:ext uri="{FF2B5EF4-FFF2-40B4-BE49-F238E27FC236}">
                <a16:creationId xmlns:a16="http://schemas.microsoft.com/office/drawing/2014/main" id="{FFBA78FF-73AD-404C-A647-FD90D080D929}"/>
              </a:ext>
            </a:extLst>
          </p:cNvPr>
          <p:cNvSpPr txBox="1"/>
          <p:nvPr/>
        </p:nvSpPr>
        <p:spPr>
          <a:xfrm>
            <a:off x="8330568" y="5669963"/>
            <a:ext cx="3556632" cy="523220"/>
          </a:xfrm>
          <a:prstGeom prst="rect">
            <a:avLst/>
          </a:prstGeom>
          <a:noFill/>
        </p:spPr>
        <p:txBody>
          <a:bodyPr wrap="square" rtlCol="0">
            <a:spAutoFit/>
          </a:bodyPr>
          <a:lstStyle/>
          <a:p>
            <a:r>
              <a:rPr lang="en-US" dirty="0"/>
              <a:t>Figure provided by Maurice </a:t>
            </a:r>
            <a:r>
              <a:rPr lang="en-US" dirty="0" err="1"/>
              <a:t>Bouwhuis</a:t>
            </a:r>
            <a:r>
              <a:rPr lang="en-US" dirty="0"/>
              <a:t>, SURF-DANS meeting, 30/10/2020</a:t>
            </a:r>
          </a:p>
        </p:txBody>
      </p:sp>
      <p:sp>
        <p:nvSpPr>
          <p:cNvPr id="11" name="Rectangle 10">
            <a:extLst>
              <a:ext uri="{FF2B5EF4-FFF2-40B4-BE49-F238E27FC236}">
                <a16:creationId xmlns:a16="http://schemas.microsoft.com/office/drawing/2014/main" id="{7286FEA8-3BA3-834E-AED1-B62E442F6296}"/>
              </a:ext>
            </a:extLst>
          </p:cNvPr>
          <p:cNvSpPr/>
          <p:nvPr/>
        </p:nvSpPr>
        <p:spPr>
          <a:xfrm>
            <a:off x="8209146" y="1863273"/>
            <a:ext cx="3982854" cy="1169551"/>
          </a:xfrm>
          <a:prstGeom prst="rect">
            <a:avLst/>
          </a:prstGeom>
        </p:spPr>
        <p:txBody>
          <a:bodyPr wrap="square">
            <a:spAutoFit/>
          </a:bodyPr>
          <a:lstStyle/>
          <a:p>
            <a:r>
              <a:rPr lang="en-US" b="1" dirty="0"/>
              <a:t>Files on SURF hierarchical storage system (111M total) - </a:t>
            </a:r>
            <a:r>
              <a:rPr lang="en-US" dirty="0"/>
              <a:t>CDIMS top file count per user on 2020/20/30</a:t>
            </a:r>
          </a:p>
          <a:p>
            <a:br>
              <a:rPr lang="en-US" b="1" dirty="0"/>
            </a:br>
            <a:endParaRPr lang="en-US" b="1" dirty="0"/>
          </a:p>
        </p:txBody>
      </p:sp>
    </p:spTree>
    <p:extLst>
      <p:ext uri="{BB962C8B-B14F-4D97-AF65-F5344CB8AC3E}">
        <p14:creationId xmlns:p14="http://schemas.microsoft.com/office/powerpoint/2010/main" val="76440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6F5DE5B-B706-0745-BFC0-6CBB68285281}"/>
              </a:ext>
            </a:extLst>
          </p:cNvPr>
          <p:cNvGraphicFramePr/>
          <p:nvPr>
            <p:extLst>
              <p:ext uri="{D42A27DB-BD31-4B8C-83A1-F6EECF244321}">
                <p14:modId xmlns:p14="http://schemas.microsoft.com/office/powerpoint/2010/main" val="4181950746"/>
              </p:ext>
            </p:extLst>
          </p:nvPr>
        </p:nvGraphicFramePr>
        <p:xfrm>
          <a:off x="1036320" y="1650206"/>
          <a:ext cx="10561320" cy="43917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BDD4A04-6288-B64F-83FE-CC27C1F7C114}"/>
              </a:ext>
            </a:extLst>
          </p:cNvPr>
          <p:cNvSpPr>
            <a:spLocks noGrp="1"/>
          </p:cNvSpPr>
          <p:nvPr>
            <p:ph type="title"/>
          </p:nvPr>
        </p:nvSpPr>
        <p:spPr>
          <a:xfrm>
            <a:off x="868680" y="324643"/>
            <a:ext cx="9268326" cy="1325563"/>
          </a:xfrm>
        </p:spPr>
        <p:txBody>
          <a:bodyPr/>
          <a:lstStyle/>
          <a:p>
            <a:r>
              <a:rPr lang="en-US" dirty="0"/>
              <a:t>Access licenses and access restrictions applicable in data repositories</a:t>
            </a:r>
          </a:p>
        </p:txBody>
      </p:sp>
      <p:sp>
        <p:nvSpPr>
          <p:cNvPr id="5" name="TextBox 4">
            <a:extLst>
              <a:ext uri="{FF2B5EF4-FFF2-40B4-BE49-F238E27FC236}">
                <a16:creationId xmlns:a16="http://schemas.microsoft.com/office/drawing/2014/main" id="{B76D805A-1518-D74C-A7D0-BE5714771842}"/>
              </a:ext>
            </a:extLst>
          </p:cNvPr>
          <p:cNvSpPr txBox="1"/>
          <p:nvPr/>
        </p:nvSpPr>
        <p:spPr>
          <a:xfrm>
            <a:off x="3947160" y="5872709"/>
            <a:ext cx="4140877" cy="338554"/>
          </a:xfrm>
          <a:prstGeom prst="rect">
            <a:avLst/>
          </a:prstGeom>
          <a:noFill/>
        </p:spPr>
        <p:txBody>
          <a:bodyPr wrap="none" rtlCol="0">
            <a:spAutoFit/>
          </a:bodyPr>
          <a:lstStyle/>
          <a:p>
            <a:r>
              <a:rPr lang="en-US" sz="1600" dirty="0"/>
              <a:t>Source: Dutch data repositories in Re3Data</a:t>
            </a:r>
          </a:p>
        </p:txBody>
      </p:sp>
    </p:spTree>
    <p:extLst>
      <p:ext uri="{BB962C8B-B14F-4D97-AF65-F5344CB8AC3E}">
        <p14:creationId xmlns:p14="http://schemas.microsoft.com/office/powerpoint/2010/main" val="1706144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B8A8819-54F6-D648-AEAC-A045A4521DC9}"/>
              </a:ext>
            </a:extLst>
          </p:cNvPr>
          <p:cNvGraphicFramePr/>
          <p:nvPr>
            <p:extLst>
              <p:ext uri="{D42A27DB-BD31-4B8C-83A1-F6EECF244321}">
                <p14:modId xmlns:p14="http://schemas.microsoft.com/office/powerpoint/2010/main" val="3201174237"/>
              </p:ext>
            </p:extLst>
          </p:nvPr>
        </p:nvGraphicFramePr>
        <p:xfrm>
          <a:off x="1659232" y="548640"/>
          <a:ext cx="8773609" cy="514649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E5724B8-B122-A243-8B0F-87D469DC617F}"/>
              </a:ext>
            </a:extLst>
          </p:cNvPr>
          <p:cNvSpPr>
            <a:spLocks noGrp="1"/>
          </p:cNvSpPr>
          <p:nvPr>
            <p:ph type="title"/>
          </p:nvPr>
        </p:nvSpPr>
        <p:spPr>
          <a:xfrm>
            <a:off x="838200" y="353510"/>
            <a:ext cx="9268326" cy="1325563"/>
          </a:xfrm>
        </p:spPr>
        <p:txBody>
          <a:bodyPr/>
          <a:lstStyle/>
          <a:p>
            <a:r>
              <a:rPr lang="en-US" dirty="0"/>
              <a:t>Metadata standards used by data repositories</a:t>
            </a:r>
          </a:p>
        </p:txBody>
      </p:sp>
      <p:sp>
        <p:nvSpPr>
          <p:cNvPr id="5" name="TextBox 4">
            <a:extLst>
              <a:ext uri="{FF2B5EF4-FFF2-40B4-BE49-F238E27FC236}">
                <a16:creationId xmlns:a16="http://schemas.microsoft.com/office/drawing/2014/main" id="{B7FC8202-2398-4346-A72A-9D39F1E52770}"/>
              </a:ext>
            </a:extLst>
          </p:cNvPr>
          <p:cNvSpPr txBox="1"/>
          <p:nvPr/>
        </p:nvSpPr>
        <p:spPr>
          <a:xfrm>
            <a:off x="3947160" y="5872709"/>
            <a:ext cx="4140877" cy="338554"/>
          </a:xfrm>
          <a:prstGeom prst="rect">
            <a:avLst/>
          </a:prstGeom>
          <a:noFill/>
        </p:spPr>
        <p:txBody>
          <a:bodyPr wrap="none" rtlCol="0">
            <a:spAutoFit/>
          </a:bodyPr>
          <a:lstStyle/>
          <a:p>
            <a:r>
              <a:rPr lang="en-US" sz="1600" dirty="0"/>
              <a:t>Source: Dutch data repositories in Re3Data</a:t>
            </a:r>
          </a:p>
        </p:txBody>
      </p:sp>
    </p:spTree>
    <p:extLst>
      <p:ext uri="{BB962C8B-B14F-4D97-AF65-F5344CB8AC3E}">
        <p14:creationId xmlns:p14="http://schemas.microsoft.com/office/powerpoint/2010/main" val="941630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07E56FF-C75C-BF46-B51B-F1666797D2C2}"/>
              </a:ext>
            </a:extLst>
          </p:cNvPr>
          <p:cNvGraphicFramePr/>
          <p:nvPr>
            <p:extLst>
              <p:ext uri="{D42A27DB-BD31-4B8C-83A1-F6EECF244321}">
                <p14:modId xmlns:p14="http://schemas.microsoft.com/office/powerpoint/2010/main" val="2741296001"/>
              </p:ext>
            </p:extLst>
          </p:nvPr>
        </p:nvGraphicFramePr>
        <p:xfrm>
          <a:off x="1743919" y="1"/>
          <a:ext cx="8681013" cy="60072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4B16F7B-2467-2D46-92A1-A40A846BC2C6}"/>
              </a:ext>
            </a:extLst>
          </p:cNvPr>
          <p:cNvSpPr>
            <a:spLocks noGrp="1"/>
          </p:cNvSpPr>
          <p:nvPr>
            <p:ph type="title"/>
          </p:nvPr>
        </p:nvSpPr>
        <p:spPr>
          <a:xfrm>
            <a:off x="670560" y="157003"/>
            <a:ext cx="9268326" cy="1325563"/>
          </a:xfrm>
        </p:spPr>
        <p:txBody>
          <a:bodyPr>
            <a:normAutofit/>
          </a:bodyPr>
          <a:lstStyle/>
          <a:p>
            <a:r>
              <a:rPr lang="en-US" dirty="0"/>
              <a:t>Open Access in 49 publication repositories, 2016-2020</a:t>
            </a:r>
          </a:p>
        </p:txBody>
      </p:sp>
      <p:sp>
        <p:nvSpPr>
          <p:cNvPr id="5" name="Rectangle 4">
            <a:extLst>
              <a:ext uri="{FF2B5EF4-FFF2-40B4-BE49-F238E27FC236}">
                <a16:creationId xmlns:a16="http://schemas.microsoft.com/office/drawing/2014/main" id="{1D7D950E-B3DD-A949-975F-F4BC1C019EF1}"/>
              </a:ext>
            </a:extLst>
          </p:cNvPr>
          <p:cNvSpPr/>
          <p:nvPr/>
        </p:nvSpPr>
        <p:spPr>
          <a:xfrm>
            <a:off x="2194560" y="5810320"/>
            <a:ext cx="7178040" cy="707886"/>
          </a:xfrm>
          <a:prstGeom prst="rect">
            <a:avLst/>
          </a:prstGeom>
        </p:spPr>
        <p:txBody>
          <a:bodyPr wrap="square">
            <a:spAutoFit/>
          </a:bodyPr>
          <a:lstStyle/>
          <a:p>
            <a:r>
              <a:rPr lang="en-US" sz="2000" dirty="0"/>
              <a:t>Source: NARCIS (total number of publications in brackets)</a:t>
            </a:r>
            <a:br>
              <a:rPr lang="en-US" sz="2000" dirty="0"/>
            </a:br>
            <a:endParaRPr lang="en-US" sz="2000" dirty="0"/>
          </a:p>
        </p:txBody>
      </p:sp>
    </p:spTree>
    <p:extLst>
      <p:ext uri="{BB962C8B-B14F-4D97-AF65-F5344CB8AC3E}">
        <p14:creationId xmlns:p14="http://schemas.microsoft.com/office/powerpoint/2010/main" val="2088893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ECC2-EA00-0849-8D22-FA2FFA5FD1F4}"/>
              </a:ext>
            </a:extLst>
          </p:cNvPr>
          <p:cNvSpPr>
            <a:spLocks noGrp="1"/>
          </p:cNvSpPr>
          <p:nvPr>
            <p:ph type="title"/>
          </p:nvPr>
        </p:nvSpPr>
        <p:spPr>
          <a:xfrm>
            <a:off x="838200" y="365125"/>
            <a:ext cx="9268326" cy="747395"/>
          </a:xfrm>
        </p:spPr>
        <p:txBody>
          <a:bodyPr/>
          <a:lstStyle/>
          <a:p>
            <a:r>
              <a:rPr lang="en-US" dirty="0"/>
              <a:t>University Data Repositories</a:t>
            </a:r>
          </a:p>
        </p:txBody>
      </p:sp>
      <p:graphicFrame>
        <p:nvGraphicFramePr>
          <p:cNvPr id="4" name="Table 3">
            <a:extLst>
              <a:ext uri="{FF2B5EF4-FFF2-40B4-BE49-F238E27FC236}">
                <a16:creationId xmlns:a16="http://schemas.microsoft.com/office/drawing/2014/main" id="{F559CBBE-1037-B948-9B99-56852ADD530E}"/>
              </a:ext>
            </a:extLst>
          </p:cNvPr>
          <p:cNvGraphicFramePr>
            <a:graphicFrameLocks noGrp="1"/>
          </p:cNvGraphicFramePr>
          <p:nvPr>
            <p:extLst>
              <p:ext uri="{D42A27DB-BD31-4B8C-83A1-F6EECF244321}">
                <p14:modId xmlns:p14="http://schemas.microsoft.com/office/powerpoint/2010/main" val="649749833"/>
              </p:ext>
            </p:extLst>
          </p:nvPr>
        </p:nvGraphicFramePr>
        <p:xfrm>
          <a:off x="838201" y="1254127"/>
          <a:ext cx="5227319" cy="3752243"/>
        </p:xfrm>
        <a:graphic>
          <a:graphicData uri="http://schemas.openxmlformats.org/drawingml/2006/table">
            <a:tbl>
              <a:tblPr>
                <a:tableStyleId>{5C22544A-7EE6-4342-B048-85BDC9FD1C3A}</a:tableStyleId>
              </a:tblPr>
              <a:tblGrid>
                <a:gridCol w="3154679">
                  <a:extLst>
                    <a:ext uri="{9D8B030D-6E8A-4147-A177-3AD203B41FA5}">
                      <a16:colId xmlns:a16="http://schemas.microsoft.com/office/drawing/2014/main" val="239325966"/>
                    </a:ext>
                  </a:extLst>
                </a:gridCol>
                <a:gridCol w="1234440">
                  <a:extLst>
                    <a:ext uri="{9D8B030D-6E8A-4147-A177-3AD203B41FA5}">
                      <a16:colId xmlns:a16="http://schemas.microsoft.com/office/drawing/2014/main" val="1765610879"/>
                    </a:ext>
                  </a:extLst>
                </a:gridCol>
                <a:gridCol w="838200">
                  <a:extLst>
                    <a:ext uri="{9D8B030D-6E8A-4147-A177-3AD203B41FA5}">
                      <a16:colId xmlns:a16="http://schemas.microsoft.com/office/drawing/2014/main" val="2821325274"/>
                    </a:ext>
                  </a:extLst>
                </a:gridCol>
              </a:tblGrid>
              <a:tr h="285051">
                <a:tc>
                  <a:txBody>
                    <a:bodyPr/>
                    <a:lstStyle/>
                    <a:p>
                      <a:pPr algn="l" fontAlgn="b"/>
                      <a:r>
                        <a:rPr lang="en-US" sz="1200" b="1" u="none" strike="noStrike" dirty="0">
                          <a:effectLst/>
                          <a:latin typeface="+mn-lt"/>
                        </a:rPr>
                        <a:t>University</a:t>
                      </a:r>
                      <a:endParaRPr lang="en-US" sz="1200" b="1" i="0" u="none" strike="noStrike" dirty="0">
                        <a:solidFill>
                          <a:srgbClr val="FFFFFF"/>
                        </a:solidFill>
                        <a:effectLst/>
                        <a:latin typeface="+mn-lt"/>
                      </a:endParaRPr>
                    </a:p>
                  </a:txBody>
                  <a:tcPr marL="72000" marR="72000" marT="5005" marB="3600" anchor="ctr"/>
                </a:tc>
                <a:tc>
                  <a:txBody>
                    <a:bodyPr/>
                    <a:lstStyle/>
                    <a:p>
                      <a:pPr algn="l" fontAlgn="b"/>
                      <a:r>
                        <a:rPr lang="en-US" sz="1200" b="1" u="none" strike="noStrike" dirty="0">
                          <a:effectLst/>
                          <a:latin typeface="+mn-lt"/>
                        </a:rPr>
                        <a:t>Repository</a:t>
                      </a:r>
                      <a:endParaRPr lang="en-US" sz="1200" b="1" i="0" u="none" strike="noStrike" dirty="0">
                        <a:solidFill>
                          <a:srgbClr val="FFFFFF"/>
                        </a:solidFill>
                        <a:effectLst/>
                        <a:latin typeface="+mn-lt"/>
                      </a:endParaRPr>
                    </a:p>
                  </a:txBody>
                  <a:tcPr marL="72000" marR="72000" marT="5005" marB="3600" anchor="ctr"/>
                </a:tc>
                <a:tc>
                  <a:txBody>
                    <a:bodyPr/>
                    <a:lstStyle/>
                    <a:p>
                      <a:pPr algn="r" fontAlgn="b"/>
                      <a:r>
                        <a:rPr lang="en-US" sz="1200" b="1" u="none" strike="noStrike" dirty="0">
                          <a:effectLst/>
                          <a:latin typeface="+mn-lt"/>
                        </a:rPr>
                        <a:t>Datasets</a:t>
                      </a:r>
                      <a:endParaRPr lang="en-US" sz="1200" b="1" i="0" u="none" strike="noStrike" dirty="0">
                        <a:solidFill>
                          <a:srgbClr val="FFFFFF"/>
                        </a:solidFill>
                        <a:effectLst/>
                        <a:latin typeface="+mn-lt"/>
                      </a:endParaRPr>
                    </a:p>
                  </a:txBody>
                  <a:tcPr marL="72000" marR="72000" marT="5005" marB="3600" anchor="ctr"/>
                </a:tc>
                <a:extLst>
                  <a:ext uri="{0D108BD9-81ED-4DB2-BD59-A6C34878D82A}">
                    <a16:rowId xmlns:a16="http://schemas.microsoft.com/office/drawing/2014/main" val="488372300"/>
                  </a:ext>
                </a:extLst>
              </a:tr>
              <a:tr h="350972">
                <a:tc>
                  <a:txBody>
                    <a:bodyPr/>
                    <a:lstStyle/>
                    <a:p>
                      <a:pPr algn="l" fontAlgn="ctr"/>
                      <a:r>
                        <a:rPr lang="en-US" sz="1200" u="none" strike="noStrike" dirty="0" err="1">
                          <a:effectLst/>
                          <a:latin typeface="+mn-lt"/>
                        </a:rPr>
                        <a:t>Vrije</a:t>
                      </a:r>
                      <a:r>
                        <a:rPr lang="en-US" sz="1200" u="none" strike="noStrike" dirty="0">
                          <a:effectLst/>
                          <a:latin typeface="+mn-lt"/>
                        </a:rPr>
                        <a:t> </a:t>
                      </a:r>
                      <a:r>
                        <a:rPr lang="en-US" sz="1200" u="none" strike="noStrike" dirty="0" err="1">
                          <a:effectLst/>
                          <a:latin typeface="+mn-lt"/>
                        </a:rPr>
                        <a:t>Universiteit</a:t>
                      </a:r>
                      <a:r>
                        <a:rPr lang="en-US" sz="1200" u="none" strike="noStrike" dirty="0">
                          <a:effectLst/>
                          <a:latin typeface="+mn-lt"/>
                        </a:rPr>
                        <a:t> Amsterdam (VU)</a:t>
                      </a:r>
                      <a:endParaRPr lang="en-US" sz="1200" b="0" i="0" u="none" strike="noStrike" dirty="0">
                        <a:solidFill>
                          <a:srgbClr val="000000"/>
                        </a:solidFill>
                        <a:effectLst/>
                        <a:latin typeface="+mn-lt"/>
                      </a:endParaRPr>
                    </a:p>
                  </a:txBody>
                  <a:tcPr marL="72000" marR="72000" marT="5005" marB="3600" anchor="ctr"/>
                </a:tc>
                <a:tc>
                  <a:txBody>
                    <a:bodyPr/>
                    <a:lstStyle/>
                    <a:p>
                      <a:pPr algn="l" fontAlgn="ctr"/>
                      <a:r>
                        <a:rPr lang="en-US" sz="1200" u="none" strike="noStrike" dirty="0" err="1">
                          <a:effectLst/>
                          <a:latin typeface="+mn-lt"/>
                        </a:rPr>
                        <a:t>DataverseNL</a:t>
                      </a:r>
                      <a:endParaRPr lang="en-US" sz="1200" b="0" i="0" u="none" strike="noStrike" dirty="0">
                        <a:solidFill>
                          <a:srgbClr val="000000"/>
                        </a:solidFill>
                        <a:effectLst/>
                        <a:latin typeface="+mn-lt"/>
                      </a:endParaRPr>
                    </a:p>
                  </a:txBody>
                  <a:tcPr marL="72000" marR="72000" marT="5005" marB="3600" anchor="ctr"/>
                </a:tc>
                <a:tc>
                  <a:txBody>
                    <a:bodyPr/>
                    <a:lstStyle/>
                    <a:p>
                      <a:pPr algn="r" fontAlgn="ctr"/>
                      <a:r>
                        <a:rPr lang="en-US" sz="1200" u="none" strike="noStrike" dirty="0">
                          <a:effectLst/>
                          <a:latin typeface="+mn-lt"/>
                        </a:rPr>
                        <a:t>38</a:t>
                      </a:r>
                      <a:endParaRPr lang="en-US" sz="1200" b="0" i="0" u="none" strike="noStrike" dirty="0">
                        <a:solidFill>
                          <a:srgbClr val="000000"/>
                        </a:solidFill>
                        <a:effectLst/>
                        <a:latin typeface="+mn-lt"/>
                      </a:endParaRPr>
                    </a:p>
                  </a:txBody>
                  <a:tcPr marL="72000" marR="72000" marT="5005" marB="3600" anchor="ctr"/>
                </a:tc>
                <a:extLst>
                  <a:ext uri="{0D108BD9-81ED-4DB2-BD59-A6C34878D82A}">
                    <a16:rowId xmlns:a16="http://schemas.microsoft.com/office/drawing/2014/main" val="3616089763"/>
                  </a:ext>
                </a:extLst>
              </a:tr>
              <a:tr h="350972">
                <a:tc>
                  <a:txBody>
                    <a:bodyPr/>
                    <a:lstStyle/>
                    <a:p>
                      <a:pPr algn="l" fontAlgn="ctr"/>
                      <a:r>
                        <a:rPr lang="en-US" sz="1200" u="none" strike="noStrike">
                          <a:effectLst/>
                          <a:latin typeface="+mn-lt"/>
                        </a:rPr>
                        <a:t>University of Twente (UT)*</a:t>
                      </a:r>
                      <a:endParaRPr lang="en-US" sz="1200" b="0" i="0" u="none" strike="noStrike">
                        <a:solidFill>
                          <a:srgbClr val="000000"/>
                        </a:solidFill>
                        <a:effectLst/>
                        <a:latin typeface="+mn-lt"/>
                      </a:endParaRPr>
                    </a:p>
                  </a:txBody>
                  <a:tcPr marL="72000" marR="72000" marT="5005" marB="3600" anchor="ctr"/>
                </a:tc>
                <a:tc>
                  <a:txBody>
                    <a:bodyPr/>
                    <a:lstStyle/>
                    <a:p>
                      <a:pPr algn="l" fontAlgn="ctr"/>
                      <a:r>
                        <a:rPr lang="en-US" sz="1200" u="none" strike="noStrike" dirty="0" err="1">
                          <a:effectLst/>
                          <a:latin typeface="+mn-lt"/>
                        </a:rPr>
                        <a:t>DataverseNL</a:t>
                      </a:r>
                      <a:endParaRPr lang="en-US" sz="1200" b="0" i="0" u="none" strike="noStrike" dirty="0">
                        <a:solidFill>
                          <a:srgbClr val="000000"/>
                        </a:solidFill>
                        <a:effectLst/>
                        <a:latin typeface="+mn-lt"/>
                      </a:endParaRPr>
                    </a:p>
                  </a:txBody>
                  <a:tcPr marL="72000" marR="72000" marT="5005" marB="3600" anchor="ctr"/>
                </a:tc>
                <a:tc>
                  <a:txBody>
                    <a:bodyPr/>
                    <a:lstStyle/>
                    <a:p>
                      <a:pPr algn="r" fontAlgn="ctr"/>
                      <a:r>
                        <a:rPr lang="en-US" sz="1200" u="none" strike="noStrike" dirty="0">
                          <a:effectLst/>
                          <a:latin typeface="+mn-lt"/>
                        </a:rPr>
                        <a:t>10</a:t>
                      </a:r>
                      <a:endParaRPr lang="en-US" sz="1200" b="0" i="0" u="none" strike="noStrike" dirty="0">
                        <a:solidFill>
                          <a:srgbClr val="000000"/>
                        </a:solidFill>
                        <a:effectLst/>
                        <a:latin typeface="+mn-lt"/>
                      </a:endParaRPr>
                    </a:p>
                  </a:txBody>
                  <a:tcPr marL="72000" marR="72000" marT="5005" marB="3600" anchor="ctr"/>
                </a:tc>
                <a:extLst>
                  <a:ext uri="{0D108BD9-81ED-4DB2-BD59-A6C34878D82A}">
                    <a16:rowId xmlns:a16="http://schemas.microsoft.com/office/drawing/2014/main" val="3747479572"/>
                  </a:ext>
                </a:extLst>
              </a:tr>
              <a:tr h="350972">
                <a:tc>
                  <a:txBody>
                    <a:bodyPr/>
                    <a:lstStyle/>
                    <a:p>
                      <a:pPr algn="l" fontAlgn="ctr"/>
                      <a:r>
                        <a:rPr lang="en-US" sz="1200" u="none" strike="noStrike">
                          <a:effectLst/>
                          <a:latin typeface="+mn-lt"/>
                        </a:rPr>
                        <a:t>Delft University of Technology (TUD)*</a:t>
                      </a:r>
                      <a:endParaRPr lang="en-US" sz="1200" b="0" i="0" u="none" strike="noStrike">
                        <a:solidFill>
                          <a:srgbClr val="000000"/>
                        </a:solidFill>
                        <a:effectLst/>
                        <a:latin typeface="+mn-lt"/>
                      </a:endParaRPr>
                    </a:p>
                  </a:txBody>
                  <a:tcPr marL="72000" marR="72000" marT="5005" marB="3600" anchor="ctr"/>
                </a:tc>
                <a:tc>
                  <a:txBody>
                    <a:bodyPr/>
                    <a:lstStyle/>
                    <a:p>
                      <a:pPr algn="l" fontAlgn="ctr"/>
                      <a:r>
                        <a:rPr lang="en-US" sz="1200" u="none" strike="noStrike" dirty="0" err="1">
                          <a:effectLst/>
                          <a:latin typeface="+mn-lt"/>
                        </a:rPr>
                        <a:t>DataverseNL</a:t>
                      </a:r>
                      <a:endParaRPr lang="en-US" sz="1200" b="0" i="0" u="none" strike="noStrike" dirty="0">
                        <a:solidFill>
                          <a:srgbClr val="000000"/>
                        </a:solidFill>
                        <a:effectLst/>
                        <a:latin typeface="+mn-lt"/>
                      </a:endParaRPr>
                    </a:p>
                  </a:txBody>
                  <a:tcPr marL="72000" marR="72000" marT="5005" marB="3600" anchor="ctr"/>
                </a:tc>
                <a:tc>
                  <a:txBody>
                    <a:bodyPr/>
                    <a:lstStyle/>
                    <a:p>
                      <a:pPr algn="r" fontAlgn="ctr"/>
                      <a:r>
                        <a:rPr lang="en-US" sz="1200" u="none" strike="noStrike">
                          <a:effectLst/>
                          <a:latin typeface="+mn-lt"/>
                        </a:rPr>
                        <a:t>43</a:t>
                      </a:r>
                      <a:endParaRPr lang="en-US" sz="1200" b="0" i="0" u="none" strike="noStrike">
                        <a:solidFill>
                          <a:srgbClr val="000000"/>
                        </a:solidFill>
                        <a:effectLst/>
                        <a:latin typeface="+mn-lt"/>
                      </a:endParaRPr>
                    </a:p>
                  </a:txBody>
                  <a:tcPr marL="72000" marR="72000" marT="5005" marB="3600" anchor="ctr"/>
                </a:tc>
                <a:extLst>
                  <a:ext uri="{0D108BD9-81ED-4DB2-BD59-A6C34878D82A}">
                    <a16:rowId xmlns:a16="http://schemas.microsoft.com/office/drawing/2014/main" val="2228248271"/>
                  </a:ext>
                </a:extLst>
              </a:tr>
              <a:tr h="350972">
                <a:tc>
                  <a:txBody>
                    <a:bodyPr/>
                    <a:lstStyle/>
                    <a:p>
                      <a:pPr algn="l" fontAlgn="ctr"/>
                      <a:r>
                        <a:rPr lang="en-US" sz="1200" u="none" strike="noStrike">
                          <a:effectLst/>
                          <a:latin typeface="+mn-lt"/>
                        </a:rPr>
                        <a:t>Eindhoven University of Technology (TU/e)*</a:t>
                      </a:r>
                      <a:endParaRPr lang="en-US" sz="1200" b="0" i="0" u="none" strike="noStrike">
                        <a:solidFill>
                          <a:srgbClr val="000000"/>
                        </a:solidFill>
                        <a:effectLst/>
                        <a:latin typeface="+mn-lt"/>
                      </a:endParaRPr>
                    </a:p>
                  </a:txBody>
                  <a:tcPr marL="72000" marR="72000" marT="5005" marB="3600" anchor="ctr"/>
                </a:tc>
                <a:tc>
                  <a:txBody>
                    <a:bodyPr/>
                    <a:lstStyle/>
                    <a:p>
                      <a:pPr algn="l" fontAlgn="ctr"/>
                      <a:r>
                        <a:rPr lang="en-US" sz="1200" u="none" strike="noStrike" dirty="0" err="1">
                          <a:effectLst/>
                          <a:latin typeface="+mn-lt"/>
                        </a:rPr>
                        <a:t>DataverseNL</a:t>
                      </a:r>
                      <a:endParaRPr lang="en-US" sz="1200" b="0" i="0" u="none" strike="noStrike" dirty="0">
                        <a:solidFill>
                          <a:srgbClr val="000000"/>
                        </a:solidFill>
                        <a:effectLst/>
                        <a:latin typeface="+mn-lt"/>
                      </a:endParaRPr>
                    </a:p>
                  </a:txBody>
                  <a:tcPr marL="72000" marR="72000" marT="5005" marB="3600" anchor="ctr"/>
                </a:tc>
                <a:tc>
                  <a:txBody>
                    <a:bodyPr/>
                    <a:lstStyle/>
                    <a:p>
                      <a:pPr algn="r" fontAlgn="ctr"/>
                      <a:r>
                        <a:rPr lang="en-US" sz="1200" u="none" strike="noStrike" dirty="0">
                          <a:effectLst/>
                          <a:latin typeface="+mn-lt"/>
                        </a:rPr>
                        <a:t>4</a:t>
                      </a:r>
                      <a:endParaRPr lang="en-US" sz="1200" b="0" i="0" u="none" strike="noStrike" dirty="0">
                        <a:solidFill>
                          <a:srgbClr val="000000"/>
                        </a:solidFill>
                        <a:effectLst/>
                        <a:latin typeface="+mn-lt"/>
                      </a:endParaRPr>
                    </a:p>
                  </a:txBody>
                  <a:tcPr marL="72000" marR="72000" marT="5005" marB="3600" anchor="ctr"/>
                </a:tc>
                <a:extLst>
                  <a:ext uri="{0D108BD9-81ED-4DB2-BD59-A6C34878D82A}">
                    <a16:rowId xmlns:a16="http://schemas.microsoft.com/office/drawing/2014/main" val="3598274224"/>
                  </a:ext>
                </a:extLst>
              </a:tr>
              <a:tr h="350972">
                <a:tc>
                  <a:txBody>
                    <a:bodyPr/>
                    <a:lstStyle/>
                    <a:p>
                      <a:pPr algn="l" fontAlgn="ctr"/>
                      <a:r>
                        <a:rPr lang="en-US" sz="1200" u="none" strike="noStrike">
                          <a:effectLst/>
                          <a:latin typeface="+mn-lt"/>
                        </a:rPr>
                        <a:t>Wageningen University &amp; Research*</a:t>
                      </a:r>
                      <a:endParaRPr lang="en-US" sz="1200" b="0" i="0" u="none" strike="noStrike">
                        <a:solidFill>
                          <a:srgbClr val="000000"/>
                        </a:solidFill>
                        <a:effectLst/>
                        <a:latin typeface="+mn-lt"/>
                      </a:endParaRPr>
                    </a:p>
                  </a:txBody>
                  <a:tcPr marL="72000" marR="72000" marT="5005" marB="3600" anchor="ctr"/>
                </a:tc>
                <a:tc>
                  <a:txBody>
                    <a:bodyPr/>
                    <a:lstStyle/>
                    <a:p>
                      <a:pPr algn="l" fontAlgn="ctr"/>
                      <a:r>
                        <a:rPr lang="en-US" sz="1200" u="none" strike="noStrike" dirty="0" err="1">
                          <a:effectLst/>
                          <a:latin typeface="+mn-lt"/>
                        </a:rPr>
                        <a:t>DataverseNL</a:t>
                      </a:r>
                      <a:endParaRPr lang="en-US" sz="1200" b="0" i="0" u="none" strike="noStrike" dirty="0">
                        <a:solidFill>
                          <a:srgbClr val="000000"/>
                        </a:solidFill>
                        <a:effectLst/>
                        <a:latin typeface="+mn-lt"/>
                      </a:endParaRPr>
                    </a:p>
                  </a:txBody>
                  <a:tcPr marL="72000" marR="72000" marT="5005" marB="3600" anchor="ctr"/>
                </a:tc>
                <a:tc>
                  <a:txBody>
                    <a:bodyPr/>
                    <a:lstStyle/>
                    <a:p>
                      <a:pPr algn="r" fontAlgn="ctr"/>
                      <a:r>
                        <a:rPr lang="en-US" sz="1200" u="none" strike="noStrike">
                          <a:effectLst/>
                          <a:latin typeface="+mn-lt"/>
                        </a:rPr>
                        <a:t>17?</a:t>
                      </a:r>
                      <a:endParaRPr lang="en-US" sz="1200" b="0" i="0" u="none" strike="noStrike">
                        <a:solidFill>
                          <a:srgbClr val="000000"/>
                        </a:solidFill>
                        <a:effectLst/>
                        <a:latin typeface="+mn-lt"/>
                      </a:endParaRPr>
                    </a:p>
                  </a:txBody>
                  <a:tcPr marL="72000" marR="72000" marT="5005" marB="3600" anchor="ctr"/>
                </a:tc>
                <a:extLst>
                  <a:ext uri="{0D108BD9-81ED-4DB2-BD59-A6C34878D82A}">
                    <a16:rowId xmlns:a16="http://schemas.microsoft.com/office/drawing/2014/main" val="2772119360"/>
                  </a:ext>
                </a:extLst>
              </a:tr>
              <a:tr h="350972">
                <a:tc>
                  <a:txBody>
                    <a:bodyPr/>
                    <a:lstStyle/>
                    <a:p>
                      <a:pPr algn="l" fontAlgn="ctr"/>
                      <a:r>
                        <a:rPr lang="en-US" sz="1200" u="none" strike="noStrike">
                          <a:effectLst/>
                          <a:latin typeface="+mn-lt"/>
                        </a:rPr>
                        <a:t>Universiteit Utrecht (UU)</a:t>
                      </a:r>
                      <a:endParaRPr lang="en-US" sz="1200" b="0" i="0" u="none" strike="noStrike">
                        <a:solidFill>
                          <a:srgbClr val="000000"/>
                        </a:solidFill>
                        <a:effectLst/>
                        <a:latin typeface="+mn-lt"/>
                      </a:endParaRPr>
                    </a:p>
                  </a:txBody>
                  <a:tcPr marL="72000" marR="72000" marT="5005" marB="3600" anchor="ctr"/>
                </a:tc>
                <a:tc>
                  <a:txBody>
                    <a:bodyPr/>
                    <a:lstStyle/>
                    <a:p>
                      <a:pPr algn="l" fontAlgn="ctr"/>
                      <a:r>
                        <a:rPr lang="en-US" sz="1200" u="none" strike="noStrike" dirty="0" err="1">
                          <a:effectLst/>
                          <a:latin typeface="+mn-lt"/>
                        </a:rPr>
                        <a:t>DataverseNL</a:t>
                      </a:r>
                      <a:endParaRPr lang="en-US" sz="1200" b="0" i="0" u="none" strike="noStrike" dirty="0">
                        <a:solidFill>
                          <a:srgbClr val="000000"/>
                        </a:solidFill>
                        <a:effectLst/>
                        <a:latin typeface="+mn-lt"/>
                      </a:endParaRPr>
                    </a:p>
                  </a:txBody>
                  <a:tcPr marL="72000" marR="72000" marT="5005" marB="3600" anchor="ctr"/>
                </a:tc>
                <a:tc>
                  <a:txBody>
                    <a:bodyPr/>
                    <a:lstStyle/>
                    <a:p>
                      <a:pPr algn="r" fontAlgn="ctr"/>
                      <a:r>
                        <a:rPr lang="en-US" sz="1200" u="none" strike="noStrike">
                          <a:effectLst/>
                          <a:latin typeface="+mn-lt"/>
                        </a:rPr>
                        <a:t>559</a:t>
                      </a:r>
                      <a:endParaRPr lang="en-US" sz="1200" b="0" i="0" u="none" strike="noStrike">
                        <a:solidFill>
                          <a:srgbClr val="000000"/>
                        </a:solidFill>
                        <a:effectLst/>
                        <a:latin typeface="+mn-lt"/>
                      </a:endParaRPr>
                    </a:p>
                  </a:txBody>
                  <a:tcPr marL="72000" marR="72000" marT="5005" marB="3600" anchor="ctr"/>
                </a:tc>
                <a:extLst>
                  <a:ext uri="{0D108BD9-81ED-4DB2-BD59-A6C34878D82A}">
                    <a16:rowId xmlns:a16="http://schemas.microsoft.com/office/drawing/2014/main" val="1903656978"/>
                  </a:ext>
                </a:extLst>
              </a:tr>
              <a:tr h="351474">
                <a:tc>
                  <a:txBody>
                    <a:bodyPr/>
                    <a:lstStyle/>
                    <a:p>
                      <a:pPr algn="l" fontAlgn="ctr"/>
                      <a:r>
                        <a:rPr lang="en-US" sz="1200" u="none" strike="noStrike" dirty="0" err="1">
                          <a:effectLst/>
                          <a:latin typeface="+mn-lt"/>
                        </a:rPr>
                        <a:t>Universiteit</a:t>
                      </a:r>
                      <a:r>
                        <a:rPr lang="en-US" sz="1200" u="none" strike="noStrike" dirty="0">
                          <a:effectLst/>
                          <a:latin typeface="+mn-lt"/>
                        </a:rPr>
                        <a:t> Utrecht (UU)**</a:t>
                      </a:r>
                      <a:endParaRPr lang="en-US" sz="1200" b="0" i="0" u="none" strike="noStrike" dirty="0">
                        <a:solidFill>
                          <a:srgbClr val="000000"/>
                        </a:solidFill>
                        <a:effectLst/>
                        <a:latin typeface="+mn-lt"/>
                      </a:endParaRPr>
                    </a:p>
                  </a:txBody>
                  <a:tcPr marL="72000" marR="72000" marT="5005" marB="3600" anchor="ctr"/>
                </a:tc>
                <a:tc>
                  <a:txBody>
                    <a:bodyPr/>
                    <a:lstStyle/>
                    <a:p>
                      <a:pPr algn="l" fontAlgn="ctr"/>
                      <a:r>
                        <a:rPr lang="en-US" sz="1200" u="none" strike="noStrike" dirty="0">
                          <a:effectLst/>
                          <a:latin typeface="+mn-lt"/>
                        </a:rPr>
                        <a:t>UU YODA Portal</a:t>
                      </a:r>
                      <a:endParaRPr lang="en-US" sz="1200" b="0" i="0" u="none" strike="noStrike" dirty="0">
                        <a:solidFill>
                          <a:srgbClr val="000000"/>
                        </a:solidFill>
                        <a:effectLst/>
                        <a:latin typeface="+mn-lt"/>
                      </a:endParaRPr>
                    </a:p>
                  </a:txBody>
                  <a:tcPr marL="72000" marR="72000" marT="5005" marB="3600" anchor="ctr"/>
                </a:tc>
                <a:tc>
                  <a:txBody>
                    <a:bodyPr/>
                    <a:lstStyle/>
                    <a:p>
                      <a:pPr algn="r" fontAlgn="ctr"/>
                      <a:r>
                        <a:rPr lang="en-US" sz="1200" b="0" i="0" u="none" strike="noStrike" dirty="0">
                          <a:solidFill>
                            <a:srgbClr val="000000"/>
                          </a:solidFill>
                          <a:effectLst/>
                          <a:latin typeface="+mn-lt"/>
                        </a:rPr>
                        <a:t>102</a:t>
                      </a:r>
                    </a:p>
                  </a:txBody>
                  <a:tcPr marL="72000" marR="72000" marT="5005" marB="3600" anchor="ctr"/>
                </a:tc>
                <a:extLst>
                  <a:ext uri="{0D108BD9-81ED-4DB2-BD59-A6C34878D82A}">
                    <a16:rowId xmlns:a16="http://schemas.microsoft.com/office/drawing/2014/main" val="1368618476"/>
                  </a:ext>
                </a:extLst>
              </a:tr>
              <a:tr h="350972">
                <a:tc>
                  <a:txBody>
                    <a:bodyPr/>
                    <a:lstStyle/>
                    <a:p>
                      <a:pPr algn="l" fontAlgn="ctr"/>
                      <a:r>
                        <a:rPr lang="en-US" sz="1200" u="none" strike="noStrike">
                          <a:effectLst/>
                          <a:latin typeface="+mn-lt"/>
                        </a:rPr>
                        <a:t>Maastricht University (UM)</a:t>
                      </a:r>
                      <a:endParaRPr lang="en-US" sz="1200" b="0" i="0" u="none" strike="noStrike">
                        <a:solidFill>
                          <a:srgbClr val="000000"/>
                        </a:solidFill>
                        <a:effectLst/>
                        <a:latin typeface="+mn-lt"/>
                      </a:endParaRPr>
                    </a:p>
                  </a:txBody>
                  <a:tcPr marL="72000" marR="72000" marT="5005" marB="3600" anchor="ctr"/>
                </a:tc>
                <a:tc>
                  <a:txBody>
                    <a:bodyPr/>
                    <a:lstStyle/>
                    <a:p>
                      <a:pPr algn="l" fontAlgn="ctr"/>
                      <a:r>
                        <a:rPr lang="en-US" sz="1200" u="none" strike="noStrike" dirty="0" err="1">
                          <a:effectLst/>
                          <a:latin typeface="+mn-lt"/>
                        </a:rPr>
                        <a:t>DataverseNL</a:t>
                      </a:r>
                      <a:endParaRPr lang="en-US" sz="1200" b="0" i="0" u="none" strike="noStrike" dirty="0">
                        <a:solidFill>
                          <a:srgbClr val="000000"/>
                        </a:solidFill>
                        <a:effectLst/>
                        <a:latin typeface="+mn-lt"/>
                      </a:endParaRPr>
                    </a:p>
                  </a:txBody>
                  <a:tcPr marL="72000" marR="72000" marT="5005" marB="3600" anchor="ctr"/>
                </a:tc>
                <a:tc>
                  <a:txBody>
                    <a:bodyPr/>
                    <a:lstStyle/>
                    <a:p>
                      <a:pPr algn="r" fontAlgn="ctr"/>
                      <a:r>
                        <a:rPr lang="en-US" sz="1200" u="none" strike="noStrike">
                          <a:effectLst/>
                          <a:latin typeface="+mn-lt"/>
                        </a:rPr>
                        <a:t>145</a:t>
                      </a:r>
                      <a:endParaRPr lang="en-US" sz="1200" b="0" i="0" u="none" strike="noStrike">
                        <a:solidFill>
                          <a:srgbClr val="000000"/>
                        </a:solidFill>
                        <a:effectLst/>
                        <a:latin typeface="+mn-lt"/>
                      </a:endParaRPr>
                    </a:p>
                  </a:txBody>
                  <a:tcPr marL="72000" marR="72000" marT="5005" marB="3600" anchor="ctr"/>
                </a:tc>
                <a:extLst>
                  <a:ext uri="{0D108BD9-81ED-4DB2-BD59-A6C34878D82A}">
                    <a16:rowId xmlns:a16="http://schemas.microsoft.com/office/drawing/2014/main" val="1319267776"/>
                  </a:ext>
                </a:extLst>
              </a:tr>
              <a:tr h="285051">
                <a:tc>
                  <a:txBody>
                    <a:bodyPr/>
                    <a:lstStyle/>
                    <a:p>
                      <a:pPr algn="l" fontAlgn="ctr"/>
                      <a:r>
                        <a:rPr lang="en-US" sz="1200" u="none" strike="noStrike">
                          <a:effectLst/>
                          <a:latin typeface="+mn-lt"/>
                        </a:rPr>
                        <a:t>Tilburg University</a:t>
                      </a:r>
                      <a:endParaRPr lang="en-US" sz="1200" b="0" i="0" u="none" strike="noStrike">
                        <a:solidFill>
                          <a:srgbClr val="000000"/>
                        </a:solidFill>
                        <a:effectLst/>
                        <a:latin typeface="+mn-lt"/>
                      </a:endParaRPr>
                    </a:p>
                  </a:txBody>
                  <a:tcPr marL="72000" marR="72000" marT="5005" marB="3600" anchor="ctr"/>
                </a:tc>
                <a:tc>
                  <a:txBody>
                    <a:bodyPr/>
                    <a:lstStyle/>
                    <a:p>
                      <a:pPr algn="l" fontAlgn="ctr"/>
                      <a:r>
                        <a:rPr lang="en-US" sz="1200" u="none" strike="noStrike" dirty="0" err="1">
                          <a:effectLst/>
                          <a:latin typeface="+mn-lt"/>
                        </a:rPr>
                        <a:t>DataverseNL</a:t>
                      </a:r>
                      <a:endParaRPr lang="en-US" sz="1200" b="0" i="0" u="none" strike="noStrike" dirty="0">
                        <a:solidFill>
                          <a:srgbClr val="000000"/>
                        </a:solidFill>
                        <a:effectLst/>
                        <a:latin typeface="+mn-lt"/>
                      </a:endParaRPr>
                    </a:p>
                  </a:txBody>
                  <a:tcPr marL="72000" marR="72000" marT="5005" marB="3600" anchor="ctr"/>
                </a:tc>
                <a:tc>
                  <a:txBody>
                    <a:bodyPr/>
                    <a:lstStyle/>
                    <a:p>
                      <a:pPr algn="r" fontAlgn="ctr"/>
                      <a:r>
                        <a:rPr lang="en-US" sz="1200" u="none" strike="noStrike">
                          <a:effectLst/>
                          <a:latin typeface="+mn-lt"/>
                        </a:rPr>
                        <a:t>110</a:t>
                      </a:r>
                      <a:endParaRPr lang="en-US" sz="1200" b="0" i="0" u="none" strike="noStrike">
                        <a:solidFill>
                          <a:srgbClr val="000000"/>
                        </a:solidFill>
                        <a:effectLst/>
                        <a:latin typeface="+mn-lt"/>
                      </a:endParaRPr>
                    </a:p>
                  </a:txBody>
                  <a:tcPr marL="72000" marR="72000" marT="5005" marB="3600" anchor="ctr"/>
                </a:tc>
                <a:extLst>
                  <a:ext uri="{0D108BD9-81ED-4DB2-BD59-A6C34878D82A}">
                    <a16:rowId xmlns:a16="http://schemas.microsoft.com/office/drawing/2014/main" val="263547311"/>
                  </a:ext>
                </a:extLst>
              </a:tr>
              <a:tr h="350972">
                <a:tc>
                  <a:txBody>
                    <a:bodyPr/>
                    <a:lstStyle/>
                    <a:p>
                      <a:pPr algn="l" fontAlgn="ctr"/>
                      <a:r>
                        <a:rPr lang="en-US" sz="1200" u="none" strike="noStrike">
                          <a:effectLst/>
                          <a:latin typeface="+mn-lt"/>
                        </a:rPr>
                        <a:t>Rijksuniversiteit Groningen (RUG)</a:t>
                      </a:r>
                      <a:endParaRPr lang="en-US" sz="1200" b="0" i="0" u="none" strike="noStrike">
                        <a:solidFill>
                          <a:srgbClr val="000000"/>
                        </a:solidFill>
                        <a:effectLst/>
                        <a:latin typeface="+mn-lt"/>
                      </a:endParaRPr>
                    </a:p>
                  </a:txBody>
                  <a:tcPr marL="72000" marR="72000" marT="5005" marB="3600" anchor="ctr"/>
                </a:tc>
                <a:tc>
                  <a:txBody>
                    <a:bodyPr/>
                    <a:lstStyle/>
                    <a:p>
                      <a:pPr algn="l" fontAlgn="ctr"/>
                      <a:r>
                        <a:rPr lang="en-US" sz="1200" u="none" strike="noStrike" dirty="0" err="1">
                          <a:effectLst/>
                          <a:latin typeface="+mn-lt"/>
                        </a:rPr>
                        <a:t>DataverseNL</a:t>
                      </a:r>
                      <a:endParaRPr lang="en-US" sz="1200" b="0" i="0" u="none" strike="noStrike" dirty="0">
                        <a:solidFill>
                          <a:srgbClr val="000000"/>
                        </a:solidFill>
                        <a:effectLst/>
                        <a:latin typeface="+mn-lt"/>
                      </a:endParaRPr>
                    </a:p>
                  </a:txBody>
                  <a:tcPr marL="72000" marR="72000" marT="5005" marB="3600" anchor="ctr"/>
                </a:tc>
                <a:tc>
                  <a:txBody>
                    <a:bodyPr/>
                    <a:lstStyle/>
                    <a:p>
                      <a:pPr algn="r" fontAlgn="ctr"/>
                      <a:r>
                        <a:rPr lang="en-US" sz="1200" u="none" strike="noStrike" dirty="0">
                          <a:effectLst/>
                          <a:latin typeface="+mn-lt"/>
                        </a:rPr>
                        <a:t>115</a:t>
                      </a:r>
                      <a:endParaRPr lang="en-US" sz="1200" b="0" i="0" u="none" strike="noStrike" dirty="0">
                        <a:solidFill>
                          <a:srgbClr val="000000"/>
                        </a:solidFill>
                        <a:effectLst/>
                        <a:latin typeface="+mn-lt"/>
                      </a:endParaRPr>
                    </a:p>
                  </a:txBody>
                  <a:tcPr marL="72000" marR="72000" marT="5005" marB="3600" anchor="ctr"/>
                </a:tc>
                <a:extLst>
                  <a:ext uri="{0D108BD9-81ED-4DB2-BD59-A6C34878D82A}">
                    <a16:rowId xmlns:a16="http://schemas.microsoft.com/office/drawing/2014/main" val="99343149"/>
                  </a:ext>
                </a:extLst>
              </a:tr>
            </a:tbl>
          </a:graphicData>
        </a:graphic>
      </p:graphicFrame>
      <p:sp>
        <p:nvSpPr>
          <p:cNvPr id="5" name="TextBox 4">
            <a:extLst>
              <a:ext uri="{FF2B5EF4-FFF2-40B4-BE49-F238E27FC236}">
                <a16:creationId xmlns:a16="http://schemas.microsoft.com/office/drawing/2014/main" id="{1A3172F5-D37A-8A4E-B97D-DD1D797E82E2}"/>
              </a:ext>
            </a:extLst>
          </p:cNvPr>
          <p:cNvSpPr txBox="1"/>
          <p:nvPr/>
        </p:nvSpPr>
        <p:spPr>
          <a:xfrm>
            <a:off x="7025640" y="223518"/>
            <a:ext cx="2286000" cy="830997"/>
          </a:xfrm>
          <a:prstGeom prst="rect">
            <a:avLst/>
          </a:prstGeom>
          <a:noFill/>
        </p:spPr>
        <p:txBody>
          <a:bodyPr wrap="square" rtlCol="0">
            <a:spAutoFit/>
          </a:bodyPr>
          <a:lstStyle/>
          <a:p>
            <a:r>
              <a:rPr lang="en-US" sz="2400" dirty="0"/>
              <a:t>Content in August 2020</a:t>
            </a:r>
          </a:p>
        </p:txBody>
      </p:sp>
      <p:graphicFrame>
        <p:nvGraphicFramePr>
          <p:cNvPr id="3" name="Table 2">
            <a:extLst>
              <a:ext uri="{FF2B5EF4-FFF2-40B4-BE49-F238E27FC236}">
                <a16:creationId xmlns:a16="http://schemas.microsoft.com/office/drawing/2014/main" id="{F307B1B4-2B49-0D47-AE0F-C06E52272964}"/>
              </a:ext>
            </a:extLst>
          </p:cNvPr>
          <p:cNvGraphicFramePr>
            <a:graphicFrameLocks noGrp="1"/>
          </p:cNvGraphicFramePr>
          <p:nvPr>
            <p:extLst>
              <p:ext uri="{D42A27DB-BD31-4B8C-83A1-F6EECF244321}">
                <p14:modId xmlns:p14="http://schemas.microsoft.com/office/powerpoint/2010/main" val="3078856538"/>
              </p:ext>
            </p:extLst>
          </p:nvPr>
        </p:nvGraphicFramePr>
        <p:xfrm>
          <a:off x="6248400" y="1254125"/>
          <a:ext cx="5516879" cy="3607432"/>
        </p:xfrm>
        <a:graphic>
          <a:graphicData uri="http://schemas.openxmlformats.org/drawingml/2006/table">
            <a:tbl>
              <a:tblPr>
                <a:tableStyleId>{5C22544A-7EE6-4342-B048-85BDC9FD1C3A}</a:tableStyleId>
              </a:tblPr>
              <a:tblGrid>
                <a:gridCol w="2718919">
                  <a:extLst>
                    <a:ext uri="{9D8B030D-6E8A-4147-A177-3AD203B41FA5}">
                      <a16:colId xmlns:a16="http://schemas.microsoft.com/office/drawing/2014/main" val="1333376237"/>
                    </a:ext>
                  </a:extLst>
                </a:gridCol>
                <a:gridCol w="1802075">
                  <a:extLst>
                    <a:ext uri="{9D8B030D-6E8A-4147-A177-3AD203B41FA5}">
                      <a16:colId xmlns:a16="http://schemas.microsoft.com/office/drawing/2014/main" val="1966401386"/>
                    </a:ext>
                  </a:extLst>
                </a:gridCol>
                <a:gridCol w="995885">
                  <a:extLst>
                    <a:ext uri="{9D8B030D-6E8A-4147-A177-3AD203B41FA5}">
                      <a16:colId xmlns:a16="http://schemas.microsoft.com/office/drawing/2014/main" val="3039144752"/>
                    </a:ext>
                  </a:extLst>
                </a:gridCol>
              </a:tblGrid>
              <a:tr h="355934">
                <a:tc>
                  <a:txBody>
                    <a:bodyPr/>
                    <a:lstStyle/>
                    <a:p>
                      <a:pPr algn="l" fontAlgn="b"/>
                      <a:r>
                        <a:rPr lang="en-US" sz="1200" b="1" u="none" strike="noStrike" dirty="0">
                          <a:effectLst/>
                          <a:latin typeface="+mn-lt"/>
                        </a:rPr>
                        <a:t>University</a:t>
                      </a:r>
                      <a:endParaRPr lang="en-US" sz="1200" b="1" i="0" u="none" strike="noStrike" dirty="0">
                        <a:solidFill>
                          <a:srgbClr val="FFFFFF"/>
                        </a:solidFill>
                        <a:effectLst/>
                        <a:latin typeface="+mn-lt"/>
                      </a:endParaRPr>
                    </a:p>
                  </a:txBody>
                  <a:tcPr marL="72000" marR="72000" marT="5005" marB="3600" anchor="ctr"/>
                </a:tc>
                <a:tc>
                  <a:txBody>
                    <a:bodyPr/>
                    <a:lstStyle/>
                    <a:p>
                      <a:pPr algn="l" fontAlgn="b"/>
                      <a:r>
                        <a:rPr lang="en-US" sz="1200" b="1" u="none" strike="noStrike" dirty="0">
                          <a:effectLst/>
                          <a:latin typeface="+mn-lt"/>
                        </a:rPr>
                        <a:t>Repository</a:t>
                      </a:r>
                      <a:endParaRPr lang="en-US" sz="1200" b="1" i="0" u="none" strike="noStrike" dirty="0">
                        <a:solidFill>
                          <a:srgbClr val="FFFFFF"/>
                        </a:solidFill>
                        <a:effectLst/>
                        <a:latin typeface="+mn-lt"/>
                      </a:endParaRPr>
                    </a:p>
                  </a:txBody>
                  <a:tcPr marL="72000" marR="72000" marT="5005" marB="3600" anchor="ctr"/>
                </a:tc>
                <a:tc>
                  <a:txBody>
                    <a:bodyPr/>
                    <a:lstStyle/>
                    <a:p>
                      <a:pPr algn="r" fontAlgn="b"/>
                      <a:r>
                        <a:rPr lang="en-US" sz="1200" b="1" u="none" strike="noStrike" dirty="0">
                          <a:effectLst/>
                          <a:latin typeface="+mn-lt"/>
                        </a:rPr>
                        <a:t>Datasets</a:t>
                      </a:r>
                      <a:endParaRPr lang="en-US" sz="1200" b="1" i="0" u="none" strike="noStrike" dirty="0">
                        <a:solidFill>
                          <a:srgbClr val="FFFFFF"/>
                        </a:solidFill>
                        <a:effectLst/>
                        <a:latin typeface="+mn-lt"/>
                      </a:endParaRPr>
                    </a:p>
                  </a:txBody>
                  <a:tcPr marL="72000" marR="72000" marT="5005" marB="3600" anchor="ctr"/>
                </a:tc>
                <a:extLst>
                  <a:ext uri="{0D108BD9-81ED-4DB2-BD59-A6C34878D82A}">
                    <a16:rowId xmlns:a16="http://schemas.microsoft.com/office/drawing/2014/main" val="1920675580"/>
                  </a:ext>
                </a:extLst>
              </a:tr>
              <a:tr h="355934">
                <a:tc>
                  <a:txBody>
                    <a:bodyPr/>
                    <a:lstStyle/>
                    <a:p>
                      <a:pPr algn="l" fontAlgn="ctr"/>
                      <a:r>
                        <a:rPr lang="en-US" sz="1200" u="none" strike="noStrike" dirty="0" err="1">
                          <a:effectLst/>
                          <a:latin typeface="+mn-lt"/>
                        </a:rPr>
                        <a:t>Universiteit</a:t>
                      </a:r>
                      <a:r>
                        <a:rPr lang="en-US" sz="1200" u="none" strike="noStrike" dirty="0">
                          <a:effectLst/>
                          <a:latin typeface="+mn-lt"/>
                        </a:rPr>
                        <a:t> Leiden</a:t>
                      </a:r>
                      <a:endParaRPr lang="en-US" sz="1200" b="0" i="0" u="none" strike="noStrike" dirty="0">
                        <a:solidFill>
                          <a:srgbClr val="000000"/>
                        </a:solidFill>
                        <a:effectLst/>
                        <a:latin typeface="+mn-lt"/>
                      </a:endParaRPr>
                    </a:p>
                  </a:txBody>
                  <a:tcPr marL="72000" marR="72000" marT="5005" marB="3600" anchor="ctr"/>
                </a:tc>
                <a:tc>
                  <a:txBody>
                    <a:bodyPr/>
                    <a:lstStyle/>
                    <a:p>
                      <a:pPr algn="l" fontAlgn="ctr"/>
                      <a:r>
                        <a:rPr lang="en-US" sz="1200" u="none" strike="noStrike" dirty="0" err="1">
                          <a:effectLst/>
                          <a:latin typeface="+mn-lt"/>
                        </a:rPr>
                        <a:t>DataverseNL</a:t>
                      </a:r>
                      <a:endParaRPr lang="en-US" sz="1200" b="0" i="0" u="none" strike="noStrike" dirty="0">
                        <a:solidFill>
                          <a:srgbClr val="000000"/>
                        </a:solidFill>
                        <a:effectLst/>
                        <a:latin typeface="+mn-lt"/>
                      </a:endParaRPr>
                    </a:p>
                  </a:txBody>
                  <a:tcPr marL="72000" marR="72000" marT="5005" marB="3600" anchor="ctr"/>
                </a:tc>
                <a:tc>
                  <a:txBody>
                    <a:bodyPr/>
                    <a:lstStyle/>
                    <a:p>
                      <a:pPr algn="r" fontAlgn="ctr"/>
                      <a:r>
                        <a:rPr lang="en-US" sz="1200" u="none" strike="noStrike">
                          <a:effectLst/>
                          <a:latin typeface="+mn-lt"/>
                        </a:rPr>
                        <a:t>53</a:t>
                      </a:r>
                      <a:endParaRPr lang="en-US" sz="1200" b="0" i="0" u="none" strike="noStrike">
                        <a:solidFill>
                          <a:srgbClr val="000000"/>
                        </a:solidFill>
                        <a:effectLst/>
                        <a:latin typeface="+mn-lt"/>
                      </a:endParaRPr>
                    </a:p>
                  </a:txBody>
                  <a:tcPr marL="72000" marR="72000" marT="5005" marB="3600" anchor="ctr"/>
                </a:tc>
                <a:extLst>
                  <a:ext uri="{0D108BD9-81ED-4DB2-BD59-A6C34878D82A}">
                    <a16:rowId xmlns:a16="http://schemas.microsoft.com/office/drawing/2014/main" val="1637573658"/>
                  </a:ext>
                </a:extLst>
              </a:tr>
              <a:tr h="411862">
                <a:tc>
                  <a:txBody>
                    <a:bodyPr/>
                    <a:lstStyle/>
                    <a:p>
                      <a:pPr algn="l" fontAlgn="ctr"/>
                      <a:r>
                        <a:rPr lang="en-US" sz="1200" u="none" strike="noStrike" dirty="0">
                          <a:effectLst/>
                          <a:latin typeface="+mn-lt"/>
                        </a:rPr>
                        <a:t>Radboud </a:t>
                      </a:r>
                      <a:r>
                        <a:rPr lang="en-US" sz="1200" u="none" strike="noStrike" dirty="0" err="1">
                          <a:effectLst/>
                          <a:latin typeface="+mn-lt"/>
                        </a:rPr>
                        <a:t>Universiteit</a:t>
                      </a:r>
                      <a:r>
                        <a:rPr lang="en-US" sz="1200" u="none" strike="noStrike" dirty="0">
                          <a:effectLst/>
                          <a:latin typeface="+mn-lt"/>
                        </a:rPr>
                        <a:t> Nijmegen (RUN)</a:t>
                      </a:r>
                      <a:endParaRPr lang="en-US" sz="1200" b="0" i="0" u="none" strike="noStrike" dirty="0">
                        <a:solidFill>
                          <a:srgbClr val="000000"/>
                        </a:solidFill>
                        <a:effectLst/>
                        <a:latin typeface="+mn-lt"/>
                      </a:endParaRPr>
                    </a:p>
                  </a:txBody>
                  <a:tcPr marL="72000" marR="72000" marT="5005" marB="3600" anchor="ctr"/>
                </a:tc>
                <a:tc>
                  <a:txBody>
                    <a:bodyPr/>
                    <a:lstStyle/>
                    <a:p>
                      <a:pPr algn="l" fontAlgn="ctr"/>
                      <a:r>
                        <a:rPr lang="en-US" sz="1200" u="none" strike="noStrike" dirty="0">
                          <a:effectLst/>
                          <a:latin typeface="+mn-lt"/>
                        </a:rPr>
                        <a:t>Radboud Repository</a:t>
                      </a:r>
                      <a:endParaRPr lang="en-US" sz="1200" b="0" i="0" u="none" strike="noStrike" dirty="0">
                        <a:solidFill>
                          <a:srgbClr val="000000"/>
                        </a:solidFill>
                        <a:effectLst/>
                        <a:latin typeface="+mn-lt"/>
                      </a:endParaRPr>
                    </a:p>
                  </a:txBody>
                  <a:tcPr marL="72000" marR="72000" marT="5005" marB="3600" anchor="ctr"/>
                </a:tc>
                <a:tc>
                  <a:txBody>
                    <a:bodyPr/>
                    <a:lstStyle/>
                    <a:p>
                      <a:pPr algn="r" fontAlgn="ctr"/>
                      <a:r>
                        <a:rPr lang="en-US" sz="1200" u="none" strike="noStrike">
                          <a:effectLst/>
                          <a:latin typeface="+mn-lt"/>
                        </a:rPr>
                        <a:t>483</a:t>
                      </a:r>
                      <a:endParaRPr lang="en-US" sz="1200" b="0" i="0" u="none" strike="noStrike">
                        <a:solidFill>
                          <a:srgbClr val="000000"/>
                        </a:solidFill>
                        <a:effectLst/>
                        <a:latin typeface="+mn-lt"/>
                      </a:endParaRPr>
                    </a:p>
                  </a:txBody>
                  <a:tcPr marL="72000" marR="72000" marT="5005" marB="3600" anchor="ctr"/>
                </a:tc>
                <a:extLst>
                  <a:ext uri="{0D108BD9-81ED-4DB2-BD59-A6C34878D82A}">
                    <a16:rowId xmlns:a16="http://schemas.microsoft.com/office/drawing/2014/main" val="50043703"/>
                  </a:ext>
                </a:extLst>
              </a:tr>
              <a:tr h="411862">
                <a:tc>
                  <a:txBody>
                    <a:bodyPr/>
                    <a:lstStyle/>
                    <a:p>
                      <a:pPr algn="l" fontAlgn="ctr"/>
                      <a:r>
                        <a:rPr lang="en-US" sz="1200" u="none" strike="noStrike" dirty="0">
                          <a:effectLst/>
                          <a:latin typeface="+mn-lt"/>
                        </a:rPr>
                        <a:t>Radboud </a:t>
                      </a:r>
                      <a:r>
                        <a:rPr lang="en-US" sz="1200" u="none" strike="noStrike" dirty="0" err="1">
                          <a:effectLst/>
                          <a:latin typeface="+mn-lt"/>
                        </a:rPr>
                        <a:t>Universiteit</a:t>
                      </a:r>
                      <a:r>
                        <a:rPr lang="en-US" sz="1200" u="none" strike="noStrike" dirty="0">
                          <a:effectLst/>
                          <a:latin typeface="+mn-lt"/>
                        </a:rPr>
                        <a:t> Nijmegen (RUN)</a:t>
                      </a:r>
                      <a:endParaRPr lang="en-US" sz="1200" b="0" i="0" u="none" strike="noStrike" dirty="0">
                        <a:solidFill>
                          <a:srgbClr val="000000"/>
                        </a:solidFill>
                        <a:effectLst/>
                        <a:latin typeface="+mn-lt"/>
                      </a:endParaRPr>
                    </a:p>
                  </a:txBody>
                  <a:tcPr marL="72000" marR="72000" marT="5005" marB="3600" anchor="ctr"/>
                </a:tc>
                <a:tc>
                  <a:txBody>
                    <a:bodyPr/>
                    <a:lstStyle/>
                    <a:p>
                      <a:pPr algn="l" fontAlgn="ctr"/>
                      <a:r>
                        <a:rPr lang="en-US" sz="1200" u="none" strike="noStrike" dirty="0">
                          <a:effectLst/>
                          <a:latin typeface="+mn-lt"/>
                        </a:rPr>
                        <a:t>Radboud Donders Repository</a:t>
                      </a:r>
                      <a:endParaRPr lang="en-US" sz="1200" b="0" i="0" u="none" strike="noStrike" dirty="0">
                        <a:solidFill>
                          <a:srgbClr val="000000"/>
                        </a:solidFill>
                        <a:effectLst/>
                        <a:latin typeface="+mn-lt"/>
                      </a:endParaRPr>
                    </a:p>
                  </a:txBody>
                  <a:tcPr marL="72000" marR="72000" marT="5005" marB="3600" anchor="ctr"/>
                </a:tc>
                <a:tc>
                  <a:txBody>
                    <a:bodyPr/>
                    <a:lstStyle/>
                    <a:p>
                      <a:pPr algn="r" fontAlgn="ctr"/>
                      <a:r>
                        <a:rPr lang="en-US" sz="1200" u="none" strike="noStrike">
                          <a:effectLst/>
                          <a:latin typeface="+mn-lt"/>
                        </a:rPr>
                        <a:t>1518</a:t>
                      </a:r>
                      <a:endParaRPr lang="en-US" sz="1200" b="0" i="0" u="none" strike="noStrike">
                        <a:solidFill>
                          <a:srgbClr val="000000"/>
                        </a:solidFill>
                        <a:effectLst/>
                        <a:latin typeface="+mn-lt"/>
                      </a:endParaRPr>
                    </a:p>
                  </a:txBody>
                  <a:tcPr marL="72000" marR="72000" marT="5005" marB="3600" anchor="ctr"/>
                </a:tc>
                <a:extLst>
                  <a:ext uri="{0D108BD9-81ED-4DB2-BD59-A6C34878D82A}">
                    <a16:rowId xmlns:a16="http://schemas.microsoft.com/office/drawing/2014/main" val="3979307418"/>
                  </a:ext>
                </a:extLst>
              </a:tr>
              <a:tr h="611531">
                <a:tc>
                  <a:txBody>
                    <a:bodyPr/>
                    <a:lstStyle/>
                    <a:p>
                      <a:pPr algn="l" fontAlgn="ctr"/>
                      <a:r>
                        <a:rPr lang="en-US" sz="1200" b="0" i="0" u="none" strike="noStrike" dirty="0">
                          <a:solidFill>
                            <a:srgbClr val="000000"/>
                          </a:solidFill>
                          <a:effectLst/>
                          <a:latin typeface="+mn-lt"/>
                        </a:rPr>
                        <a:t>Radboud </a:t>
                      </a:r>
                      <a:r>
                        <a:rPr lang="en-US" sz="1200" b="0" i="0" u="none" strike="noStrike" dirty="0" err="1">
                          <a:solidFill>
                            <a:srgbClr val="000000"/>
                          </a:solidFill>
                          <a:effectLst/>
                          <a:latin typeface="+mn-lt"/>
                        </a:rPr>
                        <a:t>Universiteit</a:t>
                      </a:r>
                      <a:r>
                        <a:rPr lang="en-US" sz="1200" b="0" i="0" u="none" strike="noStrike" dirty="0">
                          <a:solidFill>
                            <a:srgbClr val="000000"/>
                          </a:solidFill>
                          <a:effectLst/>
                          <a:latin typeface="+mn-lt"/>
                        </a:rPr>
                        <a:t> Nijmegen (RUN)</a:t>
                      </a:r>
                    </a:p>
                  </a:txBody>
                  <a:tcPr marL="72000" marR="72000" marT="5005" marB="3600" anchor="ctr"/>
                </a:tc>
                <a:tc>
                  <a:txBody>
                    <a:bodyPr/>
                    <a:lstStyle/>
                    <a:p>
                      <a:pPr algn="l" fontAlgn="ctr"/>
                      <a:r>
                        <a:rPr lang="en-US" sz="1200" u="none" strike="noStrike" dirty="0">
                          <a:effectLst/>
                          <a:latin typeface="+mn-lt"/>
                        </a:rPr>
                        <a:t>Radboud UMC Digital Research Environment</a:t>
                      </a:r>
                      <a:endParaRPr lang="en-US" sz="1200" b="0" i="0" u="none" strike="noStrike" dirty="0">
                        <a:solidFill>
                          <a:srgbClr val="000000"/>
                        </a:solidFill>
                        <a:effectLst/>
                        <a:latin typeface="+mn-lt"/>
                      </a:endParaRPr>
                    </a:p>
                  </a:txBody>
                  <a:tcPr marL="72000" marR="72000" marT="5005" marB="3600" anchor="ctr"/>
                </a:tc>
                <a:tc>
                  <a:txBody>
                    <a:bodyPr/>
                    <a:lstStyle/>
                    <a:p>
                      <a:pPr algn="r" fontAlgn="ctr"/>
                      <a:r>
                        <a:rPr lang="en-US" sz="1200" u="none" strike="noStrike">
                          <a:effectLst/>
                          <a:latin typeface="+mn-lt"/>
                        </a:rPr>
                        <a:t>?</a:t>
                      </a:r>
                      <a:endParaRPr lang="en-US" sz="1200" b="0" i="0" u="none" strike="noStrike">
                        <a:solidFill>
                          <a:srgbClr val="000000"/>
                        </a:solidFill>
                        <a:effectLst/>
                        <a:latin typeface="+mn-lt"/>
                      </a:endParaRPr>
                    </a:p>
                  </a:txBody>
                  <a:tcPr marL="72000" marR="72000" marT="5005" marB="3600" anchor="ctr"/>
                </a:tc>
                <a:extLst>
                  <a:ext uri="{0D108BD9-81ED-4DB2-BD59-A6C34878D82A}">
                    <a16:rowId xmlns:a16="http://schemas.microsoft.com/office/drawing/2014/main" val="707376241"/>
                  </a:ext>
                </a:extLst>
              </a:tr>
              <a:tr h="411862">
                <a:tc>
                  <a:txBody>
                    <a:bodyPr/>
                    <a:lstStyle/>
                    <a:p>
                      <a:pPr algn="l" fontAlgn="ctr"/>
                      <a:r>
                        <a:rPr lang="en-US" sz="1200" u="none" strike="noStrike">
                          <a:effectLst/>
                          <a:latin typeface="+mn-lt"/>
                        </a:rPr>
                        <a:t>Universiteit van Amsterdam (UvA)</a:t>
                      </a:r>
                      <a:endParaRPr lang="en-US" sz="1200" b="0" i="0" u="none" strike="noStrike">
                        <a:solidFill>
                          <a:srgbClr val="000000"/>
                        </a:solidFill>
                        <a:effectLst/>
                        <a:latin typeface="+mn-lt"/>
                      </a:endParaRPr>
                    </a:p>
                  </a:txBody>
                  <a:tcPr marL="72000" marR="72000" marT="5005" marB="3600" anchor="ctr"/>
                </a:tc>
                <a:tc>
                  <a:txBody>
                    <a:bodyPr/>
                    <a:lstStyle/>
                    <a:p>
                      <a:pPr algn="l" fontAlgn="ctr"/>
                      <a:r>
                        <a:rPr lang="en-US" sz="1200" u="none" strike="noStrike" dirty="0" err="1">
                          <a:effectLst/>
                          <a:latin typeface="+mn-lt"/>
                        </a:rPr>
                        <a:t>UvA</a:t>
                      </a:r>
                      <a:r>
                        <a:rPr lang="en-US" sz="1200" u="none" strike="noStrike" dirty="0">
                          <a:effectLst/>
                          <a:latin typeface="+mn-lt"/>
                        </a:rPr>
                        <a:t>/AUAS </a:t>
                      </a:r>
                      <a:r>
                        <a:rPr lang="en-US" sz="1200" u="none" strike="noStrike" dirty="0" err="1">
                          <a:effectLst/>
                          <a:latin typeface="+mn-lt"/>
                        </a:rPr>
                        <a:t>figshare</a:t>
                      </a:r>
                      <a:endParaRPr lang="en-US" sz="1200" b="0" i="0" u="none" strike="noStrike" dirty="0">
                        <a:solidFill>
                          <a:srgbClr val="000000"/>
                        </a:solidFill>
                        <a:effectLst/>
                        <a:latin typeface="+mn-lt"/>
                      </a:endParaRPr>
                    </a:p>
                  </a:txBody>
                  <a:tcPr marL="72000" marR="72000" marT="5005" marB="3600" anchor="ctr"/>
                </a:tc>
                <a:tc>
                  <a:txBody>
                    <a:bodyPr/>
                    <a:lstStyle/>
                    <a:p>
                      <a:pPr algn="r" fontAlgn="ctr"/>
                      <a:r>
                        <a:rPr lang="en-US" sz="1200" u="none" strike="noStrike">
                          <a:effectLst/>
                          <a:latin typeface="+mn-lt"/>
                        </a:rPr>
                        <a:t>105</a:t>
                      </a:r>
                      <a:endParaRPr lang="en-US" sz="1200" b="0" i="0" u="none" strike="noStrike">
                        <a:solidFill>
                          <a:srgbClr val="000000"/>
                        </a:solidFill>
                        <a:effectLst/>
                        <a:latin typeface="+mn-lt"/>
                      </a:endParaRPr>
                    </a:p>
                  </a:txBody>
                  <a:tcPr marL="72000" marR="72000" marT="5005" marB="3600" anchor="ctr"/>
                </a:tc>
                <a:extLst>
                  <a:ext uri="{0D108BD9-81ED-4DB2-BD59-A6C34878D82A}">
                    <a16:rowId xmlns:a16="http://schemas.microsoft.com/office/drawing/2014/main" val="364316697"/>
                  </a:ext>
                </a:extLst>
              </a:tr>
              <a:tr h="411862">
                <a:tc>
                  <a:txBody>
                    <a:bodyPr/>
                    <a:lstStyle/>
                    <a:p>
                      <a:pPr algn="l" fontAlgn="ctr"/>
                      <a:r>
                        <a:rPr lang="en-US" sz="1200" u="none" strike="noStrike">
                          <a:effectLst/>
                          <a:latin typeface="+mn-lt"/>
                        </a:rPr>
                        <a:t>Erasmus University Rotterdam (EUR)</a:t>
                      </a:r>
                      <a:endParaRPr lang="en-US" sz="1200" b="0" i="0" u="none" strike="noStrike">
                        <a:solidFill>
                          <a:srgbClr val="000000"/>
                        </a:solidFill>
                        <a:effectLst/>
                        <a:latin typeface="+mn-lt"/>
                      </a:endParaRPr>
                    </a:p>
                  </a:txBody>
                  <a:tcPr marL="72000" marR="72000" marT="5005" marB="3600" anchor="ctr"/>
                </a:tc>
                <a:tc>
                  <a:txBody>
                    <a:bodyPr/>
                    <a:lstStyle/>
                    <a:p>
                      <a:pPr algn="l" fontAlgn="ctr"/>
                      <a:endParaRPr lang="en-US" sz="1200" b="0" i="0" u="none" strike="noStrike" dirty="0">
                        <a:solidFill>
                          <a:srgbClr val="000000"/>
                        </a:solidFill>
                        <a:effectLst/>
                        <a:latin typeface="+mn-lt"/>
                      </a:endParaRPr>
                    </a:p>
                  </a:txBody>
                  <a:tcPr marL="72000" marR="72000" marT="5005" marB="3600" anchor="ctr"/>
                </a:tc>
                <a:tc>
                  <a:txBody>
                    <a:bodyPr/>
                    <a:lstStyle/>
                    <a:p>
                      <a:pPr algn="r" fontAlgn="ctr"/>
                      <a:r>
                        <a:rPr lang="en-US" sz="1200" u="none" strike="noStrike" dirty="0">
                          <a:effectLst/>
                          <a:latin typeface="+mn-lt"/>
                        </a:rPr>
                        <a:t>?</a:t>
                      </a:r>
                      <a:endParaRPr lang="en-US" sz="1200" b="0" i="0" u="none" strike="noStrike" dirty="0">
                        <a:solidFill>
                          <a:srgbClr val="000000"/>
                        </a:solidFill>
                        <a:effectLst/>
                        <a:latin typeface="+mn-lt"/>
                      </a:endParaRPr>
                    </a:p>
                  </a:txBody>
                  <a:tcPr marL="72000" marR="72000" marT="5005" marB="3600" anchor="ctr"/>
                </a:tc>
                <a:extLst>
                  <a:ext uri="{0D108BD9-81ED-4DB2-BD59-A6C34878D82A}">
                    <a16:rowId xmlns:a16="http://schemas.microsoft.com/office/drawing/2014/main" val="3012429067"/>
                  </a:ext>
                </a:extLst>
              </a:tr>
              <a:tr h="212195">
                <a:tc>
                  <a:txBody>
                    <a:bodyPr/>
                    <a:lstStyle/>
                    <a:p>
                      <a:pPr algn="l" fontAlgn="ctr"/>
                      <a:endParaRPr lang="en-US" sz="1200" b="0" i="0" u="none" strike="noStrike">
                        <a:solidFill>
                          <a:srgbClr val="000000"/>
                        </a:solidFill>
                        <a:effectLst/>
                        <a:latin typeface="+mn-lt"/>
                      </a:endParaRPr>
                    </a:p>
                  </a:txBody>
                  <a:tcPr marL="72000" marR="72000" marT="5005" marB="3600" anchor="ctr"/>
                </a:tc>
                <a:tc>
                  <a:txBody>
                    <a:bodyPr/>
                    <a:lstStyle/>
                    <a:p>
                      <a:pPr algn="l" fontAlgn="ctr"/>
                      <a:endParaRPr lang="en-US" sz="1200" b="0" i="0" u="none" strike="noStrike" dirty="0">
                        <a:solidFill>
                          <a:srgbClr val="000000"/>
                        </a:solidFill>
                        <a:effectLst/>
                        <a:latin typeface="+mn-lt"/>
                      </a:endParaRPr>
                    </a:p>
                  </a:txBody>
                  <a:tcPr marL="72000" marR="72000" marT="5005" marB="3600" anchor="ctr"/>
                </a:tc>
                <a:tc>
                  <a:txBody>
                    <a:bodyPr/>
                    <a:lstStyle/>
                    <a:p>
                      <a:pPr algn="r" fontAlgn="ctr"/>
                      <a:endParaRPr lang="en-US" sz="1200" b="0" i="0" u="none" strike="noStrike">
                        <a:solidFill>
                          <a:srgbClr val="000000"/>
                        </a:solidFill>
                        <a:effectLst/>
                        <a:latin typeface="+mn-lt"/>
                      </a:endParaRPr>
                    </a:p>
                  </a:txBody>
                  <a:tcPr marL="72000" marR="72000" marT="5005" marB="3600" anchor="ctr"/>
                </a:tc>
                <a:extLst>
                  <a:ext uri="{0D108BD9-81ED-4DB2-BD59-A6C34878D82A}">
                    <a16:rowId xmlns:a16="http://schemas.microsoft.com/office/drawing/2014/main" val="3324380440"/>
                  </a:ext>
                </a:extLst>
              </a:tr>
              <a:tr h="212195">
                <a:tc>
                  <a:txBody>
                    <a:bodyPr/>
                    <a:lstStyle/>
                    <a:p>
                      <a:pPr algn="l" fontAlgn="ctr"/>
                      <a:r>
                        <a:rPr lang="en-US" sz="1200" u="none" strike="noStrike">
                          <a:effectLst/>
                          <a:latin typeface="+mn-lt"/>
                        </a:rPr>
                        <a:t>4TU.Researchdata</a:t>
                      </a:r>
                      <a:endParaRPr lang="en-US" sz="1200" b="0" i="0" u="none" strike="noStrike">
                        <a:solidFill>
                          <a:srgbClr val="000000"/>
                        </a:solidFill>
                        <a:effectLst/>
                        <a:latin typeface="+mn-lt"/>
                      </a:endParaRPr>
                    </a:p>
                  </a:txBody>
                  <a:tcPr marL="72000" marR="72000" marT="5005" marB="3600" anchor="ctr"/>
                </a:tc>
                <a:tc>
                  <a:txBody>
                    <a:bodyPr/>
                    <a:lstStyle/>
                    <a:p>
                      <a:pPr algn="l" fontAlgn="ctr"/>
                      <a:r>
                        <a:rPr lang="en-US" sz="1200" u="none" strike="noStrike" dirty="0">
                          <a:effectLst/>
                          <a:latin typeface="+mn-lt"/>
                        </a:rPr>
                        <a:t>4TU Data Archive</a:t>
                      </a:r>
                      <a:endParaRPr lang="en-US" sz="1200" b="0" i="0" u="none" strike="noStrike" dirty="0">
                        <a:solidFill>
                          <a:srgbClr val="000000"/>
                        </a:solidFill>
                        <a:effectLst/>
                        <a:latin typeface="+mn-lt"/>
                      </a:endParaRPr>
                    </a:p>
                  </a:txBody>
                  <a:tcPr marL="72000" marR="72000" marT="5005" marB="3600" anchor="ctr"/>
                </a:tc>
                <a:tc>
                  <a:txBody>
                    <a:bodyPr/>
                    <a:lstStyle/>
                    <a:p>
                      <a:pPr algn="r" fontAlgn="ctr"/>
                      <a:r>
                        <a:rPr lang="en-US" sz="1200" u="none" strike="noStrike">
                          <a:effectLst/>
                          <a:latin typeface="+mn-lt"/>
                        </a:rPr>
                        <a:t>9240</a:t>
                      </a:r>
                      <a:endParaRPr lang="en-US" sz="1200" b="0" i="0" u="none" strike="noStrike">
                        <a:solidFill>
                          <a:srgbClr val="000000"/>
                        </a:solidFill>
                        <a:effectLst/>
                        <a:latin typeface="+mn-lt"/>
                      </a:endParaRPr>
                    </a:p>
                  </a:txBody>
                  <a:tcPr marL="72000" marR="72000" marT="5005" marB="3600" anchor="ctr"/>
                </a:tc>
                <a:extLst>
                  <a:ext uri="{0D108BD9-81ED-4DB2-BD59-A6C34878D82A}">
                    <a16:rowId xmlns:a16="http://schemas.microsoft.com/office/drawing/2014/main" val="1594187120"/>
                  </a:ext>
                </a:extLst>
              </a:tr>
              <a:tr h="212195">
                <a:tc>
                  <a:txBody>
                    <a:bodyPr/>
                    <a:lstStyle/>
                    <a:p>
                      <a:pPr algn="l" fontAlgn="ctr"/>
                      <a:r>
                        <a:rPr lang="en-US" sz="1200" u="none" strike="noStrike" dirty="0" err="1">
                          <a:effectLst/>
                          <a:latin typeface="+mn-lt"/>
                        </a:rPr>
                        <a:t>DataverseNL</a:t>
                      </a:r>
                      <a:endParaRPr lang="en-US" sz="1200" b="0" i="0" u="none" strike="noStrike" dirty="0">
                        <a:solidFill>
                          <a:srgbClr val="000000"/>
                        </a:solidFill>
                        <a:effectLst/>
                        <a:latin typeface="+mn-lt"/>
                      </a:endParaRPr>
                    </a:p>
                  </a:txBody>
                  <a:tcPr marL="72000" marR="72000" marT="5005" marB="3600" anchor="ctr"/>
                </a:tc>
                <a:tc>
                  <a:txBody>
                    <a:bodyPr/>
                    <a:lstStyle/>
                    <a:p>
                      <a:pPr algn="l" fontAlgn="ctr"/>
                      <a:r>
                        <a:rPr lang="en-US" sz="1200" u="none" strike="noStrike" dirty="0" err="1">
                          <a:effectLst/>
                          <a:latin typeface="+mn-lt"/>
                        </a:rPr>
                        <a:t>DataverseNL</a:t>
                      </a:r>
                      <a:endParaRPr lang="en-US" sz="1200" b="0" i="0" u="none" strike="noStrike" dirty="0">
                        <a:solidFill>
                          <a:srgbClr val="000000"/>
                        </a:solidFill>
                        <a:effectLst/>
                        <a:latin typeface="+mn-lt"/>
                      </a:endParaRPr>
                    </a:p>
                  </a:txBody>
                  <a:tcPr marL="72000" marR="72000" marT="5005" marB="3600" anchor="ctr"/>
                </a:tc>
                <a:tc>
                  <a:txBody>
                    <a:bodyPr/>
                    <a:lstStyle/>
                    <a:p>
                      <a:pPr algn="r" fontAlgn="ctr"/>
                      <a:r>
                        <a:rPr lang="en-US" sz="1200" u="none" strike="noStrike" dirty="0">
                          <a:effectLst/>
                          <a:latin typeface="+mn-lt"/>
                        </a:rPr>
                        <a:t>1363</a:t>
                      </a:r>
                      <a:endParaRPr lang="en-US" sz="1200" b="0" i="0" u="none" strike="noStrike" dirty="0">
                        <a:solidFill>
                          <a:srgbClr val="000000"/>
                        </a:solidFill>
                        <a:effectLst/>
                        <a:latin typeface="+mn-lt"/>
                      </a:endParaRPr>
                    </a:p>
                  </a:txBody>
                  <a:tcPr marL="72000" marR="72000" marT="5005" marB="3600" anchor="ctr"/>
                </a:tc>
                <a:extLst>
                  <a:ext uri="{0D108BD9-81ED-4DB2-BD59-A6C34878D82A}">
                    <a16:rowId xmlns:a16="http://schemas.microsoft.com/office/drawing/2014/main" val="2477767791"/>
                  </a:ext>
                </a:extLst>
              </a:tr>
            </a:tbl>
          </a:graphicData>
        </a:graphic>
      </p:graphicFrame>
      <p:graphicFrame>
        <p:nvGraphicFramePr>
          <p:cNvPr id="6" name="Table 5">
            <a:extLst>
              <a:ext uri="{FF2B5EF4-FFF2-40B4-BE49-F238E27FC236}">
                <a16:creationId xmlns:a16="http://schemas.microsoft.com/office/drawing/2014/main" id="{41E9D6AC-88FD-EF43-BAD8-DFD9772656E6}"/>
              </a:ext>
            </a:extLst>
          </p:cNvPr>
          <p:cNvGraphicFramePr>
            <a:graphicFrameLocks noGrp="1"/>
          </p:cNvGraphicFramePr>
          <p:nvPr>
            <p:extLst>
              <p:ext uri="{D42A27DB-BD31-4B8C-83A1-F6EECF244321}">
                <p14:modId xmlns:p14="http://schemas.microsoft.com/office/powerpoint/2010/main" val="4200276402"/>
              </p:ext>
            </p:extLst>
          </p:nvPr>
        </p:nvGraphicFramePr>
        <p:xfrm>
          <a:off x="838199" y="5263661"/>
          <a:ext cx="10927079" cy="850218"/>
        </p:xfrm>
        <a:graphic>
          <a:graphicData uri="http://schemas.openxmlformats.org/drawingml/2006/table">
            <a:tbl>
              <a:tblPr>
                <a:tableStyleId>{5C22544A-7EE6-4342-B048-85BDC9FD1C3A}</a:tableStyleId>
              </a:tblPr>
              <a:tblGrid>
                <a:gridCol w="10927079">
                  <a:extLst>
                    <a:ext uri="{9D8B030D-6E8A-4147-A177-3AD203B41FA5}">
                      <a16:colId xmlns:a16="http://schemas.microsoft.com/office/drawing/2014/main" val="875472319"/>
                    </a:ext>
                  </a:extLst>
                </a:gridCol>
              </a:tblGrid>
              <a:tr h="302560">
                <a:tc>
                  <a:txBody>
                    <a:bodyPr/>
                    <a:lstStyle/>
                    <a:p>
                      <a:pPr marL="0" indent="0" algn="l" fontAlgn="ctr">
                        <a:buFont typeface="Arial" panose="020B0604020202020204" pitchFamily="34" charset="0"/>
                        <a:buNone/>
                      </a:pPr>
                      <a:r>
                        <a:rPr lang="en-US" sz="1100" u="none" strike="noStrike" dirty="0">
                          <a:effectLst/>
                        </a:rPr>
                        <a:t>* The three Technical Universities and the Agricultural University also use a common Data Archive: 4TU.Researchdata</a:t>
                      </a:r>
                    </a:p>
                    <a:p>
                      <a:pPr marL="0" indent="0" algn="l" fontAlgn="ctr">
                        <a:buFont typeface="Arial" panose="020B0604020202020204" pitchFamily="34" charset="0"/>
                        <a:buNone/>
                      </a:pPr>
                      <a:r>
                        <a:rPr lang="en-US" sz="1100" b="0" i="0" u="none" strike="noStrike" dirty="0">
                          <a:solidFill>
                            <a:srgbClr val="000000"/>
                          </a:solidFill>
                          <a:effectLst/>
                          <a:latin typeface="Calibri" panose="020F0502020204030204" pitchFamily="34" charset="0"/>
                        </a:rPr>
                        <a:t>** Figure added on November 3</a:t>
                      </a:r>
                      <a:r>
                        <a:rPr lang="en-US" sz="1100" b="0" i="0" u="none" strike="noStrike" baseline="30000" dirty="0">
                          <a:solidFill>
                            <a:srgbClr val="000000"/>
                          </a:solidFill>
                          <a:effectLst/>
                          <a:latin typeface="Calibri" panose="020F0502020204030204" pitchFamily="34" charset="0"/>
                        </a:rPr>
                        <a:t>rd </a:t>
                      </a:r>
                      <a:r>
                        <a:rPr lang="en-US" sz="1100" b="0" i="0" u="none" strike="noStrike" dirty="0">
                          <a:solidFill>
                            <a:srgbClr val="000000"/>
                          </a:solidFill>
                          <a:effectLst/>
                          <a:latin typeface="Calibri" panose="020F0502020204030204" pitchFamily="34" charset="0"/>
                        </a:rPr>
                        <a:t> on basis of </a:t>
                      </a:r>
                      <a:r>
                        <a:rPr lang="en-US" sz="1100" b="0" i="0" u="none" strike="noStrike" dirty="0" err="1">
                          <a:solidFill>
                            <a:srgbClr val="000000"/>
                          </a:solidFill>
                          <a:effectLst/>
                          <a:latin typeface="Calibri" panose="020F0502020204030204" pitchFamily="34" charset="0"/>
                        </a:rPr>
                        <a:t>Datacite</a:t>
                      </a:r>
                      <a:r>
                        <a:rPr lang="en-US" sz="1100" b="0" i="0" u="none" strike="noStrike" dirty="0">
                          <a:solidFill>
                            <a:srgbClr val="000000"/>
                          </a:solidFill>
                          <a:effectLst/>
                          <a:latin typeface="Calibri" panose="020F0502020204030204" pitchFamily="34" charset="0"/>
                        </a:rPr>
                        <a:t> search</a:t>
                      </a:r>
                    </a:p>
                  </a:txBody>
                  <a:tcPr marL="72000" marR="72000" marT="5005" marB="3600" anchor="ctr"/>
                </a:tc>
                <a:extLst>
                  <a:ext uri="{0D108BD9-81ED-4DB2-BD59-A6C34878D82A}">
                    <a16:rowId xmlns:a16="http://schemas.microsoft.com/office/drawing/2014/main" val="1315422974"/>
                  </a:ext>
                </a:extLst>
              </a:tr>
              <a:tr h="203773">
                <a:tc>
                  <a:txBody>
                    <a:bodyPr/>
                    <a:lstStyle/>
                    <a:p>
                      <a:pPr algn="l" fontAlgn="ctr"/>
                      <a:r>
                        <a:rPr lang="en-US" sz="1100" u="none" strike="noStrike" dirty="0">
                          <a:effectLst/>
                        </a:rPr>
                        <a:t>? The repositories of these universities are not accessible for the outside world</a:t>
                      </a:r>
                      <a:endParaRPr lang="en-US" sz="1100" b="0" i="0" u="none" strike="noStrike" dirty="0">
                        <a:solidFill>
                          <a:srgbClr val="000000"/>
                        </a:solidFill>
                        <a:effectLst/>
                        <a:latin typeface="Calibri" panose="020F0502020204030204" pitchFamily="34" charset="0"/>
                      </a:endParaRPr>
                    </a:p>
                  </a:txBody>
                  <a:tcPr marL="72000" marR="72000" marT="5005" marB="3600" anchor="ctr"/>
                </a:tc>
                <a:extLst>
                  <a:ext uri="{0D108BD9-81ED-4DB2-BD59-A6C34878D82A}">
                    <a16:rowId xmlns:a16="http://schemas.microsoft.com/office/drawing/2014/main" val="1250193627"/>
                  </a:ext>
                </a:extLst>
              </a:tr>
              <a:tr h="302560">
                <a:tc>
                  <a:txBody>
                    <a:bodyPr/>
                    <a:lstStyle/>
                    <a:p>
                      <a:pPr algn="l" fontAlgn="ctr"/>
                      <a:r>
                        <a:rPr lang="en-US" sz="1100" u="none" strike="noStrike" dirty="0">
                          <a:effectLst/>
                        </a:rPr>
                        <a:t>Dutch university researchers also use other data repositories and archives, such as DANS, </a:t>
                      </a:r>
                      <a:r>
                        <a:rPr lang="en-US" sz="1100" u="none" strike="noStrike" dirty="0" err="1">
                          <a:effectLst/>
                        </a:rPr>
                        <a:t>figshare</a:t>
                      </a:r>
                      <a:r>
                        <a:rPr lang="en-US" sz="1100" u="none" strike="noStrike" dirty="0">
                          <a:effectLst/>
                        </a:rPr>
                        <a:t>, </a:t>
                      </a:r>
                      <a:r>
                        <a:rPr lang="en-US" sz="1100" u="none" strike="noStrike" dirty="0" err="1">
                          <a:effectLst/>
                        </a:rPr>
                        <a:t>Zenodo</a:t>
                      </a:r>
                      <a:r>
                        <a:rPr lang="en-US" sz="1100" u="none" strike="noStrike" dirty="0">
                          <a:effectLst/>
                        </a:rPr>
                        <a:t>, Mendeley Data, Dryad, OSF, etc.</a:t>
                      </a:r>
                      <a:endParaRPr lang="en-US" sz="1100" b="0" i="0" u="none" strike="noStrike" dirty="0">
                        <a:solidFill>
                          <a:srgbClr val="000000"/>
                        </a:solidFill>
                        <a:effectLst/>
                        <a:latin typeface="Calibri" panose="020F0502020204030204" pitchFamily="34" charset="0"/>
                      </a:endParaRPr>
                    </a:p>
                  </a:txBody>
                  <a:tcPr marL="72000" marR="72000" marT="5005" marB="3600" anchor="ctr"/>
                </a:tc>
                <a:extLst>
                  <a:ext uri="{0D108BD9-81ED-4DB2-BD59-A6C34878D82A}">
                    <a16:rowId xmlns:a16="http://schemas.microsoft.com/office/drawing/2014/main" val="901818580"/>
                  </a:ext>
                </a:extLst>
              </a:tr>
            </a:tbl>
          </a:graphicData>
        </a:graphic>
      </p:graphicFrame>
    </p:spTree>
    <p:extLst>
      <p:ext uri="{BB962C8B-B14F-4D97-AF65-F5344CB8AC3E}">
        <p14:creationId xmlns:p14="http://schemas.microsoft.com/office/powerpoint/2010/main" val="1986779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C748F-1E1E-9246-9803-C09A126203C3}"/>
              </a:ext>
            </a:extLst>
          </p:cNvPr>
          <p:cNvSpPr>
            <a:spLocks noGrp="1"/>
          </p:cNvSpPr>
          <p:nvPr>
            <p:ph type="title"/>
          </p:nvPr>
        </p:nvSpPr>
        <p:spPr/>
        <p:txBody>
          <a:bodyPr/>
          <a:lstStyle/>
          <a:p>
            <a:r>
              <a:rPr lang="en-US" dirty="0"/>
              <a:t>University Data Repositories</a:t>
            </a:r>
          </a:p>
        </p:txBody>
      </p:sp>
      <p:graphicFrame>
        <p:nvGraphicFramePr>
          <p:cNvPr id="4" name="Chart 3">
            <a:extLst>
              <a:ext uri="{FF2B5EF4-FFF2-40B4-BE49-F238E27FC236}">
                <a16:creationId xmlns:a16="http://schemas.microsoft.com/office/drawing/2014/main" id="{A2FA3E35-56E5-1140-A4FE-95478D723707}"/>
              </a:ext>
            </a:extLst>
          </p:cNvPr>
          <p:cNvGraphicFramePr>
            <a:graphicFrameLocks/>
          </p:cNvGraphicFramePr>
          <p:nvPr>
            <p:extLst>
              <p:ext uri="{D42A27DB-BD31-4B8C-83A1-F6EECF244321}">
                <p14:modId xmlns:p14="http://schemas.microsoft.com/office/powerpoint/2010/main" val="3180595950"/>
              </p:ext>
            </p:extLst>
          </p:nvPr>
        </p:nvGraphicFramePr>
        <p:xfrm>
          <a:off x="1021080" y="1671271"/>
          <a:ext cx="9177997" cy="42254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5F1A5F2-C03D-D340-A8A7-61A9423C8236}"/>
              </a:ext>
            </a:extLst>
          </p:cNvPr>
          <p:cNvSpPr txBox="1"/>
          <p:nvPr/>
        </p:nvSpPr>
        <p:spPr>
          <a:xfrm>
            <a:off x="9075984" y="5650937"/>
            <a:ext cx="2903514" cy="400110"/>
          </a:xfrm>
          <a:prstGeom prst="rect">
            <a:avLst/>
          </a:prstGeom>
          <a:noFill/>
        </p:spPr>
        <p:txBody>
          <a:bodyPr wrap="square" rtlCol="0">
            <a:spAutoFit/>
          </a:bodyPr>
          <a:lstStyle/>
          <a:p>
            <a:r>
              <a:rPr lang="en-US" sz="2000" dirty="0"/>
              <a:t>Content in August 2020</a:t>
            </a:r>
          </a:p>
        </p:txBody>
      </p:sp>
      <p:sp>
        <p:nvSpPr>
          <p:cNvPr id="7" name="TextBox 6">
            <a:extLst>
              <a:ext uri="{FF2B5EF4-FFF2-40B4-BE49-F238E27FC236}">
                <a16:creationId xmlns:a16="http://schemas.microsoft.com/office/drawing/2014/main" id="{8338DB98-8AD6-B24B-BBB9-74092E54DDDC}"/>
              </a:ext>
            </a:extLst>
          </p:cNvPr>
          <p:cNvSpPr txBox="1"/>
          <p:nvPr/>
        </p:nvSpPr>
        <p:spPr>
          <a:xfrm>
            <a:off x="8791932" y="3684564"/>
            <a:ext cx="284052" cy="307777"/>
          </a:xfrm>
          <a:prstGeom prst="rect">
            <a:avLst/>
          </a:prstGeom>
          <a:noFill/>
        </p:spPr>
        <p:txBody>
          <a:bodyPr wrap="none" rtlCol="0">
            <a:spAutoFit/>
          </a:bodyPr>
          <a:lstStyle/>
          <a:p>
            <a:r>
              <a:rPr lang="en-US" dirty="0"/>
              <a:t>?</a:t>
            </a:r>
          </a:p>
        </p:txBody>
      </p:sp>
      <p:sp>
        <p:nvSpPr>
          <p:cNvPr id="8" name="TextBox 7">
            <a:extLst>
              <a:ext uri="{FF2B5EF4-FFF2-40B4-BE49-F238E27FC236}">
                <a16:creationId xmlns:a16="http://schemas.microsoft.com/office/drawing/2014/main" id="{4174D331-DE6C-8746-8346-56E0AAFD82A9}"/>
              </a:ext>
            </a:extLst>
          </p:cNvPr>
          <p:cNvSpPr txBox="1"/>
          <p:nvPr/>
        </p:nvSpPr>
        <p:spPr>
          <a:xfrm>
            <a:off x="9714797" y="3684564"/>
            <a:ext cx="284052" cy="307777"/>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2104513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buSzPts val="3600"/>
            </a:pPr>
            <a:r>
              <a:rPr lang="en-US" dirty="0"/>
              <a:t>EOSC Awareness, Readiness, Willingness</a:t>
            </a:r>
            <a:endParaRPr dirty="0">
              <a:latin typeface="Arial"/>
              <a:ea typeface="Arial"/>
              <a:cs typeface="Arial"/>
              <a:sym typeface="Arial"/>
            </a:endParaRPr>
          </a:p>
        </p:txBody>
      </p:sp>
      <p:sp>
        <p:nvSpPr>
          <p:cNvPr id="2" name="Text Placeholder 1">
            <a:extLst>
              <a:ext uri="{FF2B5EF4-FFF2-40B4-BE49-F238E27FC236}">
                <a16:creationId xmlns:a16="http://schemas.microsoft.com/office/drawing/2014/main" id="{5F7C5F53-6D78-F847-91A5-C92FA137C0B7}"/>
              </a:ext>
            </a:extLst>
          </p:cNvPr>
          <p:cNvSpPr>
            <a:spLocks noGrp="1"/>
          </p:cNvSpPr>
          <p:nvPr>
            <p:ph type="body" idx="1"/>
          </p:nvPr>
        </p:nvSpPr>
        <p:spPr>
          <a:xfrm>
            <a:off x="838200" y="1508760"/>
            <a:ext cx="10515600" cy="4668203"/>
          </a:xfrm>
        </p:spPr>
        <p:txBody>
          <a:bodyPr>
            <a:normAutofit lnSpcReduction="10000"/>
          </a:bodyPr>
          <a:lstStyle/>
          <a:p>
            <a:pPr marL="114300" indent="0">
              <a:buNone/>
            </a:pPr>
            <a:r>
              <a:rPr lang="en-US" sz="2400" dirty="0">
                <a:sym typeface="Wingdings" pitchFamily="2" charset="2"/>
              </a:rPr>
              <a:t>Qualitative assessment!</a:t>
            </a:r>
          </a:p>
          <a:p>
            <a:endParaRPr lang="en-US" sz="2400" dirty="0">
              <a:sym typeface="Wingdings" pitchFamily="2" charset="2"/>
            </a:endParaRPr>
          </a:p>
          <a:p>
            <a:pPr marL="342900">
              <a:buFont typeface="Arial" panose="020B0604020202020204" pitchFamily="34" charset="0"/>
              <a:buChar char="•"/>
            </a:pPr>
            <a:r>
              <a:rPr lang="en-US" sz="2400" b="1" dirty="0">
                <a:sym typeface="Wingdings" pitchFamily="2" charset="2"/>
              </a:rPr>
              <a:t>Awareness</a:t>
            </a:r>
            <a:r>
              <a:rPr lang="en-US" sz="2400" dirty="0">
                <a:sym typeface="Wingdings" pitchFamily="2" charset="2"/>
              </a:rPr>
              <a:t>: high among service providers, funders, less among researchers</a:t>
            </a:r>
          </a:p>
          <a:p>
            <a:pPr marL="342900">
              <a:buFont typeface="Arial" panose="020B0604020202020204" pitchFamily="34" charset="0"/>
              <a:buChar char="•"/>
            </a:pPr>
            <a:r>
              <a:rPr lang="en-US" sz="2400" b="1" dirty="0">
                <a:sym typeface="Wingdings" pitchFamily="2" charset="2"/>
              </a:rPr>
              <a:t>Readiness</a:t>
            </a:r>
            <a:r>
              <a:rPr lang="en-US" sz="2400" dirty="0">
                <a:sym typeface="Wingdings" pitchFamily="2" charset="2"/>
              </a:rPr>
              <a:t>: EOSC Rules of Participation are under development  uncertain; general acceptance of FAIR principles, but implementation varies</a:t>
            </a:r>
          </a:p>
          <a:p>
            <a:pPr marL="342900">
              <a:buFont typeface="Arial" panose="020B0604020202020204" pitchFamily="34" charset="0"/>
              <a:buChar char="•"/>
            </a:pPr>
            <a:r>
              <a:rPr lang="en-US" sz="2400" b="1" dirty="0">
                <a:sym typeface="Wingdings" pitchFamily="2" charset="2"/>
              </a:rPr>
              <a:t>Willingness</a:t>
            </a:r>
            <a:r>
              <a:rPr lang="en-US" sz="2400" dirty="0">
                <a:sym typeface="Wingdings" pitchFamily="2" charset="2"/>
              </a:rPr>
              <a:t>: depends on: </a:t>
            </a:r>
          </a:p>
          <a:p>
            <a:pPr marL="800100" lvl="4">
              <a:buFont typeface="Arial" panose="020B0604020202020204" pitchFamily="34" charset="0"/>
              <a:buChar char="•"/>
            </a:pPr>
            <a:r>
              <a:rPr lang="en-US" sz="2400" dirty="0">
                <a:sym typeface="Wingdings" pitchFamily="2" charset="2"/>
              </a:rPr>
              <a:t>what will EOSC offer except bureaucracy? </a:t>
            </a:r>
          </a:p>
          <a:p>
            <a:pPr marL="800100" lvl="4">
              <a:buFont typeface="Arial" panose="020B0604020202020204" pitchFamily="34" charset="0"/>
              <a:buChar char="•"/>
            </a:pPr>
            <a:r>
              <a:rPr lang="en-US" sz="2400" dirty="0">
                <a:sym typeface="Wingdings" pitchFamily="2" charset="2"/>
              </a:rPr>
              <a:t>Will the needs of researchers be heard? </a:t>
            </a:r>
          </a:p>
          <a:p>
            <a:pPr marL="800100" lvl="4">
              <a:buFont typeface="Arial" panose="020B0604020202020204" pitchFamily="34" charset="0"/>
              <a:buChar char="•"/>
            </a:pPr>
            <a:r>
              <a:rPr lang="en-US" sz="2400" dirty="0">
                <a:sym typeface="Wingdings" pitchFamily="2" charset="2"/>
              </a:rPr>
              <a:t>For thematic/domain/disciplinary services: What is the added value of coordination above the level of the domain/discipline? </a:t>
            </a:r>
            <a:endParaRPr lang="en-US" sz="2400" dirty="0"/>
          </a:p>
        </p:txBody>
      </p:sp>
      <p:sp>
        <p:nvSpPr>
          <p:cNvPr id="94" name="Google Shape;94;p2"/>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err="1"/>
              <a:t>www.eosc-synergy.eu</a:t>
            </a:r>
            <a:endParaRPr dirty="0"/>
          </a:p>
        </p:txBody>
      </p:sp>
      <p:sp>
        <p:nvSpPr>
          <p:cNvPr id="95" name="Google Shape;95;p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377463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A9FF-B1F8-514C-B4ED-AC8DE8101570}"/>
              </a:ext>
            </a:extLst>
          </p:cNvPr>
          <p:cNvSpPr>
            <a:spLocks noGrp="1"/>
          </p:cNvSpPr>
          <p:nvPr>
            <p:ph type="title"/>
          </p:nvPr>
        </p:nvSpPr>
        <p:spPr/>
        <p:txBody>
          <a:bodyPr/>
          <a:lstStyle/>
          <a:p>
            <a:r>
              <a:rPr lang="en-US" dirty="0"/>
              <a:t>Table of Contents: focus on</a:t>
            </a:r>
          </a:p>
        </p:txBody>
      </p:sp>
      <p:sp>
        <p:nvSpPr>
          <p:cNvPr id="3" name="Text Placeholder 2">
            <a:extLst>
              <a:ext uri="{FF2B5EF4-FFF2-40B4-BE49-F238E27FC236}">
                <a16:creationId xmlns:a16="http://schemas.microsoft.com/office/drawing/2014/main" id="{AC93E556-B368-7944-AFE8-DF3683CFDE82}"/>
              </a:ext>
            </a:extLst>
          </p:cNvPr>
          <p:cNvSpPr>
            <a:spLocks noGrp="1"/>
          </p:cNvSpPr>
          <p:nvPr>
            <p:ph type="body" idx="1"/>
          </p:nvPr>
        </p:nvSpPr>
        <p:spPr>
          <a:xfrm>
            <a:off x="838200" y="1385884"/>
            <a:ext cx="4776788" cy="4691063"/>
          </a:xfrm>
        </p:spPr>
        <p:txBody>
          <a:bodyPr>
            <a:normAutofit/>
          </a:bodyPr>
          <a:lstStyle/>
          <a:p>
            <a:pPr marL="114300" indent="0">
              <a:buNone/>
            </a:pPr>
            <a:r>
              <a:rPr lang="en-US" sz="2400" b="1" dirty="0"/>
              <a:t>1. Introduction </a:t>
            </a:r>
          </a:p>
          <a:p>
            <a:pPr marL="114300" indent="0">
              <a:buNone/>
            </a:pPr>
            <a:r>
              <a:rPr lang="en-US" sz="2000" dirty="0"/>
              <a:t>1.2. Definition/delimitation of “EOSC compliant resources”</a:t>
            </a:r>
          </a:p>
          <a:p>
            <a:pPr marL="114300" indent="0">
              <a:buNone/>
            </a:pPr>
            <a:r>
              <a:rPr lang="en-US" sz="2000" dirty="0"/>
              <a:t>1.3. Information sources on services, repositories, facilities and infrastructures</a:t>
            </a:r>
          </a:p>
          <a:p>
            <a:pPr marL="114300" indent="0">
              <a:buNone/>
            </a:pPr>
            <a:r>
              <a:rPr lang="en-US" sz="2400" b="1" dirty="0"/>
              <a:t>2. National policies and frameworks for open science</a:t>
            </a:r>
            <a:endParaRPr lang="en-US" sz="2400" dirty="0"/>
          </a:p>
          <a:p>
            <a:pPr marL="114300" indent="0">
              <a:buNone/>
            </a:pPr>
            <a:r>
              <a:rPr lang="en-US" sz="2400" b="1" dirty="0"/>
              <a:t>3. EOSC compliant resources</a:t>
            </a:r>
          </a:p>
          <a:p>
            <a:pPr marL="114300" indent="0">
              <a:buNone/>
            </a:pPr>
            <a:r>
              <a:rPr lang="en-US" sz="2400" dirty="0"/>
              <a:t>3.1. Characteristics of services/resources</a:t>
            </a:r>
          </a:p>
          <a:p>
            <a:pPr marL="114300" indent="0">
              <a:buNone/>
            </a:pPr>
            <a:r>
              <a:rPr lang="en-US" sz="2400" dirty="0"/>
              <a:t>3.2. Data services</a:t>
            </a:r>
          </a:p>
          <a:p>
            <a:pPr marL="114300" indent="0">
              <a:buNone/>
            </a:pPr>
            <a:endParaRPr lang="en-US" sz="2400" dirty="0"/>
          </a:p>
        </p:txBody>
      </p:sp>
      <p:sp>
        <p:nvSpPr>
          <p:cNvPr id="4" name="Slide Number Placeholder 3">
            <a:extLst>
              <a:ext uri="{FF2B5EF4-FFF2-40B4-BE49-F238E27FC236}">
                <a16:creationId xmlns:a16="http://schemas.microsoft.com/office/drawing/2014/main" id="{A44D0F1B-A169-3D44-A066-4B0039E7AF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
        <p:nvSpPr>
          <p:cNvPr id="5" name="Text Placeholder 2">
            <a:extLst>
              <a:ext uri="{FF2B5EF4-FFF2-40B4-BE49-F238E27FC236}">
                <a16:creationId xmlns:a16="http://schemas.microsoft.com/office/drawing/2014/main" id="{B7029FD0-32EC-8146-AAA4-135835596EA6}"/>
              </a:ext>
            </a:extLst>
          </p:cNvPr>
          <p:cNvSpPr txBox="1">
            <a:spLocks/>
          </p:cNvSpPr>
          <p:nvPr/>
        </p:nvSpPr>
        <p:spPr>
          <a:xfrm>
            <a:off x="6577012" y="1385884"/>
            <a:ext cx="4776788" cy="469106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Nunito"/>
                <a:ea typeface="Nunito"/>
                <a:cs typeface="Nunito"/>
                <a:sym typeface="Nunito"/>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Nunito"/>
                <a:ea typeface="Nunito"/>
                <a:cs typeface="Nunito"/>
                <a:sym typeface="Nunito"/>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Nunito"/>
                <a:ea typeface="Nunito"/>
                <a:cs typeface="Nunito"/>
                <a:sym typeface="Nuni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a:ea typeface="Nunito"/>
                <a:cs typeface="Nunito"/>
                <a:sym typeface="Nuni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a:ea typeface="Nunito"/>
                <a:cs typeface="Nunito"/>
                <a:sym typeface="Nuni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sz="2400" b="1" dirty="0"/>
              <a:t>4. Procurement of and transnational access to EOSC-compatible services</a:t>
            </a:r>
          </a:p>
          <a:p>
            <a:pPr marL="114300" indent="0">
              <a:buNone/>
            </a:pPr>
            <a:r>
              <a:rPr lang="en-US" sz="2400" b="1" dirty="0"/>
              <a:t>5. Conclusions</a:t>
            </a:r>
          </a:p>
          <a:p>
            <a:pPr marL="114300" indent="0">
              <a:buNone/>
            </a:pPr>
            <a:r>
              <a:rPr lang="en-US" sz="2000" dirty="0"/>
              <a:t>5.1. SWOT analysis</a:t>
            </a:r>
          </a:p>
          <a:p>
            <a:pPr marL="114300" indent="0">
              <a:buNone/>
            </a:pPr>
            <a:r>
              <a:rPr lang="en-US" sz="2000" dirty="0"/>
              <a:t>5.2. Gaps, overlaps and optimization of the landscape</a:t>
            </a:r>
          </a:p>
        </p:txBody>
      </p:sp>
      <p:pic>
        <p:nvPicPr>
          <p:cNvPr id="6" name="Picture 5">
            <a:extLst>
              <a:ext uri="{FF2B5EF4-FFF2-40B4-BE49-F238E27FC236}">
                <a16:creationId xmlns:a16="http://schemas.microsoft.com/office/drawing/2014/main" id="{429B5F59-6117-034C-8E77-C0B3311314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9350" y="4317832"/>
            <a:ext cx="3526280" cy="2278232"/>
          </a:xfrm>
          <a:prstGeom prst="rect">
            <a:avLst/>
          </a:prstGeom>
          <a:ln>
            <a:solidFill>
              <a:schemeClr val="bg1">
                <a:lumMod val="6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382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04AF-B3D6-0649-A722-137843803F3D}"/>
              </a:ext>
            </a:extLst>
          </p:cNvPr>
          <p:cNvSpPr>
            <a:spLocks noGrp="1"/>
          </p:cNvSpPr>
          <p:nvPr>
            <p:ph type="title"/>
          </p:nvPr>
        </p:nvSpPr>
        <p:spPr/>
        <p:txBody>
          <a:bodyPr>
            <a:normAutofit/>
          </a:bodyPr>
          <a:lstStyle/>
          <a:p>
            <a:r>
              <a:rPr lang="en-US" dirty="0"/>
              <a:t>4. Procurement of and transnational access to EOSC-compatible services</a:t>
            </a:r>
          </a:p>
        </p:txBody>
      </p:sp>
      <p:sp>
        <p:nvSpPr>
          <p:cNvPr id="3" name="Text Placeholder 2">
            <a:extLst>
              <a:ext uri="{FF2B5EF4-FFF2-40B4-BE49-F238E27FC236}">
                <a16:creationId xmlns:a16="http://schemas.microsoft.com/office/drawing/2014/main" id="{F7930305-319E-5F49-8407-160977D226A1}"/>
              </a:ext>
            </a:extLst>
          </p:cNvPr>
          <p:cNvSpPr>
            <a:spLocks noGrp="1"/>
          </p:cNvSpPr>
          <p:nvPr>
            <p:ph type="body" idx="1"/>
          </p:nvPr>
        </p:nvSpPr>
        <p:spPr/>
        <p:txBody>
          <a:bodyPr>
            <a:normAutofit/>
          </a:bodyPr>
          <a:lstStyle/>
          <a:p>
            <a:pPr marL="114300" indent="0">
              <a:buNone/>
            </a:pPr>
            <a:r>
              <a:rPr lang="en-US" dirty="0"/>
              <a:t>4.1. Transnational access to national resources/services</a:t>
            </a:r>
          </a:p>
          <a:p>
            <a:pPr marL="114300" indent="0">
              <a:buNone/>
            </a:pPr>
            <a:r>
              <a:rPr lang="en-US" dirty="0"/>
              <a:t>4.2. Potential for harmonization of national procurement policies </a:t>
            </a:r>
          </a:p>
          <a:p>
            <a:pPr marL="114300" indent="0">
              <a:buNone/>
            </a:pPr>
            <a:r>
              <a:rPr lang="en-US" dirty="0"/>
              <a:t>	4.2.1. Harmonization of joint procurement</a:t>
            </a:r>
          </a:p>
          <a:p>
            <a:pPr marL="114300" indent="0">
              <a:buNone/>
            </a:pPr>
            <a:r>
              <a:rPr lang="en-US" dirty="0"/>
              <a:t>	4.2.2. Coordinated service provisioning</a:t>
            </a:r>
          </a:p>
          <a:p>
            <a:pPr marL="114300" indent="0">
              <a:buNone/>
            </a:pPr>
            <a:r>
              <a:rPr lang="en-US" dirty="0"/>
              <a:t>	4.2.3. Coordinated </a:t>
            </a:r>
            <a:r>
              <a:rPr lang="en-US" dirty="0" err="1"/>
              <a:t>organisation</a:t>
            </a:r>
            <a:r>
              <a:rPr lang="en-US" dirty="0"/>
              <a:t> models</a:t>
            </a:r>
          </a:p>
          <a:p>
            <a:pPr marL="114300" indent="0">
              <a:buNone/>
            </a:pPr>
            <a:r>
              <a:rPr lang="en-US" dirty="0"/>
              <a:t>4.3. Procuring services/resources</a:t>
            </a:r>
          </a:p>
        </p:txBody>
      </p:sp>
      <p:sp>
        <p:nvSpPr>
          <p:cNvPr id="4" name="Slide Number Placeholder 3">
            <a:extLst>
              <a:ext uri="{FF2B5EF4-FFF2-40B4-BE49-F238E27FC236}">
                <a16:creationId xmlns:a16="http://schemas.microsoft.com/office/drawing/2014/main" id="{322080DA-AAF4-A74B-B033-4225C78A3A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6" name="Picture 5">
            <a:extLst>
              <a:ext uri="{FF2B5EF4-FFF2-40B4-BE49-F238E27FC236}">
                <a16:creationId xmlns:a16="http://schemas.microsoft.com/office/drawing/2014/main" id="{ACB0295E-EB5B-D249-8D1B-61FE745E82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V="1">
            <a:off x="8284143" y="3230777"/>
            <a:ext cx="3644766" cy="2946186"/>
          </a:xfrm>
          <a:prstGeom prst="rect">
            <a:avLst/>
          </a:prstGeom>
        </p:spPr>
      </p:pic>
      <p:sp>
        <p:nvSpPr>
          <p:cNvPr id="7" name="TextBox 6">
            <a:extLst>
              <a:ext uri="{FF2B5EF4-FFF2-40B4-BE49-F238E27FC236}">
                <a16:creationId xmlns:a16="http://schemas.microsoft.com/office/drawing/2014/main" id="{07F70BF7-6D29-A141-9EE7-165AC80F10E2}"/>
              </a:ext>
            </a:extLst>
          </p:cNvPr>
          <p:cNvSpPr txBox="1"/>
          <p:nvPr/>
        </p:nvSpPr>
        <p:spPr>
          <a:xfrm>
            <a:off x="8880909" y="4373880"/>
            <a:ext cx="3048000" cy="1077218"/>
          </a:xfrm>
          <a:prstGeom prst="rect">
            <a:avLst/>
          </a:prstGeom>
          <a:noFill/>
        </p:spPr>
        <p:txBody>
          <a:bodyPr wrap="square" rtlCol="0">
            <a:spAutoFit/>
          </a:bodyPr>
          <a:lstStyle/>
          <a:p>
            <a:r>
              <a:rPr lang="en-US" sz="3200" dirty="0"/>
              <a:t>I will skip this chapter</a:t>
            </a:r>
          </a:p>
        </p:txBody>
      </p:sp>
    </p:spTree>
    <p:extLst>
      <p:ext uri="{BB962C8B-B14F-4D97-AF65-F5344CB8AC3E}">
        <p14:creationId xmlns:p14="http://schemas.microsoft.com/office/powerpoint/2010/main" val="2199670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56704-1843-DE40-8BBC-36CEB535B905}"/>
              </a:ext>
            </a:extLst>
          </p:cNvPr>
          <p:cNvSpPr>
            <a:spLocks noGrp="1"/>
          </p:cNvSpPr>
          <p:nvPr>
            <p:ph type="title"/>
          </p:nvPr>
        </p:nvSpPr>
        <p:spPr/>
        <p:txBody>
          <a:bodyPr/>
          <a:lstStyle/>
          <a:p>
            <a:r>
              <a:rPr lang="en-US" dirty="0"/>
              <a:t>5. Conclusions - 5.1. SWOT analysis </a:t>
            </a:r>
          </a:p>
        </p:txBody>
      </p:sp>
      <p:sp>
        <p:nvSpPr>
          <p:cNvPr id="3" name="Text Placeholder 2">
            <a:extLst>
              <a:ext uri="{FF2B5EF4-FFF2-40B4-BE49-F238E27FC236}">
                <a16:creationId xmlns:a16="http://schemas.microsoft.com/office/drawing/2014/main" id="{E1A43FCA-6EC7-864E-8922-A8E51DAA584E}"/>
              </a:ext>
            </a:extLst>
          </p:cNvPr>
          <p:cNvSpPr>
            <a:spLocks noGrp="1"/>
          </p:cNvSpPr>
          <p:nvPr>
            <p:ph type="body" idx="1"/>
          </p:nvPr>
        </p:nvSpPr>
        <p:spPr>
          <a:xfrm>
            <a:off x="838200" y="1371600"/>
            <a:ext cx="10515600" cy="4805363"/>
          </a:xfrm>
        </p:spPr>
        <p:txBody>
          <a:bodyPr/>
          <a:lstStyle/>
          <a:p>
            <a:r>
              <a:rPr lang="en-US" dirty="0"/>
              <a:t>Based on SWOT analysis from “</a:t>
            </a:r>
            <a:r>
              <a:rPr lang="en-US" dirty="0" err="1"/>
              <a:t>Verkenning</a:t>
            </a:r>
            <a:r>
              <a:rPr lang="en-US" dirty="0"/>
              <a:t> </a:t>
            </a:r>
            <a:r>
              <a:rPr lang="en-US" dirty="0" err="1"/>
              <a:t>Nationaal</a:t>
            </a:r>
            <a:r>
              <a:rPr lang="en-US" dirty="0"/>
              <a:t> </a:t>
            </a:r>
            <a:r>
              <a:rPr lang="en-US" dirty="0" err="1"/>
              <a:t>Datalandschap</a:t>
            </a:r>
            <a:r>
              <a:rPr lang="en-US" dirty="0"/>
              <a:t>” by National Platform Open Science (with permission)</a:t>
            </a:r>
          </a:p>
          <a:p>
            <a:r>
              <a:rPr lang="en-US" dirty="0"/>
              <a:t>SWOT and consequences to be discussed in more detail at later workshop(s) by NPOS and others</a:t>
            </a:r>
          </a:p>
        </p:txBody>
      </p:sp>
      <p:sp>
        <p:nvSpPr>
          <p:cNvPr id="4" name="Slide Number Placeholder 3">
            <a:extLst>
              <a:ext uri="{FF2B5EF4-FFF2-40B4-BE49-F238E27FC236}">
                <a16:creationId xmlns:a16="http://schemas.microsoft.com/office/drawing/2014/main" id="{AC8D1D8D-95CC-1641-BCE1-8DF867E5B9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545009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87FE-859A-1A47-8E41-14B9F3A4A3E3}"/>
              </a:ext>
            </a:extLst>
          </p:cNvPr>
          <p:cNvSpPr>
            <a:spLocks noGrp="1"/>
          </p:cNvSpPr>
          <p:nvPr>
            <p:ph type="title"/>
          </p:nvPr>
        </p:nvSpPr>
        <p:spPr>
          <a:xfrm>
            <a:off x="838200" y="365125"/>
            <a:ext cx="8976360" cy="1067435"/>
          </a:xfrm>
          <a:solidFill>
            <a:srgbClr val="FF9300"/>
          </a:solidFill>
        </p:spPr>
        <p:txBody>
          <a:bodyPr/>
          <a:lstStyle/>
          <a:p>
            <a:r>
              <a:rPr lang="en-US" dirty="0">
                <a:solidFill>
                  <a:schemeClr val="bg1"/>
                </a:solidFill>
              </a:rPr>
              <a:t>  Focus here on Weaknesses (a selection)</a:t>
            </a:r>
          </a:p>
        </p:txBody>
      </p:sp>
      <p:sp>
        <p:nvSpPr>
          <p:cNvPr id="3" name="Text Placeholder 2">
            <a:extLst>
              <a:ext uri="{FF2B5EF4-FFF2-40B4-BE49-F238E27FC236}">
                <a16:creationId xmlns:a16="http://schemas.microsoft.com/office/drawing/2014/main" id="{2FFF2902-8C82-E64B-9E8D-8803B5A227F4}"/>
              </a:ext>
            </a:extLst>
          </p:cNvPr>
          <p:cNvSpPr>
            <a:spLocks noGrp="1"/>
          </p:cNvSpPr>
          <p:nvPr>
            <p:ph type="body" idx="1"/>
          </p:nvPr>
        </p:nvSpPr>
        <p:spPr>
          <a:xfrm>
            <a:off x="685800" y="1581785"/>
            <a:ext cx="11033760" cy="4351338"/>
          </a:xfrm>
        </p:spPr>
        <p:txBody>
          <a:bodyPr>
            <a:noAutofit/>
          </a:bodyPr>
          <a:lstStyle/>
          <a:p>
            <a:pPr marL="114300" indent="0">
              <a:buNone/>
            </a:pPr>
            <a:r>
              <a:rPr lang="en-US" sz="2000" dirty="0"/>
              <a:t>● There is overlap and fragmentation of data-oriented services. Despite the many consultative and coordinating bodies, there is a lack of true cooperation, harmonization measures, and division of tasks.</a:t>
            </a:r>
          </a:p>
          <a:p>
            <a:pPr marL="114300" indent="0">
              <a:buNone/>
            </a:pPr>
            <a:r>
              <a:rPr lang="en-US" sz="2000" dirty="0"/>
              <a:t>● In spite of existing policies, agreements, protocols and standards, these are not generally accepted and / or implemented.</a:t>
            </a:r>
          </a:p>
          <a:p>
            <a:pPr marL="114300" indent="0">
              <a:buNone/>
            </a:pPr>
            <a:r>
              <a:rPr lang="en-US" sz="2000" dirty="0"/>
              <a:t>● Most of the research data from recently completed research is located on personal disks or closed network drives of the knowledge institutions and is not FAIR.</a:t>
            </a:r>
          </a:p>
          <a:p>
            <a:pPr marL="114300" indent="0">
              <a:buNone/>
            </a:pPr>
            <a:r>
              <a:rPr lang="en-US" sz="2000" dirty="0"/>
              <a:t>● The degree of organization within disciplines and domains is very diverse, also depending on available international partnerships (with national focal points) and temporary or structural financing.</a:t>
            </a:r>
          </a:p>
          <a:p>
            <a:pPr marL="114300" indent="0">
              <a:buNone/>
            </a:pPr>
            <a:r>
              <a:rPr lang="en-US" sz="2000" dirty="0"/>
              <a:t>● Research funding is often on a project basis, while careful data management and infrastructural facilities require longer-term investments.</a:t>
            </a:r>
          </a:p>
          <a:p>
            <a:pPr marL="114300" indent="0">
              <a:buNone/>
            </a:pPr>
            <a:r>
              <a:rPr lang="en-US" sz="2000" dirty="0"/>
              <a:t>● There is still insufficient recognition and appreciation in the research sector for careful data management, the sharing of data and the associated roles.</a:t>
            </a:r>
          </a:p>
        </p:txBody>
      </p:sp>
      <p:sp>
        <p:nvSpPr>
          <p:cNvPr id="4" name="Slide Number Placeholder 3">
            <a:extLst>
              <a:ext uri="{FF2B5EF4-FFF2-40B4-BE49-F238E27FC236}">
                <a16:creationId xmlns:a16="http://schemas.microsoft.com/office/drawing/2014/main" id="{C3B948CE-D138-0D43-946A-48B168B69C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4132638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56704-1843-DE40-8BBC-36CEB535B905}"/>
              </a:ext>
            </a:extLst>
          </p:cNvPr>
          <p:cNvSpPr>
            <a:spLocks noGrp="1"/>
          </p:cNvSpPr>
          <p:nvPr>
            <p:ph type="title"/>
          </p:nvPr>
        </p:nvSpPr>
        <p:spPr/>
        <p:txBody>
          <a:bodyPr>
            <a:normAutofit/>
          </a:bodyPr>
          <a:lstStyle/>
          <a:p>
            <a:r>
              <a:rPr lang="en-US" dirty="0"/>
              <a:t>5. Conclusions - 5.2. Gaps, overlaps and optimization of the landscape</a:t>
            </a:r>
          </a:p>
        </p:txBody>
      </p:sp>
      <p:sp>
        <p:nvSpPr>
          <p:cNvPr id="3" name="Text Placeholder 2">
            <a:extLst>
              <a:ext uri="{FF2B5EF4-FFF2-40B4-BE49-F238E27FC236}">
                <a16:creationId xmlns:a16="http://schemas.microsoft.com/office/drawing/2014/main" id="{E1A43FCA-6EC7-864E-8922-A8E51DAA584E}"/>
              </a:ext>
            </a:extLst>
          </p:cNvPr>
          <p:cNvSpPr>
            <a:spLocks noGrp="1"/>
          </p:cNvSpPr>
          <p:nvPr>
            <p:ph type="body" idx="1"/>
          </p:nvPr>
        </p:nvSpPr>
        <p:spPr/>
        <p:txBody>
          <a:bodyPr>
            <a:normAutofit lnSpcReduction="10000"/>
          </a:bodyPr>
          <a:lstStyle/>
          <a:p>
            <a:r>
              <a:rPr lang="en-US" sz="2400" dirty="0"/>
              <a:t>The Dutch landscape is rich but fragmented – in how far is that a problem? Many infra-components are tied to disciplines or research communities. Science and scholarship are intrinsically rather fragmented.</a:t>
            </a:r>
          </a:p>
          <a:p>
            <a:r>
              <a:rPr lang="en-US" sz="2400" dirty="0"/>
              <a:t>Where are the inefficiencies exactly, and can more harmonization / integration / collaboration cure them, or will that just lead to more coordinating bodies and red tape? Is a “national data competence network” or European/international “open science cloud” a panacea?</a:t>
            </a:r>
          </a:p>
          <a:p>
            <a:r>
              <a:rPr lang="en-US" sz="2400" dirty="0"/>
              <a:t>If the landscape needs more coordination, at what level? Nationally, internationally, within or across disciplines? </a:t>
            </a:r>
          </a:p>
          <a:p>
            <a:r>
              <a:rPr lang="en-US" sz="2400" dirty="0"/>
              <a:t>Open science and FAIR have only partially permeated the research culture – but is not that to be expected?</a:t>
            </a:r>
          </a:p>
        </p:txBody>
      </p:sp>
      <p:sp>
        <p:nvSpPr>
          <p:cNvPr id="4" name="Slide Number Placeholder 3">
            <a:extLst>
              <a:ext uri="{FF2B5EF4-FFF2-40B4-BE49-F238E27FC236}">
                <a16:creationId xmlns:a16="http://schemas.microsoft.com/office/drawing/2014/main" id="{AC8D1D8D-95CC-1641-BCE1-8DF867E5B9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3038782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6"/>
          <p:cNvSpPr txBox="1">
            <a:spLocks noGrp="1"/>
          </p:cNvSpPr>
          <p:nvPr>
            <p:ph type="title"/>
          </p:nvPr>
        </p:nvSpPr>
        <p:spPr>
          <a:xfrm>
            <a:off x="3923853" y="1941775"/>
            <a:ext cx="4344300" cy="2552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600"/>
              <a:buFont typeface="Nunito"/>
              <a:buNone/>
            </a:pPr>
            <a:r>
              <a:rPr lang="en-US" b="1"/>
              <a:t>Thank you</a:t>
            </a:r>
            <a:endParaRPr b="1"/>
          </a:p>
          <a:p>
            <a:pPr marL="0" lvl="0" indent="0" algn="ctr" rtl="0">
              <a:lnSpc>
                <a:spcPct val="90000"/>
              </a:lnSpc>
              <a:spcBef>
                <a:spcPts val="0"/>
              </a:spcBef>
              <a:spcAft>
                <a:spcPts val="0"/>
              </a:spcAft>
              <a:buClr>
                <a:schemeClr val="accent1"/>
              </a:buClr>
              <a:buSzPts val="3600"/>
              <a:buFont typeface="Nunito"/>
              <a:buNone/>
            </a:pPr>
            <a:endParaRPr/>
          </a:p>
          <a:p>
            <a:pPr marL="0" lvl="0" indent="0" algn="ctr" rtl="0">
              <a:lnSpc>
                <a:spcPct val="90000"/>
              </a:lnSpc>
              <a:spcBef>
                <a:spcPts val="0"/>
              </a:spcBef>
              <a:spcAft>
                <a:spcPts val="0"/>
              </a:spcAft>
              <a:buClr>
                <a:schemeClr val="accent1"/>
              </a:buClr>
              <a:buSzPts val="3600"/>
              <a:buFont typeface="Nunito"/>
              <a:buNone/>
            </a:pPr>
            <a:r>
              <a:rPr lang="en-US"/>
              <a:t>Any questions?</a:t>
            </a:r>
            <a:endParaRPr/>
          </a:p>
        </p:txBody>
      </p:sp>
      <p:sp>
        <p:nvSpPr>
          <p:cNvPr id="187" name="Google Shape;187;p16"/>
          <p:cNvSpPr txBox="1">
            <a:spLocks noGrp="1"/>
          </p:cNvSpPr>
          <p:nvPr>
            <p:ph type="sldNum" idx="12"/>
          </p:nvPr>
        </p:nvSpPr>
        <p:spPr>
          <a:xfrm>
            <a:off x="10503568" y="6356350"/>
            <a:ext cx="85023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6A5C-A9F2-E841-B804-05489AF54752}"/>
              </a:ext>
            </a:extLst>
          </p:cNvPr>
          <p:cNvSpPr>
            <a:spLocks noGrp="1"/>
          </p:cNvSpPr>
          <p:nvPr>
            <p:ph type="title"/>
          </p:nvPr>
        </p:nvSpPr>
        <p:spPr/>
        <p:txBody>
          <a:bodyPr>
            <a:normAutofit fontScale="90000"/>
          </a:bodyPr>
          <a:lstStyle/>
          <a:p>
            <a:r>
              <a:rPr lang="en-US" dirty="0"/>
              <a:t>EOSC Synergy landscape report compared to NPOS “</a:t>
            </a:r>
            <a:r>
              <a:rPr lang="nl-NL" dirty="0"/>
              <a:t>Verkenning nationaal datalandschap”</a:t>
            </a:r>
            <a:endParaRPr lang="en-US" dirty="0"/>
          </a:p>
        </p:txBody>
      </p:sp>
      <p:sp>
        <p:nvSpPr>
          <p:cNvPr id="4" name="Slide Number Placeholder 3">
            <a:extLst>
              <a:ext uri="{FF2B5EF4-FFF2-40B4-BE49-F238E27FC236}">
                <a16:creationId xmlns:a16="http://schemas.microsoft.com/office/drawing/2014/main" id="{95388D96-E665-C14C-B63F-AC7EBBCEB3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pic>
        <p:nvPicPr>
          <p:cNvPr id="6" name="Picture 5">
            <a:extLst>
              <a:ext uri="{FF2B5EF4-FFF2-40B4-BE49-F238E27FC236}">
                <a16:creationId xmlns:a16="http://schemas.microsoft.com/office/drawing/2014/main" id="{E184D286-C741-8141-8C2C-141D1F29B7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683" b="12415"/>
          <a:stretch/>
        </p:blipFill>
        <p:spPr>
          <a:xfrm>
            <a:off x="381001" y="1690688"/>
            <a:ext cx="5792326" cy="2972752"/>
          </a:xfrm>
          <a:prstGeom prst="rect">
            <a:avLst/>
          </a:prstGeom>
        </p:spPr>
      </p:pic>
      <p:pic>
        <p:nvPicPr>
          <p:cNvPr id="8" name="Picture 7">
            <a:extLst>
              <a:ext uri="{FF2B5EF4-FFF2-40B4-BE49-F238E27FC236}">
                <a16:creationId xmlns:a16="http://schemas.microsoft.com/office/drawing/2014/main" id="{62133C69-3174-C244-AA92-C339F2BA26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8200" y="1690688"/>
            <a:ext cx="5400000" cy="3341704"/>
          </a:xfrm>
          <a:prstGeom prst="rect">
            <a:avLst/>
          </a:prstGeom>
        </p:spPr>
      </p:pic>
      <p:sp>
        <p:nvSpPr>
          <p:cNvPr id="9" name="TextBox 8">
            <a:extLst>
              <a:ext uri="{FF2B5EF4-FFF2-40B4-BE49-F238E27FC236}">
                <a16:creationId xmlns:a16="http://schemas.microsoft.com/office/drawing/2014/main" id="{2123D5FB-06BD-F644-BD6D-E9E001158681}"/>
              </a:ext>
            </a:extLst>
          </p:cNvPr>
          <p:cNvSpPr txBox="1"/>
          <p:nvPr/>
        </p:nvSpPr>
        <p:spPr>
          <a:xfrm>
            <a:off x="422234" y="4968182"/>
            <a:ext cx="3915220" cy="1015663"/>
          </a:xfrm>
          <a:prstGeom prst="rect">
            <a:avLst/>
          </a:prstGeom>
          <a:noFill/>
        </p:spPr>
        <p:txBody>
          <a:bodyPr wrap="square" rtlCol="0">
            <a:spAutoFit/>
          </a:bodyPr>
          <a:lstStyle/>
          <a:p>
            <a:r>
              <a:rPr lang="en-US" sz="2000" dirty="0"/>
              <a:t>EOSC Synergy Landscape Report – based on available data sources</a:t>
            </a:r>
          </a:p>
        </p:txBody>
      </p:sp>
      <p:sp>
        <p:nvSpPr>
          <p:cNvPr id="10" name="TextBox 9">
            <a:extLst>
              <a:ext uri="{FF2B5EF4-FFF2-40B4-BE49-F238E27FC236}">
                <a16:creationId xmlns:a16="http://schemas.microsoft.com/office/drawing/2014/main" id="{8671E59E-8F93-154F-91E8-175DBB35DA27}"/>
              </a:ext>
            </a:extLst>
          </p:cNvPr>
          <p:cNvSpPr txBox="1"/>
          <p:nvPr/>
        </p:nvSpPr>
        <p:spPr>
          <a:xfrm>
            <a:off x="6610350" y="4968182"/>
            <a:ext cx="3537733" cy="1015663"/>
          </a:xfrm>
          <a:prstGeom prst="rect">
            <a:avLst/>
          </a:prstGeom>
          <a:noFill/>
        </p:spPr>
        <p:txBody>
          <a:bodyPr wrap="square" rtlCol="0">
            <a:spAutoFit/>
          </a:bodyPr>
          <a:lstStyle/>
          <a:p>
            <a:r>
              <a:rPr lang="en-US" sz="2000" dirty="0"/>
              <a:t>NPOS </a:t>
            </a:r>
            <a:r>
              <a:rPr lang="en-US" sz="2000" dirty="0" err="1"/>
              <a:t>Verkenning</a:t>
            </a:r>
            <a:r>
              <a:rPr lang="en-US" sz="2000" dirty="0"/>
              <a:t> </a:t>
            </a:r>
            <a:r>
              <a:rPr lang="en-US" sz="2000" dirty="0" err="1"/>
              <a:t>nationaal</a:t>
            </a:r>
            <a:r>
              <a:rPr lang="en-US" sz="2000" dirty="0"/>
              <a:t> </a:t>
            </a:r>
            <a:r>
              <a:rPr lang="en-US" sz="2000" dirty="0" err="1"/>
              <a:t>datalandschap</a:t>
            </a:r>
            <a:r>
              <a:rPr lang="en-US" sz="2000" dirty="0"/>
              <a:t> – based on interviews</a:t>
            </a:r>
          </a:p>
        </p:txBody>
      </p:sp>
      <p:pic>
        <p:nvPicPr>
          <p:cNvPr id="3" name="Picture 2">
            <a:extLst>
              <a:ext uri="{FF2B5EF4-FFF2-40B4-BE49-F238E27FC236}">
                <a16:creationId xmlns:a16="http://schemas.microsoft.com/office/drawing/2014/main" id="{4E319ECA-16EB-7A44-A950-2104A2675C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4488" y="4207192"/>
            <a:ext cx="1636355" cy="2331720"/>
          </a:xfrm>
          <a:prstGeom prst="rect">
            <a:avLst/>
          </a:prstGeom>
          <a:ln>
            <a:noFill/>
          </a:ln>
          <a:effectLst>
            <a:outerShdw blurRad="292100" dist="139700" dir="2700000" algn="tl" rotWithShape="0">
              <a:srgbClr val="333333">
                <a:alpha val="65000"/>
              </a:srgbClr>
            </a:outerShdw>
          </a:effectLst>
        </p:spPr>
      </p:pic>
      <p:pic>
        <p:nvPicPr>
          <p:cNvPr id="11" name="Google Shape;128;g9845347147_3_29">
            <a:extLst>
              <a:ext uri="{FF2B5EF4-FFF2-40B4-BE49-F238E27FC236}">
                <a16:creationId xmlns:a16="http://schemas.microsoft.com/office/drawing/2014/main" id="{7AE220B1-D866-7247-AB4B-CB453C13D762}"/>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619933" y="4251960"/>
            <a:ext cx="1425458" cy="2302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126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9845347147_3_8"/>
          <p:cNvSpPr txBox="1">
            <a:spLocks noGrp="1"/>
          </p:cNvSpPr>
          <p:nvPr>
            <p:ph type="title"/>
          </p:nvPr>
        </p:nvSpPr>
        <p:spPr>
          <a:prstGeom prst="rect">
            <a:avLst/>
          </a:prstGeom>
        </p:spPr>
        <p:txBody>
          <a:bodyPr spcFirstLastPara="1" wrap="square" lIns="91425" tIns="45700" rIns="91425" bIns="45700" anchor="ctr" anchorCtr="0">
            <a:noAutofit/>
          </a:bodyPr>
          <a:lstStyle/>
          <a:p>
            <a:pPr marL="114300"/>
            <a:r>
              <a:rPr lang="en-US" dirty="0"/>
              <a:t>Definition/delimitation of “EOSC compliant resources”: many terms, not always clear</a:t>
            </a:r>
          </a:p>
        </p:txBody>
      </p:sp>
      <p:sp>
        <p:nvSpPr>
          <p:cNvPr id="105" name="Google Shape;105;g9845347147_3_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
        <p:nvSpPr>
          <p:cNvPr id="3" name="Rectangle 2">
            <a:extLst>
              <a:ext uri="{FF2B5EF4-FFF2-40B4-BE49-F238E27FC236}">
                <a16:creationId xmlns:a16="http://schemas.microsoft.com/office/drawing/2014/main" id="{77973D0B-F46F-1947-A7DF-010820B485EA}"/>
              </a:ext>
            </a:extLst>
          </p:cNvPr>
          <p:cNvSpPr/>
          <p:nvPr/>
        </p:nvSpPr>
        <p:spPr>
          <a:xfrm>
            <a:off x="3213813" y="3107458"/>
            <a:ext cx="530145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e-Infrastructure</a:t>
            </a:r>
          </a:p>
        </p:txBody>
      </p:sp>
      <p:sp>
        <p:nvSpPr>
          <p:cNvPr id="8" name="Rectangle 7">
            <a:extLst>
              <a:ext uri="{FF2B5EF4-FFF2-40B4-BE49-F238E27FC236}">
                <a16:creationId xmlns:a16="http://schemas.microsoft.com/office/drawing/2014/main" id="{E39DF66B-A96A-8540-B626-A56A2D114281}"/>
              </a:ext>
            </a:extLst>
          </p:cNvPr>
          <p:cNvSpPr/>
          <p:nvPr/>
        </p:nvSpPr>
        <p:spPr>
          <a:xfrm>
            <a:off x="715648" y="3632550"/>
            <a:ext cx="6032422"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ICT Infrastructure</a:t>
            </a:r>
          </a:p>
        </p:txBody>
      </p:sp>
      <p:sp>
        <p:nvSpPr>
          <p:cNvPr id="9" name="Rectangle 8">
            <a:extLst>
              <a:ext uri="{FF2B5EF4-FFF2-40B4-BE49-F238E27FC236}">
                <a16:creationId xmlns:a16="http://schemas.microsoft.com/office/drawing/2014/main" id="{AF6FDE84-74D1-5343-9F18-048A53405D0F}"/>
              </a:ext>
            </a:extLst>
          </p:cNvPr>
          <p:cNvSpPr/>
          <p:nvPr/>
        </p:nvSpPr>
        <p:spPr>
          <a:xfrm>
            <a:off x="1463170" y="5374282"/>
            <a:ext cx="699422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Digital Infrastructure</a:t>
            </a:r>
          </a:p>
        </p:txBody>
      </p:sp>
      <p:sp>
        <p:nvSpPr>
          <p:cNvPr id="10" name="Rectangle 9">
            <a:extLst>
              <a:ext uri="{FF2B5EF4-FFF2-40B4-BE49-F238E27FC236}">
                <a16:creationId xmlns:a16="http://schemas.microsoft.com/office/drawing/2014/main" id="{4C157C59-945D-4B49-9C4B-A7C90589BC04}"/>
              </a:ext>
            </a:extLst>
          </p:cNvPr>
          <p:cNvSpPr/>
          <p:nvPr/>
        </p:nvSpPr>
        <p:spPr>
          <a:xfrm>
            <a:off x="5571571" y="2110337"/>
            <a:ext cx="6070894"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Data Repositories</a:t>
            </a:r>
          </a:p>
        </p:txBody>
      </p:sp>
      <p:sp>
        <p:nvSpPr>
          <p:cNvPr id="4" name="Rectangle 3">
            <a:extLst>
              <a:ext uri="{FF2B5EF4-FFF2-40B4-BE49-F238E27FC236}">
                <a16:creationId xmlns:a16="http://schemas.microsoft.com/office/drawing/2014/main" id="{98BAD5E0-B51F-8E46-8984-7106B66B19E5}"/>
              </a:ext>
            </a:extLst>
          </p:cNvPr>
          <p:cNvSpPr/>
          <p:nvPr/>
        </p:nvSpPr>
        <p:spPr>
          <a:xfrm>
            <a:off x="579429" y="1534596"/>
            <a:ext cx="7763664" cy="923330"/>
          </a:xfrm>
          <a:prstGeom prst="rect">
            <a:avLst/>
          </a:prstGeom>
        </p:spPr>
        <p:txBody>
          <a:bodyPr wrap="none">
            <a:spAutoFit/>
          </a:bodyPr>
          <a:lstStyle/>
          <a:p>
            <a:r>
              <a:rPr lang="en-US" sz="5400" b="1" dirty="0">
                <a:ln w="22225">
                  <a:solidFill>
                    <a:schemeClr val="accent2"/>
                  </a:solidFill>
                  <a:prstDash val="solid"/>
                </a:ln>
                <a:solidFill>
                  <a:schemeClr val="accent2">
                    <a:lumMod val="40000"/>
                    <a:lumOff val="60000"/>
                  </a:schemeClr>
                </a:solidFill>
              </a:rPr>
              <a:t>Big Research Facilities</a:t>
            </a:r>
          </a:p>
        </p:txBody>
      </p:sp>
      <p:sp>
        <p:nvSpPr>
          <p:cNvPr id="12" name="Rectangle 11">
            <a:extLst>
              <a:ext uri="{FF2B5EF4-FFF2-40B4-BE49-F238E27FC236}">
                <a16:creationId xmlns:a16="http://schemas.microsoft.com/office/drawing/2014/main" id="{165F65F7-B61F-1E46-BE1E-46026D06E753}"/>
              </a:ext>
            </a:extLst>
          </p:cNvPr>
          <p:cNvSpPr/>
          <p:nvPr/>
        </p:nvSpPr>
        <p:spPr>
          <a:xfrm>
            <a:off x="7576478" y="3669405"/>
            <a:ext cx="4339650"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ICT Services</a:t>
            </a:r>
          </a:p>
        </p:txBody>
      </p:sp>
      <p:sp>
        <p:nvSpPr>
          <p:cNvPr id="13" name="Rectangle 12">
            <a:extLst>
              <a:ext uri="{FF2B5EF4-FFF2-40B4-BE49-F238E27FC236}">
                <a16:creationId xmlns:a16="http://schemas.microsoft.com/office/drawing/2014/main" id="{C3B38D93-E382-5147-8AE4-FEBA842E76FE}"/>
              </a:ext>
            </a:extLst>
          </p:cNvPr>
          <p:cNvSpPr/>
          <p:nvPr/>
        </p:nvSpPr>
        <p:spPr>
          <a:xfrm>
            <a:off x="1064831" y="2594001"/>
            <a:ext cx="6532559"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FAIR Data Services</a:t>
            </a:r>
          </a:p>
        </p:txBody>
      </p:sp>
      <p:sp>
        <p:nvSpPr>
          <p:cNvPr id="5" name="TextBox 4">
            <a:extLst>
              <a:ext uri="{FF2B5EF4-FFF2-40B4-BE49-F238E27FC236}">
                <a16:creationId xmlns:a16="http://schemas.microsoft.com/office/drawing/2014/main" id="{B153848C-D5E8-C24D-BE6A-88698C4FEB0D}"/>
              </a:ext>
            </a:extLst>
          </p:cNvPr>
          <p:cNvSpPr txBox="1"/>
          <p:nvPr/>
        </p:nvSpPr>
        <p:spPr>
          <a:xfrm>
            <a:off x="1155557" y="4182066"/>
            <a:ext cx="9417963" cy="923330"/>
          </a:xfrm>
          <a:prstGeom prst="rect">
            <a:avLst/>
          </a:prstGeom>
          <a:noFill/>
        </p:spPr>
        <p:txBody>
          <a:bodyPr wrap="none" rtlCol="0">
            <a:spAutoFit/>
          </a:bodyPr>
          <a:lstStyle/>
          <a:p>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Trusted Digital Repositories</a:t>
            </a:r>
          </a:p>
        </p:txBody>
      </p:sp>
      <p:sp>
        <p:nvSpPr>
          <p:cNvPr id="6" name="TextBox 5">
            <a:extLst>
              <a:ext uri="{FF2B5EF4-FFF2-40B4-BE49-F238E27FC236}">
                <a16:creationId xmlns:a16="http://schemas.microsoft.com/office/drawing/2014/main" id="{18C97EBB-0C99-7A46-927F-7D98A882EE9E}"/>
              </a:ext>
            </a:extLst>
          </p:cNvPr>
          <p:cNvSpPr txBox="1"/>
          <p:nvPr/>
        </p:nvSpPr>
        <p:spPr>
          <a:xfrm>
            <a:off x="3590113" y="4836119"/>
            <a:ext cx="8763938" cy="92333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5400" b="1" dirty="0">
                <a:ln/>
                <a:solidFill>
                  <a:schemeClr val="accent4"/>
                </a:solidFill>
              </a:rPr>
              <a:t>EOSC Compliant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style.rotation</p:attrName>
                                        </p:attrNameLst>
                                      </p:cBhvr>
                                      <p:tavLst>
                                        <p:tav tm="0">
                                          <p:val>
                                            <p:fltVal val="720"/>
                                          </p:val>
                                        </p:tav>
                                        <p:tav tm="100000">
                                          <p:val>
                                            <p:fltVal val="0"/>
                                          </p:val>
                                        </p:tav>
                                      </p:tavLst>
                                    </p:anim>
                                    <p:anim calcmode="lin" valueType="num">
                                      <p:cBhvr>
                                        <p:cTn id="9" dur="500" fill="hold"/>
                                        <p:tgtEl>
                                          <p:spTgt spid="3"/>
                                        </p:tgtEl>
                                        <p:attrNameLst>
                                          <p:attrName>ppt_h</p:attrName>
                                        </p:attrNameLst>
                                      </p:cBhvr>
                                      <p:tavLst>
                                        <p:tav tm="0">
                                          <p:val>
                                            <p:fltVal val="0"/>
                                          </p:val>
                                        </p:tav>
                                        <p:tav tm="100000">
                                          <p:val>
                                            <p:strVal val="#ppt_h"/>
                                          </p:val>
                                        </p:tav>
                                      </p:tavLst>
                                    </p:anim>
                                    <p:anim calcmode="lin" valueType="num">
                                      <p:cBhvr>
                                        <p:cTn id="10" dur="5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ppt_y</p:attrName>
                                        </p:attrNameLst>
                                      </p:cBhvr>
                                      <p:tavLst>
                                        <p:tav tm="0">
                                          <p:val>
                                            <p:strVal val="#ppt_y+#ppt_h*1.125000"/>
                                          </p:val>
                                        </p:tav>
                                        <p:tav tm="100000">
                                          <p:val>
                                            <p:strVal val="#ppt_y"/>
                                          </p:val>
                                        </p:tav>
                                      </p:tavLst>
                                    </p:anim>
                                    <p:animEffect transition="in" filter="wipe(up)">
                                      <p:cBhvr>
                                        <p:cTn id="15" dur="500"/>
                                        <p:tgtEl>
                                          <p:spTgt spid="10"/>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by="(-#ppt_w*2)" calcmode="lin" valueType="num">
                                      <p:cBhvr rctx="PPT">
                                        <p:cTn id="24" dur="250" autoRev="1" fill="hold">
                                          <p:stCondLst>
                                            <p:cond delay="0"/>
                                          </p:stCondLst>
                                        </p:cTn>
                                        <p:tgtEl>
                                          <p:spTgt spid="12"/>
                                        </p:tgtEl>
                                        <p:attrNameLst>
                                          <p:attrName>ppt_w</p:attrName>
                                        </p:attrNameLst>
                                      </p:cBhvr>
                                    </p:anim>
                                    <p:anim by="(#ppt_w*0.50)" calcmode="lin" valueType="num">
                                      <p:cBhvr>
                                        <p:cTn id="25" dur="250" decel="50000" autoRev="1" fill="hold">
                                          <p:stCondLst>
                                            <p:cond delay="0"/>
                                          </p:stCondLst>
                                        </p:cTn>
                                        <p:tgtEl>
                                          <p:spTgt spid="12"/>
                                        </p:tgtEl>
                                        <p:attrNameLst>
                                          <p:attrName>ppt_x</p:attrName>
                                        </p:attrNameLst>
                                      </p:cBhvr>
                                    </p:anim>
                                    <p:anim from="(-#ppt_h/2)" to="(#ppt_y)" calcmode="lin" valueType="num">
                                      <p:cBhvr>
                                        <p:cTn id="26" dur="500" fill="hold">
                                          <p:stCondLst>
                                            <p:cond delay="0"/>
                                          </p:stCondLst>
                                        </p:cTn>
                                        <p:tgtEl>
                                          <p:spTgt spid="12"/>
                                        </p:tgtEl>
                                        <p:attrNameLst>
                                          <p:attrName>ppt_y</p:attrName>
                                        </p:attrNameLst>
                                      </p:cBhvr>
                                    </p:anim>
                                    <p:animRot by="21600000">
                                      <p:cBhvr>
                                        <p:cTn id="27" dur="500" fill="hold">
                                          <p:stCondLst>
                                            <p:cond delay="0"/>
                                          </p:stCondLst>
                                        </p:cTn>
                                        <p:tgtEl>
                                          <p:spTgt spid="12"/>
                                        </p:tgtEl>
                                        <p:attrNameLst>
                                          <p:attrName>r</p:attrName>
                                        </p:attrNameLst>
                                      </p:cBhvr>
                                    </p:animRot>
                                  </p:childTnLst>
                                </p:cTn>
                              </p:par>
                            </p:childTnLst>
                          </p:cTn>
                        </p:par>
                        <p:par>
                          <p:cTn id="28" fill="hold">
                            <p:stCondLst>
                              <p:cond delay="2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 calcmode="lin" valueType="num">
                                      <p:cBhvr>
                                        <p:cTn id="3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6"/>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3"/>
                                        </p:tgtEl>
                                        <p:attrNameLst>
                                          <p:attrName>ppt_y</p:attrName>
                                        </p:attrNameLst>
                                      </p:cBhvr>
                                      <p:tavLst>
                                        <p:tav tm="0">
                                          <p:val>
                                            <p:strVal val="#ppt_y"/>
                                          </p:val>
                                        </p:tav>
                                        <p:tav tm="100000">
                                          <p:val>
                                            <p:strVal val="#ppt_y"/>
                                          </p:val>
                                        </p:tav>
                                      </p:tavLst>
                                    </p:anim>
                                    <p:anim calcmode="lin" valueType="num">
                                      <p:cBhvr>
                                        <p:cTn id="5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3"/>
                                        </p:tgtEl>
                                      </p:cBhvr>
                                    </p:animEffect>
                                  </p:childTnLst>
                                </p:cTn>
                              </p:par>
                            </p:childTnLst>
                          </p:cTn>
                        </p:par>
                        <p:par>
                          <p:cTn id="57" fill="hold">
                            <p:stCondLst>
                              <p:cond delay="7250"/>
                            </p:stCondLst>
                            <p:childTnLst>
                              <p:par>
                                <p:cTn id="58" presetID="31"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1000" fill="hold"/>
                                        <p:tgtEl>
                                          <p:spTgt spid="8"/>
                                        </p:tgtEl>
                                        <p:attrNameLst>
                                          <p:attrName>ppt_w</p:attrName>
                                        </p:attrNameLst>
                                      </p:cBhvr>
                                      <p:tavLst>
                                        <p:tav tm="0">
                                          <p:val>
                                            <p:fltVal val="0"/>
                                          </p:val>
                                        </p:tav>
                                        <p:tav tm="100000">
                                          <p:val>
                                            <p:strVal val="#ppt_w"/>
                                          </p:val>
                                        </p:tav>
                                      </p:tavLst>
                                    </p:anim>
                                    <p:anim calcmode="lin" valueType="num">
                                      <p:cBhvr>
                                        <p:cTn id="61" dur="1000" fill="hold"/>
                                        <p:tgtEl>
                                          <p:spTgt spid="8"/>
                                        </p:tgtEl>
                                        <p:attrNameLst>
                                          <p:attrName>ppt_h</p:attrName>
                                        </p:attrNameLst>
                                      </p:cBhvr>
                                      <p:tavLst>
                                        <p:tav tm="0">
                                          <p:val>
                                            <p:fltVal val="0"/>
                                          </p:val>
                                        </p:tav>
                                        <p:tav tm="100000">
                                          <p:val>
                                            <p:strVal val="#ppt_h"/>
                                          </p:val>
                                        </p:tav>
                                      </p:tavLst>
                                    </p:anim>
                                    <p:anim calcmode="lin" valueType="num">
                                      <p:cBhvr>
                                        <p:cTn id="62" dur="1000" fill="hold"/>
                                        <p:tgtEl>
                                          <p:spTgt spid="8"/>
                                        </p:tgtEl>
                                        <p:attrNameLst>
                                          <p:attrName>style.rotation</p:attrName>
                                        </p:attrNameLst>
                                      </p:cBhvr>
                                      <p:tavLst>
                                        <p:tav tm="0">
                                          <p:val>
                                            <p:fltVal val="90"/>
                                          </p:val>
                                        </p:tav>
                                        <p:tav tm="100000">
                                          <p:val>
                                            <p:fltVal val="0"/>
                                          </p:val>
                                        </p:tav>
                                      </p:tavLst>
                                    </p:anim>
                                    <p:animEffect transition="in" filter="fade">
                                      <p:cBhvr>
                                        <p:cTn id="6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4" grpId="0"/>
      <p:bldP spid="12" grpId="0"/>
      <p:bldP spid="1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A8297D-236D-2643-89B2-AB8330DC4E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5" name="Text Placeholder 1">
            <a:extLst>
              <a:ext uri="{FF2B5EF4-FFF2-40B4-BE49-F238E27FC236}">
                <a16:creationId xmlns:a16="http://schemas.microsoft.com/office/drawing/2014/main" id="{A26F577C-3308-E043-9FC7-87ECE7ABD3A1}"/>
              </a:ext>
            </a:extLst>
          </p:cNvPr>
          <p:cNvSpPr>
            <a:spLocks noGrp="1"/>
          </p:cNvSpPr>
          <p:nvPr>
            <p:ph type="title"/>
          </p:nvPr>
        </p:nvSpPr>
        <p:spPr/>
        <p:txBody>
          <a:bodyPr/>
          <a:lstStyle/>
          <a:p>
            <a:pPr marL="114300" indent="0">
              <a:buNone/>
            </a:pPr>
            <a:r>
              <a:rPr lang="en-US" dirty="0"/>
              <a:t>What are we talking about? Some terms and definitions (a selection)</a:t>
            </a:r>
          </a:p>
        </p:txBody>
      </p:sp>
      <p:sp>
        <p:nvSpPr>
          <p:cNvPr id="2" name="Rectangle 1">
            <a:extLst>
              <a:ext uri="{FF2B5EF4-FFF2-40B4-BE49-F238E27FC236}">
                <a16:creationId xmlns:a16="http://schemas.microsoft.com/office/drawing/2014/main" id="{7E44F195-8237-8E4B-AA79-2C1A5C3B05EC}"/>
              </a:ext>
            </a:extLst>
          </p:cNvPr>
          <p:cNvSpPr/>
          <p:nvPr/>
        </p:nvSpPr>
        <p:spPr>
          <a:xfrm>
            <a:off x="1708083" y="5106289"/>
            <a:ext cx="7528560" cy="923330"/>
          </a:xfrm>
          <a:prstGeom prst="rect">
            <a:avLst/>
          </a:prstGeom>
          <a:ln>
            <a:solidFill>
              <a:schemeClr val="tx1"/>
            </a:solidFill>
          </a:ln>
        </p:spPr>
        <p:txBody>
          <a:bodyPr wrap="square">
            <a:spAutoFit/>
          </a:bodyPr>
          <a:lstStyle/>
          <a:p>
            <a:r>
              <a:rPr lang="en-US" sz="1800" dirty="0"/>
              <a:t>“</a:t>
            </a:r>
            <a:r>
              <a:rPr lang="en-US" sz="1800" b="1" dirty="0"/>
              <a:t>Research Infrastructures </a:t>
            </a:r>
            <a:r>
              <a:rPr lang="en-US" sz="1800" dirty="0"/>
              <a:t>are facilities that provide resources and services for research communities to conduct research and foster innovation [...]. They may be single-sited, distributed, or virtual.” (ESFRI)</a:t>
            </a:r>
          </a:p>
        </p:txBody>
      </p:sp>
      <p:sp>
        <p:nvSpPr>
          <p:cNvPr id="6" name="Rectangle 5">
            <a:extLst>
              <a:ext uri="{FF2B5EF4-FFF2-40B4-BE49-F238E27FC236}">
                <a16:creationId xmlns:a16="http://schemas.microsoft.com/office/drawing/2014/main" id="{62EE732B-FDF0-9F47-ACF8-6D59D49AB4DF}"/>
              </a:ext>
            </a:extLst>
          </p:cNvPr>
          <p:cNvSpPr/>
          <p:nvPr/>
        </p:nvSpPr>
        <p:spPr>
          <a:xfrm>
            <a:off x="4665846" y="2823221"/>
            <a:ext cx="7147560" cy="2031325"/>
          </a:xfrm>
          <a:prstGeom prst="rect">
            <a:avLst/>
          </a:prstGeom>
          <a:ln>
            <a:solidFill>
              <a:schemeClr val="tx1"/>
            </a:solidFill>
          </a:ln>
        </p:spPr>
        <p:txBody>
          <a:bodyPr wrap="square">
            <a:spAutoFit/>
          </a:bodyPr>
          <a:lstStyle/>
          <a:p>
            <a:r>
              <a:rPr lang="en-US" sz="1800" b="1" dirty="0"/>
              <a:t>E-Infrastructure</a:t>
            </a:r>
            <a:r>
              <a:rPr lang="en-US" sz="1800" dirty="0"/>
              <a:t> is “a combination of digital technologies (hardware and software), resources (data, services, digital libraries), communications (protocols, access rights and networks), and the people and </a:t>
            </a:r>
            <a:r>
              <a:rPr lang="en-US" sz="1800" dirty="0" err="1"/>
              <a:t>organisational</a:t>
            </a:r>
            <a:r>
              <a:rPr lang="en-US" sz="1800" dirty="0"/>
              <a:t> structures needed to manage them.” (European Commission) [....] E-Infrastructures provide digital-based services and tools for data- and computing-intensive research in virtual and collaborative environments.”</a:t>
            </a:r>
          </a:p>
        </p:txBody>
      </p:sp>
      <p:sp>
        <p:nvSpPr>
          <p:cNvPr id="7" name="Rectangle 6">
            <a:extLst>
              <a:ext uri="{FF2B5EF4-FFF2-40B4-BE49-F238E27FC236}">
                <a16:creationId xmlns:a16="http://schemas.microsoft.com/office/drawing/2014/main" id="{9697C3F4-C716-4F46-9241-15B9AD4AF5E0}"/>
              </a:ext>
            </a:extLst>
          </p:cNvPr>
          <p:cNvSpPr/>
          <p:nvPr/>
        </p:nvSpPr>
        <p:spPr>
          <a:xfrm>
            <a:off x="838200" y="1717506"/>
            <a:ext cx="7650480" cy="923330"/>
          </a:xfrm>
          <a:prstGeom prst="rect">
            <a:avLst/>
          </a:prstGeom>
          <a:ln>
            <a:solidFill>
              <a:schemeClr val="tx1"/>
            </a:solidFill>
          </a:ln>
        </p:spPr>
        <p:txBody>
          <a:bodyPr wrap="square">
            <a:spAutoFit/>
          </a:bodyPr>
          <a:lstStyle/>
          <a:p>
            <a:r>
              <a:rPr lang="en-US" sz="1800" b="1" dirty="0"/>
              <a:t>Data repositories </a:t>
            </a:r>
            <a:r>
              <a:rPr lang="en-US" sz="1800" dirty="0"/>
              <a:t>are places where collections of data(sets/files) are stored and logically organized (i.e., usually described according to some metadata schema), so that they can be found and accessed for reuse.</a:t>
            </a:r>
          </a:p>
        </p:txBody>
      </p:sp>
    </p:spTree>
    <p:extLst>
      <p:ext uri="{BB962C8B-B14F-4D97-AF65-F5344CB8AC3E}">
        <p14:creationId xmlns:p14="http://schemas.microsoft.com/office/powerpoint/2010/main" val="864009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A9A5BA2-2C00-BB41-BC58-00B4F0F64C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52360" y="1234440"/>
            <a:ext cx="4351019" cy="2769095"/>
          </a:xfrm>
          <a:prstGeom prst="rect">
            <a:avLst/>
          </a:prstGeom>
        </p:spPr>
      </p:pic>
      <p:sp>
        <p:nvSpPr>
          <p:cNvPr id="2" name="Title 1">
            <a:extLst>
              <a:ext uri="{FF2B5EF4-FFF2-40B4-BE49-F238E27FC236}">
                <a16:creationId xmlns:a16="http://schemas.microsoft.com/office/drawing/2014/main" id="{DE2FF7A9-4E79-DD46-9C1E-D447A2EE91F1}"/>
              </a:ext>
            </a:extLst>
          </p:cNvPr>
          <p:cNvSpPr>
            <a:spLocks noGrp="1"/>
          </p:cNvSpPr>
          <p:nvPr>
            <p:ph type="title"/>
          </p:nvPr>
        </p:nvSpPr>
        <p:spPr/>
        <p:txBody>
          <a:bodyPr/>
          <a:lstStyle/>
          <a:p>
            <a:r>
              <a:rPr lang="en-US" dirty="0"/>
              <a:t>2. Policies and frameworks for open science </a:t>
            </a:r>
          </a:p>
        </p:txBody>
      </p:sp>
      <p:sp>
        <p:nvSpPr>
          <p:cNvPr id="3" name="Text Placeholder 2">
            <a:extLst>
              <a:ext uri="{FF2B5EF4-FFF2-40B4-BE49-F238E27FC236}">
                <a16:creationId xmlns:a16="http://schemas.microsoft.com/office/drawing/2014/main" id="{F6AF4F81-3984-1448-BCF2-4FBCC90DC316}"/>
              </a:ext>
            </a:extLst>
          </p:cNvPr>
          <p:cNvSpPr>
            <a:spLocks noGrp="1"/>
          </p:cNvSpPr>
          <p:nvPr>
            <p:ph type="body" idx="1"/>
          </p:nvPr>
        </p:nvSpPr>
        <p:spPr>
          <a:xfrm>
            <a:off x="838200" y="1492568"/>
            <a:ext cx="10515600" cy="4496751"/>
          </a:xfrm>
        </p:spPr>
        <p:txBody>
          <a:bodyPr>
            <a:normAutofit fontScale="77500" lnSpcReduction="20000"/>
          </a:bodyPr>
          <a:lstStyle/>
          <a:p>
            <a:pPr marL="114300" indent="0">
              <a:lnSpc>
                <a:spcPct val="120000"/>
              </a:lnSpc>
              <a:spcBef>
                <a:spcPts val="0"/>
              </a:spcBef>
              <a:buNone/>
            </a:pPr>
            <a:r>
              <a:rPr lang="en-US" b="1" dirty="0"/>
              <a:t>2.1. Formal regulations or publicly available policies</a:t>
            </a:r>
          </a:p>
          <a:p>
            <a:pPr>
              <a:lnSpc>
                <a:spcPct val="120000"/>
              </a:lnSpc>
              <a:spcBef>
                <a:spcPts val="0"/>
              </a:spcBef>
            </a:pPr>
            <a:r>
              <a:rPr lang="en-US" dirty="0"/>
              <a:t>2.1.1. Open Access to publications</a:t>
            </a:r>
          </a:p>
          <a:p>
            <a:pPr>
              <a:lnSpc>
                <a:spcPct val="120000"/>
              </a:lnSpc>
              <a:spcBef>
                <a:spcPts val="0"/>
              </a:spcBef>
            </a:pPr>
            <a:r>
              <a:rPr lang="en-US" dirty="0"/>
              <a:t>2.1.2. Research Data Management (RDM)</a:t>
            </a:r>
          </a:p>
          <a:p>
            <a:pPr>
              <a:lnSpc>
                <a:spcPct val="120000"/>
              </a:lnSpc>
              <a:spcBef>
                <a:spcPts val="0"/>
              </a:spcBef>
            </a:pPr>
            <a:r>
              <a:rPr lang="en-US" dirty="0"/>
              <a:t>2.1.3. Open research data</a:t>
            </a:r>
          </a:p>
          <a:p>
            <a:pPr>
              <a:lnSpc>
                <a:spcPct val="120000"/>
              </a:lnSpc>
              <a:spcBef>
                <a:spcPts val="0"/>
              </a:spcBef>
            </a:pPr>
            <a:r>
              <a:rPr lang="en-US" dirty="0"/>
              <a:t>2.1.4. Long-term availability of research data</a:t>
            </a:r>
          </a:p>
          <a:p>
            <a:pPr>
              <a:lnSpc>
                <a:spcPct val="120000"/>
              </a:lnSpc>
              <a:spcBef>
                <a:spcPts val="0"/>
              </a:spcBef>
            </a:pPr>
            <a:r>
              <a:rPr lang="en-US" dirty="0"/>
              <a:t>2.1.5. Compliance of data to the FAIR principles</a:t>
            </a:r>
          </a:p>
          <a:p>
            <a:pPr>
              <a:lnSpc>
                <a:spcPct val="120000"/>
              </a:lnSpc>
              <a:spcBef>
                <a:spcPts val="0"/>
              </a:spcBef>
            </a:pPr>
            <a:r>
              <a:rPr lang="en-US" dirty="0"/>
              <a:t>2.1.6. Publication of data in a repository</a:t>
            </a:r>
          </a:p>
          <a:p>
            <a:pPr marL="114300" indent="0">
              <a:lnSpc>
                <a:spcPct val="120000"/>
              </a:lnSpc>
              <a:spcBef>
                <a:spcPts val="0"/>
              </a:spcBef>
              <a:buNone/>
            </a:pPr>
            <a:r>
              <a:rPr lang="en-US" b="1" dirty="0"/>
              <a:t>2.2. Strategies and policies for funding infrastructure services and resources</a:t>
            </a:r>
          </a:p>
          <a:p>
            <a:pPr>
              <a:lnSpc>
                <a:spcPct val="120000"/>
              </a:lnSpc>
              <a:spcBef>
                <a:spcPts val="0"/>
              </a:spcBef>
            </a:pPr>
            <a:r>
              <a:rPr lang="en-US" dirty="0"/>
              <a:t>2.2.1. Subsidies for the use of large facilities</a:t>
            </a:r>
          </a:p>
          <a:p>
            <a:pPr>
              <a:lnSpc>
                <a:spcPct val="120000"/>
              </a:lnSpc>
              <a:spcBef>
                <a:spcPts val="0"/>
              </a:spcBef>
            </a:pPr>
            <a:r>
              <a:rPr lang="en-US" dirty="0"/>
              <a:t>2.2.2. Example of research calls contributing to infrastructure</a:t>
            </a:r>
          </a:p>
          <a:p>
            <a:pPr marL="114300" indent="0">
              <a:lnSpc>
                <a:spcPct val="120000"/>
              </a:lnSpc>
              <a:spcBef>
                <a:spcPts val="0"/>
              </a:spcBef>
              <a:buNone/>
            </a:pPr>
            <a:r>
              <a:rPr lang="en-US" b="1" dirty="0"/>
              <a:t>2.3. Present status with regard to Commission Recommendation (EU) 2018/790 on access to and preservation of scientific information</a:t>
            </a:r>
          </a:p>
        </p:txBody>
      </p:sp>
      <p:sp>
        <p:nvSpPr>
          <p:cNvPr id="6" name="TextBox 5">
            <a:extLst>
              <a:ext uri="{FF2B5EF4-FFF2-40B4-BE49-F238E27FC236}">
                <a16:creationId xmlns:a16="http://schemas.microsoft.com/office/drawing/2014/main" id="{A2B6AD5F-698E-8044-9670-6A8E4F53BB69}"/>
              </a:ext>
            </a:extLst>
          </p:cNvPr>
          <p:cNvSpPr txBox="1"/>
          <p:nvPr/>
        </p:nvSpPr>
        <p:spPr>
          <a:xfrm>
            <a:off x="7641610" y="1866859"/>
            <a:ext cx="4267199" cy="1477328"/>
          </a:xfrm>
          <a:prstGeom prst="rect">
            <a:avLst/>
          </a:prstGeom>
          <a:noFill/>
          <a:ln>
            <a:noFill/>
          </a:ln>
        </p:spPr>
        <p:txBody>
          <a:bodyPr wrap="square" rtlCol="0">
            <a:spAutoFit/>
          </a:bodyPr>
          <a:lstStyle/>
          <a:p>
            <a:pPr algn="ctr"/>
            <a:r>
              <a:rPr lang="en-US" sz="1800" dirty="0">
                <a:solidFill>
                  <a:srgbClr val="FF0000"/>
                </a:solidFill>
              </a:rPr>
              <a:t>Like the Open Data Directive</a:t>
            </a:r>
          </a:p>
          <a:p>
            <a:pPr algn="ctr"/>
            <a:r>
              <a:rPr lang="en-US" sz="1800" dirty="0">
                <a:solidFill>
                  <a:srgbClr val="FF0000"/>
                </a:solidFill>
              </a:rPr>
              <a:t> of 25/4/2018, Recommendation 2018/790 received remarkably little attention. Everybody seemed preoccupied with the GDPR!</a:t>
            </a:r>
          </a:p>
        </p:txBody>
      </p:sp>
      <p:sp>
        <p:nvSpPr>
          <p:cNvPr id="11" name="Oval 10">
            <a:extLst>
              <a:ext uri="{FF2B5EF4-FFF2-40B4-BE49-F238E27FC236}">
                <a16:creationId xmlns:a16="http://schemas.microsoft.com/office/drawing/2014/main" id="{86F4B801-4E6D-CB45-9053-9B39204AEE60}"/>
              </a:ext>
            </a:extLst>
          </p:cNvPr>
          <p:cNvSpPr/>
          <p:nvPr/>
        </p:nvSpPr>
        <p:spPr>
          <a:xfrm>
            <a:off x="11181724" y="3557465"/>
            <a:ext cx="476876" cy="427555"/>
          </a:xfrm>
          <a:prstGeom prst="ellipse">
            <a:avLst/>
          </a:prstGeom>
          <a:no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36D0B86-A2BB-AD47-A30C-6CF075E07310}"/>
              </a:ext>
            </a:extLst>
          </p:cNvPr>
          <p:cNvSpPr/>
          <p:nvPr/>
        </p:nvSpPr>
        <p:spPr>
          <a:xfrm>
            <a:off x="11201400" y="4102417"/>
            <a:ext cx="457200" cy="373857"/>
          </a:xfrm>
          <a:prstGeom prst="ellipse">
            <a:avLst/>
          </a:prstGeom>
          <a:no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0F739CC-1ED6-2A4E-B193-55C6DDBF2FB5}"/>
              </a:ext>
            </a:extLst>
          </p:cNvPr>
          <p:cNvSpPr/>
          <p:nvPr/>
        </p:nvSpPr>
        <p:spPr>
          <a:xfrm>
            <a:off x="10896600" y="4593672"/>
            <a:ext cx="304800" cy="249634"/>
          </a:xfrm>
          <a:prstGeom prst="ellipse">
            <a:avLst/>
          </a:prstGeom>
          <a:no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22C1E7B-0AD5-4F43-A56E-CB4BD33A17C9}"/>
              </a:ext>
            </a:extLst>
          </p:cNvPr>
          <p:cNvSpPr/>
          <p:nvPr/>
        </p:nvSpPr>
        <p:spPr>
          <a:xfrm>
            <a:off x="10332720" y="4925534"/>
            <a:ext cx="292768" cy="186929"/>
          </a:xfrm>
          <a:prstGeom prst="ellipse">
            <a:avLst/>
          </a:prstGeom>
          <a:no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C89004-1011-0241-B419-34644529C4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2607643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62B9DEE-2856-E746-B616-9D0501AB2D9B}"/>
              </a:ext>
            </a:extLst>
          </p:cNvPr>
          <p:cNvGraphicFramePr/>
          <p:nvPr>
            <p:extLst>
              <p:ext uri="{D42A27DB-BD31-4B8C-83A1-F6EECF244321}">
                <p14:modId xmlns:p14="http://schemas.microsoft.com/office/powerpoint/2010/main" val="3941701540"/>
              </p:ext>
            </p:extLst>
          </p:nvPr>
        </p:nvGraphicFramePr>
        <p:xfrm>
          <a:off x="777240" y="1550020"/>
          <a:ext cx="9814560" cy="467645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6E87F2D-69CD-864F-9A4A-B150BA89BC28}"/>
              </a:ext>
            </a:extLst>
          </p:cNvPr>
          <p:cNvSpPr>
            <a:spLocks noGrp="1"/>
          </p:cNvSpPr>
          <p:nvPr>
            <p:ph type="title"/>
          </p:nvPr>
        </p:nvSpPr>
        <p:spPr/>
        <p:txBody>
          <a:bodyPr>
            <a:normAutofit/>
          </a:bodyPr>
          <a:lstStyle/>
          <a:p>
            <a:r>
              <a:rPr lang="en-US" sz="3200" dirty="0"/>
              <a:t>3. Characteristics of “EOSC compliant resources”</a:t>
            </a:r>
          </a:p>
        </p:txBody>
      </p:sp>
      <p:sp>
        <p:nvSpPr>
          <p:cNvPr id="5" name="TextBox 4">
            <a:extLst>
              <a:ext uri="{FF2B5EF4-FFF2-40B4-BE49-F238E27FC236}">
                <a16:creationId xmlns:a16="http://schemas.microsoft.com/office/drawing/2014/main" id="{C6992F00-EFEB-294E-865A-664A6FC3DA00}"/>
              </a:ext>
            </a:extLst>
          </p:cNvPr>
          <p:cNvSpPr txBox="1"/>
          <p:nvPr/>
        </p:nvSpPr>
        <p:spPr>
          <a:xfrm>
            <a:off x="7789499" y="4251960"/>
            <a:ext cx="3161443" cy="307777"/>
          </a:xfrm>
          <a:prstGeom prst="rect">
            <a:avLst/>
          </a:prstGeom>
          <a:noFill/>
        </p:spPr>
        <p:txBody>
          <a:bodyPr wrap="none" rtlCol="0">
            <a:spAutoFit/>
          </a:bodyPr>
          <a:lstStyle/>
          <a:p>
            <a:r>
              <a:rPr lang="en-US" dirty="0"/>
              <a:t>25 repositories harvested by NARCIS</a:t>
            </a:r>
          </a:p>
        </p:txBody>
      </p:sp>
      <p:sp>
        <p:nvSpPr>
          <p:cNvPr id="6" name="TextBox 5">
            <a:extLst>
              <a:ext uri="{FF2B5EF4-FFF2-40B4-BE49-F238E27FC236}">
                <a16:creationId xmlns:a16="http://schemas.microsoft.com/office/drawing/2014/main" id="{BE474A88-3685-8C44-955F-21227E074C95}"/>
              </a:ext>
            </a:extLst>
          </p:cNvPr>
          <p:cNvSpPr txBox="1"/>
          <p:nvPr/>
        </p:nvSpPr>
        <p:spPr>
          <a:xfrm>
            <a:off x="9675593" y="4739640"/>
            <a:ext cx="2282997" cy="307777"/>
          </a:xfrm>
          <a:prstGeom prst="rect">
            <a:avLst/>
          </a:prstGeom>
          <a:noFill/>
        </p:spPr>
        <p:txBody>
          <a:bodyPr wrap="none" rtlCol="0">
            <a:spAutoFit/>
          </a:bodyPr>
          <a:lstStyle/>
          <a:p>
            <a:r>
              <a:rPr lang="en-US" dirty="0"/>
              <a:t>Is being updated right now</a:t>
            </a:r>
          </a:p>
        </p:txBody>
      </p:sp>
    </p:spTree>
    <p:extLst>
      <p:ext uri="{BB962C8B-B14F-4D97-AF65-F5344CB8AC3E}">
        <p14:creationId xmlns:p14="http://schemas.microsoft.com/office/powerpoint/2010/main" val="326012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276CEC0-8D54-0D40-857D-5F026030B583}"/>
              </a:ext>
            </a:extLst>
          </p:cNvPr>
          <p:cNvGraphicFramePr/>
          <p:nvPr>
            <p:extLst>
              <p:ext uri="{D42A27DB-BD31-4B8C-83A1-F6EECF244321}">
                <p14:modId xmlns:p14="http://schemas.microsoft.com/office/powerpoint/2010/main" val="2124024522"/>
              </p:ext>
            </p:extLst>
          </p:nvPr>
        </p:nvGraphicFramePr>
        <p:xfrm>
          <a:off x="838200" y="1690688"/>
          <a:ext cx="11186160" cy="435959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462F946-76A6-C147-B47C-F3D099822D31}"/>
              </a:ext>
            </a:extLst>
          </p:cNvPr>
          <p:cNvSpPr>
            <a:spLocks noGrp="1"/>
          </p:cNvSpPr>
          <p:nvPr>
            <p:ph type="title"/>
          </p:nvPr>
        </p:nvSpPr>
        <p:spPr/>
        <p:txBody>
          <a:bodyPr>
            <a:noAutofit/>
          </a:bodyPr>
          <a:lstStyle/>
          <a:p>
            <a:r>
              <a:rPr lang="en-US" sz="3000" dirty="0"/>
              <a:t>Research facilities / data repositories / infrastructures by discipline according to NWO, Re3Data, MERIL</a:t>
            </a:r>
          </a:p>
        </p:txBody>
      </p:sp>
    </p:spTree>
    <p:extLst>
      <p:ext uri="{BB962C8B-B14F-4D97-AF65-F5344CB8AC3E}">
        <p14:creationId xmlns:p14="http://schemas.microsoft.com/office/powerpoint/2010/main" val="64142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EE0CC-787C-604B-BFBB-AFB6A957DBD6}"/>
              </a:ext>
            </a:extLst>
          </p:cNvPr>
          <p:cNvSpPr>
            <a:spLocks noGrp="1"/>
          </p:cNvSpPr>
          <p:nvPr>
            <p:ph type="title"/>
          </p:nvPr>
        </p:nvSpPr>
        <p:spPr>
          <a:xfrm>
            <a:off x="838200" y="167005"/>
            <a:ext cx="9268326" cy="1325563"/>
          </a:xfrm>
        </p:spPr>
        <p:txBody>
          <a:bodyPr/>
          <a:lstStyle/>
          <a:p>
            <a:r>
              <a:rPr lang="en-US" dirty="0"/>
              <a:t>Characteristics of data/content services “Dutch Open Science Monitor”</a:t>
            </a:r>
          </a:p>
        </p:txBody>
      </p:sp>
      <p:sp>
        <p:nvSpPr>
          <p:cNvPr id="4" name="Slide Number Placeholder 3">
            <a:extLst>
              <a:ext uri="{FF2B5EF4-FFF2-40B4-BE49-F238E27FC236}">
                <a16:creationId xmlns:a16="http://schemas.microsoft.com/office/drawing/2014/main" id="{40D8993E-87A3-3646-A8EB-FA7A41CE8D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graphicFrame>
        <p:nvGraphicFramePr>
          <p:cNvPr id="7" name="Chart 6">
            <a:extLst>
              <a:ext uri="{FF2B5EF4-FFF2-40B4-BE49-F238E27FC236}">
                <a16:creationId xmlns:a16="http://schemas.microsoft.com/office/drawing/2014/main" id="{20BDE191-1B0C-504A-8B40-E921FFE25575}"/>
              </a:ext>
            </a:extLst>
          </p:cNvPr>
          <p:cNvGraphicFramePr/>
          <p:nvPr>
            <p:extLst>
              <p:ext uri="{D42A27DB-BD31-4B8C-83A1-F6EECF244321}">
                <p14:modId xmlns:p14="http://schemas.microsoft.com/office/powerpoint/2010/main" val="2514303160"/>
              </p:ext>
            </p:extLst>
          </p:nvPr>
        </p:nvGraphicFramePr>
        <p:xfrm>
          <a:off x="224790" y="1500187"/>
          <a:ext cx="2865755" cy="19519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345CE3B3-CD2F-D74B-BC7C-4C004C4012C7}"/>
              </a:ext>
            </a:extLst>
          </p:cNvPr>
          <p:cNvGraphicFramePr/>
          <p:nvPr>
            <p:extLst>
              <p:ext uri="{D42A27DB-BD31-4B8C-83A1-F6EECF244321}">
                <p14:modId xmlns:p14="http://schemas.microsoft.com/office/powerpoint/2010/main" val="3183212613"/>
              </p:ext>
            </p:extLst>
          </p:nvPr>
        </p:nvGraphicFramePr>
        <p:xfrm>
          <a:off x="3397250" y="1481772"/>
          <a:ext cx="2675255" cy="19704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6A8928F-E772-5840-B34B-D9FD06321BF3}"/>
              </a:ext>
            </a:extLst>
          </p:cNvPr>
          <p:cNvGraphicFramePr/>
          <p:nvPr>
            <p:extLst>
              <p:ext uri="{D42A27DB-BD31-4B8C-83A1-F6EECF244321}">
                <p14:modId xmlns:p14="http://schemas.microsoft.com/office/powerpoint/2010/main" val="992776480"/>
              </p:ext>
            </p:extLst>
          </p:nvPr>
        </p:nvGraphicFramePr>
        <p:xfrm>
          <a:off x="381952" y="3726497"/>
          <a:ext cx="5484495" cy="23999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76F5DE5B-B706-0745-BFC0-6CBB68285281}"/>
              </a:ext>
            </a:extLst>
          </p:cNvPr>
          <p:cNvGraphicFramePr/>
          <p:nvPr>
            <p:extLst>
              <p:ext uri="{D42A27DB-BD31-4B8C-83A1-F6EECF244321}">
                <p14:modId xmlns:p14="http://schemas.microsoft.com/office/powerpoint/2010/main" val="188770360"/>
              </p:ext>
            </p:extLst>
          </p:nvPr>
        </p:nvGraphicFramePr>
        <p:xfrm>
          <a:off x="6379210" y="1481772"/>
          <a:ext cx="2847340" cy="17233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9B8A8819-54F6-D648-AEAC-A045A4521DC9}"/>
              </a:ext>
            </a:extLst>
          </p:cNvPr>
          <p:cNvGraphicFramePr/>
          <p:nvPr>
            <p:extLst>
              <p:ext uri="{D42A27DB-BD31-4B8C-83A1-F6EECF244321}">
                <p14:modId xmlns:p14="http://schemas.microsoft.com/office/powerpoint/2010/main" val="1311041588"/>
              </p:ext>
            </p:extLst>
          </p:nvPr>
        </p:nvGraphicFramePr>
        <p:xfrm>
          <a:off x="9284200" y="1500187"/>
          <a:ext cx="2624455" cy="17291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207E56FF-C75C-BF46-B51B-F1666797D2C2}"/>
              </a:ext>
            </a:extLst>
          </p:cNvPr>
          <p:cNvGraphicFramePr/>
          <p:nvPr>
            <p:extLst>
              <p:ext uri="{D42A27DB-BD31-4B8C-83A1-F6EECF244321}">
                <p14:modId xmlns:p14="http://schemas.microsoft.com/office/powerpoint/2010/main" val="2924040187"/>
              </p:ext>
            </p:extLst>
          </p:nvPr>
        </p:nvGraphicFramePr>
        <p:xfrm>
          <a:off x="6089650" y="3480750"/>
          <a:ext cx="5485130" cy="247808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62792073"/>
      </p:ext>
    </p:extLst>
  </p:cSld>
  <p:clrMapOvr>
    <a:masterClrMapping/>
  </p:clrMapOvr>
</p:sld>
</file>

<file path=ppt/theme/theme1.xml><?xml version="1.0" encoding="utf-8"?>
<a:theme xmlns:a="http://schemas.openxmlformats.org/drawingml/2006/main" name="Tema de Office">
  <a:themeElements>
    <a:clrScheme name="EOSC">
      <a:dk1>
        <a:srgbClr val="000000"/>
      </a:dk1>
      <a:lt1>
        <a:srgbClr val="FFFFFF"/>
      </a:lt1>
      <a:dk2>
        <a:srgbClr val="44546A"/>
      </a:dk2>
      <a:lt2>
        <a:srgbClr val="E7E6E6"/>
      </a:lt2>
      <a:accent1>
        <a:srgbClr val="39BDDF"/>
      </a:accent1>
      <a:accent2>
        <a:srgbClr val="DD282E"/>
      </a:accent2>
      <a:accent3>
        <a:srgbClr val="C8D400"/>
      </a:accent3>
      <a:accent4>
        <a:srgbClr val="FFDB00"/>
      </a:accent4>
      <a:accent5>
        <a:srgbClr val="4472C4"/>
      </a:accent5>
      <a:accent6>
        <a:srgbClr val="70AD47"/>
      </a:accent6>
      <a:hlink>
        <a:srgbClr val="39BDDF"/>
      </a:hlink>
      <a:folHlink>
        <a:srgbClr val="9599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5188</TotalTime>
  <Words>2721</Words>
  <Application>Microsoft Macintosh PowerPoint</Application>
  <PresentationFormat>Widescreen</PresentationFormat>
  <Paragraphs>291</Paragraphs>
  <Slides>24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Nunito</vt:lpstr>
      <vt:lpstr>Calibri</vt:lpstr>
      <vt:lpstr>Arial</vt:lpstr>
      <vt:lpstr>Wingdings</vt:lpstr>
      <vt:lpstr>Verdana</vt:lpstr>
      <vt:lpstr>Tema de Office</vt:lpstr>
      <vt:lpstr>Main results of the Netherlands landscape analysis</vt:lpstr>
      <vt:lpstr>Table of Contents: focus on</vt:lpstr>
      <vt:lpstr>EOSC Synergy landscape report compared to NPOS “Verkenning nationaal datalandschap”</vt:lpstr>
      <vt:lpstr>Definition/delimitation of “EOSC compliant resources”: many terms, not always clear</vt:lpstr>
      <vt:lpstr>What are we talking about? Some terms and definitions (a selection)</vt:lpstr>
      <vt:lpstr>2. Policies and frameworks for open science </vt:lpstr>
      <vt:lpstr>3. Characteristics of “EOSC compliant resources”</vt:lpstr>
      <vt:lpstr>Research facilities / data repositories / infrastructures by discipline according to NWO, Re3Data, MERIL</vt:lpstr>
      <vt:lpstr>Characteristics of data/content services “Dutch Open Science Monitor”</vt:lpstr>
      <vt:lpstr>Certified data repositories for Long Term Preservation</vt:lpstr>
      <vt:lpstr>Use of Persistent Identifiers (PID) in data repositories</vt:lpstr>
      <vt:lpstr>Numbers of data sets/collections (logarithmic) in 25 data repositories (June 5th, 2020)</vt:lpstr>
      <vt:lpstr>Another visualisation (September 2020)</vt:lpstr>
      <vt:lpstr>Access licenses and access restrictions applicable in data repositories</vt:lpstr>
      <vt:lpstr>Metadata standards used by data repositories</vt:lpstr>
      <vt:lpstr>Open Access in 49 publication repositories, 2016-2020</vt:lpstr>
      <vt:lpstr>University Data Repositories</vt:lpstr>
      <vt:lpstr>University Data Repositories</vt:lpstr>
      <vt:lpstr>EOSC Awareness, Readiness, Willingness</vt:lpstr>
      <vt:lpstr>4. Procurement of and transnational access to EOSC-compatible services</vt:lpstr>
      <vt:lpstr>5. Conclusions - 5.1. SWOT analysis </vt:lpstr>
      <vt:lpstr>  Focus here on Weaknesses (a selection)</vt:lpstr>
      <vt:lpstr>5. Conclusions - 5.2. Gaps, overlaps and optimization of the landscape</vt:lpstr>
      <vt:lpstr>Thank you  Any 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overview of the EOSC Synergy countries report</dc:title>
  <dc:creator>Luděk Matyska</dc:creator>
  <cp:lastModifiedBy>Microsoft Office User</cp:lastModifiedBy>
  <cp:revision>75</cp:revision>
  <dcterms:created xsi:type="dcterms:W3CDTF">2019-09-23T10:21:10Z</dcterms:created>
  <dcterms:modified xsi:type="dcterms:W3CDTF">2020-11-04T15:43:06Z</dcterms:modified>
</cp:coreProperties>
</file>