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0" r:id="rId2"/>
    <p:sldId id="423" r:id="rId3"/>
    <p:sldId id="425" r:id="rId4"/>
    <p:sldId id="426" r:id="rId5"/>
    <p:sldId id="424" r:id="rId6"/>
    <p:sldId id="427" r:id="rId7"/>
    <p:sldId id="428" r:id="rId8"/>
    <p:sldId id="429" r:id="rId9"/>
    <p:sldId id="432" r:id="rId10"/>
    <p:sldId id="4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Jones" initials="SJ" lastIdx="2" clrIdx="0">
    <p:extLst>
      <p:ext uri="{19B8F6BF-5375-455C-9EA6-DF929625EA0E}">
        <p15:presenceInfo xmlns:p15="http://schemas.microsoft.com/office/powerpoint/2012/main" userId="S::sarah.jones@geant.org::62c6b78f-9af1-4396-bb9c-f09e0353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3B4"/>
    <a:srgbClr val="E24301"/>
    <a:srgbClr val="003F5F"/>
    <a:srgbClr val="ED1556"/>
    <a:srgbClr val="CC007B"/>
    <a:srgbClr val="712177"/>
    <a:srgbClr val="065081"/>
    <a:srgbClr val="99BDCB"/>
    <a:srgbClr val="4C7F94"/>
    <a:srgbClr val="C7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97" autoAdjust="0"/>
    <p:restoredTop sz="81270" autoAdjust="0"/>
  </p:normalViewPr>
  <p:slideViewPr>
    <p:cSldViewPr snapToGrid="0">
      <p:cViewPr varScale="1">
        <p:scale>
          <a:sx n="67" d="100"/>
          <a:sy n="67" d="100"/>
        </p:scale>
        <p:origin x="192" y="6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96937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283080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  <p:sp>
        <p:nvSpPr>
          <p:cNvPr id="6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rd-alliance.org/groups/global-open-research-commons-i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n7I3WyHKfIOj7M4vkWETaL5JZY-huMm7tt9uU5QroLYVRu3e_1rWfUGjShrl_d_IUOIar-G-ItKYA7pb1kmB3WutsEnmA2zj2tH1fBoLWcqMt-Jz2GAa99g5bvPavOoVp4nAD6hW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L1nuMsNK83-gc0ahoMhckiQQlDgVwdkm3nD6AKKUZg9BhFR7vFqa0fqCcSPcX4yQf-nRC_PSwzQnHY_y7mGICtNLOyCJUSwhmduULuly03GaJZ7Yr9D57Sh3QsDktvYhnS9QCzbe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secretariat.eu/eosc-governance/eosc-executive-board-outpu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9BA5CA2-1A64-6541-A7BE-A1D34783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061B553-A71C-754A-ACB9-E61529F1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>
                <a:solidFill>
                  <a:srgbClr val="06508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D7EAA8-B7E5-4FC7-AB41-745FA14F2C83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8E993-549D-46EE-BEB7-09180855695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-16809" y="0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882915" y="1973166"/>
            <a:ext cx="920498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From EOSC out: sharing lessons and co-building a global open research commons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892439" y="2682447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92438" y="63263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892438" y="3185771"/>
            <a:ext cx="6163776" cy="13981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>
                <a:solidFill>
                  <a:schemeClr val="bg1"/>
                </a:solidFill>
                <a:latin typeface="+mn-lt"/>
              </a:rPr>
              <a:t>Sarah Jones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/>
                </a:solidFill>
                <a:latin typeface="+mn-lt"/>
              </a:rPr>
              <a:t>EOSC Engagement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sarah.jones@geant.org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Twitter: @</a:t>
            </a:r>
            <a:r>
              <a:rPr lang="en-US" sz="2000" dirty="0" err="1">
                <a:solidFill>
                  <a:schemeClr val="bg1"/>
                </a:solidFill>
              </a:rPr>
              <a:t>sarahroams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i="1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882914" y="5165943"/>
            <a:ext cx="6163775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EGI conference 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November 2020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6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79EC23-2BAB-464B-BB84-097B4FFB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95" y="1428050"/>
            <a:ext cx="957385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Interest Group will provide a neutral place where people have conversations about Open Science Commons. </a:t>
            </a:r>
          </a:p>
          <a:p>
            <a:pPr marL="0" indent="0">
              <a:buNone/>
            </a:pPr>
            <a:r>
              <a:rPr lang="en-GB" dirty="0"/>
              <a:t>The Group will work to reach a shared understanding of what a “Commons” is in the research data space; what functionality, coverage and characteristics does such an initiative require and how can this be coordinated at a global level? </a:t>
            </a: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www.rd-alliance.org/groups/global-open-research-commons-ig</a:t>
            </a:r>
            <a:r>
              <a:rPr lang="en-GB" dirty="0"/>
              <a:t> 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FF511-9496-AB41-95C0-0FD32724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82" y="705164"/>
            <a:ext cx="9894723" cy="430909"/>
          </a:xfrm>
        </p:spPr>
        <p:txBody>
          <a:bodyPr/>
          <a:lstStyle/>
          <a:p>
            <a:r>
              <a:rPr lang="en-NL" dirty="0"/>
              <a:t>Global Open Research Commons Interest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BF1A-FBD0-9F4D-B89F-FB5983210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10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4098" name="Picture 2" descr="Corina Pascu | RDA">
            <a:extLst>
              <a:ext uri="{FF2B5EF4-FFF2-40B4-BE49-F238E27FC236}">
                <a16:creationId xmlns:a16="http://schemas.microsoft.com/office/drawing/2014/main" id="{E8F913EB-13C3-CA4E-B5F9-ECD4BBA8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20" y="5053785"/>
            <a:ext cx="1855780" cy="18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B01BD-0C65-CE45-856C-1E41ADF8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46" y="1589157"/>
            <a:ext cx="8633637" cy="4351338"/>
          </a:xfrm>
        </p:spPr>
        <p:txBody>
          <a:bodyPr/>
          <a:lstStyle/>
          <a:p>
            <a:pPr marL="360000" indent="-342900"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A </a:t>
            </a:r>
            <a:r>
              <a:rPr lang="fr-FR" dirty="0" err="1"/>
              <a:t>platform</a:t>
            </a:r>
            <a:r>
              <a:rPr lang="fr-FR" dirty="0"/>
              <a:t> for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research</a:t>
            </a:r>
            <a:endParaRPr lang="fr-FR" dirty="0"/>
          </a:p>
          <a:p>
            <a:pPr marL="360000" indent="-342900"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Web of FAIR data and services</a:t>
            </a:r>
          </a:p>
          <a:p>
            <a:pPr marL="360000" indent="-342900">
              <a:spcBef>
                <a:spcPts val="1200"/>
              </a:spcBef>
              <a:spcAft>
                <a:spcPts val="1200"/>
              </a:spcAft>
            </a:pPr>
            <a:r>
              <a:rPr lang="fr-FR" dirty="0" err="1"/>
              <a:t>Federation</a:t>
            </a:r>
            <a:r>
              <a:rPr lang="fr-FR" dirty="0"/>
              <a:t> of </a:t>
            </a:r>
            <a:r>
              <a:rPr lang="fr-FR" dirty="0" err="1"/>
              <a:t>eInfras</a:t>
            </a:r>
            <a:r>
              <a:rPr lang="fr-FR" dirty="0"/>
              <a:t> and </a:t>
            </a:r>
            <a:r>
              <a:rPr lang="fr-FR" dirty="0" err="1"/>
              <a:t>research</a:t>
            </a:r>
            <a:r>
              <a:rPr lang="fr-FR" dirty="0"/>
              <a:t> infrastructures</a:t>
            </a:r>
          </a:p>
          <a:p>
            <a:pPr marL="3600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err="1"/>
              <a:t>Environment</a:t>
            </a:r>
            <a:r>
              <a:rPr lang="fr-FR" dirty="0"/>
              <a:t> in </a:t>
            </a:r>
            <a:r>
              <a:rPr lang="fr-FR" dirty="0" err="1"/>
              <a:t>which</a:t>
            </a:r>
            <a:r>
              <a:rPr lang="fr-FR" dirty="0"/>
              <a:t> data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brought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services to </a:t>
            </a:r>
            <a:r>
              <a:rPr lang="fr-FR" dirty="0" err="1"/>
              <a:t>perform</a:t>
            </a:r>
            <a:r>
              <a:rPr lang="fr-FR" dirty="0"/>
              <a:t> analyses and </a:t>
            </a:r>
            <a:r>
              <a:rPr lang="fr-FR" dirty="0" err="1"/>
              <a:t>address</a:t>
            </a:r>
            <a:r>
              <a:rPr lang="fr-FR" dirty="0"/>
              <a:t> </a:t>
            </a:r>
            <a:r>
              <a:rPr lang="fr-FR" dirty="0" err="1"/>
              <a:t>societal</a:t>
            </a:r>
            <a:r>
              <a:rPr lang="fr-FR" dirty="0"/>
              <a:t> challenges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8FDDFF-8C85-D249-8575-B87A3E30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What is EOSC?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6695-854E-184A-A31D-745A440C6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2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5" name="Picture 2" descr="https://lh6.googleusercontent.com/Hn6gO5yYYhxKltEP7VnUxbFO_bTpAODTY2W9VHW3bcOtZAv4wp3DA2f6mNOimdYf_7Hu6YIdfDt7RqIM_lZRTJ7nNeLnFOKtECYouG3vNsJ-rZ7PGFmAZhuhPLl7vYUWtkisJ6jt">
            <a:extLst>
              <a:ext uri="{FF2B5EF4-FFF2-40B4-BE49-F238E27FC236}">
                <a16:creationId xmlns:a16="http://schemas.microsoft.com/office/drawing/2014/main" id="{23AEBEB1-9941-EB41-A0FE-1A504CB4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309" y="491101"/>
            <a:ext cx="3176445" cy="26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9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AD190E-3475-654F-9765-A09F82557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78303-2151-6744-B953-3EFD990A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EOSC governance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8272E-9110-C545-A07D-42BCF1CF1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3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3386B1-46B3-D444-83CC-A813CE37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9" y="1833221"/>
            <a:ext cx="185718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pic>
        <p:nvPicPr>
          <p:cNvPr id="6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73A52C9F-B7AA-B849-8C77-E68F2E5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7" y="1581376"/>
            <a:ext cx="8724900" cy="41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0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CDB905-D03B-9F40-8857-33104670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EOSC Working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489AA-DF87-E44A-9AFF-474750E24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4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8749D7-0865-AD47-9088-1F9DBAD90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95" y="1428049"/>
            <a:ext cx="17937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pic>
        <p:nvPicPr>
          <p:cNvPr id="3073" name="Picture 3" descr="Diagram&#10;&#10;Description automatically generated">
            <a:extLst>
              <a:ext uri="{FF2B5EF4-FFF2-40B4-BE49-F238E27FC236}">
                <a16:creationId xmlns:a16="http://schemas.microsoft.com/office/drawing/2014/main" id="{5EB3AFE0-2AC0-4041-999E-64CB88762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6"/>
          <a:stretch>
            <a:fillRect/>
          </a:stretch>
        </p:blipFill>
        <p:spPr bwMode="auto">
          <a:xfrm>
            <a:off x="998895" y="1428050"/>
            <a:ext cx="52495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6F028-F95C-834B-BB74-E72C884BA75A}"/>
              </a:ext>
            </a:extLst>
          </p:cNvPr>
          <p:cNvSpPr txBox="1"/>
          <p:nvPr/>
        </p:nvSpPr>
        <p:spPr>
          <a:xfrm>
            <a:off x="6248401" y="2124043"/>
            <a:ext cx="2801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B499A"/>
                </a:solidFill>
              </a:rPr>
              <a:t>Strategic focus</a:t>
            </a:r>
          </a:p>
          <a:p>
            <a:endParaRPr lang="en-GB" sz="2000" b="1" dirty="0">
              <a:solidFill>
                <a:srgbClr val="2B499A"/>
              </a:solidFill>
            </a:endParaRPr>
          </a:p>
          <a:p>
            <a:r>
              <a:rPr lang="en-GB" sz="2000" b="1" dirty="0">
                <a:solidFill>
                  <a:srgbClr val="2B499A"/>
                </a:solidFill>
              </a:rPr>
              <a:t>Close liaison with Governance 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A4396-4C79-3146-BDD8-FE318F14EC32}"/>
              </a:ext>
            </a:extLst>
          </p:cNvPr>
          <p:cNvSpPr txBox="1"/>
          <p:nvPr/>
        </p:nvSpPr>
        <p:spPr>
          <a:xfrm>
            <a:off x="6363104" y="4340143"/>
            <a:ext cx="21045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B499A"/>
                </a:solidFill>
              </a:rPr>
              <a:t>Practical implementation focused WGs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05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A7247D-A2F2-F242-87BB-0CDE0143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825" y="1185182"/>
            <a:ext cx="9154755" cy="54299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900" dirty="0">
              <a:solidFill>
                <a:srgbClr val="384189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Analysis of the existing national infrastructures and policies  (Landscape WG)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Agreed and tested Rules of Participation  (Rules of Participation WG)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Financing model, legal entity &amp; post 2020 governance (Sustainability WG)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EOSC Architecture and AAI 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Scholarly infra for research software	     Architecture WG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EOSC Interoperability Framework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Persistent Identifier policy &amp; implementation	        FAIR WG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Metrics for FAIR data and certified services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ts val="2170"/>
            </a:pPr>
            <a:r>
              <a:rPr lang="en-GB" sz="2900" dirty="0">
                <a:solidFill>
                  <a:srgbClr val="384189"/>
                </a:solidFill>
              </a:rPr>
              <a:t>Skills curricula and training resource catalogue (Skills &amp; training WG)		</a:t>
            </a:r>
          </a:p>
          <a:p>
            <a:pPr marL="0" indent="0">
              <a:buNone/>
            </a:pPr>
            <a:endParaRPr lang="en-GB" dirty="0">
              <a:solidFill>
                <a:srgbClr val="384189"/>
              </a:solidFill>
            </a:endParaRP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62DE8-7A4F-D44B-835A-DA4D02A0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84189"/>
                </a:solidFill>
              </a:rPr>
              <a:t>A first iteration of EOSC by end 2020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717E-5E03-2444-B182-588A9BDDE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5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13480A-3F09-FB43-8596-EF19A45D793C}"/>
              </a:ext>
            </a:extLst>
          </p:cNvPr>
          <p:cNvSpPr/>
          <p:nvPr/>
        </p:nvSpPr>
        <p:spPr>
          <a:xfrm>
            <a:off x="5344042" y="3176892"/>
            <a:ext cx="464457" cy="1238250"/>
          </a:xfrm>
          <a:prstGeom prst="rightBrace">
            <a:avLst>
              <a:gd name="adj1" fmla="val 33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8DC6E0D-85C2-294F-82F6-3F9B485DC159}"/>
              </a:ext>
            </a:extLst>
          </p:cNvPr>
          <p:cNvSpPr/>
          <p:nvPr/>
        </p:nvSpPr>
        <p:spPr>
          <a:xfrm>
            <a:off x="6383503" y="4176350"/>
            <a:ext cx="464457" cy="1352607"/>
          </a:xfrm>
          <a:prstGeom prst="rightBrace">
            <a:avLst>
              <a:gd name="adj1" fmla="val 33333"/>
              <a:gd name="adj2" fmla="val 429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64591-B487-1742-B425-D24D38DD92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56" y="4176350"/>
            <a:ext cx="1591399" cy="15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781DE-04EE-B842-818E-069D07D7D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95" y="1291039"/>
            <a:ext cx="9592905" cy="5324093"/>
          </a:xfrm>
        </p:spPr>
        <p:txBody>
          <a:bodyPr/>
          <a:lstStyle/>
          <a:p>
            <a:r>
              <a:rPr lang="en-NL" sz="2400" dirty="0"/>
              <a:t>Landscape analysis</a:t>
            </a:r>
          </a:p>
          <a:p>
            <a:r>
              <a:rPr lang="en-NL" sz="2400" dirty="0"/>
              <a:t>Tinman / iron lady solutions for a sustainable EOSC</a:t>
            </a:r>
          </a:p>
          <a:p>
            <a:r>
              <a:rPr lang="en-NL" sz="2400" dirty="0"/>
              <a:t>Rules of Participation</a:t>
            </a:r>
          </a:p>
          <a:p>
            <a:r>
              <a:rPr lang="en-NL" sz="2400" dirty="0"/>
              <a:t>PID policy and architecture</a:t>
            </a:r>
          </a:p>
          <a:p>
            <a:r>
              <a:rPr lang="en-NL" sz="2400" dirty="0"/>
              <a:t>AAI architecture</a:t>
            </a:r>
          </a:p>
          <a:p>
            <a:r>
              <a:rPr lang="en-NL" sz="2400" dirty="0"/>
              <a:t>Scholarly infrastructures for research software</a:t>
            </a:r>
          </a:p>
          <a:p>
            <a:r>
              <a:rPr lang="en-NL" sz="2400" dirty="0"/>
              <a:t>Interoperability framewotk</a:t>
            </a:r>
          </a:p>
          <a:p>
            <a:r>
              <a:rPr lang="en-NL" sz="2400" dirty="0"/>
              <a:t>Six recommendations for implementation of FAIR practice</a:t>
            </a:r>
          </a:p>
          <a:p>
            <a:r>
              <a:rPr lang="en-NL" sz="2400" dirty="0"/>
              <a:t>FAIR metrics for EOSC</a:t>
            </a:r>
          </a:p>
          <a:p>
            <a:r>
              <a:rPr lang="en-NL" sz="2400" dirty="0"/>
              <a:t>EOSC Association statutes / bylaws</a:t>
            </a:r>
          </a:p>
          <a:p>
            <a:r>
              <a:rPr lang="en-NL" sz="2400" dirty="0"/>
              <a:t>Partnership proposal and SRIA</a:t>
            </a:r>
          </a:p>
          <a:p>
            <a:r>
              <a:rPr lang="en-NL" sz="2400" dirty="0"/>
              <a:t>….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000484-1A94-0D47-8CA6-6F98D835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Lots of progress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774A6-F6D9-7140-9D78-ABFDE856F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6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8600B-191E-5348-B3A2-8F376DDBDC35}"/>
              </a:ext>
            </a:extLst>
          </p:cNvPr>
          <p:cNvSpPr txBox="1"/>
          <p:nvPr/>
        </p:nvSpPr>
        <p:spPr>
          <a:xfrm>
            <a:off x="6096000" y="5140215"/>
            <a:ext cx="436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https://www.eoscsecretariat.eu/eosc-governance/eosc-executive-board-outputs</a:t>
            </a:r>
            <a:r>
              <a:rPr lang="en-GB" sz="2400" dirty="0"/>
              <a:t> 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16068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990D46-F5AD-614F-AA8F-EF7FA5B7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Part of a wider European data space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8B90C-1AF2-874A-87FA-03E2AC591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7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3570F-D33D-9248-AA30-E173E0B5E291}"/>
              </a:ext>
            </a:extLst>
          </p:cNvPr>
          <p:cNvPicPr/>
          <p:nvPr/>
        </p:nvPicPr>
        <p:blipFill rotWithShape="1">
          <a:blip r:embed="rId2"/>
          <a:srcRect b="4255"/>
          <a:stretch/>
        </p:blipFill>
        <p:spPr>
          <a:xfrm>
            <a:off x="818828" y="1566982"/>
            <a:ext cx="8783781" cy="4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4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9DD25-8D15-3146-A4FF-2A668458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Pursuing shared ‘data commons’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4F7F-53CD-E34A-991F-7A4002D1A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8</a:t>
            </a:fld>
            <a:r>
              <a:rPr lang="en-GB"/>
              <a:t>     |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D1AD1D-CC16-A04A-A107-5CDAFCB909CA}"/>
              </a:ext>
            </a:extLst>
          </p:cNvPr>
          <p:cNvGrpSpPr/>
          <p:nvPr/>
        </p:nvGrpSpPr>
        <p:grpSpPr>
          <a:xfrm>
            <a:off x="820394" y="2072572"/>
            <a:ext cx="9580136" cy="3274008"/>
            <a:chOff x="1850743" y="2372639"/>
            <a:chExt cx="10330492" cy="3370538"/>
          </a:xfrm>
        </p:grpSpPr>
        <p:pic>
          <p:nvPicPr>
            <p:cNvPr id="24" name="Picture 2" descr="Business IT Strategy Research | Info-Tech Research Group">
              <a:extLst>
                <a:ext uri="{FF2B5EF4-FFF2-40B4-BE49-F238E27FC236}">
                  <a16:creationId xmlns:a16="http://schemas.microsoft.com/office/drawing/2014/main" id="{3DC7846A-8AED-C64A-A564-ACF65EF8D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70" y="2372639"/>
              <a:ext cx="1079139" cy="107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Business IT Strategy Research | Info-Tech Research Group">
              <a:extLst>
                <a:ext uri="{FF2B5EF4-FFF2-40B4-BE49-F238E27FC236}">
                  <a16:creationId xmlns:a16="http://schemas.microsoft.com/office/drawing/2014/main" id="{951C7087-4A97-D841-8EE5-31D1C9253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718" y="3113208"/>
              <a:ext cx="1079139" cy="107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usiness IT Strategy Research | Info-Tech Research Group">
              <a:extLst>
                <a:ext uri="{FF2B5EF4-FFF2-40B4-BE49-F238E27FC236}">
                  <a16:creationId xmlns:a16="http://schemas.microsoft.com/office/drawing/2014/main" id="{17621EB7-185C-2341-AF52-D7F77F4B8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408" y="4528666"/>
              <a:ext cx="1079139" cy="107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usiness IT Strategy Research | Info-Tech Research Group">
              <a:extLst>
                <a:ext uri="{FF2B5EF4-FFF2-40B4-BE49-F238E27FC236}">
                  <a16:creationId xmlns:a16="http://schemas.microsoft.com/office/drawing/2014/main" id="{A264EADC-925A-EA4B-9525-3DFDFF919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747" y="2736795"/>
              <a:ext cx="999921" cy="99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usiness IT Strategy Research | Info-Tech Research Group">
              <a:extLst>
                <a:ext uri="{FF2B5EF4-FFF2-40B4-BE49-F238E27FC236}">
                  <a16:creationId xmlns:a16="http://schemas.microsoft.com/office/drawing/2014/main" id="{137B7E70-C3B1-AF4B-A87F-74ED6101D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1314" y="3378583"/>
              <a:ext cx="999921" cy="99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usiness IT Strategy Research | Info-Tech Research Group">
              <a:extLst>
                <a:ext uri="{FF2B5EF4-FFF2-40B4-BE49-F238E27FC236}">
                  <a16:creationId xmlns:a16="http://schemas.microsoft.com/office/drawing/2014/main" id="{80B1D240-D076-CD49-B95D-EF24D25B2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744" y="4743256"/>
              <a:ext cx="999921" cy="99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E876B51C-C4C3-5746-956A-48DC12E3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0743" y="3859663"/>
              <a:ext cx="1271397" cy="1271397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E181094B-43CD-D544-88D9-61924F4FA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3321" y="4358997"/>
              <a:ext cx="1178066" cy="117806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B57CB1-BF49-174D-BB6C-5433655C2D74}"/>
                </a:ext>
              </a:extLst>
            </p:cNvPr>
            <p:cNvSpPr txBox="1"/>
            <p:nvPr/>
          </p:nvSpPr>
          <p:spPr>
            <a:xfrm>
              <a:off x="4851118" y="3084719"/>
              <a:ext cx="41464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2400" b="0" dirty="0">
                  <a:solidFill>
                    <a:srgbClr val="2B499A"/>
                  </a:solidFill>
                </a:rPr>
                <a:t>Disconnected silos to a federated infrastructure providing added value to researchers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F9D51BA-7443-EC46-858C-4369AF7721B7}"/>
                </a:ext>
              </a:extLst>
            </p:cNvPr>
            <p:cNvCxnSpPr/>
            <p:nvPr/>
          </p:nvCxnSpPr>
          <p:spPr>
            <a:xfrm flipV="1">
              <a:off x="2486441" y="3421524"/>
              <a:ext cx="77247" cy="630383"/>
            </a:xfrm>
            <a:prstGeom prst="straightConnector1">
              <a:avLst/>
            </a:prstGeom>
            <a:ln w="38100">
              <a:solidFill>
                <a:srgbClr val="6BAA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23D7267-91D8-3742-8800-DBA0B7464117}"/>
                </a:ext>
              </a:extLst>
            </p:cNvPr>
            <p:cNvCxnSpPr>
              <a:cxnSpLocks/>
            </p:cNvCxnSpPr>
            <p:nvPr/>
          </p:nvCxnSpPr>
          <p:spPr>
            <a:xfrm>
              <a:off x="3108574" y="4750804"/>
              <a:ext cx="392304" cy="213010"/>
            </a:xfrm>
            <a:prstGeom prst="straightConnector1">
              <a:avLst/>
            </a:prstGeom>
            <a:ln w="38100">
              <a:solidFill>
                <a:srgbClr val="6BAA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9B556AC-443F-4141-B0A4-B49E0AD7FA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5689" y="3736718"/>
              <a:ext cx="198722" cy="710993"/>
            </a:xfrm>
            <a:prstGeom prst="straightConnector1">
              <a:avLst/>
            </a:prstGeom>
            <a:ln w="38100">
              <a:solidFill>
                <a:srgbClr val="6BAA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285E399-CF0F-FC49-AA98-4EAAA8185CA7}"/>
                </a:ext>
              </a:extLst>
            </p:cNvPr>
            <p:cNvCxnSpPr>
              <a:endCxn id="28" idx="1"/>
            </p:cNvCxnSpPr>
            <p:nvPr/>
          </p:nvCxnSpPr>
          <p:spPr>
            <a:xfrm>
              <a:off x="10562526" y="3568409"/>
              <a:ext cx="618788" cy="310135"/>
            </a:xfrm>
            <a:prstGeom prst="straightConnector1">
              <a:avLst/>
            </a:prstGeom>
            <a:ln w="38100">
              <a:solidFill>
                <a:srgbClr val="6BAAC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A28AC1F-856B-4A42-BF14-11F62704A5CC}"/>
                </a:ext>
              </a:extLst>
            </p:cNvPr>
            <p:cNvCxnSpPr>
              <a:cxnSpLocks/>
            </p:cNvCxnSpPr>
            <p:nvPr/>
          </p:nvCxnSpPr>
          <p:spPr>
            <a:xfrm>
              <a:off x="10479519" y="3869549"/>
              <a:ext cx="438978" cy="809214"/>
            </a:xfrm>
            <a:prstGeom prst="straightConnector1">
              <a:avLst/>
            </a:prstGeom>
            <a:ln w="38100">
              <a:solidFill>
                <a:srgbClr val="6BAAC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4EF52B7B-F056-474D-83E0-D2846992D21A}"/>
                </a:ext>
              </a:extLst>
            </p:cNvPr>
            <p:cNvSpPr/>
            <p:nvPr/>
          </p:nvSpPr>
          <p:spPr>
            <a:xfrm>
              <a:off x="4971293" y="4850742"/>
              <a:ext cx="3198208" cy="714267"/>
            </a:xfrm>
            <a:prstGeom prst="rightArrow">
              <a:avLst/>
            </a:prstGeom>
            <a:solidFill>
              <a:srgbClr val="6BAACA"/>
            </a:solidFill>
            <a:ln>
              <a:solidFill>
                <a:srgbClr val="6BA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89815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111FFD-470F-3B42-B9F0-FAA43BEA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13" y="1533907"/>
            <a:ext cx="10316805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dirty="0"/>
              <a:t>Copy what works elsewhere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dirty="0"/>
              <a:t>Learn from others’ mistakes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dirty="0"/>
              <a:t>Get a sounding board for your ideas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dirty="0"/>
              <a:t>Build more robust, internationally applicable solutions</a:t>
            </a:r>
          </a:p>
          <a:p>
            <a:pPr marL="0" indent="0" algn="ctr">
              <a:lnSpc>
                <a:spcPct val="100000"/>
              </a:lnSpc>
              <a:spcBef>
                <a:spcPts val="3600"/>
              </a:spcBef>
              <a:buNone/>
            </a:pPr>
            <a:r>
              <a:rPr lang="en-GB" i="1" dirty="0"/>
              <a:t>“If you want to go fast, go alone. If you want to go far, go together”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F3D074-E79D-7D4A-90F0-5CC430A9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EOSC is actively using global fora like the RDA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6A5F2-D7FC-D640-A15C-63B5E9CC8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9</a:t>
            </a:fld>
            <a:r>
              <a:rPr lang="en-GB"/>
              <a:t>     |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43486-5D1A-6040-80FF-E0C16405DB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E6"/>
              </a:clrFrom>
              <a:clrTo>
                <a:srgbClr val="FFFF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79" y="1533907"/>
            <a:ext cx="2758439" cy="2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GEANT Presentation Template - August 2017</Template>
  <TotalTime>1216</TotalTime>
  <Words>447</Words>
  <Application>Microsoft Macintosh PowerPoint</Application>
  <PresentationFormat>Widescreen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What is EOSC?</vt:lpstr>
      <vt:lpstr>EOSC governance structure</vt:lpstr>
      <vt:lpstr>EOSC Working Groups</vt:lpstr>
      <vt:lpstr>A first iteration of EOSC by end 2020</vt:lpstr>
      <vt:lpstr>Lots of progress to date</vt:lpstr>
      <vt:lpstr>Part of a wider European data space agenda</vt:lpstr>
      <vt:lpstr>Pursuing shared ‘data commons’ goals</vt:lpstr>
      <vt:lpstr>EOSC is actively using global fora like the RDA</vt:lpstr>
      <vt:lpstr>Global Open Research Commons Interest Group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Meloni</dc:creator>
  <cp:lastModifiedBy>Sarah Jones</cp:lastModifiedBy>
  <cp:revision>108</cp:revision>
  <dcterms:created xsi:type="dcterms:W3CDTF">2018-03-16T12:13:33Z</dcterms:created>
  <dcterms:modified xsi:type="dcterms:W3CDTF">2020-11-02T19:14:35Z</dcterms:modified>
</cp:coreProperties>
</file>