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352" r:id="rId2"/>
    <p:sldId id="342" r:id="rId3"/>
    <p:sldId id="273" r:id="rId4"/>
    <p:sldId id="365" r:id="rId5"/>
    <p:sldId id="397" r:id="rId6"/>
    <p:sldId id="389" r:id="rId7"/>
    <p:sldId id="390" r:id="rId8"/>
    <p:sldId id="392" r:id="rId9"/>
    <p:sldId id="394" r:id="rId10"/>
    <p:sldId id="335" r:id="rId11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Treloar" initials="AET" lastIdx="3" clrIdx="0"/>
  <p:cmAuthor id="2" name="Emma Crott" initials="EC" lastIdx="2" clrIdx="1">
    <p:extLst>
      <p:ext uri="{19B8F6BF-5375-455C-9EA6-DF929625EA0E}">
        <p15:presenceInfo xmlns:p15="http://schemas.microsoft.com/office/powerpoint/2012/main" userId="cdb645405c47da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DB"/>
    <a:srgbClr val="0DB0D5"/>
    <a:srgbClr val="F8B117"/>
    <a:srgbClr val="000909"/>
    <a:srgbClr val="00000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65570" autoAdjust="0"/>
  </p:normalViewPr>
  <p:slideViewPr>
    <p:cSldViewPr snapToGrid="0" snapToObjects="1">
      <p:cViewPr varScale="1">
        <p:scale>
          <a:sx n="72" d="100"/>
          <a:sy n="72" d="100"/>
        </p:scale>
        <p:origin x="1914" y="7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28" tIns="48314" rIns="96628" bIns="4831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6628" tIns="48314" rIns="96628" bIns="48314" rtlCol="0"/>
          <a:lstStyle>
            <a:lvl1pPr algn="r">
              <a:defRPr sz="1300"/>
            </a:lvl1pPr>
          </a:lstStyle>
          <a:p>
            <a:fld id="{B548F7E5-516C-6F41-B23E-47DFCED9F619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8" tIns="48314" rIns="96628" bIns="4831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9"/>
          </a:xfrm>
          <a:prstGeom prst="rect">
            <a:avLst/>
          </a:prstGeom>
        </p:spPr>
        <p:txBody>
          <a:bodyPr vert="horz" lIns="96628" tIns="48314" rIns="96628" bIns="483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6"/>
            <a:ext cx="2985558" cy="502834"/>
          </a:xfrm>
          <a:prstGeom prst="rect">
            <a:avLst/>
          </a:prstGeom>
        </p:spPr>
        <p:txBody>
          <a:bodyPr vert="horz" lIns="96628" tIns="48314" rIns="96628" bIns="4831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</p:spPr>
        <p:txBody>
          <a:bodyPr vert="horz" lIns="96628" tIns="48314" rIns="96628" bIns="48314" rtlCol="0" anchor="b"/>
          <a:lstStyle>
            <a:lvl1pPr algn="r">
              <a:defRPr sz="1300"/>
            </a:lvl1pPr>
          </a:lstStyle>
          <a:p>
            <a:fld id="{58A14113-8F8B-5342-8F3A-973DDC1A14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12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4113-8F8B-5342-8F3A-973DDC1A149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52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4113-8F8B-5342-8F3A-973DDC1A149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24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252">
              <a:defRPr/>
            </a:pPr>
            <a:endParaRPr lang="en-US" dirty="0">
              <a:solidFill>
                <a:schemeClr val="accent1"/>
              </a:solidFill>
              <a:latin typeface="Spectral" panose="0202050206000000000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4113-8F8B-5342-8F3A-973DDC1A149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0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4113-8F8B-5342-8F3A-973DDC1A149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94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4113-8F8B-5342-8F3A-973DDC1A149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44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98181"/>
              </a:lnSpc>
              <a:spcBef>
                <a:spcPts val="1000"/>
              </a:spcBef>
            </a:pP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4113-8F8B-5342-8F3A-973DDC1A149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44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4113-8F8B-5342-8F3A-973DDC1A149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95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4113-8F8B-5342-8F3A-973DDC1A149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06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4113-8F8B-5342-8F3A-973DDC1A149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7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14113-8F8B-5342-8F3A-973DDC1A149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55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937F-F32A-3B4A-AA5A-8171B8755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661015"/>
            <a:ext cx="6362700" cy="15954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22FE1F-216C-0C4F-860D-7973BEF3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100" y="4793456"/>
            <a:ext cx="2159000" cy="234950"/>
          </a:xfrm>
        </p:spPr>
        <p:txBody>
          <a:bodyPr lIns="0" tIns="0" rIns="0" bIns="0" anchor="t" anchorCtr="0"/>
          <a:lstStyle>
            <a:lvl1pPr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EF3F9-573C-DB4D-B011-FDC9CAF8A876}"/>
              </a:ext>
            </a:extLst>
          </p:cNvPr>
          <p:cNvSpPr txBox="1"/>
          <p:nvPr userDrawn="1"/>
        </p:nvSpPr>
        <p:spPr>
          <a:xfrm>
            <a:off x="800100" y="5159168"/>
            <a:ext cx="1765300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sz="1100" dirty="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E8CFFF-935B-C14B-A741-01CF5AF6FCAA}"/>
              </a:ext>
            </a:extLst>
          </p:cNvPr>
          <p:cNvSpPr txBox="1"/>
          <p:nvPr userDrawn="1"/>
        </p:nvSpPr>
        <p:spPr>
          <a:xfrm>
            <a:off x="800100" y="6378397"/>
            <a:ext cx="1765300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AU" sz="800" b="0" i="0" kern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C9412D-48AD-154B-B0F8-FA66775E5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3283027"/>
            <a:ext cx="6369050" cy="96274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3442C5-0C62-0B47-A938-F79D64AEE20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0100" y="5383987"/>
            <a:ext cx="6369050" cy="93377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B5C2D67-616D-024A-8C67-66DC0BDFF1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9726" y="6384702"/>
            <a:ext cx="2159000" cy="20147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00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D6F40D-CE41-B94E-B7E9-95616EC5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8672" y="2464136"/>
            <a:ext cx="7534656" cy="443198"/>
          </a:xfrm>
        </p:spPr>
        <p:txBody>
          <a:bodyPr wrap="square" lIns="0" tIns="0" rIns="0" bIns="0" numCol="1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2400" b="0" i="1" smtClean="0">
                <a:effectLst/>
                <a:latin typeface="Spectral" panose="02020502060000000000" pitchFamily="18" charset="77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8510B8A-26D2-F345-8666-1EE61FCB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AF8B386-0A15-5747-BDD4-353A42D5E01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328672" y="4562335"/>
            <a:ext cx="7680960" cy="206851"/>
          </a:xfrm>
        </p:spPr>
        <p:txBody>
          <a:bodyPr lIns="0" tIns="0" rIns="0" bIns="0" numCol="1" spcCol="360000">
            <a:sp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200" b="1" i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TEXT STYLE</a:t>
            </a:r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FE58903F-72F3-EE42-829D-A08C8750D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66E463D-DED4-5B44-8030-1A678890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8826" y="6356350"/>
            <a:ext cx="1761781" cy="365125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C06FE440-1685-3D43-B18A-AA159092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4753" y="6356350"/>
            <a:ext cx="1378027" cy="36512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35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444A9-D86E-3C4C-8EB7-F13AAAA7F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8289"/>
            <a:ext cx="5181600" cy="3698329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7757E-C512-DC47-8327-FFEBA9212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8289"/>
            <a:ext cx="5181600" cy="3698329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B0975-BBF6-4D4A-A9B6-4CDB6EBB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327A925-FAC6-0A41-8DB3-4AA0D5EF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1C9D280-9AAA-8148-B2E9-55B18113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9">
            <a:extLst>
              <a:ext uri="{FF2B5EF4-FFF2-40B4-BE49-F238E27FC236}">
                <a16:creationId xmlns:a16="http://schemas.microsoft.com/office/drawing/2014/main" id="{3AA3BC5D-EE24-7F4D-A2D3-A101B4266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1821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B70EC-2949-C747-A9BE-4DEB625B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F3007B-34B2-A447-A27B-366D3503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DC3CBC-7F20-D44D-89E1-7A1047E8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322673D1-64C0-1340-8750-BC57D096BF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3117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15727-1CB1-7D43-B3A1-13284B54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9FF84-74D1-D14F-897A-0F8D7E5F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10BE0-86E3-4A49-BD03-EF39AC28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6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lose">
    <p:bg>
      <p:bgPr>
        <a:solidFill>
          <a:srgbClr val="00B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8E48D1-DFE8-2F4C-9A06-97B5BBFB7183}"/>
              </a:ext>
            </a:extLst>
          </p:cNvPr>
          <p:cNvSpPr txBox="1"/>
          <p:nvPr userDrawn="1"/>
        </p:nvSpPr>
        <p:spPr>
          <a:xfrm>
            <a:off x="800100" y="2824449"/>
            <a:ext cx="2159000" cy="38145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AU" sz="1800" b="1" i="0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CONTACT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A52D5A6-A6E9-DA43-A9E2-1B3C26735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3326788"/>
            <a:ext cx="6369050" cy="1520634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20CACA-F262-E147-9DCA-3FCF267881E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89083" y="5375925"/>
            <a:ext cx="3815967" cy="980808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847" y="662477"/>
            <a:ext cx="3599695" cy="1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esentation Close _blank">
    <p:bg>
      <p:bgPr>
        <a:solidFill>
          <a:srgbClr val="00B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847" y="662477"/>
            <a:ext cx="3599695" cy="1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5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D12B-E550-9542-90E4-CCA3B7B03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E385B-F2D7-184D-A5CC-CC16FADD8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>
              <a:defRPr sz="28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2pPr>
            <a:lvl3pPr>
              <a:defRPr sz="24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3pPr>
            <a:lvl4pPr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4pPr>
            <a:lvl5pPr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19B69-A895-8E4D-8053-1631CF4E1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7908092-7C39-E440-9CA0-05865897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CD41FCE-1B8B-2D49-B4B1-D2F2B67E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BFA7B4-26B4-2B4E-A299-5A5C9BD1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x3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D12B-E550-9542-90E4-CCA3B7B03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3611025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E385B-F2D7-184D-A5CC-CC16FADD8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52" y="987425"/>
            <a:ext cx="3426247" cy="4873625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>
              <a:defRPr sz="28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2pPr>
            <a:lvl3pPr>
              <a:defRPr sz="24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3pPr>
            <a:lvl4pPr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4pPr>
            <a:lvl5pPr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19B69-A895-8E4D-8053-1631CF4E1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3369"/>
            <a:ext cx="3611025" cy="3017206"/>
          </a:xfrm>
        </p:spPr>
        <p:txBody>
          <a:bodyPr/>
          <a:lstStyle>
            <a:lvl1pPr marL="0" indent="0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7908092-7C39-E440-9CA0-05865897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CD41FCE-1B8B-2D49-B4B1-D2F2B67E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BFA7B4-26B4-2B4E-A299-5A5C9BD1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D69F01-A7CC-F446-AA09-CE14550391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49938" y="987426"/>
            <a:ext cx="2905450" cy="2295602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>
              <a:defRPr sz="28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2pPr>
            <a:lvl3pPr>
              <a:defRPr sz="24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3pPr>
            <a:lvl4pPr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4pPr>
            <a:lvl5pPr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4F63BE-6895-084E-9B74-B1C5B4CAB8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49938" y="3565373"/>
            <a:ext cx="2905450" cy="2295602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>
              <a:defRPr sz="28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2pPr>
            <a:lvl3pPr>
              <a:defRPr sz="24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3pPr>
            <a:lvl4pPr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4pPr>
            <a:lvl5pPr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06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BA7B-F2D5-1F49-AA29-406DE4BAA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CFC9-EE81-E741-B184-D0DC67880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7919A-EABE-FE47-8CF5-E493C031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218FDA0-1FC4-A240-A868-5CCCFE83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4CE17D3-EAB9-D045-B559-3E4E812C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B2CB3B-49D3-724F-809F-B28B0F95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5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CBDB0-ED42-0C4E-9234-A392D5FBD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D0E58B5B-271C-DA4A-9D85-CD50BCA0DD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631DFA9-8B9A-624D-9CAE-8BCF4D77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939FFE-0672-5B4C-8497-084F2109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8A5DAE-EF77-5843-AD55-3B29E698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9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D6F40D-CE41-B94E-B7E9-95616EC5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38677"/>
            <a:ext cx="10515600" cy="3875713"/>
          </a:xfrm>
        </p:spPr>
        <p:txBody>
          <a:bodyPr lIns="0" tIns="0" rIns="0" bIns="0" numCol="2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600" b="0" i="0" smtClean="0">
                <a:effectLst/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AA405FE-E64D-D846-90DA-5E2A2E7C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327791BD-BE8B-6942-BD90-8DDB569A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8826" y="6356350"/>
            <a:ext cx="1761781" cy="365125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C30613-39A4-6440-BBBE-CB94F693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4753" y="6356350"/>
            <a:ext cx="137802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13" name="Title Placeholder 9">
            <a:extLst>
              <a:ext uri="{FF2B5EF4-FFF2-40B4-BE49-F238E27FC236}">
                <a16:creationId xmlns:a16="http://schemas.microsoft.com/office/drawing/2014/main" id="{AC2C1CE9-5DB5-1942-AB18-90527D25C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88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7598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332B8-E563-BD40-ADF4-E68B01D9EE62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F790D-B120-C644-869F-AF96FECC8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320FA4-5383-E24D-8E74-5CA4179D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71905-3665-9141-87C3-C5B9FF71F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17B77-5617-7441-B742-C69C9927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7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DB493-8296-0B4B-8834-5746C47A2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EE403-6DF8-8540-A229-79747F52F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7B99CD-869F-7249-93A9-E91CDC1BDA4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9789" y="2505075"/>
            <a:ext cx="5157786" cy="3241896"/>
          </a:xfrm>
        </p:spPr>
        <p:txBody>
          <a:bodyPr lIns="0" tIns="0" rIns="0" bIns="0"/>
          <a:lstStyle>
            <a:lvl1pPr indent="-180000"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360000" indent="-180000"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2pPr>
            <a:lvl3pPr marL="720000" indent="-180000">
              <a:defRPr sz="18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3pPr>
            <a:lvl4pPr marL="1080000" indent="-180000"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4pPr>
            <a:lvl5pPr marL="1440000" indent="-180000">
              <a:defRPr sz="14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1B48F9-DEFF-C24C-A62A-E7B469CE0D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71952" y="2505075"/>
            <a:ext cx="5183435" cy="3241896"/>
          </a:xfrm>
        </p:spPr>
        <p:txBody>
          <a:bodyPr lIns="0" tIns="0" rIns="0" bIns="0"/>
          <a:lstStyle>
            <a:lvl1pPr indent="-180000"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360000" indent="-180000">
              <a:defRPr sz="20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2pPr>
            <a:lvl3pPr marL="720000" indent="-180000">
              <a:defRPr sz="18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3pPr>
            <a:lvl4pPr marL="1080000" indent="-180000"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4pPr>
            <a:lvl5pPr marL="1440000" indent="-180000">
              <a:defRPr sz="14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Placeholder 9">
            <a:extLst>
              <a:ext uri="{FF2B5EF4-FFF2-40B4-BE49-F238E27FC236}">
                <a16:creationId xmlns:a16="http://schemas.microsoft.com/office/drawing/2014/main" id="{5D5260C4-03FF-174E-9711-C11A8786A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537DB-2B03-6B44-BCCE-365B25F444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63492-739C-4244-BA0F-54BAA5B0482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99708-1D62-B04E-A4D7-4631C704AD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1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column 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DB493-8296-0B4B-8834-5746C47A2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773" y="4386520"/>
            <a:ext cx="2950014" cy="55263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3F988F3-1954-3041-8F39-7D002A9DA65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8773" y="4984539"/>
            <a:ext cx="2950014" cy="908262"/>
          </a:xfrm>
        </p:spPr>
        <p:txBody>
          <a:bodyPr lIns="0" tIns="0" rIns="0" bIns="0">
            <a:noAutofit/>
          </a:bodyPr>
          <a:lstStyle>
            <a:lvl1pPr marL="48600" indent="0" algn="l">
              <a:buNone/>
              <a:defRPr sz="12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18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2pPr>
            <a:lvl3pPr marL="54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3pPr>
            <a:lvl4pPr marL="90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4pPr>
            <a:lvl5pPr marL="126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938CBB4-F2BC-034C-81A8-98BB8AC494A4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629591" y="2109135"/>
            <a:ext cx="2950014" cy="1967105"/>
          </a:xfrm>
        </p:spPr>
        <p:txBody>
          <a:bodyPr/>
          <a:lstStyle>
            <a:lvl1pPr marL="0" indent="0">
              <a:buNone/>
              <a:defRPr sz="32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AD04A7E-4E66-EA4A-9D23-7FEFCCDED18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28772" y="2109135"/>
            <a:ext cx="2950014" cy="1967105"/>
          </a:xfrm>
        </p:spPr>
        <p:txBody>
          <a:bodyPr/>
          <a:lstStyle>
            <a:lvl1pPr marL="0" indent="0">
              <a:buNone/>
              <a:defRPr sz="32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A94DDF-0071-7C41-9B65-DC55E677107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430410" y="2109135"/>
            <a:ext cx="2950014" cy="1967105"/>
          </a:xfrm>
        </p:spPr>
        <p:txBody>
          <a:bodyPr/>
          <a:lstStyle>
            <a:lvl1pPr marL="0" indent="0">
              <a:buNone/>
              <a:defRPr sz="32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420D895-900A-3C4B-9EA8-AA540E21CC72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4620993" y="4386520"/>
            <a:ext cx="2950014" cy="55263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E099AE0-71B4-DE4F-B97D-40097786B84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620993" y="4984538"/>
            <a:ext cx="2950014" cy="908263"/>
          </a:xfrm>
        </p:spPr>
        <p:txBody>
          <a:bodyPr lIns="0" tIns="0" rIns="0" bIns="0">
            <a:noAutofit/>
          </a:bodyPr>
          <a:lstStyle>
            <a:lvl1pPr marL="48600" indent="0" algn="l">
              <a:buNone/>
              <a:defRPr sz="12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18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2pPr>
            <a:lvl3pPr marL="54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3pPr>
            <a:lvl4pPr marL="90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4pPr>
            <a:lvl5pPr marL="126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DFDA79E-07F5-9243-8FEF-ACEC4B354540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8413213" y="4386520"/>
            <a:ext cx="2950014" cy="55263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64D1CA2-F0D4-B94D-9777-03CF4FC690F9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413213" y="4984538"/>
            <a:ext cx="2950014" cy="908263"/>
          </a:xfrm>
        </p:spPr>
        <p:txBody>
          <a:bodyPr lIns="0" tIns="0" rIns="0" bIns="0">
            <a:noAutofit/>
          </a:bodyPr>
          <a:lstStyle>
            <a:lvl1pPr marL="48600" indent="0" algn="l">
              <a:buNone/>
              <a:defRPr sz="12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18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2pPr>
            <a:lvl3pPr marL="54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3pPr>
            <a:lvl4pPr marL="90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4pPr>
            <a:lvl5pPr marL="1260000" indent="0" algn="l">
              <a:buNone/>
              <a:defRPr sz="1600" b="0" i="0"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9">
            <a:extLst>
              <a:ext uri="{FF2B5EF4-FFF2-40B4-BE49-F238E27FC236}">
                <a16:creationId xmlns:a16="http://schemas.microsoft.com/office/drawing/2014/main" id="{2B042F5B-A12C-B449-A474-CEC5B8F48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BFA32-D1E3-8943-B795-63881A5AF70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51AF5-97E0-BE41-8C40-653A29DAB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B9B9-3233-4345-B476-FFD57E51BF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4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15A6-2205-0748-AC92-AF07969C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DB61D-2614-904D-8C94-BBB842298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50068-3DC4-9845-98E5-8B6BF466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D812-49CA-924C-B1B5-B24A9CACE22C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B4154-9A26-1044-BB30-B1202175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0F913-349A-9B43-9E61-95A1C490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E649-CFAF-C542-8082-FA5F0D3C7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53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A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711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40000"/>
            <a:ext cx="5157787" cy="6200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446612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40000"/>
            <a:ext cx="5183188" cy="6200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44470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8011-A8AA-4419-8ACD-238893C05803}" type="datetimeFigureOut">
              <a:rPr lang="en-AU" smtClean="0"/>
              <a:t>2/11/2020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AE56-0D12-471E-B4BC-5BADA70B0A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18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D6F40D-CE41-B94E-B7E9-95616EC5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376000"/>
            <a:ext cx="4926624" cy="3439584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400" b="0" i="0" smtClean="0"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AA405FE-E64D-D846-90DA-5E2A2E7C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EF01F95-A34F-DE41-8D6A-317573D9B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999"/>
            <a:ext cx="5181600" cy="1309076"/>
          </a:xfrm>
        </p:spPr>
        <p:txBody>
          <a:bodyPr lIns="0" tIns="0" rIns="0" bIns="0">
            <a:spAutoFit/>
          </a:bodyPr>
          <a:lstStyle>
            <a:lvl1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EE770710-D81B-384F-8985-EBF163268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5BDDCA0F-A403-354D-8BEB-8F434510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8826" y="6356350"/>
            <a:ext cx="1761781" cy="365125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24AB87E-6547-794D-B040-2043441A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4753" y="6356350"/>
            <a:ext cx="1378027" cy="36512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469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D4DF8A-7222-694F-92C7-5269A8636960}"/>
              </a:ext>
            </a:extLst>
          </p:cNvPr>
          <p:cNvSpPr/>
          <p:nvPr userDrawn="1"/>
        </p:nvSpPr>
        <p:spPr>
          <a:xfrm>
            <a:off x="853440" y="2474976"/>
            <a:ext cx="2950464" cy="3194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D6F40D-CE41-B94E-B7E9-95616EC5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2144" y="2743200"/>
            <a:ext cx="2353056" cy="524256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8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96D6DE-D02F-8C44-BC84-7EE0588EA33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52144" y="3523488"/>
            <a:ext cx="2353056" cy="1840992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2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5B20C9-2238-C540-A224-1C169B92C986}"/>
              </a:ext>
            </a:extLst>
          </p:cNvPr>
          <p:cNvSpPr/>
          <p:nvPr userDrawn="1"/>
        </p:nvSpPr>
        <p:spPr>
          <a:xfrm>
            <a:off x="4645152" y="2474976"/>
            <a:ext cx="2950464" cy="3194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0" i="0" dirty="0">
              <a:ln>
                <a:noFill/>
              </a:ln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E54BD7-F835-FE42-9F7C-E74072847B7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43856" y="2743200"/>
            <a:ext cx="2353056" cy="524256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8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F9C39E5-8141-024F-93DB-4444BD6586E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943856" y="3523488"/>
            <a:ext cx="2353056" cy="1840992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2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515582-BD55-E14D-BB7D-D48C95A75892}"/>
              </a:ext>
            </a:extLst>
          </p:cNvPr>
          <p:cNvSpPr/>
          <p:nvPr userDrawn="1"/>
        </p:nvSpPr>
        <p:spPr>
          <a:xfrm>
            <a:off x="8424672" y="2474976"/>
            <a:ext cx="2950464" cy="31943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noFill/>
              </a:ln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4327179-646B-8D49-96DE-C76EF31FCF1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723376" y="2743200"/>
            <a:ext cx="2353056" cy="524256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8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D820D49-ED3A-4041-8590-D9B799C9E1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723376" y="3523488"/>
            <a:ext cx="2353056" cy="1840992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2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2A45132-DFC5-2A4D-AA87-58901915C21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C05F311B-2CD2-BE40-A6B9-56DECE74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8826" y="6356350"/>
            <a:ext cx="1761781" cy="365125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B608212C-1650-614B-9A7F-81C13999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4753" y="6356350"/>
            <a:ext cx="137802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24" name="Title Placeholder 9">
            <a:extLst>
              <a:ext uri="{FF2B5EF4-FFF2-40B4-BE49-F238E27FC236}">
                <a16:creationId xmlns:a16="http://schemas.microsoft.com/office/drawing/2014/main" id="{B3068929-4929-F84C-B0D3-DEF32F511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141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x2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D6F40D-CE41-B94E-B7E9-95616EC5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376000"/>
            <a:ext cx="10515600" cy="3439584"/>
          </a:xfrm>
        </p:spPr>
        <p:txBody>
          <a:bodyPr lIns="0" tIns="0" rIns="0" bIns="0" numCol="2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400" b="0" i="0" smtClean="0"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8C57E-395D-8A45-A23F-36DB9A6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5CD1FA97-FF39-B34C-9BD5-08DDD2003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AF745C3C-FB32-A847-B976-C2A5FCE8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8826" y="6356350"/>
            <a:ext cx="1761781" cy="365125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939E226-FE9E-8841-864A-51CB3989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4753" y="6356350"/>
            <a:ext cx="1378027" cy="36512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33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x2col_b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D6F40D-CE41-B94E-B7E9-95616EC5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2376000"/>
            <a:ext cx="10515600" cy="3439584"/>
          </a:xfrm>
        </p:spPr>
        <p:txBody>
          <a:bodyPr lIns="0" tIns="0" rIns="0" bIns="0" numCol="2" spcCol="360000">
            <a:noAutofit/>
          </a:bodyPr>
          <a:lstStyle>
            <a:lvl1pPr marL="0" indent="0">
              <a:lnSpc>
                <a:spcPct val="120000"/>
              </a:lnSpc>
              <a:spcBef>
                <a:spcPts val="2000"/>
              </a:spcBef>
              <a:buNone/>
              <a:defRPr lang="en-AU" sz="1400" b="0" i="0" smtClean="0"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8C57E-395D-8A45-A23F-36DB9A6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10A097B5-DF17-EC42-972E-7F7DF1D1A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1600"/>
            <a:ext cx="10515600" cy="1130400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AC76483-30E0-344A-9821-8B44C728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8826" y="6356350"/>
            <a:ext cx="1761781" cy="365125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7610474-532B-3D4B-8B52-81D9BF01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4753" y="6356350"/>
            <a:ext cx="1378027" cy="365125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145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9E351EF-6CE4-F04B-B42E-316FAAAD84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16311"/>
            <a:ext cx="10515600" cy="1164053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BD47EE-B8AC-8F43-97D9-0863A23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29043"/>
            <a:ext cx="10515600" cy="28527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Spectral" panose="0202050206000000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75" y="6012000"/>
            <a:ext cx="1605600" cy="5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6F5E8D-39B6-A149-ACF7-9D68B7FD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29043"/>
            <a:ext cx="10515600" cy="28527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Spectral" panose="0202050206000000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75" y="6012000"/>
            <a:ext cx="1605600" cy="52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IFICAN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87C43-5B68-AD45-B5A6-F6F68481E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2694" y="2104222"/>
            <a:ext cx="5420299" cy="31177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Spectral" panose="02020502060000000000" pitchFamily="18" charset="77"/>
                <a:ea typeface="Roboto" panose="02000000000000000000" pitchFamily="2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17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9DDCC-DE6A-0741-B71C-9FF3CB153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75999"/>
            <a:ext cx="10515600" cy="34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53FEA-2114-2E41-B068-B3C89F9F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8826" y="6356350"/>
            <a:ext cx="1761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3C9A5-3598-7B4C-839D-1B201820C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46926" y="6356350"/>
            <a:ext cx="1761781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+mn-lt"/>
                <a:ea typeface="Roboto Light" panose="02000000000000000000" pitchFamily="2" charset="0"/>
                <a:cs typeface="Calibri Light" panose="020F0302020204030204" pitchFamily="34" charset="0"/>
              </a:defRPr>
            </a:lvl1pPr>
          </a:lstStyle>
          <a:p>
            <a:fld id="{B10BB192-10D5-1C49-AE32-F22DE09D28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E8A2A-B9EE-FB4D-BF81-827AB40B6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04753" y="6356350"/>
            <a:ext cx="13780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012873"/>
            <a:ext cx="1606399" cy="52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2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5" r:id="rId4"/>
    <p:sldLayoutId id="2147483662" r:id="rId5"/>
    <p:sldLayoutId id="2147483671" r:id="rId6"/>
    <p:sldLayoutId id="2147483651" r:id="rId7"/>
    <p:sldLayoutId id="2147483660" r:id="rId8"/>
    <p:sldLayoutId id="2147483661" r:id="rId9"/>
    <p:sldLayoutId id="2147483664" r:id="rId10"/>
    <p:sldLayoutId id="2147483652" r:id="rId11"/>
    <p:sldLayoutId id="2147483654" r:id="rId12"/>
    <p:sldLayoutId id="2147483655" r:id="rId13"/>
    <p:sldLayoutId id="2147483667" r:id="rId14"/>
    <p:sldLayoutId id="2147483668" r:id="rId15"/>
    <p:sldLayoutId id="2147483656" r:id="rId16"/>
    <p:sldLayoutId id="2147483672" r:id="rId17"/>
    <p:sldLayoutId id="2147483657" r:id="rId18"/>
    <p:sldLayoutId id="2147483658" r:id="rId19"/>
    <p:sldLayoutId id="2147483659" r:id="rId20"/>
    <p:sldLayoutId id="2147483653" r:id="rId21"/>
    <p:sldLayoutId id="2147483670" r:id="rId22"/>
    <p:sldLayoutId id="2147483673" r:id="rId23"/>
    <p:sldLayoutId id="2147483674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 Light" panose="020F0302020204030204" pitchFamily="34" charset="0"/>
          <a:ea typeface="Roboto" panose="02000000000000000000" pitchFamily="2" charset="0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87CF296-0BF8-3C45-9532-EE4EF0A3F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661015"/>
            <a:ext cx="8560876" cy="2151568"/>
          </a:xfrm>
        </p:spPr>
        <p:txBody>
          <a:bodyPr/>
          <a:lstStyle/>
          <a:p>
            <a:r>
              <a:rPr lang="en-US" dirty="0"/>
              <a:t>The ARDC’s Nectar Research Cloud: Challenges and Opportunities for the GOSC </a:t>
            </a:r>
            <a:endParaRPr lang="en-A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C3B221-F0F8-694B-A13A-7F1B9FCDC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50" y="3845388"/>
            <a:ext cx="6369050" cy="962741"/>
          </a:xfrm>
        </p:spPr>
        <p:txBody>
          <a:bodyPr>
            <a:normAutofit/>
          </a:bodyPr>
          <a:lstStyle/>
          <a:p>
            <a:r>
              <a:rPr lang="en-AU" b="1" dirty="0"/>
              <a:t>4 November 2020</a:t>
            </a:r>
          </a:p>
          <a:p>
            <a:endParaRPr lang="en-AU" b="1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492270-EE9F-7742-9812-30F978CA36F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93750" y="5455898"/>
            <a:ext cx="6369050" cy="933774"/>
          </a:xfrm>
        </p:spPr>
        <p:txBody>
          <a:bodyPr/>
          <a:lstStyle/>
          <a:p>
            <a:r>
              <a:rPr lang="en-AU" dirty="0"/>
              <a:t>Rosie Hicks, CEO, ARDC Ltd</a:t>
            </a:r>
          </a:p>
          <a:p>
            <a:r>
              <a:rPr lang="en-AU" dirty="0"/>
              <a:t>Rosie.Hicks@ardc.edu.au</a:t>
            </a:r>
          </a:p>
        </p:txBody>
      </p:sp>
    </p:spTree>
    <p:extLst>
      <p:ext uri="{BB962C8B-B14F-4D97-AF65-F5344CB8AC3E}">
        <p14:creationId xmlns:p14="http://schemas.microsoft.com/office/powerpoint/2010/main" val="205362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557979-776F-9548-80C4-2D28C864E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27BF5-6A32-374D-A7DD-0A573C88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B192-10D5-1C49-AE32-F22DE09D28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7A299-D3F3-D442-B432-4D05A173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6C7A4-6A7E-4F4B-9F7E-8AE6C01C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82"/>
            <a:ext cx="12192000" cy="68641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58791A-3D8A-4C4F-9DF4-2D2F0B85E98C}"/>
              </a:ext>
            </a:extLst>
          </p:cNvPr>
          <p:cNvSpPr/>
          <p:nvPr/>
        </p:nvSpPr>
        <p:spPr>
          <a:xfrm>
            <a:off x="2617076" y="1421893"/>
            <a:ext cx="6957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solidFill>
                  <a:schemeClr val="bg1"/>
                </a:solidFill>
              </a:rPr>
              <a:t>Transforming digital infrastructure to support leading edge research and innovation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752CC-A26C-AA43-BCC3-417B05AB5B40}"/>
              </a:ext>
            </a:extLst>
          </p:cNvPr>
          <p:cNvSpPr/>
          <p:nvPr/>
        </p:nvSpPr>
        <p:spPr>
          <a:xfrm>
            <a:off x="170985" y="475785"/>
            <a:ext cx="1702420" cy="416313"/>
          </a:xfrm>
          <a:prstGeom prst="rect">
            <a:avLst/>
          </a:prstGeom>
          <a:solidFill>
            <a:srgbClr val="000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0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5D91AE6-116B-4377-8511-C2487288D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61" y="1701557"/>
            <a:ext cx="4464439" cy="45555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E705F2-0C14-478F-B566-3A41D7141118}"/>
              </a:ext>
            </a:extLst>
          </p:cNvPr>
          <p:cNvSpPr/>
          <p:nvPr/>
        </p:nvSpPr>
        <p:spPr>
          <a:xfrm>
            <a:off x="540000" y="170155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800" b="1" dirty="0">
                <a:solidFill>
                  <a:srgbClr val="00BCDB"/>
                </a:solidFill>
              </a:rPr>
              <a:t>Purpose: </a:t>
            </a:r>
            <a:r>
              <a:rPr lang="en-US" sz="2800" i="1" dirty="0"/>
              <a:t>to provide Australian researchers with competitive advantage through data.</a:t>
            </a:r>
          </a:p>
          <a:p>
            <a:endParaRPr lang="en-US" sz="2800" dirty="0">
              <a:solidFill>
                <a:srgbClr val="00BCDB"/>
              </a:solidFill>
            </a:endParaRPr>
          </a:p>
          <a:p>
            <a:r>
              <a:rPr lang="en-US" sz="2800" b="1" dirty="0">
                <a:solidFill>
                  <a:srgbClr val="00BCDB"/>
                </a:solidFill>
              </a:rPr>
              <a:t>Mission: </a:t>
            </a:r>
            <a:r>
              <a:rPr lang="en-US" sz="2800" i="1" dirty="0"/>
              <a:t>to accelerate research and innovation by driving excellence in the creation, analysis and retention of high-quality data assets.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2B44937-568B-40AD-B65A-7C160F242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4098" y="340857"/>
            <a:ext cx="195035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5562E4-8FE7-A14C-A75A-2D1CE1E3261B}"/>
              </a:ext>
            </a:extLst>
          </p:cNvPr>
          <p:cNvSpPr txBox="1"/>
          <p:nvPr/>
        </p:nvSpPr>
        <p:spPr>
          <a:xfrm>
            <a:off x="540000" y="540000"/>
            <a:ext cx="9132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CDB"/>
                </a:solidFill>
                <a:latin typeface="+mj-lt"/>
              </a:rPr>
              <a:t>ARDC – The Australian Research Data Commons 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330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075562E4-8FE7-A14C-A75A-2D1CE1E3261B}"/>
              </a:ext>
            </a:extLst>
          </p:cNvPr>
          <p:cNvSpPr txBox="1"/>
          <p:nvPr/>
        </p:nvSpPr>
        <p:spPr>
          <a:xfrm>
            <a:off x="540000" y="540000"/>
            <a:ext cx="4599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CDB"/>
                </a:solidFill>
                <a:latin typeface="+mj-lt"/>
              </a:rPr>
              <a:t>ARDC’s Areas of Activity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7477" y="1186331"/>
            <a:ext cx="8577046" cy="5255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132E9-1EAE-4C3B-AEA4-0C80AFD9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4098" y="340857"/>
            <a:ext cx="195035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94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07" y="1444433"/>
            <a:ext cx="11825586" cy="4334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562E4-8FE7-A14C-A75A-2D1CE1E3261B}"/>
              </a:ext>
            </a:extLst>
          </p:cNvPr>
          <p:cNvSpPr txBox="1"/>
          <p:nvPr/>
        </p:nvSpPr>
        <p:spPr>
          <a:xfrm>
            <a:off x="540000" y="540000"/>
            <a:ext cx="416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CDB"/>
                </a:solidFill>
                <a:latin typeface="+mj-lt"/>
              </a:rPr>
              <a:t>ARDC – Four Themes 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353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562E4-8FE7-A14C-A75A-2D1CE1E3261B}"/>
              </a:ext>
            </a:extLst>
          </p:cNvPr>
          <p:cNvSpPr txBox="1"/>
          <p:nvPr/>
        </p:nvSpPr>
        <p:spPr>
          <a:xfrm>
            <a:off x="540000" y="540000"/>
            <a:ext cx="818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CDB"/>
                </a:solidFill>
                <a:latin typeface="+mj-lt"/>
              </a:rPr>
              <a:t>ARDC Nectar Research Cloud – Capabilities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D8C481F-89D7-479A-8CF4-1E0F9FDB20F8}"/>
              </a:ext>
            </a:extLst>
          </p:cNvPr>
          <p:cNvSpPr txBox="1">
            <a:spLocks/>
          </p:cNvSpPr>
          <p:nvPr/>
        </p:nvSpPr>
        <p:spPr>
          <a:xfrm>
            <a:off x="540000" y="2678163"/>
            <a:ext cx="5372285" cy="258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98181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National </a:t>
            </a:r>
            <a:r>
              <a:rPr lang="en-US" sz="2400" dirty="0" err="1">
                <a:solidFill>
                  <a:schemeClr val="accent1"/>
                </a:solidFill>
              </a:rPr>
              <a:t>eResearch</a:t>
            </a:r>
            <a:r>
              <a:rPr lang="en-US" sz="2400" dirty="0">
                <a:solidFill>
                  <a:schemeClr val="accent1"/>
                </a:solidFill>
              </a:rPr>
              <a:t> Infrastructure Leader</a:t>
            </a:r>
          </a:p>
          <a:p>
            <a:pPr marL="342900" lvl="0" indent="-342900">
              <a:lnSpc>
                <a:spcPct val="98181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Federated Model</a:t>
            </a:r>
          </a:p>
          <a:p>
            <a:pPr marL="342900" lvl="0" indent="-342900">
              <a:lnSpc>
                <a:spcPct val="98181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National Impact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922" y="5902295"/>
            <a:ext cx="2100105" cy="831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100B8E-4F91-4198-85B0-35758504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669" y="301939"/>
            <a:ext cx="195035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CC4682-8446-4F62-9974-1A0FD7EE595D}"/>
              </a:ext>
            </a:extLst>
          </p:cNvPr>
          <p:cNvGrpSpPr/>
          <p:nvPr/>
        </p:nvGrpSpPr>
        <p:grpSpPr>
          <a:xfrm>
            <a:off x="5875799" y="1238043"/>
            <a:ext cx="5708400" cy="4946857"/>
            <a:chOff x="6215541" y="1575825"/>
            <a:chExt cx="5296247" cy="4512367"/>
          </a:xfrm>
        </p:grpSpPr>
        <p:pic>
          <p:nvPicPr>
            <p:cNvPr id="12" name="Picture 6" descr="https://lh4.googleusercontent.com/MiLFoJtdY--SfnqlI_ZRlNNT28xL6pjPdJl7CBOSQh5L6ZaavZfeceRlRd_3RgXnSu5566yDOSdFwBSGfSiq6HdXlsv80UdUup7eWOpaJsIKyZ9L_8W7So5ks6Yzb0k2Bmo1oH4c">
              <a:extLst>
                <a:ext uri="{FF2B5EF4-FFF2-40B4-BE49-F238E27FC236}">
                  <a16:creationId xmlns:a16="http://schemas.microsoft.com/office/drawing/2014/main" id="{76C64D7F-E40D-4CAE-879B-437457AF1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541" y="1575825"/>
              <a:ext cx="5296247" cy="3707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904E21-D1B8-4646-936B-1566AFC6078E}"/>
                </a:ext>
              </a:extLst>
            </p:cNvPr>
            <p:cNvSpPr txBox="1"/>
            <p:nvPr/>
          </p:nvSpPr>
          <p:spPr>
            <a:xfrm>
              <a:off x="6655752" y="5257195"/>
              <a:ext cx="44158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CDB"/>
                  </a:solidFill>
                  <a:latin typeface="+mj-lt"/>
                </a:rPr>
                <a:t> Supporting Australian researchers</a:t>
              </a:r>
            </a:p>
            <a:p>
              <a:pPr algn="ctr"/>
              <a:r>
                <a:rPr lang="en-US" sz="2400" dirty="0">
                  <a:solidFill>
                    <a:srgbClr val="00BCDB"/>
                  </a:solidFill>
                  <a:latin typeface="+mj-lt"/>
                </a:rPr>
                <a:t>since 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25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5562E4-8FE7-A14C-A75A-2D1CE1E3261B}"/>
              </a:ext>
            </a:extLst>
          </p:cNvPr>
          <p:cNvSpPr txBox="1"/>
          <p:nvPr/>
        </p:nvSpPr>
        <p:spPr>
          <a:xfrm>
            <a:off x="540000" y="540000"/>
            <a:ext cx="5834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CDB"/>
                </a:solidFill>
                <a:latin typeface="+mj-lt"/>
              </a:rPr>
              <a:t>ARDC Nectar: Lessons Learned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8C481F-89D7-479A-8CF4-1E0F9FDB20F8}"/>
              </a:ext>
            </a:extLst>
          </p:cNvPr>
          <p:cNvSpPr txBox="1">
            <a:spLocks/>
          </p:cNvSpPr>
          <p:nvPr/>
        </p:nvSpPr>
        <p:spPr>
          <a:xfrm>
            <a:off x="6692178" y="2747284"/>
            <a:ext cx="5327544" cy="1645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Self-service model for researchers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Benefits </a:t>
            </a:r>
            <a:r>
              <a:rPr lang="en-US" sz="2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&amp; </a:t>
            </a:r>
            <a:r>
              <a:rPr lang="en-US" sz="2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pitfalls of a federated model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National bias </a:t>
            </a:r>
            <a:r>
              <a:rPr lang="en-US" sz="2400" dirty="0" smtClean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&amp; </a:t>
            </a:r>
            <a:r>
              <a:rPr lang="en-US" sz="2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approach</a:t>
            </a:r>
            <a:endParaRPr lang="en-US" sz="1800" dirty="0">
              <a:solidFill>
                <a:schemeClr val="accent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C34D3D-CEF8-4F09-8D16-C63BB08023CF}"/>
              </a:ext>
            </a:extLst>
          </p:cNvPr>
          <p:cNvGrpSpPr/>
          <p:nvPr/>
        </p:nvGrpSpPr>
        <p:grpSpPr>
          <a:xfrm>
            <a:off x="367115" y="1544442"/>
            <a:ext cx="6180699" cy="4074134"/>
            <a:chOff x="540000" y="1391933"/>
            <a:chExt cx="6180699" cy="4074134"/>
          </a:xfrm>
        </p:grpSpPr>
        <p:pic>
          <p:nvPicPr>
            <p:cNvPr id="14" name="Google Shape;240;p7">
              <a:extLst>
                <a:ext uri="{FF2B5EF4-FFF2-40B4-BE49-F238E27FC236}">
                  <a16:creationId xmlns:a16="http://schemas.microsoft.com/office/drawing/2014/main" id="{0DCB5C06-B788-4DB6-9A5D-EE478453FDD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00" y="1391933"/>
              <a:ext cx="6180699" cy="4000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239;p7">
              <a:extLst>
                <a:ext uri="{FF2B5EF4-FFF2-40B4-BE49-F238E27FC236}">
                  <a16:creationId xmlns:a16="http://schemas.microsoft.com/office/drawing/2014/main" id="{53C233BF-DC2A-4D2F-BC9F-B2FFA3971DEC}"/>
                </a:ext>
              </a:extLst>
            </p:cNvPr>
            <p:cNvSpPr txBox="1"/>
            <p:nvPr/>
          </p:nvSpPr>
          <p:spPr>
            <a:xfrm>
              <a:off x="2459749" y="5004367"/>
              <a:ext cx="2341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dirty="0">
                  <a:solidFill>
                    <a:srgbClr val="00BCDB"/>
                  </a:solidFill>
                  <a:latin typeface="+mj-lt"/>
                  <a:ea typeface="Calibri"/>
                  <a:cs typeface="Calibri"/>
                  <a:sym typeface="Calibri"/>
                </a:rPr>
                <a:t>Usage 2019-20</a:t>
              </a:r>
              <a:endParaRPr dirty="0">
                <a:latin typeface="+mj-lt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F100B8E-4F91-4198-85B0-35758504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1669" y="301939"/>
            <a:ext cx="195035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922" y="5902295"/>
            <a:ext cx="2100105" cy="8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2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5562E4-8FE7-A14C-A75A-2D1CE1E3261B}"/>
              </a:ext>
            </a:extLst>
          </p:cNvPr>
          <p:cNvSpPr txBox="1"/>
          <p:nvPr/>
        </p:nvSpPr>
        <p:spPr>
          <a:xfrm>
            <a:off x="540000" y="540000"/>
            <a:ext cx="4784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CDB"/>
                </a:solidFill>
                <a:latin typeface="+mj-lt"/>
              </a:rPr>
              <a:t>ARDC Nectar: Challenges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8C481F-89D7-479A-8CF4-1E0F9FDB20F8}"/>
              </a:ext>
            </a:extLst>
          </p:cNvPr>
          <p:cNvSpPr txBox="1">
            <a:spLocks/>
          </p:cNvSpPr>
          <p:nvPr/>
        </p:nvSpPr>
        <p:spPr>
          <a:xfrm>
            <a:off x="540000" y="1515733"/>
            <a:ext cx="10955314" cy="451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79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Access to compute on a national scale (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democratisation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of access to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eInfrastructure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US" sz="2400" dirty="0">
              <a:latin typeface="+mn-lt"/>
            </a:endParaRPr>
          </a:p>
          <a:p>
            <a:pPr marL="285750" lvl="0" indent="-279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Capacity to support all types of research disciplines and domains</a:t>
            </a:r>
            <a:endParaRPr lang="en-US" sz="2400" dirty="0">
              <a:latin typeface="+mn-lt"/>
            </a:endParaRPr>
          </a:p>
          <a:p>
            <a:pPr marL="285750" lvl="0" indent="-279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Access to and sharing of sensitive data</a:t>
            </a:r>
            <a:endParaRPr lang="en-US" sz="2400" dirty="0">
              <a:latin typeface="+mn-lt"/>
            </a:endParaRPr>
          </a:p>
          <a:p>
            <a:pPr marL="285750" lvl="0" indent="-279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Easy navigation for researchers between resources between different types of compute (cloud, HTC, HPC)</a:t>
            </a:r>
          </a:p>
          <a:p>
            <a:pPr marL="285750" lvl="0" indent="-279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Addressing the growing need for multi-skilled resources across the research ecosystem</a:t>
            </a:r>
            <a:endParaRPr lang="en-US" sz="2400" dirty="0">
              <a:latin typeface="+mn-lt"/>
            </a:endParaRPr>
          </a:p>
        </p:txBody>
      </p:sp>
      <p:pic>
        <p:nvPicPr>
          <p:cNvPr id="3074" name="Picture 2" descr="coloured dot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69" b="2332"/>
          <a:stretch/>
        </p:blipFill>
        <p:spPr bwMode="auto">
          <a:xfrm>
            <a:off x="0" y="4857933"/>
            <a:ext cx="4029170" cy="20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rdc.edu.au/wp-content/uploads/2019/11/Cloud_refresh-813x49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13" b="11444"/>
          <a:stretch/>
        </p:blipFill>
        <p:spPr bwMode="auto">
          <a:xfrm>
            <a:off x="4029168" y="4857933"/>
            <a:ext cx="4133660" cy="20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ftware cod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0" b="10418"/>
          <a:stretch/>
        </p:blipFill>
        <p:spPr bwMode="auto">
          <a:xfrm>
            <a:off x="8162828" y="4854828"/>
            <a:ext cx="4029171" cy="200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8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5562E4-8FE7-A14C-A75A-2D1CE1E3261B}"/>
              </a:ext>
            </a:extLst>
          </p:cNvPr>
          <p:cNvSpPr txBox="1"/>
          <p:nvPr/>
        </p:nvSpPr>
        <p:spPr>
          <a:xfrm>
            <a:off x="540000" y="540000"/>
            <a:ext cx="7973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CDB"/>
                </a:solidFill>
                <a:latin typeface="+mj-lt"/>
              </a:rPr>
              <a:t>Global Open Science Cloud: Opportunities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8C481F-89D7-479A-8CF4-1E0F9FDB20F8}"/>
              </a:ext>
            </a:extLst>
          </p:cNvPr>
          <p:cNvSpPr txBox="1">
            <a:spLocks/>
          </p:cNvSpPr>
          <p:nvPr/>
        </p:nvSpPr>
        <p:spPr>
          <a:xfrm>
            <a:off x="540000" y="1249834"/>
            <a:ext cx="11174923" cy="451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All research is global and increasingly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multi-disciplinary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Move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compute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and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analysis to the data (Australian researchers need access to large international data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sets)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Make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research collaboration easier - using digital infrastructure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 a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coherent way across disciplines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and institutions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Skills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for research infrastructure - transition of specialist skills to shared commodity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skills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Share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best practice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approaches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Standardised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authentication </a:t>
            </a:r>
            <a:r>
              <a:rPr lang="en-US" sz="24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and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authorisation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mechanisms across different resources</a:t>
            </a:r>
          </a:p>
          <a:p>
            <a:pPr marL="285750" lvl="0" indent="-279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700"/>
              <a:buFont typeface="Arial"/>
              <a:buChar char="•"/>
            </a:pPr>
            <a:endParaRPr lang="en-US" sz="2400" dirty="0">
              <a:latin typeface="+mn-lt"/>
            </a:endParaRPr>
          </a:p>
        </p:txBody>
      </p:sp>
      <p:pic>
        <p:nvPicPr>
          <p:cNvPr id="1026" name="Picture 2" descr="https://ardc.edu.au/wp-content/uploads/2019/10/Collaborations_1_imag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158227"/>
            <a:ext cx="12192000" cy="22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6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5562E4-8FE7-A14C-A75A-2D1CE1E3261B}"/>
              </a:ext>
            </a:extLst>
          </p:cNvPr>
          <p:cNvSpPr txBox="1"/>
          <p:nvPr/>
        </p:nvSpPr>
        <p:spPr>
          <a:xfrm>
            <a:off x="540000" y="540000"/>
            <a:ext cx="7364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CDB"/>
                </a:solidFill>
                <a:latin typeface="+mj-lt"/>
              </a:rPr>
              <a:t>Global Open Science Cloud: Next Steps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C481F-89D7-479A-8CF4-1E0F9FDB20F8}"/>
              </a:ext>
            </a:extLst>
          </p:cNvPr>
          <p:cNvSpPr txBox="1">
            <a:spLocks/>
          </p:cNvSpPr>
          <p:nvPr/>
        </p:nvSpPr>
        <p:spPr>
          <a:xfrm>
            <a:off x="540000" y="1728315"/>
            <a:ext cx="10955314" cy="419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1600"/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Alignment: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 Developing standards, open-source tools, best practices etc. Allowing the different infrastructure to be used by researchers and VL developers/providers in a similar way.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1600"/>
            </a:pPr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1600"/>
              <a:buFont typeface="+mj-lt"/>
              <a:buAutoNum type="arabicPeriod" startAt="2"/>
            </a:pPr>
            <a:r>
              <a:rPr lang="en-US" sz="2400" dirty="0">
                <a:solidFill>
                  <a:schemeClr val="accent1"/>
                </a:solidFill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Federation at a global level: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 While this would be quite difficult, could start with a discipline-specific pilot - e.g. </a:t>
            </a:r>
            <a:r>
              <a:rPr lang="en-US" sz="2400" dirty="0" err="1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Biocommons</a:t>
            </a:r>
            <a:r>
              <a:rPr lang="en-US" sz="2400" dirty="0">
                <a:solidFill>
                  <a:srgbClr val="222222"/>
                </a:solidFill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1600"/>
            </a:pPr>
            <a:endParaRPr lang="en-US" sz="2400" dirty="0">
              <a:solidFill>
                <a:srgbClr val="222222"/>
              </a:solidFill>
              <a:highlight>
                <a:srgbClr val="FFFFFF"/>
              </a:highlight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1600"/>
              <a:buFont typeface="+mj-lt"/>
              <a:buAutoNum type="arabicPeriod" startAt="3"/>
            </a:pPr>
            <a:r>
              <a:rPr lang="en-US" sz="2400" dirty="0">
                <a:solidFill>
                  <a:schemeClr val="accent1"/>
                </a:solidFill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Opportunities to collaborate: </a:t>
            </a:r>
            <a:r>
              <a:rPr lang="en-US" sz="2400" dirty="0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Common </a:t>
            </a:r>
            <a:r>
              <a:rPr lang="en-US" sz="2400" dirty="0" err="1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eResearch</a:t>
            </a:r>
            <a:r>
              <a:rPr lang="en-US" sz="2400" dirty="0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 infrastructure challenges globally, such as making research data sets readily available. For example, COVID-19 &amp; Melbourne’s lockdown success -</a:t>
            </a:r>
            <a:r>
              <a:rPr lang="en-US" sz="2400" i="1" dirty="0">
                <a:highlight>
                  <a:srgbClr val="FFFFFF"/>
                </a:highlight>
                <a:latin typeface="+mn-lt"/>
                <a:ea typeface="Calibri"/>
                <a:cs typeface="Calibri"/>
                <a:sym typeface="Calibri"/>
              </a:rPr>
              <a:t> converting data insights into digital tools to tackle contact-tracing?</a:t>
            </a:r>
          </a:p>
        </p:txBody>
      </p:sp>
      <p:pic>
        <p:nvPicPr>
          <p:cNvPr id="2050" name="Picture 2" descr="https://ardc.edu.au/wp-content/uploads/2019/11/ardc-world-map-data-grid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3094" y="0"/>
            <a:ext cx="3928906" cy="16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90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DC colours">
      <a:dk1>
        <a:srgbClr val="1F1F1F"/>
      </a:dk1>
      <a:lt1>
        <a:srgbClr val="FFFFFF"/>
      </a:lt1>
      <a:dk2>
        <a:srgbClr val="444444"/>
      </a:dk2>
      <a:lt2>
        <a:srgbClr val="E7E6E6"/>
      </a:lt2>
      <a:accent1>
        <a:srgbClr val="00B0D5"/>
      </a:accent1>
      <a:accent2>
        <a:srgbClr val="F8B20E"/>
      </a:accent2>
      <a:accent3>
        <a:srgbClr val="8E489B"/>
      </a:accent3>
      <a:accent4>
        <a:srgbClr val="E51875"/>
      </a:accent4>
      <a:accent5>
        <a:srgbClr val="666666"/>
      </a:accent5>
      <a:accent6>
        <a:srgbClr val="999999"/>
      </a:accent6>
      <a:hlink>
        <a:srgbClr val="00B0D5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DC_ppt_template_20180318v2" id="{7E8FE9C2-5E03-4FAB-B8F7-6D4A8DF5EFAE}" vid="{945C61D0-3ECF-4F8F-A990-6A0480C739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60157</TotalTime>
  <Words>370</Words>
  <Application>Microsoft Office PowerPoint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Roboto Light</vt:lpstr>
      <vt:lpstr>Roboto Medium</vt:lpstr>
      <vt:lpstr>Spectral</vt:lpstr>
      <vt:lpstr>Office Theme</vt:lpstr>
      <vt:lpstr>The ARDC’s Nectar Research Cloud: Challenges and Opportunities for the GOSC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  delete this slide once understood</dc:title>
  <dc:creator>Andrew Treloar</dc:creator>
  <cp:lastModifiedBy>Emma Crott</cp:lastModifiedBy>
  <cp:revision>357</cp:revision>
  <cp:lastPrinted>2020-08-18T05:54:33Z</cp:lastPrinted>
  <dcterms:created xsi:type="dcterms:W3CDTF">2019-05-13T07:01:56Z</dcterms:created>
  <dcterms:modified xsi:type="dcterms:W3CDTF">2020-11-02T05:04:38Z</dcterms:modified>
</cp:coreProperties>
</file>