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67" r:id="rId2"/>
    <p:sldId id="460" r:id="rId3"/>
    <p:sldId id="463" r:id="rId4"/>
    <p:sldId id="468" r:id="rId5"/>
    <p:sldId id="470" r:id="rId6"/>
    <p:sldId id="270" r:id="rId7"/>
    <p:sldId id="292" r:id="rId8"/>
    <p:sldId id="272" r:id="rId9"/>
    <p:sldId id="47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81"/>
  </p:normalViewPr>
  <p:slideViewPr>
    <p:cSldViewPr snapToGrid="0" snapToObjects="1">
      <p:cViewPr varScale="1">
        <p:scale>
          <a:sx n="114" d="100"/>
          <a:sy n="114" d="100"/>
        </p:scale>
        <p:origin x="472"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4" Type="http://schemas.openxmlformats.org/officeDocument/2006/relationships/image" Target="../media/image2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4"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3E844-E9BB-4091-92F3-CD04F812FE87}"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GB"/>
        </a:p>
      </dgm:t>
    </dgm:pt>
    <dgm:pt modelId="{358E7478-FF6B-43F4-B75E-62BC79299D98}">
      <dgm:prSet phldrT="[Text]" custT="1"/>
      <dgm:spPr>
        <a:solidFill>
          <a:schemeClr val="accent1">
            <a:lumMod val="75000"/>
          </a:schemeClr>
        </a:solidFill>
      </dgm:spPr>
      <dgm:t>
        <a:bodyPr/>
        <a:lstStyle/>
        <a:p>
          <a:r>
            <a:rPr lang="en-GB" sz="2400" dirty="0">
              <a:latin typeface="Calibri" panose="020F0502020204030204" pitchFamily="34" charset="0"/>
              <a:cs typeface="Calibri" panose="020F0502020204030204" pitchFamily="34" charset="0"/>
            </a:rPr>
            <a:t>The 2030 Agenda for Sustainable Development</a:t>
          </a:r>
        </a:p>
      </dgm:t>
    </dgm:pt>
    <dgm:pt modelId="{49074919-6DF2-4231-B203-6D833D14DF0A}" type="parTrans" cxnId="{4E785935-1358-48BD-BFB2-1EA1774500AB}">
      <dgm:prSet/>
      <dgm:spPr/>
      <dgm:t>
        <a:bodyPr/>
        <a:lstStyle/>
        <a:p>
          <a:endParaRPr lang="en-GB"/>
        </a:p>
      </dgm:t>
    </dgm:pt>
    <dgm:pt modelId="{FA865C4A-F1FE-450B-9559-8654D91D7312}" type="sibTrans" cxnId="{4E785935-1358-48BD-BFB2-1EA1774500AB}">
      <dgm:prSet/>
      <dgm:spPr/>
      <dgm:t>
        <a:bodyPr/>
        <a:lstStyle/>
        <a:p>
          <a:endParaRPr lang="en-GB"/>
        </a:p>
      </dgm:t>
    </dgm:pt>
    <dgm:pt modelId="{83313BFB-B253-4FDC-9EC8-A7D97904C7AB}">
      <dgm:prSet phldrT="[Text]" custT="1"/>
      <dgm:spPr>
        <a:solidFill>
          <a:schemeClr val="accent1">
            <a:lumMod val="75000"/>
          </a:schemeClr>
        </a:solidFill>
      </dgm:spPr>
      <dgm:t>
        <a:bodyPr/>
        <a:lstStyle/>
        <a:p>
          <a:r>
            <a:rPr lang="en-GB" sz="2400" dirty="0">
              <a:latin typeface="Calibri" panose="020F0502020204030204" pitchFamily="34" charset="0"/>
              <a:cs typeface="Calibri" panose="020F0502020204030204" pitchFamily="34" charset="0"/>
            </a:rPr>
            <a:t>The Digital Revolution</a:t>
          </a:r>
        </a:p>
      </dgm:t>
    </dgm:pt>
    <dgm:pt modelId="{50D15EBD-2DB1-4A17-9315-D769B5FDCAD0}" type="parTrans" cxnId="{C9F980A0-7222-4929-9E70-F3F9528282D2}">
      <dgm:prSet/>
      <dgm:spPr/>
      <dgm:t>
        <a:bodyPr/>
        <a:lstStyle/>
        <a:p>
          <a:endParaRPr lang="en-GB"/>
        </a:p>
      </dgm:t>
    </dgm:pt>
    <dgm:pt modelId="{A36012AC-A680-4D1C-AEBA-F5E88FED14D5}" type="sibTrans" cxnId="{C9F980A0-7222-4929-9E70-F3F9528282D2}">
      <dgm:prSet/>
      <dgm:spPr/>
      <dgm:t>
        <a:bodyPr/>
        <a:lstStyle/>
        <a:p>
          <a:endParaRPr lang="en-GB"/>
        </a:p>
      </dgm:t>
    </dgm:pt>
    <dgm:pt modelId="{6B016643-F999-4B13-8A82-1CB969C1E247}">
      <dgm:prSet phldrT="[Text]" custT="1"/>
      <dgm:spPr>
        <a:solidFill>
          <a:schemeClr val="accent1">
            <a:lumMod val="75000"/>
          </a:schemeClr>
        </a:solidFill>
        <a:ln>
          <a:solidFill>
            <a:schemeClr val="accent1">
              <a:lumMod val="50000"/>
            </a:schemeClr>
          </a:solidFill>
        </a:ln>
      </dgm:spPr>
      <dgm:t>
        <a:bodyPr/>
        <a:lstStyle/>
        <a:p>
          <a:r>
            <a:rPr lang="en-GB" sz="2400" dirty="0">
              <a:latin typeface="Calibri" panose="020F0502020204030204" pitchFamily="34" charset="0"/>
              <a:cs typeface="Calibri" panose="020F0502020204030204" pitchFamily="34" charset="0"/>
            </a:rPr>
            <a:t>Science in Policy and Public Action</a:t>
          </a:r>
        </a:p>
      </dgm:t>
    </dgm:pt>
    <dgm:pt modelId="{399E1529-AAF0-448C-90D5-3DDFA9918005}" type="parTrans" cxnId="{FB0D659B-528A-4B69-9B39-B17DB4AC8911}">
      <dgm:prSet/>
      <dgm:spPr/>
      <dgm:t>
        <a:bodyPr/>
        <a:lstStyle/>
        <a:p>
          <a:endParaRPr lang="en-GB"/>
        </a:p>
      </dgm:t>
    </dgm:pt>
    <dgm:pt modelId="{589C5513-FE63-42B4-97A9-087B08F7BE50}" type="sibTrans" cxnId="{FB0D659B-528A-4B69-9B39-B17DB4AC8911}">
      <dgm:prSet/>
      <dgm:spPr/>
      <dgm:t>
        <a:bodyPr/>
        <a:lstStyle/>
        <a:p>
          <a:endParaRPr lang="en-GB"/>
        </a:p>
      </dgm:t>
    </dgm:pt>
    <dgm:pt modelId="{78274FB7-AB96-4EF4-A2B4-4D1CAFE4E272}">
      <dgm:prSet phldrT="[Text]" custT="1"/>
      <dgm:spPr>
        <a:solidFill>
          <a:schemeClr val="accent1">
            <a:lumMod val="75000"/>
          </a:schemeClr>
        </a:solidFill>
        <a:ln>
          <a:solidFill>
            <a:schemeClr val="accent1">
              <a:lumMod val="75000"/>
            </a:schemeClr>
          </a:solidFill>
        </a:ln>
      </dgm:spPr>
      <dgm:t>
        <a:bodyPr/>
        <a:lstStyle/>
        <a:p>
          <a:r>
            <a:rPr lang="en-GB" sz="2400" dirty="0">
              <a:latin typeface="Calibri" panose="020F0502020204030204" pitchFamily="34" charset="0"/>
              <a:cs typeface="Calibri" panose="020F0502020204030204" pitchFamily="34" charset="0"/>
            </a:rPr>
            <a:t>The Evolution of Science and Science Systems</a:t>
          </a:r>
        </a:p>
      </dgm:t>
    </dgm:pt>
    <dgm:pt modelId="{6B21A150-3B8B-4BC1-A9DB-599FE188E5BD}" type="parTrans" cxnId="{83016022-FBF9-4E75-A119-B1758D6CEE80}">
      <dgm:prSet/>
      <dgm:spPr/>
      <dgm:t>
        <a:bodyPr/>
        <a:lstStyle/>
        <a:p>
          <a:endParaRPr lang="en-GB"/>
        </a:p>
      </dgm:t>
    </dgm:pt>
    <dgm:pt modelId="{3D1EFD90-53E2-4462-B62D-B9648185CB29}" type="sibTrans" cxnId="{83016022-FBF9-4E75-A119-B1758D6CEE80}">
      <dgm:prSet/>
      <dgm:spPr/>
      <dgm:t>
        <a:bodyPr/>
        <a:lstStyle/>
        <a:p>
          <a:endParaRPr lang="en-GB"/>
        </a:p>
      </dgm:t>
    </dgm:pt>
    <dgm:pt modelId="{860C8145-0258-41C6-895B-2DA47BEFC71E}" type="pres">
      <dgm:prSet presAssocID="{A5E3E844-E9BB-4091-92F3-CD04F812FE87}" presName="matrix" presStyleCnt="0">
        <dgm:presLayoutVars>
          <dgm:chMax val="1"/>
          <dgm:dir/>
          <dgm:resizeHandles val="exact"/>
        </dgm:presLayoutVars>
      </dgm:prSet>
      <dgm:spPr/>
    </dgm:pt>
    <dgm:pt modelId="{4D5D24FB-1FF0-4E44-A93C-3C4DD816EB59}" type="pres">
      <dgm:prSet presAssocID="{A5E3E844-E9BB-4091-92F3-CD04F812FE87}" presName="diamond" presStyleLbl="bgShp" presStyleIdx="0" presStyleCnt="1"/>
      <dgm:spPr/>
    </dgm:pt>
    <dgm:pt modelId="{E22FCBB3-535C-41C5-A114-B8D6891150D0}" type="pres">
      <dgm:prSet presAssocID="{A5E3E844-E9BB-4091-92F3-CD04F812FE87}" presName="quad1" presStyleLbl="node1" presStyleIdx="0" presStyleCnt="4">
        <dgm:presLayoutVars>
          <dgm:chMax val="0"/>
          <dgm:chPref val="0"/>
          <dgm:bulletEnabled val="1"/>
        </dgm:presLayoutVars>
      </dgm:prSet>
      <dgm:spPr/>
    </dgm:pt>
    <dgm:pt modelId="{DD584200-98D3-4D96-AA80-0762CB60B7FB}" type="pres">
      <dgm:prSet presAssocID="{A5E3E844-E9BB-4091-92F3-CD04F812FE87}" presName="quad2" presStyleLbl="node1" presStyleIdx="1" presStyleCnt="4">
        <dgm:presLayoutVars>
          <dgm:chMax val="0"/>
          <dgm:chPref val="0"/>
          <dgm:bulletEnabled val="1"/>
        </dgm:presLayoutVars>
      </dgm:prSet>
      <dgm:spPr/>
    </dgm:pt>
    <dgm:pt modelId="{79BC4348-1BE6-40AA-88A7-EF1D50EC7FCB}" type="pres">
      <dgm:prSet presAssocID="{A5E3E844-E9BB-4091-92F3-CD04F812FE87}" presName="quad3" presStyleLbl="node1" presStyleIdx="2" presStyleCnt="4">
        <dgm:presLayoutVars>
          <dgm:chMax val="0"/>
          <dgm:chPref val="0"/>
          <dgm:bulletEnabled val="1"/>
        </dgm:presLayoutVars>
      </dgm:prSet>
      <dgm:spPr/>
    </dgm:pt>
    <dgm:pt modelId="{FF69FDD9-339F-41AD-B823-BCF537255AB2}" type="pres">
      <dgm:prSet presAssocID="{A5E3E844-E9BB-4091-92F3-CD04F812FE87}" presName="quad4" presStyleLbl="node1" presStyleIdx="3" presStyleCnt="4">
        <dgm:presLayoutVars>
          <dgm:chMax val="0"/>
          <dgm:chPref val="0"/>
          <dgm:bulletEnabled val="1"/>
        </dgm:presLayoutVars>
      </dgm:prSet>
      <dgm:spPr/>
    </dgm:pt>
  </dgm:ptLst>
  <dgm:cxnLst>
    <dgm:cxn modelId="{83016022-FBF9-4E75-A119-B1758D6CEE80}" srcId="{A5E3E844-E9BB-4091-92F3-CD04F812FE87}" destId="{78274FB7-AB96-4EF4-A2B4-4D1CAFE4E272}" srcOrd="3" destOrd="0" parTransId="{6B21A150-3B8B-4BC1-A9DB-599FE188E5BD}" sibTransId="{3D1EFD90-53E2-4462-B62D-B9648185CB29}"/>
    <dgm:cxn modelId="{E4E18533-E714-4557-A9BA-235FAD7FA29F}" type="presOf" srcId="{83313BFB-B253-4FDC-9EC8-A7D97904C7AB}" destId="{DD584200-98D3-4D96-AA80-0762CB60B7FB}" srcOrd="0" destOrd="0" presId="urn:microsoft.com/office/officeart/2005/8/layout/matrix3"/>
    <dgm:cxn modelId="{72CDD934-B418-422D-86DE-5DF0C2516C36}" type="presOf" srcId="{A5E3E844-E9BB-4091-92F3-CD04F812FE87}" destId="{860C8145-0258-41C6-895B-2DA47BEFC71E}" srcOrd="0" destOrd="0" presId="urn:microsoft.com/office/officeart/2005/8/layout/matrix3"/>
    <dgm:cxn modelId="{4E785935-1358-48BD-BFB2-1EA1774500AB}" srcId="{A5E3E844-E9BB-4091-92F3-CD04F812FE87}" destId="{358E7478-FF6B-43F4-B75E-62BC79299D98}" srcOrd="0" destOrd="0" parTransId="{49074919-6DF2-4231-B203-6D833D14DF0A}" sibTransId="{FA865C4A-F1FE-450B-9559-8654D91D7312}"/>
    <dgm:cxn modelId="{8469C561-A126-4D5F-941C-370AFDAEB12E}" type="presOf" srcId="{358E7478-FF6B-43F4-B75E-62BC79299D98}" destId="{E22FCBB3-535C-41C5-A114-B8D6891150D0}" srcOrd="0" destOrd="0" presId="urn:microsoft.com/office/officeart/2005/8/layout/matrix3"/>
    <dgm:cxn modelId="{FB0D659B-528A-4B69-9B39-B17DB4AC8911}" srcId="{A5E3E844-E9BB-4091-92F3-CD04F812FE87}" destId="{6B016643-F999-4B13-8A82-1CB969C1E247}" srcOrd="2" destOrd="0" parTransId="{399E1529-AAF0-448C-90D5-3DDFA9918005}" sibTransId="{589C5513-FE63-42B4-97A9-087B08F7BE50}"/>
    <dgm:cxn modelId="{C9F980A0-7222-4929-9E70-F3F9528282D2}" srcId="{A5E3E844-E9BB-4091-92F3-CD04F812FE87}" destId="{83313BFB-B253-4FDC-9EC8-A7D97904C7AB}" srcOrd="1" destOrd="0" parTransId="{50D15EBD-2DB1-4A17-9315-D769B5FDCAD0}" sibTransId="{A36012AC-A680-4D1C-AEBA-F5E88FED14D5}"/>
    <dgm:cxn modelId="{D23127E6-7767-4BF1-B648-24B3FC77F219}" type="presOf" srcId="{78274FB7-AB96-4EF4-A2B4-4D1CAFE4E272}" destId="{FF69FDD9-339F-41AD-B823-BCF537255AB2}" srcOrd="0" destOrd="0" presId="urn:microsoft.com/office/officeart/2005/8/layout/matrix3"/>
    <dgm:cxn modelId="{069DE3F4-ABF6-4E64-9D87-BC331AF914CF}" type="presOf" srcId="{6B016643-F999-4B13-8A82-1CB969C1E247}" destId="{79BC4348-1BE6-40AA-88A7-EF1D50EC7FCB}" srcOrd="0" destOrd="0" presId="urn:microsoft.com/office/officeart/2005/8/layout/matrix3"/>
    <dgm:cxn modelId="{29B53FAB-4A4F-48E2-82FE-B26095D42394}" type="presParOf" srcId="{860C8145-0258-41C6-895B-2DA47BEFC71E}" destId="{4D5D24FB-1FF0-4E44-A93C-3C4DD816EB59}" srcOrd="0" destOrd="0" presId="urn:microsoft.com/office/officeart/2005/8/layout/matrix3"/>
    <dgm:cxn modelId="{3A4AC611-7340-4158-9448-A6DCC27B925D}" type="presParOf" srcId="{860C8145-0258-41C6-895B-2DA47BEFC71E}" destId="{E22FCBB3-535C-41C5-A114-B8D6891150D0}" srcOrd="1" destOrd="0" presId="urn:microsoft.com/office/officeart/2005/8/layout/matrix3"/>
    <dgm:cxn modelId="{F82C4795-E423-43CF-8863-AF7F5FE46C2F}" type="presParOf" srcId="{860C8145-0258-41C6-895B-2DA47BEFC71E}" destId="{DD584200-98D3-4D96-AA80-0762CB60B7FB}" srcOrd="2" destOrd="0" presId="urn:microsoft.com/office/officeart/2005/8/layout/matrix3"/>
    <dgm:cxn modelId="{2E8A6469-0DF3-444E-9340-B23771600641}" type="presParOf" srcId="{860C8145-0258-41C6-895B-2DA47BEFC71E}" destId="{79BC4348-1BE6-40AA-88A7-EF1D50EC7FCB}" srcOrd="3" destOrd="0" presId="urn:microsoft.com/office/officeart/2005/8/layout/matrix3"/>
    <dgm:cxn modelId="{704A71AF-A2F0-4025-A3A4-A55127A99546}" type="presParOf" srcId="{860C8145-0258-41C6-895B-2DA47BEFC71E}" destId="{FF69FDD9-339F-41AD-B823-BCF537255AB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045E1-FE9C-4FC6-BB1F-BCDC3D19E205}"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ZA"/>
        </a:p>
      </dgm:t>
    </dgm:pt>
    <dgm:pt modelId="{C90EE74A-6F15-4D1A-A112-E4AE55E4BB87}">
      <dgm:prSet phldrT="[Text]" custT="1"/>
      <dgm:spPr>
        <a:solidFill>
          <a:srgbClr val="174F5A"/>
        </a:solidFill>
      </dgm:spPr>
      <dgm:t>
        <a:bodyPr/>
        <a:lstStyle/>
        <a:p>
          <a:pPr algn="ctr">
            <a:spcAft>
              <a:spcPts val="0"/>
            </a:spcAft>
          </a:pPr>
          <a:r>
            <a:rPr lang="en-US" sz="1800" b="1" dirty="0"/>
            <a:t>Outreach &amp; engagement</a:t>
          </a:r>
          <a:r>
            <a:rPr lang="en-US" sz="1800" dirty="0"/>
            <a:t>:</a:t>
          </a:r>
        </a:p>
        <a:p>
          <a:pPr algn="l">
            <a:spcAft>
              <a:spcPts val="0"/>
            </a:spcAft>
          </a:pPr>
          <a:r>
            <a:rPr lang="en-US" sz="1800" dirty="0"/>
            <a:t> - Transdisciplinary action</a:t>
          </a:r>
        </a:p>
        <a:p>
          <a:pPr algn="l">
            <a:spcAft>
              <a:spcPts val="0"/>
            </a:spcAft>
          </a:pPr>
          <a:r>
            <a:rPr lang="en-US" sz="1800" dirty="0"/>
            <a:t> - Education</a:t>
          </a:r>
        </a:p>
        <a:p>
          <a:pPr algn="l">
            <a:spcAft>
              <a:spcPts val="0"/>
            </a:spcAft>
          </a:pPr>
          <a:r>
            <a:rPr lang="en-US" sz="1800" dirty="0"/>
            <a:t>- Capacity building</a:t>
          </a:r>
        </a:p>
      </dgm:t>
    </dgm:pt>
    <dgm:pt modelId="{C0B6FF9A-707F-4C26-8DE8-A0CE8469BBB1}" type="parTrans" cxnId="{D73B6871-BE2C-4570-9A60-BC1EA9CA2D94}">
      <dgm:prSet/>
      <dgm:spPr/>
      <dgm:t>
        <a:bodyPr/>
        <a:lstStyle/>
        <a:p>
          <a:endParaRPr lang="en-ZA" sz="2000"/>
        </a:p>
      </dgm:t>
    </dgm:pt>
    <dgm:pt modelId="{D8DE5173-D0CD-41CA-B85E-DFA4D18E8A42}" type="sibTrans" cxnId="{D73B6871-BE2C-4570-9A60-BC1EA9CA2D94}">
      <dgm:prSet/>
      <dgm:spPr/>
      <dgm:t>
        <a:bodyPr/>
        <a:lstStyle/>
        <a:p>
          <a:endParaRPr lang="en-ZA" sz="2000"/>
        </a:p>
      </dgm:t>
    </dgm:pt>
    <dgm:pt modelId="{A3328FB3-4FDB-410B-B8F4-4EE770E81B5F}">
      <dgm:prSet custT="1"/>
      <dgm:spPr>
        <a:solidFill>
          <a:srgbClr val="174F5A"/>
        </a:solidFill>
      </dgm:spPr>
      <dgm:t>
        <a:bodyPr/>
        <a:lstStyle/>
        <a:p>
          <a:pPr>
            <a:spcAft>
              <a:spcPts val="0"/>
            </a:spcAft>
          </a:pPr>
          <a:r>
            <a:rPr lang="en-US" sz="1800" b="1" dirty="0"/>
            <a:t>Science </a:t>
          </a:r>
          <a:r>
            <a:rPr lang="en-US" sz="1800" b="1" dirty="0" err="1"/>
            <a:t>programmes</a:t>
          </a:r>
          <a:r>
            <a:rPr lang="en-US" sz="1800" b="1" dirty="0"/>
            <a:t>:</a:t>
          </a:r>
        </a:p>
      </dgm:t>
    </dgm:pt>
    <dgm:pt modelId="{38969C52-93AB-41A6-AF38-DF8490EE7625}" type="parTrans" cxnId="{57BC6C76-7A50-4163-A404-B3765E3F059C}">
      <dgm:prSet/>
      <dgm:spPr/>
      <dgm:t>
        <a:bodyPr/>
        <a:lstStyle/>
        <a:p>
          <a:endParaRPr lang="en-ZA" sz="2000"/>
        </a:p>
      </dgm:t>
    </dgm:pt>
    <dgm:pt modelId="{FBBAAAA5-A846-4688-B35B-3BBD44FB2F06}" type="sibTrans" cxnId="{57BC6C76-7A50-4163-A404-B3765E3F059C}">
      <dgm:prSet/>
      <dgm:spPr/>
      <dgm:t>
        <a:bodyPr/>
        <a:lstStyle/>
        <a:p>
          <a:endParaRPr lang="en-ZA" sz="2000"/>
        </a:p>
      </dgm:t>
    </dgm:pt>
    <dgm:pt modelId="{5DD71563-46A5-453D-91BA-3308D87FC1D8}">
      <dgm:prSet custT="1"/>
      <dgm:spPr>
        <a:solidFill>
          <a:srgbClr val="174F5A"/>
        </a:solidFill>
      </dgm:spPr>
      <dgm:t>
        <a:bodyPr/>
        <a:lstStyle/>
        <a:p>
          <a:pPr>
            <a:spcAft>
              <a:spcPts val="0"/>
            </a:spcAft>
          </a:pPr>
          <a:r>
            <a:rPr lang="en-US" sz="1800" b="1" dirty="0"/>
            <a:t>Cutting-edge support:</a:t>
          </a:r>
        </a:p>
      </dgm:t>
    </dgm:pt>
    <dgm:pt modelId="{CA98EFE3-2A2F-4D46-9655-58B8B6AD2960}" type="parTrans" cxnId="{522C7C1A-A086-4D1C-8879-7F8F286B78DA}">
      <dgm:prSet/>
      <dgm:spPr/>
      <dgm:t>
        <a:bodyPr/>
        <a:lstStyle/>
        <a:p>
          <a:endParaRPr lang="en-ZA" sz="2000"/>
        </a:p>
      </dgm:t>
    </dgm:pt>
    <dgm:pt modelId="{32AC20FD-01CC-41BD-BC59-37CD3FC63AD6}" type="sibTrans" cxnId="{522C7C1A-A086-4D1C-8879-7F8F286B78DA}">
      <dgm:prSet/>
      <dgm:spPr/>
      <dgm:t>
        <a:bodyPr/>
        <a:lstStyle/>
        <a:p>
          <a:endParaRPr lang="en-ZA" sz="2000"/>
        </a:p>
      </dgm:t>
    </dgm:pt>
    <dgm:pt modelId="{3C40C923-AF3C-47AC-81C0-6E2547BFC64D}">
      <dgm:prSet custT="1"/>
      <dgm:spPr>
        <a:solidFill>
          <a:srgbClr val="174F5A"/>
        </a:solidFill>
      </dgm:spPr>
      <dgm:t>
        <a:bodyPr/>
        <a:lstStyle/>
        <a:p>
          <a:pPr>
            <a:spcAft>
              <a:spcPct val="15000"/>
            </a:spcAft>
          </a:pPr>
          <a:r>
            <a:rPr lang="en-US" sz="1800" dirty="0"/>
            <a:t>Multi-national Challenge Projects</a:t>
          </a:r>
          <a:endParaRPr lang="en-ZA" sz="1800" dirty="0"/>
        </a:p>
      </dgm:t>
    </dgm:pt>
    <dgm:pt modelId="{40492F2D-8169-4A41-B903-99F854859B75}" type="parTrans" cxnId="{E45F19EB-BF10-47B4-A536-029D59E35290}">
      <dgm:prSet/>
      <dgm:spPr/>
      <dgm:t>
        <a:bodyPr/>
        <a:lstStyle/>
        <a:p>
          <a:endParaRPr lang="en-ZA" sz="2000"/>
        </a:p>
      </dgm:t>
    </dgm:pt>
    <dgm:pt modelId="{5909261A-54C4-41E4-827D-822D1B7CD608}" type="sibTrans" cxnId="{E45F19EB-BF10-47B4-A536-029D59E35290}">
      <dgm:prSet/>
      <dgm:spPr/>
      <dgm:t>
        <a:bodyPr/>
        <a:lstStyle/>
        <a:p>
          <a:endParaRPr lang="en-ZA" sz="2000"/>
        </a:p>
      </dgm:t>
    </dgm:pt>
    <dgm:pt modelId="{3844F450-BDD7-4ECC-8FEF-C9BE833A38B3}">
      <dgm:prSet custT="1"/>
      <dgm:spPr>
        <a:solidFill>
          <a:srgbClr val="174F5A"/>
        </a:solidFill>
      </dgm:spPr>
      <dgm:t>
        <a:bodyPr/>
        <a:lstStyle/>
        <a:p>
          <a:pPr>
            <a:spcAft>
              <a:spcPts val="0"/>
            </a:spcAft>
          </a:pPr>
          <a:r>
            <a:rPr lang="en-US" sz="1800" b="1" dirty="0"/>
            <a:t>Essential Infrastructure</a:t>
          </a:r>
          <a:r>
            <a:rPr lang="en-US" sz="1800" dirty="0"/>
            <a:t>:</a:t>
          </a:r>
        </a:p>
      </dgm:t>
    </dgm:pt>
    <dgm:pt modelId="{ECE1E9F0-0DDA-4C8D-8B15-AA1CF9B63705}" type="parTrans" cxnId="{4B69CE61-33FE-41BF-9AA9-E2DBFB76FAF5}">
      <dgm:prSet/>
      <dgm:spPr/>
      <dgm:t>
        <a:bodyPr/>
        <a:lstStyle/>
        <a:p>
          <a:endParaRPr lang="en-ZA" sz="2000"/>
        </a:p>
      </dgm:t>
    </dgm:pt>
    <dgm:pt modelId="{16B2479B-EEA8-40D2-99FC-4BDBC2E59C3F}" type="sibTrans" cxnId="{4B69CE61-33FE-41BF-9AA9-E2DBFB76FAF5}">
      <dgm:prSet/>
      <dgm:spPr/>
      <dgm:t>
        <a:bodyPr/>
        <a:lstStyle/>
        <a:p>
          <a:endParaRPr lang="en-ZA" sz="2000"/>
        </a:p>
      </dgm:t>
    </dgm:pt>
    <dgm:pt modelId="{5E59955E-11A3-4E14-BCC3-D4C73C21FDBC}">
      <dgm:prSet custT="1"/>
      <dgm:spPr>
        <a:solidFill>
          <a:srgbClr val="174F5A"/>
        </a:solidFill>
      </dgm:spPr>
      <dgm:t>
        <a:bodyPr/>
        <a:lstStyle/>
        <a:p>
          <a:pPr>
            <a:spcAft>
              <a:spcPct val="15000"/>
            </a:spcAft>
          </a:pPr>
          <a:r>
            <a:rPr lang="en-US" sz="1800" dirty="0"/>
            <a:t>Data Science</a:t>
          </a:r>
          <a:endParaRPr lang="en-ZA" sz="1800" dirty="0"/>
        </a:p>
      </dgm:t>
    </dgm:pt>
    <dgm:pt modelId="{EE1ADADD-4560-4350-BF92-C9CFFDC15959}" type="parTrans" cxnId="{9E8487B5-7D0F-4DED-8CA3-2584CBC5D61D}">
      <dgm:prSet/>
      <dgm:spPr/>
      <dgm:t>
        <a:bodyPr/>
        <a:lstStyle/>
        <a:p>
          <a:endParaRPr lang="en-ZA" sz="2000"/>
        </a:p>
      </dgm:t>
    </dgm:pt>
    <dgm:pt modelId="{E91BB890-44B5-43A8-8C4B-976B3C119C09}" type="sibTrans" cxnId="{9E8487B5-7D0F-4DED-8CA3-2584CBC5D61D}">
      <dgm:prSet/>
      <dgm:spPr/>
      <dgm:t>
        <a:bodyPr/>
        <a:lstStyle/>
        <a:p>
          <a:endParaRPr lang="en-ZA" sz="2000"/>
        </a:p>
      </dgm:t>
    </dgm:pt>
    <dgm:pt modelId="{1BD8D5C6-D483-4904-AFEC-19102E32232C}">
      <dgm:prSet custT="1"/>
      <dgm:spPr>
        <a:solidFill>
          <a:srgbClr val="174F5A"/>
        </a:solidFill>
      </dgm:spPr>
      <dgm:t>
        <a:bodyPr/>
        <a:lstStyle/>
        <a:p>
          <a:pPr>
            <a:spcAft>
              <a:spcPct val="15000"/>
            </a:spcAft>
          </a:pPr>
          <a:r>
            <a:rPr lang="en-US" sz="1800" dirty="0"/>
            <a:t>Cloud Computing</a:t>
          </a:r>
        </a:p>
      </dgm:t>
    </dgm:pt>
    <dgm:pt modelId="{B1BE941F-FFCE-46BF-BD51-08224AECB822}" type="parTrans" cxnId="{C6542489-9CF7-4C70-B5D4-31B01432DF85}">
      <dgm:prSet/>
      <dgm:spPr/>
      <dgm:t>
        <a:bodyPr/>
        <a:lstStyle/>
        <a:p>
          <a:endParaRPr lang="en-ZA" sz="2000"/>
        </a:p>
      </dgm:t>
    </dgm:pt>
    <dgm:pt modelId="{C2C93951-16B7-4684-A366-31970B2D4EE3}" type="sibTrans" cxnId="{C6542489-9CF7-4C70-B5D4-31B01432DF85}">
      <dgm:prSet/>
      <dgm:spPr/>
      <dgm:t>
        <a:bodyPr/>
        <a:lstStyle/>
        <a:p>
          <a:endParaRPr lang="en-ZA" sz="2000"/>
        </a:p>
      </dgm:t>
    </dgm:pt>
    <dgm:pt modelId="{0C6B944E-188C-4D8C-B9E1-22DD7725C1CA}">
      <dgm:prSet custT="1"/>
      <dgm:spPr>
        <a:solidFill>
          <a:srgbClr val="174F5A"/>
        </a:solidFill>
      </dgm:spPr>
      <dgm:t>
        <a:bodyPr/>
        <a:lstStyle/>
        <a:p>
          <a:pPr>
            <a:spcAft>
              <a:spcPct val="15000"/>
            </a:spcAft>
          </a:pPr>
          <a:r>
            <a:rPr lang="en-US" sz="1800" dirty="0"/>
            <a:t>Data Management Policies, processes, Tools</a:t>
          </a:r>
          <a:endParaRPr lang="en-ZA" sz="1800" dirty="0"/>
        </a:p>
      </dgm:t>
    </dgm:pt>
    <dgm:pt modelId="{1865F1D8-B16E-431F-A49C-C42AB475BF58}" type="parTrans" cxnId="{9C10B2AF-2005-44CE-BDC3-66765ADCE7EE}">
      <dgm:prSet/>
      <dgm:spPr/>
      <dgm:t>
        <a:bodyPr/>
        <a:lstStyle/>
        <a:p>
          <a:endParaRPr lang="en-ZA" sz="2000"/>
        </a:p>
      </dgm:t>
    </dgm:pt>
    <dgm:pt modelId="{0D3EF951-A177-4CF7-B2D8-54E924E533D3}" type="sibTrans" cxnId="{9C10B2AF-2005-44CE-BDC3-66765ADCE7EE}">
      <dgm:prSet/>
      <dgm:spPr/>
      <dgm:t>
        <a:bodyPr/>
        <a:lstStyle/>
        <a:p>
          <a:endParaRPr lang="en-ZA" sz="2000"/>
        </a:p>
      </dgm:t>
    </dgm:pt>
    <dgm:pt modelId="{D6A241D6-AD8A-8C4A-865B-FDBC3FA7CDD1}">
      <dgm:prSet custT="1"/>
      <dgm:spPr>
        <a:solidFill>
          <a:srgbClr val="174F5A"/>
        </a:solidFill>
      </dgm:spPr>
      <dgm:t>
        <a:bodyPr/>
        <a:lstStyle/>
        <a:p>
          <a:pPr>
            <a:spcAft>
              <a:spcPct val="15000"/>
            </a:spcAft>
          </a:pPr>
          <a:r>
            <a:rPr lang="en-US" sz="1800" dirty="0"/>
            <a:t>AI Institute</a:t>
          </a:r>
          <a:endParaRPr lang="en-ZA" sz="1800" dirty="0"/>
        </a:p>
      </dgm:t>
    </dgm:pt>
    <dgm:pt modelId="{50B0BBD9-0167-2945-A95E-08C51C284F80}" type="parTrans" cxnId="{C1A09B14-34C7-5B41-9910-B56CA7997B20}">
      <dgm:prSet/>
      <dgm:spPr/>
      <dgm:t>
        <a:bodyPr/>
        <a:lstStyle/>
        <a:p>
          <a:endParaRPr lang="en-GB"/>
        </a:p>
      </dgm:t>
    </dgm:pt>
    <dgm:pt modelId="{D8A8BF71-097C-4A41-839F-FAD143711379}" type="sibTrans" cxnId="{C1A09B14-34C7-5B41-9910-B56CA7997B20}">
      <dgm:prSet/>
      <dgm:spPr/>
      <dgm:t>
        <a:bodyPr/>
        <a:lstStyle/>
        <a:p>
          <a:endParaRPr lang="en-GB"/>
        </a:p>
      </dgm:t>
    </dgm:pt>
    <dgm:pt modelId="{BD8F8E4B-31F1-44EE-A6B8-11FFE19CD044}" type="pres">
      <dgm:prSet presAssocID="{634045E1-FE9C-4FC6-BB1F-BCDC3D19E205}" presName="Name0" presStyleCnt="0">
        <dgm:presLayoutVars>
          <dgm:dir/>
          <dgm:resizeHandles val="exact"/>
        </dgm:presLayoutVars>
      </dgm:prSet>
      <dgm:spPr/>
    </dgm:pt>
    <dgm:pt modelId="{E2AD3259-3E97-4113-A196-D706398DE0B6}" type="pres">
      <dgm:prSet presAssocID="{C90EE74A-6F15-4D1A-A112-E4AE55E4BB87}" presName="composite" presStyleCnt="0"/>
      <dgm:spPr/>
    </dgm:pt>
    <dgm:pt modelId="{8601005E-A475-405F-9601-34B50F0BFD81}" type="pres">
      <dgm:prSet presAssocID="{C90EE74A-6F15-4D1A-A112-E4AE55E4BB87}" presName="rect1"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73000" r="-73000"/>
          </a:stretch>
        </a:blipFill>
      </dgm:spPr>
    </dgm:pt>
    <dgm:pt modelId="{F9BF0D33-7790-4CA1-AC2E-40F233C177AB}" type="pres">
      <dgm:prSet presAssocID="{C90EE74A-6F15-4D1A-A112-E4AE55E4BB87}" presName="wedgeRectCallout1" presStyleLbl="node1" presStyleIdx="0" presStyleCnt="4" custScaleX="117790" custScaleY="174346">
        <dgm:presLayoutVars>
          <dgm:bulletEnabled val="1"/>
        </dgm:presLayoutVars>
      </dgm:prSet>
      <dgm:spPr/>
    </dgm:pt>
    <dgm:pt modelId="{43880499-B087-4877-B4C3-C637AB2CA17F}" type="pres">
      <dgm:prSet presAssocID="{D8DE5173-D0CD-41CA-B85E-DFA4D18E8A42}" presName="sibTrans" presStyleCnt="0"/>
      <dgm:spPr/>
    </dgm:pt>
    <dgm:pt modelId="{FE0E2E1E-321A-4775-A2F9-B614A9EAD6E4}" type="pres">
      <dgm:prSet presAssocID="{A3328FB3-4FDB-410B-B8F4-4EE770E81B5F}" presName="composite" presStyleCnt="0"/>
      <dgm:spPr/>
    </dgm:pt>
    <dgm:pt modelId="{ACC5D328-0586-490B-A271-C32D2467C922}" type="pres">
      <dgm:prSet presAssocID="{A3328FB3-4FDB-410B-B8F4-4EE770E81B5F}" presName="rect1" presStyleLbl="bgImgPlace1" presStyleIdx="1" presStyleCnt="4"/>
      <dgm:spPr>
        <a:blipFill>
          <a:blip xmlns:r="http://schemas.openxmlformats.org/officeDocument/2006/relationships" r:embed="rId2"/>
          <a:srcRect/>
          <a:stretch>
            <a:fillRect l="-16000" r="-16000"/>
          </a:stretch>
        </a:blipFill>
      </dgm:spPr>
    </dgm:pt>
    <dgm:pt modelId="{0E6C09C7-76FD-4523-A323-9399B9A4A4BB}" type="pres">
      <dgm:prSet presAssocID="{A3328FB3-4FDB-410B-B8F4-4EE770E81B5F}" presName="wedgeRectCallout1" presStyleLbl="node1" presStyleIdx="1" presStyleCnt="4" custScaleX="102784" custScaleY="148831">
        <dgm:presLayoutVars>
          <dgm:bulletEnabled val="1"/>
        </dgm:presLayoutVars>
      </dgm:prSet>
      <dgm:spPr/>
    </dgm:pt>
    <dgm:pt modelId="{D2B753CC-0EEF-44BE-985A-F14A9929D478}" type="pres">
      <dgm:prSet presAssocID="{FBBAAAA5-A846-4688-B35B-3BBD44FB2F06}" presName="sibTrans" presStyleCnt="0"/>
      <dgm:spPr/>
    </dgm:pt>
    <dgm:pt modelId="{1FA4E46F-29ED-4AA4-8397-E3EFFC0FA11A}" type="pres">
      <dgm:prSet presAssocID="{5DD71563-46A5-453D-91BA-3308D87FC1D8}" presName="composite" presStyleCnt="0"/>
      <dgm:spPr/>
    </dgm:pt>
    <dgm:pt modelId="{D17FC857-014C-451A-8F06-C6E18403AFEC}" type="pres">
      <dgm:prSet presAssocID="{5DD71563-46A5-453D-91BA-3308D87FC1D8}" presName="rect1" presStyleLbl="bgImgPlace1" presStyleIdx="2" presStyleCnt="4"/>
      <dgm:spPr>
        <a:blipFill>
          <a:blip xmlns:r="http://schemas.openxmlformats.org/officeDocument/2006/relationships" r:embed="rId3"/>
          <a:srcRect/>
          <a:stretch>
            <a:fillRect l="-5000" r="-5000"/>
          </a:stretch>
        </a:blipFill>
      </dgm:spPr>
    </dgm:pt>
    <dgm:pt modelId="{11600E3A-FF74-488A-AE22-2B201F303133}" type="pres">
      <dgm:prSet presAssocID="{5DD71563-46A5-453D-91BA-3308D87FC1D8}" presName="wedgeRectCallout1" presStyleLbl="node1" presStyleIdx="2" presStyleCnt="4" custScaleX="102784" custScaleY="148831">
        <dgm:presLayoutVars>
          <dgm:bulletEnabled val="1"/>
        </dgm:presLayoutVars>
      </dgm:prSet>
      <dgm:spPr/>
    </dgm:pt>
    <dgm:pt modelId="{6531DE79-0C4A-4B8D-A4ED-246225EC647D}" type="pres">
      <dgm:prSet presAssocID="{32AC20FD-01CC-41BD-BC59-37CD3FC63AD6}" presName="sibTrans" presStyleCnt="0"/>
      <dgm:spPr/>
    </dgm:pt>
    <dgm:pt modelId="{A25C5D2C-7285-4EE6-9270-D2F8F86813BF}" type="pres">
      <dgm:prSet presAssocID="{3844F450-BDD7-4ECC-8FEF-C9BE833A38B3}" presName="composite" presStyleCnt="0"/>
      <dgm:spPr/>
    </dgm:pt>
    <dgm:pt modelId="{FD120B8E-74A0-47C7-BE7E-CFC83342C65B}" type="pres">
      <dgm:prSet presAssocID="{3844F450-BDD7-4ECC-8FEF-C9BE833A38B3}" presName="rect1"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AC4B28E8-CB19-4930-8100-CF8189689B92}" type="pres">
      <dgm:prSet presAssocID="{3844F450-BDD7-4ECC-8FEF-C9BE833A38B3}" presName="wedgeRectCallout1" presStyleLbl="node1" presStyleIdx="3" presStyleCnt="4" custScaleX="102784" custScaleY="148831">
        <dgm:presLayoutVars>
          <dgm:bulletEnabled val="1"/>
        </dgm:presLayoutVars>
      </dgm:prSet>
      <dgm:spPr/>
    </dgm:pt>
  </dgm:ptLst>
  <dgm:cxnLst>
    <dgm:cxn modelId="{C1A09B14-34C7-5B41-9910-B56CA7997B20}" srcId="{5DD71563-46A5-453D-91BA-3308D87FC1D8}" destId="{D6A241D6-AD8A-8C4A-865B-FDBC3FA7CDD1}" srcOrd="1" destOrd="0" parTransId="{50B0BBD9-0167-2945-A95E-08C51C284F80}" sibTransId="{D8A8BF71-097C-4A41-839F-FAD143711379}"/>
    <dgm:cxn modelId="{EB4A6519-669F-4FB1-8AA5-DFC0FF450F96}" type="presOf" srcId="{3C40C923-AF3C-47AC-81C0-6E2547BFC64D}" destId="{0E6C09C7-76FD-4523-A323-9399B9A4A4BB}" srcOrd="0" destOrd="1" presId="urn:microsoft.com/office/officeart/2008/layout/BendingPictureCaptionList"/>
    <dgm:cxn modelId="{522C7C1A-A086-4D1C-8879-7F8F286B78DA}" srcId="{634045E1-FE9C-4FC6-BB1F-BCDC3D19E205}" destId="{5DD71563-46A5-453D-91BA-3308D87FC1D8}" srcOrd="2" destOrd="0" parTransId="{CA98EFE3-2A2F-4D46-9655-58B8B6AD2960}" sibTransId="{32AC20FD-01CC-41BD-BC59-37CD3FC63AD6}"/>
    <dgm:cxn modelId="{1AA3D121-C3D8-4999-971B-7E0AE5452FD0}" type="presOf" srcId="{0C6B944E-188C-4D8C-B9E1-22DD7725C1CA}" destId="{AC4B28E8-CB19-4930-8100-CF8189689B92}" srcOrd="0" destOrd="2" presId="urn:microsoft.com/office/officeart/2008/layout/BendingPictureCaptionList"/>
    <dgm:cxn modelId="{19ED2722-A3D8-4038-BFF2-DBDD0480E4A3}" type="presOf" srcId="{1BD8D5C6-D483-4904-AFEC-19102E32232C}" destId="{AC4B28E8-CB19-4930-8100-CF8189689B92}" srcOrd="0" destOrd="1" presId="urn:microsoft.com/office/officeart/2008/layout/BendingPictureCaptionList"/>
    <dgm:cxn modelId="{7022DB2F-AD20-4E22-BA95-A51FB629A755}" type="presOf" srcId="{C90EE74A-6F15-4D1A-A112-E4AE55E4BB87}" destId="{F9BF0D33-7790-4CA1-AC2E-40F233C177AB}" srcOrd="0" destOrd="0" presId="urn:microsoft.com/office/officeart/2008/layout/BendingPictureCaptionList"/>
    <dgm:cxn modelId="{08D22C3A-A207-4698-BEDB-466592DB9E36}" type="presOf" srcId="{5E59955E-11A3-4E14-BCC3-D4C73C21FDBC}" destId="{11600E3A-FF74-488A-AE22-2B201F303133}" srcOrd="0" destOrd="1" presId="urn:microsoft.com/office/officeart/2008/layout/BendingPictureCaptionList"/>
    <dgm:cxn modelId="{DAE16848-244A-4632-A30B-7A0C45E65BA9}" type="presOf" srcId="{A3328FB3-4FDB-410B-B8F4-4EE770E81B5F}" destId="{0E6C09C7-76FD-4523-A323-9399B9A4A4BB}" srcOrd="0" destOrd="0" presId="urn:microsoft.com/office/officeart/2008/layout/BendingPictureCaptionList"/>
    <dgm:cxn modelId="{4B69CE61-33FE-41BF-9AA9-E2DBFB76FAF5}" srcId="{634045E1-FE9C-4FC6-BB1F-BCDC3D19E205}" destId="{3844F450-BDD7-4ECC-8FEF-C9BE833A38B3}" srcOrd="3" destOrd="0" parTransId="{ECE1E9F0-0DDA-4C8D-8B15-AA1CF9B63705}" sibTransId="{16B2479B-EEA8-40D2-99FC-4BDBC2E59C3F}"/>
    <dgm:cxn modelId="{D73B6871-BE2C-4570-9A60-BC1EA9CA2D94}" srcId="{634045E1-FE9C-4FC6-BB1F-BCDC3D19E205}" destId="{C90EE74A-6F15-4D1A-A112-E4AE55E4BB87}" srcOrd="0" destOrd="0" parTransId="{C0B6FF9A-707F-4C26-8DE8-A0CE8469BBB1}" sibTransId="{D8DE5173-D0CD-41CA-B85E-DFA4D18E8A42}"/>
    <dgm:cxn modelId="{57BC6C76-7A50-4163-A404-B3765E3F059C}" srcId="{634045E1-FE9C-4FC6-BB1F-BCDC3D19E205}" destId="{A3328FB3-4FDB-410B-B8F4-4EE770E81B5F}" srcOrd="1" destOrd="0" parTransId="{38969C52-93AB-41A6-AF38-DF8490EE7625}" sibTransId="{FBBAAAA5-A846-4688-B35B-3BBD44FB2F06}"/>
    <dgm:cxn modelId="{C6542489-9CF7-4C70-B5D4-31B01432DF85}" srcId="{3844F450-BDD7-4ECC-8FEF-C9BE833A38B3}" destId="{1BD8D5C6-D483-4904-AFEC-19102E32232C}" srcOrd="0" destOrd="0" parTransId="{B1BE941F-FFCE-46BF-BD51-08224AECB822}" sibTransId="{C2C93951-16B7-4684-A366-31970B2D4EE3}"/>
    <dgm:cxn modelId="{6E711599-918C-4B5B-A6CE-D60800AB9106}" type="presOf" srcId="{634045E1-FE9C-4FC6-BB1F-BCDC3D19E205}" destId="{BD8F8E4B-31F1-44EE-A6B8-11FFE19CD044}" srcOrd="0" destOrd="0" presId="urn:microsoft.com/office/officeart/2008/layout/BendingPictureCaptionList"/>
    <dgm:cxn modelId="{9C10B2AF-2005-44CE-BDC3-66765ADCE7EE}" srcId="{3844F450-BDD7-4ECC-8FEF-C9BE833A38B3}" destId="{0C6B944E-188C-4D8C-B9E1-22DD7725C1CA}" srcOrd="1" destOrd="0" parTransId="{1865F1D8-B16E-431F-A49C-C42AB475BF58}" sibTransId="{0D3EF951-A177-4CF7-B2D8-54E924E533D3}"/>
    <dgm:cxn modelId="{9E8487B5-7D0F-4DED-8CA3-2584CBC5D61D}" srcId="{5DD71563-46A5-453D-91BA-3308D87FC1D8}" destId="{5E59955E-11A3-4E14-BCC3-D4C73C21FDBC}" srcOrd="0" destOrd="0" parTransId="{EE1ADADD-4560-4350-BF92-C9CFFDC15959}" sibTransId="{E91BB890-44B5-43A8-8C4B-976B3C119C09}"/>
    <dgm:cxn modelId="{DC70C8C1-2F5C-4C64-A726-E435DDC11DF2}" type="presOf" srcId="{5DD71563-46A5-453D-91BA-3308D87FC1D8}" destId="{11600E3A-FF74-488A-AE22-2B201F303133}" srcOrd="0" destOrd="0" presId="urn:microsoft.com/office/officeart/2008/layout/BendingPictureCaptionList"/>
    <dgm:cxn modelId="{DF7FBDE7-B64A-416F-8D12-34C898D6780C}" type="presOf" srcId="{3844F450-BDD7-4ECC-8FEF-C9BE833A38B3}" destId="{AC4B28E8-CB19-4930-8100-CF8189689B92}" srcOrd="0" destOrd="0" presId="urn:microsoft.com/office/officeart/2008/layout/BendingPictureCaptionList"/>
    <dgm:cxn modelId="{E45F19EB-BF10-47B4-A536-029D59E35290}" srcId="{A3328FB3-4FDB-410B-B8F4-4EE770E81B5F}" destId="{3C40C923-AF3C-47AC-81C0-6E2547BFC64D}" srcOrd="0" destOrd="0" parTransId="{40492F2D-8169-4A41-B903-99F854859B75}" sibTransId="{5909261A-54C4-41E4-827D-822D1B7CD608}"/>
    <dgm:cxn modelId="{6BF42AF7-1547-1947-A593-19A49326A8E5}" type="presOf" srcId="{D6A241D6-AD8A-8C4A-865B-FDBC3FA7CDD1}" destId="{11600E3A-FF74-488A-AE22-2B201F303133}" srcOrd="0" destOrd="2" presId="urn:microsoft.com/office/officeart/2008/layout/BendingPictureCaptionList"/>
    <dgm:cxn modelId="{CA93F060-3186-4743-9721-E959E0BC8672}" type="presParOf" srcId="{BD8F8E4B-31F1-44EE-A6B8-11FFE19CD044}" destId="{E2AD3259-3E97-4113-A196-D706398DE0B6}" srcOrd="0" destOrd="0" presId="urn:microsoft.com/office/officeart/2008/layout/BendingPictureCaptionList"/>
    <dgm:cxn modelId="{DDF989CC-3986-475A-BA5A-E4DDAA1C562D}" type="presParOf" srcId="{E2AD3259-3E97-4113-A196-D706398DE0B6}" destId="{8601005E-A475-405F-9601-34B50F0BFD81}" srcOrd="0" destOrd="0" presId="urn:microsoft.com/office/officeart/2008/layout/BendingPictureCaptionList"/>
    <dgm:cxn modelId="{785B3E9C-8D29-47B5-9330-0ADACEF230D4}" type="presParOf" srcId="{E2AD3259-3E97-4113-A196-D706398DE0B6}" destId="{F9BF0D33-7790-4CA1-AC2E-40F233C177AB}" srcOrd="1" destOrd="0" presId="urn:microsoft.com/office/officeart/2008/layout/BendingPictureCaptionList"/>
    <dgm:cxn modelId="{8C038BF0-4660-4AFF-AE46-55772E1F7282}" type="presParOf" srcId="{BD8F8E4B-31F1-44EE-A6B8-11FFE19CD044}" destId="{43880499-B087-4877-B4C3-C637AB2CA17F}" srcOrd="1" destOrd="0" presId="urn:microsoft.com/office/officeart/2008/layout/BendingPictureCaptionList"/>
    <dgm:cxn modelId="{44A0CB0B-E5BE-45A8-9B01-B1E255C650D1}" type="presParOf" srcId="{BD8F8E4B-31F1-44EE-A6B8-11FFE19CD044}" destId="{FE0E2E1E-321A-4775-A2F9-B614A9EAD6E4}" srcOrd="2" destOrd="0" presId="urn:microsoft.com/office/officeart/2008/layout/BendingPictureCaptionList"/>
    <dgm:cxn modelId="{4FC22F6B-82BA-4047-B86A-4F6F085E56A5}" type="presParOf" srcId="{FE0E2E1E-321A-4775-A2F9-B614A9EAD6E4}" destId="{ACC5D328-0586-490B-A271-C32D2467C922}" srcOrd="0" destOrd="0" presId="urn:microsoft.com/office/officeart/2008/layout/BendingPictureCaptionList"/>
    <dgm:cxn modelId="{E28C67C1-0B86-4666-B602-23E57301AF37}" type="presParOf" srcId="{FE0E2E1E-321A-4775-A2F9-B614A9EAD6E4}" destId="{0E6C09C7-76FD-4523-A323-9399B9A4A4BB}" srcOrd="1" destOrd="0" presId="urn:microsoft.com/office/officeart/2008/layout/BendingPictureCaptionList"/>
    <dgm:cxn modelId="{EDEE0F82-7EEC-488E-9431-C15200BE1CDD}" type="presParOf" srcId="{BD8F8E4B-31F1-44EE-A6B8-11FFE19CD044}" destId="{D2B753CC-0EEF-44BE-985A-F14A9929D478}" srcOrd="3" destOrd="0" presId="urn:microsoft.com/office/officeart/2008/layout/BendingPictureCaptionList"/>
    <dgm:cxn modelId="{473EC8E2-E241-46EE-BDB3-366A05165E7E}" type="presParOf" srcId="{BD8F8E4B-31F1-44EE-A6B8-11FFE19CD044}" destId="{1FA4E46F-29ED-4AA4-8397-E3EFFC0FA11A}" srcOrd="4" destOrd="0" presId="urn:microsoft.com/office/officeart/2008/layout/BendingPictureCaptionList"/>
    <dgm:cxn modelId="{29769F42-685C-4F37-8117-2A0BA81E0EBC}" type="presParOf" srcId="{1FA4E46F-29ED-4AA4-8397-E3EFFC0FA11A}" destId="{D17FC857-014C-451A-8F06-C6E18403AFEC}" srcOrd="0" destOrd="0" presId="urn:microsoft.com/office/officeart/2008/layout/BendingPictureCaptionList"/>
    <dgm:cxn modelId="{B0DF002C-892C-4F26-987C-690345D73888}" type="presParOf" srcId="{1FA4E46F-29ED-4AA4-8397-E3EFFC0FA11A}" destId="{11600E3A-FF74-488A-AE22-2B201F303133}" srcOrd="1" destOrd="0" presId="urn:microsoft.com/office/officeart/2008/layout/BendingPictureCaptionList"/>
    <dgm:cxn modelId="{FC3FA5EE-5715-4C23-A409-EBEB5A56DDEE}" type="presParOf" srcId="{BD8F8E4B-31F1-44EE-A6B8-11FFE19CD044}" destId="{6531DE79-0C4A-4B8D-A4ED-246225EC647D}" srcOrd="5" destOrd="0" presId="urn:microsoft.com/office/officeart/2008/layout/BendingPictureCaptionList"/>
    <dgm:cxn modelId="{731D1E91-3449-42F1-8E5F-F5CD17EE4871}" type="presParOf" srcId="{BD8F8E4B-31F1-44EE-A6B8-11FFE19CD044}" destId="{A25C5D2C-7285-4EE6-9270-D2F8F86813BF}" srcOrd="6" destOrd="0" presId="urn:microsoft.com/office/officeart/2008/layout/BendingPictureCaptionList"/>
    <dgm:cxn modelId="{BD76E1E6-6481-4F64-8DDC-D43567EFF4FD}" type="presParOf" srcId="{A25C5D2C-7285-4EE6-9270-D2F8F86813BF}" destId="{FD120B8E-74A0-47C7-BE7E-CFC83342C65B}" srcOrd="0" destOrd="0" presId="urn:microsoft.com/office/officeart/2008/layout/BendingPictureCaptionList"/>
    <dgm:cxn modelId="{4E824038-CF47-4DD2-A1DD-44BC2DEC5FF7}" type="presParOf" srcId="{A25C5D2C-7285-4EE6-9270-D2F8F86813BF}" destId="{AC4B28E8-CB19-4930-8100-CF8189689B92}"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D24FB-1FF0-4E44-A93C-3C4DD816EB59}">
      <dsp:nvSpPr>
        <dsp:cNvPr id="0" name=""/>
        <dsp:cNvSpPr/>
      </dsp:nvSpPr>
      <dsp:spPr>
        <a:xfrm>
          <a:off x="1354666" y="0"/>
          <a:ext cx="5418667" cy="5418667"/>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FCBB3-535C-41C5-A114-B8D6891150D0}">
      <dsp:nvSpPr>
        <dsp:cNvPr id="0" name=""/>
        <dsp:cNvSpPr/>
      </dsp:nvSpPr>
      <dsp:spPr>
        <a:xfrm>
          <a:off x="1869439" y="514773"/>
          <a:ext cx="2113280" cy="2113280"/>
        </a:xfrm>
        <a:prstGeom prst="roundRect">
          <a:avLst/>
        </a:prstGeom>
        <a:solidFill>
          <a:schemeClr val="accent1">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alibri" panose="020F0502020204030204" pitchFamily="34" charset="0"/>
              <a:cs typeface="Calibri" panose="020F0502020204030204" pitchFamily="34" charset="0"/>
            </a:rPr>
            <a:t>The 2030 Agenda for Sustainable Development</a:t>
          </a:r>
        </a:p>
      </dsp:txBody>
      <dsp:txXfrm>
        <a:off x="1972601" y="617935"/>
        <a:ext cx="1906956" cy="1906956"/>
      </dsp:txXfrm>
    </dsp:sp>
    <dsp:sp modelId="{DD584200-98D3-4D96-AA80-0762CB60B7FB}">
      <dsp:nvSpPr>
        <dsp:cNvPr id="0" name=""/>
        <dsp:cNvSpPr/>
      </dsp:nvSpPr>
      <dsp:spPr>
        <a:xfrm>
          <a:off x="4145280" y="514773"/>
          <a:ext cx="2113280" cy="2113280"/>
        </a:xfrm>
        <a:prstGeom prst="roundRect">
          <a:avLst/>
        </a:prstGeom>
        <a:solidFill>
          <a:schemeClr val="accent1">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alibri" panose="020F0502020204030204" pitchFamily="34" charset="0"/>
              <a:cs typeface="Calibri" panose="020F0502020204030204" pitchFamily="34" charset="0"/>
            </a:rPr>
            <a:t>The Digital Revolution</a:t>
          </a:r>
        </a:p>
      </dsp:txBody>
      <dsp:txXfrm>
        <a:off x="4248442" y="617935"/>
        <a:ext cx="1906956" cy="1906956"/>
      </dsp:txXfrm>
    </dsp:sp>
    <dsp:sp modelId="{79BC4348-1BE6-40AA-88A7-EF1D50EC7FCB}">
      <dsp:nvSpPr>
        <dsp:cNvPr id="0" name=""/>
        <dsp:cNvSpPr/>
      </dsp:nvSpPr>
      <dsp:spPr>
        <a:xfrm>
          <a:off x="1869439" y="2790613"/>
          <a:ext cx="2113280" cy="2113280"/>
        </a:xfrm>
        <a:prstGeom prst="roundRect">
          <a:avLst/>
        </a:prstGeom>
        <a:solidFill>
          <a:schemeClr val="accent1">
            <a:lumMod val="75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alibri" panose="020F0502020204030204" pitchFamily="34" charset="0"/>
              <a:cs typeface="Calibri" panose="020F0502020204030204" pitchFamily="34" charset="0"/>
            </a:rPr>
            <a:t>Science in Policy and Public Action</a:t>
          </a:r>
        </a:p>
      </dsp:txBody>
      <dsp:txXfrm>
        <a:off x="1972601" y="2893775"/>
        <a:ext cx="1906956" cy="1906956"/>
      </dsp:txXfrm>
    </dsp:sp>
    <dsp:sp modelId="{FF69FDD9-339F-41AD-B823-BCF537255AB2}">
      <dsp:nvSpPr>
        <dsp:cNvPr id="0" name=""/>
        <dsp:cNvSpPr/>
      </dsp:nvSpPr>
      <dsp:spPr>
        <a:xfrm>
          <a:off x="4145280" y="2790613"/>
          <a:ext cx="2113280" cy="2113280"/>
        </a:xfrm>
        <a:prstGeom prst="round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alibri" panose="020F0502020204030204" pitchFamily="34" charset="0"/>
              <a:cs typeface="Calibri" panose="020F0502020204030204" pitchFamily="34" charset="0"/>
            </a:rPr>
            <a:t>The Evolution of Science and Science Systems</a:t>
          </a:r>
        </a:p>
      </dsp:txBody>
      <dsp:txXfrm>
        <a:off x="4248442" y="2893775"/>
        <a:ext cx="1906956" cy="190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1005E-A475-405F-9601-34B50F0BFD81}">
      <dsp:nvSpPr>
        <dsp:cNvPr id="0" name=""/>
        <dsp:cNvSpPr/>
      </dsp:nvSpPr>
      <dsp:spPr>
        <a:xfrm>
          <a:off x="3962" y="98566"/>
          <a:ext cx="2712412" cy="21699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F0D33-7790-4CA1-AC2E-40F233C177AB}">
      <dsp:nvSpPr>
        <dsp:cNvPr id="0" name=""/>
        <dsp:cNvSpPr/>
      </dsp:nvSpPr>
      <dsp:spPr>
        <a:xfrm>
          <a:off x="33350" y="1769183"/>
          <a:ext cx="2843506" cy="1324115"/>
        </a:xfrm>
        <a:prstGeom prst="wedgeRectCallout">
          <a:avLst>
            <a:gd name="adj1" fmla="val 20250"/>
            <a:gd name="adj2" fmla="val -60700"/>
          </a:avLst>
        </a:prstGeom>
        <a:solidFill>
          <a:srgbClr val="174F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US" sz="1800" b="1" kern="1200" dirty="0"/>
            <a:t>Outreach &amp; engagement</a:t>
          </a:r>
          <a:r>
            <a:rPr lang="en-US" sz="1800" kern="1200" dirty="0"/>
            <a:t>:</a:t>
          </a:r>
        </a:p>
        <a:p>
          <a:pPr marL="0" lvl="0" indent="0" algn="l" defTabSz="800100">
            <a:lnSpc>
              <a:spcPct val="90000"/>
            </a:lnSpc>
            <a:spcBef>
              <a:spcPct val="0"/>
            </a:spcBef>
            <a:spcAft>
              <a:spcPts val="0"/>
            </a:spcAft>
            <a:buNone/>
          </a:pPr>
          <a:r>
            <a:rPr lang="en-US" sz="1800" kern="1200" dirty="0"/>
            <a:t> - Transdisciplinary action</a:t>
          </a:r>
        </a:p>
        <a:p>
          <a:pPr marL="0" lvl="0" indent="0" algn="l" defTabSz="800100">
            <a:lnSpc>
              <a:spcPct val="90000"/>
            </a:lnSpc>
            <a:spcBef>
              <a:spcPct val="0"/>
            </a:spcBef>
            <a:spcAft>
              <a:spcPts val="0"/>
            </a:spcAft>
            <a:buNone/>
          </a:pPr>
          <a:r>
            <a:rPr lang="en-US" sz="1800" kern="1200" dirty="0"/>
            <a:t> - Education</a:t>
          </a:r>
        </a:p>
        <a:p>
          <a:pPr marL="0" lvl="0" indent="0" algn="l" defTabSz="800100">
            <a:lnSpc>
              <a:spcPct val="90000"/>
            </a:lnSpc>
            <a:spcBef>
              <a:spcPct val="0"/>
            </a:spcBef>
            <a:spcAft>
              <a:spcPts val="0"/>
            </a:spcAft>
            <a:buNone/>
          </a:pPr>
          <a:r>
            <a:rPr lang="en-US" sz="1800" kern="1200" dirty="0"/>
            <a:t>- Capacity building</a:t>
          </a:r>
        </a:p>
      </dsp:txBody>
      <dsp:txXfrm>
        <a:off x="33350" y="1769183"/>
        <a:ext cx="2843506" cy="1324115"/>
      </dsp:txXfrm>
    </dsp:sp>
    <dsp:sp modelId="{ACC5D328-0586-490B-A271-C32D2467C922}">
      <dsp:nvSpPr>
        <dsp:cNvPr id="0" name=""/>
        <dsp:cNvSpPr/>
      </dsp:nvSpPr>
      <dsp:spPr>
        <a:xfrm>
          <a:off x="3148098" y="147011"/>
          <a:ext cx="2712412" cy="2169930"/>
        </a:xfrm>
        <a:prstGeom prst="rect">
          <a:avLst/>
        </a:prstGeom>
        <a:blipFill>
          <a:blip xmlns:r="http://schemas.openxmlformats.org/officeDocument/2006/relationships" r:embed="rId2"/>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6C09C7-76FD-4523-A323-9399B9A4A4BB}">
      <dsp:nvSpPr>
        <dsp:cNvPr id="0" name=""/>
        <dsp:cNvSpPr/>
      </dsp:nvSpPr>
      <dsp:spPr>
        <a:xfrm>
          <a:off x="3358611" y="1914518"/>
          <a:ext cx="2481254" cy="1130335"/>
        </a:xfrm>
        <a:prstGeom prst="wedgeRectCallout">
          <a:avLst>
            <a:gd name="adj1" fmla="val 20250"/>
            <a:gd name="adj2" fmla="val -60700"/>
          </a:avLst>
        </a:prstGeom>
        <a:solidFill>
          <a:srgbClr val="174F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en-US" sz="1800" b="1" kern="1200" dirty="0"/>
            <a:t>Science </a:t>
          </a:r>
          <a:r>
            <a:rPr lang="en-US" sz="1800" b="1" kern="1200" dirty="0" err="1"/>
            <a:t>programmes</a:t>
          </a:r>
          <a:r>
            <a:rPr lang="en-US" sz="1800" b="1" kern="1200" dirty="0"/>
            <a:t>:</a:t>
          </a:r>
        </a:p>
        <a:p>
          <a:pPr marL="171450" lvl="1" indent="-171450" algn="l" defTabSz="800100">
            <a:lnSpc>
              <a:spcPct val="90000"/>
            </a:lnSpc>
            <a:spcBef>
              <a:spcPct val="0"/>
            </a:spcBef>
            <a:spcAft>
              <a:spcPct val="15000"/>
            </a:spcAft>
            <a:buChar char="•"/>
          </a:pPr>
          <a:r>
            <a:rPr lang="en-US" sz="1800" kern="1200" dirty="0"/>
            <a:t>Multi-national Challenge Projects</a:t>
          </a:r>
          <a:endParaRPr lang="en-ZA" sz="1800" kern="1200" dirty="0"/>
        </a:p>
      </dsp:txBody>
      <dsp:txXfrm>
        <a:off x="3358611" y="1914518"/>
        <a:ext cx="2481254" cy="1130335"/>
      </dsp:txXfrm>
    </dsp:sp>
    <dsp:sp modelId="{D17FC857-014C-451A-8F06-C6E18403AFEC}">
      <dsp:nvSpPr>
        <dsp:cNvPr id="0" name=""/>
        <dsp:cNvSpPr/>
      </dsp:nvSpPr>
      <dsp:spPr>
        <a:xfrm>
          <a:off x="6131752" y="147011"/>
          <a:ext cx="2712412" cy="2169930"/>
        </a:xfrm>
        <a:prstGeom prst="rect">
          <a:avLst/>
        </a:prstGeom>
        <a:blipFill>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600E3A-FF74-488A-AE22-2B201F303133}">
      <dsp:nvSpPr>
        <dsp:cNvPr id="0" name=""/>
        <dsp:cNvSpPr/>
      </dsp:nvSpPr>
      <dsp:spPr>
        <a:xfrm>
          <a:off x="6342265" y="1914518"/>
          <a:ext cx="2481254" cy="1130335"/>
        </a:xfrm>
        <a:prstGeom prst="wedgeRectCallout">
          <a:avLst>
            <a:gd name="adj1" fmla="val 20250"/>
            <a:gd name="adj2" fmla="val -60700"/>
          </a:avLst>
        </a:prstGeom>
        <a:solidFill>
          <a:srgbClr val="174F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en-US" sz="1800" b="1" kern="1200" dirty="0"/>
            <a:t>Cutting-edge support:</a:t>
          </a:r>
        </a:p>
        <a:p>
          <a:pPr marL="171450" lvl="1" indent="-171450" algn="l" defTabSz="800100">
            <a:lnSpc>
              <a:spcPct val="90000"/>
            </a:lnSpc>
            <a:spcBef>
              <a:spcPct val="0"/>
            </a:spcBef>
            <a:spcAft>
              <a:spcPct val="15000"/>
            </a:spcAft>
            <a:buChar char="•"/>
          </a:pPr>
          <a:r>
            <a:rPr lang="en-US" sz="1800" kern="1200" dirty="0"/>
            <a:t>Data Science</a:t>
          </a:r>
          <a:endParaRPr lang="en-ZA" sz="1800" kern="1200" dirty="0"/>
        </a:p>
        <a:p>
          <a:pPr marL="171450" lvl="1" indent="-171450" algn="l" defTabSz="800100">
            <a:lnSpc>
              <a:spcPct val="90000"/>
            </a:lnSpc>
            <a:spcBef>
              <a:spcPct val="0"/>
            </a:spcBef>
            <a:spcAft>
              <a:spcPct val="15000"/>
            </a:spcAft>
            <a:buChar char="•"/>
          </a:pPr>
          <a:r>
            <a:rPr lang="en-US" sz="1800" kern="1200" dirty="0"/>
            <a:t>AI Institute</a:t>
          </a:r>
          <a:endParaRPr lang="en-ZA" sz="1800" kern="1200" dirty="0"/>
        </a:p>
      </dsp:txBody>
      <dsp:txXfrm>
        <a:off x="6342265" y="1914518"/>
        <a:ext cx="2481254" cy="1130335"/>
      </dsp:txXfrm>
    </dsp:sp>
    <dsp:sp modelId="{FD120B8E-74A0-47C7-BE7E-CFC83342C65B}">
      <dsp:nvSpPr>
        <dsp:cNvPr id="0" name=""/>
        <dsp:cNvSpPr/>
      </dsp:nvSpPr>
      <dsp:spPr>
        <a:xfrm>
          <a:off x="9115406" y="147011"/>
          <a:ext cx="2712412" cy="216993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4B28E8-CB19-4930-8100-CF8189689B92}">
      <dsp:nvSpPr>
        <dsp:cNvPr id="0" name=""/>
        <dsp:cNvSpPr/>
      </dsp:nvSpPr>
      <dsp:spPr>
        <a:xfrm>
          <a:off x="9325920" y="1914518"/>
          <a:ext cx="2481254" cy="1130335"/>
        </a:xfrm>
        <a:prstGeom prst="wedgeRectCallout">
          <a:avLst>
            <a:gd name="adj1" fmla="val 20250"/>
            <a:gd name="adj2" fmla="val -60700"/>
          </a:avLst>
        </a:prstGeom>
        <a:solidFill>
          <a:srgbClr val="174F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en-US" sz="1800" b="1" kern="1200" dirty="0"/>
            <a:t>Essential Infrastructure</a:t>
          </a:r>
          <a:r>
            <a:rPr lang="en-US" sz="1800" kern="1200" dirty="0"/>
            <a:t>:</a:t>
          </a:r>
        </a:p>
        <a:p>
          <a:pPr marL="171450" lvl="1" indent="-171450" algn="l" defTabSz="800100">
            <a:lnSpc>
              <a:spcPct val="90000"/>
            </a:lnSpc>
            <a:spcBef>
              <a:spcPct val="0"/>
            </a:spcBef>
            <a:spcAft>
              <a:spcPct val="15000"/>
            </a:spcAft>
            <a:buChar char="•"/>
          </a:pPr>
          <a:r>
            <a:rPr lang="en-US" sz="1800" kern="1200" dirty="0"/>
            <a:t>Cloud Computing</a:t>
          </a:r>
        </a:p>
        <a:p>
          <a:pPr marL="171450" lvl="1" indent="-171450" algn="l" defTabSz="800100">
            <a:lnSpc>
              <a:spcPct val="90000"/>
            </a:lnSpc>
            <a:spcBef>
              <a:spcPct val="0"/>
            </a:spcBef>
            <a:spcAft>
              <a:spcPct val="15000"/>
            </a:spcAft>
            <a:buChar char="•"/>
          </a:pPr>
          <a:r>
            <a:rPr lang="en-US" sz="1800" kern="1200" dirty="0"/>
            <a:t>Data Management Policies, processes, Tools</a:t>
          </a:r>
          <a:endParaRPr lang="en-ZA" sz="1800" kern="1200" dirty="0"/>
        </a:p>
      </dsp:txBody>
      <dsp:txXfrm>
        <a:off x="9325920" y="1914518"/>
        <a:ext cx="2481254" cy="113033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B9844-57CE-E34A-9531-0CE9EC62314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2CF22EF-9FEE-934F-9485-701DDCA72C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666F6BF-19D0-004C-9FF3-9611D7499BB3}"/>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5" name="Footer Placeholder 4">
            <a:extLst>
              <a:ext uri="{FF2B5EF4-FFF2-40B4-BE49-F238E27FC236}">
                <a16:creationId xmlns:a16="http://schemas.microsoft.com/office/drawing/2014/main" id="{09D3FCE5-D7B0-5F4F-9042-DBAAE2495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C1A2C-AAEC-8A43-AE57-FA07C6DB0ADA}"/>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2038025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3D60-F12E-9446-A08A-997272ABCAD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9C9BF16-7003-504A-A87E-4F8344E55E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6AF20A-57BF-D04B-8DDC-994C9AA3DA34}"/>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5" name="Footer Placeholder 4">
            <a:extLst>
              <a:ext uri="{FF2B5EF4-FFF2-40B4-BE49-F238E27FC236}">
                <a16:creationId xmlns:a16="http://schemas.microsoft.com/office/drawing/2014/main" id="{C76A96D2-C36B-0743-95CF-3F7FB788A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E974E-BF1C-F542-AFD9-0EED61244B9D}"/>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249229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7F6494-BC98-0B4E-B1BF-5DDEB11CF9A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8BD3253-B682-7E44-B985-0D66DA589B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562121-B387-4A46-8B8A-CBE95B2E5FA3}"/>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5" name="Footer Placeholder 4">
            <a:extLst>
              <a:ext uri="{FF2B5EF4-FFF2-40B4-BE49-F238E27FC236}">
                <a16:creationId xmlns:a16="http://schemas.microsoft.com/office/drawing/2014/main" id="{47AA8430-B9B7-8C48-BECD-E102A3244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30E1A-6CC4-7B41-8C32-BC0AE332A715}"/>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3807591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letely empty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58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760A-A7A9-7942-99B3-5606E221C0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ED51158-9179-A14F-8108-38A3985852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8991E1-4CFD-914D-AD4B-A190DC043E1D}"/>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5" name="Footer Placeholder 4">
            <a:extLst>
              <a:ext uri="{FF2B5EF4-FFF2-40B4-BE49-F238E27FC236}">
                <a16:creationId xmlns:a16="http://schemas.microsoft.com/office/drawing/2014/main" id="{E8C26F38-133E-F742-830E-0C78E357D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E2396-1890-9445-9606-937139A4F4E0}"/>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85798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EB7A-7818-024B-8F56-EA9C807F8F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E29AC70-1651-B742-9F2F-7FAF6C893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15822B-0016-6E4E-A11D-68CE595F2C44}"/>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5" name="Footer Placeholder 4">
            <a:extLst>
              <a:ext uri="{FF2B5EF4-FFF2-40B4-BE49-F238E27FC236}">
                <a16:creationId xmlns:a16="http://schemas.microsoft.com/office/drawing/2014/main" id="{BBA91E02-E76E-B042-A72C-8822B772B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D0B67-2F3D-2843-BA8F-EBC3952831B6}"/>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237815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20B8-CD5A-8940-B4F4-569E73A00B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E565BE-1F5C-B947-840D-F927628358A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8F01FB9-75B4-A849-ADDA-3B10677E70D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E5DFE83-982D-1743-8A72-DB7F10A55F0E}"/>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6" name="Footer Placeholder 5">
            <a:extLst>
              <a:ext uri="{FF2B5EF4-FFF2-40B4-BE49-F238E27FC236}">
                <a16:creationId xmlns:a16="http://schemas.microsoft.com/office/drawing/2014/main" id="{C1BA9A9B-6816-5F46-BB01-B0F92B35E3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3969A-75B0-944B-9C50-8C3337D27392}"/>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320135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A9A18-A0A7-1440-813B-4B479F54509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293D69-6E37-7F45-8CD9-A905B8DF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6CF7A2-047E-404E-9626-C762B7EF986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4E0950-FC6A-8E4B-8467-54304B791D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9D572E-A33D-0247-928D-E6EC821CCB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98B3546-21C9-2043-BFE5-42EB06854FFB}"/>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8" name="Footer Placeholder 7">
            <a:extLst>
              <a:ext uri="{FF2B5EF4-FFF2-40B4-BE49-F238E27FC236}">
                <a16:creationId xmlns:a16="http://schemas.microsoft.com/office/drawing/2014/main" id="{DD29381C-EC0D-334D-983B-6331F0A9C6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67C75A-BF27-AB41-8EC6-FE3EE2E91D95}"/>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4121079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881C5-3FA6-3046-B8C6-A47F44DDA8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97EE6AE-98D5-6640-8D4C-4796CA649D73}"/>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4" name="Footer Placeholder 3">
            <a:extLst>
              <a:ext uri="{FF2B5EF4-FFF2-40B4-BE49-F238E27FC236}">
                <a16:creationId xmlns:a16="http://schemas.microsoft.com/office/drawing/2014/main" id="{B469D45F-3099-9E4D-B4E9-D0E10CF2E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D61913-92A6-A34C-AF54-09331B2345A8}"/>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337860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126D6-E19B-5B44-BE78-DCCC1BF3A070}"/>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3" name="Footer Placeholder 2">
            <a:extLst>
              <a:ext uri="{FF2B5EF4-FFF2-40B4-BE49-F238E27FC236}">
                <a16:creationId xmlns:a16="http://schemas.microsoft.com/office/drawing/2014/main" id="{F6EF002D-E712-B84A-AA4D-439CEE1881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AB9818-1FB0-8647-A4FB-3DBF29D6515B}"/>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84736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3ABE6-54ED-4549-96EF-8B268BA785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3B11A28-5007-724C-A65B-22BA4D7BD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D3EBBCE-6CFD-8946-AF04-495C7049B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5CD24A-2EB5-C345-A8D4-5D2425A26DFE}"/>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6" name="Footer Placeholder 5">
            <a:extLst>
              <a:ext uri="{FF2B5EF4-FFF2-40B4-BE49-F238E27FC236}">
                <a16:creationId xmlns:a16="http://schemas.microsoft.com/office/drawing/2014/main" id="{93EDDE24-D769-2248-AB66-AB3DEB7B55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51BCD-183C-BD40-9A4F-B1D7523B66BA}"/>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203597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195F-324F-AF40-8CD2-5E424D1C75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174552-574F-5643-9572-D1EA629FAA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C14D6-FFAF-A943-BA49-9AF3C96E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9D5916-E54F-EC47-8D32-C41893BF90AA}"/>
              </a:ext>
            </a:extLst>
          </p:cNvPr>
          <p:cNvSpPr>
            <a:spLocks noGrp="1"/>
          </p:cNvSpPr>
          <p:nvPr>
            <p:ph type="dt" sz="half" idx="10"/>
          </p:nvPr>
        </p:nvSpPr>
        <p:spPr/>
        <p:txBody>
          <a:bodyPr/>
          <a:lstStyle/>
          <a:p>
            <a:fld id="{0EF6C0C6-938B-C649-B0EC-7239E036F93F}" type="datetimeFigureOut">
              <a:rPr lang="en-US" smtClean="0"/>
              <a:t>11/2/20</a:t>
            </a:fld>
            <a:endParaRPr lang="en-US"/>
          </a:p>
        </p:txBody>
      </p:sp>
      <p:sp>
        <p:nvSpPr>
          <p:cNvPr id="6" name="Footer Placeholder 5">
            <a:extLst>
              <a:ext uri="{FF2B5EF4-FFF2-40B4-BE49-F238E27FC236}">
                <a16:creationId xmlns:a16="http://schemas.microsoft.com/office/drawing/2014/main" id="{05F2A44D-40C5-094B-89F4-502B1FE49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F64F2-5045-8442-AB33-91702C499C52}"/>
              </a:ext>
            </a:extLst>
          </p:cNvPr>
          <p:cNvSpPr>
            <a:spLocks noGrp="1"/>
          </p:cNvSpPr>
          <p:nvPr>
            <p:ph type="sldNum" sz="quarter" idx="12"/>
          </p:nvPr>
        </p:nvSpPr>
        <p:spPr/>
        <p:txBody>
          <a:bodyPr/>
          <a:lstStyle/>
          <a:p>
            <a:fld id="{A036355D-0CEF-8F4D-8B32-7943581D362D}" type="slidenum">
              <a:rPr lang="en-US" smtClean="0"/>
              <a:t>‹#›</a:t>
            </a:fld>
            <a:endParaRPr lang="en-US"/>
          </a:p>
        </p:txBody>
      </p:sp>
    </p:spTree>
    <p:extLst>
      <p:ext uri="{BB962C8B-B14F-4D97-AF65-F5344CB8AC3E}">
        <p14:creationId xmlns:p14="http://schemas.microsoft.com/office/powerpoint/2010/main" val="364795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C6519-45AC-ED4F-A865-510D9A2632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A32FB8-04B9-F24C-BFD0-D30E174A1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5841E0-9BFF-A944-B664-1B2E9D4F6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F6C0C6-938B-C649-B0EC-7239E036F93F}" type="datetimeFigureOut">
              <a:rPr lang="en-US" smtClean="0"/>
              <a:t>11/2/20</a:t>
            </a:fld>
            <a:endParaRPr lang="en-US"/>
          </a:p>
        </p:txBody>
      </p:sp>
      <p:sp>
        <p:nvSpPr>
          <p:cNvPr id="5" name="Footer Placeholder 4">
            <a:extLst>
              <a:ext uri="{FF2B5EF4-FFF2-40B4-BE49-F238E27FC236}">
                <a16:creationId xmlns:a16="http://schemas.microsoft.com/office/drawing/2014/main" id="{CB4C3905-DBB4-374C-BB3A-888307584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C5C13D-42FF-0447-AA06-8691FBA0A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36355D-0CEF-8F4D-8B32-7943581D362D}" type="slidenum">
              <a:rPr lang="en-US" smtClean="0"/>
              <a:t>‹#›</a:t>
            </a:fld>
            <a:endParaRPr lang="en-US"/>
          </a:p>
        </p:txBody>
      </p:sp>
    </p:spTree>
    <p:extLst>
      <p:ext uri="{BB962C8B-B14F-4D97-AF65-F5344CB8AC3E}">
        <p14:creationId xmlns:p14="http://schemas.microsoft.com/office/powerpoint/2010/main" val="3651505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1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41EE59-2602-454C-A8CC-9FCAE46E38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386" y="150620"/>
            <a:ext cx="609706" cy="609706"/>
          </a:xfrm>
          <a:prstGeom prst="rect">
            <a:avLst/>
          </a:prstGeom>
        </p:spPr>
      </p:pic>
      <p:pic>
        <p:nvPicPr>
          <p:cNvPr id="1025" name="Picture 1" descr="page1image1778752">
            <a:extLst>
              <a:ext uri="{FF2B5EF4-FFF2-40B4-BE49-F238E27FC236}">
                <a16:creationId xmlns:a16="http://schemas.microsoft.com/office/drawing/2014/main" id="{23F289D4-15BD-4B49-8A2F-D2A1DA20A3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054" y="-69012"/>
            <a:ext cx="8948468" cy="9390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005F7F-0E68-EF4E-95DB-D1188AD6295D}"/>
              </a:ext>
            </a:extLst>
          </p:cNvPr>
          <p:cNvSpPr txBox="1"/>
          <p:nvPr/>
        </p:nvSpPr>
        <p:spPr>
          <a:xfrm>
            <a:off x="2596639" y="224640"/>
            <a:ext cx="7690888" cy="2923877"/>
          </a:xfrm>
          <a:prstGeom prst="rect">
            <a:avLst/>
          </a:prstGeom>
          <a:noFill/>
        </p:spPr>
        <p:txBody>
          <a:bodyPr wrap="none" rtlCol="0">
            <a:spAutoFit/>
          </a:bodyPr>
          <a:lstStyle/>
          <a:p>
            <a:r>
              <a:rPr lang="en-US" sz="2400" b="1" dirty="0">
                <a:solidFill>
                  <a:schemeClr val="bg1"/>
                </a:solidFill>
              </a:rPr>
              <a:t>INTERNATIONAL SCIENCE COUNCIL </a:t>
            </a:r>
          </a:p>
          <a:p>
            <a:endParaRPr lang="en-US" sz="2400" b="1" dirty="0">
              <a:solidFill>
                <a:schemeClr val="bg1"/>
              </a:solidFill>
            </a:endParaRPr>
          </a:p>
          <a:p>
            <a:r>
              <a:rPr lang="en-US" sz="2400" b="1" dirty="0">
                <a:solidFill>
                  <a:schemeClr val="bg1"/>
                </a:solidFill>
              </a:rPr>
              <a:t>OPEN  SCIENCE IN THE COUNCIL’s 2019 - 2021 ACTION PLAN</a:t>
            </a:r>
          </a:p>
          <a:p>
            <a:endParaRPr lang="en-US" sz="2400" b="1" dirty="0">
              <a:solidFill>
                <a:schemeClr val="bg1"/>
              </a:solidFill>
            </a:endParaRPr>
          </a:p>
          <a:p>
            <a:r>
              <a:rPr lang="en-US" sz="2400" b="1" dirty="0">
                <a:solidFill>
                  <a:schemeClr val="bg1"/>
                </a:solidFill>
              </a:rPr>
              <a:t>Geoffrey Boulton</a:t>
            </a:r>
          </a:p>
          <a:p>
            <a:endParaRPr lang="en-US" sz="2400" b="1" dirty="0">
              <a:solidFill>
                <a:schemeClr val="bg1"/>
              </a:solidFill>
            </a:endParaRPr>
          </a:p>
          <a:p>
            <a:r>
              <a:rPr lang="en-US" sz="2000" b="1" dirty="0">
                <a:solidFill>
                  <a:schemeClr val="bg1"/>
                </a:solidFill>
              </a:rPr>
              <a:t>Global Open Science Cloud Workshop</a:t>
            </a:r>
          </a:p>
          <a:p>
            <a:r>
              <a:rPr lang="en-US" sz="2000" b="1" dirty="0">
                <a:solidFill>
                  <a:schemeClr val="bg1"/>
                </a:solidFill>
              </a:rPr>
              <a:t>November 2020 </a:t>
            </a:r>
          </a:p>
        </p:txBody>
      </p:sp>
    </p:spTree>
    <p:extLst>
      <p:ext uri="{BB962C8B-B14F-4D97-AF65-F5344CB8AC3E}">
        <p14:creationId xmlns:p14="http://schemas.microsoft.com/office/powerpoint/2010/main" val="240901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D55B37E-5471-C74A-AC82-22464D7E75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73108" b="-3545"/>
          <a:stretch/>
        </p:blipFill>
        <p:spPr>
          <a:xfrm>
            <a:off x="465972" y="405257"/>
            <a:ext cx="826225" cy="804793"/>
          </a:xfrm>
          <a:prstGeom prst="rect">
            <a:avLst/>
          </a:prstGeom>
        </p:spPr>
      </p:pic>
      <p:grpSp>
        <p:nvGrpSpPr>
          <p:cNvPr id="12" name="Group 11">
            <a:extLst>
              <a:ext uri="{FF2B5EF4-FFF2-40B4-BE49-F238E27FC236}">
                <a16:creationId xmlns:a16="http://schemas.microsoft.com/office/drawing/2014/main" id="{6305484D-70EF-A442-A9F8-838244DF2A59}"/>
              </a:ext>
            </a:extLst>
          </p:cNvPr>
          <p:cNvGrpSpPr/>
          <p:nvPr/>
        </p:nvGrpSpPr>
        <p:grpSpPr>
          <a:xfrm>
            <a:off x="70333" y="1417246"/>
            <a:ext cx="1576287" cy="1553262"/>
            <a:chOff x="4262588" y="2458"/>
            <a:chExt cx="1627502" cy="1627502"/>
          </a:xfrm>
        </p:grpSpPr>
        <p:sp>
          <p:nvSpPr>
            <p:cNvPr id="13" name="Oval 12">
              <a:extLst>
                <a:ext uri="{FF2B5EF4-FFF2-40B4-BE49-F238E27FC236}">
                  <a16:creationId xmlns:a16="http://schemas.microsoft.com/office/drawing/2014/main" id="{4F4F2BFD-0747-264B-AAA7-FCC5F847977D}"/>
                </a:ext>
              </a:extLst>
            </p:cNvPr>
            <p:cNvSpPr/>
            <p:nvPr/>
          </p:nvSpPr>
          <p:spPr>
            <a:xfrm>
              <a:off x="4262588" y="2458"/>
              <a:ext cx="1627502" cy="162750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52A0415F-5CF3-6F43-8FB4-AE3E56D63B03}"/>
                </a:ext>
              </a:extLst>
            </p:cNvPr>
            <p:cNvSpPr txBox="1"/>
            <p:nvPr/>
          </p:nvSpPr>
          <p:spPr>
            <a:xfrm>
              <a:off x="4381759" y="121629"/>
              <a:ext cx="1389160" cy="1389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Members</a:t>
              </a:r>
            </a:p>
          </p:txBody>
        </p:sp>
      </p:grpSp>
      <p:sp>
        <p:nvSpPr>
          <p:cNvPr id="15" name="TextBox 14">
            <a:extLst>
              <a:ext uri="{FF2B5EF4-FFF2-40B4-BE49-F238E27FC236}">
                <a16:creationId xmlns:a16="http://schemas.microsoft.com/office/drawing/2014/main" id="{4A4E5F34-42CC-604E-9907-75453B6508DC}"/>
              </a:ext>
            </a:extLst>
          </p:cNvPr>
          <p:cNvSpPr txBox="1"/>
          <p:nvPr/>
        </p:nvSpPr>
        <p:spPr>
          <a:xfrm>
            <a:off x="2242353" y="1737017"/>
            <a:ext cx="6424765" cy="784830"/>
          </a:xfrm>
          <a:prstGeom prst="rect">
            <a:avLst/>
          </a:prstGeom>
          <a:solidFill>
            <a:schemeClr val="accent1">
              <a:lumMod val="20000"/>
              <a:lumOff val="80000"/>
            </a:schemeClr>
          </a:solidFill>
          <a:effectLst/>
        </p:spPr>
        <p:txBody>
          <a:bodyPr wrap="square" rtlCol="0">
            <a:spAutoFit/>
          </a:bodyPr>
          <a:lstStyle/>
          <a:p>
            <a:pPr marL="342900" indent="-342900" algn="just">
              <a:spcBef>
                <a:spcPts val="300"/>
              </a:spcBef>
              <a:spcAft>
                <a:spcPts val="300"/>
              </a:spcAft>
              <a:buFont typeface="Arial" panose="020B0604020202020204" pitchFamily="34" charset="0"/>
              <a:buChar char="•"/>
            </a:pPr>
            <a:r>
              <a:rPr lang="en-GB" sz="2000" dirty="0">
                <a:solidFill>
                  <a:schemeClr val="tx2"/>
                </a:solidFill>
                <a:latin typeface="Calibri" panose="020F0502020204030204" pitchFamily="34" charset="0"/>
                <a:cs typeface="Calibri" panose="020F0502020204030204" pitchFamily="34" charset="0"/>
              </a:rPr>
              <a:t>140 + National Academies and Regional Scientific Bodies</a:t>
            </a:r>
          </a:p>
          <a:p>
            <a:pPr marL="342900" indent="-342900" algn="just">
              <a:spcBef>
                <a:spcPts val="300"/>
              </a:spcBef>
              <a:spcAft>
                <a:spcPts val="300"/>
              </a:spcAft>
              <a:buFont typeface="Arial" panose="020B0604020202020204" pitchFamily="34" charset="0"/>
              <a:buChar char="•"/>
            </a:pPr>
            <a:r>
              <a:rPr lang="en-GB" sz="2000" dirty="0">
                <a:solidFill>
                  <a:schemeClr val="tx2"/>
                </a:solidFill>
                <a:latin typeface="Calibri" panose="020F0502020204030204" pitchFamily="34" charset="0"/>
                <a:cs typeface="Calibri" panose="020F0502020204030204" pitchFamily="34" charset="0"/>
              </a:rPr>
              <a:t>40 International Scientific Unions and Associations</a:t>
            </a:r>
          </a:p>
        </p:txBody>
      </p:sp>
      <p:pic>
        <p:nvPicPr>
          <p:cNvPr id="11" name="Content Placeholder 3">
            <a:extLst>
              <a:ext uri="{FF2B5EF4-FFF2-40B4-BE49-F238E27FC236}">
                <a16:creationId xmlns:a16="http://schemas.microsoft.com/office/drawing/2014/main" id="{EC4D0219-F2DD-6049-A75E-869D98992D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8860" y="2619422"/>
            <a:ext cx="6083918" cy="2989264"/>
          </a:xfrm>
          <a:prstGeom prst="rect">
            <a:avLst/>
          </a:prstGeom>
        </p:spPr>
      </p:pic>
      <p:sp>
        <p:nvSpPr>
          <p:cNvPr id="2" name="Rectangle 1">
            <a:extLst>
              <a:ext uri="{FF2B5EF4-FFF2-40B4-BE49-F238E27FC236}">
                <a16:creationId xmlns:a16="http://schemas.microsoft.com/office/drawing/2014/main" id="{1200193E-8420-D04C-83F8-2A43407B3AB8}"/>
              </a:ext>
            </a:extLst>
          </p:cNvPr>
          <p:cNvSpPr/>
          <p:nvPr/>
        </p:nvSpPr>
        <p:spPr>
          <a:xfrm>
            <a:off x="2238271" y="5196469"/>
            <a:ext cx="659584" cy="669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4167A9-B8D7-4E43-B84C-2B099E2C49C0}"/>
              </a:ext>
            </a:extLst>
          </p:cNvPr>
          <p:cNvSpPr/>
          <p:nvPr/>
        </p:nvSpPr>
        <p:spPr>
          <a:xfrm>
            <a:off x="7722088" y="6131405"/>
            <a:ext cx="659584" cy="669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433733-6ECB-D64D-878C-3D9D3A44CB7C}"/>
              </a:ext>
            </a:extLst>
          </p:cNvPr>
          <p:cNvSpPr/>
          <p:nvPr/>
        </p:nvSpPr>
        <p:spPr>
          <a:xfrm>
            <a:off x="9984304" y="3693952"/>
            <a:ext cx="1325565" cy="669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58944A-15B3-6E43-8A3E-8EEF99DAE6F9}"/>
              </a:ext>
            </a:extLst>
          </p:cNvPr>
          <p:cNvSpPr/>
          <p:nvPr/>
        </p:nvSpPr>
        <p:spPr>
          <a:xfrm>
            <a:off x="11631541" y="4861932"/>
            <a:ext cx="659584" cy="669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A0AF664-E87E-8943-B03E-9BEB51152FF3}"/>
              </a:ext>
            </a:extLst>
          </p:cNvPr>
          <p:cNvSpPr/>
          <p:nvPr/>
        </p:nvSpPr>
        <p:spPr>
          <a:xfrm>
            <a:off x="4502768" y="6349639"/>
            <a:ext cx="659584" cy="669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2E63AC6-DD7A-6542-AB2E-77436438FBBF}"/>
              </a:ext>
            </a:extLst>
          </p:cNvPr>
          <p:cNvGrpSpPr/>
          <p:nvPr/>
        </p:nvGrpSpPr>
        <p:grpSpPr>
          <a:xfrm>
            <a:off x="44728" y="5120422"/>
            <a:ext cx="1576287" cy="1518429"/>
            <a:chOff x="4262588" y="2458"/>
            <a:chExt cx="1627502" cy="1627502"/>
          </a:xfrm>
        </p:grpSpPr>
        <p:sp>
          <p:nvSpPr>
            <p:cNvPr id="24" name="Oval 23">
              <a:extLst>
                <a:ext uri="{FF2B5EF4-FFF2-40B4-BE49-F238E27FC236}">
                  <a16:creationId xmlns:a16="http://schemas.microsoft.com/office/drawing/2014/main" id="{9C3E3FBD-8CBE-014E-BBB5-44951ADFA879}"/>
                </a:ext>
              </a:extLst>
            </p:cNvPr>
            <p:cNvSpPr/>
            <p:nvPr/>
          </p:nvSpPr>
          <p:spPr>
            <a:xfrm>
              <a:off x="4262588" y="2458"/>
              <a:ext cx="1627502" cy="162750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6" name="Oval 4">
              <a:extLst>
                <a:ext uri="{FF2B5EF4-FFF2-40B4-BE49-F238E27FC236}">
                  <a16:creationId xmlns:a16="http://schemas.microsoft.com/office/drawing/2014/main" id="{B0FEDFB2-7049-244F-A0AD-7AF8780B0157}"/>
                </a:ext>
              </a:extLst>
            </p:cNvPr>
            <p:cNvSpPr txBox="1"/>
            <p:nvPr/>
          </p:nvSpPr>
          <p:spPr>
            <a:xfrm>
              <a:off x="4381759" y="121629"/>
              <a:ext cx="1389160" cy="1389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Regional Structures</a:t>
              </a:r>
            </a:p>
          </p:txBody>
        </p:sp>
      </p:grpSp>
      <p:sp>
        <p:nvSpPr>
          <p:cNvPr id="27" name="TextBox 26">
            <a:extLst>
              <a:ext uri="{FF2B5EF4-FFF2-40B4-BE49-F238E27FC236}">
                <a16:creationId xmlns:a16="http://schemas.microsoft.com/office/drawing/2014/main" id="{333E931B-A247-9C4D-B1EE-B746701C9EF8}"/>
              </a:ext>
            </a:extLst>
          </p:cNvPr>
          <p:cNvSpPr txBox="1"/>
          <p:nvPr/>
        </p:nvSpPr>
        <p:spPr>
          <a:xfrm>
            <a:off x="2039011" y="5743892"/>
            <a:ext cx="8949287" cy="784830"/>
          </a:xfrm>
          <a:prstGeom prst="rect">
            <a:avLst/>
          </a:prstGeom>
          <a:solidFill>
            <a:schemeClr val="accent1">
              <a:lumMod val="20000"/>
              <a:lumOff val="80000"/>
            </a:schemeClr>
          </a:solidFill>
          <a:effectLst/>
        </p:spPr>
        <p:txBody>
          <a:bodyPr wrap="square" rtlCol="0">
            <a:spAutoFit/>
          </a:bodyPr>
          <a:lstStyle/>
          <a:p>
            <a:pPr marL="342900" indent="-342900" algn="just">
              <a:spcBef>
                <a:spcPts val="300"/>
              </a:spcBef>
              <a:spcAft>
                <a:spcPts val="300"/>
              </a:spcAft>
              <a:buFont typeface="Arial" panose="020B0604020202020204" pitchFamily="34" charset="0"/>
              <a:buChar char="•"/>
            </a:pPr>
            <a:r>
              <a:rPr lang="en-GB" sz="2000" dirty="0">
                <a:solidFill>
                  <a:schemeClr val="tx2"/>
                </a:solidFill>
                <a:latin typeface="Calibri" panose="020F0502020204030204" pitchFamily="34" charset="0"/>
                <a:cs typeface="Calibri" panose="020F0502020204030204" pitchFamily="34" charset="0"/>
              </a:rPr>
              <a:t>Regional Offices in Africa, Asia and the Pacific, Latin America and the Caribbean</a:t>
            </a:r>
          </a:p>
          <a:p>
            <a:pPr marL="342900" indent="-342900" algn="just">
              <a:spcBef>
                <a:spcPts val="300"/>
              </a:spcBef>
              <a:spcAft>
                <a:spcPts val="300"/>
              </a:spcAft>
              <a:buFont typeface="Arial" panose="020B0604020202020204" pitchFamily="34" charset="0"/>
              <a:buChar char="•"/>
            </a:pPr>
            <a:r>
              <a:rPr lang="en-GB" sz="2000" dirty="0">
                <a:solidFill>
                  <a:schemeClr val="tx2"/>
                </a:solidFill>
                <a:latin typeface="Calibri" panose="020F0502020204030204" pitchFamily="34" charset="0"/>
                <a:cs typeface="Calibri" panose="020F0502020204030204" pitchFamily="34" charset="0"/>
              </a:rPr>
              <a:t>Regional Social Science Councils in Africa, Latin America, Asia and the Arab World</a:t>
            </a:r>
          </a:p>
        </p:txBody>
      </p:sp>
      <p:sp>
        <p:nvSpPr>
          <p:cNvPr id="28" name="Rectangle 27">
            <a:extLst>
              <a:ext uri="{FF2B5EF4-FFF2-40B4-BE49-F238E27FC236}">
                <a16:creationId xmlns:a16="http://schemas.microsoft.com/office/drawing/2014/main" id="{08F7CD98-D57D-544E-8BC9-62124766E341}"/>
              </a:ext>
            </a:extLst>
          </p:cNvPr>
          <p:cNvSpPr/>
          <p:nvPr/>
        </p:nvSpPr>
        <p:spPr>
          <a:xfrm>
            <a:off x="9467385" y="3139481"/>
            <a:ext cx="855990" cy="527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E646A56-F896-414C-AA54-8EF96B9E9325}"/>
              </a:ext>
            </a:extLst>
          </p:cNvPr>
          <p:cNvSpPr/>
          <p:nvPr/>
        </p:nvSpPr>
        <p:spPr>
          <a:xfrm>
            <a:off x="2195161" y="4099522"/>
            <a:ext cx="855990" cy="527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86E4D38D-2CA0-134F-9527-DDB77AFEFC87}"/>
              </a:ext>
            </a:extLst>
          </p:cNvPr>
          <p:cNvGrpSpPr/>
          <p:nvPr/>
        </p:nvGrpSpPr>
        <p:grpSpPr>
          <a:xfrm>
            <a:off x="9670871" y="84932"/>
            <a:ext cx="1576287" cy="1553262"/>
            <a:chOff x="4262588" y="2458"/>
            <a:chExt cx="1627502" cy="1627502"/>
          </a:xfrm>
        </p:grpSpPr>
        <p:sp>
          <p:nvSpPr>
            <p:cNvPr id="47" name="Oval 46">
              <a:extLst>
                <a:ext uri="{FF2B5EF4-FFF2-40B4-BE49-F238E27FC236}">
                  <a16:creationId xmlns:a16="http://schemas.microsoft.com/office/drawing/2014/main" id="{81E009EE-9FA4-7046-BF61-049950B5130D}"/>
                </a:ext>
              </a:extLst>
            </p:cNvPr>
            <p:cNvSpPr/>
            <p:nvPr/>
          </p:nvSpPr>
          <p:spPr>
            <a:xfrm>
              <a:off x="4262588" y="2458"/>
              <a:ext cx="1627502" cy="162750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8" name="Oval 4">
              <a:extLst>
                <a:ext uri="{FF2B5EF4-FFF2-40B4-BE49-F238E27FC236}">
                  <a16:creationId xmlns:a16="http://schemas.microsoft.com/office/drawing/2014/main" id="{C469E254-2C52-314D-B125-3C739F0B38FF}"/>
                </a:ext>
              </a:extLst>
            </p:cNvPr>
            <p:cNvSpPr txBox="1"/>
            <p:nvPr/>
          </p:nvSpPr>
          <p:spPr>
            <a:xfrm>
              <a:off x="4381759" y="121629"/>
              <a:ext cx="1389160" cy="1389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2000" b="1" dirty="0">
                  <a:latin typeface="Calibri" panose="020F0502020204030204" pitchFamily="34" charset="0"/>
                  <a:cs typeface="Calibri" panose="020F0502020204030204" pitchFamily="34" charset="0"/>
                </a:rPr>
                <a:t>Patrons</a:t>
              </a:r>
              <a:endParaRPr lang="en-US" sz="2000" b="1" kern="1200" dirty="0">
                <a:latin typeface="Calibri" panose="020F0502020204030204" pitchFamily="34" charset="0"/>
                <a:cs typeface="Calibri" panose="020F0502020204030204" pitchFamily="34" charset="0"/>
              </a:endParaRPr>
            </a:p>
          </p:txBody>
        </p:sp>
      </p:grpSp>
      <p:pic>
        <p:nvPicPr>
          <p:cNvPr id="50" name="Picture 49" descr="ismail.jpg">
            <a:extLst>
              <a:ext uri="{FF2B5EF4-FFF2-40B4-BE49-F238E27FC236}">
                <a16:creationId xmlns:a16="http://schemas.microsoft.com/office/drawing/2014/main" id="{285D8B8A-B8BC-AB4C-8B71-A0B3656963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327" r="10125" b="25818"/>
          <a:stretch/>
        </p:blipFill>
        <p:spPr>
          <a:xfrm>
            <a:off x="10562269" y="1817785"/>
            <a:ext cx="1208949" cy="1447938"/>
          </a:xfrm>
          <a:prstGeom prst="rect">
            <a:avLst/>
          </a:prstGeom>
        </p:spPr>
      </p:pic>
      <p:sp>
        <p:nvSpPr>
          <p:cNvPr id="3" name="TextBox 2">
            <a:extLst>
              <a:ext uri="{FF2B5EF4-FFF2-40B4-BE49-F238E27FC236}">
                <a16:creationId xmlns:a16="http://schemas.microsoft.com/office/drawing/2014/main" id="{A3270A06-2D09-BC4B-82DF-0C96264E07C3}"/>
              </a:ext>
            </a:extLst>
          </p:cNvPr>
          <p:cNvSpPr txBox="1"/>
          <p:nvPr/>
        </p:nvSpPr>
        <p:spPr>
          <a:xfrm>
            <a:off x="9082118" y="3296200"/>
            <a:ext cx="1289584" cy="307777"/>
          </a:xfrm>
          <a:prstGeom prst="rect">
            <a:avLst/>
          </a:prstGeom>
          <a:noFill/>
        </p:spPr>
        <p:txBody>
          <a:bodyPr wrap="none" rtlCol="0">
            <a:spAutoFit/>
          </a:bodyPr>
          <a:lstStyle/>
          <a:p>
            <a:r>
              <a:rPr lang="en-US" sz="1400" dirty="0"/>
              <a:t>Mary Robinson</a:t>
            </a:r>
          </a:p>
        </p:txBody>
      </p:sp>
      <p:sp>
        <p:nvSpPr>
          <p:cNvPr id="4" name="TextBox 3">
            <a:extLst>
              <a:ext uri="{FF2B5EF4-FFF2-40B4-BE49-F238E27FC236}">
                <a16:creationId xmlns:a16="http://schemas.microsoft.com/office/drawing/2014/main" id="{16D53E4E-73B4-E842-9B2B-CB79C897E17C}"/>
              </a:ext>
            </a:extLst>
          </p:cNvPr>
          <p:cNvSpPr txBox="1"/>
          <p:nvPr/>
        </p:nvSpPr>
        <p:spPr>
          <a:xfrm>
            <a:off x="10459017" y="3278038"/>
            <a:ext cx="1415452" cy="307777"/>
          </a:xfrm>
          <a:prstGeom prst="rect">
            <a:avLst/>
          </a:prstGeom>
          <a:noFill/>
        </p:spPr>
        <p:txBody>
          <a:bodyPr wrap="none" rtlCol="0">
            <a:spAutoFit/>
          </a:bodyPr>
          <a:lstStyle/>
          <a:p>
            <a:r>
              <a:rPr lang="en-US" sz="1400" dirty="0"/>
              <a:t>Ismail Serageldin</a:t>
            </a:r>
          </a:p>
        </p:txBody>
      </p:sp>
      <p:pic>
        <p:nvPicPr>
          <p:cNvPr id="6" name="Picture 5" descr="A person wearing a suit and tie smiling and looking at the camera&#10;&#10;Description automatically generated">
            <a:extLst>
              <a:ext uri="{FF2B5EF4-FFF2-40B4-BE49-F238E27FC236}">
                <a16:creationId xmlns:a16="http://schemas.microsoft.com/office/drawing/2014/main" id="{253DAE0B-07FC-AC41-B5E4-90B006DC9ADC}"/>
              </a:ext>
            </a:extLst>
          </p:cNvPr>
          <p:cNvPicPr>
            <a:picLocks noChangeAspect="1"/>
          </p:cNvPicPr>
          <p:nvPr/>
        </p:nvPicPr>
        <p:blipFill rotWithShape="1">
          <a:blip r:embed="rId5"/>
          <a:srcRect r="20032"/>
          <a:stretch/>
        </p:blipFill>
        <p:spPr>
          <a:xfrm>
            <a:off x="9930623" y="3678802"/>
            <a:ext cx="1056787" cy="1504911"/>
          </a:xfrm>
          <a:prstGeom prst="rect">
            <a:avLst/>
          </a:prstGeom>
        </p:spPr>
      </p:pic>
      <p:pic>
        <p:nvPicPr>
          <p:cNvPr id="51" name="Picture 50" descr="Mary Robinson - large.jpg">
            <a:extLst>
              <a:ext uri="{FF2B5EF4-FFF2-40B4-BE49-F238E27FC236}">
                <a16:creationId xmlns:a16="http://schemas.microsoft.com/office/drawing/2014/main" id="{2FB6BCD9-2287-DD4D-BCAE-CBB74F63E6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026" t="7605" r="9753" b="8059"/>
          <a:stretch/>
        </p:blipFill>
        <p:spPr>
          <a:xfrm>
            <a:off x="9199384" y="1809661"/>
            <a:ext cx="1096746" cy="1470641"/>
          </a:xfrm>
          <a:prstGeom prst="rect">
            <a:avLst/>
          </a:prstGeom>
        </p:spPr>
      </p:pic>
      <p:sp>
        <p:nvSpPr>
          <p:cNvPr id="7" name="TextBox 6">
            <a:extLst>
              <a:ext uri="{FF2B5EF4-FFF2-40B4-BE49-F238E27FC236}">
                <a16:creationId xmlns:a16="http://schemas.microsoft.com/office/drawing/2014/main" id="{95D17FE6-0E5C-8744-9EC4-80FE272115F1}"/>
              </a:ext>
            </a:extLst>
          </p:cNvPr>
          <p:cNvSpPr txBox="1"/>
          <p:nvPr/>
        </p:nvSpPr>
        <p:spPr>
          <a:xfrm>
            <a:off x="10046114" y="5165703"/>
            <a:ext cx="825803" cy="307777"/>
          </a:xfrm>
          <a:prstGeom prst="rect">
            <a:avLst/>
          </a:prstGeom>
          <a:noFill/>
        </p:spPr>
        <p:txBody>
          <a:bodyPr wrap="none" rtlCol="0">
            <a:spAutoFit/>
          </a:bodyPr>
          <a:lstStyle/>
          <a:p>
            <a:r>
              <a:rPr lang="en-US" sz="1400" dirty="0" err="1"/>
              <a:t>Vint</a:t>
            </a:r>
            <a:r>
              <a:rPr lang="en-US" sz="1400" dirty="0"/>
              <a:t> Cerf</a:t>
            </a:r>
          </a:p>
        </p:txBody>
      </p:sp>
      <p:sp>
        <p:nvSpPr>
          <p:cNvPr id="8" name="Rectangle 7">
            <a:extLst>
              <a:ext uri="{FF2B5EF4-FFF2-40B4-BE49-F238E27FC236}">
                <a16:creationId xmlns:a16="http://schemas.microsoft.com/office/drawing/2014/main" id="{3D9293E2-3A7D-E847-8495-612D7237C09C}"/>
              </a:ext>
            </a:extLst>
          </p:cNvPr>
          <p:cNvSpPr/>
          <p:nvPr/>
        </p:nvSpPr>
        <p:spPr>
          <a:xfrm>
            <a:off x="2667871" y="130345"/>
            <a:ext cx="5899565" cy="1152623"/>
          </a:xfrm>
          <a:prstGeom prst="rect">
            <a:avLst/>
          </a:prstGeom>
        </p:spPr>
        <p:txBody>
          <a:bodyPr wrap="none">
            <a:spAutoFit/>
          </a:bodyPr>
          <a:lstStyle/>
          <a:p>
            <a:pPr algn="ctr">
              <a:lnSpc>
                <a:spcPct val="150000"/>
              </a:lnSpc>
            </a:pPr>
            <a:r>
              <a:rPr lang="en-US" sz="2800" b="1" dirty="0">
                <a:solidFill>
                  <a:srgbClr val="00346E"/>
                </a:solidFill>
                <a:cs typeface="Calibri"/>
              </a:rPr>
              <a:t>The International Science Council (ISC)</a:t>
            </a:r>
          </a:p>
          <a:p>
            <a:pPr algn="ctr">
              <a:lnSpc>
                <a:spcPct val="150000"/>
              </a:lnSpc>
            </a:pPr>
            <a:r>
              <a:rPr lang="en-US" sz="2000" b="1" dirty="0">
                <a:solidFill>
                  <a:srgbClr val="00346E"/>
                </a:solidFill>
                <a:cs typeface="Calibri"/>
              </a:rPr>
              <a:t>The global voice for science</a:t>
            </a:r>
          </a:p>
        </p:txBody>
      </p:sp>
    </p:spTree>
    <p:extLst>
      <p:ext uri="{BB962C8B-B14F-4D97-AF65-F5344CB8AC3E}">
        <p14:creationId xmlns:p14="http://schemas.microsoft.com/office/powerpoint/2010/main" val="1653469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E970342D-E078-3F40-BA60-5D69442F4FB1}"/>
              </a:ext>
            </a:extLst>
          </p:cNvPr>
          <p:cNvSpPr txBox="1"/>
          <p:nvPr/>
        </p:nvSpPr>
        <p:spPr>
          <a:xfrm>
            <a:off x="2052495" y="400955"/>
            <a:ext cx="6466077" cy="1200329"/>
          </a:xfrm>
          <a:prstGeom prst="rect">
            <a:avLst/>
          </a:prstGeom>
          <a:solidFill>
            <a:schemeClr val="accent1">
              <a:lumMod val="20000"/>
              <a:lumOff val="80000"/>
            </a:schemeClr>
          </a:solidFill>
          <a:effectLst/>
        </p:spPr>
        <p:txBody>
          <a:bodyPr wrap="square" rtlCol="0">
            <a:spAutoFit/>
          </a:bodyPr>
          <a:lstStyle/>
          <a:p>
            <a:r>
              <a:rPr lang="en-GB" b="1" dirty="0">
                <a:solidFill>
                  <a:schemeClr val="tx2"/>
                </a:solidFill>
                <a:latin typeface="Calibri" panose="020F0502020204030204" pitchFamily="34" charset="0"/>
                <a:cs typeface="Calibri" panose="020F0502020204030204" pitchFamily="34" charset="0"/>
              </a:rPr>
              <a:t>ISC Science Support Bodies</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Committee on Data for Science and Technology (CODATA)</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World Data System (WDS)</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International Network for Government Science Advice (INGSA) </a:t>
            </a:r>
          </a:p>
        </p:txBody>
      </p:sp>
      <p:grpSp>
        <p:nvGrpSpPr>
          <p:cNvPr id="47" name="Group 46">
            <a:extLst>
              <a:ext uri="{FF2B5EF4-FFF2-40B4-BE49-F238E27FC236}">
                <a16:creationId xmlns:a16="http://schemas.microsoft.com/office/drawing/2014/main" id="{0A1F59BC-F018-1042-BB47-CBE3B196AEC5}"/>
              </a:ext>
            </a:extLst>
          </p:cNvPr>
          <p:cNvGrpSpPr/>
          <p:nvPr/>
        </p:nvGrpSpPr>
        <p:grpSpPr>
          <a:xfrm>
            <a:off x="9387840" y="0"/>
            <a:ext cx="2816541" cy="6858000"/>
            <a:chOff x="9311640" y="0"/>
            <a:chExt cx="2816541" cy="6858000"/>
          </a:xfrm>
        </p:grpSpPr>
        <p:grpSp>
          <p:nvGrpSpPr>
            <p:cNvPr id="17" name="Group 16">
              <a:extLst>
                <a:ext uri="{FF2B5EF4-FFF2-40B4-BE49-F238E27FC236}">
                  <a16:creationId xmlns:a16="http://schemas.microsoft.com/office/drawing/2014/main" id="{C9B429BD-D197-0140-B137-A458D2900022}"/>
                </a:ext>
              </a:extLst>
            </p:cNvPr>
            <p:cNvGrpSpPr/>
            <p:nvPr/>
          </p:nvGrpSpPr>
          <p:grpSpPr>
            <a:xfrm>
              <a:off x="9311640" y="0"/>
              <a:ext cx="2816541" cy="5274889"/>
              <a:chOff x="-49948" y="0"/>
              <a:chExt cx="3817374" cy="6776744"/>
            </a:xfrm>
          </p:grpSpPr>
          <p:pic>
            <p:nvPicPr>
              <p:cNvPr id="22" name="Picture 21">
                <a:extLst>
                  <a:ext uri="{FF2B5EF4-FFF2-40B4-BE49-F238E27FC236}">
                    <a16:creationId xmlns:a16="http://schemas.microsoft.com/office/drawing/2014/main" id="{9C690E86-845A-E64F-A861-74E3D53B1ACB}"/>
                  </a:ext>
                </a:extLst>
              </p:cNvPr>
              <p:cNvPicPr>
                <a:picLocks noChangeAspect="1"/>
              </p:cNvPicPr>
              <p:nvPr/>
            </p:nvPicPr>
            <p:blipFill>
              <a:blip r:embed="rId2"/>
              <a:stretch>
                <a:fillRect/>
              </a:stretch>
            </p:blipFill>
            <p:spPr>
              <a:xfrm>
                <a:off x="38" y="0"/>
                <a:ext cx="3767388" cy="1548000"/>
              </a:xfrm>
              <a:prstGeom prst="rect">
                <a:avLst/>
              </a:prstGeom>
            </p:spPr>
          </p:pic>
          <p:pic>
            <p:nvPicPr>
              <p:cNvPr id="23" name="Picture 22">
                <a:extLst>
                  <a:ext uri="{FF2B5EF4-FFF2-40B4-BE49-F238E27FC236}">
                    <a16:creationId xmlns:a16="http://schemas.microsoft.com/office/drawing/2014/main" id="{4F988FDD-34E9-C246-88DC-964D080EFCF9}"/>
                  </a:ext>
                </a:extLst>
              </p:cNvPr>
              <p:cNvPicPr>
                <a:picLocks noChangeAspect="1"/>
              </p:cNvPicPr>
              <p:nvPr/>
            </p:nvPicPr>
            <p:blipFill>
              <a:blip r:embed="rId3"/>
              <a:stretch>
                <a:fillRect/>
              </a:stretch>
            </p:blipFill>
            <p:spPr>
              <a:xfrm>
                <a:off x="-9258" y="1743706"/>
                <a:ext cx="3697127" cy="1116000"/>
              </a:xfrm>
              <a:prstGeom prst="rect">
                <a:avLst/>
              </a:prstGeom>
            </p:spPr>
          </p:pic>
          <p:pic>
            <p:nvPicPr>
              <p:cNvPr id="24" name="Picture 23">
                <a:extLst>
                  <a:ext uri="{FF2B5EF4-FFF2-40B4-BE49-F238E27FC236}">
                    <a16:creationId xmlns:a16="http://schemas.microsoft.com/office/drawing/2014/main" id="{EFA4DC61-F1F6-8449-8A38-BD6059B8074E}"/>
                  </a:ext>
                </a:extLst>
              </p:cNvPr>
              <p:cNvPicPr>
                <a:picLocks noChangeAspect="1"/>
              </p:cNvPicPr>
              <p:nvPr/>
            </p:nvPicPr>
            <p:blipFill>
              <a:blip r:embed="rId4"/>
              <a:stretch>
                <a:fillRect/>
              </a:stretch>
            </p:blipFill>
            <p:spPr>
              <a:xfrm>
                <a:off x="98307" y="2940045"/>
                <a:ext cx="3551277" cy="1476000"/>
              </a:xfrm>
              <a:prstGeom prst="rect">
                <a:avLst/>
              </a:prstGeom>
            </p:spPr>
          </p:pic>
          <p:pic>
            <p:nvPicPr>
              <p:cNvPr id="25" name="Picture 24">
                <a:extLst>
                  <a:ext uri="{FF2B5EF4-FFF2-40B4-BE49-F238E27FC236}">
                    <a16:creationId xmlns:a16="http://schemas.microsoft.com/office/drawing/2014/main" id="{7D3B93A4-9F4E-D24C-8704-D05BF21E6BCB}"/>
                  </a:ext>
                </a:extLst>
              </p:cNvPr>
              <p:cNvPicPr>
                <a:picLocks noChangeAspect="1"/>
              </p:cNvPicPr>
              <p:nvPr/>
            </p:nvPicPr>
            <p:blipFill>
              <a:blip r:embed="rId5"/>
              <a:stretch>
                <a:fillRect/>
              </a:stretch>
            </p:blipFill>
            <p:spPr>
              <a:xfrm>
                <a:off x="-49948" y="4328744"/>
                <a:ext cx="3808699" cy="1440000"/>
              </a:xfrm>
              <a:prstGeom prst="rect">
                <a:avLst/>
              </a:prstGeom>
            </p:spPr>
          </p:pic>
          <p:pic>
            <p:nvPicPr>
              <p:cNvPr id="26" name="Picture 25">
                <a:extLst>
                  <a:ext uri="{FF2B5EF4-FFF2-40B4-BE49-F238E27FC236}">
                    <a16:creationId xmlns:a16="http://schemas.microsoft.com/office/drawing/2014/main" id="{F217720B-0F72-1847-A044-9FF4926EA4C1}"/>
                  </a:ext>
                </a:extLst>
              </p:cNvPr>
              <p:cNvPicPr>
                <a:picLocks noChangeAspect="1"/>
              </p:cNvPicPr>
              <p:nvPr/>
            </p:nvPicPr>
            <p:blipFill>
              <a:blip r:embed="rId6"/>
              <a:stretch>
                <a:fillRect/>
              </a:stretch>
            </p:blipFill>
            <p:spPr>
              <a:xfrm>
                <a:off x="129010" y="5768744"/>
                <a:ext cx="3420589" cy="1008000"/>
              </a:xfrm>
              <a:prstGeom prst="rect">
                <a:avLst/>
              </a:prstGeom>
            </p:spPr>
          </p:pic>
        </p:grpSp>
        <p:sp>
          <p:nvSpPr>
            <p:cNvPr id="18" name="TextBox 17">
              <a:extLst>
                <a:ext uri="{FF2B5EF4-FFF2-40B4-BE49-F238E27FC236}">
                  <a16:creationId xmlns:a16="http://schemas.microsoft.com/office/drawing/2014/main" id="{E61DD19B-8949-EF48-91FF-F17DCE67BDB9}"/>
                </a:ext>
              </a:extLst>
            </p:cNvPr>
            <p:cNvSpPr txBox="1"/>
            <p:nvPr/>
          </p:nvSpPr>
          <p:spPr>
            <a:xfrm>
              <a:off x="9348521" y="0"/>
              <a:ext cx="2773259" cy="6858000"/>
            </a:xfrm>
            <a:prstGeom prst="rect">
              <a:avLst/>
            </a:prstGeom>
            <a:ln w="15875">
              <a:solidFill>
                <a:schemeClr val="accent1"/>
              </a:solidFill>
            </a:ln>
          </p:spPr>
          <p:txBody>
            <a:bodyPr vert="horz" wrap="square" lIns="91440" tIns="45720" rIns="91440" bIns="45720" rtlCol="0" anchor="ctr">
              <a:normAutofit/>
            </a:bodyPr>
            <a:lstStyle/>
            <a:p>
              <a:endParaRPr lang="en-US" dirty="0">
                <a:latin typeface="Untitled Sans" panose="020B0503030202060203" pitchFamily="34" charset="0"/>
              </a:endParaRPr>
            </a:p>
          </p:txBody>
        </p:sp>
        <p:cxnSp>
          <p:nvCxnSpPr>
            <p:cNvPr id="19" name="Straight Connector 18">
              <a:extLst>
                <a:ext uri="{FF2B5EF4-FFF2-40B4-BE49-F238E27FC236}">
                  <a16:creationId xmlns:a16="http://schemas.microsoft.com/office/drawing/2014/main" id="{3D77032A-9820-6445-9EEF-0A99E8FFEEC8}"/>
                </a:ext>
              </a:extLst>
            </p:cNvPr>
            <p:cNvCxnSpPr>
              <a:cxnSpLocks/>
            </p:cNvCxnSpPr>
            <p:nvPr/>
          </p:nvCxnSpPr>
          <p:spPr>
            <a:xfrm>
              <a:off x="9348521" y="2288475"/>
              <a:ext cx="2773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3A9757-2B85-124A-B537-A17E826F05A8}"/>
                </a:ext>
              </a:extLst>
            </p:cNvPr>
            <p:cNvCxnSpPr>
              <a:cxnSpLocks/>
              <a:endCxn id="18" idx="3"/>
            </p:cNvCxnSpPr>
            <p:nvPr/>
          </p:nvCxnSpPr>
          <p:spPr>
            <a:xfrm flipV="1">
              <a:off x="9348521" y="3429000"/>
              <a:ext cx="2773259" cy="8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2085E92-0A83-2B46-9678-97EF09C652A4}"/>
                </a:ext>
              </a:extLst>
            </p:cNvPr>
            <p:cNvCxnSpPr>
              <a:cxnSpLocks/>
            </p:cNvCxnSpPr>
            <p:nvPr/>
          </p:nvCxnSpPr>
          <p:spPr>
            <a:xfrm>
              <a:off x="9341662" y="4388161"/>
              <a:ext cx="2780118" cy="0"/>
            </a:xfrm>
            <a:prstGeom prst="line">
              <a:avLst/>
            </a:prstGeom>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A524034A-0B8C-7A49-A68E-5AFBCD21D8F0}"/>
                </a:ext>
              </a:extLst>
            </p:cNvPr>
            <p:cNvPicPr>
              <a:picLocks noChangeAspect="1"/>
            </p:cNvPicPr>
            <p:nvPr/>
          </p:nvPicPr>
          <p:blipFill>
            <a:blip r:embed="rId7"/>
            <a:stretch>
              <a:fillRect/>
            </a:stretch>
          </p:blipFill>
          <p:spPr>
            <a:xfrm>
              <a:off x="9348521" y="5346028"/>
              <a:ext cx="1068897" cy="1511972"/>
            </a:xfrm>
            <a:prstGeom prst="rect">
              <a:avLst/>
            </a:prstGeom>
          </p:spPr>
        </p:pic>
        <p:pic>
          <p:nvPicPr>
            <p:cNvPr id="39" name="Picture 38">
              <a:extLst>
                <a:ext uri="{FF2B5EF4-FFF2-40B4-BE49-F238E27FC236}">
                  <a16:creationId xmlns:a16="http://schemas.microsoft.com/office/drawing/2014/main" id="{C4BD6B68-6250-D64F-9D2E-989220F910AD}"/>
                </a:ext>
              </a:extLst>
            </p:cNvPr>
            <p:cNvPicPr>
              <a:picLocks noChangeAspect="1"/>
            </p:cNvPicPr>
            <p:nvPr/>
          </p:nvPicPr>
          <p:blipFill rotWithShape="1">
            <a:blip r:embed="rId8"/>
            <a:srcRect l="20932" t="9029" r="21915" b="8453"/>
            <a:stretch/>
          </p:blipFill>
          <p:spPr>
            <a:xfrm>
              <a:off x="10664971" y="5657888"/>
              <a:ext cx="1404511" cy="819763"/>
            </a:xfrm>
            <a:prstGeom prst="rect">
              <a:avLst/>
            </a:prstGeom>
          </p:spPr>
        </p:pic>
        <p:cxnSp>
          <p:nvCxnSpPr>
            <p:cNvPr id="44" name="Straight Connector 43">
              <a:extLst>
                <a:ext uri="{FF2B5EF4-FFF2-40B4-BE49-F238E27FC236}">
                  <a16:creationId xmlns:a16="http://schemas.microsoft.com/office/drawing/2014/main" id="{72D01359-99B2-8D4D-86A0-406EEB04BE9E}"/>
                </a:ext>
              </a:extLst>
            </p:cNvPr>
            <p:cNvCxnSpPr>
              <a:cxnSpLocks/>
            </p:cNvCxnSpPr>
            <p:nvPr/>
          </p:nvCxnSpPr>
          <p:spPr>
            <a:xfrm>
              <a:off x="9341662" y="5389213"/>
              <a:ext cx="278011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34768AE-5746-8441-949B-8E2477ED6E88}"/>
              </a:ext>
            </a:extLst>
          </p:cNvPr>
          <p:cNvSpPr txBox="1"/>
          <p:nvPr/>
        </p:nvSpPr>
        <p:spPr>
          <a:xfrm>
            <a:off x="214714" y="3675410"/>
            <a:ext cx="5660813" cy="1754326"/>
          </a:xfrm>
          <a:prstGeom prst="rect">
            <a:avLst/>
          </a:prstGeom>
          <a:solidFill>
            <a:schemeClr val="accent1">
              <a:lumMod val="20000"/>
              <a:lumOff val="80000"/>
            </a:schemeClr>
          </a:solidFill>
          <a:ln>
            <a:solidFill>
              <a:schemeClr val="accent6"/>
            </a:solidFill>
          </a:ln>
        </p:spPr>
        <p:txBody>
          <a:bodyPr wrap="square" rtlCol="0">
            <a:spAutoFit/>
          </a:bodyPr>
          <a:lstStyle/>
          <a:p>
            <a:pPr lvl="0"/>
            <a:r>
              <a:rPr lang="en-GB" b="1" dirty="0">
                <a:solidFill>
                  <a:schemeClr val="tx2"/>
                </a:solidFill>
                <a:latin typeface="Calibri" panose="020F0502020204030204" pitchFamily="34" charset="0"/>
                <a:cs typeface="Calibri" panose="020F0502020204030204" pitchFamily="34" charset="0"/>
              </a:rPr>
              <a:t>International Research Programmes</a:t>
            </a:r>
          </a:p>
          <a:p>
            <a:pPr marL="285750" lvl="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Comparative Research on Poverty Programme (CROP)</a:t>
            </a:r>
          </a:p>
          <a:p>
            <a:pPr marL="285750" lvl="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Future Earth</a:t>
            </a:r>
          </a:p>
          <a:p>
            <a:pPr marL="285750" lvl="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Integrated Research on Disaster Risk Programme (IRDR)</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Urban Health and Wellbeing Programme (UHWB)</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Climate Research Programme (WCRP)</a:t>
            </a:r>
          </a:p>
        </p:txBody>
      </p:sp>
      <p:grpSp>
        <p:nvGrpSpPr>
          <p:cNvPr id="27" name="Group 26">
            <a:extLst>
              <a:ext uri="{FF2B5EF4-FFF2-40B4-BE49-F238E27FC236}">
                <a16:creationId xmlns:a16="http://schemas.microsoft.com/office/drawing/2014/main" id="{E31B976D-23CB-D844-9D30-3D94BA7BD2FB}"/>
              </a:ext>
            </a:extLst>
          </p:cNvPr>
          <p:cNvGrpSpPr/>
          <p:nvPr/>
        </p:nvGrpSpPr>
        <p:grpSpPr>
          <a:xfrm>
            <a:off x="194220" y="171511"/>
            <a:ext cx="1627502" cy="1627502"/>
            <a:chOff x="4262588" y="2458"/>
            <a:chExt cx="1627502" cy="1627502"/>
          </a:xfrm>
        </p:grpSpPr>
        <p:sp>
          <p:nvSpPr>
            <p:cNvPr id="29" name="Oval 28">
              <a:extLst>
                <a:ext uri="{FF2B5EF4-FFF2-40B4-BE49-F238E27FC236}">
                  <a16:creationId xmlns:a16="http://schemas.microsoft.com/office/drawing/2014/main" id="{6FF8562F-71EB-8E41-BC5E-BAB579977FD2}"/>
                </a:ext>
              </a:extLst>
            </p:cNvPr>
            <p:cNvSpPr/>
            <p:nvPr/>
          </p:nvSpPr>
          <p:spPr>
            <a:xfrm>
              <a:off x="4262588" y="2458"/>
              <a:ext cx="1627502" cy="162750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0" name="Oval 4">
              <a:extLst>
                <a:ext uri="{FF2B5EF4-FFF2-40B4-BE49-F238E27FC236}">
                  <a16:creationId xmlns:a16="http://schemas.microsoft.com/office/drawing/2014/main" id="{C0C70E34-1A8F-584E-A0E5-E6AE65B93D07}"/>
                </a:ext>
              </a:extLst>
            </p:cNvPr>
            <p:cNvSpPr txBox="1"/>
            <p:nvPr/>
          </p:nvSpPr>
          <p:spPr>
            <a:xfrm>
              <a:off x="4381759" y="121629"/>
              <a:ext cx="1389160" cy="13891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Global scientific networks</a:t>
              </a:r>
            </a:p>
          </p:txBody>
        </p:sp>
      </p:grpSp>
      <p:sp>
        <p:nvSpPr>
          <p:cNvPr id="31" name="TextBox 30">
            <a:extLst>
              <a:ext uri="{FF2B5EF4-FFF2-40B4-BE49-F238E27FC236}">
                <a16:creationId xmlns:a16="http://schemas.microsoft.com/office/drawing/2014/main" id="{B4F514F3-45E9-764E-B6CA-D69594AEA804}"/>
              </a:ext>
            </a:extLst>
          </p:cNvPr>
          <p:cNvSpPr txBox="1"/>
          <p:nvPr/>
        </p:nvSpPr>
        <p:spPr>
          <a:xfrm>
            <a:off x="2064317" y="1799013"/>
            <a:ext cx="6454255" cy="1754326"/>
          </a:xfrm>
          <a:prstGeom prst="rect">
            <a:avLst/>
          </a:prstGeom>
          <a:solidFill>
            <a:schemeClr val="accent1">
              <a:lumMod val="20000"/>
              <a:lumOff val="80000"/>
            </a:schemeClr>
          </a:solidFill>
        </p:spPr>
        <p:txBody>
          <a:bodyPr wrap="square" rtlCol="0">
            <a:spAutoFit/>
          </a:bodyPr>
          <a:lstStyle/>
          <a:p>
            <a:r>
              <a:rPr lang="en-GB" b="1" dirty="0">
                <a:solidFill>
                  <a:schemeClr val="tx2"/>
                </a:solidFill>
                <a:latin typeface="Calibri" panose="020F0502020204030204" pitchFamily="34" charset="0"/>
                <a:cs typeface="Calibri" panose="020F0502020204030204" pitchFamily="34" charset="0"/>
              </a:rPr>
              <a:t>International Scientific Committees</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Antarctic Research (SCAR)</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Frequencies for Radio Astronomy and Space Science (IUCAF)</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Oceanic Research (SCOR)</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Space Research (COSPAR)</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Solar Terrestrial Physics (SCOSTEP)</a:t>
            </a:r>
          </a:p>
        </p:txBody>
      </p:sp>
      <p:sp>
        <p:nvSpPr>
          <p:cNvPr id="32" name="TextBox 31">
            <a:extLst>
              <a:ext uri="{FF2B5EF4-FFF2-40B4-BE49-F238E27FC236}">
                <a16:creationId xmlns:a16="http://schemas.microsoft.com/office/drawing/2014/main" id="{D31B9D5B-2706-374B-B696-5AC595580BB1}"/>
              </a:ext>
            </a:extLst>
          </p:cNvPr>
          <p:cNvSpPr txBox="1"/>
          <p:nvPr/>
        </p:nvSpPr>
        <p:spPr>
          <a:xfrm>
            <a:off x="585930" y="5665139"/>
            <a:ext cx="8156625" cy="923330"/>
          </a:xfrm>
          <a:prstGeom prst="rect">
            <a:avLst/>
          </a:prstGeom>
          <a:solidFill>
            <a:schemeClr val="accent1">
              <a:lumMod val="20000"/>
              <a:lumOff val="80000"/>
            </a:schemeClr>
          </a:solidFill>
        </p:spPr>
        <p:txBody>
          <a:bodyPr wrap="square" rtlCol="0">
            <a:spAutoFit/>
          </a:bodyPr>
          <a:lstStyle/>
          <a:p>
            <a:r>
              <a:rPr lang="en-GB" b="1" dirty="0">
                <a:solidFill>
                  <a:schemeClr val="tx2"/>
                </a:solidFill>
                <a:latin typeface="Calibri" panose="020F0502020204030204" pitchFamily="34" charset="0"/>
                <a:cs typeface="Calibri" panose="020F0502020204030204" pitchFamily="34" charset="0"/>
              </a:rPr>
              <a:t>Funding Programmes</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Transformations to Sustainability (</a:t>
            </a:r>
            <a:r>
              <a:rPr lang="en-GB" dirty="0" err="1">
                <a:solidFill>
                  <a:schemeClr val="tx2"/>
                </a:solidFill>
                <a:latin typeface="Calibri" panose="020F0502020204030204" pitchFamily="34" charset="0"/>
                <a:cs typeface="Calibri" panose="020F0502020204030204" pitchFamily="34" charset="0"/>
              </a:rPr>
              <a:t>Sida</a:t>
            </a:r>
            <a:r>
              <a:rPr lang="en-GB" dirty="0">
                <a:solidFill>
                  <a:schemeClr val="tx2"/>
                </a:solidFill>
                <a:latin typeface="Calibri" panose="020F0502020204030204" pitchFamily="34" charset="0"/>
                <a:cs typeface="Calibri" panose="020F0502020204030204" pitchFamily="34" charset="0"/>
              </a:rPr>
              <a:t>, Belmont Forum, </a:t>
            </a:r>
            <a:r>
              <a:rPr lang="en-GB" dirty="0" err="1">
                <a:solidFill>
                  <a:schemeClr val="tx2"/>
                </a:solidFill>
                <a:latin typeface="Calibri" panose="020F0502020204030204" pitchFamily="34" charset="0"/>
                <a:cs typeface="Calibri" panose="020F0502020204030204" pitchFamily="34" charset="0"/>
              </a:rPr>
              <a:t>Norface</a:t>
            </a:r>
            <a:r>
              <a:rPr lang="en-GB" dirty="0">
                <a:solidFill>
                  <a:schemeClr val="tx2"/>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Leading Integrated Research for Agenda 2030 in Africa (</a:t>
            </a:r>
            <a:r>
              <a:rPr lang="en-GB" dirty="0" err="1">
                <a:solidFill>
                  <a:schemeClr val="tx2"/>
                </a:solidFill>
                <a:latin typeface="Calibri" panose="020F0502020204030204" pitchFamily="34" charset="0"/>
                <a:cs typeface="Calibri" panose="020F0502020204030204" pitchFamily="34" charset="0"/>
              </a:rPr>
              <a:t>Sida</a:t>
            </a:r>
            <a:r>
              <a:rPr lang="en-GB" dirty="0">
                <a:solidFill>
                  <a:schemeClr val="tx2"/>
                </a:solidFill>
                <a:latin typeface="Calibri" panose="020F0502020204030204" pitchFamily="34" charset="0"/>
                <a:cs typeface="Calibri" panose="020F0502020204030204" pitchFamily="34" charset="0"/>
              </a:rPr>
              <a:t>, Bosch Foundation)</a:t>
            </a:r>
          </a:p>
        </p:txBody>
      </p:sp>
      <p:sp>
        <p:nvSpPr>
          <p:cNvPr id="33" name="TextBox 32">
            <a:extLst>
              <a:ext uri="{FF2B5EF4-FFF2-40B4-BE49-F238E27FC236}">
                <a16:creationId xmlns:a16="http://schemas.microsoft.com/office/drawing/2014/main" id="{E2C5C267-4E96-2D41-980C-E8C9D5CBAB73}"/>
              </a:ext>
            </a:extLst>
          </p:cNvPr>
          <p:cNvSpPr txBox="1"/>
          <p:nvPr/>
        </p:nvSpPr>
        <p:spPr>
          <a:xfrm>
            <a:off x="6096000" y="3657340"/>
            <a:ext cx="3014545" cy="1754326"/>
          </a:xfrm>
          <a:prstGeom prst="rect">
            <a:avLst/>
          </a:prstGeom>
          <a:solidFill>
            <a:schemeClr val="accent1">
              <a:lumMod val="20000"/>
              <a:lumOff val="80000"/>
            </a:schemeClr>
          </a:solidFill>
        </p:spPr>
        <p:txBody>
          <a:bodyPr wrap="square" rtlCol="0">
            <a:spAutoFit/>
          </a:bodyPr>
          <a:lstStyle/>
          <a:p>
            <a:r>
              <a:rPr lang="en-GB" b="1" dirty="0">
                <a:solidFill>
                  <a:schemeClr val="tx2"/>
                </a:solidFill>
                <a:latin typeface="Calibri" panose="020F0502020204030204" pitchFamily="34" charset="0"/>
                <a:cs typeface="Calibri" panose="020F0502020204030204" pitchFamily="34" charset="0"/>
              </a:rPr>
              <a:t>Global Observing Systems</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Global Climate Observing </a:t>
            </a:r>
          </a:p>
          <a:p>
            <a:r>
              <a:rPr lang="en-GB" dirty="0">
                <a:solidFill>
                  <a:schemeClr val="tx2"/>
                </a:solidFill>
                <a:latin typeface="Calibri" panose="020F0502020204030204" pitchFamily="34" charset="0"/>
                <a:cs typeface="Calibri" panose="020F0502020204030204" pitchFamily="34" charset="0"/>
              </a:rPr>
              <a:t>      System (GCOS)</a:t>
            </a:r>
          </a:p>
          <a:p>
            <a:pPr marL="285750" indent="-285750">
              <a:buFont typeface="Arial" panose="020B0604020202020204" pitchFamily="34" charset="0"/>
              <a:buChar char="•"/>
            </a:pPr>
            <a:r>
              <a:rPr lang="en-GB" dirty="0">
                <a:solidFill>
                  <a:schemeClr val="tx2"/>
                </a:solidFill>
                <a:latin typeface="Calibri" panose="020F0502020204030204" pitchFamily="34" charset="0"/>
                <a:cs typeface="Calibri" panose="020F0502020204030204" pitchFamily="34" charset="0"/>
              </a:rPr>
              <a:t>Global Ocean Observing </a:t>
            </a:r>
          </a:p>
          <a:p>
            <a:r>
              <a:rPr lang="en-GB" dirty="0">
                <a:solidFill>
                  <a:schemeClr val="tx2"/>
                </a:solidFill>
                <a:latin typeface="Calibri" panose="020F0502020204030204" pitchFamily="34" charset="0"/>
                <a:cs typeface="Calibri" panose="020F0502020204030204" pitchFamily="34" charset="0"/>
              </a:rPr>
              <a:t>      System (GOOS)</a:t>
            </a:r>
            <a:endParaRPr lang="en-GB" sz="2400" dirty="0">
              <a:solidFill>
                <a:schemeClr val="tx2"/>
              </a:solidFill>
              <a:latin typeface="Calibri" panose="020F0502020204030204" pitchFamily="34" charset="0"/>
              <a:cs typeface="Arial" panose="020B0604020202020204" pitchFamily="34" charset="0"/>
            </a:endParaRPr>
          </a:p>
          <a:p>
            <a:endParaRPr lang="en-GB"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053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30984F-8A14-BF45-913D-4FB44009C3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559" y="306738"/>
            <a:ext cx="609706" cy="609706"/>
          </a:xfrm>
          <a:prstGeom prst="rect">
            <a:avLst/>
          </a:prstGeom>
        </p:spPr>
      </p:pic>
      <p:sp>
        <p:nvSpPr>
          <p:cNvPr id="3" name="TextBox 2"/>
          <p:cNvSpPr txBox="1"/>
          <p:nvPr/>
        </p:nvSpPr>
        <p:spPr>
          <a:xfrm>
            <a:off x="1614880" y="374298"/>
            <a:ext cx="8091813" cy="523220"/>
          </a:xfrm>
          <a:prstGeom prst="rect">
            <a:avLst/>
          </a:prstGeom>
          <a:noFill/>
        </p:spPr>
        <p:txBody>
          <a:bodyPr wrap="square" rtlCol="0">
            <a:spAutoFit/>
          </a:bodyPr>
          <a:lstStyle/>
          <a:p>
            <a:r>
              <a:rPr lang="en-GB" sz="2800" b="1" dirty="0">
                <a:solidFill>
                  <a:schemeClr val="accent1">
                    <a:lumMod val="75000"/>
                  </a:schemeClr>
                </a:solidFill>
                <a:latin typeface="Calibri" panose="020F0502020204030204" pitchFamily="34" charset="0"/>
                <a:cs typeface="Calibri" panose="020F0502020204030204" pitchFamily="34" charset="0"/>
              </a:rPr>
              <a:t>ISC Science Action Plan, 2019 -2021</a:t>
            </a:r>
          </a:p>
        </p:txBody>
      </p:sp>
      <p:graphicFrame>
        <p:nvGraphicFramePr>
          <p:cNvPr id="4" name="Diagram 3"/>
          <p:cNvGraphicFramePr/>
          <p:nvPr>
            <p:extLst>
              <p:ext uri="{D42A27DB-BD31-4B8C-83A1-F6EECF244321}">
                <p14:modId xmlns:p14="http://schemas.microsoft.com/office/powerpoint/2010/main" val="1775691368"/>
              </p:ext>
            </p:extLst>
          </p:nvPr>
        </p:nvGraphicFramePr>
        <p:xfrm>
          <a:off x="2032000" y="10703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89571" y="1700604"/>
            <a:ext cx="3259610" cy="1938992"/>
          </a:xfrm>
          <a:prstGeom prst="rect">
            <a:avLst/>
          </a:prstGeom>
          <a:noFill/>
          <a:ln w="38100">
            <a:solidFill>
              <a:schemeClr val="accent1">
                <a:lumMod val="75000"/>
              </a:schemeClr>
            </a:solidFill>
          </a:ln>
        </p:spPr>
        <p:txBody>
          <a:bodyPr wrap="square" rtlCol="0">
            <a:spAutoFit/>
          </a:bodyPr>
          <a:lstStyle/>
          <a:p>
            <a:pPr marL="285750" indent="-285750">
              <a:buFont typeface="Arial" panose="020B0604020202020204" pitchFamily="34" charset="0"/>
              <a:buChar char="•"/>
            </a:pPr>
            <a:r>
              <a:rPr lang="en-GB" sz="2000" b="1" dirty="0">
                <a:solidFill>
                  <a:schemeClr val="accent1">
                    <a:lumMod val="50000"/>
                  </a:schemeClr>
                </a:solidFill>
                <a:cs typeface="Calibri" panose="020F0502020204030204" pitchFamily="34" charset="0"/>
              </a:rPr>
              <a:t>Digital planet for sustainability </a:t>
            </a:r>
            <a:r>
              <a:rPr lang="en-GB" sz="2000" dirty="0">
                <a:solidFill>
                  <a:schemeClr val="accent1">
                    <a:lumMod val="50000"/>
                  </a:schemeClr>
                </a:solidFill>
                <a:cs typeface="Calibri" panose="020F0502020204030204" pitchFamily="34" charset="0"/>
              </a:rPr>
              <a:t>(+UNEP</a:t>
            </a:r>
            <a:r>
              <a:rPr lang="en-GB" sz="2000">
                <a:solidFill>
                  <a:schemeClr val="accent1">
                    <a:lumMod val="50000"/>
                  </a:schemeClr>
                </a:solidFill>
                <a:cs typeface="Calibri" panose="020F0502020204030204" pitchFamily="34" charset="0"/>
              </a:rPr>
              <a:t>, FE)</a:t>
            </a:r>
            <a:endParaRPr lang="en-GB" sz="2000" dirty="0">
              <a:solidFill>
                <a:schemeClr val="accent1">
                  <a:lumMod val="50000"/>
                </a:schemeClr>
              </a:solidFill>
              <a:cs typeface="Calibri" panose="020F0502020204030204" pitchFamily="34" charset="0"/>
            </a:endParaRPr>
          </a:p>
          <a:p>
            <a:pPr marL="285750" indent="-285750">
              <a:buFont typeface="Arial" panose="020B0604020202020204" pitchFamily="34" charset="0"/>
              <a:buChar char="•"/>
            </a:pPr>
            <a:r>
              <a:rPr lang="en-GB" sz="2000" dirty="0">
                <a:cs typeface="Calibri" panose="020F0502020204030204" pitchFamily="34" charset="0"/>
              </a:rPr>
              <a:t>SDG Interactions as a policy driver (+IIASA)</a:t>
            </a:r>
          </a:p>
          <a:p>
            <a:pPr marL="285750" indent="-285750">
              <a:buFont typeface="Arial" panose="020B0604020202020204" pitchFamily="34" charset="0"/>
              <a:buChar char="•"/>
            </a:pPr>
            <a:r>
              <a:rPr lang="en-GB" sz="2000" dirty="0">
                <a:cs typeface="Calibri" panose="020F0502020204030204" pitchFamily="34" charset="0"/>
              </a:rPr>
              <a:t>Re-thinking human development (+UNDP)</a:t>
            </a:r>
          </a:p>
        </p:txBody>
      </p:sp>
      <p:sp>
        <p:nvSpPr>
          <p:cNvPr id="8" name="TextBox 7"/>
          <p:cNvSpPr txBox="1"/>
          <p:nvPr/>
        </p:nvSpPr>
        <p:spPr>
          <a:xfrm>
            <a:off x="189570" y="4248721"/>
            <a:ext cx="3259610" cy="1631216"/>
          </a:xfrm>
          <a:prstGeom prst="rect">
            <a:avLst/>
          </a:prstGeom>
          <a:noFill/>
          <a:ln w="38100">
            <a:solidFill>
              <a:schemeClr val="accent1">
                <a:lumMod val="75000"/>
              </a:schemeClr>
            </a:solidFill>
          </a:ln>
        </p:spPr>
        <p:txBody>
          <a:bodyPr wrap="square" rtlCol="0">
            <a:spAutoFit/>
          </a:bodyPr>
          <a:lstStyle/>
          <a:p>
            <a:pPr marL="285750" indent="-285750">
              <a:buFont typeface="Arial" panose="020B0604020202020204" pitchFamily="34" charset="0"/>
              <a:buChar char="•"/>
            </a:pPr>
            <a:r>
              <a:rPr lang="en-GB" sz="2000" dirty="0">
                <a:cs typeface="Calibri" panose="020F0502020204030204" pitchFamily="34" charset="0"/>
              </a:rPr>
              <a:t>Strengthened science-policy interfaces</a:t>
            </a:r>
          </a:p>
          <a:p>
            <a:pPr marL="285750" indent="-285750">
              <a:buFont typeface="Arial" panose="020B0604020202020204" pitchFamily="34" charset="0"/>
              <a:buChar char="•"/>
            </a:pPr>
            <a:r>
              <a:rPr lang="en-GB" sz="2000" dirty="0">
                <a:cs typeface="Calibri" panose="020F0502020204030204" pitchFamily="34" charset="0"/>
              </a:rPr>
              <a:t>The public value of science</a:t>
            </a:r>
          </a:p>
          <a:p>
            <a:pPr marL="285750" indent="-285750">
              <a:buFont typeface="Arial" panose="020B0604020202020204" pitchFamily="34" charset="0"/>
              <a:buChar char="•"/>
            </a:pPr>
            <a:r>
              <a:rPr lang="en-GB" sz="2000" dirty="0">
                <a:cs typeface="Calibri" panose="020F0502020204030204" pitchFamily="34" charset="0"/>
              </a:rPr>
              <a:t>Science in the private sector</a:t>
            </a:r>
          </a:p>
        </p:txBody>
      </p:sp>
      <p:sp>
        <p:nvSpPr>
          <p:cNvPr id="9" name="TextBox 8"/>
          <p:cNvSpPr txBox="1"/>
          <p:nvPr/>
        </p:nvSpPr>
        <p:spPr>
          <a:xfrm>
            <a:off x="8798349" y="4167855"/>
            <a:ext cx="3059774" cy="2015936"/>
          </a:xfrm>
          <a:prstGeom prst="rect">
            <a:avLst/>
          </a:prstGeom>
          <a:noFill/>
          <a:ln w="38100">
            <a:solidFill>
              <a:schemeClr val="accent1">
                <a:lumMod val="75000"/>
              </a:schemeClr>
            </a:solidFill>
          </a:ln>
        </p:spPr>
        <p:txBody>
          <a:bodyPr wrap="square" rtlCol="0">
            <a:spAutoFit/>
          </a:bodyPr>
          <a:lstStyle/>
          <a:p>
            <a:pPr marL="285750" indent="-285750">
              <a:buFont typeface="Arial" panose="020B0604020202020204" pitchFamily="34" charset="0"/>
              <a:buChar char="•"/>
            </a:pPr>
            <a:r>
              <a:rPr lang="en-GB" sz="2000" dirty="0">
                <a:solidFill>
                  <a:schemeClr val="accent1">
                    <a:lumMod val="75000"/>
                  </a:schemeClr>
                </a:solidFill>
                <a:cs typeface="Calibri" panose="020F0502020204030204" pitchFamily="34" charset="0"/>
              </a:rPr>
              <a:t>Refugee scientists</a:t>
            </a:r>
          </a:p>
          <a:p>
            <a:pPr marL="285750" indent="-285750">
              <a:buFont typeface="Arial" panose="020B0604020202020204" pitchFamily="34" charset="0"/>
              <a:buChar char="•"/>
            </a:pPr>
            <a:r>
              <a:rPr lang="en-GB" sz="2000" b="1" dirty="0">
                <a:solidFill>
                  <a:schemeClr val="accent1">
                    <a:lumMod val="75000"/>
                  </a:schemeClr>
                </a:solidFill>
                <a:cs typeface="Calibri" panose="020F0502020204030204" pitchFamily="34" charset="0"/>
              </a:rPr>
              <a:t>Open Science Systems &amp; Open Science in the Global South</a:t>
            </a:r>
          </a:p>
          <a:p>
            <a:pPr marL="285750" indent="-285750">
              <a:buFont typeface="Arial" panose="020B0604020202020204" pitchFamily="34" charset="0"/>
              <a:buChar char="•"/>
            </a:pPr>
            <a:r>
              <a:rPr lang="en-GB" sz="2000" b="1" dirty="0">
                <a:solidFill>
                  <a:schemeClr val="accent1">
                    <a:lumMod val="75000"/>
                  </a:schemeClr>
                </a:solidFill>
                <a:cs typeface="Calibri" panose="020F0502020204030204" pitchFamily="34" charset="0"/>
              </a:rPr>
              <a:t>The future of scientific publishing</a:t>
            </a:r>
          </a:p>
          <a:p>
            <a:pPr marL="285750" indent="-285750">
              <a:buFont typeface="Arial" panose="020B0604020202020204" pitchFamily="34" charset="0"/>
              <a:buChar char="•"/>
            </a:pPr>
            <a:endParaRPr lang="en-GB" sz="500" b="1" i="1" dirty="0">
              <a:solidFill>
                <a:schemeClr val="accent6"/>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12892B1C-19C4-DB45-8F5B-5DA2DDC30BAE}"/>
              </a:ext>
            </a:extLst>
          </p:cNvPr>
          <p:cNvSpPr/>
          <p:nvPr/>
        </p:nvSpPr>
        <p:spPr>
          <a:xfrm>
            <a:off x="8742821" y="1700604"/>
            <a:ext cx="3084312" cy="1631216"/>
          </a:xfrm>
          <a:prstGeom prst="rect">
            <a:avLst/>
          </a:prstGeom>
          <a:ln w="38100">
            <a:solidFill>
              <a:schemeClr val="accent1">
                <a:lumMod val="75000"/>
              </a:schemeClr>
            </a:solidFill>
          </a:ln>
        </p:spPr>
        <p:txBody>
          <a:bodyPr wrap="square">
            <a:spAutoFit/>
          </a:bodyPr>
          <a:lstStyle/>
          <a:p>
            <a:pPr marL="285750" indent="-285750">
              <a:buFont typeface="Arial" panose="020B0604020202020204" pitchFamily="34" charset="0"/>
              <a:buChar char="•"/>
            </a:pPr>
            <a:r>
              <a:rPr lang="en-GB" sz="2000" b="1" dirty="0">
                <a:solidFill>
                  <a:schemeClr val="accent1">
                    <a:lumMod val="75000"/>
                  </a:schemeClr>
                </a:solidFill>
                <a:cs typeface="Calibri" panose="020F0502020204030204" pitchFamily="34" charset="0"/>
              </a:rPr>
              <a:t>Data-driven interdisciplinarity </a:t>
            </a:r>
            <a:r>
              <a:rPr lang="en-GB" sz="2000" dirty="0">
                <a:solidFill>
                  <a:schemeClr val="accent1">
                    <a:lumMod val="75000"/>
                  </a:schemeClr>
                </a:solidFill>
                <a:cs typeface="Calibri" panose="020F0502020204030204" pitchFamily="34" charset="0"/>
              </a:rPr>
              <a:t>(CODATA)</a:t>
            </a:r>
          </a:p>
          <a:p>
            <a:pPr marL="285750" indent="-285750">
              <a:buFont typeface="Arial" panose="020B0604020202020204" pitchFamily="34" charset="0"/>
              <a:buChar char="•"/>
            </a:pPr>
            <a:r>
              <a:rPr lang="en-GB" sz="2000" b="1" dirty="0">
                <a:solidFill>
                  <a:schemeClr val="accent1">
                    <a:lumMod val="75000"/>
                  </a:schemeClr>
                </a:solidFill>
                <a:cs typeface="Calibri" panose="020F0502020204030204" pitchFamily="34" charset="0"/>
              </a:rPr>
              <a:t>Global data resources and governance </a:t>
            </a:r>
            <a:r>
              <a:rPr lang="en-GB" sz="2000" dirty="0">
                <a:solidFill>
                  <a:schemeClr val="accent1">
                    <a:lumMod val="75000"/>
                  </a:schemeClr>
                </a:solidFill>
                <a:cs typeface="Calibri" panose="020F0502020204030204" pitchFamily="34" charset="0"/>
              </a:rPr>
              <a:t>(+UBA)</a:t>
            </a:r>
          </a:p>
        </p:txBody>
      </p:sp>
    </p:spTree>
    <p:extLst>
      <p:ext uri="{BB962C8B-B14F-4D97-AF65-F5344CB8AC3E}">
        <p14:creationId xmlns:p14="http://schemas.microsoft.com/office/powerpoint/2010/main" val="3131795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4A33F-02D0-B345-B700-48B4B6503F1E}"/>
              </a:ext>
            </a:extLst>
          </p:cNvPr>
          <p:cNvPicPr>
            <a:picLocks noChangeAspect="1"/>
          </p:cNvPicPr>
          <p:nvPr/>
        </p:nvPicPr>
        <p:blipFill rotWithShape="1">
          <a:blip r:embed="rId2"/>
          <a:srcRect l="22384" t="4217" r="7201" b="-4217"/>
          <a:stretch/>
        </p:blipFill>
        <p:spPr>
          <a:xfrm>
            <a:off x="7005961" y="-1"/>
            <a:ext cx="5186040" cy="7129463"/>
          </a:xfrm>
          <a:prstGeom prst="rect">
            <a:avLst/>
          </a:prstGeom>
        </p:spPr>
      </p:pic>
      <p:sp>
        <p:nvSpPr>
          <p:cNvPr id="3" name="Rectangle 2">
            <a:extLst>
              <a:ext uri="{FF2B5EF4-FFF2-40B4-BE49-F238E27FC236}">
                <a16:creationId xmlns:a16="http://schemas.microsoft.com/office/drawing/2014/main" id="{E1DCEAAD-76A5-CB41-B1AF-4CA9EFB0CC06}"/>
              </a:ext>
            </a:extLst>
          </p:cNvPr>
          <p:cNvSpPr/>
          <p:nvPr/>
        </p:nvSpPr>
        <p:spPr>
          <a:xfrm>
            <a:off x="496113" y="2118180"/>
            <a:ext cx="6096000" cy="3108543"/>
          </a:xfrm>
          <a:prstGeom prst="rect">
            <a:avLst/>
          </a:prstGeom>
        </p:spPr>
        <p:txBody>
          <a:bodyPr>
            <a:spAutoFit/>
          </a:bodyPr>
          <a:lstStyle/>
          <a:p>
            <a:pPr algn="just"/>
            <a:r>
              <a:rPr lang="en-GB" sz="2800" dirty="0">
                <a:solidFill>
                  <a:srgbClr val="1E3563"/>
                </a:solidFill>
                <a:latin typeface="Calibri" panose="020F0502020204030204" pitchFamily="34" charset="0"/>
              </a:rPr>
              <a:t>“The biggest and most urgent challenge for contemporary science is to identify pathways to global sustainability, and to assist in the creation and promotion of policies and public action that can advance societies along those pathways”. </a:t>
            </a:r>
            <a:endParaRPr lang="en-GB" sz="2800" dirty="0"/>
          </a:p>
        </p:txBody>
      </p:sp>
      <p:sp>
        <p:nvSpPr>
          <p:cNvPr id="4" name="TextBox 3">
            <a:extLst>
              <a:ext uri="{FF2B5EF4-FFF2-40B4-BE49-F238E27FC236}">
                <a16:creationId xmlns:a16="http://schemas.microsoft.com/office/drawing/2014/main" id="{2C7C65B4-CAC3-3244-8A8B-8CFB712DF4E0}"/>
              </a:ext>
            </a:extLst>
          </p:cNvPr>
          <p:cNvSpPr txBox="1"/>
          <p:nvPr/>
        </p:nvSpPr>
        <p:spPr>
          <a:xfrm>
            <a:off x="1282390" y="780585"/>
            <a:ext cx="4168129" cy="523220"/>
          </a:xfrm>
          <a:prstGeom prst="rect">
            <a:avLst/>
          </a:prstGeom>
          <a:noFill/>
        </p:spPr>
        <p:txBody>
          <a:bodyPr wrap="none" rtlCol="0">
            <a:spAutoFit/>
          </a:bodyPr>
          <a:lstStyle/>
          <a:p>
            <a:r>
              <a:rPr lang="en-US" sz="2800" b="1" dirty="0"/>
              <a:t>ISC Action Plan, 2019-2021</a:t>
            </a:r>
          </a:p>
        </p:txBody>
      </p:sp>
    </p:spTree>
    <p:extLst>
      <p:ext uri="{BB962C8B-B14F-4D97-AF65-F5344CB8AC3E}">
        <p14:creationId xmlns:p14="http://schemas.microsoft.com/office/powerpoint/2010/main" val="2675944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6177" y="0"/>
            <a:ext cx="4975823" cy="5103277"/>
          </a:xfrm>
          <a:prstGeom prst="rect">
            <a:avLst/>
          </a:prstGeom>
          <a:effectLst>
            <a:reflection stA="50000" endPos="75000" dist="12700" dir="5400000" sy="-100000" algn="bl" rotWithShape="0"/>
          </a:effectLst>
        </p:spPr>
      </p:pic>
      <p:sp>
        <p:nvSpPr>
          <p:cNvPr id="3" name="TextBox 2"/>
          <p:cNvSpPr txBox="1"/>
          <p:nvPr/>
        </p:nvSpPr>
        <p:spPr>
          <a:xfrm>
            <a:off x="390293" y="424543"/>
            <a:ext cx="6623823" cy="5861958"/>
          </a:xfrm>
          <a:prstGeom prst="rect">
            <a:avLst/>
          </a:prstGeom>
        </p:spPr>
        <p:txBody>
          <a:bodyPr vert="horz" wrap="square" lIns="91440" tIns="45720" rIns="91440" bIns="45720" rtlCol="0" anchor="ctr">
            <a:normAutofit fontScale="55000" lnSpcReduction="20000"/>
          </a:bodyPr>
          <a:lstStyle/>
          <a:p>
            <a:pPr algn="ctr"/>
            <a:r>
              <a:rPr lang="en-US" sz="5100" b="1" dirty="0">
                <a:cs typeface="Helvetica" panose="020B0604020202020204" pitchFamily="34" charset="0"/>
              </a:rPr>
              <a:t>Challenges to science as an open, collaborative enterprise</a:t>
            </a:r>
          </a:p>
          <a:p>
            <a:endParaRPr lang="en-US" sz="3000" dirty="0">
              <a:cs typeface="Helvetica" panose="020B0604020202020204" pitchFamily="34" charset="0"/>
            </a:endParaRPr>
          </a:p>
          <a:p>
            <a:pPr marL="285750" indent="-285750">
              <a:buFont typeface="Arial" panose="020B0604020202020204" pitchFamily="34" charset="0"/>
              <a:buChar char="•"/>
            </a:pPr>
            <a:r>
              <a:rPr lang="en-US" sz="3800" dirty="0">
                <a:cs typeface="Helvetica" panose="020B0604020202020204" pitchFamily="34" charset="0"/>
              </a:rPr>
              <a:t>Operationally connected</a:t>
            </a:r>
          </a:p>
          <a:p>
            <a:pPr marL="285750" indent="-285750">
              <a:buFont typeface="Arial" panose="020B0604020202020204" pitchFamily="34" charset="0"/>
              <a:buChar char="•"/>
            </a:pPr>
            <a:r>
              <a:rPr lang="en-US" sz="3800" dirty="0">
                <a:cs typeface="Helvetica" panose="020B0604020202020204" pitchFamily="34" charset="0"/>
              </a:rPr>
              <a:t>Globally inclusive</a:t>
            </a:r>
          </a:p>
          <a:p>
            <a:pPr marL="285750" indent="-285750">
              <a:buFont typeface="Arial" panose="020B0604020202020204" pitchFamily="34" charset="0"/>
              <a:buChar char="•"/>
            </a:pPr>
            <a:r>
              <a:rPr lang="en-US" sz="3800" dirty="0">
                <a:cs typeface="Helvetica" panose="020B0604020202020204" pitchFamily="34" charset="0"/>
              </a:rPr>
              <a:t>Societally engaged</a:t>
            </a:r>
          </a:p>
          <a:p>
            <a:pPr marL="285750" indent="-285750">
              <a:buFont typeface="Arial" panose="020B0604020202020204" pitchFamily="34" charset="0"/>
              <a:buChar char="•"/>
            </a:pPr>
            <a:r>
              <a:rPr lang="en-US" sz="3800" dirty="0">
                <a:cs typeface="Helvetica" panose="020B0604020202020204" pitchFamily="34" charset="0"/>
              </a:rPr>
              <a:t>Discovery and action-oriented</a:t>
            </a:r>
          </a:p>
          <a:p>
            <a:pPr marL="285750" indent="-285750">
              <a:buFont typeface="Arial" panose="020B0604020202020204" pitchFamily="34" charset="0"/>
              <a:buChar char="•"/>
            </a:pPr>
            <a:endParaRPr lang="en-US" sz="3800" dirty="0">
              <a:cs typeface="Helvetica" panose="020B0604020202020204" pitchFamily="34" charset="0"/>
            </a:endParaRPr>
          </a:p>
          <a:p>
            <a:pPr marL="285750" indent="-285750">
              <a:buFont typeface="Arial" panose="020B0604020202020204" pitchFamily="34" charset="0"/>
              <a:buChar char="•"/>
            </a:pPr>
            <a:r>
              <a:rPr lang="en-US" sz="3800" dirty="0">
                <a:cs typeface="Helvetica" panose="020B0604020202020204" pitchFamily="34" charset="0"/>
              </a:rPr>
              <a:t>Open access to the record of science</a:t>
            </a:r>
          </a:p>
          <a:p>
            <a:pPr marL="285750" indent="-285750">
              <a:buFont typeface="Arial" panose="020B0604020202020204" pitchFamily="34" charset="0"/>
              <a:buChar char="•"/>
            </a:pPr>
            <a:r>
              <a:rPr lang="en-US" sz="3800" dirty="0">
                <a:cs typeface="Helvetica" panose="020B0604020202020204" pitchFamily="34" charset="0"/>
              </a:rPr>
              <a:t>Access to infrastructure</a:t>
            </a:r>
          </a:p>
          <a:p>
            <a:endParaRPr lang="en-US" sz="3800" dirty="0">
              <a:cs typeface="Helvetica" panose="020B0604020202020204" pitchFamily="34" charset="0"/>
            </a:endParaRPr>
          </a:p>
          <a:p>
            <a:pPr marL="285750" indent="-285750">
              <a:buFont typeface="Arial" panose="020B0604020202020204" pitchFamily="34" charset="0"/>
              <a:buChar char="•"/>
            </a:pPr>
            <a:r>
              <a:rPr lang="en-US" sz="3800" dirty="0">
                <a:cs typeface="Helvetica" panose="020B0604020202020204" pitchFamily="34" charset="0"/>
              </a:rPr>
              <a:t>Changing funding policies and practices</a:t>
            </a:r>
          </a:p>
          <a:p>
            <a:pPr marL="285750" indent="-285750">
              <a:buFont typeface="Arial" panose="020B0604020202020204" pitchFamily="34" charset="0"/>
              <a:buChar char="•"/>
            </a:pPr>
            <a:r>
              <a:rPr lang="en-US" sz="3800" dirty="0">
                <a:cs typeface="Helvetica" panose="020B0604020202020204" pitchFamily="34" charset="0"/>
              </a:rPr>
              <a:t>Re-designing assessment and reward systems</a:t>
            </a:r>
          </a:p>
          <a:p>
            <a:r>
              <a:rPr lang="en-US" sz="3800" dirty="0">
                <a:cs typeface="Helvetica" panose="020B0604020202020204" pitchFamily="34" charset="0"/>
              </a:rPr>
              <a:t>	</a:t>
            </a:r>
          </a:p>
          <a:p>
            <a:pPr marL="285750" indent="-285750">
              <a:buFont typeface="Arial" panose="020B0604020202020204" pitchFamily="34" charset="0"/>
              <a:buChar char="•"/>
            </a:pPr>
            <a:r>
              <a:rPr lang="en-US" sz="3800" dirty="0">
                <a:cs typeface="Helvetica" panose="020B0604020202020204" pitchFamily="34" charset="0"/>
              </a:rPr>
              <a:t>Overcoming persistent global knowledge divides</a:t>
            </a:r>
          </a:p>
          <a:p>
            <a:pPr marL="285750" indent="-285750">
              <a:buFont typeface="Arial" panose="020B0604020202020204" pitchFamily="34" charset="0"/>
              <a:buChar char="•"/>
            </a:pPr>
            <a:r>
              <a:rPr lang="en-US" sz="3800" dirty="0">
                <a:cs typeface="Helvetica" panose="020B0604020202020204" pitchFamily="34" charset="0"/>
              </a:rPr>
              <a:t>Evolving into an enabling global commons?</a:t>
            </a:r>
          </a:p>
          <a:p>
            <a:endParaRPr lang="en-US" sz="3800" dirty="0">
              <a:cs typeface="Helvetica" panose="020B0604020202020204" pitchFamily="34" charset="0"/>
            </a:endParaRPr>
          </a:p>
          <a:p>
            <a:endParaRPr lang="en-US" sz="3800" dirty="0">
              <a:cs typeface="Helvetica" panose="020B0604020202020204" pitchFamily="34" charset="0"/>
            </a:endParaRPr>
          </a:p>
          <a:p>
            <a:r>
              <a:rPr lang="en-US" sz="3800" dirty="0">
                <a:cs typeface="Helvetica" panose="020B0604020202020204" pitchFamily="34" charset="0"/>
              </a:rPr>
              <a:t>With a robust foundation that values disciplinary-based, fundamental enquiry and unfettered curiosity.</a:t>
            </a:r>
          </a:p>
          <a:p>
            <a:endParaRPr lang="fr-FR"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63738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D74B-E095-48F4-B447-ECC66F4DEE85}"/>
              </a:ext>
            </a:extLst>
          </p:cNvPr>
          <p:cNvSpPr>
            <a:spLocks noGrp="1"/>
          </p:cNvSpPr>
          <p:nvPr>
            <p:ph type="title"/>
          </p:nvPr>
        </p:nvSpPr>
        <p:spPr>
          <a:xfrm>
            <a:off x="0" y="2273"/>
            <a:ext cx="12192000" cy="1068243"/>
          </a:xfrm>
        </p:spPr>
        <p:txBody>
          <a:bodyPr>
            <a:normAutofit/>
          </a:bodyPr>
          <a:lstStyle/>
          <a:p>
            <a:pPr algn="ctr"/>
            <a:r>
              <a:rPr lang="en-US" sz="4000" dirty="0"/>
              <a:t>THE AFRICAN OPEN SCIENCE PLATFORM</a:t>
            </a:r>
            <a:endParaRPr lang="en-ZA" sz="4000" dirty="0"/>
          </a:p>
        </p:txBody>
      </p:sp>
      <p:sp>
        <p:nvSpPr>
          <p:cNvPr id="4" name="TextBox 3">
            <a:extLst>
              <a:ext uri="{FF2B5EF4-FFF2-40B4-BE49-F238E27FC236}">
                <a16:creationId xmlns:a16="http://schemas.microsoft.com/office/drawing/2014/main" id="{98796618-EBB3-4176-8426-C9818F6EDDE9}"/>
              </a:ext>
            </a:extLst>
          </p:cNvPr>
          <p:cNvSpPr txBox="1"/>
          <p:nvPr/>
        </p:nvSpPr>
        <p:spPr>
          <a:xfrm>
            <a:off x="3117047" y="5395042"/>
            <a:ext cx="8041998" cy="1384995"/>
          </a:xfrm>
          <a:prstGeom prst="rect">
            <a:avLst/>
          </a:prstGeom>
          <a:solidFill>
            <a:srgbClr val="CAE5E0"/>
          </a:solidFill>
        </p:spPr>
        <p:txBody>
          <a:bodyPr wrap="square" rtlCol="0">
            <a:spAutoFit/>
          </a:bodyPr>
          <a:lstStyle/>
          <a:p>
            <a:pPr algn="ctr"/>
            <a:r>
              <a:rPr lang="en-US" sz="2800" b="1" dirty="0"/>
              <a:t>Convene and coordinate the interests, ideas, people, institutions and resources for Open Science in and for Africa</a:t>
            </a:r>
          </a:p>
        </p:txBody>
      </p:sp>
      <p:graphicFrame>
        <p:nvGraphicFramePr>
          <p:cNvPr id="3" name="Diagram 2">
            <a:extLst>
              <a:ext uri="{FF2B5EF4-FFF2-40B4-BE49-F238E27FC236}">
                <a16:creationId xmlns:a16="http://schemas.microsoft.com/office/drawing/2014/main" id="{438334B6-C6FC-43C0-90A3-CBE3ECE8BFAA}"/>
              </a:ext>
            </a:extLst>
          </p:cNvPr>
          <p:cNvGraphicFramePr/>
          <p:nvPr/>
        </p:nvGraphicFramePr>
        <p:xfrm>
          <a:off x="147782" y="1241589"/>
          <a:ext cx="11831782" cy="3191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692BBB4-E726-AB4A-8DCF-74F065E8E7FF}"/>
              </a:ext>
            </a:extLst>
          </p:cNvPr>
          <p:cNvSpPr txBox="1"/>
          <p:nvPr/>
        </p:nvSpPr>
        <p:spPr>
          <a:xfrm>
            <a:off x="8194254" y="4771380"/>
            <a:ext cx="1945469" cy="461665"/>
          </a:xfrm>
          <a:prstGeom prst="rect">
            <a:avLst/>
          </a:prstGeom>
          <a:noFill/>
        </p:spPr>
        <p:txBody>
          <a:bodyPr wrap="none" rtlCol="0">
            <a:spAutoFit/>
          </a:bodyPr>
          <a:lstStyle/>
          <a:p>
            <a:r>
              <a:rPr lang="en-US" sz="2400" b="1" dirty="0"/>
              <a:t>Infrastructure</a:t>
            </a:r>
          </a:p>
        </p:txBody>
      </p:sp>
      <p:sp>
        <p:nvSpPr>
          <p:cNvPr id="7" name="TextBox 6">
            <a:extLst>
              <a:ext uri="{FF2B5EF4-FFF2-40B4-BE49-F238E27FC236}">
                <a16:creationId xmlns:a16="http://schemas.microsoft.com/office/drawing/2014/main" id="{7972588D-3DF0-9B49-815D-A0EC0C9B40EB}"/>
              </a:ext>
            </a:extLst>
          </p:cNvPr>
          <p:cNvSpPr txBox="1"/>
          <p:nvPr/>
        </p:nvSpPr>
        <p:spPr>
          <a:xfrm>
            <a:off x="2515355" y="4794372"/>
            <a:ext cx="1482393" cy="461665"/>
          </a:xfrm>
          <a:prstGeom prst="rect">
            <a:avLst/>
          </a:prstGeom>
          <a:noFill/>
        </p:spPr>
        <p:txBody>
          <a:bodyPr wrap="none" rtlCol="0">
            <a:spAutoFit/>
          </a:bodyPr>
          <a:lstStyle/>
          <a:p>
            <a:r>
              <a:rPr lang="en-US" sz="2400" b="1" dirty="0"/>
              <a:t>Outcomes</a:t>
            </a:r>
          </a:p>
        </p:txBody>
      </p:sp>
      <p:sp>
        <p:nvSpPr>
          <p:cNvPr id="9" name="Right Brace 8">
            <a:extLst>
              <a:ext uri="{FF2B5EF4-FFF2-40B4-BE49-F238E27FC236}">
                <a16:creationId xmlns:a16="http://schemas.microsoft.com/office/drawing/2014/main" id="{2109154A-2683-E64E-BE3B-50BCD24085EC}"/>
              </a:ext>
            </a:extLst>
          </p:cNvPr>
          <p:cNvSpPr/>
          <p:nvPr/>
        </p:nvSpPr>
        <p:spPr>
          <a:xfrm rot="5400000">
            <a:off x="2928257" y="1717633"/>
            <a:ext cx="377580" cy="5809223"/>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0" name="Right Brace 9">
            <a:extLst>
              <a:ext uri="{FF2B5EF4-FFF2-40B4-BE49-F238E27FC236}">
                <a16:creationId xmlns:a16="http://schemas.microsoft.com/office/drawing/2014/main" id="{47C2CB71-9690-154C-902F-FF9496FF85F6}"/>
              </a:ext>
            </a:extLst>
          </p:cNvPr>
          <p:cNvSpPr/>
          <p:nvPr/>
        </p:nvSpPr>
        <p:spPr>
          <a:xfrm rot="5400000">
            <a:off x="8965407" y="1796878"/>
            <a:ext cx="377580" cy="5650734"/>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8" name="Picture 7" descr="A picture containing text&#10;&#10;Description automatically generated">
            <a:extLst>
              <a:ext uri="{FF2B5EF4-FFF2-40B4-BE49-F238E27FC236}">
                <a16:creationId xmlns:a16="http://schemas.microsoft.com/office/drawing/2014/main" id="{8C58B367-5524-E249-A9BA-2B65109C9973}"/>
              </a:ext>
            </a:extLst>
          </p:cNvPr>
          <p:cNvPicPr>
            <a:picLocks noChangeAspect="1"/>
          </p:cNvPicPr>
          <p:nvPr/>
        </p:nvPicPr>
        <p:blipFill>
          <a:blip r:embed="rId7"/>
          <a:stretch>
            <a:fillRect/>
          </a:stretch>
        </p:blipFill>
        <p:spPr>
          <a:xfrm>
            <a:off x="119212" y="5256037"/>
            <a:ext cx="2844800" cy="1524000"/>
          </a:xfrm>
          <a:prstGeom prst="rect">
            <a:avLst/>
          </a:prstGeom>
        </p:spPr>
      </p:pic>
      <p:pic>
        <p:nvPicPr>
          <p:cNvPr id="11" name="Picture 10">
            <a:extLst>
              <a:ext uri="{FF2B5EF4-FFF2-40B4-BE49-F238E27FC236}">
                <a16:creationId xmlns:a16="http://schemas.microsoft.com/office/drawing/2014/main" id="{B8F8B28B-E4C2-6843-8E6B-790127B9D2D1}"/>
              </a:ext>
            </a:extLst>
          </p:cNvPr>
          <p:cNvPicPr>
            <a:picLocks noChangeAspect="1"/>
          </p:cNvPicPr>
          <p:nvPr/>
        </p:nvPicPr>
        <p:blipFill>
          <a:blip r:embed="rId8"/>
          <a:stretch>
            <a:fillRect/>
          </a:stretch>
        </p:blipFill>
        <p:spPr>
          <a:xfrm>
            <a:off x="0" y="-8858"/>
            <a:ext cx="12192000" cy="1025236"/>
          </a:xfrm>
          <a:prstGeom prst="rect">
            <a:avLst/>
          </a:prstGeom>
        </p:spPr>
      </p:pic>
    </p:spTree>
    <p:extLst>
      <p:ext uri="{BB962C8B-B14F-4D97-AF65-F5344CB8AC3E}">
        <p14:creationId xmlns:p14="http://schemas.microsoft.com/office/powerpoint/2010/main" val="2953974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D9914B75-F2F5-D44F-BF8B-F8DDDE7817A4}"/>
              </a:ext>
            </a:extLst>
          </p:cNvPr>
          <p:cNvSpPr/>
          <p:nvPr/>
        </p:nvSpPr>
        <p:spPr>
          <a:xfrm>
            <a:off x="7248073" y="1125023"/>
            <a:ext cx="3750066" cy="1976718"/>
          </a:xfrm>
          <a:prstGeom prst="roundRect">
            <a:avLst/>
          </a:prstGeom>
          <a:solidFill>
            <a:srgbClr val="005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AF2BADB8-48FB-894D-92E5-3EAFAAB75045}"/>
              </a:ext>
            </a:extLst>
          </p:cNvPr>
          <p:cNvSpPr/>
          <p:nvPr/>
        </p:nvSpPr>
        <p:spPr>
          <a:xfrm>
            <a:off x="7262127" y="3300364"/>
            <a:ext cx="3750065" cy="1323439"/>
          </a:xfrm>
          <a:prstGeom prst="roundRect">
            <a:avLst/>
          </a:prstGeom>
          <a:solidFill>
            <a:srgbClr val="005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F027511-46BA-E34C-879A-C95C0B2CC215}"/>
              </a:ext>
            </a:extLst>
          </p:cNvPr>
          <p:cNvSpPr/>
          <p:nvPr/>
        </p:nvSpPr>
        <p:spPr>
          <a:xfrm>
            <a:off x="7234020" y="4822424"/>
            <a:ext cx="3778172" cy="1465033"/>
          </a:xfrm>
          <a:prstGeom prst="roundRect">
            <a:avLst/>
          </a:prstGeom>
          <a:solidFill>
            <a:srgbClr val="005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69B2B1-397F-7D46-8539-D216CE256500}"/>
              </a:ext>
            </a:extLst>
          </p:cNvPr>
          <p:cNvSpPr txBox="1"/>
          <p:nvPr/>
        </p:nvSpPr>
        <p:spPr>
          <a:xfrm>
            <a:off x="7474588" y="4893220"/>
            <a:ext cx="3750066"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solidFill>
                  <a:schemeClr val="bg1"/>
                </a:solidFill>
              </a:rPr>
              <a:t>Delivery </a:t>
            </a:r>
            <a:r>
              <a:rPr lang="en-US" sz="2000" b="1" dirty="0" err="1">
                <a:solidFill>
                  <a:schemeClr val="bg1"/>
                </a:solidFill>
              </a:rPr>
              <a:t>Programmes</a:t>
            </a:r>
            <a:endParaRPr lang="en-US" sz="2000" b="1" dirty="0">
              <a:solidFill>
                <a:schemeClr val="bg1"/>
              </a:solidFill>
            </a:endParaRPr>
          </a:p>
          <a:p>
            <a:pPr marL="342900" indent="-342900">
              <a:buFont typeface="Arial" panose="020B0604020202020204" pitchFamily="34" charset="0"/>
              <a:buChar char="•"/>
            </a:pPr>
            <a:r>
              <a:rPr lang="en-US" sz="2000" dirty="0">
                <a:solidFill>
                  <a:schemeClr val="bg1"/>
                </a:solidFill>
              </a:rPr>
              <a:t>Science </a:t>
            </a:r>
            <a:r>
              <a:rPr lang="en-US" sz="2000" dirty="0" err="1">
                <a:solidFill>
                  <a:schemeClr val="bg1"/>
                </a:solidFill>
              </a:rPr>
              <a:t>Programmes</a:t>
            </a:r>
            <a:r>
              <a:rPr lang="en-US" sz="2000" dirty="0">
                <a:solidFill>
                  <a:schemeClr val="bg1"/>
                </a:solidFill>
              </a:rPr>
              <a:t> (SDGs)</a:t>
            </a:r>
          </a:p>
          <a:p>
            <a:pPr marL="342900" indent="-342900">
              <a:buFont typeface="Arial" panose="020B0604020202020204" pitchFamily="34" charset="0"/>
              <a:buChar char="•"/>
            </a:pPr>
            <a:r>
              <a:rPr lang="en-US" sz="2000" dirty="0">
                <a:solidFill>
                  <a:schemeClr val="bg1"/>
                </a:solidFill>
              </a:rPr>
              <a:t>Capacities &amp; Skills</a:t>
            </a:r>
          </a:p>
          <a:p>
            <a:pPr marL="342900" indent="-342900">
              <a:buFont typeface="Arial" panose="020B0604020202020204" pitchFamily="34" charset="0"/>
              <a:buChar char="•"/>
            </a:pPr>
            <a:r>
              <a:rPr lang="en-US" sz="2000" dirty="0">
                <a:solidFill>
                  <a:schemeClr val="bg1"/>
                </a:solidFill>
              </a:rPr>
              <a:t>Community Engagement</a:t>
            </a:r>
          </a:p>
        </p:txBody>
      </p:sp>
      <p:sp>
        <p:nvSpPr>
          <p:cNvPr id="5" name="TextBox 4">
            <a:extLst>
              <a:ext uri="{FF2B5EF4-FFF2-40B4-BE49-F238E27FC236}">
                <a16:creationId xmlns:a16="http://schemas.microsoft.com/office/drawing/2014/main" id="{0106C414-10DD-5D45-8909-F2EBBBB3E84C}"/>
              </a:ext>
            </a:extLst>
          </p:cNvPr>
          <p:cNvSpPr txBox="1"/>
          <p:nvPr/>
        </p:nvSpPr>
        <p:spPr>
          <a:xfrm>
            <a:off x="7592339" y="3300363"/>
            <a:ext cx="3750066" cy="1323439"/>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solidFill>
                  <a:schemeClr val="bg1"/>
                </a:solidFill>
              </a:rPr>
              <a:t>Infrastructure</a:t>
            </a:r>
            <a:r>
              <a:rPr lang="en-US" sz="2000" dirty="0">
                <a:solidFill>
                  <a:schemeClr val="bg1"/>
                </a:solidFill>
              </a:rPr>
              <a:t> (hard &amp; soft)</a:t>
            </a:r>
          </a:p>
          <a:p>
            <a:pPr marL="342900" indent="-342900">
              <a:buFont typeface="Arial" panose="020B0604020202020204" pitchFamily="34" charset="0"/>
              <a:buChar char="•"/>
            </a:pPr>
            <a:r>
              <a:rPr lang="en-US" sz="2000" dirty="0">
                <a:solidFill>
                  <a:schemeClr val="bg1"/>
                </a:solidFill>
              </a:rPr>
              <a:t>Federated Network</a:t>
            </a:r>
          </a:p>
          <a:p>
            <a:pPr marL="342900" indent="-342900">
              <a:buFont typeface="Arial" panose="020B0604020202020204" pitchFamily="34" charset="0"/>
              <a:buChar char="•"/>
            </a:pPr>
            <a:r>
              <a:rPr lang="en-US" sz="2000" dirty="0">
                <a:solidFill>
                  <a:schemeClr val="bg1"/>
                </a:solidFill>
              </a:rPr>
              <a:t>Common Data Policies</a:t>
            </a:r>
          </a:p>
          <a:p>
            <a:pPr marL="342900" indent="-342900">
              <a:buFont typeface="Arial" panose="020B0604020202020204" pitchFamily="34" charset="0"/>
              <a:buChar char="•"/>
            </a:pPr>
            <a:r>
              <a:rPr lang="en-US" sz="2000" dirty="0">
                <a:solidFill>
                  <a:schemeClr val="bg1"/>
                </a:solidFill>
              </a:rPr>
              <a:t>Distributed AI Institute</a:t>
            </a:r>
          </a:p>
        </p:txBody>
      </p:sp>
      <p:sp>
        <p:nvSpPr>
          <p:cNvPr id="3" name="TextBox 2">
            <a:extLst>
              <a:ext uri="{FF2B5EF4-FFF2-40B4-BE49-F238E27FC236}">
                <a16:creationId xmlns:a16="http://schemas.microsoft.com/office/drawing/2014/main" id="{FACE50D7-AC80-8243-BDA8-D62D33C21D27}"/>
              </a:ext>
            </a:extLst>
          </p:cNvPr>
          <p:cNvSpPr txBox="1"/>
          <p:nvPr/>
        </p:nvSpPr>
        <p:spPr>
          <a:xfrm>
            <a:off x="7262127" y="1143886"/>
            <a:ext cx="3750066" cy="1938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000" b="1" dirty="0">
                <a:solidFill>
                  <a:schemeClr val="bg1"/>
                </a:solidFill>
              </a:rPr>
              <a:t>Principle: </a:t>
            </a:r>
            <a:r>
              <a:rPr lang="en-US" sz="2000" dirty="0">
                <a:solidFill>
                  <a:schemeClr val="bg1"/>
                </a:solidFill>
              </a:rPr>
              <a:t>Africa-led</a:t>
            </a:r>
          </a:p>
          <a:p>
            <a:r>
              <a:rPr lang="en-US" sz="2000" b="1" dirty="0">
                <a:solidFill>
                  <a:schemeClr val="bg1"/>
                </a:solidFill>
              </a:rPr>
              <a:t>Structural problems:</a:t>
            </a:r>
          </a:p>
          <a:p>
            <a:pPr marL="342900" indent="-342900">
              <a:buFont typeface="Arial" panose="020B0604020202020204" pitchFamily="34" charset="0"/>
              <a:buChar char="•"/>
            </a:pPr>
            <a:r>
              <a:rPr lang="en-US" sz="2000" dirty="0">
                <a:solidFill>
                  <a:schemeClr val="bg1"/>
                </a:solidFill>
              </a:rPr>
              <a:t>Low Investment potential</a:t>
            </a:r>
          </a:p>
          <a:p>
            <a:pPr marL="342900" indent="-342900">
              <a:buFont typeface="Arial" panose="020B0604020202020204" pitchFamily="34" charset="0"/>
              <a:buChar char="•"/>
            </a:pPr>
            <a:r>
              <a:rPr lang="en-US" sz="2000" dirty="0">
                <a:solidFill>
                  <a:schemeClr val="bg1"/>
                </a:solidFill>
              </a:rPr>
              <a:t>Poor connectivity</a:t>
            </a:r>
          </a:p>
          <a:p>
            <a:pPr marL="342900" indent="-342900">
              <a:buFont typeface="Arial" panose="020B0604020202020204" pitchFamily="34" charset="0"/>
              <a:buChar char="•"/>
            </a:pPr>
            <a:r>
              <a:rPr lang="en-US" sz="2000" dirty="0">
                <a:solidFill>
                  <a:schemeClr val="bg1"/>
                </a:solidFill>
              </a:rPr>
              <a:t>Low intra-African collaboration</a:t>
            </a:r>
          </a:p>
          <a:p>
            <a:pPr marL="342900" indent="-342900">
              <a:buFont typeface="Arial" panose="020B0604020202020204" pitchFamily="34" charset="0"/>
              <a:buChar char="•"/>
            </a:pPr>
            <a:r>
              <a:rPr lang="en-US" sz="2000" dirty="0">
                <a:solidFill>
                  <a:schemeClr val="bg1"/>
                </a:solidFill>
              </a:rPr>
              <a:t>Few critical masses</a:t>
            </a:r>
          </a:p>
        </p:txBody>
      </p:sp>
      <p:sp>
        <p:nvSpPr>
          <p:cNvPr id="2" name="TextBox 1">
            <a:extLst>
              <a:ext uri="{FF2B5EF4-FFF2-40B4-BE49-F238E27FC236}">
                <a16:creationId xmlns:a16="http://schemas.microsoft.com/office/drawing/2014/main" id="{C4475893-8454-024B-9311-6A8E6E6984BE}"/>
              </a:ext>
            </a:extLst>
          </p:cNvPr>
          <p:cNvSpPr txBox="1"/>
          <p:nvPr/>
        </p:nvSpPr>
        <p:spPr>
          <a:xfrm>
            <a:off x="2263304" y="314350"/>
            <a:ext cx="7346883" cy="461665"/>
          </a:xfrm>
          <a:prstGeom prst="rect">
            <a:avLst/>
          </a:prstGeom>
          <a:solidFill>
            <a:schemeClr val="accent1">
              <a:lumMod val="75000"/>
            </a:schemeClr>
          </a:solidFill>
        </p:spPr>
        <p:txBody>
          <a:bodyPr wrap="none" rtlCol="0">
            <a:spAutoFit/>
          </a:bodyPr>
          <a:lstStyle/>
          <a:p>
            <a:pPr algn="ctr"/>
            <a:r>
              <a:rPr lang="en-US" sz="2400" b="1" dirty="0">
                <a:solidFill>
                  <a:schemeClr val="bg1"/>
                </a:solidFill>
              </a:rPr>
              <a:t>African Open Science Platform Hub and Nodes Structure</a:t>
            </a:r>
          </a:p>
        </p:txBody>
      </p:sp>
      <p:pic>
        <p:nvPicPr>
          <p:cNvPr id="4" name="Picture 3">
            <a:extLst>
              <a:ext uri="{FF2B5EF4-FFF2-40B4-BE49-F238E27FC236}">
                <a16:creationId xmlns:a16="http://schemas.microsoft.com/office/drawing/2014/main" id="{A48C14F8-9795-E748-83D0-0EB7ACCDA6C5}"/>
              </a:ext>
            </a:extLst>
          </p:cNvPr>
          <p:cNvPicPr>
            <a:picLocks noChangeAspect="1"/>
          </p:cNvPicPr>
          <p:nvPr/>
        </p:nvPicPr>
        <p:blipFill rotWithShape="1">
          <a:blip r:embed="rId2"/>
          <a:srcRect l="20515" t="6470" r="30184" b="3922"/>
          <a:stretch/>
        </p:blipFill>
        <p:spPr>
          <a:xfrm>
            <a:off x="1365990" y="1911830"/>
            <a:ext cx="4362142" cy="4459728"/>
          </a:xfrm>
          <a:prstGeom prst="rect">
            <a:avLst/>
          </a:prstGeom>
        </p:spPr>
      </p:pic>
      <p:pic>
        <p:nvPicPr>
          <p:cNvPr id="11" name="Picture 10">
            <a:extLst>
              <a:ext uri="{FF2B5EF4-FFF2-40B4-BE49-F238E27FC236}">
                <a16:creationId xmlns:a16="http://schemas.microsoft.com/office/drawing/2014/main" id="{7C489567-A0BD-B049-9B70-3075CD76038B}"/>
              </a:ext>
            </a:extLst>
          </p:cNvPr>
          <p:cNvPicPr>
            <a:picLocks noChangeAspect="1"/>
          </p:cNvPicPr>
          <p:nvPr/>
        </p:nvPicPr>
        <p:blipFill>
          <a:blip r:embed="rId3"/>
          <a:stretch>
            <a:fillRect/>
          </a:stretch>
        </p:blipFill>
        <p:spPr>
          <a:xfrm>
            <a:off x="0" y="-8858"/>
            <a:ext cx="12192000" cy="1025236"/>
          </a:xfrm>
          <a:prstGeom prst="rect">
            <a:avLst/>
          </a:prstGeom>
        </p:spPr>
      </p:pic>
      <p:sp>
        <p:nvSpPr>
          <p:cNvPr id="12" name="TextBox 11">
            <a:extLst>
              <a:ext uri="{FF2B5EF4-FFF2-40B4-BE49-F238E27FC236}">
                <a16:creationId xmlns:a16="http://schemas.microsoft.com/office/drawing/2014/main" id="{523D522F-D5F6-1E4E-B2C5-7730AEC1482E}"/>
              </a:ext>
            </a:extLst>
          </p:cNvPr>
          <p:cNvSpPr txBox="1"/>
          <p:nvPr/>
        </p:nvSpPr>
        <p:spPr>
          <a:xfrm>
            <a:off x="2037169" y="1256175"/>
            <a:ext cx="3398431" cy="461665"/>
          </a:xfrm>
          <a:prstGeom prst="rect">
            <a:avLst/>
          </a:prstGeom>
          <a:noFill/>
        </p:spPr>
        <p:txBody>
          <a:bodyPr wrap="none" rtlCol="0">
            <a:spAutoFit/>
          </a:bodyPr>
          <a:lstStyle/>
          <a:p>
            <a:r>
              <a:rPr lang="en-US" sz="2400" b="1" dirty="0">
                <a:solidFill>
                  <a:srgbClr val="005855"/>
                </a:solidFill>
              </a:rPr>
              <a:t>Hub and Nodes Structure</a:t>
            </a:r>
          </a:p>
        </p:txBody>
      </p:sp>
    </p:spTree>
    <p:extLst>
      <p:ext uri="{BB962C8B-B14F-4D97-AF65-F5344CB8AC3E}">
        <p14:creationId xmlns:p14="http://schemas.microsoft.com/office/powerpoint/2010/main" val="379371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C00BBD-DB30-EC4F-B5E3-A0B59D122EFA}"/>
              </a:ext>
            </a:extLst>
          </p:cNvPr>
          <p:cNvSpPr txBox="1"/>
          <p:nvPr/>
        </p:nvSpPr>
        <p:spPr>
          <a:xfrm>
            <a:off x="247622" y="4672786"/>
            <a:ext cx="6531083" cy="2185214"/>
          </a:xfrm>
          <a:prstGeom prst="rect">
            <a:avLst/>
          </a:prstGeom>
          <a:noFill/>
        </p:spPr>
        <p:txBody>
          <a:bodyPr wrap="none" rtlCol="0">
            <a:spAutoFit/>
          </a:bodyPr>
          <a:lstStyle/>
          <a:p>
            <a:pPr marL="342900" indent="-342900">
              <a:buFont typeface="Arial" panose="020B0604020202020204" pitchFamily="34" charset="0"/>
              <a:buChar char="•"/>
            </a:pPr>
            <a:r>
              <a:rPr lang="en-US" sz="2000" dirty="0"/>
              <a:t>Sharing good practice (e.g. FAIR, AI Governance principles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 network for peers and communities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Collaborating on major </a:t>
            </a:r>
            <a:r>
              <a:rPr lang="en-US" sz="2000" dirty="0" err="1"/>
              <a:t>programmes</a:t>
            </a:r>
            <a:r>
              <a:rPr lang="en-US" sz="2000" dirty="0"/>
              <a:t> of common interest</a:t>
            </a:r>
          </a:p>
          <a:p>
            <a:endParaRPr lang="en-US" dirty="0"/>
          </a:p>
          <a:p>
            <a:endParaRPr lang="en-US" dirty="0"/>
          </a:p>
        </p:txBody>
      </p:sp>
      <p:sp>
        <p:nvSpPr>
          <p:cNvPr id="3" name="TextBox 2">
            <a:extLst>
              <a:ext uri="{FF2B5EF4-FFF2-40B4-BE49-F238E27FC236}">
                <a16:creationId xmlns:a16="http://schemas.microsoft.com/office/drawing/2014/main" id="{D49CF357-1F0E-4A46-A100-71FCEEC32120}"/>
              </a:ext>
            </a:extLst>
          </p:cNvPr>
          <p:cNvSpPr txBox="1"/>
          <p:nvPr/>
        </p:nvSpPr>
        <p:spPr>
          <a:xfrm>
            <a:off x="2567662" y="304718"/>
            <a:ext cx="7056675" cy="523220"/>
          </a:xfrm>
          <a:prstGeom prst="rect">
            <a:avLst/>
          </a:prstGeom>
          <a:noFill/>
        </p:spPr>
        <p:txBody>
          <a:bodyPr wrap="none" rtlCol="0">
            <a:spAutoFit/>
          </a:bodyPr>
          <a:lstStyle/>
          <a:p>
            <a:r>
              <a:rPr lang="en-US" sz="2800" b="1" dirty="0"/>
              <a:t>South – South Discussions: Emerging Potential</a:t>
            </a:r>
          </a:p>
        </p:txBody>
      </p:sp>
      <p:sp>
        <p:nvSpPr>
          <p:cNvPr id="4" name="TextBox 3">
            <a:extLst>
              <a:ext uri="{FF2B5EF4-FFF2-40B4-BE49-F238E27FC236}">
                <a16:creationId xmlns:a16="http://schemas.microsoft.com/office/drawing/2014/main" id="{1DB9E16D-037A-9B4B-90BF-ADB868796B21}"/>
              </a:ext>
            </a:extLst>
          </p:cNvPr>
          <p:cNvSpPr txBox="1"/>
          <p:nvPr/>
        </p:nvSpPr>
        <p:spPr>
          <a:xfrm>
            <a:off x="7013916" y="4672786"/>
            <a:ext cx="4878515" cy="1908215"/>
          </a:xfrm>
          <a:prstGeom prst="rect">
            <a:avLst/>
          </a:prstGeom>
          <a:noFill/>
        </p:spPr>
        <p:txBody>
          <a:bodyPr wrap="none" rtlCol="0">
            <a:spAutoFit/>
          </a:bodyPr>
          <a:lstStyle/>
          <a:p>
            <a:pPr marL="342900" indent="-342900">
              <a:buFont typeface="Arial" panose="020B0604020202020204" pitchFamily="34" charset="0"/>
              <a:buChar char="•"/>
            </a:pPr>
            <a:r>
              <a:rPr lang="en-US" sz="2000" dirty="0"/>
              <a:t>Supporting environmental justice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Equitable open access publishing systems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 voice for the global south</a:t>
            </a:r>
          </a:p>
          <a:p>
            <a:endParaRPr lang="en-US" dirty="0"/>
          </a:p>
        </p:txBody>
      </p:sp>
      <p:pic>
        <p:nvPicPr>
          <p:cNvPr id="7" name="Picture 6" descr="A picture containing dark, looking, light, helmet&#10;&#10;Description automatically generated">
            <a:extLst>
              <a:ext uri="{FF2B5EF4-FFF2-40B4-BE49-F238E27FC236}">
                <a16:creationId xmlns:a16="http://schemas.microsoft.com/office/drawing/2014/main" id="{71FF2D86-E47B-1E4F-8828-E43A39B4FCAE}"/>
              </a:ext>
            </a:extLst>
          </p:cNvPr>
          <p:cNvPicPr>
            <a:picLocks noChangeAspect="1"/>
          </p:cNvPicPr>
          <p:nvPr/>
        </p:nvPicPr>
        <p:blipFill rotWithShape="1">
          <a:blip r:embed="rId2"/>
          <a:srcRect t="29058" b="7846"/>
          <a:stretch/>
        </p:blipFill>
        <p:spPr>
          <a:xfrm>
            <a:off x="1757693" y="1057721"/>
            <a:ext cx="8394700" cy="3357563"/>
          </a:xfrm>
          <a:prstGeom prst="rect">
            <a:avLst/>
          </a:prstGeom>
        </p:spPr>
      </p:pic>
      <p:sp>
        <p:nvSpPr>
          <p:cNvPr id="8" name="Oval 7">
            <a:extLst>
              <a:ext uri="{FF2B5EF4-FFF2-40B4-BE49-F238E27FC236}">
                <a16:creationId xmlns:a16="http://schemas.microsoft.com/office/drawing/2014/main" id="{EEE872F9-180F-784B-8B11-D0399159B2CA}"/>
              </a:ext>
            </a:extLst>
          </p:cNvPr>
          <p:cNvSpPr/>
          <p:nvPr/>
        </p:nvSpPr>
        <p:spPr>
          <a:xfrm>
            <a:off x="3222702" y="2074127"/>
            <a:ext cx="1260088" cy="2062975"/>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37163A-0E7E-EE48-AA63-EE2AEDAB11AB}"/>
              </a:ext>
            </a:extLst>
          </p:cNvPr>
          <p:cNvSpPr/>
          <p:nvPr/>
        </p:nvSpPr>
        <p:spPr>
          <a:xfrm>
            <a:off x="5197641" y="1449573"/>
            <a:ext cx="1581063" cy="2062975"/>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a:extLst>
              <a:ext uri="{FF2B5EF4-FFF2-40B4-BE49-F238E27FC236}">
                <a16:creationId xmlns:a16="http://schemas.microsoft.com/office/drawing/2014/main" id="{A14C91E5-8892-FD4B-8B1A-07BA47791404}"/>
              </a:ext>
            </a:extLst>
          </p:cNvPr>
          <p:cNvSpPr/>
          <p:nvPr/>
        </p:nvSpPr>
        <p:spPr>
          <a:xfrm rot="20802338">
            <a:off x="4232141" y="2614396"/>
            <a:ext cx="1216152" cy="484632"/>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635FB12-180C-934E-8F80-99ED79A9CE69}"/>
              </a:ext>
            </a:extLst>
          </p:cNvPr>
          <p:cNvSpPr/>
          <p:nvPr/>
        </p:nvSpPr>
        <p:spPr>
          <a:xfrm>
            <a:off x="8043276" y="1859425"/>
            <a:ext cx="1581062" cy="1151976"/>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A04F0DA-B463-8F42-919E-1789583A23BD}"/>
              </a:ext>
            </a:extLst>
          </p:cNvPr>
          <p:cNvSpPr txBox="1"/>
          <p:nvPr/>
        </p:nvSpPr>
        <p:spPr>
          <a:xfrm>
            <a:off x="8739956" y="2067879"/>
            <a:ext cx="375424" cy="584775"/>
          </a:xfrm>
          <a:prstGeom prst="rect">
            <a:avLst/>
          </a:prstGeom>
          <a:noFill/>
        </p:spPr>
        <p:txBody>
          <a:bodyPr wrap="none" rtlCol="0">
            <a:spAutoFit/>
          </a:bodyPr>
          <a:lstStyle/>
          <a:p>
            <a:r>
              <a:rPr lang="en-US" sz="3200" dirty="0">
                <a:solidFill>
                  <a:schemeClr val="bg1"/>
                </a:solidFill>
              </a:rPr>
              <a:t>?</a:t>
            </a:r>
          </a:p>
        </p:txBody>
      </p:sp>
    </p:spTree>
    <p:extLst>
      <p:ext uri="{BB962C8B-B14F-4D97-AF65-F5344CB8AC3E}">
        <p14:creationId xmlns:p14="http://schemas.microsoft.com/office/powerpoint/2010/main" val="255420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611</Words>
  <Application>Microsoft Macintosh PowerPoint</Application>
  <PresentationFormat>Widescreen</PresentationFormat>
  <Paragraphs>125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vt:lpstr>
      <vt:lpstr>Untitled Sans</vt:lpstr>
      <vt:lpstr>Office Theme</vt:lpstr>
      <vt:lpstr>PowerPoint Presentation</vt:lpstr>
      <vt:lpstr>PowerPoint Presentation</vt:lpstr>
      <vt:lpstr>PowerPoint Presentation</vt:lpstr>
      <vt:lpstr>PowerPoint Presentation</vt:lpstr>
      <vt:lpstr>PowerPoint Presentation</vt:lpstr>
      <vt:lpstr>PowerPoint Presentation</vt:lpstr>
      <vt:lpstr>THE AFRICAN OPEN SCIENCE PLATFORM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voice for science </dc:title>
  <dc:creator>BOULTON Geoffrey</dc:creator>
  <cp:lastModifiedBy>BOULTON Geoffrey</cp:lastModifiedBy>
  <cp:revision>26</cp:revision>
  <dcterms:created xsi:type="dcterms:W3CDTF">2020-11-01T14:35:14Z</dcterms:created>
  <dcterms:modified xsi:type="dcterms:W3CDTF">2020-11-02T09:10:58Z</dcterms:modified>
</cp:coreProperties>
</file>