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8" r:id="rId4"/>
    <p:sldId id="257" r:id="rId5"/>
    <p:sldId id="269" r:id="rId6"/>
    <p:sldId id="272" r:id="rId7"/>
    <p:sldId id="270" r:id="rId8"/>
    <p:sldId id="271" r:id="rId9"/>
    <p:sldId id="263" r:id="rId10"/>
    <p:sldId id="267" r:id="rId11"/>
    <p:sldId id="264" r:id="rId12"/>
    <p:sldId id="266" r:id="rId13"/>
    <p:sldId id="273" r:id="rId14"/>
    <p:sldId id="274" r:id="rId15"/>
    <p:sldId id="275" r:id="rId16"/>
    <p:sldId id="265" r:id="rId17"/>
    <p:sldId id="260" r:id="rId18"/>
  </p:sldIdLst>
  <p:sldSz cx="9144000" cy="6858000" type="screen4x3"/>
  <p:notesSz cx="6746875" cy="98679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BA9"/>
    <a:srgbClr val="F1AF00"/>
    <a:srgbClr val="2B519A"/>
    <a:srgbClr val="C88700"/>
    <a:srgbClr val="D2A500"/>
    <a:srgbClr val="EEBD00"/>
    <a:srgbClr val="F6CD00"/>
    <a:srgbClr val="325F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4" autoAdjust="0"/>
  </p:normalViewPr>
  <p:slideViewPr>
    <p:cSldViewPr snapToGrid="0">
      <p:cViewPr varScale="1">
        <p:scale>
          <a:sx n="65" d="100"/>
          <a:sy n="65" d="100"/>
        </p:scale>
        <p:origin x="-12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4B60B6B1-A773-49BC-B192-C8C81F70E9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270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64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87888"/>
            <a:ext cx="53975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270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57F373D1-D178-4C77-8860-3BC74690F1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58BDA6-51B3-434A-A6EB-5633BEB9D86B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1FA521-4417-4940-A2F9-E752C1534865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0" y="0"/>
            <a:ext cx="9144000" cy="21272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fr-FR">
              <a:solidFill>
                <a:srgbClr val="E5E5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fr-FR">
              <a:solidFill>
                <a:schemeClr val="bg2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0" y="836613"/>
            <a:ext cx="9144000" cy="8604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>
              <a:cs typeface="+mn-cs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4341813" y="209550"/>
            <a:ext cx="4802187" cy="852488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fr-FR">
              <a:latin typeface="Verdana" pitchFamily="34" charset="0"/>
              <a:cs typeface="+mn-cs"/>
            </a:endParaRPr>
          </a:p>
        </p:txBody>
      </p:sp>
      <p:sp>
        <p:nvSpPr>
          <p:cNvPr id="8" name="Oval 40"/>
          <p:cNvSpPr>
            <a:spLocks noChangeArrowheads="1"/>
          </p:cNvSpPr>
          <p:nvPr/>
        </p:nvSpPr>
        <p:spPr bwMode="auto">
          <a:xfrm>
            <a:off x="3884613" y="207963"/>
            <a:ext cx="887412" cy="860425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>
              <a:cs typeface="+mn-cs"/>
            </a:endParaRPr>
          </a:p>
        </p:txBody>
      </p:sp>
      <p:pic>
        <p:nvPicPr>
          <p:cNvPr id="9" name="Picture 46" descr="eu_log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0825" y="5694363"/>
            <a:ext cx="809625" cy="571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0" name="Text Box 48"/>
          <p:cNvSpPr txBox="1">
            <a:spLocks noChangeArrowheads="1"/>
          </p:cNvSpPr>
          <p:nvPr/>
        </p:nvSpPr>
        <p:spPr bwMode="auto">
          <a:xfrm>
            <a:off x="0" y="6491288"/>
            <a:ext cx="24606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CC66"/>
              </a:buClr>
              <a:defRPr/>
            </a:pPr>
            <a:r>
              <a:rPr lang="en-GB" sz="1200">
                <a:solidFill>
                  <a:schemeClr val="tx1"/>
                </a:solidFill>
                <a:latin typeface="Verdana" pitchFamily="34" charset="0"/>
                <a:cs typeface="+mn-cs"/>
              </a:rPr>
              <a:t>EGEE-III INFSO-RI-222667</a:t>
            </a:r>
            <a:r>
              <a:rPr lang="en-GB">
                <a:solidFill>
                  <a:schemeClr val="tx1"/>
                </a:solidFill>
                <a:latin typeface="Verdana" pitchFamily="34" charset="0"/>
                <a:cs typeface="+mn-cs"/>
              </a:rPr>
              <a:t> </a:t>
            </a:r>
          </a:p>
        </p:txBody>
      </p:sp>
      <p:pic>
        <p:nvPicPr>
          <p:cNvPr id="11" name="Picture 53" descr="egee_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8525" y="344488"/>
            <a:ext cx="23907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4903788" y="696913"/>
            <a:ext cx="40259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defRPr/>
            </a:pPr>
            <a:r>
              <a:rPr lang="en-GB">
                <a:solidFill>
                  <a:schemeClr val="bg1"/>
                </a:solidFill>
                <a:cs typeface="+mn-cs"/>
              </a:rPr>
              <a:t>Enabling Grids for E-sciencE</a:t>
            </a:r>
          </a:p>
        </p:txBody>
      </p:sp>
      <p:pic>
        <p:nvPicPr>
          <p:cNvPr id="13" name="Picture 59" descr="EGEE 30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2725"/>
            <a:ext cx="179863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62"/>
          <p:cNvSpPr txBox="1">
            <a:spLocks noChangeArrowheads="1"/>
          </p:cNvSpPr>
          <p:nvPr/>
        </p:nvSpPr>
        <p:spPr bwMode="auto">
          <a:xfrm>
            <a:off x="0" y="5861050"/>
            <a:ext cx="1868488" cy="3365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defRPr/>
            </a:pPr>
            <a:r>
              <a:rPr lang="en-GB" sz="1600" b="1">
                <a:cs typeface="+mn-cs"/>
              </a:rPr>
              <a:t>www.eu-egee.org</a:t>
            </a:r>
          </a:p>
        </p:txBody>
      </p:sp>
      <p:sp>
        <p:nvSpPr>
          <p:cNvPr id="15" name="Text Box 64"/>
          <p:cNvSpPr txBox="1">
            <a:spLocks noChangeArrowheads="1"/>
          </p:cNvSpPr>
          <p:nvPr userDrawn="1"/>
        </p:nvSpPr>
        <p:spPr bwMode="auto">
          <a:xfrm>
            <a:off x="5643563" y="6491288"/>
            <a:ext cx="350043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CC66"/>
              </a:buClr>
              <a:defRPr/>
            </a:pPr>
            <a:r>
              <a:rPr lang="en-GB" sz="1200">
                <a:latin typeface="Verdana" pitchFamily="34" charset="0"/>
                <a:cs typeface="+mn-cs"/>
              </a:rPr>
              <a:t>EGEE and gLite are registered trademarks</a:t>
            </a:r>
            <a:r>
              <a:rPr lang="en-GB">
                <a:cs typeface="+mn-cs"/>
              </a:rPr>
              <a:t> </a:t>
            </a:r>
          </a:p>
        </p:txBody>
      </p:sp>
      <p:pic>
        <p:nvPicPr>
          <p:cNvPr id="16" name="Picture 66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118225" y="5645150"/>
            <a:ext cx="1524000" cy="6191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</p:pic>
      <p:sp>
        <p:nvSpPr>
          <p:cNvPr id="23575" name="Rectangle 23"/>
          <p:cNvSpPr>
            <a:spLocks noGrp="1" noChangeArrowheads="1"/>
          </p:cNvSpPr>
          <p:nvPr>
            <p:ph type="subTitle" idx="1"/>
          </p:nvPr>
        </p:nvSpPr>
        <p:spPr>
          <a:xfrm>
            <a:off x="2160588" y="3676650"/>
            <a:ext cx="6518275" cy="1397000"/>
          </a:xfrm>
        </p:spPr>
        <p:txBody>
          <a:bodyPr/>
          <a:lstStyle>
            <a:lvl1pPr marL="0" indent="0">
              <a:buFontTx/>
              <a:buNone/>
              <a:defRPr sz="2000" i="1"/>
            </a:lvl1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Date of Event</a:t>
            </a:r>
          </a:p>
        </p:txBody>
      </p:sp>
      <p:sp>
        <p:nvSpPr>
          <p:cNvPr id="2357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155825" y="2493963"/>
            <a:ext cx="6518275" cy="1076325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6EF88-49A8-418D-B245-410442F3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66675"/>
            <a:ext cx="2160587" cy="6337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66675"/>
            <a:ext cx="6329363" cy="633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7AD85-AAB6-4FAB-8CEC-9EF42AE3B1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1BFC8-BF0F-4F1B-8D47-EF99F72A99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B7529-6523-4E71-899F-59DE1685C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974725"/>
            <a:ext cx="4217988" cy="542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974725"/>
            <a:ext cx="4219575" cy="542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A7ECB-1633-4DBA-881D-F55D08FA17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5D728-F63F-40DD-8221-4F8EDBB064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1300-00F1-402C-9A07-F74C4BBE4F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05C98-9800-4427-B344-73892D9BD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67080-6442-45D2-91FF-0868ED911B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AA7DC-9092-4D78-89B4-6C51165EB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>
              <a:cs typeface="+mn-cs"/>
            </a:endParaRP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6725" y="6559550"/>
            <a:ext cx="6702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1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To change: View -&gt; Header and Footer</a:t>
            </a:r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21700" y="6562725"/>
            <a:ext cx="469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1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906DADE-CB1B-4F27-814C-7E00BB258A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825625" y="0"/>
            <a:ext cx="7315200" cy="838200"/>
          </a:xfrm>
          <a:prstGeom prst="rect">
            <a:avLst/>
          </a:prstGeom>
          <a:solidFill>
            <a:srgbClr val="325FA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fr-FR">
              <a:solidFill>
                <a:schemeClr val="tx1"/>
              </a:solidFill>
              <a:cs typeface="+mn-cs"/>
            </a:endParaRPr>
          </a:p>
        </p:txBody>
      </p:sp>
      <p:sp>
        <p:nvSpPr>
          <p:cNvPr id="1030" name="Rectangle 1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974725"/>
            <a:ext cx="858996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648" name="Rectangle 120"/>
          <p:cNvSpPr>
            <a:spLocks noChangeArrowheads="1"/>
          </p:cNvSpPr>
          <p:nvPr/>
        </p:nvSpPr>
        <p:spPr bwMode="auto">
          <a:xfrm>
            <a:off x="1774825" y="687388"/>
            <a:ext cx="7369175" cy="146050"/>
          </a:xfrm>
          <a:prstGeom prst="rect">
            <a:avLst/>
          </a:prstGeom>
          <a:solidFill>
            <a:srgbClr val="2B519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2649" name="Oval 121"/>
          <p:cNvSpPr>
            <a:spLocks noChangeArrowheads="1"/>
          </p:cNvSpPr>
          <p:nvPr/>
        </p:nvSpPr>
        <p:spPr bwMode="auto">
          <a:xfrm>
            <a:off x="1398588" y="0"/>
            <a:ext cx="838200" cy="838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>
              <a:cs typeface="+mn-cs"/>
            </a:endParaRPr>
          </a:p>
        </p:txBody>
      </p:sp>
      <p:graphicFrame>
        <p:nvGraphicFramePr>
          <p:cNvPr id="22651" name="Group 123"/>
          <p:cNvGraphicFramePr>
            <a:graphicFrameLocks noGrp="1"/>
          </p:cNvGraphicFramePr>
          <p:nvPr/>
        </p:nvGraphicFramePr>
        <p:xfrm>
          <a:off x="255588" y="644525"/>
          <a:ext cx="3652837" cy="327025"/>
        </p:xfrm>
        <a:graphic>
          <a:graphicData uri="http://schemas.openxmlformats.org/drawingml/2006/table">
            <a:tbl>
              <a:tblPr/>
              <a:tblGrid>
                <a:gridCol w="3652837"/>
              </a:tblGrid>
              <a:tr h="327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1A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Enabling Grids for E-sciencE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254250" y="66675"/>
            <a:ext cx="67341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2658" name="Text Box 130"/>
          <p:cNvSpPr txBox="1">
            <a:spLocks noChangeArrowheads="1"/>
          </p:cNvSpPr>
          <p:nvPr/>
        </p:nvSpPr>
        <p:spPr bwMode="auto">
          <a:xfrm>
            <a:off x="0" y="6491288"/>
            <a:ext cx="309086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CC66"/>
              </a:buClr>
              <a:defRPr/>
            </a:pPr>
            <a:r>
              <a:rPr lang="en-GB" sz="1200">
                <a:solidFill>
                  <a:schemeClr val="tx1"/>
                </a:solidFill>
                <a:cs typeface="+mn-cs"/>
              </a:rPr>
              <a:t>EGEE-III INFSO-RI-222667</a:t>
            </a:r>
            <a:r>
              <a:rPr lang="en-GB">
                <a:solidFill>
                  <a:schemeClr val="tx1"/>
                </a:solidFill>
                <a:latin typeface="Verdana" pitchFamily="34" charset="0"/>
                <a:cs typeface="+mn-cs"/>
              </a:rPr>
              <a:t> </a:t>
            </a:r>
          </a:p>
        </p:txBody>
      </p:sp>
      <p:pic>
        <p:nvPicPr>
          <p:cNvPr id="1037" name="Picture 136" descr="ege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4300" y="184150"/>
            <a:ext cx="20097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1AF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AF00"/>
        </a:buClr>
        <a:buFont typeface="Arial" charset="0"/>
        <a:buChar char="–"/>
        <a:defRPr sz="2100">
          <a:solidFill>
            <a:srgbClr val="00338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1AF00"/>
        </a:buClr>
        <a:buFont typeface="Wingdings" pitchFamily="2" charset="2"/>
        <a:buChar char="§"/>
        <a:defRPr sz="1900">
          <a:solidFill>
            <a:srgbClr val="00338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1AF00"/>
        </a:buClr>
        <a:buChar char="•"/>
        <a:defRPr i="1">
          <a:solidFill>
            <a:srgbClr val="00338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1AF00"/>
        </a:buClr>
        <a:buChar char="o"/>
        <a:defRPr sz="1600">
          <a:solidFill>
            <a:srgbClr val="00338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1AF00"/>
        </a:buClr>
        <a:buChar char="o"/>
        <a:defRPr sz="1600">
          <a:solidFill>
            <a:srgbClr val="00338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1AF00"/>
        </a:buClr>
        <a:buChar char="o"/>
        <a:defRPr sz="1600">
          <a:solidFill>
            <a:srgbClr val="00338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1AF00"/>
        </a:buClr>
        <a:buChar char="o"/>
        <a:defRPr sz="1600">
          <a:solidFill>
            <a:srgbClr val="00338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1AF00"/>
        </a:buClr>
        <a:buChar char="o"/>
        <a:defRPr sz="1600">
          <a:solidFill>
            <a:srgbClr val="00338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3.png"/><Relationship Id="rId7" Type="http://schemas.openxmlformats.org/officeDocument/2006/relationships/image" Target="../media/image17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6.png"/><Relationship Id="rId5" Type="http://schemas.openxmlformats.org/officeDocument/2006/relationships/image" Target="../media/image15.jpeg"/><Relationship Id="rId10" Type="http://schemas.openxmlformats.org/officeDocument/2006/relationships/image" Target="../media/image12.wmf"/><Relationship Id="rId4" Type="http://schemas.openxmlformats.org/officeDocument/2006/relationships/image" Target="../media/image14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oc.grid.sinica.edu.tw/gocwiki/ApelStatus" TargetMode="External"/><Relationship Id="rId2" Type="http://schemas.openxmlformats.org/officeDocument/2006/relationships/hyperlink" Target="http://goc.grid.sinica.edu.tw/gocwiki/ApelHom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jpe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0.png"/><Relationship Id="rId10" Type="http://schemas.openxmlformats.org/officeDocument/2006/relationships/image" Target="../media/image16.png"/><Relationship Id="rId4" Type="http://schemas.openxmlformats.org/officeDocument/2006/relationships/image" Target="../media/image9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17.wmf"/><Relationship Id="rId12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jpe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2.wmf"/><Relationship Id="rId1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3.png"/><Relationship Id="rId7" Type="http://schemas.openxmlformats.org/officeDocument/2006/relationships/image" Target="../media/image17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6.png"/><Relationship Id="rId5" Type="http://schemas.openxmlformats.org/officeDocument/2006/relationships/image" Target="../media/image15.jpeg"/><Relationship Id="rId10" Type="http://schemas.openxmlformats.org/officeDocument/2006/relationships/image" Target="../media/image12.wmf"/><Relationship Id="rId4" Type="http://schemas.openxmlformats.org/officeDocument/2006/relationships/image" Target="../media/image14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APEL and ActiveMQ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Cristina del Cano Novales</a:t>
            </a:r>
          </a:p>
          <a:p>
            <a:pPr eaLnBrk="1" hangingPunct="1"/>
            <a:r>
              <a:rPr lang="en-GB" smtClean="0"/>
              <a:t>STFC - 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Regional Accounting Server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Regional broker</a:t>
            </a:r>
          </a:p>
          <a:p>
            <a:pPr eaLnBrk="1" hangingPunct="1"/>
            <a:r>
              <a:rPr lang="en-GB" smtClean="0"/>
              <a:t>Regional accounting consumer (~Flexible Archiver)</a:t>
            </a:r>
          </a:p>
          <a:p>
            <a:pPr lvl="1" eaLnBrk="1" hangingPunct="1"/>
            <a:r>
              <a:rPr lang="en-GB" smtClean="0"/>
              <a:t>Receiving records from sites in region</a:t>
            </a:r>
          </a:p>
          <a:p>
            <a:pPr eaLnBrk="1" hangingPunct="1"/>
            <a:r>
              <a:rPr lang="en-GB" smtClean="0"/>
              <a:t>Storing all records for region</a:t>
            </a:r>
          </a:p>
          <a:p>
            <a:pPr lvl="1" eaLnBrk="1" hangingPunct="1"/>
            <a:r>
              <a:rPr lang="en-GB" smtClean="0"/>
              <a:t>Central Repository</a:t>
            </a:r>
          </a:p>
          <a:p>
            <a:pPr eaLnBrk="1" hangingPunct="1"/>
            <a:r>
              <a:rPr lang="en-GB" smtClean="0"/>
              <a:t>Front End</a:t>
            </a:r>
          </a:p>
          <a:p>
            <a:pPr lvl="1" eaLnBrk="1" hangingPunct="1"/>
            <a:r>
              <a:rPr lang="en-GB" smtClean="0"/>
              <a:t>Summarising data for Regional Accounting Portal</a:t>
            </a:r>
          </a:p>
          <a:p>
            <a:pPr lvl="1" eaLnBrk="1" hangingPunct="1"/>
            <a:r>
              <a:rPr lang="en-GB" smtClean="0"/>
              <a:t>Publishing summaries into Central Accounting Server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lvl="1" eaLnBrk="1" hangingPunct="1"/>
            <a:endParaRPr lang="en-GB" smtClean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3A16F1-266B-4E49-BDBA-56EC154FD327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Replace R-GMA with </a:t>
            </a:r>
            <a:r>
              <a:rPr lang="en-GB" dirty="0" err="1" smtClean="0"/>
              <a:t>ActiveMQ</a:t>
            </a:r>
            <a:r>
              <a:rPr lang="en-GB" dirty="0" smtClean="0"/>
              <a:t> (December 09)</a:t>
            </a:r>
          </a:p>
          <a:p>
            <a:pPr eaLnBrk="1" hangingPunct="1"/>
            <a:endParaRPr lang="en-GB" dirty="0" smtClean="0"/>
          </a:p>
          <a:p>
            <a:pPr lvl="1" eaLnBrk="1" hangingPunct="1"/>
            <a:r>
              <a:rPr lang="en-GB" dirty="0" smtClean="0"/>
              <a:t>Client and new </a:t>
            </a:r>
            <a:r>
              <a:rPr lang="en-GB" dirty="0" err="1" smtClean="0"/>
              <a:t>archiver</a:t>
            </a:r>
            <a:r>
              <a:rPr lang="en-GB" dirty="0" smtClean="0"/>
              <a:t> implemented for Region A case</a:t>
            </a:r>
          </a:p>
          <a:p>
            <a:pPr lvl="1" eaLnBrk="1" hangingPunct="1"/>
            <a:r>
              <a:rPr lang="en-GB" dirty="0" smtClean="0"/>
              <a:t>Testing at the moment</a:t>
            </a:r>
          </a:p>
          <a:p>
            <a:pPr lvl="1" eaLnBrk="1" hangingPunct="1"/>
            <a:r>
              <a:rPr lang="en-GB" dirty="0" smtClean="0"/>
              <a:t>Next step, external testing by volunteers</a:t>
            </a:r>
          </a:p>
          <a:p>
            <a:pPr lvl="2" eaLnBrk="1" hangingPunct="1"/>
            <a:r>
              <a:rPr lang="en-GB" dirty="0" smtClean="0"/>
              <a:t>Australia</a:t>
            </a:r>
          </a:p>
          <a:p>
            <a:pPr lvl="2" eaLnBrk="1" hangingPunct="1"/>
            <a:r>
              <a:rPr lang="en-GB" dirty="0" smtClean="0"/>
              <a:t>Greece</a:t>
            </a:r>
          </a:p>
          <a:p>
            <a:pPr lvl="2" eaLnBrk="1" hangingPunct="1"/>
            <a:r>
              <a:rPr lang="en-GB" dirty="0" smtClean="0"/>
              <a:t>France</a:t>
            </a:r>
          </a:p>
          <a:p>
            <a:pPr lvl="1" eaLnBrk="1" hangingPunct="1"/>
            <a:r>
              <a:rPr lang="en-GB" dirty="0" smtClean="0"/>
              <a:t>Distribution in </a:t>
            </a:r>
            <a:r>
              <a:rPr lang="en-GB" dirty="0" err="1" smtClean="0"/>
              <a:t>gLite</a:t>
            </a:r>
            <a:endParaRPr lang="en-GB" dirty="0" smtClean="0"/>
          </a:p>
          <a:p>
            <a:pPr eaLnBrk="1" hangingPunct="1"/>
            <a:r>
              <a:rPr lang="en-GB" dirty="0" smtClean="0"/>
              <a:t>Status </a:t>
            </a:r>
          </a:p>
          <a:p>
            <a:pPr lvl="1" eaLnBrk="1" hangingPunct="1"/>
            <a:r>
              <a:rPr lang="en-GB" dirty="0" smtClean="0"/>
              <a:t>development </a:t>
            </a:r>
            <a:r>
              <a:rPr lang="en-GB" dirty="0" smtClean="0">
                <a:solidFill>
                  <a:srgbClr val="00B050"/>
                </a:solidFill>
              </a:rPr>
              <a:t>complete</a:t>
            </a:r>
          </a:p>
          <a:p>
            <a:pPr lvl="1" eaLnBrk="1" hangingPunct="1"/>
            <a:r>
              <a:rPr lang="en-GB" dirty="0" smtClean="0"/>
              <a:t>Tested by </a:t>
            </a:r>
            <a:r>
              <a:rPr lang="en-GB" dirty="0" err="1" smtClean="0"/>
              <a:t>guineapigs</a:t>
            </a:r>
            <a:r>
              <a:rPr lang="en-GB" dirty="0" smtClean="0"/>
              <a:t> in Greece, Australia  </a:t>
            </a:r>
          </a:p>
          <a:p>
            <a:pPr lvl="1" eaLnBrk="1" hangingPunct="1"/>
            <a:r>
              <a:rPr lang="en-GB" dirty="0" smtClean="0"/>
              <a:t>In EGEE Certification</a:t>
            </a:r>
            <a:endParaRPr lang="en-GB" dirty="0" smtClean="0"/>
          </a:p>
          <a:p>
            <a:pPr lvl="3" eaLnBrk="1" hangingPunct="1">
              <a:buFontTx/>
              <a:buNone/>
            </a:pPr>
            <a:endParaRPr lang="en-GB" dirty="0" smtClean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3F87BB-24BB-48D4-AA8B-C487FE91CF59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Distribution of APEL Accounting (April 2010)</a:t>
            </a:r>
          </a:p>
          <a:p>
            <a:pPr lvl="1" eaLnBrk="1" hangingPunct="1"/>
            <a:r>
              <a:rPr lang="en-GB" dirty="0" smtClean="0"/>
              <a:t>Still implementing client for Regions B,C,D</a:t>
            </a:r>
          </a:p>
          <a:p>
            <a:pPr lvl="1" eaLnBrk="1" hangingPunct="1"/>
            <a:r>
              <a:rPr lang="en-GB" dirty="0" smtClean="0"/>
              <a:t>Redesign and implementation of system</a:t>
            </a:r>
          </a:p>
          <a:p>
            <a:pPr lvl="1" eaLnBrk="1" hangingPunct="1"/>
            <a:r>
              <a:rPr lang="en-GB" dirty="0" smtClean="0"/>
              <a:t>Working with Accounting Portal for distribution of the two tools </a:t>
            </a:r>
            <a:r>
              <a:rPr lang="en-GB" dirty="0" smtClean="0"/>
              <a:t>together</a:t>
            </a:r>
          </a:p>
          <a:p>
            <a:pPr lvl="1" eaLnBrk="1" hangingPunct="1"/>
            <a:endParaRPr lang="en-GB" dirty="0" smtClean="0"/>
          </a:p>
          <a:p>
            <a:pPr eaLnBrk="1" hangingPunct="1"/>
            <a:r>
              <a:rPr lang="en-GB" dirty="0" smtClean="0"/>
              <a:t>Status – </a:t>
            </a:r>
            <a:r>
              <a:rPr lang="en-GB" dirty="0" smtClean="0">
                <a:solidFill>
                  <a:srgbClr val="FF0000"/>
                </a:solidFill>
              </a:rPr>
              <a:t>Late</a:t>
            </a:r>
          </a:p>
          <a:p>
            <a:pPr lvl="1" eaLnBrk="1" hangingPunct="1"/>
            <a:r>
              <a:rPr lang="en-GB" dirty="0" smtClean="0"/>
              <a:t>Will not be complete by end of EGEE. </a:t>
            </a:r>
          </a:p>
          <a:p>
            <a:pPr lvl="1" eaLnBrk="1" hangingPunct="1"/>
            <a:r>
              <a:rPr lang="en-GB" dirty="0" smtClean="0"/>
              <a:t>Development will continue under EMI</a:t>
            </a:r>
          </a:p>
          <a:p>
            <a:pPr lvl="1" eaLnBrk="1" hangingPunct="1"/>
            <a:endParaRPr lang="en-GB" dirty="0" smtClean="0"/>
          </a:p>
          <a:p>
            <a:pPr lvl="1" eaLnBrk="1" hangingPunct="1"/>
            <a:r>
              <a:rPr lang="en-GB" dirty="0" smtClean="0"/>
              <a:t>Region D (publishing job records) could start now based on Region A client</a:t>
            </a:r>
          </a:p>
          <a:p>
            <a:pPr lvl="1" eaLnBrk="1" hangingPunct="1"/>
            <a:r>
              <a:rPr lang="en-GB" dirty="0" smtClean="0"/>
              <a:t>Region C (publishing summaries from own tool) will take priority.</a:t>
            </a:r>
          </a:p>
          <a:p>
            <a:pPr lvl="1" eaLnBrk="1" hangingPunct="1"/>
            <a:r>
              <a:rPr lang="en-GB" dirty="0" smtClean="0"/>
              <a:t>Central support for all NGIs will continue into EGI.</a:t>
            </a:r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12BB2F-D671-449C-8B91-4B7BECC26A0D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the end of EGEE there will be a new version of the APEL client based on </a:t>
            </a:r>
            <a:r>
              <a:rPr lang="en-GB" dirty="0" err="1" smtClean="0"/>
              <a:t>ActiveMQ</a:t>
            </a:r>
            <a:endParaRPr lang="en-GB" dirty="0" smtClean="0"/>
          </a:p>
          <a:p>
            <a:r>
              <a:rPr lang="en-GB" dirty="0" smtClean="0"/>
              <a:t>The infrastructure for NGIs running their own repository will not be ready.</a:t>
            </a:r>
          </a:p>
          <a:p>
            <a:r>
              <a:rPr lang="en-GB" dirty="0" smtClean="0"/>
              <a:t>The ability for regions/NGIs with their own repositories  to publish via </a:t>
            </a:r>
            <a:r>
              <a:rPr lang="en-GB" dirty="0" err="1" smtClean="0"/>
              <a:t>ActiveMQ</a:t>
            </a:r>
            <a:r>
              <a:rPr lang="en-GB" dirty="0" smtClean="0"/>
              <a:t> will be the next development.</a:t>
            </a:r>
          </a:p>
          <a:p>
            <a:r>
              <a:rPr lang="en-GB" dirty="0" smtClean="0"/>
              <a:t>The existing APEL infrastructure will continue to run as is into EGI.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21BFC8-BF0F-4F1B-8D47-EF99F72A99E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New Architecture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9F75A0-80AB-4E2F-8FFF-0387A24EC336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6" name="Rounded Rectangle 5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11270" name="Picture 6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11273" name="Picture 919" descr="accounting portal"/>
          <p:cNvPicPr>
            <a:picLocks noChangeAspect="1" noChangeArrowheads="1"/>
          </p:cNvPicPr>
          <p:nvPr/>
        </p:nvPicPr>
        <p:blipFill>
          <a:blip r:embed="rId5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11275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11276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pic>
        <p:nvPicPr>
          <p:cNvPr id="11277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44950" y="1169988"/>
            <a:ext cx="6429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Box 14"/>
          <p:cNvSpPr txBox="1">
            <a:spLocks noChangeArrowheads="1"/>
          </p:cNvSpPr>
          <p:nvPr/>
        </p:nvSpPr>
        <p:spPr bwMode="auto">
          <a:xfrm>
            <a:off x="3984625" y="822325"/>
            <a:ext cx="1143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ACTIVEMQ BROKER</a:t>
            </a:r>
          </a:p>
        </p:txBody>
      </p:sp>
      <p:pic>
        <p:nvPicPr>
          <p:cNvPr id="16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25849" y="1790980"/>
            <a:ext cx="293841" cy="357190"/>
          </a:xfrm>
          <a:prstGeom prst="rect">
            <a:avLst/>
          </a:prstGeom>
          <a:noFill/>
        </p:spPr>
      </p:pic>
      <p:sp>
        <p:nvSpPr>
          <p:cNvPr id="11280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sp>
        <p:nvSpPr>
          <p:cNvPr id="18" name="Cloud"/>
          <p:cNvSpPr>
            <a:spLocks noChangeAspect="1" noEditPoints="1" noChangeArrowheads="1"/>
          </p:cNvSpPr>
          <p:nvPr/>
        </p:nvSpPr>
        <p:spPr bwMode="auto">
          <a:xfrm>
            <a:off x="303213" y="906463"/>
            <a:ext cx="2500312" cy="2000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3">
              <a:lumMod val="60000"/>
              <a:lumOff val="40000"/>
              <a:alpha val="47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FontTx/>
              <a:buChar char="•"/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19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20020" y="1120178"/>
            <a:ext cx="698742" cy="701682"/>
          </a:xfrm>
          <a:prstGeom prst="rect">
            <a:avLst/>
          </a:prstGeom>
          <a:noFill/>
        </p:spPr>
      </p:pic>
      <p:sp>
        <p:nvSpPr>
          <p:cNvPr id="11283" name="TextBox 27"/>
          <p:cNvSpPr txBox="1">
            <a:spLocks noChangeArrowheads="1"/>
          </p:cNvSpPr>
          <p:nvPr/>
        </p:nvSpPr>
        <p:spPr bwMode="auto">
          <a:xfrm>
            <a:off x="803275" y="1406525"/>
            <a:ext cx="10715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REGIONAL DB</a:t>
            </a:r>
          </a:p>
        </p:txBody>
      </p:sp>
      <p:sp>
        <p:nvSpPr>
          <p:cNvPr id="11284" name="TextBox 34"/>
          <p:cNvSpPr txBox="1">
            <a:spLocks noChangeArrowheads="1"/>
          </p:cNvSpPr>
          <p:nvPr/>
        </p:nvSpPr>
        <p:spPr bwMode="auto">
          <a:xfrm>
            <a:off x="1160463" y="2263775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2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16284" y="1834558"/>
            <a:ext cx="430208" cy="430208"/>
          </a:xfrm>
          <a:prstGeom prst="rect">
            <a:avLst/>
          </a:prstGeom>
          <a:noFill/>
        </p:spPr>
      </p:pic>
      <p:pic>
        <p:nvPicPr>
          <p:cNvPr id="11286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17588" y="2120900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7" name="TextBox 24"/>
          <p:cNvSpPr txBox="1">
            <a:spLocks noChangeArrowheads="1"/>
          </p:cNvSpPr>
          <p:nvPr/>
        </p:nvSpPr>
        <p:spPr bwMode="auto">
          <a:xfrm>
            <a:off x="231775" y="1049338"/>
            <a:ext cx="1693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b="1">
                <a:latin typeface="Bradley Hand ITC" pitchFamily="66" charset="0"/>
              </a:rPr>
              <a:t>REGION C</a:t>
            </a:r>
          </a:p>
        </p:txBody>
      </p:sp>
      <p:sp>
        <p:nvSpPr>
          <p:cNvPr id="25" name="Cloud"/>
          <p:cNvSpPr>
            <a:spLocks noChangeAspect="1" noEditPoints="1" noChangeArrowheads="1"/>
          </p:cNvSpPr>
          <p:nvPr/>
        </p:nvSpPr>
        <p:spPr bwMode="auto">
          <a:xfrm>
            <a:off x="6130925" y="1069975"/>
            <a:ext cx="2500313" cy="2000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3">
              <a:lumMod val="60000"/>
              <a:lumOff val="40000"/>
              <a:alpha val="47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FontTx/>
              <a:buChar char="•"/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26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37930" y="1379488"/>
            <a:ext cx="698742" cy="701682"/>
          </a:xfrm>
          <a:prstGeom prst="rect">
            <a:avLst/>
          </a:prstGeom>
          <a:noFill/>
        </p:spPr>
      </p:pic>
      <p:sp>
        <p:nvSpPr>
          <p:cNvPr id="11290" name="TextBox 27"/>
          <p:cNvSpPr txBox="1">
            <a:spLocks noChangeArrowheads="1"/>
          </p:cNvSpPr>
          <p:nvPr/>
        </p:nvSpPr>
        <p:spPr bwMode="auto">
          <a:xfrm>
            <a:off x="7294563" y="1446213"/>
            <a:ext cx="10715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REGIONAL DB</a:t>
            </a:r>
          </a:p>
        </p:txBody>
      </p:sp>
      <p:sp>
        <p:nvSpPr>
          <p:cNvPr id="11291" name="TextBox 34"/>
          <p:cNvSpPr txBox="1">
            <a:spLocks noChangeArrowheads="1"/>
          </p:cNvSpPr>
          <p:nvPr/>
        </p:nvSpPr>
        <p:spPr bwMode="auto">
          <a:xfrm>
            <a:off x="7356475" y="2359025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2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7282767" y="1793617"/>
            <a:ext cx="428218" cy="430208"/>
          </a:xfrm>
          <a:prstGeom prst="rect">
            <a:avLst/>
          </a:prstGeom>
          <a:noFill/>
        </p:spPr>
      </p:pic>
      <p:pic>
        <p:nvPicPr>
          <p:cNvPr id="11293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3600" y="2216150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4" name="TextBox 24"/>
          <p:cNvSpPr txBox="1">
            <a:spLocks noChangeArrowheads="1"/>
          </p:cNvSpPr>
          <p:nvPr/>
        </p:nvSpPr>
        <p:spPr bwMode="auto">
          <a:xfrm>
            <a:off x="7450138" y="898525"/>
            <a:ext cx="1693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b="1">
                <a:latin typeface="Bradley Hand ITC" pitchFamily="66" charset="0"/>
              </a:rPr>
              <a:t>REGION D</a:t>
            </a:r>
          </a:p>
        </p:txBody>
      </p:sp>
      <p:pic>
        <p:nvPicPr>
          <p:cNvPr id="3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868908" flipH="1" flipV="1">
            <a:off x="2798729" y="735469"/>
            <a:ext cx="569483" cy="1681433"/>
          </a:xfrm>
          <a:prstGeom prst="rect">
            <a:avLst/>
          </a:prstGeom>
          <a:noFill/>
        </p:spPr>
      </p:pic>
      <p:pic>
        <p:nvPicPr>
          <p:cNvPr id="33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6326232" flipV="1">
            <a:off x="5415282" y="533012"/>
            <a:ext cx="651409" cy="1886850"/>
          </a:xfrm>
          <a:prstGeom prst="rect">
            <a:avLst/>
          </a:prstGeom>
          <a:noFill/>
        </p:spPr>
      </p:pic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5680075" y="3067050"/>
            <a:ext cx="3260725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D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tool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 to publish individual records to the Central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None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0" y="3117850"/>
            <a:ext cx="35941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C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tool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 to publish summaries to the Central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None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with New Middleware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new batch system</a:t>
            </a:r>
          </a:p>
          <a:p>
            <a:pPr lvl="1"/>
            <a:r>
              <a:rPr lang="en-GB" dirty="0" smtClean="0"/>
              <a:t>Need to parse logs and cut accounting records</a:t>
            </a:r>
          </a:p>
          <a:p>
            <a:r>
              <a:rPr lang="en-GB" dirty="0" smtClean="0"/>
              <a:t>A new CE</a:t>
            </a:r>
          </a:p>
          <a:p>
            <a:pPr lvl="1"/>
            <a:r>
              <a:rPr lang="en-GB" dirty="0" smtClean="0"/>
              <a:t>If it uses blah then it will work</a:t>
            </a:r>
          </a:p>
          <a:p>
            <a:r>
              <a:rPr lang="en-GB" dirty="0" smtClean="0"/>
              <a:t>A new security infrastructure</a:t>
            </a:r>
          </a:p>
          <a:p>
            <a:pPr lvl="1"/>
            <a:r>
              <a:rPr lang="en-GB" dirty="0" smtClean="0"/>
              <a:t>Don’t know.</a:t>
            </a:r>
          </a:p>
          <a:p>
            <a:r>
              <a:rPr lang="en-GB" dirty="0" smtClean="0"/>
              <a:t>Your own site accounting system</a:t>
            </a:r>
          </a:p>
          <a:p>
            <a:pPr lvl="1"/>
            <a:r>
              <a:rPr lang="en-GB" dirty="0" smtClean="0"/>
              <a:t>Publish job records or  summaries</a:t>
            </a:r>
          </a:p>
          <a:p>
            <a:r>
              <a:rPr lang="en-GB" dirty="0" smtClean="0"/>
              <a:t> </a:t>
            </a:r>
            <a:r>
              <a:rPr lang="en-GB" dirty="0" smtClean="0"/>
              <a:t>Your own Grid accounting system</a:t>
            </a:r>
          </a:p>
          <a:p>
            <a:pPr lvl="1"/>
            <a:r>
              <a:rPr lang="en-GB" dirty="0" smtClean="0"/>
              <a:t>Publish summaries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21BFC8-BF0F-4F1B-8D47-EF99F72A99E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Links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100" dirty="0" smtClean="0">
                <a:solidFill>
                  <a:srgbClr val="00338F"/>
                </a:solidFill>
              </a:rPr>
              <a:t>APEL Home</a:t>
            </a:r>
            <a:endParaRPr lang="en-GB" sz="2100" dirty="0" smtClean="0">
              <a:solidFill>
                <a:srgbClr val="00338F"/>
              </a:solidFill>
              <a:hlinkClick r:id="rId2"/>
            </a:endParaRPr>
          </a:p>
          <a:p>
            <a:pPr lvl="1" eaLnBrk="1" hangingPunct="1"/>
            <a:r>
              <a:rPr lang="en-GB" sz="1800" dirty="0" smtClean="0">
                <a:hlinkClick r:id="rId2"/>
              </a:rPr>
              <a:t>http://goc.grid.sinica.edu.tw/gocwiki/ApelHome</a:t>
            </a:r>
            <a:endParaRPr lang="en-GB" sz="1800" dirty="0" smtClean="0"/>
          </a:p>
          <a:p>
            <a:pPr eaLnBrk="1" hangingPunct="1"/>
            <a:r>
              <a:rPr lang="en-GB" sz="2100" dirty="0" smtClean="0">
                <a:solidFill>
                  <a:srgbClr val="00338F"/>
                </a:solidFill>
              </a:rPr>
              <a:t>APEL FAQ</a:t>
            </a:r>
          </a:p>
          <a:p>
            <a:pPr lvl="1" eaLnBrk="1" hangingPunct="1"/>
            <a:r>
              <a:rPr lang="en-GB" sz="1800" dirty="0" smtClean="0">
                <a:hlinkClick r:id="rId2"/>
              </a:rPr>
              <a:t>http://goc.grid.sinica.edu.tw/gocwiki/ApelFAQ</a:t>
            </a:r>
          </a:p>
          <a:p>
            <a:pPr eaLnBrk="1" hangingPunct="1"/>
            <a:r>
              <a:rPr lang="en-GB" sz="2100" dirty="0" smtClean="0">
                <a:solidFill>
                  <a:srgbClr val="00338F"/>
                </a:solidFill>
              </a:rPr>
              <a:t>Accounting deliverable document</a:t>
            </a:r>
          </a:p>
          <a:p>
            <a:pPr lvl="1" eaLnBrk="1" hangingPunct="1"/>
            <a:r>
              <a:rPr lang="en-GB" sz="1800" dirty="0" smtClean="0">
                <a:hlinkClick r:id="rId2"/>
              </a:rPr>
              <a:t>https://edms.cern.ch/document/726137</a:t>
            </a:r>
          </a:p>
          <a:p>
            <a:pPr eaLnBrk="1" hangingPunct="1"/>
            <a:r>
              <a:rPr lang="en-GB" sz="2100" dirty="0" smtClean="0">
                <a:solidFill>
                  <a:srgbClr val="00338F"/>
                </a:solidFill>
              </a:rPr>
              <a:t>Accounting Portal</a:t>
            </a:r>
          </a:p>
          <a:p>
            <a:pPr lvl="1" eaLnBrk="1" hangingPunct="1"/>
            <a:r>
              <a:rPr lang="en-GB" sz="1800" dirty="0" smtClean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www3.egee.cesga.es/gridsite/accounting/CESGA/egee_view.html</a:t>
            </a:r>
          </a:p>
          <a:p>
            <a:pPr eaLnBrk="1" hangingPunct="1"/>
            <a:r>
              <a:rPr lang="en-GB" sz="2100" dirty="0" smtClean="0">
                <a:solidFill>
                  <a:srgbClr val="00338F"/>
                </a:solidFill>
              </a:rPr>
              <a:t>Accounting Service News</a:t>
            </a:r>
          </a:p>
          <a:p>
            <a:pPr lvl="1" eaLnBrk="1" hangingPunct="1"/>
            <a:r>
              <a:rPr lang="en-GB" sz="1800" u="sng" dirty="0" smtClean="0">
                <a:hlinkClick r:id="rId3"/>
              </a:rPr>
              <a:t>http</a:t>
            </a:r>
            <a:r>
              <a:rPr lang="en-GB" sz="1800" u="sng" dirty="0" smtClean="0">
                <a:hlinkClick r:id="rId3"/>
              </a:rPr>
              <a:t>://</a:t>
            </a:r>
            <a:r>
              <a:rPr lang="en-GB" sz="1800" u="sng" dirty="0" smtClean="0">
                <a:hlinkClick r:id="rId3"/>
              </a:rPr>
              <a:t>goc.grid.sinica.edu.tw/gocwiki/ApelStatus</a:t>
            </a:r>
            <a:endParaRPr lang="en-GB" sz="1800" dirty="0" smtClean="0">
              <a:hlinkClick r:id="rId2"/>
            </a:endParaRP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A069D6-DA40-4F40-A65E-FCEAEC192AB7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46075" y="5243513"/>
            <a:ext cx="8589963" cy="11604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mtClean="0"/>
              <a:t>APEL-SUPPORT@JISCMAIL.AC.UK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09FC2B-01CD-419E-A901-78A8D1266C0A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pic>
        <p:nvPicPr>
          <p:cNvPr id="16390" name="Picture 2" descr="C:\Documents and Settings\hyz38924\Local Settings\Temporary Internet Files\Content.IE5\IXKF2HM5\MCj044142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535113"/>
            <a:ext cx="3657600" cy="36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Current System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APEL client installed on sites</a:t>
            </a:r>
          </a:p>
          <a:p>
            <a:pPr lvl="1" eaLnBrk="1" hangingPunct="1"/>
            <a:r>
              <a:rPr lang="en-GB" smtClean="0"/>
              <a:t>APEL parser (CE)</a:t>
            </a:r>
          </a:p>
          <a:p>
            <a:pPr lvl="1" eaLnBrk="1" hangingPunct="1"/>
            <a:r>
              <a:rPr lang="en-GB" smtClean="0"/>
              <a:t>APEL publisher (MON)</a:t>
            </a:r>
          </a:p>
          <a:p>
            <a:pPr eaLnBrk="1" hangingPunct="1"/>
            <a:r>
              <a:rPr lang="en-GB" smtClean="0"/>
              <a:t>APEL central server</a:t>
            </a:r>
          </a:p>
          <a:p>
            <a:pPr lvl="1" eaLnBrk="1" hangingPunct="1"/>
            <a:r>
              <a:rPr lang="en-GB" smtClean="0"/>
              <a:t>Flexible Archiver (receiving data from sites)</a:t>
            </a:r>
          </a:p>
          <a:p>
            <a:pPr lvl="1" eaLnBrk="1" hangingPunct="1"/>
            <a:r>
              <a:rPr lang="en-GB" smtClean="0"/>
              <a:t>Central Repository (storing all records)</a:t>
            </a:r>
          </a:p>
          <a:p>
            <a:pPr lvl="1" eaLnBrk="1" hangingPunct="1"/>
            <a:r>
              <a:rPr lang="en-GB" smtClean="0"/>
              <a:t>Front End (containing summaries)</a:t>
            </a:r>
          </a:p>
          <a:p>
            <a:pPr eaLnBrk="1" hangingPunct="1"/>
            <a:r>
              <a:rPr lang="en-GB" smtClean="0"/>
              <a:t>Other Grid/Subgrids collecting own data and sending it to APEL server</a:t>
            </a:r>
          </a:p>
          <a:p>
            <a:pPr eaLnBrk="1" hangingPunct="1"/>
            <a:r>
              <a:rPr lang="en-GB" smtClean="0"/>
              <a:t>EGEE Accounting Portal</a:t>
            </a:r>
          </a:p>
          <a:p>
            <a:pPr eaLnBrk="1" hangingPunct="1"/>
            <a:endParaRPr lang="en-GB" smtClean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FFC890-469B-4FE1-9AC1-689D7734FA81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355255" flipH="1" flipV="1">
            <a:off x="3818160" y="325618"/>
            <a:ext cx="724441" cy="1962538"/>
          </a:xfrm>
          <a:prstGeom prst="rect">
            <a:avLst/>
          </a:prstGeom>
          <a:noFill/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Current Architecture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19BF25-8787-4DED-918B-2E51F1A8747E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6" name="Rounded Rectangle 5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7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32619" y="3752861"/>
            <a:ext cx="698742" cy="701682"/>
          </a:xfrm>
          <a:prstGeom prst="rect">
            <a:avLst/>
          </a:prstGeom>
          <a:noFill/>
        </p:spPr>
      </p:pic>
      <p:pic>
        <p:nvPicPr>
          <p:cNvPr id="5128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9400" y="1000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5213" y="35718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500063" y="4038600"/>
            <a:ext cx="14446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GRID/SUBGRID</a:t>
            </a:r>
          </a:p>
        </p:txBody>
      </p:sp>
      <p:sp>
        <p:nvSpPr>
          <p:cNvPr id="12" name="TextBox 34"/>
          <p:cNvSpPr txBox="1">
            <a:spLocks noChangeArrowheads="1"/>
          </p:cNvSpPr>
          <p:nvPr/>
        </p:nvSpPr>
        <p:spPr bwMode="auto">
          <a:xfrm>
            <a:off x="1373188" y="4895850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13" name="Picture 12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28883" y="4467241"/>
            <a:ext cx="430208" cy="430208"/>
          </a:xfrm>
          <a:prstGeom prst="rect">
            <a:avLst/>
          </a:prstGeom>
          <a:noFill/>
        </p:spPr>
      </p:pic>
      <p:pic>
        <p:nvPicPr>
          <p:cNvPr id="5134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35150" y="1603375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Box 45"/>
          <p:cNvSpPr txBox="1">
            <a:spLocks noChangeArrowheads="1"/>
          </p:cNvSpPr>
          <p:nvPr/>
        </p:nvSpPr>
        <p:spPr bwMode="auto">
          <a:xfrm>
            <a:off x="1835150" y="1643063"/>
            <a:ext cx="9286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16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30313" y="4752975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20963" y="960438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TextBox 45"/>
          <p:cNvSpPr txBox="1">
            <a:spLocks noChangeArrowheads="1"/>
          </p:cNvSpPr>
          <p:nvPr/>
        </p:nvSpPr>
        <p:spPr bwMode="auto">
          <a:xfrm>
            <a:off x="2620963" y="1000125"/>
            <a:ext cx="9286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20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955334" flipH="1" flipV="1">
            <a:off x="2843188" y="1176503"/>
            <a:ext cx="569483" cy="1836434"/>
          </a:xfrm>
          <a:prstGeom prst="rect">
            <a:avLst/>
          </a:prstGeom>
          <a:noFill/>
        </p:spPr>
      </p:pic>
      <p:pic>
        <p:nvPicPr>
          <p:cNvPr id="2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7045627">
            <a:off x="3328147" y="827964"/>
            <a:ext cx="608762" cy="1639999"/>
          </a:xfrm>
          <a:prstGeom prst="rect">
            <a:avLst/>
          </a:prstGeom>
          <a:noFill/>
        </p:spPr>
      </p:pic>
      <p:pic>
        <p:nvPicPr>
          <p:cNvPr id="2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750730" flipH="1" flipV="1">
            <a:off x="2975597" y="3256946"/>
            <a:ext cx="569483" cy="1537757"/>
          </a:xfrm>
          <a:prstGeom prst="rect">
            <a:avLst/>
          </a:prstGeom>
          <a:noFill/>
        </p:spPr>
      </p:pic>
      <p:pic>
        <p:nvPicPr>
          <p:cNvPr id="23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5144" name="Picture 919" descr="accounting portal"/>
          <p:cNvPicPr>
            <a:picLocks noChangeAspect="1" noChangeArrowheads="1"/>
          </p:cNvPicPr>
          <p:nvPr/>
        </p:nvPicPr>
        <p:blipFill>
          <a:blip r:embed="rId11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5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5146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5147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sp>
        <p:nvSpPr>
          <p:cNvPr id="5148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pic>
        <p:nvPicPr>
          <p:cNvPr id="5149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3375" y="746125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0" name="TextBox 45"/>
          <p:cNvSpPr txBox="1">
            <a:spLocks noChangeArrowheads="1"/>
          </p:cNvSpPr>
          <p:nvPr/>
        </p:nvSpPr>
        <p:spPr bwMode="auto">
          <a:xfrm>
            <a:off x="4143375" y="785813"/>
            <a:ext cx="9286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3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3004413">
            <a:off x="4926510" y="1641614"/>
            <a:ext cx="415589" cy="932473"/>
          </a:xfrm>
          <a:prstGeom prst="rect">
            <a:avLst/>
          </a:prstGeom>
          <a:noFill/>
        </p:spPr>
      </p:pic>
      <p:pic>
        <p:nvPicPr>
          <p:cNvPr id="3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436137" flipH="1" flipV="1">
            <a:off x="3543042" y="466765"/>
            <a:ext cx="724441" cy="2589767"/>
          </a:xfrm>
          <a:prstGeom prst="rect">
            <a:avLst/>
          </a:prstGeom>
          <a:noFill/>
        </p:spPr>
      </p:pic>
      <p:pic>
        <p:nvPicPr>
          <p:cNvPr id="33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381572">
            <a:off x="4281010" y="1021123"/>
            <a:ext cx="414149" cy="1115714"/>
          </a:xfrm>
          <a:prstGeom prst="rect">
            <a:avLst/>
          </a:prstGeom>
          <a:noFill/>
        </p:spPr>
      </p:pic>
      <p:pic>
        <p:nvPicPr>
          <p:cNvPr id="34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00826" y="3857628"/>
            <a:ext cx="698742" cy="701682"/>
          </a:xfrm>
          <a:prstGeom prst="rect">
            <a:avLst/>
          </a:prstGeom>
          <a:noFill/>
        </p:spPr>
      </p:pic>
      <p:sp>
        <p:nvSpPr>
          <p:cNvPr id="35" name="TextBox 27"/>
          <p:cNvSpPr txBox="1">
            <a:spLocks noChangeArrowheads="1"/>
          </p:cNvSpPr>
          <p:nvPr/>
        </p:nvSpPr>
        <p:spPr bwMode="auto">
          <a:xfrm>
            <a:off x="7072313" y="4143375"/>
            <a:ext cx="14446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GRID/SUBGRID</a:t>
            </a:r>
          </a:p>
        </p:txBody>
      </p:sp>
      <p:sp>
        <p:nvSpPr>
          <p:cNvPr id="36" name="TextBox 34"/>
          <p:cNvSpPr txBox="1">
            <a:spLocks noChangeArrowheads="1"/>
          </p:cNvSpPr>
          <p:nvPr/>
        </p:nvSpPr>
        <p:spPr bwMode="auto">
          <a:xfrm>
            <a:off x="6970713" y="4929188"/>
            <a:ext cx="898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37" name="Picture 36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786578" y="4500570"/>
            <a:ext cx="427048" cy="430208"/>
          </a:xfrm>
          <a:prstGeom prst="rect">
            <a:avLst/>
          </a:prstGeom>
          <a:noFill/>
        </p:spPr>
      </p:pic>
      <p:pic>
        <p:nvPicPr>
          <p:cNvPr id="38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27838" y="4786313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950649" flipH="1">
            <a:off x="5359209" y="3496911"/>
            <a:ext cx="569483" cy="1630627"/>
          </a:xfrm>
          <a:prstGeom prst="rect">
            <a:avLst/>
          </a:prstGeom>
          <a:noFill/>
        </p:spPr>
      </p:pic>
      <p:sp>
        <p:nvSpPr>
          <p:cNvPr id="40" name="TextBox 45"/>
          <p:cNvSpPr txBox="1">
            <a:spLocks noChangeArrowheads="1"/>
          </p:cNvSpPr>
          <p:nvPr/>
        </p:nvSpPr>
        <p:spPr bwMode="auto">
          <a:xfrm>
            <a:off x="3071813" y="1285875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R-GMA</a:t>
            </a:r>
          </a:p>
        </p:txBody>
      </p:sp>
      <p:sp>
        <p:nvSpPr>
          <p:cNvPr id="41" name="TextBox 45"/>
          <p:cNvSpPr txBox="1">
            <a:spLocks noChangeArrowheads="1"/>
          </p:cNvSpPr>
          <p:nvPr/>
        </p:nvSpPr>
        <p:spPr bwMode="auto">
          <a:xfrm>
            <a:off x="4143375" y="1143000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R-GMA</a:t>
            </a:r>
          </a:p>
        </p:txBody>
      </p:sp>
      <p:sp>
        <p:nvSpPr>
          <p:cNvPr id="42" name="TextBox 45"/>
          <p:cNvSpPr txBox="1">
            <a:spLocks noChangeArrowheads="1"/>
          </p:cNvSpPr>
          <p:nvPr/>
        </p:nvSpPr>
        <p:spPr bwMode="auto">
          <a:xfrm>
            <a:off x="2000250" y="2071688"/>
            <a:ext cx="10001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R-GMA</a:t>
            </a:r>
          </a:p>
        </p:txBody>
      </p:sp>
      <p:sp>
        <p:nvSpPr>
          <p:cNvPr id="43" name="TextBox 45"/>
          <p:cNvSpPr txBox="1">
            <a:spLocks noChangeArrowheads="1"/>
          </p:cNvSpPr>
          <p:nvPr/>
        </p:nvSpPr>
        <p:spPr bwMode="auto">
          <a:xfrm>
            <a:off x="5500688" y="4572000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MySQL</a:t>
            </a:r>
          </a:p>
        </p:txBody>
      </p:sp>
      <p:sp>
        <p:nvSpPr>
          <p:cNvPr id="44" name="TextBox 45"/>
          <p:cNvSpPr txBox="1">
            <a:spLocks noChangeArrowheads="1"/>
          </p:cNvSpPr>
          <p:nvPr/>
        </p:nvSpPr>
        <p:spPr bwMode="auto">
          <a:xfrm>
            <a:off x="2357438" y="4286250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MySQL</a:t>
            </a:r>
          </a:p>
        </p:txBody>
      </p:sp>
      <p:pic>
        <p:nvPicPr>
          <p:cNvPr id="5165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300663" y="1143000"/>
            <a:ext cx="6429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6" name="TextBox 45"/>
          <p:cNvSpPr txBox="1">
            <a:spLocks noChangeArrowheads="1"/>
          </p:cNvSpPr>
          <p:nvPr/>
        </p:nvSpPr>
        <p:spPr bwMode="auto">
          <a:xfrm>
            <a:off x="5786438" y="1285875"/>
            <a:ext cx="1143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R-GMA REGISTRY</a:t>
            </a:r>
          </a:p>
        </p:txBody>
      </p:sp>
      <p:pic>
        <p:nvPicPr>
          <p:cNvPr id="5167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16363" y="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7247649" flipH="1" flipV="1">
            <a:off x="4813983" y="395730"/>
            <a:ext cx="576108" cy="1028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5" grpId="0"/>
      <p:bldP spid="36" grpId="0"/>
      <p:bldP spid="40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77D99-C7CF-4578-9421-96B586E69EB2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New Architecture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R-GMA transport mechanism to be replaced with Apache ActiveMQ</a:t>
            </a:r>
          </a:p>
          <a:p>
            <a:pPr lvl="1" eaLnBrk="1" hangingPunct="1"/>
            <a:r>
              <a:rPr lang="en-GB" smtClean="0"/>
              <a:t>Registry -&gt; Broker (with differences)</a:t>
            </a:r>
          </a:p>
          <a:p>
            <a:pPr eaLnBrk="1" hangingPunct="1"/>
            <a:r>
              <a:rPr lang="en-GB" smtClean="0"/>
              <a:t>Architecture allowing regionalisation</a:t>
            </a:r>
          </a:p>
          <a:p>
            <a:pPr lvl="1" eaLnBrk="1" hangingPunct="1"/>
            <a:r>
              <a:rPr lang="en-GB" smtClean="0"/>
              <a:t>Two level architecture</a:t>
            </a:r>
          </a:p>
          <a:p>
            <a:pPr eaLnBrk="1" hangingPunct="1"/>
            <a:r>
              <a:rPr lang="en-GB" smtClean="0"/>
              <a:t>Regions to decide whether to regionalise</a:t>
            </a:r>
          </a:p>
          <a:p>
            <a:pPr eaLnBrk="1" hangingPunct="1"/>
            <a:r>
              <a:rPr lang="en-GB" smtClean="0"/>
              <a:t>Standard publishing method</a:t>
            </a:r>
          </a:p>
          <a:p>
            <a:pPr eaLnBrk="1" hangingPunct="1"/>
            <a:r>
              <a:rPr lang="en-GB" smtClean="0"/>
              <a:t>Central Accounting Server as a cache (cross-region queries)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lvl="1" eaLnBrk="1" hangingPunct="1"/>
            <a:endParaRPr lang="en-GB" smtClean="0"/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New Architecture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49E30F-0CB5-4511-98F9-E6C4EEF7CCA3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pic>
        <p:nvPicPr>
          <p:cNvPr id="6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355255" flipH="1" flipV="1">
            <a:off x="3818160" y="325618"/>
            <a:ext cx="724441" cy="1962538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8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32619" y="3752861"/>
            <a:ext cx="698742" cy="701682"/>
          </a:xfrm>
          <a:prstGeom prst="rect">
            <a:avLst/>
          </a:prstGeom>
          <a:noFill/>
        </p:spPr>
      </p:pic>
      <p:pic>
        <p:nvPicPr>
          <p:cNvPr id="7176" name="Picture 8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9400" y="1000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5213" y="35718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4"/>
          <p:cNvSpPr txBox="1">
            <a:spLocks noChangeArrowheads="1"/>
          </p:cNvSpPr>
          <p:nvPr/>
        </p:nvSpPr>
        <p:spPr bwMode="auto">
          <a:xfrm>
            <a:off x="1373188" y="4895850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13" name="Picture 12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28883" y="4467241"/>
            <a:ext cx="430208" cy="430208"/>
          </a:xfrm>
          <a:prstGeom prst="rect">
            <a:avLst/>
          </a:prstGeom>
          <a:noFill/>
        </p:spPr>
      </p:pic>
      <p:pic>
        <p:nvPicPr>
          <p:cNvPr id="7181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35150" y="1603375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TextBox 45"/>
          <p:cNvSpPr txBox="1">
            <a:spLocks noChangeArrowheads="1"/>
          </p:cNvSpPr>
          <p:nvPr/>
        </p:nvSpPr>
        <p:spPr bwMode="auto">
          <a:xfrm>
            <a:off x="1835150" y="1643063"/>
            <a:ext cx="9286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16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30313" y="4752975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20963" y="960438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" name="TextBox 45"/>
          <p:cNvSpPr txBox="1">
            <a:spLocks noChangeArrowheads="1"/>
          </p:cNvSpPr>
          <p:nvPr/>
        </p:nvSpPr>
        <p:spPr bwMode="auto">
          <a:xfrm>
            <a:off x="2620963" y="1000125"/>
            <a:ext cx="9286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2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750730" flipH="1" flipV="1">
            <a:off x="2975597" y="3256946"/>
            <a:ext cx="569483" cy="1537757"/>
          </a:xfrm>
          <a:prstGeom prst="rect">
            <a:avLst/>
          </a:prstGeom>
          <a:noFill/>
        </p:spPr>
      </p:pic>
      <p:pic>
        <p:nvPicPr>
          <p:cNvPr id="23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7189" name="Picture 919" descr="accounting portal"/>
          <p:cNvPicPr>
            <a:picLocks noChangeAspect="1" noChangeArrowheads="1"/>
          </p:cNvPicPr>
          <p:nvPr/>
        </p:nvPicPr>
        <p:blipFill>
          <a:blip r:embed="rId11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5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7191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7192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sp>
        <p:nvSpPr>
          <p:cNvPr id="7193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pic>
        <p:nvPicPr>
          <p:cNvPr id="7194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3375" y="746125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5" name="TextBox 45"/>
          <p:cNvSpPr txBox="1">
            <a:spLocks noChangeArrowheads="1"/>
          </p:cNvSpPr>
          <p:nvPr/>
        </p:nvSpPr>
        <p:spPr bwMode="auto">
          <a:xfrm>
            <a:off x="4143375" y="785813"/>
            <a:ext cx="9286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3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3545619" flipV="1">
            <a:off x="4904843" y="1550992"/>
            <a:ext cx="415589" cy="1046080"/>
          </a:xfrm>
          <a:prstGeom prst="rect">
            <a:avLst/>
          </a:prstGeom>
          <a:noFill/>
        </p:spPr>
      </p:pic>
      <p:pic>
        <p:nvPicPr>
          <p:cNvPr id="3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436137" flipH="1" flipV="1">
            <a:off x="3543042" y="466765"/>
            <a:ext cx="724441" cy="2589767"/>
          </a:xfrm>
          <a:prstGeom prst="rect">
            <a:avLst/>
          </a:prstGeom>
          <a:noFill/>
        </p:spPr>
      </p:pic>
      <p:pic>
        <p:nvPicPr>
          <p:cNvPr id="34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00826" y="3857628"/>
            <a:ext cx="698742" cy="701682"/>
          </a:xfrm>
          <a:prstGeom prst="rect">
            <a:avLst/>
          </a:prstGeom>
          <a:noFill/>
        </p:spPr>
      </p:pic>
      <p:sp>
        <p:nvSpPr>
          <p:cNvPr id="35" name="TextBox 27"/>
          <p:cNvSpPr txBox="1">
            <a:spLocks noChangeArrowheads="1"/>
          </p:cNvSpPr>
          <p:nvPr/>
        </p:nvSpPr>
        <p:spPr bwMode="auto">
          <a:xfrm>
            <a:off x="7072313" y="4143375"/>
            <a:ext cx="14446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GRID/SUBGRID</a:t>
            </a:r>
          </a:p>
        </p:txBody>
      </p:sp>
      <p:sp>
        <p:nvSpPr>
          <p:cNvPr id="36" name="TextBox 34"/>
          <p:cNvSpPr txBox="1">
            <a:spLocks noChangeArrowheads="1"/>
          </p:cNvSpPr>
          <p:nvPr/>
        </p:nvSpPr>
        <p:spPr bwMode="auto">
          <a:xfrm>
            <a:off x="6970713" y="4929188"/>
            <a:ext cx="898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37" name="Picture 36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786578" y="4500570"/>
            <a:ext cx="427048" cy="430208"/>
          </a:xfrm>
          <a:prstGeom prst="rect">
            <a:avLst/>
          </a:prstGeom>
          <a:noFill/>
        </p:spPr>
      </p:pic>
      <p:pic>
        <p:nvPicPr>
          <p:cNvPr id="38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27838" y="4786313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950649" flipH="1">
            <a:off x="5359209" y="3496911"/>
            <a:ext cx="569483" cy="1630627"/>
          </a:xfrm>
          <a:prstGeom prst="rect">
            <a:avLst/>
          </a:prstGeom>
          <a:noFill/>
        </p:spPr>
      </p:pic>
      <p:sp>
        <p:nvSpPr>
          <p:cNvPr id="43" name="TextBox 45"/>
          <p:cNvSpPr txBox="1">
            <a:spLocks noChangeArrowheads="1"/>
          </p:cNvSpPr>
          <p:nvPr/>
        </p:nvSpPr>
        <p:spPr bwMode="auto">
          <a:xfrm>
            <a:off x="5500688" y="4572000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MySQL</a:t>
            </a:r>
          </a:p>
        </p:txBody>
      </p:sp>
      <p:sp>
        <p:nvSpPr>
          <p:cNvPr id="44" name="TextBox 45"/>
          <p:cNvSpPr txBox="1">
            <a:spLocks noChangeArrowheads="1"/>
          </p:cNvSpPr>
          <p:nvPr/>
        </p:nvSpPr>
        <p:spPr bwMode="auto">
          <a:xfrm>
            <a:off x="2357438" y="4286250"/>
            <a:ext cx="1000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MySQL</a:t>
            </a:r>
          </a:p>
        </p:txBody>
      </p:sp>
      <p:pic>
        <p:nvPicPr>
          <p:cNvPr id="7206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300663" y="1143000"/>
            <a:ext cx="6429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07" name="TextBox 45"/>
          <p:cNvSpPr txBox="1">
            <a:spLocks noChangeArrowheads="1"/>
          </p:cNvSpPr>
          <p:nvPr/>
        </p:nvSpPr>
        <p:spPr bwMode="auto">
          <a:xfrm>
            <a:off x="5622925" y="808038"/>
            <a:ext cx="1143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ACTIVEMQ BROKER</a:t>
            </a:r>
          </a:p>
        </p:txBody>
      </p:sp>
      <p:pic>
        <p:nvPicPr>
          <p:cNvPr id="7208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16363" y="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7247649" flipH="1" flipV="1">
            <a:off x="4813983" y="395730"/>
            <a:ext cx="576108" cy="1028371"/>
          </a:xfrm>
          <a:prstGeom prst="rect">
            <a:avLst/>
          </a:prstGeom>
          <a:noFill/>
        </p:spPr>
      </p:pic>
      <p:pic>
        <p:nvPicPr>
          <p:cNvPr id="7210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984875" y="1158875"/>
            <a:ext cx="6445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1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56388" y="1160463"/>
            <a:ext cx="6429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5" grpId="0"/>
      <p:bldP spid="36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New Configuration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61D1E4-17E6-4884-82FE-9F8C144CDA75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/>
          <a:srcRect t="9134" r="44478" b="6328"/>
          <a:stretch>
            <a:fillRect/>
          </a:stretch>
        </p:blipFill>
        <p:spPr bwMode="auto">
          <a:xfrm>
            <a:off x="225425" y="881063"/>
            <a:ext cx="5002213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5432425" y="1647825"/>
            <a:ext cx="35496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/>
              <a:t>Three new variables in config file for AMQ based publisher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/>
              <a:t>Broker URL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/>
              <a:t>Topic name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/>
              <a:t>Queue name</a:t>
            </a:r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304800" y="3028950"/>
            <a:ext cx="5448300" cy="7048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endParaRPr lang="en-US"/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5434013" y="3533775"/>
            <a:ext cx="35496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/>
              <a:t>Working on AMQ with SSL, using host certificates and a list of DNs for authorisation</a:t>
            </a:r>
          </a:p>
        </p:txBody>
      </p:sp>
      <p:sp>
        <p:nvSpPr>
          <p:cNvPr id="8201" name="TextBox 7"/>
          <p:cNvSpPr txBox="1">
            <a:spLocks noChangeArrowheads="1"/>
          </p:cNvSpPr>
          <p:nvPr/>
        </p:nvSpPr>
        <p:spPr bwMode="auto">
          <a:xfrm>
            <a:off x="0" y="5856288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</a:pPr>
            <a:r>
              <a:rPr lang="en-GB"/>
              <a:t>http://wiki.ndgf.org/display/ndgfwiki/Standalone+Apache+ActiveMQ+with+SSL+support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loud"/>
          <p:cNvSpPr>
            <a:spLocks noChangeAspect="1" noEditPoints="1" noChangeArrowheads="1"/>
          </p:cNvSpPr>
          <p:nvPr/>
        </p:nvSpPr>
        <p:spPr bwMode="auto">
          <a:xfrm>
            <a:off x="220663" y="1165225"/>
            <a:ext cx="2457450" cy="18240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3">
              <a:lumMod val="60000"/>
              <a:lumOff val="40000"/>
              <a:alpha val="47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FontTx/>
              <a:buChar char="•"/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Region A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2B6467-D7F2-44B3-B63B-D47F9047C8D7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pic>
        <p:nvPicPr>
          <p:cNvPr id="7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555133" flipH="1" flipV="1">
            <a:off x="2726339" y="694108"/>
            <a:ext cx="724441" cy="1962538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9224" name="Picture 9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6738" y="1900238"/>
            <a:ext cx="7858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7" descr="C:\Documents and Settings\hyz38924\Local Settings\Temporary Internet Files\Content.IE5\4CS4R0VD\MCj038258400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2550" y="125730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1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4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2488" y="2503488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TextBox 45"/>
          <p:cNvSpPr txBox="1">
            <a:spLocks noChangeArrowheads="1"/>
          </p:cNvSpPr>
          <p:nvPr/>
        </p:nvSpPr>
        <p:spPr bwMode="auto">
          <a:xfrm>
            <a:off x="852488" y="2543175"/>
            <a:ext cx="9286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9229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38300" y="1860550"/>
            <a:ext cx="469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TextBox 45"/>
          <p:cNvSpPr txBox="1">
            <a:spLocks noChangeArrowheads="1"/>
          </p:cNvSpPr>
          <p:nvPr/>
        </p:nvSpPr>
        <p:spPr bwMode="auto">
          <a:xfrm>
            <a:off x="1638300" y="1900238"/>
            <a:ext cx="9286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000" b="1">
                <a:latin typeface="Bradley Hand ITC" pitchFamily="66" charset="0"/>
              </a:rPr>
              <a:t>APEL</a:t>
            </a:r>
          </a:p>
        </p:txBody>
      </p:sp>
      <p:pic>
        <p:nvPicPr>
          <p:cNvPr id="2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9233" name="Picture 919" descr="accounting portal"/>
          <p:cNvPicPr>
            <a:picLocks noChangeAspect="1" noChangeArrowheads="1"/>
          </p:cNvPicPr>
          <p:nvPr/>
        </p:nvPicPr>
        <p:blipFill>
          <a:blip r:embed="rId9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9235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9236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sp>
        <p:nvSpPr>
          <p:cNvPr id="9237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pic>
        <p:nvPicPr>
          <p:cNvPr id="9238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44950" y="1169988"/>
            <a:ext cx="6429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9" name="TextBox 40"/>
          <p:cNvSpPr txBox="1">
            <a:spLocks noChangeArrowheads="1"/>
          </p:cNvSpPr>
          <p:nvPr/>
        </p:nvSpPr>
        <p:spPr bwMode="auto">
          <a:xfrm>
            <a:off x="4640263" y="1271588"/>
            <a:ext cx="1143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ACTIVEMQ BROKER</a:t>
            </a:r>
          </a:p>
        </p:txBody>
      </p:sp>
      <p:pic>
        <p:nvPicPr>
          <p:cNvPr id="46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25849" y="1790980"/>
            <a:ext cx="293841" cy="357190"/>
          </a:xfrm>
          <a:prstGeom prst="rect">
            <a:avLst/>
          </a:prstGeom>
          <a:noFill/>
        </p:spPr>
      </p:pic>
      <p:pic>
        <p:nvPicPr>
          <p:cNvPr id="47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4754294" flipH="1" flipV="1">
            <a:off x="2356372" y="886668"/>
            <a:ext cx="724441" cy="2642039"/>
          </a:xfrm>
          <a:prstGeom prst="rect">
            <a:avLst/>
          </a:prstGeom>
          <a:noFill/>
        </p:spPr>
      </p:pic>
      <p:sp>
        <p:nvSpPr>
          <p:cNvPr id="9242" name="TextBox 24"/>
          <p:cNvSpPr txBox="1">
            <a:spLocks noChangeArrowheads="1"/>
          </p:cNvSpPr>
          <p:nvPr/>
        </p:nvSpPr>
        <p:spPr bwMode="auto">
          <a:xfrm>
            <a:off x="-41275" y="1492250"/>
            <a:ext cx="158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b="1">
                <a:latin typeface="Bradley Hand ITC" pitchFamily="66" charset="0"/>
              </a:rPr>
              <a:t>REGION A</a:t>
            </a: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5692775" y="2082800"/>
            <a:ext cx="3227388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A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APEL (Parser + Publisher) installed at all sites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No Regional Accounting Server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Sites publish directly to Central Accounting Server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None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06563" y="2876550"/>
            <a:ext cx="5775325" cy="2252663"/>
          </a:xfrm>
          <a:prstGeom prst="rect">
            <a:avLst/>
          </a:prstGeom>
          <a:solidFill>
            <a:schemeClr val="bg1">
              <a:lumMod val="95000"/>
            </a:schemeClr>
          </a:solidFill>
          <a:ln cap="rnd">
            <a:solidFill>
              <a:schemeClr val="accent1"/>
            </a:solidFill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PROS: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No changes required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No regional accounting infrastructure to install and maintain</a:t>
            </a:r>
          </a:p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CONS: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Accounting data for region only available through Central Accounting Portal (have to filter)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Region B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36022D-282D-4BB5-83F9-BD2607525761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6" name="Rounded Rectangle 5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10246" name="Picture 6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10249" name="Picture 919" descr="accounting portal"/>
          <p:cNvPicPr>
            <a:picLocks noChangeAspect="1" noChangeArrowheads="1"/>
          </p:cNvPicPr>
          <p:nvPr/>
        </p:nvPicPr>
        <p:blipFill>
          <a:blip r:embed="rId5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10251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10252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sp>
        <p:nvSpPr>
          <p:cNvPr id="10253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pic>
        <p:nvPicPr>
          <p:cNvPr id="10254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44950" y="1169988"/>
            <a:ext cx="6429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TextBox 15"/>
          <p:cNvSpPr txBox="1">
            <a:spLocks noChangeArrowheads="1"/>
          </p:cNvSpPr>
          <p:nvPr/>
        </p:nvSpPr>
        <p:spPr bwMode="auto">
          <a:xfrm>
            <a:off x="4640263" y="1271588"/>
            <a:ext cx="1143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ACTIVEMQ BROKER</a:t>
            </a:r>
          </a:p>
        </p:txBody>
      </p:sp>
      <p:pic>
        <p:nvPicPr>
          <p:cNvPr id="17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25849" y="1790980"/>
            <a:ext cx="293841" cy="357190"/>
          </a:xfrm>
          <a:prstGeom prst="rect">
            <a:avLst/>
          </a:prstGeom>
          <a:noFill/>
        </p:spPr>
      </p:pic>
      <p:grpSp>
        <p:nvGrpSpPr>
          <p:cNvPr id="10257" name="Group 37"/>
          <p:cNvGrpSpPr>
            <a:grpSpLocks/>
          </p:cNvGrpSpPr>
          <p:nvPr/>
        </p:nvGrpSpPr>
        <p:grpSpPr bwMode="auto">
          <a:xfrm>
            <a:off x="5500688" y="538163"/>
            <a:ext cx="3643312" cy="3071812"/>
            <a:chOff x="1857356" y="1643052"/>
            <a:chExt cx="3643328" cy="3071835"/>
          </a:xfrm>
        </p:grpSpPr>
        <p:sp>
          <p:nvSpPr>
            <p:cNvPr id="18" name="Cloud"/>
            <p:cNvSpPr>
              <a:spLocks noChangeAspect="1" noEditPoints="1" noChangeArrowheads="1"/>
            </p:cNvSpPr>
            <p:nvPr/>
          </p:nvSpPr>
          <p:spPr bwMode="auto">
            <a:xfrm rot="5400000">
              <a:off x="1912120" y="1588288"/>
              <a:ext cx="3071835" cy="318136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3">
                <a:lumMod val="60000"/>
                <a:lumOff val="40000"/>
                <a:alpha val="47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FFCC66"/>
                </a:buClr>
                <a:buFontTx/>
                <a:buChar char="•"/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pic>
          <p:nvPicPr>
            <p:cNvPr id="10262" name="Picture 7" descr="C:\Documents and Settings\hyz38924\Local Settings\Temporary Internet Files\Content.IE5\4CS4R0VD\MCj03825840000[1].jpg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00304" y="1928800"/>
              <a:ext cx="785812" cy="78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3" name="Picture 13" descr="C:\PROGRAM FILES\MICROSOFT OFFICE\MEDIA\CAGCAT10\j0252349.wm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643171" y="2532050"/>
              <a:ext cx="46990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Box 45"/>
            <p:cNvSpPr txBox="1">
              <a:spLocks noChangeArrowheads="1"/>
            </p:cNvSpPr>
            <p:nvPr/>
          </p:nvSpPr>
          <p:spPr bwMode="auto">
            <a:xfrm>
              <a:off x="2643171" y="2571738"/>
              <a:ext cx="928687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sz="1000" b="1">
                  <a:latin typeface="Bradley Hand ITC" pitchFamily="66" charset="0"/>
                </a:rPr>
                <a:t>APEL</a:t>
              </a:r>
            </a:p>
          </p:txBody>
        </p:sp>
        <p:pic>
          <p:nvPicPr>
            <p:cNvPr id="10265" name="Picture 7" descr="C:\Documents and Settings\hyz38924\Local Settings\Temporary Internet Files\Content.IE5\4CS4R0VD\MCj03825840000[1].jpg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8998" y="1857364"/>
              <a:ext cx="785812" cy="785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6" name="Picture 13" descr="C:\PROGRAM FILES\MICROSOFT OFFICE\MEDIA\CAGCAT10\j0252349.wm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43296" y="2500306"/>
              <a:ext cx="46990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7" name="TextBox 45"/>
            <p:cNvSpPr txBox="1">
              <a:spLocks noChangeArrowheads="1"/>
            </p:cNvSpPr>
            <p:nvPr/>
          </p:nvSpPr>
          <p:spPr bwMode="auto">
            <a:xfrm>
              <a:off x="3714744" y="2571745"/>
              <a:ext cx="85723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sz="1000" b="1">
                  <a:latin typeface="Bradley Hand ITC" pitchFamily="66" charset="0"/>
                </a:rPr>
                <a:t>APEL</a:t>
              </a:r>
            </a:p>
          </p:txBody>
        </p:sp>
        <p:sp>
          <p:nvSpPr>
            <p:cNvPr id="10268" name="TextBox 24"/>
            <p:cNvSpPr txBox="1">
              <a:spLocks noChangeArrowheads="1"/>
            </p:cNvSpPr>
            <p:nvPr/>
          </p:nvSpPr>
          <p:spPr bwMode="auto">
            <a:xfrm>
              <a:off x="4000496" y="1928802"/>
              <a:ext cx="150018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b="1">
                  <a:latin typeface="Bradley Hand ITC" pitchFamily="66" charset="0"/>
                </a:rPr>
                <a:t>REGION B</a:t>
              </a:r>
            </a:p>
          </p:txBody>
        </p:sp>
        <p:pic>
          <p:nvPicPr>
            <p:cNvPr id="10269" name="Picture 66" descr="C:\Documents and Settings\hyz38924\Local Settings\Temporary Internet Files\Content.IE5\WTM7KXEN\MCj04348450000[1].png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000358" y="4000508"/>
              <a:ext cx="571500" cy="57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0" name="Picture 42" descr="C:\Documents and Settings\hyz38924\Local Settings\Temporary Internet Files\Content.IE5\D17B5TGS\MCj0432606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00358" y="3357571"/>
              <a:ext cx="500063" cy="500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1" name="TextBox 45"/>
            <p:cNvSpPr txBox="1">
              <a:spLocks noChangeArrowheads="1"/>
            </p:cNvSpPr>
            <p:nvPr/>
          </p:nvSpPr>
          <p:spPr bwMode="auto">
            <a:xfrm>
              <a:off x="3221068" y="3374417"/>
              <a:ext cx="1105908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sz="1100" b="1">
                  <a:latin typeface="Bradley Hand ITC" pitchFamily="66" charset="0"/>
                </a:rPr>
                <a:t>REGIONAL ARCHIVER</a:t>
              </a:r>
            </a:p>
          </p:txBody>
        </p:sp>
        <p:sp>
          <p:nvSpPr>
            <p:cNvPr id="10272" name="TextBox 45"/>
            <p:cNvSpPr txBox="1">
              <a:spLocks noChangeArrowheads="1"/>
            </p:cNvSpPr>
            <p:nvPr/>
          </p:nvSpPr>
          <p:spPr bwMode="auto">
            <a:xfrm>
              <a:off x="3057735" y="4280719"/>
              <a:ext cx="1136378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sz="1100" b="1">
                  <a:latin typeface="Bradley Hand ITC" pitchFamily="66" charset="0"/>
                </a:rPr>
                <a:t>REGIONAL DATABASE</a:t>
              </a:r>
            </a:p>
          </p:txBody>
        </p:sp>
        <p:pic>
          <p:nvPicPr>
            <p:cNvPr id="30" name="Picture 14" descr="C:\Documents and Settings\hyz38924\Local Settings\Temporary Internet Files\Content.IE5\D17B5TGS\MCj04397990000[1]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6648544">
              <a:off x="2663946" y="2607282"/>
              <a:ext cx="314169" cy="566780"/>
            </a:xfrm>
            <a:prstGeom prst="rect">
              <a:avLst/>
            </a:prstGeom>
            <a:noFill/>
          </p:spPr>
        </p:pic>
        <p:pic>
          <p:nvPicPr>
            <p:cNvPr id="31" name="Picture 30" descr="C:\Documents and Settings\hyz38924\Local Settings\Temporary Internet Files\Content.IE5\D17B5TGS\MCj04397990000[1].png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11548788">
              <a:off x="3254063" y="2458080"/>
              <a:ext cx="314169" cy="398656"/>
            </a:xfrm>
            <a:prstGeom prst="rect">
              <a:avLst/>
            </a:prstGeom>
            <a:noFill/>
          </p:spPr>
        </p:pic>
        <p:pic>
          <p:nvPicPr>
            <p:cNvPr id="32" name="Picture 14" descr="C:\Documents and Settings\hyz38924\Local Settings\Temporary Internet Files\Content.IE5\D17B5TGS\MCj04397990000[1].png"/>
            <p:cNvPicPr>
              <a:picLocks noChangeAspect="1" noChangeArrowheads="1"/>
            </p:cNvPicPr>
            <p:nvPr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10800000" flipH="1">
              <a:off x="3124975" y="3813616"/>
              <a:ext cx="203111" cy="214314"/>
            </a:xfrm>
            <a:prstGeom prst="rect">
              <a:avLst/>
            </a:prstGeom>
            <a:noFill/>
          </p:spPr>
        </p:pic>
        <p:pic>
          <p:nvPicPr>
            <p:cNvPr id="10276" name="Picture 919" descr="accounting portal"/>
            <p:cNvPicPr>
              <a:picLocks noChangeAspect="1" noChangeArrowheads="1"/>
            </p:cNvPicPr>
            <p:nvPr/>
          </p:nvPicPr>
          <p:blipFill>
            <a:blip r:embed="rId14"/>
            <a:srcRect t="2950" b="28014"/>
            <a:stretch>
              <a:fillRect/>
            </a:stretch>
          </p:blipFill>
          <p:spPr bwMode="auto">
            <a:xfrm>
              <a:off x="3714733" y="4000508"/>
              <a:ext cx="449263" cy="344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0277" name="TextBox 45"/>
            <p:cNvSpPr txBox="1">
              <a:spLocks noChangeArrowheads="1"/>
            </p:cNvSpPr>
            <p:nvPr/>
          </p:nvSpPr>
          <p:spPr bwMode="auto">
            <a:xfrm>
              <a:off x="4143357" y="4000508"/>
              <a:ext cx="107072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FFCC66"/>
                </a:buClr>
                <a:buFontTx/>
                <a:buChar char="•"/>
              </a:pPr>
              <a:r>
                <a:rPr lang="en-GB" sz="1100" b="1">
                  <a:latin typeface="Bradley Hand ITC" pitchFamily="66" charset="0"/>
                </a:rPr>
                <a:t>REGIONAL PORTAL</a:t>
              </a:r>
            </a:p>
          </p:txBody>
        </p:sp>
        <p:pic>
          <p:nvPicPr>
            <p:cNvPr id="35" name="Picture 14" descr="C:\Documents and Settings\hyz38924\Local Settings\Temporary Internet Files\Content.IE5\D17B5TGS\MCj04397990000[1].png"/>
            <p:cNvPicPr>
              <a:picLocks noChangeAspect="1" noChangeArrowheads="1"/>
            </p:cNvPicPr>
            <p:nvPr/>
          </p:nvPicPr>
          <p:blipFill>
            <a:blip r:embed="rId1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5400000" flipH="1">
              <a:off x="3429015" y="4071934"/>
              <a:ext cx="285752" cy="301513"/>
            </a:xfrm>
            <a:prstGeom prst="rect">
              <a:avLst/>
            </a:prstGeom>
            <a:noFill/>
          </p:spPr>
        </p:pic>
        <p:pic>
          <p:nvPicPr>
            <p:cNvPr id="10279" name="Picture 3" descr="C:\Documents and Settings\hyz38924\Local Settings\Temporary Internet Files\Content.IE5\DXTP196U\MCj04260500000[1].wm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071802" y="2786058"/>
              <a:ext cx="357587" cy="372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14" descr="C:\Documents and Settings\hyz38924\Local Settings\Temporary Internet Files\Content.IE5\D17B5TGS\MCj04397990000[1].png"/>
            <p:cNvPicPr>
              <a:picLocks noChangeAspect="1" noChangeArrowheads="1"/>
            </p:cNvPicPr>
            <p:nvPr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10800000" flipH="1">
              <a:off x="3143241" y="3143248"/>
              <a:ext cx="203111" cy="214314"/>
            </a:xfrm>
            <a:prstGeom prst="rect">
              <a:avLst/>
            </a:prstGeom>
            <a:noFill/>
          </p:spPr>
        </p:pic>
      </p:grpSp>
      <p:pic>
        <p:nvPicPr>
          <p:cNvPr id="3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8034167">
            <a:off x="5476073" y="1246661"/>
            <a:ext cx="472250" cy="2175263"/>
          </a:xfrm>
          <a:prstGeom prst="rect">
            <a:avLst/>
          </a:prstGeom>
          <a:noFill/>
        </p:spPr>
      </p:pic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0" y="1538288"/>
            <a:ext cx="3389313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B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APEL (Parser + Publisher) installed at all sites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Regional Accounting Server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Sites publish to Regional </a:t>
            </a:r>
            <a:r>
              <a:rPr lang="en-GB" sz="2100" kern="0" dirty="0" err="1">
                <a:solidFill>
                  <a:srgbClr val="00338F"/>
                </a:solidFill>
                <a:latin typeface="+mn-lt"/>
                <a:cs typeface="+mn-cs"/>
              </a:rPr>
              <a:t>Archiver</a:t>
            </a: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Regional Accounting Server publishes summaries to Central Accounting Server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06563" y="2876550"/>
            <a:ext cx="5775325" cy="2697163"/>
          </a:xfrm>
          <a:prstGeom prst="rect">
            <a:avLst/>
          </a:prstGeom>
          <a:solidFill>
            <a:schemeClr val="bg1">
              <a:lumMod val="95000"/>
            </a:schemeClr>
          </a:solidFill>
          <a:ln cap="rnd">
            <a:solidFill>
              <a:schemeClr val="accent1"/>
            </a:solidFill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PROS:</a:t>
            </a:r>
            <a:endParaRPr lang="en-GB" dirty="0">
              <a:cs typeface="+mn-cs"/>
            </a:endParaRP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No significant changes on client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Regional Portal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Data available at region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Easier to accounting data at sites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Filtering of data for Central Accounting Portal</a:t>
            </a:r>
          </a:p>
          <a:p>
            <a:pPr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CONS:</a:t>
            </a:r>
          </a:p>
          <a:p>
            <a:pPr lvl="1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r>
              <a:rPr lang="en-GB" dirty="0">
                <a:cs typeface="+mn-cs"/>
              </a:rPr>
              <a:t>Install and maintain an Accounting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New Architecture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To change: View -&gt; Header and Footer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9F75A0-80AB-4E2F-8FFF-0387A24EC336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  <p:sp>
        <p:nvSpPr>
          <p:cNvPr id="6" name="Rounded Rectangle 5"/>
          <p:cNvSpPr/>
          <p:nvPr/>
        </p:nvSpPr>
        <p:spPr>
          <a:xfrm>
            <a:off x="3295650" y="1928813"/>
            <a:ext cx="2276475" cy="4071937"/>
          </a:xfrm>
          <a:prstGeom prst="round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  <a:defRPr/>
            </a:pPr>
            <a:endParaRPr lang="en-GB"/>
          </a:p>
        </p:txBody>
      </p:sp>
      <p:pic>
        <p:nvPicPr>
          <p:cNvPr id="11270" name="Picture 6" descr="C:\Documents and Settings\hyz38924\Local Settings\Temporary Internet Files\Content.IE5\WTM7KXEN\MCj0434845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33575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42" descr="C:\Documents and Settings\hyz38924\Local Settings\Temporary Internet Files\Content.IE5\D17B5TGS\MCj043260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2143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143378" y="2857486"/>
            <a:ext cx="470145" cy="571504"/>
          </a:xfrm>
          <a:prstGeom prst="rect">
            <a:avLst/>
          </a:prstGeom>
          <a:noFill/>
        </p:spPr>
      </p:pic>
      <p:pic>
        <p:nvPicPr>
          <p:cNvPr id="11273" name="Picture 919" descr="accounting portal"/>
          <p:cNvPicPr>
            <a:picLocks noChangeAspect="1" noChangeArrowheads="1"/>
          </p:cNvPicPr>
          <p:nvPr/>
        </p:nvPicPr>
        <p:blipFill>
          <a:blip r:embed="rId5"/>
          <a:srcRect t="2950" b="28014"/>
          <a:stretch>
            <a:fillRect/>
          </a:stretch>
        </p:blipFill>
        <p:spPr bwMode="auto">
          <a:xfrm>
            <a:off x="3643313" y="4643438"/>
            <a:ext cx="1592262" cy="122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78165" y="4286246"/>
            <a:ext cx="293841" cy="357190"/>
          </a:xfrm>
          <a:prstGeom prst="rect">
            <a:avLst/>
          </a:prstGeom>
          <a:noFill/>
        </p:spPr>
      </p:pic>
      <p:sp>
        <p:nvSpPr>
          <p:cNvPr id="11275" name="TextBox 45"/>
          <p:cNvSpPr txBox="1">
            <a:spLocks noChangeArrowheads="1"/>
          </p:cNvSpPr>
          <p:nvPr/>
        </p:nvSpPr>
        <p:spPr bwMode="auto">
          <a:xfrm>
            <a:off x="4572000" y="2355850"/>
            <a:ext cx="1000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FLEXIBLE ARCHIVER</a:t>
            </a:r>
          </a:p>
        </p:txBody>
      </p:sp>
      <p:sp>
        <p:nvSpPr>
          <p:cNvPr id="11276" name="TextBox 45"/>
          <p:cNvSpPr txBox="1">
            <a:spLocks noChangeArrowheads="1"/>
          </p:cNvSpPr>
          <p:nvPr/>
        </p:nvSpPr>
        <p:spPr bwMode="auto">
          <a:xfrm>
            <a:off x="4714875" y="3643313"/>
            <a:ext cx="928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DATABASE</a:t>
            </a:r>
          </a:p>
        </p:txBody>
      </p:sp>
      <p:pic>
        <p:nvPicPr>
          <p:cNvPr id="11277" name="Picture 3" descr="C:\Documents and Settings\hyz38924\Local Settings\Temporary Internet Files\Content.IE5\DXTP196U\MCj0426050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44950" y="1169988"/>
            <a:ext cx="6429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Box 14"/>
          <p:cNvSpPr txBox="1">
            <a:spLocks noChangeArrowheads="1"/>
          </p:cNvSpPr>
          <p:nvPr/>
        </p:nvSpPr>
        <p:spPr bwMode="auto">
          <a:xfrm>
            <a:off x="3984625" y="822325"/>
            <a:ext cx="1143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</a:pPr>
            <a:r>
              <a:rPr lang="en-GB" sz="1100" b="1">
                <a:latin typeface="Bradley Hand ITC" pitchFamily="66" charset="0"/>
              </a:rPr>
              <a:t>ACTIVEMQ BROKER</a:t>
            </a:r>
          </a:p>
        </p:txBody>
      </p:sp>
      <p:pic>
        <p:nvPicPr>
          <p:cNvPr id="16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>
            <a:off x="4225849" y="1790980"/>
            <a:ext cx="293841" cy="357190"/>
          </a:xfrm>
          <a:prstGeom prst="rect">
            <a:avLst/>
          </a:prstGeom>
          <a:noFill/>
        </p:spPr>
      </p:pic>
      <p:sp>
        <p:nvSpPr>
          <p:cNvPr id="11280" name="TextBox 45"/>
          <p:cNvSpPr txBox="1">
            <a:spLocks noChangeArrowheads="1"/>
          </p:cNvSpPr>
          <p:nvPr/>
        </p:nvSpPr>
        <p:spPr bwMode="auto">
          <a:xfrm>
            <a:off x="3776663" y="5813425"/>
            <a:ext cx="13573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100" b="1">
                <a:latin typeface="Bradley Hand ITC" pitchFamily="66" charset="0"/>
              </a:rPr>
              <a:t>CENTRAL ACCOUNTING PORTAL</a:t>
            </a:r>
          </a:p>
        </p:txBody>
      </p:sp>
      <p:sp>
        <p:nvSpPr>
          <p:cNvPr id="18" name="Cloud"/>
          <p:cNvSpPr>
            <a:spLocks noChangeAspect="1" noEditPoints="1" noChangeArrowheads="1"/>
          </p:cNvSpPr>
          <p:nvPr/>
        </p:nvSpPr>
        <p:spPr bwMode="auto">
          <a:xfrm>
            <a:off x="303213" y="906463"/>
            <a:ext cx="2500312" cy="2000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3">
              <a:lumMod val="60000"/>
              <a:lumOff val="40000"/>
              <a:alpha val="47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FontTx/>
              <a:buChar char="•"/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19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20020" y="1120178"/>
            <a:ext cx="698742" cy="701682"/>
          </a:xfrm>
          <a:prstGeom prst="rect">
            <a:avLst/>
          </a:prstGeom>
          <a:noFill/>
        </p:spPr>
      </p:pic>
      <p:sp>
        <p:nvSpPr>
          <p:cNvPr id="11283" name="TextBox 27"/>
          <p:cNvSpPr txBox="1">
            <a:spLocks noChangeArrowheads="1"/>
          </p:cNvSpPr>
          <p:nvPr/>
        </p:nvSpPr>
        <p:spPr bwMode="auto">
          <a:xfrm>
            <a:off x="803275" y="1406525"/>
            <a:ext cx="10715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REGIONAL DB</a:t>
            </a:r>
          </a:p>
        </p:txBody>
      </p:sp>
      <p:sp>
        <p:nvSpPr>
          <p:cNvPr id="11284" name="TextBox 34"/>
          <p:cNvSpPr txBox="1">
            <a:spLocks noChangeArrowheads="1"/>
          </p:cNvSpPr>
          <p:nvPr/>
        </p:nvSpPr>
        <p:spPr bwMode="auto">
          <a:xfrm>
            <a:off x="1160463" y="2263775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2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16284" y="1834558"/>
            <a:ext cx="430208" cy="430208"/>
          </a:xfrm>
          <a:prstGeom prst="rect">
            <a:avLst/>
          </a:prstGeom>
          <a:noFill/>
        </p:spPr>
      </p:pic>
      <p:pic>
        <p:nvPicPr>
          <p:cNvPr id="11286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17588" y="2120900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7" name="TextBox 24"/>
          <p:cNvSpPr txBox="1">
            <a:spLocks noChangeArrowheads="1"/>
          </p:cNvSpPr>
          <p:nvPr/>
        </p:nvSpPr>
        <p:spPr bwMode="auto">
          <a:xfrm>
            <a:off x="231775" y="1049338"/>
            <a:ext cx="1693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b="1">
                <a:latin typeface="Bradley Hand ITC" pitchFamily="66" charset="0"/>
              </a:rPr>
              <a:t>REGION C</a:t>
            </a:r>
          </a:p>
        </p:txBody>
      </p:sp>
      <p:sp>
        <p:nvSpPr>
          <p:cNvPr id="25" name="Cloud"/>
          <p:cNvSpPr>
            <a:spLocks noChangeAspect="1" noEditPoints="1" noChangeArrowheads="1"/>
          </p:cNvSpPr>
          <p:nvPr/>
        </p:nvSpPr>
        <p:spPr bwMode="auto">
          <a:xfrm>
            <a:off x="6130925" y="1069975"/>
            <a:ext cx="2500313" cy="2000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3">
              <a:lumMod val="60000"/>
              <a:lumOff val="40000"/>
              <a:alpha val="47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FontTx/>
              <a:buChar char="•"/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26" name="Picture 4" descr="C:\Documents and Settings\hyz38924\Local Settings\Temporary Internet Files\Content.IE5\D17B5TGS\MCj04041590000[1].wmf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37930" y="1379488"/>
            <a:ext cx="698742" cy="701682"/>
          </a:xfrm>
          <a:prstGeom prst="rect">
            <a:avLst/>
          </a:prstGeom>
          <a:noFill/>
        </p:spPr>
      </p:pic>
      <p:sp>
        <p:nvSpPr>
          <p:cNvPr id="11290" name="TextBox 27"/>
          <p:cNvSpPr txBox="1">
            <a:spLocks noChangeArrowheads="1"/>
          </p:cNvSpPr>
          <p:nvPr/>
        </p:nvSpPr>
        <p:spPr bwMode="auto">
          <a:xfrm>
            <a:off x="7294563" y="1446213"/>
            <a:ext cx="10715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300" b="1">
                <a:latin typeface="Bradley Hand ITC" pitchFamily="66" charset="0"/>
              </a:rPr>
              <a:t>REGIONAL DB</a:t>
            </a:r>
          </a:p>
        </p:txBody>
      </p:sp>
      <p:sp>
        <p:nvSpPr>
          <p:cNvPr id="11291" name="TextBox 34"/>
          <p:cNvSpPr txBox="1">
            <a:spLocks noChangeArrowheads="1"/>
          </p:cNvSpPr>
          <p:nvPr/>
        </p:nvSpPr>
        <p:spPr bwMode="auto">
          <a:xfrm>
            <a:off x="7356475" y="2359025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sz="1200" b="1">
                <a:latin typeface="Bradley Hand ITC" pitchFamily="66" charset="0"/>
              </a:rPr>
              <a:t>OTHER TOOL</a:t>
            </a:r>
          </a:p>
        </p:txBody>
      </p:sp>
      <p:pic>
        <p:nvPicPr>
          <p:cNvPr id="29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7282767" y="1793617"/>
            <a:ext cx="428218" cy="430208"/>
          </a:xfrm>
          <a:prstGeom prst="rect">
            <a:avLst/>
          </a:prstGeom>
          <a:noFill/>
        </p:spPr>
      </p:pic>
      <p:pic>
        <p:nvPicPr>
          <p:cNvPr id="11293" name="Picture 1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3600" y="2216150"/>
            <a:ext cx="673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4" name="TextBox 24"/>
          <p:cNvSpPr txBox="1">
            <a:spLocks noChangeArrowheads="1"/>
          </p:cNvSpPr>
          <p:nvPr/>
        </p:nvSpPr>
        <p:spPr bwMode="auto">
          <a:xfrm>
            <a:off x="7450138" y="898525"/>
            <a:ext cx="1693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CC66"/>
              </a:buClr>
              <a:buFontTx/>
              <a:buChar char="•"/>
            </a:pPr>
            <a:r>
              <a:rPr lang="en-GB" b="1">
                <a:latin typeface="Bradley Hand ITC" pitchFamily="66" charset="0"/>
              </a:rPr>
              <a:t>REGION D</a:t>
            </a:r>
          </a:p>
        </p:txBody>
      </p:sp>
      <p:pic>
        <p:nvPicPr>
          <p:cNvPr id="32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5868908" flipH="1" flipV="1">
            <a:off x="2798729" y="735469"/>
            <a:ext cx="569483" cy="1681433"/>
          </a:xfrm>
          <a:prstGeom prst="rect">
            <a:avLst/>
          </a:prstGeom>
          <a:noFill/>
        </p:spPr>
      </p:pic>
      <p:pic>
        <p:nvPicPr>
          <p:cNvPr id="33" name="Picture 14" descr="C:\Documents and Settings\hyz38924\Local Settings\Temporary Internet Files\Content.IE5\D17B5TGS\MCj04397990000[1].pn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6326232" flipV="1">
            <a:off x="5415282" y="533012"/>
            <a:ext cx="651409" cy="1886850"/>
          </a:xfrm>
          <a:prstGeom prst="rect">
            <a:avLst/>
          </a:prstGeom>
          <a:noFill/>
        </p:spPr>
      </p:pic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5680075" y="3067050"/>
            <a:ext cx="3260725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D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tool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 to publish individual records to the Central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None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0" y="3117850"/>
            <a:ext cx="35941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1AF00"/>
              </a:buClr>
              <a:buFontTx/>
              <a:buChar char="•"/>
              <a:defRPr/>
            </a:pPr>
            <a:r>
              <a:rPr lang="en-GB" sz="2400" b="1" kern="0" dirty="0">
                <a:solidFill>
                  <a:schemeClr val="tx1"/>
                </a:solidFill>
                <a:latin typeface="+mn-lt"/>
                <a:cs typeface="+mn-cs"/>
              </a:rPr>
              <a:t>Region C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tool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Own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r>
              <a:rPr lang="en-GB" sz="2100" kern="0" dirty="0">
                <a:solidFill>
                  <a:srgbClr val="00338F"/>
                </a:solidFill>
                <a:latin typeface="+mn-lt"/>
                <a:cs typeface="+mn-cs"/>
              </a:rPr>
              <a:t>Region to publish summaries to the Central Accounting System</a:t>
            </a: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None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F1AF00"/>
              </a:buClr>
              <a:buFont typeface="Arial" charset="0"/>
              <a:buChar char="–"/>
              <a:defRPr/>
            </a:pPr>
            <a:endParaRPr lang="en-GB" sz="2100" kern="0" dirty="0">
              <a:solidFill>
                <a:srgbClr val="00338F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EE_Template">
  <a:themeElements>
    <a:clrScheme name="">
      <a:dk1>
        <a:srgbClr val="2B519A"/>
      </a:dk1>
      <a:lt1>
        <a:srgbClr val="FFFFFF"/>
      </a:lt1>
      <a:dk2>
        <a:srgbClr val="F1AF00"/>
      </a:dk2>
      <a:lt2>
        <a:srgbClr val="F4CE00"/>
      </a:lt2>
      <a:accent1>
        <a:srgbClr val="000000"/>
      </a:accent1>
      <a:accent2>
        <a:srgbClr val="325FAF"/>
      </a:accent2>
      <a:accent3>
        <a:srgbClr val="FFFFFF"/>
      </a:accent3>
      <a:accent4>
        <a:srgbClr val="234483"/>
      </a:accent4>
      <a:accent5>
        <a:srgbClr val="AAAAAA"/>
      </a:accent5>
      <a:accent6>
        <a:srgbClr val="2C559E"/>
      </a:accent6>
      <a:hlink>
        <a:srgbClr val="AC3B8B"/>
      </a:hlink>
      <a:folHlink>
        <a:srgbClr val="904490"/>
      </a:folHlink>
    </a:clrScheme>
    <a:fontScheme name="EGE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CC66"/>
          </a:buClr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CC66"/>
          </a:buClr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GE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EE_Template 13">
        <a:dk1>
          <a:srgbClr val="334998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3D81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14">
        <a:dk1>
          <a:srgbClr val="334998"/>
        </a:dk1>
        <a:lt1>
          <a:srgbClr val="FFFFFF"/>
        </a:lt1>
        <a:dk2>
          <a:srgbClr val="000000"/>
        </a:dk2>
        <a:lt2>
          <a:srgbClr val="F1AF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3D81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15">
        <a:dk1>
          <a:srgbClr val="334998"/>
        </a:dk1>
        <a:lt1>
          <a:srgbClr val="FFFFFF"/>
        </a:lt1>
        <a:dk2>
          <a:srgbClr val="000000"/>
        </a:dk2>
        <a:lt2>
          <a:srgbClr val="F1AF00"/>
        </a:lt2>
        <a:accent1>
          <a:srgbClr val="657BCA"/>
        </a:accent1>
        <a:accent2>
          <a:srgbClr val="333399"/>
        </a:accent2>
        <a:accent3>
          <a:srgbClr val="FFFFFF"/>
        </a:accent3>
        <a:accent4>
          <a:srgbClr val="2A3D81"/>
        </a:accent4>
        <a:accent5>
          <a:srgbClr val="B8BFE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EE_Template 16">
        <a:dk1>
          <a:srgbClr val="334998"/>
        </a:dk1>
        <a:lt1>
          <a:srgbClr val="FFFFFF"/>
        </a:lt1>
        <a:dk2>
          <a:srgbClr val="000000"/>
        </a:dk2>
        <a:lt2>
          <a:srgbClr val="F1AF00"/>
        </a:lt2>
        <a:accent1>
          <a:srgbClr val="657BCA"/>
        </a:accent1>
        <a:accent2>
          <a:srgbClr val="475DAC"/>
        </a:accent2>
        <a:accent3>
          <a:srgbClr val="FFFFFF"/>
        </a:accent3>
        <a:accent4>
          <a:srgbClr val="2A3D81"/>
        </a:accent4>
        <a:accent5>
          <a:srgbClr val="B8BFE1"/>
        </a:accent5>
        <a:accent6>
          <a:srgbClr val="3F539B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EGEE_Template</Template>
  <TotalTime>1684</TotalTime>
  <Words>923</Words>
  <Application>Microsoft Office PowerPoint</Application>
  <PresentationFormat>On-screen Show (4:3)</PresentationFormat>
  <Paragraphs>250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Verdana</vt:lpstr>
      <vt:lpstr>Bradley Hand ITC</vt:lpstr>
      <vt:lpstr>EGEE_Template</vt:lpstr>
      <vt:lpstr>APEL and ActiveMQ</vt:lpstr>
      <vt:lpstr>Current System</vt:lpstr>
      <vt:lpstr>Current Architecture</vt:lpstr>
      <vt:lpstr>New Architecture</vt:lpstr>
      <vt:lpstr>New Architecture</vt:lpstr>
      <vt:lpstr>New Configuration</vt:lpstr>
      <vt:lpstr>Region A</vt:lpstr>
      <vt:lpstr>Region B</vt:lpstr>
      <vt:lpstr>New Architecture</vt:lpstr>
      <vt:lpstr>Regional Accounting Server</vt:lpstr>
      <vt:lpstr>Roadmap</vt:lpstr>
      <vt:lpstr>Roadmap</vt:lpstr>
      <vt:lpstr>Summary</vt:lpstr>
      <vt:lpstr>New Architecture</vt:lpstr>
      <vt:lpstr>Accounting with New Middleware</vt:lpstr>
      <vt:lpstr>Links</vt:lpstr>
      <vt:lpstr>Questions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Marc-Elian Bégin</dc:creator>
  <cp:lastModifiedBy>John Gordon</cp:lastModifiedBy>
  <cp:revision>71</cp:revision>
  <dcterms:created xsi:type="dcterms:W3CDTF">2004-11-09T15:19:35Z</dcterms:created>
  <dcterms:modified xsi:type="dcterms:W3CDTF">2010-03-03T07:49:53Z</dcterms:modified>
</cp:coreProperties>
</file>