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5"/>
  </p:notesMasterIdLst>
  <p:handoutMasterIdLst>
    <p:handoutMasterId r:id="rId16"/>
  </p:handoutMasterIdLst>
  <p:sldIdLst>
    <p:sldId id="256" r:id="rId2"/>
    <p:sldId id="263" r:id="rId3"/>
    <p:sldId id="271" r:id="rId4"/>
    <p:sldId id="272" r:id="rId5"/>
    <p:sldId id="273" r:id="rId6"/>
    <p:sldId id="262" r:id="rId7"/>
    <p:sldId id="274" r:id="rId8"/>
    <p:sldId id="275" r:id="rId9"/>
    <p:sldId id="278" r:id="rId10"/>
    <p:sldId id="277" r:id="rId11"/>
    <p:sldId id="269" r:id="rId12"/>
    <p:sldId id="270" r:id="rId13"/>
    <p:sldId id="276" r:id="rId14"/>
  </p:sldIdLst>
  <p:sldSz cx="9144000" cy="6858000" type="screen4x3"/>
  <p:notesSz cx="6746875" cy="9867900"/>
  <p:defaultTextStyle>
    <a:defPPr>
      <a:defRPr lang="en-GB"/>
    </a:defPPr>
    <a:lvl1pPr algn="l" rtl="0" fontAlgn="base">
      <a:spcBef>
        <a:spcPct val="0"/>
      </a:spcBef>
      <a:spcAft>
        <a:spcPct val="0"/>
      </a:spcAft>
      <a:defRPr kern="1200">
        <a:solidFill>
          <a:schemeClr val="accent2"/>
        </a:solidFill>
        <a:latin typeface="Arial" charset="0"/>
        <a:ea typeface="+mn-ea"/>
        <a:cs typeface="+mn-cs"/>
      </a:defRPr>
    </a:lvl1pPr>
    <a:lvl2pPr marL="457200" algn="l" rtl="0" fontAlgn="base">
      <a:spcBef>
        <a:spcPct val="0"/>
      </a:spcBef>
      <a:spcAft>
        <a:spcPct val="0"/>
      </a:spcAft>
      <a:defRPr kern="1200">
        <a:solidFill>
          <a:schemeClr val="accent2"/>
        </a:solidFill>
        <a:latin typeface="Arial" charset="0"/>
        <a:ea typeface="+mn-ea"/>
        <a:cs typeface="+mn-cs"/>
      </a:defRPr>
    </a:lvl2pPr>
    <a:lvl3pPr marL="914400" algn="l" rtl="0" fontAlgn="base">
      <a:spcBef>
        <a:spcPct val="0"/>
      </a:spcBef>
      <a:spcAft>
        <a:spcPct val="0"/>
      </a:spcAft>
      <a:defRPr kern="1200">
        <a:solidFill>
          <a:schemeClr val="accent2"/>
        </a:solidFill>
        <a:latin typeface="Arial" charset="0"/>
        <a:ea typeface="+mn-ea"/>
        <a:cs typeface="+mn-cs"/>
      </a:defRPr>
    </a:lvl3pPr>
    <a:lvl4pPr marL="1371600" algn="l" rtl="0" fontAlgn="base">
      <a:spcBef>
        <a:spcPct val="0"/>
      </a:spcBef>
      <a:spcAft>
        <a:spcPct val="0"/>
      </a:spcAft>
      <a:defRPr kern="1200">
        <a:solidFill>
          <a:schemeClr val="accent2"/>
        </a:solidFill>
        <a:latin typeface="Arial" charset="0"/>
        <a:ea typeface="+mn-ea"/>
        <a:cs typeface="+mn-cs"/>
      </a:defRPr>
    </a:lvl4pPr>
    <a:lvl5pPr marL="1828800" algn="l" rtl="0" fontAlgn="base">
      <a:spcBef>
        <a:spcPct val="0"/>
      </a:spcBef>
      <a:spcAft>
        <a:spcPct val="0"/>
      </a:spcAft>
      <a:defRPr kern="1200">
        <a:solidFill>
          <a:schemeClr val="accent2"/>
        </a:solidFill>
        <a:latin typeface="Arial" charset="0"/>
        <a:ea typeface="+mn-ea"/>
        <a:cs typeface="+mn-cs"/>
      </a:defRPr>
    </a:lvl5pPr>
    <a:lvl6pPr marL="2286000" algn="l" defTabSz="914400" rtl="0" eaLnBrk="1" latinLnBrk="0" hangingPunct="1">
      <a:defRPr kern="1200">
        <a:solidFill>
          <a:schemeClr val="accent2"/>
        </a:solidFill>
        <a:latin typeface="Arial" charset="0"/>
        <a:ea typeface="+mn-ea"/>
        <a:cs typeface="+mn-cs"/>
      </a:defRPr>
    </a:lvl6pPr>
    <a:lvl7pPr marL="2743200" algn="l" defTabSz="914400" rtl="0" eaLnBrk="1" latinLnBrk="0" hangingPunct="1">
      <a:defRPr kern="1200">
        <a:solidFill>
          <a:schemeClr val="accent2"/>
        </a:solidFill>
        <a:latin typeface="Arial" charset="0"/>
        <a:ea typeface="+mn-ea"/>
        <a:cs typeface="+mn-cs"/>
      </a:defRPr>
    </a:lvl7pPr>
    <a:lvl8pPr marL="3200400" algn="l" defTabSz="914400" rtl="0" eaLnBrk="1" latinLnBrk="0" hangingPunct="1">
      <a:defRPr kern="1200">
        <a:solidFill>
          <a:schemeClr val="accent2"/>
        </a:solidFill>
        <a:latin typeface="Arial" charset="0"/>
        <a:ea typeface="+mn-ea"/>
        <a:cs typeface="+mn-cs"/>
      </a:defRPr>
    </a:lvl8pPr>
    <a:lvl9pPr marL="3657600" algn="l" defTabSz="914400" rtl="0" eaLnBrk="1" latinLnBrk="0" hangingPunct="1">
      <a:defRPr kern="1200">
        <a:solidFill>
          <a:schemeClr val="accent2"/>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5BA9"/>
    <a:srgbClr val="F1AF00"/>
    <a:srgbClr val="2B519A"/>
    <a:srgbClr val="C88700"/>
    <a:srgbClr val="D2A500"/>
    <a:srgbClr val="EEBD00"/>
    <a:srgbClr val="F6CD00"/>
    <a:srgbClr val="325FA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0" autoAdjust="0"/>
    <p:restoredTop sz="94624" autoAdjust="0"/>
  </p:normalViewPr>
  <p:slideViewPr>
    <p:cSldViewPr snapToGrid="0">
      <p:cViewPr varScale="1">
        <p:scale>
          <a:sx n="76" d="100"/>
          <a:sy n="76" d="100"/>
        </p:scale>
        <p:origin x="-98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2258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defRPr>
            </a:lvl1pPr>
          </a:lstStyle>
          <a:p>
            <a:pPr>
              <a:defRPr/>
            </a:pPr>
            <a:endParaRPr lang="en-GB"/>
          </a:p>
        </p:txBody>
      </p:sp>
      <p:sp>
        <p:nvSpPr>
          <p:cNvPr id="70659" name="Rectangle 3"/>
          <p:cNvSpPr>
            <a:spLocks noGrp="1" noChangeArrowheads="1"/>
          </p:cNvSpPr>
          <p:nvPr>
            <p:ph type="dt" sz="quarter" idx="1"/>
          </p:nvPr>
        </p:nvSpPr>
        <p:spPr bwMode="auto">
          <a:xfrm>
            <a:off x="3822700" y="0"/>
            <a:ext cx="292258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defRPr>
            </a:lvl1pPr>
          </a:lstStyle>
          <a:p>
            <a:pPr>
              <a:defRPr/>
            </a:pPr>
            <a:endParaRPr lang="en-GB"/>
          </a:p>
        </p:txBody>
      </p:sp>
      <p:sp>
        <p:nvSpPr>
          <p:cNvPr id="70660" name="Rectangle 4"/>
          <p:cNvSpPr>
            <a:spLocks noGrp="1" noChangeArrowheads="1"/>
          </p:cNvSpPr>
          <p:nvPr>
            <p:ph type="ftr" sz="quarter" idx="2"/>
          </p:nvPr>
        </p:nvSpPr>
        <p:spPr bwMode="auto">
          <a:xfrm>
            <a:off x="0" y="9374188"/>
            <a:ext cx="292258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defRPr>
            </a:lvl1pPr>
          </a:lstStyle>
          <a:p>
            <a:pPr>
              <a:defRPr/>
            </a:pPr>
            <a:endParaRPr lang="en-GB"/>
          </a:p>
        </p:txBody>
      </p:sp>
      <p:sp>
        <p:nvSpPr>
          <p:cNvPr id="70661" name="Rectangle 5"/>
          <p:cNvSpPr>
            <a:spLocks noGrp="1" noChangeArrowheads="1"/>
          </p:cNvSpPr>
          <p:nvPr>
            <p:ph type="sldNum" sz="quarter" idx="3"/>
          </p:nvPr>
        </p:nvSpPr>
        <p:spPr bwMode="auto">
          <a:xfrm>
            <a:off x="3822700" y="9374188"/>
            <a:ext cx="292258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defRPr>
            </a:lvl1pPr>
          </a:lstStyle>
          <a:p>
            <a:pPr>
              <a:defRPr/>
            </a:pPr>
            <a:fld id="{E86C9FA7-704B-4FE2-AB07-F4491EFDD3AA}" type="slidenum">
              <a:rPr lang="en-GB"/>
              <a:pPr>
                <a:defRPr/>
              </a:pPr>
              <a:t>‹Nr.›</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2258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buClrTx/>
              <a:buFontTx/>
              <a:buNone/>
              <a:defRPr sz="1200">
                <a:solidFill>
                  <a:schemeClr val="tx1"/>
                </a:solidFill>
              </a:defRPr>
            </a:lvl1pPr>
          </a:lstStyle>
          <a:p>
            <a:pPr>
              <a:defRPr/>
            </a:pPr>
            <a:endParaRPr lang="en-GB"/>
          </a:p>
        </p:txBody>
      </p:sp>
      <p:sp>
        <p:nvSpPr>
          <p:cNvPr id="6147" name="Rectangle 3"/>
          <p:cNvSpPr>
            <a:spLocks noGrp="1" noChangeArrowheads="1"/>
          </p:cNvSpPr>
          <p:nvPr>
            <p:ph type="dt" idx="1"/>
          </p:nvPr>
        </p:nvSpPr>
        <p:spPr bwMode="auto">
          <a:xfrm>
            <a:off x="3822700" y="0"/>
            <a:ext cx="2922588" cy="49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a:solidFill>
                  <a:schemeClr val="tx1"/>
                </a:solidFill>
              </a:defRPr>
            </a:lvl1pPr>
          </a:lstStyle>
          <a:p>
            <a:pPr>
              <a:defRPr/>
            </a:pPr>
            <a:endParaRPr lang="en-GB"/>
          </a:p>
        </p:txBody>
      </p:sp>
      <p:sp>
        <p:nvSpPr>
          <p:cNvPr id="13316" name="Rectangle 4"/>
          <p:cNvSpPr>
            <a:spLocks noGrp="1" noRot="1" noChangeArrowheads="1" noTextEdit="1"/>
          </p:cNvSpPr>
          <p:nvPr>
            <p:ph type="sldImg" idx="2"/>
          </p:nvPr>
        </p:nvSpPr>
        <p:spPr bwMode="auto">
          <a:xfrm>
            <a:off x="906463" y="741363"/>
            <a:ext cx="4933950" cy="3700462"/>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74688" y="4687888"/>
            <a:ext cx="5397500" cy="4438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150" name="Rectangle 6"/>
          <p:cNvSpPr>
            <a:spLocks noGrp="1" noChangeArrowheads="1"/>
          </p:cNvSpPr>
          <p:nvPr>
            <p:ph type="ftr" sz="quarter" idx="4"/>
          </p:nvPr>
        </p:nvSpPr>
        <p:spPr bwMode="auto">
          <a:xfrm>
            <a:off x="0" y="9374188"/>
            <a:ext cx="292258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solidFill>
                  <a:schemeClr val="tx1"/>
                </a:solidFill>
              </a:defRPr>
            </a:lvl1pPr>
          </a:lstStyle>
          <a:p>
            <a:pPr>
              <a:defRPr/>
            </a:pPr>
            <a:endParaRPr lang="en-GB"/>
          </a:p>
        </p:txBody>
      </p:sp>
      <p:sp>
        <p:nvSpPr>
          <p:cNvPr id="6151" name="Rectangle 7"/>
          <p:cNvSpPr>
            <a:spLocks noGrp="1" noChangeArrowheads="1"/>
          </p:cNvSpPr>
          <p:nvPr>
            <p:ph type="sldNum" sz="quarter" idx="5"/>
          </p:nvPr>
        </p:nvSpPr>
        <p:spPr bwMode="auto">
          <a:xfrm>
            <a:off x="3822700" y="9374188"/>
            <a:ext cx="2922588" cy="4921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solidFill>
                  <a:schemeClr val="tx1"/>
                </a:solidFill>
              </a:defRPr>
            </a:lvl1pPr>
          </a:lstStyle>
          <a:p>
            <a:pPr>
              <a:defRPr/>
            </a:pPr>
            <a:fld id="{713E12FB-9286-4A2B-98DE-DBE8FF7B3D2F}" type="slidenum">
              <a:rPr lang="en-GB"/>
              <a:pPr>
                <a:defRPr/>
              </a:pPr>
              <a:t>‹Nr.›</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F82D6F26-3C3C-4756-BC1C-2572EB3A3C58}" type="slidenum">
              <a:rPr lang="en-GB" smtClean="0"/>
              <a:pPr/>
              <a:t>1</a:t>
            </a:fld>
            <a:endParaRPr lang="en-GB" smtClean="0"/>
          </a:p>
        </p:txBody>
      </p:sp>
      <p:sp>
        <p:nvSpPr>
          <p:cNvPr id="16386" name="Rectangle 2"/>
          <p:cNvSpPr>
            <a:spLocks noGrp="1" noRo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txBox="1">
            <a:spLocks noGrp="1" noChangeArrowheads="1"/>
          </p:cNvSpPr>
          <p:nvPr/>
        </p:nvSpPr>
        <p:spPr bwMode="auto">
          <a:xfrm>
            <a:off x="3822700" y="9374188"/>
            <a:ext cx="2922588" cy="492125"/>
          </a:xfrm>
          <a:prstGeom prst="rect">
            <a:avLst/>
          </a:prstGeom>
          <a:noFill/>
          <a:ln w="9525">
            <a:noFill/>
            <a:miter lim="800000"/>
            <a:headEnd/>
            <a:tailEnd/>
          </a:ln>
        </p:spPr>
        <p:txBody>
          <a:bodyPr anchor="b"/>
          <a:lstStyle/>
          <a:p>
            <a:pPr algn="r"/>
            <a:fld id="{617A028C-6C6F-47A7-A87A-867BD910F3D2}" type="slidenum">
              <a:rPr lang="en-GB" sz="1200">
                <a:solidFill>
                  <a:schemeClr val="tx1"/>
                </a:solidFill>
              </a:rPr>
              <a:pPr algn="r"/>
              <a:t>10</a:t>
            </a:fld>
            <a:endParaRPr lang="en-GB" sz="1200">
              <a:solidFill>
                <a:schemeClr val="tx1"/>
              </a:solidFill>
            </a:endParaRPr>
          </a:p>
        </p:txBody>
      </p:sp>
      <p:sp>
        <p:nvSpPr>
          <p:cNvPr id="26626" name="Rectangle 2"/>
          <p:cNvSpPr>
            <a:spLocks noGrp="1" noRo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Rectangle 22"/>
          <p:cNvSpPr>
            <a:spLocks noChangeArrowheads="1"/>
          </p:cNvSpPr>
          <p:nvPr/>
        </p:nvSpPr>
        <p:spPr bwMode="auto">
          <a:xfrm>
            <a:off x="0" y="0"/>
            <a:ext cx="9144000" cy="212725"/>
          </a:xfrm>
          <a:prstGeom prst="rect">
            <a:avLst/>
          </a:prstGeom>
          <a:solidFill>
            <a:schemeClr val="tx1"/>
          </a:solidFill>
          <a:ln w="9525" algn="ctr">
            <a:noFill/>
            <a:miter lim="800000"/>
            <a:headEnd/>
            <a:tailEnd/>
          </a:ln>
          <a:effectLst/>
        </p:spPr>
        <p:txBody>
          <a:bodyPr wrap="none" anchor="ctr"/>
          <a:lstStyle/>
          <a:p>
            <a:pPr algn="ctr">
              <a:spcBef>
                <a:spcPct val="20000"/>
              </a:spcBef>
              <a:buClr>
                <a:srgbClr val="FFCC66"/>
              </a:buClr>
              <a:buFontTx/>
              <a:buChar char="•"/>
              <a:defRPr/>
            </a:pPr>
            <a:endParaRPr lang="fr-FR">
              <a:solidFill>
                <a:srgbClr val="E5E5FF"/>
              </a:solidFill>
              <a:latin typeface="Verdana" pitchFamily="34" charset="0"/>
            </a:endParaRPr>
          </a:p>
        </p:txBody>
      </p:sp>
      <p:sp>
        <p:nvSpPr>
          <p:cNvPr id="5" name="Rectangle 24"/>
          <p:cNvSpPr>
            <a:spLocks noChangeArrowheads="1"/>
          </p:cNvSpPr>
          <p:nvPr/>
        </p:nvSpPr>
        <p:spPr bwMode="auto">
          <a:xfrm>
            <a:off x="0" y="6553200"/>
            <a:ext cx="9144000" cy="304800"/>
          </a:xfrm>
          <a:prstGeom prst="rect">
            <a:avLst/>
          </a:prstGeom>
          <a:solidFill>
            <a:schemeClr val="tx2"/>
          </a:solidFill>
          <a:ln w="9525">
            <a:noFill/>
            <a:miter lim="800000"/>
            <a:headEnd/>
            <a:tailEnd/>
          </a:ln>
          <a:effectLst/>
        </p:spPr>
        <p:txBody>
          <a:bodyPr wrap="none" anchor="ctr"/>
          <a:lstStyle/>
          <a:p>
            <a:pPr algn="ctr">
              <a:spcBef>
                <a:spcPct val="20000"/>
              </a:spcBef>
              <a:buClr>
                <a:srgbClr val="FFCC66"/>
              </a:buClr>
              <a:buFontTx/>
              <a:buChar char="•"/>
              <a:defRPr/>
            </a:pPr>
            <a:endParaRPr lang="fr-FR">
              <a:solidFill>
                <a:schemeClr val="bg2"/>
              </a:solidFill>
              <a:latin typeface="Verdana" pitchFamily="34" charset="0"/>
            </a:endParaRPr>
          </a:p>
        </p:txBody>
      </p:sp>
      <p:sp>
        <p:nvSpPr>
          <p:cNvPr id="6" name="Rectangle 31"/>
          <p:cNvSpPr>
            <a:spLocks noChangeArrowheads="1"/>
          </p:cNvSpPr>
          <p:nvPr/>
        </p:nvSpPr>
        <p:spPr bwMode="auto">
          <a:xfrm>
            <a:off x="0" y="836613"/>
            <a:ext cx="9144000" cy="860425"/>
          </a:xfrm>
          <a:prstGeom prst="rect">
            <a:avLst/>
          </a:prstGeom>
          <a:solidFill>
            <a:schemeClr val="bg1"/>
          </a:solidFill>
          <a:ln w="9525" algn="ctr">
            <a:noFill/>
            <a:miter lim="800000"/>
            <a:headEnd/>
            <a:tailEnd/>
          </a:ln>
          <a:effectLst/>
        </p:spPr>
        <p:txBody>
          <a:bodyPr wrap="none" anchor="ctr"/>
          <a:lstStyle/>
          <a:p>
            <a:pPr>
              <a:spcBef>
                <a:spcPct val="20000"/>
              </a:spcBef>
              <a:buClr>
                <a:srgbClr val="FFCC66"/>
              </a:buClr>
              <a:buFontTx/>
              <a:buChar char="•"/>
              <a:defRPr/>
            </a:pPr>
            <a:endParaRPr lang="de-DE"/>
          </a:p>
        </p:txBody>
      </p:sp>
      <p:sp>
        <p:nvSpPr>
          <p:cNvPr id="7" name="Rectangle 39"/>
          <p:cNvSpPr>
            <a:spLocks noChangeArrowheads="1"/>
          </p:cNvSpPr>
          <p:nvPr/>
        </p:nvSpPr>
        <p:spPr bwMode="auto">
          <a:xfrm>
            <a:off x="4341813" y="209550"/>
            <a:ext cx="4802187" cy="852488"/>
          </a:xfrm>
          <a:prstGeom prst="rect">
            <a:avLst/>
          </a:prstGeom>
          <a:solidFill>
            <a:schemeClr val="tx1"/>
          </a:solidFill>
          <a:ln w="9525" algn="ctr">
            <a:noFill/>
            <a:miter lim="800000"/>
            <a:headEnd/>
            <a:tailEnd/>
          </a:ln>
          <a:effectLst/>
        </p:spPr>
        <p:txBody>
          <a:bodyPr wrap="none" anchor="ctr"/>
          <a:lstStyle/>
          <a:p>
            <a:pPr algn="ctr">
              <a:spcBef>
                <a:spcPct val="20000"/>
              </a:spcBef>
              <a:buClr>
                <a:srgbClr val="FFCC66"/>
              </a:buClr>
              <a:buFontTx/>
              <a:buChar char="•"/>
              <a:defRPr/>
            </a:pPr>
            <a:endParaRPr lang="fr-FR">
              <a:latin typeface="Verdana" pitchFamily="34" charset="0"/>
            </a:endParaRPr>
          </a:p>
        </p:txBody>
      </p:sp>
      <p:sp>
        <p:nvSpPr>
          <p:cNvPr id="8" name="Oval 40"/>
          <p:cNvSpPr>
            <a:spLocks noChangeArrowheads="1"/>
          </p:cNvSpPr>
          <p:nvPr/>
        </p:nvSpPr>
        <p:spPr bwMode="auto">
          <a:xfrm>
            <a:off x="3884613" y="207963"/>
            <a:ext cx="887412" cy="860425"/>
          </a:xfrm>
          <a:prstGeom prst="ellipse">
            <a:avLst/>
          </a:prstGeom>
          <a:solidFill>
            <a:schemeClr val="bg1"/>
          </a:solidFill>
          <a:ln w="9525" algn="ctr">
            <a:noFill/>
            <a:round/>
            <a:headEnd/>
            <a:tailEnd/>
          </a:ln>
          <a:effectLst/>
        </p:spPr>
        <p:txBody>
          <a:bodyPr wrap="none" anchor="ctr"/>
          <a:lstStyle/>
          <a:p>
            <a:pPr>
              <a:spcBef>
                <a:spcPct val="20000"/>
              </a:spcBef>
              <a:buClr>
                <a:srgbClr val="FFCC66"/>
              </a:buClr>
              <a:buFontTx/>
              <a:buChar char="•"/>
              <a:defRPr/>
            </a:pPr>
            <a:endParaRPr lang="de-DE"/>
          </a:p>
        </p:txBody>
      </p:sp>
      <p:pic>
        <p:nvPicPr>
          <p:cNvPr id="9" name="Picture 46" descr="eu_logo2"/>
          <p:cNvPicPr>
            <a:picLocks noChangeAspect="1" noChangeArrowheads="1"/>
          </p:cNvPicPr>
          <p:nvPr/>
        </p:nvPicPr>
        <p:blipFill>
          <a:blip r:embed="rId2"/>
          <a:srcRect/>
          <a:stretch>
            <a:fillRect/>
          </a:stretch>
        </p:blipFill>
        <p:spPr bwMode="auto">
          <a:xfrm>
            <a:off x="7870825" y="5694363"/>
            <a:ext cx="809625" cy="571500"/>
          </a:xfrm>
          <a:prstGeom prst="rect">
            <a:avLst/>
          </a:prstGeom>
          <a:noFill/>
          <a:ln w="25400">
            <a:noFill/>
            <a:miter lim="800000"/>
            <a:headEnd/>
            <a:tailEnd/>
          </a:ln>
        </p:spPr>
      </p:pic>
      <p:sp>
        <p:nvSpPr>
          <p:cNvPr id="10" name="Text Box 48"/>
          <p:cNvSpPr txBox="1">
            <a:spLocks noChangeArrowheads="1"/>
          </p:cNvSpPr>
          <p:nvPr/>
        </p:nvSpPr>
        <p:spPr bwMode="auto">
          <a:xfrm>
            <a:off x="0" y="6491288"/>
            <a:ext cx="2460625" cy="366712"/>
          </a:xfrm>
          <a:prstGeom prst="rect">
            <a:avLst/>
          </a:prstGeom>
          <a:noFill/>
          <a:ln w="9525" algn="ctr">
            <a:noFill/>
            <a:miter lim="800000"/>
            <a:headEnd/>
            <a:tailEnd/>
          </a:ln>
          <a:effectLst/>
        </p:spPr>
        <p:txBody>
          <a:bodyPr>
            <a:spAutoFit/>
          </a:bodyPr>
          <a:lstStyle/>
          <a:p>
            <a:pPr>
              <a:spcBef>
                <a:spcPct val="50000"/>
              </a:spcBef>
              <a:buClr>
                <a:srgbClr val="FFCC66"/>
              </a:buClr>
              <a:defRPr/>
            </a:pPr>
            <a:r>
              <a:rPr lang="en-GB" sz="1200">
                <a:solidFill>
                  <a:schemeClr val="tx1"/>
                </a:solidFill>
                <a:latin typeface="Verdana" pitchFamily="34" charset="0"/>
              </a:rPr>
              <a:t>EGEE-III INFSO-RI-222667</a:t>
            </a:r>
            <a:r>
              <a:rPr lang="en-GB">
                <a:solidFill>
                  <a:schemeClr val="tx1"/>
                </a:solidFill>
                <a:latin typeface="Verdana" pitchFamily="34" charset="0"/>
              </a:rPr>
              <a:t> </a:t>
            </a:r>
          </a:p>
        </p:txBody>
      </p:sp>
      <p:pic>
        <p:nvPicPr>
          <p:cNvPr id="11" name="Picture 53" descr="egee_bigger"/>
          <p:cNvPicPr>
            <a:picLocks noChangeAspect="1" noChangeArrowheads="1"/>
          </p:cNvPicPr>
          <p:nvPr/>
        </p:nvPicPr>
        <p:blipFill>
          <a:blip r:embed="rId3"/>
          <a:srcRect/>
          <a:stretch>
            <a:fillRect/>
          </a:stretch>
        </p:blipFill>
        <p:spPr bwMode="auto">
          <a:xfrm>
            <a:off x="2168525" y="344488"/>
            <a:ext cx="2390775" cy="590550"/>
          </a:xfrm>
          <a:prstGeom prst="rect">
            <a:avLst/>
          </a:prstGeom>
          <a:noFill/>
          <a:ln w="9525">
            <a:noFill/>
            <a:miter lim="800000"/>
            <a:headEnd/>
            <a:tailEnd/>
          </a:ln>
        </p:spPr>
      </p:pic>
      <p:sp>
        <p:nvSpPr>
          <p:cNvPr id="12" name="Text Box 56"/>
          <p:cNvSpPr txBox="1">
            <a:spLocks noChangeArrowheads="1"/>
          </p:cNvSpPr>
          <p:nvPr/>
        </p:nvSpPr>
        <p:spPr bwMode="auto">
          <a:xfrm>
            <a:off x="4903788" y="696913"/>
            <a:ext cx="4025900" cy="366712"/>
          </a:xfrm>
          <a:prstGeom prst="rect">
            <a:avLst/>
          </a:prstGeom>
          <a:noFill/>
          <a:ln w="9525" algn="ctr">
            <a:noFill/>
            <a:miter lim="800000"/>
            <a:headEnd/>
            <a:tailEnd/>
          </a:ln>
          <a:effectLst/>
        </p:spPr>
        <p:txBody>
          <a:bodyPr>
            <a:spAutoFit/>
          </a:bodyPr>
          <a:lstStyle/>
          <a:p>
            <a:pPr>
              <a:spcBef>
                <a:spcPct val="20000"/>
              </a:spcBef>
              <a:buClr>
                <a:srgbClr val="FFCC66"/>
              </a:buClr>
              <a:defRPr/>
            </a:pPr>
            <a:r>
              <a:rPr lang="en-GB">
                <a:solidFill>
                  <a:schemeClr val="bg1"/>
                </a:solidFill>
              </a:rPr>
              <a:t>Enabling Grids for E-sciencE</a:t>
            </a:r>
          </a:p>
        </p:txBody>
      </p:sp>
      <p:pic>
        <p:nvPicPr>
          <p:cNvPr id="13" name="Picture 59" descr="EGEE 30y"/>
          <p:cNvPicPr>
            <a:picLocks noChangeAspect="1" noChangeArrowheads="1"/>
          </p:cNvPicPr>
          <p:nvPr/>
        </p:nvPicPr>
        <p:blipFill>
          <a:blip r:embed="rId4"/>
          <a:srcRect/>
          <a:stretch>
            <a:fillRect/>
          </a:stretch>
        </p:blipFill>
        <p:spPr bwMode="auto">
          <a:xfrm>
            <a:off x="0" y="212725"/>
            <a:ext cx="1798638" cy="5400675"/>
          </a:xfrm>
          <a:prstGeom prst="rect">
            <a:avLst/>
          </a:prstGeom>
          <a:noFill/>
          <a:ln w="9525">
            <a:noFill/>
            <a:miter lim="800000"/>
            <a:headEnd/>
            <a:tailEnd/>
          </a:ln>
        </p:spPr>
      </p:pic>
      <p:sp>
        <p:nvSpPr>
          <p:cNvPr id="14" name="Text Box 62"/>
          <p:cNvSpPr txBox="1">
            <a:spLocks noChangeArrowheads="1"/>
          </p:cNvSpPr>
          <p:nvPr/>
        </p:nvSpPr>
        <p:spPr bwMode="auto">
          <a:xfrm>
            <a:off x="0" y="5861050"/>
            <a:ext cx="1868488" cy="336550"/>
          </a:xfrm>
          <a:prstGeom prst="rect">
            <a:avLst/>
          </a:prstGeom>
          <a:noFill/>
          <a:ln w="25400" algn="ctr">
            <a:noFill/>
            <a:miter lim="800000"/>
            <a:headEnd/>
            <a:tailEnd/>
          </a:ln>
          <a:effectLst/>
        </p:spPr>
        <p:txBody>
          <a:bodyPr wrap="none">
            <a:spAutoFit/>
          </a:bodyPr>
          <a:lstStyle/>
          <a:p>
            <a:pPr>
              <a:spcBef>
                <a:spcPct val="20000"/>
              </a:spcBef>
              <a:buClr>
                <a:srgbClr val="FFCC66"/>
              </a:buClr>
              <a:defRPr/>
            </a:pPr>
            <a:r>
              <a:rPr lang="en-GB" sz="1600" b="1"/>
              <a:t>www.eu-egee.org</a:t>
            </a:r>
          </a:p>
        </p:txBody>
      </p:sp>
      <p:sp>
        <p:nvSpPr>
          <p:cNvPr id="15" name="Text Box 64"/>
          <p:cNvSpPr txBox="1">
            <a:spLocks noChangeArrowheads="1"/>
          </p:cNvSpPr>
          <p:nvPr userDrawn="1"/>
        </p:nvSpPr>
        <p:spPr bwMode="auto">
          <a:xfrm>
            <a:off x="5643563" y="6491288"/>
            <a:ext cx="3500437" cy="366712"/>
          </a:xfrm>
          <a:prstGeom prst="rect">
            <a:avLst/>
          </a:prstGeom>
          <a:noFill/>
          <a:ln w="9525" algn="ctr">
            <a:noFill/>
            <a:miter lim="800000"/>
            <a:headEnd/>
            <a:tailEnd/>
          </a:ln>
          <a:effectLst/>
        </p:spPr>
        <p:txBody>
          <a:bodyPr>
            <a:spAutoFit/>
          </a:bodyPr>
          <a:lstStyle/>
          <a:p>
            <a:pPr>
              <a:spcBef>
                <a:spcPct val="50000"/>
              </a:spcBef>
              <a:buClr>
                <a:srgbClr val="FFCC66"/>
              </a:buClr>
              <a:defRPr/>
            </a:pPr>
            <a:r>
              <a:rPr lang="en-GB" sz="1200">
                <a:latin typeface="Verdana" pitchFamily="34" charset="0"/>
              </a:rPr>
              <a:t>EGEE and gLite are registered trademarks</a:t>
            </a:r>
            <a:r>
              <a:rPr lang="en-GB"/>
              <a:t> </a:t>
            </a:r>
          </a:p>
        </p:txBody>
      </p:sp>
      <p:pic>
        <p:nvPicPr>
          <p:cNvPr id="16" name="Picture 66"/>
          <p:cNvPicPr>
            <a:picLocks noChangeAspect="1" noChangeArrowheads="1"/>
          </p:cNvPicPr>
          <p:nvPr userDrawn="1"/>
        </p:nvPicPr>
        <p:blipFill>
          <a:blip r:embed="rId5"/>
          <a:srcRect/>
          <a:stretch>
            <a:fillRect/>
          </a:stretch>
        </p:blipFill>
        <p:spPr bwMode="auto">
          <a:xfrm>
            <a:off x="6118225" y="5645150"/>
            <a:ext cx="1524000" cy="619125"/>
          </a:xfrm>
          <a:prstGeom prst="rect">
            <a:avLst/>
          </a:prstGeom>
          <a:noFill/>
          <a:ln w="25400" algn="ctr">
            <a:noFill/>
            <a:miter lim="800000"/>
            <a:headEnd/>
            <a:tailEnd/>
          </a:ln>
        </p:spPr>
      </p:pic>
      <p:sp>
        <p:nvSpPr>
          <p:cNvPr id="23575" name="Rectangle 23"/>
          <p:cNvSpPr>
            <a:spLocks noGrp="1" noChangeArrowheads="1"/>
          </p:cNvSpPr>
          <p:nvPr>
            <p:ph type="subTitle" idx="1"/>
          </p:nvPr>
        </p:nvSpPr>
        <p:spPr>
          <a:xfrm>
            <a:off x="2160588" y="3676650"/>
            <a:ext cx="6518275" cy="1397000"/>
          </a:xfrm>
        </p:spPr>
        <p:txBody>
          <a:bodyPr/>
          <a:lstStyle>
            <a:lvl1pPr marL="0" indent="0">
              <a:buFontTx/>
              <a:buNone/>
              <a:defRPr sz="2000" i="1"/>
            </a:lvl1pPr>
          </a:lstStyle>
          <a:p>
            <a:r>
              <a:rPr lang="en-GB"/>
              <a:t>Click to edit Master subtitle style</a:t>
            </a:r>
          </a:p>
          <a:p>
            <a:r>
              <a:rPr lang="en-GB"/>
              <a:t>Date of Event</a:t>
            </a:r>
          </a:p>
        </p:txBody>
      </p:sp>
      <p:sp>
        <p:nvSpPr>
          <p:cNvPr id="23579" name="Rectangle 27"/>
          <p:cNvSpPr>
            <a:spLocks noGrp="1" noChangeArrowheads="1"/>
          </p:cNvSpPr>
          <p:nvPr>
            <p:ph type="ctrTitle"/>
          </p:nvPr>
        </p:nvSpPr>
        <p:spPr>
          <a:xfrm>
            <a:off x="2155825" y="2493963"/>
            <a:ext cx="6518275" cy="1076325"/>
          </a:xfrm>
        </p:spPr>
        <p:txBody>
          <a:bodyPr anchor="t"/>
          <a:lstStyle>
            <a:lvl1pPr algn="l">
              <a:defRPr sz="3600">
                <a:solidFill>
                  <a:schemeClr val="tx1"/>
                </a:solidFill>
              </a:defRPr>
            </a:lvl1pPr>
          </a:lstStyle>
          <a:p>
            <a:r>
              <a:rPr lang="en-GB"/>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1"/>
          <p:cNvSpPr>
            <a:spLocks noGrp="1" noChangeArrowheads="1"/>
          </p:cNvSpPr>
          <p:nvPr>
            <p:ph type="ftr" sz="quarter" idx="10"/>
          </p:nvPr>
        </p:nvSpPr>
        <p:spPr>
          <a:ln/>
        </p:spPr>
        <p:txBody>
          <a:bodyPr/>
          <a:lstStyle>
            <a:lvl1pPr>
              <a:defRPr/>
            </a:lvl1pPr>
          </a:lstStyle>
          <a:p>
            <a:pPr>
              <a:defRPr/>
            </a:pPr>
            <a:r>
              <a:rPr lang="en-GB"/>
              <a:t>T. Antoni | User Support | EGI Transition Meeting | Amsterdam</a:t>
            </a:r>
          </a:p>
        </p:txBody>
      </p:sp>
      <p:sp>
        <p:nvSpPr>
          <p:cNvPr id="5" name="Rectangle 12"/>
          <p:cNvSpPr>
            <a:spLocks noGrp="1" noChangeArrowheads="1"/>
          </p:cNvSpPr>
          <p:nvPr>
            <p:ph type="sldNum" sz="quarter" idx="11"/>
          </p:nvPr>
        </p:nvSpPr>
        <p:spPr>
          <a:ln/>
        </p:spPr>
        <p:txBody>
          <a:bodyPr/>
          <a:lstStyle>
            <a:lvl1pPr>
              <a:defRPr/>
            </a:lvl1pPr>
          </a:lstStyle>
          <a:p>
            <a:pPr>
              <a:defRPr/>
            </a:pPr>
            <a:fld id="{26E39B2A-EB50-46E9-B980-75381CAB5812}" type="slidenum">
              <a:rPr lang="en-GB"/>
              <a:pPr>
                <a:defRPr/>
              </a:pPr>
              <a:t>‹Nr.›</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827838" y="66675"/>
            <a:ext cx="2160587" cy="63373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46075" y="66675"/>
            <a:ext cx="6329363" cy="63373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1"/>
          <p:cNvSpPr>
            <a:spLocks noGrp="1" noChangeArrowheads="1"/>
          </p:cNvSpPr>
          <p:nvPr>
            <p:ph type="ftr" sz="quarter" idx="10"/>
          </p:nvPr>
        </p:nvSpPr>
        <p:spPr>
          <a:ln/>
        </p:spPr>
        <p:txBody>
          <a:bodyPr/>
          <a:lstStyle>
            <a:lvl1pPr>
              <a:defRPr/>
            </a:lvl1pPr>
          </a:lstStyle>
          <a:p>
            <a:pPr>
              <a:defRPr/>
            </a:pPr>
            <a:r>
              <a:rPr lang="en-GB"/>
              <a:t>T. Antoni | User Support | EGI Transition Meeting | Amsterdam</a:t>
            </a:r>
          </a:p>
        </p:txBody>
      </p:sp>
      <p:sp>
        <p:nvSpPr>
          <p:cNvPr id="5" name="Rectangle 12"/>
          <p:cNvSpPr>
            <a:spLocks noGrp="1" noChangeArrowheads="1"/>
          </p:cNvSpPr>
          <p:nvPr>
            <p:ph type="sldNum" sz="quarter" idx="11"/>
          </p:nvPr>
        </p:nvSpPr>
        <p:spPr>
          <a:ln/>
        </p:spPr>
        <p:txBody>
          <a:bodyPr/>
          <a:lstStyle>
            <a:lvl1pPr>
              <a:defRPr/>
            </a:lvl1pPr>
          </a:lstStyle>
          <a:p>
            <a:pPr>
              <a:defRPr/>
            </a:pPr>
            <a:fld id="{D21DE5CF-2E1D-4CC9-A931-BDE1E74E558F}" type="slidenum">
              <a:rPr lang="en-GB"/>
              <a:pPr>
                <a:defRPr/>
              </a:pPr>
              <a:t>‹Nr.›</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11"/>
          <p:cNvSpPr>
            <a:spLocks noGrp="1" noChangeArrowheads="1"/>
          </p:cNvSpPr>
          <p:nvPr>
            <p:ph type="ftr" sz="quarter" idx="10"/>
          </p:nvPr>
        </p:nvSpPr>
        <p:spPr>
          <a:ln/>
        </p:spPr>
        <p:txBody>
          <a:bodyPr/>
          <a:lstStyle>
            <a:lvl1pPr>
              <a:defRPr/>
            </a:lvl1pPr>
          </a:lstStyle>
          <a:p>
            <a:pPr>
              <a:defRPr/>
            </a:pPr>
            <a:r>
              <a:rPr lang="en-GB"/>
              <a:t>T. Antoni | User Support | EGI Transition Meeting | Amsterdam</a:t>
            </a:r>
          </a:p>
        </p:txBody>
      </p:sp>
      <p:sp>
        <p:nvSpPr>
          <p:cNvPr id="5" name="Rectangle 12"/>
          <p:cNvSpPr>
            <a:spLocks noGrp="1" noChangeArrowheads="1"/>
          </p:cNvSpPr>
          <p:nvPr>
            <p:ph type="sldNum" sz="quarter" idx="11"/>
          </p:nvPr>
        </p:nvSpPr>
        <p:spPr>
          <a:ln/>
        </p:spPr>
        <p:txBody>
          <a:bodyPr/>
          <a:lstStyle>
            <a:lvl1pPr>
              <a:defRPr/>
            </a:lvl1pPr>
          </a:lstStyle>
          <a:p>
            <a:pPr>
              <a:defRPr/>
            </a:pPr>
            <a:fld id="{522A0A6B-EECE-4E7C-8285-486551F158E9}" type="slidenum">
              <a:rPr lang="en-GB"/>
              <a:pPr>
                <a:defRPr/>
              </a:pPr>
              <a:t>‹Nr.›</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11"/>
          <p:cNvSpPr>
            <a:spLocks noGrp="1" noChangeArrowheads="1"/>
          </p:cNvSpPr>
          <p:nvPr>
            <p:ph type="ftr" sz="quarter" idx="10"/>
          </p:nvPr>
        </p:nvSpPr>
        <p:spPr>
          <a:ln/>
        </p:spPr>
        <p:txBody>
          <a:bodyPr/>
          <a:lstStyle>
            <a:lvl1pPr>
              <a:defRPr/>
            </a:lvl1pPr>
          </a:lstStyle>
          <a:p>
            <a:pPr>
              <a:defRPr/>
            </a:pPr>
            <a:r>
              <a:rPr lang="en-GB"/>
              <a:t>T. Antoni | User Support | EGI Transition Meeting | Amsterdam</a:t>
            </a:r>
          </a:p>
        </p:txBody>
      </p:sp>
      <p:sp>
        <p:nvSpPr>
          <p:cNvPr id="5" name="Rectangle 12"/>
          <p:cNvSpPr>
            <a:spLocks noGrp="1" noChangeArrowheads="1"/>
          </p:cNvSpPr>
          <p:nvPr>
            <p:ph type="sldNum" sz="quarter" idx="11"/>
          </p:nvPr>
        </p:nvSpPr>
        <p:spPr>
          <a:ln/>
        </p:spPr>
        <p:txBody>
          <a:bodyPr/>
          <a:lstStyle>
            <a:lvl1pPr>
              <a:defRPr/>
            </a:lvl1pPr>
          </a:lstStyle>
          <a:p>
            <a:pPr>
              <a:defRPr/>
            </a:pPr>
            <a:fld id="{4E5920D0-AC82-473F-AECE-2541EE486D22}" type="slidenum">
              <a:rPr lang="en-GB"/>
              <a:pPr>
                <a:defRPr/>
              </a:pPr>
              <a:t>‹Nr.›</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46075" y="974725"/>
            <a:ext cx="4217988"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716463" y="974725"/>
            <a:ext cx="4219575" cy="5429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11"/>
          <p:cNvSpPr>
            <a:spLocks noGrp="1" noChangeArrowheads="1"/>
          </p:cNvSpPr>
          <p:nvPr>
            <p:ph type="ftr" sz="quarter" idx="10"/>
          </p:nvPr>
        </p:nvSpPr>
        <p:spPr>
          <a:ln/>
        </p:spPr>
        <p:txBody>
          <a:bodyPr/>
          <a:lstStyle>
            <a:lvl1pPr>
              <a:defRPr/>
            </a:lvl1pPr>
          </a:lstStyle>
          <a:p>
            <a:pPr>
              <a:defRPr/>
            </a:pPr>
            <a:r>
              <a:rPr lang="en-GB"/>
              <a:t>T. Antoni | User Support | EGI Transition Meeting | Amsterdam</a:t>
            </a:r>
          </a:p>
        </p:txBody>
      </p:sp>
      <p:sp>
        <p:nvSpPr>
          <p:cNvPr id="6" name="Rectangle 12"/>
          <p:cNvSpPr>
            <a:spLocks noGrp="1" noChangeArrowheads="1"/>
          </p:cNvSpPr>
          <p:nvPr>
            <p:ph type="sldNum" sz="quarter" idx="11"/>
          </p:nvPr>
        </p:nvSpPr>
        <p:spPr>
          <a:ln/>
        </p:spPr>
        <p:txBody>
          <a:bodyPr/>
          <a:lstStyle>
            <a:lvl1pPr>
              <a:defRPr/>
            </a:lvl1pPr>
          </a:lstStyle>
          <a:p>
            <a:pPr>
              <a:defRPr/>
            </a:pPr>
            <a:fld id="{287D23AB-CB0E-42D6-B309-CAB7A8C00F50}" type="slidenum">
              <a:rPr lang="en-GB"/>
              <a:pPr>
                <a:defRPr/>
              </a:pPr>
              <a:t>‹Nr.›</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11"/>
          <p:cNvSpPr>
            <a:spLocks noGrp="1" noChangeArrowheads="1"/>
          </p:cNvSpPr>
          <p:nvPr>
            <p:ph type="ftr" sz="quarter" idx="10"/>
          </p:nvPr>
        </p:nvSpPr>
        <p:spPr>
          <a:ln/>
        </p:spPr>
        <p:txBody>
          <a:bodyPr/>
          <a:lstStyle>
            <a:lvl1pPr>
              <a:defRPr/>
            </a:lvl1pPr>
          </a:lstStyle>
          <a:p>
            <a:pPr>
              <a:defRPr/>
            </a:pPr>
            <a:r>
              <a:rPr lang="en-GB"/>
              <a:t>T. Antoni | User Support | EGI Transition Meeting | Amsterdam</a:t>
            </a:r>
          </a:p>
        </p:txBody>
      </p:sp>
      <p:sp>
        <p:nvSpPr>
          <p:cNvPr id="8" name="Rectangle 12"/>
          <p:cNvSpPr>
            <a:spLocks noGrp="1" noChangeArrowheads="1"/>
          </p:cNvSpPr>
          <p:nvPr>
            <p:ph type="sldNum" sz="quarter" idx="11"/>
          </p:nvPr>
        </p:nvSpPr>
        <p:spPr>
          <a:ln/>
        </p:spPr>
        <p:txBody>
          <a:bodyPr/>
          <a:lstStyle>
            <a:lvl1pPr>
              <a:defRPr/>
            </a:lvl1pPr>
          </a:lstStyle>
          <a:p>
            <a:pPr>
              <a:defRPr/>
            </a:pPr>
            <a:fld id="{66FD0290-0DB5-4EA2-A117-C8F52FC3DBC5}" type="slidenum">
              <a:rPr lang="en-GB"/>
              <a:pPr>
                <a:defRPr/>
              </a:pPr>
              <a:t>‹Nr.›</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11"/>
          <p:cNvSpPr>
            <a:spLocks noGrp="1" noChangeArrowheads="1"/>
          </p:cNvSpPr>
          <p:nvPr>
            <p:ph type="ftr" sz="quarter" idx="10"/>
          </p:nvPr>
        </p:nvSpPr>
        <p:spPr>
          <a:ln/>
        </p:spPr>
        <p:txBody>
          <a:bodyPr/>
          <a:lstStyle>
            <a:lvl1pPr>
              <a:defRPr/>
            </a:lvl1pPr>
          </a:lstStyle>
          <a:p>
            <a:pPr>
              <a:defRPr/>
            </a:pPr>
            <a:r>
              <a:rPr lang="en-GB"/>
              <a:t>T. Antoni | User Support | EGI Transition Meeting | Amsterdam</a:t>
            </a:r>
          </a:p>
        </p:txBody>
      </p:sp>
      <p:sp>
        <p:nvSpPr>
          <p:cNvPr id="4" name="Rectangle 12"/>
          <p:cNvSpPr>
            <a:spLocks noGrp="1" noChangeArrowheads="1"/>
          </p:cNvSpPr>
          <p:nvPr>
            <p:ph type="sldNum" sz="quarter" idx="11"/>
          </p:nvPr>
        </p:nvSpPr>
        <p:spPr>
          <a:ln/>
        </p:spPr>
        <p:txBody>
          <a:bodyPr/>
          <a:lstStyle>
            <a:lvl1pPr>
              <a:defRPr/>
            </a:lvl1pPr>
          </a:lstStyle>
          <a:p>
            <a:pPr>
              <a:defRPr/>
            </a:pPr>
            <a:fld id="{C7360B7C-9ADE-4BEC-9DB6-14FFDAB45231}" type="slidenum">
              <a:rPr lang="en-GB"/>
              <a:pPr>
                <a:defRPr/>
              </a:pPr>
              <a:t>‹Nr.›</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11"/>
          <p:cNvSpPr>
            <a:spLocks noGrp="1" noChangeArrowheads="1"/>
          </p:cNvSpPr>
          <p:nvPr>
            <p:ph type="ftr" sz="quarter" idx="10"/>
          </p:nvPr>
        </p:nvSpPr>
        <p:spPr>
          <a:ln/>
        </p:spPr>
        <p:txBody>
          <a:bodyPr/>
          <a:lstStyle>
            <a:lvl1pPr>
              <a:defRPr/>
            </a:lvl1pPr>
          </a:lstStyle>
          <a:p>
            <a:pPr>
              <a:defRPr/>
            </a:pPr>
            <a:r>
              <a:rPr lang="en-GB"/>
              <a:t>T. Antoni | User Support | EGI Transition Meeting | Amsterdam</a:t>
            </a:r>
          </a:p>
        </p:txBody>
      </p:sp>
      <p:sp>
        <p:nvSpPr>
          <p:cNvPr id="3" name="Rectangle 12"/>
          <p:cNvSpPr>
            <a:spLocks noGrp="1" noChangeArrowheads="1"/>
          </p:cNvSpPr>
          <p:nvPr>
            <p:ph type="sldNum" sz="quarter" idx="11"/>
          </p:nvPr>
        </p:nvSpPr>
        <p:spPr>
          <a:ln/>
        </p:spPr>
        <p:txBody>
          <a:bodyPr/>
          <a:lstStyle>
            <a:lvl1pPr>
              <a:defRPr/>
            </a:lvl1pPr>
          </a:lstStyle>
          <a:p>
            <a:pPr>
              <a:defRPr/>
            </a:pPr>
            <a:fld id="{18AA8047-55AD-4BCC-A142-F01BE0CCAB45}" type="slidenum">
              <a:rPr lang="en-GB"/>
              <a:pPr>
                <a:defRPr/>
              </a:pPr>
              <a:t>‹Nr.›</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1"/>
          <p:cNvSpPr>
            <a:spLocks noGrp="1" noChangeArrowheads="1"/>
          </p:cNvSpPr>
          <p:nvPr>
            <p:ph type="ftr" sz="quarter" idx="10"/>
          </p:nvPr>
        </p:nvSpPr>
        <p:spPr>
          <a:ln/>
        </p:spPr>
        <p:txBody>
          <a:bodyPr/>
          <a:lstStyle>
            <a:lvl1pPr>
              <a:defRPr/>
            </a:lvl1pPr>
          </a:lstStyle>
          <a:p>
            <a:pPr>
              <a:defRPr/>
            </a:pPr>
            <a:r>
              <a:rPr lang="en-GB"/>
              <a:t>T. Antoni | User Support | EGI Transition Meeting | Amsterdam</a:t>
            </a:r>
          </a:p>
        </p:txBody>
      </p:sp>
      <p:sp>
        <p:nvSpPr>
          <p:cNvPr id="6" name="Rectangle 12"/>
          <p:cNvSpPr>
            <a:spLocks noGrp="1" noChangeArrowheads="1"/>
          </p:cNvSpPr>
          <p:nvPr>
            <p:ph type="sldNum" sz="quarter" idx="11"/>
          </p:nvPr>
        </p:nvSpPr>
        <p:spPr>
          <a:ln/>
        </p:spPr>
        <p:txBody>
          <a:bodyPr/>
          <a:lstStyle>
            <a:lvl1pPr>
              <a:defRPr/>
            </a:lvl1pPr>
          </a:lstStyle>
          <a:p>
            <a:pPr>
              <a:defRPr/>
            </a:pPr>
            <a:fld id="{C7AC107B-0269-40B1-9FD5-37321AD110D1}" type="slidenum">
              <a:rPr lang="en-GB"/>
              <a:pPr>
                <a:defRPr/>
              </a:pPr>
              <a:t>‹Nr.›</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1"/>
          <p:cNvSpPr>
            <a:spLocks noGrp="1" noChangeArrowheads="1"/>
          </p:cNvSpPr>
          <p:nvPr>
            <p:ph type="ftr" sz="quarter" idx="10"/>
          </p:nvPr>
        </p:nvSpPr>
        <p:spPr>
          <a:ln/>
        </p:spPr>
        <p:txBody>
          <a:bodyPr/>
          <a:lstStyle>
            <a:lvl1pPr>
              <a:defRPr/>
            </a:lvl1pPr>
          </a:lstStyle>
          <a:p>
            <a:pPr>
              <a:defRPr/>
            </a:pPr>
            <a:r>
              <a:rPr lang="en-GB"/>
              <a:t>T. Antoni | User Support | EGI Transition Meeting | Amsterdam</a:t>
            </a:r>
          </a:p>
        </p:txBody>
      </p:sp>
      <p:sp>
        <p:nvSpPr>
          <p:cNvPr id="6" name="Rectangle 12"/>
          <p:cNvSpPr>
            <a:spLocks noGrp="1" noChangeArrowheads="1"/>
          </p:cNvSpPr>
          <p:nvPr>
            <p:ph type="sldNum" sz="quarter" idx="11"/>
          </p:nvPr>
        </p:nvSpPr>
        <p:spPr>
          <a:ln/>
        </p:spPr>
        <p:txBody>
          <a:bodyPr/>
          <a:lstStyle>
            <a:lvl1pPr>
              <a:defRPr/>
            </a:lvl1pPr>
          </a:lstStyle>
          <a:p>
            <a:pPr>
              <a:defRPr/>
            </a:pPr>
            <a:fld id="{AC560CE3-5EF7-4901-A4CE-4A2003C28455}" type="slidenum">
              <a:rPr lang="en-GB"/>
              <a:pPr>
                <a:defRPr/>
              </a:pPr>
              <a:t>‹Nr.›</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2536" name="Rectangle 8"/>
          <p:cNvSpPr>
            <a:spLocks noChangeArrowheads="1"/>
          </p:cNvSpPr>
          <p:nvPr/>
        </p:nvSpPr>
        <p:spPr bwMode="auto">
          <a:xfrm>
            <a:off x="0" y="6553200"/>
            <a:ext cx="9144000" cy="304800"/>
          </a:xfrm>
          <a:prstGeom prst="rect">
            <a:avLst/>
          </a:prstGeom>
          <a:solidFill>
            <a:schemeClr val="tx2"/>
          </a:solidFill>
          <a:ln w="9525">
            <a:noFill/>
            <a:miter lim="800000"/>
            <a:headEnd/>
            <a:tailEnd/>
          </a:ln>
          <a:effectLst/>
        </p:spPr>
        <p:txBody>
          <a:bodyPr wrap="none" anchor="ctr"/>
          <a:lstStyle/>
          <a:p>
            <a:pPr>
              <a:spcBef>
                <a:spcPct val="20000"/>
              </a:spcBef>
              <a:buClr>
                <a:srgbClr val="FFCC66"/>
              </a:buClr>
              <a:buFontTx/>
              <a:buChar char="•"/>
              <a:defRPr/>
            </a:pPr>
            <a:endParaRPr lang="de-DE"/>
          </a:p>
        </p:txBody>
      </p:sp>
      <p:sp>
        <p:nvSpPr>
          <p:cNvPr id="22539" name="Rectangle 11"/>
          <p:cNvSpPr>
            <a:spLocks noGrp="1" noChangeArrowheads="1"/>
          </p:cNvSpPr>
          <p:nvPr>
            <p:ph type="ftr" sz="quarter" idx="3"/>
          </p:nvPr>
        </p:nvSpPr>
        <p:spPr bwMode="auto">
          <a:xfrm>
            <a:off x="1736725" y="6559550"/>
            <a:ext cx="6702425"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chemeClr val="tx1"/>
                </a:solidFill>
              </a:defRPr>
            </a:lvl1pPr>
          </a:lstStyle>
          <a:p>
            <a:pPr>
              <a:defRPr/>
            </a:pPr>
            <a:r>
              <a:rPr lang="en-GB"/>
              <a:t>T. Antoni | User Support | EGI Transition Meeting | Amsterdam</a:t>
            </a:r>
          </a:p>
        </p:txBody>
      </p:sp>
      <p:sp>
        <p:nvSpPr>
          <p:cNvPr id="22540" name="Rectangle 12"/>
          <p:cNvSpPr>
            <a:spLocks noGrp="1" noChangeArrowheads="1"/>
          </p:cNvSpPr>
          <p:nvPr>
            <p:ph type="sldNum" sz="quarter" idx="4"/>
          </p:nvPr>
        </p:nvSpPr>
        <p:spPr bwMode="auto">
          <a:xfrm>
            <a:off x="8521700" y="6562725"/>
            <a:ext cx="4699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ClrTx/>
              <a:buFontTx/>
              <a:buNone/>
              <a:defRPr sz="1200" b="1">
                <a:solidFill>
                  <a:schemeClr val="tx1"/>
                </a:solidFill>
              </a:defRPr>
            </a:lvl1pPr>
          </a:lstStyle>
          <a:p>
            <a:pPr>
              <a:defRPr/>
            </a:pPr>
            <a:fld id="{02961663-EDC4-4300-AA61-F36657BA88DE}" type="slidenum">
              <a:rPr lang="en-GB"/>
              <a:pPr>
                <a:defRPr/>
              </a:pPr>
              <a:t>‹Nr.›</a:t>
            </a:fld>
            <a:endParaRPr lang="en-GB"/>
          </a:p>
        </p:txBody>
      </p:sp>
      <p:sp>
        <p:nvSpPr>
          <p:cNvPr id="22541" name="Rectangle 13"/>
          <p:cNvSpPr>
            <a:spLocks noChangeArrowheads="1"/>
          </p:cNvSpPr>
          <p:nvPr/>
        </p:nvSpPr>
        <p:spPr bwMode="auto">
          <a:xfrm>
            <a:off x="1825625" y="0"/>
            <a:ext cx="7315200" cy="838200"/>
          </a:xfrm>
          <a:prstGeom prst="rect">
            <a:avLst/>
          </a:prstGeom>
          <a:solidFill>
            <a:srgbClr val="325FAF"/>
          </a:solidFill>
          <a:ln w="9525">
            <a:noFill/>
            <a:miter lim="800000"/>
            <a:headEnd/>
            <a:tailEnd/>
          </a:ln>
          <a:effectLst/>
        </p:spPr>
        <p:txBody>
          <a:bodyPr wrap="none" anchor="ctr"/>
          <a:lstStyle/>
          <a:p>
            <a:pPr algn="ctr">
              <a:spcBef>
                <a:spcPct val="20000"/>
              </a:spcBef>
              <a:buClr>
                <a:srgbClr val="FFCC66"/>
              </a:buClr>
              <a:buFontTx/>
              <a:buChar char="•"/>
              <a:defRPr/>
            </a:pPr>
            <a:endParaRPr lang="fr-FR">
              <a:solidFill>
                <a:schemeClr val="tx1"/>
              </a:solidFill>
            </a:endParaRPr>
          </a:p>
        </p:txBody>
      </p:sp>
      <p:sp>
        <p:nvSpPr>
          <p:cNvPr id="1030" name="Rectangle 110"/>
          <p:cNvSpPr>
            <a:spLocks noGrp="1" noChangeArrowheads="1"/>
          </p:cNvSpPr>
          <p:nvPr>
            <p:ph type="body" idx="1"/>
          </p:nvPr>
        </p:nvSpPr>
        <p:spPr bwMode="auto">
          <a:xfrm>
            <a:off x="346075" y="974725"/>
            <a:ext cx="8589963" cy="54292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2648" name="Rectangle 120"/>
          <p:cNvSpPr>
            <a:spLocks noChangeArrowheads="1"/>
          </p:cNvSpPr>
          <p:nvPr/>
        </p:nvSpPr>
        <p:spPr bwMode="auto">
          <a:xfrm>
            <a:off x="1774825" y="687388"/>
            <a:ext cx="7369175" cy="146050"/>
          </a:xfrm>
          <a:prstGeom prst="rect">
            <a:avLst/>
          </a:prstGeom>
          <a:solidFill>
            <a:srgbClr val="2B519A"/>
          </a:solidFill>
          <a:ln w="9525">
            <a:noFill/>
            <a:miter lim="800000"/>
            <a:headEnd/>
            <a:tailEnd/>
          </a:ln>
          <a:effectLst/>
        </p:spPr>
        <p:txBody>
          <a:bodyPr wrap="none" anchor="ctr"/>
          <a:lstStyle/>
          <a:p>
            <a:pPr algn="ctr">
              <a:defRPr/>
            </a:pPr>
            <a:endParaRPr lang="fr-FR">
              <a:solidFill>
                <a:schemeClr val="tx1"/>
              </a:solidFill>
              <a:latin typeface="Verdana" pitchFamily="34" charset="0"/>
            </a:endParaRPr>
          </a:p>
        </p:txBody>
      </p:sp>
      <p:sp>
        <p:nvSpPr>
          <p:cNvPr id="22649" name="Oval 121"/>
          <p:cNvSpPr>
            <a:spLocks noChangeArrowheads="1"/>
          </p:cNvSpPr>
          <p:nvPr/>
        </p:nvSpPr>
        <p:spPr bwMode="auto">
          <a:xfrm>
            <a:off x="1398588" y="0"/>
            <a:ext cx="838200" cy="838200"/>
          </a:xfrm>
          <a:prstGeom prst="ellipse">
            <a:avLst/>
          </a:prstGeom>
          <a:solidFill>
            <a:schemeClr val="bg1"/>
          </a:solidFill>
          <a:ln w="9525">
            <a:noFill/>
            <a:round/>
            <a:headEnd/>
            <a:tailEnd/>
          </a:ln>
          <a:effectLst/>
        </p:spPr>
        <p:txBody>
          <a:bodyPr wrap="none" anchor="ctr"/>
          <a:lstStyle/>
          <a:p>
            <a:pPr>
              <a:spcBef>
                <a:spcPct val="20000"/>
              </a:spcBef>
              <a:buClr>
                <a:srgbClr val="FFCC66"/>
              </a:buClr>
              <a:buFontTx/>
              <a:buChar char="•"/>
              <a:defRPr/>
            </a:pPr>
            <a:endParaRPr lang="de-DE"/>
          </a:p>
        </p:txBody>
      </p:sp>
      <p:graphicFrame>
        <p:nvGraphicFramePr>
          <p:cNvPr id="22651" name="Group 123"/>
          <p:cNvGraphicFramePr>
            <a:graphicFrameLocks noGrp="1"/>
          </p:cNvGraphicFramePr>
          <p:nvPr/>
        </p:nvGraphicFramePr>
        <p:xfrm>
          <a:off x="255588" y="644525"/>
          <a:ext cx="3652837" cy="327025"/>
        </p:xfrm>
        <a:graphic>
          <a:graphicData uri="http://schemas.openxmlformats.org/drawingml/2006/table">
            <a:tbl>
              <a:tblPr/>
              <a:tblGrid>
                <a:gridCol w="3652837"/>
              </a:tblGrid>
              <a:tr h="327025">
                <a:tc>
                  <a:txBody>
                    <a:bodyPr/>
                    <a:lstStyle/>
                    <a:p>
                      <a:pPr marL="0" marR="0" lvl="0" indent="0" algn="r" defTabSz="914400" rtl="0" eaLnBrk="1" fontAlgn="base" latinLnBrk="0" hangingPunct="1">
                        <a:lnSpc>
                          <a:spcPct val="100000"/>
                        </a:lnSpc>
                        <a:spcBef>
                          <a:spcPct val="20000"/>
                        </a:spcBef>
                        <a:spcAft>
                          <a:spcPct val="0"/>
                        </a:spcAft>
                        <a:buClr>
                          <a:srgbClr val="F1AF00"/>
                        </a:buClr>
                        <a:buSzTx/>
                        <a:buFontTx/>
                        <a:buNone/>
                        <a:tabLst/>
                      </a:pPr>
                      <a:r>
                        <a:rPr kumimoji="0" lang="en-GB" sz="900" b="1" i="0" u="none" strike="noStrike" cap="none" normalizeH="0" baseline="0" smtClean="0">
                          <a:ln>
                            <a:noFill/>
                          </a:ln>
                          <a:solidFill>
                            <a:schemeClr val="bg1"/>
                          </a:solidFill>
                          <a:effectLst/>
                          <a:latin typeface="Arial" charset="0"/>
                        </a:rPr>
                        <a:t>Enabling Grids for E-sciencE</a:t>
                      </a:r>
                    </a:p>
                  </a:txBody>
                  <a:tcPr horzOverflow="overflow">
                    <a:lnL cap="flat">
                      <a:noFill/>
                    </a:lnL>
                    <a:lnR cap="flat">
                      <a:noFill/>
                    </a:lnR>
                    <a:lnT cap="flat">
                      <a:noFill/>
                    </a:lnT>
                    <a:lnB cap="flat">
                      <a:noFill/>
                    </a:lnB>
                    <a:lnTlToBr>
                      <a:noFill/>
                    </a:lnTlToBr>
                    <a:lnBlToTr>
                      <a:noFill/>
                    </a:lnBlToTr>
                    <a:noFill/>
                  </a:tcPr>
                </a:tc>
              </a:tr>
            </a:tbl>
          </a:graphicData>
        </a:graphic>
      </p:graphicFrame>
      <p:sp>
        <p:nvSpPr>
          <p:cNvPr id="1035" name="Rectangle 14"/>
          <p:cNvSpPr>
            <a:spLocks noGrp="1" noChangeArrowheads="1"/>
          </p:cNvSpPr>
          <p:nvPr>
            <p:ph type="title"/>
          </p:nvPr>
        </p:nvSpPr>
        <p:spPr bwMode="auto">
          <a:xfrm>
            <a:off x="2254250" y="66675"/>
            <a:ext cx="6734175"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2658" name="Text Box 130"/>
          <p:cNvSpPr txBox="1">
            <a:spLocks noChangeArrowheads="1"/>
          </p:cNvSpPr>
          <p:nvPr/>
        </p:nvSpPr>
        <p:spPr bwMode="auto">
          <a:xfrm>
            <a:off x="0" y="6491288"/>
            <a:ext cx="3090863" cy="366712"/>
          </a:xfrm>
          <a:prstGeom prst="rect">
            <a:avLst/>
          </a:prstGeom>
          <a:noFill/>
          <a:ln w="9525" algn="ctr">
            <a:noFill/>
            <a:miter lim="800000"/>
            <a:headEnd/>
            <a:tailEnd/>
          </a:ln>
          <a:effectLst/>
        </p:spPr>
        <p:txBody>
          <a:bodyPr>
            <a:spAutoFit/>
          </a:bodyPr>
          <a:lstStyle/>
          <a:p>
            <a:pPr>
              <a:spcBef>
                <a:spcPct val="50000"/>
              </a:spcBef>
              <a:buClr>
                <a:srgbClr val="FFCC66"/>
              </a:buClr>
              <a:defRPr/>
            </a:pPr>
            <a:r>
              <a:rPr lang="en-GB" sz="1200">
                <a:solidFill>
                  <a:schemeClr val="tx1"/>
                </a:solidFill>
              </a:rPr>
              <a:t>EGEE-III INFSO-RI-222667</a:t>
            </a:r>
            <a:r>
              <a:rPr lang="en-GB">
                <a:solidFill>
                  <a:schemeClr val="tx1"/>
                </a:solidFill>
                <a:latin typeface="Verdana" pitchFamily="34" charset="0"/>
              </a:rPr>
              <a:t> </a:t>
            </a:r>
          </a:p>
        </p:txBody>
      </p:sp>
      <p:pic>
        <p:nvPicPr>
          <p:cNvPr id="1037" name="Picture 136" descr="egee"/>
          <p:cNvPicPr>
            <a:picLocks noChangeAspect="1" noChangeArrowheads="1"/>
          </p:cNvPicPr>
          <p:nvPr/>
        </p:nvPicPr>
        <p:blipFill>
          <a:blip r:embed="rId13"/>
          <a:srcRect/>
          <a:stretch>
            <a:fillRect/>
          </a:stretch>
        </p:blipFill>
        <p:spPr bwMode="auto">
          <a:xfrm>
            <a:off x="114300" y="184150"/>
            <a:ext cx="2009775" cy="4953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1"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dt="0"/>
  <p:txStyles>
    <p:titleStyle>
      <a:lvl1pPr algn="r" rtl="0" eaLnBrk="0" fontAlgn="base" hangingPunct="0">
        <a:spcBef>
          <a:spcPct val="0"/>
        </a:spcBef>
        <a:spcAft>
          <a:spcPct val="0"/>
        </a:spcAft>
        <a:defRPr sz="3200" b="1">
          <a:solidFill>
            <a:schemeClr val="bg1"/>
          </a:solidFill>
          <a:latin typeface="+mj-lt"/>
          <a:ea typeface="+mj-ea"/>
          <a:cs typeface="+mj-cs"/>
        </a:defRPr>
      </a:lvl1pPr>
      <a:lvl2pPr algn="r" rtl="0" eaLnBrk="0" fontAlgn="base" hangingPunct="0">
        <a:spcBef>
          <a:spcPct val="0"/>
        </a:spcBef>
        <a:spcAft>
          <a:spcPct val="0"/>
        </a:spcAft>
        <a:defRPr sz="3200" b="1">
          <a:solidFill>
            <a:schemeClr val="bg1"/>
          </a:solidFill>
          <a:latin typeface="Arial" charset="0"/>
        </a:defRPr>
      </a:lvl2pPr>
      <a:lvl3pPr algn="r" rtl="0" eaLnBrk="0" fontAlgn="base" hangingPunct="0">
        <a:spcBef>
          <a:spcPct val="0"/>
        </a:spcBef>
        <a:spcAft>
          <a:spcPct val="0"/>
        </a:spcAft>
        <a:defRPr sz="3200" b="1">
          <a:solidFill>
            <a:schemeClr val="bg1"/>
          </a:solidFill>
          <a:latin typeface="Arial" charset="0"/>
        </a:defRPr>
      </a:lvl3pPr>
      <a:lvl4pPr algn="r" rtl="0" eaLnBrk="0" fontAlgn="base" hangingPunct="0">
        <a:spcBef>
          <a:spcPct val="0"/>
        </a:spcBef>
        <a:spcAft>
          <a:spcPct val="0"/>
        </a:spcAft>
        <a:defRPr sz="3200" b="1">
          <a:solidFill>
            <a:schemeClr val="bg1"/>
          </a:solidFill>
          <a:latin typeface="Arial" charset="0"/>
        </a:defRPr>
      </a:lvl4pPr>
      <a:lvl5pPr algn="r" rtl="0" eaLnBrk="0" fontAlgn="base" hangingPunct="0">
        <a:spcBef>
          <a:spcPct val="0"/>
        </a:spcBef>
        <a:spcAft>
          <a:spcPct val="0"/>
        </a:spcAft>
        <a:defRPr sz="3200" b="1">
          <a:solidFill>
            <a:schemeClr val="bg1"/>
          </a:solidFill>
          <a:latin typeface="Arial" charset="0"/>
        </a:defRPr>
      </a:lvl5pPr>
      <a:lvl6pPr marL="457200" algn="r" rtl="0" fontAlgn="base">
        <a:spcBef>
          <a:spcPct val="0"/>
        </a:spcBef>
        <a:spcAft>
          <a:spcPct val="0"/>
        </a:spcAft>
        <a:defRPr sz="3200" b="1">
          <a:solidFill>
            <a:schemeClr val="bg1"/>
          </a:solidFill>
          <a:latin typeface="Arial" charset="0"/>
        </a:defRPr>
      </a:lvl6pPr>
      <a:lvl7pPr marL="914400" algn="r" rtl="0" fontAlgn="base">
        <a:spcBef>
          <a:spcPct val="0"/>
        </a:spcBef>
        <a:spcAft>
          <a:spcPct val="0"/>
        </a:spcAft>
        <a:defRPr sz="3200" b="1">
          <a:solidFill>
            <a:schemeClr val="bg1"/>
          </a:solidFill>
          <a:latin typeface="Arial" charset="0"/>
        </a:defRPr>
      </a:lvl7pPr>
      <a:lvl8pPr marL="1371600" algn="r" rtl="0" fontAlgn="base">
        <a:spcBef>
          <a:spcPct val="0"/>
        </a:spcBef>
        <a:spcAft>
          <a:spcPct val="0"/>
        </a:spcAft>
        <a:defRPr sz="3200" b="1">
          <a:solidFill>
            <a:schemeClr val="bg1"/>
          </a:solidFill>
          <a:latin typeface="Arial" charset="0"/>
        </a:defRPr>
      </a:lvl8pPr>
      <a:lvl9pPr marL="1828800" algn="r" rtl="0" fontAlgn="base">
        <a:spcBef>
          <a:spcPct val="0"/>
        </a:spcBef>
        <a:spcAft>
          <a:spcPct val="0"/>
        </a:spcAft>
        <a:defRPr sz="3200" b="1">
          <a:solidFill>
            <a:schemeClr val="bg1"/>
          </a:solidFill>
          <a:latin typeface="Arial" charset="0"/>
        </a:defRPr>
      </a:lvl9pPr>
    </p:titleStyle>
    <p:bodyStyle>
      <a:lvl1pPr marL="342900" indent="-342900" algn="l" rtl="0" eaLnBrk="0" fontAlgn="base" hangingPunct="0">
        <a:spcBef>
          <a:spcPct val="20000"/>
        </a:spcBef>
        <a:spcAft>
          <a:spcPct val="0"/>
        </a:spcAft>
        <a:buClr>
          <a:srgbClr val="F1AF00"/>
        </a:buClr>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lr>
          <a:srgbClr val="F1AF00"/>
        </a:buClr>
        <a:buFont typeface="Arial" charset="0"/>
        <a:buChar char="–"/>
        <a:defRPr sz="2100">
          <a:solidFill>
            <a:srgbClr val="00338F"/>
          </a:solidFill>
          <a:latin typeface="+mn-lt"/>
        </a:defRPr>
      </a:lvl2pPr>
      <a:lvl3pPr marL="1143000" indent="-228600" algn="l" rtl="0" eaLnBrk="0" fontAlgn="base" hangingPunct="0">
        <a:spcBef>
          <a:spcPct val="20000"/>
        </a:spcBef>
        <a:spcAft>
          <a:spcPct val="0"/>
        </a:spcAft>
        <a:buClr>
          <a:srgbClr val="F1AF00"/>
        </a:buClr>
        <a:buFont typeface="Wingdings" pitchFamily="2" charset="2"/>
        <a:buChar char="§"/>
        <a:defRPr sz="1900">
          <a:solidFill>
            <a:srgbClr val="00338F"/>
          </a:solidFill>
          <a:latin typeface="+mn-lt"/>
        </a:defRPr>
      </a:lvl3pPr>
      <a:lvl4pPr marL="1600200" indent="-228600" algn="l" rtl="0" eaLnBrk="0" fontAlgn="base" hangingPunct="0">
        <a:spcBef>
          <a:spcPct val="20000"/>
        </a:spcBef>
        <a:spcAft>
          <a:spcPct val="0"/>
        </a:spcAft>
        <a:buClr>
          <a:srgbClr val="F1AF00"/>
        </a:buClr>
        <a:buChar char="•"/>
        <a:defRPr i="1">
          <a:solidFill>
            <a:srgbClr val="00338F"/>
          </a:solidFill>
          <a:latin typeface="+mn-lt"/>
        </a:defRPr>
      </a:lvl4pPr>
      <a:lvl5pPr marL="2057400" indent="-228600" algn="l" rtl="0" eaLnBrk="0" fontAlgn="base" hangingPunct="0">
        <a:spcBef>
          <a:spcPct val="20000"/>
        </a:spcBef>
        <a:spcAft>
          <a:spcPct val="0"/>
        </a:spcAft>
        <a:buClr>
          <a:srgbClr val="F1AF00"/>
        </a:buClr>
        <a:buChar char="o"/>
        <a:defRPr sz="1600">
          <a:solidFill>
            <a:srgbClr val="00338F"/>
          </a:solidFill>
          <a:latin typeface="+mn-lt"/>
        </a:defRPr>
      </a:lvl5pPr>
      <a:lvl6pPr marL="2514600" indent="-228600" algn="l" rtl="0" fontAlgn="base">
        <a:spcBef>
          <a:spcPct val="20000"/>
        </a:spcBef>
        <a:spcAft>
          <a:spcPct val="0"/>
        </a:spcAft>
        <a:buClr>
          <a:srgbClr val="F1AF00"/>
        </a:buClr>
        <a:buChar char="o"/>
        <a:defRPr sz="1600">
          <a:solidFill>
            <a:srgbClr val="00338F"/>
          </a:solidFill>
          <a:latin typeface="+mn-lt"/>
        </a:defRPr>
      </a:lvl6pPr>
      <a:lvl7pPr marL="2971800" indent="-228600" algn="l" rtl="0" fontAlgn="base">
        <a:spcBef>
          <a:spcPct val="20000"/>
        </a:spcBef>
        <a:spcAft>
          <a:spcPct val="0"/>
        </a:spcAft>
        <a:buClr>
          <a:srgbClr val="F1AF00"/>
        </a:buClr>
        <a:buChar char="o"/>
        <a:defRPr sz="1600">
          <a:solidFill>
            <a:srgbClr val="00338F"/>
          </a:solidFill>
          <a:latin typeface="+mn-lt"/>
        </a:defRPr>
      </a:lvl7pPr>
      <a:lvl8pPr marL="3429000" indent="-228600" algn="l" rtl="0" fontAlgn="base">
        <a:spcBef>
          <a:spcPct val="20000"/>
        </a:spcBef>
        <a:spcAft>
          <a:spcPct val="0"/>
        </a:spcAft>
        <a:buClr>
          <a:srgbClr val="F1AF00"/>
        </a:buClr>
        <a:buChar char="o"/>
        <a:defRPr sz="1600">
          <a:solidFill>
            <a:srgbClr val="00338F"/>
          </a:solidFill>
          <a:latin typeface="+mn-lt"/>
        </a:defRPr>
      </a:lvl8pPr>
      <a:lvl9pPr marL="3886200" indent="-228600" algn="l" rtl="0" fontAlgn="base">
        <a:spcBef>
          <a:spcPct val="20000"/>
        </a:spcBef>
        <a:spcAft>
          <a:spcPct val="0"/>
        </a:spcAft>
        <a:buClr>
          <a:srgbClr val="F1AF00"/>
        </a:buClr>
        <a:buChar char="o"/>
        <a:defRPr sz="1600">
          <a:solidFill>
            <a:srgbClr val="00338F"/>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gus.fzk.de/pages/docu.php"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2443163" y="1992313"/>
            <a:ext cx="6264275" cy="1577975"/>
          </a:xfrm>
        </p:spPr>
        <p:txBody>
          <a:bodyPr/>
          <a:lstStyle/>
          <a:p>
            <a:pPr eaLnBrk="1" hangingPunct="1"/>
            <a:r>
              <a:rPr lang="en-GB" smtClean="0"/>
              <a:t>What all NGIs need to do:</a:t>
            </a:r>
            <a:br>
              <a:rPr lang="en-GB" smtClean="0"/>
            </a:br>
            <a:r>
              <a:rPr lang="en-GB" smtClean="0">
                <a:solidFill>
                  <a:srgbClr val="D2A500"/>
                </a:solidFill>
              </a:rPr>
              <a:t>Helpdesk / User Support</a:t>
            </a:r>
          </a:p>
        </p:txBody>
      </p:sp>
      <p:sp>
        <p:nvSpPr>
          <p:cNvPr id="15362" name="Rectangle 3"/>
          <p:cNvSpPr>
            <a:spLocks noGrp="1" noChangeArrowheads="1"/>
          </p:cNvSpPr>
          <p:nvPr>
            <p:ph type="subTitle" idx="1"/>
          </p:nvPr>
        </p:nvSpPr>
        <p:spPr/>
        <p:txBody>
          <a:bodyPr/>
          <a:lstStyle/>
          <a:p>
            <a:pPr eaLnBrk="1" hangingPunct="1"/>
            <a:r>
              <a:rPr lang="en-GB" smtClean="0"/>
              <a:t>Torsten Antoni</a:t>
            </a:r>
          </a:p>
          <a:p>
            <a:pPr eaLnBrk="1" hangingPunct="1"/>
            <a:r>
              <a:rPr lang="en-US" smtClean="0"/>
              <a:t>KIT - Karlsruhe Institute of Technology</a:t>
            </a:r>
          </a:p>
          <a:p>
            <a:pPr eaLnBrk="1" hangingPunct="1"/>
            <a:r>
              <a:rPr lang="en-US" sz="1800" smtClean="0"/>
              <a:t>antoni@kit.edu</a:t>
            </a:r>
            <a:endParaRPr lang="en-GB" sz="1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25602" name="Rectangle 12"/>
          <p:cNvSpPr>
            <a:spLocks noGrp="1" noChangeArrowheads="1"/>
          </p:cNvSpPr>
          <p:nvPr>
            <p:ph type="sldNum" sz="quarter" idx="11"/>
          </p:nvPr>
        </p:nvSpPr>
        <p:spPr>
          <a:noFill/>
        </p:spPr>
        <p:txBody>
          <a:bodyPr/>
          <a:lstStyle/>
          <a:p>
            <a:fld id="{2A65747B-10D1-4935-9ED6-6B60D2C4A2FB}" type="slidenum">
              <a:rPr lang="en-GB" smtClean="0"/>
              <a:pPr/>
              <a:t>10</a:t>
            </a:fld>
            <a:endParaRPr lang="en-GB" smtClean="0"/>
          </a:p>
        </p:txBody>
      </p:sp>
      <p:sp>
        <p:nvSpPr>
          <p:cNvPr id="25603" name="Fußzeilenplatzhalter 3"/>
          <p:cNvSpPr txBox="1">
            <a:spLocks noGrp="1"/>
          </p:cNvSpPr>
          <p:nvPr/>
        </p:nvSpPr>
        <p:spPr bwMode="auto">
          <a:xfrm>
            <a:off x="1736725" y="6559550"/>
            <a:ext cx="6702425" cy="476250"/>
          </a:xfrm>
          <a:prstGeom prst="rect">
            <a:avLst/>
          </a:prstGeom>
          <a:noFill/>
          <a:ln w="9525">
            <a:noFill/>
            <a:miter lim="800000"/>
            <a:headEnd/>
            <a:tailEnd/>
          </a:ln>
        </p:spPr>
        <p:txBody>
          <a:bodyPr/>
          <a:lstStyle/>
          <a:p>
            <a:pPr algn="r"/>
            <a:r>
              <a:rPr lang="en-US" sz="1200" b="1">
                <a:solidFill>
                  <a:schemeClr val="tx1"/>
                </a:solidFill>
              </a:rPr>
              <a:t>Transition to EGI, OTAG meeting Amsterdam, 3rd  of March 2010</a:t>
            </a:r>
          </a:p>
        </p:txBody>
      </p:sp>
      <p:sp>
        <p:nvSpPr>
          <p:cNvPr id="25604" name="Foliennummernplatzhalter 4"/>
          <p:cNvSpPr txBox="1">
            <a:spLocks noGrp="1"/>
          </p:cNvSpPr>
          <p:nvPr/>
        </p:nvSpPr>
        <p:spPr bwMode="auto">
          <a:xfrm>
            <a:off x="8521700" y="6562725"/>
            <a:ext cx="469900" cy="476250"/>
          </a:xfrm>
          <a:prstGeom prst="rect">
            <a:avLst/>
          </a:prstGeom>
          <a:noFill/>
          <a:ln w="9525">
            <a:noFill/>
            <a:miter lim="800000"/>
            <a:headEnd/>
            <a:tailEnd/>
          </a:ln>
        </p:spPr>
        <p:txBody>
          <a:bodyPr/>
          <a:lstStyle/>
          <a:p>
            <a:pPr algn="r"/>
            <a:fld id="{9EE570CB-DEA4-4C61-B405-AAD9E3E2F425}" type="slidenum">
              <a:rPr lang="en-GB" sz="1200" b="1">
                <a:solidFill>
                  <a:schemeClr val="tx1"/>
                </a:solidFill>
              </a:rPr>
              <a:pPr algn="r"/>
              <a:t>10</a:t>
            </a:fld>
            <a:endParaRPr lang="en-GB" sz="1200" b="1">
              <a:solidFill>
                <a:schemeClr val="tx1"/>
              </a:solidFill>
            </a:endParaRPr>
          </a:p>
        </p:txBody>
      </p:sp>
      <p:sp>
        <p:nvSpPr>
          <p:cNvPr id="25605" name="Rectangle 2"/>
          <p:cNvSpPr>
            <a:spLocks noGrp="1" noChangeArrowheads="1"/>
          </p:cNvSpPr>
          <p:nvPr>
            <p:ph type="title" idx="4294967295"/>
          </p:nvPr>
        </p:nvSpPr>
        <p:spPr/>
        <p:txBody>
          <a:bodyPr/>
          <a:lstStyle/>
          <a:p>
            <a:pPr eaLnBrk="1" hangingPunct="1"/>
            <a:r>
              <a:rPr lang="en-US" smtClean="0"/>
              <a:t>Example of regionalised GGUS</a:t>
            </a:r>
            <a:endParaRPr lang="en-GB" smtClean="0"/>
          </a:p>
        </p:txBody>
      </p:sp>
      <p:pic>
        <p:nvPicPr>
          <p:cNvPr id="25607" name="Grafik 5" descr="screenshot_main.jpg"/>
          <p:cNvPicPr>
            <a:picLocks noChangeAspect="1"/>
          </p:cNvPicPr>
          <p:nvPr/>
        </p:nvPicPr>
        <p:blipFill>
          <a:blip r:embed="rId3"/>
          <a:srcRect l="13731" t="3564" r="14030"/>
          <a:stretch>
            <a:fillRect/>
          </a:stretch>
        </p:blipFill>
        <p:spPr bwMode="auto">
          <a:xfrm>
            <a:off x="1255713" y="996950"/>
            <a:ext cx="6757987" cy="5418138"/>
          </a:xfrm>
          <a:prstGeom prst="rect">
            <a:avLst/>
          </a:prstGeom>
          <a:noFill/>
          <a:ln w="9525">
            <a:solidFill>
              <a:schemeClr val="accent1"/>
            </a:solid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27650" name="Rectangle 12"/>
          <p:cNvSpPr>
            <a:spLocks noGrp="1" noChangeArrowheads="1"/>
          </p:cNvSpPr>
          <p:nvPr>
            <p:ph type="sldNum" sz="quarter" idx="11"/>
          </p:nvPr>
        </p:nvSpPr>
        <p:spPr>
          <a:noFill/>
        </p:spPr>
        <p:txBody>
          <a:bodyPr/>
          <a:lstStyle/>
          <a:p>
            <a:fld id="{33787C0F-AFB5-408A-A6D8-20A24EB14A1D}" type="slidenum">
              <a:rPr lang="en-GB" smtClean="0"/>
              <a:pPr/>
              <a:t>11</a:t>
            </a:fld>
            <a:endParaRPr lang="en-GB" smtClean="0"/>
          </a:p>
        </p:txBody>
      </p:sp>
      <p:sp>
        <p:nvSpPr>
          <p:cNvPr id="27651" name="Rectangle 2"/>
          <p:cNvSpPr>
            <a:spLocks noGrp="1" noChangeArrowheads="1"/>
          </p:cNvSpPr>
          <p:nvPr>
            <p:ph type="title"/>
          </p:nvPr>
        </p:nvSpPr>
        <p:spPr/>
        <p:txBody>
          <a:bodyPr/>
          <a:lstStyle/>
          <a:p>
            <a:r>
              <a:rPr lang="de-DE" smtClean="0"/>
              <a:t>User Support in EGI</a:t>
            </a:r>
          </a:p>
        </p:txBody>
      </p:sp>
      <p:sp>
        <p:nvSpPr>
          <p:cNvPr id="27652" name="Rectangle 3"/>
          <p:cNvSpPr>
            <a:spLocks noGrp="1" noChangeArrowheads="1"/>
          </p:cNvSpPr>
          <p:nvPr>
            <p:ph type="body" idx="1"/>
          </p:nvPr>
        </p:nvSpPr>
        <p:spPr/>
        <p:txBody>
          <a:bodyPr/>
          <a:lstStyle/>
          <a:p>
            <a:r>
              <a:rPr lang="de-DE" smtClean="0"/>
              <a:t>TSA1.7 – Support Teams</a:t>
            </a:r>
          </a:p>
          <a:p>
            <a:pPr lvl="1"/>
            <a:r>
              <a:rPr lang="de-DE" smtClean="0"/>
              <a:t>This task supports the Ticket Triage teams within EGI.eu and </a:t>
            </a:r>
            <a:r>
              <a:rPr lang="de-DE" smtClean="0">
                <a:solidFill>
                  <a:srgbClr val="D2A500"/>
                </a:solidFill>
              </a:rPr>
              <a:t>the teams carrying out the user support work within the NGI</a:t>
            </a:r>
            <a:r>
              <a:rPr lang="de-DE" smtClean="0"/>
              <a:t>. The Ticket Triage team (or Ticket Processing Management – TPM) is responsible for the monitoring and routing of all active tickets in the Grid user support system to the appropriate second-line specialized support units. These support units will be in the operational tasks, in other activities, or other projects like the VRCs. </a:t>
            </a:r>
            <a:r>
              <a:rPr lang="de-DE" smtClean="0">
                <a:solidFill>
                  <a:srgbClr val="D2A500"/>
                </a:solidFill>
              </a:rPr>
              <a:t>In the NGIs, the teams support their local users of international VOs</a:t>
            </a:r>
            <a:r>
              <a:rPr lang="de-DE" smtClean="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28674" name="Rectangle 12"/>
          <p:cNvSpPr>
            <a:spLocks noGrp="1" noChangeArrowheads="1"/>
          </p:cNvSpPr>
          <p:nvPr>
            <p:ph type="sldNum" sz="quarter" idx="11"/>
          </p:nvPr>
        </p:nvSpPr>
        <p:spPr>
          <a:noFill/>
        </p:spPr>
        <p:txBody>
          <a:bodyPr/>
          <a:lstStyle/>
          <a:p>
            <a:fld id="{E6BC3B96-0E4C-4774-91E8-B76F0E38A399}" type="slidenum">
              <a:rPr lang="en-GB" smtClean="0"/>
              <a:pPr/>
              <a:t>12</a:t>
            </a:fld>
            <a:endParaRPr lang="en-GB" smtClean="0"/>
          </a:p>
        </p:txBody>
      </p:sp>
      <p:sp>
        <p:nvSpPr>
          <p:cNvPr id="28675" name="Rectangle 2"/>
          <p:cNvSpPr>
            <a:spLocks noGrp="1" noChangeArrowheads="1"/>
          </p:cNvSpPr>
          <p:nvPr>
            <p:ph type="title"/>
          </p:nvPr>
        </p:nvSpPr>
        <p:spPr/>
        <p:txBody>
          <a:bodyPr/>
          <a:lstStyle/>
          <a:p>
            <a:r>
              <a:rPr lang="de-DE" smtClean="0"/>
              <a:t>User Support in EGI</a:t>
            </a:r>
          </a:p>
        </p:txBody>
      </p:sp>
      <p:sp>
        <p:nvSpPr>
          <p:cNvPr id="28676" name="Rectangle 3"/>
          <p:cNvSpPr>
            <a:spLocks noGrp="1" noChangeArrowheads="1"/>
          </p:cNvSpPr>
          <p:nvPr>
            <p:ph type="body" idx="1"/>
          </p:nvPr>
        </p:nvSpPr>
        <p:spPr/>
        <p:txBody>
          <a:bodyPr/>
          <a:lstStyle/>
          <a:p>
            <a:pPr>
              <a:lnSpc>
                <a:spcPct val="90000"/>
              </a:lnSpc>
            </a:pPr>
            <a:r>
              <a:rPr lang="de-DE" sz="2000" smtClean="0"/>
              <a:t>TSA1.7 – Support Teams</a:t>
            </a:r>
          </a:p>
          <a:p>
            <a:pPr lvl="1">
              <a:lnSpc>
                <a:spcPct val="90000"/>
              </a:lnSpc>
            </a:pPr>
            <a:r>
              <a:rPr lang="en-US" sz="1900" smtClean="0"/>
              <a:t>At the core of the Operational Support Teams‘ work is the monitoring and support of the sites through a ticketing system which will contain issues raised as a result of the monitoring system, VOs, users and system administrators. This ensures that the International VOs get the services agreed through EGI. The practical work includes:</a:t>
            </a:r>
          </a:p>
          <a:p>
            <a:pPr lvl="2">
              <a:lnSpc>
                <a:spcPct val="90000"/>
              </a:lnSpc>
            </a:pPr>
            <a:r>
              <a:rPr lang="en-US" sz="1700" smtClean="0">
                <a:solidFill>
                  <a:srgbClr val="D2A500"/>
                </a:solidFill>
              </a:rPr>
              <a:t>Monitoring and help desk shifts</a:t>
            </a:r>
          </a:p>
          <a:p>
            <a:pPr lvl="2">
              <a:lnSpc>
                <a:spcPct val="90000"/>
              </a:lnSpc>
            </a:pPr>
            <a:r>
              <a:rPr lang="en-US" sz="1700" smtClean="0">
                <a:solidFill>
                  <a:srgbClr val="D2A500"/>
                </a:solidFill>
              </a:rPr>
              <a:t>Triage of incoming problems, assignment of tickets to the 2nd line support units, ticket escalation, ticket follow-up, suspension of sites if needed, etc.</a:t>
            </a:r>
          </a:p>
          <a:p>
            <a:pPr lvl="2">
              <a:lnSpc>
                <a:spcPct val="90000"/>
              </a:lnSpc>
            </a:pPr>
            <a:r>
              <a:rPr lang="en-US" sz="1700" smtClean="0">
                <a:solidFill>
                  <a:srgbClr val="D2A500"/>
                </a:solidFill>
              </a:rPr>
              <a:t>Certification of the sites entering the NGI Grid and thus in the EGI Grid, with the rules agreed with EGI, according to the site category and SLD.</a:t>
            </a:r>
          </a:p>
          <a:p>
            <a:pPr lvl="2">
              <a:lnSpc>
                <a:spcPct val="90000"/>
              </a:lnSpc>
            </a:pPr>
            <a:r>
              <a:rPr lang="en-US" sz="1700" smtClean="0">
                <a:solidFill>
                  <a:srgbClr val="D2A500"/>
                </a:solidFill>
              </a:rPr>
              <a:t>The interface with the NREN is specifically required for troubleshooting of connectivity problems, test for advancement in technologies etc.</a:t>
            </a:r>
          </a:p>
          <a:p>
            <a:pPr lvl="2">
              <a:lnSpc>
                <a:spcPct val="90000"/>
              </a:lnSpc>
            </a:pPr>
            <a:r>
              <a:rPr lang="en-US" sz="1700" smtClean="0">
                <a:solidFill>
                  <a:srgbClr val="D2A500"/>
                </a:solidFill>
              </a:rPr>
              <a:t>Maintenance of web pages for FAQ, best practices etc.</a:t>
            </a:r>
          </a:p>
          <a:p>
            <a:pPr lvl="2">
              <a:lnSpc>
                <a:spcPct val="90000"/>
              </a:lnSpc>
            </a:pPr>
            <a:r>
              <a:rPr lang="en-US" sz="1700" smtClean="0">
                <a:solidFill>
                  <a:srgbClr val="D2A500"/>
                </a:solidFill>
              </a:rPr>
              <a:t>Operation of a ticketing system integrated with the EGI Helpdesk</a:t>
            </a:r>
          </a:p>
          <a:p>
            <a:pPr lvl="1">
              <a:lnSpc>
                <a:spcPct val="90000"/>
              </a:lnSpc>
            </a:pPr>
            <a:r>
              <a:rPr lang="en-US" sz="1900" smtClean="0"/>
              <a:t>The bulk of the work is done by NGIs using their own monitoring infrastructure for their own sites and users but there is a central role in coordination so that the international VOs receive the same level of service and cross-border issues are resolved.</a:t>
            </a:r>
            <a:endParaRPr lang="de-DE" sz="1900" smtClean="0"/>
          </a:p>
          <a:p>
            <a:pPr>
              <a:lnSpc>
                <a:spcPct val="90000"/>
              </a:lnSpc>
              <a:buFontTx/>
              <a:buNone/>
            </a:pPr>
            <a:endParaRPr lang="de-DE" sz="20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29698" name="Rectangle 12"/>
          <p:cNvSpPr>
            <a:spLocks noGrp="1" noChangeArrowheads="1"/>
          </p:cNvSpPr>
          <p:nvPr>
            <p:ph type="sldNum" sz="quarter" idx="11"/>
          </p:nvPr>
        </p:nvSpPr>
        <p:spPr>
          <a:noFill/>
        </p:spPr>
        <p:txBody>
          <a:bodyPr/>
          <a:lstStyle/>
          <a:p>
            <a:fld id="{A3A0FE3E-600E-4F29-842E-B86AD9E4158B}" type="slidenum">
              <a:rPr lang="en-GB" smtClean="0"/>
              <a:pPr/>
              <a:t>13</a:t>
            </a:fld>
            <a:endParaRPr lang="en-GB" smtClean="0"/>
          </a:p>
        </p:txBody>
      </p:sp>
      <p:sp>
        <p:nvSpPr>
          <p:cNvPr id="29699" name="Rectangle 2"/>
          <p:cNvSpPr>
            <a:spLocks noGrp="1" noChangeArrowheads="1"/>
          </p:cNvSpPr>
          <p:nvPr>
            <p:ph type="title"/>
          </p:nvPr>
        </p:nvSpPr>
        <p:spPr/>
        <p:txBody>
          <a:bodyPr/>
          <a:lstStyle/>
          <a:p>
            <a:r>
              <a:rPr lang="de-DE" smtClean="0"/>
              <a:t>What all NGIs need to do</a:t>
            </a:r>
          </a:p>
        </p:txBody>
      </p:sp>
      <p:sp>
        <p:nvSpPr>
          <p:cNvPr id="29700" name="Rectangle 3"/>
          <p:cNvSpPr>
            <a:spLocks noGrp="1" noChangeArrowheads="1"/>
          </p:cNvSpPr>
          <p:nvPr>
            <p:ph type="body" idx="1"/>
          </p:nvPr>
        </p:nvSpPr>
        <p:spPr/>
        <p:txBody>
          <a:bodyPr/>
          <a:lstStyle/>
          <a:p>
            <a:r>
              <a:rPr lang="de-DE" smtClean="0"/>
              <a:t>Support Teams</a:t>
            </a:r>
          </a:p>
          <a:p>
            <a:pPr lvl="1"/>
            <a:r>
              <a:rPr lang="de-DE" smtClean="0"/>
              <a:t>Provide national first line support</a:t>
            </a:r>
          </a:p>
          <a:p>
            <a:pPr lvl="2"/>
            <a:r>
              <a:rPr lang="de-DE" smtClean="0"/>
              <a:t>React to user tickets assigned through GGUS</a:t>
            </a:r>
          </a:p>
          <a:p>
            <a:pPr lvl="2"/>
            <a:r>
              <a:rPr lang="de-DE" smtClean="0"/>
              <a:t>React to operations tickets assigned through GGUS </a:t>
            </a:r>
          </a:p>
          <a:p>
            <a:pPr lvl="2"/>
            <a:r>
              <a:rPr lang="de-DE" smtClean="0"/>
              <a:t>Project-wide SLAs apply</a:t>
            </a:r>
          </a:p>
          <a:p>
            <a:pPr lvl="2"/>
            <a:endParaRPr lang="de-DE" smtClean="0"/>
          </a:p>
          <a:p>
            <a:pPr lvl="1"/>
            <a:r>
              <a:rPr lang="de-DE" smtClean="0"/>
              <a:t>National support units covering all relevant areas</a:t>
            </a:r>
          </a:p>
          <a:p>
            <a:pPr lvl="2"/>
            <a:r>
              <a:rPr lang="de-DE" smtClean="0"/>
              <a:t>Sites</a:t>
            </a:r>
          </a:p>
          <a:p>
            <a:pPr lvl="2"/>
            <a:r>
              <a:rPr lang="de-DE" smtClean="0"/>
              <a:t>Tools / Services</a:t>
            </a:r>
          </a:p>
          <a:p>
            <a:pPr lvl="2"/>
            <a:r>
              <a:rPr lang="de-DE" smtClean="0"/>
              <a:t>…</a:t>
            </a:r>
          </a:p>
          <a:p>
            <a:pPr lvl="2"/>
            <a:endParaRPr lang="de-DE" smtClean="0"/>
          </a:p>
          <a:p>
            <a:pPr lvl="1"/>
            <a:r>
              <a:rPr lang="de-DE" smtClean="0"/>
              <a:t>Strong links to:</a:t>
            </a:r>
          </a:p>
          <a:p>
            <a:pPr lvl="2"/>
            <a:r>
              <a:rPr lang="de-DE" smtClean="0"/>
              <a:t>GOCDB</a:t>
            </a:r>
          </a:p>
          <a:p>
            <a:pPr lvl="2"/>
            <a:r>
              <a:rPr lang="de-DE" smtClean="0"/>
              <a:t>Monitoring</a:t>
            </a:r>
          </a:p>
          <a:p>
            <a:pPr lvl="2"/>
            <a:r>
              <a:rPr lang="de-DE" smtClean="0"/>
              <a:t>Operations Dashboard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17410" name="Rectangle 12"/>
          <p:cNvSpPr>
            <a:spLocks noGrp="1" noChangeArrowheads="1"/>
          </p:cNvSpPr>
          <p:nvPr>
            <p:ph type="sldNum" sz="quarter" idx="11"/>
          </p:nvPr>
        </p:nvSpPr>
        <p:spPr>
          <a:noFill/>
        </p:spPr>
        <p:txBody>
          <a:bodyPr/>
          <a:lstStyle/>
          <a:p>
            <a:fld id="{F04FDFBF-FAAA-4514-9AF9-967EB1101CCA}" type="slidenum">
              <a:rPr lang="en-GB" smtClean="0"/>
              <a:pPr/>
              <a:t>2</a:t>
            </a:fld>
            <a:endParaRPr lang="en-GB" smtClean="0"/>
          </a:p>
        </p:txBody>
      </p:sp>
      <p:sp>
        <p:nvSpPr>
          <p:cNvPr id="17411" name="Rectangle 2"/>
          <p:cNvSpPr>
            <a:spLocks noGrp="1" noChangeArrowheads="1"/>
          </p:cNvSpPr>
          <p:nvPr>
            <p:ph type="title" idx="4294967295"/>
          </p:nvPr>
        </p:nvSpPr>
        <p:spPr>
          <a:xfrm>
            <a:off x="2254250" y="-73025"/>
            <a:ext cx="6734175" cy="685800"/>
          </a:xfrm>
        </p:spPr>
        <p:txBody>
          <a:bodyPr lIns="0" tIns="0" rIns="0" bIns="0" anchor="b"/>
          <a:lstStyle/>
          <a:p>
            <a:r>
              <a:rPr lang="de-DE" sz="2400" smtClean="0"/>
              <a:t>Regional Support with central coordination</a:t>
            </a:r>
          </a:p>
        </p:txBody>
      </p:sp>
      <p:grpSp>
        <p:nvGrpSpPr>
          <p:cNvPr id="17412" name="Group 68"/>
          <p:cNvGrpSpPr>
            <a:grpSpLocks/>
          </p:cNvGrpSpPr>
          <p:nvPr/>
        </p:nvGrpSpPr>
        <p:grpSpPr bwMode="auto">
          <a:xfrm>
            <a:off x="357188" y="1033463"/>
            <a:ext cx="8350250" cy="5027612"/>
            <a:chOff x="-4" y="562"/>
            <a:chExt cx="5731" cy="3509"/>
          </a:xfrm>
        </p:grpSpPr>
        <p:sp>
          <p:nvSpPr>
            <p:cNvPr id="17415" name="AutoShape 69"/>
            <p:cNvSpPr>
              <a:spLocks noChangeArrowheads="1"/>
            </p:cNvSpPr>
            <p:nvPr/>
          </p:nvSpPr>
          <p:spPr bwMode="auto">
            <a:xfrm>
              <a:off x="1185" y="636"/>
              <a:ext cx="357" cy="259"/>
            </a:xfrm>
            <a:prstGeom prst="leftRightArrow">
              <a:avLst>
                <a:gd name="adj1" fmla="val 50000"/>
                <a:gd name="adj2" fmla="val 27568"/>
              </a:avLst>
            </a:prstGeom>
            <a:solidFill>
              <a:schemeClr val="bg2"/>
            </a:solidFill>
            <a:ln w="25400" algn="ctr">
              <a:solidFill>
                <a:schemeClr val="tx1"/>
              </a:solidFill>
              <a:miter lim="800000"/>
              <a:headEnd/>
              <a:tailEnd/>
            </a:ln>
          </p:spPr>
          <p:txBody>
            <a:bodyPr lIns="90000" tIns="46800" rIns="90000" bIns="46800" anchor="ctr">
              <a:spAutoFit/>
            </a:bodyPr>
            <a:lstStyle/>
            <a:p>
              <a:endParaRPr lang="de-DE"/>
            </a:p>
          </p:txBody>
        </p:sp>
        <p:sp>
          <p:nvSpPr>
            <p:cNvPr id="17416" name="AutoShape 70"/>
            <p:cNvSpPr>
              <a:spLocks noChangeArrowheads="1"/>
            </p:cNvSpPr>
            <p:nvPr/>
          </p:nvSpPr>
          <p:spPr bwMode="auto">
            <a:xfrm>
              <a:off x="1131" y="652"/>
              <a:ext cx="357" cy="259"/>
            </a:xfrm>
            <a:prstGeom prst="leftRightArrow">
              <a:avLst>
                <a:gd name="adj1" fmla="val 50000"/>
                <a:gd name="adj2" fmla="val 27568"/>
              </a:avLst>
            </a:prstGeom>
            <a:solidFill>
              <a:schemeClr val="bg2"/>
            </a:solidFill>
            <a:ln w="25400" algn="ctr">
              <a:solidFill>
                <a:schemeClr val="tx1"/>
              </a:solidFill>
              <a:miter lim="800000"/>
              <a:headEnd/>
              <a:tailEnd/>
            </a:ln>
          </p:spPr>
          <p:txBody>
            <a:bodyPr lIns="90000" tIns="46800" rIns="90000" bIns="46800" anchor="ctr">
              <a:spAutoFit/>
            </a:bodyPr>
            <a:lstStyle/>
            <a:p>
              <a:endParaRPr lang="de-DE"/>
            </a:p>
          </p:txBody>
        </p:sp>
        <p:sp>
          <p:nvSpPr>
            <p:cNvPr id="17417" name="AutoShape 71"/>
            <p:cNvSpPr>
              <a:spLocks noChangeArrowheads="1"/>
            </p:cNvSpPr>
            <p:nvPr/>
          </p:nvSpPr>
          <p:spPr bwMode="auto">
            <a:xfrm>
              <a:off x="364" y="616"/>
              <a:ext cx="658"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RC A</a:t>
              </a:r>
            </a:p>
          </p:txBody>
        </p:sp>
        <p:sp>
          <p:nvSpPr>
            <p:cNvPr id="17418" name="AutoShape 72"/>
            <p:cNvSpPr>
              <a:spLocks noChangeArrowheads="1"/>
            </p:cNvSpPr>
            <p:nvPr/>
          </p:nvSpPr>
          <p:spPr bwMode="auto">
            <a:xfrm>
              <a:off x="367" y="914"/>
              <a:ext cx="658"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RC B</a:t>
              </a:r>
            </a:p>
          </p:txBody>
        </p:sp>
        <p:sp>
          <p:nvSpPr>
            <p:cNvPr id="17419" name="AutoShape 73"/>
            <p:cNvSpPr>
              <a:spLocks noChangeArrowheads="1"/>
            </p:cNvSpPr>
            <p:nvPr/>
          </p:nvSpPr>
          <p:spPr bwMode="auto">
            <a:xfrm>
              <a:off x="370" y="1211"/>
              <a:ext cx="658"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RC C</a:t>
              </a:r>
            </a:p>
          </p:txBody>
        </p:sp>
        <p:sp>
          <p:nvSpPr>
            <p:cNvPr id="17420" name="AutoShape 74"/>
            <p:cNvSpPr>
              <a:spLocks noChangeArrowheads="1"/>
            </p:cNvSpPr>
            <p:nvPr/>
          </p:nvSpPr>
          <p:spPr bwMode="auto">
            <a:xfrm>
              <a:off x="294" y="696"/>
              <a:ext cx="658"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RC A</a:t>
              </a:r>
            </a:p>
          </p:txBody>
        </p:sp>
        <p:sp>
          <p:nvSpPr>
            <p:cNvPr id="17421" name="AutoShape 75"/>
            <p:cNvSpPr>
              <a:spLocks noChangeArrowheads="1"/>
            </p:cNvSpPr>
            <p:nvPr/>
          </p:nvSpPr>
          <p:spPr bwMode="auto">
            <a:xfrm>
              <a:off x="297" y="994"/>
              <a:ext cx="658"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RC B</a:t>
              </a:r>
            </a:p>
          </p:txBody>
        </p:sp>
        <p:sp>
          <p:nvSpPr>
            <p:cNvPr id="17422" name="AutoShape 76"/>
            <p:cNvSpPr>
              <a:spLocks noChangeArrowheads="1"/>
            </p:cNvSpPr>
            <p:nvPr/>
          </p:nvSpPr>
          <p:spPr bwMode="auto">
            <a:xfrm>
              <a:off x="300" y="1291"/>
              <a:ext cx="658"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RC C</a:t>
              </a:r>
            </a:p>
          </p:txBody>
        </p:sp>
        <p:sp>
          <p:nvSpPr>
            <p:cNvPr id="17423" name="AutoShape 77"/>
            <p:cNvSpPr>
              <a:spLocks noChangeArrowheads="1"/>
            </p:cNvSpPr>
            <p:nvPr/>
          </p:nvSpPr>
          <p:spPr bwMode="auto">
            <a:xfrm>
              <a:off x="1118" y="1324"/>
              <a:ext cx="3434" cy="2245"/>
            </a:xfrm>
            <a:prstGeom prst="roundRect">
              <a:avLst>
                <a:gd name="adj" fmla="val 16667"/>
              </a:avLst>
            </a:prstGeom>
            <a:solidFill>
              <a:srgbClr val="A8AAA8"/>
            </a:solidFill>
            <a:ln w="25400" algn="ctr">
              <a:solidFill>
                <a:schemeClr val="tx1"/>
              </a:solidFill>
              <a:round/>
              <a:headEnd/>
              <a:tailEnd/>
            </a:ln>
          </p:spPr>
          <p:txBody>
            <a:bodyPr lIns="90000" tIns="46800" rIns="90000" bIns="46800" anchor="ctr">
              <a:spAutoFit/>
            </a:bodyPr>
            <a:lstStyle/>
            <a:p>
              <a:endParaRPr lang="de-DE"/>
            </a:p>
          </p:txBody>
        </p:sp>
        <p:sp>
          <p:nvSpPr>
            <p:cNvPr id="17424" name="AutoShape 78"/>
            <p:cNvSpPr>
              <a:spLocks noChangeArrowheads="1"/>
            </p:cNvSpPr>
            <p:nvPr/>
          </p:nvSpPr>
          <p:spPr bwMode="auto">
            <a:xfrm>
              <a:off x="1478" y="1400"/>
              <a:ext cx="781" cy="247"/>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ROC C</a:t>
              </a:r>
            </a:p>
          </p:txBody>
        </p:sp>
        <p:sp>
          <p:nvSpPr>
            <p:cNvPr id="17425" name="AutoShape 79"/>
            <p:cNvSpPr>
              <a:spLocks noChangeArrowheads="1"/>
            </p:cNvSpPr>
            <p:nvPr/>
          </p:nvSpPr>
          <p:spPr bwMode="auto">
            <a:xfrm>
              <a:off x="1407" y="1448"/>
              <a:ext cx="781"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ROC B</a:t>
              </a:r>
            </a:p>
          </p:txBody>
        </p:sp>
        <p:sp>
          <p:nvSpPr>
            <p:cNvPr id="17426" name="AutoShape 80"/>
            <p:cNvSpPr>
              <a:spLocks noChangeArrowheads="1"/>
            </p:cNvSpPr>
            <p:nvPr/>
          </p:nvSpPr>
          <p:spPr bwMode="auto">
            <a:xfrm>
              <a:off x="1336" y="1487"/>
              <a:ext cx="780"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ROC N</a:t>
              </a:r>
            </a:p>
          </p:txBody>
        </p:sp>
        <p:sp>
          <p:nvSpPr>
            <p:cNvPr id="17427" name="AutoShape 81"/>
            <p:cNvSpPr>
              <a:spLocks noChangeArrowheads="1"/>
            </p:cNvSpPr>
            <p:nvPr/>
          </p:nvSpPr>
          <p:spPr bwMode="auto">
            <a:xfrm>
              <a:off x="228" y="770"/>
              <a:ext cx="658"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RC A</a:t>
              </a:r>
            </a:p>
          </p:txBody>
        </p:sp>
        <p:sp>
          <p:nvSpPr>
            <p:cNvPr id="17428" name="AutoShape 82"/>
            <p:cNvSpPr>
              <a:spLocks noChangeArrowheads="1"/>
            </p:cNvSpPr>
            <p:nvPr/>
          </p:nvSpPr>
          <p:spPr bwMode="auto">
            <a:xfrm>
              <a:off x="231" y="1068"/>
              <a:ext cx="658"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RC B</a:t>
              </a:r>
            </a:p>
          </p:txBody>
        </p:sp>
        <p:sp>
          <p:nvSpPr>
            <p:cNvPr id="17429" name="AutoShape 83"/>
            <p:cNvSpPr>
              <a:spLocks noChangeArrowheads="1"/>
            </p:cNvSpPr>
            <p:nvPr/>
          </p:nvSpPr>
          <p:spPr bwMode="auto">
            <a:xfrm>
              <a:off x="235" y="1365"/>
              <a:ext cx="657"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RC C</a:t>
              </a:r>
            </a:p>
          </p:txBody>
        </p:sp>
        <p:sp>
          <p:nvSpPr>
            <p:cNvPr id="17430" name="AutoShape 84"/>
            <p:cNvSpPr>
              <a:spLocks noChangeArrowheads="1"/>
            </p:cNvSpPr>
            <p:nvPr/>
          </p:nvSpPr>
          <p:spPr bwMode="auto">
            <a:xfrm>
              <a:off x="1079" y="680"/>
              <a:ext cx="357" cy="259"/>
            </a:xfrm>
            <a:prstGeom prst="leftRightArrow">
              <a:avLst>
                <a:gd name="adj1" fmla="val 50000"/>
                <a:gd name="adj2" fmla="val 27568"/>
              </a:avLst>
            </a:prstGeom>
            <a:solidFill>
              <a:schemeClr val="bg2"/>
            </a:solidFill>
            <a:ln w="25400" algn="ctr">
              <a:solidFill>
                <a:schemeClr val="tx1"/>
              </a:solidFill>
              <a:miter lim="800000"/>
              <a:headEnd/>
              <a:tailEnd/>
            </a:ln>
          </p:spPr>
          <p:txBody>
            <a:bodyPr lIns="90000" tIns="46800" rIns="90000" bIns="46800" anchor="ctr">
              <a:spAutoFit/>
            </a:bodyPr>
            <a:lstStyle/>
            <a:p>
              <a:endParaRPr lang="de-DE"/>
            </a:p>
          </p:txBody>
        </p:sp>
        <p:sp>
          <p:nvSpPr>
            <p:cNvPr id="17431" name="AutoShape 85"/>
            <p:cNvSpPr>
              <a:spLocks noChangeArrowheads="1"/>
            </p:cNvSpPr>
            <p:nvPr/>
          </p:nvSpPr>
          <p:spPr bwMode="auto">
            <a:xfrm>
              <a:off x="2250" y="2697"/>
              <a:ext cx="760" cy="246"/>
            </a:xfrm>
            <a:prstGeom prst="roundRect">
              <a:avLst>
                <a:gd name="adj" fmla="val 16667"/>
              </a:avLst>
            </a:prstGeom>
            <a:solidFill>
              <a:srgbClr val="FCC4F8"/>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TPM</a:t>
              </a:r>
            </a:p>
          </p:txBody>
        </p:sp>
        <p:sp>
          <p:nvSpPr>
            <p:cNvPr id="17432" name="AutoShape 86"/>
            <p:cNvSpPr>
              <a:spLocks noChangeArrowheads="1"/>
            </p:cNvSpPr>
            <p:nvPr/>
          </p:nvSpPr>
          <p:spPr bwMode="auto">
            <a:xfrm>
              <a:off x="3353" y="1393"/>
              <a:ext cx="747" cy="246"/>
            </a:xfrm>
            <a:prstGeom prst="roundRect">
              <a:avLst>
                <a:gd name="adj" fmla="val 16667"/>
              </a:avLst>
            </a:prstGeom>
            <a:solidFill>
              <a:srgbClr val="E4FDC3"/>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VO TPM C</a:t>
              </a:r>
            </a:p>
          </p:txBody>
        </p:sp>
        <p:sp>
          <p:nvSpPr>
            <p:cNvPr id="17433" name="AutoShape 87"/>
            <p:cNvSpPr>
              <a:spLocks noChangeArrowheads="1"/>
            </p:cNvSpPr>
            <p:nvPr/>
          </p:nvSpPr>
          <p:spPr bwMode="auto">
            <a:xfrm>
              <a:off x="3157" y="1489"/>
              <a:ext cx="746" cy="246"/>
            </a:xfrm>
            <a:prstGeom prst="roundRect">
              <a:avLst>
                <a:gd name="adj" fmla="val 16667"/>
              </a:avLst>
            </a:prstGeom>
            <a:solidFill>
              <a:srgbClr val="E4FDC3"/>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VO TPM B</a:t>
              </a:r>
            </a:p>
          </p:txBody>
        </p:sp>
        <p:sp>
          <p:nvSpPr>
            <p:cNvPr id="17434" name="AutoShape 88"/>
            <p:cNvSpPr>
              <a:spLocks noChangeArrowheads="1"/>
            </p:cNvSpPr>
            <p:nvPr/>
          </p:nvSpPr>
          <p:spPr bwMode="auto">
            <a:xfrm>
              <a:off x="2992" y="1596"/>
              <a:ext cx="747" cy="246"/>
            </a:xfrm>
            <a:prstGeom prst="roundRect">
              <a:avLst>
                <a:gd name="adj" fmla="val 16667"/>
              </a:avLst>
            </a:prstGeom>
            <a:solidFill>
              <a:srgbClr val="E4FDC3"/>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VO TPM A</a:t>
              </a:r>
            </a:p>
          </p:txBody>
        </p:sp>
        <p:sp>
          <p:nvSpPr>
            <p:cNvPr id="17435" name="Text Box 89"/>
            <p:cNvSpPr txBox="1">
              <a:spLocks noChangeArrowheads="1"/>
            </p:cNvSpPr>
            <p:nvPr/>
          </p:nvSpPr>
          <p:spPr bwMode="auto">
            <a:xfrm>
              <a:off x="1607" y="1862"/>
              <a:ext cx="2239" cy="645"/>
            </a:xfrm>
            <a:prstGeom prst="rect">
              <a:avLst/>
            </a:prstGeom>
            <a:noFill/>
            <a:ln w="25400" algn="ctr">
              <a:noFill/>
              <a:miter lim="800000"/>
              <a:headEnd/>
              <a:tailEnd/>
            </a:ln>
          </p:spPr>
          <p:txBody>
            <a:bodyPr lIns="90000" tIns="46800" rIns="90000" bIns="46800">
              <a:spAutoFit/>
            </a:bodyPr>
            <a:lstStyle/>
            <a:p>
              <a:pPr algn="ctr">
                <a:spcBef>
                  <a:spcPct val="20000"/>
                </a:spcBef>
                <a:buClr>
                  <a:srgbClr val="FFCC66"/>
                </a:buClr>
              </a:pPr>
              <a:r>
                <a:rPr lang="en-GB" sz="1600" b="1">
                  <a:solidFill>
                    <a:schemeClr val="tx1"/>
                  </a:solidFill>
                </a:rPr>
                <a:t>GGUS </a:t>
              </a:r>
            </a:p>
            <a:p>
              <a:pPr algn="ctr">
                <a:spcBef>
                  <a:spcPct val="20000"/>
                </a:spcBef>
                <a:buClr>
                  <a:srgbClr val="FFCC66"/>
                </a:buClr>
              </a:pPr>
              <a:r>
                <a:rPr lang="en-GB" sz="1600" b="1">
                  <a:solidFill>
                    <a:schemeClr val="tx1"/>
                  </a:solidFill>
                </a:rPr>
                <a:t>Central </a:t>
              </a:r>
            </a:p>
            <a:p>
              <a:pPr algn="ctr">
                <a:spcBef>
                  <a:spcPct val="20000"/>
                </a:spcBef>
                <a:buClr>
                  <a:srgbClr val="FFCC66"/>
                </a:buClr>
              </a:pPr>
              <a:r>
                <a:rPr lang="en-GB" sz="1600" b="1">
                  <a:solidFill>
                    <a:schemeClr val="tx1"/>
                  </a:solidFill>
                </a:rPr>
                <a:t>System</a:t>
              </a:r>
            </a:p>
          </p:txBody>
        </p:sp>
        <p:sp>
          <p:nvSpPr>
            <p:cNvPr id="17436" name="AutoShape 90"/>
            <p:cNvSpPr>
              <a:spLocks noChangeArrowheads="1"/>
            </p:cNvSpPr>
            <p:nvPr/>
          </p:nvSpPr>
          <p:spPr bwMode="auto">
            <a:xfrm>
              <a:off x="3566" y="2807"/>
              <a:ext cx="839" cy="444"/>
            </a:xfrm>
            <a:prstGeom prst="roundRect">
              <a:avLst>
                <a:gd name="adj" fmla="val 16667"/>
              </a:avLst>
            </a:prstGeom>
            <a:solidFill>
              <a:srgbClr val="C2E0FE"/>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Middleware</a:t>
              </a:r>
            </a:p>
            <a:p>
              <a:pPr algn="ctr">
                <a:spcBef>
                  <a:spcPct val="20000"/>
                </a:spcBef>
                <a:buClr>
                  <a:srgbClr val="FFCC66"/>
                </a:buClr>
              </a:pPr>
              <a:r>
                <a:rPr lang="en-GB" sz="1400" b="1">
                  <a:solidFill>
                    <a:schemeClr val="tx1"/>
                  </a:solidFill>
                </a:rPr>
                <a:t>support</a:t>
              </a:r>
            </a:p>
          </p:txBody>
        </p:sp>
        <p:sp>
          <p:nvSpPr>
            <p:cNvPr id="17437" name="AutoShape 91"/>
            <p:cNvSpPr>
              <a:spLocks noChangeArrowheads="1"/>
            </p:cNvSpPr>
            <p:nvPr/>
          </p:nvSpPr>
          <p:spPr bwMode="auto">
            <a:xfrm>
              <a:off x="3441" y="2923"/>
              <a:ext cx="839" cy="445"/>
            </a:xfrm>
            <a:prstGeom prst="roundRect">
              <a:avLst>
                <a:gd name="adj" fmla="val 16667"/>
              </a:avLst>
            </a:prstGeom>
            <a:solidFill>
              <a:srgbClr val="C2E0FE"/>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Middleware</a:t>
              </a:r>
            </a:p>
            <a:p>
              <a:pPr algn="ctr">
                <a:spcBef>
                  <a:spcPct val="20000"/>
                </a:spcBef>
                <a:buClr>
                  <a:srgbClr val="FFCC66"/>
                </a:buClr>
              </a:pPr>
              <a:r>
                <a:rPr lang="en-GB" sz="1400" b="1">
                  <a:solidFill>
                    <a:schemeClr val="tx1"/>
                  </a:solidFill>
                </a:rPr>
                <a:t>support</a:t>
              </a:r>
            </a:p>
          </p:txBody>
        </p:sp>
        <p:sp>
          <p:nvSpPr>
            <p:cNvPr id="17438" name="AutoShape 92"/>
            <p:cNvSpPr>
              <a:spLocks noChangeArrowheads="1"/>
            </p:cNvSpPr>
            <p:nvPr/>
          </p:nvSpPr>
          <p:spPr bwMode="auto">
            <a:xfrm>
              <a:off x="3300" y="3021"/>
              <a:ext cx="839" cy="444"/>
            </a:xfrm>
            <a:prstGeom prst="roundRect">
              <a:avLst>
                <a:gd name="adj" fmla="val 16667"/>
              </a:avLst>
            </a:prstGeom>
            <a:solidFill>
              <a:srgbClr val="C2E0FE"/>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Middleware</a:t>
              </a:r>
            </a:p>
            <a:p>
              <a:pPr algn="ctr">
                <a:spcBef>
                  <a:spcPct val="20000"/>
                </a:spcBef>
                <a:buClr>
                  <a:srgbClr val="FFCC66"/>
                </a:buClr>
              </a:pPr>
              <a:r>
                <a:rPr lang="en-GB" sz="1400" b="1">
                  <a:solidFill>
                    <a:schemeClr val="tx1"/>
                  </a:solidFill>
                </a:rPr>
                <a:t>support</a:t>
              </a:r>
            </a:p>
          </p:txBody>
        </p:sp>
        <p:sp>
          <p:nvSpPr>
            <p:cNvPr id="17439" name="AutoShape 93"/>
            <p:cNvSpPr>
              <a:spLocks noChangeArrowheads="1"/>
            </p:cNvSpPr>
            <p:nvPr/>
          </p:nvSpPr>
          <p:spPr bwMode="auto">
            <a:xfrm>
              <a:off x="3519" y="2001"/>
              <a:ext cx="873" cy="445"/>
            </a:xfrm>
            <a:prstGeom prst="roundRect">
              <a:avLst>
                <a:gd name="adj" fmla="val 16667"/>
              </a:avLst>
            </a:prstGeom>
            <a:solidFill>
              <a:srgbClr val="87C2FD"/>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Deployment</a:t>
              </a:r>
            </a:p>
            <a:p>
              <a:pPr algn="ctr">
                <a:spcBef>
                  <a:spcPct val="20000"/>
                </a:spcBef>
                <a:buClr>
                  <a:srgbClr val="FFCC66"/>
                </a:buClr>
              </a:pPr>
              <a:r>
                <a:rPr lang="en-GB" sz="1400" b="1">
                  <a:solidFill>
                    <a:schemeClr val="tx1"/>
                  </a:solidFill>
                </a:rPr>
                <a:t>support</a:t>
              </a:r>
            </a:p>
          </p:txBody>
        </p:sp>
        <p:sp>
          <p:nvSpPr>
            <p:cNvPr id="17440" name="AutoShape 94"/>
            <p:cNvSpPr>
              <a:spLocks noChangeArrowheads="1"/>
            </p:cNvSpPr>
            <p:nvPr/>
          </p:nvSpPr>
          <p:spPr bwMode="auto">
            <a:xfrm>
              <a:off x="3412" y="2116"/>
              <a:ext cx="839" cy="445"/>
            </a:xfrm>
            <a:prstGeom prst="roundRect">
              <a:avLst>
                <a:gd name="adj" fmla="val 16667"/>
              </a:avLst>
            </a:prstGeom>
            <a:solidFill>
              <a:srgbClr val="87C2FD"/>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Middleware</a:t>
              </a:r>
            </a:p>
            <a:p>
              <a:pPr algn="ctr">
                <a:spcBef>
                  <a:spcPct val="20000"/>
                </a:spcBef>
                <a:buClr>
                  <a:srgbClr val="FFCC66"/>
                </a:buClr>
              </a:pPr>
              <a:r>
                <a:rPr lang="en-GB" sz="1400" b="1">
                  <a:solidFill>
                    <a:schemeClr val="tx1"/>
                  </a:solidFill>
                </a:rPr>
                <a:t>support</a:t>
              </a:r>
            </a:p>
          </p:txBody>
        </p:sp>
        <p:sp>
          <p:nvSpPr>
            <p:cNvPr id="17441" name="AutoShape 95"/>
            <p:cNvSpPr>
              <a:spLocks noChangeArrowheads="1"/>
            </p:cNvSpPr>
            <p:nvPr/>
          </p:nvSpPr>
          <p:spPr bwMode="auto">
            <a:xfrm>
              <a:off x="3253" y="2215"/>
              <a:ext cx="873" cy="444"/>
            </a:xfrm>
            <a:prstGeom prst="roundRect">
              <a:avLst>
                <a:gd name="adj" fmla="val 16667"/>
              </a:avLst>
            </a:prstGeom>
            <a:solidFill>
              <a:srgbClr val="87C2FD"/>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Deployment</a:t>
              </a:r>
            </a:p>
            <a:p>
              <a:pPr algn="ctr">
                <a:spcBef>
                  <a:spcPct val="20000"/>
                </a:spcBef>
                <a:buClr>
                  <a:srgbClr val="FFCC66"/>
                </a:buClr>
              </a:pPr>
              <a:r>
                <a:rPr lang="en-GB" sz="1400" b="1">
                  <a:solidFill>
                    <a:schemeClr val="tx1"/>
                  </a:solidFill>
                </a:rPr>
                <a:t>support</a:t>
              </a:r>
            </a:p>
          </p:txBody>
        </p:sp>
        <p:sp>
          <p:nvSpPr>
            <p:cNvPr id="17442" name="AutoShape 96"/>
            <p:cNvSpPr>
              <a:spLocks noChangeArrowheads="1"/>
            </p:cNvSpPr>
            <p:nvPr/>
          </p:nvSpPr>
          <p:spPr bwMode="auto">
            <a:xfrm rot="-1020000">
              <a:off x="4340" y="1029"/>
              <a:ext cx="357" cy="259"/>
            </a:xfrm>
            <a:prstGeom prst="leftRightArrow">
              <a:avLst>
                <a:gd name="adj1" fmla="val 50000"/>
                <a:gd name="adj2" fmla="val 27568"/>
              </a:avLst>
            </a:prstGeom>
            <a:solidFill>
              <a:srgbClr val="E4FDC3"/>
            </a:solidFill>
            <a:ln w="25400" algn="ctr">
              <a:solidFill>
                <a:schemeClr val="tx1"/>
              </a:solidFill>
              <a:miter lim="800000"/>
              <a:headEnd/>
              <a:tailEnd/>
            </a:ln>
          </p:spPr>
          <p:txBody>
            <a:bodyPr lIns="90000" tIns="46800" rIns="90000" bIns="46800" anchor="ctr">
              <a:spAutoFit/>
            </a:bodyPr>
            <a:lstStyle/>
            <a:p>
              <a:endParaRPr lang="de-DE"/>
            </a:p>
          </p:txBody>
        </p:sp>
        <p:sp>
          <p:nvSpPr>
            <p:cNvPr id="17443" name="AutoShape 97"/>
            <p:cNvSpPr>
              <a:spLocks noChangeArrowheads="1"/>
            </p:cNvSpPr>
            <p:nvPr/>
          </p:nvSpPr>
          <p:spPr bwMode="auto">
            <a:xfrm rot="-1020000">
              <a:off x="4286" y="1045"/>
              <a:ext cx="357" cy="259"/>
            </a:xfrm>
            <a:prstGeom prst="leftRightArrow">
              <a:avLst>
                <a:gd name="adj1" fmla="val 50000"/>
                <a:gd name="adj2" fmla="val 27568"/>
              </a:avLst>
            </a:prstGeom>
            <a:solidFill>
              <a:srgbClr val="E4FDC3"/>
            </a:solidFill>
            <a:ln w="25400" algn="ctr">
              <a:solidFill>
                <a:schemeClr val="tx1"/>
              </a:solidFill>
              <a:miter lim="800000"/>
              <a:headEnd/>
              <a:tailEnd/>
            </a:ln>
          </p:spPr>
          <p:txBody>
            <a:bodyPr lIns="90000" tIns="46800" rIns="90000" bIns="46800" anchor="ctr">
              <a:spAutoFit/>
            </a:bodyPr>
            <a:lstStyle/>
            <a:p>
              <a:endParaRPr lang="de-DE"/>
            </a:p>
          </p:txBody>
        </p:sp>
        <p:sp>
          <p:nvSpPr>
            <p:cNvPr id="17444" name="AutoShape 98"/>
            <p:cNvSpPr>
              <a:spLocks noChangeArrowheads="1"/>
            </p:cNvSpPr>
            <p:nvPr/>
          </p:nvSpPr>
          <p:spPr bwMode="auto">
            <a:xfrm rot="-1020000">
              <a:off x="4234" y="1073"/>
              <a:ext cx="357" cy="259"/>
            </a:xfrm>
            <a:prstGeom prst="leftRightArrow">
              <a:avLst>
                <a:gd name="adj1" fmla="val 50000"/>
                <a:gd name="adj2" fmla="val 27568"/>
              </a:avLst>
            </a:prstGeom>
            <a:solidFill>
              <a:srgbClr val="E4FDC3"/>
            </a:solidFill>
            <a:ln w="25400" algn="ctr">
              <a:solidFill>
                <a:schemeClr val="tx1"/>
              </a:solidFill>
              <a:miter lim="800000"/>
              <a:headEnd/>
              <a:tailEnd/>
            </a:ln>
          </p:spPr>
          <p:txBody>
            <a:bodyPr lIns="90000" tIns="46800" rIns="90000" bIns="46800" anchor="ctr">
              <a:spAutoFit/>
            </a:bodyPr>
            <a:lstStyle/>
            <a:p>
              <a:endParaRPr lang="de-DE"/>
            </a:p>
          </p:txBody>
        </p:sp>
        <p:sp>
          <p:nvSpPr>
            <p:cNvPr id="17445" name="AutoShape 99"/>
            <p:cNvSpPr>
              <a:spLocks noChangeArrowheads="1"/>
            </p:cNvSpPr>
            <p:nvPr/>
          </p:nvSpPr>
          <p:spPr bwMode="auto">
            <a:xfrm>
              <a:off x="4840" y="641"/>
              <a:ext cx="887" cy="445"/>
            </a:xfrm>
            <a:prstGeom prst="roundRect">
              <a:avLst>
                <a:gd name="adj" fmla="val 16667"/>
              </a:avLst>
            </a:prstGeom>
            <a:solidFill>
              <a:srgbClr val="E4FDC3"/>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VO Support </a:t>
              </a:r>
            </a:p>
            <a:p>
              <a:pPr algn="ctr">
                <a:spcBef>
                  <a:spcPct val="20000"/>
                </a:spcBef>
                <a:buClr>
                  <a:srgbClr val="FFCC66"/>
                </a:buClr>
              </a:pPr>
              <a:r>
                <a:rPr lang="en-GB" sz="1400" b="1">
                  <a:solidFill>
                    <a:schemeClr val="tx1"/>
                  </a:solidFill>
                </a:rPr>
                <a:t>C</a:t>
              </a:r>
            </a:p>
          </p:txBody>
        </p:sp>
        <p:sp>
          <p:nvSpPr>
            <p:cNvPr id="17446" name="AutoShape 100"/>
            <p:cNvSpPr>
              <a:spLocks noChangeArrowheads="1"/>
            </p:cNvSpPr>
            <p:nvPr/>
          </p:nvSpPr>
          <p:spPr bwMode="auto">
            <a:xfrm>
              <a:off x="4774" y="706"/>
              <a:ext cx="887" cy="444"/>
            </a:xfrm>
            <a:prstGeom prst="roundRect">
              <a:avLst>
                <a:gd name="adj" fmla="val 16667"/>
              </a:avLst>
            </a:prstGeom>
            <a:solidFill>
              <a:srgbClr val="E4FDC3"/>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VO Support </a:t>
              </a:r>
            </a:p>
            <a:p>
              <a:pPr algn="ctr">
                <a:spcBef>
                  <a:spcPct val="20000"/>
                </a:spcBef>
                <a:buClr>
                  <a:srgbClr val="FFCC66"/>
                </a:buClr>
              </a:pPr>
              <a:r>
                <a:rPr lang="en-GB" sz="1400" b="1">
                  <a:solidFill>
                    <a:schemeClr val="tx1"/>
                  </a:solidFill>
                </a:rPr>
                <a:t>B</a:t>
              </a:r>
            </a:p>
          </p:txBody>
        </p:sp>
        <p:sp>
          <p:nvSpPr>
            <p:cNvPr id="17447" name="AutoShape 101"/>
            <p:cNvSpPr>
              <a:spLocks noChangeArrowheads="1"/>
            </p:cNvSpPr>
            <p:nvPr/>
          </p:nvSpPr>
          <p:spPr bwMode="auto">
            <a:xfrm>
              <a:off x="4736" y="779"/>
              <a:ext cx="853" cy="444"/>
            </a:xfrm>
            <a:prstGeom prst="roundRect">
              <a:avLst>
                <a:gd name="adj" fmla="val 16667"/>
              </a:avLst>
            </a:prstGeom>
            <a:solidFill>
              <a:srgbClr val="E4FDC3"/>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VO Support</a:t>
              </a:r>
            </a:p>
            <a:p>
              <a:pPr algn="ctr">
                <a:spcBef>
                  <a:spcPct val="20000"/>
                </a:spcBef>
                <a:buClr>
                  <a:srgbClr val="FFCC66"/>
                </a:buClr>
              </a:pPr>
              <a:r>
                <a:rPr lang="en-GB" sz="1400" b="1">
                  <a:solidFill>
                    <a:schemeClr val="tx1"/>
                  </a:solidFill>
                </a:rPr>
                <a:t>A</a:t>
              </a:r>
            </a:p>
          </p:txBody>
        </p:sp>
        <p:sp>
          <p:nvSpPr>
            <p:cNvPr id="17448" name="AutoShape 102"/>
            <p:cNvSpPr>
              <a:spLocks noChangeArrowheads="1"/>
            </p:cNvSpPr>
            <p:nvPr/>
          </p:nvSpPr>
          <p:spPr bwMode="auto">
            <a:xfrm>
              <a:off x="4818" y="3413"/>
              <a:ext cx="839" cy="444"/>
            </a:xfrm>
            <a:prstGeom prst="roundRect">
              <a:avLst>
                <a:gd name="adj" fmla="val 16667"/>
              </a:avLst>
            </a:prstGeom>
            <a:solidFill>
              <a:srgbClr val="C2E0FE"/>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Middleware</a:t>
              </a:r>
            </a:p>
            <a:p>
              <a:pPr algn="ctr">
                <a:spcBef>
                  <a:spcPct val="20000"/>
                </a:spcBef>
                <a:buClr>
                  <a:srgbClr val="FFCC66"/>
                </a:buClr>
              </a:pPr>
              <a:r>
                <a:rPr lang="en-GB" sz="1400" b="1">
                  <a:solidFill>
                    <a:schemeClr val="tx1"/>
                  </a:solidFill>
                </a:rPr>
                <a:t>support</a:t>
              </a:r>
            </a:p>
          </p:txBody>
        </p:sp>
        <p:sp>
          <p:nvSpPr>
            <p:cNvPr id="17449" name="AutoShape 103"/>
            <p:cNvSpPr>
              <a:spLocks noChangeArrowheads="1"/>
            </p:cNvSpPr>
            <p:nvPr/>
          </p:nvSpPr>
          <p:spPr bwMode="auto">
            <a:xfrm>
              <a:off x="4693" y="3528"/>
              <a:ext cx="839" cy="445"/>
            </a:xfrm>
            <a:prstGeom prst="roundRect">
              <a:avLst>
                <a:gd name="adj" fmla="val 16667"/>
              </a:avLst>
            </a:prstGeom>
            <a:solidFill>
              <a:srgbClr val="C2E0FE"/>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Middleware</a:t>
              </a:r>
            </a:p>
            <a:p>
              <a:pPr algn="ctr">
                <a:spcBef>
                  <a:spcPct val="20000"/>
                </a:spcBef>
                <a:buClr>
                  <a:srgbClr val="FFCC66"/>
                </a:buClr>
              </a:pPr>
              <a:r>
                <a:rPr lang="en-GB" sz="1400" b="1">
                  <a:solidFill>
                    <a:schemeClr val="tx1"/>
                  </a:solidFill>
                </a:rPr>
                <a:t>support</a:t>
              </a:r>
            </a:p>
          </p:txBody>
        </p:sp>
        <p:sp>
          <p:nvSpPr>
            <p:cNvPr id="17450" name="AutoShape 104"/>
            <p:cNvSpPr>
              <a:spLocks noChangeArrowheads="1"/>
            </p:cNvSpPr>
            <p:nvPr/>
          </p:nvSpPr>
          <p:spPr bwMode="auto">
            <a:xfrm>
              <a:off x="4551" y="3627"/>
              <a:ext cx="839" cy="444"/>
            </a:xfrm>
            <a:prstGeom prst="roundRect">
              <a:avLst>
                <a:gd name="adj" fmla="val 16667"/>
              </a:avLst>
            </a:prstGeom>
            <a:solidFill>
              <a:srgbClr val="C2E0FE"/>
            </a:solidFill>
            <a:ln w="25400" algn="ctr">
              <a:solidFill>
                <a:schemeClr val="tx1"/>
              </a:solidFill>
              <a:round/>
              <a:headEnd/>
              <a:tailEnd/>
            </a:ln>
          </p:spPr>
          <p:txBody>
            <a:bodyPr wrap="none" lIns="90000" tIns="46800" rIns="90000" bIns="46800" anchor="ctr">
              <a:spAutoFit/>
            </a:bodyPr>
            <a:lstStyle/>
            <a:p>
              <a:pPr algn="ctr">
                <a:spcBef>
                  <a:spcPct val="20000"/>
                </a:spcBef>
                <a:buClr>
                  <a:srgbClr val="FFCC66"/>
                </a:buClr>
              </a:pPr>
              <a:r>
                <a:rPr lang="en-GB" sz="1400" b="1">
                  <a:solidFill>
                    <a:schemeClr val="tx1"/>
                  </a:solidFill>
                </a:rPr>
                <a:t>Middleware</a:t>
              </a:r>
            </a:p>
            <a:p>
              <a:pPr algn="ctr">
                <a:spcBef>
                  <a:spcPct val="20000"/>
                </a:spcBef>
                <a:buClr>
                  <a:srgbClr val="FFCC66"/>
                </a:buClr>
              </a:pPr>
              <a:r>
                <a:rPr lang="en-GB" sz="1400" b="1">
                  <a:solidFill>
                    <a:schemeClr val="tx1"/>
                  </a:solidFill>
                </a:rPr>
                <a:t>support</a:t>
              </a:r>
            </a:p>
          </p:txBody>
        </p:sp>
        <p:sp>
          <p:nvSpPr>
            <p:cNvPr id="17451" name="AutoShape 105"/>
            <p:cNvSpPr>
              <a:spLocks noChangeArrowheads="1"/>
            </p:cNvSpPr>
            <p:nvPr/>
          </p:nvSpPr>
          <p:spPr bwMode="auto">
            <a:xfrm rot="5400000">
              <a:off x="3879" y="3623"/>
              <a:ext cx="364" cy="34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6 w 21600"/>
                <a:gd name="T25" fmla="*/ 12334 h 21600"/>
                <a:gd name="T26" fmla="*/ 18514 w 21600"/>
                <a:gd name="T27" fmla="*/ 185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rgbClr val="C2E0FE"/>
            </a:solidFill>
            <a:ln w="25400" algn="ctr">
              <a:solidFill>
                <a:schemeClr val="tx1"/>
              </a:solidFill>
              <a:miter lim="800000"/>
              <a:headEnd/>
              <a:tailEnd/>
            </a:ln>
          </p:spPr>
          <p:txBody>
            <a:bodyPr lIns="90000" tIns="46800" rIns="90000" bIns="46800" anchor="ctr">
              <a:spAutoFit/>
            </a:bodyPr>
            <a:lstStyle/>
            <a:p>
              <a:endParaRPr lang="de-DE"/>
            </a:p>
          </p:txBody>
        </p:sp>
        <p:sp>
          <p:nvSpPr>
            <p:cNvPr id="17452" name="AutoShape 106"/>
            <p:cNvSpPr>
              <a:spLocks noChangeArrowheads="1"/>
            </p:cNvSpPr>
            <p:nvPr/>
          </p:nvSpPr>
          <p:spPr bwMode="auto">
            <a:xfrm rot="5400000">
              <a:off x="3825" y="3639"/>
              <a:ext cx="364" cy="34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6 w 21600"/>
                <a:gd name="T25" fmla="*/ 12334 h 21600"/>
                <a:gd name="T26" fmla="*/ 18514 w 21600"/>
                <a:gd name="T27" fmla="*/ 185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rgbClr val="C2E0FE"/>
            </a:solidFill>
            <a:ln w="25400" algn="ctr">
              <a:solidFill>
                <a:schemeClr val="tx1"/>
              </a:solidFill>
              <a:miter lim="800000"/>
              <a:headEnd/>
              <a:tailEnd/>
            </a:ln>
          </p:spPr>
          <p:txBody>
            <a:bodyPr lIns="90000" tIns="46800" rIns="90000" bIns="46800" anchor="ctr">
              <a:spAutoFit/>
            </a:bodyPr>
            <a:lstStyle/>
            <a:p>
              <a:endParaRPr lang="de-DE"/>
            </a:p>
          </p:txBody>
        </p:sp>
        <p:sp>
          <p:nvSpPr>
            <p:cNvPr id="17453" name="AutoShape 107"/>
            <p:cNvSpPr>
              <a:spLocks noChangeArrowheads="1"/>
            </p:cNvSpPr>
            <p:nvPr/>
          </p:nvSpPr>
          <p:spPr bwMode="auto">
            <a:xfrm rot="5400000">
              <a:off x="3773" y="3657"/>
              <a:ext cx="364" cy="34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6 w 21600"/>
                <a:gd name="T25" fmla="*/ 12334 h 21600"/>
                <a:gd name="T26" fmla="*/ 18514 w 21600"/>
                <a:gd name="T27" fmla="*/ 185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rgbClr val="C2E0FE"/>
            </a:solidFill>
            <a:ln w="25400" algn="ctr">
              <a:solidFill>
                <a:schemeClr val="tx1"/>
              </a:solidFill>
              <a:miter lim="800000"/>
              <a:headEnd/>
              <a:tailEnd/>
            </a:ln>
          </p:spPr>
          <p:txBody>
            <a:bodyPr lIns="90000" tIns="46800" rIns="90000" bIns="46800" anchor="ctr">
              <a:spAutoFit/>
            </a:bodyPr>
            <a:lstStyle/>
            <a:p>
              <a:endParaRPr lang="de-DE"/>
            </a:p>
          </p:txBody>
        </p:sp>
        <p:sp>
          <p:nvSpPr>
            <p:cNvPr id="17454" name="AutoShape 108"/>
            <p:cNvSpPr>
              <a:spLocks noChangeArrowheads="1"/>
            </p:cNvSpPr>
            <p:nvPr/>
          </p:nvSpPr>
          <p:spPr bwMode="auto">
            <a:xfrm>
              <a:off x="1746" y="562"/>
              <a:ext cx="781"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ROC C</a:t>
              </a:r>
            </a:p>
          </p:txBody>
        </p:sp>
        <p:sp>
          <p:nvSpPr>
            <p:cNvPr id="17455" name="AutoShape 109"/>
            <p:cNvSpPr>
              <a:spLocks noChangeArrowheads="1"/>
            </p:cNvSpPr>
            <p:nvPr/>
          </p:nvSpPr>
          <p:spPr bwMode="auto">
            <a:xfrm>
              <a:off x="1675" y="610"/>
              <a:ext cx="781"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ROC B</a:t>
              </a:r>
            </a:p>
          </p:txBody>
        </p:sp>
        <p:sp>
          <p:nvSpPr>
            <p:cNvPr id="17456" name="AutoShape 110"/>
            <p:cNvSpPr>
              <a:spLocks noChangeArrowheads="1"/>
            </p:cNvSpPr>
            <p:nvPr/>
          </p:nvSpPr>
          <p:spPr bwMode="auto">
            <a:xfrm>
              <a:off x="1604" y="650"/>
              <a:ext cx="780" cy="246"/>
            </a:xfrm>
            <a:prstGeom prst="roundRect">
              <a:avLst>
                <a:gd name="adj" fmla="val 16667"/>
              </a:avLst>
            </a:prstGeom>
            <a:solidFill>
              <a:schemeClr val="bg2"/>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ROC N</a:t>
              </a:r>
            </a:p>
          </p:txBody>
        </p:sp>
        <p:sp>
          <p:nvSpPr>
            <p:cNvPr id="17457" name="AutoShape 111"/>
            <p:cNvSpPr>
              <a:spLocks noChangeArrowheads="1"/>
            </p:cNvSpPr>
            <p:nvPr/>
          </p:nvSpPr>
          <p:spPr bwMode="auto">
            <a:xfrm rot="5400000">
              <a:off x="1849" y="975"/>
              <a:ext cx="357" cy="259"/>
            </a:xfrm>
            <a:prstGeom prst="leftRightArrow">
              <a:avLst>
                <a:gd name="adj1" fmla="val 50000"/>
                <a:gd name="adj2" fmla="val 27568"/>
              </a:avLst>
            </a:prstGeom>
            <a:solidFill>
              <a:schemeClr val="bg2"/>
            </a:solidFill>
            <a:ln w="25400" algn="ctr">
              <a:solidFill>
                <a:schemeClr val="tx1"/>
              </a:solidFill>
              <a:miter lim="800000"/>
              <a:headEnd/>
              <a:tailEnd/>
            </a:ln>
          </p:spPr>
          <p:txBody>
            <a:bodyPr lIns="90000" tIns="46800" rIns="90000" bIns="46800" anchor="ctr">
              <a:spAutoFit/>
            </a:bodyPr>
            <a:lstStyle/>
            <a:p>
              <a:endParaRPr lang="de-DE"/>
            </a:p>
          </p:txBody>
        </p:sp>
        <p:sp>
          <p:nvSpPr>
            <p:cNvPr id="17458" name="AutoShape 112"/>
            <p:cNvSpPr>
              <a:spLocks noChangeArrowheads="1"/>
            </p:cNvSpPr>
            <p:nvPr/>
          </p:nvSpPr>
          <p:spPr bwMode="auto">
            <a:xfrm rot="5400000">
              <a:off x="1795" y="991"/>
              <a:ext cx="357" cy="259"/>
            </a:xfrm>
            <a:prstGeom prst="leftRightArrow">
              <a:avLst>
                <a:gd name="adj1" fmla="val 50000"/>
                <a:gd name="adj2" fmla="val 27568"/>
              </a:avLst>
            </a:prstGeom>
            <a:solidFill>
              <a:schemeClr val="bg2"/>
            </a:solidFill>
            <a:ln w="25400" algn="ctr">
              <a:solidFill>
                <a:schemeClr val="tx1"/>
              </a:solidFill>
              <a:miter lim="800000"/>
              <a:headEnd/>
              <a:tailEnd/>
            </a:ln>
          </p:spPr>
          <p:txBody>
            <a:bodyPr lIns="90000" tIns="46800" rIns="90000" bIns="46800" anchor="ctr">
              <a:spAutoFit/>
            </a:bodyPr>
            <a:lstStyle/>
            <a:p>
              <a:endParaRPr lang="de-DE"/>
            </a:p>
          </p:txBody>
        </p:sp>
        <p:sp>
          <p:nvSpPr>
            <p:cNvPr id="17459" name="AutoShape 113"/>
            <p:cNvSpPr>
              <a:spLocks noChangeArrowheads="1"/>
            </p:cNvSpPr>
            <p:nvPr/>
          </p:nvSpPr>
          <p:spPr bwMode="auto">
            <a:xfrm rot="5400000">
              <a:off x="1743" y="1019"/>
              <a:ext cx="357" cy="259"/>
            </a:xfrm>
            <a:prstGeom prst="leftRightArrow">
              <a:avLst>
                <a:gd name="adj1" fmla="val 50000"/>
                <a:gd name="adj2" fmla="val 27568"/>
              </a:avLst>
            </a:prstGeom>
            <a:solidFill>
              <a:schemeClr val="bg2"/>
            </a:solidFill>
            <a:ln w="25400" algn="ctr">
              <a:solidFill>
                <a:schemeClr val="tx1"/>
              </a:solidFill>
              <a:miter lim="800000"/>
              <a:headEnd/>
              <a:tailEnd/>
            </a:ln>
          </p:spPr>
          <p:txBody>
            <a:bodyPr lIns="90000" tIns="46800" rIns="90000" bIns="46800" anchor="ctr">
              <a:spAutoFit/>
            </a:bodyPr>
            <a:lstStyle/>
            <a:p>
              <a:endParaRPr lang="de-DE"/>
            </a:p>
          </p:txBody>
        </p:sp>
        <p:sp>
          <p:nvSpPr>
            <p:cNvPr id="17460" name="AutoShape 114"/>
            <p:cNvSpPr>
              <a:spLocks noChangeArrowheads="1"/>
            </p:cNvSpPr>
            <p:nvPr/>
          </p:nvSpPr>
          <p:spPr bwMode="auto">
            <a:xfrm>
              <a:off x="1165" y="2449"/>
              <a:ext cx="966" cy="411"/>
            </a:xfrm>
            <a:prstGeom prst="roundRect">
              <a:avLst>
                <a:gd name="adj" fmla="val 16667"/>
              </a:avLst>
            </a:prstGeom>
            <a:solidFill>
              <a:srgbClr val="F4FD9F"/>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Network Support</a:t>
              </a:r>
            </a:p>
          </p:txBody>
        </p:sp>
        <p:sp>
          <p:nvSpPr>
            <p:cNvPr id="17461" name="AutoShape 115"/>
            <p:cNvSpPr>
              <a:spLocks noChangeArrowheads="1"/>
            </p:cNvSpPr>
            <p:nvPr/>
          </p:nvSpPr>
          <p:spPr bwMode="auto">
            <a:xfrm>
              <a:off x="-4" y="2888"/>
              <a:ext cx="1086" cy="608"/>
            </a:xfrm>
            <a:prstGeom prst="roundRect">
              <a:avLst>
                <a:gd name="adj" fmla="val 16667"/>
              </a:avLst>
            </a:prstGeom>
            <a:solidFill>
              <a:srgbClr val="F4FD9F"/>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Network Support</a:t>
              </a:r>
            </a:p>
            <a:p>
              <a:pPr algn="ctr">
                <a:spcBef>
                  <a:spcPct val="20000"/>
                </a:spcBef>
                <a:buClr>
                  <a:srgbClr val="FFCC66"/>
                </a:buClr>
              </a:pPr>
              <a:r>
                <a:rPr lang="en-GB" sz="1400" b="1">
                  <a:solidFill>
                    <a:schemeClr val="tx1"/>
                  </a:solidFill>
                </a:rPr>
                <a:t>ENOC/OPN</a:t>
              </a:r>
            </a:p>
          </p:txBody>
        </p:sp>
        <p:sp>
          <p:nvSpPr>
            <p:cNvPr id="17462" name="AutoShape 116"/>
            <p:cNvSpPr>
              <a:spLocks noChangeArrowheads="1"/>
            </p:cNvSpPr>
            <p:nvPr/>
          </p:nvSpPr>
          <p:spPr bwMode="auto">
            <a:xfrm rot="10800000">
              <a:off x="657" y="2419"/>
              <a:ext cx="364" cy="34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6 w 21600"/>
                <a:gd name="T25" fmla="*/ 12334 h 21600"/>
                <a:gd name="T26" fmla="*/ 18514 w 21600"/>
                <a:gd name="T27" fmla="*/ 185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rgbClr val="F4FD9F"/>
            </a:solidFill>
            <a:ln w="25400" algn="ctr">
              <a:solidFill>
                <a:schemeClr val="tx1"/>
              </a:solidFill>
              <a:miter lim="800000"/>
              <a:headEnd/>
              <a:tailEnd/>
            </a:ln>
          </p:spPr>
          <p:txBody>
            <a:bodyPr lIns="90000" tIns="46800" rIns="90000" bIns="46800" anchor="ctr">
              <a:spAutoFit/>
            </a:bodyPr>
            <a:lstStyle/>
            <a:p>
              <a:endParaRPr lang="de-DE"/>
            </a:p>
          </p:txBody>
        </p:sp>
        <p:sp>
          <p:nvSpPr>
            <p:cNvPr id="17463" name="AutoShape 117"/>
            <p:cNvSpPr>
              <a:spLocks noChangeArrowheads="1"/>
            </p:cNvSpPr>
            <p:nvPr/>
          </p:nvSpPr>
          <p:spPr bwMode="auto">
            <a:xfrm>
              <a:off x="1579" y="3131"/>
              <a:ext cx="1221" cy="246"/>
            </a:xfrm>
            <a:prstGeom prst="roundRect">
              <a:avLst>
                <a:gd name="adj" fmla="val 16667"/>
              </a:avLst>
            </a:prstGeom>
            <a:solidFill>
              <a:srgbClr val="FC9088"/>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Other Grids</a:t>
              </a:r>
            </a:p>
          </p:txBody>
        </p:sp>
        <p:sp>
          <p:nvSpPr>
            <p:cNvPr id="17464" name="AutoShape 118"/>
            <p:cNvSpPr>
              <a:spLocks noChangeArrowheads="1"/>
            </p:cNvSpPr>
            <p:nvPr/>
          </p:nvSpPr>
          <p:spPr bwMode="auto">
            <a:xfrm>
              <a:off x="1515" y="3198"/>
              <a:ext cx="1222" cy="246"/>
            </a:xfrm>
            <a:prstGeom prst="roundRect">
              <a:avLst>
                <a:gd name="adj" fmla="val 16667"/>
              </a:avLst>
            </a:prstGeom>
            <a:solidFill>
              <a:srgbClr val="FC9088"/>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Other Grids</a:t>
              </a:r>
            </a:p>
          </p:txBody>
        </p:sp>
        <p:sp>
          <p:nvSpPr>
            <p:cNvPr id="17465" name="AutoShape 119"/>
            <p:cNvSpPr>
              <a:spLocks noChangeArrowheads="1"/>
            </p:cNvSpPr>
            <p:nvPr/>
          </p:nvSpPr>
          <p:spPr bwMode="auto">
            <a:xfrm>
              <a:off x="1531" y="3618"/>
              <a:ext cx="364" cy="34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6 w 21600"/>
                <a:gd name="T25" fmla="*/ 12334 h 21600"/>
                <a:gd name="T26" fmla="*/ 18514 w 21600"/>
                <a:gd name="T27" fmla="*/ 185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rgbClr val="FC9088"/>
            </a:solidFill>
            <a:ln w="25400" algn="ctr">
              <a:solidFill>
                <a:schemeClr val="tx1"/>
              </a:solidFill>
              <a:miter lim="800000"/>
              <a:headEnd/>
              <a:tailEnd/>
            </a:ln>
          </p:spPr>
          <p:txBody>
            <a:bodyPr lIns="90000" tIns="46800" rIns="90000" bIns="46800" anchor="ctr">
              <a:spAutoFit/>
            </a:bodyPr>
            <a:lstStyle/>
            <a:p>
              <a:endParaRPr lang="de-DE"/>
            </a:p>
          </p:txBody>
        </p:sp>
        <p:sp>
          <p:nvSpPr>
            <p:cNvPr id="17466" name="AutoShape 120"/>
            <p:cNvSpPr>
              <a:spLocks noChangeArrowheads="1"/>
            </p:cNvSpPr>
            <p:nvPr/>
          </p:nvSpPr>
          <p:spPr bwMode="auto">
            <a:xfrm>
              <a:off x="1442" y="3256"/>
              <a:ext cx="1222" cy="245"/>
            </a:xfrm>
            <a:prstGeom prst="roundRect">
              <a:avLst>
                <a:gd name="adj" fmla="val 16667"/>
              </a:avLst>
            </a:prstGeom>
            <a:solidFill>
              <a:srgbClr val="FC9088"/>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Other Grids</a:t>
              </a:r>
            </a:p>
          </p:txBody>
        </p:sp>
        <p:sp>
          <p:nvSpPr>
            <p:cNvPr id="17467" name="AutoShape 121"/>
            <p:cNvSpPr>
              <a:spLocks noChangeArrowheads="1"/>
            </p:cNvSpPr>
            <p:nvPr/>
          </p:nvSpPr>
          <p:spPr bwMode="auto">
            <a:xfrm>
              <a:off x="139" y="3662"/>
              <a:ext cx="1221" cy="246"/>
            </a:xfrm>
            <a:prstGeom prst="roundRect">
              <a:avLst>
                <a:gd name="adj" fmla="val 16667"/>
              </a:avLst>
            </a:prstGeom>
            <a:solidFill>
              <a:srgbClr val="FC9088"/>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Other Grids</a:t>
              </a:r>
            </a:p>
          </p:txBody>
        </p:sp>
        <p:sp>
          <p:nvSpPr>
            <p:cNvPr id="17468" name="AutoShape 122"/>
            <p:cNvSpPr>
              <a:spLocks noChangeArrowheads="1"/>
            </p:cNvSpPr>
            <p:nvPr/>
          </p:nvSpPr>
          <p:spPr bwMode="auto">
            <a:xfrm>
              <a:off x="74" y="3728"/>
              <a:ext cx="1222" cy="245"/>
            </a:xfrm>
            <a:prstGeom prst="roundRect">
              <a:avLst>
                <a:gd name="adj" fmla="val 16667"/>
              </a:avLst>
            </a:prstGeom>
            <a:solidFill>
              <a:srgbClr val="FC9088"/>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Other Grids</a:t>
              </a:r>
            </a:p>
          </p:txBody>
        </p:sp>
        <p:sp>
          <p:nvSpPr>
            <p:cNvPr id="17469" name="AutoShape 123"/>
            <p:cNvSpPr>
              <a:spLocks noChangeArrowheads="1"/>
            </p:cNvSpPr>
            <p:nvPr/>
          </p:nvSpPr>
          <p:spPr bwMode="auto">
            <a:xfrm>
              <a:off x="3" y="3786"/>
              <a:ext cx="1221" cy="246"/>
            </a:xfrm>
            <a:prstGeom prst="roundRect">
              <a:avLst>
                <a:gd name="adj" fmla="val 16667"/>
              </a:avLst>
            </a:prstGeom>
            <a:solidFill>
              <a:srgbClr val="FC9088"/>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Other Grids</a:t>
              </a:r>
            </a:p>
          </p:txBody>
        </p:sp>
        <p:sp>
          <p:nvSpPr>
            <p:cNvPr id="17470" name="AutoShape 124"/>
            <p:cNvSpPr>
              <a:spLocks noChangeArrowheads="1"/>
            </p:cNvSpPr>
            <p:nvPr/>
          </p:nvSpPr>
          <p:spPr bwMode="auto">
            <a:xfrm>
              <a:off x="1474" y="3639"/>
              <a:ext cx="364" cy="34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6 w 21600"/>
                <a:gd name="T25" fmla="*/ 12334 h 21600"/>
                <a:gd name="T26" fmla="*/ 18514 w 21600"/>
                <a:gd name="T27" fmla="*/ 185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rgbClr val="FC9088"/>
            </a:solidFill>
            <a:ln w="25400" algn="ctr">
              <a:solidFill>
                <a:schemeClr val="tx1"/>
              </a:solidFill>
              <a:miter lim="800000"/>
              <a:headEnd/>
              <a:tailEnd/>
            </a:ln>
          </p:spPr>
          <p:txBody>
            <a:bodyPr lIns="90000" tIns="46800" rIns="90000" bIns="46800" anchor="ctr">
              <a:spAutoFit/>
            </a:bodyPr>
            <a:lstStyle/>
            <a:p>
              <a:endParaRPr lang="de-DE"/>
            </a:p>
          </p:txBody>
        </p:sp>
        <p:sp>
          <p:nvSpPr>
            <p:cNvPr id="17471" name="AutoShape 125"/>
            <p:cNvSpPr>
              <a:spLocks noChangeArrowheads="1"/>
            </p:cNvSpPr>
            <p:nvPr/>
          </p:nvSpPr>
          <p:spPr bwMode="auto">
            <a:xfrm>
              <a:off x="1417" y="3659"/>
              <a:ext cx="364" cy="345"/>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17694720 60000 65536"/>
                <a:gd name="T17" fmla="*/ 11796480 60000 65536"/>
                <a:gd name="T18" fmla="*/ 17694720 60000 65536"/>
                <a:gd name="T19" fmla="*/ 11796480 60000 65536"/>
                <a:gd name="T20" fmla="*/ 5898240 60000 65536"/>
                <a:gd name="T21" fmla="*/ 5898240 60000 65536"/>
                <a:gd name="T22" fmla="*/ 0 60000 65536"/>
                <a:gd name="T23" fmla="*/ 0 60000 65536"/>
                <a:gd name="T24" fmla="*/ 3086 w 21600"/>
                <a:gd name="T25" fmla="*/ 12334 h 21600"/>
                <a:gd name="T26" fmla="*/ 18514 w 21600"/>
                <a:gd name="T27" fmla="*/ 18532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15429" y="0"/>
                  </a:moveTo>
                  <a:lnTo>
                    <a:pt x="9257" y="6171"/>
                  </a:lnTo>
                  <a:lnTo>
                    <a:pt x="12343" y="6171"/>
                  </a:lnTo>
                  <a:lnTo>
                    <a:pt x="12343" y="12343"/>
                  </a:lnTo>
                  <a:lnTo>
                    <a:pt x="6171" y="12343"/>
                  </a:lnTo>
                  <a:lnTo>
                    <a:pt x="6171" y="9257"/>
                  </a:lnTo>
                  <a:lnTo>
                    <a:pt x="0" y="15429"/>
                  </a:lnTo>
                  <a:lnTo>
                    <a:pt x="6171" y="21600"/>
                  </a:lnTo>
                  <a:lnTo>
                    <a:pt x="6171" y="18514"/>
                  </a:lnTo>
                  <a:lnTo>
                    <a:pt x="18514" y="18514"/>
                  </a:lnTo>
                  <a:lnTo>
                    <a:pt x="18514" y="6171"/>
                  </a:lnTo>
                  <a:lnTo>
                    <a:pt x="21600" y="6171"/>
                  </a:lnTo>
                  <a:close/>
                </a:path>
              </a:pathLst>
            </a:custGeom>
            <a:solidFill>
              <a:srgbClr val="FC9088"/>
            </a:solidFill>
            <a:ln w="25400" algn="ctr">
              <a:solidFill>
                <a:schemeClr val="tx1"/>
              </a:solidFill>
              <a:miter lim="800000"/>
              <a:headEnd/>
              <a:tailEnd/>
            </a:ln>
          </p:spPr>
          <p:txBody>
            <a:bodyPr lIns="90000" tIns="46800" rIns="90000" bIns="46800" anchor="ctr">
              <a:spAutoFit/>
            </a:bodyPr>
            <a:lstStyle/>
            <a:p>
              <a:endParaRPr lang="de-DE"/>
            </a:p>
          </p:txBody>
        </p:sp>
        <p:sp>
          <p:nvSpPr>
            <p:cNvPr id="17472" name="AutoShape 126"/>
            <p:cNvSpPr>
              <a:spLocks noChangeArrowheads="1"/>
            </p:cNvSpPr>
            <p:nvPr/>
          </p:nvSpPr>
          <p:spPr bwMode="auto">
            <a:xfrm>
              <a:off x="1194" y="1966"/>
              <a:ext cx="951" cy="246"/>
            </a:xfrm>
            <a:prstGeom prst="roundRect">
              <a:avLst>
                <a:gd name="adj" fmla="val 16667"/>
              </a:avLst>
            </a:prstGeom>
            <a:solidFill>
              <a:srgbClr val="ABFC98"/>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COD</a:t>
              </a:r>
            </a:p>
          </p:txBody>
        </p:sp>
        <p:sp>
          <p:nvSpPr>
            <p:cNvPr id="17473" name="AutoShape 127"/>
            <p:cNvSpPr>
              <a:spLocks noChangeArrowheads="1"/>
            </p:cNvSpPr>
            <p:nvPr/>
          </p:nvSpPr>
          <p:spPr bwMode="auto">
            <a:xfrm rot="-5400000">
              <a:off x="784" y="2002"/>
              <a:ext cx="306" cy="237"/>
            </a:xfrm>
            <a:prstGeom prst="upDownArrow">
              <a:avLst>
                <a:gd name="adj1" fmla="val 50000"/>
                <a:gd name="adj2" fmla="val 20000"/>
              </a:avLst>
            </a:prstGeom>
            <a:solidFill>
              <a:srgbClr val="ABFC98"/>
            </a:solidFill>
            <a:ln w="25400" algn="ctr">
              <a:solidFill>
                <a:schemeClr val="tx1"/>
              </a:solidFill>
              <a:miter lim="800000"/>
              <a:headEnd/>
              <a:tailEnd/>
            </a:ln>
          </p:spPr>
          <p:txBody>
            <a:bodyPr lIns="90000" tIns="46800" rIns="90000" bIns="46800" anchor="ctr">
              <a:spAutoFit/>
            </a:bodyPr>
            <a:lstStyle/>
            <a:p>
              <a:endParaRPr lang="de-DE"/>
            </a:p>
          </p:txBody>
        </p:sp>
        <p:sp>
          <p:nvSpPr>
            <p:cNvPr id="17474" name="AutoShape 128"/>
            <p:cNvSpPr>
              <a:spLocks noChangeArrowheads="1"/>
            </p:cNvSpPr>
            <p:nvPr/>
          </p:nvSpPr>
          <p:spPr bwMode="auto">
            <a:xfrm>
              <a:off x="23" y="1886"/>
              <a:ext cx="671" cy="444"/>
            </a:xfrm>
            <a:prstGeom prst="roundRect">
              <a:avLst>
                <a:gd name="adj" fmla="val 16667"/>
              </a:avLst>
            </a:prstGeom>
            <a:solidFill>
              <a:srgbClr val="ABFC98"/>
            </a:solidFill>
            <a:ln w="25400" algn="ctr">
              <a:solidFill>
                <a:schemeClr val="tx1"/>
              </a:solidFill>
              <a:round/>
              <a:headEnd/>
              <a:tailEnd/>
            </a:ln>
          </p:spPr>
          <p:txBody>
            <a:bodyPr lIns="90000" tIns="46800" rIns="90000" bIns="46800" anchor="ctr">
              <a:spAutoFit/>
            </a:bodyPr>
            <a:lstStyle/>
            <a:p>
              <a:pPr algn="ctr">
                <a:spcBef>
                  <a:spcPct val="20000"/>
                </a:spcBef>
                <a:buClr>
                  <a:srgbClr val="FFCC66"/>
                </a:buClr>
              </a:pPr>
              <a:r>
                <a:rPr lang="en-GB" sz="1400" b="1">
                  <a:solidFill>
                    <a:schemeClr val="tx1"/>
                  </a:solidFill>
                </a:rPr>
                <a:t>CIC</a:t>
              </a:r>
            </a:p>
            <a:p>
              <a:pPr algn="ctr">
                <a:spcBef>
                  <a:spcPct val="20000"/>
                </a:spcBef>
                <a:buClr>
                  <a:srgbClr val="FFCC66"/>
                </a:buClr>
              </a:pPr>
              <a:r>
                <a:rPr lang="en-GB" sz="1400" b="1">
                  <a:solidFill>
                    <a:schemeClr val="tx1"/>
                  </a:solidFill>
                </a:rPr>
                <a:t>Portal</a:t>
              </a:r>
            </a:p>
          </p:txBody>
        </p:sp>
      </p:grpSp>
      <p:sp>
        <p:nvSpPr>
          <p:cNvPr id="30849" name="AutoShape 129"/>
          <p:cNvSpPr>
            <a:spLocks noChangeArrowheads="1"/>
          </p:cNvSpPr>
          <p:nvPr/>
        </p:nvSpPr>
        <p:spPr bwMode="auto">
          <a:xfrm>
            <a:off x="2687638" y="942975"/>
            <a:ext cx="1398587" cy="579438"/>
          </a:xfrm>
          <a:prstGeom prst="roundRect">
            <a:avLst>
              <a:gd name="adj" fmla="val 16667"/>
            </a:avLst>
          </a:prstGeom>
          <a:solidFill>
            <a:schemeClr val="bg2"/>
          </a:solidFill>
          <a:ln w="28575">
            <a:solidFill>
              <a:schemeClr val="tx1"/>
            </a:solidFill>
            <a:round/>
            <a:headEnd/>
            <a:tailEnd/>
          </a:ln>
        </p:spPr>
        <p:txBody>
          <a:bodyPr wrap="none" anchor="ctr"/>
          <a:lstStyle/>
          <a:p>
            <a:pPr algn="ctr"/>
            <a:r>
              <a:rPr lang="de-DE" b="1"/>
              <a:t>NGIs</a:t>
            </a:r>
          </a:p>
        </p:txBody>
      </p:sp>
      <p:sp>
        <p:nvSpPr>
          <p:cNvPr id="2" name="AutoShape 129"/>
          <p:cNvSpPr>
            <a:spLocks noChangeArrowheads="1"/>
          </p:cNvSpPr>
          <p:nvPr/>
        </p:nvSpPr>
        <p:spPr bwMode="auto">
          <a:xfrm>
            <a:off x="2311400" y="2208213"/>
            <a:ext cx="1398588" cy="579437"/>
          </a:xfrm>
          <a:prstGeom prst="roundRect">
            <a:avLst>
              <a:gd name="adj" fmla="val 16667"/>
            </a:avLst>
          </a:prstGeom>
          <a:solidFill>
            <a:schemeClr val="bg2"/>
          </a:solidFill>
          <a:ln w="28575">
            <a:solidFill>
              <a:schemeClr val="tx1"/>
            </a:solidFill>
            <a:round/>
            <a:headEnd/>
            <a:tailEnd/>
          </a:ln>
        </p:spPr>
        <p:txBody>
          <a:bodyPr wrap="none" anchor="ctr"/>
          <a:lstStyle/>
          <a:p>
            <a:pPr algn="ctr"/>
            <a:r>
              <a:rPr lang="de-DE" b="1"/>
              <a:t>NGIs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0849"/>
                                        </p:tgtEl>
                                        <p:attrNameLst>
                                          <p:attrName>style.visibility</p:attrName>
                                        </p:attrNameLst>
                                      </p:cBhvr>
                                      <p:to>
                                        <p:strVal val="visible"/>
                                      </p:to>
                                    </p:set>
                                    <p:animEffect transition="in" filter="blinds(horizontal)">
                                      <p:cBhvr>
                                        <p:cTn id="7" dur="500"/>
                                        <p:tgtEl>
                                          <p:spTgt spid="30849"/>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blinds(horizontal)">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49"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18434" name="Rectangle 12"/>
          <p:cNvSpPr>
            <a:spLocks noGrp="1" noChangeArrowheads="1"/>
          </p:cNvSpPr>
          <p:nvPr>
            <p:ph type="sldNum" sz="quarter" idx="11"/>
          </p:nvPr>
        </p:nvSpPr>
        <p:spPr>
          <a:noFill/>
        </p:spPr>
        <p:txBody>
          <a:bodyPr/>
          <a:lstStyle/>
          <a:p>
            <a:fld id="{B42BAEA2-32CD-4F51-BA58-8336D1B03DFC}" type="slidenum">
              <a:rPr lang="en-GB" smtClean="0"/>
              <a:pPr/>
              <a:t>3</a:t>
            </a:fld>
            <a:endParaRPr lang="en-GB" smtClean="0"/>
          </a:p>
        </p:txBody>
      </p:sp>
      <p:sp>
        <p:nvSpPr>
          <p:cNvPr id="18435" name="Rectangle 2"/>
          <p:cNvSpPr>
            <a:spLocks noGrp="1" noChangeArrowheads="1"/>
          </p:cNvSpPr>
          <p:nvPr>
            <p:ph type="title" idx="4294967295"/>
          </p:nvPr>
        </p:nvSpPr>
        <p:spPr/>
        <p:txBody>
          <a:bodyPr lIns="0" tIns="0" rIns="0" bIns="0" anchor="b"/>
          <a:lstStyle/>
          <a:p>
            <a:r>
              <a:rPr lang="de-DE" smtClean="0"/>
              <a:t>General workflow</a:t>
            </a:r>
          </a:p>
        </p:txBody>
      </p:sp>
      <p:grpSp>
        <p:nvGrpSpPr>
          <p:cNvPr id="18436" name="Group 17"/>
          <p:cNvGrpSpPr>
            <a:grpSpLocks noChangeAspect="1"/>
          </p:cNvGrpSpPr>
          <p:nvPr/>
        </p:nvGrpSpPr>
        <p:grpSpPr bwMode="auto">
          <a:xfrm>
            <a:off x="557213" y="1196975"/>
            <a:ext cx="8061325" cy="5037138"/>
            <a:chOff x="224" y="720"/>
            <a:chExt cx="5313" cy="3320"/>
          </a:xfrm>
        </p:grpSpPr>
        <p:sp>
          <p:nvSpPr>
            <p:cNvPr id="18437" name="AutoShape 4"/>
            <p:cNvSpPr>
              <a:spLocks noChangeAspect="1" noChangeArrowheads="1"/>
            </p:cNvSpPr>
            <p:nvPr/>
          </p:nvSpPr>
          <p:spPr bwMode="auto">
            <a:xfrm>
              <a:off x="224" y="1896"/>
              <a:ext cx="5312" cy="2144"/>
            </a:xfrm>
            <a:prstGeom prst="roundRect">
              <a:avLst>
                <a:gd name="adj" fmla="val 16667"/>
              </a:avLst>
            </a:prstGeom>
            <a:solidFill>
              <a:schemeClr val="folHlink"/>
            </a:solidFill>
            <a:ln w="9525">
              <a:solidFill>
                <a:schemeClr val="tx1"/>
              </a:solidFill>
              <a:round/>
              <a:headEnd/>
              <a:tailEnd/>
            </a:ln>
          </p:spPr>
          <p:txBody>
            <a:bodyPr wrap="none" anchor="ctr"/>
            <a:lstStyle/>
            <a:p>
              <a:endParaRPr lang="de-DE">
                <a:solidFill>
                  <a:schemeClr val="accent1"/>
                </a:solidFill>
              </a:endParaRPr>
            </a:p>
          </p:txBody>
        </p:sp>
        <p:grpSp>
          <p:nvGrpSpPr>
            <p:cNvPr id="18438" name="Group 5"/>
            <p:cNvGrpSpPr>
              <a:grpSpLocks noChangeAspect="1"/>
            </p:cNvGrpSpPr>
            <p:nvPr/>
          </p:nvGrpSpPr>
          <p:grpSpPr bwMode="auto">
            <a:xfrm>
              <a:off x="384" y="720"/>
              <a:ext cx="4992" cy="2065"/>
              <a:chOff x="384" y="720"/>
              <a:chExt cx="4992" cy="2065"/>
            </a:xfrm>
          </p:grpSpPr>
          <p:sp>
            <p:nvSpPr>
              <p:cNvPr id="18440" name="AutoShape 6"/>
              <p:cNvSpPr>
                <a:spLocks noChangeAspect="1" noChangeArrowheads="1"/>
              </p:cNvSpPr>
              <p:nvPr/>
            </p:nvSpPr>
            <p:spPr bwMode="auto">
              <a:xfrm>
                <a:off x="2208" y="720"/>
                <a:ext cx="1344" cy="720"/>
              </a:xfrm>
              <a:prstGeom prst="flowChartAlternateProcess">
                <a:avLst/>
              </a:prstGeom>
              <a:solidFill>
                <a:srgbClr val="FFCC00"/>
              </a:solidFill>
              <a:ln w="9525">
                <a:solidFill>
                  <a:schemeClr val="tx1"/>
                </a:solidFill>
                <a:miter lim="800000"/>
                <a:headEnd/>
                <a:tailEnd/>
              </a:ln>
            </p:spPr>
            <p:txBody>
              <a:bodyPr wrap="none" anchor="ctr"/>
              <a:lstStyle/>
              <a:p>
                <a:pPr algn="ctr"/>
                <a:r>
                  <a:rPr lang="de-DE" sz="2000" b="1">
                    <a:solidFill>
                      <a:schemeClr val="accent1"/>
                    </a:solidFill>
                  </a:rPr>
                  <a:t>First Line </a:t>
                </a:r>
              </a:p>
              <a:p>
                <a:pPr algn="ctr"/>
                <a:r>
                  <a:rPr lang="de-DE" sz="2000" b="1">
                    <a:solidFill>
                      <a:schemeClr val="accent1"/>
                    </a:solidFill>
                  </a:rPr>
                  <a:t>Support</a:t>
                </a:r>
              </a:p>
            </p:txBody>
          </p:sp>
          <p:sp>
            <p:nvSpPr>
              <p:cNvPr id="18441" name="AutoShape 7"/>
              <p:cNvSpPr>
                <a:spLocks noChangeAspect="1" noChangeArrowheads="1"/>
              </p:cNvSpPr>
              <p:nvPr/>
            </p:nvSpPr>
            <p:spPr bwMode="auto">
              <a:xfrm>
                <a:off x="384" y="2064"/>
                <a:ext cx="1344" cy="720"/>
              </a:xfrm>
              <a:prstGeom prst="flowChartAlternateProcess">
                <a:avLst/>
              </a:prstGeom>
              <a:solidFill>
                <a:srgbClr val="325FAF"/>
              </a:solidFill>
              <a:ln w="9525">
                <a:solidFill>
                  <a:schemeClr val="tx1"/>
                </a:solidFill>
                <a:miter lim="800000"/>
                <a:headEnd/>
                <a:tailEnd/>
              </a:ln>
            </p:spPr>
            <p:txBody>
              <a:bodyPr wrap="none" anchor="ctr"/>
              <a:lstStyle/>
              <a:p>
                <a:pPr algn="ctr"/>
                <a:r>
                  <a:rPr lang="de-DE" sz="2000" b="1">
                    <a:solidFill>
                      <a:schemeClr val="accent1"/>
                    </a:solidFill>
                  </a:rPr>
                  <a:t>MW Support</a:t>
                </a:r>
              </a:p>
            </p:txBody>
          </p:sp>
          <p:sp>
            <p:nvSpPr>
              <p:cNvPr id="18442" name="AutoShape 8"/>
              <p:cNvSpPr>
                <a:spLocks noChangeAspect="1" noChangeArrowheads="1"/>
              </p:cNvSpPr>
              <p:nvPr/>
            </p:nvSpPr>
            <p:spPr bwMode="auto">
              <a:xfrm>
                <a:off x="2208" y="2064"/>
                <a:ext cx="1344" cy="720"/>
              </a:xfrm>
              <a:prstGeom prst="flowChartAlternateProcess">
                <a:avLst/>
              </a:prstGeom>
              <a:solidFill>
                <a:srgbClr val="FF9900"/>
              </a:solidFill>
              <a:ln w="9525">
                <a:solidFill>
                  <a:schemeClr val="tx1"/>
                </a:solidFill>
                <a:miter lim="800000"/>
                <a:headEnd/>
                <a:tailEnd/>
              </a:ln>
            </p:spPr>
            <p:txBody>
              <a:bodyPr wrap="none" anchor="ctr"/>
              <a:lstStyle/>
              <a:p>
                <a:pPr algn="ctr"/>
                <a:r>
                  <a:rPr lang="de-DE" sz="2000" b="1">
                    <a:solidFill>
                      <a:schemeClr val="accent1"/>
                    </a:solidFill>
                  </a:rPr>
                  <a:t>Operations</a:t>
                </a:r>
              </a:p>
              <a:p>
                <a:pPr algn="ctr"/>
                <a:r>
                  <a:rPr lang="de-DE" sz="2000" b="1">
                    <a:solidFill>
                      <a:schemeClr val="accent1"/>
                    </a:solidFill>
                  </a:rPr>
                  <a:t>Support</a:t>
                </a:r>
              </a:p>
            </p:txBody>
          </p:sp>
          <p:sp>
            <p:nvSpPr>
              <p:cNvPr id="18443" name="AutoShape 9"/>
              <p:cNvSpPr>
                <a:spLocks noChangeAspect="1" noChangeArrowheads="1"/>
              </p:cNvSpPr>
              <p:nvPr/>
            </p:nvSpPr>
            <p:spPr bwMode="auto">
              <a:xfrm>
                <a:off x="4032" y="2064"/>
                <a:ext cx="1344" cy="720"/>
              </a:xfrm>
              <a:prstGeom prst="flowChartAlternateProcess">
                <a:avLst/>
              </a:prstGeom>
              <a:solidFill>
                <a:srgbClr val="FF66FF"/>
              </a:solidFill>
              <a:ln w="9525">
                <a:solidFill>
                  <a:schemeClr val="tx1"/>
                </a:solidFill>
                <a:miter lim="800000"/>
                <a:headEnd/>
                <a:tailEnd/>
              </a:ln>
            </p:spPr>
            <p:txBody>
              <a:bodyPr wrap="none" anchor="ctr"/>
              <a:lstStyle/>
              <a:p>
                <a:pPr algn="ctr"/>
                <a:r>
                  <a:rPr lang="de-DE" sz="2000" b="1">
                    <a:solidFill>
                      <a:schemeClr val="accent1"/>
                    </a:solidFill>
                  </a:rPr>
                  <a:t>Community and</a:t>
                </a:r>
              </a:p>
              <a:p>
                <a:pPr algn="ctr"/>
                <a:r>
                  <a:rPr lang="de-DE" sz="2000" b="1">
                    <a:solidFill>
                      <a:schemeClr val="accent1"/>
                    </a:solidFill>
                  </a:rPr>
                  <a:t>Applications </a:t>
                </a:r>
              </a:p>
              <a:p>
                <a:pPr algn="ctr"/>
                <a:r>
                  <a:rPr lang="de-DE" sz="2000" b="1">
                    <a:solidFill>
                      <a:schemeClr val="accent1"/>
                    </a:solidFill>
                  </a:rPr>
                  <a:t>Support</a:t>
                </a:r>
              </a:p>
            </p:txBody>
          </p:sp>
          <p:cxnSp>
            <p:nvCxnSpPr>
              <p:cNvPr id="18444" name="AutoShape 10"/>
              <p:cNvCxnSpPr>
                <a:cxnSpLocks noChangeAspect="1" noChangeShapeType="1"/>
                <a:stCxn id="18440" idx="2"/>
                <a:endCxn id="18441" idx="0"/>
              </p:cNvCxnSpPr>
              <p:nvPr/>
            </p:nvCxnSpPr>
            <p:spPr bwMode="auto">
              <a:xfrm flipH="1">
                <a:off x="1056" y="1440"/>
                <a:ext cx="1824" cy="624"/>
              </a:xfrm>
              <a:prstGeom prst="straightConnector1">
                <a:avLst/>
              </a:prstGeom>
              <a:noFill/>
              <a:ln w="38100">
                <a:solidFill>
                  <a:schemeClr val="accent1"/>
                </a:solidFill>
                <a:round/>
                <a:headEnd/>
                <a:tailEnd type="triangle" w="med" len="med"/>
              </a:ln>
            </p:spPr>
          </p:cxnSp>
          <p:cxnSp>
            <p:nvCxnSpPr>
              <p:cNvPr id="18445" name="AutoShape 11"/>
              <p:cNvCxnSpPr>
                <a:cxnSpLocks noChangeAspect="1" noChangeShapeType="1"/>
                <a:stCxn id="18440" idx="2"/>
                <a:endCxn id="18442" idx="0"/>
              </p:cNvCxnSpPr>
              <p:nvPr/>
            </p:nvCxnSpPr>
            <p:spPr bwMode="auto">
              <a:xfrm>
                <a:off x="2880" y="1440"/>
                <a:ext cx="0" cy="624"/>
              </a:xfrm>
              <a:prstGeom prst="straightConnector1">
                <a:avLst/>
              </a:prstGeom>
              <a:noFill/>
              <a:ln w="38100">
                <a:solidFill>
                  <a:schemeClr val="accent1"/>
                </a:solidFill>
                <a:round/>
                <a:headEnd/>
                <a:tailEnd type="triangle" w="med" len="med"/>
              </a:ln>
            </p:spPr>
          </p:cxnSp>
          <p:cxnSp>
            <p:nvCxnSpPr>
              <p:cNvPr id="18446" name="AutoShape 12"/>
              <p:cNvCxnSpPr>
                <a:cxnSpLocks noChangeAspect="1" noChangeShapeType="1"/>
                <a:stCxn id="18440" idx="2"/>
                <a:endCxn id="18443" idx="0"/>
              </p:cNvCxnSpPr>
              <p:nvPr/>
            </p:nvCxnSpPr>
            <p:spPr bwMode="auto">
              <a:xfrm>
                <a:off x="2880" y="1440"/>
                <a:ext cx="1824" cy="624"/>
              </a:xfrm>
              <a:prstGeom prst="straightConnector1">
                <a:avLst/>
              </a:prstGeom>
              <a:noFill/>
              <a:ln w="38100">
                <a:solidFill>
                  <a:schemeClr val="accent1"/>
                </a:solidFill>
                <a:round/>
                <a:headEnd/>
                <a:tailEnd type="triangle" w="med" len="med"/>
              </a:ln>
            </p:spPr>
          </p:cxnSp>
          <p:cxnSp>
            <p:nvCxnSpPr>
              <p:cNvPr id="18447" name="AutoShape 13"/>
              <p:cNvCxnSpPr>
                <a:cxnSpLocks noChangeAspect="1" noChangeShapeType="1"/>
                <a:stCxn id="18441" idx="2"/>
                <a:endCxn id="18443" idx="2"/>
              </p:cNvCxnSpPr>
              <p:nvPr/>
            </p:nvCxnSpPr>
            <p:spPr bwMode="auto">
              <a:xfrm rot="16200000" flipH="1">
                <a:off x="2879" y="961"/>
                <a:ext cx="1" cy="3648"/>
              </a:xfrm>
              <a:prstGeom prst="curvedConnector3">
                <a:avLst>
                  <a:gd name="adj1" fmla="val 105900000"/>
                </a:avLst>
              </a:prstGeom>
              <a:noFill/>
              <a:ln w="38100">
                <a:solidFill>
                  <a:schemeClr val="accent1"/>
                </a:solidFill>
                <a:round/>
                <a:headEnd type="triangle" w="med" len="med"/>
                <a:tailEnd type="triangle" w="med" len="med"/>
              </a:ln>
            </p:spPr>
          </p:cxnSp>
          <p:cxnSp>
            <p:nvCxnSpPr>
              <p:cNvPr id="18448" name="AutoShape 14"/>
              <p:cNvCxnSpPr>
                <a:cxnSpLocks noChangeAspect="1" noChangeShapeType="1"/>
                <a:stCxn id="18442" idx="2"/>
                <a:endCxn id="18443" idx="2"/>
              </p:cNvCxnSpPr>
              <p:nvPr/>
            </p:nvCxnSpPr>
            <p:spPr bwMode="auto">
              <a:xfrm rot="16200000" flipH="1">
                <a:off x="3791" y="1873"/>
                <a:ext cx="1" cy="1824"/>
              </a:xfrm>
              <a:prstGeom prst="curvedConnector3">
                <a:avLst>
                  <a:gd name="adj1" fmla="val 47400014"/>
                </a:avLst>
              </a:prstGeom>
              <a:noFill/>
              <a:ln w="38100">
                <a:solidFill>
                  <a:schemeClr val="accent1"/>
                </a:solidFill>
                <a:round/>
                <a:headEnd type="triangle" w="med" len="med"/>
                <a:tailEnd type="triangle" w="med" len="med"/>
              </a:ln>
            </p:spPr>
          </p:cxnSp>
          <p:cxnSp>
            <p:nvCxnSpPr>
              <p:cNvPr id="18449" name="AutoShape 15"/>
              <p:cNvCxnSpPr>
                <a:cxnSpLocks noChangeAspect="1" noChangeShapeType="1"/>
                <a:stCxn id="18441" idx="2"/>
                <a:endCxn id="18442" idx="2"/>
              </p:cNvCxnSpPr>
              <p:nvPr/>
            </p:nvCxnSpPr>
            <p:spPr bwMode="auto">
              <a:xfrm rot="16200000" flipH="1">
                <a:off x="1967" y="1873"/>
                <a:ext cx="1" cy="1824"/>
              </a:xfrm>
              <a:prstGeom prst="curvedConnector3">
                <a:avLst>
                  <a:gd name="adj1" fmla="val 47500014"/>
                </a:avLst>
              </a:prstGeom>
              <a:noFill/>
              <a:ln w="38100">
                <a:solidFill>
                  <a:schemeClr val="accent1"/>
                </a:solidFill>
                <a:round/>
                <a:headEnd type="triangle" w="med" len="med"/>
                <a:tailEnd type="triangle" w="med" len="med"/>
              </a:ln>
            </p:spPr>
          </p:cxnSp>
        </p:grpSp>
        <p:sp>
          <p:nvSpPr>
            <p:cNvPr id="18439" name="Text Box 16"/>
            <p:cNvSpPr txBox="1">
              <a:spLocks noChangeAspect="1" noChangeArrowheads="1"/>
            </p:cNvSpPr>
            <p:nvPr/>
          </p:nvSpPr>
          <p:spPr bwMode="auto">
            <a:xfrm>
              <a:off x="4132" y="3503"/>
              <a:ext cx="1405" cy="463"/>
            </a:xfrm>
            <a:prstGeom prst="rect">
              <a:avLst/>
            </a:prstGeom>
            <a:noFill/>
            <a:ln w="9525">
              <a:noFill/>
              <a:miter lim="800000"/>
              <a:headEnd/>
              <a:tailEnd/>
            </a:ln>
          </p:spPr>
          <p:txBody>
            <a:bodyPr wrap="none">
              <a:spAutoFit/>
            </a:bodyPr>
            <a:lstStyle/>
            <a:p>
              <a:pPr algn="ctr"/>
              <a:r>
                <a:rPr lang="de-DE" sz="2000" b="1">
                  <a:solidFill>
                    <a:schemeClr val="accent1"/>
                  </a:solidFill>
                </a:rPr>
                <a:t>Second &amp; Third </a:t>
              </a:r>
            </a:p>
            <a:p>
              <a:pPr algn="ctr"/>
              <a:r>
                <a:rPr lang="de-DE" sz="2000" b="1">
                  <a:solidFill>
                    <a:schemeClr val="accent1"/>
                  </a:solidFill>
                </a:rPr>
                <a:t>Level Support</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19458" name="Rectangle 12"/>
          <p:cNvSpPr>
            <a:spLocks noGrp="1" noChangeArrowheads="1"/>
          </p:cNvSpPr>
          <p:nvPr>
            <p:ph type="sldNum" sz="quarter" idx="11"/>
          </p:nvPr>
        </p:nvSpPr>
        <p:spPr>
          <a:noFill/>
        </p:spPr>
        <p:txBody>
          <a:bodyPr/>
          <a:lstStyle/>
          <a:p>
            <a:fld id="{A329D9F9-AD8F-4E10-AD75-1F63D5E7739F}" type="slidenum">
              <a:rPr lang="en-GB" smtClean="0"/>
              <a:pPr/>
              <a:t>4</a:t>
            </a:fld>
            <a:endParaRPr lang="en-GB" smtClean="0"/>
          </a:p>
        </p:txBody>
      </p:sp>
      <p:sp>
        <p:nvSpPr>
          <p:cNvPr id="19459" name="Rectangle 2"/>
          <p:cNvSpPr>
            <a:spLocks noGrp="1" noChangeArrowheads="1"/>
          </p:cNvSpPr>
          <p:nvPr>
            <p:ph type="title" idx="4294967295"/>
          </p:nvPr>
        </p:nvSpPr>
        <p:spPr/>
        <p:txBody>
          <a:bodyPr lIns="0" tIns="0" rIns="0" bIns="0" anchor="b"/>
          <a:lstStyle/>
          <a:p>
            <a:r>
              <a:rPr lang="de-DE" smtClean="0"/>
              <a:t>Workflow for global VOs</a:t>
            </a:r>
          </a:p>
        </p:txBody>
      </p:sp>
      <p:grpSp>
        <p:nvGrpSpPr>
          <p:cNvPr id="19460" name="Group 4"/>
          <p:cNvGrpSpPr>
            <a:grpSpLocks noChangeAspect="1"/>
          </p:cNvGrpSpPr>
          <p:nvPr/>
        </p:nvGrpSpPr>
        <p:grpSpPr bwMode="auto">
          <a:xfrm>
            <a:off x="1187450" y="1125538"/>
            <a:ext cx="6981825" cy="5038725"/>
            <a:chOff x="144" y="96"/>
            <a:chExt cx="5520" cy="3984"/>
          </a:xfrm>
        </p:grpSpPr>
        <p:sp>
          <p:nvSpPr>
            <p:cNvPr id="19461" name="AutoShape 5"/>
            <p:cNvSpPr>
              <a:spLocks noChangeAspect="1" noChangeArrowheads="1"/>
            </p:cNvSpPr>
            <p:nvPr/>
          </p:nvSpPr>
          <p:spPr bwMode="auto">
            <a:xfrm>
              <a:off x="144" y="1104"/>
              <a:ext cx="3504" cy="2640"/>
            </a:xfrm>
            <a:prstGeom prst="roundRect">
              <a:avLst>
                <a:gd name="adj" fmla="val 16667"/>
              </a:avLst>
            </a:prstGeom>
            <a:solidFill>
              <a:srgbClr val="9966FF"/>
            </a:solidFill>
            <a:ln w="9525">
              <a:solidFill>
                <a:schemeClr val="tx1"/>
              </a:solidFill>
              <a:round/>
              <a:headEnd/>
              <a:tailEnd/>
            </a:ln>
          </p:spPr>
          <p:txBody>
            <a:bodyPr wrap="none" anchor="ctr"/>
            <a:lstStyle/>
            <a:p>
              <a:pPr algn="ctr"/>
              <a:r>
                <a:rPr lang="de-DE" sz="4000" b="1">
                  <a:solidFill>
                    <a:schemeClr val="accent1"/>
                  </a:solidFill>
                </a:rPr>
                <a:t>      GGUS                       </a:t>
              </a:r>
            </a:p>
            <a:p>
              <a:pPr algn="ctr"/>
              <a:endParaRPr lang="de-DE" sz="4000" b="1">
                <a:solidFill>
                  <a:schemeClr val="accent1"/>
                </a:solidFill>
              </a:endParaRPr>
            </a:p>
            <a:p>
              <a:pPr algn="ctr"/>
              <a:endParaRPr lang="de-DE" sz="4000" b="1">
                <a:solidFill>
                  <a:schemeClr val="accent1"/>
                </a:solidFill>
              </a:endParaRPr>
            </a:p>
            <a:p>
              <a:pPr algn="ctr"/>
              <a:endParaRPr lang="de-DE" sz="4000" b="1">
                <a:solidFill>
                  <a:schemeClr val="accent1"/>
                </a:solidFill>
              </a:endParaRPr>
            </a:p>
            <a:p>
              <a:pPr algn="ctr"/>
              <a:endParaRPr lang="de-DE" sz="4000" b="1">
                <a:solidFill>
                  <a:schemeClr val="accent1"/>
                </a:solidFill>
              </a:endParaRPr>
            </a:p>
          </p:txBody>
        </p:sp>
        <p:sp>
          <p:nvSpPr>
            <p:cNvPr id="19462" name="AutoShape 6"/>
            <p:cNvSpPr>
              <a:spLocks noChangeAspect="1" noChangeArrowheads="1"/>
            </p:cNvSpPr>
            <p:nvPr/>
          </p:nvSpPr>
          <p:spPr bwMode="auto">
            <a:xfrm>
              <a:off x="240" y="2304"/>
              <a:ext cx="1344" cy="720"/>
            </a:xfrm>
            <a:prstGeom prst="flowChartAlternateProcess">
              <a:avLst/>
            </a:prstGeom>
            <a:solidFill>
              <a:srgbClr val="FFCC00"/>
            </a:solidFill>
            <a:ln w="9525">
              <a:solidFill>
                <a:schemeClr val="tx1"/>
              </a:solidFill>
              <a:miter lim="800000"/>
              <a:headEnd/>
              <a:tailEnd/>
            </a:ln>
          </p:spPr>
          <p:txBody>
            <a:bodyPr wrap="none" anchor="ctr"/>
            <a:lstStyle/>
            <a:p>
              <a:pPr algn="ctr"/>
              <a:r>
                <a:rPr lang="de-DE" sz="2000" b="1">
                  <a:solidFill>
                    <a:schemeClr val="accent1"/>
                  </a:solidFill>
                </a:rPr>
                <a:t>Central</a:t>
              </a:r>
            </a:p>
            <a:p>
              <a:pPr algn="ctr"/>
              <a:r>
                <a:rPr lang="de-DE" sz="2000" b="1">
                  <a:solidFill>
                    <a:schemeClr val="accent1"/>
                  </a:solidFill>
                </a:rPr>
                <a:t>First Line</a:t>
              </a:r>
            </a:p>
            <a:p>
              <a:pPr algn="ctr"/>
              <a:r>
                <a:rPr lang="de-DE" sz="2000" b="1">
                  <a:solidFill>
                    <a:schemeClr val="accent1"/>
                  </a:solidFill>
                </a:rPr>
                <a:t>Support</a:t>
              </a:r>
            </a:p>
          </p:txBody>
        </p:sp>
        <p:sp>
          <p:nvSpPr>
            <p:cNvPr id="19463" name="AutoShape 7"/>
            <p:cNvSpPr>
              <a:spLocks noChangeAspect="1" noChangeArrowheads="1"/>
            </p:cNvSpPr>
            <p:nvPr/>
          </p:nvSpPr>
          <p:spPr bwMode="auto">
            <a:xfrm>
              <a:off x="1824" y="3360"/>
              <a:ext cx="1344" cy="720"/>
            </a:xfrm>
            <a:prstGeom prst="flowChartAlternateProcess">
              <a:avLst/>
            </a:prstGeom>
            <a:solidFill>
              <a:schemeClr val="folHlink"/>
            </a:solidFill>
            <a:ln w="9525">
              <a:solidFill>
                <a:schemeClr val="tx1"/>
              </a:solidFill>
              <a:miter lim="800000"/>
              <a:headEnd/>
              <a:tailEnd/>
            </a:ln>
          </p:spPr>
          <p:txBody>
            <a:bodyPr wrap="none" anchor="ctr"/>
            <a:lstStyle/>
            <a:p>
              <a:pPr algn="ctr"/>
              <a:r>
                <a:rPr lang="de-DE" b="1">
                  <a:solidFill>
                    <a:schemeClr val="accent1"/>
                  </a:solidFill>
                </a:rPr>
                <a:t>Second &amp; </a:t>
              </a:r>
            </a:p>
            <a:p>
              <a:pPr algn="ctr"/>
              <a:r>
                <a:rPr lang="de-DE" b="1">
                  <a:solidFill>
                    <a:schemeClr val="accent1"/>
                  </a:solidFill>
                </a:rPr>
                <a:t>Third Level </a:t>
              </a:r>
            </a:p>
            <a:p>
              <a:pPr algn="ctr"/>
              <a:r>
                <a:rPr lang="de-DE" b="1">
                  <a:solidFill>
                    <a:schemeClr val="accent1"/>
                  </a:solidFill>
                </a:rPr>
                <a:t>Support</a:t>
              </a:r>
            </a:p>
          </p:txBody>
        </p:sp>
        <p:sp>
          <p:nvSpPr>
            <p:cNvPr id="19464" name="AutoShape 8"/>
            <p:cNvSpPr>
              <a:spLocks noChangeAspect="1" noChangeArrowheads="1"/>
            </p:cNvSpPr>
            <p:nvPr/>
          </p:nvSpPr>
          <p:spPr bwMode="auto">
            <a:xfrm>
              <a:off x="4320" y="2304"/>
              <a:ext cx="1344" cy="720"/>
            </a:xfrm>
            <a:prstGeom prst="flowChartAlternateProcess">
              <a:avLst/>
            </a:prstGeom>
            <a:solidFill>
              <a:srgbClr val="FFCC00"/>
            </a:solidFill>
            <a:ln w="9525">
              <a:solidFill>
                <a:schemeClr val="tx1"/>
              </a:solidFill>
              <a:miter lim="800000"/>
              <a:headEnd/>
              <a:tailEnd/>
            </a:ln>
          </p:spPr>
          <p:txBody>
            <a:bodyPr wrap="none" anchor="ctr"/>
            <a:lstStyle/>
            <a:p>
              <a:pPr algn="ctr"/>
              <a:r>
                <a:rPr lang="de-DE" sz="2000" b="1">
                  <a:solidFill>
                    <a:schemeClr val="accent1"/>
                  </a:solidFill>
                </a:rPr>
                <a:t>Regional</a:t>
              </a:r>
            </a:p>
            <a:p>
              <a:pPr algn="ctr"/>
              <a:r>
                <a:rPr lang="de-DE" sz="2000" b="1">
                  <a:solidFill>
                    <a:schemeClr val="accent1"/>
                  </a:solidFill>
                </a:rPr>
                <a:t>First Line</a:t>
              </a:r>
            </a:p>
            <a:p>
              <a:pPr algn="ctr"/>
              <a:r>
                <a:rPr lang="de-DE" sz="2000" b="1">
                  <a:solidFill>
                    <a:schemeClr val="accent1"/>
                  </a:solidFill>
                </a:rPr>
                <a:t>Support</a:t>
              </a:r>
            </a:p>
          </p:txBody>
        </p:sp>
        <p:pic>
          <p:nvPicPr>
            <p:cNvPr id="19465" name="Picture 9" descr="User"/>
            <p:cNvPicPr>
              <a:picLocks noChangeAspect="1" noChangeArrowheads="1"/>
            </p:cNvPicPr>
            <p:nvPr/>
          </p:nvPicPr>
          <p:blipFill>
            <a:blip r:embed="rId2"/>
            <a:srcRect/>
            <a:stretch>
              <a:fillRect/>
            </a:stretch>
          </p:blipFill>
          <p:spPr bwMode="auto">
            <a:xfrm>
              <a:off x="2496" y="96"/>
              <a:ext cx="704" cy="768"/>
            </a:xfrm>
            <a:prstGeom prst="rect">
              <a:avLst/>
            </a:prstGeom>
            <a:noFill/>
            <a:ln w="9525">
              <a:noFill/>
              <a:miter lim="800000"/>
              <a:headEnd/>
              <a:tailEnd/>
            </a:ln>
          </p:spPr>
        </p:pic>
        <p:sp>
          <p:nvSpPr>
            <p:cNvPr id="19466" name="AutoShape 10"/>
            <p:cNvSpPr>
              <a:spLocks noChangeAspect="1" noChangeArrowheads="1"/>
            </p:cNvSpPr>
            <p:nvPr/>
          </p:nvSpPr>
          <p:spPr bwMode="auto">
            <a:xfrm rot="5400000">
              <a:off x="2703" y="927"/>
              <a:ext cx="336" cy="306"/>
            </a:xfrm>
            <a:prstGeom prst="rightArrow">
              <a:avLst>
                <a:gd name="adj1" fmla="val 50000"/>
                <a:gd name="adj2" fmla="val 27451"/>
              </a:avLst>
            </a:prstGeom>
            <a:solidFill>
              <a:schemeClr val="folHlink"/>
            </a:solidFill>
            <a:ln w="9525">
              <a:solidFill>
                <a:schemeClr val="tx1"/>
              </a:solidFill>
              <a:miter lim="800000"/>
              <a:headEnd/>
              <a:tailEnd/>
            </a:ln>
          </p:spPr>
          <p:txBody>
            <a:bodyPr wrap="none" anchor="ctr"/>
            <a:lstStyle/>
            <a:p>
              <a:endParaRPr lang="de-DE">
                <a:solidFill>
                  <a:schemeClr val="accent1"/>
                </a:solidFill>
              </a:endParaRPr>
            </a:p>
          </p:txBody>
        </p:sp>
        <p:sp>
          <p:nvSpPr>
            <p:cNvPr id="19467" name="AutoShape 11"/>
            <p:cNvSpPr>
              <a:spLocks noChangeAspect="1" noChangeArrowheads="1"/>
            </p:cNvSpPr>
            <p:nvPr/>
          </p:nvSpPr>
          <p:spPr bwMode="auto">
            <a:xfrm rot="2623994">
              <a:off x="2592" y="1392"/>
              <a:ext cx="576" cy="576"/>
            </a:xfrm>
            <a:prstGeom prst="roundRect">
              <a:avLst>
                <a:gd name="adj" fmla="val 16667"/>
              </a:avLst>
            </a:prstGeom>
            <a:solidFill>
              <a:srgbClr val="325FAF"/>
            </a:solidFill>
            <a:ln w="9525">
              <a:solidFill>
                <a:schemeClr val="tx1"/>
              </a:solidFill>
              <a:round/>
              <a:headEnd/>
              <a:tailEnd/>
            </a:ln>
          </p:spPr>
          <p:txBody>
            <a:bodyPr wrap="none" anchor="ctr"/>
            <a:lstStyle/>
            <a:p>
              <a:pPr algn="ctr"/>
              <a:r>
                <a:rPr lang="de-DE" b="1">
                  <a:solidFill>
                    <a:schemeClr val="accent1"/>
                  </a:solidFill>
                </a:rPr>
                <a:t>Auto-</a:t>
              </a:r>
            </a:p>
            <a:p>
              <a:pPr algn="ctr"/>
              <a:r>
                <a:rPr lang="de-DE" b="1">
                  <a:solidFill>
                    <a:schemeClr val="accent1"/>
                  </a:solidFill>
                </a:rPr>
                <a:t>mation</a:t>
              </a:r>
            </a:p>
          </p:txBody>
        </p:sp>
        <p:sp>
          <p:nvSpPr>
            <p:cNvPr id="19468" name="AutoShape 12"/>
            <p:cNvSpPr>
              <a:spLocks noChangeAspect="1" noChangeArrowheads="1"/>
            </p:cNvSpPr>
            <p:nvPr/>
          </p:nvSpPr>
          <p:spPr bwMode="auto">
            <a:xfrm rot="1829692">
              <a:off x="3216" y="1636"/>
              <a:ext cx="1203" cy="716"/>
            </a:xfrm>
            <a:prstGeom prst="rightArrow">
              <a:avLst>
                <a:gd name="adj1" fmla="val 50000"/>
                <a:gd name="adj2" fmla="val 42004"/>
              </a:avLst>
            </a:prstGeom>
            <a:solidFill>
              <a:srgbClr val="B2B2B2"/>
            </a:solidFill>
            <a:ln w="9525">
              <a:solidFill>
                <a:schemeClr val="tx1"/>
              </a:solidFill>
              <a:miter lim="800000"/>
              <a:headEnd/>
              <a:tailEnd/>
            </a:ln>
          </p:spPr>
          <p:txBody>
            <a:bodyPr wrap="none" anchor="ctr"/>
            <a:lstStyle/>
            <a:p>
              <a:pPr algn="ctr"/>
              <a:r>
                <a:rPr lang="de-DE" sz="1600" b="1">
                  <a:solidFill>
                    <a:schemeClr val="accent1"/>
                  </a:solidFill>
                </a:rPr>
                <a:t>Direct </a:t>
              </a:r>
            </a:p>
            <a:p>
              <a:pPr algn="ctr"/>
              <a:r>
                <a:rPr lang="de-DE" sz="1600" b="1">
                  <a:solidFill>
                    <a:schemeClr val="accent1"/>
                  </a:solidFill>
                </a:rPr>
                <a:t>assignment</a:t>
              </a:r>
            </a:p>
          </p:txBody>
        </p:sp>
        <p:sp>
          <p:nvSpPr>
            <p:cNvPr id="19469" name="AutoShape 13"/>
            <p:cNvSpPr>
              <a:spLocks noChangeAspect="1" noChangeArrowheads="1"/>
            </p:cNvSpPr>
            <p:nvPr/>
          </p:nvSpPr>
          <p:spPr bwMode="auto">
            <a:xfrm rot="9137034">
              <a:off x="3120" y="3072"/>
              <a:ext cx="1248" cy="493"/>
            </a:xfrm>
            <a:prstGeom prst="rightArrow">
              <a:avLst>
                <a:gd name="adj1" fmla="val 50000"/>
                <a:gd name="adj2" fmla="val 63286"/>
              </a:avLst>
            </a:prstGeom>
            <a:solidFill>
              <a:srgbClr val="B2B2B2"/>
            </a:solidFill>
            <a:ln w="9525">
              <a:solidFill>
                <a:schemeClr val="tx1"/>
              </a:solidFill>
              <a:miter lim="800000"/>
              <a:headEnd/>
              <a:tailEnd/>
            </a:ln>
          </p:spPr>
          <p:txBody>
            <a:bodyPr wrap="none" anchor="ctr"/>
            <a:lstStyle/>
            <a:p>
              <a:endParaRPr lang="de-DE">
                <a:solidFill>
                  <a:schemeClr val="accent1"/>
                </a:solidFill>
              </a:endParaRPr>
            </a:p>
          </p:txBody>
        </p:sp>
        <p:sp>
          <p:nvSpPr>
            <p:cNvPr id="19470" name="AutoShape 14"/>
            <p:cNvSpPr>
              <a:spLocks noChangeAspect="1" noChangeArrowheads="1"/>
            </p:cNvSpPr>
            <p:nvPr/>
          </p:nvSpPr>
          <p:spPr bwMode="auto">
            <a:xfrm rot="2073549">
              <a:off x="1104" y="3120"/>
              <a:ext cx="672" cy="493"/>
            </a:xfrm>
            <a:prstGeom prst="rightArrow">
              <a:avLst>
                <a:gd name="adj1" fmla="val 50000"/>
                <a:gd name="adj2" fmla="val 34077"/>
              </a:avLst>
            </a:prstGeom>
            <a:solidFill>
              <a:srgbClr val="B2B2B2"/>
            </a:solidFill>
            <a:ln w="9525">
              <a:solidFill>
                <a:schemeClr val="tx1"/>
              </a:solidFill>
              <a:miter lim="800000"/>
              <a:headEnd/>
              <a:tailEnd/>
            </a:ln>
          </p:spPr>
          <p:txBody>
            <a:bodyPr wrap="none" anchor="ctr"/>
            <a:lstStyle/>
            <a:p>
              <a:endParaRPr lang="de-DE">
                <a:solidFill>
                  <a:schemeClr val="accent1"/>
                </a:solidFill>
              </a:endParaRPr>
            </a:p>
          </p:txBody>
        </p:sp>
        <p:sp>
          <p:nvSpPr>
            <p:cNvPr id="19471" name="AutoShape 15"/>
            <p:cNvSpPr>
              <a:spLocks noChangeAspect="1" noChangeArrowheads="1"/>
            </p:cNvSpPr>
            <p:nvPr/>
          </p:nvSpPr>
          <p:spPr bwMode="auto">
            <a:xfrm>
              <a:off x="1872" y="2544"/>
              <a:ext cx="2400" cy="306"/>
            </a:xfrm>
            <a:prstGeom prst="leftRightArrow">
              <a:avLst>
                <a:gd name="adj1" fmla="val 50000"/>
                <a:gd name="adj2" fmla="val 156863"/>
              </a:avLst>
            </a:prstGeom>
            <a:solidFill>
              <a:srgbClr val="B2B2B2"/>
            </a:solidFill>
            <a:ln w="9525">
              <a:solidFill>
                <a:schemeClr val="tx1"/>
              </a:solidFill>
              <a:miter lim="800000"/>
              <a:headEnd/>
              <a:tailEnd/>
            </a:ln>
          </p:spPr>
          <p:txBody>
            <a:bodyPr wrap="none" anchor="ctr"/>
            <a:lstStyle/>
            <a:p>
              <a:pPr algn="ctr"/>
              <a:r>
                <a:rPr lang="de-DE" sz="1600" b="1">
                  <a:solidFill>
                    <a:schemeClr val="accent1"/>
                  </a:solidFill>
                </a:rPr>
                <a:t>Interfaces</a:t>
              </a:r>
            </a:p>
          </p:txBody>
        </p:sp>
        <p:sp>
          <p:nvSpPr>
            <p:cNvPr id="19472" name="AutoShape 16"/>
            <p:cNvSpPr>
              <a:spLocks noChangeAspect="1" noChangeArrowheads="1"/>
            </p:cNvSpPr>
            <p:nvPr/>
          </p:nvSpPr>
          <p:spPr bwMode="auto">
            <a:xfrm rot="-1839132">
              <a:off x="1536" y="1776"/>
              <a:ext cx="912" cy="306"/>
            </a:xfrm>
            <a:prstGeom prst="leftArrow">
              <a:avLst>
                <a:gd name="adj1" fmla="val 50000"/>
                <a:gd name="adj2" fmla="val 74510"/>
              </a:avLst>
            </a:prstGeom>
            <a:solidFill>
              <a:srgbClr val="B2B2B2"/>
            </a:solidFill>
            <a:ln w="9525">
              <a:solidFill>
                <a:schemeClr val="tx1"/>
              </a:solidFill>
              <a:miter lim="800000"/>
              <a:headEnd/>
              <a:tailEnd/>
            </a:ln>
          </p:spPr>
          <p:txBody>
            <a:bodyPr wrap="none" anchor="ctr"/>
            <a:lstStyle/>
            <a:p>
              <a:pPr algn="ctr"/>
              <a:r>
                <a:rPr lang="de-DE" sz="1600" b="1">
                  <a:solidFill>
                    <a:schemeClr val="accent1"/>
                  </a:solidFill>
                </a:rPr>
                <a:t>Left-overs</a:t>
              </a: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20482" name="Rectangle 12"/>
          <p:cNvSpPr>
            <a:spLocks noGrp="1" noChangeArrowheads="1"/>
          </p:cNvSpPr>
          <p:nvPr>
            <p:ph type="sldNum" sz="quarter" idx="11"/>
          </p:nvPr>
        </p:nvSpPr>
        <p:spPr>
          <a:noFill/>
        </p:spPr>
        <p:txBody>
          <a:bodyPr/>
          <a:lstStyle/>
          <a:p>
            <a:fld id="{AF3F5CE6-71B1-4E93-9F69-913CE124D220}" type="slidenum">
              <a:rPr lang="en-GB" smtClean="0"/>
              <a:pPr/>
              <a:t>5</a:t>
            </a:fld>
            <a:endParaRPr lang="en-GB" smtClean="0"/>
          </a:p>
        </p:txBody>
      </p:sp>
      <p:sp>
        <p:nvSpPr>
          <p:cNvPr id="20483" name="Rectangle 2"/>
          <p:cNvSpPr>
            <a:spLocks noGrp="1" noChangeArrowheads="1"/>
          </p:cNvSpPr>
          <p:nvPr>
            <p:ph type="title" idx="4294967295"/>
          </p:nvPr>
        </p:nvSpPr>
        <p:spPr/>
        <p:txBody>
          <a:bodyPr lIns="0" tIns="0" rIns="0" bIns="0" anchor="b"/>
          <a:lstStyle/>
          <a:p>
            <a:r>
              <a:rPr lang="de-DE" smtClean="0"/>
              <a:t>Workflow for regional VOs</a:t>
            </a:r>
          </a:p>
        </p:txBody>
      </p:sp>
      <p:grpSp>
        <p:nvGrpSpPr>
          <p:cNvPr id="20484" name="Group 30"/>
          <p:cNvGrpSpPr>
            <a:grpSpLocks noChangeAspect="1"/>
          </p:cNvGrpSpPr>
          <p:nvPr/>
        </p:nvGrpSpPr>
        <p:grpSpPr bwMode="auto">
          <a:xfrm>
            <a:off x="1158875" y="1128713"/>
            <a:ext cx="6942138" cy="5037137"/>
            <a:chOff x="144" y="96"/>
            <a:chExt cx="5512" cy="4000"/>
          </a:xfrm>
        </p:grpSpPr>
        <p:sp>
          <p:nvSpPr>
            <p:cNvPr id="20485" name="AutoShape 31"/>
            <p:cNvSpPr>
              <a:spLocks noChangeAspect="1" noChangeArrowheads="1"/>
            </p:cNvSpPr>
            <p:nvPr/>
          </p:nvSpPr>
          <p:spPr bwMode="auto">
            <a:xfrm>
              <a:off x="144" y="1104"/>
              <a:ext cx="3504" cy="2640"/>
            </a:xfrm>
            <a:prstGeom prst="roundRect">
              <a:avLst>
                <a:gd name="adj" fmla="val 16667"/>
              </a:avLst>
            </a:prstGeom>
            <a:solidFill>
              <a:srgbClr val="9966FF"/>
            </a:solidFill>
            <a:ln w="9525">
              <a:solidFill>
                <a:schemeClr val="tx1"/>
              </a:solidFill>
              <a:round/>
              <a:headEnd/>
              <a:tailEnd/>
            </a:ln>
          </p:spPr>
          <p:txBody>
            <a:bodyPr wrap="none" anchor="ctr"/>
            <a:lstStyle/>
            <a:p>
              <a:pPr algn="ctr"/>
              <a:r>
                <a:rPr lang="de-DE" sz="4000" b="1">
                  <a:solidFill>
                    <a:schemeClr val="accent1"/>
                  </a:solidFill>
                </a:rPr>
                <a:t>      GGUS                       </a:t>
              </a:r>
            </a:p>
            <a:p>
              <a:pPr algn="ctr"/>
              <a:endParaRPr lang="de-DE" sz="4000" b="1">
                <a:solidFill>
                  <a:schemeClr val="accent1"/>
                </a:solidFill>
              </a:endParaRPr>
            </a:p>
            <a:p>
              <a:pPr algn="ctr"/>
              <a:endParaRPr lang="de-DE" sz="4000" b="1">
                <a:solidFill>
                  <a:schemeClr val="accent1"/>
                </a:solidFill>
              </a:endParaRPr>
            </a:p>
            <a:p>
              <a:pPr algn="ctr"/>
              <a:endParaRPr lang="de-DE" sz="4000" b="1">
                <a:solidFill>
                  <a:schemeClr val="accent1"/>
                </a:solidFill>
              </a:endParaRPr>
            </a:p>
            <a:p>
              <a:pPr algn="ctr"/>
              <a:endParaRPr lang="de-DE" sz="4000" b="1">
                <a:solidFill>
                  <a:schemeClr val="accent1"/>
                </a:solidFill>
              </a:endParaRPr>
            </a:p>
          </p:txBody>
        </p:sp>
        <p:sp>
          <p:nvSpPr>
            <p:cNvPr id="20486" name="AutoShape 32"/>
            <p:cNvSpPr>
              <a:spLocks noChangeAspect="1" noChangeArrowheads="1"/>
            </p:cNvSpPr>
            <p:nvPr/>
          </p:nvSpPr>
          <p:spPr bwMode="auto">
            <a:xfrm>
              <a:off x="240" y="2304"/>
              <a:ext cx="1344" cy="720"/>
            </a:xfrm>
            <a:prstGeom prst="flowChartAlternateProcess">
              <a:avLst/>
            </a:prstGeom>
            <a:solidFill>
              <a:srgbClr val="FFCC00"/>
            </a:solidFill>
            <a:ln w="9525">
              <a:solidFill>
                <a:schemeClr val="tx1"/>
              </a:solidFill>
              <a:miter lim="800000"/>
              <a:headEnd/>
              <a:tailEnd/>
            </a:ln>
          </p:spPr>
          <p:txBody>
            <a:bodyPr wrap="none" anchor="ctr"/>
            <a:lstStyle/>
            <a:p>
              <a:pPr algn="ctr"/>
              <a:r>
                <a:rPr lang="de-DE" sz="2000" b="1">
                  <a:solidFill>
                    <a:schemeClr val="accent1"/>
                  </a:solidFill>
                </a:rPr>
                <a:t>Central</a:t>
              </a:r>
            </a:p>
            <a:p>
              <a:pPr algn="ctr"/>
              <a:r>
                <a:rPr lang="de-DE" sz="2000" b="1">
                  <a:solidFill>
                    <a:schemeClr val="accent1"/>
                  </a:solidFill>
                </a:rPr>
                <a:t>First Line</a:t>
              </a:r>
            </a:p>
            <a:p>
              <a:pPr algn="ctr"/>
              <a:r>
                <a:rPr lang="de-DE" sz="2000" b="1">
                  <a:solidFill>
                    <a:schemeClr val="accent1"/>
                  </a:solidFill>
                </a:rPr>
                <a:t>Support</a:t>
              </a:r>
            </a:p>
          </p:txBody>
        </p:sp>
        <p:sp>
          <p:nvSpPr>
            <p:cNvPr id="20487" name="AutoShape 33"/>
            <p:cNvSpPr>
              <a:spLocks noChangeAspect="1" noChangeArrowheads="1"/>
            </p:cNvSpPr>
            <p:nvPr/>
          </p:nvSpPr>
          <p:spPr bwMode="auto">
            <a:xfrm>
              <a:off x="1824" y="3376"/>
              <a:ext cx="1344" cy="720"/>
            </a:xfrm>
            <a:prstGeom prst="flowChartAlternateProcess">
              <a:avLst/>
            </a:prstGeom>
            <a:solidFill>
              <a:schemeClr val="folHlink"/>
            </a:solidFill>
            <a:ln w="9525">
              <a:solidFill>
                <a:schemeClr val="tx1"/>
              </a:solidFill>
              <a:miter lim="800000"/>
              <a:headEnd/>
              <a:tailEnd/>
            </a:ln>
          </p:spPr>
          <p:txBody>
            <a:bodyPr wrap="none" anchor="ctr"/>
            <a:lstStyle/>
            <a:p>
              <a:pPr algn="ctr"/>
              <a:r>
                <a:rPr lang="de-DE" b="1">
                  <a:solidFill>
                    <a:schemeClr val="accent1"/>
                  </a:solidFill>
                </a:rPr>
                <a:t>Second &amp; </a:t>
              </a:r>
            </a:p>
            <a:p>
              <a:pPr algn="ctr"/>
              <a:r>
                <a:rPr lang="de-DE" b="1">
                  <a:solidFill>
                    <a:schemeClr val="accent1"/>
                  </a:solidFill>
                </a:rPr>
                <a:t>Third Level </a:t>
              </a:r>
            </a:p>
            <a:p>
              <a:pPr algn="ctr"/>
              <a:r>
                <a:rPr lang="de-DE" b="1">
                  <a:solidFill>
                    <a:schemeClr val="accent1"/>
                  </a:solidFill>
                </a:rPr>
                <a:t>Support</a:t>
              </a:r>
            </a:p>
          </p:txBody>
        </p:sp>
        <p:sp>
          <p:nvSpPr>
            <p:cNvPr id="20488" name="AutoShape 34"/>
            <p:cNvSpPr>
              <a:spLocks noChangeAspect="1" noChangeArrowheads="1"/>
            </p:cNvSpPr>
            <p:nvPr/>
          </p:nvSpPr>
          <p:spPr bwMode="auto">
            <a:xfrm>
              <a:off x="4312" y="1816"/>
              <a:ext cx="1344" cy="720"/>
            </a:xfrm>
            <a:prstGeom prst="flowChartAlternateProcess">
              <a:avLst/>
            </a:prstGeom>
            <a:solidFill>
              <a:srgbClr val="FFCC00"/>
            </a:solidFill>
            <a:ln w="9525">
              <a:solidFill>
                <a:schemeClr val="tx1"/>
              </a:solidFill>
              <a:miter lim="800000"/>
              <a:headEnd/>
              <a:tailEnd/>
            </a:ln>
          </p:spPr>
          <p:txBody>
            <a:bodyPr wrap="none" anchor="ctr"/>
            <a:lstStyle/>
            <a:p>
              <a:pPr algn="ctr"/>
              <a:r>
                <a:rPr lang="de-DE" sz="2000" b="1">
                  <a:solidFill>
                    <a:schemeClr val="accent1"/>
                  </a:solidFill>
                </a:rPr>
                <a:t>Regional</a:t>
              </a:r>
            </a:p>
            <a:p>
              <a:pPr algn="ctr"/>
              <a:r>
                <a:rPr lang="de-DE" sz="2000" b="1">
                  <a:solidFill>
                    <a:schemeClr val="accent1"/>
                  </a:solidFill>
                </a:rPr>
                <a:t>First Line</a:t>
              </a:r>
            </a:p>
            <a:p>
              <a:pPr algn="ctr"/>
              <a:r>
                <a:rPr lang="de-DE" sz="2000" b="1">
                  <a:solidFill>
                    <a:schemeClr val="accent1"/>
                  </a:solidFill>
                </a:rPr>
                <a:t>Support</a:t>
              </a:r>
            </a:p>
          </p:txBody>
        </p:sp>
        <p:pic>
          <p:nvPicPr>
            <p:cNvPr id="20489" name="Picture 35" descr="User"/>
            <p:cNvPicPr>
              <a:picLocks noChangeAspect="1" noChangeArrowheads="1"/>
            </p:cNvPicPr>
            <p:nvPr/>
          </p:nvPicPr>
          <p:blipFill>
            <a:blip r:embed="rId2"/>
            <a:srcRect/>
            <a:stretch>
              <a:fillRect/>
            </a:stretch>
          </p:blipFill>
          <p:spPr bwMode="auto">
            <a:xfrm>
              <a:off x="4608" y="96"/>
              <a:ext cx="704" cy="768"/>
            </a:xfrm>
            <a:prstGeom prst="rect">
              <a:avLst/>
            </a:prstGeom>
            <a:noFill/>
            <a:ln w="9525">
              <a:noFill/>
              <a:miter lim="800000"/>
              <a:headEnd/>
              <a:tailEnd/>
            </a:ln>
          </p:spPr>
        </p:pic>
        <p:sp>
          <p:nvSpPr>
            <p:cNvPr id="20490" name="AutoShape 36"/>
            <p:cNvSpPr>
              <a:spLocks noChangeAspect="1" noChangeArrowheads="1"/>
            </p:cNvSpPr>
            <p:nvPr/>
          </p:nvSpPr>
          <p:spPr bwMode="auto">
            <a:xfrm rot="5400000">
              <a:off x="4547" y="1195"/>
              <a:ext cx="872" cy="306"/>
            </a:xfrm>
            <a:prstGeom prst="rightArrow">
              <a:avLst>
                <a:gd name="adj1" fmla="val 50000"/>
                <a:gd name="adj2" fmla="val 71242"/>
              </a:avLst>
            </a:prstGeom>
            <a:solidFill>
              <a:srgbClr val="B2B2B2"/>
            </a:solidFill>
            <a:ln w="9525">
              <a:solidFill>
                <a:schemeClr val="tx1"/>
              </a:solidFill>
              <a:miter lim="800000"/>
              <a:headEnd/>
              <a:tailEnd/>
            </a:ln>
          </p:spPr>
          <p:txBody>
            <a:bodyPr wrap="none" anchor="ctr"/>
            <a:lstStyle/>
            <a:p>
              <a:endParaRPr lang="de-DE">
                <a:solidFill>
                  <a:schemeClr val="accent1"/>
                </a:solidFill>
              </a:endParaRPr>
            </a:p>
          </p:txBody>
        </p:sp>
        <p:sp>
          <p:nvSpPr>
            <p:cNvPr id="20491" name="AutoShape 37"/>
            <p:cNvSpPr>
              <a:spLocks noChangeAspect="1" noChangeArrowheads="1"/>
            </p:cNvSpPr>
            <p:nvPr/>
          </p:nvSpPr>
          <p:spPr bwMode="auto">
            <a:xfrm rot="8426765">
              <a:off x="3034" y="2796"/>
              <a:ext cx="1410" cy="306"/>
            </a:xfrm>
            <a:prstGeom prst="rightArrow">
              <a:avLst>
                <a:gd name="adj1" fmla="val 50000"/>
                <a:gd name="adj2" fmla="val 115196"/>
              </a:avLst>
            </a:prstGeom>
            <a:solidFill>
              <a:srgbClr val="B2B2B2"/>
            </a:solidFill>
            <a:ln w="9525">
              <a:solidFill>
                <a:schemeClr val="tx1"/>
              </a:solidFill>
              <a:miter lim="800000"/>
              <a:headEnd/>
              <a:tailEnd/>
            </a:ln>
          </p:spPr>
          <p:txBody>
            <a:bodyPr wrap="none" anchor="ctr"/>
            <a:lstStyle/>
            <a:p>
              <a:endParaRPr lang="de-DE">
                <a:solidFill>
                  <a:schemeClr val="accent1"/>
                </a:solidFill>
              </a:endParaRPr>
            </a:p>
          </p:txBody>
        </p:sp>
        <p:sp>
          <p:nvSpPr>
            <p:cNvPr id="20492" name="AutoShape 38"/>
            <p:cNvSpPr>
              <a:spLocks noChangeAspect="1" noChangeArrowheads="1"/>
            </p:cNvSpPr>
            <p:nvPr/>
          </p:nvSpPr>
          <p:spPr bwMode="auto">
            <a:xfrm rot="2073549">
              <a:off x="1104" y="3120"/>
              <a:ext cx="672" cy="493"/>
            </a:xfrm>
            <a:prstGeom prst="rightArrow">
              <a:avLst>
                <a:gd name="adj1" fmla="val 50000"/>
                <a:gd name="adj2" fmla="val 34077"/>
              </a:avLst>
            </a:prstGeom>
            <a:solidFill>
              <a:srgbClr val="B2B2B2"/>
            </a:solidFill>
            <a:ln w="9525">
              <a:solidFill>
                <a:schemeClr val="tx1"/>
              </a:solidFill>
              <a:miter lim="800000"/>
              <a:headEnd/>
              <a:tailEnd/>
            </a:ln>
          </p:spPr>
          <p:txBody>
            <a:bodyPr wrap="none" anchor="ctr"/>
            <a:lstStyle/>
            <a:p>
              <a:endParaRPr lang="de-DE">
                <a:solidFill>
                  <a:schemeClr val="accent1"/>
                </a:solidFill>
              </a:endParaRPr>
            </a:p>
          </p:txBody>
        </p:sp>
        <p:sp>
          <p:nvSpPr>
            <p:cNvPr id="20493" name="AutoShape 39"/>
            <p:cNvSpPr>
              <a:spLocks noChangeAspect="1" noChangeArrowheads="1"/>
            </p:cNvSpPr>
            <p:nvPr/>
          </p:nvSpPr>
          <p:spPr bwMode="auto">
            <a:xfrm rot="-814978">
              <a:off x="1571" y="2225"/>
              <a:ext cx="2723" cy="306"/>
            </a:xfrm>
            <a:prstGeom prst="leftRightArrow">
              <a:avLst>
                <a:gd name="adj1" fmla="val 50000"/>
                <a:gd name="adj2" fmla="val 177974"/>
              </a:avLst>
            </a:prstGeom>
            <a:solidFill>
              <a:srgbClr val="B2B2B2"/>
            </a:solidFill>
            <a:ln w="9525">
              <a:solidFill>
                <a:schemeClr val="tx1"/>
              </a:solidFill>
              <a:miter lim="800000"/>
              <a:headEnd/>
              <a:tailEnd/>
            </a:ln>
          </p:spPr>
          <p:txBody>
            <a:bodyPr wrap="none" anchor="ctr"/>
            <a:lstStyle/>
            <a:p>
              <a:pPr algn="ctr"/>
              <a:r>
                <a:rPr lang="de-DE" sz="1600" b="1">
                  <a:solidFill>
                    <a:schemeClr val="accent1"/>
                  </a:solidFill>
                </a:rPr>
                <a:t>Interfaces</a:t>
              </a:r>
            </a:p>
          </p:txBody>
        </p:sp>
        <p:sp>
          <p:nvSpPr>
            <p:cNvPr id="20494" name="AutoShape 40"/>
            <p:cNvSpPr>
              <a:spLocks noChangeAspect="1" noChangeArrowheads="1"/>
            </p:cNvSpPr>
            <p:nvPr/>
          </p:nvSpPr>
          <p:spPr bwMode="auto">
            <a:xfrm>
              <a:off x="4304" y="3360"/>
              <a:ext cx="1344" cy="720"/>
            </a:xfrm>
            <a:prstGeom prst="flowChartAlternateProcess">
              <a:avLst/>
            </a:prstGeom>
            <a:solidFill>
              <a:schemeClr val="folHlink"/>
            </a:solidFill>
            <a:ln w="9525">
              <a:solidFill>
                <a:schemeClr val="tx1"/>
              </a:solidFill>
              <a:miter lim="800000"/>
              <a:headEnd/>
              <a:tailEnd/>
            </a:ln>
          </p:spPr>
          <p:txBody>
            <a:bodyPr wrap="none" anchor="ctr"/>
            <a:lstStyle/>
            <a:p>
              <a:pPr algn="ctr"/>
              <a:r>
                <a:rPr lang="de-DE" b="1">
                  <a:solidFill>
                    <a:schemeClr val="accent1"/>
                  </a:solidFill>
                </a:rPr>
                <a:t>Regional</a:t>
              </a:r>
            </a:p>
            <a:p>
              <a:pPr algn="ctr"/>
              <a:r>
                <a:rPr lang="de-DE" b="1">
                  <a:solidFill>
                    <a:schemeClr val="accent1"/>
                  </a:solidFill>
                </a:rPr>
                <a:t>Second &amp; Third</a:t>
              </a:r>
            </a:p>
            <a:p>
              <a:pPr algn="ctr"/>
              <a:r>
                <a:rPr lang="de-DE" b="1">
                  <a:solidFill>
                    <a:schemeClr val="accent1"/>
                  </a:solidFill>
                </a:rPr>
                <a:t>Level Support</a:t>
              </a:r>
            </a:p>
          </p:txBody>
        </p:sp>
        <p:sp>
          <p:nvSpPr>
            <p:cNvPr id="20495" name="AutoShape 41"/>
            <p:cNvSpPr>
              <a:spLocks noChangeAspect="1" noChangeArrowheads="1"/>
            </p:cNvSpPr>
            <p:nvPr/>
          </p:nvSpPr>
          <p:spPr bwMode="auto">
            <a:xfrm rot="5400000">
              <a:off x="4595" y="2803"/>
              <a:ext cx="776" cy="306"/>
            </a:xfrm>
            <a:prstGeom prst="rightArrow">
              <a:avLst>
                <a:gd name="adj1" fmla="val 50000"/>
                <a:gd name="adj2" fmla="val 63399"/>
              </a:avLst>
            </a:prstGeom>
            <a:solidFill>
              <a:srgbClr val="B2B2B2"/>
            </a:solidFill>
            <a:ln w="9525">
              <a:solidFill>
                <a:schemeClr val="tx1"/>
              </a:solidFill>
              <a:miter lim="800000"/>
              <a:headEnd/>
              <a:tailEnd/>
            </a:ln>
          </p:spPr>
          <p:txBody>
            <a:bodyPr wrap="none" anchor="ctr"/>
            <a:lstStyle/>
            <a:p>
              <a:endParaRPr lang="de-DE">
                <a:solidFill>
                  <a:schemeClr val="accent1"/>
                </a:solidFill>
              </a:endParaRPr>
            </a:p>
          </p:txBody>
        </p:sp>
        <p:sp>
          <p:nvSpPr>
            <p:cNvPr id="20496" name="AutoShape 42"/>
            <p:cNvSpPr>
              <a:spLocks noChangeAspect="1" noChangeArrowheads="1"/>
            </p:cNvSpPr>
            <p:nvPr/>
          </p:nvSpPr>
          <p:spPr bwMode="auto">
            <a:xfrm rot="10800000">
              <a:off x="3179" y="3555"/>
              <a:ext cx="1056" cy="266"/>
            </a:xfrm>
            <a:prstGeom prst="rightArrow">
              <a:avLst>
                <a:gd name="adj1" fmla="val 50000"/>
                <a:gd name="adj2" fmla="val 99248"/>
              </a:avLst>
            </a:prstGeom>
            <a:solidFill>
              <a:srgbClr val="B2B2B2"/>
            </a:solidFill>
            <a:ln w="9525">
              <a:solidFill>
                <a:schemeClr val="tx1"/>
              </a:solidFill>
              <a:miter lim="800000"/>
              <a:headEnd/>
              <a:tailEnd/>
            </a:ln>
          </p:spPr>
          <p:txBody>
            <a:bodyPr wrap="none" anchor="ctr"/>
            <a:lstStyle/>
            <a:p>
              <a:endParaRPr lang="de-DE">
                <a:solidFill>
                  <a:schemeClr val="accent1"/>
                </a:solidFill>
              </a:endParaRPr>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21506" name="Rectangle 12"/>
          <p:cNvSpPr>
            <a:spLocks noGrp="1" noChangeArrowheads="1"/>
          </p:cNvSpPr>
          <p:nvPr>
            <p:ph type="sldNum" sz="quarter" idx="11"/>
          </p:nvPr>
        </p:nvSpPr>
        <p:spPr>
          <a:noFill/>
        </p:spPr>
        <p:txBody>
          <a:bodyPr/>
          <a:lstStyle/>
          <a:p>
            <a:fld id="{C23045C3-9E78-4047-9A59-DDC46A683ED6}" type="slidenum">
              <a:rPr lang="en-GB" smtClean="0"/>
              <a:pPr/>
              <a:t>6</a:t>
            </a:fld>
            <a:endParaRPr lang="en-GB" smtClean="0"/>
          </a:p>
        </p:txBody>
      </p:sp>
      <p:sp>
        <p:nvSpPr>
          <p:cNvPr id="21507" name="Rectangle 2"/>
          <p:cNvSpPr>
            <a:spLocks noGrp="1" noChangeArrowheads="1"/>
          </p:cNvSpPr>
          <p:nvPr>
            <p:ph type="title"/>
          </p:nvPr>
        </p:nvSpPr>
        <p:spPr/>
        <p:txBody>
          <a:bodyPr/>
          <a:lstStyle/>
          <a:p>
            <a:r>
              <a:rPr lang="de-DE" smtClean="0"/>
              <a:t>User Support in EGI</a:t>
            </a:r>
          </a:p>
        </p:txBody>
      </p:sp>
      <p:sp>
        <p:nvSpPr>
          <p:cNvPr id="21508" name="Rectangle 3"/>
          <p:cNvSpPr>
            <a:spLocks noGrp="1" noChangeArrowheads="1"/>
          </p:cNvSpPr>
          <p:nvPr>
            <p:ph type="body" idx="1"/>
          </p:nvPr>
        </p:nvSpPr>
        <p:spPr/>
        <p:txBody>
          <a:bodyPr/>
          <a:lstStyle/>
          <a:p>
            <a:r>
              <a:rPr lang="de-DE" smtClean="0"/>
              <a:t>TSA1.6 - Helpdesk</a:t>
            </a:r>
          </a:p>
          <a:p>
            <a:pPr lvl="1"/>
            <a:r>
              <a:rPr lang="de-DE" smtClean="0"/>
              <a:t>The EGI Helpdesk is a distributed infrastructure consisting of a </a:t>
            </a:r>
            <a:r>
              <a:rPr lang="de-DE" smtClean="0">
                <a:solidFill>
                  <a:srgbClr val="D2A500"/>
                </a:solidFill>
              </a:rPr>
              <a:t>central helpdesk interconnected with a collection of local NGI/EIRO Helpdesks</a:t>
            </a:r>
            <a:r>
              <a:rPr lang="de-DE" smtClean="0"/>
              <a:t>. This provides a regional support system with central coordination undertaken by EGI.eu. The evolution of this service is under the responsibility of the </a:t>
            </a:r>
            <a:r>
              <a:rPr lang="de-DE" smtClean="0">
                <a:solidFill>
                  <a:srgbClr val="D2A500"/>
                </a:solidFill>
              </a:rPr>
              <a:t>User Services Advisory Group (USAG)</a:t>
            </a:r>
            <a:r>
              <a:rPr lang="de-DE" smtClean="0"/>
              <a:t>. </a:t>
            </a:r>
          </a:p>
          <a:p>
            <a:pPr lvl="1"/>
            <a:r>
              <a:rPr lang="de-DE" smtClean="0"/>
              <a:t>The central instance provides access to a ticketing system that allows for the bi-directional exchange of tickets with the remote NGI Helpdesks to ensure that tickets opened centrally are handled by the appropriate support team. For example, those opened locally can be passed to the central instance or other areas, while user and operational problem tickets can be opened centrally and subsequently routed to the NGI local support infrastructures. </a:t>
            </a:r>
          </a:p>
          <a:p>
            <a:pPr>
              <a:buFontTx/>
              <a:buNone/>
            </a:pPr>
            <a:endParaRPr lang="de-DE"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22530" name="Rectangle 12"/>
          <p:cNvSpPr>
            <a:spLocks noGrp="1" noChangeArrowheads="1"/>
          </p:cNvSpPr>
          <p:nvPr>
            <p:ph type="sldNum" sz="quarter" idx="11"/>
          </p:nvPr>
        </p:nvSpPr>
        <p:spPr>
          <a:noFill/>
        </p:spPr>
        <p:txBody>
          <a:bodyPr/>
          <a:lstStyle/>
          <a:p>
            <a:fld id="{BCBD6C7E-62AE-4545-9C8F-F8306A234EE2}" type="slidenum">
              <a:rPr lang="en-GB" smtClean="0"/>
              <a:pPr/>
              <a:t>7</a:t>
            </a:fld>
            <a:endParaRPr lang="en-GB" smtClean="0"/>
          </a:p>
        </p:txBody>
      </p:sp>
      <p:sp>
        <p:nvSpPr>
          <p:cNvPr id="22531" name="Rectangle 2"/>
          <p:cNvSpPr>
            <a:spLocks noGrp="1" noChangeArrowheads="1"/>
          </p:cNvSpPr>
          <p:nvPr>
            <p:ph type="title"/>
          </p:nvPr>
        </p:nvSpPr>
        <p:spPr/>
        <p:txBody>
          <a:bodyPr/>
          <a:lstStyle/>
          <a:p>
            <a:r>
              <a:rPr lang="de-DE" smtClean="0"/>
              <a:t>What all NGIs need to do</a:t>
            </a:r>
          </a:p>
        </p:txBody>
      </p:sp>
      <p:sp>
        <p:nvSpPr>
          <p:cNvPr id="22532" name="Rectangle 3"/>
          <p:cNvSpPr>
            <a:spLocks noGrp="1" noChangeArrowheads="1"/>
          </p:cNvSpPr>
          <p:nvPr>
            <p:ph type="body" idx="1"/>
          </p:nvPr>
        </p:nvSpPr>
        <p:spPr/>
        <p:txBody>
          <a:bodyPr/>
          <a:lstStyle/>
          <a:p>
            <a:r>
              <a:rPr lang="de-DE" smtClean="0"/>
              <a:t>Helpdesk </a:t>
            </a:r>
          </a:p>
          <a:p>
            <a:pPr lvl="1"/>
            <a:r>
              <a:rPr lang="de-DE" smtClean="0"/>
              <a:t>Provide NGI helpdesk</a:t>
            </a:r>
          </a:p>
          <a:p>
            <a:pPr lvl="1"/>
            <a:r>
              <a:rPr lang="de-DE" smtClean="0"/>
              <a:t>Interface NGI helpdesk to GGUS</a:t>
            </a:r>
          </a:p>
          <a:p>
            <a:pPr lvl="2"/>
            <a:r>
              <a:rPr lang="de-DE" smtClean="0"/>
              <a:t>Via Web Services</a:t>
            </a:r>
          </a:p>
          <a:p>
            <a:pPr lvl="2"/>
            <a:r>
              <a:rPr lang="de-DE" smtClean="0"/>
              <a:t>Via Messaging</a:t>
            </a:r>
          </a:p>
          <a:p>
            <a:pPr lvl="1" eaLnBrk="1" hangingPunct="1"/>
            <a:r>
              <a:rPr lang="en-GB" smtClean="0"/>
              <a:t>Documentation on interfaces is available at </a:t>
            </a:r>
          </a:p>
          <a:p>
            <a:pPr lvl="1" eaLnBrk="1" hangingPunct="1">
              <a:buFont typeface="Arial" charset="0"/>
              <a:buNone/>
            </a:pPr>
            <a:r>
              <a:rPr lang="en-GB" smtClean="0"/>
              <a:t>	</a:t>
            </a:r>
            <a:r>
              <a:rPr lang="en-GB" smtClean="0">
                <a:hlinkClick r:id="rId2"/>
              </a:rPr>
              <a:t>https://gus.fzk.de/pages/docu.php</a:t>
            </a:r>
            <a:endParaRPr lang="en-GB" smtClean="0"/>
          </a:p>
          <a:p>
            <a:pPr lvl="1" eaLnBrk="1" hangingPunct="1">
              <a:buFont typeface="Arial" charset="0"/>
              <a:buNone/>
            </a:pPr>
            <a:endParaRPr lang="en-GB" smtClean="0"/>
          </a:p>
          <a:p>
            <a:pPr lvl="1" eaLnBrk="1" hangingPunct="1"/>
            <a:r>
              <a:rPr lang="de-DE" smtClean="0"/>
              <a:t>The NGI integration process will also be discussed at the OTAG meeting on Wednesday</a:t>
            </a:r>
          </a:p>
          <a:p>
            <a:pPr lvl="1" eaLnBrk="1" hangingPunct="1"/>
            <a:r>
              <a:rPr lang="de-DE" smtClean="0"/>
              <a:t>A document describing the process will be available soon </a:t>
            </a:r>
          </a:p>
          <a:p>
            <a:pPr lvl="2"/>
            <a:endParaRPr lang="de-DE" smtClean="0"/>
          </a:p>
          <a:p>
            <a:pPr lvl="2"/>
            <a:endParaRPr lang="de-DE"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23554" name="Rectangle 12"/>
          <p:cNvSpPr>
            <a:spLocks noGrp="1" noChangeArrowheads="1"/>
          </p:cNvSpPr>
          <p:nvPr>
            <p:ph type="sldNum" sz="quarter" idx="11"/>
          </p:nvPr>
        </p:nvSpPr>
        <p:spPr>
          <a:noFill/>
        </p:spPr>
        <p:txBody>
          <a:bodyPr/>
          <a:lstStyle/>
          <a:p>
            <a:fld id="{DA252DD6-4555-49C0-9031-5FD9ED2AC22E}" type="slidenum">
              <a:rPr lang="en-GB" smtClean="0"/>
              <a:pPr/>
              <a:t>8</a:t>
            </a:fld>
            <a:endParaRPr lang="en-GB" smtClean="0"/>
          </a:p>
        </p:txBody>
      </p:sp>
      <p:sp>
        <p:nvSpPr>
          <p:cNvPr id="23555" name="Rectangle 2"/>
          <p:cNvSpPr>
            <a:spLocks noGrp="1" noChangeArrowheads="1"/>
          </p:cNvSpPr>
          <p:nvPr>
            <p:ph type="title"/>
          </p:nvPr>
        </p:nvSpPr>
        <p:spPr/>
        <p:txBody>
          <a:bodyPr/>
          <a:lstStyle/>
          <a:p>
            <a:r>
              <a:rPr lang="de-DE" smtClean="0"/>
              <a:t>What all NGIs need to do</a:t>
            </a:r>
          </a:p>
        </p:txBody>
      </p:sp>
      <p:sp>
        <p:nvSpPr>
          <p:cNvPr id="23556" name="Rectangle 3"/>
          <p:cNvSpPr>
            <a:spLocks noGrp="1" noChangeArrowheads="1"/>
          </p:cNvSpPr>
          <p:nvPr>
            <p:ph type="body" idx="1"/>
          </p:nvPr>
        </p:nvSpPr>
        <p:spPr/>
        <p:txBody>
          <a:bodyPr/>
          <a:lstStyle/>
          <a:p>
            <a:r>
              <a:rPr lang="de-DE" smtClean="0"/>
              <a:t>Regionalised GGUS</a:t>
            </a:r>
          </a:p>
          <a:p>
            <a:pPr lvl="1"/>
            <a:r>
              <a:rPr lang="de-DE" smtClean="0"/>
              <a:t>Alternative to running NGI helpdesk</a:t>
            </a:r>
            <a:endParaRPr lang="en-GB" smtClean="0"/>
          </a:p>
          <a:p>
            <a:pPr lvl="1" eaLnBrk="1" hangingPunct="1"/>
            <a:r>
              <a:rPr lang="en-GB" smtClean="0"/>
              <a:t>Simplified GGUS instance</a:t>
            </a:r>
          </a:p>
          <a:p>
            <a:pPr lvl="1" eaLnBrk="1" hangingPunct="1"/>
            <a:r>
              <a:rPr lang="en-US" smtClean="0"/>
              <a:t>Maintained at KIT with desired URL</a:t>
            </a:r>
          </a:p>
          <a:p>
            <a:pPr lvl="1" eaLnBrk="1" hangingPunct="1"/>
            <a:r>
              <a:rPr lang="en-GB" smtClean="0"/>
              <a:t>S</a:t>
            </a:r>
            <a:r>
              <a:rPr lang="en-US" smtClean="0"/>
              <a:t>ynchronisation with GGUS for non-regional problems</a:t>
            </a:r>
            <a:endParaRPr lang="en-GB" smtClean="0"/>
          </a:p>
          <a:p>
            <a:pPr lvl="1" eaLnBrk="1" hangingPunct="1"/>
            <a:r>
              <a:rPr lang="en-US" smtClean="0"/>
              <a:t>Integrated news module for announcement of maintenances, events etc.</a:t>
            </a:r>
          </a:p>
          <a:p>
            <a:pPr lvl="1" eaLnBrk="1" hangingPunct="1"/>
            <a:r>
              <a:rPr lang="en-GB" smtClean="0"/>
              <a:t>Javascript enabling is mandatory</a:t>
            </a:r>
          </a:p>
          <a:p>
            <a:pPr lvl="1" eaLnBrk="1" hangingPunct="1"/>
            <a:endParaRPr lang="en-GB" smtClean="0"/>
          </a:p>
          <a:p>
            <a:pPr eaLnBrk="1" hangingPunct="1"/>
            <a:r>
              <a:rPr lang="de-DE" smtClean="0"/>
              <a:t>Development covered by TJRA1.2.2</a:t>
            </a:r>
          </a:p>
          <a:p>
            <a:pPr eaLnBrk="1" hangingPunct="1"/>
            <a:r>
              <a:rPr lang="de-DE" smtClean="0"/>
              <a:t>Resources for customisation and operation </a:t>
            </a:r>
            <a:br>
              <a:rPr lang="de-DE" smtClean="0"/>
            </a:br>
            <a:r>
              <a:rPr lang="de-DE" smtClean="0"/>
              <a:t>come from NGI part of TSA1.6</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1"/>
          <p:cNvSpPr>
            <a:spLocks noGrp="1" noChangeArrowheads="1"/>
          </p:cNvSpPr>
          <p:nvPr>
            <p:ph type="ftr" sz="quarter" idx="10"/>
          </p:nvPr>
        </p:nvSpPr>
        <p:spPr>
          <a:noFill/>
        </p:spPr>
        <p:txBody>
          <a:bodyPr/>
          <a:lstStyle/>
          <a:p>
            <a:r>
              <a:rPr lang="en-GB" smtClean="0"/>
              <a:t>T. Antoni | User Support | EGI Transition Meeting | Amsterdam</a:t>
            </a:r>
          </a:p>
        </p:txBody>
      </p:sp>
      <p:sp>
        <p:nvSpPr>
          <p:cNvPr id="24578" name="Rectangle 12"/>
          <p:cNvSpPr>
            <a:spLocks noGrp="1" noChangeArrowheads="1"/>
          </p:cNvSpPr>
          <p:nvPr>
            <p:ph type="sldNum" sz="quarter" idx="11"/>
          </p:nvPr>
        </p:nvSpPr>
        <p:spPr>
          <a:noFill/>
        </p:spPr>
        <p:txBody>
          <a:bodyPr/>
          <a:lstStyle/>
          <a:p>
            <a:fld id="{0C39F007-D3EF-424A-8208-3503A05B2044}" type="slidenum">
              <a:rPr lang="en-GB" smtClean="0"/>
              <a:pPr/>
              <a:t>9</a:t>
            </a:fld>
            <a:endParaRPr lang="en-GB" smtClean="0"/>
          </a:p>
        </p:txBody>
      </p:sp>
      <p:sp>
        <p:nvSpPr>
          <p:cNvPr id="24579" name="Rectangle 2"/>
          <p:cNvSpPr>
            <a:spLocks noGrp="1" noChangeArrowheads="1"/>
          </p:cNvSpPr>
          <p:nvPr>
            <p:ph type="title"/>
          </p:nvPr>
        </p:nvSpPr>
        <p:spPr/>
        <p:txBody>
          <a:bodyPr/>
          <a:lstStyle/>
          <a:p>
            <a:r>
              <a:rPr lang="de-DE" smtClean="0"/>
              <a:t>What all NGIs need to do</a:t>
            </a:r>
          </a:p>
        </p:txBody>
      </p:sp>
      <p:sp>
        <p:nvSpPr>
          <p:cNvPr id="24580" name="Rectangle 3"/>
          <p:cNvSpPr>
            <a:spLocks noGrp="1" noChangeArrowheads="1"/>
          </p:cNvSpPr>
          <p:nvPr>
            <p:ph type="body" idx="1"/>
          </p:nvPr>
        </p:nvSpPr>
        <p:spPr/>
        <p:txBody>
          <a:bodyPr/>
          <a:lstStyle/>
          <a:p>
            <a:pPr eaLnBrk="1" hangingPunct="1"/>
            <a:r>
              <a:rPr lang="de-DE" smtClean="0"/>
              <a:t>Regionalised GGUS</a:t>
            </a:r>
            <a:endParaRPr lang="en-GB" smtClean="0"/>
          </a:p>
          <a:p>
            <a:pPr lvl="1" eaLnBrk="1" hangingPunct="1"/>
            <a:r>
              <a:rPr lang="en-GB" smtClean="0"/>
              <a:t>NGI has to provide</a:t>
            </a:r>
          </a:p>
          <a:p>
            <a:pPr lvl="2" eaLnBrk="1" hangingPunct="1"/>
            <a:r>
              <a:rPr lang="en-GB" smtClean="0"/>
              <a:t>list of regional support units with email addresses (mailing lists)</a:t>
            </a:r>
          </a:p>
          <a:p>
            <a:pPr lvl="2" eaLnBrk="1" hangingPunct="1"/>
            <a:r>
              <a:rPr lang="en-GB" smtClean="0"/>
              <a:t>list of problem types (default list given)</a:t>
            </a:r>
          </a:p>
          <a:p>
            <a:pPr lvl="2" eaLnBrk="1" hangingPunct="1"/>
            <a:r>
              <a:rPr lang="en-GB" smtClean="0"/>
              <a:t>1st line support</a:t>
            </a:r>
          </a:p>
          <a:p>
            <a:pPr lvl="2" eaLnBrk="1" hangingPunct="1"/>
            <a:r>
              <a:rPr lang="en-GB" smtClean="0"/>
              <a:t>Hostname</a:t>
            </a:r>
          </a:p>
          <a:p>
            <a:pPr lvl="2" eaLnBrk="1" hangingPunct="1"/>
            <a:r>
              <a:rPr lang="en-GB" smtClean="0"/>
              <a:t>Website banner 940x100-130 px</a:t>
            </a:r>
          </a:p>
          <a:p>
            <a:pPr lvl="1" eaLnBrk="1" hangingPunct="1"/>
            <a:r>
              <a:rPr lang="en-GB" smtClean="0"/>
              <a:t>User/support staff administration via integrated user admin tool</a:t>
            </a:r>
          </a:p>
          <a:p>
            <a:pPr lvl="1" eaLnBrk="1" hangingPunct="1"/>
            <a:r>
              <a:rPr lang="en-GB" smtClean="0"/>
              <a:t>Support unit list administration via integrated tool</a:t>
            </a:r>
          </a:p>
          <a:p>
            <a:pPr lvl="1" eaLnBrk="1" hangingPunct="1"/>
            <a:r>
              <a:rPr lang="en-GB" smtClean="0"/>
              <a:t>Problem type list administration via integrated tool</a:t>
            </a:r>
          </a:p>
          <a:p>
            <a:pPr lvl="1" eaLnBrk="1" hangingPunct="1"/>
            <a:r>
              <a:rPr lang="en-US" smtClean="0"/>
              <a:t>Start date of prototype NGI-DE: May 1st.</a:t>
            </a:r>
            <a:endParaRPr lang="de-DE" smtClean="0"/>
          </a:p>
        </p:txBody>
      </p:sp>
    </p:spTree>
  </p:cSld>
  <p:clrMapOvr>
    <a:masterClrMapping/>
  </p:clrMapOvr>
</p:sld>
</file>

<file path=ppt/theme/theme1.xml><?xml version="1.0" encoding="utf-8"?>
<a:theme xmlns:a="http://schemas.openxmlformats.org/drawingml/2006/main" name="EGEE_Template">
  <a:themeElements>
    <a:clrScheme name="">
      <a:dk1>
        <a:srgbClr val="2B519A"/>
      </a:dk1>
      <a:lt1>
        <a:srgbClr val="FFFFFF"/>
      </a:lt1>
      <a:dk2>
        <a:srgbClr val="F1AF00"/>
      </a:dk2>
      <a:lt2>
        <a:srgbClr val="F4CE00"/>
      </a:lt2>
      <a:accent1>
        <a:srgbClr val="000000"/>
      </a:accent1>
      <a:accent2>
        <a:srgbClr val="325FAF"/>
      </a:accent2>
      <a:accent3>
        <a:srgbClr val="FFFFFF"/>
      </a:accent3>
      <a:accent4>
        <a:srgbClr val="234483"/>
      </a:accent4>
      <a:accent5>
        <a:srgbClr val="AAAAAA"/>
      </a:accent5>
      <a:accent6>
        <a:srgbClr val="2C559E"/>
      </a:accent6>
      <a:hlink>
        <a:srgbClr val="AC3B8B"/>
      </a:hlink>
      <a:folHlink>
        <a:srgbClr val="904490"/>
      </a:folHlink>
    </a:clrScheme>
    <a:fontScheme name="EGEE_Templat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noFill/>
          <a:prstDash val="solid"/>
          <a:round/>
          <a:headEnd type="none" w="med" len="med"/>
          <a:tailEnd type="triangl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rgbClr val="FFCC66"/>
          </a:buClr>
          <a:buSzTx/>
          <a:buFontTx/>
          <a:buChar char="•"/>
          <a:tabLst/>
          <a:defRPr kumimoji="0" lang="en-GB" sz="1800" b="0" i="0" u="none" strike="noStrike" cap="none" normalizeH="0" baseline="0" smtClean="0">
            <a:ln>
              <a:noFill/>
            </a:ln>
            <a:solidFill>
              <a:schemeClr val="accent2"/>
            </a:solidFill>
            <a:effectLst/>
            <a:latin typeface="Arial" charset="0"/>
          </a:defRPr>
        </a:defPPr>
      </a:lstStyle>
    </a:spDef>
    <a:lnDef>
      <a:spPr bwMode="auto">
        <a:xfrm>
          <a:off x="0" y="0"/>
          <a:ext cx="1" cy="1"/>
        </a:xfrm>
        <a:custGeom>
          <a:avLst/>
          <a:gdLst/>
          <a:ahLst/>
          <a:cxnLst/>
          <a:rect l="0" t="0" r="0" b="0"/>
          <a:pathLst/>
        </a:custGeom>
        <a:noFill/>
        <a:ln w="25400" cap="flat" cmpd="sng" algn="ctr">
          <a:noFill/>
          <a:prstDash val="solid"/>
          <a:round/>
          <a:headEnd type="none" w="med" len="med"/>
          <a:tailEnd type="triangl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
            <a:srgbClr val="FFCC66"/>
          </a:buClr>
          <a:buSzTx/>
          <a:buFontTx/>
          <a:buChar char="•"/>
          <a:tabLst/>
          <a:defRPr kumimoji="0" lang="en-GB" sz="1800" b="0" i="0" u="none" strike="noStrike" cap="none" normalizeH="0" baseline="0" smtClean="0">
            <a:ln>
              <a:noFill/>
            </a:ln>
            <a:solidFill>
              <a:schemeClr val="accent2"/>
            </a:solidFill>
            <a:effectLst/>
            <a:latin typeface="Arial" charset="0"/>
          </a:defRPr>
        </a:defPPr>
      </a:lstStyle>
    </a:lnDef>
  </a:objectDefaults>
  <a:extraClrSchemeLst>
    <a:extraClrScheme>
      <a:clrScheme name="EGEE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GEE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GEE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GEE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GEE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GEE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GEE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GEE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GEE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GEE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GEE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EGEE_Template 13">
        <a:dk1>
          <a:srgbClr val="334998"/>
        </a:dk1>
        <a:lt1>
          <a:srgbClr val="FFFFFF"/>
        </a:lt1>
        <a:dk2>
          <a:srgbClr val="000000"/>
        </a:dk2>
        <a:lt2>
          <a:srgbClr val="80808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_Template 14">
        <a:dk1>
          <a:srgbClr val="334998"/>
        </a:dk1>
        <a:lt1>
          <a:srgbClr val="FFFFFF"/>
        </a:lt1>
        <a:dk2>
          <a:srgbClr val="000000"/>
        </a:dk2>
        <a:lt2>
          <a:srgbClr val="F1AF00"/>
        </a:lt2>
        <a:accent1>
          <a:srgbClr val="BBE0E3"/>
        </a:accent1>
        <a:accent2>
          <a:srgbClr val="333399"/>
        </a:accent2>
        <a:accent3>
          <a:srgbClr val="FFFFFF"/>
        </a:accent3>
        <a:accent4>
          <a:srgbClr val="2A3D81"/>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_Template 15">
        <a:dk1>
          <a:srgbClr val="334998"/>
        </a:dk1>
        <a:lt1>
          <a:srgbClr val="FFFFFF"/>
        </a:lt1>
        <a:dk2>
          <a:srgbClr val="000000"/>
        </a:dk2>
        <a:lt2>
          <a:srgbClr val="F1AF00"/>
        </a:lt2>
        <a:accent1>
          <a:srgbClr val="657BCA"/>
        </a:accent1>
        <a:accent2>
          <a:srgbClr val="333399"/>
        </a:accent2>
        <a:accent3>
          <a:srgbClr val="FFFFFF"/>
        </a:accent3>
        <a:accent4>
          <a:srgbClr val="2A3D81"/>
        </a:accent4>
        <a:accent5>
          <a:srgbClr val="B8BFE1"/>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GEE_Template 16">
        <a:dk1>
          <a:srgbClr val="334998"/>
        </a:dk1>
        <a:lt1>
          <a:srgbClr val="FFFFFF"/>
        </a:lt1>
        <a:dk2>
          <a:srgbClr val="000000"/>
        </a:dk2>
        <a:lt2>
          <a:srgbClr val="F1AF00"/>
        </a:lt2>
        <a:accent1>
          <a:srgbClr val="657BCA"/>
        </a:accent1>
        <a:accent2>
          <a:srgbClr val="475DAC"/>
        </a:accent2>
        <a:accent3>
          <a:srgbClr val="FFFFFF"/>
        </a:accent3>
        <a:accent4>
          <a:srgbClr val="2A3D81"/>
        </a:accent4>
        <a:accent5>
          <a:srgbClr val="B8BFE1"/>
        </a:accent5>
        <a:accent6>
          <a:srgbClr val="3F539B"/>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EGEE_Template</Template>
  <TotalTime>20</TotalTime>
  <Words>935</Words>
  <Application>Microsoft Office PowerPoint</Application>
  <PresentationFormat>Bildschirmpräsentation (4:3)</PresentationFormat>
  <Paragraphs>208</Paragraphs>
  <Slides>13</Slides>
  <Notes>2</Notes>
  <HiddenSlides>0</HiddenSlides>
  <MMClips>0</MMClips>
  <ScaleCrop>false</ScaleCrop>
  <HeadingPairs>
    <vt:vector size="6" baseType="variant">
      <vt:variant>
        <vt:lpstr>Verwendete Schriftarten</vt:lpstr>
      </vt:variant>
      <vt:variant>
        <vt:i4>3</vt:i4>
      </vt:variant>
      <vt:variant>
        <vt:lpstr>Entwurfsvorlage</vt:lpstr>
      </vt:variant>
      <vt:variant>
        <vt:i4>2</vt:i4>
      </vt:variant>
      <vt:variant>
        <vt:lpstr>Folientitel</vt:lpstr>
      </vt:variant>
      <vt:variant>
        <vt:i4>13</vt:i4>
      </vt:variant>
    </vt:vector>
  </HeadingPairs>
  <TitlesOfParts>
    <vt:vector size="18" baseType="lpstr">
      <vt:lpstr>Arial</vt:lpstr>
      <vt:lpstr>Wingdings</vt:lpstr>
      <vt:lpstr>Verdana</vt:lpstr>
      <vt:lpstr>EGEE_Template</vt:lpstr>
      <vt:lpstr>EGEE_Template</vt:lpstr>
      <vt:lpstr>What all NGIs need to do: Helpdesk / User Support</vt:lpstr>
      <vt:lpstr>Regional Support with central coordination</vt:lpstr>
      <vt:lpstr>General workflow</vt:lpstr>
      <vt:lpstr>Workflow for global VOs</vt:lpstr>
      <vt:lpstr>Workflow for regional VOs</vt:lpstr>
      <vt:lpstr>User Support in EGI</vt:lpstr>
      <vt:lpstr>What all NGIs need to do</vt:lpstr>
      <vt:lpstr>What all NGIs need to do</vt:lpstr>
      <vt:lpstr>What all NGIs need to do</vt:lpstr>
      <vt:lpstr>Example of regionalised GGUS</vt:lpstr>
      <vt:lpstr>User Support in EGI</vt:lpstr>
      <vt:lpstr>User Support in EGI</vt:lpstr>
      <vt:lpstr>What all NGIs need to do</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Marc-Elian Bégin</dc:creator>
  <cp:lastModifiedBy>Antoni</cp:lastModifiedBy>
  <cp:revision>52</cp:revision>
  <dcterms:created xsi:type="dcterms:W3CDTF">2004-11-09T15:19:35Z</dcterms:created>
  <dcterms:modified xsi:type="dcterms:W3CDTF">2010-03-02T15:17:36Z</dcterms:modified>
</cp:coreProperties>
</file>