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7"/>
  </p:notesMasterIdLst>
  <p:sldIdLst>
    <p:sldId id="256" r:id="rId2"/>
    <p:sldId id="272" r:id="rId3"/>
    <p:sldId id="269" r:id="rId4"/>
    <p:sldId id="270" r:id="rId5"/>
    <p:sldId id="277" r:id="rId6"/>
    <p:sldId id="271" r:id="rId7"/>
    <p:sldId id="267" r:id="rId8"/>
    <p:sldId id="282" r:id="rId9"/>
    <p:sldId id="265" r:id="rId10"/>
    <p:sldId id="274" r:id="rId11"/>
    <p:sldId id="284" r:id="rId12"/>
    <p:sldId id="279" r:id="rId13"/>
    <p:sldId id="280" r:id="rId14"/>
    <p:sldId id="281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0924" autoAdjust="0"/>
    <p:restoredTop sz="94660"/>
  </p:normalViewPr>
  <p:slideViewPr>
    <p:cSldViewPr snapToObjects="1">
      <p:cViewPr varScale="1">
        <p:scale>
          <a:sx n="113" d="100"/>
          <a:sy n="113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1281B-89EA-6745-A103-686340038210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A0695-2A94-F14F-A229-CE20CACA2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DCI Workshop, Prague, September 18</a:t>
            </a:r>
            <a:r>
              <a:rPr lang="en-US" baseline="30000" smtClean="0"/>
              <a:t>th</a:t>
            </a:r>
            <a:r>
              <a:rPr lang="en-US" smtClean="0"/>
              <a:t> , 19</a:t>
            </a:r>
            <a:r>
              <a:rPr lang="en-US" baseline="30000" smtClean="0"/>
              <a:t>th</a:t>
            </a:r>
            <a:r>
              <a:rPr lang="en-US" smtClean="0"/>
              <a:t>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DCI Workshop, Prague, September 18</a:t>
            </a:r>
            <a:r>
              <a:rPr lang="en-US" baseline="30000" smtClean="0"/>
              <a:t>th</a:t>
            </a:r>
            <a:r>
              <a:rPr lang="en-US" smtClean="0"/>
              <a:t> , 19</a:t>
            </a:r>
            <a:r>
              <a:rPr lang="en-US" baseline="30000" smtClean="0"/>
              <a:t>th</a:t>
            </a:r>
            <a:r>
              <a:rPr lang="en-US" smtClean="0"/>
              <a:t>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DCI Workshop, Prague, September 18</a:t>
            </a:r>
            <a:r>
              <a:rPr lang="en-US" baseline="30000" smtClean="0"/>
              <a:t>th</a:t>
            </a:r>
            <a:r>
              <a:rPr lang="en-US" smtClean="0"/>
              <a:t> , 19</a:t>
            </a:r>
            <a:r>
              <a:rPr lang="en-US" baseline="30000" smtClean="0"/>
              <a:t>th</a:t>
            </a:r>
            <a:r>
              <a:rPr lang="en-US" smtClean="0"/>
              <a:t>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DCI Workshop, Prague, September 18</a:t>
            </a:r>
            <a:r>
              <a:rPr lang="en-US" baseline="30000" smtClean="0"/>
              <a:t>th</a:t>
            </a:r>
            <a:r>
              <a:rPr lang="en-US" smtClean="0"/>
              <a:t> , 19</a:t>
            </a:r>
            <a:r>
              <a:rPr lang="en-US" baseline="30000" smtClean="0"/>
              <a:t>th</a:t>
            </a:r>
            <a:r>
              <a:rPr lang="en-US" smtClean="0"/>
              <a:t>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DCI Workshop, Prague, September 18</a:t>
            </a:r>
            <a:r>
              <a:rPr lang="en-US" baseline="30000" smtClean="0"/>
              <a:t>th</a:t>
            </a:r>
            <a:r>
              <a:rPr lang="en-US" smtClean="0"/>
              <a:t> , 19</a:t>
            </a:r>
            <a:r>
              <a:rPr lang="en-US" baseline="30000" smtClean="0"/>
              <a:t>th</a:t>
            </a:r>
            <a:r>
              <a:rPr lang="en-US" smtClean="0"/>
              <a:t>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DCI Workshop, Prague, September 18</a:t>
            </a:r>
            <a:r>
              <a:rPr lang="en-US" baseline="30000" smtClean="0"/>
              <a:t>th</a:t>
            </a:r>
            <a:r>
              <a:rPr lang="en-US" smtClean="0"/>
              <a:t> , 19</a:t>
            </a:r>
            <a:r>
              <a:rPr lang="en-US" baseline="30000" smtClean="0"/>
              <a:t>th</a:t>
            </a:r>
            <a:r>
              <a:rPr lang="en-US" smtClean="0"/>
              <a:t>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DCI Workshop, Prague, September 18</a:t>
            </a:r>
            <a:r>
              <a:rPr lang="en-US" baseline="30000" smtClean="0"/>
              <a:t>th</a:t>
            </a:r>
            <a:r>
              <a:rPr lang="en-US" smtClean="0"/>
              <a:t> , 19</a:t>
            </a:r>
            <a:r>
              <a:rPr lang="en-US" baseline="30000" smtClean="0"/>
              <a:t>th</a:t>
            </a:r>
            <a:r>
              <a:rPr lang="en-US" smtClean="0"/>
              <a:t>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DCI Workshop, Prague, September 18</a:t>
            </a:r>
            <a:r>
              <a:rPr lang="en-US" baseline="30000" smtClean="0"/>
              <a:t>th</a:t>
            </a:r>
            <a:r>
              <a:rPr lang="en-US" smtClean="0"/>
              <a:t> , 19</a:t>
            </a:r>
            <a:r>
              <a:rPr lang="en-US" baseline="30000" smtClean="0"/>
              <a:t>th</a:t>
            </a:r>
            <a:r>
              <a:rPr lang="en-US" smtClean="0"/>
              <a:t>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DCI Workshop, Prague, September 18</a:t>
            </a:r>
            <a:r>
              <a:rPr lang="en-US" baseline="30000" smtClean="0"/>
              <a:t>th</a:t>
            </a:r>
            <a:r>
              <a:rPr lang="en-US" smtClean="0"/>
              <a:t> , 19</a:t>
            </a:r>
            <a:r>
              <a:rPr lang="en-US" baseline="30000" smtClean="0"/>
              <a:t>th</a:t>
            </a:r>
            <a:r>
              <a:rPr lang="en-US" smtClean="0"/>
              <a:t>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DCI Workshop, Prague, September 18</a:t>
            </a:r>
            <a:r>
              <a:rPr lang="en-US" baseline="30000" smtClean="0"/>
              <a:t>th</a:t>
            </a:r>
            <a:r>
              <a:rPr lang="en-US" smtClean="0"/>
              <a:t> , 19</a:t>
            </a:r>
            <a:r>
              <a:rPr lang="en-US" baseline="30000" smtClean="0"/>
              <a:t>th</a:t>
            </a:r>
            <a:r>
              <a:rPr lang="en-US" smtClean="0"/>
              <a:t>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8.png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2A5AE1E-9EA8-B845-BAC0-2B19DE2D0F41}" type="datetimeFigureOut">
              <a:rPr lang="en-US" smtClean="0"/>
              <a:pPr/>
              <a:t>9/14/12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DCI Workshop, Prague, September 18</a:t>
            </a:r>
            <a:r>
              <a:rPr lang="en-US" baseline="30000" smtClean="0"/>
              <a:t>th</a:t>
            </a:r>
            <a:r>
              <a:rPr lang="en-US" smtClean="0"/>
              <a:t> , 19</a:t>
            </a:r>
            <a:r>
              <a:rPr lang="en-US" baseline="30000" smtClean="0"/>
              <a:t>th</a:t>
            </a:r>
            <a:r>
              <a:rPr lang="en-US" smtClean="0"/>
              <a:t>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B6408FE-3E93-FE43-9E4E-BAFF80F5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981200"/>
            <a:ext cx="6858000" cy="1304544"/>
          </a:xfrm>
        </p:spPr>
        <p:txBody>
          <a:bodyPr/>
          <a:lstStyle/>
          <a:p>
            <a:r>
              <a:rPr sz="3600" b="1" dirty="0" smtClean="0">
                <a:solidFill>
                  <a:schemeClr val="accent1"/>
                </a:solidFill>
              </a:rPr>
              <a:t>DCIs and Science Requirements: </a:t>
            </a:r>
            <a:r>
              <a:rPr lang="es-ES_tradnl" sz="3600" b="1" dirty="0" smtClean="0">
                <a:solidFill>
                  <a:schemeClr val="accent1"/>
                </a:solidFill>
              </a:rPr>
              <a:t/>
            </a:r>
            <a:br>
              <a:rPr lang="es-ES_tradnl" sz="3600" b="1" dirty="0" smtClean="0">
                <a:solidFill>
                  <a:schemeClr val="accent1"/>
                </a:solidFill>
              </a:rPr>
            </a:br>
            <a:r>
              <a:rPr sz="3600" b="1" dirty="0" smtClean="0">
                <a:solidFill>
                  <a:schemeClr val="accent1"/>
                </a:solidFill>
              </a:rPr>
              <a:t>Iberian Research Area</a:t>
            </a:r>
            <a:r>
              <a:rPr lang="es-ES_tradnl" sz="3600" b="1" dirty="0" smtClean="0">
                <a:solidFill>
                  <a:schemeClr val="accent1"/>
                </a:solidFill>
              </a:rPr>
              <a:t> </a:t>
            </a:r>
            <a:r>
              <a:rPr sz="3600" b="1" dirty="0" smtClean="0">
                <a:solidFill>
                  <a:schemeClr val="accent1"/>
                </a:solidFill>
              </a:rPr>
              <a:t>experience"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343400"/>
            <a:ext cx="6477000" cy="141732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chemeClr val="tx1"/>
                </a:solidFill>
              </a:rPr>
              <a:t>Dr. Isabel Campos-</a:t>
            </a:r>
            <a:r>
              <a:rPr lang="en-US" sz="2800" dirty="0" err="1" smtClean="0">
                <a:solidFill>
                  <a:schemeClr val="tx1"/>
                </a:solidFill>
              </a:rPr>
              <a:t>Plasencia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800000"/>
                </a:solidFill>
              </a:rPr>
              <a:t>Spanish National Research Council</a:t>
            </a:r>
          </a:p>
        </p:txBody>
      </p:sp>
      <p:pic>
        <p:nvPicPr>
          <p:cNvPr id="4" name="Picture 3" descr="C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032" y="5449062"/>
            <a:ext cx="1572768" cy="623316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657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Q -- What do you use store your collected data?</a:t>
            </a:r>
          </a:p>
          <a:p>
            <a:pPr>
              <a:buNone/>
            </a:pPr>
            <a:r>
              <a:rPr lang="en-US" sz="1800" dirty="0" smtClean="0"/>
              <a:t>A – On my PC</a:t>
            </a:r>
          </a:p>
          <a:p>
            <a:pPr>
              <a:buNone/>
            </a:pPr>
            <a:r>
              <a:rPr lang="en-US" sz="1800" dirty="0" smtClean="0"/>
              <a:t>Q – So you buy a server to hold your data?</a:t>
            </a:r>
          </a:p>
          <a:p>
            <a:pPr>
              <a:buNone/>
            </a:pPr>
            <a:r>
              <a:rPr lang="en-US" sz="1800" dirty="0" smtClean="0"/>
              <a:t>A – I would not call it “Server”? it is just a PC </a:t>
            </a:r>
            <a:r>
              <a:rPr lang="en-US" sz="1800" dirty="0" err="1" smtClean="0">
                <a:sym typeface="Wingdings"/>
              </a:rPr>
              <a:t></a:t>
            </a:r>
            <a:r>
              <a:rPr lang="en-US" sz="1800" dirty="0" smtClean="0">
                <a:sym typeface="Wingdings"/>
              </a:rPr>
              <a:t> … every two years I get a better one</a:t>
            </a:r>
          </a:p>
          <a:p>
            <a:pPr>
              <a:buNone/>
            </a:pPr>
            <a:r>
              <a:rPr lang="en-US" sz="1800" dirty="0" smtClean="0">
                <a:sym typeface="Wingdings"/>
              </a:rPr>
              <a:t>Q – Is that enough space for you, and what about backups?</a:t>
            </a:r>
          </a:p>
          <a:p>
            <a:pPr>
              <a:buNone/>
            </a:pPr>
            <a:r>
              <a:rPr lang="en-US" sz="1800" dirty="0" smtClean="0">
                <a:sym typeface="Wingdings"/>
              </a:rPr>
              <a:t>A -- I have a couple of USB external hard drives. Once I publish the work, I move it a stable backup for a couple of years. I also use </a:t>
            </a:r>
            <a:r>
              <a:rPr lang="en-US" sz="1800" dirty="0" err="1" smtClean="0">
                <a:sym typeface="Wingdings"/>
              </a:rPr>
              <a:t>Dropbox</a:t>
            </a:r>
            <a:r>
              <a:rPr lang="en-US" sz="1800" dirty="0" smtClean="0">
                <a:sym typeface="Wingdings"/>
              </a:rPr>
              <a:t>, but the free-quota is small, and I cannot pay from the project for these fancy stuff (not-eligible).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724400"/>
            <a:ext cx="82296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-- What do you use to analyze your collected data?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-- My own PC,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one day or two is done; if I have lots of </a:t>
            </a:r>
            <a:r>
              <a:rPr lang="en-US" sz="3200" dirty="0" smtClean="0"/>
              <a:t>data, I wait for the weekend and have the PCs of my colleagues in the corridor also run it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Down to reality: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True conversation with a researcher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867400"/>
            <a:ext cx="8229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“All that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ESFRI stuff has developed well above us. All that I really need is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couple of Post-docs and PhD. Students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(coffee time side-comment)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657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Q -- What do you use store your collected data?</a:t>
            </a:r>
          </a:p>
          <a:p>
            <a:pPr>
              <a:buNone/>
            </a:pPr>
            <a:r>
              <a:rPr lang="en-US" sz="1800" dirty="0" smtClean="0"/>
              <a:t>A – On my PC</a:t>
            </a:r>
          </a:p>
          <a:p>
            <a:pPr>
              <a:buNone/>
            </a:pPr>
            <a:r>
              <a:rPr lang="en-US" sz="1800" dirty="0" smtClean="0"/>
              <a:t>Q – So you buy a server to hold your data?</a:t>
            </a:r>
          </a:p>
          <a:p>
            <a:pPr>
              <a:buNone/>
            </a:pPr>
            <a:r>
              <a:rPr lang="en-US" sz="1800" dirty="0" smtClean="0"/>
              <a:t>A – I would not call it “Server”? it is just a PC </a:t>
            </a:r>
            <a:r>
              <a:rPr lang="en-US" sz="1800" dirty="0" err="1" smtClean="0">
                <a:sym typeface="Wingdings"/>
              </a:rPr>
              <a:t></a:t>
            </a:r>
            <a:r>
              <a:rPr lang="en-US" sz="1800" dirty="0" smtClean="0">
                <a:sym typeface="Wingdings"/>
              </a:rPr>
              <a:t> … every two years I get a better one</a:t>
            </a:r>
          </a:p>
          <a:p>
            <a:pPr>
              <a:buNone/>
            </a:pPr>
            <a:r>
              <a:rPr lang="en-US" sz="1800" dirty="0" smtClean="0">
                <a:sym typeface="Wingdings"/>
              </a:rPr>
              <a:t>Q – Is that enough space for you, and what about backups?</a:t>
            </a:r>
          </a:p>
          <a:p>
            <a:pPr>
              <a:buNone/>
            </a:pPr>
            <a:r>
              <a:rPr lang="en-US" sz="1800" dirty="0" smtClean="0">
                <a:sym typeface="Wingdings"/>
              </a:rPr>
              <a:t>A -- I have a couple of USB external hard drives. Once I publish the work, I move it a stable backup for a couple of years. I also use </a:t>
            </a:r>
            <a:r>
              <a:rPr lang="en-US" sz="1800" dirty="0" err="1" smtClean="0">
                <a:sym typeface="Wingdings"/>
              </a:rPr>
              <a:t>Dropbox</a:t>
            </a:r>
            <a:r>
              <a:rPr lang="en-US" sz="1800" dirty="0" smtClean="0">
                <a:sym typeface="Wingdings"/>
              </a:rPr>
              <a:t>, but the free-quota is small, and I cannot pay from the project for these fancy stuff (not-eligible).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724400"/>
            <a:ext cx="82296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-- What do you use to analyze your collected data?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-- My own PC,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one day or two is done; if I have lots of </a:t>
            </a:r>
            <a:r>
              <a:rPr lang="en-US" sz="3200" dirty="0" smtClean="0"/>
              <a:t>data, I wait for the weekend and have the PCs of my colleagues in the corridor also run it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Down to reality: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True conversation with a researcher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867400"/>
            <a:ext cx="8229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“All that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ESFRI stuff has developed well above us. All that I really need is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couple of Post-docs and PhD. Students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(coffee time side-comment)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905000"/>
            <a:ext cx="7848600" cy="3733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is the positive side of this conversation ?</a:t>
            </a:r>
          </a:p>
          <a:p>
            <a:pPr algn="ctr"/>
            <a:endParaRPr lang="en-US" sz="2000" dirty="0" smtClean="0"/>
          </a:p>
          <a:p>
            <a:pPr algn="ctr">
              <a:buFont typeface="Arial"/>
              <a:buChar char="•"/>
            </a:pPr>
            <a:r>
              <a:rPr lang="en-US" sz="2000" dirty="0" smtClean="0"/>
              <a:t>  It is very easy to improve on the computing life of this researcher provided there is the human power for it </a:t>
            </a:r>
            <a:r>
              <a:rPr lang="en-US" sz="2000" dirty="0" err="1" smtClean="0">
                <a:sym typeface="Wingdings"/>
              </a:rPr>
              <a:t>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 not so positive side is that this situation is extremely common, and there is no realistic human power available to solve it </a:t>
            </a:r>
            <a:r>
              <a:rPr lang="en-US" sz="2000" dirty="0" err="1" smtClean="0">
                <a:sym typeface="Wingdings"/>
              </a:rPr>
              <a:t></a:t>
            </a:r>
            <a:r>
              <a:rPr lang="en-US" sz="2000" dirty="0" smtClean="0">
                <a:sym typeface="Wingdings"/>
              </a:rPr>
              <a:t> </a:t>
            </a:r>
          </a:p>
          <a:p>
            <a:pPr algn="ctr"/>
            <a:r>
              <a:rPr lang="en-US" sz="2000" dirty="0" smtClean="0">
                <a:sym typeface="Wingdings"/>
              </a:rPr>
              <a:t>Is Self-organization possible ? </a:t>
            </a:r>
          </a:p>
          <a:p>
            <a:pPr algn="ctr"/>
            <a:endParaRPr lang="en-US" sz="2000" dirty="0" smtClean="0">
              <a:sym typeface="Wingdings"/>
            </a:endParaRPr>
          </a:p>
          <a:p>
            <a:pPr algn="ctr"/>
            <a:r>
              <a:rPr lang="en-US" sz="2000" dirty="0" smtClean="0">
                <a:sym typeface="Wingdings"/>
              </a:rPr>
              <a:t>The worse is that everything seems to be made in the name</a:t>
            </a:r>
          </a:p>
          <a:p>
            <a:pPr algn="ctr"/>
            <a:r>
              <a:rPr lang="en-US" sz="2000" dirty="0" smtClean="0">
                <a:sym typeface="Wingdings"/>
              </a:rPr>
              <a:t>of the progress of science, but scientist are not involved in the decision making process (</a:t>
            </a:r>
            <a:r>
              <a:rPr lang="en-US" sz="2000" i="1" dirty="0" smtClean="0">
                <a:sym typeface="Wingdings"/>
              </a:rPr>
              <a:t>enlightened despotism</a:t>
            </a:r>
            <a:r>
              <a:rPr lang="en-US" sz="2000" dirty="0" smtClean="0">
                <a:sym typeface="Wingdings"/>
              </a:rPr>
              <a:t>)</a:t>
            </a:r>
          </a:p>
          <a:p>
            <a:pPr algn="ctr"/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Some ideas: The policy problem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endParaRPr lang="en-US" sz="2000" dirty="0" smtClean="0"/>
          </a:p>
          <a:p>
            <a:r>
              <a:rPr lang="en-US" sz="2824" b="1" dirty="0" err="1" smtClean="0"/>
              <a:t>DCIs</a:t>
            </a:r>
            <a:r>
              <a:rPr lang="en-US" sz="2824" b="1" dirty="0" smtClean="0"/>
              <a:t> have well-defined application areas</a:t>
            </a:r>
          </a:p>
          <a:p>
            <a:r>
              <a:rPr lang="en-US" sz="2824" dirty="0" smtClean="0"/>
              <a:t>It is proven they drive innovation in European Area</a:t>
            </a:r>
          </a:p>
          <a:p>
            <a:pPr lvl="1"/>
            <a:r>
              <a:rPr lang="en-US" sz="2824" dirty="0" smtClean="0"/>
              <a:t>Are able to deploy computing resources in federated mode</a:t>
            </a:r>
          </a:p>
          <a:p>
            <a:pPr lvl="1"/>
            <a:r>
              <a:rPr lang="en-US" sz="2824" dirty="0" smtClean="0"/>
              <a:t>Are able to develop new services</a:t>
            </a:r>
          </a:p>
          <a:p>
            <a:r>
              <a:rPr lang="en-US" sz="2824" b="1" dirty="0" smtClean="0"/>
              <a:t>Researchers should not receive </a:t>
            </a:r>
            <a:r>
              <a:rPr lang="en-US" sz="2824" b="1" u="sng" dirty="0" smtClean="0"/>
              <a:t>contradictory messages</a:t>
            </a:r>
            <a:r>
              <a:rPr lang="en-US" sz="2824" dirty="0" smtClean="0"/>
              <a:t>:</a:t>
            </a:r>
          </a:p>
          <a:p>
            <a:pPr lvl="1"/>
            <a:r>
              <a:rPr lang="en-US" sz="2353" dirty="0" smtClean="0"/>
              <a:t>Example of such: Funding large cluster for each new user community that wants to setup an international collaboration for a “Big Science” project, instead of trying to identify necessities, services needed, etc…  on already existing and deployed infrastructures.</a:t>
            </a:r>
          </a:p>
          <a:p>
            <a:r>
              <a:rPr lang="en-US" sz="2824" b="1" dirty="0" smtClean="0"/>
              <a:t>Contradictory messages imply researchers do not bother to learn</a:t>
            </a:r>
            <a:r>
              <a:rPr lang="en-US" sz="2824" dirty="0" smtClean="0"/>
              <a:t> how to use new tools: they are too short-lived, and we are busy people, etc… </a:t>
            </a:r>
          </a:p>
          <a:p>
            <a:r>
              <a:rPr lang="en-US" sz="2824" dirty="0" smtClean="0"/>
              <a:t>As a result</a:t>
            </a:r>
            <a:r>
              <a:rPr lang="en-US" sz="2824" b="1" dirty="0" smtClean="0"/>
              <a:t>, </a:t>
            </a:r>
            <a:r>
              <a:rPr lang="en-US" sz="2824" b="1" dirty="0" err="1" smtClean="0"/>
              <a:t>DCIs</a:t>
            </a:r>
            <a:r>
              <a:rPr lang="en-US" sz="2824" b="1" dirty="0" smtClean="0"/>
              <a:t> are not exploited at the maximum capacity</a:t>
            </a:r>
          </a:p>
          <a:p>
            <a:pPr lvl="1"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Some ideas: associating computing resources at the Grant allocation level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Computing resources should be granted and allocated already at the level of Grant peer-review</a:t>
            </a:r>
          </a:p>
          <a:p>
            <a:pPr lvl="1"/>
            <a:r>
              <a:rPr lang="en-US" sz="2000" dirty="0" smtClean="0"/>
              <a:t>For this to be successful, a joint effort in the peer-review processes for Grants is needed scientist and research infrastructures at the National or European level</a:t>
            </a:r>
          </a:p>
          <a:p>
            <a:pPr lvl="1"/>
            <a:r>
              <a:rPr lang="en-US" sz="2000" dirty="0" smtClean="0"/>
              <a:t>It would be greatly appreciated by researchers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Example: deployment of storage online systems available for all researchers in Europe</a:t>
            </a:r>
          </a:p>
          <a:p>
            <a:pPr lvl="1"/>
            <a:r>
              <a:rPr lang="en-US" sz="2000" b="1" dirty="0" err="1" smtClean="0">
                <a:solidFill>
                  <a:srgbClr val="FF0000"/>
                </a:solidFill>
                <a:sym typeface="Wingdings"/>
              </a:rPr>
              <a:t></a:t>
            </a:r>
            <a:r>
              <a:rPr lang="en-US" sz="2000" dirty="0" smtClean="0">
                <a:sym typeface="Wingdings"/>
              </a:rPr>
              <a:t> A</a:t>
            </a:r>
            <a:r>
              <a:rPr lang="en-US" sz="2000" dirty="0" smtClean="0"/>
              <a:t>t the time of receiving a Grant for a project, the researcher also receives a bonus for the space needed to complete the research project, as part of the Grant  </a:t>
            </a:r>
            <a:r>
              <a:rPr lang="en-US" sz="2000" b="1" dirty="0" err="1" smtClean="0">
                <a:solidFill>
                  <a:srgbClr val="FF0000"/>
                </a:solidFill>
                <a:sym typeface="Wingdings"/>
              </a:rPr>
              <a:t>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u="sng" dirty="0" smtClean="0"/>
              <a:t>Very careful </a:t>
            </a:r>
            <a:r>
              <a:rPr lang="en-US" sz="2000" dirty="0" smtClean="0"/>
              <a:t>with applying the same reasoning to computing.</a:t>
            </a:r>
          </a:p>
          <a:p>
            <a:pPr lvl="1">
              <a:buNone/>
            </a:pPr>
            <a:r>
              <a:rPr lang="en-US" sz="2000" dirty="0" smtClean="0"/>
              <a:t>      It is NOT quite the same: computing platform is a highly dependent on the application.</a:t>
            </a:r>
          </a:p>
          <a:p>
            <a:pPr lvl="1">
              <a:buNone/>
            </a:pPr>
            <a:endParaRPr lang="en-US" sz="2200" dirty="0" smtClean="0"/>
          </a:p>
        </p:txBody>
      </p:sp>
      <p:pic>
        <p:nvPicPr>
          <p:cNvPr id="5" name="Picture 4" descr="417013_evil-face_4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65750"/>
            <a:ext cx="612693" cy="65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Usability of virtualization technologies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Cloud: as a technology mature for business, </a:t>
            </a:r>
            <a:r>
              <a:rPr lang="en-US" sz="2400" dirty="0" smtClean="0"/>
              <a:t>offers flexibility and high availability, potentially usable by researchers as well</a:t>
            </a:r>
          </a:p>
          <a:p>
            <a:r>
              <a:rPr lang="en-US" sz="2400" dirty="0" smtClean="0"/>
              <a:t>However </a:t>
            </a:r>
            <a:r>
              <a:rPr lang="en-US" sz="2400" b="1" dirty="0" smtClean="0">
                <a:solidFill>
                  <a:srgbClr val="0000FF"/>
                </a:solidFill>
              </a:rPr>
              <a:t>virtualization has a clear penalty on performance: 10-20%</a:t>
            </a:r>
            <a:r>
              <a:rPr lang="en-US" sz="2400" b="1" dirty="0" smtClean="0"/>
              <a:t> </a:t>
            </a:r>
            <a:r>
              <a:rPr lang="en-US" sz="2400" dirty="0" smtClean="0"/>
              <a:t>: </a:t>
            </a:r>
          </a:p>
          <a:p>
            <a:pPr lvl="1"/>
            <a:r>
              <a:rPr lang="en-US" dirty="0" smtClean="0"/>
              <a:t>For HPC applications it does not make sense (wasting)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Many researchers agree that such a “service” would allow flexibility for “every-day” tasks</a:t>
            </a:r>
          </a:p>
          <a:p>
            <a:pPr lvl="1"/>
            <a:r>
              <a:rPr lang="en-US" sz="2000" dirty="0" smtClean="0"/>
              <a:t>Very short-lived (few hours) where ”availability” is more important that reaching maximum performance</a:t>
            </a:r>
          </a:p>
          <a:p>
            <a:pPr lvl="1"/>
            <a:r>
              <a:rPr lang="en-US" sz="2000" dirty="0" smtClean="0"/>
              <a:t>Often related with using specialized software (licensed software, or complicated configurations, heavy to deploy analysis software)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Examples:</a:t>
            </a:r>
            <a:r>
              <a:rPr lang="en-US" sz="2400" b="1" dirty="0" smtClean="0"/>
              <a:t> </a:t>
            </a:r>
          </a:p>
          <a:p>
            <a:pPr lvl="1"/>
            <a:r>
              <a:rPr lang="en-US" dirty="0" smtClean="0"/>
              <a:t>Deployment of ad-hoc images with specialized software</a:t>
            </a:r>
          </a:p>
          <a:p>
            <a:pPr lvl="1"/>
            <a:r>
              <a:rPr lang="en-US" dirty="0" smtClean="0"/>
              <a:t>User-created “Snapshots” (carefully)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Conclusion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Sustainability</a:t>
            </a:r>
          </a:p>
          <a:p>
            <a:pPr lvl="1"/>
            <a:r>
              <a:rPr lang="en-US" sz="2400" b="1" dirty="0" smtClean="0"/>
              <a:t>Infrastructure-wise</a:t>
            </a:r>
            <a:r>
              <a:rPr lang="en-US" sz="2400" dirty="0" smtClean="0"/>
              <a:t>: a </a:t>
            </a:r>
            <a:r>
              <a:rPr lang="en-US" sz="2400" u="sng" dirty="0" smtClean="0"/>
              <a:t>European Computing Infrastructure should be envisioned </a:t>
            </a:r>
            <a:r>
              <a:rPr lang="en-US" sz="2400" dirty="0" smtClean="0"/>
              <a:t>as a stable source of computing power oriented to the researchers needs</a:t>
            </a:r>
          </a:p>
          <a:p>
            <a:pPr lvl="2"/>
            <a:r>
              <a:rPr lang="en-US" dirty="0" smtClean="0"/>
              <a:t>Hardware dedicated to single-, multi-core and parallel computing</a:t>
            </a:r>
          </a:p>
          <a:p>
            <a:pPr lvl="2"/>
            <a:r>
              <a:rPr lang="en-US" dirty="0" smtClean="0"/>
              <a:t>Storage infrastructure easy to access and globally available from the scientist desktop </a:t>
            </a:r>
          </a:p>
          <a:p>
            <a:r>
              <a:rPr lang="en-US" dirty="0" smtClean="0"/>
              <a:t>No contradictory messages: </a:t>
            </a:r>
            <a:r>
              <a:rPr lang="en-US" b="1" dirty="0" smtClean="0">
                <a:solidFill>
                  <a:srgbClr val="0000FF"/>
                </a:solidFill>
              </a:rPr>
              <a:t>clear policy and coordination in the implementation</a:t>
            </a:r>
            <a:endParaRPr lang="en-US" sz="2000" dirty="0" smtClean="0"/>
          </a:p>
          <a:p>
            <a:pPr>
              <a:buNone/>
            </a:pPr>
            <a:r>
              <a:rPr lang="en-US" sz="2000" i="1" dirty="0" smtClean="0"/>
              <a:t>Among researchers the idea has extended that computing  infrastructure </a:t>
            </a:r>
            <a:r>
              <a:rPr lang="en-US" sz="2000" i="1" dirty="0" smtClean="0"/>
              <a:t>“</a:t>
            </a:r>
            <a:r>
              <a:rPr lang="en-US" sz="2000" i="1" dirty="0" smtClean="0"/>
              <a:t>managers</a:t>
            </a:r>
            <a:r>
              <a:rPr lang="en-US" sz="2000" i="1" dirty="0" smtClean="0"/>
              <a:t>” </a:t>
            </a:r>
            <a:r>
              <a:rPr lang="en-US" sz="2000" i="1" dirty="0" smtClean="0"/>
              <a:t>at </a:t>
            </a:r>
          </a:p>
          <a:p>
            <a:pPr>
              <a:buNone/>
            </a:pPr>
            <a:r>
              <a:rPr lang="en-US" sz="2000" i="1" dirty="0" smtClean="0"/>
              <a:t>European and National level, have managed to positioned themselves between the </a:t>
            </a:r>
          </a:p>
          <a:p>
            <a:pPr>
              <a:buNone/>
            </a:pPr>
            <a:r>
              <a:rPr lang="en-US" sz="2000" i="1" dirty="0" smtClean="0"/>
              <a:t>researchers, and the policy makers.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Requirements: “Big Science” 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Big Science </a:t>
            </a:r>
            <a:r>
              <a:rPr lang="en-US" sz="2000" dirty="0" smtClean="0"/>
              <a:t>implies any of these (according to “popular” understanding):</a:t>
            </a:r>
            <a:endParaRPr lang="en-US" sz="2000" b="1" dirty="0" smtClean="0"/>
          </a:p>
          <a:p>
            <a:pPr algn="ctr">
              <a:buNone/>
            </a:pPr>
            <a:r>
              <a:rPr lang="en-US" sz="2000" b="1" dirty="0" smtClean="0"/>
              <a:t>Big budget / Big labs / Big staffs / Big machines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4648200"/>
            <a:ext cx="2362200" cy="7239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exclusively scientific requirements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43400" y="3459301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Who will pay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for he whole experiment, and how are costs shared among all the participating countries (previous negotiations, etc…)</a:t>
            </a: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23622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 general there is an strategic thinking behind the deployment of computing </a:t>
            </a:r>
          </a:p>
          <a:p>
            <a:pPr>
              <a:buNone/>
            </a:pPr>
            <a:r>
              <a:rPr lang="en-US" sz="2000" dirty="0" smtClean="0"/>
              <a:t>facilities for such endeavors, which has the scientific goal as a part of the input in the discussion, but usually not only.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33400" y="5295900"/>
            <a:ext cx="2895600" cy="99060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Large-scale technical requirements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5410200"/>
            <a:ext cx="2438400" cy="1181100"/>
          </a:xfrm>
          <a:prstGeom prst="rect">
            <a:avLst/>
          </a:prstGeom>
          <a:solidFill>
            <a:schemeClr val="accent3">
              <a:alpha val="48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Every day life of the scientist involved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800000"/>
                </a:solidFill>
              </a:rPr>
              <a:t>Requirements: “Big Science” = Sum (</a:t>
            </a:r>
            <a:r>
              <a:rPr lang="en-US" sz="2800" b="1" dirty="0" err="1" smtClean="0">
                <a:solidFill>
                  <a:srgbClr val="800000"/>
                </a:solidFill>
              </a:rPr>
              <a:t>Every_Day_Science</a:t>
            </a:r>
            <a:r>
              <a:rPr lang="en-US" sz="2800" b="1" dirty="0" smtClean="0">
                <a:solidFill>
                  <a:srgbClr val="800000"/>
                </a:solidFill>
              </a:rPr>
              <a:t>) 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9144000" cy="56388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Allocation of computing time for production and code development</a:t>
            </a:r>
          </a:p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Programming models: Parallel or “farm-mode” computing depending on the project.</a:t>
            </a:r>
          </a:p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Large scale parallel codes are very difficult to handle in very large collaborations. Most of all one sees single and multi-thread core applications (more portable)</a:t>
            </a:r>
          </a:p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Implementation of portals for joint code-developing and repositories </a:t>
            </a:r>
          </a:p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Ability to read, transfer, write, store, archive and analyze large amounts of data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Tools for handling efficiently data on the order of the Teraflop</a:t>
            </a:r>
          </a:p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Provision of long-term storage facilities  </a:t>
            </a:r>
            <a:endParaRPr lang="en-US" sz="1800" b="1" dirty="0" smtClean="0"/>
          </a:p>
          <a:p>
            <a:r>
              <a:rPr lang="en-US" sz="1800" b="1" dirty="0" smtClean="0"/>
              <a:t>Sustainable IT teams for the maintenance of the operations </a:t>
            </a:r>
            <a:r>
              <a:rPr lang="en-US" sz="1800" dirty="0" smtClean="0"/>
              <a:t>and:</a:t>
            </a:r>
          </a:p>
          <a:p>
            <a:pPr lvl="1"/>
            <a:r>
              <a:rPr lang="en-US" sz="1800" dirty="0" smtClean="0"/>
              <a:t>Continuous support for the implementation of third party software (libraries, solvers and generic tools)</a:t>
            </a:r>
          </a:p>
          <a:p>
            <a:r>
              <a:rPr lang="en-US" sz="1800" b="1" dirty="0" smtClean="0"/>
              <a:t>Robust workflows for large datasets and advanced visualization capabilities (large RAM machines &gt; 128 GB): Post- processing work support. </a:t>
            </a:r>
          </a:p>
          <a:p>
            <a:pPr lvl="1"/>
            <a:r>
              <a:rPr lang="en-US" sz="1800" dirty="0" smtClean="0"/>
              <a:t>Workflow engines as a tool to support the work of large cooperative teams</a:t>
            </a:r>
          </a:p>
          <a:p>
            <a:pPr lvl="1"/>
            <a:r>
              <a:rPr lang="en-US" sz="1800" dirty="0" smtClean="0"/>
              <a:t>Visualization is important for the large devices running and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Requirements: “Every day Science” </a:t>
            </a:r>
            <a:r>
              <a:rPr lang="en-US" sz="2800" dirty="0" smtClean="0">
                <a:solidFill>
                  <a:srgbClr val="800000"/>
                </a:solidFill>
              </a:rPr>
              <a:t>(between 4-10 scientist)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8229600" cy="6019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Allocation of computing time for production and code development</a:t>
            </a:r>
          </a:p>
          <a:p>
            <a:pPr>
              <a:buNone/>
            </a:pPr>
            <a:endParaRPr lang="en-US" sz="2400" b="1" dirty="0" smtClean="0"/>
          </a:p>
          <a:p>
            <a:pPr lvl="1"/>
            <a:r>
              <a:rPr lang="en-US" sz="2000" b="1" dirty="0" smtClean="0"/>
              <a:t>Code development </a:t>
            </a:r>
            <a:r>
              <a:rPr lang="en-US" sz="2000" dirty="0" smtClean="0"/>
              <a:t>is done on desktop machines (</a:t>
            </a:r>
            <a:r>
              <a:rPr lang="en-US" sz="2000" dirty="0" err="1" smtClean="0"/>
              <a:t>linux</a:t>
            </a:r>
            <a:r>
              <a:rPr lang="en-US" sz="2000" dirty="0" smtClean="0"/>
              <a:t> OS, standard compilers)</a:t>
            </a:r>
          </a:p>
          <a:p>
            <a:pPr lvl="2"/>
            <a:r>
              <a:rPr lang="en-US" dirty="0" smtClean="0"/>
              <a:t>Programming models: single thread, multithread or parallel</a:t>
            </a:r>
          </a:p>
          <a:p>
            <a:pPr lvl="2"/>
            <a:r>
              <a:rPr lang="en-US" dirty="0" smtClean="0"/>
              <a:t>Parallel: Comp. Chemistry, Lattice QCD, CFD and alike (Molecular Dynamics-like algorithms, parallel Monte Carlo, Sparse Matrix calculation).</a:t>
            </a:r>
          </a:p>
          <a:p>
            <a:pPr lvl="1"/>
            <a:r>
              <a:rPr lang="en-US" sz="2000" b="1" dirty="0" smtClean="0"/>
              <a:t>Production runs</a:t>
            </a:r>
            <a:r>
              <a:rPr lang="en-US" sz="2000" dirty="0" smtClean="0"/>
              <a:t> also at the research institutions when possible, when not:</a:t>
            </a:r>
          </a:p>
          <a:p>
            <a:pPr lvl="2"/>
            <a:r>
              <a:rPr lang="en-US" dirty="0" smtClean="0"/>
              <a:t>Ask for computing time in a </a:t>
            </a:r>
            <a:r>
              <a:rPr lang="en-US" b="1" dirty="0" smtClean="0"/>
              <a:t>Computer Center </a:t>
            </a:r>
            <a:r>
              <a:rPr lang="en-US" dirty="0" smtClean="0"/>
              <a:t>(national or supra-national). This is already a barrier as it implies dealing with “questions” of non-scientific character, progress reports, etc...</a:t>
            </a:r>
          </a:p>
          <a:p>
            <a:pPr lvl="2"/>
            <a:r>
              <a:rPr lang="en-US" dirty="0" smtClean="0"/>
              <a:t>Use the </a:t>
            </a:r>
            <a:r>
              <a:rPr lang="en-US" b="1" dirty="0" smtClean="0"/>
              <a:t>Grid infrastructure</a:t>
            </a:r>
            <a:r>
              <a:rPr lang="en-US" dirty="0" smtClean="0"/>
              <a:t>, more flexible in resource allocation, but probably not so straightforward to use (for some).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Requirements: Every day Science </a:t>
            </a:r>
            <a:r>
              <a:rPr lang="en-US" sz="2800" dirty="0" smtClean="0"/>
              <a:t>(between 4-10 scientist)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Teams need to able to transfer their data locally for data analysis and storage</a:t>
            </a:r>
            <a:r>
              <a:rPr lang="en-US" sz="2000" b="1" dirty="0" smtClean="0"/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all casuistic are there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	O</a:t>
            </a:r>
            <a:r>
              <a:rPr lang="en-US" sz="2000" dirty="0" smtClean="0">
                <a:solidFill>
                  <a:srgbClr val="000000"/>
                </a:solidFill>
              </a:rPr>
              <a:t>n the order of hundreds of Gigabytes up to few </a:t>
            </a:r>
            <a:r>
              <a:rPr lang="en-US" sz="2000" dirty="0" err="1" smtClean="0">
                <a:solidFill>
                  <a:srgbClr val="000000"/>
                </a:solidFill>
              </a:rPr>
              <a:t>TeraByte</a:t>
            </a:r>
            <a:r>
              <a:rPr lang="en-US" sz="2000" dirty="0" smtClean="0">
                <a:solidFill>
                  <a:srgbClr val="000000"/>
                </a:solidFill>
              </a:rPr>
              <a:t> (dissemination of already existing tools towards generic users is necessary)</a:t>
            </a:r>
          </a:p>
          <a:p>
            <a:r>
              <a:rPr lang="en-US" sz="2400" b="1" dirty="0" smtClean="0"/>
              <a:t>Workflows and Visualization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000" i="1" dirty="0" smtClean="0"/>
              <a:t>“Visualization is for politicians, workflows are a triviality, a shell script is enough” </a:t>
            </a:r>
          </a:p>
          <a:p>
            <a:pPr>
              <a:buNone/>
            </a:pPr>
            <a:r>
              <a:rPr lang="en-US" sz="2000" i="1" dirty="0" smtClean="0"/>
              <a:t>     </a:t>
            </a:r>
            <a:r>
              <a:rPr lang="en-US" sz="2000" dirty="0" smtClean="0"/>
              <a:t>(Quote from a plasma physics simulation expert</a:t>
            </a:r>
            <a:r>
              <a:rPr lang="en-US" sz="2000" i="1" dirty="0" smtClean="0"/>
              <a:t>)</a:t>
            </a:r>
          </a:p>
          <a:p>
            <a:r>
              <a:rPr lang="en-US" sz="2400" b="1" dirty="0" smtClean="0"/>
              <a:t>IT teams: they need people to answer when the job fails due to infrastructure related issues (Helpdesk)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Advanced users can help themselves quite well for anything else</a:t>
            </a:r>
          </a:p>
          <a:p>
            <a:r>
              <a:rPr lang="en-US" sz="2400" b="1" dirty="0" smtClean="0"/>
              <a:t>The assurance that infrastructure has a continuity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Are both compatible? Is this a wrong question?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86868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2353" dirty="0" smtClean="0"/>
              <a:t>Out of experience with </a:t>
            </a:r>
            <a:r>
              <a:rPr lang="en-US" sz="2353" b="1" dirty="0" smtClean="0"/>
              <a:t>sharing the infrastructure </a:t>
            </a:r>
            <a:r>
              <a:rPr lang="en-US" sz="2353" dirty="0" smtClean="0"/>
              <a:t>with LHC analysis teams (i.e. infrastructure owned by WLCG, mixed with infrastructure owned by the local NGI services)</a:t>
            </a:r>
          </a:p>
          <a:p>
            <a:pPr lvl="1"/>
            <a:r>
              <a:rPr lang="en-US" b="1" dirty="0" smtClean="0"/>
              <a:t>Technically compatible from the requirements </a:t>
            </a:r>
            <a:r>
              <a:rPr lang="en-US" dirty="0" smtClean="0"/>
              <a:t>(MC jobs,….)</a:t>
            </a:r>
          </a:p>
          <a:p>
            <a:pPr lvl="2"/>
            <a:r>
              <a:rPr lang="en-US" dirty="0" smtClean="0"/>
              <a:t>Although most people does not need the full capabilities</a:t>
            </a:r>
          </a:p>
          <a:p>
            <a:pPr lvl="1"/>
            <a:r>
              <a:rPr lang="en-US" dirty="0" smtClean="0"/>
              <a:t>Issues at the </a:t>
            </a:r>
            <a:r>
              <a:rPr lang="en-US" b="1" dirty="0" smtClean="0"/>
              <a:t>basics operation level and middleware </a:t>
            </a:r>
            <a:r>
              <a:rPr lang="en-US" dirty="0" smtClean="0"/>
              <a:t>constraints</a:t>
            </a:r>
          </a:p>
          <a:p>
            <a:pPr lvl="2"/>
            <a:r>
              <a:rPr lang="en-US" dirty="0" smtClean="0"/>
              <a:t>There are little idiosyncrasies community-related (time duration of jobs, proxies life?, …)</a:t>
            </a:r>
          </a:p>
          <a:p>
            <a:pPr lvl="2"/>
            <a:r>
              <a:rPr lang="en-US" dirty="0" smtClean="0"/>
              <a:t>Virtualization has helped a lot to provide a more flexible system for users, at the price of loosing full performance</a:t>
            </a:r>
          </a:p>
          <a:p>
            <a:pPr lvl="1"/>
            <a:r>
              <a:rPr lang="en-US" dirty="0" smtClean="0"/>
              <a:t>It is </a:t>
            </a:r>
            <a:r>
              <a:rPr lang="en-US" b="1" dirty="0" smtClean="0"/>
              <a:t>difficult to share an infrastructure with a large scale project </a:t>
            </a:r>
            <a:r>
              <a:rPr lang="en-US" dirty="0" smtClean="0"/>
              <a:t>because resource allocation is complicated</a:t>
            </a:r>
          </a:p>
          <a:p>
            <a:pPr lvl="2"/>
            <a:r>
              <a:rPr lang="en-US" dirty="0" smtClean="0"/>
              <a:t>In part it is a technical problem with schedulers (efficiency)</a:t>
            </a:r>
          </a:p>
          <a:p>
            <a:pPr lvl="3"/>
            <a:r>
              <a:rPr lang="en-US" dirty="0" smtClean="0"/>
              <a:t>Resource reservation needs to improve, fair-sharing mechanism as well.</a:t>
            </a:r>
          </a:p>
          <a:p>
            <a:pPr lvl="2"/>
            <a:r>
              <a:rPr lang="en-US" dirty="0" smtClean="0"/>
              <a:t>If parallel computing (real) is in there, the scheduling problem is even worse (job starvation, difficulties to share bandwidth for I/O)</a:t>
            </a:r>
          </a:p>
          <a:p>
            <a:pPr lvl="2"/>
            <a:r>
              <a:rPr lang="en-US" dirty="0" smtClean="0"/>
              <a:t>In practice the infrastructure ends-up divided for scheduling purposes, which is non-optimal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477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What would be ideal for scientist every-day life?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6477000" cy="3048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000000"/>
                </a:solidFill>
              </a:rPr>
              <a:t>Ideally</a:t>
            </a:r>
            <a:r>
              <a:rPr lang="en-US" dirty="0" smtClean="0">
                <a:solidFill>
                  <a:srgbClr val="000000"/>
                </a:solidFill>
              </a:rPr>
              <a:t>, researchers needing High Performance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0000"/>
                </a:solidFill>
              </a:rPr>
              <a:t>Computing would like to be able to </a:t>
            </a:r>
            <a:r>
              <a:rPr lang="en-US" b="1" dirty="0" smtClean="0">
                <a:solidFill>
                  <a:srgbClr val="000000"/>
                </a:solidFill>
              </a:rPr>
              <a:t>login</a:t>
            </a:r>
            <a:r>
              <a:rPr lang="en-US" dirty="0" smtClean="0">
                <a:solidFill>
                  <a:srgbClr val="000000"/>
                </a:solidFill>
              </a:rPr>
              <a:t> in a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0000"/>
                </a:solidFill>
              </a:rPr>
              <a:t>System </a:t>
            </a:r>
            <a:r>
              <a:rPr lang="en-US" b="1" dirty="0" smtClean="0">
                <a:solidFill>
                  <a:srgbClr val="000000"/>
                </a:solidFill>
              </a:rPr>
              <a:t>under Linux</a:t>
            </a:r>
            <a:r>
              <a:rPr lang="en-US" dirty="0" smtClean="0">
                <a:solidFill>
                  <a:srgbClr val="000000"/>
                </a:solidFill>
              </a:rPr>
              <a:t>,  with </a:t>
            </a:r>
            <a:r>
              <a:rPr lang="en-US" b="1" dirty="0" smtClean="0">
                <a:solidFill>
                  <a:srgbClr val="000000"/>
                </a:solidFill>
              </a:rPr>
              <a:t>infinite amount of cores 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000000"/>
                </a:solidFill>
              </a:rPr>
              <a:t>and disk space</a:t>
            </a:r>
            <a:r>
              <a:rPr lang="en-US" dirty="0" smtClean="0">
                <a:solidFill>
                  <a:srgbClr val="000000"/>
                </a:solidFill>
              </a:rPr>
              <a:t>, do </a:t>
            </a:r>
            <a:r>
              <a:rPr lang="en-US" b="1" dirty="0" smtClean="0">
                <a:solidFill>
                  <a:srgbClr val="000000"/>
                </a:solidFill>
              </a:rPr>
              <a:t>“</a:t>
            </a:r>
            <a:r>
              <a:rPr lang="en-US" b="1" i="1" dirty="0" err="1" smtClean="0">
                <a:solidFill>
                  <a:srgbClr val="000000"/>
                </a:solidFill>
              </a:rPr>
              <a:t>qsub</a:t>
            </a:r>
            <a:r>
              <a:rPr lang="en-US" b="1" dirty="0" smtClean="0">
                <a:solidFill>
                  <a:srgbClr val="000000"/>
                </a:solidFill>
              </a:rPr>
              <a:t>” </a:t>
            </a:r>
            <a:r>
              <a:rPr lang="en-US" dirty="0" smtClean="0">
                <a:solidFill>
                  <a:srgbClr val="000000"/>
                </a:solidFill>
              </a:rPr>
              <a:t>the job enters in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0000"/>
                </a:solidFill>
              </a:rPr>
              <a:t>execution immediately (therefore it is infinite)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lvl="1" algn="just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What do they find ?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Beowulf clusters locally owned </a:t>
            </a:r>
            <a:r>
              <a:rPr lang="en-US" sz="2000" b="1" dirty="0" smtClean="0"/>
              <a:t>by their Research Center, and sufficiently dimensioned for their problem </a:t>
            </a:r>
            <a:r>
              <a:rPr lang="en-US" sz="2000" b="1" dirty="0" err="1" smtClean="0">
                <a:sym typeface="Wingdings"/>
              </a:rPr>
              <a:t></a:t>
            </a:r>
            <a:r>
              <a:rPr lang="en-US" sz="2000" b="1" dirty="0" smtClean="0">
                <a:sym typeface="Wingdings"/>
              </a:rPr>
              <a:t> 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Very large systems in Computing Centers</a:t>
            </a:r>
            <a:endParaRPr lang="en-US" sz="2000" b="1" dirty="0" smtClean="0"/>
          </a:p>
          <a:p>
            <a:pPr lvl="1"/>
            <a:r>
              <a:rPr lang="en-US" sz="2000" dirty="0" smtClean="0"/>
              <a:t>Subject to country policies, form filling, evaluation committees, computing time allocation quotas, renovation of project….. </a:t>
            </a:r>
          </a:p>
          <a:p>
            <a:r>
              <a:rPr lang="en-US" sz="2000" b="1" dirty="0" smtClean="0"/>
              <a:t>The </a:t>
            </a:r>
            <a:r>
              <a:rPr lang="en-US" sz="2000" b="1" dirty="0" err="1" smtClean="0">
                <a:solidFill>
                  <a:srgbClr val="0000FF"/>
                </a:solidFill>
              </a:rPr>
              <a:t>DCIs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/>
              <a:t>are presented to them </a:t>
            </a:r>
            <a:r>
              <a:rPr lang="en-US" sz="2000" b="1" dirty="0" smtClean="0">
                <a:solidFill>
                  <a:srgbClr val="0000FF"/>
                </a:solidFill>
              </a:rPr>
              <a:t>like a huge pool of resources </a:t>
            </a:r>
          </a:p>
          <a:p>
            <a:pPr lvl="1"/>
            <a:r>
              <a:rPr lang="en-US" sz="2000" dirty="0" smtClean="0"/>
              <a:t>In principle, these are medium-size </a:t>
            </a:r>
            <a:r>
              <a:rPr lang="en-US" sz="2000" dirty="0" err="1" smtClean="0"/>
              <a:t>beowulf</a:t>
            </a:r>
            <a:r>
              <a:rPr lang="en-US" sz="2000" dirty="0" smtClean="0"/>
              <a:t> clusters from research centers, so hardware and software is perfectly ok.</a:t>
            </a:r>
          </a:p>
          <a:p>
            <a:pPr lvl="1"/>
            <a:r>
              <a:rPr lang="en-US" sz="2000" dirty="0" smtClean="0"/>
              <a:t>Then comes the middleware (and other little idiosyncrasies): some users know their way very well in programming scripts, and take a lot of advantage of </a:t>
            </a:r>
            <a:r>
              <a:rPr lang="en-US" sz="2000" dirty="0" err="1" smtClean="0"/>
              <a:t>DCIs</a:t>
            </a:r>
            <a:r>
              <a:rPr lang="en-US" sz="2000" dirty="0" smtClean="0"/>
              <a:t> already.</a:t>
            </a:r>
          </a:p>
          <a:p>
            <a:pPr lvl="1"/>
            <a:r>
              <a:rPr lang="en-US" sz="2000" dirty="0" smtClean="0"/>
              <a:t>Some others need to learn. If learning takes too long, it does not help (anyone).</a:t>
            </a:r>
          </a:p>
          <a:p>
            <a:pPr lvl="1"/>
            <a:r>
              <a:rPr lang="en-US" sz="2000" dirty="0" smtClean="0"/>
              <a:t>It is a personal view that a 10% failure rate in jobs is inherent to DCI infrastructures, cannot be helped. Users need to be advanced enough to be able to cope with it.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3613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Every-day-science: 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b="1" dirty="0" smtClean="0">
                <a:solidFill>
                  <a:srgbClr val="800000"/>
                </a:solidFill>
              </a:rPr>
              <a:t>How does the usage of </a:t>
            </a:r>
            <a:r>
              <a:rPr lang="en-US" sz="3200" b="1" dirty="0" err="1" smtClean="0">
                <a:solidFill>
                  <a:srgbClr val="800000"/>
                </a:solidFill>
              </a:rPr>
              <a:t>DCIs</a:t>
            </a:r>
            <a:r>
              <a:rPr lang="en-US" sz="3200" b="1" dirty="0" smtClean="0">
                <a:solidFill>
                  <a:srgbClr val="800000"/>
                </a:solidFill>
              </a:rPr>
              <a:t> propagate?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By example from a colleague </a:t>
            </a:r>
            <a:r>
              <a:rPr lang="en-US" sz="2000" dirty="0" smtClean="0"/>
              <a:t>that knows how to use it, in a majority of the cases:</a:t>
            </a:r>
          </a:p>
          <a:p>
            <a:pPr lvl="1">
              <a:buNone/>
            </a:pPr>
            <a:r>
              <a:rPr lang="en-US" sz="2000" dirty="0" smtClean="0"/>
              <a:t>	Getting a Digital Certificate has become somehow easier (there is also more support with the NGI-EGI implementation)</a:t>
            </a:r>
          </a:p>
          <a:p>
            <a:pPr lvl="1">
              <a:buNone/>
            </a:pPr>
            <a:r>
              <a:rPr lang="en-US" sz="2000" dirty="0" smtClean="0"/>
              <a:t>	But users keep pointing out they would prefer a id/password</a:t>
            </a:r>
          </a:p>
          <a:p>
            <a:r>
              <a:rPr lang="en-US" sz="2000" b="1" dirty="0" smtClean="0"/>
              <a:t>Tutorials are quite populated</a:t>
            </a:r>
            <a:r>
              <a:rPr lang="en-US" sz="2000" dirty="0" smtClean="0"/>
              <a:t>: </a:t>
            </a:r>
          </a:p>
          <a:p>
            <a:pPr>
              <a:buNone/>
            </a:pPr>
            <a:r>
              <a:rPr lang="en-US" sz="2000" dirty="0" smtClean="0"/>
              <a:t>	Still direct, individual contact, even for a single day, is far better. This is the optimal way to go with experienced users</a:t>
            </a:r>
          </a:p>
          <a:p>
            <a:pPr lvl="1"/>
            <a:r>
              <a:rPr lang="en-US" sz="2000" dirty="0"/>
              <a:t>K</a:t>
            </a:r>
            <a:r>
              <a:rPr lang="en-US" sz="2000" dirty="0" smtClean="0"/>
              <a:t>nows </a:t>
            </a:r>
            <a:r>
              <a:rPr lang="en-US" sz="2000" dirty="0" err="1" smtClean="0"/>
              <a:t>linux</a:t>
            </a:r>
            <a:r>
              <a:rPr lang="en-US" sz="2000" dirty="0" smtClean="0"/>
              <a:t> scripting, job submission, writes codes, etc…    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Portals ?</a:t>
            </a:r>
            <a:r>
              <a:rPr lang="en-US" sz="2000" dirty="0" smtClean="0"/>
              <a:t> : no portals </a:t>
            </a:r>
          </a:p>
          <a:p>
            <a:pPr lvl="1"/>
            <a:r>
              <a:rPr lang="en-US" sz="2000" dirty="0" smtClean="0"/>
              <a:t>Scientist like to know what they are doing and have things under control (therefore are scientist) </a:t>
            </a:r>
          </a:p>
          <a:p>
            <a:pPr lvl="1"/>
            <a:r>
              <a:rPr lang="en-US" sz="2000" b="1" dirty="0" smtClean="0"/>
              <a:t>command-line on a </a:t>
            </a:r>
            <a:r>
              <a:rPr lang="en-US" sz="2000" b="1" dirty="0" err="1" smtClean="0"/>
              <a:t>linux</a:t>
            </a:r>
            <a:r>
              <a:rPr lang="en-US" sz="2000" b="1" dirty="0" smtClean="0"/>
              <a:t> machine</a:t>
            </a:r>
            <a:r>
              <a:rPr lang="en-US" sz="2000" dirty="0" smtClean="0"/>
              <a:t> is, by far, </a:t>
            </a:r>
            <a:r>
              <a:rPr lang="en-US" sz="2000" b="1" dirty="0" smtClean="0"/>
              <a:t>preferred</a:t>
            </a:r>
            <a:r>
              <a:rPr lang="en-US" sz="2000" dirty="0" smtClean="0"/>
              <a:t>. </a:t>
            </a:r>
          </a:p>
          <a:p>
            <a:pPr lvl="1">
              <a:buNone/>
            </a:pPr>
            <a:r>
              <a:rPr lang="en-US" sz="2000" dirty="0" smtClean="0"/>
              <a:t> </a:t>
            </a:r>
          </a:p>
          <a:p>
            <a:pPr lvl="1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1770</TotalTime>
  <Words>2214</Words>
  <Application>Microsoft Macintosh PowerPoint</Application>
  <PresentationFormat>On-screen Show (4:3)</PresentationFormat>
  <Paragraphs>155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Inkwell</vt:lpstr>
      <vt:lpstr>DCIs and Science Requirements:  Iberian Research Area experience"</vt:lpstr>
      <vt:lpstr>Requirements: “Big Science” </vt:lpstr>
      <vt:lpstr>Requirements: “Big Science” = Sum (Every_Day_Science) </vt:lpstr>
      <vt:lpstr>Requirements: “Every day Science” (between 4-10 scientist)</vt:lpstr>
      <vt:lpstr>Requirements: Every day Science (between 4-10 scientist)</vt:lpstr>
      <vt:lpstr>Are both compatible? Is this a wrong question?</vt:lpstr>
      <vt:lpstr>What would be ideal for scientist every-day life?</vt:lpstr>
      <vt:lpstr>What do they find ?</vt:lpstr>
      <vt:lpstr>Every-day-science:  How does the usage of DCIs propagate?</vt:lpstr>
      <vt:lpstr>Slide 10</vt:lpstr>
      <vt:lpstr>Slide 11</vt:lpstr>
      <vt:lpstr>Some ideas: The policy problem</vt:lpstr>
      <vt:lpstr>Some ideas: associating computing resources at the Grant allocation level</vt:lpstr>
      <vt:lpstr>Usability of virtualization technologies</vt:lpstr>
      <vt:lpstr>Conclusion</vt:lpstr>
    </vt:vector>
  </TitlesOfParts>
  <Company>CSIC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Computing Requirements</dc:title>
  <dc:creator>Isabel Campos Plasencia</dc:creator>
  <cp:lastModifiedBy>Isabel Campos Plasencia</cp:lastModifiedBy>
  <cp:revision>76</cp:revision>
  <dcterms:created xsi:type="dcterms:W3CDTF">2012-09-14T08:12:38Z</dcterms:created>
  <dcterms:modified xsi:type="dcterms:W3CDTF">2012-09-14T08:35:52Z</dcterms:modified>
</cp:coreProperties>
</file>