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0" r:id="rId4"/>
    <p:sldId id="264" r:id="rId5"/>
    <p:sldId id="269" r:id="rId6"/>
    <p:sldId id="273" r:id="rId7"/>
    <p:sldId id="272" r:id="rId8"/>
    <p:sldId id="276" r:id="rId9"/>
    <p:sldId id="277" r:id="rId10"/>
    <p:sldId id="278" r:id="rId11"/>
    <p:sldId id="275" r:id="rId12"/>
    <p:sldId id="274" r:id="rId13"/>
    <p:sldId id="287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7F00"/>
    <a:srgbClr val="FF6200"/>
    <a:srgbClr val="67FBF9"/>
    <a:srgbClr val="00FFFF"/>
    <a:srgbClr val="000080"/>
    <a:srgbClr val="81FC24"/>
    <a:srgbClr val="E3BF24"/>
    <a:srgbClr val="CCFF99"/>
    <a:srgbClr val="FBF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1651" autoAdjust="0"/>
  </p:normalViewPr>
  <p:slideViewPr>
    <p:cSldViewPr snapToGrid="0">
      <p:cViewPr>
        <p:scale>
          <a:sx n="114" d="100"/>
          <a:sy n="114" d="100"/>
        </p:scale>
        <p:origin x="-2008" y="-192"/>
      </p:cViewPr>
      <p:guideLst>
        <p:guide orient="horz" pos="1152"/>
        <p:guide pos="2024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20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DE44D89-53CE-4C0F-9CE1-868715213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9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6300CC-95FE-448D-B733-EF801F3A5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9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4F515-6E61-4BC4-8410-ED0758C76DE5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51" y="0"/>
            <a:ext cx="7657613" cy="560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722222"/>
            <a:ext cx="7772400" cy="52975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B4BC-D760-449D-A975-B1B41586F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51" y="0"/>
            <a:ext cx="7657613" cy="560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722222"/>
            <a:ext cx="7772400" cy="52975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B4BC-D760-449D-A975-B1B41586F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8251" y="0"/>
            <a:ext cx="7657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333500"/>
            <a:ext cx="7772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tx1"/>
              </a:solidFill>
              <a:ea typeface="+mn-ea"/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FF8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0EB139E0-FE9F-43AC-8937-774C1F00E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0902" name="Picture 16" descr="osg_logo_4c_whit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2376" cy="44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21" name="Rectangle 17"/>
          <p:cNvSpPr>
            <a:spLocks noGrp="1" noChangeArrowheads="1"/>
          </p:cNvSpPr>
          <p:nvPr userDrawn="1"/>
        </p:nvSpPr>
        <p:spPr bwMode="auto">
          <a:xfrm>
            <a:off x="3268869" y="6473825"/>
            <a:ext cx="2805044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200" dirty="0" smtClean="0">
                <a:solidFill>
                  <a:srgbClr val="FF8000"/>
                </a:solidFill>
                <a:ea typeface="ＭＳ Ｐゴシック" pitchFamily="1" charset="-128"/>
                <a:cs typeface="+mn-cs"/>
              </a:rPr>
              <a:t>OSG</a:t>
            </a:r>
            <a:r>
              <a:rPr lang="en-US" sz="1200" baseline="0" dirty="0" smtClean="0">
                <a:solidFill>
                  <a:srgbClr val="FF8000"/>
                </a:solidFill>
                <a:ea typeface="ＭＳ Ｐゴシック" pitchFamily="1" charset="-128"/>
                <a:cs typeface="+mn-cs"/>
              </a:rPr>
              <a:t> Council Aug 18</a:t>
            </a:r>
            <a:r>
              <a:rPr lang="en-US" sz="1200" baseline="30000" dirty="0" smtClean="0">
                <a:solidFill>
                  <a:srgbClr val="FF8000"/>
                </a:solidFill>
                <a:ea typeface="ＭＳ Ｐゴシック" pitchFamily="1" charset="-128"/>
                <a:cs typeface="+mn-cs"/>
              </a:rPr>
              <a:t>th</a:t>
            </a:r>
            <a:r>
              <a:rPr lang="en-US" sz="1200" baseline="0" dirty="0" smtClean="0">
                <a:solidFill>
                  <a:srgbClr val="FF8000"/>
                </a:solidFill>
                <a:ea typeface="ＭＳ Ｐゴシック" pitchFamily="1" charset="-128"/>
                <a:cs typeface="+mn-cs"/>
              </a:rPr>
              <a:t> 2010</a:t>
            </a:r>
            <a:endParaRPr lang="en-US" sz="1200" dirty="0">
              <a:solidFill>
                <a:srgbClr val="FF8000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251922" name="Line 18"/>
          <p:cNvSpPr>
            <a:spLocks noChangeShapeType="1"/>
          </p:cNvSpPr>
          <p:nvPr userDrawn="1"/>
        </p:nvSpPr>
        <p:spPr bwMode="auto">
          <a:xfrm flipV="1">
            <a:off x="685800" y="1155700"/>
            <a:ext cx="8458200" cy="1270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/>
        <a:buChar char="•"/>
        <a:defRPr kumimoji="1"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pitchFamily="18" charset="2"/>
        <a:buChar char=""/>
        <a:defRPr kumimoji="1" sz="2400">
          <a:solidFill>
            <a:srgbClr val="630000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276725"/>
            <a:ext cx="8128000" cy="1412875"/>
          </a:xfrm>
        </p:spPr>
        <p:txBody>
          <a:bodyPr/>
          <a:lstStyle/>
          <a:p>
            <a:pPr eaLnBrk="1" hangingPunct="1">
              <a:buFont typeface="Times"/>
              <a:buNone/>
            </a:pPr>
            <a:endParaRPr lang="en-US" dirty="0" smtClean="0"/>
          </a:p>
          <a:p>
            <a:pPr eaLnBrk="1" hangingPunct="1">
              <a:buFont typeface="Times"/>
              <a:buNone/>
            </a:pPr>
            <a:endParaRPr lang="en-US" sz="1800" dirty="0" smtClean="0"/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762000" y="4016375"/>
            <a:ext cx="7772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pitchFamily="16" charset="0"/>
                <a:ea typeface="ＭＳ Ｐゴシック" pitchFamily="1" charset="-128"/>
                <a:cs typeface="+mn-cs"/>
              </a:rPr>
              <a:t/>
            </a:r>
            <a:br>
              <a:rPr kumimoji="1"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pitchFamily="16" charset="0"/>
                <a:ea typeface="ＭＳ Ｐゴシック" pitchFamily="1" charset="-128"/>
                <a:cs typeface="+mn-cs"/>
              </a:rPr>
            </a:br>
            <a:endParaRPr kumimoji="1"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pitchFamily="16" charset="0"/>
              <a:ea typeface="ＭＳ Ｐゴシック" pitchFamily="1" charset="-128"/>
              <a:cs typeface="+mn-cs"/>
            </a:endParaRPr>
          </a:p>
        </p:txBody>
      </p:sp>
      <p:sp>
        <p:nvSpPr>
          <p:cNvPr id="496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57213" y="1171575"/>
            <a:ext cx="7772400" cy="40433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Open Science Grid Operational (</a:t>
            </a:r>
            <a:r>
              <a:rPr lang="en-US" sz="2800" b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Interoperational</a:t>
            </a:r>
            <a: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) Tools</a:t>
            </a:r>
            <a:b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/>
            </a:r>
            <a:br>
              <a:rPr lang="en-US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Rob Quick</a:t>
            </a:r>
            <a:b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OSG Operations Area Coordinator</a:t>
            </a:r>
            <a:b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Manager High Throughput Computing</a:t>
            </a:r>
            <a:b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Indiana University</a:t>
            </a:r>
            <a:endParaRPr lang="en-US" sz="2000" dirty="0"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2604" y="5905500"/>
            <a:ext cx="868346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</p:pic>
      <p:pic>
        <p:nvPicPr>
          <p:cNvPr id="7" name="Picture 6" descr="DO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3" y="6007703"/>
            <a:ext cx="642177" cy="64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96" y="545855"/>
            <a:ext cx="7657613" cy="560345"/>
          </a:xfrm>
        </p:spPr>
        <p:txBody>
          <a:bodyPr/>
          <a:lstStyle/>
          <a:p>
            <a:r>
              <a:rPr lang="en-US" dirty="0" err="1" smtClean="0"/>
              <a:t>MyOSG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381346"/>
            <a:ext cx="7772400" cy="4638453"/>
          </a:xfrm>
        </p:spPr>
        <p:txBody>
          <a:bodyPr/>
          <a:lstStyle/>
          <a:p>
            <a:r>
              <a:rPr lang="en-US" dirty="0" smtClean="0"/>
              <a:t>Consolidated Presentation Environment </a:t>
            </a:r>
          </a:p>
          <a:p>
            <a:pPr lvl="1"/>
            <a:r>
              <a:rPr lang="en-US" dirty="0" smtClean="0"/>
              <a:t>OIM, RSV, Gratia, BDII</a:t>
            </a:r>
          </a:p>
          <a:p>
            <a:r>
              <a:rPr lang="en-US" dirty="0" smtClean="0"/>
              <a:t>New functionality</a:t>
            </a:r>
          </a:p>
          <a:p>
            <a:pPr lvl="1"/>
            <a:r>
              <a:rPr lang="en-US" dirty="0" smtClean="0"/>
              <a:t>Operational Notification Environment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Event Ticker</a:t>
            </a:r>
          </a:p>
          <a:p>
            <a:pPr lvl="2"/>
            <a:r>
              <a:rPr lang="en-US" dirty="0" smtClean="0"/>
              <a:t>RSV Monitoring</a:t>
            </a:r>
          </a:p>
          <a:p>
            <a:pPr lvl="2"/>
            <a:r>
              <a:rPr lang="en-US" dirty="0" smtClean="0"/>
              <a:t>Ticket Creation and Updates</a:t>
            </a:r>
          </a:p>
          <a:p>
            <a:pPr lvl="2"/>
            <a:r>
              <a:rPr lang="en-US" dirty="0" smtClean="0"/>
              <a:t>Registration of New OIM Entity or Downtime</a:t>
            </a:r>
          </a:p>
          <a:p>
            <a:pPr lvl="2"/>
            <a:r>
              <a:rPr lang="en-US" dirty="0" smtClean="0"/>
              <a:t>Certificate Requests and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94" y="545855"/>
            <a:ext cx="7657613" cy="560345"/>
          </a:xfrm>
        </p:spPr>
        <p:txBody>
          <a:bodyPr/>
          <a:lstStyle/>
          <a:p>
            <a:r>
              <a:rPr lang="en-US" dirty="0" err="1" smtClean="0"/>
              <a:t>MyOSG</a:t>
            </a:r>
            <a:r>
              <a:rPr lang="en-US" dirty="0" smtClean="0"/>
              <a:t> </a:t>
            </a:r>
            <a:r>
              <a:rPr lang="en-US" dirty="0" err="1" smtClean="0"/>
              <a:t>Realtime</a:t>
            </a:r>
            <a:r>
              <a:rPr lang="en-US" dirty="0" smtClean="0"/>
              <a:t> Event Ticker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47668"/>
            <a:ext cx="7772400" cy="4772131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  <p:pic>
        <p:nvPicPr>
          <p:cNvPr id="6" name="Picture 5" descr="Screen Shot 2012-09-18 at 3.21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937"/>
            <a:ext cx="9144000" cy="54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36" y="534715"/>
            <a:ext cx="7657613" cy="560345"/>
          </a:xfrm>
        </p:spPr>
        <p:txBody>
          <a:bodyPr/>
          <a:lstStyle/>
          <a:p>
            <a:r>
              <a:rPr lang="en-US" dirty="0" smtClean="0"/>
              <a:t>Maturity of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36528"/>
            <a:ext cx="7772400" cy="4783271"/>
          </a:xfrm>
        </p:spPr>
        <p:txBody>
          <a:bodyPr/>
          <a:lstStyle/>
          <a:p>
            <a:r>
              <a:rPr lang="en-US" sz="2000" dirty="0" smtClean="0"/>
              <a:t>Ticketing</a:t>
            </a:r>
          </a:p>
          <a:p>
            <a:endParaRPr lang="en-US" sz="2000" dirty="0"/>
          </a:p>
          <a:p>
            <a:r>
              <a:rPr lang="en-US" sz="2000" dirty="0" smtClean="0"/>
              <a:t>Topology &amp; Monitoring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Information System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Accounting</a:t>
            </a:r>
          </a:p>
          <a:p>
            <a:endParaRPr lang="en-US" sz="2000" dirty="0" smtClean="0"/>
          </a:p>
          <a:p>
            <a:r>
              <a:rPr lang="en-US" sz="2000" dirty="0" smtClean="0"/>
              <a:t>Security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Are there others?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8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05" y="401036"/>
            <a:ext cx="7657613" cy="560345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  <p:pic>
        <p:nvPicPr>
          <p:cNvPr id="6" name="Picture 5" descr="Screen Shot 2012-09-05 at 2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80" y="1247668"/>
            <a:ext cx="5837362" cy="55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7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12" y="556995"/>
            <a:ext cx="7657613" cy="56034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47668"/>
            <a:ext cx="7772400" cy="4772131"/>
          </a:xfrm>
        </p:spPr>
        <p:txBody>
          <a:bodyPr/>
          <a:lstStyle/>
          <a:p>
            <a:r>
              <a:rPr lang="en-US" dirty="0" smtClean="0"/>
              <a:t>OSG </a:t>
            </a:r>
            <a:r>
              <a:rPr lang="en-US" dirty="0" smtClean="0"/>
              <a:t>Operations Services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OSG Shared Topology DB (OIM)</a:t>
            </a:r>
          </a:p>
          <a:p>
            <a:endParaRPr lang="en-US" dirty="0"/>
          </a:p>
          <a:p>
            <a:r>
              <a:rPr lang="en-US" dirty="0" smtClean="0"/>
              <a:t>RSV Monitoring and SAM</a:t>
            </a:r>
          </a:p>
          <a:p>
            <a:endParaRPr lang="en-US" dirty="0"/>
          </a:p>
          <a:p>
            <a:r>
              <a:rPr lang="en-US" dirty="0" smtClean="0"/>
              <a:t>The Original Ticket Exchange</a:t>
            </a:r>
          </a:p>
          <a:p>
            <a:endParaRPr lang="en-US" dirty="0"/>
          </a:p>
          <a:p>
            <a:r>
              <a:rPr lang="en-US" dirty="0" err="1" smtClean="0"/>
              <a:t>MyOSG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Evolution of OSG/WLCG/EGI Interoperations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00" y="523575"/>
            <a:ext cx="7657613" cy="560345"/>
          </a:xfrm>
        </p:spPr>
        <p:txBody>
          <a:bodyPr/>
          <a:lstStyle/>
          <a:p>
            <a:r>
              <a:rPr lang="en-US" dirty="0" smtClean="0"/>
              <a:t>Open Science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00" y="2200220"/>
            <a:ext cx="7598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Open Science Grid (OSG) advances science through </a:t>
            </a:r>
            <a:r>
              <a:rPr lang="en-US" u="sng" dirty="0" smtClean="0"/>
              <a:t>open  distributed computing</a:t>
            </a:r>
            <a:r>
              <a:rPr lang="en-US" dirty="0" smtClean="0"/>
              <a:t>. The OSG is a multi-disciplinary partnership</a:t>
            </a:r>
          </a:p>
          <a:p>
            <a:r>
              <a:rPr lang="en-US" dirty="0" smtClean="0"/>
              <a:t>to </a:t>
            </a:r>
            <a:r>
              <a:rPr lang="en-US" u="sng" dirty="0" smtClean="0"/>
              <a:t>federate local, regional, community and national  </a:t>
            </a:r>
            <a:r>
              <a:rPr lang="en-US" u="sng" dirty="0" err="1" smtClean="0"/>
              <a:t>Cyberinfrastructures</a:t>
            </a:r>
            <a:r>
              <a:rPr lang="en-US" dirty="0" smtClean="0"/>
              <a:t> to meet the needs of </a:t>
            </a:r>
            <a:r>
              <a:rPr lang="en-US" u="sng" dirty="0" smtClean="0"/>
              <a:t>research and academic communities</a:t>
            </a:r>
            <a:r>
              <a:rPr lang="en-US" dirty="0" smtClean="0"/>
              <a:t> at all scales.”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54" y="534715"/>
            <a:ext cx="7657613" cy="560345"/>
          </a:xfrm>
        </p:spPr>
        <p:txBody>
          <a:bodyPr/>
          <a:lstStyle/>
          <a:p>
            <a:r>
              <a:rPr lang="en-US" dirty="0" smtClean="0"/>
              <a:t>Aug 29,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  <p:pic>
        <p:nvPicPr>
          <p:cNvPr id="11" name="Picture 10" descr="Screen Shot 2012-08-29 at 4.2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40" y="1347927"/>
            <a:ext cx="4912398" cy="2250684"/>
          </a:xfrm>
          <a:prstGeom prst="rect">
            <a:avLst/>
          </a:prstGeom>
        </p:spPr>
      </p:pic>
      <p:pic>
        <p:nvPicPr>
          <p:cNvPr id="12" name="Picture 11" descr="Screen Shot 2012-08-29 at 4.25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84" y="3999223"/>
            <a:ext cx="4795313" cy="2324061"/>
          </a:xfrm>
          <a:prstGeom prst="rect">
            <a:avLst/>
          </a:prstGeom>
        </p:spPr>
      </p:pic>
      <p:pic>
        <p:nvPicPr>
          <p:cNvPr id="3" name="Picture 2" descr="Screen Shot 2012-09-05 at 12.18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788"/>
            <a:ext cx="3963582" cy="53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2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53" y="545855"/>
            <a:ext cx="7657613" cy="560345"/>
          </a:xfrm>
        </p:spPr>
        <p:txBody>
          <a:bodyPr/>
          <a:lstStyle/>
          <a:p>
            <a:r>
              <a:rPr lang="en-US" dirty="0" smtClean="0"/>
              <a:t>OSG</a:t>
            </a:r>
            <a:r>
              <a:rPr lang="en-US" dirty="0"/>
              <a:t> </a:t>
            </a:r>
            <a:r>
              <a:rPr lang="en-US" dirty="0" smtClean="0"/>
              <a:t>Operations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47668"/>
            <a:ext cx="7772400" cy="477213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Includes all OSG infrastructure services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OIM Topology and Contact DB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Glide-In WMS Factories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BDII Information Service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RSV Monitoring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Gratia Accounting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OSG Ticket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MyOSG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Presentation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Operational Notification Environment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TWiki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Software Cache,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DocDB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ReSS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etc.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24x7 Support Desk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64340"/>
            <a:ext cx="2184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0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94" y="501296"/>
            <a:ext cx="7657613" cy="560345"/>
          </a:xfrm>
        </p:spPr>
        <p:txBody>
          <a:bodyPr/>
          <a:lstStyle/>
          <a:p>
            <a:r>
              <a:rPr lang="en-US" dirty="0" smtClean="0"/>
              <a:t>OIM Topology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14248"/>
            <a:ext cx="7772400" cy="4805551"/>
          </a:xfrm>
        </p:spPr>
        <p:txBody>
          <a:bodyPr/>
          <a:lstStyle/>
          <a:p>
            <a:r>
              <a:rPr lang="en-US" sz="2000" dirty="0" smtClean="0"/>
              <a:t>Registration of People, VOs, Resources, </a:t>
            </a:r>
            <a:r>
              <a:rPr lang="en-US" sz="2000" dirty="0" smtClean="0"/>
              <a:t>Support Centers, Downtime</a:t>
            </a:r>
            <a:endParaRPr lang="en-US" sz="2000" dirty="0" smtClean="0"/>
          </a:p>
          <a:p>
            <a:r>
              <a:rPr lang="en-US" sz="2000" dirty="0" smtClean="0"/>
              <a:t>Feeds topology to all other services including</a:t>
            </a:r>
          </a:p>
          <a:p>
            <a:pPr lvl="1"/>
            <a:r>
              <a:rPr lang="en-US" sz="2000" dirty="0" smtClean="0"/>
              <a:t>Monitoring, Information </a:t>
            </a:r>
            <a:r>
              <a:rPr lang="en-US" sz="2000" dirty="0" smtClean="0"/>
              <a:t>Systems, </a:t>
            </a:r>
            <a:r>
              <a:rPr lang="en-US" sz="2000" dirty="0" smtClean="0"/>
              <a:t>Accounting, Ticketing, </a:t>
            </a:r>
            <a:r>
              <a:rPr lang="en-US" sz="2000" dirty="0" err="1" smtClean="0"/>
              <a:t>TWiki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Glide-In </a:t>
            </a:r>
            <a:r>
              <a:rPr lang="en-US" sz="2000" dirty="0" smtClean="0"/>
              <a:t>Factories</a:t>
            </a:r>
          </a:p>
          <a:p>
            <a:r>
              <a:rPr lang="en-US" sz="2000" dirty="0" smtClean="0"/>
              <a:t>Resource Downtime Entry</a:t>
            </a:r>
          </a:p>
          <a:p>
            <a:r>
              <a:rPr lang="en-US" sz="2000" dirty="0" smtClean="0"/>
              <a:t>Static Accounting Data</a:t>
            </a:r>
          </a:p>
          <a:p>
            <a:r>
              <a:rPr lang="en-US" sz="2000" dirty="0" smtClean="0"/>
              <a:t>New functionality </a:t>
            </a:r>
          </a:p>
          <a:p>
            <a:pPr lvl="1"/>
            <a:r>
              <a:rPr lang="en-US" sz="2000" dirty="0" smtClean="0"/>
              <a:t>PKI User Front End</a:t>
            </a:r>
          </a:p>
          <a:p>
            <a:pPr lvl="2"/>
            <a:r>
              <a:rPr lang="en-US" sz="2000" dirty="0" smtClean="0"/>
              <a:t>Ties credentials with user registration</a:t>
            </a:r>
          </a:p>
          <a:p>
            <a:r>
              <a:rPr lang="en-US" sz="2000" dirty="0" smtClean="0"/>
              <a:t>New functionality </a:t>
            </a:r>
          </a:p>
          <a:p>
            <a:pPr lvl="1"/>
            <a:r>
              <a:rPr lang="en-US" sz="2000" dirty="0" smtClean="0"/>
              <a:t>PKI Administrative Tools </a:t>
            </a:r>
          </a:p>
          <a:p>
            <a:pPr lvl="2"/>
            <a:r>
              <a:rPr lang="en-US" sz="2000" dirty="0" smtClean="0"/>
              <a:t>Ties credential requests and approvals to OSG ticketing system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53" y="545855"/>
            <a:ext cx="7657613" cy="560345"/>
          </a:xfrm>
        </p:spPr>
        <p:txBody>
          <a:bodyPr/>
          <a:lstStyle/>
          <a:p>
            <a:r>
              <a:rPr lang="en-US" dirty="0" smtClean="0"/>
              <a:t>OIM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47668"/>
            <a:ext cx="7772400" cy="4772131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  <p:pic>
        <p:nvPicPr>
          <p:cNvPr id="6" name="Picture 5" descr="Screen Shot 2012-09-18 at 3.32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659"/>
            <a:ext cx="9144000" cy="39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13" y="568135"/>
            <a:ext cx="7657613" cy="560345"/>
          </a:xfrm>
        </p:spPr>
        <p:txBody>
          <a:bodyPr/>
          <a:lstStyle/>
          <a:p>
            <a:r>
              <a:rPr lang="en-US" dirty="0" smtClean="0"/>
              <a:t>Monitoring with RSV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47668"/>
            <a:ext cx="7772400" cy="4772131"/>
          </a:xfrm>
        </p:spPr>
        <p:txBody>
          <a:bodyPr/>
          <a:lstStyle/>
          <a:p>
            <a:r>
              <a:rPr lang="en-US" sz="2000" dirty="0" smtClean="0"/>
              <a:t>All probes run locally and report up to the RSV Collector </a:t>
            </a:r>
          </a:p>
          <a:p>
            <a:r>
              <a:rPr lang="en-US" sz="2000" dirty="0" smtClean="0"/>
              <a:t>Includes resources and operational services</a:t>
            </a:r>
          </a:p>
          <a:p>
            <a:r>
              <a:rPr lang="en-US" sz="2000" dirty="0" smtClean="0"/>
              <a:t>Sent to SAM via messaging</a:t>
            </a:r>
          </a:p>
          <a:p>
            <a:r>
              <a:rPr lang="en-US" sz="2000" dirty="0" smtClean="0"/>
              <a:t>This has been functioning very well </a:t>
            </a:r>
            <a:endParaRPr lang="en-US" sz="2000" dirty="0" smtClean="0"/>
          </a:p>
          <a:p>
            <a:pPr lvl="1"/>
            <a:r>
              <a:rPr lang="en-US" sz="2000" dirty="0" smtClean="0"/>
              <a:t>Occasional </a:t>
            </a:r>
            <a:r>
              <a:rPr lang="en-US" sz="2000" dirty="0"/>
              <a:t>r</a:t>
            </a:r>
            <a:r>
              <a:rPr lang="en-US" sz="2000" dirty="0" smtClean="0"/>
              <a:t>ecalculation requests</a:t>
            </a:r>
            <a:endParaRPr lang="en-US" sz="2000" dirty="0" smtClean="0"/>
          </a:p>
          <a:p>
            <a:r>
              <a:rPr lang="en-US" sz="2000" dirty="0" smtClean="0"/>
              <a:t>No recent changes or updates</a:t>
            </a:r>
          </a:p>
          <a:p>
            <a:pPr lvl="1"/>
            <a:r>
              <a:rPr lang="en-US" sz="2000" dirty="0" smtClean="0"/>
              <a:t>Some housekeeping </a:t>
            </a:r>
            <a:r>
              <a:rPr lang="en-US" sz="2000" dirty="0" smtClean="0"/>
              <a:t>done </a:t>
            </a:r>
            <a:r>
              <a:rPr lang="en-US" sz="2000" dirty="0" smtClean="0"/>
              <a:t>after the last EGI Technical Forum</a:t>
            </a:r>
          </a:p>
          <a:p>
            <a:pPr lvl="1"/>
            <a:r>
              <a:rPr lang="en-US" sz="2000" dirty="0" smtClean="0"/>
              <a:t>Comparison reports will be deprecated soon</a:t>
            </a:r>
          </a:p>
          <a:p>
            <a:r>
              <a:rPr lang="en-US" sz="2000" dirty="0" smtClean="0"/>
              <a:t>Continue to work closely with David </a:t>
            </a:r>
            <a:r>
              <a:rPr lang="en-US" sz="2000" dirty="0" err="1" smtClean="0"/>
              <a:t>Collados</a:t>
            </a:r>
            <a:r>
              <a:rPr lang="en-US" sz="2000" dirty="0" smtClean="0"/>
              <a:t> and SAM Team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54" y="556995"/>
            <a:ext cx="7657613" cy="560345"/>
          </a:xfrm>
        </p:spPr>
        <p:txBody>
          <a:bodyPr/>
          <a:lstStyle/>
          <a:p>
            <a:r>
              <a:rPr lang="en-US" dirty="0" smtClean="0"/>
              <a:t>Ticket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303368"/>
            <a:ext cx="7772400" cy="4716432"/>
          </a:xfrm>
        </p:spPr>
        <p:txBody>
          <a:bodyPr/>
          <a:lstStyle/>
          <a:p>
            <a:r>
              <a:rPr lang="en-US" dirty="0" smtClean="0"/>
              <a:t>GGUS Ticket Exchange Working Well</a:t>
            </a:r>
            <a:endParaRPr lang="en-US" dirty="0"/>
          </a:p>
          <a:p>
            <a:pPr lvl="1"/>
            <a:r>
              <a:rPr lang="en-US" dirty="0" err="1" smtClean="0"/>
              <a:t>Soichi</a:t>
            </a:r>
            <a:r>
              <a:rPr lang="en-US" dirty="0" smtClean="0"/>
              <a:t> and </a:t>
            </a:r>
            <a:r>
              <a:rPr lang="en-US" dirty="0" err="1" smtClean="0"/>
              <a:t>Guenter</a:t>
            </a:r>
            <a:r>
              <a:rPr lang="en-US" dirty="0" smtClean="0"/>
              <a:t> are in regular </a:t>
            </a:r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We’ve worked out solid change management procedures</a:t>
            </a:r>
            <a:endParaRPr lang="en-US" dirty="0" smtClean="0"/>
          </a:p>
          <a:p>
            <a:r>
              <a:rPr lang="en-US" dirty="0" smtClean="0"/>
              <a:t>Added </a:t>
            </a:r>
            <a:r>
              <a:rPr lang="en-US" dirty="0" err="1" smtClean="0"/>
              <a:t>FermiGrid</a:t>
            </a:r>
            <a:r>
              <a:rPr lang="en-US" dirty="0" smtClean="0"/>
              <a:t> Service Now to OSG Exchange</a:t>
            </a:r>
          </a:p>
          <a:p>
            <a:r>
              <a:rPr lang="en-US" dirty="0" smtClean="0"/>
              <a:t>CMS Savannah Problems</a:t>
            </a:r>
          </a:p>
          <a:p>
            <a:pPr lvl="1"/>
            <a:r>
              <a:rPr lang="en-US" dirty="0" smtClean="0"/>
              <a:t>Agreement to move to GGUS in the near future</a:t>
            </a:r>
          </a:p>
          <a:p>
            <a:r>
              <a:rPr lang="en-US" dirty="0" smtClean="0"/>
              <a:t>Ticket Exchange with XSEDE is under discussion</a:t>
            </a:r>
          </a:p>
          <a:p>
            <a:r>
              <a:rPr lang="en-US" dirty="0" smtClean="0"/>
              <a:t>EGI Security Ticketing</a:t>
            </a:r>
          </a:p>
          <a:p>
            <a:pPr lvl="1"/>
            <a:r>
              <a:rPr lang="en-US" dirty="0" smtClean="0"/>
              <a:t>Should we keep mail procedures or work out a separate exchange with Security </a:t>
            </a:r>
            <a:r>
              <a:rPr lang="en-US" dirty="0" smtClean="0"/>
              <a:t>RT?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553200"/>
            <a:ext cx="2184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panese Art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30705</TotalTime>
  <Words>402</Words>
  <Application>Microsoft Macintosh PowerPoint</Application>
  <PresentationFormat>On-screen Show (4:3)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Japanese Art</vt:lpstr>
      <vt:lpstr>Open Science Grid Operational (Interoperational) Tools  Rob Quick OSG Operations Area Coordinator Manager High Throughput Computing Indiana University</vt:lpstr>
      <vt:lpstr>Agenda</vt:lpstr>
      <vt:lpstr>Open Science Grid</vt:lpstr>
      <vt:lpstr>Aug 29, 2012</vt:lpstr>
      <vt:lpstr>OSG Operations Tools</vt:lpstr>
      <vt:lpstr>OIM Topology DB</vt:lpstr>
      <vt:lpstr>OIM</vt:lpstr>
      <vt:lpstr>Monitoring with RSV</vt:lpstr>
      <vt:lpstr>Ticket Exchange</vt:lpstr>
      <vt:lpstr>MyOSG</vt:lpstr>
      <vt:lpstr>MyOSG Realtime Event Ticker</vt:lpstr>
      <vt:lpstr>Maturity of Collaboration</vt:lpstr>
      <vt:lpstr>Questions</vt:lpstr>
    </vt:vector>
  </TitlesOfParts>
  <Manager/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PjM Report for OSG Review Jan-2009</dc:title>
  <dc:creator>Chander Sehgal</dc:creator>
  <cp:keywords/>
  <cp:lastModifiedBy>Rob Quick</cp:lastModifiedBy>
  <cp:revision>928</cp:revision>
  <cp:lastPrinted>2010-08-17T19:25:00Z</cp:lastPrinted>
  <dcterms:created xsi:type="dcterms:W3CDTF">2010-12-10T10:41:38Z</dcterms:created>
  <dcterms:modified xsi:type="dcterms:W3CDTF">2012-09-19T08:21:48Z</dcterms:modified>
</cp:coreProperties>
</file>