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8" r:id="rId3"/>
    <p:sldId id="257" r:id="rId4"/>
    <p:sldId id="259" r:id="rId5"/>
    <p:sldId id="261" r:id="rId6"/>
    <p:sldId id="260" r:id="rId7"/>
    <p:sldId id="262" r:id="rId8"/>
    <p:sldId id="264" r:id="rId9"/>
    <p:sldId id="263" r:id="rId1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2168" y="-3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D6A111-221A-4F74-A436-892EB6D58E61}" type="datetimeFigureOut">
              <a:rPr lang="fr-FR" smtClean="0"/>
              <a:t>9/19/12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A4BD18-9238-45B0-A735-683D0FF33CC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43414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3537D-B8D1-425E-9EEF-F1DD33BE07DB}" type="datetime1">
              <a:rPr lang="it-IT" smtClean="0"/>
              <a:t>9/19/12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CF184-3B2B-4964-9C67-307F6FF6270D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66C4C-00BD-44B9-96A8-2489AEDD319E}" type="datetime1">
              <a:rPr lang="it-IT" smtClean="0"/>
              <a:t>9/19/12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CF184-3B2B-4964-9C67-307F6FF6270D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7869C-0E51-4AC2-A1B8-7D5A3019E72B}" type="datetime1">
              <a:rPr lang="it-IT" smtClean="0"/>
              <a:t>9/19/12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CF184-3B2B-4964-9C67-307F6FF6270D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6D6E6-1B59-4132-B9EA-63E93EB23028}" type="datetime1">
              <a:rPr lang="it-IT" smtClean="0"/>
              <a:t>9/19/12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CF184-3B2B-4964-9C67-307F6FF6270D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40364-6866-4075-A065-CABC5F6093C3}" type="datetime1">
              <a:rPr lang="it-IT" smtClean="0"/>
              <a:t>9/19/12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CF184-3B2B-4964-9C67-307F6FF6270D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3B40E-2FF1-46B8-8930-489A22BDF58C}" type="datetime1">
              <a:rPr lang="it-IT" smtClean="0"/>
              <a:t>9/19/12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CF184-3B2B-4964-9C67-307F6FF6270D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D7190-110D-4F28-A20C-09D5CA775390}" type="datetime1">
              <a:rPr lang="it-IT" smtClean="0"/>
              <a:t>9/19/12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CF184-3B2B-4964-9C67-307F6FF6270D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A969D-2AEB-4163-AE17-1822E298DE49}" type="datetime1">
              <a:rPr lang="it-IT" smtClean="0"/>
              <a:t>9/19/12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CF184-3B2B-4964-9C67-307F6FF6270D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28151-4524-42CF-948F-C54CA29C502E}" type="datetime1">
              <a:rPr lang="it-IT" smtClean="0"/>
              <a:t>9/19/12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CF184-3B2B-4964-9C67-307F6FF6270D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1DE4C-0D4A-4EE3-8EBC-D75B5B34F728}" type="datetime1">
              <a:rPr lang="it-IT" smtClean="0"/>
              <a:t>9/19/12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CF184-3B2B-4964-9C67-307F6FF6270D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DD952-4C27-4A0D-B735-8586B5553834}" type="datetime1">
              <a:rPr lang="it-IT" smtClean="0"/>
              <a:t>9/19/12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CF184-3B2B-4964-9C67-307F6FF6270D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4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5000" t="-5000" r="33000" b="3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it-I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5035EC-239E-44C3-A4E6-FE3AB950BAA1}" type="datetime1">
              <a:rPr lang="it-IT" smtClean="0"/>
              <a:t>9/19/12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4CF184-3B2B-4964-9C67-307F6FF6270D}" type="slidenum">
              <a:rPr lang="it-IT" smtClean="0"/>
              <a:pPr/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457200" rtl="0" eaLnBrk="1" fontAlgn="base" latinLnBrk="0" hangingPunct="1">
        <a:spcBef>
          <a:spcPct val="0"/>
        </a:spcBef>
        <a:spcAft>
          <a:spcPct val="0"/>
        </a:spcAft>
        <a:buNone/>
        <a:defRPr lang="it-IT" sz="4400" kern="1200" dirty="0" smtClean="0">
          <a:solidFill>
            <a:srgbClr val="2768AE"/>
          </a:solidFill>
          <a:latin typeface="+mj-lt"/>
          <a:ea typeface="ＭＳ Ｐゴシック" charset="0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Tx/>
        <a:buBlip>
          <a:blip r:embed="rId14"/>
        </a:buBlip>
        <a:defRPr lang="en-US" sz="3200" kern="1200" dirty="0" smtClean="0">
          <a:solidFill>
            <a:srgbClr val="5D5D5D"/>
          </a:solidFill>
          <a:latin typeface="+mn-lt"/>
          <a:ea typeface="ＭＳ Ｐゴシック" charset="0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Tx/>
        <a:buBlip>
          <a:blip r:embed="rId14"/>
        </a:buBlip>
        <a:defRPr lang="en-US" sz="2800" kern="1200" dirty="0" smtClean="0">
          <a:solidFill>
            <a:srgbClr val="5D5D5D"/>
          </a:solidFill>
          <a:latin typeface="+mn-lt"/>
          <a:ea typeface="ＭＳ Ｐゴシック" charset="0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Tx/>
        <a:buBlip>
          <a:blip r:embed="rId14"/>
        </a:buBlip>
        <a:defRPr lang="en-US" sz="2400" kern="1200" dirty="0" smtClean="0">
          <a:solidFill>
            <a:srgbClr val="5D5D5D"/>
          </a:solidFill>
          <a:latin typeface="+mn-lt"/>
          <a:ea typeface="ＭＳ Ｐゴシック" charset="0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Tx/>
        <a:buBlip>
          <a:blip r:embed="rId14"/>
        </a:buBlip>
        <a:defRPr lang="en-US" sz="2000" kern="1200" dirty="0" smtClean="0">
          <a:solidFill>
            <a:srgbClr val="5D5D5D"/>
          </a:solidFill>
          <a:latin typeface="+mn-lt"/>
          <a:ea typeface="ＭＳ Ｐゴシック" charset="0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Tx/>
        <a:buBlip>
          <a:blip r:embed="rId14"/>
        </a:buBlip>
        <a:defRPr lang="it-IT" sz="2000" kern="1200" dirty="0" smtClean="0">
          <a:solidFill>
            <a:srgbClr val="5D5D5D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helix-nebula.eu/" TargetMode="External"/><Relationship Id="rId4" Type="http://schemas.openxmlformats.org/officeDocument/2006/relationships/image" Target="../media/image3.png"/><Relationship Id="rId5" Type="http://schemas.openxmlformats.org/officeDocument/2006/relationships/image" Target="cid:image001.png@01CD7934.333DF090" TargetMode="External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creativecommons.org/licenses/by/3.0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7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eg"/><Relationship Id="rId3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2125960" y="2391023"/>
            <a:ext cx="6622504" cy="1470025"/>
          </a:xfrm>
        </p:spPr>
        <p:txBody>
          <a:bodyPr/>
          <a:lstStyle/>
          <a:p>
            <a:r>
              <a:rPr lang="en-GB" sz="3200" dirty="0" smtClean="0"/>
              <a:t/>
            </a:r>
            <a:br>
              <a:rPr lang="en-GB" sz="3200" dirty="0" smtClean="0"/>
            </a:br>
            <a:r>
              <a:rPr lang="en-GB" sz="3200" dirty="0"/>
              <a:t/>
            </a:r>
            <a:br>
              <a:rPr lang="en-GB" sz="3200" dirty="0"/>
            </a:br>
            <a:r>
              <a:rPr lang="en-GB" sz="3200" dirty="0" smtClean="0"/>
              <a:t/>
            </a:r>
            <a:br>
              <a:rPr lang="en-GB" sz="3200" dirty="0" smtClean="0"/>
            </a:br>
            <a:r>
              <a:rPr lang="en-GB" sz="3200" dirty="0" smtClean="0"/>
              <a:t>Helix </a:t>
            </a:r>
            <a:r>
              <a:rPr lang="en-GB" sz="3200" dirty="0"/>
              <a:t>Nebula Workshop</a:t>
            </a:r>
            <a:br>
              <a:rPr lang="en-GB" sz="3200" dirty="0"/>
            </a:br>
            <a:r>
              <a:rPr lang="en-GB" sz="3200" dirty="0"/>
              <a:t>On Interoperability among Public</a:t>
            </a:r>
            <a:br>
              <a:rPr lang="en-GB" sz="3200" dirty="0"/>
            </a:br>
            <a:r>
              <a:rPr lang="en-GB" sz="3200" dirty="0"/>
              <a:t>And Community Clouds</a:t>
            </a:r>
            <a:br>
              <a:rPr lang="en-GB" sz="3200" dirty="0"/>
            </a:br>
            <a:r>
              <a:rPr lang="en-GB" sz="3200" dirty="0"/>
              <a:t/>
            </a:r>
            <a:br>
              <a:rPr lang="en-GB" sz="3200" dirty="0"/>
            </a:br>
            <a:r>
              <a:rPr lang="en-GB" sz="3200" dirty="0"/>
              <a:t>Session 2: Networking Connectivity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endParaRPr lang="it-IT" dirty="0"/>
          </a:p>
        </p:txBody>
      </p:sp>
      <p:sp>
        <p:nvSpPr>
          <p:cNvPr id="29" name="Subtitle 28"/>
          <p:cNvSpPr>
            <a:spLocks noGrp="1"/>
          </p:cNvSpPr>
          <p:nvPr>
            <p:ph type="subTitle" idx="1"/>
          </p:nvPr>
        </p:nvSpPr>
        <p:spPr>
          <a:xfrm>
            <a:off x="395536" y="4509120"/>
            <a:ext cx="8352928" cy="1129680"/>
          </a:xfrm>
        </p:spPr>
        <p:txBody>
          <a:bodyPr>
            <a:normAutofit/>
          </a:bodyPr>
          <a:lstStyle/>
          <a:p>
            <a:endParaRPr lang="it-IT" sz="2400" dirty="0"/>
          </a:p>
          <a:p>
            <a:pPr algn="l"/>
            <a:r>
              <a:rPr lang="it-IT" sz="2400" dirty="0"/>
              <a:t>Convener: Carmela ASERO, EGI.eu	</a:t>
            </a:r>
            <a:r>
              <a:rPr lang="it-IT" sz="2400" dirty="0" smtClean="0"/>
              <a:t>19 </a:t>
            </a:r>
            <a:r>
              <a:rPr lang="it-IT" sz="2400" dirty="0"/>
              <a:t>September 2012, </a:t>
            </a:r>
            <a:r>
              <a:rPr lang="it-IT" sz="2400" dirty="0" smtClean="0"/>
              <a:t>Prague</a:t>
            </a:r>
          </a:p>
          <a:p>
            <a:pPr algn="l"/>
            <a:r>
              <a:rPr lang="it-IT" sz="2400" dirty="0"/>
              <a:t>	 </a:t>
            </a:r>
            <a:r>
              <a:rPr lang="it-IT" sz="2400" dirty="0" smtClean="0"/>
              <a:t>      </a:t>
            </a:r>
            <a:r>
              <a:rPr lang="it-IT" sz="2400" i="1" dirty="0" smtClean="0"/>
              <a:t>Carmela.Asero@egi.eu</a:t>
            </a:r>
            <a:endParaRPr lang="it-IT" sz="2400" i="1" dirty="0"/>
          </a:p>
          <a:p>
            <a:endParaRPr lang="it-IT" sz="2400" dirty="0"/>
          </a:p>
        </p:txBody>
      </p:sp>
      <p:sp>
        <p:nvSpPr>
          <p:cNvPr id="2050" name="AutoShape 2" descr="https://mail.google.com/mail/u/0/?ui=2&amp;ik=4d6a8fb288&amp;view=att&amp;th=13948fa18119a62c&amp;attid=0.1&amp;disp=emb&amp;zw&amp;atsh=1">
            <a:hlinkClick r:id="rId2" tooltip="&quot;Creative Commons Attribution 3.0 License&quot; "/>
          </p:cNvPr>
          <p:cNvSpPr>
            <a:spLocks noChangeAspect="1" noChangeArrowheads="1"/>
          </p:cNvSpPr>
          <p:nvPr/>
        </p:nvSpPr>
        <p:spPr bwMode="auto">
          <a:xfrm>
            <a:off x="123825" y="-120650"/>
            <a:ext cx="838200" cy="2952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6248345"/>
            <a:ext cx="184731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Calibri" pitchFamily="34" charset="0"/>
              </a:rPr>
              <a:t/>
            </a:r>
            <a:b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Calibri" pitchFamily="34" charset="0"/>
              </a:rPr>
            </a:b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11560" y="5733256"/>
            <a:ext cx="7704856" cy="1069087"/>
          </a:xfrm>
        </p:spPr>
        <p:txBody>
          <a:bodyPr/>
          <a:lstStyle/>
          <a:p>
            <a:pPr lvl="0" algn="l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800" dirty="0" smtClean="0">
              <a:solidFill>
                <a:prstClr val="black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l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800" dirty="0" smtClean="0">
              <a:solidFill>
                <a:prstClr val="black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l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800" dirty="0" smtClean="0">
              <a:solidFill>
                <a:prstClr val="black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l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800" dirty="0">
              <a:solidFill>
                <a:prstClr val="black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l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800" dirty="0" smtClean="0">
              <a:solidFill>
                <a:prstClr val="black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l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800" dirty="0">
              <a:solidFill>
                <a:prstClr val="black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l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This </a:t>
            </a:r>
            <a:r>
              <a:rPr lang="en-US" sz="80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document produced by </a:t>
            </a:r>
            <a:r>
              <a:rPr lang="en-US" sz="80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  <a:hlinkClick r:id="rId3"/>
              </a:rPr>
              <a:t>Members of the Helix Nebula consortium</a:t>
            </a:r>
            <a:r>
              <a:rPr lang="en-US" sz="80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is licensed under a </a:t>
            </a:r>
            <a:r>
              <a:rPr lang="en-US" sz="80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  <a:hlinkClick r:id="rId2"/>
              </a:rPr>
              <a:t>Creative Commons Attribution 3.0 </a:t>
            </a:r>
            <a:r>
              <a:rPr lang="en-US" sz="800" dirty="0" err="1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  <a:hlinkClick r:id="rId2"/>
              </a:rPr>
              <a:t>Unported</a:t>
            </a:r>
            <a:r>
              <a:rPr lang="en-US" sz="80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  <a:hlinkClick r:id="rId2"/>
              </a:rPr>
              <a:t> License</a:t>
            </a:r>
            <a:r>
              <a:rPr lang="en-US" sz="80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br>
              <a:rPr lang="en-US" sz="80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en-US" sz="80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Permissions beyond the scope of this license may be available at </a:t>
            </a:r>
            <a:r>
              <a:rPr lang="en-US" sz="800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  <a:hlinkClick r:id="rId3"/>
              </a:rPr>
              <a:t>http://helix-nebula.eu</a:t>
            </a:r>
            <a:r>
              <a:rPr lang="en-US" sz="800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  <a:hlinkClick r:id="rId3"/>
              </a:rPr>
              <a:t>/</a:t>
            </a:r>
            <a:r>
              <a:rPr lang="en-US" sz="800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lang="en-US" sz="800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The Helix Nebula project is co-funded by the European Community Seventh Framework </a:t>
            </a:r>
            <a:r>
              <a:rPr lang="en-US" sz="800" dirty="0" err="1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Programme</a:t>
            </a:r>
            <a:r>
              <a:rPr lang="en-US" sz="800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(FP7/2007-2013) under Grant Agreement no 312301</a:t>
            </a:r>
            <a:endParaRPr lang="en-US" sz="1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8" descr="cid:image001.png@01CD7934.333DF090"/>
          <p:cNvPicPr>
            <a:picLocks noChangeAspect="1" noChangeArrowheads="1"/>
          </p:cNvPicPr>
          <p:nvPr/>
        </p:nvPicPr>
        <p:blipFill>
          <a:blip r:embed="rId4" r:link="rId5" cstate="print"/>
          <a:srcRect/>
          <a:stretch>
            <a:fillRect/>
          </a:stretch>
        </p:blipFill>
        <p:spPr bwMode="auto">
          <a:xfrm>
            <a:off x="755576" y="6086053"/>
            <a:ext cx="838200" cy="2952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268760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r>
              <a:rPr lang="en-GB" dirty="0"/>
              <a:t>40 million researchers in over 8,000 institutions across 40 European countries</a:t>
            </a:r>
          </a:p>
          <a:p>
            <a:r>
              <a:rPr lang="en-GB" dirty="0"/>
              <a:t>Federated services (</a:t>
            </a:r>
            <a:r>
              <a:rPr lang="en-GB" dirty="0" err="1"/>
              <a:t>eg</a:t>
            </a:r>
            <a:r>
              <a:rPr lang="en-GB" dirty="0"/>
              <a:t>. </a:t>
            </a:r>
            <a:r>
              <a:rPr lang="en-GB" dirty="0" err="1"/>
              <a:t>eduroam</a:t>
            </a:r>
            <a:r>
              <a:rPr lang="en-GB" dirty="0"/>
              <a:t>® </a:t>
            </a:r>
            <a:r>
              <a:rPr lang="en-GB" dirty="0" err="1"/>
              <a:t>eduGAIN</a:t>
            </a:r>
            <a:r>
              <a:rPr lang="en-GB" dirty="0"/>
              <a:t>, </a:t>
            </a:r>
            <a:r>
              <a:rPr lang="en-GB" dirty="0" err="1"/>
              <a:t>perfSONAR</a:t>
            </a:r>
            <a:r>
              <a:rPr lang="en-GB" dirty="0"/>
              <a:t>, </a:t>
            </a:r>
            <a:r>
              <a:rPr lang="en-GB" dirty="0" err="1"/>
              <a:t>eduPKI</a:t>
            </a:r>
            <a:r>
              <a:rPr lang="en-GB" dirty="0"/>
              <a:t>) </a:t>
            </a:r>
          </a:p>
          <a:p>
            <a:r>
              <a:rPr lang="en-GB" dirty="0"/>
              <a:t>Trials toward 2Tbps capacity across the core network</a:t>
            </a:r>
          </a:p>
          <a:p>
            <a:r>
              <a:rPr lang="en-GB" dirty="0"/>
              <a:t>Next </a:t>
            </a:r>
            <a:r>
              <a:rPr lang="en-GB" dirty="0" err="1"/>
              <a:t>Géant</a:t>
            </a:r>
            <a:r>
              <a:rPr lang="en-GB" dirty="0"/>
              <a:t> phase approaching!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4735411"/>
            <a:ext cx="2828693" cy="20059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5055" y="908720"/>
            <a:ext cx="1646498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181899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544300"/>
            <a:ext cx="2782714" cy="1560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9" descr="Macintosh HD:Users:sergio:Desktop:EGI_Logo_RGB_315x250px.gi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692696"/>
            <a:ext cx="1459641" cy="1158446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50184" y="2204864"/>
            <a:ext cx="8714304" cy="4374531"/>
          </a:xfrm>
        </p:spPr>
        <p:txBody>
          <a:bodyPr/>
          <a:lstStyle/>
          <a:p>
            <a:r>
              <a:rPr lang="en-GB" dirty="0" smtClean="0"/>
              <a:t>27 </a:t>
            </a:r>
            <a:r>
              <a:rPr lang="en-GB" dirty="0"/>
              <a:t>national and 9 federated operations centres encompassing  multiple NGIs in Europe, Asia Pacific and Latin American regions</a:t>
            </a:r>
          </a:p>
          <a:p>
            <a:r>
              <a:rPr lang="en-GB" dirty="0"/>
              <a:t>EGI comprises resources provided  by 56 countries plus CERN</a:t>
            </a:r>
          </a:p>
          <a:p>
            <a:r>
              <a:rPr lang="en-GB" dirty="0"/>
              <a:t>In the last year two new partner infrastructures: South African Grid Initiative and Ukrainian National Grid</a:t>
            </a:r>
          </a:p>
          <a:p>
            <a:pPr marL="0" indent="0"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916832"/>
            <a:ext cx="8928992" cy="4669979"/>
          </a:xfrm>
        </p:spPr>
        <p:txBody>
          <a:bodyPr/>
          <a:lstStyle/>
          <a:p>
            <a:pPr marL="0" indent="0">
              <a:buNone/>
            </a:pPr>
            <a:endParaRPr lang="en-GB" dirty="0"/>
          </a:p>
          <a:p>
            <a:pPr marL="0" indent="0"/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9" name="Picture 8" descr="HelixNebula_Consortium.jpg (881×497)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94481"/>
            <a:ext cx="2664296" cy="1503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itle 27"/>
          <p:cNvSpPr txBox="1">
            <a:spLocks/>
          </p:cNvSpPr>
          <p:nvPr/>
        </p:nvSpPr>
        <p:spPr>
          <a:xfrm>
            <a:off x="2915816" y="404664"/>
            <a:ext cx="3168352" cy="9510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fontAlgn="base" latinLnBrk="0" hangingPunct="1">
              <a:spcBef>
                <a:spcPct val="0"/>
              </a:spcBef>
              <a:spcAft>
                <a:spcPct val="0"/>
              </a:spcAft>
              <a:buNone/>
              <a:defRPr lang="it-IT" sz="4400" kern="1200" dirty="0" smtClean="0">
                <a:solidFill>
                  <a:srgbClr val="2768AE"/>
                </a:solidFill>
                <a:latin typeface="+mj-lt"/>
                <a:ea typeface="ＭＳ Ｐゴシック" charset="0"/>
                <a:cs typeface="+mj-cs"/>
              </a:defRPr>
            </a:lvl1pPr>
          </a:lstStyle>
          <a:p>
            <a:r>
              <a:rPr lang="en-GB" sz="3600" b="1" dirty="0" smtClean="0"/>
              <a:t>Helix Nebula</a:t>
            </a:r>
            <a:endParaRPr lang="en-GB" sz="4800" b="1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457200" y="1556792"/>
            <a:ext cx="8435280" cy="504056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lang="en-US" sz="3200" kern="1200" dirty="0" smtClean="0">
                <a:solidFill>
                  <a:srgbClr val="5D5D5D"/>
                </a:solidFill>
                <a:latin typeface="+mn-lt"/>
                <a:ea typeface="ＭＳ Ｐゴシック" charset="0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lang="en-US" sz="2800" kern="1200" dirty="0" smtClean="0">
                <a:solidFill>
                  <a:srgbClr val="5D5D5D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lang="en-US" sz="2400" kern="1200" dirty="0" smtClean="0">
                <a:solidFill>
                  <a:srgbClr val="5D5D5D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lang="en-US" sz="2000" kern="1200" dirty="0" smtClean="0">
                <a:solidFill>
                  <a:srgbClr val="5D5D5D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lang="it-IT" sz="2000" kern="1200" dirty="0" smtClean="0">
                <a:solidFill>
                  <a:srgbClr val="5D5D5D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GB" b="1" i="1" dirty="0" smtClean="0"/>
              <a:t>Goal </a:t>
            </a:r>
            <a:r>
              <a:rPr lang="en-GB" b="1" i="1" dirty="0"/>
              <a:t>#1 Establish a Cloud Computing Infrastructure for the European Research Area (ERA) serving as a platform for innovation and evolution of the overall infrastructure</a:t>
            </a:r>
          </a:p>
          <a:p>
            <a:pPr marL="0">
              <a:spcBef>
                <a:spcPts val="0"/>
              </a:spcBef>
            </a:pPr>
            <a:r>
              <a:rPr lang="en-GB" dirty="0"/>
              <a:t>Preliminary step towards a European cloud-based scientific e-infrastructure: HELIX NEBULA – the Science Cloud</a:t>
            </a:r>
          </a:p>
          <a:p>
            <a:pPr marL="0">
              <a:spcBef>
                <a:spcPts val="0"/>
              </a:spcBef>
            </a:pPr>
            <a:r>
              <a:rPr lang="en-GB" dirty="0"/>
              <a:t>Two years’ pilot-phase to investigate procurement processes and governance issues for a PPP framework of </a:t>
            </a:r>
          </a:p>
          <a:p>
            <a:pPr marL="0">
              <a:spcBef>
                <a:spcPts val="0"/>
              </a:spcBef>
            </a:pPr>
            <a:r>
              <a:rPr lang="en-GB" dirty="0"/>
              <a:t>Three initial flagship use cases from HEP, molecular biology and earth observation </a:t>
            </a:r>
          </a:p>
          <a:p>
            <a:pPr marL="0">
              <a:spcBef>
                <a:spcPts val="0"/>
              </a:spcBef>
              <a:buFontTx/>
              <a:buChar char="-"/>
            </a:pPr>
            <a:endParaRPr lang="en-GB" sz="2000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92779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99792" y="274638"/>
            <a:ext cx="5410944" cy="1143000"/>
          </a:xfrm>
        </p:spPr>
        <p:txBody>
          <a:bodyPr/>
          <a:lstStyle/>
          <a:p>
            <a:r>
              <a:rPr lang="en-GB" b="1" dirty="0" smtClean="0"/>
              <a:t>Opportunities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</a:pPr>
            <a:r>
              <a:rPr lang="en-GB" sz="2400" dirty="0"/>
              <a:t>Interoperability of large e-Infrastructures (GEANT, EGI and  </a:t>
            </a:r>
            <a:r>
              <a:rPr lang="en-GB" sz="2400" dirty="0" smtClean="0"/>
              <a:t>PRACE</a:t>
            </a:r>
            <a:r>
              <a:rPr lang="en-GB" sz="2400" dirty="0"/>
              <a:t>)  is vital to allow the research community to migrate </a:t>
            </a:r>
            <a:r>
              <a:rPr lang="en-GB" sz="2400" dirty="0" smtClean="0"/>
              <a:t>their </a:t>
            </a:r>
            <a:r>
              <a:rPr lang="en-GB" sz="2400" dirty="0"/>
              <a:t>data and combine them thus achieving higher efficiency</a:t>
            </a:r>
          </a:p>
          <a:p>
            <a:pPr marL="0" indent="0">
              <a:spcBef>
                <a:spcPts val="0"/>
              </a:spcBef>
            </a:pPr>
            <a:endParaRPr lang="en-GB" sz="2400" dirty="0"/>
          </a:p>
          <a:p>
            <a:pPr marL="0" indent="0">
              <a:spcBef>
                <a:spcPts val="0"/>
              </a:spcBef>
            </a:pPr>
            <a:r>
              <a:rPr lang="en-GB" sz="2400" dirty="0"/>
              <a:t> </a:t>
            </a:r>
            <a:r>
              <a:rPr lang="en-GB" sz="2400" dirty="0" smtClean="0"/>
              <a:t>Cost-effective </a:t>
            </a:r>
            <a:r>
              <a:rPr lang="en-GB" sz="2400" dirty="0"/>
              <a:t>and high performance network access to the </a:t>
            </a:r>
            <a:r>
              <a:rPr lang="en-GB" sz="2400" dirty="0" smtClean="0"/>
              <a:t>science </a:t>
            </a:r>
            <a:r>
              <a:rPr lang="en-GB" sz="2400" dirty="0"/>
              <a:t>cloud across the ERA will be an important aspect of </a:t>
            </a:r>
            <a:r>
              <a:rPr lang="en-GB" sz="2400" dirty="0" smtClean="0"/>
              <a:t>its </a:t>
            </a:r>
            <a:r>
              <a:rPr lang="en-GB" sz="2400" dirty="0"/>
              <a:t>deployment. </a:t>
            </a:r>
          </a:p>
          <a:p>
            <a:pPr marL="0" indent="0">
              <a:spcBef>
                <a:spcPts val="0"/>
              </a:spcBef>
            </a:pPr>
            <a:endParaRPr lang="en-GB" sz="2400" dirty="0"/>
          </a:p>
          <a:p>
            <a:pPr marL="0" indent="0">
              <a:spcBef>
                <a:spcPts val="0"/>
              </a:spcBef>
            </a:pPr>
            <a:r>
              <a:rPr lang="en-GB" sz="2400" dirty="0"/>
              <a:t> </a:t>
            </a:r>
            <a:r>
              <a:rPr lang="en-GB" sz="2400" dirty="0" smtClean="0"/>
              <a:t>GEANT </a:t>
            </a:r>
            <a:r>
              <a:rPr lang="en-GB" sz="2400" dirty="0"/>
              <a:t>could provide high-performance network connectivity </a:t>
            </a:r>
            <a:r>
              <a:rPr lang="en-GB" sz="2400" dirty="0" smtClean="0"/>
              <a:t>to </a:t>
            </a:r>
            <a:r>
              <a:rPr lang="en-GB" sz="2400" dirty="0"/>
              <a:t>HELIX NEBULA – the Science Cloud. </a:t>
            </a:r>
            <a:r>
              <a:rPr lang="en-GB" sz="2400" dirty="0" err="1"/>
              <a:t>Terena</a:t>
            </a:r>
            <a:r>
              <a:rPr lang="en-GB" sz="2400" dirty="0"/>
              <a:t> and the </a:t>
            </a:r>
            <a:r>
              <a:rPr lang="en-GB" sz="2400" dirty="0" smtClean="0"/>
              <a:t>NRENs </a:t>
            </a:r>
            <a:r>
              <a:rPr lang="en-GB" sz="2400" dirty="0"/>
              <a:t>could play an important role in </a:t>
            </a:r>
            <a:r>
              <a:rPr lang="en-GB" sz="2400" dirty="0" smtClean="0"/>
              <a:t>this initiative </a:t>
            </a:r>
            <a:r>
              <a:rPr lang="en-GB" sz="2400" dirty="0"/>
              <a:t>by </a:t>
            </a:r>
            <a:r>
              <a:rPr lang="en-GB" sz="2400" dirty="0" smtClean="0"/>
              <a:t>facilitating </a:t>
            </a:r>
            <a:r>
              <a:rPr lang="en-GB" sz="2400" dirty="0"/>
              <a:t>the connection to the data centres of  commercial </a:t>
            </a:r>
            <a:r>
              <a:rPr lang="en-GB" sz="2400" dirty="0" smtClean="0"/>
              <a:t>cloud </a:t>
            </a:r>
            <a:r>
              <a:rPr lang="en-GB" sz="2400" dirty="0"/>
              <a:t>service providers.</a:t>
            </a:r>
          </a:p>
          <a:p>
            <a:pPr>
              <a:spcBef>
                <a:spcPts val="200"/>
              </a:spcBef>
              <a:buFontTx/>
              <a:buChar char="-"/>
            </a:pPr>
            <a:endParaRPr lang="en-GB" dirty="0"/>
          </a:p>
          <a:p>
            <a:pPr marL="0" indent="0">
              <a:buNone/>
            </a:pP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36678215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87824" y="620688"/>
            <a:ext cx="5698976" cy="796950"/>
          </a:xfrm>
        </p:spPr>
        <p:txBody>
          <a:bodyPr>
            <a:noAutofit/>
          </a:bodyPr>
          <a:lstStyle/>
          <a:p>
            <a:r>
              <a:rPr lang="en-GB" sz="3600" b="1" dirty="0"/>
              <a:t>Operating in a common policy environment	</a:t>
            </a:r>
            <a:br>
              <a:rPr lang="en-GB" sz="3600" b="1" dirty="0"/>
            </a:b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556792"/>
            <a:ext cx="8686800" cy="5040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“Europe’s ambitions for research and innovation can only be met by ensuring European researchers have access to the best possible e-infrastructure services. Ultra-high speed, high capacity network services are an indispensable element of these e-infrastructure services, and in fact the foundation on which the whole edifice rests</a:t>
            </a:r>
            <a:r>
              <a:rPr lang="en-GB" dirty="0" smtClean="0"/>
              <a:t>.”</a:t>
            </a:r>
          </a:p>
          <a:p>
            <a:pPr marL="0" indent="0">
              <a:buNone/>
            </a:pPr>
            <a:endParaRPr lang="en-GB" sz="2800" b="1" dirty="0"/>
          </a:p>
          <a:p>
            <a:pPr marL="0" indent="0">
              <a:spcBef>
                <a:spcPts val="0"/>
              </a:spcBef>
              <a:buNone/>
            </a:pPr>
            <a:r>
              <a:rPr lang="en-GB" sz="2800" b="1" dirty="0" smtClean="0"/>
              <a:t>Knowledge </a:t>
            </a:r>
            <a:r>
              <a:rPr lang="en-GB" sz="2800" b="1" dirty="0"/>
              <a:t>without Borders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2800" b="1" dirty="0"/>
              <a:t>Report of the GÉANT Expert Group (October 2011)</a:t>
            </a:r>
            <a:endParaRPr lang="en-GB" sz="2800" dirty="0"/>
          </a:p>
          <a:p>
            <a:endParaRPr lang="en-GB" sz="28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4725144"/>
            <a:ext cx="2127263" cy="12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317610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435280" cy="5040560"/>
          </a:xfrm>
        </p:spPr>
        <p:txBody>
          <a:bodyPr/>
          <a:lstStyle/>
          <a:p>
            <a:pPr marL="0">
              <a:spcBef>
                <a:spcPts val="0"/>
              </a:spcBef>
            </a:pPr>
            <a:r>
              <a:rPr lang="en-GB" dirty="0" smtClean="0"/>
              <a:t> Implement </a:t>
            </a:r>
            <a:r>
              <a:rPr lang="en-GB" dirty="0"/>
              <a:t>and promote the uptake of electronic identity and digital research </a:t>
            </a:r>
            <a:r>
              <a:rPr lang="en-GB" dirty="0" smtClean="0"/>
              <a:t>services</a:t>
            </a:r>
          </a:p>
          <a:p>
            <a:pPr marL="0">
              <a:spcBef>
                <a:spcPts val="0"/>
              </a:spcBef>
            </a:pPr>
            <a:r>
              <a:rPr lang="en-GB" dirty="0" smtClean="0"/>
              <a:t>Ensure </a:t>
            </a:r>
            <a:r>
              <a:rPr lang="en-GB" dirty="0"/>
              <a:t>optimal interaction and linkages and </a:t>
            </a:r>
            <a:r>
              <a:rPr lang="en-GB" dirty="0" smtClean="0"/>
              <a:t>strategic partnering </a:t>
            </a:r>
            <a:r>
              <a:rPr lang="en-GB" dirty="0"/>
              <a:t>between academia and industry and define </a:t>
            </a:r>
            <a:r>
              <a:rPr lang="en-GB" dirty="0" smtClean="0"/>
              <a:t>joint collaborative </a:t>
            </a:r>
            <a:r>
              <a:rPr lang="en-GB" dirty="0"/>
              <a:t>research agendas to maximize the use </a:t>
            </a:r>
            <a:r>
              <a:rPr lang="en-GB" dirty="0" smtClean="0"/>
              <a:t>of research results</a:t>
            </a:r>
          </a:p>
          <a:p>
            <a:pPr marL="0">
              <a:spcBef>
                <a:spcPts val="0"/>
              </a:spcBef>
            </a:pPr>
            <a:r>
              <a:rPr lang="en-GB" dirty="0" smtClean="0"/>
              <a:t>Preventing </a:t>
            </a:r>
            <a:r>
              <a:rPr lang="en-GB" dirty="0"/>
              <a:t>“unnecessary duplication of national research </a:t>
            </a:r>
            <a:r>
              <a:rPr lang="en-GB" dirty="0" smtClean="0"/>
              <a:t>and </a:t>
            </a:r>
            <a:r>
              <a:rPr lang="en-GB" dirty="0"/>
              <a:t>infrastructure investment”</a:t>
            </a:r>
          </a:p>
          <a:p>
            <a:pPr marL="0">
              <a:spcBef>
                <a:spcPts val="0"/>
              </a:spcBef>
            </a:pPr>
            <a:endParaRPr lang="en-GB" sz="2400" b="1" dirty="0"/>
          </a:p>
          <a:p>
            <a:pPr marL="0" indent="0">
              <a:spcBef>
                <a:spcPts val="0"/>
              </a:spcBef>
              <a:buNone/>
            </a:pPr>
            <a:r>
              <a:rPr lang="en-GB" sz="2800" b="1" dirty="0"/>
              <a:t>EC Communication “A Reinforced European Research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2800" b="1" dirty="0"/>
              <a:t>Area Partnership for Excellence and Growth”</a:t>
            </a:r>
            <a:endParaRPr lang="en-GB" sz="2800" dirty="0"/>
          </a:p>
          <a:p>
            <a:pPr marL="0">
              <a:spcBef>
                <a:spcPts val="0"/>
              </a:spcBef>
              <a:buFontTx/>
              <a:buChar char="-"/>
            </a:pPr>
            <a:endParaRPr lang="en-GB" sz="2000" dirty="0"/>
          </a:p>
          <a:p>
            <a:endParaRPr lang="en-GB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411760" y="620688"/>
            <a:ext cx="6275040" cy="796950"/>
          </a:xfrm>
        </p:spPr>
        <p:txBody>
          <a:bodyPr>
            <a:noAutofit/>
          </a:bodyPr>
          <a:lstStyle/>
          <a:p>
            <a:r>
              <a:rPr lang="en-GB" sz="3600" b="1" dirty="0"/>
              <a:t>Operating in a common policy environment	</a:t>
            </a:r>
            <a:br>
              <a:rPr lang="en-GB" sz="3600" b="1" dirty="0"/>
            </a:b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8942558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11760" y="274638"/>
            <a:ext cx="6275040" cy="1143000"/>
          </a:xfrm>
        </p:spPr>
        <p:txBody>
          <a:bodyPr>
            <a:normAutofit/>
          </a:bodyPr>
          <a:lstStyle/>
          <a:p>
            <a:r>
              <a:rPr lang="en-GB" sz="4000" b="1" dirty="0" smtClean="0"/>
              <a:t>Objectives of this session</a:t>
            </a:r>
            <a:endParaRPr lang="en-GB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Identify requirements/constraints at the policy level to connect publicly-funded network with commercial providers</a:t>
            </a:r>
          </a:p>
          <a:p>
            <a:r>
              <a:rPr lang="en-GB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Enhanced </a:t>
            </a: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coordination with GEANT and the NRENs to ensure network connectivity and policy compliance for the data-intensive use cases and </a:t>
            </a:r>
            <a:r>
              <a:rPr lang="en-GB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agreement on </a:t>
            </a: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connectivity scenarios for the selected commercial providers </a:t>
            </a:r>
          </a:p>
          <a:p>
            <a:r>
              <a:rPr lang="en-GB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To </a:t>
            </a: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fine-tune EGI and HN activities with the agenda of GEANT/NRENs in terms of next steps for collaboration on  activities related to cloud </a:t>
            </a:r>
            <a:r>
              <a:rPr lang="en-GB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services</a:t>
            </a:r>
            <a:endParaRPr lang="en-GB" sz="2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78630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864" y="2924944"/>
            <a:ext cx="8229600" cy="1143000"/>
          </a:xfrm>
        </p:spPr>
        <p:txBody>
          <a:bodyPr/>
          <a:lstStyle/>
          <a:p>
            <a:pPr algn="ctr"/>
            <a:r>
              <a:rPr lang="en-GB" b="1" dirty="0" smtClean="0"/>
              <a:t>Thank You!</a:t>
            </a:r>
            <a:endParaRPr lang="en-GB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8888037"/>
      </p:ext>
    </p:extLst>
  </p:cSld>
  <p:clrMapOvr>
    <a:masterClrMapping/>
  </p:clrMapOvr>
</p:sld>
</file>

<file path=ppt/theme/theme1.xml><?xml version="1.0" encoding="utf-8"?>
<a:theme xmlns:a="http://schemas.openxmlformats.org/drawingml/2006/main" name="ppt template (1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 template (1)</Template>
  <TotalTime>54</TotalTime>
  <Words>519</Words>
  <Application>Microsoft Macintosh PowerPoint</Application>
  <PresentationFormat>On-screen Show (4:3)</PresentationFormat>
  <Paragraphs>49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ppt template (1)</vt:lpstr>
      <vt:lpstr>   Helix Nebula Workshop On Interoperability among Public And Community Clouds  Session 2: Networking Connectivity  </vt:lpstr>
      <vt:lpstr>PowerPoint Presentation</vt:lpstr>
      <vt:lpstr>PowerPoint Presentation</vt:lpstr>
      <vt:lpstr>PowerPoint Presentation</vt:lpstr>
      <vt:lpstr>Opportunities</vt:lpstr>
      <vt:lpstr>Operating in a common policy environment  </vt:lpstr>
      <vt:lpstr>Operating in a common policy environment  </vt:lpstr>
      <vt:lpstr>Objectives of this session</vt:lpstr>
      <vt:lpstr>Thank You!</vt:lpstr>
    </vt:vector>
  </TitlesOfParts>
  <Company>CERN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Rachida Amsaghrou</dc:creator>
  <cp:lastModifiedBy>Sy Holsinger</cp:lastModifiedBy>
  <cp:revision>12</cp:revision>
  <dcterms:created xsi:type="dcterms:W3CDTF">2012-08-27T12:32:40Z</dcterms:created>
  <dcterms:modified xsi:type="dcterms:W3CDTF">2012-09-19T09:31:09Z</dcterms:modified>
</cp:coreProperties>
</file>