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42"/>
  </p:notesMasterIdLst>
  <p:sldIdLst>
    <p:sldId id="257" r:id="rId2"/>
    <p:sldId id="476" r:id="rId3"/>
    <p:sldId id="673" r:id="rId4"/>
    <p:sldId id="552" r:id="rId5"/>
    <p:sldId id="564" r:id="rId6"/>
    <p:sldId id="562" r:id="rId7"/>
    <p:sldId id="684" r:id="rId8"/>
    <p:sldId id="516" r:id="rId9"/>
    <p:sldId id="529" r:id="rId10"/>
    <p:sldId id="674" r:id="rId11"/>
    <p:sldId id="555" r:id="rId12"/>
    <p:sldId id="556" r:id="rId13"/>
    <p:sldId id="685" r:id="rId14"/>
    <p:sldId id="653" r:id="rId15"/>
    <p:sldId id="657" r:id="rId16"/>
    <p:sldId id="659" r:id="rId17"/>
    <p:sldId id="661" r:id="rId18"/>
    <p:sldId id="662" r:id="rId19"/>
    <p:sldId id="665" r:id="rId20"/>
    <p:sldId id="666" r:id="rId21"/>
    <p:sldId id="667" r:id="rId22"/>
    <p:sldId id="669" r:id="rId23"/>
    <p:sldId id="682" r:id="rId24"/>
    <p:sldId id="640" r:id="rId25"/>
    <p:sldId id="675" r:id="rId26"/>
    <p:sldId id="585" r:id="rId27"/>
    <p:sldId id="596" r:id="rId28"/>
    <p:sldId id="600" r:id="rId29"/>
    <p:sldId id="601" r:id="rId30"/>
    <p:sldId id="602" r:id="rId31"/>
    <p:sldId id="603" r:id="rId32"/>
    <p:sldId id="604" r:id="rId33"/>
    <p:sldId id="671" r:id="rId34"/>
    <p:sldId id="677" r:id="rId35"/>
    <p:sldId id="678" r:id="rId36"/>
    <p:sldId id="679" r:id="rId37"/>
    <p:sldId id="680" r:id="rId38"/>
    <p:sldId id="681" r:id="rId39"/>
    <p:sldId id="396" r:id="rId40"/>
    <p:sldId id="683" r:id="rId41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har char="•"/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har char="•"/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har char="•"/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har char="•"/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har char="•"/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5pPr>
    <a:lvl6pPr marL="2286000" algn="l" defTabSz="457200" rtl="0" eaLnBrk="1" latinLnBrk="0" hangingPunct="1"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6pPr>
    <a:lvl7pPr marL="2743200" algn="l" defTabSz="457200" rtl="0" eaLnBrk="1" latinLnBrk="0" hangingPunct="1"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7pPr>
    <a:lvl8pPr marL="3200400" algn="l" defTabSz="457200" rtl="0" eaLnBrk="1" latinLnBrk="0" hangingPunct="1"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8pPr>
    <a:lvl9pPr marL="3657600" algn="l" defTabSz="457200" rtl="0" eaLnBrk="1" latinLnBrk="0" hangingPunct="1">
      <a:defRPr sz="1300" kern="1200">
        <a:solidFill>
          <a:schemeClr val="accent2"/>
        </a:solidFill>
        <a:latin typeface="Verdana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96633"/>
    <a:srgbClr val="9933FF"/>
    <a:srgbClr val="EAEAEA"/>
    <a:srgbClr val="CC9900"/>
    <a:srgbClr val="FF3300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9" autoAdjust="0"/>
    <p:restoredTop sz="95719" autoAdjust="0"/>
  </p:normalViewPr>
  <p:slideViewPr>
    <p:cSldViewPr>
      <p:cViewPr>
        <p:scale>
          <a:sx n="100" d="100"/>
          <a:sy n="100" d="100"/>
        </p:scale>
        <p:origin x="-8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-108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-10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-108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-108" charset="0"/>
              </a:defRPr>
            </a:lvl1pPr>
          </a:lstStyle>
          <a:p>
            <a:fld id="{7ADC5BD8-1BEB-8B45-8C63-2F189B8A1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9DAB9-2C89-1749-81A5-C728B75AD56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/>
              <a:t>Conference of the High Performance Computers' User</a:t>
            </a:r>
            <a:r>
              <a:rPr lang="en-US" i="1" baseline="0" dirty="0" smtClean="0"/>
              <a:t> </a:t>
            </a:r>
          </a:p>
          <a:p>
            <a:r>
              <a:rPr lang="en-US" dirty="0" smtClean="0"/>
              <a:t>the annual scientific meeting concerning the computations being performed in the Centre by use of the high performance computers, computing clusters and installed software.</a:t>
            </a:r>
            <a:r>
              <a:rPr lang="en-US" baseline="0" dirty="0" smtClean="0"/>
              <a:t> </a:t>
            </a:r>
            <a:r>
              <a:rPr lang="en-US" dirty="0" smtClean="0"/>
              <a:t>http://www.cyfronet.pl/kdm11/index-en.html</a:t>
            </a:r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message queues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play a pivotal role in the whole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architecture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Most importantly message queues allows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intertask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communication over computing infrastructure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domains which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most often, have restricted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Internet access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Intermediate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messages allow tasks to exploit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concurrency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between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dependent tasks. As with message streams,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granularity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concurrency depends on the task logic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how often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messages are produced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consumed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0" indent="0">
              <a:buFont typeface="Arial"/>
              <a:buNone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Task harness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is a late binding, pilot  job mechanism, a harness is submitted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it will pull the actual job,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It also stage in/out the actual data and update the references in the message queue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0" indent="0">
              <a:buFont typeface="Arial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0" indent="0">
              <a:buFont typeface="Arial"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system has two level of </a:t>
            </a:r>
            <a:r>
              <a:rPr lang="en-US" baseline="0" dirty="0" err="1" smtClean="0"/>
              <a:t>scehduling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Enactment engine </a:t>
            </a:r>
            <a:r>
              <a:rPr lang="en-US" baseline="0" dirty="0" err="1" smtClean="0"/>
              <a:t>deels</a:t>
            </a:r>
            <a:r>
              <a:rPr lang="en-US" baseline="0" dirty="0" smtClean="0"/>
              <a:t> with tasks at an abstract level (it is a modification of the </a:t>
            </a:r>
            <a:r>
              <a:rPr lang="en-US" baseline="0" dirty="0" err="1" smtClean="0"/>
              <a:t>Freefluo</a:t>
            </a:r>
            <a:r>
              <a:rPr lang="en-US" baseline="0" dirty="0" smtClean="0"/>
              <a:t> used in </a:t>
            </a:r>
            <a:r>
              <a:rPr lang="en-US" baseline="0" dirty="0" err="1" smtClean="0"/>
              <a:t>Taverna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Model the </a:t>
            </a:r>
            <a:r>
              <a:rPr lang="en-US" baseline="0" dirty="0" err="1" smtClean="0"/>
              <a:t>workfow</a:t>
            </a:r>
            <a:r>
              <a:rPr lang="en-US" baseline="0" dirty="0" smtClean="0"/>
              <a:t> as a dataflow graph (</a:t>
            </a:r>
            <a:r>
              <a:rPr lang="en-US" baseline="0" dirty="0" err="1" smtClean="0"/>
              <a:t>verticies</a:t>
            </a:r>
            <a:r>
              <a:rPr lang="en-US" baseline="0" dirty="0" smtClean="0"/>
              <a:t> = tasks, and edges = data </a:t>
            </a:r>
            <a:r>
              <a:rPr lang="en-US" baseline="0" dirty="0" err="1" smtClean="0"/>
              <a:t>depnedencies</a:t>
            </a:r>
            <a:r>
              <a:rPr lang="en-US" baseline="0" dirty="0" smtClean="0"/>
              <a:t>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module of computation a task is </a:t>
            </a:r>
            <a:r>
              <a:rPr lang="en-US" baseline="0" dirty="0" err="1" smtClean="0"/>
              <a:t>schduled</a:t>
            </a:r>
            <a:r>
              <a:rPr lang="en-US" baseline="0" dirty="0" smtClean="0"/>
              <a:t> only if all required data is available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submission system is composed of a set of submitters </a:t>
            </a:r>
            <a:r>
              <a:rPr lang="en-US" baseline="0" dirty="0" err="1" smtClean="0"/>
              <a:t>corresponsing</a:t>
            </a:r>
            <a:r>
              <a:rPr lang="en-US" baseline="0" dirty="0" smtClean="0"/>
              <a:t> to various middleware including Cloud submitters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Task Farming when set to auto-</a:t>
            </a:r>
            <a:r>
              <a:rPr lang="en-US" baseline="0" dirty="0" err="1" smtClean="0"/>
              <a:t>scalling</a:t>
            </a:r>
            <a:r>
              <a:rPr lang="en-US" baseline="0" dirty="0" smtClean="0"/>
              <a:t> will based on two inputs: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Queued data and mean data processing time  </a:t>
            </a:r>
            <a:r>
              <a:rPr lang="en-US" baseline="0" dirty="0" smtClean="0">
                <a:sym typeface="Wingdings"/>
              </a:rPr>
              <a:t> will replace the task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In service orchestration,</a:t>
            </a:r>
            <a:r>
              <a:rPr lang="en-US" sz="2600" b="1" dirty="0" smtClean="0">
                <a:solidFill>
                  <a:srgbClr val="000000"/>
                </a:solidFill>
              </a:rPr>
              <a:t> all data is passed to the workflow engine</a:t>
            </a:r>
            <a:r>
              <a:rPr lang="en-US" sz="2600" dirty="0" smtClean="0">
                <a:solidFill>
                  <a:srgbClr val="000000"/>
                </a:solidFill>
              </a:rPr>
              <a:t> before delivered to a consuming WS</a:t>
            </a:r>
          </a:p>
          <a:p>
            <a:endParaRPr lang="en-US" dirty="0" smtClean="0"/>
          </a:p>
          <a:p>
            <a:pPr marL="36513" algn="just">
              <a:lnSpc>
                <a:spcPts val="3300"/>
              </a:lnSpc>
              <a:buFont typeface="Times New Roman" charset="0"/>
              <a:buChar char="•"/>
              <a:tabLst>
                <a:tab pos="36513" algn="l"/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  <a:tab pos="10134600" algn="l"/>
                <a:tab pos="10858500" algn="l"/>
              </a:tabLst>
            </a:pPr>
            <a:endParaRPr lang="en-US" sz="2600" dirty="0" smtClean="0">
              <a:solidFill>
                <a:srgbClr val="000000"/>
              </a:solidFill>
            </a:endParaRPr>
          </a:p>
          <a:p>
            <a:pPr lvl="1" algn="just">
              <a:lnSpc>
                <a:spcPts val="3300"/>
              </a:lnSpc>
              <a:buFont typeface="Times New Roman" charset="0"/>
              <a:buChar char="•"/>
              <a:tabLst>
                <a:tab pos="36513" algn="l"/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  <a:tab pos="10134600" algn="l"/>
                <a:tab pos="108585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Data transfers are made through </a:t>
            </a:r>
            <a:r>
              <a:rPr lang="en-US" sz="2600" b="1" dirty="0" smtClean="0">
                <a:solidFill>
                  <a:srgbClr val="000000"/>
                </a:solidFill>
              </a:rPr>
              <a:t>SOAP</a:t>
            </a:r>
            <a:r>
              <a:rPr lang="en-US" sz="2600" dirty="0" smtClean="0">
                <a:solidFill>
                  <a:srgbClr val="000000"/>
                </a:solidFill>
              </a:rPr>
              <a:t>, which</a:t>
            </a:r>
            <a:r>
              <a:rPr lang="en-US" sz="2600" b="1" dirty="0" smtClean="0">
                <a:solidFill>
                  <a:srgbClr val="000000"/>
                </a:solidFill>
              </a:rPr>
              <a:t> is unfit for large data transfers</a:t>
            </a:r>
          </a:p>
          <a:p>
            <a:pPr marL="36513" algn="just">
              <a:lnSpc>
                <a:spcPts val="3300"/>
              </a:lnSpc>
              <a:buFont typeface="Times New Roman" charset="0"/>
              <a:buChar char="•"/>
              <a:tabLst>
                <a:tab pos="36513" algn="l"/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  <a:tab pos="10134600" algn="l"/>
                <a:tab pos="10858500" algn="l"/>
              </a:tabLst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lvl="1" algn="just">
              <a:lnSpc>
                <a:spcPts val="3300"/>
              </a:lnSpc>
              <a:buFont typeface="Times New Roman" charset="0"/>
              <a:buChar char="•"/>
              <a:tabLst>
                <a:tab pos="36513" algn="l"/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  <a:tab pos="10134600" algn="l"/>
                <a:tab pos="108585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Third party file transfer results in </a:t>
            </a:r>
            <a:r>
              <a:rPr lang="en-US" sz="2600" b="1" dirty="0" smtClean="0">
                <a:solidFill>
                  <a:srgbClr val="000000"/>
                </a:solidFill>
              </a:rPr>
              <a:t>unnecessary intermediate transfers</a:t>
            </a:r>
            <a:r>
              <a:rPr lang="en-US" sz="2600" dirty="0" smtClean="0">
                <a:solidFill>
                  <a:srgbClr val="000000"/>
                </a:solidFill>
              </a:rPr>
              <a:t> that slow down workflow execution and place excessive demand </a:t>
            </a:r>
            <a:r>
              <a:rPr lang="en-US" sz="2600" dirty="0" err="1" smtClean="0">
                <a:solidFill>
                  <a:srgbClr val="000000"/>
                </a:solidFill>
              </a:rPr>
              <a:t>o</a:t>
            </a:r>
            <a:r>
              <a:rPr lang="en-US" sz="2600" dirty="0" smtClean="0">
                <a:solidFill>
                  <a:srgbClr val="000000"/>
                </a:solidFill>
              </a:rPr>
              <a:t> storage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343236"/>
            <a:ext cx="5486082" cy="411447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Dataprocessing rate and time quantum = prediction of computation</a:t>
            </a:r>
            <a:endParaRPr/>
          </a:p>
          <a:p>
            <a:endParaRPr/>
          </a:p>
          <a:p>
            <a:r>
              <a:rPr lang="en-US"/>
              <a:t>Data and computation directly proportionate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getSequenceIds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web service reads a list of sequence ids and returns the actual sequence data for the ids.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localAlignment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performs a local alignment on the passed sequences while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globalAlignment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performs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global alignment. Both alignment web services use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BioJava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API [4] for processing the biological data.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htmlRender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transforms the results into HTML tags which are then made accessible through a web browser. The sink concatenates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results into HTML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Peaks in load(left) will result in peaks in instances(right). The fuzzy controllers </a:t>
            </a:r>
            <a:r>
              <a:rPr lang="en-US" sz="1200" b="1" dirty="0" smtClean="0"/>
              <a:t>scale</a:t>
            </a:r>
            <a:r>
              <a:rPr lang="en-US" sz="1200" dirty="0" smtClean="0"/>
              <a:t> </a:t>
            </a:r>
            <a:r>
              <a:rPr lang="en-US" sz="1200" b="1" dirty="0" smtClean="0"/>
              <a:t>up</a:t>
            </a:r>
            <a:r>
              <a:rPr lang="en-US" sz="1200" dirty="0" smtClean="0"/>
              <a:t> the web services to meet the demands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1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Greedy resource usage when no one else is using the resources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6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Direct map of workflow graph to provenance trace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&gt; Intuitive representation: 1 task = 1 layer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&gt; Interleaving of embedded XML signatures without complex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XPath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expressions enables liable counter-signing and actor identification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Inter-operability, Standardization and Data Sharing: due to the compliance of PLIER with OPM specifications 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&gt; Graphical representation: data in the graph is encoded as visual properties 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&gt; Statistical information and data summaries: built-in components based complex queries formulated against the back-end database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COMMIT’s revenue is €110 million, of which the government contributes €50 million and the remaining €60 million is paid for by knowledge institutes, companies and non-profit organizations.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47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ACF49-5E92-FD45-9215-0717859695F1}" type="slidenum">
              <a:rPr lang="en-US"/>
              <a:pPr/>
              <a:t>39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used different terminology to say basically the same things.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modeling of applications in the domain of video, audio, and graphics applications, we notice that they exhibit a high degree of task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parallelism and operate on streams of data. Models that we can use to specify such stream-based applications on a high level of abstraction are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the dataflow models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process network models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“Modeling Stream-Based Applications using the SBF model of computation”</a:t>
            </a:r>
          </a:p>
          <a:p>
            <a:r>
              <a:rPr lang="en-US" dirty="0" smtClean="0"/>
              <a:t>Bart </a:t>
            </a:r>
            <a:r>
              <a:rPr lang="en-US" dirty="0" err="1" smtClean="0"/>
              <a:t>Kienhuis</a:t>
            </a:r>
            <a:r>
              <a:rPr lang="en-US" dirty="0" smtClean="0"/>
              <a:t> and Ed F. </a:t>
            </a:r>
            <a:r>
              <a:rPr lang="en-US" dirty="0" err="1" smtClean="0"/>
              <a:t>Deprettere</a:t>
            </a:r>
            <a:r>
              <a:rPr lang="en-US" baseline="0" dirty="0" smtClean="0"/>
              <a:t> </a:t>
            </a:r>
            <a:r>
              <a:rPr lang="en-US" dirty="0" smtClean="0"/>
              <a:t>IEEE Workshop on Signal Processing Systems (SIPS 2001),</a:t>
            </a:r>
            <a:r>
              <a:rPr lang="en-US" baseline="0" dirty="0" smtClean="0"/>
              <a:t> </a:t>
            </a:r>
            <a:r>
              <a:rPr lang="en-US" dirty="0" smtClean="0"/>
              <a:t>Antwerp, Belgium, September 26-28,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DB02E6-6559-D142-AA1B-F9D519269978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567740-49EB-DF40-BAE7-DA96EEC6C85F}" type="slidenum">
              <a:rPr lang="en-GB"/>
              <a:pPr/>
              <a:t>8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E409B-6580-A04A-BB04-26B67AF207B4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5BD8-1BEB-8B45-8C63-2F189B8A1D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-1066800" y="0"/>
            <a:ext cx="11090275" cy="6846888"/>
            <a:chOff x="0" y="0"/>
            <a:chExt cx="6986" cy="4313"/>
          </a:xfrm>
        </p:grpSpPr>
        <p:grpSp>
          <p:nvGrpSpPr>
            <p:cNvPr id="5" name="Group 125"/>
            <p:cNvGrpSpPr>
              <a:grpSpLocks/>
            </p:cNvGrpSpPr>
            <p:nvPr/>
          </p:nvGrpSpPr>
          <p:grpSpPr bwMode="auto">
            <a:xfrm>
              <a:off x="0" y="0"/>
              <a:ext cx="4320" cy="4313"/>
              <a:chOff x="0" y="0"/>
              <a:chExt cx="4320" cy="4313"/>
            </a:xfrm>
          </p:grpSpPr>
          <p:sp>
            <p:nvSpPr>
              <p:cNvPr id="16" name="Freeform 126"/>
              <p:cNvSpPr>
                <a:spLocks/>
              </p:cNvSpPr>
              <p:nvPr/>
            </p:nvSpPr>
            <p:spPr bwMode="auto">
              <a:xfrm>
                <a:off x="0" y="2823"/>
                <a:ext cx="1652" cy="14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01"/>
                  </a:cxn>
                  <a:cxn ang="0">
                    <a:pos x="112" y="101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2" h="101">
                    <a:moveTo>
                      <a:pt x="101" y="0"/>
                    </a:moveTo>
                    <a:cubicBezTo>
                      <a:pt x="65" y="33"/>
                      <a:pt x="47" y="3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8" y="40"/>
                      <a:pt x="44" y="57"/>
                      <a:pt x="0" y="101"/>
                    </a:cubicBezTo>
                    <a:cubicBezTo>
                      <a:pt x="48" y="53"/>
                      <a:pt x="64" y="53"/>
                      <a:pt x="112" y="101"/>
                    </a:cubicBezTo>
                    <a:cubicBezTo>
                      <a:pt x="68" y="57"/>
                      <a:pt x="64" y="4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17" name="Freeform 127"/>
              <p:cNvSpPr>
                <a:spLocks/>
              </p:cNvSpPr>
              <p:nvPr/>
            </p:nvSpPr>
            <p:spPr bwMode="auto">
              <a:xfrm>
                <a:off x="1490" y="1502"/>
                <a:ext cx="1340" cy="1321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0" y="0"/>
                  </a:cxn>
                  <a:cxn ang="0">
                    <a:pos x="91" y="0"/>
                  </a:cxn>
                  <a:cxn ang="0">
                    <a:pos x="9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90" y="90"/>
                  </a:cxn>
                  <a:cxn ang="0">
                    <a:pos x="90" y="90"/>
                  </a:cxn>
                  <a:cxn ang="0">
                    <a:pos x="91" y="89"/>
                  </a:cxn>
                  <a:cxn ang="0">
                    <a:pos x="91" y="0"/>
                  </a:cxn>
                </a:cxnLst>
                <a:rect l="0" t="0" r="r" b="b"/>
                <a:pathLst>
                  <a:path w="91" h="90">
                    <a:moveTo>
                      <a:pt x="91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54" y="33"/>
                      <a:pt x="37" y="33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36"/>
                      <a:pt x="34" y="53"/>
                      <a:pt x="0" y="89"/>
                    </a:cubicBezTo>
                    <a:cubicBezTo>
                      <a:pt x="0" y="90"/>
                      <a:pt x="0" y="90"/>
                      <a:pt x="1" y="90"/>
                    </a:cubicBezTo>
                    <a:cubicBezTo>
                      <a:pt x="37" y="57"/>
                      <a:pt x="54" y="57"/>
                      <a:pt x="90" y="9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0" y="90"/>
                      <a:pt x="90" y="89"/>
                      <a:pt x="91" y="89"/>
                    </a:cubicBezTo>
                    <a:cubicBezTo>
                      <a:pt x="57" y="53"/>
                      <a:pt x="57" y="36"/>
                      <a:pt x="91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18" name="Freeform 128"/>
              <p:cNvSpPr>
                <a:spLocks/>
              </p:cNvSpPr>
              <p:nvPr/>
            </p:nvSpPr>
            <p:spPr bwMode="auto">
              <a:xfrm>
                <a:off x="1490" y="1502"/>
                <a:ext cx="19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 type="non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19" name="Freeform 129"/>
              <p:cNvSpPr>
                <a:spLocks/>
              </p:cNvSpPr>
              <p:nvPr/>
            </p:nvSpPr>
            <p:spPr bwMode="auto">
              <a:xfrm>
                <a:off x="1490" y="1502"/>
                <a:ext cx="19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 type="non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0" name="Freeform 130"/>
              <p:cNvSpPr>
                <a:spLocks/>
              </p:cNvSpPr>
              <p:nvPr/>
            </p:nvSpPr>
            <p:spPr bwMode="auto">
              <a:xfrm>
                <a:off x="0" y="0"/>
                <a:ext cx="1652" cy="1502"/>
              </a:xfrm>
              <a:custGeom>
                <a:avLst/>
                <a:gdLst/>
                <a:ahLst/>
                <a:cxnLst>
                  <a:cxn ang="0">
                    <a:pos x="101" y="102"/>
                  </a:cxn>
                  <a:cxn ang="0">
                    <a:pos x="101" y="101"/>
                  </a:cxn>
                  <a:cxn ang="0">
                    <a:pos x="112" y="0"/>
                  </a:cxn>
                  <a:cxn ang="0">
                    <a:pos x="0" y="0"/>
                  </a:cxn>
                  <a:cxn ang="0">
                    <a:pos x="11" y="101"/>
                  </a:cxn>
                  <a:cxn ang="0">
                    <a:pos x="11" y="102"/>
                  </a:cxn>
                  <a:cxn ang="0">
                    <a:pos x="101" y="102"/>
                  </a:cxn>
                </a:cxnLst>
                <a:rect l="0" t="0" r="r" b="b"/>
                <a:pathLst>
                  <a:path w="112" h="102">
                    <a:moveTo>
                      <a:pt x="101" y="102"/>
                    </a:moveTo>
                    <a:cubicBezTo>
                      <a:pt x="101" y="101"/>
                      <a:pt x="101" y="101"/>
                      <a:pt x="101" y="101"/>
                    </a:cubicBezTo>
                    <a:cubicBezTo>
                      <a:pt x="64" y="61"/>
                      <a:pt x="68" y="44"/>
                      <a:pt x="112" y="0"/>
                    </a:cubicBezTo>
                    <a:cubicBezTo>
                      <a:pt x="64" y="48"/>
                      <a:pt x="48" y="48"/>
                      <a:pt x="0" y="0"/>
                    </a:cubicBezTo>
                    <a:cubicBezTo>
                      <a:pt x="44" y="44"/>
                      <a:pt x="48" y="61"/>
                      <a:pt x="11" y="101"/>
                    </a:cubicBezTo>
                    <a:cubicBezTo>
                      <a:pt x="11" y="101"/>
                      <a:pt x="11" y="101"/>
                      <a:pt x="11" y="102"/>
                    </a:cubicBezTo>
                    <a:cubicBezTo>
                      <a:pt x="47" y="68"/>
                      <a:pt x="65" y="68"/>
                      <a:pt x="101" y="10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1" name="Freeform 131"/>
              <p:cNvSpPr>
                <a:spLocks/>
              </p:cNvSpPr>
              <p:nvPr/>
            </p:nvSpPr>
            <p:spPr bwMode="auto">
              <a:xfrm>
                <a:off x="0" y="1502"/>
                <a:ext cx="162" cy="1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4" y="7"/>
                      <a:pt x="7" y="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3"/>
                      <a:pt x="4" y="7"/>
                      <a:pt x="0" y="1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2" name="Freeform 132"/>
              <p:cNvSpPr>
                <a:spLocks/>
              </p:cNvSpPr>
              <p:nvPr/>
            </p:nvSpPr>
            <p:spPr bwMode="auto">
              <a:xfrm>
                <a:off x="0" y="1328"/>
                <a:ext cx="162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2"/>
                  </a:cxn>
                  <a:cxn ang="0">
                    <a:pos x="11" y="11"/>
                  </a:cxn>
                  <a:cxn ang="0">
                    <a:pos x="0" y="0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cubicBezTo>
                      <a:pt x="4" y="4"/>
                      <a:pt x="7" y="8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7" y="8"/>
                      <a:pt x="4" y="4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3" name="Freeform 133"/>
              <p:cNvSpPr>
                <a:spLocks/>
              </p:cNvSpPr>
              <p:nvPr/>
            </p:nvSpPr>
            <p:spPr bwMode="auto">
              <a:xfrm>
                <a:off x="1490" y="1490"/>
                <a:ext cx="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 type="non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1490" y="1490"/>
                <a:ext cx="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 type="non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5" name="Freeform 135"/>
              <p:cNvSpPr>
                <a:spLocks/>
              </p:cNvSpPr>
              <p:nvPr/>
            </p:nvSpPr>
            <p:spPr bwMode="auto">
              <a:xfrm>
                <a:off x="2818" y="0"/>
                <a:ext cx="1502" cy="1502"/>
              </a:xfrm>
              <a:custGeom>
                <a:avLst/>
                <a:gdLst/>
                <a:ahLst/>
                <a:cxnLst>
                  <a:cxn ang="0">
                    <a:pos x="90" y="102"/>
                  </a:cxn>
                  <a:cxn ang="0">
                    <a:pos x="91" y="101"/>
                  </a:cxn>
                  <a:cxn ang="0">
                    <a:pos x="102" y="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" y="101"/>
                  </a:cxn>
                  <a:cxn ang="0">
                    <a:pos x="1" y="101"/>
                  </a:cxn>
                  <a:cxn ang="0">
                    <a:pos x="1" y="101"/>
                  </a:cxn>
                  <a:cxn ang="0">
                    <a:pos x="1" y="102"/>
                  </a:cxn>
                  <a:cxn ang="0">
                    <a:pos x="90" y="102"/>
                  </a:cxn>
                </a:cxnLst>
                <a:rect l="0" t="0" r="r" b="b"/>
                <a:pathLst>
                  <a:path w="102" h="102">
                    <a:moveTo>
                      <a:pt x="90" y="102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54" y="61"/>
                      <a:pt x="58" y="44"/>
                      <a:pt x="102" y="0"/>
                    </a:cubicBezTo>
                    <a:cubicBezTo>
                      <a:pt x="58" y="44"/>
                      <a:pt x="41" y="48"/>
                      <a:pt x="1" y="11"/>
                    </a:cubicBezTo>
                    <a:cubicBezTo>
                      <a:pt x="1" y="11"/>
                      <a:pt x="1" y="11"/>
                      <a:pt x="0" y="12"/>
                    </a:cubicBezTo>
                    <a:cubicBezTo>
                      <a:pt x="34" y="48"/>
                      <a:pt x="34" y="65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2"/>
                    </a:cubicBezTo>
                    <a:cubicBezTo>
                      <a:pt x="37" y="68"/>
                      <a:pt x="54" y="68"/>
                      <a:pt x="90" y="10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2656" y="2823"/>
                <a:ext cx="1664" cy="14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101"/>
                  </a:cxn>
                  <a:cxn ang="0">
                    <a:pos x="113" y="101"/>
                  </a:cxn>
                  <a:cxn ang="0">
                    <a:pos x="102" y="0"/>
                  </a:cxn>
                  <a:cxn ang="0">
                    <a:pos x="101" y="0"/>
                  </a:cxn>
                </a:cxnLst>
                <a:rect l="0" t="0" r="r" b="b"/>
                <a:pathLst>
                  <a:path w="113" h="101">
                    <a:moveTo>
                      <a:pt x="101" y="0"/>
                    </a:moveTo>
                    <a:cubicBezTo>
                      <a:pt x="65" y="33"/>
                      <a:pt x="48" y="33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48" y="40"/>
                      <a:pt x="44" y="57"/>
                      <a:pt x="0" y="101"/>
                    </a:cubicBezTo>
                    <a:cubicBezTo>
                      <a:pt x="49" y="53"/>
                      <a:pt x="65" y="53"/>
                      <a:pt x="113" y="101"/>
                    </a:cubicBezTo>
                    <a:cubicBezTo>
                      <a:pt x="69" y="57"/>
                      <a:pt x="65" y="4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7" name="Freeform 137"/>
              <p:cNvSpPr>
                <a:spLocks/>
              </p:cNvSpPr>
              <p:nvPr/>
            </p:nvSpPr>
            <p:spPr bwMode="auto">
              <a:xfrm>
                <a:off x="0" y="2823"/>
                <a:ext cx="162" cy="1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4" y="7"/>
                      <a:pt x="7" y="4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3"/>
                      <a:pt x="4" y="7"/>
                      <a:pt x="0" y="1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8" name="Freeform 138"/>
              <p:cNvSpPr>
                <a:spLocks/>
              </p:cNvSpPr>
              <p:nvPr/>
            </p:nvSpPr>
            <p:spPr bwMode="auto">
              <a:xfrm>
                <a:off x="0" y="2661"/>
                <a:ext cx="162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4" y="3"/>
                      <a:pt x="7" y="7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7" y="7"/>
                      <a:pt x="4" y="3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29" name="Freeform 139"/>
              <p:cNvSpPr>
                <a:spLocks/>
              </p:cNvSpPr>
              <p:nvPr/>
            </p:nvSpPr>
            <p:spPr bwMode="auto">
              <a:xfrm>
                <a:off x="162" y="1502"/>
                <a:ext cx="1328" cy="1321"/>
              </a:xfrm>
              <a:custGeom>
                <a:avLst/>
                <a:gdLst/>
                <a:ahLst/>
                <a:cxnLst>
                  <a:cxn ang="0">
                    <a:pos x="90" y="90"/>
                  </a:cxn>
                  <a:cxn ang="0">
                    <a:pos x="90" y="89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0" y="90"/>
                  </a:cxn>
                  <a:cxn ang="0">
                    <a:pos x="90" y="90"/>
                  </a:cxn>
                </a:cxnLst>
                <a:rect l="0" t="0" r="r" b="b"/>
                <a:pathLst>
                  <a:path w="90" h="90">
                    <a:moveTo>
                      <a:pt x="90" y="90"/>
                    </a:moveTo>
                    <a:cubicBezTo>
                      <a:pt x="90" y="90"/>
                      <a:pt x="90" y="90"/>
                      <a:pt x="90" y="89"/>
                    </a:cubicBezTo>
                    <a:cubicBezTo>
                      <a:pt x="57" y="53"/>
                      <a:pt x="57" y="36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54" y="33"/>
                      <a:pt x="36" y="3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36"/>
                      <a:pt x="33" y="53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6" y="57"/>
                      <a:pt x="54" y="57"/>
                      <a:pt x="90" y="9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30" name="Freeform 140"/>
              <p:cNvSpPr>
                <a:spLocks/>
              </p:cNvSpPr>
              <p:nvPr/>
            </p:nvSpPr>
            <p:spPr bwMode="auto">
              <a:xfrm>
                <a:off x="1328" y="2823"/>
                <a:ext cx="1664" cy="14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101"/>
                  </a:cxn>
                  <a:cxn ang="0">
                    <a:pos x="113" y="101"/>
                  </a:cxn>
                  <a:cxn ang="0">
                    <a:pos x="102" y="0"/>
                  </a:cxn>
                  <a:cxn ang="0">
                    <a:pos x="101" y="0"/>
                  </a:cxn>
                </a:cxnLst>
                <a:rect l="0" t="0" r="r" b="b"/>
                <a:pathLst>
                  <a:path w="113" h="101">
                    <a:moveTo>
                      <a:pt x="101" y="0"/>
                    </a:moveTo>
                    <a:cubicBezTo>
                      <a:pt x="65" y="33"/>
                      <a:pt x="48" y="3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8" y="40"/>
                      <a:pt x="44" y="57"/>
                      <a:pt x="0" y="101"/>
                    </a:cubicBezTo>
                    <a:cubicBezTo>
                      <a:pt x="48" y="53"/>
                      <a:pt x="64" y="53"/>
                      <a:pt x="113" y="101"/>
                    </a:cubicBezTo>
                    <a:cubicBezTo>
                      <a:pt x="69" y="57"/>
                      <a:pt x="65" y="40"/>
                      <a:pt x="102" y="0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31" name="Freeform 141"/>
              <p:cNvSpPr>
                <a:spLocks/>
              </p:cNvSpPr>
              <p:nvPr/>
            </p:nvSpPr>
            <p:spPr bwMode="auto">
              <a:xfrm>
                <a:off x="2830" y="0"/>
                <a:ext cx="162" cy="1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4"/>
                      <a:pt x="3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8"/>
                      <a:pt x="7" y="4"/>
                      <a:pt x="11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32" name="Freeform 142"/>
              <p:cNvSpPr>
                <a:spLocks/>
              </p:cNvSpPr>
              <p:nvPr/>
            </p:nvSpPr>
            <p:spPr bwMode="auto">
              <a:xfrm>
                <a:off x="2656" y="0"/>
                <a:ext cx="174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1"/>
                  </a:cxn>
                  <a:cxn ang="0">
                    <a:pos x="12" y="11"/>
                  </a:cxn>
                  <a:cxn ang="0">
                    <a:pos x="0" y="0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cubicBezTo>
                      <a:pt x="4" y="4"/>
                      <a:pt x="8" y="8"/>
                      <a:pt x="11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8" y="8"/>
                      <a:pt x="4" y="4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33" name="Freeform 143"/>
              <p:cNvSpPr>
                <a:spLocks/>
              </p:cNvSpPr>
              <p:nvPr/>
            </p:nvSpPr>
            <p:spPr bwMode="auto">
              <a:xfrm>
                <a:off x="1328" y="0"/>
                <a:ext cx="1502" cy="1502"/>
              </a:xfrm>
              <a:custGeom>
                <a:avLst/>
                <a:gdLst/>
                <a:ahLst/>
                <a:cxnLst>
                  <a:cxn ang="0">
                    <a:pos x="101" y="12"/>
                  </a:cxn>
                  <a:cxn ang="0">
                    <a:pos x="101" y="11"/>
                  </a:cxn>
                  <a:cxn ang="0">
                    <a:pos x="0" y="0"/>
                  </a:cxn>
                  <a:cxn ang="0">
                    <a:pos x="11" y="101"/>
                  </a:cxn>
                  <a:cxn ang="0">
                    <a:pos x="12" y="102"/>
                  </a:cxn>
                  <a:cxn ang="0">
                    <a:pos x="101" y="102"/>
                  </a:cxn>
                  <a:cxn ang="0">
                    <a:pos x="101" y="101"/>
                  </a:cxn>
                  <a:cxn ang="0">
                    <a:pos x="102" y="101"/>
                  </a:cxn>
                  <a:cxn ang="0">
                    <a:pos x="101" y="12"/>
                  </a:cxn>
                </a:cxnLst>
                <a:rect l="0" t="0" r="r" b="b"/>
                <a:pathLst>
                  <a:path w="102" h="102">
                    <a:moveTo>
                      <a:pt x="101" y="12"/>
                    </a:moveTo>
                    <a:cubicBezTo>
                      <a:pt x="101" y="11"/>
                      <a:pt x="101" y="11"/>
                      <a:pt x="101" y="11"/>
                    </a:cubicBezTo>
                    <a:cubicBezTo>
                      <a:pt x="61" y="48"/>
                      <a:pt x="44" y="44"/>
                      <a:pt x="0" y="0"/>
                    </a:cubicBezTo>
                    <a:cubicBezTo>
                      <a:pt x="44" y="44"/>
                      <a:pt x="48" y="61"/>
                      <a:pt x="11" y="101"/>
                    </a:cubicBezTo>
                    <a:cubicBezTo>
                      <a:pt x="11" y="101"/>
                      <a:pt x="11" y="101"/>
                      <a:pt x="12" y="102"/>
                    </a:cubicBezTo>
                    <a:cubicBezTo>
                      <a:pt x="48" y="68"/>
                      <a:pt x="65" y="68"/>
                      <a:pt x="101" y="102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2" y="101"/>
                    </a:cubicBezTo>
                    <a:cubicBezTo>
                      <a:pt x="68" y="65"/>
                      <a:pt x="68" y="48"/>
                      <a:pt x="101" y="1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  <p:sp>
            <p:nvSpPr>
              <p:cNvPr id="34" name="Freeform 144"/>
              <p:cNvSpPr>
                <a:spLocks/>
              </p:cNvSpPr>
              <p:nvPr/>
            </p:nvSpPr>
            <p:spPr bwMode="auto">
              <a:xfrm>
                <a:off x="2830" y="1502"/>
                <a:ext cx="1328" cy="1321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90" y="89"/>
                  </a:cxn>
                  <a:cxn ang="0">
                    <a:pos x="90" y="0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90"/>
                  </a:cxn>
                  <a:cxn ang="0">
                    <a:pos x="89" y="90"/>
                  </a:cxn>
                </a:cxnLst>
                <a:rect l="0" t="0" r="r" b="b"/>
                <a:pathLst>
                  <a:path w="90" h="90">
                    <a:moveTo>
                      <a:pt x="89" y="90"/>
                    </a:moveTo>
                    <a:cubicBezTo>
                      <a:pt x="90" y="90"/>
                      <a:pt x="90" y="90"/>
                      <a:pt x="90" y="89"/>
                    </a:cubicBezTo>
                    <a:cubicBezTo>
                      <a:pt x="56" y="53"/>
                      <a:pt x="56" y="36"/>
                      <a:pt x="90" y="0"/>
                    </a:cubicBezTo>
                    <a:cubicBezTo>
                      <a:pt x="90" y="0"/>
                      <a:pt x="90" y="0"/>
                      <a:pt x="89" y="0"/>
                    </a:cubicBezTo>
                    <a:cubicBezTo>
                      <a:pt x="53" y="33"/>
                      <a:pt x="36" y="3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36"/>
                      <a:pt x="33" y="53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6" y="57"/>
                      <a:pt x="53" y="57"/>
                      <a:pt x="89" y="9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1C1C1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Verdana" charset="0"/>
                </a:endParaRPr>
              </a:p>
            </p:txBody>
          </p:sp>
        </p:grpSp>
        <p:sp>
          <p:nvSpPr>
            <p:cNvPr id="6" name="Freeform 145"/>
            <p:cNvSpPr>
              <a:spLocks/>
            </p:cNvSpPr>
            <p:nvPr/>
          </p:nvSpPr>
          <p:spPr bwMode="auto">
            <a:xfrm>
              <a:off x="3994" y="2823"/>
              <a:ext cx="1652" cy="149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101"/>
                </a:cxn>
                <a:cxn ang="0">
                  <a:pos x="112" y="101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12" h="101">
                  <a:moveTo>
                    <a:pt x="101" y="0"/>
                  </a:moveTo>
                  <a:cubicBezTo>
                    <a:pt x="65" y="33"/>
                    <a:pt x="47" y="3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2" y="101"/>
                  </a:cubicBezTo>
                  <a:cubicBezTo>
                    <a:pt x="68" y="57"/>
                    <a:pt x="64" y="4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7" name="Freeform 146"/>
            <p:cNvSpPr>
              <a:spLocks/>
            </p:cNvSpPr>
            <p:nvPr/>
          </p:nvSpPr>
          <p:spPr bwMode="auto">
            <a:xfrm>
              <a:off x="5484" y="1502"/>
              <a:ext cx="1340" cy="132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90" y="90"/>
                </a:cxn>
                <a:cxn ang="0">
                  <a:pos x="90" y="90"/>
                </a:cxn>
                <a:cxn ang="0">
                  <a:pos x="91" y="89"/>
                </a:cxn>
                <a:cxn ang="0">
                  <a:pos x="91" y="0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7" y="3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36"/>
                    <a:pt x="34" y="53"/>
                    <a:pt x="0" y="89"/>
                  </a:cubicBezTo>
                  <a:cubicBezTo>
                    <a:pt x="0" y="90"/>
                    <a:pt x="0" y="90"/>
                    <a:pt x="1" y="90"/>
                  </a:cubicBezTo>
                  <a:cubicBezTo>
                    <a:pt x="37" y="57"/>
                    <a:pt x="54" y="57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89"/>
                    <a:pt x="91" y="89"/>
                  </a:cubicBezTo>
                  <a:cubicBezTo>
                    <a:pt x="57" y="53"/>
                    <a:pt x="57" y="36"/>
                    <a:pt x="91" y="0"/>
                  </a:cubicBezTo>
                  <a:close/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8" name="Freeform 147"/>
            <p:cNvSpPr>
              <a:spLocks/>
            </p:cNvSpPr>
            <p:nvPr/>
          </p:nvSpPr>
          <p:spPr bwMode="auto">
            <a:xfrm>
              <a:off x="5484" y="1502"/>
              <a:ext cx="19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 type="non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9" name="Freeform 148"/>
            <p:cNvSpPr>
              <a:spLocks/>
            </p:cNvSpPr>
            <p:nvPr/>
          </p:nvSpPr>
          <p:spPr bwMode="auto">
            <a:xfrm>
              <a:off x="5484" y="1502"/>
              <a:ext cx="19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 type="non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10" name="Freeform 149"/>
            <p:cNvSpPr>
              <a:spLocks/>
            </p:cNvSpPr>
            <p:nvPr/>
          </p:nvSpPr>
          <p:spPr bwMode="auto">
            <a:xfrm>
              <a:off x="3994" y="0"/>
              <a:ext cx="1652" cy="1502"/>
            </a:xfrm>
            <a:custGeom>
              <a:avLst/>
              <a:gdLst/>
              <a:ahLst/>
              <a:cxnLst>
                <a:cxn ang="0">
                  <a:pos x="101" y="102"/>
                </a:cxn>
                <a:cxn ang="0">
                  <a:pos x="101" y="101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11" y="101"/>
                </a:cxn>
                <a:cxn ang="0">
                  <a:pos x="11" y="102"/>
                </a:cxn>
                <a:cxn ang="0">
                  <a:pos x="101" y="102"/>
                </a:cxn>
              </a:cxnLst>
              <a:rect l="0" t="0" r="r" b="b"/>
              <a:pathLst>
                <a:path w="112" h="102">
                  <a:moveTo>
                    <a:pt x="101" y="102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64" y="61"/>
                    <a:pt x="68" y="44"/>
                    <a:pt x="112" y="0"/>
                  </a:cubicBezTo>
                  <a:cubicBezTo>
                    <a:pt x="64" y="48"/>
                    <a:pt x="48" y="48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1" y="102"/>
                  </a:cubicBezTo>
                  <a:cubicBezTo>
                    <a:pt x="47" y="68"/>
                    <a:pt x="65" y="68"/>
                    <a:pt x="101" y="102"/>
                  </a:cubicBezTo>
                  <a:close/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11" name="Freeform 150"/>
            <p:cNvSpPr>
              <a:spLocks/>
            </p:cNvSpPr>
            <p:nvPr/>
          </p:nvSpPr>
          <p:spPr bwMode="auto">
            <a:xfrm>
              <a:off x="5484" y="1490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 type="non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12" name="Freeform 151"/>
            <p:cNvSpPr>
              <a:spLocks/>
            </p:cNvSpPr>
            <p:nvPr/>
          </p:nvSpPr>
          <p:spPr bwMode="auto">
            <a:xfrm>
              <a:off x="5484" y="1490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 type="non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13" name="Freeform 152"/>
            <p:cNvSpPr>
              <a:spLocks/>
            </p:cNvSpPr>
            <p:nvPr/>
          </p:nvSpPr>
          <p:spPr bwMode="auto">
            <a:xfrm>
              <a:off x="4156" y="1502"/>
              <a:ext cx="1328" cy="1321"/>
            </a:xfrm>
            <a:custGeom>
              <a:avLst/>
              <a:gdLst/>
              <a:ahLst/>
              <a:cxnLst>
                <a:cxn ang="0">
                  <a:pos x="90" y="90"/>
                </a:cxn>
                <a:cxn ang="0">
                  <a:pos x="90" y="89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90" y="90"/>
                </a:cxn>
              </a:cxnLst>
              <a:rect l="0" t="0" r="r" b="b"/>
              <a:pathLst>
                <a:path w="90" h="90">
                  <a:moveTo>
                    <a:pt x="90" y="90"/>
                  </a:moveTo>
                  <a:cubicBezTo>
                    <a:pt x="90" y="90"/>
                    <a:pt x="90" y="90"/>
                    <a:pt x="90" y="89"/>
                  </a:cubicBezTo>
                  <a:cubicBezTo>
                    <a:pt x="57" y="53"/>
                    <a:pt x="57" y="36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6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36"/>
                    <a:pt x="33" y="53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6" y="57"/>
                    <a:pt x="54" y="57"/>
                    <a:pt x="90" y="90"/>
                  </a:cubicBezTo>
                  <a:close/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14" name="Freeform 153"/>
            <p:cNvSpPr>
              <a:spLocks/>
            </p:cNvSpPr>
            <p:nvPr/>
          </p:nvSpPr>
          <p:spPr bwMode="auto">
            <a:xfrm>
              <a:off x="5322" y="2823"/>
              <a:ext cx="1664" cy="149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0" y="101"/>
                </a:cxn>
                <a:cxn ang="0">
                  <a:pos x="113" y="101"/>
                </a:cxn>
                <a:cxn ang="0">
                  <a:pos x="102" y="0"/>
                </a:cxn>
                <a:cxn ang="0">
                  <a:pos x="101" y="0"/>
                </a:cxn>
              </a:cxnLst>
              <a:rect l="0" t="0" r="r" b="b"/>
              <a:pathLst>
                <a:path w="113" h="101">
                  <a:moveTo>
                    <a:pt x="101" y="0"/>
                  </a:moveTo>
                  <a:cubicBezTo>
                    <a:pt x="65" y="33"/>
                    <a:pt x="48" y="3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3" y="101"/>
                  </a:cubicBezTo>
                  <a:cubicBezTo>
                    <a:pt x="69" y="57"/>
                    <a:pt x="65" y="4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  <p:sp>
          <p:nvSpPr>
            <p:cNvPr id="15" name="Freeform 154"/>
            <p:cNvSpPr>
              <a:spLocks/>
            </p:cNvSpPr>
            <p:nvPr/>
          </p:nvSpPr>
          <p:spPr bwMode="auto">
            <a:xfrm>
              <a:off x="5322" y="0"/>
              <a:ext cx="1502" cy="1502"/>
            </a:xfrm>
            <a:custGeom>
              <a:avLst/>
              <a:gdLst/>
              <a:ahLst/>
              <a:cxnLst>
                <a:cxn ang="0">
                  <a:pos x="101" y="12"/>
                </a:cxn>
                <a:cxn ang="0">
                  <a:pos x="101" y="11"/>
                </a:cxn>
                <a:cxn ang="0">
                  <a:pos x="0" y="0"/>
                </a:cxn>
                <a:cxn ang="0">
                  <a:pos x="11" y="101"/>
                </a:cxn>
                <a:cxn ang="0">
                  <a:pos x="12" y="102"/>
                </a:cxn>
                <a:cxn ang="0">
                  <a:pos x="101" y="102"/>
                </a:cxn>
                <a:cxn ang="0">
                  <a:pos x="101" y="101"/>
                </a:cxn>
                <a:cxn ang="0">
                  <a:pos x="102" y="101"/>
                </a:cxn>
                <a:cxn ang="0">
                  <a:pos x="101" y="12"/>
                </a:cxn>
              </a:cxnLst>
              <a:rect l="0" t="0" r="r" b="b"/>
              <a:pathLst>
                <a:path w="102" h="102">
                  <a:moveTo>
                    <a:pt x="101" y="12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61" y="48"/>
                    <a:pt x="44" y="44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2" y="102"/>
                  </a:cubicBezTo>
                  <a:cubicBezTo>
                    <a:pt x="48" y="68"/>
                    <a:pt x="65" y="68"/>
                    <a:pt x="101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2" y="101"/>
                  </a:cubicBezTo>
                  <a:cubicBezTo>
                    <a:pt x="68" y="65"/>
                    <a:pt x="68" y="48"/>
                    <a:pt x="101" y="12"/>
                  </a:cubicBezTo>
                  <a:close/>
                </a:path>
              </a:pathLst>
            </a:custGeom>
            <a:noFill/>
            <a:ln w="12700" cap="flat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Verdana" charset="0"/>
              </a:endParaRPr>
            </a:p>
          </p:txBody>
        </p:sp>
      </p:grpSp>
      <p:sp>
        <p:nvSpPr>
          <p:cNvPr id="4406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609600" y="2720975"/>
            <a:ext cx="7696200" cy="14700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6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343400"/>
            <a:ext cx="6629400" cy="1219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0D43D2-E968-964E-8B69-7D49D6B6B52F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9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3E729-DF11-C94E-A7D1-0B2D314F334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28600" y="533400"/>
            <a:ext cx="3657600" cy="1524000"/>
            <a:chOff x="228600" y="533400"/>
            <a:chExt cx="3657600" cy="1524000"/>
          </a:xfrm>
        </p:grpSpPr>
        <p:sp>
          <p:nvSpPr>
            <p:cNvPr id="100" name="Rectangle 33"/>
            <p:cNvSpPr txBox="1">
              <a:spLocks noChangeArrowheads="1"/>
            </p:cNvSpPr>
            <p:nvPr userDrawn="1"/>
          </p:nvSpPr>
          <p:spPr bwMode="auto">
            <a:xfrm>
              <a:off x="228600" y="533400"/>
              <a:ext cx="3657600" cy="147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bg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r>
                <a:rPr lang="en-US" dirty="0" smtClean="0"/>
                <a:t>Click to edit Master title style</a:t>
              </a:r>
              <a:endParaRPr lang="en-US" dirty="0"/>
            </a:p>
          </p:txBody>
        </p:sp>
        <p:pic>
          <p:nvPicPr>
            <p:cNvPr id="2" name="Picture 1" descr="COM Logo v02 CMYK 20111101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10" y="607275"/>
              <a:ext cx="3548290" cy="1450125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7A8C3-2ED0-E148-8B92-F31096090F3B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F0D3E-4F46-684F-B78D-EF173C3B6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69FFC-0807-D54F-87AE-20A218C07E93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BA513-61FF-EE43-9A40-51840AC18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9895E-1F5E-694F-9322-BB952160B432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A193F-EE45-3944-B6AC-9C13B71A9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Koloms /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74567" y="581608"/>
            <a:ext cx="7737314" cy="72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600" b="0" i="0" kern="1200" cap="all" spc="100">
                <a:latin typeface="COMMI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SliDE</a:t>
            </a:r>
            <a:r>
              <a:rPr lang="en-US" dirty="0" smtClean="0"/>
              <a:t>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4567" y="1498800"/>
            <a:ext cx="7737315" cy="52111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latin typeface="Arial"/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2pPr>
            <a:lvl3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3pPr>
            <a:lvl4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4pPr>
            <a:lvl5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115158" y="130475"/>
            <a:ext cx="1425253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2400" cap="all" spc="50" baseline="0" dirty="0" err="1" smtClean="0">
                <a:latin typeface="COMMIT"/>
              </a:rPr>
              <a:t>commit</a:t>
            </a:r>
            <a:r>
              <a:rPr lang="nl-NL" sz="2400" cap="all" spc="50" baseline="0" dirty="0" smtClean="0">
                <a:latin typeface="COMMIT"/>
              </a:rPr>
              <a:t>/</a:t>
            </a:r>
            <a:endParaRPr lang="nl-NL" sz="2400" cap="all" spc="50" baseline="0" dirty="0">
              <a:latin typeface="COMMIT"/>
            </a:endParaRPr>
          </a:p>
        </p:txBody>
      </p:sp>
    </p:spTree>
    <p:extLst>
      <p:ext uri="{BB962C8B-B14F-4D97-AF65-F5344CB8AC3E}">
        <p14:creationId xmlns:p14="http://schemas.microsoft.com/office/powerpoint/2010/main" val="25040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9D172-3FBE-644A-873E-20C4BD98CA4A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A59E8-A1D8-844C-8CDE-77411C4FB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F1D8B-867F-3C40-A4EE-F1E241154F12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3635B-A84C-E741-B145-01B1CB085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3A878-784A-CD4D-8E4A-A8A775448BD7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E537D-3EC0-A249-88F5-9B0C9C7DE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D3376-F35A-4A4E-B2B3-E1E0A89071D8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8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E1F7E-7C44-1446-AEC0-80D73C3EA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AA4F7-DB68-F840-8751-636FE405804B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0D326-45E1-2C40-BAB9-73E067CDC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F46CF-4EDB-774E-A368-EE0017EA8825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3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D399E-3DE8-4346-A6E7-B0F44BCE8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CE7C0-BB05-6045-ACF2-20016E26EDBA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7FCF8-BE72-B24A-BBD5-8CB562328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147F9-7AA2-8B42-912C-E9EB33A6E69F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703F2-0679-ED45-939D-48D37B564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142" name="Rectangle 1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fld id="{E83729FD-8E09-AB4A-B43F-BF96FE004248}" type="datetime1">
              <a:rPr lang="en-US"/>
              <a:pPr/>
              <a:t>9/18/12</a:t>
            </a:fld>
            <a:endParaRPr lang="en-US"/>
          </a:p>
        </p:txBody>
      </p:sp>
      <p:sp>
        <p:nvSpPr>
          <p:cNvPr id="43143" name="Rectangle 1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144" name="Rectangle 1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fld id="{7A5834D3-0481-C643-A76D-5D8D5C11A79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3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74676"/>
            <a:ext cx="1701800" cy="306324"/>
          </a:xfrm>
          <a:prstGeom prst="rect">
            <a:avLst/>
          </a:prstGeom>
        </p:spPr>
      </p:pic>
      <p:sp>
        <p:nvSpPr>
          <p:cNvPr id="73" name="Rectangle 33"/>
          <p:cNvSpPr txBox="1">
            <a:spLocks noChangeArrowheads="1"/>
          </p:cNvSpPr>
          <p:nvPr userDrawn="1"/>
        </p:nvSpPr>
        <p:spPr bwMode="auto">
          <a:xfrm>
            <a:off x="76200" y="70508"/>
            <a:ext cx="1600200" cy="3648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en-US" sz="800" dirty="0" err="1" smtClean="0"/>
              <a:t>Clck</a:t>
            </a:r>
            <a:r>
              <a:rPr lang="en-US" sz="800" dirty="0" smtClean="0"/>
              <a:t> to edit Master title style</a:t>
            </a:r>
            <a:endParaRPr lang="en-US" sz="800" dirty="0"/>
          </a:p>
        </p:txBody>
      </p:sp>
      <p:pic>
        <p:nvPicPr>
          <p:cNvPr id="74" name="Picture 73" descr="COM Logo v02 CMYK 20111101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815"/>
            <a:ext cx="1600199" cy="392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</p:sldLayoutIdLst>
  <p:transition xmlns:p14="http://schemas.microsoft.com/office/powerpoint/2010/main" spd="slow"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png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image" Target="../media/image13.png"/><Relationship Id="rId21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6.bin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2.png"/><Relationship Id="rId18" Type="http://schemas.openxmlformats.org/officeDocument/2006/relationships/oleObject" Target="../embeddings/oleObject9.bin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WS-VLAM 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workflow management 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System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81000" indent="-381000" algn="ctr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108" charset="-128"/>
                <a:cs typeface="ＭＳ Ｐゴシック" pitchFamily="-108" charset="-128"/>
              </a:rPr>
              <a:t>Adam Belloum</a:t>
            </a:r>
          </a:p>
          <a:p>
            <a:pPr marL="381000" indent="-381000" algn="ctr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108" charset="-128"/>
                <a:cs typeface="ＭＳ Ｐゴシック" pitchFamily="-108" charset="-128"/>
              </a:rPr>
              <a:t>Institute of Informatics </a:t>
            </a:r>
          </a:p>
          <a:p>
            <a:pPr marL="381000" indent="-381000" algn="ctr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108" charset="-128"/>
                <a:cs typeface="ＭＳ Ｐゴシック" pitchFamily="-108" charset="-128"/>
              </a:rPr>
              <a:t>University of Amsterdam</a:t>
            </a:r>
          </a:p>
          <a:p>
            <a:pPr marL="381000" indent="-381000" algn="ctr" eaLnBrk="1" hangingPunct="1">
              <a:lnSpc>
                <a:spcPct val="90000"/>
              </a:lnSpc>
            </a:pPr>
            <a:r>
              <a:rPr lang="en-US" sz="1600" dirty="0" err="1" smtClean="0">
                <a:ea typeface="ＭＳ Ｐゴシック" pitchFamily="-108" charset="-128"/>
                <a:cs typeface="ＭＳ Ｐゴシック" pitchFamily="-108" charset="-128"/>
              </a:rPr>
              <a:t>a.s.z.belloum@uva.nl</a:t>
            </a:r>
            <a:endParaRPr lang="en-US" sz="16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7654925" y="6038850"/>
            <a:ext cx="1489075" cy="666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 rot="10800000">
            <a:off x="0" y="6038850"/>
            <a:ext cx="1546225" cy="666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32500"/>
            <a:ext cx="62118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562600"/>
            <a:ext cx="79248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2"/>
                </a:solidFill>
              </a:rPr>
              <a:t>EGI Technical Forum</a:t>
            </a:r>
            <a:r>
              <a:rPr lang="en-US" i="1" dirty="0">
                <a:solidFill>
                  <a:schemeClr val="bg2"/>
                </a:solidFill>
              </a:rPr>
              <a:t>, 17-21 September </a:t>
            </a:r>
            <a:r>
              <a:rPr lang="en-US" i="1" dirty="0" smtClean="0">
                <a:solidFill>
                  <a:schemeClr val="bg2"/>
                </a:solidFill>
              </a:rPr>
              <a:t>2012 Prague </a:t>
            </a:r>
            <a:r>
              <a:rPr lang="en-US" i="1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2012 </a:t>
            </a:r>
            <a:endParaRPr lang="en-US" i="1" dirty="0" smtClean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67" y="1752600"/>
            <a:ext cx="3699933" cy="6659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applications developed using WS-VLAM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err="1" smtClean="0"/>
              <a:t>sigWin</a:t>
            </a:r>
            <a:r>
              <a:rPr lang="en-US" dirty="0" smtClean="0"/>
              <a:t> detector </a:t>
            </a:r>
          </a:p>
          <a:p>
            <a:pPr marL="342900" lvl="1" indent="-342900">
              <a:buFontTx/>
              <a:buChar char="•"/>
            </a:pPr>
            <a:r>
              <a:rPr lang="en-US" sz="2400" i="1" dirty="0" err="1" smtClean="0">
                <a:ea typeface="ＭＳ Ｐゴシック" pitchFamily="-105" charset="-128"/>
                <a:cs typeface="ＭＳ Ｐゴシック" pitchFamily="-105" charset="-128"/>
              </a:rPr>
              <a:t>Affymetrix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</a:rPr>
              <a:t> Permutation</a:t>
            </a:r>
            <a:r>
              <a:rPr lang="en-US" i="1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  <a:endParaRPr lang="en-US" sz="2400" i="1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1" indent="-342900">
              <a:buFontTx/>
              <a:buChar char="•"/>
            </a:pPr>
            <a:r>
              <a:rPr lang="en-US" i="1" dirty="0" err="1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Omnimatch</a:t>
            </a:r>
            <a:r>
              <a:rPr lang="en-US" i="1" dirty="0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endParaRPr lang="en-US" sz="2400" i="1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dirty="0" smtClean="0"/>
              <a:t>wave propagation </a:t>
            </a:r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Blast </a:t>
            </a:r>
          </a:p>
          <a:p>
            <a:r>
              <a:rPr lang="en-US" dirty="0" smtClean="0"/>
              <a:t>gut </a:t>
            </a:r>
            <a:r>
              <a:rPr lang="en-US" dirty="0" err="1" smtClean="0"/>
              <a:t>microbiota</a:t>
            </a:r>
            <a:endParaRPr lang="en-US" dirty="0" smtClean="0"/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Smart Infrastructure </a:t>
            </a:r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Dynamic network control</a:t>
            </a:r>
          </a:p>
          <a:p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GridSFEA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, 	</a:t>
            </a:r>
          </a:p>
          <a:p>
            <a:pPr lvl="8">
              <a:buNone/>
            </a:pP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				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 More applications </a:t>
            </a:r>
            <a:r>
              <a:rPr lang="en-US" sz="2000" dirty="0" err="1" smtClean="0">
                <a:solidFill>
                  <a:schemeClr val="accent2"/>
                </a:solidFill>
                <a:ea typeface="ＭＳ Ｐゴシック" pitchFamily="-105" charset="-128"/>
                <a:cs typeface="ＭＳ Ｐゴシック" pitchFamily="-105" charset="-128"/>
              </a:rPr>
              <a:t>www.science.uva.nl/~gvlam/wsvlam/Applications</a:t>
            </a:r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1905000"/>
            <a:ext cx="4267200" cy="27611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[Micro</a:t>
            </a:r>
            <a:r>
              <a:rPr lang="en-US" sz="1500" b="1" i="1" kern="0" dirty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-Array Dept-UvA]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4876800" y="3597260"/>
            <a:ext cx="2971801" cy="28894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6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[AMC </a:t>
            </a:r>
            <a:r>
              <a:rPr lang="en-US" sz="1600" b="1" i="1" kern="0" dirty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]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876800" y="3216260"/>
            <a:ext cx="4038600" cy="28894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6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[TUE </a:t>
            </a:r>
            <a:r>
              <a:rPr lang="en-US" sz="1600" b="1" i="1" kern="0" dirty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]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876800" y="4600684"/>
            <a:ext cx="3276600" cy="27611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[SNE-</a:t>
            </a:r>
            <a:r>
              <a:rPr lang="en-US" sz="1500" b="1" i="1" kern="0" dirty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UvA]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4876800" y="5105400"/>
            <a:ext cx="3276600" cy="27611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[SNE-</a:t>
            </a:r>
            <a:r>
              <a:rPr lang="en-US" sz="1500" b="1" i="1" kern="0" dirty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UvA]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314684"/>
            <a:ext cx="4267200" cy="27611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[Micro</a:t>
            </a:r>
            <a:r>
              <a:rPr lang="en-US" sz="1500" b="1" i="1" kern="0" dirty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-Array Dept-UvA]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743200"/>
            <a:ext cx="41910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[UU/Leiden]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130660"/>
            <a:ext cx="4191000" cy="28894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6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[CWI]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876800" y="5515084"/>
            <a:ext cx="4191000" cy="27611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None/>
              <a:defRPr/>
            </a:pP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[TU </a:t>
            </a:r>
            <a:r>
              <a:rPr lang="en-US" sz="1500" b="1" i="1" kern="0" dirty="0" err="1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Munchen</a:t>
            </a:r>
            <a:r>
              <a:rPr lang="en-US" sz="1500" b="1" i="1" kern="0" dirty="0" smtClean="0">
                <a:solidFill>
                  <a:srgbClr val="000080"/>
                </a:solidFill>
                <a:ea typeface="ＭＳ Ｐゴシック" pitchFamily="-105" charset="-128"/>
                <a:cs typeface="ＭＳ Ｐゴシック" pitchFamily="-105" charset="-128"/>
              </a:rPr>
              <a:t>]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67845542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WS-VLAM Engine: architecture</a:t>
            </a:r>
            <a:br>
              <a:rPr lang="en-GB" dirty="0"/>
            </a:br>
            <a:r>
              <a:rPr lang="en-GB" dirty="0" smtClean="0"/>
              <a:t>(2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/>
              <a:t>generation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81200"/>
            <a:ext cx="8915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Target loosely couple applications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components </a:t>
            </a:r>
            <a:r>
              <a:rPr lang="en-US" b="1" dirty="0" smtClean="0"/>
              <a:t>scheduled</a:t>
            </a:r>
            <a:r>
              <a:rPr lang="en-US" dirty="0" smtClean="0"/>
              <a:t> depending on data</a:t>
            </a:r>
          </a:p>
          <a:p>
            <a:pPr lvl="1"/>
            <a:r>
              <a:rPr lang="en-US" dirty="0" smtClean="0"/>
              <a:t>components </a:t>
            </a:r>
            <a:r>
              <a:rPr lang="en-US" b="1" dirty="0" smtClean="0"/>
              <a:t>only activated </a:t>
            </a:r>
            <a:r>
              <a:rPr lang="en-US" dirty="0" smtClean="0"/>
              <a:t>when data is available</a:t>
            </a:r>
          </a:p>
          <a:p>
            <a:pPr lvl="1"/>
            <a:r>
              <a:rPr lang="en-US" b="1" dirty="0" smtClean="0"/>
              <a:t>no need </a:t>
            </a:r>
            <a:r>
              <a:rPr lang="en-US" dirty="0" smtClean="0"/>
              <a:t>for </a:t>
            </a:r>
            <a:r>
              <a:rPr lang="en-US" b="1" dirty="0" smtClean="0"/>
              <a:t>co</a:t>
            </a:r>
            <a:r>
              <a:rPr lang="en-US" dirty="0" smtClean="0"/>
              <a:t>-</a:t>
            </a:r>
            <a:r>
              <a:rPr lang="en-US" b="1" dirty="0" smtClean="0"/>
              <a:t>allocation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Communication: time decouples</a:t>
            </a:r>
          </a:p>
          <a:p>
            <a:pPr lvl="1"/>
            <a:r>
              <a:rPr lang="en-US" dirty="0" smtClean="0"/>
              <a:t>messaging communication system.</a:t>
            </a:r>
          </a:p>
          <a:p>
            <a:pPr lvl="1"/>
            <a:r>
              <a:rPr lang="en-US" dirty="0" smtClean="0"/>
              <a:t>components not </a:t>
            </a:r>
            <a:r>
              <a:rPr lang="en-US" dirty="0" smtClean="0"/>
              <a:t>synchronized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features-Farming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81200"/>
            <a:ext cx="9144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Task farming: task </a:t>
            </a:r>
            <a:r>
              <a:rPr lang="en-US" dirty="0" smtClean="0"/>
              <a:t>replication.</a:t>
            </a:r>
            <a:endParaRPr lang="en-US" dirty="0" smtClean="0"/>
          </a:p>
          <a:p>
            <a:r>
              <a:rPr lang="en-US" dirty="0" smtClean="0"/>
              <a:t> Implements 3 types of farming:</a:t>
            </a:r>
          </a:p>
          <a:p>
            <a:pPr lvl="1"/>
            <a:r>
              <a:rPr lang="en-US" dirty="0" smtClean="0"/>
              <a:t>Auto Farming: The engine decides on farm size depending on port load.</a:t>
            </a:r>
          </a:p>
          <a:p>
            <a:pPr lvl="1"/>
            <a:r>
              <a:rPr lang="en-US" dirty="0" smtClean="0"/>
              <a:t>One-to-One Farming: A task replicated for every message received.</a:t>
            </a:r>
          </a:p>
          <a:p>
            <a:pPr lvl="1"/>
            <a:r>
              <a:rPr lang="en-US" dirty="0" smtClean="0"/>
              <a:t>Fixed Farming: Statically defined.</a:t>
            </a:r>
          </a:p>
          <a:p>
            <a:r>
              <a:rPr lang="en-US" dirty="0" smtClean="0"/>
              <a:t> Allows parameter sweep studies.</a:t>
            </a:r>
          </a:p>
          <a:p>
            <a:r>
              <a:rPr lang="en-US" dirty="0" smtClean="0"/>
              <a:t> A task becomes a parameter engine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</a:t>
            </a:r>
            <a:r>
              <a:rPr lang="en-US" dirty="0" smtClean="0"/>
              <a:t>Broker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4640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55067"/>
            <a:ext cx="9144000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Reginald Cushing, </a:t>
            </a:r>
            <a:r>
              <a:rPr lang="en-US" dirty="0" err="1" smtClean="0">
                <a:solidFill>
                  <a:schemeClr val="tx1"/>
                </a:solidFill>
              </a:rPr>
              <a:t>Spiros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Koulouzis</a:t>
            </a:r>
            <a:r>
              <a:rPr lang="en-US" dirty="0" smtClean="0">
                <a:solidFill>
                  <a:schemeClr val="tx1"/>
                </a:solidFill>
              </a:rPr>
              <a:t>,  Adam S. Z. Belloum, Marian </a:t>
            </a:r>
            <a:r>
              <a:rPr lang="en-US" dirty="0" err="1" smtClean="0">
                <a:solidFill>
                  <a:schemeClr val="tx1"/>
                </a:solidFill>
              </a:rPr>
              <a:t>Bubak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Prediction-based Auto-scaling of Scientific Workflows</a:t>
            </a:r>
            <a:r>
              <a:rPr lang="en-US" dirty="0">
                <a:solidFill>
                  <a:schemeClr val="tx1"/>
                </a:solidFill>
              </a:rPr>
              <a:t>, MGC’2011, December 12th, 2011, Lisbon, Portugal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1034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9595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Steps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05200" y="5410200"/>
            <a:ext cx="312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2133600" y="22098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52600" y="3962400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0" y="6355067"/>
            <a:ext cx="9144000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Reginald Cushing, </a:t>
            </a:r>
            <a:r>
              <a:rPr lang="en-US" dirty="0" err="1" smtClean="0">
                <a:solidFill>
                  <a:schemeClr val="tx1"/>
                </a:solidFill>
              </a:rPr>
              <a:t>Spiros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Koulouzis</a:t>
            </a:r>
            <a:r>
              <a:rPr lang="en-US" dirty="0" smtClean="0">
                <a:solidFill>
                  <a:schemeClr val="tx1"/>
                </a:solidFill>
              </a:rPr>
              <a:t>,  Adam S. Z. Belloum, Marian </a:t>
            </a:r>
            <a:r>
              <a:rPr lang="en-US" dirty="0" err="1" smtClean="0">
                <a:solidFill>
                  <a:schemeClr val="tx1"/>
                </a:solidFill>
              </a:rPr>
              <a:t>Bubak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Prediction-based Auto-scaling of Scientific Workflows</a:t>
            </a:r>
            <a:r>
              <a:rPr lang="en-US" dirty="0">
                <a:solidFill>
                  <a:schemeClr val="tx1"/>
                </a:solidFill>
              </a:rPr>
              <a:t>, MGC’2011, December 12th, 2011, Lisbon, Portugal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78007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49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343835"/>
            <a:ext cx="9906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Matlab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32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0018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1004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Without Scaling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95800" y="1905000"/>
            <a:ext cx="685800" cy="3352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98322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9414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85881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1485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execution with Scaling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19400" y="2895600"/>
            <a:ext cx="4114800" cy="2133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10818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1485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r>
              <a:rPr lang="en-US" dirty="0"/>
              <a:t>Auto Scaling Task </a:t>
            </a:r>
            <a:r>
              <a:rPr lang="en-US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55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981200"/>
            <a:ext cx="8153400" cy="4114800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</a:p>
          <a:p>
            <a:r>
              <a:rPr lang="en-US" dirty="0" smtClean="0"/>
              <a:t>Life cycle of e-Science Workflow </a:t>
            </a:r>
          </a:p>
          <a:p>
            <a:r>
              <a:rPr lang="en-US" dirty="0" smtClean="0"/>
              <a:t>Different approaches to workflow scheduling</a:t>
            </a:r>
          </a:p>
          <a:p>
            <a:pPr lvl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Workflow Process Modeling &amp; Management </a:t>
            </a:r>
            <a:r>
              <a:rPr lang="en-US" dirty="0" smtClean="0"/>
              <a:t>In Grid/Cloud</a:t>
            </a:r>
          </a:p>
          <a:p>
            <a:pPr lvl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Workflow and Web services (intrusive/non intrusive)</a:t>
            </a:r>
            <a:endParaRPr lang="en-US" dirty="0" smtClean="0"/>
          </a:p>
          <a:p>
            <a:r>
              <a:rPr lang="en-US" dirty="0" smtClean="0"/>
              <a:t>Provenance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2247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Scaled </a:t>
            </a:r>
            <a:r>
              <a:rPr lang="en-US" dirty="0"/>
              <a:t>Task -1</a:t>
            </a:r>
          </a:p>
        </p:txBody>
      </p:sp>
    </p:spTree>
    <p:extLst>
      <p:ext uri="{BB962C8B-B14F-4D97-AF65-F5344CB8AC3E}">
        <p14:creationId xmlns:p14="http://schemas.microsoft.com/office/powerpoint/2010/main" val="529101739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1754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r>
              <a:rPr lang="en-US" dirty="0"/>
              <a:t>Auto Scaling Task </a:t>
            </a:r>
            <a:r>
              <a:rPr lang="en-US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88943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1"/>
            <a:ext cx="501572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to support Cloud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4191000" cy="4114800"/>
          </a:xfrm>
        </p:spPr>
        <p:txBody>
          <a:bodyPr/>
          <a:lstStyle/>
          <a:p>
            <a:r>
              <a:rPr lang="en-US" sz="1800" dirty="0" smtClean="0"/>
              <a:t>Managing </a:t>
            </a:r>
            <a:r>
              <a:rPr lang="en-US" sz="1800" dirty="0"/>
              <a:t>creation and deletion of clusters within multiple clouds </a:t>
            </a:r>
          </a:p>
          <a:p>
            <a:r>
              <a:rPr lang="en-US" sz="1800" dirty="0" smtClean="0"/>
              <a:t>Manages </a:t>
            </a:r>
            <a:r>
              <a:rPr lang="en-US" sz="1800" dirty="0"/>
              <a:t>scheduling </a:t>
            </a:r>
            <a:r>
              <a:rPr lang="en-US" sz="1800" dirty="0" err="1"/>
              <a:t>Vms</a:t>
            </a:r>
            <a:r>
              <a:rPr lang="en-US" sz="1800" dirty="0"/>
              <a:t> to ideal cloud e.g. cost </a:t>
            </a:r>
          </a:p>
          <a:p>
            <a:r>
              <a:rPr lang="en-US" sz="1800" dirty="0" err="1" smtClean="0"/>
              <a:t>CAdapters</a:t>
            </a:r>
            <a:r>
              <a:rPr lang="en-US" sz="1800" dirty="0" smtClean="0"/>
              <a:t> </a:t>
            </a:r>
            <a:r>
              <a:rPr lang="en-US" sz="1800" dirty="0"/>
              <a:t>abstract various cloud APIs</a:t>
            </a:r>
          </a:p>
          <a:p>
            <a:r>
              <a:rPr lang="en-US" sz="1800" dirty="0" smtClean="0"/>
              <a:t>TGM </a:t>
            </a:r>
            <a:r>
              <a:rPr lang="en-US" sz="1800" dirty="0"/>
              <a:t>supports dynamic cloud addition and removal of clouds</a:t>
            </a:r>
          </a:p>
          <a:p>
            <a:r>
              <a:rPr lang="en-US" sz="1800" dirty="0" smtClean="0"/>
              <a:t>Each </a:t>
            </a:r>
            <a:r>
              <a:rPr lang="en-US" sz="1800" dirty="0"/>
              <a:t>cluster head node is prepped with a controller program ESM and manages local </a:t>
            </a:r>
            <a:r>
              <a:rPr lang="en-US" sz="1800" dirty="0" err="1"/>
              <a:t>Vms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6446555"/>
            <a:ext cx="86106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Resource on-demand using multiple cloud providers, Super-computing 2010, and SCALE 2012</a:t>
            </a:r>
          </a:p>
        </p:txBody>
      </p:sp>
    </p:spTree>
    <p:extLst>
      <p:ext uri="{BB962C8B-B14F-4D97-AF65-F5344CB8AC3E}">
        <p14:creationId xmlns:p14="http://schemas.microsoft.com/office/powerpoint/2010/main" val="1421683078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support Cloud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465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6555"/>
            <a:ext cx="86106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Resource on-demand using multiple cloud providers, Super-computing 2010, and SCALE 2012</a:t>
            </a:r>
          </a:p>
        </p:txBody>
      </p:sp>
    </p:spTree>
    <p:extLst>
      <p:ext uri="{BB962C8B-B14F-4D97-AF65-F5344CB8AC3E}">
        <p14:creationId xmlns:p14="http://schemas.microsoft.com/office/powerpoint/2010/main" val="3344812704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43600" y="5105400"/>
            <a:ext cx="3200400" cy="1752600"/>
            <a:chOff x="219724" y="1371600"/>
            <a:chExt cx="8676384" cy="4692405"/>
          </a:xfrm>
        </p:grpSpPr>
        <p:sp>
          <p:nvSpPr>
            <p:cNvPr id="5" name="AutoShape 1029"/>
            <p:cNvSpPr>
              <a:spLocks noChangeArrowheads="1"/>
            </p:cNvSpPr>
            <p:nvPr/>
          </p:nvSpPr>
          <p:spPr bwMode="auto">
            <a:xfrm>
              <a:off x="381000" y="1371600"/>
              <a:ext cx="3821900" cy="2086633"/>
            </a:xfrm>
            <a:prstGeom prst="cube">
              <a:avLst>
                <a:gd name="adj" fmla="val 3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(1)</a:t>
              </a:r>
            </a:p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Problem </a:t>
              </a:r>
            </a:p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    </a:t>
              </a:r>
              <a:r>
                <a:rPr lang="en-US" sz="1297" b="1" dirty="0">
                  <a:solidFill>
                    <a:schemeClr val="tx1"/>
                  </a:solidFill>
                </a:rPr>
                <a:t>investigation</a:t>
              </a:r>
              <a:r>
                <a:rPr lang="en-US" sz="1900" b="1" dirty="0">
                  <a:solidFill>
                    <a:schemeClr val="tx1"/>
                  </a:solidFill>
                </a:rPr>
                <a:t>:</a:t>
              </a:r>
              <a:r>
                <a:rPr lang="en-US" sz="19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6" name="Group 1044"/>
            <p:cNvGrpSpPr>
              <a:grpSpLocks/>
            </p:cNvGrpSpPr>
            <p:nvPr/>
          </p:nvGrpSpPr>
          <p:grpSpPr bwMode="auto">
            <a:xfrm>
              <a:off x="4979040" y="1400161"/>
              <a:ext cx="3726142" cy="2086633"/>
              <a:chOff x="2964" y="765"/>
              <a:chExt cx="2218" cy="1242"/>
            </a:xfrm>
          </p:grpSpPr>
          <p:sp>
            <p:nvSpPr>
              <p:cNvPr id="18" name="AutoShape 1030"/>
              <p:cNvSpPr>
                <a:spLocks noChangeArrowheads="1"/>
              </p:cNvSpPr>
              <p:nvPr/>
            </p:nvSpPr>
            <p:spPr bwMode="auto">
              <a:xfrm>
                <a:off x="2964" y="765"/>
                <a:ext cx="2218" cy="1242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Char char="•"/>
                </a:pPr>
                <a:endParaRPr lang="en-US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 Box 1033"/>
              <p:cNvSpPr txBox="1">
                <a:spLocks noChangeArrowheads="1"/>
              </p:cNvSpPr>
              <p:nvPr/>
            </p:nvSpPr>
            <p:spPr bwMode="auto">
              <a:xfrm>
                <a:off x="3065" y="866"/>
                <a:ext cx="2051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(2) Experiment 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Prototyping</a:t>
                </a:r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>
              <a:off x="5060769" y="3960794"/>
              <a:ext cx="3835339" cy="2088313"/>
              <a:chOff x="-4811030" y="3048000"/>
              <a:chExt cx="3835339" cy="2088313"/>
            </a:xfrm>
          </p:grpSpPr>
          <p:sp>
            <p:nvSpPr>
              <p:cNvPr id="16" name="AutoShape 1031"/>
              <p:cNvSpPr>
                <a:spLocks noChangeArrowheads="1"/>
              </p:cNvSpPr>
              <p:nvPr/>
            </p:nvSpPr>
            <p:spPr bwMode="auto">
              <a:xfrm>
                <a:off x="-4811030" y="3048000"/>
                <a:ext cx="3835339" cy="208831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7" name="Text Box 1034"/>
              <p:cNvSpPr txBox="1">
                <a:spLocks noChangeArrowheads="1"/>
              </p:cNvSpPr>
              <p:nvPr/>
            </p:nvSpPr>
            <p:spPr bwMode="auto">
              <a:xfrm>
                <a:off x="-4586909" y="3341824"/>
                <a:ext cx="3443909" cy="161117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(3) Experiment 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      Execution:</a:t>
                </a:r>
              </a:p>
              <a:p>
                <a:pPr>
                  <a:buClrTx/>
                  <a:buSzTx/>
                  <a:buFontTx/>
                  <a:buNone/>
                </a:pPr>
                <a:endParaRPr lang="en-US" sz="1900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1046"/>
            <p:cNvGrpSpPr>
              <a:grpSpLocks/>
            </p:cNvGrpSpPr>
            <p:nvPr/>
          </p:nvGrpSpPr>
          <p:grpSpPr bwMode="auto">
            <a:xfrm>
              <a:off x="219724" y="3975691"/>
              <a:ext cx="4063814" cy="2088314"/>
              <a:chOff x="131" y="2325"/>
              <a:chExt cx="2419" cy="1243"/>
            </a:xfrm>
          </p:grpSpPr>
          <p:sp>
            <p:nvSpPr>
              <p:cNvPr id="14" name="AutoShape 1032"/>
              <p:cNvSpPr>
                <a:spLocks noChangeArrowheads="1"/>
              </p:cNvSpPr>
              <p:nvPr/>
            </p:nvSpPr>
            <p:spPr bwMode="auto">
              <a:xfrm>
                <a:off x="131" y="2325"/>
                <a:ext cx="2419" cy="124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5" name="Text Box 1035"/>
              <p:cNvSpPr txBox="1">
                <a:spLocks noChangeArrowheads="1"/>
              </p:cNvSpPr>
              <p:nvPr/>
            </p:nvSpPr>
            <p:spPr bwMode="auto">
              <a:xfrm>
                <a:off x="169" y="2475"/>
                <a:ext cx="2315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(4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900" b="1" dirty="0">
                    <a:solidFill>
                      <a:schemeClr val="tx1"/>
                    </a:solidFill>
                  </a:rPr>
                  <a:t>Results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Publication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:</a:t>
                </a:r>
              </a:p>
            </p:txBody>
          </p:sp>
        </p:grpSp>
        <p:sp>
          <p:nvSpPr>
            <p:cNvPr id="9" name="AutoShape 1036"/>
            <p:cNvSpPr>
              <a:spLocks noChangeArrowheads="1"/>
            </p:cNvSpPr>
            <p:nvPr/>
          </p:nvSpPr>
          <p:spPr bwMode="auto">
            <a:xfrm>
              <a:off x="4209620" y="1620248"/>
              <a:ext cx="786219" cy="777868"/>
            </a:xfrm>
            <a:prstGeom prst="leftRightArrow">
              <a:avLst>
                <a:gd name="adj1" fmla="val 50000"/>
                <a:gd name="adj2" fmla="val 2021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0" name="AutoShape 1037"/>
            <p:cNvSpPr>
              <a:spLocks noChangeArrowheads="1"/>
            </p:cNvSpPr>
            <p:nvPr/>
          </p:nvSpPr>
          <p:spPr bwMode="auto">
            <a:xfrm>
              <a:off x="4300338" y="5013967"/>
              <a:ext cx="695502" cy="666984"/>
            </a:xfrm>
            <a:prstGeom prst="leftRightArrow">
              <a:avLst>
                <a:gd name="adj1" fmla="val 50000"/>
                <a:gd name="adj2" fmla="val 208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11" name="AutoShape 1038"/>
            <p:cNvSpPr>
              <a:spLocks noChangeArrowheads="1"/>
            </p:cNvSpPr>
            <p:nvPr/>
          </p:nvSpPr>
          <p:spPr bwMode="auto">
            <a:xfrm rot="16200000">
              <a:off x="2169299" y="3294451"/>
              <a:ext cx="458657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2" name="AutoShape 1039"/>
            <p:cNvSpPr>
              <a:spLocks noChangeArrowheads="1"/>
            </p:cNvSpPr>
            <p:nvPr/>
          </p:nvSpPr>
          <p:spPr bwMode="auto">
            <a:xfrm rot="16200000">
              <a:off x="6800937" y="3323013"/>
              <a:ext cx="458656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3352800" y="2743201"/>
              <a:ext cx="3064341" cy="17539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Shared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repositories</a:t>
              </a: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1981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olidFill>
                  <a:srgbClr val="777777"/>
                </a:solidFill>
              </a:rPr>
              <a:t>Introduction </a:t>
            </a:r>
          </a:p>
          <a:p>
            <a:r>
              <a:rPr lang="en-US" dirty="0" smtClean="0">
                <a:solidFill>
                  <a:srgbClr val="777777"/>
                </a:solidFill>
              </a:rPr>
              <a:t>Lifecycle of an e-science workflow</a:t>
            </a:r>
          </a:p>
          <a:p>
            <a:r>
              <a:rPr lang="en-US" dirty="0" smtClean="0"/>
              <a:t>Different approach to workflow scheduling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  <a:ea typeface="ＭＳ Ｐゴシック" pitchFamily="-105" charset="-128"/>
                <a:cs typeface="ＭＳ Ｐゴシック" pitchFamily="-105" charset="-128"/>
              </a:rPr>
              <a:t>Workflow Process Modeling &amp; Management </a:t>
            </a:r>
            <a:r>
              <a:rPr lang="en-US" dirty="0" smtClean="0">
                <a:solidFill>
                  <a:srgbClr val="A6A6A6"/>
                </a:solidFill>
              </a:rPr>
              <a:t>In Grid/Cloud</a:t>
            </a:r>
          </a:p>
          <a:p>
            <a:pPr lvl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Workflow and Web services (Workflow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and Web services (intrusive/non intrusive)</a:t>
            </a:r>
            <a:endParaRPr lang="en-US" dirty="0"/>
          </a:p>
          <a:p>
            <a:r>
              <a:rPr lang="en-US" dirty="0" smtClean="0"/>
              <a:t>Provenance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538999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Web Services in </a:t>
            </a:r>
            <a:r>
              <a:rPr lang="en-US" dirty="0" err="1" smtClean="0"/>
              <a:t>e</a:t>
            </a:r>
            <a:r>
              <a:rPr lang="en-US" dirty="0" smtClean="0"/>
              <a:t>-science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WS offer interoperability and flexibility in a large scale distributed environment.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WS can be </a:t>
            </a:r>
            <a:r>
              <a:rPr lang="en-US" b="1" dirty="0" smtClean="0">
                <a:solidFill>
                  <a:srgbClr val="000000"/>
                </a:solidFill>
              </a:rPr>
              <a:t>combined</a:t>
            </a:r>
            <a:r>
              <a:rPr lang="en-US" dirty="0" smtClean="0">
                <a:solidFill>
                  <a:srgbClr val="000000"/>
                </a:solidFill>
              </a:rPr>
              <a:t> in a </a:t>
            </a:r>
            <a:r>
              <a:rPr lang="en-US" b="1" dirty="0" smtClean="0">
                <a:solidFill>
                  <a:srgbClr val="000000"/>
                </a:solidFill>
              </a:rPr>
              <a:t>workflow</a:t>
            </a:r>
            <a:r>
              <a:rPr lang="en-US" dirty="0" smtClean="0">
                <a:solidFill>
                  <a:srgbClr val="000000"/>
                </a:solidFill>
              </a:rPr>
              <a:t> so that more complex operations may be achieved,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but any workflow implementation is potentially </a:t>
            </a:r>
            <a:r>
              <a:rPr lang="en-US" b="1" dirty="0" smtClean="0">
                <a:solidFill>
                  <a:srgbClr val="000000"/>
                </a:solidFill>
              </a:rPr>
              <a:t>faced</a:t>
            </a:r>
            <a:r>
              <a:rPr lang="en-US" dirty="0" smtClean="0">
                <a:solidFill>
                  <a:srgbClr val="000000"/>
                </a:solidFill>
              </a:rPr>
              <a:t> with a </a:t>
            </a:r>
            <a:r>
              <a:rPr lang="en-US" i="1" dirty="0" smtClean="0">
                <a:solidFill>
                  <a:srgbClr val="000000"/>
                </a:solidFill>
              </a:rPr>
              <a:t>data transport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98267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343400" cy="4630670"/>
          </a:xfrm>
          <a:prstGeom prst="rect">
            <a:avLst/>
          </a:prstGeom>
        </p:spPr>
      </p:pic>
      <p:sp>
        <p:nvSpPr>
          <p:cNvPr id="68" name="CustomShape 2"/>
          <p:cNvSpPr/>
          <p:nvPr/>
        </p:nvSpPr>
        <p:spPr>
          <a:xfrm>
            <a:off x="-152400" y="3280469"/>
            <a:ext cx="1532988" cy="3044131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sp>
        <p:nvSpPr>
          <p:cNvPr id="69" name="TextShape 3"/>
          <p:cNvSpPr txBox="1"/>
          <p:nvPr/>
        </p:nvSpPr>
        <p:spPr>
          <a:xfrm>
            <a:off x="-6629399" y="1659010"/>
            <a:ext cx="15338324" cy="5198990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endParaRPr dirty="0"/>
          </a:p>
        </p:txBody>
      </p:sp>
      <p:sp>
        <p:nvSpPr>
          <p:cNvPr id="70" name="TextShape 4"/>
          <p:cNvSpPr txBox="1"/>
          <p:nvPr/>
        </p:nvSpPr>
        <p:spPr>
          <a:xfrm>
            <a:off x="207425" y="6044191"/>
            <a:ext cx="8711864" cy="648653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343400" y="1447800"/>
            <a:ext cx="4800600" cy="4876800"/>
          </a:xfrm>
        </p:spPr>
        <p:txBody>
          <a:bodyPr/>
          <a:lstStyle/>
          <a:p>
            <a:r>
              <a:rPr lang="en-US" sz="2000" dirty="0"/>
              <a:t>Tasks/Jobs can be </a:t>
            </a:r>
            <a:r>
              <a:rPr lang="en-US" sz="2000" b="1" dirty="0"/>
              <a:t>queued</a:t>
            </a:r>
            <a:r>
              <a:rPr lang="en-US" sz="2000" dirty="0"/>
              <a:t> on the </a:t>
            </a:r>
            <a:r>
              <a:rPr lang="en-US" sz="2000" dirty="0" err="1"/>
              <a:t>runqueue</a:t>
            </a:r>
            <a:r>
              <a:rPr lang="en-US" sz="2000" dirty="0"/>
              <a:t> by </a:t>
            </a:r>
            <a:r>
              <a:rPr lang="en-US" sz="2000" b="1" dirty="0"/>
              <a:t>any</a:t>
            </a:r>
            <a:r>
              <a:rPr lang="en-US" sz="2000" dirty="0"/>
              <a:t> entity. The service submission </a:t>
            </a:r>
            <a:r>
              <a:rPr lang="en-US" sz="2000" b="1" dirty="0"/>
              <a:t>listens</a:t>
            </a:r>
            <a:r>
              <a:rPr lang="en-US" sz="2000" dirty="0"/>
              <a:t> on the </a:t>
            </a:r>
            <a:r>
              <a:rPr lang="en-US" sz="2000" dirty="0" err="1"/>
              <a:t>runqueue</a:t>
            </a:r>
            <a:r>
              <a:rPr lang="en-US" sz="2000" dirty="0"/>
              <a:t> and picks up new tasks to submit</a:t>
            </a:r>
          </a:p>
          <a:p>
            <a:pPr lvl="3"/>
            <a:endParaRPr lang="en-US" sz="1200" dirty="0"/>
          </a:p>
          <a:p>
            <a:r>
              <a:rPr lang="en-US" sz="2000" dirty="0"/>
              <a:t>Resources such as Grid or Cloud are abstracted using submitters plugins</a:t>
            </a:r>
          </a:p>
          <a:p>
            <a:pPr lvl="3"/>
            <a:endParaRPr lang="en-US" sz="1200" dirty="0"/>
          </a:p>
          <a:p>
            <a:r>
              <a:rPr lang="en-US" sz="2000" dirty="0"/>
              <a:t>Enabling a new resource is a matter of writing its submitter</a:t>
            </a:r>
          </a:p>
          <a:p>
            <a:r>
              <a:rPr lang="en-US" sz="2000" dirty="0"/>
              <a:t>Service Submission performs </a:t>
            </a:r>
            <a:r>
              <a:rPr lang="en-US" sz="2000" b="1" dirty="0"/>
              <a:t>matchmaking</a:t>
            </a:r>
            <a:r>
              <a:rPr lang="en-US" sz="2000" dirty="0"/>
              <a:t> between services and resources to run on</a:t>
            </a:r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Reginald Cushing, </a:t>
            </a:r>
            <a:r>
              <a:rPr lang="en-US" dirty="0" err="1" smtClean="0">
                <a:solidFill>
                  <a:schemeClr val="tx1"/>
                </a:solidFill>
              </a:rPr>
              <a:t>Spiros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Koulouzis</a:t>
            </a:r>
            <a:r>
              <a:rPr lang="en-US" dirty="0" smtClean="0">
                <a:solidFill>
                  <a:schemeClr val="tx1"/>
                </a:solidFill>
              </a:rPr>
              <a:t>,  Adam S. Z. Belloum, Marian </a:t>
            </a:r>
            <a:r>
              <a:rPr lang="en-US" dirty="0" err="1" smtClean="0">
                <a:solidFill>
                  <a:schemeClr val="tx1"/>
                </a:solidFill>
              </a:rPr>
              <a:t>Bubak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Dynamic Handling for Cooperating </a:t>
            </a:r>
            <a:r>
              <a:rPr lang="en-US" b="1" dirty="0" smtClean="0">
                <a:solidFill>
                  <a:schemeClr val="tx1"/>
                </a:solidFill>
              </a:rPr>
              <a:t>Scientific Web </a:t>
            </a:r>
            <a:r>
              <a:rPr lang="en-US" b="1" dirty="0">
                <a:solidFill>
                  <a:schemeClr val="tx1"/>
                </a:solidFill>
              </a:rPr>
              <a:t>Services</a:t>
            </a:r>
            <a:r>
              <a:rPr lang="en-US" dirty="0" smtClean="0">
                <a:solidFill>
                  <a:schemeClr val="tx1"/>
                </a:solidFill>
              </a:rPr>
              <a:t>, 7th IEEE International Conference on e-Science, December 2011, Stockholm, Sweden</a:t>
            </a:r>
          </a:p>
        </p:txBody>
      </p:sp>
    </p:spTree>
    <p:extLst>
      <p:ext uri="{BB962C8B-B14F-4D97-AF65-F5344CB8AC3E}">
        <p14:creationId xmlns:p14="http://schemas.microsoft.com/office/powerpoint/2010/main" val="704390172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/>
          <p:cNvPicPr/>
          <p:nvPr/>
        </p:nvPicPr>
        <p:blipFill>
          <a:blip r:embed="rId3"/>
          <a:stretch>
            <a:fillRect/>
          </a:stretch>
        </p:blipFill>
        <p:spPr>
          <a:xfrm>
            <a:off x="207099" y="1676400"/>
            <a:ext cx="4288701" cy="3092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Rule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1524000"/>
            <a:ext cx="4876800" cy="3886200"/>
          </a:xfrm>
        </p:spPr>
        <p:txBody>
          <a:bodyPr/>
          <a:lstStyle/>
          <a:p>
            <a:r>
              <a:rPr lang="en-US" sz="1800" dirty="0"/>
              <a:t>Service load is based on the amount of </a:t>
            </a:r>
            <a:r>
              <a:rPr lang="en-US" sz="1800" b="1" dirty="0"/>
              <a:t>data</a:t>
            </a:r>
            <a:r>
              <a:rPr lang="en-US" sz="1800" dirty="0"/>
              <a:t> being </a:t>
            </a:r>
            <a:r>
              <a:rPr lang="en-US" sz="1800" b="1" dirty="0"/>
              <a:t>queued</a:t>
            </a:r>
            <a:r>
              <a:rPr lang="en-US" sz="1800" dirty="0"/>
              <a:t> on the service and the </a:t>
            </a:r>
            <a:r>
              <a:rPr lang="en-US" sz="1800" b="1" dirty="0"/>
              <a:t>time</a:t>
            </a:r>
            <a:r>
              <a:rPr lang="en-US" sz="1800" dirty="0"/>
              <a:t> </a:t>
            </a:r>
            <a:r>
              <a:rPr lang="en-US" sz="1800" b="1" dirty="0"/>
              <a:t>quantum</a:t>
            </a:r>
            <a:r>
              <a:rPr lang="en-US" sz="1800" dirty="0"/>
              <a:t> for the service to run</a:t>
            </a:r>
          </a:p>
          <a:p>
            <a:pPr lvl="5"/>
            <a:endParaRPr lang="en-US" sz="1000" dirty="0"/>
          </a:p>
          <a:p>
            <a:r>
              <a:rPr lang="en-US" sz="1800" dirty="0"/>
              <a:t>The service container </a:t>
            </a:r>
            <a:r>
              <a:rPr lang="en-US" sz="1800" b="1" dirty="0"/>
              <a:t>continuously</a:t>
            </a:r>
            <a:r>
              <a:rPr lang="en-US" sz="1800" dirty="0"/>
              <a:t> monitors the </a:t>
            </a:r>
            <a:r>
              <a:rPr lang="en-US" sz="1800" b="1" dirty="0"/>
              <a:t>data</a:t>
            </a:r>
            <a:r>
              <a:rPr lang="en-US" sz="1800" dirty="0"/>
              <a:t> </a:t>
            </a:r>
            <a:r>
              <a:rPr lang="en-US" sz="1800" b="1" dirty="0"/>
              <a:t>processing</a:t>
            </a:r>
            <a:r>
              <a:rPr lang="en-US" sz="1800" dirty="0"/>
              <a:t> </a:t>
            </a:r>
            <a:r>
              <a:rPr lang="en-US" sz="1800" b="1" dirty="0"/>
              <a:t>rate</a:t>
            </a:r>
            <a:r>
              <a:rPr lang="en-US" sz="1800" dirty="0"/>
              <a:t> and estimates the computation time needed to process all the queued data within a time </a:t>
            </a:r>
            <a:r>
              <a:rPr lang="en-US" sz="1800" dirty="0" smtClean="0"/>
              <a:t>frame of </a:t>
            </a:r>
            <a:r>
              <a:rPr lang="en-US" sz="1800" dirty="0"/>
              <a:t>the data and the processing time are directly proportionate. This might not be the case for all problems. </a:t>
            </a:r>
          </a:p>
          <a:p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4876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b="1" dirty="0" smtClean="0"/>
              <a:t>estimated</a:t>
            </a:r>
            <a:r>
              <a:rPr lang="en-US" sz="1800" dirty="0" smtClean="0"/>
              <a:t> </a:t>
            </a:r>
            <a:r>
              <a:rPr lang="en-US" sz="1800" b="1" dirty="0" smtClean="0"/>
              <a:t>processing</a:t>
            </a:r>
            <a:r>
              <a:rPr lang="en-US" sz="1800" dirty="0" smtClean="0"/>
              <a:t> </a:t>
            </a:r>
            <a:r>
              <a:rPr lang="en-US" sz="1800" b="1" dirty="0" smtClean="0"/>
              <a:t>time</a:t>
            </a:r>
            <a:r>
              <a:rPr lang="en-US" sz="1800" dirty="0" smtClean="0"/>
              <a:t> and the </a:t>
            </a:r>
            <a:r>
              <a:rPr lang="en-US" sz="1800" b="1" dirty="0" smtClean="0"/>
              <a:t>time</a:t>
            </a:r>
            <a:r>
              <a:rPr lang="en-US" sz="1800" dirty="0" smtClean="0"/>
              <a:t> </a:t>
            </a:r>
            <a:r>
              <a:rPr lang="en-US" sz="1800" b="1" dirty="0" smtClean="0"/>
              <a:t>quantum</a:t>
            </a:r>
            <a:r>
              <a:rPr lang="en-US" sz="1800" dirty="0" smtClean="0"/>
              <a:t> given by the resource for executing the service are used to </a:t>
            </a:r>
            <a:r>
              <a:rPr lang="en-US" sz="1800" b="1" dirty="0" smtClean="0"/>
              <a:t>derive</a:t>
            </a:r>
            <a:r>
              <a:rPr lang="en-US" sz="1800" dirty="0" smtClean="0"/>
              <a:t> the </a:t>
            </a:r>
            <a:r>
              <a:rPr lang="en-US" sz="1800" b="1" dirty="0" smtClean="0"/>
              <a:t>service</a:t>
            </a:r>
            <a:r>
              <a:rPr lang="en-US" sz="1800" dirty="0" smtClean="0"/>
              <a:t> </a:t>
            </a:r>
            <a:r>
              <a:rPr lang="en-US" sz="1800" b="1" dirty="0" smtClean="0"/>
              <a:t>load</a:t>
            </a:r>
            <a:r>
              <a:rPr lang="en-US" sz="1800" dirty="0" smtClean="0"/>
              <a:t>. Thus a service load of 2 means that it will take twice as much time as the allocated quantum to process the data.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74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Reginald Cushing, </a:t>
            </a:r>
            <a:r>
              <a:rPr lang="en-US" dirty="0" err="1" smtClean="0">
                <a:solidFill>
                  <a:schemeClr val="tx1"/>
                </a:solidFill>
              </a:rPr>
              <a:t>Spiros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Koulouzis</a:t>
            </a:r>
            <a:r>
              <a:rPr lang="en-US" dirty="0" smtClean="0">
                <a:solidFill>
                  <a:schemeClr val="tx1"/>
                </a:solidFill>
              </a:rPr>
              <a:t>,  Adam S. Z. Belloum, Marian </a:t>
            </a:r>
            <a:r>
              <a:rPr lang="en-US" dirty="0" err="1" smtClean="0">
                <a:solidFill>
                  <a:schemeClr val="tx1"/>
                </a:solidFill>
              </a:rPr>
              <a:t>Bubak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Dynamic Handling for Cooperating </a:t>
            </a:r>
            <a:r>
              <a:rPr lang="en-US" b="1" dirty="0" smtClean="0">
                <a:solidFill>
                  <a:schemeClr val="tx1"/>
                </a:solidFill>
              </a:rPr>
              <a:t>Scientific Web </a:t>
            </a:r>
            <a:r>
              <a:rPr lang="en-US" b="1" dirty="0">
                <a:solidFill>
                  <a:schemeClr val="tx1"/>
                </a:solidFill>
              </a:rPr>
              <a:t>Services</a:t>
            </a:r>
            <a:r>
              <a:rPr lang="en-US" dirty="0" smtClean="0">
                <a:solidFill>
                  <a:schemeClr val="tx1"/>
                </a:solidFill>
              </a:rPr>
              <a:t>, 7th IEEE International Conference on e-Science, December 2011, Stockholm, Sweden</a:t>
            </a:r>
          </a:p>
        </p:txBody>
      </p:sp>
    </p:spTree>
    <p:extLst>
      <p:ext uri="{BB962C8B-B14F-4D97-AF65-F5344CB8AC3E}">
        <p14:creationId xmlns:p14="http://schemas.microsoft.com/office/powerpoint/2010/main" val="855144634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876800" cy="2204695"/>
          </a:xfrm>
          <a:prstGeom prst="rect">
            <a:avLst/>
          </a:prstGeom>
        </p:spPr>
      </p:pic>
      <p:sp>
        <p:nvSpPr>
          <p:cNvPr id="174" name="TextShape 4"/>
          <p:cNvSpPr txBox="1"/>
          <p:nvPr/>
        </p:nvSpPr>
        <p:spPr>
          <a:xfrm>
            <a:off x="305422" y="6524070"/>
            <a:ext cx="1866828" cy="347668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>
              <a:buNone/>
            </a:pPr>
            <a:r>
              <a:rPr lang="en-US" sz="1500" dirty="0" err="1" smtClean="0"/>
              <a:t>www.uniprot.org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676400"/>
            <a:ext cx="4419600" cy="3276600"/>
          </a:xfrm>
        </p:spPr>
        <p:txBody>
          <a:bodyPr/>
          <a:lstStyle/>
          <a:p>
            <a:r>
              <a:rPr lang="en-US" sz="2000" dirty="0"/>
              <a:t>Workflow with 2 pipelines. The pipelines perform sequence alignments using data from </a:t>
            </a:r>
            <a:r>
              <a:rPr lang="en-US" sz="2000" dirty="0" err="1" smtClean="0"/>
              <a:t>UniProtKB</a:t>
            </a:r>
            <a:endParaRPr lang="en-US" sz="2000" dirty="0"/>
          </a:p>
          <a:p>
            <a:pPr lvl="5"/>
            <a:endParaRPr lang="en-US" sz="2000" dirty="0"/>
          </a:p>
          <a:p>
            <a:r>
              <a:rPr lang="en-US" sz="2000" dirty="0"/>
              <a:t>Each pipeline performs 22500 alignments i.e. 45100 total alignments in all</a:t>
            </a:r>
          </a:p>
          <a:p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688" y="4419600"/>
            <a:ext cx="91168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/>
              <a:t>All modules are standard web services which are hosted in the modified Axis2 container </a:t>
            </a:r>
            <a:endParaRPr lang="en-US" sz="1800" dirty="0" smtClean="0"/>
          </a:p>
          <a:p>
            <a:pPr lvl="4"/>
            <a:endParaRPr lang="en-US" sz="800" dirty="0"/>
          </a:p>
          <a:p>
            <a:r>
              <a:rPr lang="en-US" sz="1800" dirty="0"/>
              <a:t>The alignments where performed using </a:t>
            </a:r>
            <a:r>
              <a:rPr lang="en-US" sz="1800" dirty="0" err="1"/>
              <a:t>BioJava</a:t>
            </a:r>
            <a:r>
              <a:rPr lang="en-US" sz="1800" dirty="0"/>
              <a:t> </a:t>
            </a:r>
            <a:r>
              <a:rPr lang="en-US" sz="1800" dirty="0" err="1" smtClean="0"/>
              <a:t>api</a:t>
            </a:r>
            <a:endParaRPr lang="en-US" sz="1800" dirty="0" smtClean="0"/>
          </a:p>
          <a:p>
            <a:pPr lvl="5"/>
            <a:endParaRPr lang="en-US" sz="800" dirty="0"/>
          </a:p>
          <a:p>
            <a:r>
              <a:rPr lang="en-US" sz="1800" dirty="0"/>
              <a:t>Source and sink are part of the bootstrapping sequence. Source submits the </a:t>
            </a:r>
            <a:r>
              <a:rPr lang="en-US" sz="1800" dirty="0" err="1"/>
              <a:t>getSequenceId</a:t>
            </a:r>
            <a:r>
              <a:rPr lang="en-US" sz="1800" dirty="0"/>
              <a:t> service while sink waits for output from the </a:t>
            </a:r>
            <a:r>
              <a:rPr lang="en-US" sz="1800" dirty="0" err="1" smtClean="0"/>
              <a:t>htmlRenderer</a:t>
            </a:r>
            <a:endParaRPr lang="en-US" sz="1800" dirty="0" smtClean="0"/>
          </a:p>
          <a:p>
            <a:pPr lvl="4"/>
            <a:endParaRPr lang="en-US" sz="800" dirty="0"/>
          </a:p>
          <a:p>
            <a:r>
              <a:rPr lang="en-US" sz="1800" dirty="0"/>
              <a:t>The Distributed ASCI Computer 3 (DAS3) was used as the resource pool.</a:t>
            </a:r>
          </a:p>
        </p:txBody>
      </p:sp>
    </p:spTree>
    <p:extLst>
      <p:ext uri="{BB962C8B-B14F-4D97-AF65-F5344CB8AC3E}">
        <p14:creationId xmlns:p14="http://schemas.microsoft.com/office/powerpoint/2010/main" val="1309578551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2"/>
          <p:cNvSpPr txBox="1"/>
          <p:nvPr/>
        </p:nvSpPr>
        <p:spPr>
          <a:xfrm>
            <a:off x="1244552" y="6011546"/>
            <a:ext cx="1866828" cy="365296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>
              <a:buNone/>
            </a:pPr>
            <a:r>
              <a:rPr lang="en-US" sz="2000" dirty="0"/>
              <a:t>Service Load</a:t>
            </a:r>
            <a:endParaRPr dirty="0"/>
          </a:p>
        </p:txBody>
      </p:sp>
      <p:sp>
        <p:nvSpPr>
          <p:cNvPr id="179" name="TextShape 3"/>
          <p:cNvSpPr txBox="1"/>
          <p:nvPr/>
        </p:nvSpPr>
        <p:spPr>
          <a:xfrm>
            <a:off x="5185633" y="6011546"/>
            <a:ext cx="3526231" cy="365296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>
              <a:buNone/>
            </a:pPr>
            <a:r>
              <a:rPr lang="en-US" sz="2000"/>
              <a:t>Running Service instances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Auto-</a:t>
            </a:r>
            <a:r>
              <a:rPr lang="en-US" dirty="0" smtClean="0"/>
              <a:t>Scaling</a:t>
            </a:r>
            <a:endParaRPr lang="en-US" dirty="0"/>
          </a:p>
        </p:txBody>
      </p:sp>
      <p:pic>
        <p:nvPicPr>
          <p:cNvPr id="176" name="Picture 17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1850" y="1244095"/>
            <a:ext cx="4616929" cy="4561789"/>
          </a:xfrm>
          <a:prstGeom prst="rect">
            <a:avLst/>
          </a:prstGeom>
        </p:spPr>
      </p:pic>
      <p:pic>
        <p:nvPicPr>
          <p:cNvPr id="177" name="Picture 17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44095"/>
            <a:ext cx="4660047" cy="45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0770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project: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6248400" cy="4114800"/>
          </a:xfrm>
        </p:spPr>
        <p:txBody>
          <a:bodyPr/>
          <a:lstStyle/>
          <a:p>
            <a:pPr algn="just"/>
            <a:r>
              <a:rPr lang="nl-NL" sz="2000" dirty="0" smtClean="0"/>
              <a:t>COMMIT is a public-private research community </a:t>
            </a:r>
            <a:r>
              <a:rPr lang="nl-NL" sz="2000" dirty="0" err="1" smtClean="0"/>
              <a:t>solving</a:t>
            </a:r>
            <a:r>
              <a:rPr lang="nl-NL" sz="2000" dirty="0" smtClean="0"/>
              <a:t> grand </a:t>
            </a:r>
            <a:r>
              <a:rPr lang="nl-NL" sz="2000" dirty="0" err="1" smtClean="0"/>
              <a:t>challenges</a:t>
            </a:r>
            <a:r>
              <a:rPr lang="nl-NL" sz="2000" dirty="0" smtClean="0"/>
              <a:t> in information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communication</a:t>
            </a:r>
            <a:r>
              <a:rPr lang="nl-NL" sz="2000" dirty="0" smtClean="0"/>
              <a:t> </a:t>
            </a:r>
            <a:r>
              <a:rPr lang="nl-NL" sz="2000" dirty="0" err="1" smtClean="0"/>
              <a:t>science</a:t>
            </a:r>
            <a:r>
              <a:rPr lang="nl-NL" sz="2000" dirty="0" smtClean="0"/>
              <a:t> </a:t>
            </a:r>
            <a:r>
              <a:rPr lang="nl-NL" sz="2000" dirty="0" err="1" smtClean="0"/>
              <a:t>shaping</a:t>
            </a:r>
            <a:r>
              <a:rPr lang="nl-NL" sz="2000" dirty="0" smtClean="0"/>
              <a:t> </a:t>
            </a:r>
            <a:r>
              <a:rPr lang="nl-NL" sz="2000" dirty="0" err="1" smtClean="0"/>
              <a:t>tomorrow’s</a:t>
            </a:r>
            <a:r>
              <a:rPr lang="nl-NL" sz="2000" dirty="0" smtClean="0"/>
              <a:t> society.</a:t>
            </a:r>
          </a:p>
          <a:p>
            <a:pPr lvl="4" algn="just"/>
            <a:endParaRPr lang="nl-NL" sz="1000" dirty="0"/>
          </a:p>
          <a:p>
            <a:pPr algn="just"/>
            <a:r>
              <a:rPr lang="nl-NL" sz="2000" dirty="0" smtClean="0"/>
              <a:t>COMMIT has </a:t>
            </a:r>
            <a:r>
              <a:rPr lang="nl-NL" sz="2000" b="1" dirty="0" smtClean="0"/>
              <a:t>15 </a:t>
            </a:r>
            <a:r>
              <a:rPr lang="nl-NL" sz="2000" b="1" dirty="0" err="1" smtClean="0"/>
              <a:t>projects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b="1" dirty="0" smtClean="0"/>
              <a:t>200 </a:t>
            </a:r>
            <a:r>
              <a:rPr lang="nl-NL" sz="2000" b="1" dirty="0" err="1" smtClean="0"/>
              <a:t>people</a:t>
            </a:r>
            <a:r>
              <a:rPr lang="nl-NL" sz="2000" b="1" dirty="0" smtClean="0"/>
              <a:t> </a:t>
            </a:r>
            <a:r>
              <a:rPr lang="nl-NL" sz="2000" dirty="0" smtClean="0"/>
              <a:t>in </a:t>
            </a:r>
            <a:r>
              <a:rPr lang="nl-NL" sz="2000" b="1" dirty="0" smtClean="0"/>
              <a:t>80 </a:t>
            </a:r>
            <a:r>
              <a:rPr lang="nl-NL" sz="2000" b="1" dirty="0" err="1" smtClean="0"/>
              <a:t>organisations</a:t>
            </a:r>
            <a:r>
              <a:rPr lang="nl-NL" sz="2000" b="1" dirty="0" smtClean="0"/>
              <a:t> </a:t>
            </a:r>
            <a:r>
              <a:rPr lang="nl-NL" sz="2000" dirty="0" err="1" smtClean="0"/>
              <a:t>such</a:t>
            </a:r>
            <a:r>
              <a:rPr lang="nl-NL" sz="2000" dirty="0" smtClean="0"/>
              <a:t> as </a:t>
            </a:r>
            <a:r>
              <a:rPr lang="nl-NL" sz="2000" dirty="0" err="1" smtClean="0"/>
              <a:t>universities</a:t>
            </a:r>
            <a:r>
              <a:rPr lang="nl-NL" sz="2000" dirty="0" smtClean="0"/>
              <a:t>, TNO</a:t>
            </a:r>
            <a:r>
              <a:rPr lang="nl-NL" sz="2000" dirty="0"/>
              <a:t>, Thales, Logica, Philips, AMC,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SME’s</a:t>
            </a:r>
            <a:r>
              <a:rPr lang="nl-NL" sz="2000" dirty="0" smtClean="0"/>
              <a:t> </a:t>
            </a:r>
            <a:r>
              <a:rPr lang="nl-NL" sz="2000" dirty="0" err="1" smtClean="0"/>
              <a:t>like</a:t>
            </a:r>
            <a:r>
              <a:rPr lang="nl-NL" sz="2000" dirty="0" smtClean="0"/>
              <a:t> </a:t>
            </a:r>
            <a:r>
              <a:rPr lang="nl-NL" sz="2000" dirty="0" err="1" smtClean="0"/>
              <a:t>DevLab</a:t>
            </a:r>
            <a:r>
              <a:rPr lang="nl-NL" sz="2000" dirty="0"/>
              <a:t>, Hyves, </a:t>
            </a:r>
            <a:r>
              <a:rPr lang="nl-NL" sz="2000" dirty="0" smtClean="0"/>
              <a:t>Waag.</a:t>
            </a:r>
          </a:p>
          <a:p>
            <a:pPr lvl="4" algn="just"/>
            <a:endParaRPr lang="nl-NL" sz="1000" dirty="0"/>
          </a:p>
          <a:p>
            <a:pPr algn="just"/>
            <a:r>
              <a:rPr lang="nl-NL" sz="2000" dirty="0" smtClean="0"/>
              <a:t>COMMIT </a:t>
            </a:r>
            <a:r>
              <a:rPr lang="nl-NL" sz="2000" dirty="0" err="1" smtClean="0"/>
              <a:t>delivers</a:t>
            </a:r>
            <a:r>
              <a:rPr lang="nl-NL" sz="2000" dirty="0" smtClean="0"/>
              <a:t> </a:t>
            </a:r>
            <a:r>
              <a:rPr lang="nl-NL" sz="2000" dirty="0" err="1" smtClean="0"/>
              <a:t>science</a:t>
            </a:r>
            <a:r>
              <a:rPr lang="nl-NL" sz="2000" dirty="0" smtClean="0"/>
              <a:t>, </a:t>
            </a:r>
            <a:r>
              <a:rPr lang="nl-NL" sz="2000" dirty="0" err="1" smtClean="0"/>
              <a:t>disseminates</a:t>
            </a:r>
            <a:r>
              <a:rPr lang="nl-NL" sz="2000" dirty="0" smtClean="0"/>
              <a:t> </a:t>
            </a:r>
            <a:r>
              <a:rPr lang="nl-NL" sz="2000" dirty="0" err="1" smtClean="0"/>
              <a:t>its</a:t>
            </a:r>
            <a:r>
              <a:rPr lang="nl-NL" sz="2000" dirty="0" smtClean="0"/>
              <a:t> </a:t>
            </a:r>
            <a:r>
              <a:rPr lang="nl-NL" sz="2000" dirty="0" err="1" smtClean="0"/>
              <a:t>results</a:t>
            </a:r>
            <a:r>
              <a:rPr lang="nl-NL" sz="2000" dirty="0" smtClean="0"/>
              <a:t>, </a:t>
            </a:r>
            <a:r>
              <a:rPr lang="nl-NL" sz="2000" dirty="0" err="1" smtClean="0"/>
              <a:t>measures</a:t>
            </a:r>
            <a:r>
              <a:rPr lang="nl-NL" sz="2000" dirty="0" smtClean="0"/>
              <a:t> </a:t>
            </a:r>
            <a:r>
              <a:rPr lang="nl-NL" sz="2000" dirty="0" err="1" smtClean="0"/>
              <a:t>its</a:t>
            </a:r>
            <a:r>
              <a:rPr lang="nl-NL" sz="2000" dirty="0" smtClean="0"/>
              <a:t> impact, </a:t>
            </a:r>
            <a:r>
              <a:rPr lang="nl-NL" sz="2000" dirty="0" err="1" smtClean="0"/>
              <a:t>generates</a:t>
            </a:r>
            <a:r>
              <a:rPr lang="nl-NL" sz="2000" dirty="0" smtClean="0"/>
              <a:t> </a:t>
            </a:r>
            <a:r>
              <a:rPr lang="nl-NL" sz="2000" dirty="0" err="1" smtClean="0"/>
              <a:t>synergy</a:t>
            </a:r>
            <a:r>
              <a:rPr lang="nl-NL" sz="2000" dirty="0" smtClean="0"/>
              <a:t>.</a:t>
            </a:r>
          </a:p>
        </p:txBody>
      </p:sp>
      <p:pic>
        <p:nvPicPr>
          <p:cNvPr id="5" name="Picture 4" descr="Screen Shot 2012-07-02 at 2.3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99" y="457200"/>
            <a:ext cx="2180701" cy="6400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6553200" y="5181600"/>
            <a:ext cx="749808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172200"/>
            <a:ext cx="266431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www.Commit</a:t>
            </a:r>
            <a:r>
              <a:rPr lang="en-US" sz="2000" dirty="0" err="1"/>
              <a:t>-nl.nl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6692659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up web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715000"/>
            <a:ext cx="77724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Peaks in load(left) will result in peaks in instances(right). The fuzzy controllers </a:t>
            </a:r>
            <a:r>
              <a:rPr lang="en-US" sz="2000" b="1" dirty="0"/>
              <a:t>scale</a:t>
            </a:r>
            <a:r>
              <a:rPr lang="en-US" sz="2000" dirty="0"/>
              <a:t> </a:t>
            </a:r>
            <a:r>
              <a:rPr lang="en-US" sz="2000" b="1" dirty="0"/>
              <a:t>up</a:t>
            </a:r>
            <a:r>
              <a:rPr lang="en-US" sz="2000" dirty="0"/>
              <a:t> the web services to meet the demands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81" name="Picture 180"/>
          <p:cNvPicPr/>
          <p:nvPr/>
        </p:nvPicPr>
        <p:blipFill>
          <a:blip r:embed="rId2"/>
          <a:stretch>
            <a:fillRect/>
          </a:stretch>
        </p:blipFill>
        <p:spPr>
          <a:xfrm>
            <a:off x="4571851" y="1244095"/>
            <a:ext cx="4572150" cy="4561789"/>
          </a:xfrm>
          <a:prstGeom prst="rect">
            <a:avLst/>
          </a:prstGeom>
        </p:spPr>
      </p:pic>
      <p:pic>
        <p:nvPicPr>
          <p:cNvPr id="182" name="Picture 18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44095"/>
            <a:ext cx="4660047" cy="4561789"/>
          </a:xfrm>
          <a:prstGeom prst="rect">
            <a:avLst/>
          </a:prstGeom>
        </p:spPr>
      </p:pic>
      <p:sp>
        <p:nvSpPr>
          <p:cNvPr id="183" name="CustomShape 2"/>
          <p:cNvSpPr/>
          <p:nvPr/>
        </p:nvSpPr>
        <p:spPr>
          <a:xfrm>
            <a:off x="621949" y="1658684"/>
            <a:ext cx="829375" cy="1451389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sp>
        <p:nvSpPr>
          <p:cNvPr id="184" name="CustomShape 3"/>
          <p:cNvSpPr/>
          <p:nvPr/>
        </p:nvSpPr>
        <p:spPr>
          <a:xfrm>
            <a:off x="5631189" y="2902779"/>
            <a:ext cx="447516" cy="512524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sp>
        <p:nvSpPr>
          <p:cNvPr id="185" name="CustomShape 4"/>
          <p:cNvSpPr/>
          <p:nvPr/>
        </p:nvSpPr>
        <p:spPr>
          <a:xfrm>
            <a:off x="5838615" y="2247923"/>
            <a:ext cx="621949" cy="512524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cxnSp>
        <p:nvCxnSpPr>
          <p:cNvPr id="186" name="Line 5"/>
          <p:cNvCxnSpPr>
            <a:stCxn id="183" idx="6"/>
            <a:endCxn id="185" idx="2"/>
          </p:cNvCxnSpPr>
          <p:nvPr/>
        </p:nvCxnSpPr>
        <p:spPr>
          <a:prstGeom prst="bentConnector3">
            <a:avLst/>
          </a:prstGeom>
          <a:ln w="27360">
            <a:solidFill>
              <a:srgbClr val="FF0000"/>
            </a:solidFill>
            <a:round/>
            <a:tailEnd type="triangle" w="med" len="med"/>
          </a:ln>
        </p:spPr>
      </p:cxnSp>
      <p:cxnSp>
        <p:nvCxnSpPr>
          <p:cNvPr id="187" name="Line 6"/>
          <p:cNvCxnSpPr>
            <a:stCxn id="183" idx="6"/>
            <a:endCxn id="184" idx="2"/>
          </p:cNvCxnSpPr>
          <p:nvPr/>
        </p:nvCxnSpPr>
        <p:spPr>
          <a:prstGeom prst="bentConnector3">
            <a:avLst/>
          </a:prstGeom>
          <a:ln w="27360">
            <a:solidFill>
              <a:srgbClr val="FF0000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71241945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up web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190" name="Picture 18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850" y="1244095"/>
            <a:ext cx="4616929" cy="4561789"/>
          </a:xfrm>
          <a:prstGeom prst="rect">
            <a:avLst/>
          </a:prstGeom>
        </p:spPr>
      </p:pic>
      <p:pic>
        <p:nvPicPr>
          <p:cNvPr id="191" name="Picture 19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44095"/>
            <a:ext cx="4660047" cy="4561789"/>
          </a:xfrm>
          <a:prstGeom prst="rect">
            <a:avLst/>
          </a:prstGeom>
        </p:spPr>
      </p:pic>
      <p:sp>
        <p:nvSpPr>
          <p:cNvPr id="192" name="CustomShape 2"/>
          <p:cNvSpPr/>
          <p:nvPr/>
        </p:nvSpPr>
        <p:spPr>
          <a:xfrm>
            <a:off x="2979738" y="1723974"/>
            <a:ext cx="829375" cy="796860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sp>
        <p:nvSpPr>
          <p:cNvPr id="193" name="CustomShape 3"/>
          <p:cNvSpPr/>
          <p:nvPr/>
        </p:nvSpPr>
        <p:spPr>
          <a:xfrm>
            <a:off x="7895882" y="2019410"/>
            <a:ext cx="621949" cy="512524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cxnSp>
        <p:nvCxnSpPr>
          <p:cNvPr id="194" name="Line 4"/>
          <p:cNvCxnSpPr>
            <a:stCxn id="192" idx="6"/>
            <a:endCxn id="193" idx="2"/>
          </p:cNvCxnSpPr>
          <p:nvPr/>
        </p:nvCxnSpPr>
        <p:spPr>
          <a:prstGeom prst="bentConnector3">
            <a:avLst/>
          </a:prstGeom>
          <a:ln w="27360">
            <a:solidFill>
              <a:srgbClr val="FF0000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49118585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Scale </a:t>
            </a:r>
            <a:r>
              <a:rPr lang="en-US" dirty="0" smtClean="0"/>
              <a:t>up</a:t>
            </a:r>
            <a:endParaRPr lang="en-US" dirty="0"/>
          </a:p>
        </p:txBody>
      </p:sp>
      <p:pic>
        <p:nvPicPr>
          <p:cNvPr id="197" name="Picture 196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850" y="1244095"/>
            <a:ext cx="4616929" cy="4561789"/>
          </a:xfrm>
          <a:prstGeom prst="rect">
            <a:avLst/>
          </a:prstGeom>
        </p:spPr>
      </p:pic>
      <p:pic>
        <p:nvPicPr>
          <p:cNvPr id="198" name="Picture 197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44095"/>
            <a:ext cx="4660047" cy="4561789"/>
          </a:xfrm>
          <a:prstGeom prst="rect">
            <a:avLst/>
          </a:prstGeom>
        </p:spPr>
      </p:pic>
      <p:sp>
        <p:nvSpPr>
          <p:cNvPr id="199" name="CustomShape 2"/>
          <p:cNvSpPr/>
          <p:nvPr/>
        </p:nvSpPr>
        <p:spPr>
          <a:xfrm>
            <a:off x="65004" y="3862863"/>
            <a:ext cx="621949" cy="622211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sp>
        <p:nvSpPr>
          <p:cNvPr id="200" name="CustomShape 3"/>
          <p:cNvSpPr/>
          <p:nvPr/>
        </p:nvSpPr>
        <p:spPr>
          <a:xfrm>
            <a:off x="4911244" y="2488189"/>
            <a:ext cx="621949" cy="512524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cxnSp>
        <p:nvCxnSpPr>
          <p:cNvPr id="201" name="Line 4"/>
          <p:cNvCxnSpPr>
            <a:stCxn id="199" idx="6"/>
            <a:endCxn id="200" idx="2"/>
          </p:cNvCxnSpPr>
          <p:nvPr/>
        </p:nvCxnSpPr>
        <p:spPr>
          <a:prstGeom prst="bentConnector3">
            <a:avLst/>
          </a:prstGeom>
          <a:ln w="27360">
            <a:solidFill>
              <a:srgbClr val="FF0000"/>
            </a:solidFill>
            <a:round/>
            <a:tailEnd type="triangle" w="med" len="med"/>
          </a:ln>
        </p:spPr>
      </p:cxnSp>
      <p:sp>
        <p:nvSpPr>
          <p:cNvPr id="203" name="CustomShape 6"/>
          <p:cNvSpPr/>
          <p:nvPr/>
        </p:nvSpPr>
        <p:spPr>
          <a:xfrm>
            <a:off x="3667019" y="4321523"/>
            <a:ext cx="621949" cy="622211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sp>
        <p:nvSpPr>
          <p:cNvPr id="204" name="CustomShape 7"/>
          <p:cNvSpPr/>
          <p:nvPr/>
        </p:nvSpPr>
        <p:spPr>
          <a:xfrm>
            <a:off x="8457401" y="1211450"/>
            <a:ext cx="621949" cy="512524"/>
          </a:xfrm>
          <a:prstGeom prst="ellipse">
            <a:avLst/>
          </a:prstGeom>
          <a:noFill/>
          <a:ln w="27360">
            <a:solidFill>
              <a:srgbClr val="FF0000"/>
            </a:solidFill>
            <a:round/>
          </a:ln>
        </p:spPr>
      </p:sp>
      <p:cxnSp>
        <p:nvCxnSpPr>
          <p:cNvPr id="205" name="Line 8"/>
          <p:cNvCxnSpPr>
            <a:stCxn id="203" idx="6"/>
            <a:endCxn id="204" idx="2"/>
          </p:cNvCxnSpPr>
          <p:nvPr/>
        </p:nvCxnSpPr>
        <p:spPr>
          <a:prstGeom prst="bentConnector3">
            <a:avLst/>
          </a:prstGeom>
          <a:ln w="27360">
            <a:solidFill>
              <a:srgbClr val="FF0000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16510556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43600" y="5105400"/>
            <a:ext cx="3200400" cy="1752600"/>
            <a:chOff x="219724" y="1371600"/>
            <a:chExt cx="8676384" cy="4692405"/>
          </a:xfrm>
        </p:grpSpPr>
        <p:sp>
          <p:nvSpPr>
            <p:cNvPr id="5" name="AutoShape 1029"/>
            <p:cNvSpPr>
              <a:spLocks noChangeArrowheads="1"/>
            </p:cNvSpPr>
            <p:nvPr/>
          </p:nvSpPr>
          <p:spPr bwMode="auto">
            <a:xfrm>
              <a:off x="381000" y="1371600"/>
              <a:ext cx="3821900" cy="2086633"/>
            </a:xfrm>
            <a:prstGeom prst="cube">
              <a:avLst>
                <a:gd name="adj" fmla="val 3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(1)</a:t>
              </a:r>
            </a:p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Problem </a:t>
              </a:r>
            </a:p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    </a:t>
              </a:r>
              <a:r>
                <a:rPr lang="en-US" sz="1297" b="1" dirty="0">
                  <a:solidFill>
                    <a:schemeClr val="tx1"/>
                  </a:solidFill>
                </a:rPr>
                <a:t>investigation</a:t>
              </a:r>
              <a:r>
                <a:rPr lang="en-US" sz="1900" b="1" dirty="0">
                  <a:solidFill>
                    <a:schemeClr val="tx1"/>
                  </a:solidFill>
                </a:rPr>
                <a:t>:</a:t>
              </a:r>
              <a:r>
                <a:rPr lang="en-US" sz="19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6" name="Group 1044"/>
            <p:cNvGrpSpPr>
              <a:grpSpLocks/>
            </p:cNvGrpSpPr>
            <p:nvPr/>
          </p:nvGrpSpPr>
          <p:grpSpPr bwMode="auto">
            <a:xfrm>
              <a:off x="4979040" y="1400161"/>
              <a:ext cx="3726142" cy="2086633"/>
              <a:chOff x="2964" y="765"/>
              <a:chExt cx="2218" cy="1242"/>
            </a:xfrm>
          </p:grpSpPr>
          <p:sp>
            <p:nvSpPr>
              <p:cNvPr id="18" name="AutoShape 1030"/>
              <p:cNvSpPr>
                <a:spLocks noChangeArrowheads="1"/>
              </p:cNvSpPr>
              <p:nvPr/>
            </p:nvSpPr>
            <p:spPr bwMode="auto">
              <a:xfrm>
                <a:off x="2964" y="765"/>
                <a:ext cx="2218" cy="1242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Char char="•"/>
                </a:pPr>
                <a:endParaRPr lang="en-US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 Box 1033"/>
              <p:cNvSpPr txBox="1">
                <a:spLocks noChangeArrowheads="1"/>
              </p:cNvSpPr>
              <p:nvPr/>
            </p:nvSpPr>
            <p:spPr bwMode="auto">
              <a:xfrm>
                <a:off x="3065" y="866"/>
                <a:ext cx="2051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(2) Experiment 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Prototyping</a:t>
                </a:r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>
              <a:off x="5060769" y="3960794"/>
              <a:ext cx="3835339" cy="2088313"/>
              <a:chOff x="-4811030" y="3048000"/>
              <a:chExt cx="3835339" cy="2088313"/>
            </a:xfrm>
          </p:grpSpPr>
          <p:sp>
            <p:nvSpPr>
              <p:cNvPr id="16" name="AutoShape 1031"/>
              <p:cNvSpPr>
                <a:spLocks noChangeArrowheads="1"/>
              </p:cNvSpPr>
              <p:nvPr/>
            </p:nvSpPr>
            <p:spPr bwMode="auto">
              <a:xfrm>
                <a:off x="-4811030" y="3048000"/>
                <a:ext cx="3835339" cy="208831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7" name="Text Box 1034"/>
              <p:cNvSpPr txBox="1">
                <a:spLocks noChangeArrowheads="1"/>
              </p:cNvSpPr>
              <p:nvPr/>
            </p:nvSpPr>
            <p:spPr bwMode="auto">
              <a:xfrm>
                <a:off x="-4586909" y="3341824"/>
                <a:ext cx="3443909" cy="161117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(3) Experiment 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      Execution:</a:t>
                </a:r>
              </a:p>
              <a:p>
                <a:pPr>
                  <a:buClrTx/>
                  <a:buSzTx/>
                  <a:buFontTx/>
                  <a:buNone/>
                </a:pPr>
                <a:endParaRPr lang="en-US" sz="1900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1046"/>
            <p:cNvGrpSpPr>
              <a:grpSpLocks/>
            </p:cNvGrpSpPr>
            <p:nvPr/>
          </p:nvGrpSpPr>
          <p:grpSpPr bwMode="auto">
            <a:xfrm>
              <a:off x="219724" y="3975691"/>
              <a:ext cx="4063814" cy="2088314"/>
              <a:chOff x="131" y="2325"/>
              <a:chExt cx="2419" cy="1243"/>
            </a:xfrm>
          </p:grpSpPr>
          <p:sp>
            <p:nvSpPr>
              <p:cNvPr id="14" name="AutoShape 1032"/>
              <p:cNvSpPr>
                <a:spLocks noChangeArrowheads="1"/>
              </p:cNvSpPr>
              <p:nvPr/>
            </p:nvSpPr>
            <p:spPr bwMode="auto">
              <a:xfrm>
                <a:off x="131" y="2325"/>
                <a:ext cx="2419" cy="124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5" name="Text Box 1035"/>
              <p:cNvSpPr txBox="1">
                <a:spLocks noChangeArrowheads="1"/>
              </p:cNvSpPr>
              <p:nvPr/>
            </p:nvSpPr>
            <p:spPr bwMode="auto">
              <a:xfrm>
                <a:off x="169" y="2475"/>
                <a:ext cx="2315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(4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900" b="1" dirty="0">
                    <a:solidFill>
                      <a:schemeClr val="tx1"/>
                    </a:solidFill>
                  </a:rPr>
                  <a:t>Results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Publication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:</a:t>
                </a:r>
              </a:p>
            </p:txBody>
          </p:sp>
        </p:grpSp>
        <p:sp>
          <p:nvSpPr>
            <p:cNvPr id="9" name="AutoShape 1036"/>
            <p:cNvSpPr>
              <a:spLocks noChangeArrowheads="1"/>
            </p:cNvSpPr>
            <p:nvPr/>
          </p:nvSpPr>
          <p:spPr bwMode="auto">
            <a:xfrm>
              <a:off x="4209620" y="1620248"/>
              <a:ext cx="786219" cy="777868"/>
            </a:xfrm>
            <a:prstGeom prst="leftRightArrow">
              <a:avLst>
                <a:gd name="adj1" fmla="val 50000"/>
                <a:gd name="adj2" fmla="val 2021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0" name="AutoShape 1037"/>
            <p:cNvSpPr>
              <a:spLocks noChangeArrowheads="1"/>
            </p:cNvSpPr>
            <p:nvPr/>
          </p:nvSpPr>
          <p:spPr bwMode="auto">
            <a:xfrm>
              <a:off x="4300338" y="5013967"/>
              <a:ext cx="695502" cy="666984"/>
            </a:xfrm>
            <a:prstGeom prst="leftRightArrow">
              <a:avLst>
                <a:gd name="adj1" fmla="val 50000"/>
                <a:gd name="adj2" fmla="val 208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11" name="AutoShape 1038"/>
            <p:cNvSpPr>
              <a:spLocks noChangeArrowheads="1"/>
            </p:cNvSpPr>
            <p:nvPr/>
          </p:nvSpPr>
          <p:spPr bwMode="auto">
            <a:xfrm rot="16200000">
              <a:off x="2169299" y="3294451"/>
              <a:ext cx="458657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2" name="AutoShape 1039"/>
            <p:cNvSpPr>
              <a:spLocks noChangeArrowheads="1"/>
            </p:cNvSpPr>
            <p:nvPr/>
          </p:nvSpPr>
          <p:spPr bwMode="auto">
            <a:xfrm rot="16200000">
              <a:off x="6800937" y="3323013"/>
              <a:ext cx="458656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3352800" y="2743201"/>
              <a:ext cx="3064341" cy="17539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Shared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repositories</a:t>
              </a: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1981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olidFill>
                  <a:srgbClr val="777777"/>
                </a:solidFill>
              </a:rPr>
              <a:t>Introduction </a:t>
            </a:r>
          </a:p>
          <a:p>
            <a:r>
              <a:rPr lang="en-US" dirty="0" smtClean="0">
                <a:solidFill>
                  <a:srgbClr val="777777"/>
                </a:solidFill>
              </a:rPr>
              <a:t>Lifecycle of an e-science workflow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Different approach to workflow scheduling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  <a:ea typeface="ＭＳ Ｐゴシック" pitchFamily="-105" charset="-128"/>
                <a:cs typeface="ＭＳ Ｐゴシック" pitchFamily="-105" charset="-128"/>
              </a:rPr>
              <a:t>Workflow Process Modeling &amp; Management </a:t>
            </a:r>
            <a:r>
              <a:rPr lang="en-US" dirty="0" smtClean="0">
                <a:solidFill>
                  <a:srgbClr val="A6A6A6"/>
                </a:solidFill>
              </a:rPr>
              <a:t>In Grid/Cloud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  <a:ea typeface="ＭＳ Ｐゴシック" pitchFamily="-105" charset="-128"/>
                <a:cs typeface="ＭＳ Ｐゴシック" pitchFamily="-105" charset="-128"/>
              </a:rPr>
              <a:t>Workflow and Web </a:t>
            </a:r>
            <a:r>
              <a:rPr lang="en-US" dirty="0">
                <a:solidFill>
                  <a:srgbClr val="A6A6A6"/>
                </a:solidFill>
                <a:ea typeface="ＭＳ Ｐゴシック" pitchFamily="-105" charset="-128"/>
                <a:cs typeface="ＭＳ Ｐゴシック" pitchFamily="-105" charset="-128"/>
              </a:rPr>
              <a:t>services </a:t>
            </a:r>
            <a:r>
              <a:rPr lang="en-US" dirty="0" smtClean="0">
                <a:solidFill>
                  <a:srgbClr val="A6A6A6"/>
                </a:solidFill>
                <a:ea typeface="ＭＳ Ｐゴシック" pitchFamily="-105" charset="-128"/>
                <a:cs typeface="ＭＳ Ｐゴシック" pitchFamily="-105" charset="-128"/>
              </a:rPr>
              <a:t>(intrusive/non-intrusive)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provenance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6703907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Provenance/ reproducibility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“A complete provenance record for a data object allows the possibility to reproduce the result and reproducibility is a critical component of the scientific method”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Provenance: The recording of metadata and provenance information during the various stages of the workflow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998790"/>
            <a:ext cx="8077200" cy="81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Workflows and 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-Science: An overview of workflow system features</a:t>
            </a:r>
          </a:p>
          <a:p>
            <a:pPr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and capabilities </a:t>
            </a:r>
            <a:r>
              <a:rPr lang="en-US" dirty="0" err="1" smtClean="0">
                <a:solidFill>
                  <a:srgbClr val="000000"/>
                </a:solidFill>
              </a:rPr>
              <a:t>Ewa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Deelmana</a:t>
            </a:r>
            <a:r>
              <a:rPr lang="en-US" dirty="0" smtClean="0">
                <a:solidFill>
                  <a:srgbClr val="000000"/>
                </a:solidFill>
              </a:rPr>
              <a:t>, Dennis </a:t>
            </a:r>
            <a:r>
              <a:rPr lang="en-US" dirty="0" err="1" smtClean="0">
                <a:solidFill>
                  <a:srgbClr val="000000"/>
                </a:solidFill>
              </a:rPr>
              <a:t>Gannonb</a:t>
            </a:r>
            <a:r>
              <a:rPr lang="en-US" dirty="0" smtClean="0">
                <a:solidFill>
                  <a:srgbClr val="000000"/>
                </a:solidFill>
              </a:rPr>
              <a:t>, Matthew Shields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 Ian Taylor, Future Generation Computer Systems 25 (2009) 528540</a:t>
            </a:r>
          </a:p>
          <a:p>
            <a:pPr algn="l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63367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History-tracing XML (FH Aachen)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41910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provides data/process provenance following an approach that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maps the workflow graph to a layered structure of an XML document.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allows an intuitive and easy </a:t>
            </a:r>
            <a:r>
              <a:rPr lang="en-US" dirty="0" err="1" smtClean="0">
                <a:solidFill>
                  <a:srgbClr val="000000"/>
                </a:solidFill>
              </a:rPr>
              <a:t>processable</a:t>
            </a:r>
            <a:r>
              <a:rPr lang="en-US" dirty="0" smtClean="0">
                <a:solidFill>
                  <a:srgbClr val="000000"/>
                </a:solidFill>
              </a:rPr>
              <a:t> representation of the workflow execution path,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which can be, eventually, electronically signed.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feld 111"/>
          <p:cNvSpPr txBox="1">
            <a:spLocks noChangeArrowheads="1"/>
          </p:cNvSpPr>
          <p:nvPr/>
        </p:nvSpPr>
        <p:spPr bwMode="auto">
          <a:xfrm>
            <a:off x="17783175" y="13246100"/>
            <a:ext cx="1144905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en-US" sz="3000" b="1" dirty="0">
              <a:solidFill>
                <a:srgbClr val="00B1A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&lt;events&gt;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    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    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&lt;events&gt; ...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&lt;sign-fileReader2&gt; ... &lt;/sign-fileReader2&gt;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&lt;/fileReader2&gt;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Reference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... &lt;/sign-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5" name="Textfeld 111"/>
          <p:cNvSpPr txBox="1">
            <a:spLocks noChangeArrowheads="1"/>
          </p:cNvSpPr>
          <p:nvPr/>
        </p:nvSpPr>
        <p:spPr bwMode="auto">
          <a:xfrm>
            <a:off x="17935575" y="13398500"/>
            <a:ext cx="1144905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en-US" sz="3000" b="1" dirty="0">
              <a:solidFill>
                <a:srgbClr val="00B1A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&lt;events&gt;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    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    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&lt;events&gt; ...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&lt;sign-fileReader2&gt; ... &lt;/sign-fileReader2&gt;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&lt;/fileReader2&gt;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Reference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... &lt;/sign-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6" name="Textfeld 111"/>
          <p:cNvSpPr txBox="1">
            <a:spLocks noChangeArrowheads="1"/>
          </p:cNvSpPr>
          <p:nvPr/>
        </p:nvSpPr>
        <p:spPr bwMode="auto">
          <a:xfrm>
            <a:off x="18087975" y="13550900"/>
            <a:ext cx="1144905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en-US" sz="3000" b="1" dirty="0">
              <a:solidFill>
                <a:srgbClr val="00B1A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&lt;events&gt;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    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    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&lt;events&gt; ...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&lt;sign-fileReader2&gt; ... &lt;/sign-fileReader2&gt;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&lt;/fileReader2&gt;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Reference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... &lt;/sign-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7" name="Textfeld 111"/>
          <p:cNvSpPr txBox="1">
            <a:spLocks noChangeArrowheads="1"/>
          </p:cNvSpPr>
          <p:nvPr/>
        </p:nvSpPr>
        <p:spPr bwMode="auto">
          <a:xfrm>
            <a:off x="18240375" y="13703300"/>
            <a:ext cx="1144905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en-US" sz="3000" b="1" dirty="0">
              <a:solidFill>
                <a:srgbClr val="00B1A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&lt;events&gt;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     </a:t>
            </a:r>
            <a:r>
              <a:rPr lang="en-US" sz="3000" b="1" i="1" dirty="0">
                <a:latin typeface="Courier New" pitchFamily="49" charset="0"/>
                <a:cs typeface="Courier New" pitchFamily="49" charset="0"/>
              </a:rPr>
              <a:t>provenance data    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&lt;events&gt; ... &lt;/events&gt;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&lt;sign-fileReader2&gt; ... &lt;/sign-fileReader2&gt;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&lt;/fileReader2&gt;</a:t>
            </a:r>
          </a:p>
          <a:p>
            <a:pPr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Reference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  &lt;sign-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 ... &lt;/sign-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defRPr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8" name="Textfeld 111"/>
          <p:cNvSpPr txBox="1">
            <a:spLocks noChangeArrowheads="1"/>
          </p:cNvSpPr>
          <p:nvPr/>
        </p:nvSpPr>
        <p:spPr bwMode="auto">
          <a:xfrm>
            <a:off x="4953000" y="2057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&lt;events&gt;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provenance data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PortResolved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6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provenance </a:t>
            </a:r>
            <a:r>
              <a:rPr lang="en-US" sz="16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16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>
              <a:buNone/>
              <a:defRPr/>
            </a:pPr>
            <a:r>
              <a:rPr lang="en-US" sz="16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ConDone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&lt;/events&gt;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&lt;fileReader2&gt;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    &lt;events&gt; ... &lt;/events&gt;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    &lt;sign-fileReader2&gt; ...</a:t>
            </a:r>
            <a:r>
              <a:rPr lang="en-US" sz="1600" b="1" dirty="0" smtClean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>
              <a:buNone/>
              <a:defRPr/>
            </a:pPr>
            <a:r>
              <a:rPr lang="en-US" sz="1600" b="1" dirty="0" smtClean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600" b="1" dirty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smtClean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signfileReader2</a:t>
            </a:r>
            <a:r>
              <a:rPr lang="en-US" sz="1600" b="1" dirty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rgbClr val="777777"/>
                </a:solidFill>
                <a:latin typeface="Courier New" pitchFamily="49" charset="0"/>
                <a:cs typeface="Courier New" pitchFamily="49" charset="0"/>
              </a:rPr>
              <a:t>  &lt;/fileReader2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Reference</a:t>
            </a:r>
          </a:p>
          <a:p>
            <a:pPr algn="l">
              <a:buNone/>
              <a:defRPr/>
            </a:pPr>
            <a:r>
              <a:rPr lang="en-US" sz="16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sffToFasta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&lt;sign-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 ...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&lt;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/sign-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patternMatch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48400"/>
            <a:ext cx="8610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M. </a:t>
            </a:r>
            <a:r>
              <a:rPr lang="en-US" dirty="0" err="1" smtClean="0">
                <a:solidFill>
                  <a:schemeClr val="tx1"/>
                </a:solidFill>
              </a:rPr>
              <a:t>Gerards</a:t>
            </a:r>
            <a:r>
              <a:rPr lang="en-US" dirty="0" smtClean="0">
                <a:solidFill>
                  <a:schemeClr val="tx1"/>
                </a:solidFill>
              </a:rPr>
              <a:t>,  Adam S. Z. Belloum, F. </a:t>
            </a:r>
            <a:r>
              <a:rPr lang="en-US" dirty="0" err="1" smtClean="0">
                <a:solidFill>
                  <a:schemeClr val="tx1"/>
                </a:solidFill>
              </a:rPr>
              <a:t>Berritz</a:t>
            </a:r>
            <a:r>
              <a:rPr lang="en-US" dirty="0" smtClean="0">
                <a:solidFill>
                  <a:schemeClr val="tx1"/>
                </a:solidFill>
              </a:rPr>
              <a:t>, V. </a:t>
            </a:r>
            <a:r>
              <a:rPr lang="en-US" dirty="0" err="1" smtClean="0">
                <a:solidFill>
                  <a:schemeClr val="tx1"/>
                </a:solidFill>
              </a:rPr>
              <a:t>Snder</a:t>
            </a:r>
            <a:r>
              <a:rPr lang="en-US" dirty="0" smtClean="0">
                <a:solidFill>
                  <a:schemeClr val="tx1"/>
                </a:solidFill>
              </a:rPr>
              <a:t>, S. </a:t>
            </a:r>
            <a:r>
              <a:rPr lang="en-US" dirty="0" err="1" smtClean="0">
                <a:solidFill>
                  <a:schemeClr val="tx1"/>
                </a:solidFill>
              </a:rPr>
              <a:t>Skorupa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A History-tracing XML-base </a:t>
            </a:r>
            <a:r>
              <a:rPr lang="en-US" b="1" dirty="0" smtClean="0">
                <a:solidFill>
                  <a:schemeClr val="tx1"/>
                </a:solidFill>
              </a:rPr>
              <a:t>Provenance </a:t>
            </a:r>
            <a:r>
              <a:rPr lang="en-US" b="1" dirty="0" smtClean="0">
                <a:solidFill>
                  <a:schemeClr val="tx1"/>
                </a:solidFill>
              </a:rPr>
              <a:t>Framework for workflows</a:t>
            </a:r>
            <a:r>
              <a:rPr lang="en-US" dirty="0" smtClean="0">
                <a:solidFill>
                  <a:schemeClr val="tx1"/>
                </a:solidFill>
              </a:rPr>
              <a:t>, WORKS 2010, New Orleans, USA, November 2010</a:t>
            </a:r>
          </a:p>
        </p:txBody>
      </p:sp>
    </p:spTree>
    <p:extLst>
      <p:ext uri="{BB962C8B-B14F-4D97-AF65-F5344CB8AC3E}">
        <p14:creationId xmlns:p14="http://schemas.microsoft.com/office/powerpoint/2010/main" val="3737163407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Plier (UvA/BigGrid)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600200"/>
            <a:ext cx="883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PLIER is an implementation of the OPM 1.1 specifications. </a:t>
            </a:r>
          </a:p>
          <a:p>
            <a:pPr marL="342900" lvl="0" indent="-342900" algn="just" eaLnBrk="0" hangingPunct="0">
              <a:lnSpc>
                <a:spcPct val="100000"/>
              </a:lnSpc>
              <a:defRPr/>
            </a:pPr>
            <a:r>
              <a:rPr lang="en-US" sz="2600" kern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PLIER API </a:t>
            </a:r>
            <a:endParaRPr lang="en-US" sz="2600" kern="0" dirty="0" smtClean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marL="800100" lvl="1" indent="-342900" algn="just" eaLnBrk="0" hangingPunct="0">
              <a:lnSpc>
                <a:spcPct val="100000"/>
              </a:lnSpc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provides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set of functions to build, store, and share workflow experiments as graphs. </a:t>
            </a:r>
          </a:p>
          <a:p>
            <a:pPr marL="800100" lvl="1" indent="-342900" algn="just" eaLnBrk="0" hangingPunct="0">
              <a:lnSpc>
                <a:spcPct val="100000"/>
              </a:lnSpc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implements a relational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database as back-end storage that captures the concepts of the OPM model, using the Java Persistence API (JPA 2.0) and Hibernate. </a:t>
            </a:r>
          </a:p>
          <a:p>
            <a:pPr marL="800100" lvl="1" indent="-342900" algn="just" eaLnBrk="0" hangingPunct="0">
              <a:lnSpc>
                <a:spcPct val="100000"/>
              </a:lnSpc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provides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specific interfaces, using JDO 3.1, to transform, or serialize, the provenance data into specific formats (e.g. RDF, XML, and DOT).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4500" y="2971800"/>
            <a:ext cx="8686800" cy="2971800"/>
            <a:chOff x="3016250" y="16113125"/>
            <a:chExt cx="20740307" cy="7853363"/>
          </a:xfrm>
        </p:grpSpPr>
        <p:sp>
          <p:nvSpPr>
            <p:cNvPr id="6" name="Ellipse 7"/>
            <p:cNvSpPr/>
            <p:nvPr/>
          </p:nvSpPr>
          <p:spPr bwMode="auto">
            <a:xfrm>
              <a:off x="15008225" y="16743363"/>
              <a:ext cx="3529013" cy="100806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tagMichel20080707.txt</a:t>
              </a:r>
            </a:p>
          </p:txBody>
        </p:sp>
        <p:sp>
          <p:nvSpPr>
            <p:cNvPr id="7" name="Ellipse 8"/>
            <p:cNvSpPr/>
            <p:nvPr/>
          </p:nvSpPr>
          <p:spPr bwMode="auto">
            <a:xfrm>
              <a:off x="12576175" y="17967325"/>
              <a:ext cx="4751388" cy="10080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Id 1587433265 input </a:t>
              </a:r>
              <a:r>
                <a:rPr lang="en-US" sz="3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patternFile</a:t>
              </a:r>
              <a:endParaRPr lang="en-US" sz="3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Ellipse 10"/>
            <p:cNvSpPr/>
            <p:nvPr/>
          </p:nvSpPr>
          <p:spPr bwMode="auto">
            <a:xfrm>
              <a:off x="18908712" y="16113125"/>
              <a:ext cx="4847845" cy="16906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40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Id_368139581_input_result_fasta</a:t>
              </a:r>
            </a:p>
          </p:txBody>
        </p:sp>
        <p:sp>
          <p:nvSpPr>
            <p:cNvPr id="9" name="Ellipse 11"/>
            <p:cNvSpPr/>
            <p:nvPr/>
          </p:nvSpPr>
          <p:spPr bwMode="auto">
            <a:xfrm>
              <a:off x="9885363" y="16884650"/>
              <a:ext cx="3779837" cy="10080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resultPatternMatch</a:t>
              </a:r>
              <a:endParaRPr lang="en-US" sz="3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Ellipse 12"/>
            <p:cNvSpPr/>
            <p:nvPr/>
          </p:nvSpPr>
          <p:spPr bwMode="auto">
            <a:xfrm>
              <a:off x="5749925" y="18581688"/>
              <a:ext cx="4354513" cy="100806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Input </a:t>
              </a:r>
              <a:r>
                <a:rPr lang="en-US" sz="3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sffinfo</a:t>
              </a: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Component.tar</a:t>
              </a:r>
            </a:p>
          </p:txBody>
        </p:sp>
        <p:sp>
          <p:nvSpPr>
            <p:cNvPr id="11" name="Ellipse 13"/>
            <p:cNvSpPr/>
            <p:nvPr/>
          </p:nvSpPr>
          <p:spPr bwMode="auto">
            <a:xfrm>
              <a:off x="3284538" y="17378363"/>
              <a:ext cx="3419475" cy="100806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Ribosomal_Human.gz</a:t>
              </a:r>
            </a:p>
          </p:txBody>
        </p:sp>
        <p:sp>
          <p:nvSpPr>
            <p:cNvPr id="12" name="Ellipse 15"/>
            <p:cNvSpPr/>
            <p:nvPr/>
          </p:nvSpPr>
          <p:spPr bwMode="auto">
            <a:xfrm>
              <a:off x="7089775" y="22886988"/>
              <a:ext cx="5291138" cy="1079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Id_1587433265_output_result_fasta</a:t>
              </a:r>
            </a:p>
          </p:txBody>
        </p:sp>
        <p:sp>
          <p:nvSpPr>
            <p:cNvPr id="13" name="Ellipse 16"/>
            <p:cNvSpPr/>
            <p:nvPr/>
          </p:nvSpPr>
          <p:spPr bwMode="auto">
            <a:xfrm>
              <a:off x="12444413" y="22818725"/>
              <a:ext cx="5003800" cy="1079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Id_1587433265_output_result_txt</a:t>
              </a:r>
            </a:p>
          </p:txBody>
        </p:sp>
        <p:sp>
          <p:nvSpPr>
            <p:cNvPr id="14" name="Ellipse 17"/>
            <p:cNvSpPr/>
            <p:nvPr/>
          </p:nvSpPr>
          <p:spPr bwMode="auto">
            <a:xfrm>
              <a:off x="17514888" y="22844125"/>
              <a:ext cx="5364162" cy="1079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Id_368139581_output_out_blast_tar</a:t>
              </a:r>
            </a:p>
          </p:txBody>
        </p:sp>
        <p:sp>
          <p:nvSpPr>
            <p:cNvPr id="15" name="Ellipse 18"/>
            <p:cNvSpPr/>
            <p:nvPr/>
          </p:nvSpPr>
          <p:spPr bwMode="auto">
            <a:xfrm>
              <a:off x="18572163" y="21377275"/>
              <a:ext cx="3167062" cy="720725"/>
            </a:xfrm>
            <a:prstGeom prst="ellipse">
              <a:avLst/>
            </a:prstGeom>
            <a:solidFill>
              <a:srgbClr val="00B1A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Completed</a:t>
              </a:r>
            </a:p>
          </p:txBody>
        </p:sp>
        <p:sp>
          <p:nvSpPr>
            <p:cNvPr id="16" name="Ellipse 19"/>
            <p:cNvSpPr/>
            <p:nvPr/>
          </p:nvSpPr>
          <p:spPr bwMode="auto">
            <a:xfrm>
              <a:off x="10683875" y="21688425"/>
              <a:ext cx="3168650" cy="719138"/>
            </a:xfrm>
            <a:prstGeom prst="ellipse">
              <a:avLst/>
            </a:prstGeom>
            <a:solidFill>
              <a:srgbClr val="00B1A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Completed</a:t>
              </a:r>
            </a:p>
          </p:txBody>
        </p:sp>
        <p:sp>
          <p:nvSpPr>
            <p:cNvPr id="17" name="Ellipse 20"/>
            <p:cNvSpPr/>
            <p:nvPr/>
          </p:nvSpPr>
          <p:spPr bwMode="auto">
            <a:xfrm>
              <a:off x="3016250" y="21240750"/>
              <a:ext cx="3168650" cy="720725"/>
            </a:xfrm>
            <a:prstGeom prst="ellipse">
              <a:avLst/>
            </a:prstGeom>
            <a:solidFill>
              <a:srgbClr val="00B1A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984625">
                <a:buNone/>
                <a:defRPr/>
              </a:pPr>
              <a:r>
                <a:rPr lang="en-US" sz="3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Completed</a:t>
              </a:r>
            </a:p>
          </p:txBody>
        </p:sp>
        <p:sp>
          <p:nvSpPr>
            <p:cNvPr id="18" name="Abgerundetes Rechteck 21"/>
            <p:cNvSpPr/>
            <p:nvPr/>
          </p:nvSpPr>
          <p:spPr>
            <a:xfrm>
              <a:off x="19005550" y="19650075"/>
              <a:ext cx="2232025" cy="1079500"/>
            </a:xfrm>
            <a:prstGeom prst="roundRect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rmAutofit fontScale="40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None/>
                <a:defRPr/>
              </a:pPr>
              <a:r>
                <a:rPr lang="en-US" sz="3000" b="1" dirty="0">
                  <a:solidFill>
                    <a:srgbClr val="00B1A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blast</a:t>
              </a:r>
            </a:p>
            <a:p>
              <a:pPr algn="l">
                <a:buNone/>
                <a:defRPr/>
              </a:pPr>
              <a:r>
                <a:rPr lang="en-US" sz="3000" b="1" dirty="0">
                  <a:solidFill>
                    <a:srgbClr val="00B1A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all</a:t>
              </a:r>
            </a:p>
          </p:txBody>
        </p:sp>
        <p:sp>
          <p:nvSpPr>
            <p:cNvPr id="19" name="Abgerundetes Rechteck 22"/>
            <p:cNvSpPr/>
            <p:nvPr/>
          </p:nvSpPr>
          <p:spPr>
            <a:xfrm>
              <a:off x="11163300" y="19778663"/>
              <a:ext cx="2232025" cy="1079500"/>
            </a:xfrm>
            <a:prstGeom prst="roundRect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rmAutofit fontScale="40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None/>
                <a:defRPr/>
              </a:pPr>
              <a:r>
                <a:rPr lang="en-US" sz="3000" b="1" dirty="0">
                  <a:solidFill>
                    <a:srgbClr val="00B1A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Pattern</a:t>
              </a:r>
            </a:p>
            <a:p>
              <a:pPr algn="l">
                <a:buNone/>
                <a:defRPr/>
              </a:pPr>
              <a:r>
                <a:rPr lang="en-US" sz="3000" b="1" dirty="0">
                  <a:solidFill>
                    <a:srgbClr val="00B1A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Match</a:t>
              </a:r>
            </a:p>
          </p:txBody>
        </p:sp>
        <p:sp>
          <p:nvSpPr>
            <p:cNvPr id="20" name="Abgerundetes Rechteck 23"/>
            <p:cNvSpPr/>
            <p:nvPr/>
          </p:nvSpPr>
          <p:spPr>
            <a:xfrm>
              <a:off x="3471863" y="19367500"/>
              <a:ext cx="2232025" cy="1079500"/>
            </a:xfrm>
            <a:prstGeom prst="roundRect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rmAutofit fontScale="40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None/>
                <a:defRPr/>
              </a:pPr>
              <a:r>
                <a:rPr lang="en-US" sz="3000" b="1" dirty="0" err="1">
                  <a:solidFill>
                    <a:srgbClr val="00B1A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sffTo</a:t>
              </a:r>
              <a:endParaRPr lang="en-US" sz="3000" b="1" dirty="0">
                <a:solidFill>
                  <a:srgbClr val="00B1A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l">
                <a:buNone/>
                <a:defRPr/>
              </a:pPr>
              <a:r>
                <a:rPr lang="en-US" sz="3000" b="1" dirty="0" err="1">
                  <a:solidFill>
                    <a:srgbClr val="00B1A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Fasta</a:t>
              </a:r>
              <a:endParaRPr lang="en-US" sz="3000" b="1" dirty="0">
                <a:solidFill>
                  <a:srgbClr val="00B1A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1" name="Gerade Verbindung mit Pfeil 24"/>
            <p:cNvCxnSpPr>
              <a:stCxn id="26" idx="1"/>
            </p:cNvCxnSpPr>
            <p:nvPr/>
          </p:nvCxnSpPr>
          <p:spPr>
            <a:xfrm rot="10800000">
              <a:off x="5703888" y="19907250"/>
              <a:ext cx="5459412" cy="411163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7"/>
            <p:cNvCxnSpPr>
              <a:stCxn id="25" idx="1"/>
              <a:endCxn id="26" idx="3"/>
            </p:cNvCxnSpPr>
            <p:nvPr/>
          </p:nvCxnSpPr>
          <p:spPr>
            <a:xfrm rot="10800000" flipV="1">
              <a:off x="13395325" y="20189825"/>
              <a:ext cx="5610225" cy="12858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31"/>
            <p:cNvCxnSpPr>
              <a:stCxn id="16" idx="4"/>
              <a:endCxn id="26" idx="0"/>
            </p:cNvCxnSpPr>
            <p:nvPr/>
          </p:nvCxnSpPr>
          <p:spPr>
            <a:xfrm rot="16200000" flipH="1">
              <a:off x="10008394" y="17507744"/>
              <a:ext cx="188913" cy="435292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34"/>
            <p:cNvCxnSpPr>
              <a:stCxn id="15" idx="4"/>
              <a:endCxn id="26" idx="0"/>
            </p:cNvCxnSpPr>
            <p:nvPr/>
          </p:nvCxnSpPr>
          <p:spPr>
            <a:xfrm rot="16200000" flipH="1">
              <a:off x="11083926" y="18583275"/>
              <a:ext cx="1885950" cy="50482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37"/>
            <p:cNvCxnSpPr>
              <a:stCxn id="12" idx="4"/>
              <a:endCxn id="26" idx="0"/>
            </p:cNvCxnSpPr>
            <p:nvPr/>
          </p:nvCxnSpPr>
          <p:spPr>
            <a:xfrm rot="5400000">
              <a:off x="13213556" y="18041145"/>
              <a:ext cx="803275" cy="267176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40"/>
            <p:cNvCxnSpPr>
              <a:stCxn id="11" idx="4"/>
              <a:endCxn id="25" idx="0"/>
            </p:cNvCxnSpPr>
            <p:nvPr/>
          </p:nvCxnSpPr>
          <p:spPr>
            <a:xfrm rot="16200000" flipH="1">
              <a:off x="17498219" y="17026731"/>
              <a:ext cx="1898650" cy="334803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46"/>
            <p:cNvCxnSpPr>
              <a:stCxn id="14" idx="4"/>
              <a:endCxn id="25" idx="0"/>
            </p:cNvCxnSpPr>
            <p:nvPr/>
          </p:nvCxnSpPr>
          <p:spPr>
            <a:xfrm rot="5400000">
              <a:off x="19662776" y="18262600"/>
              <a:ext cx="1846262" cy="928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49"/>
            <p:cNvCxnSpPr>
              <a:stCxn id="24" idx="4"/>
              <a:endCxn id="18" idx="0"/>
            </p:cNvCxnSpPr>
            <p:nvPr/>
          </p:nvCxnSpPr>
          <p:spPr>
            <a:xfrm rot="16200000" flipH="1">
              <a:off x="4158456" y="22403594"/>
              <a:ext cx="930275" cy="46038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52"/>
            <p:cNvCxnSpPr>
              <a:endCxn id="24" idx="0"/>
            </p:cNvCxnSpPr>
            <p:nvPr/>
          </p:nvCxnSpPr>
          <p:spPr>
            <a:xfrm rot="16200000" flipH="1">
              <a:off x="4197350" y="20837525"/>
              <a:ext cx="793750" cy="12700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55"/>
            <p:cNvCxnSpPr>
              <a:stCxn id="23" idx="4"/>
              <a:endCxn id="19" idx="0"/>
            </p:cNvCxnSpPr>
            <p:nvPr/>
          </p:nvCxnSpPr>
          <p:spPr>
            <a:xfrm rot="5400000">
              <a:off x="10761662" y="21380451"/>
              <a:ext cx="479425" cy="2533650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59"/>
            <p:cNvCxnSpPr>
              <a:stCxn id="23" idx="4"/>
              <a:endCxn id="20" idx="0"/>
            </p:cNvCxnSpPr>
            <p:nvPr/>
          </p:nvCxnSpPr>
          <p:spPr>
            <a:xfrm rot="16200000" flipH="1">
              <a:off x="13401676" y="21274087"/>
              <a:ext cx="411162" cy="2678113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62"/>
            <p:cNvCxnSpPr>
              <a:stCxn id="26" idx="2"/>
              <a:endCxn id="23" idx="0"/>
            </p:cNvCxnSpPr>
            <p:nvPr/>
          </p:nvCxnSpPr>
          <p:spPr>
            <a:xfrm rot="5400000">
              <a:off x="11858626" y="21267737"/>
              <a:ext cx="830262" cy="11113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69"/>
            <p:cNvCxnSpPr>
              <a:stCxn id="22" idx="4"/>
              <a:endCxn id="21" idx="0"/>
            </p:cNvCxnSpPr>
            <p:nvPr/>
          </p:nvCxnSpPr>
          <p:spPr>
            <a:xfrm rot="16200000" flipH="1">
              <a:off x="19804063" y="22450425"/>
              <a:ext cx="746125" cy="41275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72"/>
            <p:cNvCxnSpPr>
              <a:stCxn id="25" idx="2"/>
              <a:endCxn id="22" idx="0"/>
            </p:cNvCxnSpPr>
            <p:nvPr/>
          </p:nvCxnSpPr>
          <p:spPr>
            <a:xfrm rot="16200000" flipH="1">
              <a:off x="19815176" y="21035962"/>
              <a:ext cx="647700" cy="34925"/>
            </a:xfrm>
            <a:prstGeom prst="straightConnector1">
              <a:avLst/>
            </a:prstGeom>
            <a:ln w="19050" cmpd="sng">
              <a:solidFill>
                <a:srgbClr val="00B1AC"/>
              </a:solidFill>
              <a:prstDash val="dash"/>
              <a:round/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5"/>
            <p:cNvSpPr txBox="1">
              <a:spLocks noChangeArrowheads="1"/>
            </p:cNvSpPr>
            <p:nvPr/>
          </p:nvSpPr>
          <p:spPr bwMode="auto">
            <a:xfrm>
              <a:off x="4667250" y="22040850"/>
              <a:ext cx="2271713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output_file</a:t>
              </a:r>
            </a:p>
          </p:txBody>
        </p:sp>
        <p:sp>
          <p:nvSpPr>
            <p:cNvPr id="36" name="Textfeld 106"/>
            <p:cNvSpPr txBox="1">
              <a:spLocks noChangeArrowheads="1"/>
            </p:cNvSpPr>
            <p:nvPr/>
          </p:nvSpPr>
          <p:spPr bwMode="auto">
            <a:xfrm>
              <a:off x="7813675" y="21909088"/>
              <a:ext cx="22733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output_file</a:t>
              </a:r>
            </a:p>
          </p:txBody>
        </p:sp>
        <p:sp>
          <p:nvSpPr>
            <p:cNvPr id="37" name="Textfeld 107"/>
            <p:cNvSpPr txBox="1">
              <a:spLocks noChangeArrowheads="1"/>
            </p:cNvSpPr>
            <p:nvPr/>
          </p:nvSpPr>
          <p:spPr bwMode="auto">
            <a:xfrm>
              <a:off x="14939963" y="22002750"/>
              <a:ext cx="2271712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output_file</a:t>
              </a:r>
            </a:p>
          </p:txBody>
        </p:sp>
        <p:sp>
          <p:nvSpPr>
            <p:cNvPr id="38" name="Textfeld 108"/>
            <p:cNvSpPr txBox="1">
              <a:spLocks noChangeArrowheads="1"/>
            </p:cNvSpPr>
            <p:nvPr/>
          </p:nvSpPr>
          <p:spPr bwMode="auto">
            <a:xfrm>
              <a:off x="20332700" y="22129750"/>
              <a:ext cx="2271713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output_file</a:t>
              </a:r>
            </a:p>
          </p:txBody>
        </p:sp>
        <p:sp>
          <p:nvSpPr>
            <p:cNvPr id="39" name="Textfeld 109"/>
            <p:cNvSpPr txBox="1">
              <a:spLocks noChangeArrowheads="1"/>
            </p:cNvSpPr>
            <p:nvPr/>
          </p:nvSpPr>
          <p:spPr bwMode="auto">
            <a:xfrm>
              <a:off x="9201150" y="19543713"/>
              <a:ext cx="19923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 dirty="0" err="1"/>
                <a:t>input_file</a:t>
              </a:r>
              <a:endParaRPr lang="en-US" sz="3000" dirty="0"/>
            </a:p>
          </p:txBody>
        </p:sp>
        <p:sp>
          <p:nvSpPr>
            <p:cNvPr id="40" name="Textfeld 110"/>
            <p:cNvSpPr txBox="1">
              <a:spLocks noChangeArrowheads="1"/>
            </p:cNvSpPr>
            <p:nvPr/>
          </p:nvSpPr>
          <p:spPr bwMode="auto">
            <a:xfrm>
              <a:off x="13895388" y="19411950"/>
              <a:ext cx="1990725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input_file</a:t>
              </a:r>
            </a:p>
          </p:txBody>
        </p:sp>
        <p:sp>
          <p:nvSpPr>
            <p:cNvPr id="41" name="Textfeld 111"/>
            <p:cNvSpPr txBox="1">
              <a:spLocks noChangeArrowheads="1"/>
            </p:cNvSpPr>
            <p:nvPr/>
          </p:nvSpPr>
          <p:spPr bwMode="auto">
            <a:xfrm>
              <a:off x="20421600" y="18308638"/>
              <a:ext cx="1990725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input_file</a:t>
              </a:r>
            </a:p>
          </p:txBody>
        </p:sp>
        <p:sp>
          <p:nvSpPr>
            <p:cNvPr id="42" name="Textfeld 112"/>
            <p:cNvSpPr txBox="1">
              <a:spLocks noChangeArrowheads="1"/>
            </p:cNvSpPr>
            <p:nvPr/>
          </p:nvSpPr>
          <p:spPr bwMode="auto">
            <a:xfrm>
              <a:off x="17421225" y="18335625"/>
              <a:ext cx="1990725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 dirty="0" err="1"/>
                <a:t>input_file</a:t>
              </a:r>
              <a:endParaRPr lang="en-US" sz="3000" dirty="0"/>
            </a:p>
          </p:txBody>
        </p:sp>
        <p:sp>
          <p:nvSpPr>
            <p:cNvPr id="43" name="Textfeld 113"/>
            <p:cNvSpPr txBox="1">
              <a:spLocks noChangeArrowheads="1"/>
            </p:cNvSpPr>
            <p:nvPr/>
          </p:nvSpPr>
          <p:spPr bwMode="auto">
            <a:xfrm>
              <a:off x="10510838" y="18708688"/>
              <a:ext cx="219075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parameter</a:t>
              </a:r>
            </a:p>
          </p:txBody>
        </p:sp>
        <p:sp>
          <p:nvSpPr>
            <p:cNvPr id="44" name="Textfeld 114"/>
            <p:cNvSpPr txBox="1">
              <a:spLocks noChangeArrowheads="1"/>
            </p:cNvSpPr>
            <p:nvPr/>
          </p:nvSpPr>
          <p:spPr bwMode="auto">
            <a:xfrm>
              <a:off x="18235613" y="17541875"/>
              <a:ext cx="219075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parameter</a:t>
              </a:r>
            </a:p>
          </p:txBody>
        </p:sp>
        <p:sp>
          <p:nvSpPr>
            <p:cNvPr id="45" name="Textfeld 115"/>
            <p:cNvSpPr txBox="1">
              <a:spLocks noChangeArrowheads="1"/>
            </p:cNvSpPr>
            <p:nvPr/>
          </p:nvSpPr>
          <p:spPr bwMode="auto">
            <a:xfrm>
              <a:off x="6107113" y="20169188"/>
              <a:ext cx="22479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TrigeredBy</a:t>
              </a:r>
            </a:p>
          </p:txBody>
        </p:sp>
        <p:sp>
          <p:nvSpPr>
            <p:cNvPr id="46" name="Textfeld 117"/>
            <p:cNvSpPr txBox="1">
              <a:spLocks noChangeArrowheads="1"/>
            </p:cNvSpPr>
            <p:nvPr/>
          </p:nvSpPr>
          <p:spPr bwMode="auto">
            <a:xfrm>
              <a:off x="13511213" y="20478750"/>
              <a:ext cx="22479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normAutofit fontScale="40000" lnSpcReduction="20000"/>
            </a:bodyPr>
            <a:lstStyle/>
            <a:p>
              <a:pPr algn="l">
                <a:buNone/>
              </a:pPr>
              <a:r>
                <a:rPr lang="en-US" sz="3000"/>
                <a:t>TrigeredBy</a:t>
              </a:r>
            </a:p>
          </p:txBody>
        </p:sp>
        <p:cxnSp>
          <p:nvCxnSpPr>
            <p:cNvPr id="47" name="Gerade Verbindung mit Pfeil 128"/>
            <p:cNvCxnSpPr>
              <a:endCxn id="17" idx="4"/>
            </p:cNvCxnSpPr>
            <p:nvPr/>
          </p:nvCxnSpPr>
          <p:spPr>
            <a:xfrm rot="5400000" flipH="1" flipV="1">
              <a:off x="4300537" y="18673763"/>
              <a:ext cx="981075" cy="4064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Ellipse 14"/>
          <p:cNvSpPr/>
          <p:nvPr/>
        </p:nvSpPr>
        <p:spPr bwMode="auto">
          <a:xfrm>
            <a:off x="228600" y="5486400"/>
            <a:ext cx="1775207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rmAutofit fontScale="32500" lnSpcReduction="20000"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984625">
              <a:defRPr/>
            </a:pPr>
            <a:r>
              <a:rPr lang="en-US" sz="3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 81081428 output </a:t>
            </a:r>
            <a:r>
              <a:rPr lang="en-US" sz="3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sffOutput</a:t>
            </a:r>
            <a:endParaRPr lang="en-US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1.1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6165503"/>
            <a:ext cx="85979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M. </a:t>
            </a:r>
            <a:r>
              <a:rPr lang="en-US" dirty="0" err="1">
                <a:solidFill>
                  <a:srgbClr val="000000"/>
                </a:solidFill>
              </a:rPr>
              <a:t>Gerhards</a:t>
            </a:r>
            <a:r>
              <a:rPr lang="en-US" dirty="0">
                <a:solidFill>
                  <a:srgbClr val="000000"/>
                </a:solidFill>
              </a:rPr>
              <a:t>, V. Sander, A. Belloum, D. </a:t>
            </a:r>
            <a:r>
              <a:rPr lang="en-US" dirty="0" err="1">
                <a:solidFill>
                  <a:srgbClr val="000000"/>
                </a:solidFill>
              </a:rPr>
              <a:t>Vasunin</a:t>
            </a:r>
            <a:r>
              <a:rPr lang="en-US" dirty="0">
                <a:solidFill>
                  <a:srgbClr val="000000"/>
                </a:solidFill>
              </a:rPr>
              <a:t> &amp; A. </a:t>
            </a:r>
            <a:r>
              <a:rPr lang="en-US" dirty="0" err="1">
                <a:solidFill>
                  <a:srgbClr val="000000"/>
                </a:solidFill>
              </a:rPr>
              <a:t>Benabdelkader</a:t>
            </a:r>
            <a:r>
              <a:rPr lang="en-US" dirty="0">
                <a:solidFill>
                  <a:srgbClr val="000000"/>
                </a:solidFill>
              </a:rPr>
              <a:t> (). </a:t>
            </a:r>
            <a:r>
              <a:rPr lang="en-US" b="1" dirty="0" err="1">
                <a:solidFill>
                  <a:srgbClr val="000000"/>
                </a:solidFill>
              </a:rPr>
              <a:t>HisT</a:t>
            </a:r>
            <a:r>
              <a:rPr lang="en-US" b="1" dirty="0">
                <a:solidFill>
                  <a:srgbClr val="000000"/>
                </a:solidFill>
              </a:rPr>
              <a:t>/PLIER: A two-fold Provenance Approach for Grid-enabled Scientific Workflows using WS-VLAM</a:t>
            </a:r>
            <a:r>
              <a:rPr lang="en-US" dirty="0">
                <a:solidFill>
                  <a:srgbClr val="000000"/>
                </a:solidFill>
              </a:rPr>
              <a:t>. In Proceedings of the 2011 IEEE/ACM 12th International Conference on Grid Computing (pp. 224-225).</a:t>
            </a:r>
          </a:p>
        </p:txBody>
      </p:sp>
    </p:spTree>
    <p:extLst>
      <p:ext uri="{BB962C8B-B14F-4D97-AF65-F5344CB8AC3E}">
        <p14:creationId xmlns:p14="http://schemas.microsoft.com/office/powerpoint/2010/main" val="3021942998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065600" y="0"/>
            <a:ext cx="7621920" cy="99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86200"/>
            <a:ext cx="4390151" cy="485917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Font typeface="Wingdings" pitchFamily="-105" charset="2"/>
              <a:buNone/>
              <a:defRPr/>
            </a:pPr>
            <a:r>
              <a:rPr lang="en-US" sz="1600" b="1" i="1" kern="0" dirty="0">
                <a:solidFill>
                  <a:srgbClr val="000080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[Biomedical engineering Cardiovascular biomechanics group TUE])</a:t>
            </a:r>
            <a:endParaRPr lang="en-US" sz="1600" dirty="0">
              <a:latin typeface="Times New Roman" pitchFamily="-10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5760" y="0"/>
            <a:ext cx="877824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0">
              <a:lnSpc>
                <a:spcPct val="97000"/>
              </a:lnSpc>
              <a:buFont typeface="Wingdings" pitchFamily="-105" charset="2"/>
              <a:buNone/>
              <a:defRPr/>
            </a:pPr>
            <a:endParaRPr lang="en-US" sz="3300" b="1" i="1" kern="0" dirty="0">
              <a:solidFill>
                <a:srgbClr val="000080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295400"/>
            <a:ext cx="9144001" cy="5088791"/>
            <a:chOff x="0" y="1189038"/>
            <a:chExt cx="10080626" cy="5848350"/>
          </a:xfrm>
        </p:grpSpPr>
        <p:sp>
          <p:nvSpPr>
            <p:cNvPr id="24584" name="Text Box 17"/>
            <p:cNvSpPr txBox="1">
              <a:spLocks noChangeArrowheads="1"/>
            </p:cNvSpPr>
            <p:nvPr/>
          </p:nvSpPr>
          <p:spPr bwMode="auto">
            <a:xfrm>
              <a:off x="5949950" y="6418263"/>
              <a:ext cx="2746375" cy="22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prstTxWarp prst="textNoShape">
                <a:avLst/>
              </a:prstTxWarp>
              <a:spAutoFit/>
            </a:bodyPr>
            <a:lstStyle/>
            <a:p>
              <a:endParaRPr lang="en-US" sz="800" dirty="0"/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1760140" y="1895475"/>
              <a:ext cx="324647" cy="29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24586" name="Picture 8" descr="figure-6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77201"/>
              <a:ext cx="5270500" cy="220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Rectangle 9"/>
            <p:cNvSpPr>
              <a:spLocks noChangeArrowheads="1"/>
            </p:cNvSpPr>
            <p:nvPr/>
          </p:nvSpPr>
          <p:spPr bwMode="auto">
            <a:xfrm>
              <a:off x="336021" y="4867134"/>
              <a:ext cx="4781550" cy="172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buNone/>
              </a:pPr>
              <a:r>
                <a:rPr lang="en-US" i="1" dirty="0">
                  <a:solidFill>
                    <a:srgbClr val="000000"/>
                  </a:solidFill>
                </a:rPr>
                <a:t>wave propagation model of blood flow in large vessels</a:t>
              </a:r>
              <a:r>
                <a:rPr lang="en-US" dirty="0">
                  <a:solidFill>
                    <a:srgbClr val="000000"/>
                  </a:solidFill>
                </a:rPr>
                <a:t>  </a:t>
              </a:r>
              <a:r>
                <a:rPr lang="en-US" i="1" dirty="0">
                  <a:solidFill>
                    <a:srgbClr val="000000"/>
                  </a:solidFill>
                </a:rPr>
                <a:t>using an approximate velocity profile function:</a:t>
              </a:r>
            </a:p>
            <a:p>
              <a:pPr algn="l">
                <a:buNone/>
              </a:pPr>
              <a:endParaRPr lang="en-US" i="1" dirty="0">
                <a:solidFill>
                  <a:srgbClr val="000000"/>
                </a:solidFill>
              </a:endParaRPr>
            </a:p>
            <a:p>
              <a:pPr algn="l">
                <a:buNone/>
              </a:pPr>
              <a:r>
                <a:rPr lang="en-US" dirty="0">
                  <a:solidFill>
                    <a:srgbClr val="000000"/>
                  </a:solidFill>
                </a:rPr>
                <a:t>a biomedical study for which </a:t>
              </a:r>
              <a:r>
                <a:rPr lang="en-US" b="1" dirty="0">
                  <a:solidFill>
                    <a:srgbClr val="000000"/>
                  </a:solidFill>
                </a:rPr>
                <a:t>3000 runs </a:t>
              </a:r>
              <a:r>
                <a:rPr lang="en-US" dirty="0">
                  <a:solidFill>
                    <a:srgbClr val="000000"/>
                  </a:solidFill>
                </a:rPr>
                <a:t>were required to perform a global sensitivity analysis of a blood pressure wave propagation in arteries</a:t>
              </a:r>
            </a:p>
            <a:p>
              <a:pPr algn="l">
                <a:buNone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4588" name="Picture 10" descr="figure-7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1913" y="1189038"/>
              <a:ext cx="3516312" cy="240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Rectangle 8"/>
            <p:cNvSpPr>
              <a:spLocks noChangeArrowheads="1"/>
            </p:cNvSpPr>
            <p:nvPr/>
          </p:nvSpPr>
          <p:spPr bwMode="auto">
            <a:xfrm>
              <a:off x="5627689" y="3551237"/>
              <a:ext cx="4452937" cy="8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prstTxWarp prst="textNoShape">
                <a:avLst/>
              </a:prstTxWarp>
              <a:spAutoFit/>
            </a:bodyPr>
            <a:lstStyle/>
            <a:p>
              <a:pPr algn="l">
                <a:buNone/>
              </a:pPr>
              <a:r>
                <a:rPr lang="en-US" dirty="0">
                  <a:solidFill>
                    <a:srgbClr val="000000"/>
                  </a:solidFill>
                </a:rPr>
                <a:t>User Interface to compose workflow (top right), monitor the execution of the farmed workflows (top left), and monitor each run separately (bottom left) data</a:t>
              </a:r>
            </a:p>
          </p:txBody>
        </p:sp>
        <p:pic>
          <p:nvPicPr>
            <p:cNvPr id="24590" name="Content Placeholder 5" descr="Picture 1.png"/>
            <p:cNvPicPr>
              <a:picLocks noChangeAspect="1"/>
            </p:cNvPicPr>
            <p:nvPr/>
          </p:nvPicPr>
          <p:blipFill>
            <a:blip r:embed="rId4"/>
            <a:srcRect t="-18846" b="-18846"/>
            <a:stretch>
              <a:fillRect/>
            </a:stretch>
          </p:blipFill>
          <p:spPr bwMode="auto">
            <a:xfrm>
              <a:off x="6335714" y="4078970"/>
              <a:ext cx="3744912" cy="2958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5104801" y="5958790"/>
            <a:ext cx="4039200" cy="8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000000"/>
                </a:solidFill>
              </a:rPr>
              <a:t>Query interface for the provenance data collected from 3000 simulations of the “</a:t>
            </a:r>
            <a:r>
              <a:rPr lang="en-US" i="1" dirty="0">
                <a:solidFill>
                  <a:srgbClr val="000000"/>
                </a:solidFill>
              </a:rPr>
              <a:t>wave propagation model of blood flow in large vessels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i="1" dirty="0">
                <a:solidFill>
                  <a:srgbClr val="000000"/>
                </a:solidFill>
              </a:rPr>
              <a:t>using an approximate velocity profile function”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583" name="TextBox 18"/>
          <p:cNvSpPr txBox="1">
            <a:spLocks noChangeArrowheads="1"/>
          </p:cNvSpPr>
          <p:nvPr/>
        </p:nvSpPr>
        <p:spPr bwMode="auto">
          <a:xfrm>
            <a:off x="0" y="6372083"/>
            <a:ext cx="4648200" cy="4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l">
              <a:buNone/>
            </a:pPr>
            <a:r>
              <a:rPr lang="en-US" sz="1600" dirty="0" err="1">
                <a:solidFill>
                  <a:srgbClr val="000000"/>
                </a:solidFill>
              </a:rPr>
              <a:t>BigGrid</a:t>
            </a:r>
            <a:r>
              <a:rPr lang="en-US" sz="1600" dirty="0">
                <a:solidFill>
                  <a:srgbClr val="000000"/>
                </a:solidFill>
              </a:rPr>
              <a:t> project  2009, presented EGI/</a:t>
            </a:r>
            <a:r>
              <a:rPr lang="en-US" sz="1600" dirty="0" err="1">
                <a:solidFill>
                  <a:srgbClr val="000000"/>
                </a:solidFill>
              </a:rPr>
              <a:t>BigGrid</a:t>
            </a:r>
            <a:r>
              <a:rPr lang="en-US" sz="1600" dirty="0">
                <a:solidFill>
                  <a:srgbClr val="000000"/>
                </a:solidFill>
              </a:rPr>
              <a:t> technical forum 2010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propagation model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5285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Blast Application</a:t>
            </a:r>
          </a:p>
        </p:txBody>
      </p:sp>
      <p:sp>
        <p:nvSpPr>
          <p:cNvPr id="29706" name="Rectangle 3"/>
          <p:cNvSpPr>
            <a:spLocks noChangeArrowheads="1"/>
          </p:cNvSpPr>
          <p:nvPr/>
        </p:nvSpPr>
        <p:spPr bwMode="auto">
          <a:xfrm>
            <a:off x="0" y="4960055"/>
            <a:ext cx="5253120" cy="189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l">
              <a:buNone/>
            </a:pPr>
            <a:r>
              <a:rPr lang="en-US" sz="1800" dirty="0">
                <a:solidFill>
                  <a:srgbClr val="000000"/>
                </a:solidFill>
              </a:rPr>
              <a:t>For Each workflow run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The provenance data is collected </a:t>
            </a:r>
            <a:r>
              <a:rPr lang="en-US" sz="1600" dirty="0" smtClean="0">
                <a:solidFill>
                  <a:srgbClr val="000000"/>
                </a:solidFill>
              </a:rPr>
              <a:t>an stored </a:t>
            </a:r>
            <a:r>
              <a:rPr lang="en-US" sz="1600" dirty="0">
                <a:solidFill>
                  <a:srgbClr val="000000"/>
                </a:solidFill>
              </a:rPr>
              <a:t>following the XML-tracing system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User interface allows to reproduce events that occurred at runtime (replay mode)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User Interface can be  customized (User can select the events to track)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User Interface show resource usage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1424310"/>
            <a:ext cx="9144000" cy="5198946"/>
            <a:chOff x="0" y="1570038"/>
            <a:chExt cx="10080625" cy="5730875"/>
          </a:xfrm>
        </p:grpSpPr>
        <p:pic>
          <p:nvPicPr>
            <p:cNvPr id="29709" name="Bild 3" descr="Bildschirmfoto 2010-12-08 um 12.17.19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70038"/>
              <a:ext cx="588486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Rectangle 3"/>
            <p:cNvSpPr>
              <a:spLocks noChangeArrowheads="1"/>
            </p:cNvSpPr>
            <p:nvPr/>
          </p:nvSpPr>
          <p:spPr bwMode="auto">
            <a:xfrm>
              <a:off x="163513" y="3932238"/>
              <a:ext cx="6137275" cy="1649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prstTxWarp prst="textNoShape">
                <a:avLst/>
              </a:prstTxWarp>
              <a:spAutoFit/>
            </a:bodyPr>
            <a:lstStyle/>
            <a:p>
              <a:pPr algn="l">
                <a:buNone/>
              </a:pPr>
              <a:r>
                <a:rPr lang="en-US" sz="1800" dirty="0">
                  <a:solidFill>
                    <a:srgbClr val="000000"/>
                  </a:solidFill>
                </a:rPr>
                <a:t>The aim of the application is the </a:t>
              </a:r>
              <a:r>
                <a:rPr lang="en-US" sz="1800" b="1" dirty="0">
                  <a:solidFill>
                    <a:srgbClr val="000000"/>
                  </a:solidFill>
                </a:rPr>
                <a:t>alignment of DNA sequence </a:t>
              </a:r>
              <a:r>
                <a:rPr lang="en-US" sz="1800" dirty="0">
                  <a:solidFill>
                    <a:srgbClr val="000000"/>
                  </a:solidFill>
                </a:rPr>
                <a:t>data with a given reference database. A workflow approach is currently followed to run this application on distributed computing resources</a:t>
              </a:r>
              <a:r>
                <a:rPr lang="en-US" sz="1800" dirty="0" smtClean="0">
                  <a:solidFill>
                    <a:srgbClr val="000000"/>
                  </a:solidFill>
                </a:rPr>
                <a:t>.</a:t>
              </a:r>
            </a:p>
            <a:p>
              <a:pPr algn="l"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9713" name="Line 34"/>
            <p:cNvSpPr>
              <a:spLocks noChangeShapeType="1"/>
            </p:cNvSpPr>
            <p:nvPr/>
          </p:nvSpPr>
          <p:spPr bwMode="auto">
            <a:xfrm>
              <a:off x="8316913" y="4419600"/>
              <a:ext cx="838200" cy="9144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 type="stealth" w="lg" len="lg"/>
              <a:tailEnd type="stealth" w="lg" len="lg"/>
            </a:ln>
          </p:spPr>
          <p:txBody>
            <a:bodyPr lIns="100794" tIns="50397" rIns="100794" bIns="5039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714" name="Picture 21" descr="Bildschirmfoto 2011-02-22 um 10.33.5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8375" y="3779839"/>
              <a:ext cx="365125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Picture 23" descr="Bildschirmfoto 2011-02-22 um 14.59.2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69313" y="4191000"/>
              <a:ext cx="161131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Picture 24" descr="Bildschirmfoto 2011-02-22 um 15.03.2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15338" y="5761038"/>
              <a:ext cx="1665287" cy="153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5257800" y="6538287"/>
            <a:ext cx="3886200" cy="2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l">
              <a:buNone/>
            </a:pPr>
            <a:r>
              <a:rPr lang="en-US" sz="1600" dirty="0">
                <a:solidFill>
                  <a:srgbClr val="000000"/>
                </a:solidFill>
              </a:rPr>
              <a:t>on-going work UvA-AMC-</a:t>
            </a:r>
            <a:r>
              <a:rPr lang="en-US" sz="1600" dirty="0" err="1">
                <a:solidFill>
                  <a:srgbClr val="000000"/>
                </a:solidFill>
              </a:rPr>
              <a:t>fh-aachen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2438400"/>
            <a:ext cx="3289828" cy="68289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>
              <a:buFont typeface="Wingdings" pitchFamily="-105" charset="2"/>
              <a:buNone/>
              <a:defRPr/>
            </a:pPr>
            <a:r>
              <a:rPr lang="en-US" sz="1600" b="1" i="1" kern="0" dirty="0">
                <a:solidFill>
                  <a:srgbClr val="000080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[Department of Clinical Epidemiology, Biostatistics and Bioinformatics (KEBB), AMC ]</a:t>
            </a:r>
            <a:endParaRPr lang="en-US" sz="1600" dirty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30068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-1066800" y="0"/>
            <a:ext cx="11090275" cy="6846888"/>
            <a:chOff x="0" y="0"/>
            <a:chExt cx="6986" cy="4313"/>
          </a:xfrm>
        </p:grpSpPr>
        <p:grpSp>
          <p:nvGrpSpPr>
            <p:cNvPr id="37921" name="Group 4"/>
            <p:cNvGrpSpPr>
              <a:grpSpLocks/>
            </p:cNvGrpSpPr>
            <p:nvPr/>
          </p:nvGrpSpPr>
          <p:grpSpPr bwMode="auto">
            <a:xfrm>
              <a:off x="0" y="0"/>
              <a:ext cx="4320" cy="4313"/>
              <a:chOff x="0" y="0"/>
              <a:chExt cx="4320" cy="4313"/>
            </a:xfrm>
          </p:grpSpPr>
          <p:sp>
            <p:nvSpPr>
              <p:cNvPr id="37932" name="Freeform 5"/>
              <p:cNvSpPr>
                <a:spLocks/>
              </p:cNvSpPr>
              <p:nvPr/>
            </p:nvSpPr>
            <p:spPr bwMode="auto">
              <a:xfrm>
                <a:off x="0" y="2823"/>
                <a:ext cx="1652" cy="1490"/>
              </a:xfrm>
              <a:custGeom>
                <a:avLst/>
                <a:gdLst>
                  <a:gd name="T0" fmla="*/ 324176 w 112"/>
                  <a:gd name="T1" fmla="*/ 0 h 101"/>
                  <a:gd name="T2" fmla="*/ 35253 w 112"/>
                  <a:gd name="T3" fmla="*/ 0 h 101"/>
                  <a:gd name="T4" fmla="*/ 35253 w 112"/>
                  <a:gd name="T5" fmla="*/ 0 h 101"/>
                  <a:gd name="T6" fmla="*/ 0 w 112"/>
                  <a:gd name="T7" fmla="*/ 324274 h 101"/>
                  <a:gd name="T8" fmla="*/ 359413 w 112"/>
                  <a:gd name="T9" fmla="*/ 324274 h 101"/>
                  <a:gd name="T10" fmla="*/ 324176 w 112"/>
                  <a:gd name="T11" fmla="*/ 0 h 101"/>
                  <a:gd name="T12" fmla="*/ 324176 w 112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101"/>
                  <a:gd name="T23" fmla="*/ 112 w 112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101">
                    <a:moveTo>
                      <a:pt x="101" y="0"/>
                    </a:moveTo>
                    <a:cubicBezTo>
                      <a:pt x="65" y="33"/>
                      <a:pt x="47" y="3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8" y="40"/>
                      <a:pt x="44" y="57"/>
                      <a:pt x="0" y="101"/>
                    </a:cubicBezTo>
                    <a:cubicBezTo>
                      <a:pt x="48" y="53"/>
                      <a:pt x="64" y="53"/>
                      <a:pt x="112" y="101"/>
                    </a:cubicBezTo>
                    <a:cubicBezTo>
                      <a:pt x="68" y="57"/>
                      <a:pt x="64" y="4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3" name="Freeform 6"/>
              <p:cNvSpPr>
                <a:spLocks/>
              </p:cNvSpPr>
              <p:nvPr/>
            </p:nvSpPr>
            <p:spPr bwMode="auto">
              <a:xfrm>
                <a:off x="1490" y="1502"/>
                <a:ext cx="1340" cy="1321"/>
              </a:xfrm>
              <a:custGeom>
                <a:avLst/>
                <a:gdLst>
                  <a:gd name="T0" fmla="*/ 290559 w 91"/>
                  <a:gd name="T1" fmla="*/ 0 h 90"/>
                  <a:gd name="T2" fmla="*/ 287305 w 91"/>
                  <a:gd name="T3" fmla="*/ 0 h 90"/>
                  <a:gd name="T4" fmla="*/ 290559 w 91"/>
                  <a:gd name="T5" fmla="*/ 0 h 90"/>
                  <a:gd name="T6" fmla="*/ 287305 w 91"/>
                  <a:gd name="T7" fmla="*/ 0 h 90"/>
                  <a:gd name="T8" fmla="*/ 3254 w 91"/>
                  <a:gd name="T9" fmla="*/ 0 h 90"/>
                  <a:gd name="T10" fmla="*/ 0 w 91"/>
                  <a:gd name="T11" fmla="*/ 0 h 90"/>
                  <a:gd name="T12" fmla="*/ 0 w 91"/>
                  <a:gd name="T13" fmla="*/ 281358 h 90"/>
                  <a:gd name="T14" fmla="*/ 3254 w 91"/>
                  <a:gd name="T15" fmla="*/ 284587 h 90"/>
                  <a:gd name="T16" fmla="*/ 287305 w 91"/>
                  <a:gd name="T17" fmla="*/ 284587 h 90"/>
                  <a:gd name="T18" fmla="*/ 287305 w 91"/>
                  <a:gd name="T19" fmla="*/ 284587 h 90"/>
                  <a:gd name="T20" fmla="*/ 290559 w 91"/>
                  <a:gd name="T21" fmla="*/ 281358 h 90"/>
                  <a:gd name="T22" fmla="*/ 290559 w 91"/>
                  <a:gd name="T23" fmla="*/ 0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90"/>
                  <a:gd name="T38" fmla="*/ 91 w 91"/>
                  <a:gd name="T39" fmla="*/ 90 h 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90">
                    <a:moveTo>
                      <a:pt x="91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54" y="33"/>
                      <a:pt x="37" y="33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36"/>
                      <a:pt x="34" y="53"/>
                      <a:pt x="0" y="89"/>
                    </a:cubicBezTo>
                    <a:cubicBezTo>
                      <a:pt x="0" y="90"/>
                      <a:pt x="0" y="90"/>
                      <a:pt x="1" y="90"/>
                    </a:cubicBezTo>
                    <a:cubicBezTo>
                      <a:pt x="37" y="57"/>
                      <a:pt x="54" y="57"/>
                      <a:pt x="90" y="9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0" y="90"/>
                      <a:pt x="90" y="89"/>
                      <a:pt x="91" y="89"/>
                    </a:cubicBezTo>
                    <a:cubicBezTo>
                      <a:pt x="57" y="53"/>
                      <a:pt x="57" y="36"/>
                      <a:pt x="91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4" name="Freeform 7"/>
              <p:cNvSpPr>
                <a:spLocks/>
              </p:cNvSpPr>
              <p:nvPr/>
            </p:nvSpPr>
            <p:spPr bwMode="auto">
              <a:xfrm>
                <a:off x="1490" y="1502"/>
                <a:ext cx="19" cy="6"/>
              </a:xfrm>
              <a:custGeom>
                <a:avLst/>
                <a:gdLst>
                  <a:gd name="T0" fmla="*/ 6859 w 1"/>
                  <a:gd name="T1" fmla="*/ 0 h 6"/>
                  <a:gd name="T2" fmla="*/ 0 w 1"/>
                  <a:gd name="T3" fmla="*/ 0 h 6"/>
                  <a:gd name="T4" fmla="*/ 0 60000 65536"/>
                  <a:gd name="T5" fmla="*/ 0 60000 65536"/>
                  <a:gd name="T6" fmla="*/ 0 w 1"/>
                  <a:gd name="T7" fmla="*/ 0 h 6"/>
                  <a:gd name="T8" fmla="*/ 1 w 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5" name="Freeform 8"/>
              <p:cNvSpPr>
                <a:spLocks/>
              </p:cNvSpPr>
              <p:nvPr/>
            </p:nvSpPr>
            <p:spPr bwMode="auto">
              <a:xfrm>
                <a:off x="1490" y="1502"/>
                <a:ext cx="19" cy="6"/>
              </a:xfrm>
              <a:custGeom>
                <a:avLst/>
                <a:gdLst>
                  <a:gd name="T0" fmla="*/ 6859 w 1"/>
                  <a:gd name="T1" fmla="*/ 0 h 6"/>
                  <a:gd name="T2" fmla="*/ 0 w 1"/>
                  <a:gd name="T3" fmla="*/ 0 h 6"/>
                  <a:gd name="T4" fmla="*/ 0 60000 65536"/>
                  <a:gd name="T5" fmla="*/ 0 60000 65536"/>
                  <a:gd name="T6" fmla="*/ 0 w 1"/>
                  <a:gd name="T7" fmla="*/ 0 h 6"/>
                  <a:gd name="T8" fmla="*/ 1 w 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6" name="Freeform 9"/>
              <p:cNvSpPr>
                <a:spLocks/>
              </p:cNvSpPr>
              <p:nvPr/>
            </p:nvSpPr>
            <p:spPr bwMode="auto">
              <a:xfrm>
                <a:off x="0" y="0"/>
                <a:ext cx="1652" cy="1502"/>
              </a:xfrm>
              <a:custGeom>
                <a:avLst/>
                <a:gdLst>
                  <a:gd name="T0" fmla="*/ 324176 w 112"/>
                  <a:gd name="T1" fmla="*/ 325698 h 102"/>
                  <a:gd name="T2" fmla="*/ 324176 w 112"/>
                  <a:gd name="T3" fmla="*/ 322444 h 102"/>
                  <a:gd name="T4" fmla="*/ 359413 w 112"/>
                  <a:gd name="T5" fmla="*/ 0 h 102"/>
                  <a:gd name="T6" fmla="*/ 0 w 112"/>
                  <a:gd name="T7" fmla="*/ 0 h 102"/>
                  <a:gd name="T8" fmla="*/ 35253 w 112"/>
                  <a:gd name="T9" fmla="*/ 322444 h 102"/>
                  <a:gd name="T10" fmla="*/ 35253 w 112"/>
                  <a:gd name="T11" fmla="*/ 325698 h 102"/>
                  <a:gd name="T12" fmla="*/ 324176 w 112"/>
                  <a:gd name="T13" fmla="*/ 32569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102"/>
                  <a:gd name="T23" fmla="*/ 112 w 11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102">
                    <a:moveTo>
                      <a:pt x="101" y="102"/>
                    </a:moveTo>
                    <a:cubicBezTo>
                      <a:pt x="101" y="101"/>
                      <a:pt x="101" y="101"/>
                      <a:pt x="101" y="101"/>
                    </a:cubicBezTo>
                    <a:cubicBezTo>
                      <a:pt x="64" y="61"/>
                      <a:pt x="68" y="44"/>
                      <a:pt x="112" y="0"/>
                    </a:cubicBezTo>
                    <a:cubicBezTo>
                      <a:pt x="64" y="48"/>
                      <a:pt x="48" y="48"/>
                      <a:pt x="0" y="0"/>
                    </a:cubicBezTo>
                    <a:cubicBezTo>
                      <a:pt x="44" y="44"/>
                      <a:pt x="48" y="61"/>
                      <a:pt x="11" y="101"/>
                    </a:cubicBezTo>
                    <a:cubicBezTo>
                      <a:pt x="11" y="101"/>
                      <a:pt x="11" y="101"/>
                      <a:pt x="11" y="102"/>
                    </a:cubicBezTo>
                    <a:cubicBezTo>
                      <a:pt x="47" y="68"/>
                      <a:pt x="65" y="68"/>
                      <a:pt x="101" y="102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7" name="Freeform 10"/>
              <p:cNvSpPr>
                <a:spLocks/>
              </p:cNvSpPr>
              <p:nvPr/>
            </p:nvSpPr>
            <p:spPr bwMode="auto">
              <a:xfrm>
                <a:off x="0" y="1502"/>
                <a:ext cx="162" cy="162"/>
              </a:xfrm>
              <a:custGeom>
                <a:avLst/>
                <a:gdLst>
                  <a:gd name="T0" fmla="*/ 0 w 11"/>
                  <a:gd name="T1" fmla="*/ 35139 h 11"/>
                  <a:gd name="T2" fmla="*/ 35139 w 11"/>
                  <a:gd name="T3" fmla="*/ 0 h 11"/>
                  <a:gd name="T4" fmla="*/ 35139 w 11"/>
                  <a:gd name="T5" fmla="*/ 0 h 11"/>
                  <a:gd name="T6" fmla="*/ 0 w 11"/>
                  <a:gd name="T7" fmla="*/ 3513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11"/>
                    </a:moveTo>
                    <a:cubicBezTo>
                      <a:pt x="4" y="7"/>
                      <a:pt x="7" y="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3"/>
                      <a:pt x="4" y="7"/>
                      <a:pt x="0" y="11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8" name="Freeform 11"/>
              <p:cNvSpPr>
                <a:spLocks/>
              </p:cNvSpPr>
              <p:nvPr/>
            </p:nvSpPr>
            <p:spPr bwMode="auto">
              <a:xfrm>
                <a:off x="0" y="1328"/>
                <a:ext cx="162" cy="174"/>
              </a:xfrm>
              <a:custGeom>
                <a:avLst/>
                <a:gdLst>
                  <a:gd name="T0" fmla="*/ 0 w 11"/>
                  <a:gd name="T1" fmla="*/ 0 h 12"/>
                  <a:gd name="T2" fmla="*/ 35139 w 11"/>
                  <a:gd name="T3" fmla="*/ 36584 h 12"/>
                  <a:gd name="T4" fmla="*/ 35139 w 11"/>
                  <a:gd name="T5" fmla="*/ 33640 h 12"/>
                  <a:gd name="T6" fmla="*/ 0 w 1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cubicBezTo>
                      <a:pt x="4" y="4"/>
                      <a:pt x="7" y="8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7" y="8"/>
                      <a:pt x="4" y="4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9" name="Freeform 12"/>
              <p:cNvSpPr>
                <a:spLocks/>
              </p:cNvSpPr>
              <p:nvPr/>
            </p:nvSpPr>
            <p:spPr bwMode="auto">
              <a:xfrm>
                <a:off x="1490" y="1490"/>
                <a:ext cx="19" cy="12"/>
              </a:xfrm>
              <a:custGeom>
                <a:avLst/>
                <a:gdLst>
                  <a:gd name="T0" fmla="*/ 0 w 1"/>
                  <a:gd name="T1" fmla="*/ 0 h 1"/>
                  <a:gd name="T2" fmla="*/ 6859 w 1"/>
                  <a:gd name="T3" fmla="*/ 1728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0" name="Freeform 13"/>
              <p:cNvSpPr>
                <a:spLocks/>
              </p:cNvSpPr>
              <p:nvPr/>
            </p:nvSpPr>
            <p:spPr bwMode="auto">
              <a:xfrm>
                <a:off x="1490" y="1490"/>
                <a:ext cx="19" cy="12"/>
              </a:xfrm>
              <a:custGeom>
                <a:avLst/>
                <a:gdLst>
                  <a:gd name="T0" fmla="*/ 0 w 1"/>
                  <a:gd name="T1" fmla="*/ 0 h 1"/>
                  <a:gd name="T2" fmla="*/ 6859 w 1"/>
                  <a:gd name="T3" fmla="*/ 1728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1" name="Freeform 14"/>
              <p:cNvSpPr>
                <a:spLocks/>
              </p:cNvSpPr>
              <p:nvPr/>
            </p:nvSpPr>
            <p:spPr bwMode="auto">
              <a:xfrm>
                <a:off x="2818" y="0"/>
                <a:ext cx="1502" cy="1502"/>
              </a:xfrm>
              <a:custGeom>
                <a:avLst/>
                <a:gdLst>
                  <a:gd name="T0" fmla="*/ 287309 w 102"/>
                  <a:gd name="T1" fmla="*/ 325698 h 102"/>
                  <a:gd name="T2" fmla="*/ 290563 w 102"/>
                  <a:gd name="T3" fmla="*/ 322444 h 102"/>
                  <a:gd name="T4" fmla="*/ 325698 w 102"/>
                  <a:gd name="T5" fmla="*/ 0 h 102"/>
                  <a:gd name="T6" fmla="*/ 3254 w 102"/>
                  <a:gd name="T7" fmla="*/ 35135 h 102"/>
                  <a:gd name="T8" fmla="*/ 0 w 102"/>
                  <a:gd name="T9" fmla="*/ 38375 h 102"/>
                  <a:gd name="T10" fmla="*/ 3254 w 102"/>
                  <a:gd name="T11" fmla="*/ 322444 h 102"/>
                  <a:gd name="T12" fmla="*/ 3254 w 102"/>
                  <a:gd name="T13" fmla="*/ 322444 h 102"/>
                  <a:gd name="T14" fmla="*/ 3254 w 102"/>
                  <a:gd name="T15" fmla="*/ 322444 h 102"/>
                  <a:gd name="T16" fmla="*/ 3254 w 102"/>
                  <a:gd name="T17" fmla="*/ 325698 h 102"/>
                  <a:gd name="T18" fmla="*/ 287309 w 102"/>
                  <a:gd name="T19" fmla="*/ 325698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90" y="102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54" y="61"/>
                      <a:pt x="58" y="44"/>
                      <a:pt x="102" y="0"/>
                    </a:cubicBezTo>
                    <a:cubicBezTo>
                      <a:pt x="58" y="44"/>
                      <a:pt x="41" y="48"/>
                      <a:pt x="1" y="11"/>
                    </a:cubicBezTo>
                    <a:cubicBezTo>
                      <a:pt x="1" y="11"/>
                      <a:pt x="1" y="11"/>
                      <a:pt x="0" y="12"/>
                    </a:cubicBezTo>
                    <a:cubicBezTo>
                      <a:pt x="34" y="48"/>
                      <a:pt x="34" y="65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2"/>
                    </a:cubicBezTo>
                    <a:cubicBezTo>
                      <a:pt x="37" y="68"/>
                      <a:pt x="54" y="68"/>
                      <a:pt x="90" y="102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2" name="Freeform 15"/>
              <p:cNvSpPr>
                <a:spLocks/>
              </p:cNvSpPr>
              <p:nvPr/>
            </p:nvSpPr>
            <p:spPr bwMode="auto">
              <a:xfrm>
                <a:off x="2656" y="2823"/>
                <a:ext cx="1664" cy="1490"/>
              </a:xfrm>
              <a:custGeom>
                <a:avLst/>
                <a:gdLst>
                  <a:gd name="T0" fmla="*/ 322448 w 113"/>
                  <a:gd name="T1" fmla="*/ 0 h 101"/>
                  <a:gd name="T2" fmla="*/ 38375 w 113"/>
                  <a:gd name="T3" fmla="*/ 0 h 101"/>
                  <a:gd name="T4" fmla="*/ 35135 w 113"/>
                  <a:gd name="T5" fmla="*/ 0 h 101"/>
                  <a:gd name="T6" fmla="*/ 0 w 113"/>
                  <a:gd name="T7" fmla="*/ 324274 h 101"/>
                  <a:gd name="T8" fmla="*/ 360838 w 113"/>
                  <a:gd name="T9" fmla="*/ 324274 h 101"/>
                  <a:gd name="T10" fmla="*/ 325702 w 113"/>
                  <a:gd name="T11" fmla="*/ 0 h 101"/>
                  <a:gd name="T12" fmla="*/ 322448 w 113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101"/>
                  <a:gd name="T23" fmla="*/ 113 w 113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101">
                    <a:moveTo>
                      <a:pt x="101" y="0"/>
                    </a:moveTo>
                    <a:cubicBezTo>
                      <a:pt x="65" y="33"/>
                      <a:pt x="48" y="33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48" y="40"/>
                      <a:pt x="44" y="57"/>
                      <a:pt x="0" y="101"/>
                    </a:cubicBezTo>
                    <a:cubicBezTo>
                      <a:pt x="49" y="53"/>
                      <a:pt x="65" y="53"/>
                      <a:pt x="113" y="101"/>
                    </a:cubicBezTo>
                    <a:cubicBezTo>
                      <a:pt x="69" y="57"/>
                      <a:pt x="65" y="4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3" name="Freeform 16"/>
              <p:cNvSpPr>
                <a:spLocks/>
              </p:cNvSpPr>
              <p:nvPr/>
            </p:nvSpPr>
            <p:spPr bwMode="auto">
              <a:xfrm>
                <a:off x="0" y="2823"/>
                <a:ext cx="162" cy="162"/>
              </a:xfrm>
              <a:custGeom>
                <a:avLst/>
                <a:gdLst>
                  <a:gd name="T0" fmla="*/ 0 w 11"/>
                  <a:gd name="T1" fmla="*/ 35139 h 11"/>
                  <a:gd name="T2" fmla="*/ 35139 w 11"/>
                  <a:gd name="T3" fmla="*/ 0 h 11"/>
                  <a:gd name="T4" fmla="*/ 35139 w 11"/>
                  <a:gd name="T5" fmla="*/ 0 h 11"/>
                  <a:gd name="T6" fmla="*/ 0 w 11"/>
                  <a:gd name="T7" fmla="*/ 3513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11"/>
                    </a:moveTo>
                    <a:cubicBezTo>
                      <a:pt x="4" y="7"/>
                      <a:pt x="7" y="4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3"/>
                      <a:pt x="4" y="7"/>
                      <a:pt x="0" y="11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4" name="Freeform 17"/>
              <p:cNvSpPr>
                <a:spLocks/>
              </p:cNvSpPr>
              <p:nvPr/>
            </p:nvSpPr>
            <p:spPr bwMode="auto">
              <a:xfrm>
                <a:off x="0" y="2661"/>
                <a:ext cx="162" cy="162"/>
              </a:xfrm>
              <a:custGeom>
                <a:avLst/>
                <a:gdLst>
                  <a:gd name="T0" fmla="*/ 0 w 11"/>
                  <a:gd name="T1" fmla="*/ 0 h 11"/>
                  <a:gd name="T2" fmla="*/ 35139 w 11"/>
                  <a:gd name="T3" fmla="*/ 35139 h 11"/>
                  <a:gd name="T4" fmla="*/ 35139 w 11"/>
                  <a:gd name="T5" fmla="*/ 31885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0"/>
                    </a:moveTo>
                    <a:cubicBezTo>
                      <a:pt x="4" y="3"/>
                      <a:pt x="7" y="7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7" y="7"/>
                      <a:pt x="4" y="3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5" name="Freeform 18"/>
              <p:cNvSpPr>
                <a:spLocks/>
              </p:cNvSpPr>
              <p:nvPr/>
            </p:nvSpPr>
            <p:spPr bwMode="auto">
              <a:xfrm>
                <a:off x="162" y="1502"/>
                <a:ext cx="1328" cy="1321"/>
              </a:xfrm>
              <a:custGeom>
                <a:avLst/>
                <a:gdLst>
                  <a:gd name="T0" fmla="*/ 289135 w 90"/>
                  <a:gd name="T1" fmla="*/ 284587 h 90"/>
                  <a:gd name="T2" fmla="*/ 289135 w 90"/>
                  <a:gd name="T3" fmla="*/ 281358 h 90"/>
                  <a:gd name="T4" fmla="*/ 289135 w 90"/>
                  <a:gd name="T5" fmla="*/ 0 h 90"/>
                  <a:gd name="T6" fmla="*/ 289135 w 90"/>
                  <a:gd name="T7" fmla="*/ 0 h 90"/>
                  <a:gd name="T8" fmla="*/ 0 w 90"/>
                  <a:gd name="T9" fmla="*/ 0 h 90"/>
                  <a:gd name="T10" fmla="*/ 0 w 90"/>
                  <a:gd name="T11" fmla="*/ 0 h 90"/>
                  <a:gd name="T12" fmla="*/ 0 w 90"/>
                  <a:gd name="T13" fmla="*/ 281358 h 90"/>
                  <a:gd name="T14" fmla="*/ 0 w 90"/>
                  <a:gd name="T15" fmla="*/ 284587 h 90"/>
                  <a:gd name="T16" fmla="*/ 289135 w 90"/>
                  <a:gd name="T17" fmla="*/ 284587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90"/>
                  <a:gd name="T29" fmla="*/ 90 w 90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90">
                    <a:moveTo>
                      <a:pt x="90" y="90"/>
                    </a:moveTo>
                    <a:cubicBezTo>
                      <a:pt x="90" y="90"/>
                      <a:pt x="90" y="90"/>
                      <a:pt x="90" y="89"/>
                    </a:cubicBezTo>
                    <a:cubicBezTo>
                      <a:pt x="57" y="53"/>
                      <a:pt x="57" y="36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54" y="33"/>
                      <a:pt x="36" y="3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36"/>
                      <a:pt x="33" y="53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6" y="57"/>
                      <a:pt x="54" y="57"/>
                      <a:pt x="90" y="9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6" name="Freeform 19"/>
              <p:cNvSpPr>
                <a:spLocks/>
              </p:cNvSpPr>
              <p:nvPr/>
            </p:nvSpPr>
            <p:spPr bwMode="auto">
              <a:xfrm>
                <a:off x="1328" y="2823"/>
                <a:ext cx="1664" cy="1490"/>
              </a:xfrm>
              <a:custGeom>
                <a:avLst/>
                <a:gdLst>
                  <a:gd name="T0" fmla="*/ 322448 w 113"/>
                  <a:gd name="T1" fmla="*/ 0 h 101"/>
                  <a:gd name="T2" fmla="*/ 38375 w 113"/>
                  <a:gd name="T3" fmla="*/ 0 h 101"/>
                  <a:gd name="T4" fmla="*/ 35135 w 113"/>
                  <a:gd name="T5" fmla="*/ 0 h 101"/>
                  <a:gd name="T6" fmla="*/ 0 w 113"/>
                  <a:gd name="T7" fmla="*/ 324274 h 101"/>
                  <a:gd name="T8" fmla="*/ 360838 w 113"/>
                  <a:gd name="T9" fmla="*/ 324274 h 101"/>
                  <a:gd name="T10" fmla="*/ 325702 w 113"/>
                  <a:gd name="T11" fmla="*/ 0 h 101"/>
                  <a:gd name="T12" fmla="*/ 322448 w 113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101"/>
                  <a:gd name="T23" fmla="*/ 113 w 113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101">
                    <a:moveTo>
                      <a:pt x="101" y="0"/>
                    </a:moveTo>
                    <a:cubicBezTo>
                      <a:pt x="65" y="33"/>
                      <a:pt x="48" y="3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8" y="40"/>
                      <a:pt x="44" y="57"/>
                      <a:pt x="0" y="101"/>
                    </a:cubicBezTo>
                    <a:cubicBezTo>
                      <a:pt x="48" y="53"/>
                      <a:pt x="64" y="53"/>
                      <a:pt x="113" y="101"/>
                    </a:cubicBezTo>
                    <a:cubicBezTo>
                      <a:pt x="69" y="57"/>
                      <a:pt x="65" y="40"/>
                      <a:pt x="102" y="0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7" name="Freeform 20"/>
              <p:cNvSpPr>
                <a:spLocks/>
              </p:cNvSpPr>
              <p:nvPr/>
            </p:nvSpPr>
            <p:spPr bwMode="auto">
              <a:xfrm>
                <a:off x="2830" y="0"/>
                <a:ext cx="162" cy="162"/>
              </a:xfrm>
              <a:custGeom>
                <a:avLst/>
                <a:gdLst>
                  <a:gd name="T0" fmla="*/ 35139 w 11"/>
                  <a:gd name="T1" fmla="*/ 0 h 11"/>
                  <a:gd name="T2" fmla="*/ 0 w 11"/>
                  <a:gd name="T3" fmla="*/ 35139 h 11"/>
                  <a:gd name="T4" fmla="*/ 0 w 11"/>
                  <a:gd name="T5" fmla="*/ 35139 h 11"/>
                  <a:gd name="T6" fmla="*/ 35139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11" y="0"/>
                    </a:moveTo>
                    <a:cubicBezTo>
                      <a:pt x="7" y="4"/>
                      <a:pt x="3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8"/>
                      <a:pt x="7" y="4"/>
                      <a:pt x="11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8" name="Freeform 21"/>
              <p:cNvSpPr>
                <a:spLocks/>
              </p:cNvSpPr>
              <p:nvPr/>
            </p:nvSpPr>
            <p:spPr bwMode="auto">
              <a:xfrm>
                <a:off x="2656" y="0"/>
                <a:ext cx="174" cy="162"/>
              </a:xfrm>
              <a:custGeom>
                <a:avLst/>
                <a:gdLst>
                  <a:gd name="T0" fmla="*/ 0 w 12"/>
                  <a:gd name="T1" fmla="*/ 0 h 11"/>
                  <a:gd name="T2" fmla="*/ 33640 w 12"/>
                  <a:gd name="T3" fmla="*/ 35139 h 11"/>
                  <a:gd name="T4" fmla="*/ 36584 w 12"/>
                  <a:gd name="T5" fmla="*/ 35139 h 11"/>
                  <a:gd name="T6" fmla="*/ 0 w 12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1"/>
                  <a:gd name="T14" fmla="*/ 12 w 12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1">
                    <a:moveTo>
                      <a:pt x="0" y="0"/>
                    </a:moveTo>
                    <a:cubicBezTo>
                      <a:pt x="4" y="4"/>
                      <a:pt x="8" y="8"/>
                      <a:pt x="11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8" y="8"/>
                      <a:pt x="4" y="4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9" name="Freeform 22"/>
              <p:cNvSpPr>
                <a:spLocks/>
              </p:cNvSpPr>
              <p:nvPr/>
            </p:nvSpPr>
            <p:spPr bwMode="auto">
              <a:xfrm>
                <a:off x="1328" y="0"/>
                <a:ext cx="1502" cy="1502"/>
              </a:xfrm>
              <a:custGeom>
                <a:avLst/>
                <a:gdLst>
                  <a:gd name="T0" fmla="*/ 322444 w 102"/>
                  <a:gd name="T1" fmla="*/ 38375 h 102"/>
                  <a:gd name="T2" fmla="*/ 322444 w 102"/>
                  <a:gd name="T3" fmla="*/ 35135 h 102"/>
                  <a:gd name="T4" fmla="*/ 0 w 102"/>
                  <a:gd name="T5" fmla="*/ 0 h 102"/>
                  <a:gd name="T6" fmla="*/ 35135 w 102"/>
                  <a:gd name="T7" fmla="*/ 322444 h 102"/>
                  <a:gd name="T8" fmla="*/ 38375 w 102"/>
                  <a:gd name="T9" fmla="*/ 325698 h 102"/>
                  <a:gd name="T10" fmla="*/ 322444 w 102"/>
                  <a:gd name="T11" fmla="*/ 325698 h 102"/>
                  <a:gd name="T12" fmla="*/ 322444 w 102"/>
                  <a:gd name="T13" fmla="*/ 322444 h 102"/>
                  <a:gd name="T14" fmla="*/ 325698 w 102"/>
                  <a:gd name="T15" fmla="*/ 322444 h 102"/>
                  <a:gd name="T16" fmla="*/ 322444 w 102"/>
                  <a:gd name="T17" fmla="*/ 3837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2"/>
                  <a:gd name="T29" fmla="*/ 102 w 102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2">
                    <a:moveTo>
                      <a:pt x="101" y="12"/>
                    </a:moveTo>
                    <a:cubicBezTo>
                      <a:pt x="101" y="11"/>
                      <a:pt x="101" y="11"/>
                      <a:pt x="101" y="11"/>
                    </a:cubicBezTo>
                    <a:cubicBezTo>
                      <a:pt x="61" y="48"/>
                      <a:pt x="44" y="44"/>
                      <a:pt x="0" y="0"/>
                    </a:cubicBezTo>
                    <a:cubicBezTo>
                      <a:pt x="44" y="44"/>
                      <a:pt x="48" y="61"/>
                      <a:pt x="11" y="101"/>
                    </a:cubicBezTo>
                    <a:cubicBezTo>
                      <a:pt x="11" y="101"/>
                      <a:pt x="11" y="101"/>
                      <a:pt x="12" y="102"/>
                    </a:cubicBezTo>
                    <a:cubicBezTo>
                      <a:pt x="48" y="68"/>
                      <a:pt x="65" y="68"/>
                      <a:pt x="101" y="102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2" y="101"/>
                    </a:cubicBezTo>
                    <a:cubicBezTo>
                      <a:pt x="68" y="65"/>
                      <a:pt x="68" y="48"/>
                      <a:pt x="101" y="12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0" name="Freeform 23"/>
              <p:cNvSpPr>
                <a:spLocks/>
              </p:cNvSpPr>
              <p:nvPr/>
            </p:nvSpPr>
            <p:spPr bwMode="auto">
              <a:xfrm>
                <a:off x="2830" y="1502"/>
                <a:ext cx="1328" cy="1321"/>
              </a:xfrm>
              <a:custGeom>
                <a:avLst/>
                <a:gdLst>
                  <a:gd name="T0" fmla="*/ 285874 w 90"/>
                  <a:gd name="T1" fmla="*/ 284587 h 90"/>
                  <a:gd name="T2" fmla="*/ 289135 w 90"/>
                  <a:gd name="T3" fmla="*/ 281358 h 90"/>
                  <a:gd name="T4" fmla="*/ 289135 w 90"/>
                  <a:gd name="T5" fmla="*/ 0 h 90"/>
                  <a:gd name="T6" fmla="*/ 285874 w 90"/>
                  <a:gd name="T7" fmla="*/ 0 h 90"/>
                  <a:gd name="T8" fmla="*/ 0 w 90"/>
                  <a:gd name="T9" fmla="*/ 0 h 90"/>
                  <a:gd name="T10" fmla="*/ 0 w 90"/>
                  <a:gd name="T11" fmla="*/ 0 h 90"/>
                  <a:gd name="T12" fmla="*/ 0 w 90"/>
                  <a:gd name="T13" fmla="*/ 0 h 90"/>
                  <a:gd name="T14" fmla="*/ 0 w 90"/>
                  <a:gd name="T15" fmla="*/ 0 h 90"/>
                  <a:gd name="T16" fmla="*/ 0 w 90"/>
                  <a:gd name="T17" fmla="*/ 281358 h 90"/>
                  <a:gd name="T18" fmla="*/ 0 w 90"/>
                  <a:gd name="T19" fmla="*/ 281358 h 90"/>
                  <a:gd name="T20" fmla="*/ 0 w 90"/>
                  <a:gd name="T21" fmla="*/ 281358 h 90"/>
                  <a:gd name="T22" fmla="*/ 0 w 90"/>
                  <a:gd name="T23" fmla="*/ 284587 h 90"/>
                  <a:gd name="T24" fmla="*/ 285874 w 90"/>
                  <a:gd name="T25" fmla="*/ 284587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90"/>
                  <a:gd name="T41" fmla="*/ 90 w 90"/>
                  <a:gd name="T42" fmla="*/ 90 h 9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90">
                    <a:moveTo>
                      <a:pt x="89" y="90"/>
                    </a:moveTo>
                    <a:cubicBezTo>
                      <a:pt x="90" y="90"/>
                      <a:pt x="90" y="90"/>
                      <a:pt x="90" y="89"/>
                    </a:cubicBezTo>
                    <a:cubicBezTo>
                      <a:pt x="56" y="53"/>
                      <a:pt x="56" y="36"/>
                      <a:pt x="90" y="0"/>
                    </a:cubicBezTo>
                    <a:cubicBezTo>
                      <a:pt x="90" y="0"/>
                      <a:pt x="90" y="0"/>
                      <a:pt x="89" y="0"/>
                    </a:cubicBezTo>
                    <a:cubicBezTo>
                      <a:pt x="53" y="33"/>
                      <a:pt x="36" y="3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36"/>
                      <a:pt x="33" y="53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6" y="57"/>
                      <a:pt x="53" y="57"/>
                      <a:pt x="89" y="90"/>
                    </a:cubicBezTo>
                    <a:close/>
                  </a:path>
                </a:pathLst>
              </a:custGeom>
              <a:noFill/>
              <a:ln w="12700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22" name="Freeform 24"/>
            <p:cNvSpPr>
              <a:spLocks/>
            </p:cNvSpPr>
            <p:nvPr/>
          </p:nvSpPr>
          <p:spPr bwMode="auto">
            <a:xfrm>
              <a:off x="3994" y="2823"/>
              <a:ext cx="1652" cy="1490"/>
            </a:xfrm>
            <a:custGeom>
              <a:avLst/>
              <a:gdLst>
                <a:gd name="T0" fmla="*/ 324176 w 112"/>
                <a:gd name="T1" fmla="*/ 0 h 101"/>
                <a:gd name="T2" fmla="*/ 35253 w 112"/>
                <a:gd name="T3" fmla="*/ 0 h 101"/>
                <a:gd name="T4" fmla="*/ 35253 w 112"/>
                <a:gd name="T5" fmla="*/ 0 h 101"/>
                <a:gd name="T6" fmla="*/ 0 w 112"/>
                <a:gd name="T7" fmla="*/ 324274 h 101"/>
                <a:gd name="T8" fmla="*/ 359413 w 112"/>
                <a:gd name="T9" fmla="*/ 324274 h 101"/>
                <a:gd name="T10" fmla="*/ 324176 w 112"/>
                <a:gd name="T11" fmla="*/ 0 h 101"/>
                <a:gd name="T12" fmla="*/ 324176 w 112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01"/>
                <a:gd name="T23" fmla="*/ 112 w 11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01">
                  <a:moveTo>
                    <a:pt x="101" y="0"/>
                  </a:moveTo>
                  <a:cubicBezTo>
                    <a:pt x="65" y="33"/>
                    <a:pt x="47" y="3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2" y="101"/>
                  </a:cubicBezTo>
                  <a:cubicBezTo>
                    <a:pt x="68" y="57"/>
                    <a:pt x="64" y="4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Freeform 25"/>
            <p:cNvSpPr>
              <a:spLocks/>
            </p:cNvSpPr>
            <p:nvPr/>
          </p:nvSpPr>
          <p:spPr bwMode="auto">
            <a:xfrm>
              <a:off x="5484" y="1502"/>
              <a:ext cx="1340" cy="1321"/>
            </a:xfrm>
            <a:custGeom>
              <a:avLst/>
              <a:gdLst>
                <a:gd name="T0" fmla="*/ 290559 w 91"/>
                <a:gd name="T1" fmla="*/ 0 h 90"/>
                <a:gd name="T2" fmla="*/ 287305 w 91"/>
                <a:gd name="T3" fmla="*/ 0 h 90"/>
                <a:gd name="T4" fmla="*/ 290559 w 91"/>
                <a:gd name="T5" fmla="*/ 0 h 90"/>
                <a:gd name="T6" fmla="*/ 287305 w 91"/>
                <a:gd name="T7" fmla="*/ 0 h 90"/>
                <a:gd name="T8" fmla="*/ 3254 w 91"/>
                <a:gd name="T9" fmla="*/ 0 h 90"/>
                <a:gd name="T10" fmla="*/ 0 w 91"/>
                <a:gd name="T11" fmla="*/ 0 h 90"/>
                <a:gd name="T12" fmla="*/ 0 w 91"/>
                <a:gd name="T13" fmla="*/ 281358 h 90"/>
                <a:gd name="T14" fmla="*/ 3254 w 91"/>
                <a:gd name="T15" fmla="*/ 284587 h 90"/>
                <a:gd name="T16" fmla="*/ 287305 w 91"/>
                <a:gd name="T17" fmla="*/ 284587 h 90"/>
                <a:gd name="T18" fmla="*/ 287305 w 91"/>
                <a:gd name="T19" fmla="*/ 284587 h 90"/>
                <a:gd name="T20" fmla="*/ 290559 w 91"/>
                <a:gd name="T21" fmla="*/ 281358 h 90"/>
                <a:gd name="T22" fmla="*/ 290559 w 91"/>
                <a:gd name="T23" fmla="*/ 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90"/>
                <a:gd name="T38" fmla="*/ 91 w 91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90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7" y="3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36"/>
                    <a:pt x="34" y="53"/>
                    <a:pt x="0" y="89"/>
                  </a:cubicBezTo>
                  <a:cubicBezTo>
                    <a:pt x="0" y="90"/>
                    <a:pt x="0" y="90"/>
                    <a:pt x="1" y="90"/>
                  </a:cubicBezTo>
                  <a:cubicBezTo>
                    <a:pt x="37" y="57"/>
                    <a:pt x="54" y="57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89"/>
                    <a:pt x="91" y="89"/>
                  </a:cubicBezTo>
                  <a:cubicBezTo>
                    <a:pt x="57" y="53"/>
                    <a:pt x="57" y="36"/>
                    <a:pt x="91" y="0"/>
                  </a:cubicBezTo>
                  <a:close/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Freeform 26"/>
            <p:cNvSpPr>
              <a:spLocks/>
            </p:cNvSpPr>
            <p:nvPr/>
          </p:nvSpPr>
          <p:spPr bwMode="auto">
            <a:xfrm>
              <a:off x="5484" y="1502"/>
              <a:ext cx="19" cy="6"/>
            </a:xfrm>
            <a:custGeom>
              <a:avLst/>
              <a:gdLst>
                <a:gd name="T0" fmla="*/ 6859 w 1"/>
                <a:gd name="T1" fmla="*/ 0 h 6"/>
                <a:gd name="T2" fmla="*/ 0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Freeform 27"/>
            <p:cNvSpPr>
              <a:spLocks/>
            </p:cNvSpPr>
            <p:nvPr/>
          </p:nvSpPr>
          <p:spPr bwMode="auto">
            <a:xfrm>
              <a:off x="5484" y="1502"/>
              <a:ext cx="19" cy="6"/>
            </a:xfrm>
            <a:custGeom>
              <a:avLst/>
              <a:gdLst>
                <a:gd name="T0" fmla="*/ 6859 w 1"/>
                <a:gd name="T1" fmla="*/ 0 h 6"/>
                <a:gd name="T2" fmla="*/ 0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Freeform 28"/>
            <p:cNvSpPr>
              <a:spLocks/>
            </p:cNvSpPr>
            <p:nvPr/>
          </p:nvSpPr>
          <p:spPr bwMode="auto">
            <a:xfrm>
              <a:off x="3994" y="0"/>
              <a:ext cx="1652" cy="1502"/>
            </a:xfrm>
            <a:custGeom>
              <a:avLst/>
              <a:gdLst>
                <a:gd name="T0" fmla="*/ 324176 w 112"/>
                <a:gd name="T1" fmla="*/ 325698 h 102"/>
                <a:gd name="T2" fmla="*/ 324176 w 112"/>
                <a:gd name="T3" fmla="*/ 322444 h 102"/>
                <a:gd name="T4" fmla="*/ 359413 w 112"/>
                <a:gd name="T5" fmla="*/ 0 h 102"/>
                <a:gd name="T6" fmla="*/ 0 w 112"/>
                <a:gd name="T7" fmla="*/ 0 h 102"/>
                <a:gd name="T8" fmla="*/ 35253 w 112"/>
                <a:gd name="T9" fmla="*/ 322444 h 102"/>
                <a:gd name="T10" fmla="*/ 35253 w 112"/>
                <a:gd name="T11" fmla="*/ 325698 h 102"/>
                <a:gd name="T12" fmla="*/ 324176 w 112"/>
                <a:gd name="T13" fmla="*/ 32569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02"/>
                <a:gd name="T23" fmla="*/ 112 w 112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02">
                  <a:moveTo>
                    <a:pt x="101" y="102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64" y="61"/>
                    <a:pt x="68" y="44"/>
                    <a:pt x="112" y="0"/>
                  </a:cubicBezTo>
                  <a:cubicBezTo>
                    <a:pt x="64" y="48"/>
                    <a:pt x="48" y="48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1" y="102"/>
                  </a:cubicBezTo>
                  <a:cubicBezTo>
                    <a:pt x="47" y="68"/>
                    <a:pt x="65" y="68"/>
                    <a:pt x="101" y="102"/>
                  </a:cubicBezTo>
                  <a:close/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7" name="Freeform 29"/>
            <p:cNvSpPr>
              <a:spLocks/>
            </p:cNvSpPr>
            <p:nvPr/>
          </p:nvSpPr>
          <p:spPr bwMode="auto">
            <a:xfrm>
              <a:off x="5484" y="1490"/>
              <a:ext cx="19" cy="12"/>
            </a:xfrm>
            <a:custGeom>
              <a:avLst/>
              <a:gdLst>
                <a:gd name="T0" fmla="*/ 0 w 1"/>
                <a:gd name="T1" fmla="*/ 0 h 1"/>
                <a:gd name="T2" fmla="*/ 6859 w 1"/>
                <a:gd name="T3" fmla="*/ 1728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8" name="Freeform 30"/>
            <p:cNvSpPr>
              <a:spLocks/>
            </p:cNvSpPr>
            <p:nvPr/>
          </p:nvSpPr>
          <p:spPr bwMode="auto">
            <a:xfrm>
              <a:off x="5484" y="1490"/>
              <a:ext cx="19" cy="12"/>
            </a:xfrm>
            <a:custGeom>
              <a:avLst/>
              <a:gdLst>
                <a:gd name="T0" fmla="*/ 0 w 1"/>
                <a:gd name="T1" fmla="*/ 0 h 1"/>
                <a:gd name="T2" fmla="*/ 6859 w 1"/>
                <a:gd name="T3" fmla="*/ 1728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9" name="Freeform 31"/>
            <p:cNvSpPr>
              <a:spLocks/>
            </p:cNvSpPr>
            <p:nvPr/>
          </p:nvSpPr>
          <p:spPr bwMode="auto">
            <a:xfrm>
              <a:off x="4156" y="1502"/>
              <a:ext cx="1328" cy="1321"/>
            </a:xfrm>
            <a:custGeom>
              <a:avLst/>
              <a:gdLst>
                <a:gd name="T0" fmla="*/ 289135 w 90"/>
                <a:gd name="T1" fmla="*/ 284587 h 90"/>
                <a:gd name="T2" fmla="*/ 289135 w 90"/>
                <a:gd name="T3" fmla="*/ 281358 h 90"/>
                <a:gd name="T4" fmla="*/ 289135 w 90"/>
                <a:gd name="T5" fmla="*/ 0 h 90"/>
                <a:gd name="T6" fmla="*/ 289135 w 90"/>
                <a:gd name="T7" fmla="*/ 0 h 90"/>
                <a:gd name="T8" fmla="*/ 0 w 90"/>
                <a:gd name="T9" fmla="*/ 0 h 90"/>
                <a:gd name="T10" fmla="*/ 0 w 90"/>
                <a:gd name="T11" fmla="*/ 0 h 90"/>
                <a:gd name="T12" fmla="*/ 0 w 90"/>
                <a:gd name="T13" fmla="*/ 281358 h 90"/>
                <a:gd name="T14" fmla="*/ 0 w 90"/>
                <a:gd name="T15" fmla="*/ 284587 h 90"/>
                <a:gd name="T16" fmla="*/ 289135 w 90"/>
                <a:gd name="T17" fmla="*/ 28458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90"/>
                <a:gd name="T29" fmla="*/ 90 w 90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90">
                  <a:moveTo>
                    <a:pt x="90" y="90"/>
                  </a:moveTo>
                  <a:cubicBezTo>
                    <a:pt x="90" y="90"/>
                    <a:pt x="90" y="90"/>
                    <a:pt x="90" y="89"/>
                  </a:cubicBezTo>
                  <a:cubicBezTo>
                    <a:pt x="57" y="53"/>
                    <a:pt x="57" y="36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6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36"/>
                    <a:pt x="33" y="53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6" y="57"/>
                    <a:pt x="54" y="57"/>
                    <a:pt x="90" y="90"/>
                  </a:cubicBezTo>
                  <a:close/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0" name="Freeform 32"/>
            <p:cNvSpPr>
              <a:spLocks/>
            </p:cNvSpPr>
            <p:nvPr/>
          </p:nvSpPr>
          <p:spPr bwMode="auto">
            <a:xfrm>
              <a:off x="5322" y="2823"/>
              <a:ext cx="1664" cy="1490"/>
            </a:xfrm>
            <a:custGeom>
              <a:avLst/>
              <a:gdLst>
                <a:gd name="T0" fmla="*/ 322448 w 113"/>
                <a:gd name="T1" fmla="*/ 0 h 101"/>
                <a:gd name="T2" fmla="*/ 38375 w 113"/>
                <a:gd name="T3" fmla="*/ 0 h 101"/>
                <a:gd name="T4" fmla="*/ 35135 w 113"/>
                <a:gd name="T5" fmla="*/ 0 h 101"/>
                <a:gd name="T6" fmla="*/ 0 w 113"/>
                <a:gd name="T7" fmla="*/ 324274 h 101"/>
                <a:gd name="T8" fmla="*/ 360838 w 113"/>
                <a:gd name="T9" fmla="*/ 324274 h 101"/>
                <a:gd name="T10" fmla="*/ 325702 w 113"/>
                <a:gd name="T11" fmla="*/ 0 h 101"/>
                <a:gd name="T12" fmla="*/ 322448 w 113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101"/>
                <a:gd name="T23" fmla="*/ 113 w 11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101">
                  <a:moveTo>
                    <a:pt x="101" y="0"/>
                  </a:moveTo>
                  <a:cubicBezTo>
                    <a:pt x="65" y="33"/>
                    <a:pt x="48" y="3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3" y="101"/>
                  </a:cubicBezTo>
                  <a:cubicBezTo>
                    <a:pt x="69" y="57"/>
                    <a:pt x="65" y="4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1" name="Freeform 33"/>
            <p:cNvSpPr>
              <a:spLocks/>
            </p:cNvSpPr>
            <p:nvPr/>
          </p:nvSpPr>
          <p:spPr bwMode="auto">
            <a:xfrm>
              <a:off x="5322" y="0"/>
              <a:ext cx="1502" cy="1502"/>
            </a:xfrm>
            <a:custGeom>
              <a:avLst/>
              <a:gdLst>
                <a:gd name="T0" fmla="*/ 322444 w 102"/>
                <a:gd name="T1" fmla="*/ 38375 h 102"/>
                <a:gd name="T2" fmla="*/ 322444 w 102"/>
                <a:gd name="T3" fmla="*/ 35135 h 102"/>
                <a:gd name="T4" fmla="*/ 0 w 102"/>
                <a:gd name="T5" fmla="*/ 0 h 102"/>
                <a:gd name="T6" fmla="*/ 35135 w 102"/>
                <a:gd name="T7" fmla="*/ 322444 h 102"/>
                <a:gd name="T8" fmla="*/ 38375 w 102"/>
                <a:gd name="T9" fmla="*/ 325698 h 102"/>
                <a:gd name="T10" fmla="*/ 322444 w 102"/>
                <a:gd name="T11" fmla="*/ 325698 h 102"/>
                <a:gd name="T12" fmla="*/ 322444 w 102"/>
                <a:gd name="T13" fmla="*/ 322444 h 102"/>
                <a:gd name="T14" fmla="*/ 325698 w 102"/>
                <a:gd name="T15" fmla="*/ 322444 h 102"/>
                <a:gd name="T16" fmla="*/ 322444 w 102"/>
                <a:gd name="T17" fmla="*/ 38375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02"/>
                <a:gd name="T29" fmla="*/ 102 w 102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02">
                  <a:moveTo>
                    <a:pt x="101" y="12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61" y="48"/>
                    <a:pt x="44" y="44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2" y="102"/>
                  </a:cubicBezTo>
                  <a:cubicBezTo>
                    <a:pt x="48" y="68"/>
                    <a:pt x="65" y="68"/>
                    <a:pt x="101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2" y="101"/>
                  </a:cubicBezTo>
                  <a:cubicBezTo>
                    <a:pt x="68" y="65"/>
                    <a:pt x="68" y="48"/>
                    <a:pt x="101" y="12"/>
                  </a:cubicBezTo>
                  <a:close/>
                </a:path>
              </a:pathLst>
            </a:custGeom>
            <a:noFill/>
            <a:ln w="12700">
              <a:solidFill>
                <a:srgbClr val="1C1C1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3250" name="Freeform 3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4191000" y="2438400"/>
            <a:ext cx="665162" cy="660400"/>
          </a:xfrm>
          <a:custGeom>
            <a:avLst/>
            <a:gdLst>
              <a:gd name="T0" fmla="*/ 2147483647 w 91"/>
              <a:gd name="T1" fmla="*/ 0 h 90"/>
              <a:gd name="T2" fmla="*/ 2147483647 w 91"/>
              <a:gd name="T3" fmla="*/ 0 h 90"/>
              <a:gd name="T4" fmla="*/ 2147483647 w 91"/>
              <a:gd name="T5" fmla="*/ 0 h 90"/>
              <a:gd name="T6" fmla="*/ 2147483647 w 91"/>
              <a:gd name="T7" fmla="*/ 0 h 90"/>
              <a:gd name="T8" fmla="*/ 2147483647 w 91"/>
              <a:gd name="T9" fmla="*/ 0 h 90"/>
              <a:gd name="T10" fmla="*/ 0 w 91"/>
              <a:gd name="T11" fmla="*/ 0 h 90"/>
              <a:gd name="T12" fmla="*/ 0 w 91"/>
              <a:gd name="T13" fmla="*/ 2147483647 h 90"/>
              <a:gd name="T14" fmla="*/ 2147483647 w 91"/>
              <a:gd name="T15" fmla="*/ 2147483647 h 90"/>
              <a:gd name="T16" fmla="*/ 2147483647 w 91"/>
              <a:gd name="T17" fmla="*/ 2147483647 h 90"/>
              <a:gd name="T18" fmla="*/ 2147483647 w 91"/>
              <a:gd name="T19" fmla="*/ 2147483647 h 90"/>
              <a:gd name="T20" fmla="*/ 2147483647 w 91"/>
              <a:gd name="T21" fmla="*/ 2147483647 h 90"/>
              <a:gd name="T22" fmla="*/ 2147483647 w 91"/>
              <a:gd name="T23" fmla="*/ 0 h 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90"/>
              <a:gd name="T38" fmla="*/ 91 w 91"/>
              <a:gd name="T39" fmla="*/ 90 h 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90">
                <a:moveTo>
                  <a:pt x="91" y="0"/>
                </a:move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54" y="33"/>
                  <a:pt x="37" y="33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34" y="36"/>
                  <a:pt x="34" y="53"/>
                  <a:pt x="0" y="89"/>
                </a:cubicBezTo>
                <a:cubicBezTo>
                  <a:pt x="0" y="90"/>
                  <a:pt x="0" y="90"/>
                  <a:pt x="1" y="90"/>
                </a:cubicBezTo>
                <a:cubicBezTo>
                  <a:pt x="37" y="57"/>
                  <a:pt x="54" y="57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1" y="89"/>
                </a:cubicBezTo>
                <a:cubicBezTo>
                  <a:pt x="57" y="53"/>
                  <a:pt x="57" y="36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Freeform 35"/>
          <p:cNvSpPr>
            <a:spLocks/>
          </p:cNvSpPr>
          <p:nvPr/>
        </p:nvSpPr>
        <p:spPr bwMode="auto">
          <a:xfrm>
            <a:off x="4141788" y="2424113"/>
            <a:ext cx="6350" cy="3175"/>
          </a:xfrm>
          <a:custGeom>
            <a:avLst/>
            <a:gdLst>
              <a:gd name="T0" fmla="*/ 2147483647 w 1"/>
              <a:gd name="T1" fmla="*/ 0 h 3175"/>
              <a:gd name="T2" fmla="*/ 0 w 1"/>
              <a:gd name="T3" fmla="*/ 0 h 3175"/>
              <a:gd name="T4" fmla="*/ 0 60000 65536"/>
              <a:gd name="T5" fmla="*/ 0 60000 65536"/>
              <a:gd name="T6" fmla="*/ 0 w 1"/>
              <a:gd name="T7" fmla="*/ 0 h 3175"/>
              <a:gd name="T8" fmla="*/ 1 w 1"/>
              <a:gd name="T9" fmla="*/ 3175 h 3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7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3DC10"/>
          </a:solidFill>
          <a:ln w="3175">
            <a:solidFill>
              <a:srgbClr val="B3DC1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Freeform 36"/>
          <p:cNvSpPr>
            <a:spLocks/>
          </p:cNvSpPr>
          <p:nvPr/>
        </p:nvSpPr>
        <p:spPr bwMode="auto">
          <a:xfrm>
            <a:off x="4141788" y="2424113"/>
            <a:ext cx="6350" cy="3175"/>
          </a:xfrm>
          <a:custGeom>
            <a:avLst/>
            <a:gdLst>
              <a:gd name="T0" fmla="*/ 2147483647 w 1"/>
              <a:gd name="T1" fmla="*/ 0 h 3175"/>
              <a:gd name="T2" fmla="*/ 0 w 1"/>
              <a:gd name="T3" fmla="*/ 0 h 3175"/>
              <a:gd name="T4" fmla="*/ 0 60000 65536"/>
              <a:gd name="T5" fmla="*/ 0 60000 65536"/>
              <a:gd name="T6" fmla="*/ 0 w 1"/>
              <a:gd name="T7" fmla="*/ 0 h 3175"/>
              <a:gd name="T8" fmla="*/ 1 w 1"/>
              <a:gd name="T9" fmla="*/ 3175 h 3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7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>
            <a:solidFill>
              <a:srgbClr val="B3DC1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Freeform 37"/>
          <p:cNvSpPr>
            <a:spLocks/>
          </p:cNvSpPr>
          <p:nvPr/>
        </p:nvSpPr>
        <p:spPr bwMode="auto">
          <a:xfrm>
            <a:off x="3400425" y="2424113"/>
            <a:ext cx="80963" cy="79375"/>
          </a:xfrm>
          <a:custGeom>
            <a:avLst/>
            <a:gdLst>
              <a:gd name="T0" fmla="*/ 0 w 11"/>
              <a:gd name="T1" fmla="*/ 2147483647 h 11"/>
              <a:gd name="T2" fmla="*/ 2147483647 w 11"/>
              <a:gd name="T3" fmla="*/ 0 h 11"/>
              <a:gd name="T4" fmla="*/ 2147483647 w 11"/>
              <a:gd name="T5" fmla="*/ 0 h 11"/>
              <a:gd name="T6" fmla="*/ 0 w 11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0" y="11"/>
                </a:moveTo>
                <a:cubicBezTo>
                  <a:pt x="4" y="7"/>
                  <a:pt x="7" y="3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7" y="3"/>
                  <a:pt x="4" y="7"/>
                  <a:pt x="0" y="11"/>
                </a:cubicBezTo>
                <a:close/>
              </a:path>
            </a:pathLst>
          </a:custGeom>
          <a:noFill/>
          <a:ln w="317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Freeform 38"/>
          <p:cNvSpPr>
            <a:spLocks/>
          </p:cNvSpPr>
          <p:nvPr/>
        </p:nvSpPr>
        <p:spPr bwMode="auto">
          <a:xfrm>
            <a:off x="3400425" y="2336800"/>
            <a:ext cx="80963" cy="87313"/>
          </a:xfrm>
          <a:custGeom>
            <a:avLst/>
            <a:gdLst>
              <a:gd name="T0" fmla="*/ 0 w 11"/>
              <a:gd name="T1" fmla="*/ 0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0 w 11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2"/>
              <a:gd name="T14" fmla="*/ 11 w 11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2">
                <a:moveTo>
                  <a:pt x="0" y="0"/>
                </a:moveTo>
                <a:cubicBezTo>
                  <a:pt x="4" y="4"/>
                  <a:pt x="7" y="8"/>
                  <a:pt x="11" y="12"/>
                </a:cubicBezTo>
                <a:cubicBezTo>
                  <a:pt x="11" y="11"/>
                  <a:pt x="11" y="11"/>
                  <a:pt x="11" y="11"/>
                </a:cubicBezTo>
                <a:cubicBezTo>
                  <a:pt x="7" y="8"/>
                  <a:pt x="4" y="4"/>
                  <a:pt x="0" y="0"/>
                </a:cubicBezTo>
                <a:close/>
              </a:path>
            </a:pathLst>
          </a:custGeom>
          <a:solidFill>
            <a:srgbClr val="B3DC10"/>
          </a:solidFill>
          <a:ln w="3175">
            <a:solidFill>
              <a:srgbClr val="B3DC1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Freeform 39"/>
          <p:cNvSpPr>
            <a:spLocks/>
          </p:cNvSpPr>
          <p:nvPr/>
        </p:nvSpPr>
        <p:spPr bwMode="auto">
          <a:xfrm>
            <a:off x="4141788" y="2417763"/>
            <a:ext cx="6350" cy="6350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1" y="1"/>
                </a:cubicBezTo>
              </a:path>
            </a:pathLst>
          </a:custGeom>
          <a:solidFill>
            <a:srgbClr val="B3DC10"/>
          </a:solidFill>
          <a:ln w="3175">
            <a:solidFill>
              <a:srgbClr val="B3DC1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Freeform 40"/>
          <p:cNvSpPr>
            <a:spLocks/>
          </p:cNvSpPr>
          <p:nvPr/>
        </p:nvSpPr>
        <p:spPr bwMode="auto">
          <a:xfrm>
            <a:off x="4141788" y="2417763"/>
            <a:ext cx="6350" cy="6350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1" y="1"/>
                </a:cubicBezTo>
              </a:path>
            </a:pathLst>
          </a:custGeom>
          <a:noFill/>
          <a:ln w="3175">
            <a:solidFill>
              <a:srgbClr val="B3DC1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Freeform 41"/>
          <p:cNvSpPr>
            <a:spLocks/>
          </p:cNvSpPr>
          <p:nvPr/>
        </p:nvSpPr>
        <p:spPr bwMode="auto">
          <a:xfrm>
            <a:off x="5464175" y="2424113"/>
            <a:ext cx="80963" cy="79375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0 h 11"/>
              <a:gd name="T4" fmla="*/ 0 w 11"/>
              <a:gd name="T5" fmla="*/ 0 h 11"/>
              <a:gd name="T6" fmla="*/ 2147483647 w 11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11" y="11"/>
                </a:moveTo>
                <a:cubicBezTo>
                  <a:pt x="7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7"/>
                  <a:pt x="11" y="11"/>
                </a:cubicBezTo>
                <a:close/>
              </a:path>
            </a:pathLst>
          </a:custGeom>
          <a:solidFill>
            <a:srgbClr val="8054A6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Freeform 42"/>
          <p:cNvSpPr>
            <a:spLocks/>
          </p:cNvSpPr>
          <p:nvPr/>
        </p:nvSpPr>
        <p:spPr bwMode="auto">
          <a:xfrm>
            <a:off x="5464175" y="2336800"/>
            <a:ext cx="80963" cy="87313"/>
          </a:xfrm>
          <a:custGeom>
            <a:avLst/>
            <a:gdLst>
              <a:gd name="T0" fmla="*/ 0 w 11"/>
              <a:gd name="T1" fmla="*/ 2147483647 h 12"/>
              <a:gd name="T2" fmla="*/ 0 w 11"/>
              <a:gd name="T3" fmla="*/ 2147483647 h 12"/>
              <a:gd name="T4" fmla="*/ 2147483647 w 11"/>
              <a:gd name="T5" fmla="*/ 0 h 12"/>
              <a:gd name="T6" fmla="*/ 0 w 11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2"/>
              <a:gd name="T14" fmla="*/ 11 w 11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2"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3" y="8"/>
                  <a:pt x="7" y="4"/>
                  <a:pt x="11" y="0"/>
                </a:cubicBezTo>
                <a:cubicBezTo>
                  <a:pt x="7" y="4"/>
                  <a:pt x="3" y="8"/>
                  <a:pt x="0" y="11"/>
                </a:cubicBezTo>
                <a:close/>
              </a:path>
            </a:pathLst>
          </a:custGeom>
          <a:solidFill>
            <a:srgbClr val="8054A6"/>
          </a:solidFill>
          <a:ln w="3175">
            <a:solidFill>
              <a:srgbClr val="8069B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Freeform 43"/>
          <p:cNvSpPr>
            <a:spLocks/>
          </p:cNvSpPr>
          <p:nvPr/>
        </p:nvSpPr>
        <p:spPr bwMode="auto">
          <a:xfrm>
            <a:off x="3400425" y="3084513"/>
            <a:ext cx="80963" cy="79375"/>
          </a:xfrm>
          <a:custGeom>
            <a:avLst/>
            <a:gdLst>
              <a:gd name="T0" fmla="*/ 0 w 11"/>
              <a:gd name="T1" fmla="*/ 2147483647 h 11"/>
              <a:gd name="T2" fmla="*/ 2147483647 w 11"/>
              <a:gd name="T3" fmla="*/ 0 h 11"/>
              <a:gd name="T4" fmla="*/ 2147483647 w 11"/>
              <a:gd name="T5" fmla="*/ 0 h 11"/>
              <a:gd name="T6" fmla="*/ 0 w 11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0" y="11"/>
                </a:moveTo>
                <a:cubicBezTo>
                  <a:pt x="4" y="7"/>
                  <a:pt x="7" y="4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7" y="3"/>
                  <a:pt x="4" y="7"/>
                  <a:pt x="0" y="11"/>
                </a:cubicBezTo>
                <a:close/>
              </a:path>
            </a:pathLst>
          </a:custGeom>
          <a:noFill/>
          <a:ln w="3175">
            <a:solidFill>
              <a:srgbClr val="B3DC1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Freeform 44"/>
          <p:cNvSpPr>
            <a:spLocks/>
          </p:cNvSpPr>
          <p:nvPr/>
        </p:nvSpPr>
        <p:spPr bwMode="auto">
          <a:xfrm>
            <a:off x="3400425" y="3003550"/>
            <a:ext cx="80963" cy="80963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w 11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0" y="0"/>
                </a:moveTo>
                <a:cubicBezTo>
                  <a:pt x="4" y="4"/>
                  <a:pt x="7" y="7"/>
                  <a:pt x="11" y="11"/>
                </a:cubicBezTo>
                <a:cubicBezTo>
                  <a:pt x="11" y="11"/>
                  <a:pt x="11" y="11"/>
                  <a:pt x="11" y="10"/>
                </a:cubicBezTo>
                <a:cubicBezTo>
                  <a:pt x="7" y="7"/>
                  <a:pt x="4" y="3"/>
                  <a:pt x="0" y="0"/>
                </a:cubicBezTo>
                <a:close/>
              </a:path>
            </a:pathLst>
          </a:custGeom>
          <a:solidFill>
            <a:srgbClr val="409625"/>
          </a:solidFill>
          <a:ln w="3175">
            <a:solidFill>
              <a:srgbClr val="4085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Freeform 45"/>
          <p:cNvSpPr>
            <a:spLocks/>
          </p:cNvSpPr>
          <p:nvPr/>
        </p:nvSpPr>
        <p:spPr bwMode="auto">
          <a:xfrm>
            <a:off x="5464175" y="3084513"/>
            <a:ext cx="80963" cy="79375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0 h 11"/>
              <a:gd name="T4" fmla="*/ 0 w 11"/>
              <a:gd name="T5" fmla="*/ 0 h 11"/>
              <a:gd name="T6" fmla="*/ 2147483647 w 11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11" y="11"/>
                </a:moveTo>
                <a:cubicBezTo>
                  <a:pt x="7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4"/>
                  <a:pt x="7" y="7"/>
                  <a:pt x="11" y="11"/>
                </a:cubicBezTo>
                <a:close/>
              </a:path>
            </a:pathLst>
          </a:custGeom>
          <a:noFill/>
          <a:ln w="3175">
            <a:solidFill>
              <a:srgbClr val="8069B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Freeform 46"/>
          <p:cNvSpPr>
            <a:spLocks/>
          </p:cNvSpPr>
          <p:nvPr/>
        </p:nvSpPr>
        <p:spPr bwMode="auto">
          <a:xfrm>
            <a:off x="5464175" y="3003550"/>
            <a:ext cx="80963" cy="80963"/>
          </a:xfrm>
          <a:custGeom>
            <a:avLst/>
            <a:gdLst>
              <a:gd name="T0" fmla="*/ 2147483647 w 11"/>
              <a:gd name="T1" fmla="*/ 0 h 11"/>
              <a:gd name="T2" fmla="*/ 0 w 11"/>
              <a:gd name="T3" fmla="*/ 2147483647 h 11"/>
              <a:gd name="T4" fmla="*/ 0 w 11"/>
              <a:gd name="T5" fmla="*/ 2147483647 h 11"/>
              <a:gd name="T6" fmla="*/ 2147483647 w 11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11" y="0"/>
                </a:moveTo>
                <a:cubicBezTo>
                  <a:pt x="7" y="3"/>
                  <a:pt x="3" y="7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7"/>
                  <a:pt x="7" y="4"/>
                  <a:pt x="11" y="0"/>
                </a:cubicBezTo>
                <a:close/>
              </a:path>
            </a:pathLst>
          </a:custGeom>
          <a:solidFill>
            <a:srgbClr val="322D91"/>
          </a:solidFill>
          <a:ln w="3175">
            <a:solidFill>
              <a:srgbClr val="322D9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Freeform 47"/>
          <p:cNvSpPr>
            <a:spLocks/>
          </p:cNvSpPr>
          <p:nvPr/>
        </p:nvSpPr>
        <p:spPr bwMode="auto">
          <a:xfrm>
            <a:off x="4806950" y="1676400"/>
            <a:ext cx="80963" cy="80963"/>
          </a:xfrm>
          <a:custGeom>
            <a:avLst/>
            <a:gdLst>
              <a:gd name="T0" fmla="*/ 2147483647 w 11"/>
              <a:gd name="T1" fmla="*/ 0 h 11"/>
              <a:gd name="T2" fmla="*/ 0 w 11"/>
              <a:gd name="T3" fmla="*/ 2147483647 h 11"/>
              <a:gd name="T4" fmla="*/ 0 w 11"/>
              <a:gd name="T5" fmla="*/ 2147483647 h 11"/>
              <a:gd name="T6" fmla="*/ 2147483647 w 11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11" y="0"/>
                </a:moveTo>
                <a:cubicBezTo>
                  <a:pt x="7" y="4"/>
                  <a:pt x="3" y="8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8"/>
                  <a:pt x="7" y="4"/>
                  <a:pt x="11" y="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Freeform 48"/>
          <p:cNvSpPr>
            <a:spLocks/>
          </p:cNvSpPr>
          <p:nvPr/>
        </p:nvSpPr>
        <p:spPr bwMode="auto">
          <a:xfrm>
            <a:off x="4718050" y="1676400"/>
            <a:ext cx="88900" cy="80963"/>
          </a:xfrm>
          <a:custGeom>
            <a:avLst/>
            <a:gdLst>
              <a:gd name="T0" fmla="*/ 0 w 12"/>
              <a:gd name="T1" fmla="*/ 0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0 w 12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1"/>
              <a:gd name="T14" fmla="*/ 12 w 12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1">
                <a:moveTo>
                  <a:pt x="0" y="0"/>
                </a:moveTo>
                <a:cubicBezTo>
                  <a:pt x="4" y="4"/>
                  <a:pt x="8" y="8"/>
                  <a:pt x="11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8" y="8"/>
                  <a:pt x="4" y="4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907" name="Group 49"/>
          <p:cNvGrpSpPr>
            <a:grpSpLocks/>
          </p:cNvGrpSpPr>
          <p:nvPr/>
        </p:nvGrpSpPr>
        <p:grpSpPr bwMode="auto">
          <a:xfrm>
            <a:off x="6400800" y="4114800"/>
            <a:ext cx="1219200" cy="1622424"/>
            <a:chOff x="2142" y="1248"/>
            <a:chExt cx="1351" cy="2117"/>
          </a:xfrm>
        </p:grpSpPr>
        <p:sp>
          <p:nvSpPr>
            <p:cNvPr id="37909" name="Freeform 50"/>
            <p:cNvSpPr>
              <a:spLocks/>
            </p:cNvSpPr>
            <p:nvPr/>
          </p:nvSpPr>
          <p:spPr bwMode="auto">
            <a:xfrm>
              <a:off x="2210" y="2924"/>
              <a:ext cx="379" cy="437"/>
            </a:xfrm>
            <a:custGeom>
              <a:avLst/>
              <a:gdLst>
                <a:gd name="T0" fmla="*/ 0 w 82"/>
                <a:gd name="T1" fmla="*/ 294 h 95"/>
                <a:gd name="T2" fmla="*/ 1474 w 82"/>
                <a:gd name="T3" fmla="*/ 0 h 95"/>
                <a:gd name="T4" fmla="*/ 3545 w 82"/>
                <a:gd name="T5" fmla="*/ 6136 h 95"/>
                <a:gd name="T6" fmla="*/ 4058 w 82"/>
                <a:gd name="T7" fmla="*/ 7682 h 95"/>
                <a:gd name="T8" fmla="*/ 4058 w 82"/>
                <a:gd name="T9" fmla="*/ 7682 h 95"/>
                <a:gd name="T10" fmla="*/ 4548 w 82"/>
                <a:gd name="T11" fmla="*/ 6136 h 95"/>
                <a:gd name="T12" fmla="*/ 6623 w 82"/>
                <a:gd name="T13" fmla="*/ 189 h 95"/>
                <a:gd name="T14" fmla="*/ 8098 w 82"/>
                <a:gd name="T15" fmla="*/ 189 h 95"/>
                <a:gd name="T16" fmla="*/ 4742 w 82"/>
                <a:gd name="T17" fmla="*/ 9246 h 95"/>
                <a:gd name="T18" fmla="*/ 3268 w 82"/>
                <a:gd name="T19" fmla="*/ 9246 h 95"/>
                <a:gd name="T20" fmla="*/ 0 w 82"/>
                <a:gd name="T21" fmla="*/ 294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95"/>
                <a:gd name="T35" fmla="*/ 82 w 82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95">
                  <a:moveTo>
                    <a:pt x="0" y="3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8" y="69"/>
                    <a:pt x="40" y="75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4"/>
                    <a:pt x="44" y="70"/>
                    <a:pt x="46" y="6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33" y="95"/>
                    <a:pt x="33" y="95"/>
                    <a:pt x="33" y="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0" name="Freeform 51"/>
            <p:cNvSpPr>
              <a:spLocks/>
            </p:cNvSpPr>
            <p:nvPr/>
          </p:nvSpPr>
          <p:spPr bwMode="auto">
            <a:xfrm>
              <a:off x="2667" y="2738"/>
              <a:ext cx="125" cy="627"/>
            </a:xfrm>
            <a:custGeom>
              <a:avLst/>
              <a:gdLst>
                <a:gd name="T0" fmla="*/ 0 w 27"/>
                <a:gd name="T1" fmla="*/ 300 h 136"/>
                <a:gd name="T2" fmla="*/ 1477 w 27"/>
                <a:gd name="T3" fmla="*/ 0 h 136"/>
                <a:gd name="T4" fmla="*/ 1694 w 27"/>
                <a:gd name="T5" fmla="*/ 2743 h 136"/>
                <a:gd name="T6" fmla="*/ 1694 w 27"/>
                <a:gd name="T7" fmla="*/ 11374 h 136"/>
                <a:gd name="T8" fmla="*/ 2185 w 27"/>
                <a:gd name="T9" fmla="*/ 12245 h 136"/>
                <a:gd name="T10" fmla="*/ 2380 w 27"/>
                <a:gd name="T11" fmla="*/ 12245 h 136"/>
                <a:gd name="T12" fmla="*/ 2681 w 27"/>
                <a:gd name="T13" fmla="*/ 13135 h 136"/>
                <a:gd name="T14" fmla="*/ 1778 w 27"/>
                <a:gd name="T15" fmla="*/ 13328 h 136"/>
                <a:gd name="T16" fmla="*/ 685 w 27"/>
                <a:gd name="T17" fmla="*/ 12946 h 136"/>
                <a:gd name="T18" fmla="*/ 301 w 27"/>
                <a:gd name="T19" fmla="*/ 11669 h 136"/>
                <a:gd name="T20" fmla="*/ 301 w 27"/>
                <a:gd name="T21" fmla="*/ 2743 h 136"/>
                <a:gd name="T22" fmla="*/ 0 w 27"/>
                <a:gd name="T23" fmla="*/ 300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6"/>
                <a:gd name="T38" fmla="*/ 27 w 27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6">
                  <a:moveTo>
                    <a:pt x="0" y="3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7" y="7"/>
                    <a:pt x="17" y="17"/>
                    <a:pt x="17" y="28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17" y="123"/>
                    <a:pt x="18" y="125"/>
                    <a:pt x="22" y="125"/>
                  </a:cubicBezTo>
                  <a:cubicBezTo>
                    <a:pt x="23" y="125"/>
                    <a:pt x="24" y="125"/>
                    <a:pt x="24" y="125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4" y="136"/>
                    <a:pt x="22" y="136"/>
                    <a:pt x="18" y="136"/>
                  </a:cubicBezTo>
                  <a:cubicBezTo>
                    <a:pt x="13" y="136"/>
                    <a:pt x="10" y="135"/>
                    <a:pt x="7" y="132"/>
                  </a:cubicBezTo>
                  <a:cubicBezTo>
                    <a:pt x="4" y="129"/>
                    <a:pt x="3" y="126"/>
                    <a:pt x="3" y="11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4"/>
                    <a:pt x="2" y="9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1" name="Freeform 52">
              <a:hlinkClick r:id="rId3" action="ppaction://hlinksldjump"/>
            </p:cNvPr>
            <p:cNvSpPr>
              <a:spLocks noEditPoints="1"/>
            </p:cNvSpPr>
            <p:nvPr/>
          </p:nvSpPr>
          <p:spPr bwMode="auto">
            <a:xfrm>
              <a:off x="3093" y="2918"/>
              <a:ext cx="341" cy="447"/>
            </a:xfrm>
            <a:custGeom>
              <a:avLst/>
              <a:gdLst>
                <a:gd name="T0" fmla="*/ 6456 w 74"/>
                <a:gd name="T1" fmla="*/ 7539 h 97"/>
                <a:gd name="T2" fmla="*/ 7050 w 74"/>
                <a:gd name="T3" fmla="*/ 8410 h 97"/>
                <a:gd name="T4" fmla="*/ 4014 w 74"/>
                <a:gd name="T5" fmla="*/ 9493 h 97"/>
                <a:gd name="T6" fmla="*/ 0 w 74"/>
                <a:gd name="T7" fmla="*/ 4691 h 97"/>
                <a:gd name="T8" fmla="*/ 1083 w 74"/>
                <a:gd name="T9" fmla="*/ 1272 h 97"/>
                <a:gd name="T10" fmla="*/ 3714 w 74"/>
                <a:gd name="T11" fmla="*/ 0 h 97"/>
                <a:gd name="T12" fmla="*/ 6156 w 74"/>
                <a:gd name="T13" fmla="*/ 1083 h 97"/>
                <a:gd name="T14" fmla="*/ 7239 w 74"/>
                <a:gd name="T15" fmla="*/ 4885 h 97"/>
                <a:gd name="T16" fmla="*/ 7239 w 74"/>
                <a:gd name="T17" fmla="*/ 5097 h 97"/>
                <a:gd name="T18" fmla="*/ 1571 w 74"/>
                <a:gd name="T19" fmla="*/ 5097 h 97"/>
                <a:gd name="T20" fmla="*/ 1571 w 74"/>
                <a:gd name="T21" fmla="*/ 5286 h 97"/>
                <a:gd name="T22" fmla="*/ 2060 w 74"/>
                <a:gd name="T23" fmla="*/ 7240 h 97"/>
                <a:gd name="T24" fmla="*/ 4309 w 74"/>
                <a:gd name="T25" fmla="*/ 8322 h 97"/>
                <a:gd name="T26" fmla="*/ 6456 w 74"/>
                <a:gd name="T27" fmla="*/ 7539 h 97"/>
                <a:gd name="T28" fmla="*/ 1571 w 74"/>
                <a:gd name="T29" fmla="*/ 4014 h 97"/>
                <a:gd name="T30" fmla="*/ 5774 w 74"/>
                <a:gd name="T31" fmla="*/ 4014 h 97"/>
                <a:gd name="T32" fmla="*/ 5286 w 74"/>
                <a:gd name="T33" fmla="*/ 1954 h 97"/>
                <a:gd name="T34" fmla="*/ 3714 w 74"/>
                <a:gd name="T35" fmla="*/ 1166 h 97"/>
                <a:gd name="T36" fmla="*/ 1571 w 74"/>
                <a:gd name="T37" fmla="*/ 4014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7"/>
                <a:gd name="T59" fmla="*/ 74 w 74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7">
                  <a:moveTo>
                    <a:pt x="66" y="77"/>
                  </a:moveTo>
                  <a:cubicBezTo>
                    <a:pt x="72" y="86"/>
                    <a:pt x="72" y="86"/>
                    <a:pt x="72" y="86"/>
                  </a:cubicBezTo>
                  <a:cubicBezTo>
                    <a:pt x="64" y="93"/>
                    <a:pt x="52" y="97"/>
                    <a:pt x="41" y="97"/>
                  </a:cubicBezTo>
                  <a:cubicBezTo>
                    <a:pt x="15" y="97"/>
                    <a:pt x="0" y="79"/>
                    <a:pt x="0" y="48"/>
                  </a:cubicBezTo>
                  <a:cubicBezTo>
                    <a:pt x="0" y="33"/>
                    <a:pt x="3" y="23"/>
                    <a:pt x="11" y="13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48" y="0"/>
                    <a:pt x="57" y="4"/>
                    <a:pt x="63" y="11"/>
                  </a:cubicBezTo>
                  <a:cubicBezTo>
                    <a:pt x="71" y="19"/>
                    <a:pt x="74" y="28"/>
                    <a:pt x="74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63"/>
                    <a:pt x="17" y="69"/>
                    <a:pt x="21" y="74"/>
                  </a:cubicBezTo>
                  <a:cubicBezTo>
                    <a:pt x="26" y="82"/>
                    <a:pt x="34" y="85"/>
                    <a:pt x="44" y="85"/>
                  </a:cubicBezTo>
                  <a:cubicBezTo>
                    <a:pt x="52" y="85"/>
                    <a:pt x="60" y="83"/>
                    <a:pt x="66" y="77"/>
                  </a:cubicBezTo>
                  <a:close/>
                  <a:moveTo>
                    <a:pt x="16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8" y="31"/>
                    <a:pt x="57" y="25"/>
                    <a:pt x="54" y="20"/>
                  </a:cubicBezTo>
                  <a:cubicBezTo>
                    <a:pt x="51" y="15"/>
                    <a:pt x="45" y="12"/>
                    <a:pt x="38" y="12"/>
                  </a:cubicBezTo>
                  <a:cubicBezTo>
                    <a:pt x="24" y="12"/>
                    <a:pt x="17" y="22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2" name="Freeform 53"/>
            <p:cNvSpPr>
              <a:spLocks/>
            </p:cNvSpPr>
            <p:nvPr/>
          </p:nvSpPr>
          <p:spPr bwMode="auto">
            <a:xfrm>
              <a:off x="2142" y="2135"/>
              <a:ext cx="517" cy="464"/>
            </a:xfrm>
            <a:custGeom>
              <a:avLst/>
              <a:gdLst>
                <a:gd name="T0" fmla="*/ 9929 w 112"/>
                <a:gd name="T1" fmla="*/ 0 h 101"/>
                <a:gd name="T2" fmla="*/ 1085 w 112"/>
                <a:gd name="T3" fmla="*/ 0 h 101"/>
                <a:gd name="T4" fmla="*/ 1085 w 112"/>
                <a:gd name="T5" fmla="*/ 0 h 101"/>
                <a:gd name="T6" fmla="*/ 0 w 112"/>
                <a:gd name="T7" fmla="*/ 9795 h 101"/>
                <a:gd name="T8" fmla="*/ 11019 w 112"/>
                <a:gd name="T9" fmla="*/ 9795 h 101"/>
                <a:gd name="T10" fmla="*/ 9929 w 112"/>
                <a:gd name="T11" fmla="*/ 0 h 101"/>
                <a:gd name="T12" fmla="*/ 9929 w 112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01"/>
                <a:gd name="T23" fmla="*/ 112 w 11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01">
                  <a:moveTo>
                    <a:pt x="101" y="0"/>
                  </a:moveTo>
                  <a:cubicBezTo>
                    <a:pt x="65" y="33"/>
                    <a:pt x="47" y="3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2" y="101"/>
                  </a:cubicBezTo>
                  <a:cubicBezTo>
                    <a:pt x="68" y="57"/>
                    <a:pt x="64" y="4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408521"/>
            </a:solidFill>
            <a:ln w="3175">
              <a:solidFill>
                <a:srgbClr val="4085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3" name="Freeform 54"/>
            <p:cNvSpPr>
              <a:spLocks/>
            </p:cNvSpPr>
            <p:nvPr/>
          </p:nvSpPr>
          <p:spPr bwMode="auto">
            <a:xfrm>
              <a:off x="2142" y="1248"/>
              <a:ext cx="517" cy="471"/>
            </a:xfrm>
            <a:custGeom>
              <a:avLst/>
              <a:gdLst>
                <a:gd name="T0" fmla="*/ 9929 w 112"/>
                <a:gd name="T1" fmla="*/ 10043 h 102"/>
                <a:gd name="T2" fmla="*/ 9929 w 112"/>
                <a:gd name="T3" fmla="*/ 9937 h 102"/>
                <a:gd name="T4" fmla="*/ 11019 w 112"/>
                <a:gd name="T5" fmla="*/ 0 h 102"/>
                <a:gd name="T6" fmla="*/ 0 w 112"/>
                <a:gd name="T7" fmla="*/ 0 h 102"/>
                <a:gd name="T8" fmla="*/ 1085 w 112"/>
                <a:gd name="T9" fmla="*/ 9937 h 102"/>
                <a:gd name="T10" fmla="*/ 1085 w 112"/>
                <a:gd name="T11" fmla="*/ 10043 h 102"/>
                <a:gd name="T12" fmla="*/ 9929 w 112"/>
                <a:gd name="T13" fmla="*/ 10043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02"/>
                <a:gd name="T23" fmla="*/ 112 w 112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02">
                  <a:moveTo>
                    <a:pt x="101" y="102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64" y="61"/>
                    <a:pt x="68" y="44"/>
                    <a:pt x="112" y="0"/>
                  </a:cubicBezTo>
                  <a:cubicBezTo>
                    <a:pt x="64" y="48"/>
                    <a:pt x="48" y="48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1" y="102"/>
                  </a:cubicBezTo>
                  <a:cubicBezTo>
                    <a:pt x="47" y="68"/>
                    <a:pt x="65" y="68"/>
                    <a:pt x="101" y="102"/>
                  </a:cubicBez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Freeform 55"/>
            <p:cNvSpPr>
              <a:spLocks/>
            </p:cNvSpPr>
            <p:nvPr/>
          </p:nvSpPr>
          <p:spPr bwMode="auto">
            <a:xfrm>
              <a:off x="3022" y="1248"/>
              <a:ext cx="471" cy="471"/>
            </a:xfrm>
            <a:custGeom>
              <a:avLst/>
              <a:gdLst>
                <a:gd name="T0" fmla="*/ 8871 w 102"/>
                <a:gd name="T1" fmla="*/ 10043 h 102"/>
                <a:gd name="T2" fmla="*/ 8954 w 102"/>
                <a:gd name="T3" fmla="*/ 9937 h 102"/>
                <a:gd name="T4" fmla="*/ 10043 w 102"/>
                <a:gd name="T5" fmla="*/ 0 h 102"/>
                <a:gd name="T6" fmla="*/ 106 w 102"/>
                <a:gd name="T7" fmla="*/ 1085 h 102"/>
                <a:gd name="T8" fmla="*/ 0 w 102"/>
                <a:gd name="T9" fmla="*/ 1173 h 102"/>
                <a:gd name="T10" fmla="*/ 106 w 102"/>
                <a:gd name="T11" fmla="*/ 9937 h 102"/>
                <a:gd name="T12" fmla="*/ 106 w 102"/>
                <a:gd name="T13" fmla="*/ 9937 h 102"/>
                <a:gd name="T14" fmla="*/ 106 w 102"/>
                <a:gd name="T15" fmla="*/ 9937 h 102"/>
                <a:gd name="T16" fmla="*/ 106 w 102"/>
                <a:gd name="T17" fmla="*/ 10043 h 102"/>
                <a:gd name="T18" fmla="*/ 8871 w 102"/>
                <a:gd name="T19" fmla="*/ 1004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02"/>
                <a:gd name="T32" fmla="*/ 102 w 102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02">
                  <a:moveTo>
                    <a:pt x="90" y="102"/>
                  </a:moveTo>
                  <a:cubicBezTo>
                    <a:pt x="91" y="101"/>
                    <a:pt x="91" y="101"/>
                    <a:pt x="91" y="101"/>
                  </a:cubicBezTo>
                  <a:cubicBezTo>
                    <a:pt x="54" y="61"/>
                    <a:pt x="58" y="44"/>
                    <a:pt x="102" y="0"/>
                  </a:cubicBezTo>
                  <a:cubicBezTo>
                    <a:pt x="58" y="44"/>
                    <a:pt x="41" y="48"/>
                    <a:pt x="1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34" y="48"/>
                    <a:pt x="34" y="65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2"/>
                  </a:cubicBezTo>
                  <a:cubicBezTo>
                    <a:pt x="37" y="68"/>
                    <a:pt x="54" y="68"/>
                    <a:pt x="90" y="102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5" name="Freeform 56"/>
            <p:cNvSpPr>
              <a:spLocks/>
            </p:cNvSpPr>
            <p:nvPr/>
          </p:nvSpPr>
          <p:spPr bwMode="auto">
            <a:xfrm>
              <a:off x="2972" y="2135"/>
              <a:ext cx="521" cy="464"/>
            </a:xfrm>
            <a:custGeom>
              <a:avLst/>
              <a:gdLst>
                <a:gd name="T0" fmla="*/ 9908 w 113"/>
                <a:gd name="T1" fmla="*/ 0 h 101"/>
                <a:gd name="T2" fmla="*/ 1171 w 113"/>
                <a:gd name="T3" fmla="*/ 0 h 101"/>
                <a:gd name="T4" fmla="*/ 1083 w 113"/>
                <a:gd name="T5" fmla="*/ 0 h 101"/>
                <a:gd name="T6" fmla="*/ 0 w 113"/>
                <a:gd name="T7" fmla="*/ 9795 h 101"/>
                <a:gd name="T8" fmla="*/ 11075 w 113"/>
                <a:gd name="T9" fmla="*/ 9795 h 101"/>
                <a:gd name="T10" fmla="*/ 9991 w 113"/>
                <a:gd name="T11" fmla="*/ 0 h 101"/>
                <a:gd name="T12" fmla="*/ 9908 w 113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101"/>
                <a:gd name="T23" fmla="*/ 113 w 11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101">
                  <a:moveTo>
                    <a:pt x="101" y="0"/>
                  </a:moveTo>
                  <a:cubicBezTo>
                    <a:pt x="65" y="33"/>
                    <a:pt x="48" y="33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9" y="53"/>
                    <a:pt x="65" y="53"/>
                    <a:pt x="113" y="101"/>
                  </a:cubicBezTo>
                  <a:cubicBezTo>
                    <a:pt x="69" y="57"/>
                    <a:pt x="65" y="40"/>
                    <a:pt x="102" y="0"/>
                  </a:cubicBezTo>
                  <a:cubicBezTo>
                    <a:pt x="102" y="0"/>
                    <a:pt x="102" y="0"/>
                    <a:pt x="101" y="0"/>
                  </a:cubicBezTo>
                  <a:close/>
                </a:path>
              </a:pathLst>
            </a:custGeom>
            <a:solidFill>
              <a:srgbClr val="0C419A"/>
            </a:solidFill>
            <a:ln w="3175">
              <a:solidFill>
                <a:srgbClr val="0C419A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6" name="Freeform 57"/>
            <p:cNvSpPr>
              <a:spLocks/>
            </p:cNvSpPr>
            <p:nvPr/>
          </p:nvSpPr>
          <p:spPr bwMode="auto">
            <a:xfrm>
              <a:off x="2193" y="1719"/>
              <a:ext cx="416" cy="416"/>
            </a:xfrm>
            <a:custGeom>
              <a:avLst/>
              <a:gdLst>
                <a:gd name="T0" fmla="*/ 8889 w 90"/>
                <a:gd name="T1" fmla="*/ 8889 h 90"/>
                <a:gd name="T2" fmla="*/ 8889 w 90"/>
                <a:gd name="T3" fmla="*/ 8782 h 90"/>
                <a:gd name="T4" fmla="*/ 8889 w 90"/>
                <a:gd name="T5" fmla="*/ 0 h 90"/>
                <a:gd name="T6" fmla="*/ 8889 w 90"/>
                <a:gd name="T7" fmla="*/ 0 h 90"/>
                <a:gd name="T8" fmla="*/ 0 w 90"/>
                <a:gd name="T9" fmla="*/ 0 h 90"/>
                <a:gd name="T10" fmla="*/ 0 w 90"/>
                <a:gd name="T11" fmla="*/ 0 h 90"/>
                <a:gd name="T12" fmla="*/ 0 w 90"/>
                <a:gd name="T13" fmla="*/ 8782 h 90"/>
                <a:gd name="T14" fmla="*/ 0 w 90"/>
                <a:gd name="T15" fmla="*/ 8889 h 90"/>
                <a:gd name="T16" fmla="*/ 8889 w 90"/>
                <a:gd name="T17" fmla="*/ 8889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90"/>
                <a:gd name="T29" fmla="*/ 90 w 90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90">
                  <a:moveTo>
                    <a:pt x="90" y="90"/>
                  </a:moveTo>
                  <a:cubicBezTo>
                    <a:pt x="90" y="90"/>
                    <a:pt x="90" y="90"/>
                    <a:pt x="90" y="89"/>
                  </a:cubicBezTo>
                  <a:cubicBezTo>
                    <a:pt x="57" y="53"/>
                    <a:pt x="57" y="36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6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36"/>
                    <a:pt x="33" y="53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6" y="57"/>
                    <a:pt x="54" y="57"/>
                    <a:pt x="90" y="90"/>
                  </a:cubicBezTo>
                  <a:close/>
                </a:path>
              </a:pathLst>
            </a:custGeom>
            <a:solidFill>
              <a:srgbClr val="B3DC10"/>
            </a:solidFill>
            <a:ln w="3175">
              <a:solidFill>
                <a:srgbClr val="B3DC1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7" name="Freeform 58"/>
            <p:cNvSpPr>
              <a:spLocks/>
            </p:cNvSpPr>
            <p:nvPr/>
          </p:nvSpPr>
          <p:spPr bwMode="auto">
            <a:xfrm>
              <a:off x="2558" y="2135"/>
              <a:ext cx="521" cy="464"/>
            </a:xfrm>
            <a:custGeom>
              <a:avLst/>
              <a:gdLst>
                <a:gd name="T0" fmla="*/ 9908 w 113"/>
                <a:gd name="T1" fmla="*/ 0 h 101"/>
                <a:gd name="T2" fmla="*/ 1171 w 113"/>
                <a:gd name="T3" fmla="*/ 0 h 101"/>
                <a:gd name="T4" fmla="*/ 1083 w 113"/>
                <a:gd name="T5" fmla="*/ 0 h 101"/>
                <a:gd name="T6" fmla="*/ 0 w 113"/>
                <a:gd name="T7" fmla="*/ 9795 h 101"/>
                <a:gd name="T8" fmla="*/ 11075 w 113"/>
                <a:gd name="T9" fmla="*/ 9795 h 101"/>
                <a:gd name="T10" fmla="*/ 9991 w 113"/>
                <a:gd name="T11" fmla="*/ 0 h 101"/>
                <a:gd name="T12" fmla="*/ 9908 w 113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101"/>
                <a:gd name="T23" fmla="*/ 113 w 11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101">
                  <a:moveTo>
                    <a:pt x="101" y="0"/>
                  </a:moveTo>
                  <a:cubicBezTo>
                    <a:pt x="65" y="33"/>
                    <a:pt x="48" y="3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3" y="101"/>
                  </a:cubicBezTo>
                  <a:cubicBezTo>
                    <a:pt x="69" y="57"/>
                    <a:pt x="65" y="4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367A8A"/>
            </a:solidFill>
            <a:ln w="3175">
              <a:solidFill>
                <a:srgbClr val="367A8A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Freeform 59"/>
            <p:cNvSpPr>
              <a:spLocks/>
            </p:cNvSpPr>
            <p:nvPr/>
          </p:nvSpPr>
          <p:spPr bwMode="auto">
            <a:xfrm>
              <a:off x="2558" y="1248"/>
              <a:ext cx="470" cy="471"/>
            </a:xfrm>
            <a:custGeom>
              <a:avLst/>
              <a:gdLst>
                <a:gd name="T0" fmla="*/ 9875 w 102"/>
                <a:gd name="T1" fmla="*/ 1173 h 102"/>
                <a:gd name="T2" fmla="*/ 9875 w 102"/>
                <a:gd name="T3" fmla="*/ 1085 h 102"/>
                <a:gd name="T4" fmla="*/ 0 w 102"/>
                <a:gd name="T5" fmla="*/ 0 h 102"/>
                <a:gd name="T6" fmla="*/ 1083 w 102"/>
                <a:gd name="T7" fmla="*/ 9937 h 102"/>
                <a:gd name="T8" fmla="*/ 1166 w 102"/>
                <a:gd name="T9" fmla="*/ 10043 h 102"/>
                <a:gd name="T10" fmla="*/ 9875 w 102"/>
                <a:gd name="T11" fmla="*/ 10043 h 102"/>
                <a:gd name="T12" fmla="*/ 9875 w 102"/>
                <a:gd name="T13" fmla="*/ 9937 h 102"/>
                <a:gd name="T14" fmla="*/ 9981 w 102"/>
                <a:gd name="T15" fmla="*/ 9937 h 102"/>
                <a:gd name="T16" fmla="*/ 9875 w 102"/>
                <a:gd name="T17" fmla="*/ 1173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02"/>
                <a:gd name="T29" fmla="*/ 102 w 102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02">
                  <a:moveTo>
                    <a:pt x="101" y="12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61" y="48"/>
                    <a:pt x="44" y="44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2" y="102"/>
                  </a:cubicBezTo>
                  <a:cubicBezTo>
                    <a:pt x="48" y="68"/>
                    <a:pt x="65" y="68"/>
                    <a:pt x="101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2" y="101"/>
                  </a:cubicBezTo>
                  <a:cubicBezTo>
                    <a:pt x="68" y="65"/>
                    <a:pt x="68" y="48"/>
                    <a:pt x="101" y="12"/>
                  </a:cubicBez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Freeform 60"/>
            <p:cNvSpPr>
              <a:spLocks/>
            </p:cNvSpPr>
            <p:nvPr/>
          </p:nvSpPr>
          <p:spPr bwMode="auto">
            <a:xfrm>
              <a:off x="3028" y="1719"/>
              <a:ext cx="414" cy="416"/>
            </a:xfrm>
            <a:custGeom>
              <a:avLst/>
              <a:gdLst>
                <a:gd name="T0" fmla="*/ 8653 w 90"/>
                <a:gd name="T1" fmla="*/ 8889 h 90"/>
                <a:gd name="T2" fmla="*/ 8758 w 90"/>
                <a:gd name="T3" fmla="*/ 8782 h 90"/>
                <a:gd name="T4" fmla="*/ 8758 w 90"/>
                <a:gd name="T5" fmla="*/ 0 h 90"/>
                <a:gd name="T6" fmla="*/ 8653 w 90"/>
                <a:gd name="T7" fmla="*/ 0 h 90"/>
                <a:gd name="T8" fmla="*/ 0 w 90"/>
                <a:gd name="T9" fmla="*/ 0 h 90"/>
                <a:gd name="T10" fmla="*/ 0 w 90"/>
                <a:gd name="T11" fmla="*/ 0 h 90"/>
                <a:gd name="T12" fmla="*/ 0 w 90"/>
                <a:gd name="T13" fmla="*/ 0 h 90"/>
                <a:gd name="T14" fmla="*/ 0 w 90"/>
                <a:gd name="T15" fmla="*/ 0 h 90"/>
                <a:gd name="T16" fmla="*/ 0 w 90"/>
                <a:gd name="T17" fmla="*/ 8782 h 90"/>
                <a:gd name="T18" fmla="*/ 0 w 90"/>
                <a:gd name="T19" fmla="*/ 8782 h 90"/>
                <a:gd name="T20" fmla="*/ 0 w 90"/>
                <a:gd name="T21" fmla="*/ 8782 h 90"/>
                <a:gd name="T22" fmla="*/ 0 w 90"/>
                <a:gd name="T23" fmla="*/ 8889 h 90"/>
                <a:gd name="T24" fmla="*/ 8653 w 90"/>
                <a:gd name="T25" fmla="*/ 8889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90"/>
                <a:gd name="T41" fmla="*/ 90 w 90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90">
                  <a:moveTo>
                    <a:pt x="89" y="90"/>
                  </a:moveTo>
                  <a:cubicBezTo>
                    <a:pt x="90" y="90"/>
                    <a:pt x="90" y="90"/>
                    <a:pt x="90" y="89"/>
                  </a:cubicBezTo>
                  <a:cubicBezTo>
                    <a:pt x="56" y="53"/>
                    <a:pt x="56" y="36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53" y="33"/>
                    <a:pt x="36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36"/>
                    <a:pt x="33" y="53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6" y="57"/>
                    <a:pt x="53" y="57"/>
                    <a:pt x="89" y="90"/>
                  </a:cubicBezTo>
                  <a:close/>
                </a:path>
              </a:pathLst>
            </a:custGeom>
            <a:solidFill>
              <a:srgbClr val="8069B0"/>
            </a:solidFill>
            <a:ln w="3175">
              <a:solidFill>
                <a:srgbClr val="8069B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Rectangle 61"/>
            <p:cNvSpPr>
              <a:spLocks noChangeArrowheads="1"/>
            </p:cNvSpPr>
            <p:nvPr/>
          </p:nvSpPr>
          <p:spPr bwMode="auto">
            <a:xfrm>
              <a:off x="2880" y="3066"/>
              <a:ext cx="105" cy="1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08" name="Text Box 62"/>
          <p:cNvSpPr txBox="1">
            <a:spLocks noChangeArrowheads="1"/>
          </p:cNvSpPr>
          <p:nvPr/>
        </p:nvSpPr>
        <p:spPr bwMode="auto">
          <a:xfrm>
            <a:off x="5943600" y="5791200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http://</a:t>
            </a:r>
            <a:r>
              <a:rPr lang="en-US" sz="1800" dirty="0" err="1" smtClean="0">
                <a:solidFill>
                  <a:schemeClr val="bg1"/>
                </a:solidFill>
              </a:rPr>
              <a:t>www.vle.nl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659868"/>
            <a:ext cx="3818467" cy="839724"/>
          </a:xfrm>
          <a:prstGeom prst="rect">
            <a:avLst/>
          </a:prstGeom>
        </p:spPr>
      </p:pic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52400" y="5650468"/>
            <a:ext cx="4834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http://</a:t>
            </a:r>
            <a:r>
              <a:rPr lang="en-US" sz="1800" dirty="0" err="1">
                <a:solidFill>
                  <a:schemeClr val="bg1"/>
                </a:solidFill>
              </a:rPr>
              <a:t>www</a:t>
            </a:r>
            <a:r>
              <a:rPr lang="en-US" sz="1800" dirty="0" err="1" smtClean="0">
                <a:solidFill>
                  <a:schemeClr val="bg1"/>
                </a:solidFill>
              </a:rPr>
              <a:t>.science.n/~gvlam/wsvlam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 descr="COM Logo v02 RGB 2011110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553200" cy="26781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1219200" y="3886200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http:/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www.commit-nl.nl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	Complex Scientific experiments </a:t>
            </a:r>
            <a:r>
              <a:rPr lang="en-US" sz="2800" dirty="0" smtClean="0"/>
              <a:t>model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9724" y="1371600"/>
            <a:ext cx="8676384" cy="4692405"/>
            <a:chOff x="219724" y="1371600"/>
            <a:chExt cx="8676384" cy="4692405"/>
          </a:xfrm>
        </p:grpSpPr>
        <p:sp>
          <p:nvSpPr>
            <p:cNvPr id="142341" name="AutoShape 1029"/>
            <p:cNvSpPr>
              <a:spLocks noChangeArrowheads="1"/>
            </p:cNvSpPr>
            <p:nvPr/>
          </p:nvSpPr>
          <p:spPr bwMode="auto">
            <a:xfrm>
              <a:off x="381000" y="1371600"/>
              <a:ext cx="3821900" cy="2086633"/>
            </a:xfrm>
            <a:prstGeom prst="cube">
              <a:avLst>
                <a:gd name="adj" fmla="val 3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 marL="483809" indent="-483809" algn="l">
                <a:buFontTx/>
                <a:buAutoNum type="arabicParenBoth"/>
              </a:pPr>
              <a:r>
                <a:rPr lang="en-US" sz="1900" b="1" dirty="0">
                  <a:solidFill>
                    <a:schemeClr val="tx1"/>
                  </a:solidFill>
                </a:rPr>
                <a:t>Problem </a:t>
              </a:r>
            </a:p>
            <a:p>
              <a:pPr marL="483809" indent="-483809" algn="l">
                <a:buNone/>
              </a:pPr>
              <a:r>
                <a:rPr lang="en-US" sz="1900" b="1" dirty="0">
                  <a:solidFill>
                    <a:schemeClr val="tx1"/>
                  </a:solidFill>
                </a:rPr>
                <a:t>      investigation</a:t>
              </a:r>
              <a:r>
                <a:rPr lang="en-US" sz="1900" dirty="0">
                  <a:solidFill>
                    <a:schemeClr val="tx1"/>
                  </a:solidFill>
                </a:rPr>
                <a:t>: </a:t>
              </a:r>
              <a:endParaRPr lang="en-US" sz="1900" dirty="0" smtClean="0">
                <a:solidFill>
                  <a:schemeClr val="tx1"/>
                </a:solidFill>
              </a:endParaRPr>
            </a:p>
            <a:p>
              <a:pPr marL="483809" indent="-483809" algn="l">
                <a:buNone/>
              </a:pPr>
              <a:endParaRPr lang="en-US" sz="1900" dirty="0" smtClean="0">
                <a:solidFill>
                  <a:schemeClr val="tx1"/>
                </a:solidFill>
              </a:endParaRPr>
            </a:p>
            <a:p>
              <a:pPr marL="483809" indent="-483809" algn="l"/>
              <a:r>
                <a:rPr lang="en-US" sz="1500" dirty="0" smtClean="0">
                  <a:solidFill>
                    <a:schemeClr val="tx1"/>
                  </a:solidFill>
                </a:rPr>
                <a:t>Look </a:t>
              </a:r>
              <a:r>
                <a:rPr lang="en-US" sz="1500" dirty="0">
                  <a:solidFill>
                    <a:schemeClr val="tx1"/>
                  </a:solidFill>
                </a:rPr>
                <a:t>for relevant problems</a:t>
              </a:r>
              <a:endParaRPr lang="en-US" sz="1500" dirty="0" smtClean="0">
                <a:solidFill>
                  <a:schemeClr val="tx1"/>
                </a:solidFill>
              </a:endParaRPr>
            </a:p>
            <a:p>
              <a:pPr marL="483809" indent="-483809" algn="l"/>
              <a:r>
                <a:rPr lang="en-US" sz="1500" dirty="0" smtClean="0">
                  <a:solidFill>
                    <a:schemeClr val="tx1"/>
                  </a:solidFill>
                </a:rPr>
                <a:t>Browse </a:t>
              </a:r>
              <a:r>
                <a:rPr lang="en-US" sz="1500" dirty="0">
                  <a:solidFill>
                    <a:schemeClr val="tx1"/>
                  </a:solidFill>
                </a:rPr>
                <a:t>available tools</a:t>
              </a:r>
              <a:endParaRPr lang="en-US" sz="1500" dirty="0" smtClean="0">
                <a:solidFill>
                  <a:schemeClr val="tx1"/>
                </a:solidFill>
              </a:endParaRPr>
            </a:p>
            <a:p>
              <a:pPr marL="483809" indent="-483809" algn="l"/>
              <a:r>
                <a:rPr lang="en-US" sz="1500" dirty="0" smtClean="0">
                  <a:solidFill>
                    <a:schemeClr val="tx1"/>
                  </a:solidFill>
                </a:rPr>
                <a:t>Define </a:t>
              </a:r>
              <a:r>
                <a:rPr lang="en-US" sz="1500" dirty="0">
                  <a:solidFill>
                    <a:schemeClr val="tx1"/>
                  </a:solidFill>
                </a:rPr>
                <a:t>the goal</a:t>
              </a:r>
              <a:endParaRPr lang="en-US" sz="1500" dirty="0" smtClean="0">
                <a:solidFill>
                  <a:schemeClr val="tx1"/>
                </a:solidFill>
              </a:endParaRPr>
            </a:p>
            <a:p>
              <a:pPr marL="483809" indent="-483809" algn="l"/>
              <a:r>
                <a:rPr lang="en-US" sz="1500" dirty="0" smtClean="0">
                  <a:solidFill>
                    <a:schemeClr val="tx1"/>
                  </a:solidFill>
                </a:rPr>
                <a:t>Decompose </a:t>
              </a:r>
              <a:r>
                <a:rPr lang="en-US" sz="1500" dirty="0">
                  <a:solidFill>
                    <a:schemeClr val="tx1"/>
                  </a:solidFill>
                </a:rPr>
                <a:t>into steps</a:t>
              </a:r>
            </a:p>
          </p:txBody>
        </p:sp>
        <p:grpSp>
          <p:nvGrpSpPr>
            <p:cNvPr id="2" name="Group 1044"/>
            <p:cNvGrpSpPr>
              <a:grpSpLocks/>
            </p:cNvGrpSpPr>
            <p:nvPr/>
          </p:nvGrpSpPr>
          <p:grpSpPr bwMode="auto">
            <a:xfrm>
              <a:off x="4979040" y="1400161"/>
              <a:ext cx="3726142" cy="2086633"/>
              <a:chOff x="2964" y="765"/>
              <a:chExt cx="2218" cy="1242"/>
            </a:xfrm>
          </p:grpSpPr>
          <p:sp>
            <p:nvSpPr>
              <p:cNvPr id="142342" name="AutoShape 1030"/>
              <p:cNvSpPr>
                <a:spLocks noChangeArrowheads="1"/>
              </p:cNvSpPr>
              <p:nvPr/>
            </p:nvSpPr>
            <p:spPr bwMode="auto">
              <a:xfrm>
                <a:off x="2964" y="765"/>
                <a:ext cx="2218" cy="1242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Char char="•"/>
                </a:pPr>
                <a:endParaRPr lang="en-US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345" name="Text Box 1033"/>
              <p:cNvSpPr txBox="1">
                <a:spLocks noChangeArrowheads="1"/>
              </p:cNvSpPr>
              <p:nvPr/>
            </p:nvSpPr>
            <p:spPr bwMode="auto">
              <a:xfrm>
                <a:off x="3065" y="866"/>
                <a:ext cx="2051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(2) Experiment </a:t>
                </a:r>
              </a:p>
              <a:p>
                <a:pPr algn="l"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Prototyping:</a:t>
                </a:r>
              </a:p>
              <a:p>
                <a:pPr algn="l">
                  <a:buClrTx/>
                  <a:buSzTx/>
                  <a:buFontTx/>
                  <a:buNone/>
                </a:pPr>
                <a:endParaRPr lang="en-US" sz="1900" b="1" dirty="0">
                  <a:solidFill>
                    <a:schemeClr val="tx1"/>
                  </a:solidFill>
                </a:endParaRP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>
                    <a:solidFill>
                      <a:schemeClr val="tx1"/>
                    </a:solidFill>
                  </a:rPr>
                  <a:t> Design experiment workflows</a:t>
                </a: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>
                    <a:solidFill>
                      <a:schemeClr val="tx1"/>
                    </a:solidFill>
                  </a:rPr>
                  <a:t> Develop necessary components</a:t>
                </a:r>
              </a:p>
              <a:p>
                <a:pPr algn="l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Group 31"/>
            <p:cNvGrpSpPr/>
            <p:nvPr/>
          </p:nvGrpSpPr>
          <p:grpSpPr>
            <a:xfrm>
              <a:off x="5060769" y="3960794"/>
              <a:ext cx="3835339" cy="2088313"/>
              <a:chOff x="-4811030" y="3048000"/>
              <a:chExt cx="3835339" cy="2088313"/>
            </a:xfrm>
          </p:grpSpPr>
          <p:sp>
            <p:nvSpPr>
              <p:cNvPr id="142343" name="AutoShape 1031"/>
              <p:cNvSpPr>
                <a:spLocks noChangeArrowheads="1"/>
              </p:cNvSpPr>
              <p:nvPr/>
            </p:nvSpPr>
            <p:spPr bwMode="auto">
              <a:xfrm>
                <a:off x="-4811030" y="3048000"/>
                <a:ext cx="3835339" cy="208831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42346" name="Text Box 1034"/>
              <p:cNvSpPr txBox="1">
                <a:spLocks noChangeArrowheads="1"/>
              </p:cNvSpPr>
              <p:nvPr/>
            </p:nvSpPr>
            <p:spPr bwMode="auto">
              <a:xfrm>
                <a:off x="-4586909" y="3341824"/>
                <a:ext cx="3443909" cy="161117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(3) Experiment </a:t>
                </a:r>
              </a:p>
              <a:p>
                <a:pPr algn="l"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      Execution:</a:t>
                </a:r>
              </a:p>
              <a:p>
                <a:pPr algn="l">
                  <a:buClrTx/>
                  <a:buSzTx/>
                  <a:buFontTx/>
                  <a:buNone/>
                </a:pPr>
                <a:endParaRPr lang="en-US" sz="1900" b="1" dirty="0" smtClean="0">
                  <a:solidFill>
                    <a:schemeClr val="tx1"/>
                  </a:solidFill>
                </a:endParaRP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 smtClean="0">
                    <a:solidFill>
                      <a:schemeClr val="tx1"/>
                    </a:solidFill>
                  </a:rPr>
                  <a:t> Execute experiment processes</a:t>
                </a: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 smtClean="0">
                    <a:solidFill>
                      <a:schemeClr val="tx1"/>
                    </a:solidFill>
                  </a:rPr>
                  <a:t> Control the execution</a:t>
                </a: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 smtClean="0">
                    <a:solidFill>
                      <a:schemeClr val="tx1"/>
                    </a:solidFill>
                  </a:rPr>
                  <a:t> Collect and analysis data </a:t>
                </a: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1046"/>
            <p:cNvGrpSpPr>
              <a:grpSpLocks/>
            </p:cNvGrpSpPr>
            <p:nvPr/>
          </p:nvGrpSpPr>
          <p:grpSpPr bwMode="auto">
            <a:xfrm>
              <a:off x="219724" y="3975691"/>
              <a:ext cx="4063814" cy="2088314"/>
              <a:chOff x="131" y="2325"/>
              <a:chExt cx="2419" cy="1243"/>
            </a:xfrm>
          </p:grpSpPr>
          <p:sp>
            <p:nvSpPr>
              <p:cNvPr id="142344" name="AutoShape 1032"/>
              <p:cNvSpPr>
                <a:spLocks noChangeArrowheads="1"/>
              </p:cNvSpPr>
              <p:nvPr/>
            </p:nvSpPr>
            <p:spPr bwMode="auto">
              <a:xfrm>
                <a:off x="131" y="2325"/>
                <a:ext cx="2419" cy="124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42347" name="Text Box 1035"/>
              <p:cNvSpPr txBox="1">
                <a:spLocks noChangeArrowheads="1"/>
              </p:cNvSpPr>
              <p:nvPr/>
            </p:nvSpPr>
            <p:spPr bwMode="auto">
              <a:xfrm>
                <a:off x="169" y="2475"/>
                <a:ext cx="2315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(4) Results</a:t>
                </a:r>
              </a:p>
              <a:p>
                <a:pPr algn="l"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Publication:</a:t>
                </a:r>
              </a:p>
              <a:p>
                <a:pPr algn="l">
                  <a:buClrTx/>
                  <a:buSzTx/>
                  <a:buFontTx/>
                  <a:buNone/>
                </a:pPr>
                <a:endParaRPr lang="en-US" sz="1900" b="1" dirty="0">
                  <a:solidFill>
                    <a:schemeClr val="tx1"/>
                  </a:solidFill>
                </a:endParaRP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>
                    <a:solidFill>
                      <a:schemeClr val="tx1"/>
                    </a:solidFill>
                  </a:rPr>
                  <a:t> Annotate data</a:t>
                </a:r>
              </a:p>
              <a:p>
                <a:pPr algn="l">
                  <a:buClrTx/>
                  <a:buSzTx/>
                  <a:buFontTx/>
                  <a:buChar char="•"/>
                </a:pPr>
                <a:r>
                  <a:rPr lang="en-US" sz="1500" dirty="0">
                    <a:solidFill>
                      <a:schemeClr val="tx1"/>
                    </a:solidFill>
                  </a:rPr>
                  <a:t> Publish data</a:t>
                </a:r>
              </a:p>
              <a:p>
                <a:pPr algn="l"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348" name="AutoShape 1036"/>
            <p:cNvSpPr>
              <a:spLocks noChangeArrowheads="1"/>
            </p:cNvSpPr>
            <p:nvPr/>
          </p:nvSpPr>
          <p:spPr bwMode="auto">
            <a:xfrm>
              <a:off x="4209620" y="1620248"/>
              <a:ext cx="786219" cy="777868"/>
            </a:xfrm>
            <a:prstGeom prst="leftRightArrow">
              <a:avLst>
                <a:gd name="adj1" fmla="val 50000"/>
                <a:gd name="adj2" fmla="val 2021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42349" name="AutoShape 1037"/>
            <p:cNvSpPr>
              <a:spLocks noChangeArrowheads="1"/>
            </p:cNvSpPr>
            <p:nvPr/>
          </p:nvSpPr>
          <p:spPr bwMode="auto">
            <a:xfrm>
              <a:off x="4300338" y="5013967"/>
              <a:ext cx="695502" cy="666984"/>
            </a:xfrm>
            <a:prstGeom prst="leftRightArrow">
              <a:avLst>
                <a:gd name="adj1" fmla="val 50000"/>
                <a:gd name="adj2" fmla="val 208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42350" name="AutoShape 1038"/>
            <p:cNvSpPr>
              <a:spLocks noChangeArrowheads="1"/>
            </p:cNvSpPr>
            <p:nvPr/>
          </p:nvSpPr>
          <p:spPr bwMode="auto">
            <a:xfrm rot="16200000">
              <a:off x="2169299" y="3294451"/>
              <a:ext cx="458657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42351" name="AutoShape 1039"/>
            <p:cNvSpPr>
              <a:spLocks noChangeArrowheads="1"/>
            </p:cNvSpPr>
            <p:nvPr/>
          </p:nvSpPr>
          <p:spPr bwMode="auto">
            <a:xfrm rot="16200000">
              <a:off x="6800937" y="3323013"/>
              <a:ext cx="458656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42352" name="Oval 1040"/>
            <p:cNvSpPr>
              <a:spLocks noChangeArrowheads="1"/>
            </p:cNvSpPr>
            <p:nvPr/>
          </p:nvSpPr>
          <p:spPr bwMode="auto">
            <a:xfrm>
              <a:off x="3352800" y="2743200"/>
              <a:ext cx="2284740" cy="17539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900" dirty="0">
                  <a:solidFill>
                    <a:schemeClr val="tx1"/>
                  </a:solidFill>
                </a:rPr>
                <a:t>Shared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900" dirty="0">
                  <a:solidFill>
                    <a:schemeClr val="tx1"/>
                  </a:solidFill>
                </a:rPr>
                <a:t>repositories</a:t>
              </a:r>
            </a:p>
          </p:txBody>
        </p:sp>
      </p:grp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0" y="6096000"/>
            <a:ext cx="9144000" cy="7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1500" b="1" i="1" dirty="0" smtClean="0">
                <a:solidFill>
                  <a:schemeClr val="tx1"/>
                </a:solidFill>
              </a:rPr>
              <a:t>Collaborative </a:t>
            </a:r>
            <a:r>
              <a:rPr lang="en-US" sz="1500" b="1" i="1" dirty="0" err="1" smtClean="0">
                <a:solidFill>
                  <a:schemeClr val="tx1"/>
                </a:solidFill>
              </a:rPr>
              <a:t>e</a:t>
            </a:r>
            <a:r>
              <a:rPr lang="en-US" sz="1500" b="1" i="1" dirty="0" smtClean="0">
                <a:solidFill>
                  <a:schemeClr val="tx1"/>
                </a:solidFill>
              </a:rPr>
              <a:t>-Science experiments: from scientific workflow to knowledge sharing </a:t>
            </a:r>
            <a:r>
              <a:rPr lang="en-US" sz="1500" i="1" dirty="0" smtClean="0">
                <a:solidFill>
                  <a:schemeClr val="tx1"/>
                </a:solidFill>
              </a:rPr>
              <a:t>A.S.Z. Belloum, Vladimir </a:t>
            </a:r>
            <a:r>
              <a:rPr lang="en-US" sz="1500" i="1" dirty="0" err="1" smtClean="0">
                <a:solidFill>
                  <a:schemeClr val="tx1"/>
                </a:solidFill>
              </a:rPr>
              <a:t>Korkhov</a:t>
            </a:r>
            <a:r>
              <a:rPr lang="en-US" sz="1500" i="1" dirty="0" smtClean="0">
                <a:solidFill>
                  <a:schemeClr val="tx1"/>
                </a:solidFill>
              </a:rPr>
              <a:t>, </a:t>
            </a:r>
            <a:r>
              <a:rPr lang="en-US" sz="1500" i="1" dirty="0" err="1" smtClean="0">
                <a:solidFill>
                  <a:schemeClr val="tx1"/>
                </a:solidFill>
              </a:rPr>
              <a:t>Spiros</a:t>
            </a:r>
            <a:r>
              <a:rPr lang="en-US" sz="1500" i="1" dirty="0" smtClean="0">
                <a:solidFill>
                  <a:schemeClr val="tx1"/>
                </a:solidFill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</a:rPr>
              <a:t>Koulouzis</a:t>
            </a:r>
            <a:r>
              <a:rPr lang="en-US" sz="1500" i="1" dirty="0" smtClean="0">
                <a:solidFill>
                  <a:schemeClr val="tx1"/>
                </a:solidFill>
              </a:rPr>
              <a:t>, Marcia A </a:t>
            </a:r>
            <a:r>
              <a:rPr lang="en-US" sz="1500" i="1" dirty="0" err="1" smtClean="0">
                <a:solidFill>
                  <a:schemeClr val="tx1"/>
                </a:solidFill>
              </a:rPr>
              <a:t>Inda</a:t>
            </a:r>
            <a:r>
              <a:rPr lang="en-US" sz="1500" i="1" dirty="0" smtClean="0">
                <a:solidFill>
                  <a:schemeClr val="tx1"/>
                </a:solidFill>
              </a:rPr>
              <a:t>, and Marian </a:t>
            </a:r>
            <a:r>
              <a:rPr lang="en-US" sz="1500" i="1" dirty="0" err="1" smtClean="0">
                <a:solidFill>
                  <a:schemeClr val="tx1"/>
                </a:solidFill>
              </a:rPr>
              <a:t>Bubak</a:t>
            </a:r>
            <a:r>
              <a:rPr lang="en-US" sz="1500" i="1" dirty="0" smtClean="0">
                <a:solidFill>
                  <a:schemeClr val="tx1"/>
                </a:solidFill>
              </a:rPr>
              <a:t> JULY/AUGUST,  IEEE Internet Computing, 2011</a:t>
            </a:r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4114800"/>
            <a:ext cx="275113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buNone/>
            </a:pPr>
            <a:r>
              <a:rPr lang="en-US" sz="3200" b="1" dirty="0" smtClean="0">
                <a:solidFill>
                  <a:srgbClr val="3333CC"/>
                </a:solidFill>
              </a:rPr>
              <a:t>(4)</a:t>
            </a:r>
            <a:r>
              <a:rPr lang="en-US" sz="2800" b="1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Results Publication  </a:t>
            </a:r>
            <a:endParaRPr lang="en-US" sz="2800" dirty="0">
              <a:solidFill>
                <a:srgbClr val="000000"/>
              </a:solidFill>
              <a:latin typeface="Verdana" pitchFamily="-108" charset="0"/>
            </a:endParaRPr>
          </a:p>
        </p:txBody>
      </p:sp>
      <p:pic>
        <p:nvPicPr>
          <p:cNvPr id="7" name="Picture 13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BDBEBD"/>
              </a:clrFrom>
              <a:clrTo>
                <a:srgbClr val="BDBEBD">
                  <a:alpha val="0"/>
                </a:srgbClr>
              </a:clrTo>
            </a:clrChange>
          </a:blip>
          <a:srcRect l="2107" t="27528" r="18495" b="7649"/>
          <a:stretch>
            <a:fillRect/>
          </a:stretch>
        </p:blipFill>
        <p:spPr bwMode="auto">
          <a:xfrm>
            <a:off x="2667000" y="4572000"/>
            <a:ext cx="1295400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53882" dir="2700000" algn="ctr" rotWithShape="0">
              <a:srgbClr val="DDDDDD">
                <a:alpha val="50000"/>
              </a:srgbClr>
            </a:outerShdw>
          </a:effectLst>
        </p:spPr>
      </p:pic>
      <p:sp>
        <p:nvSpPr>
          <p:cNvPr id="59397" name="Text Box 14"/>
          <p:cNvSpPr txBox="1">
            <a:spLocks noChangeArrowheads="1"/>
          </p:cNvSpPr>
          <p:nvPr/>
        </p:nvSpPr>
        <p:spPr bwMode="auto">
          <a:xfrm>
            <a:off x="7176494" y="3886200"/>
            <a:ext cx="196750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Trebuchet MS" pitchFamily="-108" charset="0"/>
              </a:rPr>
              <a:t>WS-VLAM composer</a:t>
            </a:r>
          </a:p>
        </p:txBody>
      </p:sp>
      <p:sp>
        <p:nvSpPr>
          <p:cNvPr id="59399" name="Text Box 19"/>
          <p:cNvSpPr txBox="1">
            <a:spLocks noChangeArrowheads="1"/>
          </p:cNvSpPr>
          <p:nvPr/>
        </p:nvSpPr>
        <p:spPr bwMode="auto">
          <a:xfrm>
            <a:off x="1524000" y="4114800"/>
            <a:ext cx="2466975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1400" dirty="0">
                <a:solidFill>
                  <a:schemeClr val="tx1"/>
                </a:solidFill>
                <a:latin typeface="Trebuchet MS" pitchFamily="-108" charset="0"/>
              </a:rPr>
              <a:t>Human </a:t>
            </a:r>
            <a:r>
              <a:rPr lang="en-GB" sz="1400" dirty="0" err="1">
                <a:solidFill>
                  <a:schemeClr val="tx1"/>
                </a:solidFill>
                <a:latin typeface="Trebuchet MS" pitchFamily="-108" charset="0"/>
              </a:rPr>
              <a:t>transcriptome</a:t>
            </a:r>
            <a:r>
              <a:rPr lang="en-GB" sz="1400" dirty="0">
                <a:solidFill>
                  <a:schemeClr val="tx1"/>
                </a:solidFill>
                <a:latin typeface="Trebuchet MS" pitchFamily="-108" charset="0"/>
              </a:rPr>
              <a:t>  map</a:t>
            </a:r>
            <a:endParaRPr lang="en-US" sz="1400" dirty="0">
              <a:solidFill>
                <a:schemeClr val="tx1"/>
              </a:solidFill>
              <a:latin typeface="Trebuchet MS" pitchFamily="-108" charset="0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1909763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dist="63500" dir="3187806" algn="ctr" rotWithShape="0">
              <a:srgbClr val="DDDDDD">
                <a:alpha val="50000"/>
              </a:srgbClr>
            </a:outerShdw>
          </a:effectLst>
        </p:spPr>
      </p:pic>
      <p:sp>
        <p:nvSpPr>
          <p:cNvPr id="59401" name="Rectangle 22"/>
          <p:cNvSpPr>
            <a:spLocks noChangeArrowheads="1"/>
          </p:cNvSpPr>
          <p:nvPr/>
        </p:nvSpPr>
        <p:spPr bwMode="auto">
          <a:xfrm>
            <a:off x="4025900" y="3513138"/>
            <a:ext cx="74613" cy="766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402" name="Freeform 24"/>
          <p:cNvSpPr>
            <a:spLocks/>
          </p:cNvSpPr>
          <p:nvPr/>
        </p:nvSpPr>
        <p:spPr bwMode="auto">
          <a:xfrm rot="1235486">
            <a:off x="4239022" y="4218142"/>
            <a:ext cx="2770674" cy="90257"/>
          </a:xfrm>
          <a:custGeom>
            <a:avLst/>
            <a:gdLst>
              <a:gd name="T0" fmla="*/ 0 w 1158"/>
              <a:gd name="T1" fmla="*/ 2147483647 h 276"/>
              <a:gd name="T2" fmla="*/ 2147483647 w 1158"/>
              <a:gd name="T3" fmla="*/ 2147483647 h 276"/>
              <a:gd name="T4" fmla="*/ 2147483647 w 1158"/>
              <a:gd name="T5" fmla="*/ 2147483647 h 276"/>
              <a:gd name="T6" fmla="*/ 0 60000 65536"/>
              <a:gd name="T7" fmla="*/ 0 60000 65536"/>
              <a:gd name="T8" fmla="*/ 0 60000 65536"/>
              <a:gd name="T9" fmla="*/ 0 w 1158"/>
              <a:gd name="T10" fmla="*/ 0 h 276"/>
              <a:gd name="T11" fmla="*/ 1158 w 1158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8" h="276">
                <a:moveTo>
                  <a:pt x="0" y="168"/>
                </a:moveTo>
                <a:cubicBezTo>
                  <a:pt x="97" y="143"/>
                  <a:pt x="389" y="0"/>
                  <a:pt x="582" y="18"/>
                </a:cubicBezTo>
                <a:cubicBezTo>
                  <a:pt x="775" y="36"/>
                  <a:pt x="1038" y="222"/>
                  <a:pt x="1158" y="2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910263" y="1219200"/>
            <a:ext cx="2967037" cy="2570163"/>
            <a:chOff x="1058333" y="1210734"/>
            <a:chExt cx="3196167" cy="3675062"/>
          </a:xfrm>
        </p:grpSpPr>
        <p:pic>
          <p:nvPicPr>
            <p:cNvPr id="59454" name="Picture 48" descr="Picture 3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2200" y="3186379"/>
              <a:ext cx="3162300" cy="169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55" name="Picture 49" descr="Picture 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58333" y="1210734"/>
              <a:ext cx="3175000" cy="2110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05" name="Freeform 25"/>
          <p:cNvSpPr>
            <a:spLocks/>
          </p:cNvSpPr>
          <p:nvPr/>
        </p:nvSpPr>
        <p:spPr bwMode="auto">
          <a:xfrm flipH="1">
            <a:off x="6215063" y="3365500"/>
            <a:ext cx="566737" cy="693738"/>
          </a:xfrm>
          <a:custGeom>
            <a:avLst/>
            <a:gdLst>
              <a:gd name="T0" fmla="*/ 2147483647 w 1140"/>
              <a:gd name="T1" fmla="*/ 0 h 942"/>
              <a:gd name="T2" fmla="*/ 2147483647 w 1140"/>
              <a:gd name="T3" fmla="*/ 2147483647 h 942"/>
              <a:gd name="T4" fmla="*/ 0 w 1140"/>
              <a:gd name="T5" fmla="*/ 2147483647 h 942"/>
              <a:gd name="T6" fmla="*/ 0 60000 65536"/>
              <a:gd name="T7" fmla="*/ 0 60000 65536"/>
              <a:gd name="T8" fmla="*/ 0 60000 65536"/>
              <a:gd name="T9" fmla="*/ 0 w 1140"/>
              <a:gd name="T10" fmla="*/ 0 h 942"/>
              <a:gd name="T11" fmla="*/ 1140 w 1140"/>
              <a:gd name="T12" fmla="*/ 942 h 9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0" h="942">
                <a:moveTo>
                  <a:pt x="1140" y="0"/>
                </a:moveTo>
                <a:cubicBezTo>
                  <a:pt x="1069" y="110"/>
                  <a:pt x="904" y="497"/>
                  <a:pt x="714" y="654"/>
                </a:cubicBezTo>
                <a:cubicBezTo>
                  <a:pt x="524" y="811"/>
                  <a:pt x="149" y="882"/>
                  <a:pt x="0" y="9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9406" name="Picture 1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3800" y="5807075"/>
            <a:ext cx="28702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6553200" y="5867400"/>
            <a:ext cx="2384425" cy="714375"/>
            <a:chOff x="287" y="2813"/>
            <a:chExt cx="5101" cy="1865"/>
          </a:xfrm>
        </p:grpSpPr>
        <p:pic>
          <p:nvPicPr>
            <p:cNvPr id="59416" name="Picture 1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09" y="4191"/>
              <a:ext cx="509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7" name="Picture 1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8" y="2813"/>
              <a:ext cx="509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8" name="Picture 1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80" y="2898"/>
              <a:ext cx="39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9" name="Picture 1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86" y="3566"/>
              <a:ext cx="3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20" name="Picture 1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7" y="4247"/>
              <a:ext cx="425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21" name="Picture 1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97" y="4247"/>
              <a:ext cx="425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22" name="Picture 11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79" y="4288"/>
              <a:ext cx="3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23" name="Picture 1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58" y="3555"/>
              <a:ext cx="39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424" name="AutoShape 118"/>
            <p:cNvCxnSpPr>
              <a:cxnSpLocks noChangeShapeType="1"/>
            </p:cNvCxnSpPr>
            <p:nvPr/>
          </p:nvCxnSpPr>
          <p:spPr bwMode="auto">
            <a:xfrm>
              <a:off x="713" y="4434"/>
              <a:ext cx="596" cy="1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25" name="AutoShape 119"/>
            <p:cNvCxnSpPr>
              <a:cxnSpLocks noChangeShapeType="1"/>
            </p:cNvCxnSpPr>
            <p:nvPr/>
          </p:nvCxnSpPr>
          <p:spPr bwMode="auto">
            <a:xfrm flipV="1">
              <a:off x="1819" y="4434"/>
              <a:ext cx="578" cy="1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26" name="AutoShape 120"/>
            <p:cNvCxnSpPr>
              <a:cxnSpLocks noChangeShapeType="1"/>
            </p:cNvCxnSpPr>
            <p:nvPr/>
          </p:nvCxnSpPr>
          <p:spPr bwMode="auto">
            <a:xfrm>
              <a:off x="2822" y="4434"/>
              <a:ext cx="557" cy="1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sp>
          <p:nvSpPr>
            <p:cNvPr id="59427" name="Line 121"/>
            <p:cNvSpPr>
              <a:spLocks noChangeShapeType="1"/>
            </p:cNvSpPr>
            <p:nvPr/>
          </p:nvSpPr>
          <p:spPr bwMode="auto">
            <a:xfrm flipV="1">
              <a:off x="478" y="3797"/>
              <a:ext cx="272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8" name="Line 122"/>
            <p:cNvSpPr>
              <a:spLocks noChangeShapeType="1"/>
            </p:cNvSpPr>
            <p:nvPr/>
          </p:nvSpPr>
          <p:spPr bwMode="auto">
            <a:xfrm flipV="1">
              <a:off x="881" y="3197"/>
              <a:ext cx="235" cy="385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9429" name="Picture 12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74" y="3526"/>
              <a:ext cx="425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30" name="Picture 12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66" y="3470"/>
              <a:ext cx="509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31" name="Picture 12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21" y="2869"/>
              <a:ext cx="425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2" name="Line 126"/>
            <p:cNvSpPr>
              <a:spLocks noChangeShapeType="1"/>
            </p:cNvSpPr>
            <p:nvPr/>
          </p:nvSpPr>
          <p:spPr bwMode="auto">
            <a:xfrm flipV="1">
              <a:off x="1669" y="3872"/>
              <a:ext cx="197" cy="375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3" name="Line 127"/>
            <p:cNvSpPr>
              <a:spLocks noChangeShapeType="1"/>
            </p:cNvSpPr>
            <p:nvPr/>
          </p:nvSpPr>
          <p:spPr bwMode="auto">
            <a:xfrm flipV="1">
              <a:off x="2025" y="3272"/>
              <a:ext cx="178" cy="309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4" name="Line 128"/>
            <p:cNvSpPr>
              <a:spLocks noChangeShapeType="1"/>
            </p:cNvSpPr>
            <p:nvPr/>
          </p:nvSpPr>
          <p:spPr bwMode="auto">
            <a:xfrm flipV="1">
              <a:off x="478" y="3797"/>
              <a:ext cx="272" cy="450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5" name="Line 129"/>
            <p:cNvSpPr>
              <a:spLocks noChangeShapeType="1"/>
            </p:cNvSpPr>
            <p:nvPr/>
          </p:nvSpPr>
          <p:spPr bwMode="auto">
            <a:xfrm flipV="1">
              <a:off x="4903" y="3122"/>
              <a:ext cx="206" cy="403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6" name="Line 130"/>
            <p:cNvSpPr>
              <a:spLocks noChangeShapeType="1"/>
            </p:cNvSpPr>
            <p:nvPr/>
          </p:nvSpPr>
          <p:spPr bwMode="auto">
            <a:xfrm flipV="1">
              <a:off x="4050" y="3216"/>
              <a:ext cx="244" cy="431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7" name="Line 131"/>
            <p:cNvSpPr>
              <a:spLocks noChangeShapeType="1"/>
            </p:cNvSpPr>
            <p:nvPr/>
          </p:nvSpPr>
          <p:spPr bwMode="auto">
            <a:xfrm flipV="1">
              <a:off x="4659" y="3938"/>
              <a:ext cx="132" cy="347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Line 132"/>
            <p:cNvSpPr>
              <a:spLocks noChangeShapeType="1"/>
            </p:cNvSpPr>
            <p:nvPr/>
          </p:nvSpPr>
          <p:spPr bwMode="auto">
            <a:xfrm flipV="1">
              <a:off x="3131" y="3244"/>
              <a:ext cx="197" cy="319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Line 133"/>
            <p:cNvSpPr>
              <a:spLocks noChangeShapeType="1"/>
            </p:cNvSpPr>
            <p:nvPr/>
          </p:nvSpPr>
          <p:spPr bwMode="auto">
            <a:xfrm flipV="1">
              <a:off x="3637" y="3835"/>
              <a:ext cx="263" cy="487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0" name="Line 134"/>
            <p:cNvSpPr>
              <a:spLocks noChangeShapeType="1"/>
            </p:cNvSpPr>
            <p:nvPr/>
          </p:nvSpPr>
          <p:spPr bwMode="auto">
            <a:xfrm flipV="1">
              <a:off x="2691" y="3863"/>
              <a:ext cx="225" cy="403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9441" name="Picture 1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92" y="2910"/>
              <a:ext cx="3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42" name="Picture 13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01" y="3566"/>
              <a:ext cx="3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43" name="Picture 13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45" y="2907"/>
              <a:ext cx="39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44" name="Picture 13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2" y="4276"/>
              <a:ext cx="39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445" name="AutoShape 139"/>
            <p:cNvCxnSpPr>
              <a:cxnSpLocks noChangeShapeType="1"/>
            </p:cNvCxnSpPr>
            <p:nvPr/>
          </p:nvCxnSpPr>
          <p:spPr bwMode="auto">
            <a:xfrm flipV="1">
              <a:off x="3844" y="4430"/>
              <a:ext cx="598" cy="5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46" name="AutoShape 140"/>
            <p:cNvCxnSpPr>
              <a:cxnSpLocks noChangeShapeType="1"/>
            </p:cNvCxnSpPr>
            <p:nvPr/>
          </p:nvCxnSpPr>
          <p:spPr bwMode="auto">
            <a:xfrm flipV="1">
              <a:off x="1345" y="3057"/>
              <a:ext cx="583" cy="4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47" name="AutoShape 141"/>
            <p:cNvCxnSpPr>
              <a:cxnSpLocks noChangeShapeType="1"/>
            </p:cNvCxnSpPr>
            <p:nvPr/>
          </p:nvCxnSpPr>
          <p:spPr bwMode="auto">
            <a:xfrm flipV="1">
              <a:off x="2438" y="3056"/>
              <a:ext cx="783" cy="1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48" name="AutoShape 142"/>
            <p:cNvCxnSpPr>
              <a:cxnSpLocks noChangeShapeType="1"/>
            </p:cNvCxnSpPr>
            <p:nvPr/>
          </p:nvCxnSpPr>
          <p:spPr bwMode="auto">
            <a:xfrm flipV="1">
              <a:off x="3647" y="3052"/>
              <a:ext cx="533" cy="4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49" name="AutoShape 143"/>
            <p:cNvCxnSpPr>
              <a:cxnSpLocks noChangeShapeType="1"/>
            </p:cNvCxnSpPr>
            <p:nvPr/>
          </p:nvCxnSpPr>
          <p:spPr bwMode="auto">
            <a:xfrm>
              <a:off x="4580" y="3052"/>
              <a:ext cx="412" cy="5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50" name="AutoShape 144"/>
            <p:cNvCxnSpPr>
              <a:cxnSpLocks noChangeShapeType="1"/>
            </p:cNvCxnSpPr>
            <p:nvPr/>
          </p:nvCxnSpPr>
          <p:spPr bwMode="auto">
            <a:xfrm flipV="1">
              <a:off x="982" y="3712"/>
              <a:ext cx="692" cy="1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51" name="AutoShape 145"/>
            <p:cNvCxnSpPr>
              <a:cxnSpLocks noChangeShapeType="1"/>
            </p:cNvCxnSpPr>
            <p:nvPr/>
          </p:nvCxnSpPr>
          <p:spPr bwMode="auto">
            <a:xfrm flipV="1">
              <a:off x="2100" y="3708"/>
              <a:ext cx="758" cy="4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52" name="AutoShape 146"/>
            <p:cNvCxnSpPr>
              <a:cxnSpLocks noChangeShapeType="1"/>
            </p:cNvCxnSpPr>
            <p:nvPr/>
          </p:nvCxnSpPr>
          <p:spPr bwMode="auto">
            <a:xfrm>
              <a:off x="3221" y="3746"/>
              <a:ext cx="543" cy="4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  <p:cxnSp>
          <p:nvCxnSpPr>
            <p:cNvPr id="59453" name="AutoShape 147"/>
            <p:cNvCxnSpPr>
              <a:cxnSpLocks noChangeShapeType="1"/>
            </p:cNvCxnSpPr>
            <p:nvPr/>
          </p:nvCxnSpPr>
          <p:spPr bwMode="auto">
            <a:xfrm>
              <a:off x="4198" y="3713"/>
              <a:ext cx="468" cy="1"/>
            </a:xfrm>
            <a:prstGeom prst="bentConnector3">
              <a:avLst>
                <a:gd name="adj1" fmla="val 50000"/>
              </a:avLst>
            </a:prstGeom>
            <a:noFill/>
            <a:ln w="36720">
              <a:solidFill>
                <a:srgbClr val="FFFFFF"/>
              </a:solidFill>
              <a:miter lim="800000"/>
              <a:headEnd/>
              <a:tailEnd/>
            </a:ln>
          </p:spPr>
        </p:cxnSp>
      </p:grpSp>
      <p:sp>
        <p:nvSpPr>
          <p:cNvPr id="59408" name="Text Box 39"/>
          <p:cNvSpPr txBox="1">
            <a:spLocks noChangeArrowheads="1"/>
          </p:cNvSpPr>
          <p:nvPr/>
        </p:nvSpPr>
        <p:spPr bwMode="auto">
          <a:xfrm>
            <a:off x="1143000" y="5638800"/>
            <a:ext cx="4443412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1000" dirty="0">
                <a:solidFill>
                  <a:schemeClr val="tx1"/>
                </a:solidFill>
              </a:rPr>
              <a:t>DNA curvature of the </a:t>
            </a:r>
            <a:r>
              <a:rPr lang="en-GB" sz="1000" i="1" dirty="0">
                <a:solidFill>
                  <a:schemeClr val="tx1"/>
                </a:solidFill>
              </a:rPr>
              <a:t>Escherichia  Coli </a:t>
            </a:r>
            <a:r>
              <a:rPr lang="en-GB" sz="1000" dirty="0">
                <a:solidFill>
                  <a:schemeClr val="tx1"/>
                </a:solidFill>
              </a:rPr>
              <a:t>chromosome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409" name="Freeform 25"/>
          <p:cNvSpPr>
            <a:spLocks/>
          </p:cNvSpPr>
          <p:nvPr/>
        </p:nvSpPr>
        <p:spPr bwMode="auto">
          <a:xfrm rot="408256">
            <a:off x="3985466" y="4641199"/>
            <a:ext cx="4467129" cy="654936"/>
          </a:xfrm>
          <a:custGeom>
            <a:avLst/>
            <a:gdLst>
              <a:gd name="T0" fmla="*/ 2147483647 w 1140"/>
              <a:gd name="T1" fmla="*/ 0 h 942"/>
              <a:gd name="T2" fmla="*/ 2147483647 w 1140"/>
              <a:gd name="T3" fmla="*/ 2147483647 h 942"/>
              <a:gd name="T4" fmla="*/ 0 w 1140"/>
              <a:gd name="T5" fmla="*/ 2147483647 h 942"/>
              <a:gd name="T6" fmla="*/ 0 60000 65536"/>
              <a:gd name="T7" fmla="*/ 0 60000 65536"/>
              <a:gd name="T8" fmla="*/ 0 60000 65536"/>
              <a:gd name="T9" fmla="*/ 0 w 1140"/>
              <a:gd name="T10" fmla="*/ 0 h 942"/>
              <a:gd name="T11" fmla="*/ 1140 w 1140"/>
              <a:gd name="T12" fmla="*/ 942 h 9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0" h="942">
                <a:moveTo>
                  <a:pt x="1140" y="0"/>
                </a:moveTo>
                <a:cubicBezTo>
                  <a:pt x="1069" y="110"/>
                  <a:pt x="904" y="497"/>
                  <a:pt x="714" y="654"/>
                </a:cubicBezTo>
                <a:cubicBezTo>
                  <a:pt x="524" y="811"/>
                  <a:pt x="149" y="882"/>
                  <a:pt x="0" y="9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endCxn id="59434" idx="0"/>
          </p:cNvCxnSpPr>
          <p:nvPr/>
        </p:nvCxnSpPr>
        <p:spPr>
          <a:xfrm rot="5400000">
            <a:off x="5825331" y="5409407"/>
            <a:ext cx="1824037" cy="1905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9432" idx="1"/>
          </p:cNvCxnSpPr>
          <p:nvPr/>
        </p:nvCxnSpPr>
        <p:spPr>
          <a:xfrm rot="16200000" flipH="1">
            <a:off x="6492876" y="5475287"/>
            <a:ext cx="1333500" cy="26352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6930232" y="5198269"/>
            <a:ext cx="1389062" cy="6350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7196932" y="5176044"/>
            <a:ext cx="1649412" cy="5334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14" name="Content Placeholder 2"/>
          <p:cNvSpPr>
            <a:spLocks/>
          </p:cNvSpPr>
          <p:nvPr/>
        </p:nvSpPr>
        <p:spPr bwMode="auto">
          <a:xfrm>
            <a:off x="0" y="1524000"/>
            <a:ext cx="563880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9725" indent="-339725" algn="l" eaLnBrk="0" hangingPunct="0">
              <a:lnSpc>
                <a:spcPct val="106000"/>
              </a:lnSpc>
              <a:spcBef>
                <a:spcPts val="650"/>
              </a:spcBef>
              <a:buFont typeface="Verdana" pitchFamily="-108" charset="0"/>
              <a:buChar char="•"/>
            </a:pPr>
            <a:r>
              <a:rPr lang="en-GB" sz="2400" b="0" dirty="0">
                <a:solidFill>
                  <a:srgbClr val="000000"/>
                </a:solidFill>
                <a:latin typeface="Verdana" pitchFamily="-108" charset="0"/>
              </a:rPr>
              <a:t>Workflow can be invoked form other systems</a:t>
            </a:r>
          </a:p>
          <a:p>
            <a:pPr marL="339725" indent="-339725" algn="l" eaLnBrk="0" hangingPunct="0">
              <a:lnSpc>
                <a:spcPct val="106000"/>
              </a:lnSpc>
              <a:spcBef>
                <a:spcPts val="650"/>
              </a:spcBef>
              <a:buFont typeface="Verdana" pitchFamily="-108" charset="0"/>
              <a:buChar char="•"/>
            </a:pPr>
            <a:r>
              <a:rPr lang="en-GB" sz="2400" b="0" dirty="0">
                <a:solidFill>
                  <a:srgbClr val="000000"/>
                </a:solidFill>
                <a:latin typeface="Verdana" pitchFamily="-108" charset="0"/>
              </a:rPr>
              <a:t>Workflow can be made available to entire community (using Web 2.0 approach)</a:t>
            </a:r>
            <a:endParaRPr lang="en-US" sz="2600" b="0" dirty="0">
              <a:solidFill>
                <a:srgbClr val="000000"/>
              </a:solidFill>
              <a:latin typeface="Verdana" pitchFamily="-108" charset="0"/>
            </a:endParaRPr>
          </a:p>
        </p:txBody>
      </p:sp>
      <p:sp>
        <p:nvSpPr>
          <p:cNvPr id="59415" name="Rectangle 69"/>
          <p:cNvSpPr>
            <a:spLocks noChangeArrowheads="1"/>
          </p:cNvSpPr>
          <p:nvPr/>
        </p:nvSpPr>
        <p:spPr bwMode="auto">
          <a:xfrm>
            <a:off x="0" y="6048375"/>
            <a:ext cx="63246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 eaLnBrk="0" hangingPunct="0">
              <a:buNone/>
            </a:pPr>
            <a:r>
              <a:rPr lang="en-US" sz="1200" b="0" dirty="0">
                <a:solidFill>
                  <a:schemeClr val="tx1"/>
                </a:solidFill>
              </a:rPr>
              <a:t>Marcia A </a:t>
            </a:r>
            <a:r>
              <a:rPr lang="en-US" sz="1200" b="0" dirty="0" err="1">
                <a:solidFill>
                  <a:schemeClr val="tx1"/>
                </a:solidFill>
              </a:rPr>
              <a:t>Inda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dirty="0" err="1">
                <a:solidFill>
                  <a:schemeClr val="tx1"/>
                </a:solidFill>
              </a:rPr>
              <a:t>Marinus</a:t>
            </a:r>
            <a:r>
              <a:rPr lang="en-US" sz="1200" b="0" dirty="0">
                <a:solidFill>
                  <a:schemeClr val="tx1"/>
                </a:solidFill>
              </a:rPr>
              <a:t> F van </a:t>
            </a:r>
            <a:r>
              <a:rPr lang="en-US" sz="1200" b="0" dirty="0" err="1">
                <a:solidFill>
                  <a:schemeClr val="tx1"/>
                </a:solidFill>
              </a:rPr>
              <a:t>Batenburg</a:t>
            </a:r>
            <a:r>
              <a:rPr lang="en-US" sz="1200" b="0" dirty="0">
                <a:solidFill>
                  <a:schemeClr val="tx1"/>
                </a:solidFill>
              </a:rPr>
              <a:t>, Marco </a:t>
            </a:r>
            <a:r>
              <a:rPr lang="en-US" sz="1200" b="0" dirty="0" err="1">
                <a:solidFill>
                  <a:schemeClr val="tx1"/>
                </a:solidFill>
              </a:rPr>
              <a:t>Roos</a:t>
            </a:r>
            <a:r>
              <a:rPr lang="en-US" sz="1200" b="0" dirty="0">
                <a:solidFill>
                  <a:schemeClr val="tx1"/>
                </a:solidFill>
              </a:rPr>
              <a:t>, Adam SZ Belloum, Dmitry </a:t>
            </a:r>
            <a:r>
              <a:rPr lang="en-US" sz="1200" b="0" dirty="0" err="1">
                <a:solidFill>
                  <a:schemeClr val="tx1"/>
                </a:solidFill>
              </a:rPr>
              <a:t>Vasunin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dirty="0" err="1">
                <a:solidFill>
                  <a:schemeClr val="tx1"/>
                </a:solidFill>
              </a:rPr>
              <a:t>Adianto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Wibisono</a:t>
            </a:r>
            <a:r>
              <a:rPr lang="en-US" sz="1200" b="0" dirty="0">
                <a:solidFill>
                  <a:schemeClr val="tx1"/>
                </a:solidFill>
              </a:rPr>
              <a:t>, Antoine HC van </a:t>
            </a:r>
            <a:r>
              <a:rPr lang="en-US" sz="1200" b="0" dirty="0" err="1">
                <a:solidFill>
                  <a:schemeClr val="tx1"/>
                </a:solidFill>
              </a:rPr>
              <a:t>Kampen</a:t>
            </a:r>
            <a:r>
              <a:rPr lang="en-US" sz="1200" b="0" dirty="0">
                <a:solidFill>
                  <a:schemeClr val="tx1"/>
                </a:solidFill>
              </a:rPr>
              <a:t> and </a:t>
            </a:r>
            <a:r>
              <a:rPr lang="en-US" sz="1200" b="0" dirty="0" err="1">
                <a:solidFill>
                  <a:schemeClr val="tx1"/>
                </a:solidFill>
              </a:rPr>
              <a:t>Timo</a:t>
            </a:r>
            <a:r>
              <a:rPr lang="en-US" sz="1200" b="0" dirty="0">
                <a:solidFill>
                  <a:schemeClr val="tx1"/>
                </a:solidFill>
              </a:rPr>
              <a:t> M </a:t>
            </a:r>
            <a:r>
              <a:rPr lang="en-US" sz="1200" b="0" dirty="0" err="1">
                <a:solidFill>
                  <a:schemeClr val="tx1"/>
                </a:solidFill>
              </a:rPr>
              <a:t>Breit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SigWin</a:t>
            </a:r>
            <a:r>
              <a:rPr lang="en-US" sz="1200" b="0" dirty="0">
                <a:solidFill>
                  <a:schemeClr val="tx1"/>
                </a:solidFill>
              </a:rPr>
              <a:t>-detector: </a:t>
            </a:r>
            <a:r>
              <a:rPr lang="en-US" sz="1200" b="0" i="1" dirty="0">
                <a:solidFill>
                  <a:schemeClr val="tx1"/>
                </a:solidFill>
              </a:rPr>
              <a:t>a Grid-enabled workflow for discovering enriched windows of genomic features related to DNA sequences, </a:t>
            </a:r>
            <a:r>
              <a:rPr lang="en-US" sz="1200" b="0" dirty="0">
                <a:solidFill>
                  <a:schemeClr val="tx1"/>
                </a:solidFill>
              </a:rPr>
              <a:t>BMC Research Notes 2008, </a:t>
            </a:r>
            <a:endParaRPr lang="en-US" sz="12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24635"/>
      </p:ext>
    </p:extLst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1534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77777"/>
                </a:solidFill>
              </a:rPr>
              <a:t>Introduction </a:t>
            </a:r>
          </a:p>
          <a:p>
            <a:r>
              <a:rPr lang="en-US" dirty="0" smtClean="0">
                <a:solidFill>
                  <a:srgbClr val="777777"/>
                </a:solidFill>
              </a:rPr>
              <a:t>Lifecycle of an e-science workflow</a:t>
            </a:r>
          </a:p>
          <a:p>
            <a:r>
              <a:rPr lang="en-US" dirty="0" smtClean="0"/>
              <a:t>Different </a:t>
            </a:r>
            <a:r>
              <a:rPr lang="en-US" dirty="0"/>
              <a:t>approach to workflow scheduling</a:t>
            </a:r>
          </a:p>
          <a:p>
            <a:pPr lvl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Workflow Process Modeling &amp; Management </a:t>
            </a:r>
            <a:r>
              <a:rPr lang="en-US" dirty="0"/>
              <a:t>In Grid/Cloud</a:t>
            </a:r>
          </a:p>
          <a:p>
            <a:pPr lvl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Workflow and Web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services Workflow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and Web services (intrusive/non intrusive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  <a:endParaRPr lang="en-US" dirty="0"/>
          </a:p>
          <a:p>
            <a:r>
              <a:rPr lang="en-US" dirty="0" smtClean="0"/>
              <a:t>Provenance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943600" y="5105400"/>
            <a:ext cx="3200400" cy="1752600"/>
            <a:chOff x="219724" y="1371600"/>
            <a:chExt cx="8676384" cy="4692405"/>
          </a:xfrm>
        </p:grpSpPr>
        <p:sp>
          <p:nvSpPr>
            <p:cNvPr id="5" name="AutoShape 1029"/>
            <p:cNvSpPr>
              <a:spLocks noChangeArrowheads="1"/>
            </p:cNvSpPr>
            <p:nvPr/>
          </p:nvSpPr>
          <p:spPr bwMode="auto">
            <a:xfrm>
              <a:off x="381000" y="1371600"/>
              <a:ext cx="3821900" cy="2086633"/>
            </a:xfrm>
            <a:prstGeom prst="cube">
              <a:avLst>
                <a:gd name="adj" fmla="val 3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(1)</a:t>
              </a:r>
            </a:p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Problem </a:t>
              </a:r>
            </a:p>
            <a:p>
              <a:pPr marL="483809" indent="-483809">
                <a:buNone/>
              </a:pPr>
              <a:r>
                <a:rPr lang="en-US" sz="1297" b="1" dirty="0" smtClean="0">
                  <a:solidFill>
                    <a:schemeClr val="tx1"/>
                  </a:solidFill>
                </a:rPr>
                <a:t>    </a:t>
              </a:r>
              <a:r>
                <a:rPr lang="en-US" sz="1297" b="1" dirty="0">
                  <a:solidFill>
                    <a:schemeClr val="tx1"/>
                  </a:solidFill>
                </a:rPr>
                <a:t>investigation</a:t>
              </a:r>
              <a:r>
                <a:rPr lang="en-US" sz="1900" b="1" dirty="0">
                  <a:solidFill>
                    <a:schemeClr val="tx1"/>
                  </a:solidFill>
                </a:rPr>
                <a:t>:</a:t>
              </a:r>
              <a:r>
                <a:rPr lang="en-US" sz="19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6" name="Group 1044"/>
            <p:cNvGrpSpPr>
              <a:grpSpLocks/>
            </p:cNvGrpSpPr>
            <p:nvPr/>
          </p:nvGrpSpPr>
          <p:grpSpPr bwMode="auto">
            <a:xfrm>
              <a:off x="4979040" y="1400161"/>
              <a:ext cx="3726142" cy="2086633"/>
              <a:chOff x="2964" y="765"/>
              <a:chExt cx="2218" cy="1242"/>
            </a:xfrm>
          </p:grpSpPr>
          <p:sp>
            <p:nvSpPr>
              <p:cNvPr id="18" name="AutoShape 1030"/>
              <p:cNvSpPr>
                <a:spLocks noChangeArrowheads="1"/>
              </p:cNvSpPr>
              <p:nvPr/>
            </p:nvSpPr>
            <p:spPr bwMode="auto">
              <a:xfrm>
                <a:off x="2964" y="765"/>
                <a:ext cx="2218" cy="1242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pPr algn="l">
                  <a:buClrTx/>
                  <a:buSzTx/>
                  <a:buFontTx/>
                  <a:buChar char="•"/>
                </a:pPr>
                <a:endParaRPr lang="en-US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 Box 1033"/>
              <p:cNvSpPr txBox="1">
                <a:spLocks noChangeArrowheads="1"/>
              </p:cNvSpPr>
              <p:nvPr/>
            </p:nvSpPr>
            <p:spPr bwMode="auto">
              <a:xfrm>
                <a:off x="3065" y="866"/>
                <a:ext cx="2051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(2) Experiment 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Prototyping</a:t>
                </a:r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>
              <a:off x="5060769" y="3960794"/>
              <a:ext cx="3835339" cy="2088313"/>
              <a:chOff x="-4811030" y="3048000"/>
              <a:chExt cx="3835339" cy="2088313"/>
            </a:xfrm>
          </p:grpSpPr>
          <p:sp>
            <p:nvSpPr>
              <p:cNvPr id="16" name="AutoShape 1031"/>
              <p:cNvSpPr>
                <a:spLocks noChangeArrowheads="1"/>
              </p:cNvSpPr>
              <p:nvPr/>
            </p:nvSpPr>
            <p:spPr bwMode="auto">
              <a:xfrm>
                <a:off x="-4811030" y="3048000"/>
                <a:ext cx="3835339" cy="208831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7" name="Text Box 1034"/>
              <p:cNvSpPr txBox="1">
                <a:spLocks noChangeArrowheads="1"/>
              </p:cNvSpPr>
              <p:nvPr/>
            </p:nvSpPr>
            <p:spPr bwMode="auto">
              <a:xfrm>
                <a:off x="-4586909" y="3341824"/>
                <a:ext cx="3443909" cy="161117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(3) Experiment 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      Execution:</a:t>
                </a:r>
              </a:p>
              <a:p>
                <a:pPr>
                  <a:buClrTx/>
                  <a:buSzTx/>
                  <a:buFontTx/>
                  <a:buNone/>
                </a:pPr>
                <a:endParaRPr lang="en-US" sz="1900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1046"/>
            <p:cNvGrpSpPr>
              <a:grpSpLocks/>
            </p:cNvGrpSpPr>
            <p:nvPr/>
          </p:nvGrpSpPr>
          <p:grpSpPr bwMode="auto">
            <a:xfrm>
              <a:off x="219724" y="3975691"/>
              <a:ext cx="4063814" cy="2088314"/>
              <a:chOff x="131" y="2325"/>
              <a:chExt cx="2419" cy="1243"/>
            </a:xfrm>
          </p:grpSpPr>
          <p:sp>
            <p:nvSpPr>
              <p:cNvPr id="14" name="AutoShape 1032"/>
              <p:cNvSpPr>
                <a:spLocks noChangeArrowheads="1"/>
              </p:cNvSpPr>
              <p:nvPr/>
            </p:nvSpPr>
            <p:spPr bwMode="auto">
              <a:xfrm>
                <a:off x="131" y="2325"/>
                <a:ext cx="2419" cy="1243"/>
              </a:xfrm>
              <a:prstGeom prst="cube">
                <a:avLst>
                  <a:gd name="adj" fmla="val 3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46800" anchor="ctr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5" name="Text Box 1035"/>
              <p:cNvSpPr txBox="1">
                <a:spLocks noChangeArrowheads="1"/>
              </p:cNvSpPr>
              <p:nvPr/>
            </p:nvSpPr>
            <p:spPr bwMode="auto">
              <a:xfrm>
                <a:off x="169" y="2475"/>
                <a:ext cx="2315" cy="10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46800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(4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900" b="1" dirty="0">
                    <a:solidFill>
                      <a:schemeClr val="tx1"/>
                    </a:solidFill>
                  </a:rPr>
                  <a:t>Results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en-US" sz="1900" b="1" dirty="0">
                    <a:solidFill>
                      <a:schemeClr val="tx1"/>
                    </a:solidFill>
                  </a:rPr>
                  <a:t>        Publication</a:t>
                </a:r>
                <a:r>
                  <a:rPr lang="en-US" sz="1900" b="1" dirty="0" smtClean="0">
                    <a:solidFill>
                      <a:schemeClr val="tx1"/>
                    </a:solidFill>
                  </a:rPr>
                  <a:t>:</a:t>
                </a:r>
              </a:p>
            </p:txBody>
          </p:sp>
        </p:grpSp>
        <p:sp>
          <p:nvSpPr>
            <p:cNvPr id="9" name="AutoShape 1036"/>
            <p:cNvSpPr>
              <a:spLocks noChangeArrowheads="1"/>
            </p:cNvSpPr>
            <p:nvPr/>
          </p:nvSpPr>
          <p:spPr bwMode="auto">
            <a:xfrm>
              <a:off x="4209620" y="1620248"/>
              <a:ext cx="786219" cy="777868"/>
            </a:xfrm>
            <a:prstGeom prst="leftRightArrow">
              <a:avLst>
                <a:gd name="adj1" fmla="val 50000"/>
                <a:gd name="adj2" fmla="val 2021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0" name="AutoShape 1037"/>
            <p:cNvSpPr>
              <a:spLocks noChangeArrowheads="1"/>
            </p:cNvSpPr>
            <p:nvPr/>
          </p:nvSpPr>
          <p:spPr bwMode="auto">
            <a:xfrm>
              <a:off x="4300338" y="5013967"/>
              <a:ext cx="695502" cy="666984"/>
            </a:xfrm>
            <a:prstGeom prst="leftRightArrow">
              <a:avLst>
                <a:gd name="adj1" fmla="val 50000"/>
                <a:gd name="adj2" fmla="val 208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11" name="AutoShape 1038"/>
            <p:cNvSpPr>
              <a:spLocks noChangeArrowheads="1"/>
            </p:cNvSpPr>
            <p:nvPr/>
          </p:nvSpPr>
          <p:spPr bwMode="auto">
            <a:xfrm rot="16200000">
              <a:off x="2169299" y="3294451"/>
              <a:ext cx="458657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2" name="AutoShape 1039"/>
            <p:cNvSpPr>
              <a:spLocks noChangeArrowheads="1"/>
            </p:cNvSpPr>
            <p:nvPr/>
          </p:nvSpPr>
          <p:spPr bwMode="auto">
            <a:xfrm rot="16200000">
              <a:off x="6800937" y="3323013"/>
              <a:ext cx="458656" cy="7929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3352800" y="2743201"/>
              <a:ext cx="3064341" cy="17539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46800" anchor="ctr">
              <a:prstTxWarp prst="textNoShape">
                <a:avLst/>
              </a:prstTxWarp>
              <a:norm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Shared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repositories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572000"/>
            <a:ext cx="533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r>
              <a:rPr lang="en-US" dirty="0" smtClean="0"/>
              <a:t>Targeted stream-based Applications.</a:t>
            </a:r>
            <a:endParaRPr lang="en-US" dirty="0" smtClean="0"/>
          </a:p>
          <a:p>
            <a:pPr lvl="1"/>
            <a:r>
              <a:rPr lang="en-US" dirty="0" smtClean="0"/>
              <a:t>Engine </a:t>
            </a:r>
            <a:r>
              <a:rPr lang="en-US" b="1" dirty="0" smtClean="0"/>
              <a:t>co-allocates </a:t>
            </a:r>
            <a:r>
              <a:rPr lang="en-US" dirty="0" smtClean="0"/>
              <a:t>all workflows.</a:t>
            </a:r>
          </a:p>
          <a:p>
            <a:pPr lvl="1"/>
            <a:r>
              <a:rPr lang="en-US" dirty="0" smtClean="0"/>
              <a:t>Components waste time idling.</a:t>
            </a:r>
          </a:p>
          <a:p>
            <a:pPr lvl="1"/>
            <a:r>
              <a:rPr lang="en-US" dirty="0" smtClean="0"/>
              <a:t>Co-allocation difficult.</a:t>
            </a:r>
          </a:p>
          <a:p>
            <a:r>
              <a:rPr lang="en-US" dirty="0" smtClean="0"/>
              <a:t>Communication: time </a:t>
            </a:r>
            <a:r>
              <a:rPr lang="en-US" b="1" dirty="0" smtClean="0"/>
              <a:t>coupled</a:t>
            </a:r>
          </a:p>
          <a:p>
            <a:pPr lvl="1"/>
            <a:r>
              <a:rPr lang="en-US" dirty="0" smtClean="0"/>
              <a:t>Assumes components are running</a:t>
            </a:r>
          </a:p>
          <a:p>
            <a:pPr lvl="1"/>
            <a:r>
              <a:rPr lang="en-US" dirty="0" smtClean="0"/>
              <a:t>Simultaneously </a:t>
            </a:r>
          </a:p>
          <a:p>
            <a:pPr lvl="1"/>
            <a:r>
              <a:rPr lang="en-US" dirty="0" smtClean="0"/>
              <a:t>Synchronized p2p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76"/>
          <p:cNvSpPr txBox="1">
            <a:spLocks noChangeArrowheads="1"/>
          </p:cNvSpPr>
          <p:nvPr/>
        </p:nvSpPr>
        <p:spPr bwMode="auto">
          <a:xfrm>
            <a:off x="152400" y="533400"/>
            <a:ext cx="8991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buNone/>
            </a:pPr>
            <a:r>
              <a:rPr lang="en-GB" dirty="0" smtClean="0"/>
              <a:t>WS-VLAM Engine: architecture</a:t>
            </a:r>
            <a:br>
              <a:rPr lang="en-GB" dirty="0" smtClean="0"/>
            </a:b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generation)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6019800"/>
            <a:ext cx="8915400" cy="7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1500" b="1" i="1" dirty="0" err="1">
                <a:solidFill>
                  <a:schemeClr val="tx1"/>
                </a:solidFill>
              </a:rPr>
              <a:t>SigWin</a:t>
            </a:r>
            <a:r>
              <a:rPr lang="en-US" sz="1500" b="1" i="1" dirty="0">
                <a:solidFill>
                  <a:schemeClr val="tx1"/>
                </a:solidFill>
              </a:rPr>
              <a:t>-Detector workflow </a:t>
            </a:r>
            <a:r>
              <a:rPr lang="en-US" sz="1500" dirty="0">
                <a:solidFill>
                  <a:schemeClr val="tx1"/>
                </a:solidFill>
              </a:rPr>
              <a:t>has been developed in the VL-</a:t>
            </a:r>
            <a:r>
              <a:rPr lang="en-US" sz="1500" dirty="0" err="1">
                <a:solidFill>
                  <a:schemeClr val="tx1"/>
                </a:solidFill>
              </a:rPr>
              <a:t>e</a:t>
            </a:r>
            <a:r>
              <a:rPr lang="en-US" sz="1500" dirty="0">
                <a:solidFill>
                  <a:schemeClr val="tx1"/>
                </a:solidFill>
              </a:rPr>
              <a:t> project to detect  ridges in for instance a Gene Expression sequence or Human </a:t>
            </a:r>
            <a:r>
              <a:rPr lang="en-US" sz="1500" dirty="0" err="1">
                <a:solidFill>
                  <a:schemeClr val="tx1"/>
                </a:solidFill>
              </a:rPr>
              <a:t>transcriptome</a:t>
            </a:r>
            <a:r>
              <a:rPr lang="en-US" sz="1500" dirty="0">
                <a:solidFill>
                  <a:schemeClr val="tx1"/>
                </a:solidFill>
              </a:rPr>
              <a:t>  </a:t>
            </a:r>
            <a:r>
              <a:rPr lang="en-US" sz="1500" dirty="0" smtClean="0">
                <a:solidFill>
                  <a:schemeClr val="tx1"/>
                </a:solidFill>
              </a:rPr>
              <a:t>map, BMC Research Notes 2008, 1:63 doi:10.1186/1756-0500-1-63. </a:t>
            </a:r>
            <a:endParaRPr lang="en-US" sz="15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477054"/>
          </a:xfrm>
          <a:ln/>
        </p:spPr>
        <p:txBody>
          <a:bodyPr lIns="0" tIns="0" rIns="0" bIns="0">
            <a:spAutoFit/>
          </a:bodyPr>
          <a:lstStyle/>
          <a:p>
            <a:pPr algn="ctr"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WS-VLAM </a:t>
            </a:r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3980577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Provide </a:t>
            </a:r>
            <a:r>
              <a:rPr lang="en-US" sz="2000" b="1" dirty="0" smtClean="0"/>
              <a:t>streaming</a:t>
            </a:r>
            <a:r>
              <a:rPr lang="en-US" sz="2000" dirty="0" smtClean="0"/>
              <a:t> facilities between applications executed on resource geographically </a:t>
            </a:r>
            <a:r>
              <a:rPr lang="en-US" sz="2000" dirty="0" smtClean="0"/>
              <a:t>distributed. </a:t>
            </a:r>
            <a:endParaRPr lang="en-US" sz="2000" dirty="0" smtClean="0"/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Support the </a:t>
            </a:r>
            <a:r>
              <a:rPr lang="en-US" sz="2000" b="1" dirty="0" smtClean="0"/>
              <a:t>composition </a:t>
            </a:r>
            <a:r>
              <a:rPr lang="en-US" sz="2000" dirty="0" smtClean="0"/>
              <a:t>and the execution of </a:t>
            </a:r>
            <a:r>
              <a:rPr lang="en-US" sz="2000" b="1" dirty="0" smtClean="0"/>
              <a:t>hierarchical </a:t>
            </a:r>
            <a:r>
              <a:rPr lang="en-US" sz="2000" dirty="0" smtClean="0"/>
              <a:t>workflows.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Support for </a:t>
            </a:r>
            <a:r>
              <a:rPr lang="en-US" sz="2000" b="1" dirty="0" smtClean="0"/>
              <a:t>remote</a:t>
            </a:r>
            <a:r>
              <a:rPr lang="en-US" sz="2000" dirty="0" smtClean="0"/>
              <a:t> graphical output.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Provides the </a:t>
            </a:r>
            <a:r>
              <a:rPr lang="en-US" sz="2000" b="1" dirty="0" smtClean="0"/>
              <a:t>detach/attach </a:t>
            </a:r>
            <a:r>
              <a:rPr lang="en-US" sz="2000" dirty="0" smtClean="0"/>
              <a:t>capability for long running workflows.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Provides a </a:t>
            </a:r>
            <a:r>
              <a:rPr lang="en-US" sz="2000" b="1" dirty="0" smtClean="0"/>
              <a:t>monitoring </a:t>
            </a:r>
            <a:r>
              <a:rPr lang="en-US" sz="2000" dirty="0" smtClean="0"/>
              <a:t>facilities based on the WS-notification.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Provides </a:t>
            </a:r>
            <a:r>
              <a:rPr lang="en-US" sz="2000" b="1" dirty="0" smtClean="0"/>
              <a:t>workflow farming </a:t>
            </a:r>
            <a:r>
              <a:rPr lang="en-US" sz="2000" dirty="0" smtClean="0"/>
              <a:t>possibilities.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etc.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More features</a:t>
            </a:r>
            <a:r>
              <a:rPr lang="en-US" sz="1600" dirty="0" smtClean="0"/>
              <a:t>: </a:t>
            </a:r>
            <a:r>
              <a:rPr lang="en-US" sz="1600" dirty="0" err="1" smtClean="0"/>
              <a:t>http://staff.science.uva.nl/~gvlam/wsvlam/demos/wsvlam-about.html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8568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6477000" y="2133600"/>
            <a:ext cx="2667000" cy="321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7" name="AutoShape 31"/>
          <p:cNvSpPr>
            <a:spLocks noChangeArrowheads="1"/>
          </p:cNvSpPr>
          <p:nvPr/>
        </p:nvSpPr>
        <p:spPr bwMode="auto">
          <a:xfrm>
            <a:off x="2787650" y="2894013"/>
            <a:ext cx="1189037" cy="62706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GRAM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services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2498725" y="2057400"/>
            <a:ext cx="2305050" cy="31972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Ctr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GT4 Java Container</a:t>
            </a:r>
          </a:p>
        </p:txBody>
      </p:sp>
      <p:sp>
        <p:nvSpPr>
          <p:cNvPr id="45089" name="AutoShape 33"/>
          <p:cNvSpPr>
            <a:spLocks noChangeArrowheads="1"/>
          </p:cNvSpPr>
          <p:nvPr/>
        </p:nvSpPr>
        <p:spPr bwMode="auto">
          <a:xfrm>
            <a:off x="2714625" y="2949575"/>
            <a:ext cx="1189037" cy="627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accent2"/>
                </a:solidFill>
                <a:ea typeface="Arial" pitchFamily="20" charset="0"/>
                <a:cs typeface="Arial" pitchFamily="20" charset="0"/>
              </a:rPr>
              <a:t>RTSM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accent2"/>
                </a:solidFill>
                <a:ea typeface="Arial" pitchFamily="20" charset="0"/>
                <a:cs typeface="Arial" pitchFamily="20" charset="0"/>
              </a:rPr>
              <a:t>Factory</a:t>
            </a:r>
          </a:p>
        </p:txBody>
      </p:sp>
      <p:sp>
        <p:nvSpPr>
          <p:cNvPr id="45090" name="AutoShape 34"/>
          <p:cNvSpPr>
            <a:spLocks noChangeArrowheads="1"/>
          </p:cNvSpPr>
          <p:nvPr/>
        </p:nvSpPr>
        <p:spPr bwMode="auto">
          <a:xfrm>
            <a:off x="2714625" y="4556125"/>
            <a:ext cx="1657350" cy="57626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Delegation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service</a:t>
            </a:r>
            <a:endParaRPr lang="en-US" sz="1600">
              <a:solidFill>
                <a:schemeClr val="tx1"/>
              </a:solidFill>
              <a:ea typeface="Arial" pitchFamily="20" charset="0"/>
              <a:cs typeface="Arial" pitchFamily="20" charset="0"/>
            </a:endParaRPr>
          </a:p>
        </p:txBody>
      </p:sp>
      <p:cxnSp>
        <p:nvCxnSpPr>
          <p:cNvPr id="45103" name="AutoShape 47"/>
          <p:cNvCxnSpPr>
            <a:cxnSpLocks noChangeShapeType="1"/>
            <a:stCxn id="45112" idx="2"/>
            <a:endCxn id="45086" idx="0"/>
          </p:cNvCxnSpPr>
          <p:nvPr/>
        </p:nvCxnSpPr>
        <p:spPr bwMode="auto">
          <a:xfrm>
            <a:off x="7864475" y="3548063"/>
            <a:ext cx="555625" cy="69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7035800" y="3814763"/>
            <a:ext cx="846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Worker 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nodes</a:t>
            </a:r>
          </a:p>
        </p:txBody>
      </p:sp>
      <p:cxnSp>
        <p:nvCxnSpPr>
          <p:cNvPr id="45110" name="AutoShape 54"/>
          <p:cNvCxnSpPr>
            <a:cxnSpLocks noChangeShapeType="1"/>
            <a:stCxn id="45089" idx="3"/>
            <a:endCxn id="45112" idx="1"/>
          </p:cNvCxnSpPr>
          <p:nvPr/>
        </p:nvCxnSpPr>
        <p:spPr bwMode="auto">
          <a:xfrm flipV="1">
            <a:off x="3903662" y="3260725"/>
            <a:ext cx="29876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112" name="AutoShape 56"/>
          <p:cNvSpPr>
            <a:spLocks noChangeArrowheads="1"/>
          </p:cNvSpPr>
          <p:nvPr/>
        </p:nvSpPr>
        <p:spPr bwMode="auto">
          <a:xfrm>
            <a:off x="6891337" y="2971800"/>
            <a:ext cx="1944688" cy="57626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pre-</a:t>
            </a:r>
            <a:r>
              <a:rPr lang="en-US" b="0" dirty="0" err="1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ws</a:t>
            </a:r>
            <a:r>
              <a:rPr lang="en-US" b="0" dirty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-GRAM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b="0" dirty="0">
              <a:solidFill>
                <a:schemeClr val="tx1"/>
              </a:solidFill>
              <a:ea typeface="Arial" pitchFamily="20" charset="0"/>
              <a:cs typeface="Arial" pitchFamily="20" charset="0"/>
            </a:endParaRPr>
          </a:p>
        </p:txBody>
      </p:sp>
      <p:sp>
        <p:nvSpPr>
          <p:cNvPr id="45120" name="Text Box 64"/>
          <p:cNvSpPr txBox="1">
            <a:spLocks noChangeArrowheads="1"/>
          </p:cNvSpPr>
          <p:nvPr/>
        </p:nvSpPr>
        <p:spPr bwMode="auto">
          <a:xfrm rot="16200000">
            <a:off x="688181" y="3752057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Client</a:t>
            </a:r>
          </a:p>
        </p:txBody>
      </p:sp>
      <p:cxnSp>
        <p:nvCxnSpPr>
          <p:cNvPr id="45121" name="AutoShape 65"/>
          <p:cNvCxnSpPr>
            <a:cxnSpLocks noChangeShapeType="1"/>
            <a:stCxn id="45120" idx="2"/>
            <a:endCxn id="45089" idx="1"/>
          </p:cNvCxnSpPr>
          <p:nvPr/>
        </p:nvCxnSpPr>
        <p:spPr bwMode="auto">
          <a:xfrm flipV="1">
            <a:off x="1279525" y="3263900"/>
            <a:ext cx="1435100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22" name="AutoShape 66"/>
          <p:cNvCxnSpPr>
            <a:cxnSpLocks noChangeShapeType="1"/>
            <a:stCxn id="45120" idx="2"/>
            <a:endCxn id="45090" idx="1"/>
          </p:cNvCxnSpPr>
          <p:nvPr/>
        </p:nvCxnSpPr>
        <p:spPr bwMode="auto">
          <a:xfrm>
            <a:off x="1279525" y="3937000"/>
            <a:ext cx="1435100" cy="90805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5123" name="Text Box 67"/>
          <p:cNvSpPr txBox="1">
            <a:spLocks noChangeArrowheads="1"/>
          </p:cNvSpPr>
          <p:nvPr/>
        </p:nvSpPr>
        <p:spPr bwMode="auto">
          <a:xfrm rot="-1250105">
            <a:off x="987425" y="2827338"/>
            <a:ext cx="124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Job functions</a:t>
            </a:r>
          </a:p>
        </p:txBody>
      </p: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1058862" y="45339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Delegate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3135312" y="1676400"/>
            <a:ext cx="55572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Service </a:t>
            </a:r>
            <a:r>
              <a:rPr lang="en-US" b="0" dirty="0" err="1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host(s</a:t>
            </a:r>
            <a:r>
              <a:rPr lang="en-US" b="0" dirty="0" smtClean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)                                         </a:t>
            </a:r>
            <a:r>
              <a:rPr lang="en-US" b="0" dirty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compute </a:t>
            </a:r>
            <a:r>
              <a:rPr lang="en-US" b="0" dirty="0" err="1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element(s</a:t>
            </a:r>
            <a:r>
              <a:rPr lang="en-US" b="0" dirty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)</a:t>
            </a:r>
          </a:p>
        </p:txBody>
      </p:sp>
      <p:sp>
        <p:nvSpPr>
          <p:cNvPr id="45132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WS-VLAM Engine: </a:t>
            </a:r>
            <a:r>
              <a:rPr lang="en-GB" dirty="0" smtClean="0"/>
              <a:t>architecture</a:t>
            </a:r>
            <a:br>
              <a:rPr lang="en-GB" dirty="0" smtClean="0"/>
            </a:b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generation)</a:t>
            </a:r>
            <a:endParaRPr lang="en-US" dirty="0"/>
          </a:p>
        </p:txBody>
      </p:sp>
      <p:sp>
        <p:nvSpPr>
          <p:cNvPr id="45133" name="Rectangle 77"/>
          <p:cNvSpPr>
            <a:spLocks noChangeArrowheads="1"/>
          </p:cNvSpPr>
          <p:nvPr/>
        </p:nvSpPr>
        <p:spPr bwMode="auto">
          <a:xfrm>
            <a:off x="7058025" y="3835400"/>
            <a:ext cx="19939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9" name="AutoShape 43"/>
          <p:cNvSpPr>
            <a:spLocks noChangeArrowheads="1"/>
          </p:cNvSpPr>
          <p:nvPr/>
        </p:nvSpPr>
        <p:spPr bwMode="auto">
          <a:xfrm>
            <a:off x="3579812" y="3763963"/>
            <a:ext cx="1189038" cy="627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RTSM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ea typeface="Arial" pitchFamily="20" charset="0"/>
                <a:cs typeface="Arial" pitchFamily="20" charset="0"/>
              </a:rPr>
              <a:t>Instance</a:t>
            </a:r>
          </a:p>
        </p:txBody>
      </p:sp>
      <p:cxnSp>
        <p:nvCxnSpPr>
          <p:cNvPr id="45135" name="AutoShape 79"/>
          <p:cNvCxnSpPr>
            <a:cxnSpLocks noChangeShapeType="1"/>
            <a:stCxn id="45090" idx="0"/>
            <a:endCxn id="45089" idx="2"/>
          </p:cNvCxnSpPr>
          <p:nvPr/>
        </p:nvCxnSpPr>
        <p:spPr bwMode="auto">
          <a:xfrm flipH="1" flipV="1">
            <a:off x="3309937" y="3576638"/>
            <a:ext cx="233363" cy="97948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54" name="AutoShape 98"/>
          <p:cNvCxnSpPr>
            <a:cxnSpLocks noChangeShapeType="1"/>
            <a:stCxn id="45101" idx="1"/>
            <a:endCxn id="45099" idx="3"/>
          </p:cNvCxnSpPr>
          <p:nvPr/>
        </p:nvCxnSpPr>
        <p:spPr bwMode="auto">
          <a:xfrm flipH="1" flipV="1">
            <a:off x="4768850" y="4077494"/>
            <a:ext cx="2470151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56" name="AutoShape 100"/>
          <p:cNvCxnSpPr>
            <a:cxnSpLocks noChangeShapeType="1"/>
            <a:stCxn id="45089" idx="3"/>
            <a:endCxn id="45099" idx="0"/>
          </p:cNvCxnSpPr>
          <p:nvPr/>
        </p:nvCxnSpPr>
        <p:spPr bwMode="auto">
          <a:xfrm>
            <a:off x="3903662" y="3263900"/>
            <a:ext cx="271463" cy="5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57" name="AutoShape 101"/>
          <p:cNvCxnSpPr>
            <a:cxnSpLocks noChangeShapeType="1"/>
            <a:stCxn id="45120" idx="2"/>
            <a:endCxn id="45099" idx="1"/>
          </p:cNvCxnSpPr>
          <p:nvPr/>
        </p:nvCxnSpPr>
        <p:spPr bwMode="auto">
          <a:xfrm>
            <a:off x="1279525" y="3937000"/>
            <a:ext cx="2300287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086" name="AutoShape 30"/>
          <p:cNvSpPr>
            <a:spLocks noChangeArrowheads="1"/>
          </p:cNvSpPr>
          <p:nvPr/>
        </p:nvSpPr>
        <p:spPr bwMode="auto">
          <a:xfrm>
            <a:off x="7972425" y="4246563"/>
            <a:ext cx="893762" cy="627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b="0">
              <a:solidFill>
                <a:srgbClr val="FFFFFF"/>
              </a:solidFill>
              <a:ea typeface="Arial" pitchFamily="20" charset="0"/>
              <a:cs typeface="Arial" pitchFamily="20" charset="0"/>
            </a:endParaRPr>
          </a:p>
        </p:txBody>
      </p:sp>
      <p:sp>
        <p:nvSpPr>
          <p:cNvPr id="45100" name="AutoShape 44"/>
          <p:cNvSpPr>
            <a:spLocks noChangeArrowheads="1"/>
          </p:cNvSpPr>
          <p:nvPr/>
        </p:nvSpPr>
        <p:spPr bwMode="auto">
          <a:xfrm>
            <a:off x="7666037" y="4445000"/>
            <a:ext cx="893763" cy="6270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b="0">
              <a:solidFill>
                <a:srgbClr val="FFFFFF"/>
              </a:solidFill>
              <a:ea typeface="Arial" pitchFamily="20" charset="0"/>
              <a:cs typeface="Arial" pitchFamily="20" charset="0"/>
            </a:endParaRPr>
          </a:p>
        </p:txBody>
      </p:sp>
      <p:sp>
        <p:nvSpPr>
          <p:cNvPr id="45101" name="AutoShape 45"/>
          <p:cNvSpPr>
            <a:spLocks noChangeArrowheads="1"/>
          </p:cNvSpPr>
          <p:nvPr/>
        </p:nvSpPr>
        <p:spPr bwMode="auto">
          <a:xfrm>
            <a:off x="7239001" y="4618038"/>
            <a:ext cx="1143000" cy="627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chemeClr val="bg1"/>
                </a:solidFill>
                <a:ea typeface="Arial" pitchFamily="20" charset="0"/>
                <a:cs typeface="Arial" pitchFamily="20" charset="0"/>
              </a:rPr>
              <a:t>Workflow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 dirty="0">
                <a:solidFill>
                  <a:srgbClr val="FFFFFF"/>
                </a:solidFill>
                <a:ea typeface="Arial" pitchFamily="20" charset="0"/>
                <a:cs typeface="Arial" pitchFamily="20" charset="0"/>
              </a:rPr>
              <a:t>components</a:t>
            </a:r>
            <a:endParaRPr lang="en-US" sz="1200" dirty="0">
              <a:solidFill>
                <a:srgbClr val="FFFFFF"/>
              </a:solidFill>
              <a:ea typeface="Arial" pitchFamily="20" charset="0"/>
              <a:cs typeface="Arial" pitchFamily="20" charset="0"/>
            </a:endParaRPr>
          </a:p>
        </p:txBody>
      </p:sp>
      <p:cxnSp>
        <p:nvCxnSpPr>
          <p:cNvPr id="45158" name="AutoShape 102"/>
          <p:cNvCxnSpPr>
            <a:cxnSpLocks noChangeShapeType="1"/>
            <a:stCxn id="45101" idx="0"/>
            <a:endCxn id="45099" idx="3"/>
          </p:cNvCxnSpPr>
          <p:nvPr/>
        </p:nvCxnSpPr>
        <p:spPr bwMode="auto">
          <a:xfrm flipH="1" flipV="1">
            <a:off x="4768850" y="4077494"/>
            <a:ext cx="3041651" cy="5405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02" name="AutoShape 46"/>
          <p:cNvCxnSpPr>
            <a:cxnSpLocks noChangeShapeType="1"/>
            <a:stCxn id="45112" idx="2"/>
            <a:endCxn id="45101" idx="0"/>
          </p:cNvCxnSpPr>
          <p:nvPr/>
        </p:nvCxnSpPr>
        <p:spPr bwMode="auto">
          <a:xfrm flipH="1">
            <a:off x="7810501" y="3548063"/>
            <a:ext cx="53180" cy="1069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04" name="AutoShape 48"/>
          <p:cNvCxnSpPr>
            <a:cxnSpLocks noChangeShapeType="1"/>
            <a:stCxn id="45112" idx="2"/>
            <a:endCxn id="45100" idx="0"/>
          </p:cNvCxnSpPr>
          <p:nvPr/>
        </p:nvCxnSpPr>
        <p:spPr bwMode="auto">
          <a:xfrm>
            <a:off x="7864475" y="3548063"/>
            <a:ext cx="249237" cy="896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159" name="AutoShape 103"/>
          <p:cNvCxnSpPr>
            <a:cxnSpLocks noChangeShapeType="1"/>
            <a:stCxn id="45100" idx="0"/>
            <a:endCxn id="45099" idx="3"/>
          </p:cNvCxnSpPr>
          <p:nvPr/>
        </p:nvCxnSpPr>
        <p:spPr bwMode="auto">
          <a:xfrm flipH="1" flipV="1">
            <a:off x="4768850" y="4078288"/>
            <a:ext cx="3344862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228600" y="6248400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V. </a:t>
            </a:r>
            <a:r>
              <a:rPr lang="en-US" dirty="0" err="1" smtClean="0">
                <a:solidFill>
                  <a:srgbClr val="000000"/>
                </a:solidFill>
              </a:rPr>
              <a:t>Korkhov</a:t>
            </a:r>
            <a:r>
              <a:rPr lang="en-US" dirty="0" smtClean="0">
                <a:solidFill>
                  <a:srgbClr val="000000"/>
                </a:solidFill>
              </a:rPr>
              <a:t> et al. </a:t>
            </a:r>
            <a:r>
              <a:rPr lang="en-US" b="1" dirty="0" smtClean="0">
                <a:solidFill>
                  <a:srgbClr val="000000"/>
                </a:solidFill>
              </a:rPr>
              <a:t>WS-</a:t>
            </a:r>
            <a:r>
              <a:rPr lang="en-US" b="1" dirty="0" smtClean="0">
                <a:solidFill>
                  <a:srgbClr val="000000"/>
                </a:solidFill>
              </a:rPr>
              <a:t>VLAM: </a:t>
            </a:r>
            <a:r>
              <a:rPr lang="en-US" b="1" dirty="0" smtClean="0">
                <a:solidFill>
                  <a:srgbClr val="000000"/>
                </a:solidFill>
              </a:rPr>
              <a:t>Interactive data driven workflow engine for Grid-enabled resources</a:t>
            </a:r>
            <a:r>
              <a:rPr lang="en-US" dirty="0" smtClean="0">
                <a:solidFill>
                  <a:srgbClr val="000000"/>
                </a:solidFill>
              </a:rPr>
              <a:t>, Scientific Programming 15 (2007) 173–188 173 IOS Press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8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08" charset="-128"/>
                <a:cs typeface="ＭＳ Ｐゴシック" pitchFamily="-108" charset="-128"/>
              </a:rPr>
              <a:t>deployment 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3804" name="Oval 29"/>
          <p:cNvSpPr>
            <a:spLocks noChangeArrowheads="1"/>
          </p:cNvSpPr>
          <p:nvPr/>
        </p:nvSpPr>
        <p:spPr bwMode="auto">
          <a:xfrm>
            <a:off x="6324600" y="2133600"/>
            <a:ext cx="2819400" cy="1905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27" name="AutoShape 27"/>
          <p:cNvSpPr>
            <a:spLocks noChangeArrowheads="1"/>
          </p:cNvSpPr>
          <p:nvPr/>
        </p:nvSpPr>
        <p:spPr bwMode="auto">
          <a:xfrm>
            <a:off x="0" y="1371600"/>
            <a:ext cx="5334000" cy="1752600"/>
          </a:xfrm>
          <a:prstGeom prst="wedgeRoundRectCallout">
            <a:avLst>
              <a:gd name="adj1" fmla="val -25417"/>
              <a:gd name="adj2" fmla="val 11712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95300" indent="-495300" algn="l">
              <a:buFontTx/>
              <a:buNone/>
            </a:pPr>
            <a:r>
              <a:rPr lang="en-US">
                <a:solidFill>
                  <a:schemeClr val="tx1"/>
                </a:solidFill>
              </a:rPr>
              <a:t>VLe Studio</a:t>
            </a:r>
          </a:p>
          <a:p>
            <a:pPr marL="495300" indent="-495300" algn="l"/>
            <a:r>
              <a:rPr lang="en-US">
                <a:solidFill>
                  <a:schemeClr val="tx1"/>
                </a:solidFill>
              </a:rPr>
              <a:t>WS-VLAM composer</a:t>
            </a:r>
          </a:p>
          <a:p>
            <a:pPr marL="495300" indent="-495300" algn="l"/>
            <a:r>
              <a:rPr lang="en-US">
                <a:solidFill>
                  <a:schemeClr val="tx1"/>
                </a:solidFill>
              </a:rPr>
              <a:t>VBrowser</a:t>
            </a:r>
          </a:p>
          <a:p>
            <a:pPr marL="495300" indent="-495300" algn="l"/>
            <a:r>
              <a:rPr lang="en-GB">
                <a:solidFill>
                  <a:schemeClr val="tx1"/>
                </a:solidFill>
              </a:rPr>
              <a:t>Semantic tools</a:t>
            </a:r>
          </a:p>
          <a:p>
            <a:pPr marL="495300" indent="-495300" algn="l">
              <a:buFont typeface="Wingdings" pitchFamily="-108" charset="2"/>
              <a:buNone/>
            </a:pPr>
            <a:r>
              <a:rPr lang="en-GB" b="1">
                <a:solidFill>
                  <a:schemeClr val="tx1"/>
                </a:solidFill>
              </a:rPr>
              <a:t> SAW</a:t>
            </a:r>
            <a:r>
              <a:rPr lang="en-GB">
                <a:solidFill>
                  <a:schemeClr val="tx1"/>
                </a:solidFill>
              </a:rPr>
              <a:t>: </a:t>
            </a:r>
            <a:r>
              <a:rPr lang="en-GB" b="1">
                <a:solidFill>
                  <a:schemeClr val="tx1"/>
                </a:solidFill>
              </a:rPr>
              <a:t>S</a:t>
            </a:r>
            <a:r>
              <a:rPr lang="en-GB">
                <a:solidFill>
                  <a:schemeClr val="tx1"/>
                </a:solidFill>
              </a:rPr>
              <a:t>emantic </a:t>
            </a:r>
            <a:r>
              <a:rPr lang="en-GB" b="1">
                <a:solidFill>
                  <a:schemeClr val="tx1"/>
                </a:solidFill>
              </a:rPr>
              <a:t>A</a:t>
            </a:r>
            <a:r>
              <a:rPr lang="en-GB">
                <a:solidFill>
                  <a:schemeClr val="tx1"/>
                </a:solidFill>
              </a:rPr>
              <a:t>nnotation for </a:t>
            </a:r>
            <a:r>
              <a:rPr lang="en-GB" b="1">
                <a:solidFill>
                  <a:schemeClr val="tx1"/>
                </a:solidFill>
              </a:rPr>
              <a:t>W</a:t>
            </a:r>
            <a:r>
              <a:rPr lang="en-GB">
                <a:solidFill>
                  <a:schemeClr val="tx1"/>
                </a:solidFill>
              </a:rPr>
              <a:t>orkflow</a:t>
            </a:r>
          </a:p>
          <a:p>
            <a:pPr marL="495300" indent="-495300" algn="l">
              <a:buFont typeface="Wingdings" pitchFamily="-108" charset="2"/>
              <a:buNone/>
            </a:pP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b="1">
                <a:solidFill>
                  <a:schemeClr val="tx1"/>
                </a:solidFill>
              </a:rPr>
              <a:t>CLAMP: </a:t>
            </a:r>
            <a:r>
              <a:rPr lang="en-US" b="1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onnecting </a:t>
            </a:r>
            <a:r>
              <a:rPr lang="en-US" b="1">
                <a:solidFill>
                  <a:schemeClr val="tx1"/>
                </a:solidFill>
              </a:rPr>
              <a:t>LA</a:t>
            </a:r>
            <a:r>
              <a:rPr lang="en-US">
                <a:solidFill>
                  <a:schemeClr val="tx1"/>
                </a:solidFill>
              </a:rPr>
              <a:t>nguage for </a:t>
            </a:r>
            <a:r>
              <a:rPr lang="en-US" b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odules &amp; </a:t>
            </a:r>
            <a:r>
              <a:rPr lang="en-US" b="1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rograms</a:t>
            </a:r>
            <a:r>
              <a:rPr lang="en-US"/>
              <a:t> </a:t>
            </a:r>
            <a:endParaRPr lang="en-GB" b="1">
              <a:solidFill>
                <a:schemeClr val="tx1"/>
              </a:solidFill>
            </a:endParaRPr>
          </a:p>
          <a:p>
            <a:pPr marL="495300" indent="-495300" algn="l">
              <a:buFont typeface="Wingdings" pitchFamily="-108" charset="2"/>
              <a:buNone/>
            </a:pPr>
            <a:r>
              <a:rPr lang="en-GB" b="1">
                <a:solidFill>
                  <a:schemeClr val="tx1"/>
                </a:solidFill>
              </a:rPr>
              <a:t> HAMMER: </a:t>
            </a:r>
            <a:r>
              <a:rPr lang="en-US" b="1">
                <a:solidFill>
                  <a:schemeClr val="tx1"/>
                </a:solidFill>
              </a:rPr>
              <a:t>H</a:t>
            </a:r>
            <a:r>
              <a:rPr lang="en-US">
                <a:solidFill>
                  <a:schemeClr val="tx1"/>
                </a:solidFill>
              </a:rPr>
              <a:t>ybrid-b</a:t>
            </a:r>
            <a:r>
              <a:rPr lang="en-US" b="1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sed </a:t>
            </a:r>
            <a:r>
              <a:rPr lang="en-US" b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atch</a:t>
            </a:r>
            <a:r>
              <a:rPr lang="en-US" b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aker for e-Science   </a:t>
            </a:r>
          </a:p>
          <a:p>
            <a:pPr marL="495300" indent="-495300" algn="l">
              <a:buFont typeface="Wingdings" pitchFamily="-108" charset="2"/>
              <a:buNone/>
            </a:pPr>
            <a:r>
              <a:rPr lang="en-US">
                <a:solidFill>
                  <a:schemeClr val="tx1"/>
                </a:solidFill>
              </a:rPr>
              <a:t>                 </a:t>
            </a:r>
            <a:r>
              <a:rPr lang="en-US" b="1">
                <a:solidFill>
                  <a:schemeClr val="tx1"/>
                </a:solidFill>
              </a:rPr>
              <a:t>R</a:t>
            </a:r>
            <a:r>
              <a:rPr lang="en-US">
                <a:solidFill>
                  <a:schemeClr val="tx1"/>
                </a:solidFill>
              </a:rPr>
              <a:t>esources</a:t>
            </a:r>
            <a:r>
              <a:rPr lang="en-US"/>
              <a:t> </a:t>
            </a:r>
          </a:p>
        </p:txBody>
      </p:sp>
      <p:sp>
        <p:nvSpPr>
          <p:cNvPr id="33806" name="Oval 5"/>
          <p:cNvSpPr>
            <a:spLocks noChangeArrowheads="1"/>
          </p:cNvSpPr>
          <p:nvPr/>
        </p:nvSpPr>
        <p:spPr bwMode="auto">
          <a:xfrm>
            <a:off x="6105525" y="4800600"/>
            <a:ext cx="2819400" cy="1905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029200" y="3200400"/>
          <a:ext cx="7413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08" name="Visio" r:id="rId4" imgW="596900" imgH="774700" progId="">
                  <p:embed/>
                </p:oleObj>
              </mc:Choice>
              <mc:Fallback>
                <p:oleObj name="Visio" r:id="rId4" imgW="596900" imgH="774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741363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838200" y="4267200"/>
          <a:ext cx="101758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09" name="Visio" r:id="rId6" imgW="825500" imgH="774700" progId="">
                  <p:embed/>
                </p:oleObj>
              </mc:Choice>
              <mc:Fallback>
                <p:oleObj name="Visio" r:id="rId6" imgW="825500" imgH="774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101758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04800" y="5105400"/>
          <a:ext cx="5921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0" name="Visio" r:id="rId8" imgW="482600" imgH="622300" progId="">
                  <p:embed/>
                </p:oleObj>
              </mc:Choice>
              <mc:Fallback>
                <p:oleObj name="Visio" r:id="rId8" imgW="482600" imgH="622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05400"/>
                        <a:ext cx="5921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715125" y="1447800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1" name="Visio" r:id="rId10" imgW="673100" imgH="901700" progId="">
                  <p:embed/>
                </p:oleObj>
              </mc:Choice>
              <mc:Fallback>
                <p:oleObj name="Visio" r:id="rId10" imgW="673100" imgH="901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1447800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8391525" y="4648200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2" name="Visio" r:id="rId12" imgW="673100" imgH="901700" progId="">
                  <p:embed/>
                </p:oleObj>
              </mc:Choice>
              <mc:Fallback>
                <p:oleObj name="Visio" r:id="rId12" imgW="673100" imgH="901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525" y="4648200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5953125" y="5334000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3" name="Visio" r:id="rId14" imgW="673100" imgH="901700" progId="">
                  <p:embed/>
                </p:oleObj>
              </mc:Choice>
              <mc:Fallback>
                <p:oleObj name="Visio" r:id="rId14" imgW="673100" imgH="9017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5334000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7391400" y="5807075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4" name="Visio" r:id="rId15" imgW="673100" imgH="901700" progId="">
                  <p:embed/>
                </p:oleObj>
              </mc:Choice>
              <mc:Fallback>
                <p:oleObj name="Visio" r:id="rId15" imgW="673100" imgH="9017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07075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6562725" y="4267200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5" name="Visio" r:id="rId16" imgW="673100" imgH="901700" progId="">
                  <p:embed/>
                </p:oleObj>
              </mc:Choice>
              <mc:Fallback>
                <p:oleObj name="Visio" r:id="rId16" imgW="673100" imgH="9017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267200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6324600" y="2590800"/>
            <a:ext cx="23531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-108" charset="0"/>
              </a:rPr>
              <a:t>Sara: National  super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-108" charset="0"/>
              </a:rPr>
              <a:t>computing center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4114800" y="4191000"/>
            <a:ext cx="1429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-108" charset="0"/>
              </a:rPr>
              <a:t>Server  host</a:t>
            </a:r>
            <a:endParaRPr lang="en-US" sz="1800" dirty="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 flipV="1">
            <a:off x="1905000" y="3886200"/>
            <a:ext cx="3048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 flipH="1" flipV="1">
            <a:off x="5638800" y="4038600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AutoShape 19"/>
          <p:cNvSpPr>
            <a:spLocks noChangeArrowheads="1"/>
          </p:cNvSpPr>
          <p:nvPr/>
        </p:nvSpPr>
        <p:spPr bwMode="auto">
          <a:xfrm>
            <a:off x="7096125" y="4876800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pic>
        <p:nvPicPr>
          <p:cNvPr id="512022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57600" y="1524000"/>
            <a:ext cx="13716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14" name="AutoShape 24"/>
          <p:cNvSpPr>
            <a:spLocks noChangeArrowheads="1"/>
          </p:cNvSpPr>
          <p:nvPr/>
        </p:nvSpPr>
        <p:spPr bwMode="auto">
          <a:xfrm>
            <a:off x="7162800" y="2209800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3815" name="Line 25"/>
          <p:cNvSpPr>
            <a:spLocks noChangeShapeType="1"/>
          </p:cNvSpPr>
          <p:nvPr/>
        </p:nvSpPr>
        <p:spPr bwMode="auto">
          <a:xfrm flipH="1">
            <a:off x="5791200" y="3200400"/>
            <a:ext cx="685800" cy="457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Text Box 30"/>
          <p:cNvSpPr txBox="1">
            <a:spLocks noChangeArrowheads="1"/>
          </p:cNvSpPr>
          <p:nvPr/>
        </p:nvSpPr>
        <p:spPr bwMode="auto">
          <a:xfrm>
            <a:off x="6781800" y="3212068"/>
            <a:ext cx="1788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-108" charset="0"/>
              </a:rPr>
              <a:t>Production Grid</a:t>
            </a:r>
            <a:endParaRPr lang="en-US" sz="1800" dirty="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6858000" y="5334000"/>
            <a:ext cx="153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-108" charset="0"/>
              </a:rPr>
              <a:t>Experimental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-108" charset="0"/>
              </a:rPr>
              <a:t>Environment </a:t>
            </a:r>
            <a:endParaRPr lang="en-US" sz="1800" dirty="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3819" name="AutoShape 36"/>
          <p:cNvSpPr>
            <a:spLocks noChangeArrowheads="1"/>
          </p:cNvSpPr>
          <p:nvPr/>
        </p:nvSpPr>
        <p:spPr bwMode="auto">
          <a:xfrm>
            <a:off x="7086600" y="3581400"/>
            <a:ext cx="1219200" cy="685800"/>
          </a:xfrm>
          <a:prstGeom prst="ca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7543800" y="1447800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6" name="Visio" r:id="rId18" imgW="673100" imgH="901700" progId="">
                  <p:embed/>
                </p:oleObj>
              </mc:Choice>
              <mc:Fallback>
                <p:oleObj name="Visio" r:id="rId18" imgW="673100" imgH="9017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447800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8315325" y="1752600"/>
          <a:ext cx="828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17" name="Visio" r:id="rId19" imgW="673100" imgH="901700" progId="">
                  <p:embed/>
                </p:oleObj>
              </mc:Choice>
              <mc:Fallback>
                <p:oleObj name="Visio" r:id="rId19" imgW="673100" imgH="9017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1752600"/>
                        <a:ext cx="828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7924800" y="2286000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8763000" y="2514600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8763000" y="5334000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>
            <a:off x="8077200" y="6405562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6553200" y="6019800"/>
            <a:ext cx="381000" cy="452438"/>
          </a:xfrm>
          <a:prstGeom prst="can">
            <a:avLst>
              <a:gd name="adj" fmla="val 2968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-108" charset="0"/>
            </a:endParaRPr>
          </a:p>
        </p:txBody>
      </p:sp>
      <p:sp>
        <p:nvSpPr>
          <p:cNvPr id="512026" name="AutoShape 26"/>
          <p:cNvSpPr>
            <a:spLocks noChangeArrowheads="1"/>
          </p:cNvSpPr>
          <p:nvPr/>
        </p:nvSpPr>
        <p:spPr bwMode="auto">
          <a:xfrm>
            <a:off x="5105400" y="533400"/>
            <a:ext cx="3352800" cy="762000"/>
          </a:xfrm>
          <a:prstGeom prst="wedgeRoundRectCallout">
            <a:avLst>
              <a:gd name="adj1" fmla="val -36977"/>
              <a:gd name="adj2" fmla="val 30437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95300" indent="-495300" algn="l">
              <a:buFontTx/>
              <a:buNone/>
            </a:pPr>
            <a:r>
              <a:rPr lang="en-US">
                <a:solidFill>
                  <a:schemeClr val="tx1"/>
                </a:solidFill>
              </a:rPr>
              <a:t>WSRF Services</a:t>
            </a:r>
          </a:p>
          <a:p>
            <a:pPr marL="495300" indent="-495300" algn="l">
              <a:buFontTx/>
              <a:buNone/>
            </a:pPr>
            <a:r>
              <a:rPr lang="en-US">
                <a:solidFill>
                  <a:schemeClr val="tx1"/>
                </a:solidFill>
              </a:rPr>
              <a:t>  - WS-VLAM engine</a:t>
            </a:r>
          </a:p>
          <a:p>
            <a:pPr marL="495300" indent="-495300" algn="l">
              <a:buFontTx/>
              <a:buNone/>
            </a:pPr>
            <a:r>
              <a:rPr lang="en-US">
                <a:solidFill>
                  <a:schemeClr val="tx1"/>
                </a:solidFill>
              </a:rPr>
              <a:t>  - workflow component repository</a:t>
            </a:r>
            <a:endParaRPr lang="en-US"/>
          </a:p>
        </p:txBody>
      </p:sp>
      <p:grpSp>
        <p:nvGrpSpPr>
          <p:cNvPr id="35" name="Group 7"/>
          <p:cNvGrpSpPr>
            <a:grpSpLocks/>
          </p:cNvGrpSpPr>
          <p:nvPr/>
        </p:nvGrpSpPr>
        <p:grpSpPr bwMode="auto">
          <a:xfrm>
            <a:off x="2057400" y="4038600"/>
            <a:ext cx="3606720" cy="2057400"/>
            <a:chOff x="5825239" y="1785598"/>
            <a:chExt cx="4648200" cy="3352800"/>
          </a:xfrm>
        </p:grpSpPr>
        <p:pic>
          <p:nvPicPr>
            <p:cNvPr id="36" name="Picture 8" descr="Picture 10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825239" y="1785598"/>
              <a:ext cx="4648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663361" y="2400842"/>
              <a:ext cx="2581039" cy="137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533400" y="6069066"/>
            <a:ext cx="5486400" cy="78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i="1" dirty="0">
                <a:solidFill>
                  <a:srgbClr val="000000"/>
                </a:solidFill>
              </a:rPr>
              <a:t>The user interface of the WS-VLAM </a:t>
            </a:r>
            <a:r>
              <a:rPr lang="en-US" sz="1400" dirty="0">
                <a:solidFill>
                  <a:srgbClr val="000000"/>
                </a:solidFill>
              </a:rPr>
              <a:t> a workflow management system developed in the VL-e project to execute application workflow on geographically distributed computing resources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7" grpId="0" animBg="1"/>
      <p:bldP spid="512026" grpId="0" animBg="1"/>
      <p:bldP spid="3" grpId="0"/>
    </p:bldLst>
  </p:timing>
</p:sld>
</file>

<file path=ppt/theme/theme1.xml><?xml version="1.0" encoding="utf-8"?>
<a:theme xmlns:a="http://schemas.openxmlformats.org/drawingml/2006/main" name="VL-e presentation design A">
  <a:themeElements>
    <a:clrScheme name="VL-e presentation design 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-e presentation design 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13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13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VL-e presentation design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-e presentation design 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-e presentation design 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-e presentation design 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-e presentation design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-e presentation design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-e presentation design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41699</TotalTime>
  <Words>3545</Words>
  <Application>Microsoft Macintosh PowerPoint</Application>
  <PresentationFormat>On-screen Show (4:3)</PresentationFormat>
  <Paragraphs>489</Paragraphs>
  <Slides>40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VL-e presentation design A</vt:lpstr>
      <vt:lpstr>Visio</vt:lpstr>
      <vt:lpstr>WS-VLAM workflow management System</vt:lpstr>
      <vt:lpstr>Outline</vt:lpstr>
      <vt:lpstr>The project: COMMIT</vt:lpstr>
      <vt:lpstr> Complex Scientific experiments model</vt:lpstr>
      <vt:lpstr>Outline</vt:lpstr>
      <vt:lpstr>Model of computation</vt:lpstr>
      <vt:lpstr>WS-VLAM Features</vt:lpstr>
      <vt:lpstr>WS-VLAM Engine: architecture (1st generation)</vt:lpstr>
      <vt:lpstr>deployment </vt:lpstr>
      <vt:lpstr>List of applications developed using WS-VLAM</vt:lpstr>
      <vt:lpstr>WS-VLAM Engine: architecture (2nd generation)</vt:lpstr>
      <vt:lpstr>Additional features-Farming</vt:lpstr>
      <vt:lpstr>Message Broker</vt:lpstr>
      <vt:lpstr>Auto-scaling Steps</vt:lpstr>
      <vt:lpstr>Use case</vt:lpstr>
      <vt:lpstr>Workflow Without Scaling</vt:lpstr>
      <vt:lpstr>Use Case</vt:lpstr>
      <vt:lpstr>Workflow execution with Scaling</vt:lpstr>
      <vt:lpstr>Auto Scaling Task -2</vt:lpstr>
      <vt:lpstr>Other Scaled Task -1</vt:lpstr>
      <vt:lpstr>Auto Scaling Task -2</vt:lpstr>
      <vt:lpstr>Extension to support Cloud resources</vt:lpstr>
      <vt:lpstr>Extension to support Cloud resources</vt:lpstr>
      <vt:lpstr>Outline</vt:lpstr>
      <vt:lpstr>Usage of Web Services in e-science</vt:lpstr>
      <vt:lpstr>Service Submission</vt:lpstr>
      <vt:lpstr>Fuzzy Rule Map</vt:lpstr>
      <vt:lpstr>Use Case</vt:lpstr>
      <vt:lpstr>Evaluating Auto-Scaling</vt:lpstr>
      <vt:lpstr>Scale up web services</vt:lpstr>
      <vt:lpstr>Scale up web services</vt:lpstr>
      <vt:lpstr>Greedy Scale up</vt:lpstr>
      <vt:lpstr>Outline</vt:lpstr>
      <vt:lpstr>Provenance/ reproducibility </vt:lpstr>
      <vt:lpstr>History-tracing XML (FH Aachen)</vt:lpstr>
      <vt:lpstr>OPM 1.1</vt:lpstr>
      <vt:lpstr>wave propagation model applications</vt:lpstr>
      <vt:lpstr>Blast Application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VL-e project</dc:creator>
  <cp:lastModifiedBy>Adam Belloum</cp:lastModifiedBy>
  <cp:revision>267</cp:revision>
  <dcterms:created xsi:type="dcterms:W3CDTF">2011-10-05T14:03:25Z</dcterms:created>
  <dcterms:modified xsi:type="dcterms:W3CDTF">2012-09-20T21:00:56Z</dcterms:modified>
</cp:coreProperties>
</file>