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20"/>
  </p:notesMasterIdLst>
  <p:sldIdLst>
    <p:sldId id="258" r:id="rId2"/>
    <p:sldId id="259" r:id="rId3"/>
    <p:sldId id="261" r:id="rId4"/>
    <p:sldId id="275" r:id="rId5"/>
    <p:sldId id="273" r:id="rId6"/>
    <p:sldId id="265" r:id="rId7"/>
    <p:sldId id="262" r:id="rId8"/>
    <p:sldId id="263" r:id="rId9"/>
    <p:sldId id="264" r:id="rId10"/>
    <p:sldId id="272" r:id="rId11"/>
    <p:sldId id="274" r:id="rId12"/>
    <p:sldId id="266" r:id="rId13"/>
    <p:sldId id="267" r:id="rId14"/>
    <p:sldId id="268" r:id="rId15"/>
    <p:sldId id="269" r:id="rId16"/>
    <p:sldId id="270" r:id="rId17"/>
    <p:sldId id="271" r:id="rId18"/>
    <p:sldId id="277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 autoAdjust="0"/>
    <p:restoredTop sz="94639" autoAdjust="0"/>
  </p:normalViewPr>
  <p:slideViewPr>
    <p:cSldViewPr>
      <p:cViewPr>
        <p:scale>
          <a:sx n="100" d="100"/>
          <a:sy n="100" d="100"/>
        </p:scale>
        <p:origin x="-210" y="-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FC723AD4-AAE7-E645-9D11-09E36E28C145}" type="datetimeFigureOut">
              <a:rPr lang="en-US"/>
              <a:pPr/>
              <a:t>9/13/2012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9B87174C-5845-5546-9086-BD1E0D2CDB4B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0588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85800"/>
            <a:ext cx="1447800" cy="579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0" y="0"/>
            <a:ext cx="9215438" cy="1081088"/>
            <a:chOff x="-1" y="0"/>
            <a:chExt cx="9215439" cy="1081088"/>
          </a:xfrm>
        </p:grpSpPr>
        <p:sp>
          <p:nvSpPr>
            <p:cNvPr id="7" name="Rectangle 4"/>
            <p:cNvSpPr>
              <a:spLocks noChangeArrowheads="1"/>
            </p:cNvSpPr>
            <p:nvPr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pic>
          <p:nvPicPr>
            <p:cNvPr id="8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10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>
                <a:gd name="T0" fmla="*/ 5000 w 5001"/>
                <a:gd name="T1" fmla="*/ 0 h 2721"/>
                <a:gd name="T2" fmla="*/ 5000 w 5001"/>
                <a:gd name="T3" fmla="*/ 2720 h 2721"/>
                <a:gd name="T4" fmla="*/ 0 w 5001"/>
                <a:gd name="T5" fmla="*/ 2720 h 2721"/>
                <a:gd name="T6" fmla="*/ 2000 w 5001"/>
                <a:gd name="T7" fmla="*/ 0 h 2721"/>
                <a:gd name="T8" fmla="*/ 5000 w 5001"/>
                <a:gd name="T9" fmla="*/ 0 h 27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Text Box 12"/>
            <p:cNvSpPr txBox="1">
              <a:spLocks noChangeArrowheads="1"/>
            </p:cNvSpPr>
            <p:nvPr/>
          </p:nvSpPr>
          <p:spPr bwMode="auto">
            <a:xfrm>
              <a:off x="6551613" y="503238"/>
              <a:ext cx="2663825" cy="5778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5000" rIns="90000" bIns="45000">
              <a:prstTxWarp prst="textNoShape">
                <a:avLst/>
              </a:prstTxWarp>
            </a:bodyPr>
            <a:lstStyle/>
            <a:p>
              <a: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3200" b="1">
                  <a:solidFill>
                    <a:srgbClr val="FFFFFF"/>
                  </a:solidFill>
                  <a:ea typeface="SimSun" pitchFamily="2" charset="-122"/>
                  <a:cs typeface="Arial" charset="0"/>
                </a:rPr>
                <a:t>EGI-InSPIRE</a:t>
              </a:r>
            </a:p>
          </p:txBody>
        </p:sp>
      </p:grp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43888" y="5713413"/>
            <a:ext cx="781050" cy="523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688" y="5640388"/>
            <a:ext cx="1447800" cy="5889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algn="r"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  <a:cs typeface="Arial" charset="0"/>
              </a:rPr>
              <a:t>www.egi.eu</a:t>
            </a:r>
          </a:p>
        </p:txBody>
      </p:sp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  <a:cs typeface="Arial" charset="0"/>
              </a:rPr>
              <a:t>EGI-InSPIRE RI-261323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672" y="2130425"/>
            <a:ext cx="72008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744" y="3886200"/>
            <a:ext cx="5832648" cy="1343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FB059D8-8375-9C41-B279-4366F76630EE}" type="datetime1">
              <a:rPr lang="en-US"/>
              <a:pPr/>
              <a:t>9/13/2012</a:t>
            </a:fld>
            <a:endParaRPr lang="en-US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B82A0604-2C04-FC48-8060-0DD5189BD7BD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412776"/>
            <a:ext cx="8075612" cy="45259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184D05-32F4-3548-8510-5F3C7C8003B5}" type="datetimeFigureOut">
              <a:rPr lang="en-US"/>
              <a:pPr/>
              <a:t>9/13/2012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B979EC-C478-594C-8623-5C89DCD70304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AAD449E-8107-8049-B6B2-473322C4DCE2}" type="datetimeFigureOut">
              <a:rPr lang="en-US"/>
              <a:pPr/>
              <a:t>9/13/2012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681EC3-3DCA-C04F-8D8C-D6F4C49675AC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836712"/>
            <a:ext cx="8496944" cy="48782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907704" y="44624"/>
            <a:ext cx="7236296" cy="620688"/>
          </a:xfrm>
        </p:spPr>
        <p:txBody>
          <a:bodyPr/>
          <a:lstStyle>
            <a:lvl1pPr algn="r">
              <a:defRPr sz="32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373CB3-5D51-4740-9F61-9943939183DF}" type="datetime1">
              <a:rPr lang="en-US"/>
              <a:pPr>
                <a:defRPr/>
              </a:pPr>
              <a:t>9/13/2012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AFBFDD-2709-BC4A-89E1-2821033BFC1C}" type="slidenum">
              <a:rPr lang="fi-FI"/>
              <a:pPr>
                <a:defRPr/>
              </a:pPr>
              <a:t>‹Nr.›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grpSp>
        <p:nvGrpSpPr>
          <p:cNvPr id="1027" name="Group 12"/>
          <p:cNvGrpSpPr>
            <a:grpSpLocks/>
          </p:cNvGrpSpPr>
          <p:nvPr/>
        </p:nvGrpSpPr>
        <p:grpSpPr bwMode="auto">
          <a:xfrm>
            <a:off x="0" y="0"/>
            <a:ext cx="9144000" cy="1044575"/>
            <a:chOff x="-1" y="0"/>
            <a:chExt cx="9144001" cy="1044575"/>
          </a:xfrm>
        </p:grpSpPr>
        <p:sp>
          <p:nvSpPr>
            <p:cNvPr id="1035" name="Rectangle 4"/>
            <p:cNvSpPr>
              <a:spLocks noChangeArrowheads="1"/>
            </p:cNvSpPr>
            <p:nvPr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pic>
          <p:nvPicPr>
            <p:cNvPr id="1036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1037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1038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>
                <a:gd name="T0" fmla="*/ 5000 w 5001"/>
                <a:gd name="T1" fmla="*/ 0 h 2721"/>
                <a:gd name="T2" fmla="*/ 5000 w 5001"/>
                <a:gd name="T3" fmla="*/ 2720 h 2721"/>
                <a:gd name="T4" fmla="*/ 0 w 5001"/>
                <a:gd name="T5" fmla="*/ 2720 h 2721"/>
                <a:gd name="T6" fmla="*/ 2000 w 5001"/>
                <a:gd name="T7" fmla="*/ 0 h 2721"/>
                <a:gd name="T8" fmla="*/ 5000 w 5001"/>
                <a:gd name="T9" fmla="*/ 0 h 27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2124075" y="115888"/>
            <a:ext cx="6840538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11188" y="1600200"/>
            <a:ext cx="807561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913" y="63769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  <a:ea typeface="Arial" charset="0"/>
                <a:cs typeface="Arial" charset="0"/>
              </a:defRPr>
            </a:lvl1pPr>
          </a:lstStyle>
          <a:p>
            <a:fld id="{E3F7B84C-EBAC-7046-973B-A1A58DC1F7D5}" type="datetimeFigureOut">
              <a:rPr lang="en-US"/>
              <a:pPr/>
              <a:t>9/13/2012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9925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  <a:ea typeface="Arial" charset="0"/>
                <a:cs typeface="Arial" charset="0"/>
              </a:defRPr>
            </a:lvl1pPr>
          </a:lstStyle>
          <a:p>
            <a:fld id="{E62EEB94-1EC7-5A4B-8DE9-CCB1FC63412F}" type="slidenum">
              <a:rPr lang="en-US"/>
              <a:pPr/>
              <a:t>‹Nr.›</a:t>
            </a:fld>
            <a:endParaRPr lang="en-US"/>
          </a:p>
        </p:txBody>
      </p:sp>
      <p:sp>
        <p:nvSpPr>
          <p:cNvPr id="1033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algn="r"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  <a:cs typeface="Arial" charset="0"/>
              </a:rPr>
              <a:t>www.egi.eu</a:t>
            </a:r>
          </a:p>
        </p:txBody>
      </p:sp>
      <p:sp>
        <p:nvSpPr>
          <p:cNvPr id="1034" name="Rectangle 18"/>
          <p:cNvSpPr>
            <a:spLocks noChangeArrowheads="1"/>
          </p:cNvSpPr>
          <p:nvPr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  <a:cs typeface="Arial" charset="0"/>
              </a:rPr>
              <a:t>EGI-InSPIRE RI-261323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0" r:id="rId2"/>
    <p:sldLayoutId id="2147483661" r:id="rId3"/>
    <p:sldLayoutId id="2147483663" r:id="rId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Arial" pitchFamily="34" charset="0"/>
          <a:ea typeface="Arial" charset="0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ea typeface="Arial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ea typeface="Arial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ea typeface="Arial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ea typeface="Arial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report.ggus.eu/report/report_view.php" TargetMode="Externa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ggus.eu/pages/metrics/download_metrics_reports.php" TargetMode="External"/><Relationship Id="rId2" Type="http://schemas.openxmlformats.org/officeDocument/2006/relationships/hyperlink" Target="https://ggus.eu/pages/metrics/download_escalation_reports.php" TargetMode="Externa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ggus.eu/stat/stat.php" TargetMode="External"/><Relationship Id="rId4" Type="http://schemas.openxmlformats.org/officeDocument/2006/relationships/hyperlink" Target="https://ggus.eu/ws/ticket_search.php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gi.eu/indico/conferenceDisplay.py?confId=655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ggus.eu/pages/contact.php" TargetMode="External"/><Relationship Id="rId2" Type="http://schemas.openxmlformats.org/officeDocument/2006/relationships/hyperlink" Target="https://ggus.eu/pages/ticket.php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ctrTitle"/>
          </p:nvPr>
        </p:nvSpPr>
        <p:spPr>
          <a:xfrm>
            <a:off x="1476375" y="1844675"/>
            <a:ext cx="7315200" cy="1374775"/>
          </a:xfrm>
        </p:spPr>
        <p:txBody>
          <a:bodyPr/>
          <a:lstStyle/>
          <a:p>
            <a:pPr eaLnBrk="1" hangingPunct="1"/>
            <a:r>
              <a:rPr lang="en-US" dirty="0" smtClean="0"/>
              <a:t>GGUS Report Generator</a:t>
            </a:r>
          </a:p>
        </p:txBody>
      </p:sp>
      <p:sp>
        <p:nvSpPr>
          <p:cNvPr id="12291" name="Subtitle 2"/>
          <p:cNvSpPr>
            <a:spLocks noGrp="1"/>
          </p:cNvSpPr>
          <p:nvPr>
            <p:ph type="subTitle" idx="1"/>
          </p:nvPr>
        </p:nvSpPr>
        <p:spPr bwMode="auto">
          <a:xfrm>
            <a:off x="1619672" y="3644900"/>
            <a:ext cx="7416824" cy="2088356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Günter Grein, </a:t>
            </a:r>
            <a:r>
              <a:rPr lang="en-US" dirty="0" smtClean="0"/>
              <a:t>Carsten </a:t>
            </a:r>
            <a:r>
              <a:rPr lang="en-US" dirty="0" smtClean="0"/>
              <a:t>Rogge, </a:t>
            </a:r>
            <a:endParaRPr lang="en-US" dirty="0" smtClean="0"/>
          </a:p>
          <a:p>
            <a:pPr eaLnBrk="1" hangingPunct="1"/>
            <a:r>
              <a:rPr lang="en-US" dirty="0" smtClean="0"/>
              <a:t>Helmut </a:t>
            </a:r>
            <a:r>
              <a:rPr lang="en-US" dirty="0" smtClean="0"/>
              <a:t>Dres, </a:t>
            </a:r>
            <a:r>
              <a:rPr lang="en-US" dirty="0" smtClean="0"/>
              <a:t>Torsten Antoni </a:t>
            </a:r>
          </a:p>
          <a:p>
            <a:pPr eaLnBrk="1" hangingPunct="1"/>
            <a:r>
              <a:rPr lang="en-US" sz="2800" dirty="0" smtClean="0"/>
              <a:t>Karlsruhe Institute of Technology</a:t>
            </a:r>
            <a:endParaRPr lang="en-US" sz="2800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C76C4E8-EF43-ED42-A9BD-1E5C085DFAAD}" type="slidenum">
              <a:rPr lang="fi-FI"/>
              <a:pPr/>
              <a:t>1</a:t>
            </a:fld>
            <a:endParaRPr lang="fi-F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73"/>
    </mc:Choice>
    <mc:Fallback xmlns="">
      <p:transition spd="slow" advTm="5973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23528" y="1196752"/>
            <a:ext cx="8496944" cy="4878288"/>
          </a:xfrm>
        </p:spPr>
        <p:txBody>
          <a:bodyPr/>
          <a:lstStyle/>
          <a:p>
            <a:r>
              <a:rPr lang="de-DE" dirty="0" smtClean="0"/>
              <a:t>Bug </a:t>
            </a:r>
            <a:r>
              <a:rPr lang="de-DE" dirty="0" err="1" smtClean="0"/>
              <a:t>fixing</a:t>
            </a:r>
            <a:endParaRPr lang="de-DE" dirty="0" smtClean="0"/>
          </a:p>
          <a:p>
            <a:r>
              <a:rPr lang="de-DE" dirty="0" err="1" smtClean="0"/>
              <a:t>Implement</a:t>
            </a:r>
            <a:r>
              <a:rPr lang="de-DE" dirty="0" smtClean="0"/>
              <a:t> other </a:t>
            </a:r>
            <a:r>
              <a:rPr lang="de-DE" dirty="0" err="1" smtClean="0"/>
              <a:t>missing</a:t>
            </a:r>
            <a:r>
              <a:rPr lang="de-DE" dirty="0" smtClean="0"/>
              <a:t> </a:t>
            </a:r>
            <a:r>
              <a:rPr lang="de-DE" dirty="0" err="1" smtClean="0"/>
              <a:t>features</a:t>
            </a:r>
            <a:r>
              <a:rPr lang="de-DE" dirty="0" smtClean="0"/>
              <a:t> </a:t>
            </a:r>
            <a:r>
              <a:rPr lang="de-DE" dirty="0" err="1" smtClean="0"/>
              <a:t>if</a:t>
            </a:r>
            <a:r>
              <a:rPr lang="de-DE" dirty="0" smtClean="0"/>
              <a:t> </a:t>
            </a:r>
            <a:r>
              <a:rPr lang="de-DE" dirty="0" err="1" smtClean="0"/>
              <a:t>any</a:t>
            </a:r>
            <a:endParaRPr lang="de-DE" dirty="0" smtClean="0"/>
          </a:p>
          <a:p>
            <a:r>
              <a:rPr lang="de-DE" dirty="0" err="1" smtClean="0"/>
              <a:t>Improving</a:t>
            </a:r>
            <a:r>
              <a:rPr lang="de-DE" dirty="0" smtClean="0"/>
              <a:t> GUI</a:t>
            </a:r>
          </a:p>
          <a:p>
            <a:r>
              <a:rPr lang="de-DE" dirty="0" smtClean="0"/>
              <a:t>Go </a:t>
            </a:r>
            <a:r>
              <a:rPr lang="de-DE" dirty="0" smtClean="0"/>
              <a:t>live </a:t>
            </a:r>
            <a:r>
              <a:rPr lang="de-DE" dirty="0" err="1" smtClean="0"/>
              <a:t>with</a:t>
            </a:r>
            <a:r>
              <a:rPr lang="de-DE" dirty="0" smtClean="0"/>
              <a:t> final </a:t>
            </a:r>
            <a:r>
              <a:rPr lang="de-DE" dirty="0" err="1" smtClean="0"/>
              <a:t>version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end of 2012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Outlook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26001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92"/>
    </mc:Choice>
    <mc:Fallback xmlns="">
      <p:transition spd="slow" advTm="11292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23528" y="1196752"/>
            <a:ext cx="8496944" cy="4878288"/>
          </a:xfrm>
        </p:spPr>
        <p:txBody>
          <a:bodyPr/>
          <a:lstStyle/>
          <a:p>
            <a:r>
              <a:rPr lang="de-DE" dirty="0" smtClean="0"/>
              <a:t>Live-Demo</a:t>
            </a:r>
          </a:p>
          <a:p>
            <a:r>
              <a:rPr lang="de-DE" sz="3100" dirty="0">
                <a:hlinkClick r:id="rId2"/>
              </a:rPr>
              <a:t>https://</a:t>
            </a:r>
            <a:r>
              <a:rPr lang="de-DE" sz="3100" dirty="0" smtClean="0">
                <a:hlinkClick r:id="rId2"/>
              </a:rPr>
              <a:t>report.ggus.eu/report/report_view.php</a:t>
            </a:r>
            <a:endParaRPr lang="de-DE" sz="3100" dirty="0" smtClean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Live-Demo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40023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41"/>
    </mc:Choice>
    <mc:Fallback xmlns="">
      <p:transition spd="slow" advTm="4941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Current</a:t>
            </a:r>
            <a:r>
              <a:rPr lang="de-DE" dirty="0" smtClean="0"/>
              <a:t> </a:t>
            </a:r>
            <a:r>
              <a:rPr lang="de-DE" dirty="0" err="1" smtClean="0"/>
              <a:t>status</a:t>
            </a:r>
            <a:r>
              <a:rPr lang="de-DE" dirty="0" smtClean="0"/>
              <a:t> – </a:t>
            </a:r>
            <a:r>
              <a:rPr lang="de-DE" dirty="0" err="1" smtClean="0"/>
              <a:t>home</a:t>
            </a:r>
            <a:r>
              <a:rPr lang="de-DE" dirty="0" smtClean="0"/>
              <a:t> </a:t>
            </a:r>
            <a:r>
              <a:rPr lang="de-DE" dirty="0" err="1" smtClean="0"/>
              <a:t>page</a:t>
            </a:r>
            <a:endParaRPr lang="de-DE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724578"/>
            <a:ext cx="6840760" cy="3872129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17683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380"/>
    </mc:Choice>
    <mc:Fallback xmlns="">
      <p:transition spd="slow" advTm="1138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Current</a:t>
            </a:r>
            <a:r>
              <a:rPr lang="de-DE" dirty="0" smtClean="0"/>
              <a:t> </a:t>
            </a:r>
            <a:r>
              <a:rPr lang="de-DE" dirty="0" err="1" smtClean="0"/>
              <a:t>status</a:t>
            </a:r>
            <a:r>
              <a:rPr lang="de-DE" dirty="0" smtClean="0"/>
              <a:t> - </a:t>
            </a:r>
            <a:r>
              <a:rPr lang="de-DE" dirty="0" err="1" smtClean="0"/>
              <a:t>reports</a:t>
            </a:r>
            <a:endParaRPr lang="de-DE" dirty="0"/>
          </a:p>
        </p:txBody>
      </p:sp>
      <p:pic>
        <p:nvPicPr>
          <p:cNvPr id="4" name="Inhaltsplatzhalter 3"/>
          <p:cNvPicPr>
            <a:picLocks noGrp="1"/>
          </p:cNvPicPr>
          <p:nvPr>
            <p:ph idx="1"/>
          </p:nvPr>
        </p:nvPicPr>
        <p:blipFill rotWithShape="1">
          <a:blip r:embed="rId2"/>
          <a:srcRect l="10744" t="14994" r="58316" b="54868"/>
          <a:stretch/>
        </p:blipFill>
        <p:spPr bwMode="auto">
          <a:xfrm>
            <a:off x="1331640" y="1602376"/>
            <a:ext cx="6480720" cy="3986864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97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51"/>
    </mc:Choice>
    <mc:Fallback xmlns="">
      <p:transition spd="slow" advTm="11651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Current</a:t>
            </a:r>
            <a:r>
              <a:rPr lang="de-DE" dirty="0" smtClean="0"/>
              <a:t> </a:t>
            </a:r>
            <a:r>
              <a:rPr lang="de-DE" dirty="0" err="1" smtClean="0"/>
              <a:t>status</a:t>
            </a:r>
            <a:r>
              <a:rPr lang="de-DE" dirty="0" smtClean="0"/>
              <a:t> – </a:t>
            </a:r>
            <a:r>
              <a:rPr lang="de-DE" dirty="0" err="1" smtClean="0"/>
              <a:t>data</a:t>
            </a:r>
            <a:r>
              <a:rPr lang="de-DE" dirty="0" smtClean="0"/>
              <a:t> </a:t>
            </a:r>
            <a:r>
              <a:rPr lang="de-DE" dirty="0" err="1" smtClean="0"/>
              <a:t>aggregation</a:t>
            </a:r>
            <a:endParaRPr lang="de-DE" dirty="0"/>
          </a:p>
        </p:txBody>
      </p:sp>
      <p:pic>
        <p:nvPicPr>
          <p:cNvPr id="4" name="Inhaltsplatzhalter 3"/>
          <p:cNvPicPr>
            <a:picLocks noGrp="1"/>
          </p:cNvPicPr>
          <p:nvPr>
            <p:ph idx="1"/>
          </p:nvPr>
        </p:nvPicPr>
        <p:blipFill rotWithShape="1">
          <a:blip r:embed="rId2"/>
          <a:srcRect l="10743" t="15030" r="57986" b="56694"/>
          <a:stretch/>
        </p:blipFill>
        <p:spPr bwMode="auto">
          <a:xfrm>
            <a:off x="1187624" y="1556792"/>
            <a:ext cx="6696744" cy="4032448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05121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96"/>
    </mc:Choice>
    <mc:Fallback xmlns="">
      <p:transition spd="slow" advTm="11096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Current</a:t>
            </a:r>
            <a:r>
              <a:rPr lang="de-DE" dirty="0" smtClean="0"/>
              <a:t> </a:t>
            </a:r>
            <a:r>
              <a:rPr lang="de-DE" dirty="0" err="1" smtClean="0"/>
              <a:t>status</a:t>
            </a:r>
            <a:r>
              <a:rPr lang="de-DE" dirty="0" smtClean="0"/>
              <a:t> – </a:t>
            </a:r>
            <a:r>
              <a:rPr lang="de-DE" dirty="0" err="1" smtClean="0"/>
              <a:t>responisble</a:t>
            </a:r>
            <a:r>
              <a:rPr lang="de-DE" dirty="0" smtClean="0"/>
              <a:t> </a:t>
            </a:r>
            <a:r>
              <a:rPr lang="de-DE" dirty="0" err="1" smtClean="0"/>
              <a:t>units</a:t>
            </a:r>
            <a:endParaRPr lang="de-DE" dirty="0"/>
          </a:p>
        </p:txBody>
      </p:sp>
      <p:pic>
        <p:nvPicPr>
          <p:cNvPr id="7" name="Grafik 6"/>
          <p:cNvPicPr/>
          <p:nvPr/>
        </p:nvPicPr>
        <p:blipFill rotWithShape="1">
          <a:blip r:embed="rId2"/>
          <a:srcRect l="11094" t="15078" r="57693" b="43800"/>
          <a:stretch/>
        </p:blipFill>
        <p:spPr bwMode="auto">
          <a:xfrm>
            <a:off x="1331639" y="1196752"/>
            <a:ext cx="6480721" cy="4896544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88506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13"/>
    </mc:Choice>
    <mc:Fallback xmlns="">
      <p:transition spd="slow" advTm="11013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Current</a:t>
            </a:r>
            <a:r>
              <a:rPr lang="de-DE" dirty="0" smtClean="0"/>
              <a:t> </a:t>
            </a:r>
            <a:r>
              <a:rPr lang="de-DE" dirty="0" err="1" smtClean="0"/>
              <a:t>status</a:t>
            </a:r>
            <a:r>
              <a:rPr lang="de-DE" dirty="0" smtClean="0"/>
              <a:t> - </a:t>
            </a:r>
            <a:r>
              <a:rPr lang="de-DE" dirty="0" err="1" smtClean="0"/>
              <a:t>results</a:t>
            </a:r>
            <a:r>
              <a:rPr lang="de-DE" dirty="0" smtClean="0"/>
              <a:t> list</a:t>
            </a:r>
            <a:endParaRPr lang="de-DE" dirty="0"/>
          </a:p>
        </p:txBody>
      </p:sp>
      <p:pic>
        <p:nvPicPr>
          <p:cNvPr id="5" name="Grafik 4"/>
          <p:cNvPicPr/>
          <p:nvPr/>
        </p:nvPicPr>
        <p:blipFill rotWithShape="1">
          <a:blip r:embed="rId2"/>
          <a:srcRect l="11239" t="87691" r="39281" b="7986"/>
          <a:stretch/>
        </p:blipFill>
        <p:spPr bwMode="auto">
          <a:xfrm>
            <a:off x="456214" y="5157192"/>
            <a:ext cx="8220242" cy="465584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23528" y="1052736"/>
            <a:ext cx="8496944" cy="4968552"/>
          </a:xfrm>
        </p:spPr>
        <p:txBody>
          <a:bodyPr/>
          <a:lstStyle/>
          <a:p>
            <a:endParaRPr lang="de-D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79" t="14731" r="38316" b="45904"/>
          <a:stretch/>
        </p:blipFill>
        <p:spPr bwMode="auto">
          <a:xfrm>
            <a:off x="456214" y="1124024"/>
            <a:ext cx="8220242" cy="37920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6465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03"/>
    </mc:Choice>
    <mc:Fallback xmlns="">
      <p:transition spd="slow" advTm="11103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124744"/>
            <a:ext cx="7189977" cy="5040312"/>
          </a:xfrm>
          <a:ln>
            <a:solidFill>
              <a:schemeClr val="tx1"/>
            </a:solidFill>
          </a:ln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Current</a:t>
            </a:r>
            <a:r>
              <a:rPr lang="de-DE" dirty="0"/>
              <a:t> </a:t>
            </a:r>
            <a:r>
              <a:rPr lang="de-DE" dirty="0" err="1"/>
              <a:t>status</a:t>
            </a:r>
            <a:r>
              <a:rPr lang="de-DE" dirty="0"/>
              <a:t> - </a:t>
            </a:r>
            <a:r>
              <a:rPr lang="de-DE" dirty="0" err="1"/>
              <a:t>results</a:t>
            </a:r>
            <a:r>
              <a:rPr lang="de-DE" dirty="0"/>
              <a:t> </a:t>
            </a:r>
            <a:r>
              <a:rPr lang="de-DE" dirty="0" smtClean="0"/>
              <a:t>list </a:t>
            </a:r>
            <a:r>
              <a:rPr lang="de-DE" dirty="0" err="1" smtClean="0"/>
              <a:t>details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70172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659"/>
    </mc:Choice>
    <mc:Fallback xmlns="">
      <p:transition spd="slow" advTm="10659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Current</a:t>
            </a:r>
            <a:r>
              <a:rPr lang="de-DE" dirty="0"/>
              <a:t> </a:t>
            </a:r>
            <a:r>
              <a:rPr lang="de-DE" dirty="0" err="1"/>
              <a:t>status</a:t>
            </a:r>
            <a:r>
              <a:rPr lang="de-DE" dirty="0"/>
              <a:t> - </a:t>
            </a:r>
            <a:r>
              <a:rPr lang="de-DE" dirty="0" err="1"/>
              <a:t>results</a:t>
            </a:r>
            <a:r>
              <a:rPr lang="de-DE" dirty="0"/>
              <a:t> </a:t>
            </a:r>
            <a:r>
              <a:rPr lang="de-DE" dirty="0" smtClean="0"/>
              <a:t>list </a:t>
            </a:r>
            <a:r>
              <a:rPr lang="de-DE" dirty="0" err="1" smtClean="0"/>
              <a:t>details</a:t>
            </a:r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79" t="15070" r="37966" b="27110"/>
          <a:stretch/>
        </p:blipFill>
        <p:spPr bwMode="auto">
          <a:xfrm>
            <a:off x="1259632" y="1340768"/>
            <a:ext cx="6915564" cy="46443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2316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29"/>
    </mc:Choice>
    <mc:Fallback xmlns="">
      <p:transition spd="slow" advTm="11229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1"/>
          <p:cNvSpPr>
            <a:spLocks noGrp="1"/>
          </p:cNvSpPr>
          <p:nvPr>
            <p:ph idx="1"/>
          </p:nvPr>
        </p:nvSpPr>
        <p:spPr bwMode="auto">
          <a:xfrm>
            <a:off x="323850" y="1217613"/>
            <a:ext cx="8496300" cy="487838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History</a:t>
            </a:r>
          </a:p>
          <a:p>
            <a:r>
              <a:rPr lang="en-US" dirty="0" smtClean="0"/>
              <a:t>Purpose</a:t>
            </a:r>
          </a:p>
          <a:p>
            <a:r>
              <a:rPr lang="en-US" dirty="0" smtClean="0"/>
              <a:t>Requirements</a:t>
            </a:r>
          </a:p>
          <a:p>
            <a:r>
              <a:rPr lang="en-US" dirty="0" smtClean="0"/>
              <a:t>Timescale</a:t>
            </a:r>
            <a:endParaRPr lang="en-US" dirty="0"/>
          </a:p>
          <a:p>
            <a:r>
              <a:rPr lang="en-US" dirty="0" smtClean="0"/>
              <a:t>Current status</a:t>
            </a:r>
          </a:p>
          <a:p>
            <a:r>
              <a:rPr lang="en-US" dirty="0" smtClean="0"/>
              <a:t>Outlook</a:t>
            </a:r>
          </a:p>
          <a:p>
            <a:r>
              <a:rPr lang="en-US" dirty="0" smtClean="0"/>
              <a:t>Live-Demo</a:t>
            </a:r>
          </a:p>
        </p:txBody>
      </p:sp>
      <p:sp>
        <p:nvSpPr>
          <p:cNvPr id="13315" name="Title 2"/>
          <p:cNvSpPr>
            <a:spLocks noGrp="1"/>
          </p:cNvSpPr>
          <p:nvPr>
            <p:ph type="title"/>
          </p:nvPr>
        </p:nvSpPr>
        <p:spPr>
          <a:xfrm>
            <a:off x="1908175" y="44450"/>
            <a:ext cx="7235825" cy="620713"/>
          </a:xfrm>
        </p:spPr>
        <p:txBody>
          <a:bodyPr/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Outline</a:t>
            </a: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F4B9682-4498-6C4B-B46F-E20E6366263F}" type="slidenum">
              <a:rPr lang="fi-FI" smtClean="0"/>
              <a:pPr/>
              <a:t>2</a:t>
            </a:fld>
            <a:endParaRPr lang="fi-FI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94"/>
    </mc:Choice>
    <mc:Fallback xmlns="">
      <p:transition spd="slow" advTm="6094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23528" y="1196752"/>
            <a:ext cx="8496944" cy="4878288"/>
          </a:xfrm>
        </p:spPr>
        <p:txBody>
          <a:bodyPr/>
          <a:lstStyle/>
          <a:p>
            <a:r>
              <a:rPr lang="de-DE" dirty="0" smtClean="0"/>
              <a:t>Reports </a:t>
            </a:r>
            <a:r>
              <a:rPr lang="de-DE" dirty="0" err="1" smtClean="0"/>
              <a:t>done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GGUS team</a:t>
            </a:r>
          </a:p>
          <a:p>
            <a:pPr lvl="1"/>
            <a:r>
              <a:rPr lang="de-DE" dirty="0" smtClean="0">
                <a:hlinkClick r:id="rId2"/>
              </a:rPr>
              <a:t>https</a:t>
            </a:r>
            <a:r>
              <a:rPr lang="de-DE" dirty="0">
                <a:hlinkClick r:id="rId2"/>
              </a:rPr>
              <a:t>://</a:t>
            </a:r>
            <a:r>
              <a:rPr lang="de-DE" dirty="0" smtClean="0">
                <a:hlinkClick r:id="rId2"/>
              </a:rPr>
              <a:t>ggus.eu/pages/metrics/download_escalation_reports.php</a:t>
            </a:r>
            <a:r>
              <a:rPr lang="de-DE" dirty="0" smtClean="0"/>
              <a:t> </a:t>
            </a:r>
          </a:p>
          <a:p>
            <a:pPr lvl="1"/>
            <a:r>
              <a:rPr lang="de-DE" dirty="0" smtClean="0">
                <a:hlinkClick r:id="rId3"/>
              </a:rPr>
              <a:t>https</a:t>
            </a:r>
            <a:r>
              <a:rPr lang="de-DE" dirty="0">
                <a:hlinkClick r:id="rId3"/>
              </a:rPr>
              <a:t>://</a:t>
            </a:r>
            <a:r>
              <a:rPr lang="de-DE" dirty="0" smtClean="0">
                <a:hlinkClick r:id="rId3"/>
              </a:rPr>
              <a:t>ggus.eu/pages/metrics/download_metrics_reports.php</a:t>
            </a:r>
            <a:r>
              <a:rPr lang="de-DE" dirty="0" smtClean="0"/>
              <a:t> </a:t>
            </a:r>
          </a:p>
          <a:p>
            <a:r>
              <a:rPr lang="de-DE" dirty="0" smtClean="0"/>
              <a:t>Reports </a:t>
            </a:r>
            <a:r>
              <a:rPr lang="de-DE" dirty="0" err="1" smtClean="0"/>
              <a:t>done</a:t>
            </a:r>
            <a:r>
              <a:rPr lang="de-DE" dirty="0" smtClean="0"/>
              <a:t> in </a:t>
            </a:r>
            <a:r>
              <a:rPr lang="de-DE" dirty="0" err="1" smtClean="0"/>
              <a:t>self</a:t>
            </a:r>
            <a:r>
              <a:rPr lang="de-DE" dirty="0" smtClean="0"/>
              <a:t>-service</a:t>
            </a:r>
          </a:p>
          <a:p>
            <a:pPr lvl="1"/>
            <a:r>
              <a:rPr lang="de-DE" dirty="0" smtClean="0"/>
              <a:t>GGUS </a:t>
            </a:r>
            <a:r>
              <a:rPr lang="de-DE" dirty="0" err="1" smtClean="0"/>
              <a:t>search</a:t>
            </a:r>
            <a:r>
              <a:rPr lang="de-DE" dirty="0" smtClean="0"/>
              <a:t> </a:t>
            </a:r>
            <a:r>
              <a:rPr lang="de-DE" dirty="0" err="1" smtClean="0"/>
              <a:t>engine</a:t>
            </a:r>
            <a:r>
              <a:rPr lang="de-DE" dirty="0"/>
              <a:t>: </a:t>
            </a:r>
            <a:r>
              <a:rPr lang="de-DE" dirty="0">
                <a:hlinkClick r:id="rId4"/>
              </a:rPr>
              <a:t>https://</a:t>
            </a:r>
            <a:r>
              <a:rPr lang="de-DE" dirty="0" smtClean="0">
                <a:hlinkClick r:id="rId4"/>
              </a:rPr>
              <a:t>ggus.eu/ws/ticket_search.php</a:t>
            </a:r>
            <a:r>
              <a:rPr lang="de-DE" dirty="0" smtClean="0"/>
              <a:t> </a:t>
            </a:r>
          </a:p>
          <a:p>
            <a:pPr lvl="1"/>
            <a:r>
              <a:rPr lang="de-DE" dirty="0" smtClean="0"/>
              <a:t>GGUS </a:t>
            </a:r>
            <a:r>
              <a:rPr lang="de-DE" dirty="0" err="1" smtClean="0"/>
              <a:t>report</a:t>
            </a:r>
            <a:r>
              <a:rPr lang="de-DE" dirty="0" smtClean="0"/>
              <a:t> </a:t>
            </a:r>
            <a:r>
              <a:rPr lang="de-DE" dirty="0" err="1" smtClean="0"/>
              <a:t>generator</a:t>
            </a:r>
            <a:r>
              <a:rPr lang="de-DE" dirty="0"/>
              <a:t>: </a:t>
            </a:r>
            <a:r>
              <a:rPr lang="de-DE" dirty="0">
                <a:hlinkClick r:id="rId5"/>
              </a:rPr>
              <a:t>https://</a:t>
            </a:r>
            <a:r>
              <a:rPr lang="de-DE" dirty="0" smtClean="0">
                <a:hlinkClick r:id="rId5"/>
              </a:rPr>
              <a:t>ggus.eu/stat/stat.php</a:t>
            </a:r>
            <a:r>
              <a:rPr lang="de-DE" dirty="0" smtClean="0"/>
              <a:t> 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History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53875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651"/>
    </mc:Choice>
    <mc:Fallback xmlns="">
      <p:transition spd="slow" advTm="10651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23528" y="1196752"/>
            <a:ext cx="8496944" cy="4878288"/>
          </a:xfrm>
        </p:spPr>
        <p:txBody>
          <a:bodyPr/>
          <a:lstStyle/>
          <a:p>
            <a:r>
              <a:rPr lang="de-DE" dirty="0" smtClean="0"/>
              <a:t>More </a:t>
            </a:r>
            <a:r>
              <a:rPr lang="de-DE" dirty="0" err="1" smtClean="0"/>
              <a:t>reports</a:t>
            </a:r>
            <a:r>
              <a:rPr lang="de-DE" dirty="0" smtClean="0"/>
              <a:t> </a:t>
            </a:r>
            <a:r>
              <a:rPr lang="de-DE" dirty="0" err="1" smtClean="0"/>
              <a:t>requested</a:t>
            </a:r>
            <a:r>
              <a:rPr lang="de-DE" dirty="0" smtClean="0"/>
              <a:t> </a:t>
            </a:r>
          </a:p>
          <a:p>
            <a:pPr lvl="1"/>
            <a:r>
              <a:rPr lang="de-DE" dirty="0" err="1" smtClean="0"/>
              <a:t>by</a:t>
            </a:r>
            <a:r>
              <a:rPr lang="de-DE" dirty="0" smtClean="0"/>
              <a:t> EGI-InSPIRE </a:t>
            </a:r>
            <a:r>
              <a:rPr lang="de-DE" dirty="0" err="1" smtClean="0"/>
              <a:t>project</a:t>
            </a:r>
            <a:endParaRPr lang="de-DE" dirty="0" smtClean="0"/>
          </a:p>
          <a:p>
            <a:pPr lvl="1"/>
            <a:r>
              <a:rPr lang="de-DE" dirty="0" err="1"/>
              <a:t>technology</a:t>
            </a:r>
            <a:r>
              <a:rPr lang="de-DE" dirty="0"/>
              <a:t> </a:t>
            </a:r>
            <a:r>
              <a:rPr lang="de-DE" dirty="0" err="1"/>
              <a:t>providers</a:t>
            </a:r>
            <a:r>
              <a:rPr lang="de-DE" dirty="0"/>
              <a:t> </a:t>
            </a:r>
            <a:r>
              <a:rPr lang="de-DE" dirty="0" err="1"/>
              <a:t>like</a:t>
            </a:r>
            <a:r>
              <a:rPr lang="de-DE" dirty="0"/>
              <a:t> EMI etc</a:t>
            </a:r>
            <a:r>
              <a:rPr lang="de-DE" dirty="0" smtClean="0"/>
              <a:t>.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History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30274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32"/>
    </mc:Choice>
    <mc:Fallback xmlns="">
      <p:transition spd="slow" advTm="11032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23528" y="1196752"/>
            <a:ext cx="8496944" cy="4878288"/>
          </a:xfrm>
        </p:spPr>
        <p:txBody>
          <a:bodyPr/>
          <a:lstStyle/>
          <a:p>
            <a:r>
              <a:rPr lang="de-DE" dirty="0" err="1" smtClean="0"/>
              <a:t>Provide</a:t>
            </a:r>
            <a:r>
              <a:rPr lang="de-DE" dirty="0" smtClean="0"/>
              <a:t> a </a:t>
            </a:r>
            <a:r>
              <a:rPr lang="de-DE" dirty="0" err="1" smtClean="0"/>
              <a:t>tool</a:t>
            </a:r>
            <a:r>
              <a:rPr lang="de-DE" dirty="0" smtClean="0"/>
              <a:t> for </a:t>
            </a:r>
          </a:p>
          <a:p>
            <a:pPr lvl="1"/>
            <a:r>
              <a:rPr lang="de-DE" dirty="0"/>
              <a:t>E</a:t>
            </a:r>
            <a:r>
              <a:rPr lang="de-DE" dirty="0" smtClean="0"/>
              <a:t>asy </a:t>
            </a:r>
            <a:r>
              <a:rPr lang="de-DE" dirty="0" err="1" smtClean="0"/>
              <a:t>reporting</a:t>
            </a:r>
            <a:r>
              <a:rPr lang="de-DE" dirty="0" smtClean="0"/>
              <a:t> on </a:t>
            </a:r>
            <a:r>
              <a:rPr lang="de-DE" dirty="0" err="1" smtClean="0"/>
              <a:t>most</a:t>
            </a:r>
            <a:r>
              <a:rPr lang="de-DE" dirty="0" smtClean="0"/>
              <a:t> </a:t>
            </a:r>
            <a:r>
              <a:rPr lang="de-DE" dirty="0" err="1" smtClean="0"/>
              <a:t>common</a:t>
            </a:r>
            <a:r>
              <a:rPr lang="de-DE" dirty="0" smtClean="0"/>
              <a:t>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key</a:t>
            </a:r>
            <a:r>
              <a:rPr lang="de-DE" dirty="0" smtClean="0"/>
              <a:t> </a:t>
            </a:r>
            <a:r>
              <a:rPr lang="de-DE" dirty="0" err="1" smtClean="0"/>
              <a:t>performance</a:t>
            </a:r>
            <a:r>
              <a:rPr lang="de-DE" dirty="0" smtClean="0"/>
              <a:t> </a:t>
            </a:r>
            <a:r>
              <a:rPr lang="de-DE" dirty="0" err="1" smtClean="0"/>
              <a:t>indicators</a:t>
            </a:r>
            <a:endParaRPr lang="de-DE" dirty="0" smtClean="0"/>
          </a:p>
          <a:p>
            <a:pPr lvl="1"/>
            <a:r>
              <a:rPr lang="de-DE" dirty="0" err="1" smtClean="0"/>
              <a:t>Offering</a:t>
            </a:r>
            <a:r>
              <a:rPr lang="de-DE" dirty="0" smtClean="0"/>
              <a:t> </a:t>
            </a:r>
            <a:r>
              <a:rPr lang="de-DE" dirty="0" err="1" smtClean="0"/>
              <a:t>reports</a:t>
            </a:r>
            <a:r>
              <a:rPr lang="de-DE" dirty="0" smtClean="0"/>
              <a:t> in </a:t>
            </a:r>
            <a:r>
              <a:rPr lang="de-DE" dirty="0" err="1" smtClean="0"/>
              <a:t>self</a:t>
            </a:r>
            <a:r>
              <a:rPr lang="de-DE" dirty="0" smtClean="0"/>
              <a:t>-service</a:t>
            </a:r>
          </a:p>
          <a:p>
            <a:pPr lvl="1"/>
            <a:r>
              <a:rPr lang="de-DE" dirty="0" err="1" smtClean="0"/>
              <a:t>Exporting</a:t>
            </a:r>
            <a:r>
              <a:rPr lang="de-DE" dirty="0" smtClean="0"/>
              <a:t> </a:t>
            </a:r>
            <a:r>
              <a:rPr lang="de-DE" dirty="0" err="1" smtClean="0"/>
              <a:t>report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r>
              <a:rPr lang="de-DE" dirty="0" smtClean="0"/>
              <a:t> in a </a:t>
            </a:r>
            <a:r>
              <a:rPr lang="de-DE" dirty="0" err="1" smtClean="0"/>
              <a:t>generic</a:t>
            </a:r>
            <a:r>
              <a:rPr lang="de-DE" dirty="0" smtClean="0"/>
              <a:t> </a:t>
            </a:r>
            <a:r>
              <a:rPr lang="de-DE" dirty="0" err="1" smtClean="0"/>
              <a:t>format</a:t>
            </a:r>
            <a:r>
              <a:rPr lang="de-DE" dirty="0" smtClean="0"/>
              <a:t>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for </a:t>
            </a:r>
            <a:r>
              <a:rPr lang="de-DE" dirty="0" err="1" smtClean="0"/>
              <a:t>further</a:t>
            </a:r>
            <a:r>
              <a:rPr lang="de-DE" dirty="0" smtClean="0"/>
              <a:t> </a:t>
            </a:r>
            <a:r>
              <a:rPr lang="de-DE" dirty="0" err="1" smtClean="0"/>
              <a:t>processing</a:t>
            </a:r>
            <a:endParaRPr lang="de-DE" dirty="0" smtClean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Purpose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68173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43"/>
    </mc:Choice>
    <mc:Fallback xmlns="">
      <p:transition spd="slow" advTm="11143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23528" y="1196752"/>
            <a:ext cx="8496944" cy="4878288"/>
          </a:xfrm>
        </p:spPr>
        <p:txBody>
          <a:bodyPr/>
          <a:lstStyle/>
          <a:p>
            <a:r>
              <a:rPr lang="de-DE" dirty="0" err="1" smtClean="0"/>
              <a:t>Requirements</a:t>
            </a:r>
            <a:r>
              <a:rPr lang="de-DE" dirty="0" smtClean="0"/>
              <a:t> </a:t>
            </a:r>
            <a:r>
              <a:rPr lang="de-DE" dirty="0" err="1" smtClean="0"/>
              <a:t>collected</a:t>
            </a:r>
            <a:r>
              <a:rPr lang="de-DE" dirty="0" smtClean="0"/>
              <a:t> </a:t>
            </a:r>
            <a:r>
              <a:rPr lang="de-DE" dirty="0" err="1" smtClean="0"/>
              <a:t>at</a:t>
            </a:r>
            <a:r>
              <a:rPr lang="de-DE" dirty="0" smtClean="0"/>
              <a:t> </a:t>
            </a:r>
            <a:r>
              <a:rPr lang="de-DE" dirty="0" smtClean="0"/>
              <a:t>a f2f </a:t>
            </a:r>
            <a:r>
              <a:rPr lang="de-DE" dirty="0" err="1" smtClean="0"/>
              <a:t>meeting</a:t>
            </a:r>
            <a:r>
              <a:rPr lang="de-DE" dirty="0" smtClean="0"/>
              <a:t>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at</a:t>
            </a:r>
            <a:r>
              <a:rPr lang="de-DE" dirty="0" smtClean="0"/>
              <a:t> </a:t>
            </a:r>
            <a:r>
              <a:rPr lang="de-DE" dirty="0" smtClean="0"/>
              <a:t>KIT 2011-10-26/27</a:t>
            </a:r>
          </a:p>
          <a:p>
            <a:pPr lvl="1"/>
            <a:r>
              <a:rPr lang="de-DE" dirty="0">
                <a:hlinkClick r:id="rId2"/>
              </a:rPr>
              <a:t>https://</a:t>
            </a:r>
            <a:r>
              <a:rPr lang="de-DE" dirty="0" smtClean="0">
                <a:hlinkClick r:id="rId2"/>
              </a:rPr>
              <a:t>www.egi.eu/indico/conferenceDisplay.py?confId=655</a:t>
            </a:r>
            <a:r>
              <a:rPr lang="de-DE" dirty="0" smtClean="0"/>
              <a:t> </a:t>
            </a:r>
          </a:p>
          <a:p>
            <a:pPr lvl="1"/>
            <a:r>
              <a:rPr lang="de-DE" dirty="0" err="1" smtClean="0"/>
              <a:t>Representatives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EGI, EMI, WLCG, GGUS team </a:t>
            </a:r>
            <a:r>
              <a:rPr lang="de-DE" dirty="0" err="1" smtClean="0"/>
              <a:t>joined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Requirements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39660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693"/>
    </mc:Choice>
    <mc:Fallback xmlns="">
      <p:transition spd="slow" advTm="10693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23528" y="1196752"/>
            <a:ext cx="8496944" cy="4878288"/>
          </a:xfrm>
        </p:spPr>
        <p:txBody>
          <a:bodyPr/>
          <a:lstStyle/>
          <a:p>
            <a:r>
              <a:rPr lang="de-DE" dirty="0" smtClean="0"/>
              <a:t>First prototype </a:t>
            </a:r>
            <a:r>
              <a:rPr lang="de-DE" dirty="0" err="1" smtClean="0"/>
              <a:t>presented</a:t>
            </a:r>
            <a:r>
              <a:rPr lang="de-DE" dirty="0" smtClean="0"/>
              <a:t> </a:t>
            </a:r>
            <a:r>
              <a:rPr lang="de-DE" dirty="0" err="1" smtClean="0"/>
              <a:t>at</a:t>
            </a:r>
            <a:r>
              <a:rPr lang="de-DE" dirty="0" smtClean="0"/>
              <a:t> </a:t>
            </a:r>
            <a:r>
              <a:rPr lang="de-DE" dirty="0" smtClean="0"/>
              <a:t>the CF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in </a:t>
            </a:r>
            <a:r>
              <a:rPr lang="de-DE" dirty="0" err="1" smtClean="0"/>
              <a:t>Munich</a:t>
            </a:r>
            <a:r>
              <a:rPr lang="de-DE" dirty="0" smtClean="0"/>
              <a:t> in March 2012</a:t>
            </a:r>
          </a:p>
          <a:p>
            <a:r>
              <a:rPr lang="de-DE" dirty="0" smtClean="0"/>
              <a:t>First </a:t>
            </a:r>
            <a:r>
              <a:rPr lang="de-DE" dirty="0" err="1" smtClean="0"/>
              <a:t>production</a:t>
            </a:r>
            <a:r>
              <a:rPr lang="de-DE" dirty="0" smtClean="0"/>
              <a:t> </a:t>
            </a:r>
            <a:r>
              <a:rPr lang="de-DE" dirty="0" err="1" smtClean="0"/>
              <a:t>version</a:t>
            </a:r>
            <a:r>
              <a:rPr lang="de-DE" dirty="0" smtClean="0"/>
              <a:t> online </a:t>
            </a:r>
            <a:r>
              <a:rPr lang="de-DE" dirty="0" err="1" smtClean="0"/>
              <a:t>since</a:t>
            </a:r>
            <a:r>
              <a:rPr lang="de-DE" dirty="0" smtClean="0"/>
              <a:t>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June</a:t>
            </a:r>
            <a:r>
              <a:rPr lang="de-DE" dirty="0" smtClean="0"/>
              <a:t>, 25th 2012</a:t>
            </a:r>
          </a:p>
          <a:p>
            <a:r>
              <a:rPr lang="de-DE" dirty="0" smtClean="0"/>
              <a:t>Final </a:t>
            </a:r>
            <a:r>
              <a:rPr lang="de-DE" dirty="0" err="1" smtClean="0"/>
              <a:t>version</a:t>
            </a:r>
            <a:r>
              <a:rPr lang="de-DE" dirty="0" smtClean="0"/>
              <a:t> </a:t>
            </a:r>
            <a:r>
              <a:rPr lang="de-DE" dirty="0" err="1" smtClean="0"/>
              <a:t>available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end of 2012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Timescale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09023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71"/>
    </mc:Choice>
    <mc:Fallback xmlns="">
      <p:transition spd="slow" advTm="11071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23528" y="1196752"/>
            <a:ext cx="8496944" cy="4878288"/>
          </a:xfrm>
        </p:spPr>
        <p:txBody>
          <a:bodyPr/>
          <a:lstStyle/>
          <a:p>
            <a:r>
              <a:rPr lang="de-DE" dirty="0" smtClean="0"/>
              <a:t>Report Generator </a:t>
            </a:r>
            <a:r>
              <a:rPr lang="de-DE" dirty="0" err="1" smtClean="0"/>
              <a:t>linked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GGUS </a:t>
            </a:r>
            <a:r>
              <a:rPr lang="de-DE" dirty="0" err="1" smtClean="0"/>
              <a:t>home</a:t>
            </a:r>
            <a:endParaRPr lang="de-DE" dirty="0" smtClean="0"/>
          </a:p>
          <a:p>
            <a:r>
              <a:rPr lang="de-DE" dirty="0" smtClean="0"/>
              <a:t>Access </a:t>
            </a:r>
            <a:r>
              <a:rPr lang="de-DE" dirty="0" err="1" smtClean="0"/>
              <a:t>restricted</a:t>
            </a:r>
            <a:endParaRPr lang="de-DE" dirty="0" smtClean="0"/>
          </a:p>
          <a:p>
            <a:pPr lvl="1"/>
            <a:r>
              <a:rPr lang="de-DE" dirty="0" smtClean="0"/>
              <a:t>Request </a:t>
            </a:r>
            <a:r>
              <a:rPr lang="de-DE" dirty="0" err="1" smtClean="0"/>
              <a:t>access</a:t>
            </a:r>
            <a:r>
              <a:rPr lang="de-DE" dirty="0" smtClean="0"/>
              <a:t> </a:t>
            </a:r>
            <a:r>
              <a:rPr lang="de-DE" dirty="0" err="1" smtClean="0"/>
              <a:t>permissions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>
                <a:hlinkClick r:id="rId2"/>
              </a:rPr>
              <a:t>GGUS </a:t>
            </a:r>
            <a:r>
              <a:rPr lang="de-DE" dirty="0" smtClean="0">
                <a:hlinkClick r:id="rId2"/>
              </a:rPr>
              <a:t>ticket</a:t>
            </a:r>
            <a:r>
              <a:rPr lang="de-DE" dirty="0" smtClean="0"/>
              <a:t> </a:t>
            </a:r>
            <a:r>
              <a:rPr lang="de-DE" dirty="0" err="1" smtClean="0"/>
              <a:t>or</a:t>
            </a:r>
            <a:r>
              <a:rPr lang="de-DE" dirty="0" smtClean="0"/>
              <a:t> a </a:t>
            </a:r>
            <a:r>
              <a:rPr lang="de-DE" dirty="0" smtClean="0">
                <a:hlinkClick r:id="rId3"/>
              </a:rPr>
              <a:t>GGUS contact </a:t>
            </a:r>
            <a:r>
              <a:rPr lang="de-DE" dirty="0" err="1" smtClean="0">
                <a:hlinkClick r:id="rId3"/>
              </a:rPr>
              <a:t>mail</a:t>
            </a:r>
            <a:r>
              <a:rPr lang="de-DE" dirty="0" smtClean="0"/>
              <a:t>.</a:t>
            </a:r>
          </a:p>
          <a:p>
            <a:pPr lvl="1"/>
            <a:r>
              <a:rPr lang="de-DE" dirty="0" err="1" smtClean="0"/>
              <a:t>Some</a:t>
            </a:r>
            <a:r>
              <a:rPr lang="de-DE" dirty="0" smtClean="0"/>
              <a:t> </a:t>
            </a:r>
            <a:r>
              <a:rPr lang="de-DE" dirty="0" err="1" smtClean="0"/>
              <a:t>reports</a:t>
            </a:r>
            <a:r>
              <a:rPr lang="de-DE" dirty="0" smtClean="0"/>
              <a:t> </a:t>
            </a:r>
            <a:r>
              <a:rPr lang="de-DE" dirty="0" err="1" smtClean="0"/>
              <a:t>require</a:t>
            </a:r>
            <a:r>
              <a:rPr lang="de-DE" dirty="0" smtClean="0"/>
              <a:t> </a:t>
            </a:r>
            <a:r>
              <a:rPr lang="de-DE" dirty="0" err="1" smtClean="0"/>
              <a:t>specific</a:t>
            </a:r>
            <a:r>
              <a:rPr lang="de-DE" dirty="0" smtClean="0"/>
              <a:t> </a:t>
            </a:r>
            <a:r>
              <a:rPr lang="de-DE" dirty="0" err="1" smtClean="0"/>
              <a:t>permissions</a:t>
            </a:r>
            <a:r>
              <a:rPr lang="de-DE" dirty="0" smtClean="0"/>
              <a:t>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like</a:t>
            </a:r>
            <a:r>
              <a:rPr lang="de-DE" dirty="0" smtClean="0"/>
              <a:t> </a:t>
            </a:r>
            <a:r>
              <a:rPr lang="de-DE" dirty="0" smtClean="0"/>
              <a:t>the SLA </a:t>
            </a:r>
            <a:r>
              <a:rPr lang="de-DE" dirty="0" err="1" smtClean="0"/>
              <a:t>report</a:t>
            </a:r>
            <a:endParaRPr lang="de-DE" dirty="0" smtClean="0"/>
          </a:p>
          <a:p>
            <a:r>
              <a:rPr lang="de-DE" dirty="0" smtClean="0"/>
              <a:t>FAQ </a:t>
            </a:r>
            <a:r>
              <a:rPr lang="de-DE" dirty="0" err="1" smtClean="0"/>
              <a:t>pages</a:t>
            </a:r>
            <a:r>
              <a:rPr lang="de-DE" dirty="0" smtClean="0"/>
              <a:t> </a:t>
            </a:r>
            <a:r>
              <a:rPr lang="de-DE" dirty="0" err="1" smtClean="0"/>
              <a:t>implemented</a:t>
            </a:r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Current</a:t>
            </a:r>
            <a:r>
              <a:rPr lang="de-DE" dirty="0" smtClean="0"/>
              <a:t> </a:t>
            </a:r>
            <a:r>
              <a:rPr lang="de-DE" dirty="0" err="1" smtClean="0"/>
              <a:t>status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28426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259"/>
    </mc:Choice>
    <mc:Fallback xmlns="">
      <p:transition spd="slow" advTm="17259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23528" y="1196752"/>
            <a:ext cx="8496944" cy="4878288"/>
          </a:xfrm>
        </p:spPr>
        <p:txBody>
          <a:bodyPr/>
          <a:lstStyle/>
          <a:p>
            <a:r>
              <a:rPr lang="de-DE" dirty="0" smtClean="0"/>
              <a:t>New </a:t>
            </a:r>
            <a:r>
              <a:rPr lang="de-DE" dirty="0" err="1" smtClean="0"/>
              <a:t>features</a:t>
            </a:r>
            <a:r>
              <a:rPr lang="de-DE" dirty="0" smtClean="0"/>
              <a:t> </a:t>
            </a:r>
            <a:r>
              <a:rPr lang="de-DE" dirty="0" err="1" smtClean="0"/>
              <a:t>scheduled</a:t>
            </a:r>
            <a:r>
              <a:rPr lang="de-DE" dirty="0" smtClean="0"/>
              <a:t> for </a:t>
            </a:r>
            <a:r>
              <a:rPr lang="de-DE" dirty="0" err="1" smtClean="0"/>
              <a:t>next</a:t>
            </a:r>
            <a:r>
              <a:rPr lang="de-DE" dirty="0" smtClean="0"/>
              <a:t> </a:t>
            </a:r>
            <a:r>
              <a:rPr lang="de-DE" dirty="0" err="1" smtClean="0"/>
              <a:t>release</a:t>
            </a:r>
            <a:endParaRPr lang="de-DE" dirty="0" smtClean="0"/>
          </a:p>
          <a:p>
            <a:pPr lvl="1"/>
            <a:r>
              <a:rPr lang="de-DE" dirty="0"/>
              <a:t>Report </a:t>
            </a:r>
            <a:r>
              <a:rPr lang="de-DE" dirty="0" err="1"/>
              <a:t>by</a:t>
            </a:r>
            <a:r>
              <a:rPr lang="de-DE" dirty="0"/>
              <a:t> ticket type, e.g. ALARM, TEAM</a:t>
            </a:r>
          </a:p>
          <a:p>
            <a:pPr lvl="1"/>
            <a:r>
              <a:rPr lang="de-DE" dirty="0"/>
              <a:t>Reports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sites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smtClean="0"/>
              <a:t>VOs</a:t>
            </a:r>
            <a:endParaRPr lang="de-DE" dirty="0" smtClean="0"/>
          </a:p>
          <a:p>
            <a:r>
              <a:rPr lang="de-DE" dirty="0" err="1" smtClean="0"/>
              <a:t>Implement</a:t>
            </a:r>
            <a:r>
              <a:rPr lang="de-DE" dirty="0" smtClean="0"/>
              <a:t> </a:t>
            </a:r>
            <a:r>
              <a:rPr lang="de-DE" dirty="0" err="1" smtClean="0"/>
              <a:t>more</a:t>
            </a:r>
            <a:r>
              <a:rPr lang="de-DE" dirty="0" smtClean="0"/>
              <a:t> </a:t>
            </a:r>
            <a:r>
              <a:rPr lang="de-DE" dirty="0" err="1" smtClean="0"/>
              <a:t>features</a:t>
            </a:r>
            <a:endParaRPr lang="de-DE" dirty="0" smtClean="0"/>
          </a:p>
          <a:p>
            <a:pPr lvl="1"/>
            <a:r>
              <a:rPr lang="de-DE" dirty="0" smtClean="0"/>
              <a:t>Report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topology</a:t>
            </a:r>
            <a:r>
              <a:rPr lang="de-DE" dirty="0" smtClean="0"/>
              <a:t> (2nd </a:t>
            </a:r>
            <a:r>
              <a:rPr lang="de-DE" dirty="0" err="1" smtClean="0"/>
              <a:t>level</a:t>
            </a:r>
            <a:r>
              <a:rPr lang="de-DE" dirty="0" smtClean="0"/>
              <a:t>, 3rd </a:t>
            </a:r>
            <a:r>
              <a:rPr lang="de-DE" dirty="0" err="1" smtClean="0"/>
              <a:t>level</a:t>
            </a:r>
            <a:r>
              <a:rPr lang="de-DE" dirty="0" smtClean="0"/>
              <a:t>)</a:t>
            </a:r>
          </a:p>
          <a:p>
            <a:pPr lvl="1"/>
            <a:r>
              <a:rPr lang="de-DE" dirty="0" smtClean="0"/>
              <a:t>Customizing </a:t>
            </a:r>
            <a:r>
              <a:rPr lang="de-DE" dirty="0" smtClean="0"/>
              <a:t>-&gt; </a:t>
            </a:r>
            <a:r>
              <a:rPr lang="de-DE" dirty="0" err="1" smtClean="0"/>
              <a:t>saving</a:t>
            </a:r>
            <a:r>
              <a:rPr lang="de-DE" dirty="0" smtClean="0"/>
              <a:t> </a:t>
            </a:r>
            <a:r>
              <a:rPr lang="de-DE" dirty="0" err="1" smtClean="0"/>
              <a:t>queries</a:t>
            </a:r>
            <a:r>
              <a:rPr lang="de-DE" dirty="0" smtClean="0"/>
              <a:t> etc.</a:t>
            </a:r>
          </a:p>
          <a:p>
            <a:pPr lvl="1"/>
            <a:r>
              <a:rPr lang="de-DE" dirty="0" err="1" smtClean="0"/>
              <a:t>Automated</a:t>
            </a:r>
            <a:r>
              <a:rPr lang="de-DE" dirty="0" smtClean="0"/>
              <a:t> </a:t>
            </a:r>
            <a:r>
              <a:rPr lang="de-DE" dirty="0" err="1" smtClean="0"/>
              <a:t>reports</a:t>
            </a:r>
            <a:endParaRPr lang="de-DE" dirty="0" smtClean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Outlook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74793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39"/>
    </mc:Choice>
    <mc:Fallback xmlns="">
      <p:transition spd="slow" advTm="10539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GI-InSPIRE-Slide-Template_v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EGI-InSPIRE-Slide-Template_v4.pot</Template>
  <TotalTime>0</TotalTime>
  <Words>214</Words>
  <Application>Microsoft Office PowerPoint</Application>
  <PresentationFormat>Bildschirmpräsentation (4:3)</PresentationFormat>
  <Paragraphs>67</Paragraphs>
  <Slides>18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19" baseType="lpstr">
      <vt:lpstr>EGI-InSPIRE-Slide-Template_v4</vt:lpstr>
      <vt:lpstr>GGUS Report Generator</vt:lpstr>
      <vt:lpstr>Outline</vt:lpstr>
      <vt:lpstr>History</vt:lpstr>
      <vt:lpstr>History</vt:lpstr>
      <vt:lpstr>Purpose</vt:lpstr>
      <vt:lpstr>Requirements</vt:lpstr>
      <vt:lpstr>Timescale</vt:lpstr>
      <vt:lpstr>Current status</vt:lpstr>
      <vt:lpstr>Outlook</vt:lpstr>
      <vt:lpstr>Outlook</vt:lpstr>
      <vt:lpstr>Live-Demo</vt:lpstr>
      <vt:lpstr>Current status – home page</vt:lpstr>
      <vt:lpstr>Current status - reports</vt:lpstr>
      <vt:lpstr>Current status – data aggregation</vt:lpstr>
      <vt:lpstr>Current status – responisble units</vt:lpstr>
      <vt:lpstr>Current status - results list</vt:lpstr>
      <vt:lpstr>Current status - results list details</vt:lpstr>
      <vt:lpstr>Current status - results list details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Jamie Shiers</dc:creator>
  <cp:lastModifiedBy>Grein</cp:lastModifiedBy>
  <cp:revision>78</cp:revision>
  <dcterms:created xsi:type="dcterms:W3CDTF">2010-09-16T10:31:35Z</dcterms:created>
  <dcterms:modified xsi:type="dcterms:W3CDTF">2012-09-13T13:16:29Z</dcterms:modified>
</cp:coreProperties>
</file>