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1"/>
  </p:sldMasterIdLst>
  <p:notesMasterIdLst>
    <p:notesMasterId r:id="rId42"/>
  </p:notesMasterIdLst>
  <p:handoutMasterIdLst>
    <p:handoutMasterId r:id="rId43"/>
  </p:handoutMasterIdLst>
  <p:sldIdLst>
    <p:sldId id="296" r:id="rId2"/>
    <p:sldId id="515" r:id="rId3"/>
    <p:sldId id="465" r:id="rId4"/>
    <p:sldId id="466" r:id="rId5"/>
    <p:sldId id="467" r:id="rId6"/>
    <p:sldId id="468" r:id="rId7"/>
    <p:sldId id="469" r:id="rId8"/>
    <p:sldId id="470" r:id="rId9"/>
    <p:sldId id="471" r:id="rId10"/>
    <p:sldId id="504" r:id="rId11"/>
    <p:sldId id="477" r:id="rId12"/>
    <p:sldId id="474" r:id="rId13"/>
    <p:sldId id="476" r:id="rId14"/>
    <p:sldId id="495" r:id="rId15"/>
    <p:sldId id="478" r:id="rId16"/>
    <p:sldId id="498" r:id="rId17"/>
    <p:sldId id="449" r:id="rId18"/>
    <p:sldId id="490" r:id="rId19"/>
    <p:sldId id="514" r:id="rId20"/>
    <p:sldId id="507" r:id="rId21"/>
    <p:sldId id="508" r:id="rId22"/>
    <p:sldId id="509" r:id="rId23"/>
    <p:sldId id="510" r:id="rId24"/>
    <p:sldId id="511" r:id="rId25"/>
    <p:sldId id="450" r:id="rId26"/>
    <p:sldId id="463" r:id="rId27"/>
    <p:sldId id="496" r:id="rId28"/>
    <p:sldId id="480" r:id="rId29"/>
    <p:sldId id="481" r:id="rId30"/>
    <p:sldId id="482" r:id="rId31"/>
    <p:sldId id="483" r:id="rId32"/>
    <p:sldId id="502" r:id="rId33"/>
    <p:sldId id="513" r:id="rId34"/>
    <p:sldId id="456" r:id="rId35"/>
    <p:sldId id="494" r:id="rId36"/>
    <p:sldId id="512" r:id="rId37"/>
    <p:sldId id="485" r:id="rId38"/>
    <p:sldId id="506" r:id="rId39"/>
    <p:sldId id="484" r:id="rId40"/>
    <p:sldId id="487"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Bry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28FA"/>
    <a:srgbClr val="2B5089"/>
    <a:srgbClr val="0E8BE0"/>
    <a:srgbClr val="0D7FCD"/>
    <a:srgbClr val="139EFF"/>
    <a:srgbClr val="34629D"/>
    <a:srgbClr val="33629D"/>
    <a:srgbClr val="203EA0"/>
    <a:srgbClr val="203E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56" autoAdjust="0"/>
    <p:restoredTop sz="95848" autoAdjust="0"/>
  </p:normalViewPr>
  <p:slideViewPr>
    <p:cSldViewPr snapToObjects="1">
      <p:cViewPr varScale="1">
        <p:scale>
          <a:sx n="98" d="100"/>
          <a:sy n="98" d="100"/>
        </p:scale>
        <p:origin x="-896" y="-104"/>
      </p:cViewPr>
      <p:guideLst>
        <p:guide orient="horz" pos="2160"/>
        <p:guide pos="2880"/>
      </p:guideLst>
    </p:cSldViewPr>
  </p:slideViewPr>
  <p:notesTextViewPr>
    <p:cViewPr>
      <p:scale>
        <a:sx n="100" d="100"/>
        <a:sy n="100" d="100"/>
      </p:scale>
      <p:origin x="0" y="0"/>
    </p:cViewPr>
  </p:notesTextViewPr>
  <p:sorterViewPr>
    <p:cViewPr>
      <p:scale>
        <a:sx n="175" d="100"/>
        <a:sy n="17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9A8B59-FAA0-2D45-B49F-4E402C932051}" type="datetimeFigureOut">
              <a:rPr lang="en-US" smtClean="0"/>
              <a:t>9/18/12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A7B331-11D0-574E-8328-F05DEE7260EF}" type="slidenum">
              <a:rPr lang="en-US" smtClean="0"/>
              <a:t>‹#›</a:t>
            </a:fld>
            <a:endParaRPr lang="en-US"/>
          </a:p>
        </p:txBody>
      </p:sp>
    </p:spTree>
    <p:extLst>
      <p:ext uri="{BB962C8B-B14F-4D97-AF65-F5344CB8AC3E}">
        <p14:creationId xmlns:p14="http://schemas.microsoft.com/office/powerpoint/2010/main" val="31903088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2315EA-E638-AA4A-A201-7CAF0C7F0A9A}" type="datetimeFigureOut">
              <a:rPr lang="en-US" smtClean="0"/>
              <a:t>9/18/12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B0AE0A-03F3-D44C-B1A3-3D0411FB969C}" type="slidenum">
              <a:rPr lang="en-US" smtClean="0"/>
              <a:t>‹#›</a:t>
            </a:fld>
            <a:endParaRPr lang="en-US"/>
          </a:p>
        </p:txBody>
      </p:sp>
    </p:spTree>
    <p:extLst>
      <p:ext uri="{BB962C8B-B14F-4D97-AF65-F5344CB8AC3E}">
        <p14:creationId xmlns:p14="http://schemas.microsoft.com/office/powerpoint/2010/main" val="11014645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While cloud based services have made a big impact in commercial and consumer markets, their impact on science has so far been modest. Software as a Service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can deliver advanced capabilities to a large set of users in a manner than can be more easily and cost-effectively adopted both by individual researchers and the research community as a whole. In this keynote Steven Tuecke will describe how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approaches are being successfully applied to research tasks, explore ways to further empower researchers with new capabilities, examine the economics and processes around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and discuss challenges and opportunities presented by the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approach.</a:t>
            </a:r>
          </a:p>
        </p:txBody>
      </p:sp>
      <p:sp>
        <p:nvSpPr>
          <p:cNvPr id="4" name="Slide Number Placeholder 3"/>
          <p:cNvSpPr>
            <a:spLocks noGrp="1"/>
          </p:cNvSpPr>
          <p:nvPr>
            <p:ph type="sldNum" sz="quarter" idx="10"/>
          </p:nvPr>
        </p:nvSpPr>
        <p:spPr/>
        <p:txBody>
          <a:bodyPr/>
          <a:lstStyle/>
          <a:p>
            <a:fld id="{6EB0AE0A-03F3-D44C-B1A3-3D0411FB969C}" type="slidenum">
              <a:rPr lang="en-US" smtClean="0"/>
              <a:t>1</a:t>
            </a:fld>
            <a:endParaRPr lang="en-US"/>
          </a:p>
        </p:txBody>
      </p:sp>
    </p:spTree>
    <p:extLst>
      <p:ext uri="{BB962C8B-B14F-4D97-AF65-F5344CB8AC3E}">
        <p14:creationId xmlns:p14="http://schemas.microsoft.com/office/powerpoint/2010/main" val="1874258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cannot simply be more money</a:t>
            </a:r>
          </a:p>
          <a:p>
            <a:pPr lvl="1"/>
            <a:r>
              <a:rPr lang="en-US" dirty="0" smtClean="0"/>
              <a:t>We lack both $$ and the people to spend $$ on</a:t>
            </a:r>
          </a:p>
          <a:p>
            <a:endParaRPr lang="en-US" dirty="0" smtClean="0"/>
          </a:p>
        </p:txBody>
      </p:sp>
      <p:sp>
        <p:nvSpPr>
          <p:cNvPr id="4" name="Slide Number Placeholder 3"/>
          <p:cNvSpPr>
            <a:spLocks noGrp="1"/>
          </p:cNvSpPr>
          <p:nvPr>
            <p:ph type="sldNum" sz="quarter" idx="10"/>
          </p:nvPr>
        </p:nvSpPr>
        <p:spPr/>
        <p:txBody>
          <a:bodyPr/>
          <a:lstStyle/>
          <a:p>
            <a:fld id="{74BF04EF-D5D4-1240-9BA7-6DA9BC1548C3}" type="slidenum">
              <a:rPr lang="en-US" smtClean="0"/>
              <a:pPr/>
              <a:t>13</a:t>
            </a:fld>
            <a:endParaRPr lang="en-US"/>
          </a:p>
        </p:txBody>
      </p:sp>
    </p:spTree>
    <p:extLst>
      <p:ext uri="{BB962C8B-B14F-4D97-AF65-F5344CB8AC3E}">
        <p14:creationId xmlns:p14="http://schemas.microsoft.com/office/powerpoint/2010/main" val="287611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Small and medium businesses deal with these challenges by outsourcing many business functions to third-party “cloud” providers.</a:t>
            </a:r>
          </a:p>
          <a:p>
            <a:r>
              <a:rPr lang="en-US" sz="1200" dirty="0" smtClean="0"/>
              <a:t>Last year we</a:t>
            </a:r>
            <a:r>
              <a:rPr lang="en-US" sz="1200" baseline="0" dirty="0" smtClean="0"/>
              <a:t> introduced the seemingly farfetched notion that one could run a research project from a coffee shop…</a:t>
            </a:r>
            <a:endParaRPr lang="en-US" sz="1200" dirty="0"/>
          </a:p>
        </p:txBody>
      </p:sp>
      <p:sp>
        <p:nvSpPr>
          <p:cNvPr id="4" name="Slide Number Placeholder 3"/>
          <p:cNvSpPr>
            <a:spLocks noGrp="1"/>
          </p:cNvSpPr>
          <p:nvPr>
            <p:ph type="sldNum" sz="quarter" idx="10"/>
          </p:nvPr>
        </p:nvSpPr>
        <p:spPr/>
        <p:txBody>
          <a:bodyPr/>
          <a:lstStyle/>
          <a:p>
            <a:fld id="{6EB0AE0A-03F3-D44C-B1A3-3D0411FB969C}" type="slidenum">
              <a:rPr lang="en-US" smtClean="0"/>
              <a:t>14</a:t>
            </a:fld>
            <a:endParaRPr lang="en-US"/>
          </a:p>
        </p:txBody>
      </p:sp>
    </p:spTree>
    <p:extLst>
      <p:ext uri="{BB962C8B-B14F-4D97-AF65-F5344CB8AC3E}">
        <p14:creationId xmlns:p14="http://schemas.microsoft.com/office/powerpoint/2010/main" val="157778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(particularly) computing</a:t>
            </a:r>
            <a:r>
              <a:rPr lang="en-US" baseline="0" dirty="0" smtClean="0"/>
              <a:t> as a service</a:t>
            </a:r>
          </a:p>
          <a:p>
            <a:r>
              <a:rPr lang="en-US" baseline="0" dirty="0" smtClean="0"/>
              <a:t>But the IT functions that researchers need to function</a:t>
            </a:r>
            <a:endParaRPr lang="en-US" dirty="0" smtClean="0"/>
          </a:p>
          <a:p>
            <a:r>
              <a:rPr lang="en-US" dirty="0" smtClean="0"/>
              <a:t>Include collaboration as a</a:t>
            </a:r>
            <a:r>
              <a:rPr lang="en-US" baseline="0" dirty="0" smtClean="0"/>
              <a:t> service</a:t>
            </a:r>
          </a:p>
          <a:p>
            <a:endParaRPr lang="en-US" dirty="0"/>
          </a:p>
        </p:txBody>
      </p:sp>
      <p:sp>
        <p:nvSpPr>
          <p:cNvPr id="4" name="Slide Number Placeholder 3"/>
          <p:cNvSpPr>
            <a:spLocks noGrp="1"/>
          </p:cNvSpPr>
          <p:nvPr>
            <p:ph type="sldNum" sz="quarter" idx="10"/>
          </p:nvPr>
        </p:nvSpPr>
        <p:spPr/>
        <p:txBody>
          <a:bodyPr/>
          <a:lstStyle/>
          <a:p>
            <a:fld id="{9672FB31-171F-417E-8DBB-73091949992C}" type="slidenum">
              <a:rPr lang="en-US" smtClean="0"/>
              <a:pPr/>
              <a:t>15</a:t>
            </a:fld>
            <a:endParaRPr lang="en-US"/>
          </a:p>
        </p:txBody>
      </p:sp>
    </p:spTree>
    <p:extLst>
      <p:ext uri="{BB962C8B-B14F-4D97-AF65-F5344CB8AC3E}">
        <p14:creationId xmlns:p14="http://schemas.microsoft.com/office/powerpoint/2010/main" val="63972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that list again.</a:t>
            </a:r>
          </a:p>
          <a:p>
            <a:r>
              <a:rPr lang="en-US" dirty="0" smtClean="0"/>
              <a:t>I and my colleagues </a:t>
            </a:r>
            <a:r>
              <a:rPr lang="en-US" baseline="0" dirty="0" smtClean="0"/>
              <a:t>started an effort a little while ago aimed at applying </a:t>
            </a:r>
            <a:r>
              <a:rPr lang="en-US" baseline="0" dirty="0" err="1" smtClean="0"/>
              <a:t>SaaS</a:t>
            </a:r>
            <a:r>
              <a:rPr lang="en-US" baseline="0" dirty="0" smtClean="0"/>
              <a:t> to one of these tasks …</a:t>
            </a:r>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52965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091798A-62F2-894A-92B1-C0CB6D63505F}" type="slidenum">
              <a:rPr lang="en-US" smtClean="0"/>
              <a:t>17</a:t>
            </a:fld>
            <a:endParaRPr lang="en-US"/>
          </a:p>
        </p:txBody>
      </p:sp>
    </p:spTree>
    <p:extLst>
      <p:ext uri="{BB962C8B-B14F-4D97-AF65-F5344CB8AC3E}">
        <p14:creationId xmlns:p14="http://schemas.microsoft.com/office/powerpoint/2010/main" val="204517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kern="1200" dirty="0" smtClean="0">
                <a:solidFill>
                  <a:schemeClr val="tx1"/>
                </a:solidFill>
                <a:latin typeface="+mn-lt"/>
                <a:ea typeface="+mn-ea"/>
                <a:cs typeface="+mn-cs"/>
              </a:rPr>
              <a:t>L</a:t>
            </a:r>
            <a:r>
              <a:rPr lang="en-US" sz="800" b="0" kern="1200" dirty="0" smtClean="0">
                <a:solidFill>
                  <a:schemeClr val="tx1"/>
                </a:solidFill>
                <a:latin typeface="+mn-lt"/>
                <a:ea typeface="+mn-ea"/>
                <a:cs typeface="+mn-cs"/>
              </a:rPr>
              <a:t>everage the </a:t>
            </a:r>
            <a:r>
              <a:rPr lang="en-US" sz="800" kern="1200" dirty="0" smtClean="0">
                <a:solidFill>
                  <a:schemeClr val="tx1"/>
                </a:solidFill>
                <a:latin typeface="+mn-lt"/>
                <a:ea typeface="+mn-ea"/>
                <a:cs typeface="+mn-cs"/>
              </a:rPr>
              <a:t>cloud </a:t>
            </a:r>
            <a:r>
              <a:rPr lang="en-US" sz="800" b="0" kern="1200" dirty="0" smtClean="0">
                <a:solidFill>
                  <a:schemeClr val="tx1"/>
                </a:solidFill>
                <a:latin typeface="+mn-lt"/>
                <a:ea typeface="+mn-ea"/>
                <a:cs typeface="+mn-cs"/>
              </a:rPr>
              <a:t>to</a:t>
            </a:r>
          </a:p>
          <a:p>
            <a:pPr marL="514350" indent="-514350"/>
            <a:r>
              <a:rPr lang="en-US" sz="800" b="0" kern="1200" dirty="0" smtClean="0">
                <a:solidFill>
                  <a:schemeClr val="tx1"/>
                </a:solidFill>
                <a:latin typeface="+mn-lt"/>
                <a:ea typeface="+mn-ea"/>
                <a:cs typeface="+mn-cs"/>
              </a:rPr>
              <a:t>provide </a:t>
            </a:r>
            <a:r>
              <a:rPr lang="en-US" sz="800" b="1" kern="1200" dirty="0" smtClean="0">
                <a:solidFill>
                  <a:schemeClr val="tx1"/>
                </a:solidFill>
                <a:latin typeface="+mn-lt"/>
                <a:ea typeface="+mn-ea"/>
                <a:cs typeface="+mn-cs"/>
              </a:rPr>
              <a:t>millions of researchers </a:t>
            </a:r>
            <a:r>
              <a:rPr lang="en-US" sz="800" b="0" kern="1200" dirty="0" smtClean="0">
                <a:solidFill>
                  <a:schemeClr val="tx1"/>
                </a:solidFill>
                <a:latin typeface="+mn-lt"/>
                <a:ea typeface="+mn-ea"/>
                <a:cs typeface="+mn-cs"/>
              </a:rPr>
              <a:t>with unprecedented </a:t>
            </a:r>
            <a:r>
              <a:rPr lang="en-US" sz="800" b="1" kern="1200" dirty="0" smtClean="0">
                <a:solidFill>
                  <a:schemeClr val="tx1"/>
                </a:solidFill>
                <a:latin typeface="+mn-lt"/>
                <a:ea typeface="+mn-ea"/>
                <a:cs typeface="+mn-cs"/>
              </a:rPr>
              <a:t>access to powerful tools</a:t>
            </a:r>
            <a:r>
              <a:rPr lang="en-US" sz="800" b="0" kern="1200" dirty="0" smtClean="0">
                <a:solidFill>
                  <a:schemeClr val="tx1"/>
                </a:solidFill>
                <a:latin typeface="+mn-lt"/>
                <a:ea typeface="+mn-ea"/>
                <a:cs typeface="+mn-cs"/>
              </a:rPr>
              <a:t>; </a:t>
            </a:r>
          </a:p>
          <a:p>
            <a:pPr marL="514350" indent="-514350"/>
            <a:r>
              <a:rPr lang="en-US" sz="800" kern="1200" dirty="0" smtClean="0">
                <a:solidFill>
                  <a:schemeClr val="tx1"/>
                </a:solidFill>
                <a:latin typeface="+mn-lt"/>
                <a:ea typeface="+mn-ea"/>
                <a:cs typeface="+mn-cs"/>
              </a:rPr>
              <a:t>e</a:t>
            </a:r>
            <a:r>
              <a:rPr lang="en-US" sz="800" b="0" kern="1200" dirty="0" smtClean="0">
                <a:solidFill>
                  <a:schemeClr val="tx1"/>
                </a:solidFill>
                <a:latin typeface="+mn-lt"/>
                <a:ea typeface="+mn-ea"/>
                <a:cs typeface="+mn-cs"/>
              </a:rPr>
              <a:t>nable </a:t>
            </a:r>
            <a:r>
              <a:rPr lang="en-US" sz="800" b="1" kern="1200" dirty="0" smtClean="0">
                <a:solidFill>
                  <a:schemeClr val="tx1"/>
                </a:solidFill>
                <a:latin typeface="+mn-lt"/>
                <a:ea typeface="+mn-ea"/>
                <a:cs typeface="+mn-cs"/>
              </a:rPr>
              <a:t>massive shortening of cycle times </a:t>
            </a:r>
            <a:r>
              <a:rPr lang="en-US" sz="800" b="0" kern="1200" dirty="0" smtClean="0">
                <a:solidFill>
                  <a:schemeClr val="tx1"/>
                </a:solidFill>
                <a:latin typeface="+mn-lt"/>
                <a:ea typeface="+mn-ea"/>
                <a:cs typeface="+mn-cs"/>
              </a:rPr>
              <a:t>in</a:t>
            </a:r>
            <a:br>
              <a:rPr lang="en-US" sz="800" b="0" kern="1200" dirty="0" smtClean="0">
                <a:solidFill>
                  <a:schemeClr val="tx1"/>
                </a:solidFill>
                <a:latin typeface="+mn-lt"/>
                <a:ea typeface="+mn-ea"/>
                <a:cs typeface="+mn-cs"/>
              </a:rPr>
            </a:br>
            <a:r>
              <a:rPr lang="en-US" sz="800" b="0" kern="1200" dirty="0" smtClean="0">
                <a:solidFill>
                  <a:schemeClr val="tx1"/>
                </a:solidFill>
                <a:latin typeface="+mn-lt"/>
                <a:ea typeface="+mn-ea"/>
                <a:cs typeface="+mn-cs"/>
              </a:rPr>
              <a:t>time-consuming research processes; and</a:t>
            </a:r>
          </a:p>
          <a:p>
            <a:pPr marL="514350" indent="-514350"/>
            <a:r>
              <a:rPr lang="en-US" sz="800" b="1" kern="1200" dirty="0" smtClean="0">
                <a:solidFill>
                  <a:schemeClr val="tx1"/>
                </a:solidFill>
                <a:latin typeface="+mn-lt"/>
                <a:ea typeface="+mn-ea"/>
                <a:cs typeface="+mn-cs"/>
              </a:rPr>
              <a:t>reduce research IT costs </a:t>
            </a:r>
            <a:r>
              <a:rPr lang="en-US" sz="800" kern="1200" dirty="0" smtClean="0">
                <a:solidFill>
                  <a:schemeClr val="tx1"/>
                </a:solidFill>
                <a:latin typeface="+mn-lt"/>
                <a:ea typeface="+mn-ea"/>
                <a:cs typeface="+mn-cs"/>
              </a:rPr>
              <a:t>dramatically via economies of scale</a:t>
            </a:r>
            <a:endParaRPr lang="en-US" sz="8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4BF04EF-D5D4-1240-9BA7-6DA9BC1548C3}" type="slidenum">
              <a:rPr lang="en-US" smtClean="0"/>
              <a:pPr/>
              <a:t>18</a:t>
            </a:fld>
            <a:endParaRPr lang="en-US"/>
          </a:p>
        </p:txBody>
      </p:sp>
    </p:spTree>
    <p:extLst>
      <p:ext uri="{BB962C8B-B14F-4D97-AF65-F5344CB8AC3E}">
        <p14:creationId xmlns:p14="http://schemas.microsoft.com/office/powerpoint/2010/main" val="519161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36650" y="687388"/>
            <a:ext cx="4584700" cy="3438525"/>
          </a:xfrm>
          <a:noFill/>
          <a:ln/>
        </p:spPr>
      </p:sp>
      <p:sp>
        <p:nvSpPr>
          <p:cNvPr id="17411" name="Text Box 3"/>
          <p:cNvSpPr txBox="1">
            <a:spLocks noGrp="1" noChangeArrowheads="1"/>
          </p:cNvSpPr>
          <p:nvPr>
            <p:ph type="body" idx="1"/>
          </p:nvPr>
        </p:nvSpPr>
        <p:spPr>
          <a:solidFill>
            <a:srgbClr val="FFFFFF"/>
          </a:solidFill>
          <a:ln>
            <a:solidFill>
              <a:srgbClr val="000000"/>
            </a:solidFill>
          </a:ln>
        </p:spPr>
        <p:txBody>
          <a:bodyPr lIns="91429" tIns="45715" rIns="91429" bIns="45715"/>
          <a:lstStyle/>
          <a:p>
            <a:endParaRPr lang="en-US" sz="1200" kern="1200" baseline="0" dirty="0" smtClean="0">
              <a:solidFill>
                <a:schemeClr val="tx1"/>
              </a:solidFill>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36650" y="687388"/>
            <a:ext cx="4584700" cy="3438525"/>
          </a:xfrm>
          <a:noFill/>
          <a:ln/>
        </p:spPr>
      </p:sp>
      <p:sp>
        <p:nvSpPr>
          <p:cNvPr id="17411" name="Text Box 3"/>
          <p:cNvSpPr txBox="1">
            <a:spLocks noGrp="1" noChangeArrowheads="1"/>
          </p:cNvSpPr>
          <p:nvPr>
            <p:ph type="body" idx="1"/>
          </p:nvPr>
        </p:nvSpPr>
        <p:spPr>
          <a:solidFill>
            <a:srgbClr val="FFFFFF"/>
          </a:solidFill>
          <a:ln>
            <a:solidFill>
              <a:srgbClr val="000000"/>
            </a:solidFill>
          </a:ln>
        </p:spPr>
        <p:txBody>
          <a:bodyPr lIns="91429" tIns="45715" rIns="91429" bIns="45715"/>
          <a:lstStyle/>
          <a:p>
            <a:r>
              <a:rPr lang="en-US" dirty="0" smtClean="0"/>
              <a:t>Point</a:t>
            </a:r>
            <a:r>
              <a:rPr lang="en-US" baseline="0" dirty="0" smtClean="0"/>
              <a:t> out the </a:t>
            </a:r>
            <a:r>
              <a:rPr lang="en-US" baseline="0" dirty="0" err="1" smtClean="0"/>
              <a:t>Globus</a:t>
            </a:r>
            <a:r>
              <a:rPr lang="en-US" baseline="0" dirty="0" smtClean="0"/>
              <a:t> Online picture with endpoints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36650" y="687388"/>
            <a:ext cx="4584700" cy="3438525"/>
          </a:xfrm>
          <a:noFill/>
          <a:ln/>
        </p:spPr>
      </p:sp>
      <p:sp>
        <p:nvSpPr>
          <p:cNvPr id="17411" name="Text Box 3"/>
          <p:cNvSpPr txBox="1">
            <a:spLocks noGrp="1" noChangeArrowheads="1"/>
          </p:cNvSpPr>
          <p:nvPr>
            <p:ph type="body" idx="1"/>
          </p:nvPr>
        </p:nvSpPr>
        <p:spPr>
          <a:solidFill>
            <a:srgbClr val="FFFFFF"/>
          </a:solidFill>
          <a:ln>
            <a:solidFill>
              <a:srgbClr val="000000"/>
            </a:solidFill>
          </a:ln>
        </p:spPr>
        <p:txBody>
          <a:bodyPr lIns="91429" tIns="45715" rIns="91429" bIns="45715"/>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27</a:t>
            </a:fld>
            <a:endParaRPr lang="en-US"/>
          </a:p>
        </p:txBody>
      </p:sp>
    </p:spTree>
    <p:extLst>
      <p:ext uri="{BB962C8B-B14F-4D97-AF65-F5344CB8AC3E}">
        <p14:creationId xmlns:p14="http://schemas.microsoft.com/office/powerpoint/2010/main" val="375981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baseline="0" dirty="0" smtClean="0"/>
          </a:p>
        </p:txBody>
      </p:sp>
      <p:sp>
        <p:nvSpPr>
          <p:cNvPr id="4" name="Slide Number Placeholder 3"/>
          <p:cNvSpPr>
            <a:spLocks noGrp="1"/>
          </p:cNvSpPr>
          <p:nvPr>
            <p:ph type="sldNum" sz="quarter" idx="10"/>
          </p:nvPr>
        </p:nvSpPr>
        <p:spPr/>
        <p:txBody>
          <a:bodyPr/>
          <a:lstStyle/>
          <a:p>
            <a:fld id="{74BF04EF-D5D4-1240-9BA7-6DA9BC1548C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the new services</a:t>
            </a:r>
            <a:r>
              <a:rPr lang="en-US" baseline="0" dirty="0" smtClean="0"/>
              <a:t> in context…</a:t>
            </a:r>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33</a:t>
            </a:fld>
            <a:endParaRPr lang="en-US"/>
          </a:p>
        </p:txBody>
      </p:sp>
    </p:spTree>
    <p:extLst>
      <p:ext uri="{BB962C8B-B14F-4D97-AF65-F5344CB8AC3E}">
        <p14:creationId xmlns:p14="http://schemas.microsoft.com/office/powerpoint/2010/main" val="2890756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the Globus Nexus here…</a:t>
            </a:r>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35</a:t>
            </a:fld>
            <a:endParaRPr lang="en-US"/>
          </a:p>
        </p:txBody>
      </p:sp>
    </p:spTree>
    <p:extLst>
      <p:ext uri="{BB962C8B-B14F-4D97-AF65-F5344CB8AC3E}">
        <p14:creationId xmlns:p14="http://schemas.microsoft.com/office/powerpoint/2010/main" val="3597973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small labs—medium</a:t>
            </a:r>
            <a:r>
              <a:rPr lang="en-US" baseline="0" dirty="0" smtClean="0"/>
              <a:t> science too.</a:t>
            </a:r>
          </a:p>
          <a:p>
            <a:r>
              <a:rPr lang="en-US" baseline="0" dirty="0" smtClean="0"/>
              <a:t>E.g., Dark Energy Survey.</a:t>
            </a:r>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36</a:t>
            </a:fld>
            <a:endParaRPr lang="en-US"/>
          </a:p>
        </p:txBody>
      </p:sp>
    </p:spTree>
    <p:extLst>
      <p:ext uri="{BB962C8B-B14F-4D97-AF65-F5344CB8AC3E}">
        <p14:creationId xmlns:p14="http://schemas.microsoft.com/office/powerpoint/2010/main" val="1319228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36650" y="687388"/>
            <a:ext cx="4584700" cy="3438525"/>
          </a:xfrm>
          <a:noFill/>
          <a:ln/>
        </p:spPr>
      </p:sp>
      <p:sp>
        <p:nvSpPr>
          <p:cNvPr id="17411" name="Text Box 3"/>
          <p:cNvSpPr txBox="1">
            <a:spLocks noGrp="1" noChangeArrowheads="1"/>
          </p:cNvSpPr>
          <p:nvPr>
            <p:ph type="body" idx="1"/>
          </p:nvPr>
        </p:nvSpPr>
        <p:spPr>
          <a:solidFill>
            <a:srgbClr val="FFFFFF"/>
          </a:solidFill>
          <a:ln>
            <a:solidFill>
              <a:srgbClr val="000000"/>
            </a:solidFill>
          </a:ln>
        </p:spPr>
        <p:txBody>
          <a:bodyPr lIns="91429" tIns="45715" rIns="91429" bIns="45715"/>
          <a:lstStyle/>
          <a:p>
            <a:r>
              <a:rPr lang="en-US" dirty="0" smtClean="0"/>
              <a:t>Highlight</a:t>
            </a:r>
            <a:r>
              <a:rPr lang="en-US" baseline="0" dirty="0" smtClean="0"/>
              <a:t> portal integration (identity and such is managed else where, just integration of capability needed thus far</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BFA23-95F4-1842-B651-67F521B8AF0A}" type="slidenum">
              <a:rPr lang="en-US" smtClean="0"/>
              <a:t>39</a:t>
            </a:fld>
            <a:endParaRPr lang="en-US"/>
          </a:p>
        </p:txBody>
      </p:sp>
    </p:spTree>
    <p:extLst>
      <p:ext uri="{BB962C8B-B14F-4D97-AF65-F5344CB8AC3E}">
        <p14:creationId xmlns:p14="http://schemas.microsoft.com/office/powerpoint/2010/main" val="356594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0AE0A-03F3-D44C-B1A3-3D0411FB969C}" type="slidenum">
              <a:rPr lang="en-US" smtClean="0"/>
              <a:t>40</a:t>
            </a:fld>
            <a:endParaRPr lang="en-US"/>
          </a:p>
        </p:txBody>
      </p:sp>
    </p:spTree>
    <p:extLst>
      <p:ext uri="{BB962C8B-B14F-4D97-AF65-F5344CB8AC3E}">
        <p14:creationId xmlns:p14="http://schemas.microsoft.com/office/powerpoint/2010/main" val="2008476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C132808-AA00-D049-87F4-0D1D824A0200}"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Gap of &gt;1000 – AND </a:t>
            </a:r>
            <a:r>
              <a:rPr lang="en-US" baseline="0" dirty="0" smtClean="0"/>
              <a:t>many more systems as people jump on bandwagon</a:t>
            </a:r>
          </a:p>
          <a:p>
            <a:r>
              <a:rPr lang="en-US" baseline="0" dirty="0" smtClean="0"/>
              <a:t>Meanwhile, other resources [money, people] stay flat</a:t>
            </a:r>
          </a:p>
          <a:p>
            <a:pPr marL="171450" indent="-171450">
              <a:buFont typeface="Wingdings" charset="0"/>
              <a:buChar char="à"/>
            </a:pPr>
            <a:r>
              <a:rPr lang="en-US" baseline="0" dirty="0" smtClean="0">
                <a:sym typeface="Wingdings"/>
              </a:rPr>
              <a:t>Crisis</a:t>
            </a:r>
          </a:p>
          <a:p>
            <a:pPr marL="0" indent="0">
              <a:buFont typeface="Wingdings" charset="0"/>
              <a:buNone/>
            </a:pPr>
            <a:endParaRPr lang="en-US" baseline="0" dirty="0" smtClean="0">
              <a:sym typeface="Wingdings"/>
            </a:endParaRPr>
          </a:p>
          <a:p>
            <a:pPr marL="0" indent="0">
              <a:buFont typeface="Wingdings" charset="0"/>
              <a:buNone/>
            </a:pPr>
            <a:r>
              <a:rPr lang="en-US" baseline="0" dirty="0" smtClean="0">
                <a:sym typeface="Wingdings"/>
              </a:rPr>
              <a:t>10^5 in 6 years</a:t>
            </a:r>
          </a:p>
          <a:p>
            <a:pPr marL="0" indent="0">
              <a:buFont typeface="Wingdings" charset="0"/>
              <a:buNone/>
            </a:pPr>
            <a:r>
              <a:rPr lang="en-US" baseline="0" dirty="0" smtClean="0">
                <a:sym typeface="Wingdings"/>
              </a:rPr>
              <a:t>10 in 6 years</a:t>
            </a:r>
          </a:p>
        </p:txBody>
      </p:sp>
      <p:sp>
        <p:nvSpPr>
          <p:cNvPr id="4" name="Slide Number Placeholder 3"/>
          <p:cNvSpPr>
            <a:spLocks noGrp="1"/>
          </p:cNvSpPr>
          <p:nvPr>
            <p:ph type="sldNum" sz="quarter" idx="10"/>
          </p:nvPr>
        </p:nvSpPr>
        <p:spPr/>
        <p:txBody>
          <a:bodyPr/>
          <a:lstStyle/>
          <a:p>
            <a:fld id="{74BF04EF-D5D4-1240-9BA7-6DA9BC1548C3}" type="slidenum">
              <a:rPr lang="en-US" smtClean="0"/>
              <a:pPr/>
              <a:t>5</a:t>
            </a:fld>
            <a:endParaRPr lang="en-US"/>
          </a:p>
        </p:txBody>
      </p:sp>
    </p:spTree>
    <p:extLst>
      <p:ext uri="{BB962C8B-B14F-4D97-AF65-F5344CB8AC3E}">
        <p14:creationId xmlns:p14="http://schemas.microsoft.com/office/powerpoint/2010/main" val="426694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omicsmaps.com</a:t>
            </a:r>
            <a:r>
              <a:rPr lang="en-US" dirty="0" smtClean="0"/>
              <a:t>/</a:t>
            </a:r>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6</a:t>
            </a:fld>
            <a:endParaRPr lang="en-US"/>
          </a:p>
        </p:txBody>
      </p:sp>
    </p:spTree>
    <p:extLst>
      <p:ext uri="{BB962C8B-B14F-4D97-AF65-F5344CB8AC3E}">
        <p14:creationId xmlns:p14="http://schemas.microsoft.com/office/powerpoint/2010/main" val="314333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9" rIns="91415" bIns="45709" numCol="1" anchor="t" anchorCtr="0" compatLnSpc="1">
            <a:prstTxWarp prst="textNoShape">
              <a:avLst/>
            </a:prstTxWarp>
          </a:bodyPr>
          <a:lstStyle/>
          <a:p>
            <a:r>
              <a:rPr lang="en-US" sz="900" dirty="0">
                <a:latin typeface="Calibri" charset="0"/>
                <a:ea typeface="ＭＳ Ｐゴシック" charset="0"/>
                <a:cs typeface="ＭＳ Ｐゴシック" charset="0"/>
              </a:rPr>
              <a:t>Many important aspects of batteries cannot be studied in model systems, e.g., failure due to thermal runaway can only be reproduced and understood in fully encased cells where gas and heat are contained. High-energy x-ray methods allow study on actual cells, revealing </a:t>
            </a:r>
            <a:r>
              <a:rPr lang="en-US" sz="900" dirty="0" err="1">
                <a:latin typeface="Calibri" charset="0"/>
                <a:ea typeface="ＭＳ Ｐゴシック" charset="0"/>
                <a:cs typeface="ＭＳ Ｐゴシック" charset="0"/>
              </a:rPr>
              <a:t>nanoscale</a:t>
            </a:r>
            <a:r>
              <a:rPr lang="en-US" sz="900" dirty="0">
                <a:latin typeface="Calibri" charset="0"/>
                <a:ea typeface="ＭＳ Ｐゴシック" charset="0"/>
                <a:cs typeface="ＭＳ Ｐゴシック" charset="0"/>
              </a:rPr>
              <a:t> physical and chemical structures.</a:t>
            </a:r>
          </a:p>
          <a:p>
            <a:endParaRPr lang="en-US" sz="900" dirty="0">
              <a:latin typeface="Calibri" charset="0"/>
              <a:ea typeface="ＭＳ Ｐゴシック" charset="0"/>
              <a:cs typeface="ＭＳ Ｐゴシック" charset="0"/>
            </a:endParaRPr>
          </a:p>
          <a:p>
            <a:r>
              <a:rPr lang="en-US" sz="900" dirty="0">
                <a:latin typeface="Calibri" charset="0"/>
                <a:ea typeface="ＭＳ Ｐゴシック" charset="0"/>
                <a:cs typeface="ＭＳ Ｐゴシック" charset="0"/>
              </a:rPr>
              <a:t>Nanostructured electrodes combine higher charge storage and diffusivity, which are key to the energy storage needs for transportation and renewable energy. Li-air batteries offer the ultimate in energy storage density but face major roadblocks; for example, the difficult problem of developing metal catalysts to break Li-O bonds at the air electrode</a:t>
            </a:r>
            <a:endParaRPr lang="en-US" sz="900" dirty="0">
              <a:latin typeface="Arial" charset="0"/>
              <a:ea typeface="ＭＳ Ｐゴシック" charset="0"/>
              <a:cs typeface="Arial Unicode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B0CB-AAF7-4E43-AC03-D119146B2EEA}" type="slidenum">
              <a:rPr lang="en-US" smtClean="0"/>
              <a:t>10</a:t>
            </a:fld>
            <a:endParaRPr lang="en-US"/>
          </a:p>
        </p:txBody>
      </p:sp>
    </p:spTree>
    <p:extLst>
      <p:ext uri="{BB962C8B-B14F-4D97-AF65-F5344CB8AC3E}">
        <p14:creationId xmlns:p14="http://schemas.microsoft.com/office/powerpoint/2010/main" val="107971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11</a:t>
            </a:fld>
            <a:endParaRPr lang="en-US"/>
          </a:p>
        </p:txBody>
      </p:sp>
    </p:spTree>
    <p:extLst>
      <p:ext uri="{BB962C8B-B14F-4D97-AF65-F5344CB8AC3E}">
        <p14:creationId xmlns:p14="http://schemas.microsoft.com/office/powerpoint/2010/main" val="380724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80%</a:t>
            </a:r>
            <a:r>
              <a:rPr lang="en-US" baseline="0" dirty="0" smtClean="0"/>
              <a:t> of awards and 50% of grant $$ are &lt; $350K</a:t>
            </a:r>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12</a:t>
            </a:fld>
            <a:endParaRPr lang="en-US"/>
          </a:p>
        </p:txBody>
      </p:sp>
    </p:spTree>
    <p:extLst>
      <p:ext uri="{BB962C8B-B14F-4D97-AF65-F5344CB8AC3E}">
        <p14:creationId xmlns:p14="http://schemas.microsoft.com/office/powerpoint/2010/main" val="2468028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CI-PwrPtGrphc-040711b_1.png"/>
          <p:cNvPicPr>
            <a:picLocks noChangeAspect="1"/>
          </p:cNvPicPr>
          <p:nvPr userDrawn="1"/>
        </p:nvPicPr>
        <p:blipFill rotWithShape="1">
          <a:blip r:embed="rId2" cstate="print">
            <a:extLst>
              <a:ext uri="{28A0092B-C50C-407E-A947-70E740481C1C}">
                <a14:useLocalDpi xmlns:a14="http://schemas.microsoft.com/office/drawing/2010/main"/>
              </a:ext>
            </a:extLst>
          </a:blip>
          <a:srcRect b="41840"/>
          <a:stretch/>
        </p:blipFill>
        <p:spPr>
          <a:xfrm>
            <a:off x="0" y="0"/>
            <a:ext cx="9144000" cy="3988582"/>
          </a:xfrm>
          <a:prstGeom prst="rect">
            <a:avLst/>
          </a:prstGeom>
        </p:spPr>
      </p:pic>
      <p:pic>
        <p:nvPicPr>
          <p:cNvPr id="12" name="Picture 11" descr="gO_White_Transparen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000" y="403325"/>
            <a:ext cx="3200400" cy="2568475"/>
          </a:xfrm>
          <a:prstGeom prst="rect">
            <a:avLst/>
          </a:prstGeom>
          <a:ln>
            <a:noFill/>
          </a:ln>
          <a:effectLst>
            <a:innerShdw blurRad="63500" dist="38100" dir="13500000">
              <a:prstClr val="black">
                <a:alpha val="50000"/>
              </a:prstClr>
            </a:innerShdw>
          </a:effectLst>
        </p:spPr>
      </p:pic>
      <p:sp>
        <p:nvSpPr>
          <p:cNvPr id="2" name="TextBox 1"/>
          <p:cNvSpPr txBox="1"/>
          <p:nvPr userDrawn="1"/>
        </p:nvSpPr>
        <p:spPr>
          <a:xfrm>
            <a:off x="609600" y="2819400"/>
            <a:ext cx="3505200" cy="646331"/>
          </a:xfrm>
          <a:prstGeom prst="rect">
            <a:avLst/>
          </a:prstGeom>
          <a:noFill/>
        </p:spPr>
        <p:txBody>
          <a:bodyPr wrap="square" rtlCol="0">
            <a:spAutoFit/>
          </a:bodyPr>
          <a:lstStyle/>
          <a:p>
            <a:pPr algn="ctr"/>
            <a:r>
              <a:rPr lang="en-US" sz="3600" b="1" dirty="0" err="1" smtClean="0">
                <a:solidFill>
                  <a:srgbClr val="FFFFFF"/>
                </a:solidFill>
                <a:latin typeface="Helvetica Neue"/>
                <a:cs typeface="Helvetica Neue"/>
              </a:rPr>
              <a:t>globus</a:t>
            </a:r>
            <a:r>
              <a:rPr lang="en-US" sz="3600" b="1" dirty="0" smtClean="0">
                <a:solidFill>
                  <a:srgbClr val="FFFFFF"/>
                </a:solidFill>
                <a:latin typeface="Helvetica Neue"/>
                <a:cs typeface="Helvetica Neue"/>
              </a:rPr>
              <a:t> online</a:t>
            </a:r>
            <a:endParaRPr lang="en-US" sz="3600" b="1" dirty="0">
              <a:solidFill>
                <a:srgbClr val="FFFFFF"/>
              </a:solidFill>
              <a:latin typeface="Helvetica Neue"/>
              <a:cs typeface="Helvetica Neue"/>
            </a:endParaRPr>
          </a:p>
        </p:txBody>
      </p:sp>
      <p:sp>
        <p:nvSpPr>
          <p:cNvPr id="7" name="Title Placeholder 1"/>
          <p:cNvSpPr>
            <a:spLocks noGrp="1"/>
          </p:cNvSpPr>
          <p:nvPr>
            <p:ph type="title"/>
          </p:nvPr>
        </p:nvSpPr>
        <p:spPr>
          <a:xfrm>
            <a:off x="891332" y="4100484"/>
            <a:ext cx="7086600" cy="990600"/>
          </a:xfrm>
          <a:prstGeom prst="rect">
            <a:avLst/>
          </a:prstGeom>
        </p:spPr>
        <p:txBody>
          <a:bodyPr vert="horz" lIns="91440" tIns="45720" rIns="91440" bIns="45720" rtlCol="0" anchor="ctr" anchorCtr="0">
            <a:normAutofit/>
          </a:bodyPr>
          <a:lstStyle>
            <a:lvl1pPr>
              <a:defRPr sz="3600" b="1">
                <a:solidFill>
                  <a:schemeClr val="tx1">
                    <a:lumMod val="75000"/>
                    <a:lumOff val="25000"/>
                  </a:schemeClr>
                </a:soli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890588" y="5105400"/>
            <a:ext cx="7086600" cy="914400"/>
          </a:xfrm>
          <a:prstGeom prst="rect">
            <a:avLst/>
          </a:prstGeom>
        </p:spPr>
        <p:txBody>
          <a:bodyPr vert="horz"/>
          <a:lstStyle>
            <a:lvl1pPr marL="0" indent="0">
              <a:buNone/>
              <a:defRPr sz="2400">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113775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sz="2800" b="1">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13" name="Slide Number Placeholder 12"/>
          <p:cNvSpPr>
            <a:spLocks noGrp="1"/>
          </p:cNvSpPr>
          <p:nvPr>
            <p:ph type="sldNum" sz="quarter" idx="10"/>
          </p:nvPr>
        </p:nvSpPr>
        <p:spPr/>
        <p:txBody>
          <a:bodyPr/>
          <a:lstStyle/>
          <a:p>
            <a:fld id="{BED86F0A-5EC0-B040-A6A2-A482FA242476}" type="slidenum">
              <a:rPr lang="en-US" smtClean="0"/>
              <a:pPr/>
              <a:t>‹#›</a:t>
            </a:fld>
            <a:endParaRPr lang="en-US" dirty="0"/>
          </a:p>
        </p:txBody>
      </p:sp>
    </p:spTree>
    <p:extLst>
      <p:ext uri="{BB962C8B-B14F-4D97-AF65-F5344CB8AC3E}">
        <p14:creationId xmlns:p14="http://schemas.microsoft.com/office/powerpoint/2010/main" val="116964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0"/>
          </p:nvPr>
        </p:nvSpPr>
        <p:spPr>
          <a:xfrm>
            <a:off x="4572000" y="1600200"/>
            <a:ext cx="4114800" cy="4525963"/>
          </a:xfrm>
          <a:prstGeom prst="rect">
            <a:avLst/>
          </a:prstGeom>
        </p:spPr>
        <p:txBody>
          <a:bodyPr/>
          <a:lstStyle>
            <a:lvl1pPr>
              <a:defRPr sz="2800" b="1">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2"/>
          <p:cNvSpPr>
            <a:spLocks noGrp="1"/>
          </p:cNvSpPr>
          <p:nvPr>
            <p:ph idx="11"/>
          </p:nvPr>
        </p:nvSpPr>
        <p:spPr>
          <a:xfrm>
            <a:off x="381000" y="1600200"/>
            <a:ext cx="4114800" cy="4525963"/>
          </a:xfrm>
          <a:prstGeom prst="rect">
            <a:avLst/>
          </a:prstGeom>
        </p:spPr>
        <p:txBody>
          <a:bodyPr/>
          <a:lstStyle>
            <a:lvl1pPr>
              <a:defRPr sz="2800" b="1">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Slide Number Placeholder 14"/>
          <p:cNvSpPr>
            <a:spLocks noGrp="1"/>
          </p:cNvSpPr>
          <p:nvPr>
            <p:ph type="sldNum" sz="quarter" idx="12"/>
          </p:nvPr>
        </p:nvSpPr>
        <p:spPr/>
        <p:txBody>
          <a:bodyPr/>
          <a:lstStyle/>
          <a:p>
            <a:fld id="{BED86F0A-5EC0-B040-A6A2-A482FA242476}"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191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93837"/>
            <a:ext cx="4038600" cy="803275"/>
          </a:xfrm>
          <a:prstGeom prst="rect">
            <a:avLst/>
          </a:prstGeom>
        </p:spPr>
        <p:txBody>
          <a:bodyPr anchor="b"/>
          <a:lstStyle>
            <a:lvl1pPr marL="0" indent="0">
              <a:buNone/>
              <a:defRPr sz="24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493837"/>
            <a:ext cx="4041775" cy="803275"/>
          </a:xfrm>
          <a:prstGeom prst="rect">
            <a:avLst/>
          </a:prstGeom>
        </p:spPr>
        <p:txBody>
          <a:bodyPr anchor="b"/>
          <a:lstStyle>
            <a:lvl1pPr marL="0" indent="0">
              <a:buNone/>
              <a:defRPr sz="24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2"/>
          <p:cNvSpPr>
            <a:spLocks noGrp="1"/>
          </p:cNvSpPr>
          <p:nvPr>
            <p:ph idx="10"/>
          </p:nvPr>
        </p:nvSpPr>
        <p:spPr>
          <a:xfrm>
            <a:off x="4648200" y="2297112"/>
            <a:ext cx="4038600" cy="3951288"/>
          </a:xfrm>
          <a:prstGeom prst="rect">
            <a:avLst/>
          </a:prstGeom>
        </p:spPr>
        <p:txBody>
          <a:bodyPr/>
          <a:lstStyle>
            <a:lvl1pPr>
              <a:defRPr sz="2400" b="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Content Placeholder 2"/>
          <p:cNvSpPr>
            <a:spLocks noGrp="1"/>
          </p:cNvSpPr>
          <p:nvPr>
            <p:ph idx="11"/>
          </p:nvPr>
        </p:nvSpPr>
        <p:spPr>
          <a:xfrm>
            <a:off x="457200" y="2297112"/>
            <a:ext cx="4038600" cy="3951288"/>
          </a:xfrm>
          <a:prstGeom prst="rect">
            <a:avLst/>
          </a:prstGeom>
        </p:spPr>
        <p:txBody>
          <a:bodyPr/>
          <a:lstStyle>
            <a:lvl1pPr>
              <a:defRPr sz="2400" b="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Slide Number Placeholder 15"/>
          <p:cNvSpPr>
            <a:spLocks noGrp="1"/>
          </p:cNvSpPr>
          <p:nvPr>
            <p:ph type="sldNum" sz="quarter" idx="12"/>
          </p:nvPr>
        </p:nvSpPr>
        <p:spPr/>
        <p:txBody>
          <a:bodyPr/>
          <a:lstStyle/>
          <a:p>
            <a:fld id="{BED86F0A-5EC0-B040-A6A2-A482FA242476}" type="slidenum">
              <a:rPr lang="en-US" smtClean="0"/>
              <a:pPr/>
              <a:t>‹#›</a:t>
            </a:fld>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398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0" name="Slide Number Placeholder 9"/>
          <p:cNvSpPr>
            <a:spLocks noGrp="1"/>
          </p:cNvSpPr>
          <p:nvPr>
            <p:ph type="sldNum" sz="quarter" idx="10"/>
          </p:nvPr>
        </p:nvSpPr>
        <p:spPr/>
        <p:txBody>
          <a:bodyPr/>
          <a:lstStyle/>
          <a:p>
            <a:fld id="{BED86F0A-5EC0-B040-A6A2-A482FA242476}" type="slidenum">
              <a:rPr lang="en-US" smtClean="0"/>
              <a:pPr/>
              <a:t>‹#›</a:t>
            </a:fld>
            <a:endParaRPr lang="en-US" dirty="0"/>
          </a:p>
        </p:txBody>
      </p:sp>
    </p:spTree>
    <p:extLst>
      <p:ext uri="{BB962C8B-B14F-4D97-AF65-F5344CB8AC3E}">
        <p14:creationId xmlns:p14="http://schemas.microsoft.com/office/powerpoint/2010/main" val="382092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BED86F0A-5EC0-B040-A6A2-A482FA242476}" type="slidenum">
              <a:rPr lang="en-US" smtClean="0"/>
              <a:pPr/>
              <a:t>‹#›</a:t>
            </a:fld>
            <a:endParaRPr lang="en-US" dirty="0"/>
          </a:p>
        </p:txBody>
      </p:sp>
    </p:spTree>
    <p:extLst>
      <p:ext uri="{BB962C8B-B14F-4D97-AF65-F5344CB8AC3E}">
        <p14:creationId xmlns:p14="http://schemas.microsoft.com/office/powerpoint/2010/main" val="2673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9144000" cy="609600"/>
          </a:xfrm>
          <a:prstGeom prst="rect">
            <a:avLst/>
          </a:prstGeom>
          <a:solidFill>
            <a:srgbClr val="2B50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O_White_Transparen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87513"/>
            <a:ext cx="609600" cy="489234"/>
          </a:xfrm>
          <a:prstGeom prst="rect">
            <a:avLst/>
          </a:prstGeom>
          <a:ln>
            <a:noFill/>
          </a:ln>
          <a:effectLst>
            <a:innerShdw blurRad="63500" dist="38100" dir="13500000">
              <a:prstClr val="black">
                <a:alpha val="50000"/>
              </a:prstClr>
            </a:innerShdw>
          </a:effectLst>
        </p:spPr>
      </p:pic>
      <p:sp>
        <p:nvSpPr>
          <p:cNvPr id="7" name="Footer Placeholder 4"/>
          <p:cNvSpPr txBox="1">
            <a:spLocks/>
          </p:cNvSpPr>
          <p:nvPr userDrawn="1"/>
        </p:nvSpPr>
        <p:spPr>
          <a:xfrm>
            <a:off x="6858000" y="6498722"/>
            <a:ext cx="2209800" cy="29630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err="1" smtClean="0">
                <a:solidFill>
                  <a:schemeClr val="tx1">
                    <a:lumMod val="65000"/>
                    <a:lumOff val="35000"/>
                  </a:schemeClr>
                </a:solidFill>
                <a:latin typeface="Arial"/>
                <a:cs typeface="Arial"/>
              </a:rPr>
              <a:t>www.</a:t>
            </a:r>
            <a:r>
              <a:rPr lang="en-US" sz="1200" dirty="0" err="1" smtClean="0">
                <a:solidFill>
                  <a:schemeClr val="tx1">
                    <a:lumMod val="50000"/>
                    <a:lumOff val="50000"/>
                  </a:schemeClr>
                </a:solidFill>
                <a:latin typeface="Arial"/>
                <a:cs typeface="Arial"/>
              </a:rPr>
              <a:t>globus</a:t>
            </a:r>
            <a:r>
              <a:rPr lang="en-US" sz="1200" dirty="0" err="1" smtClean="0">
                <a:solidFill>
                  <a:schemeClr val="tx1">
                    <a:lumMod val="65000"/>
                    <a:lumOff val="35000"/>
                  </a:schemeClr>
                </a:solidFill>
                <a:latin typeface="Arial"/>
                <a:cs typeface="Arial"/>
              </a:rPr>
              <a:t>online.org</a:t>
            </a:r>
            <a:endParaRPr lang="en-US" sz="1200" dirty="0">
              <a:solidFill>
                <a:schemeClr val="tx1">
                  <a:lumMod val="65000"/>
                  <a:lumOff val="35000"/>
                </a:schemeClr>
              </a:solidFill>
              <a:latin typeface="Arial"/>
              <a:cs typeface="Arial"/>
            </a:endParaRPr>
          </a:p>
        </p:txBody>
      </p:sp>
      <p:sp>
        <p:nvSpPr>
          <p:cNvPr id="8" name="Slide Number Placeholder 7"/>
          <p:cNvSpPr>
            <a:spLocks noGrp="1"/>
          </p:cNvSpPr>
          <p:nvPr>
            <p:ph type="sldNum" sz="quarter" idx="10"/>
          </p:nvPr>
        </p:nvSpPr>
        <p:spPr/>
        <p:txBody>
          <a:bodyPr/>
          <a:lstStyle/>
          <a:p>
            <a:fld id="{BED86F0A-5EC0-B040-A6A2-A482FA242476}" type="slidenum">
              <a:rPr lang="en-US" smtClean="0"/>
              <a:pPr/>
              <a:t>‹#›</a:t>
            </a:fld>
            <a:endParaRPr lang="en-US" dirty="0"/>
          </a:p>
        </p:txBody>
      </p:sp>
    </p:spTree>
    <p:extLst>
      <p:ext uri="{BB962C8B-B14F-4D97-AF65-F5344CB8AC3E}">
        <p14:creationId xmlns:p14="http://schemas.microsoft.com/office/powerpoint/2010/main" val="1936427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se">
    <p:spTree>
      <p:nvGrpSpPr>
        <p:cNvPr id="1" name=""/>
        <p:cNvGrpSpPr/>
        <p:nvPr/>
      </p:nvGrpSpPr>
      <p:grpSpPr>
        <a:xfrm>
          <a:off x="0" y="0"/>
          <a:ext cx="0" cy="0"/>
          <a:chOff x="0" y="0"/>
          <a:chExt cx="0" cy="0"/>
        </a:xfrm>
      </p:grpSpPr>
      <p:sp>
        <p:nvSpPr>
          <p:cNvPr id="4" name="Rectangle 3"/>
          <p:cNvSpPr/>
          <p:nvPr userDrawn="1"/>
        </p:nvSpPr>
        <p:spPr>
          <a:xfrm>
            <a:off x="0" y="0"/>
            <a:ext cx="9144000" cy="838200"/>
          </a:xfrm>
          <a:prstGeom prst="rect">
            <a:avLst/>
          </a:prstGeom>
          <a:solidFill>
            <a:srgbClr val="41596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uofcicon.eps"/>
          <p:cNvPicPr>
            <a:picLocks noChangeAspect="1"/>
          </p:cNvPicPr>
          <p:nvPr userDrawn="1"/>
        </p:nvPicPr>
        <p:blipFill>
          <a:blip r:embed="rId2"/>
          <a:stretch>
            <a:fillRect/>
          </a:stretch>
        </p:blipFill>
        <p:spPr>
          <a:xfrm>
            <a:off x="8348492" y="108216"/>
            <a:ext cx="673100" cy="596900"/>
          </a:xfrm>
          <a:prstGeom prst="rect">
            <a:avLst/>
          </a:prstGeom>
        </p:spPr>
      </p:pic>
      <p:sp>
        <p:nvSpPr>
          <p:cNvPr id="2" name="Title 1"/>
          <p:cNvSpPr>
            <a:spLocks noGrp="1"/>
          </p:cNvSpPr>
          <p:nvPr>
            <p:ph type="ctrTitle"/>
          </p:nvPr>
        </p:nvSpPr>
        <p:spPr>
          <a:xfrm>
            <a:off x="228600" y="1"/>
            <a:ext cx="7772400" cy="838200"/>
          </a:xfrm>
          <a:prstGeom prst="rect">
            <a:avLst/>
          </a:prstGeom>
        </p:spPr>
        <p:txBody>
          <a:bodyPr tIns="91440" bIns="137160" anchor="ctr">
            <a:normAutofit/>
          </a:bodyPr>
          <a:lstStyle>
            <a:lvl1pPr algn="l">
              <a:spcBef>
                <a:spcPts val="0"/>
              </a:spcBef>
              <a:defRPr sz="3600" b="0" i="0">
                <a:solidFill>
                  <a:schemeClr val="bg1"/>
                </a:solidFill>
                <a:latin typeface="Calibri"/>
                <a:cs typeface="Calibri"/>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228600" y="990600"/>
            <a:ext cx="8553450" cy="5257800"/>
          </a:xfrm>
          <a:prstGeom prst="rect">
            <a:avLst/>
          </a:prstGeom>
        </p:spPr>
        <p:txBody>
          <a:bodyPr vert="horz">
            <a:normAutofit/>
          </a:bodyPr>
          <a:lstStyle>
            <a:lvl1pPr>
              <a:spcBef>
                <a:spcPts val="600"/>
              </a:spcBef>
              <a:buClr>
                <a:srgbClr val="800000"/>
              </a:buClr>
              <a:buSzPct val="80000"/>
              <a:buFont typeface="Lucida Grande"/>
              <a:buChar char="•"/>
              <a:defRPr sz="3200">
                <a:solidFill>
                  <a:schemeClr val="tx1">
                    <a:lumMod val="75000"/>
                    <a:lumOff val="25000"/>
                  </a:schemeClr>
                </a:solidFill>
              </a:defRPr>
            </a:lvl1pPr>
            <a:lvl2pPr>
              <a:spcBef>
                <a:spcPts val="600"/>
              </a:spcBef>
              <a:buClr>
                <a:srgbClr val="800000"/>
              </a:buClr>
              <a:buSzPct val="80000"/>
              <a:defRPr sz="2800">
                <a:solidFill>
                  <a:schemeClr val="tx1">
                    <a:lumMod val="75000"/>
                    <a:lumOff val="25000"/>
                  </a:schemeClr>
                </a:solidFill>
              </a:defRPr>
            </a:lvl2pPr>
            <a:lvl3pPr>
              <a:spcBef>
                <a:spcPts val="600"/>
              </a:spcBef>
              <a:buClr>
                <a:srgbClr val="800000"/>
              </a:buClr>
              <a:buSzPct val="80000"/>
              <a:buFont typeface="Courier New"/>
              <a:buChar char="o"/>
              <a:defRPr sz="2400">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TextBox 6"/>
          <p:cNvSpPr txBox="1"/>
          <p:nvPr userDrawn="1"/>
        </p:nvSpPr>
        <p:spPr>
          <a:xfrm>
            <a:off x="152400" y="6467445"/>
            <a:ext cx="533400" cy="276999"/>
          </a:xfrm>
          <a:prstGeom prst="rect">
            <a:avLst/>
          </a:prstGeom>
          <a:noFill/>
        </p:spPr>
        <p:txBody>
          <a:bodyPr wrap="square" rtlCol="0">
            <a:spAutoFit/>
          </a:bodyPr>
          <a:lstStyle/>
          <a:p>
            <a:fld id="{5ED12DC1-BB88-6B49-A914-5DE104335772}" type="slidenum">
              <a:rPr lang="en-US" sz="1200" smtClean="0">
                <a:solidFill>
                  <a:schemeClr val="bg1">
                    <a:lumMod val="95000"/>
                  </a:schemeClr>
                </a:solidFill>
              </a:rPr>
              <a:pPr/>
              <a:t>‹#›</a:t>
            </a:fld>
            <a:endParaRPr lang="en-US" sz="1200" dirty="0">
              <a:solidFill>
                <a:schemeClr val="bg1">
                  <a:lumMod val="95000"/>
                </a:schemeClr>
              </a:solidFill>
            </a:endParaRPr>
          </a:p>
        </p:txBody>
      </p:sp>
    </p:spTree>
    <p:extLst>
      <p:ext uri="{BB962C8B-B14F-4D97-AF65-F5344CB8AC3E}">
        <p14:creationId xmlns:p14="http://schemas.microsoft.com/office/powerpoint/2010/main" val="36117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239643"/>
            <a:ext cx="7086600" cy="715962"/>
          </a:xfrm>
        </p:spPr>
        <p:txBody>
          <a:bodyPr/>
          <a:lstStyle>
            <a:lvl1pPr algn="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A75563C1-AFDE-7C43-A447-8DCD82553782}"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6" name="Text Placeholder 5"/>
          <p:cNvSpPr>
            <a:spLocks noGrp="1"/>
          </p:cNvSpPr>
          <p:nvPr>
            <p:ph type="body" sz="quarter" idx="12"/>
          </p:nvPr>
        </p:nvSpPr>
        <p:spPr>
          <a:xfrm>
            <a:off x="609600" y="1447800"/>
            <a:ext cx="7467600" cy="4724400"/>
          </a:xfrm>
          <a:prstGeom prst="rect">
            <a:avLst/>
          </a:prstGeo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7697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I-PwrPtGrphc-0401112.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Footer Placeholder 4"/>
          <p:cNvSpPr txBox="1">
            <a:spLocks/>
          </p:cNvSpPr>
          <p:nvPr/>
        </p:nvSpPr>
        <p:spPr>
          <a:xfrm>
            <a:off x="6858000" y="6498722"/>
            <a:ext cx="2209800" cy="29630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err="1" smtClean="0">
                <a:solidFill>
                  <a:schemeClr val="tx1">
                    <a:lumMod val="65000"/>
                    <a:lumOff val="35000"/>
                  </a:schemeClr>
                </a:solidFill>
                <a:latin typeface="Arial"/>
                <a:cs typeface="Arial"/>
              </a:rPr>
              <a:t>www.</a:t>
            </a:r>
            <a:r>
              <a:rPr lang="en-US" sz="1200" dirty="0" err="1" smtClean="0">
                <a:solidFill>
                  <a:schemeClr val="tx1">
                    <a:lumMod val="50000"/>
                    <a:lumOff val="50000"/>
                  </a:schemeClr>
                </a:solidFill>
                <a:latin typeface="Arial"/>
                <a:cs typeface="Arial"/>
              </a:rPr>
              <a:t>globus</a:t>
            </a:r>
            <a:r>
              <a:rPr lang="en-US" sz="1200" dirty="0" err="1" smtClean="0">
                <a:solidFill>
                  <a:schemeClr val="tx1">
                    <a:lumMod val="65000"/>
                    <a:lumOff val="35000"/>
                  </a:schemeClr>
                </a:solidFill>
                <a:latin typeface="Arial"/>
                <a:cs typeface="Arial"/>
              </a:rPr>
              <a:t>online.org</a:t>
            </a:r>
            <a:endParaRPr lang="en-US" sz="1200" dirty="0">
              <a:solidFill>
                <a:schemeClr val="tx1">
                  <a:lumMod val="65000"/>
                  <a:lumOff val="35000"/>
                </a:schemeClr>
              </a:solidFill>
              <a:latin typeface="Arial"/>
              <a:cs typeface="Arial"/>
            </a:endParaRPr>
          </a:p>
        </p:txBody>
      </p:sp>
      <p:sp>
        <p:nvSpPr>
          <p:cNvPr id="14" name="Rectangle 13"/>
          <p:cNvSpPr/>
          <p:nvPr/>
        </p:nvSpPr>
        <p:spPr>
          <a:xfrm>
            <a:off x="0" y="0"/>
            <a:ext cx="9144000" cy="1143000"/>
          </a:xfrm>
          <a:prstGeom prst="rect">
            <a:avLst/>
          </a:prstGeom>
          <a:solidFill>
            <a:srgbClr val="2B50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1524000" y="76200"/>
            <a:ext cx="7086600" cy="990600"/>
          </a:xfrm>
          <a:prstGeom prst="rect">
            <a:avLst/>
          </a:prstGeom>
        </p:spPr>
        <p:txBody>
          <a:bodyPr vert="horz" lIns="91440" tIns="45720" rIns="91440" bIns="45720" rtlCol="0" anchor="ctr" anchorCtr="0">
            <a:normAutofit/>
          </a:bodyPr>
          <a:lstStyle/>
          <a:p>
            <a:r>
              <a:rPr lang="en-US" smtClean="0"/>
              <a:t>Click to edit Master title style</a:t>
            </a:r>
            <a:endParaRPr lang="en-US" dirty="0"/>
          </a:p>
        </p:txBody>
      </p:sp>
      <p:pic>
        <p:nvPicPr>
          <p:cNvPr id="15" name="Picture 14" descr="gO_White_Transparent.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2400" y="87512"/>
            <a:ext cx="1219200" cy="978467"/>
          </a:xfrm>
          <a:prstGeom prst="rect">
            <a:avLst/>
          </a:prstGeom>
          <a:ln>
            <a:noFill/>
          </a:ln>
          <a:effectLst>
            <a:innerShdw blurRad="63500" dist="38100" dir="13500000">
              <a:prstClr val="black">
                <a:alpha val="50000"/>
              </a:prstClr>
            </a:innerShdw>
          </a:effectLst>
        </p:spPr>
      </p:pic>
      <p:sp>
        <p:nvSpPr>
          <p:cNvPr id="16" name="Slide Number Placeholder 15"/>
          <p:cNvSpPr>
            <a:spLocks noGrp="1"/>
          </p:cNvSpPr>
          <p:nvPr>
            <p:ph type="sldNum" sz="quarter" idx="4"/>
          </p:nvPr>
        </p:nvSpPr>
        <p:spPr>
          <a:xfrm>
            <a:off x="4229100" y="6492875"/>
            <a:ext cx="685800" cy="365125"/>
          </a:xfrm>
          <a:prstGeom prst="rect">
            <a:avLst/>
          </a:prstGeom>
        </p:spPr>
        <p:txBody>
          <a:bodyPr vert="horz" lIns="91440" tIns="45720" rIns="91440" bIns="45720" rtlCol="0" anchor="ctr"/>
          <a:lstStyle>
            <a:lvl1pPr algn="ctr">
              <a:defRPr sz="1200">
                <a:solidFill>
                  <a:schemeClr val="tx1">
                    <a:lumMod val="65000"/>
                    <a:lumOff val="35000"/>
                  </a:schemeClr>
                </a:solidFill>
                <a:latin typeface="Arial"/>
                <a:cs typeface="Arial"/>
              </a:defRPr>
            </a:lvl1pPr>
          </a:lstStyle>
          <a:p>
            <a:fld id="{BED86F0A-5EC0-B040-A6A2-A482FA242476}" type="slidenum">
              <a:rPr lang="en-US" smtClean="0"/>
              <a:pPr/>
              <a:t>‹#›</a:t>
            </a:fld>
            <a:endParaRPr lang="en-US" dirty="0"/>
          </a:p>
        </p:txBody>
      </p:sp>
    </p:spTree>
    <p:extLst>
      <p:ext uri="{BB962C8B-B14F-4D97-AF65-F5344CB8AC3E}">
        <p14:creationId xmlns:p14="http://schemas.microsoft.com/office/powerpoint/2010/main" val="1443710117"/>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90" r:id="rId8"/>
    <p:sldLayoutId id="2147483692" r:id="rId9"/>
  </p:sldLayoutIdLst>
  <p:hf hdr="0" ftr="0" dt="0"/>
  <p:txStyles>
    <p:titleStyle>
      <a:lvl1pPr algn="l" defTabSz="457200" rtl="0" eaLnBrk="1" latinLnBrk="0" hangingPunct="1">
        <a:spcBef>
          <a:spcPct val="0"/>
        </a:spcBef>
        <a:buNone/>
        <a:defRPr lang="en-US" sz="3200" kern="1200" baseline="0" dirty="0" smtClean="0">
          <a:solidFill>
            <a:schemeClr val="bg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Worksheet1.xls"/><Relationship Id="rId5"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em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jpe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44" y="4191000"/>
            <a:ext cx="8381256" cy="990600"/>
          </a:xfrm>
        </p:spPr>
        <p:txBody>
          <a:bodyPr>
            <a:normAutofit/>
          </a:bodyPr>
          <a:lstStyle/>
          <a:p>
            <a:r>
              <a:rPr lang="en-US" dirty="0" smtClean="0"/>
              <a:t>Cloud Based Services for Science</a:t>
            </a:r>
            <a:endParaRPr lang="en-US" sz="2700" dirty="0"/>
          </a:p>
        </p:txBody>
      </p:sp>
      <p:sp>
        <p:nvSpPr>
          <p:cNvPr id="3" name="Content Placeholder 2"/>
          <p:cNvSpPr>
            <a:spLocks noGrp="1"/>
          </p:cNvSpPr>
          <p:nvPr>
            <p:ph sz="quarter" idx="10"/>
          </p:nvPr>
        </p:nvSpPr>
        <p:spPr>
          <a:xfrm>
            <a:off x="609600" y="5319684"/>
            <a:ext cx="7086600" cy="471516"/>
          </a:xfrm>
        </p:spPr>
        <p:txBody>
          <a:bodyPr/>
          <a:lstStyle/>
          <a:p>
            <a:endParaRPr lang="en-US" sz="2000" b="1" dirty="0" smtClean="0">
              <a:solidFill>
                <a:schemeClr val="tx1">
                  <a:lumMod val="75000"/>
                  <a:lumOff val="25000"/>
                </a:schemeClr>
              </a:solidFill>
            </a:endParaRPr>
          </a:p>
          <a:p>
            <a:r>
              <a:rPr lang="en-US" sz="2000" b="1" dirty="0" smtClean="0">
                <a:solidFill>
                  <a:schemeClr val="tx1">
                    <a:lumMod val="75000"/>
                    <a:lumOff val="25000"/>
                  </a:schemeClr>
                </a:solidFill>
              </a:rPr>
              <a:t>Steve Tuecke</a:t>
            </a:r>
            <a:r>
              <a:rPr lang="en-US" sz="2000" dirty="0" smtClean="0">
                <a:solidFill>
                  <a:schemeClr val="tx1">
                    <a:lumMod val="75000"/>
                    <a:lumOff val="25000"/>
                  </a:schemeClr>
                </a:solidFill>
              </a:rPr>
              <a:t/>
            </a:r>
            <a:br>
              <a:rPr lang="en-US" sz="2000" dirty="0" smtClean="0">
                <a:solidFill>
                  <a:schemeClr val="tx1">
                    <a:lumMod val="75000"/>
                    <a:lumOff val="25000"/>
                  </a:schemeClr>
                </a:solidFill>
              </a:rPr>
            </a:br>
            <a:r>
              <a:rPr lang="en-US" sz="2000" dirty="0" smtClean="0">
                <a:solidFill>
                  <a:schemeClr val="tx1">
                    <a:lumMod val="75000"/>
                    <a:lumOff val="25000"/>
                  </a:schemeClr>
                </a:solidFill>
              </a:rPr>
              <a:t>Computation Institute</a:t>
            </a:r>
            <a:br>
              <a:rPr lang="en-US" sz="2000" dirty="0" smtClean="0">
                <a:solidFill>
                  <a:schemeClr val="tx1">
                    <a:lumMod val="75000"/>
                    <a:lumOff val="25000"/>
                  </a:schemeClr>
                </a:solidFill>
              </a:rPr>
            </a:br>
            <a:r>
              <a:rPr lang="en-US" sz="2000" dirty="0" smtClean="0">
                <a:solidFill>
                  <a:schemeClr val="tx1">
                    <a:lumMod val="75000"/>
                    <a:lumOff val="25000"/>
                  </a:schemeClr>
                </a:solidFill>
              </a:rPr>
              <a:t>University of Chicago and Argonne National Laboratory</a:t>
            </a:r>
          </a:p>
          <a:p>
            <a:endParaRPr lang="en-US" sz="2800" dirty="0">
              <a:solidFill>
                <a:schemeClr val="tx1">
                  <a:lumMod val="75000"/>
                  <a:lumOff val="25000"/>
                </a:schemeClr>
              </a:solidFill>
            </a:endParaRPr>
          </a:p>
        </p:txBody>
      </p:sp>
      <p:pic>
        <p:nvPicPr>
          <p:cNvPr id="4" name="Picture 3" descr="ci_logo.eps"/>
          <p:cNvPicPr>
            <a:picLocks noChangeAspect="1"/>
          </p:cNvPicPr>
          <p:nvPr/>
        </p:nvPicPr>
        <p:blipFill>
          <a:blip r:embed="rId3"/>
          <a:stretch>
            <a:fillRect/>
          </a:stretch>
        </p:blipFill>
        <p:spPr>
          <a:xfrm>
            <a:off x="5193923" y="632940"/>
            <a:ext cx="3188077" cy="1424460"/>
          </a:xfrm>
          <a:prstGeom prst="rect">
            <a:avLst/>
          </a:prstGeom>
        </p:spPr>
      </p:pic>
    </p:spTree>
    <p:extLst>
      <p:ext uri="{BB962C8B-B14F-4D97-AF65-F5344CB8AC3E}">
        <p14:creationId xmlns:p14="http://schemas.microsoft.com/office/powerpoint/2010/main" val="17530793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science has been successful</a:t>
            </a:r>
            <a:endParaRPr lang="en-US" dirty="0"/>
          </a:p>
        </p:txBody>
      </p:sp>
      <p:pic>
        <p:nvPicPr>
          <p:cNvPr id="10" name="Content Placeholder 4" descr="Screen shot 2011-07-28 at 9.29.31 PM.pn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451" b="21342"/>
          <a:stretch/>
        </p:blipFill>
        <p:spPr>
          <a:xfrm>
            <a:off x="4191000" y="1143000"/>
            <a:ext cx="4945062" cy="2667000"/>
          </a:xfrm>
          <a:prstGeom prst="rect">
            <a:avLst/>
          </a:prstGeom>
        </p:spPr>
      </p:pic>
      <p:sp>
        <p:nvSpPr>
          <p:cNvPr id="5" name="TextBox 4"/>
          <p:cNvSpPr txBox="1"/>
          <p:nvPr/>
        </p:nvSpPr>
        <p:spPr>
          <a:xfrm>
            <a:off x="1087583" y="6334780"/>
            <a:ext cx="7980217" cy="523220"/>
          </a:xfrm>
          <a:prstGeom prst="rect">
            <a:avLst/>
          </a:prstGeom>
          <a:solidFill>
            <a:schemeClr val="bg1"/>
          </a:solidFill>
        </p:spPr>
        <p:txBody>
          <a:bodyPr wrap="square" rtlCol="0">
            <a:spAutoFit/>
          </a:bodyPr>
          <a:lstStyle/>
          <a:p>
            <a:pPr algn="ctr"/>
            <a:r>
              <a:rPr lang="en-US" sz="2800" dirty="0" smtClean="0">
                <a:solidFill>
                  <a:srgbClr val="9D2B29"/>
                </a:solidFill>
              </a:rPr>
              <a:t>All build </a:t>
            </a:r>
            <a:r>
              <a:rPr lang="en-US" sz="2800" dirty="0">
                <a:solidFill>
                  <a:srgbClr val="9D2B29"/>
                </a:solidFill>
              </a:rPr>
              <a:t>on </a:t>
            </a:r>
            <a:r>
              <a:rPr lang="en-US" sz="2800" dirty="0" smtClean="0">
                <a:solidFill>
                  <a:srgbClr val="9D2B29"/>
                </a:solidFill>
              </a:rPr>
              <a:t>Globus Toolkit software</a:t>
            </a:r>
            <a:endParaRPr lang="en-US" sz="2800" dirty="0">
              <a:solidFill>
                <a:srgbClr val="9D2B29"/>
              </a:solidFill>
            </a:endParaRPr>
          </a:p>
        </p:txBody>
      </p:sp>
      <p:pic>
        <p:nvPicPr>
          <p:cNvPr id="6" name="Picture 7" descr="ESGF Modeling 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9344" y="3893403"/>
            <a:ext cx="4458456" cy="20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a:srcRect l="17740" t="25000" r="22052" b="22619"/>
          <a:stretch/>
        </p:blipFill>
        <p:spPr>
          <a:xfrm>
            <a:off x="152400" y="1142999"/>
            <a:ext cx="3620653" cy="2133601"/>
          </a:xfrm>
          <a:prstGeom prst="rect">
            <a:avLst/>
          </a:prstGeom>
        </p:spPr>
      </p:pic>
      <p:sp>
        <p:nvSpPr>
          <p:cNvPr id="8" name="TextBox 7"/>
          <p:cNvSpPr txBox="1"/>
          <p:nvPr/>
        </p:nvSpPr>
        <p:spPr>
          <a:xfrm>
            <a:off x="-1" y="3200400"/>
            <a:ext cx="4343401" cy="707886"/>
          </a:xfrm>
          <a:prstGeom prst="rect">
            <a:avLst/>
          </a:prstGeom>
          <a:noFill/>
        </p:spPr>
        <p:txBody>
          <a:bodyPr wrap="square" rtlCol="0">
            <a:spAutoFit/>
          </a:bodyPr>
          <a:lstStyle/>
          <a:p>
            <a:r>
              <a:rPr lang="en-US" sz="2000" dirty="0" smtClean="0">
                <a:solidFill>
                  <a:srgbClr val="3300FF"/>
                </a:solidFill>
              </a:rPr>
              <a:t>LIGO: 1 PB data in last science run, distributed to 800 scientists worldwide</a:t>
            </a:r>
            <a:endParaRPr lang="en-US" sz="2000" dirty="0">
              <a:solidFill>
                <a:srgbClr val="3300FF"/>
              </a:solidFill>
            </a:endParaRPr>
          </a:p>
        </p:txBody>
      </p:sp>
      <p:sp>
        <p:nvSpPr>
          <p:cNvPr id="9" name="TextBox 8"/>
          <p:cNvSpPr txBox="1"/>
          <p:nvPr/>
        </p:nvSpPr>
        <p:spPr>
          <a:xfrm>
            <a:off x="4506034" y="5616714"/>
            <a:ext cx="4028366" cy="707886"/>
          </a:xfrm>
          <a:prstGeom prst="rect">
            <a:avLst/>
          </a:prstGeom>
          <a:noFill/>
        </p:spPr>
        <p:txBody>
          <a:bodyPr wrap="none" rtlCol="0">
            <a:spAutoFit/>
          </a:bodyPr>
          <a:lstStyle/>
          <a:p>
            <a:r>
              <a:rPr lang="en-US" sz="2000" dirty="0" smtClean="0"/>
              <a:t>ESG: 1.2 PB climate data</a:t>
            </a:r>
          </a:p>
          <a:p>
            <a:r>
              <a:rPr lang="en-US" sz="2000" dirty="0" smtClean="0"/>
              <a:t>delivered to </a:t>
            </a:r>
            <a:r>
              <a:rPr lang="en-US" sz="2000" dirty="0"/>
              <a:t>23,000 </a:t>
            </a:r>
            <a:r>
              <a:rPr lang="en-US" sz="2000" dirty="0" smtClean="0"/>
              <a:t>users; 600+ pubs</a:t>
            </a:r>
            <a:endParaRPr lang="en-US" sz="2000" dirty="0"/>
          </a:p>
        </p:txBody>
      </p:sp>
      <p:pic>
        <p:nvPicPr>
          <p:cNvPr id="11" name="Picture 10"/>
          <p:cNvPicPr>
            <a:picLocks noChangeAspect="1"/>
          </p:cNvPicPr>
          <p:nvPr/>
        </p:nvPicPr>
        <p:blipFill rotWithShape="1">
          <a:blip r:embed="rId6"/>
          <a:srcRect r="76750" b="23889"/>
          <a:stretch/>
        </p:blipFill>
        <p:spPr>
          <a:xfrm>
            <a:off x="0" y="1174749"/>
            <a:ext cx="2066925" cy="869950"/>
          </a:xfrm>
          <a:prstGeom prst="rect">
            <a:avLst/>
          </a:prstGeom>
        </p:spPr>
      </p:pic>
      <p:pic>
        <p:nvPicPr>
          <p:cNvPr id="13" name="Picture 12"/>
          <p:cNvPicPr>
            <a:picLocks noChangeAspect="1"/>
          </p:cNvPicPr>
          <p:nvPr/>
        </p:nvPicPr>
        <p:blipFill>
          <a:blip r:embed="rId7"/>
          <a:stretch>
            <a:fillRect/>
          </a:stretch>
        </p:blipFill>
        <p:spPr>
          <a:xfrm>
            <a:off x="0" y="6019800"/>
            <a:ext cx="1012130" cy="826903"/>
          </a:xfrm>
          <a:prstGeom prst="rect">
            <a:avLst/>
          </a:prstGeom>
        </p:spPr>
      </p:pic>
      <p:sp>
        <p:nvSpPr>
          <p:cNvPr id="14" name="TextBox 13"/>
          <p:cNvSpPr txBox="1"/>
          <p:nvPr/>
        </p:nvSpPr>
        <p:spPr>
          <a:xfrm>
            <a:off x="4353278" y="2329838"/>
            <a:ext cx="3647722" cy="1015663"/>
          </a:xfrm>
          <a:prstGeom prst="rect">
            <a:avLst/>
          </a:prstGeom>
          <a:noFill/>
        </p:spPr>
        <p:txBody>
          <a:bodyPr wrap="square" rtlCol="0">
            <a:spAutoFit/>
          </a:bodyPr>
          <a:lstStyle/>
          <a:p>
            <a:r>
              <a:rPr lang="en-US" sz="2000" dirty="0" smtClean="0">
                <a:solidFill>
                  <a:srgbClr val="FF6600"/>
                </a:solidFill>
              </a:rPr>
              <a:t>OSG: 1.4M </a:t>
            </a:r>
            <a:r>
              <a:rPr lang="en-US" sz="2000" dirty="0">
                <a:solidFill>
                  <a:srgbClr val="FF6600"/>
                </a:solidFill>
              </a:rPr>
              <a:t>CPU-hours/day, &gt;90 sites, &gt;3000 users, </a:t>
            </a:r>
            <a:r>
              <a:rPr lang="en-US" sz="2000" dirty="0" smtClean="0">
                <a:solidFill>
                  <a:srgbClr val="FF6600"/>
                </a:solidFill>
              </a:rPr>
              <a:t/>
            </a:r>
            <a:br>
              <a:rPr lang="en-US" sz="2000" dirty="0" smtClean="0">
                <a:solidFill>
                  <a:srgbClr val="FF6600"/>
                </a:solidFill>
              </a:rPr>
            </a:br>
            <a:r>
              <a:rPr lang="en-US" sz="2000" dirty="0" smtClean="0">
                <a:solidFill>
                  <a:srgbClr val="FF6600"/>
                </a:solidFill>
              </a:rPr>
              <a:t>&gt;</a:t>
            </a:r>
            <a:r>
              <a:rPr lang="en-US" sz="2000" dirty="0">
                <a:solidFill>
                  <a:srgbClr val="FF6600"/>
                </a:solidFill>
              </a:rPr>
              <a:t>260 pubs in </a:t>
            </a:r>
            <a:r>
              <a:rPr lang="en-US" sz="2000" dirty="0" smtClean="0">
                <a:solidFill>
                  <a:srgbClr val="FF6600"/>
                </a:solidFill>
              </a:rPr>
              <a:t>2010</a:t>
            </a:r>
            <a:endParaRPr lang="en-US" sz="2000" dirty="0">
              <a:solidFill>
                <a:srgbClr val="FF6600"/>
              </a:solidFill>
            </a:endParaRPr>
          </a:p>
        </p:txBody>
      </p:sp>
      <p:sp>
        <p:nvSpPr>
          <p:cNvPr id="3" name="TextBox 2"/>
          <p:cNvSpPr txBox="1"/>
          <p:nvPr/>
        </p:nvSpPr>
        <p:spPr>
          <a:xfrm>
            <a:off x="236071" y="4038600"/>
            <a:ext cx="3954929" cy="1938992"/>
          </a:xfrm>
          <a:prstGeom prst="rect">
            <a:avLst/>
          </a:prstGeom>
          <a:noFill/>
          <a:ln>
            <a:solidFill>
              <a:schemeClr val="tx1"/>
            </a:solidFill>
          </a:ln>
        </p:spPr>
        <p:txBody>
          <a:bodyPr wrap="none" rtlCol="0">
            <a:spAutoFit/>
          </a:bodyPr>
          <a:lstStyle/>
          <a:p>
            <a:r>
              <a:rPr lang="en-US" sz="2400" dirty="0" smtClean="0"/>
              <a:t>Substantial teams</a:t>
            </a:r>
          </a:p>
          <a:p>
            <a:r>
              <a:rPr lang="en-US" sz="2400" dirty="0" smtClean="0"/>
              <a:t>Sustained effort</a:t>
            </a:r>
          </a:p>
          <a:p>
            <a:r>
              <a:rPr lang="en-US" sz="2400" dirty="0" smtClean="0"/>
              <a:t>Leverage common technology</a:t>
            </a:r>
          </a:p>
          <a:p>
            <a:r>
              <a:rPr lang="en-US" sz="2400" dirty="0" smtClean="0"/>
              <a:t>Application-specific solutions</a:t>
            </a:r>
          </a:p>
          <a:p>
            <a:r>
              <a:rPr lang="en-US" sz="2400" dirty="0" smtClean="0"/>
              <a:t>Production focus</a:t>
            </a:r>
          </a:p>
        </p:txBody>
      </p:sp>
    </p:spTree>
    <p:extLst>
      <p:ext uri="{BB962C8B-B14F-4D97-AF65-F5344CB8AC3E}">
        <p14:creationId xmlns:p14="http://schemas.microsoft.com/office/powerpoint/2010/main" val="21423459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small and medium science is suffering</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11" t="31091" r="8266" b="10155"/>
          <a:stretch/>
        </p:blipFill>
        <p:spPr bwMode="auto">
          <a:xfrm>
            <a:off x="0" y="1143000"/>
            <a:ext cx="4978401" cy="376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0" y="4889718"/>
            <a:ext cx="3736920" cy="1815882"/>
          </a:xfrm>
          <a:prstGeom prst="rect">
            <a:avLst/>
          </a:prstGeom>
          <a:noFill/>
        </p:spPr>
        <p:txBody>
          <a:bodyPr wrap="none" rtlCol="0">
            <a:spAutoFit/>
          </a:bodyPr>
          <a:lstStyle/>
          <a:p>
            <a:pPr marL="457200" indent="-457200">
              <a:buFont typeface="Arial"/>
              <a:buChar char="•"/>
            </a:pPr>
            <a:r>
              <a:rPr lang="en-US" sz="2800" dirty="0"/>
              <a:t>Data deluge</a:t>
            </a:r>
          </a:p>
          <a:p>
            <a:pPr marL="457200" indent="-457200">
              <a:buFont typeface="Arial"/>
              <a:buChar char="•"/>
            </a:pPr>
            <a:r>
              <a:rPr lang="en-US" sz="2800" dirty="0" smtClean="0"/>
              <a:t>Ad-hoc solutions</a:t>
            </a:r>
          </a:p>
          <a:p>
            <a:pPr marL="457200" indent="-457200">
              <a:buFont typeface="Arial"/>
              <a:buChar char="•"/>
            </a:pPr>
            <a:r>
              <a:rPr lang="en-US" sz="2800" dirty="0" smtClean="0"/>
              <a:t>Inadequate software, </a:t>
            </a:r>
            <a:br>
              <a:rPr lang="en-US" sz="2800" dirty="0" smtClean="0"/>
            </a:br>
            <a:r>
              <a:rPr lang="en-US" sz="2800" dirty="0" smtClean="0"/>
              <a:t>hardware &amp; IT staff</a:t>
            </a: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l="25885" t="35110" r="45074" b="24278"/>
          <a:stretch>
            <a:fillRect/>
          </a:stretch>
        </p:blipFill>
        <p:spPr bwMode="auto">
          <a:xfrm>
            <a:off x="4978401" y="1142999"/>
            <a:ext cx="4165599" cy="584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9972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data in the long tail of science</a:t>
            </a:r>
            <a:endParaRPr lang="en-US" dirty="0"/>
          </a:p>
        </p:txBody>
      </p:sp>
      <p:graphicFrame>
        <p:nvGraphicFramePr>
          <p:cNvPr id="4" name="Object 4"/>
          <p:cNvGraphicFramePr>
            <a:graphicFrameLocks noGrp="1" noChangeAspect="1"/>
          </p:cNvGraphicFramePr>
          <p:nvPr>
            <p:ph sz="half" idx="4294967295"/>
            <p:extLst>
              <p:ext uri="{D42A27DB-BD31-4B8C-83A1-F6EECF244321}">
                <p14:modId xmlns:p14="http://schemas.microsoft.com/office/powerpoint/2010/main" val="4223006590"/>
              </p:ext>
            </p:extLst>
          </p:nvPr>
        </p:nvGraphicFramePr>
        <p:xfrm>
          <a:off x="304800" y="1143000"/>
          <a:ext cx="8534400" cy="5453062"/>
        </p:xfrm>
        <a:graphic>
          <a:graphicData uri="http://schemas.openxmlformats.org/presentationml/2006/ole">
            <mc:AlternateContent xmlns:mc="http://schemas.openxmlformats.org/markup-compatibility/2006">
              <mc:Choice xmlns:v="urn:schemas-microsoft-com:vml" Requires="v">
                <p:oleObj spid="_x0000_s1074" name="Worksheet" r:id="rId4" imgW="5886499" imgH="3762373" progId="Excel.Sheet.8">
                  <p:embed/>
                </p:oleObj>
              </mc:Choice>
              <mc:Fallback>
                <p:oleObj name="Worksheet" r:id="rId4" imgW="5886499" imgH="376237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8534400" cy="545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381000" y="5791200"/>
            <a:ext cx="5201815" cy="461665"/>
          </a:xfrm>
          <a:prstGeom prst="rect">
            <a:avLst/>
          </a:prstGeom>
          <a:noFill/>
        </p:spPr>
        <p:txBody>
          <a:bodyPr wrap="none" rtlCol="0">
            <a:spAutoFit/>
          </a:bodyPr>
          <a:lstStyle/>
          <a:p>
            <a:r>
              <a:rPr lang="en-US" sz="2400" dirty="0"/>
              <a:t>NSF grant awards, 2007 (Bryan </a:t>
            </a:r>
            <a:r>
              <a:rPr lang="en-US" sz="2400" dirty="0" err="1"/>
              <a:t>Heidorn</a:t>
            </a:r>
            <a:r>
              <a:rPr lang="en-US" sz="2400" dirty="0"/>
              <a:t>)</a:t>
            </a:r>
          </a:p>
        </p:txBody>
      </p:sp>
    </p:spTree>
    <p:extLst>
      <p:ext uri="{BB962C8B-B14F-4D97-AF65-F5344CB8AC3E}">
        <p14:creationId xmlns:p14="http://schemas.microsoft.com/office/powerpoint/2010/main" val="28056406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crisis that demands new approaches</a:t>
            </a:r>
            <a:endParaRPr lang="en-US" dirty="0"/>
          </a:p>
        </p:txBody>
      </p:sp>
      <p:sp>
        <p:nvSpPr>
          <p:cNvPr id="3" name="Content Placeholder 2"/>
          <p:cNvSpPr>
            <a:spLocks noGrp="1"/>
          </p:cNvSpPr>
          <p:nvPr>
            <p:ph sz="quarter" idx="4294967295"/>
          </p:nvPr>
        </p:nvSpPr>
        <p:spPr>
          <a:xfrm>
            <a:off x="304800" y="1143000"/>
            <a:ext cx="8553450" cy="5257800"/>
          </a:xfrm>
          <a:prstGeom prst="rect">
            <a:avLst/>
          </a:prstGeom>
        </p:spPr>
        <p:txBody>
          <a:bodyPr/>
          <a:lstStyle/>
          <a:p>
            <a:r>
              <a:rPr lang="en-US" dirty="0" smtClean="0"/>
              <a:t>We have </a:t>
            </a:r>
            <a:r>
              <a:rPr lang="en-US" b="1" dirty="0" smtClean="0"/>
              <a:t>exceptional infrastructure for the 1% </a:t>
            </a:r>
            <a:r>
              <a:rPr lang="en-US" dirty="0" smtClean="0"/>
              <a:t>(e.g., supercomputers, Large Hadron Collider, …)</a:t>
            </a:r>
          </a:p>
          <a:p>
            <a:r>
              <a:rPr lang="en-US" dirty="0" smtClean="0"/>
              <a:t>But </a:t>
            </a:r>
            <a:r>
              <a:rPr lang="en-US" b="1" dirty="0" smtClean="0"/>
              <a:t>not for the 99% </a:t>
            </a:r>
            <a:r>
              <a:rPr lang="en-US" dirty="0" smtClean="0"/>
              <a:t>(e.g., the vast majority of the 1.8M publicly funded researchers in the EU)</a:t>
            </a:r>
          </a:p>
        </p:txBody>
      </p:sp>
      <p:sp>
        <p:nvSpPr>
          <p:cNvPr id="5" name="Rectangle 4"/>
          <p:cNvSpPr/>
          <p:nvPr/>
        </p:nvSpPr>
        <p:spPr>
          <a:xfrm>
            <a:off x="914400" y="3352800"/>
            <a:ext cx="8153400" cy="3416320"/>
          </a:xfrm>
          <a:prstGeom prst="rect">
            <a:avLst/>
          </a:prstGeom>
        </p:spPr>
        <p:txBody>
          <a:bodyPr wrap="square">
            <a:spAutoFit/>
          </a:bodyPr>
          <a:lstStyle/>
          <a:p>
            <a:r>
              <a:rPr lang="en-US" sz="3600" dirty="0">
                <a:solidFill>
                  <a:srgbClr val="8D1D27"/>
                </a:solidFill>
              </a:rPr>
              <a:t>We need </a:t>
            </a:r>
            <a:r>
              <a:rPr lang="en-US" sz="3600" dirty="0" smtClean="0">
                <a:solidFill>
                  <a:srgbClr val="8D1D27"/>
                </a:solidFill>
              </a:rPr>
              <a:t>new approaches to providing research cyberinfrastructure, that:</a:t>
            </a:r>
          </a:p>
          <a:p>
            <a:r>
              <a:rPr lang="en-US" sz="3600" dirty="0">
                <a:solidFill>
                  <a:srgbClr val="8D1D27"/>
                </a:solidFill>
              </a:rPr>
              <a:t>— </a:t>
            </a:r>
            <a:r>
              <a:rPr lang="en-US" sz="3600" dirty="0" smtClean="0">
                <a:solidFill>
                  <a:srgbClr val="8D1D27"/>
                </a:solidFill>
              </a:rPr>
              <a:t>Provide advanced functionality</a:t>
            </a:r>
            <a:endParaRPr lang="en-US" sz="3600" dirty="0">
              <a:solidFill>
                <a:srgbClr val="8D1D27"/>
              </a:solidFill>
            </a:endParaRPr>
          </a:p>
          <a:p>
            <a:r>
              <a:rPr lang="en-US" sz="3600" dirty="0" smtClean="0">
                <a:solidFill>
                  <a:srgbClr val="8D1D27"/>
                </a:solidFill>
              </a:rPr>
              <a:t>— Reduce barriers to entry</a:t>
            </a:r>
          </a:p>
          <a:p>
            <a:r>
              <a:rPr lang="en-US" sz="3600" dirty="0" smtClean="0">
                <a:solidFill>
                  <a:srgbClr val="8D1D27"/>
                </a:solidFill>
              </a:rPr>
              <a:t>— Are cheaper</a:t>
            </a:r>
          </a:p>
          <a:p>
            <a:r>
              <a:rPr lang="en-US" sz="3600" dirty="0" smtClean="0">
                <a:solidFill>
                  <a:srgbClr val="8D1D27"/>
                </a:solidFill>
              </a:rPr>
              <a:t>— Are sustainable</a:t>
            </a:r>
            <a:endParaRPr lang="en-US" sz="3600" dirty="0">
              <a:solidFill>
                <a:srgbClr val="8D1D27"/>
              </a:solidFill>
            </a:endParaRPr>
          </a:p>
        </p:txBody>
      </p:sp>
    </p:spTree>
    <p:extLst>
      <p:ext uri="{BB962C8B-B14F-4D97-AF65-F5344CB8AC3E}">
        <p14:creationId xmlns:p14="http://schemas.microsoft.com/office/powerpoint/2010/main" val="1182179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76200"/>
            <a:ext cx="7391400" cy="990600"/>
          </a:xfrm>
        </p:spPr>
        <p:txBody>
          <a:bodyPr>
            <a:normAutofit fontScale="90000"/>
          </a:bodyPr>
          <a:lstStyle/>
          <a:p>
            <a:r>
              <a:rPr lang="en-US" dirty="0" smtClean="0"/>
              <a:t>Run a research project from a coffee shop?</a:t>
            </a:r>
            <a:endParaRPr lang="en-US" dirty="0"/>
          </a:p>
        </p:txBody>
      </p:sp>
      <p:sp>
        <p:nvSpPr>
          <p:cNvPr id="4" name="Slide Number Placeholder 3"/>
          <p:cNvSpPr>
            <a:spLocks noGrp="1"/>
          </p:cNvSpPr>
          <p:nvPr>
            <p:ph type="sldNum" sz="quarter" idx="10"/>
          </p:nvPr>
        </p:nvSpPr>
        <p:spPr/>
        <p:txBody>
          <a:bodyPr/>
          <a:lstStyle/>
          <a:p>
            <a:fld id="{BED86F0A-5EC0-B040-A6A2-A482FA242476}" type="slidenum">
              <a:rPr lang="en-US" smtClean="0"/>
              <a:pPr/>
              <a:t>14</a:t>
            </a:fld>
            <a:endParaRPr lang="en-US" dirty="0"/>
          </a:p>
        </p:txBody>
      </p:sp>
      <p:pic>
        <p:nvPicPr>
          <p:cNvPr id="6" name="Content Placeholder 3" descr="starbucks_one_of_270_in_nyc.jpg"/>
          <p:cNvPicPr>
            <a:picLocks noChangeAspect="1"/>
          </p:cNvPicPr>
          <p:nvPr/>
        </p:nvPicPr>
        <p:blipFill rotWithShape="1">
          <a:blip r:embed="rId3" cstate="screen">
            <a:extLst>
              <a:ext uri="{28A0092B-C50C-407E-A947-70E740481C1C}">
                <a14:useLocalDpi xmlns:a14="http://schemas.microsoft.com/office/drawing/2010/main"/>
              </a:ext>
            </a:extLst>
          </a:blip>
          <a:srcRect r="2737"/>
          <a:stretch/>
        </p:blipFill>
        <p:spPr>
          <a:xfrm>
            <a:off x="-19324" y="1094412"/>
            <a:ext cx="9163324" cy="5791200"/>
          </a:xfrm>
          <a:prstGeom prst="rect">
            <a:avLst/>
          </a:prstGeom>
        </p:spPr>
      </p:pic>
      <p:sp>
        <p:nvSpPr>
          <p:cNvPr id="7" name="Oval 6"/>
          <p:cNvSpPr/>
          <p:nvPr/>
        </p:nvSpPr>
        <p:spPr>
          <a:xfrm>
            <a:off x="3581400" y="5029200"/>
            <a:ext cx="1295400" cy="12192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43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a:bodyPr>
          <a:lstStyle/>
          <a:p>
            <a:pPr marL="0" indent="0">
              <a:spcAft>
                <a:spcPts val="600"/>
              </a:spcAft>
              <a:buNone/>
            </a:pPr>
            <a:r>
              <a:rPr lang="en-US" b="0" dirty="0" smtClean="0">
                <a:solidFill>
                  <a:srgbClr val="8D1D27"/>
                </a:solidFill>
              </a:rPr>
              <a:t>Accelerate </a:t>
            </a:r>
            <a:r>
              <a:rPr lang="en-US" b="0" dirty="0">
                <a:solidFill>
                  <a:srgbClr val="8D1D27"/>
                </a:solidFill>
              </a:rPr>
              <a:t>discovery and innovation </a:t>
            </a:r>
            <a:r>
              <a:rPr lang="en-US" b="0" dirty="0" smtClean="0">
                <a:solidFill>
                  <a:srgbClr val="8D1D27"/>
                </a:solidFill>
              </a:rPr>
              <a:t>worldwide by </a:t>
            </a:r>
            <a:r>
              <a:rPr lang="en-US" b="0" dirty="0">
                <a:solidFill>
                  <a:srgbClr val="8D1D27"/>
                </a:solidFill>
              </a:rPr>
              <a:t>providing </a:t>
            </a:r>
            <a:r>
              <a:rPr lang="en-US" dirty="0">
                <a:solidFill>
                  <a:srgbClr val="8D1D27"/>
                </a:solidFill>
              </a:rPr>
              <a:t>research IT as a </a:t>
            </a:r>
            <a:r>
              <a:rPr lang="en-US" dirty="0" smtClean="0">
                <a:solidFill>
                  <a:srgbClr val="8D1D27"/>
                </a:solidFill>
              </a:rPr>
              <a:t>service</a:t>
            </a:r>
          </a:p>
          <a:p>
            <a:pPr marL="0" indent="0">
              <a:spcAft>
                <a:spcPts val="600"/>
              </a:spcAft>
              <a:buNone/>
            </a:pPr>
            <a:endParaRPr lang="en-US" sz="400" dirty="0">
              <a:latin typeface="+mj-lt"/>
            </a:endParaRPr>
          </a:p>
          <a:p>
            <a:pPr marL="0" indent="0">
              <a:buNone/>
            </a:pPr>
            <a:endParaRPr lang="en-US" dirty="0" smtClean="0">
              <a:latin typeface="+mj-lt"/>
            </a:endParaRPr>
          </a:p>
          <a:p>
            <a:pPr marL="0" indent="0">
              <a:buNone/>
            </a:pPr>
            <a:r>
              <a:rPr lang="en-US" b="0" dirty="0" smtClean="0">
                <a:solidFill>
                  <a:schemeClr val="tx1"/>
                </a:solidFill>
                <a:latin typeface="+mj-lt"/>
              </a:rPr>
              <a:t>Leverage the </a:t>
            </a:r>
            <a:r>
              <a:rPr lang="en-US" dirty="0" smtClean="0">
                <a:solidFill>
                  <a:schemeClr val="tx1"/>
                </a:solidFill>
                <a:latin typeface="+mj-lt"/>
              </a:rPr>
              <a:t>cloud </a:t>
            </a:r>
            <a:r>
              <a:rPr lang="en-US" b="0" dirty="0" smtClean="0">
                <a:solidFill>
                  <a:schemeClr val="tx1"/>
                </a:solidFill>
                <a:latin typeface="+mj-lt"/>
              </a:rPr>
              <a:t>to</a:t>
            </a:r>
          </a:p>
          <a:p>
            <a:pPr marL="514350" indent="-514350"/>
            <a:r>
              <a:rPr lang="en-US" b="0" dirty="0" smtClean="0">
                <a:solidFill>
                  <a:schemeClr val="tx1"/>
                </a:solidFill>
                <a:latin typeface="+mj-lt"/>
              </a:rPr>
              <a:t>provide millions of researchers with unprecedented access to powerful tools; </a:t>
            </a:r>
          </a:p>
          <a:p>
            <a:pPr marL="514350" indent="-514350"/>
            <a:r>
              <a:rPr lang="en-US" b="0" dirty="0" smtClean="0">
                <a:solidFill>
                  <a:schemeClr val="tx1"/>
                </a:solidFill>
                <a:latin typeface="+mj-lt"/>
              </a:rPr>
              <a:t>enable  a massive shortening of cycle times in</a:t>
            </a:r>
            <a:br>
              <a:rPr lang="en-US" b="0" dirty="0" smtClean="0">
                <a:solidFill>
                  <a:schemeClr val="tx1"/>
                </a:solidFill>
                <a:latin typeface="+mj-lt"/>
              </a:rPr>
            </a:br>
            <a:r>
              <a:rPr lang="en-US" b="0" dirty="0" smtClean="0">
                <a:solidFill>
                  <a:schemeClr val="tx1"/>
                </a:solidFill>
                <a:latin typeface="+mj-lt"/>
              </a:rPr>
              <a:t>time-consuming research processes; and</a:t>
            </a:r>
          </a:p>
          <a:p>
            <a:pPr marL="514350" indent="-514350"/>
            <a:r>
              <a:rPr lang="en-US" b="0" dirty="0" smtClean="0">
                <a:solidFill>
                  <a:schemeClr val="tx1"/>
                </a:solidFill>
                <a:latin typeface="+mj-lt"/>
              </a:rPr>
              <a:t>reduce research IT costs dramatically via economies of scale</a:t>
            </a:r>
            <a:endParaRPr lang="en-US" b="0" dirty="0">
              <a:solidFill>
                <a:schemeClr val="tx1"/>
              </a:solidFill>
              <a:latin typeface="+mj-lt"/>
            </a:endParaRPr>
          </a:p>
        </p:txBody>
      </p:sp>
      <p:sp>
        <p:nvSpPr>
          <p:cNvPr id="7" name="Title 6"/>
          <p:cNvSpPr>
            <a:spLocks noGrp="1"/>
          </p:cNvSpPr>
          <p:nvPr>
            <p:ph type="title"/>
          </p:nvPr>
        </p:nvSpPr>
        <p:spPr/>
        <p:txBody>
          <a:bodyPr/>
          <a:lstStyle/>
          <a:p>
            <a:r>
              <a:rPr lang="en-US" sz="2800" dirty="0" smtClean="0"/>
              <a:t>Rethinking how </a:t>
            </a:r>
            <a:r>
              <a:rPr lang="en-US" sz="2800" dirty="0"/>
              <a:t>we provide </a:t>
            </a:r>
            <a:r>
              <a:rPr lang="en-US" sz="2800" b="1" dirty="0"/>
              <a:t>research IT</a:t>
            </a:r>
            <a:endParaRPr lang="en-US" dirty="0"/>
          </a:p>
        </p:txBody>
      </p:sp>
      <p:pic>
        <p:nvPicPr>
          <p:cNvPr id="5" name="Picture 2"/>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9400" y="2279426"/>
            <a:ext cx="1377496" cy="102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quot;No&quot; Symbol 5"/>
          <p:cNvSpPr/>
          <p:nvPr/>
        </p:nvSpPr>
        <p:spPr>
          <a:xfrm>
            <a:off x="6634465" y="2119528"/>
            <a:ext cx="1367366" cy="1295400"/>
          </a:xfrm>
          <a:prstGeom prst="noSmoking">
            <a:avLst>
              <a:gd name="adj" fmla="val 590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990596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prstGeom prst="rect">
            <a:avLst/>
          </a:prstGeom>
        </p:spPr>
        <p:txBody>
          <a:bodyPr>
            <a:normAutofit/>
          </a:bodyPr>
          <a:lstStyle/>
          <a:p>
            <a:r>
              <a:rPr lang="en-US" dirty="0" smtClean="0">
                <a:solidFill>
                  <a:srgbClr val="FFFFFF"/>
                </a:solidFill>
                <a:ea typeface="ＭＳ Ｐゴシック" charset="-128"/>
                <a:cs typeface="Arial"/>
              </a:rPr>
              <a:t>Time-consuming Tasks in Research</a:t>
            </a:r>
            <a:endParaRPr lang="en-US" dirty="0" smtClean="0">
              <a:solidFill>
                <a:srgbClr val="FFFFFF"/>
              </a:solidFill>
              <a:cs typeface="Arial"/>
            </a:endParaRPr>
          </a:p>
        </p:txBody>
      </p:sp>
      <p:sp>
        <p:nvSpPr>
          <p:cNvPr id="82947" name="Content Placeholder 8"/>
          <p:cNvSpPr>
            <a:spLocks noGrp="1"/>
          </p:cNvSpPr>
          <p:nvPr>
            <p:ph type="body" sz="quarter" idx="12"/>
          </p:nvPr>
        </p:nvSpPr>
        <p:spPr>
          <a:xfrm>
            <a:off x="152400" y="1447800"/>
            <a:ext cx="7467600" cy="4724400"/>
          </a:xfrm>
          <a:prstGeom prst="rect">
            <a:avLst/>
          </a:prstGeom>
        </p:spPr>
        <p:txBody>
          <a:bodyPr>
            <a:noAutofit/>
          </a:bodyPr>
          <a:lstStyle/>
          <a:p>
            <a:r>
              <a:rPr lang="en-US" sz="2800" b="0" dirty="0" smtClean="0">
                <a:latin typeface="Arial"/>
                <a:cs typeface="Arial"/>
              </a:rPr>
              <a:t>Run experiments</a:t>
            </a:r>
          </a:p>
          <a:p>
            <a:r>
              <a:rPr lang="en-US" sz="2800" b="0" dirty="0" smtClean="0">
                <a:latin typeface="Arial"/>
                <a:cs typeface="Arial"/>
              </a:rPr>
              <a:t>Collect data</a:t>
            </a:r>
          </a:p>
          <a:p>
            <a:r>
              <a:rPr lang="en-US" sz="2800" b="0" dirty="0" smtClean="0">
                <a:latin typeface="Arial"/>
                <a:cs typeface="Arial"/>
              </a:rPr>
              <a:t>Manage data</a:t>
            </a:r>
          </a:p>
          <a:p>
            <a:r>
              <a:rPr lang="en-US" sz="2800" b="0" dirty="0" smtClean="0">
                <a:latin typeface="Arial"/>
                <a:cs typeface="Arial"/>
              </a:rPr>
              <a:t>Move data</a:t>
            </a:r>
          </a:p>
          <a:p>
            <a:r>
              <a:rPr lang="en-US" sz="2800" b="0" dirty="0" smtClean="0">
                <a:latin typeface="Arial"/>
                <a:cs typeface="Arial"/>
              </a:rPr>
              <a:t>Acquire computers</a:t>
            </a:r>
          </a:p>
          <a:p>
            <a:r>
              <a:rPr lang="en-US" sz="2800" b="0" dirty="0" smtClean="0">
                <a:latin typeface="Arial"/>
                <a:cs typeface="Arial"/>
              </a:rPr>
              <a:t>Analyze data</a:t>
            </a:r>
          </a:p>
          <a:p>
            <a:r>
              <a:rPr lang="en-US" sz="2800" b="0" dirty="0" smtClean="0">
                <a:latin typeface="Arial"/>
                <a:cs typeface="Arial"/>
              </a:rPr>
              <a:t>Run simulations</a:t>
            </a:r>
          </a:p>
          <a:p>
            <a:r>
              <a:rPr lang="en-US" sz="2800" b="0" dirty="0" smtClean="0">
                <a:latin typeface="Arial"/>
                <a:cs typeface="Arial"/>
              </a:rPr>
              <a:t>Compare experiment </a:t>
            </a:r>
            <a:br>
              <a:rPr lang="en-US" sz="2800" b="0" dirty="0" smtClean="0">
                <a:latin typeface="Arial"/>
                <a:cs typeface="Arial"/>
              </a:rPr>
            </a:br>
            <a:r>
              <a:rPr lang="en-US" sz="2800" b="0" dirty="0" smtClean="0">
                <a:latin typeface="Arial"/>
                <a:cs typeface="Arial"/>
              </a:rPr>
              <a:t>with simulation</a:t>
            </a:r>
          </a:p>
          <a:p>
            <a:r>
              <a:rPr lang="en-US" sz="2800" b="0" dirty="0" smtClean="0">
                <a:latin typeface="Arial"/>
                <a:cs typeface="Arial"/>
              </a:rPr>
              <a:t>Search the literature</a:t>
            </a:r>
          </a:p>
        </p:txBody>
      </p:sp>
      <p:sp>
        <p:nvSpPr>
          <p:cNvPr id="10" name="Content Placeholder 8"/>
          <p:cNvSpPr txBox="1">
            <a:spLocks/>
          </p:cNvSpPr>
          <p:nvPr/>
        </p:nvSpPr>
        <p:spPr bwMode="auto">
          <a:xfrm>
            <a:off x="4795838" y="1066800"/>
            <a:ext cx="4348162" cy="4343400"/>
          </a:xfrm>
          <a:prstGeom prst="rect">
            <a:avLst/>
          </a:prstGeom>
          <a:noFill/>
          <a:ln w="9525">
            <a:noFill/>
            <a:miter lim="800000"/>
            <a:headEnd/>
            <a:tailEnd/>
          </a:ln>
        </p:spPr>
        <p:txBody>
          <a:bodyPr>
            <a:prstTxWarp prst="textNoShape">
              <a:avLst/>
            </a:prstTxWarp>
          </a:bodyPr>
          <a:lstStyle/>
          <a:p>
            <a:pPr marL="342900" indent="-342900" eaLnBrk="0" hangingPunct="0">
              <a:lnSpc>
                <a:spcPct val="110000"/>
              </a:lnSpc>
              <a:spcBef>
                <a:spcPct val="20000"/>
              </a:spcBef>
              <a:buSzPct val="70000"/>
              <a:buFont typeface="Monotype Sorts" charset="2"/>
              <a:buChar char="l"/>
              <a:defRPr/>
            </a:pPr>
            <a:endParaRPr lang="en-US" sz="3200" kern="0" dirty="0">
              <a:solidFill>
                <a:prstClr val="black"/>
              </a:solidFill>
              <a:latin typeface="Calibri"/>
              <a:ea typeface="ＭＳ Ｐゴシック" pitchFamily="-65" charset="-128"/>
              <a:cs typeface="ＭＳ Ｐゴシック" pitchFamily="-65" charset="-128"/>
            </a:endParaRPr>
          </a:p>
        </p:txBody>
      </p:sp>
      <p:sp>
        <p:nvSpPr>
          <p:cNvPr id="8" name="Content Placeholder 2"/>
          <p:cNvSpPr txBox="1">
            <a:spLocks/>
          </p:cNvSpPr>
          <p:nvPr/>
        </p:nvSpPr>
        <p:spPr>
          <a:xfrm>
            <a:off x="4795838" y="1447800"/>
            <a:ext cx="4648200" cy="5257800"/>
          </a:xfrm>
          <a:prstGeom prst="rect">
            <a:avLst/>
          </a:prstGeom>
        </p:spPr>
        <p:txBody>
          <a:bodyPr vert="horz" lIns="91440" tIns="45720" rIns="91440" bIns="45720">
            <a:noAutofit/>
          </a:bodyPr>
          <a:lstStyle/>
          <a:p>
            <a:pPr marL="457200" indent="-457200">
              <a:spcBef>
                <a:spcPts val="600"/>
              </a:spcBef>
              <a:buSzPct val="100000"/>
              <a:buFont typeface="Arial"/>
              <a:buChar char="•"/>
              <a:defRPr/>
            </a:pPr>
            <a:r>
              <a:rPr lang="en-US" sz="2800" dirty="0" smtClean="0">
                <a:solidFill>
                  <a:prstClr val="black"/>
                </a:solidFill>
                <a:latin typeface="Arial"/>
                <a:cs typeface="Arial"/>
              </a:rPr>
              <a:t>Communicate with colleagues</a:t>
            </a:r>
          </a:p>
          <a:p>
            <a:pPr marL="457200" indent="-457200">
              <a:spcBef>
                <a:spcPts val="600"/>
              </a:spcBef>
              <a:buSzPct val="100000"/>
              <a:buFont typeface="Arial"/>
              <a:buChar char="•"/>
              <a:defRPr/>
            </a:pPr>
            <a:r>
              <a:rPr lang="en-US" sz="2800" dirty="0" smtClean="0">
                <a:solidFill>
                  <a:prstClr val="black"/>
                </a:solidFill>
                <a:latin typeface="Arial"/>
                <a:cs typeface="Arial"/>
              </a:rPr>
              <a:t>Publish papers</a:t>
            </a:r>
          </a:p>
          <a:p>
            <a:pPr marL="457200" indent="-457200">
              <a:spcBef>
                <a:spcPts val="600"/>
              </a:spcBef>
              <a:buSzPct val="100000"/>
              <a:buFont typeface="Arial"/>
              <a:buChar char="•"/>
              <a:defRPr/>
            </a:pPr>
            <a:r>
              <a:rPr lang="en-US" sz="2800" dirty="0" smtClean="0">
                <a:solidFill>
                  <a:prstClr val="black"/>
                </a:solidFill>
                <a:latin typeface="Arial"/>
                <a:cs typeface="Arial"/>
              </a:rPr>
              <a:t>Find, configure, install relevant software</a:t>
            </a:r>
          </a:p>
          <a:p>
            <a:pPr marL="457200" indent="-457200">
              <a:spcBef>
                <a:spcPts val="600"/>
              </a:spcBef>
              <a:buSzPct val="100000"/>
              <a:buFont typeface="Arial"/>
              <a:buChar char="•"/>
              <a:defRPr/>
            </a:pPr>
            <a:r>
              <a:rPr lang="en-US" sz="2800" dirty="0" smtClean="0">
                <a:solidFill>
                  <a:prstClr val="black"/>
                </a:solidFill>
                <a:latin typeface="Arial"/>
                <a:cs typeface="Arial"/>
              </a:rPr>
              <a:t>Find, access, analyze relevant data</a:t>
            </a:r>
          </a:p>
          <a:p>
            <a:pPr marL="457200" indent="-457200">
              <a:spcBef>
                <a:spcPts val="600"/>
              </a:spcBef>
              <a:buSzPct val="100000"/>
              <a:buFont typeface="Arial"/>
              <a:buChar char="•"/>
              <a:defRPr/>
            </a:pPr>
            <a:r>
              <a:rPr lang="en-US" sz="2800" dirty="0" smtClean="0">
                <a:solidFill>
                  <a:prstClr val="black"/>
                </a:solidFill>
                <a:latin typeface="Arial"/>
                <a:cs typeface="Arial"/>
              </a:rPr>
              <a:t>Order supplies</a:t>
            </a:r>
          </a:p>
          <a:p>
            <a:pPr marL="457200" indent="-457200">
              <a:spcBef>
                <a:spcPts val="600"/>
              </a:spcBef>
              <a:buSzPct val="100000"/>
              <a:buFont typeface="Arial"/>
              <a:buChar char="•"/>
              <a:defRPr/>
            </a:pPr>
            <a:r>
              <a:rPr lang="en-US" sz="2800" dirty="0" smtClean="0">
                <a:solidFill>
                  <a:prstClr val="black"/>
                </a:solidFill>
                <a:latin typeface="Arial"/>
                <a:cs typeface="Arial"/>
              </a:rPr>
              <a:t>Write proposals</a:t>
            </a:r>
          </a:p>
          <a:p>
            <a:pPr marL="457200" indent="-457200">
              <a:spcBef>
                <a:spcPts val="600"/>
              </a:spcBef>
              <a:buSzPct val="100000"/>
              <a:buFont typeface="Arial"/>
              <a:buChar char="•"/>
              <a:defRPr/>
            </a:pPr>
            <a:r>
              <a:rPr lang="en-US" sz="2800" dirty="0" smtClean="0">
                <a:solidFill>
                  <a:prstClr val="black"/>
                </a:solidFill>
                <a:latin typeface="Arial"/>
                <a:cs typeface="Arial"/>
              </a:rPr>
              <a:t>Write reports</a:t>
            </a:r>
          </a:p>
          <a:p>
            <a:pPr marL="457200" indent="-457200">
              <a:spcBef>
                <a:spcPts val="600"/>
              </a:spcBef>
              <a:buSzPct val="100000"/>
              <a:buFont typeface="Arial"/>
              <a:buChar char="•"/>
              <a:defRPr/>
            </a:pPr>
            <a:r>
              <a:rPr lang="en-US" sz="2800" dirty="0" smtClean="0">
                <a:solidFill>
                  <a:prstClr val="black"/>
                </a:solidFill>
                <a:latin typeface="Arial"/>
                <a:cs typeface="Arial"/>
              </a:rPr>
              <a:t>…</a:t>
            </a:r>
            <a:endParaRPr lang="en-US" sz="2800" dirty="0">
              <a:solidFill>
                <a:prstClr val="black"/>
              </a:solidFill>
              <a:latin typeface="Arial"/>
              <a:cs typeface="Arial"/>
            </a:endParaRPr>
          </a:p>
        </p:txBody>
      </p:sp>
      <p:sp>
        <p:nvSpPr>
          <p:cNvPr id="4" name="Slide Number Placeholder 3"/>
          <p:cNvSpPr>
            <a:spLocks noGrp="1"/>
          </p:cNvSpPr>
          <p:nvPr>
            <p:ph type="sldNum" sz="quarter" idx="11"/>
          </p:nvPr>
        </p:nvSpPr>
        <p:spPr/>
        <p:txBody>
          <a:bodyPr/>
          <a:lstStyle/>
          <a:p>
            <a:fld id="{A75563C1-AFDE-7C43-A447-8DCD82553782}" type="slidenum">
              <a:rPr lang="en-US" smtClean="0">
                <a:solidFill>
                  <a:prstClr val="black">
                    <a:lumMod val="65000"/>
                    <a:lumOff val="35000"/>
                  </a:prstClr>
                </a:solidFill>
              </a:rPr>
              <a:pPr/>
              <a:t>16</a:t>
            </a:fld>
            <a:endParaRPr lang="en-US">
              <a:solidFill>
                <a:prstClr val="black">
                  <a:lumMod val="65000"/>
                  <a:lumOff val="35000"/>
                </a:prstClr>
              </a:solidFill>
            </a:endParaRPr>
          </a:p>
        </p:txBody>
      </p:sp>
      <p:sp>
        <p:nvSpPr>
          <p:cNvPr id="2" name="TextBox 1"/>
          <p:cNvSpPr txBox="1"/>
          <p:nvPr/>
        </p:nvSpPr>
        <p:spPr>
          <a:xfrm>
            <a:off x="508644" y="2908518"/>
            <a:ext cx="8254356" cy="1815882"/>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800" i="1" dirty="0">
                <a:latin typeface="Georgia"/>
                <a:cs typeface="Georgia"/>
              </a:rPr>
              <a:t>“Civilization advances by extending the number </a:t>
            </a:r>
            <a:br>
              <a:rPr lang="en-US" sz="2800" i="1" dirty="0">
                <a:latin typeface="Georgia"/>
                <a:cs typeface="Georgia"/>
              </a:rPr>
            </a:br>
            <a:r>
              <a:rPr lang="en-US" sz="2800" i="1" dirty="0">
                <a:latin typeface="Georgia"/>
                <a:cs typeface="Georgia"/>
              </a:rPr>
              <a:t>  of important operations which we can </a:t>
            </a:r>
            <a:br>
              <a:rPr lang="en-US" sz="2800" i="1" dirty="0">
                <a:latin typeface="Georgia"/>
                <a:cs typeface="Georgia"/>
              </a:rPr>
            </a:br>
            <a:r>
              <a:rPr lang="en-US" sz="2800" i="1" dirty="0">
                <a:latin typeface="Georgia"/>
                <a:cs typeface="Georgia"/>
              </a:rPr>
              <a:t>  perform without thinking of them”</a:t>
            </a:r>
            <a:br>
              <a:rPr lang="en-US" sz="2800" i="1" dirty="0">
                <a:latin typeface="Georgia"/>
                <a:cs typeface="Georgia"/>
              </a:rPr>
            </a:br>
            <a:r>
              <a:rPr lang="en-US" sz="2800" i="1" dirty="0">
                <a:latin typeface="Georgia"/>
                <a:cs typeface="Georgia"/>
              </a:rPr>
              <a:t>								</a:t>
            </a:r>
            <a:r>
              <a:rPr lang="en-US" sz="2400" dirty="0">
                <a:latin typeface="Georgia"/>
                <a:cs typeface="Georgia"/>
              </a:rPr>
              <a:t>—Alfred North Whitehead , </a:t>
            </a:r>
            <a:r>
              <a:rPr lang="en-US" sz="2400" dirty="0" smtClean="0">
                <a:latin typeface="Georgia"/>
                <a:cs typeface="Georgia"/>
              </a:rPr>
              <a:t>1911</a:t>
            </a:r>
            <a:endParaRPr lang="en-US" sz="2400" dirty="0">
              <a:latin typeface="Georgia"/>
              <a:cs typeface="Georgia"/>
            </a:endParaRPr>
          </a:p>
        </p:txBody>
      </p:sp>
    </p:spTree>
    <p:extLst>
      <p:ext uri="{BB962C8B-B14F-4D97-AF65-F5344CB8AC3E}">
        <p14:creationId xmlns:p14="http://schemas.microsoft.com/office/powerpoint/2010/main" val="27809522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 Single Corner Rectangle 62"/>
          <p:cNvSpPr/>
          <p:nvPr/>
        </p:nvSpPr>
        <p:spPr>
          <a:xfrm flipH="1" flipV="1">
            <a:off x="4344074" y="1142999"/>
            <a:ext cx="4799923" cy="1600201"/>
          </a:xfrm>
          <a:prstGeom prst="round1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24" name="Straight Arrow Connector 23"/>
          <p:cNvCxnSpPr/>
          <p:nvPr/>
        </p:nvCxnSpPr>
        <p:spPr>
          <a:xfrm flipV="1">
            <a:off x="3657600" y="3830940"/>
            <a:ext cx="191175" cy="540086"/>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sp>
        <p:nvSpPr>
          <p:cNvPr id="26" name="Can 25"/>
          <p:cNvSpPr/>
          <p:nvPr/>
        </p:nvSpPr>
        <p:spPr>
          <a:xfrm>
            <a:off x="2819400" y="4375597"/>
            <a:ext cx="1189789" cy="959854"/>
          </a:xfrm>
          <a:prstGeom prst="can">
            <a:avLst/>
          </a:prstGeom>
          <a:solidFill>
            <a:schemeClr val="accent6">
              <a:lumMod val="75000"/>
            </a:schemeClr>
          </a:solid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262626"/>
                </a:solidFill>
              </a:rPr>
              <a:t>Analysis</a:t>
            </a:r>
          </a:p>
        </p:txBody>
      </p:sp>
      <p:cxnSp>
        <p:nvCxnSpPr>
          <p:cNvPr id="12" name="Straight Arrow Connector 11"/>
          <p:cNvCxnSpPr/>
          <p:nvPr/>
        </p:nvCxnSpPr>
        <p:spPr>
          <a:xfrm>
            <a:off x="1954451" y="3456626"/>
            <a:ext cx="1017349" cy="914400"/>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sp>
        <p:nvSpPr>
          <p:cNvPr id="3" name="Can 2"/>
          <p:cNvSpPr/>
          <p:nvPr/>
        </p:nvSpPr>
        <p:spPr>
          <a:xfrm>
            <a:off x="1336836" y="2932584"/>
            <a:ext cx="1189789" cy="898356"/>
          </a:xfrm>
          <a:prstGeom prst="can">
            <a:avLst/>
          </a:prstGeom>
          <a:solidFill>
            <a:schemeClr val="accent3">
              <a:lumMod val="50000"/>
            </a:schemeClr>
          </a:solid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bg1"/>
                </a:solidFill>
              </a:rPr>
              <a:t>Staging</a:t>
            </a:r>
            <a:endParaRPr lang="en-US" dirty="0">
              <a:solidFill>
                <a:schemeClr val="bg1"/>
              </a:solidFill>
            </a:endParaRPr>
          </a:p>
        </p:txBody>
      </p:sp>
      <p:cxnSp>
        <p:nvCxnSpPr>
          <p:cNvPr id="18" name="Straight Arrow Connector 17"/>
          <p:cNvCxnSpPr/>
          <p:nvPr/>
        </p:nvCxnSpPr>
        <p:spPr>
          <a:xfrm>
            <a:off x="2514600" y="3456626"/>
            <a:ext cx="727255" cy="0"/>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endCxn id="36" idx="2"/>
          </p:cNvCxnSpPr>
          <p:nvPr/>
        </p:nvCxnSpPr>
        <p:spPr>
          <a:xfrm flipV="1">
            <a:off x="4443669" y="3362384"/>
            <a:ext cx="1233933" cy="19378"/>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p:nvPr/>
        </p:nvCxnSpPr>
        <p:spPr>
          <a:xfrm>
            <a:off x="4344075" y="3381762"/>
            <a:ext cx="1333527" cy="929105"/>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6400800" y="4560194"/>
            <a:ext cx="599836" cy="838200"/>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5677603" y="4790794"/>
            <a:ext cx="418397" cy="607600"/>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pic>
        <p:nvPicPr>
          <p:cNvPr id="59" name="Picture 58" descr="three_us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780" y="2883794"/>
            <a:ext cx="1112020" cy="1112020"/>
          </a:xfrm>
          <a:prstGeom prst="rect">
            <a:avLst/>
          </a:prstGeom>
        </p:spPr>
      </p:pic>
      <p:pic>
        <p:nvPicPr>
          <p:cNvPr id="60" name="Picture 59" descr="female_user.png"/>
          <p:cNvPicPr>
            <a:picLocks noChangeAspect="1"/>
          </p:cNvPicPr>
          <p:nvPr/>
        </p:nvPicPr>
        <p:blipFill rotWithShape="1">
          <a:blip r:embed="rId4">
            <a:extLst>
              <a:ext uri="{28A0092B-C50C-407E-A947-70E740481C1C}">
                <a14:useLocalDpi xmlns:a14="http://schemas.microsoft.com/office/drawing/2010/main" val="0"/>
              </a:ext>
            </a:extLst>
          </a:blip>
          <a:srcRect r="12262"/>
          <a:stretch/>
        </p:blipFill>
        <p:spPr>
          <a:xfrm>
            <a:off x="1752599" y="5442397"/>
            <a:ext cx="774025" cy="882203"/>
          </a:xfrm>
          <a:prstGeom prst="rect">
            <a:avLst/>
          </a:prstGeom>
        </p:spPr>
      </p:pic>
      <p:cxnSp>
        <p:nvCxnSpPr>
          <p:cNvPr id="61" name="Straight Arrow Connector 60"/>
          <p:cNvCxnSpPr/>
          <p:nvPr/>
        </p:nvCxnSpPr>
        <p:spPr>
          <a:xfrm flipH="1">
            <a:off x="2514600" y="5328348"/>
            <a:ext cx="609600" cy="534071"/>
          </a:xfrm>
          <a:prstGeom prst="straightConnector1">
            <a:avLst/>
          </a:prstGeom>
          <a:ln w="76200" cmpd="sng">
            <a:headEnd type="arrow" w="sm" len="sm"/>
            <a:tailEnd type="arrow" w="sm" len="sm"/>
          </a:ln>
        </p:spPr>
        <p:style>
          <a:lnRef idx="3">
            <a:schemeClr val="accent2"/>
          </a:lnRef>
          <a:fillRef idx="0">
            <a:schemeClr val="accent2"/>
          </a:fillRef>
          <a:effectRef idx="2">
            <a:schemeClr val="accent2"/>
          </a:effectRef>
          <a:fontRef idx="minor">
            <a:schemeClr val="tx1"/>
          </a:fontRef>
        </p:style>
      </p:cxnSp>
      <p:cxnSp>
        <p:nvCxnSpPr>
          <p:cNvPr id="68" name="Straight Arrow Connector 67"/>
          <p:cNvCxnSpPr/>
          <p:nvPr/>
        </p:nvCxnSpPr>
        <p:spPr>
          <a:xfrm flipV="1">
            <a:off x="6982564" y="3832568"/>
            <a:ext cx="1018436" cy="538458"/>
          </a:xfrm>
          <a:prstGeom prst="straightConnector1">
            <a:avLst/>
          </a:prstGeom>
          <a:ln w="76200" cmpd="sng">
            <a:headEnd type="arrow" w="sm" len="sm"/>
            <a:tailEnd type="arrow" w="sm" len="sm"/>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a:xfrm flipH="1">
            <a:off x="1861428" y="2377225"/>
            <a:ext cx="576972" cy="587799"/>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pic>
        <p:nvPicPr>
          <p:cNvPr id="8" name="Picture 7" descr="ESO_Very_Large_Telescope_Chile.jpg"/>
          <p:cNvPicPr>
            <a:picLocks noChangeAspect="1"/>
          </p:cNvPicPr>
          <p:nvPr/>
        </p:nvPicPr>
        <p:blipFill rotWithShape="1">
          <a:blip r:embed="rId5">
            <a:extLst>
              <a:ext uri="{28A0092B-C50C-407E-A947-70E740481C1C}">
                <a14:useLocalDpi xmlns:a14="http://schemas.microsoft.com/office/drawing/2010/main" val="0"/>
              </a:ext>
            </a:extLst>
          </a:blip>
          <a:srcRect l="21228" t="25338" r="14679" b="41628"/>
          <a:stretch/>
        </p:blipFill>
        <p:spPr>
          <a:xfrm>
            <a:off x="1858215" y="1519428"/>
            <a:ext cx="2150973" cy="857797"/>
          </a:xfrm>
          <a:prstGeom prst="rect">
            <a:avLst/>
          </a:prstGeom>
        </p:spPr>
      </p:pic>
      <p:cxnSp>
        <p:nvCxnSpPr>
          <p:cNvPr id="33" name="Straight Arrow Connector 32"/>
          <p:cNvCxnSpPr/>
          <p:nvPr/>
        </p:nvCxnSpPr>
        <p:spPr>
          <a:xfrm flipV="1">
            <a:off x="1178068" y="3782398"/>
            <a:ext cx="412453" cy="588628"/>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pic>
        <p:nvPicPr>
          <p:cNvPr id="2" name="Picture 1" descr="ngs_la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33" y="4297504"/>
            <a:ext cx="1429781" cy="1068761"/>
          </a:xfrm>
          <a:prstGeom prst="rect">
            <a:avLst/>
          </a:prstGeom>
        </p:spPr>
      </p:pic>
      <p:sp>
        <p:nvSpPr>
          <p:cNvPr id="25" name="Can 24"/>
          <p:cNvSpPr/>
          <p:nvPr/>
        </p:nvSpPr>
        <p:spPr>
          <a:xfrm>
            <a:off x="3253880" y="2927797"/>
            <a:ext cx="1189789" cy="898356"/>
          </a:xfrm>
          <a:prstGeom prst="can">
            <a:avLst/>
          </a:prstGeom>
          <a:solidFill>
            <a:schemeClr val="accent5">
              <a:lumMod val="40000"/>
              <a:lumOff val="60000"/>
            </a:schemeClr>
          </a:solid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262626"/>
                </a:solidFill>
              </a:rPr>
              <a:t>Ingest</a:t>
            </a:r>
          </a:p>
        </p:txBody>
      </p:sp>
      <p:sp>
        <p:nvSpPr>
          <p:cNvPr id="27" name="Can 26"/>
          <p:cNvSpPr/>
          <p:nvPr/>
        </p:nvSpPr>
        <p:spPr>
          <a:xfrm>
            <a:off x="5709654" y="3832568"/>
            <a:ext cx="1300746" cy="959854"/>
          </a:xfrm>
          <a:prstGeom prst="can">
            <a:avLst/>
          </a:prstGeom>
          <a:solidFill>
            <a:srgbClr val="800000"/>
          </a:solid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bg1"/>
                </a:solidFill>
              </a:rPr>
              <a:t>Community Repository</a:t>
            </a:r>
            <a:endParaRPr lang="en-US" dirty="0">
              <a:solidFill>
                <a:schemeClr val="bg1"/>
              </a:solidFill>
            </a:endParaRPr>
          </a:p>
        </p:txBody>
      </p:sp>
      <p:sp>
        <p:nvSpPr>
          <p:cNvPr id="30" name="Can 29"/>
          <p:cNvSpPr/>
          <p:nvPr/>
        </p:nvSpPr>
        <p:spPr>
          <a:xfrm>
            <a:off x="4692334" y="5398394"/>
            <a:ext cx="1189789" cy="719221"/>
          </a:xfrm>
          <a:prstGeom prst="can">
            <a:avLst/>
          </a:prstGeom>
          <a:solidFill>
            <a:schemeClr val="bg1">
              <a:lumMod val="50000"/>
            </a:schemeClr>
          </a:solid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262626"/>
                </a:solidFill>
              </a:rPr>
              <a:t>Archive</a:t>
            </a:r>
            <a:endParaRPr lang="en-US" dirty="0">
              <a:solidFill>
                <a:srgbClr val="262626"/>
              </a:solidFill>
            </a:endParaRPr>
          </a:p>
        </p:txBody>
      </p:sp>
      <p:sp>
        <p:nvSpPr>
          <p:cNvPr id="31" name="Can 30"/>
          <p:cNvSpPr/>
          <p:nvPr/>
        </p:nvSpPr>
        <p:spPr>
          <a:xfrm>
            <a:off x="6717649" y="5398394"/>
            <a:ext cx="1189789" cy="719221"/>
          </a:xfrm>
          <a:prstGeom prst="can">
            <a:avLst/>
          </a:prstGeom>
          <a:solidFill>
            <a:schemeClr val="bg1">
              <a:lumMod val="50000"/>
            </a:schemeClr>
          </a:solid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262626"/>
                </a:solidFill>
              </a:rPr>
              <a:t>Mirror</a:t>
            </a:r>
            <a:endParaRPr lang="en-US" dirty="0">
              <a:solidFill>
                <a:srgbClr val="262626"/>
              </a:solidFill>
            </a:endParaRPr>
          </a:p>
        </p:txBody>
      </p:sp>
      <p:grpSp>
        <p:nvGrpSpPr>
          <p:cNvPr id="11" name="Group 10"/>
          <p:cNvGrpSpPr/>
          <p:nvPr/>
        </p:nvGrpSpPr>
        <p:grpSpPr>
          <a:xfrm>
            <a:off x="5677602" y="3002773"/>
            <a:ext cx="1300746" cy="719221"/>
            <a:chOff x="5677602" y="1861175"/>
            <a:chExt cx="1300746" cy="719221"/>
          </a:xfrm>
          <a:solidFill>
            <a:schemeClr val="accent4">
              <a:lumMod val="75000"/>
            </a:schemeClr>
          </a:solidFill>
        </p:grpSpPr>
        <p:sp>
          <p:nvSpPr>
            <p:cNvPr id="34" name="Can 33"/>
            <p:cNvSpPr/>
            <p:nvPr/>
          </p:nvSpPr>
          <p:spPr>
            <a:xfrm>
              <a:off x="5677602" y="1861175"/>
              <a:ext cx="1300746" cy="719221"/>
            </a:xfrm>
            <a:prstGeom prst="can">
              <a:avLst/>
            </a:prstGeom>
            <a:grpFill/>
            <a:ln>
              <a:solidFill>
                <a:schemeClr val="accent2">
                  <a:lumMod val="60000"/>
                  <a:lumOff val="4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solidFill>
                  <a:schemeClr val="bg1"/>
                </a:solidFill>
              </a:endParaRPr>
            </a:p>
          </p:txBody>
        </p:sp>
        <p:sp>
          <p:nvSpPr>
            <p:cNvPr id="36" name="Can 35"/>
            <p:cNvSpPr/>
            <p:nvPr/>
          </p:nvSpPr>
          <p:spPr>
            <a:xfrm>
              <a:off x="5677602" y="1861175"/>
              <a:ext cx="1300746" cy="719221"/>
            </a:xfrm>
            <a:prstGeom prst="can">
              <a:avLst/>
            </a:prstGeom>
            <a:grpFill/>
            <a:ln>
              <a:solidFill>
                <a:schemeClr val="accent3">
                  <a:lumMod val="20000"/>
                  <a:lumOff val="80000"/>
                </a:schemeClr>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bg1"/>
                  </a:solidFill>
                </a:rPr>
                <a:t>Registry</a:t>
              </a:r>
              <a:endParaRPr lang="en-US" dirty="0">
                <a:solidFill>
                  <a:schemeClr val="bg1"/>
                </a:solidFill>
              </a:endParaRPr>
            </a:p>
          </p:txBody>
        </p:sp>
      </p:grpSp>
      <p:sp>
        <p:nvSpPr>
          <p:cNvPr id="16" name="TextBox 15"/>
          <p:cNvSpPr txBox="1"/>
          <p:nvPr/>
        </p:nvSpPr>
        <p:spPr>
          <a:xfrm>
            <a:off x="228600" y="5366197"/>
            <a:ext cx="1250802" cy="766364"/>
          </a:xfrm>
          <a:prstGeom prst="rect">
            <a:avLst/>
          </a:prstGeom>
          <a:noFill/>
        </p:spPr>
        <p:txBody>
          <a:bodyPr wrap="square" rtlCol="0">
            <a:spAutoFit/>
          </a:bodyPr>
          <a:lstStyle/>
          <a:p>
            <a:pPr>
              <a:lnSpc>
                <a:spcPct val="80000"/>
              </a:lnSpc>
            </a:pPr>
            <a:r>
              <a:rPr lang="en-US" b="1" dirty="0" smtClean="0"/>
              <a:t>Next-gen genome</a:t>
            </a:r>
            <a:br>
              <a:rPr lang="en-US" b="1" dirty="0" smtClean="0"/>
            </a:br>
            <a:r>
              <a:rPr lang="en-US" b="1" dirty="0" smtClean="0"/>
              <a:t>sequencer</a:t>
            </a:r>
            <a:endParaRPr lang="en-US" b="1" dirty="0"/>
          </a:p>
        </p:txBody>
      </p:sp>
      <p:sp>
        <p:nvSpPr>
          <p:cNvPr id="41" name="TextBox 40"/>
          <p:cNvSpPr txBox="1"/>
          <p:nvPr/>
        </p:nvSpPr>
        <p:spPr>
          <a:xfrm>
            <a:off x="1905000" y="1219201"/>
            <a:ext cx="2057400" cy="348813"/>
          </a:xfrm>
          <a:prstGeom prst="rect">
            <a:avLst/>
          </a:prstGeom>
          <a:noFill/>
        </p:spPr>
        <p:txBody>
          <a:bodyPr wrap="square" rtlCol="0">
            <a:spAutoFit/>
          </a:bodyPr>
          <a:lstStyle/>
          <a:p>
            <a:pPr algn="ctr">
              <a:lnSpc>
                <a:spcPct val="80000"/>
              </a:lnSpc>
            </a:pPr>
            <a:r>
              <a:rPr lang="en-US" sz="2000" b="1" dirty="0" smtClean="0"/>
              <a:t>Telescope</a:t>
            </a:r>
            <a:endParaRPr lang="en-US" sz="2000" b="1" dirty="0"/>
          </a:p>
        </p:txBody>
      </p:sp>
      <p:sp>
        <p:nvSpPr>
          <p:cNvPr id="42" name="Content Placeholder 5"/>
          <p:cNvSpPr txBox="1">
            <a:spLocks/>
          </p:cNvSpPr>
          <p:nvPr/>
        </p:nvSpPr>
        <p:spPr>
          <a:xfrm>
            <a:off x="4495800" y="1143002"/>
            <a:ext cx="4756464" cy="1327596"/>
          </a:xfrm>
          <a:prstGeom prst="rect">
            <a:avLst/>
          </a:prstGeom>
        </p:spPr>
        <p:txBody>
          <a:bodyPr vert="horz">
            <a:noAutofit/>
          </a:bodyPr>
          <a:lstStyle>
            <a:lvl1pPr marL="342900" indent="-342900" algn="l" defTabSz="457200" rtl="0" eaLnBrk="1" latinLnBrk="0" hangingPunct="1">
              <a:spcBef>
                <a:spcPts val="600"/>
              </a:spcBef>
              <a:buClr>
                <a:srgbClr val="800000"/>
              </a:buClr>
              <a:buSzPct val="80000"/>
              <a:buFont typeface="Lucida Grande"/>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600"/>
              </a:spcBef>
              <a:buClr>
                <a:srgbClr val="800000"/>
              </a:buClr>
              <a:buSzPct val="80000"/>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600"/>
              </a:spcBef>
              <a:buClr>
                <a:srgbClr val="800000"/>
              </a:buClr>
              <a:buSzPct val="80000"/>
              <a:buFont typeface="Courier New"/>
              <a:buChar char="o"/>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In millions of labs worldwide, researchers struggle with massive data, advanced software, complex protocols, burdensome reporting</a:t>
            </a:r>
            <a:endParaRPr lang="en-US" sz="2400" b="1" dirty="0"/>
          </a:p>
        </p:txBody>
      </p:sp>
      <p:cxnSp>
        <p:nvCxnSpPr>
          <p:cNvPr id="56" name="Straight Arrow Connector 55"/>
          <p:cNvCxnSpPr/>
          <p:nvPr/>
        </p:nvCxnSpPr>
        <p:spPr>
          <a:xfrm flipV="1">
            <a:off x="6978348" y="3362384"/>
            <a:ext cx="867580" cy="6222"/>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title"/>
          </p:nvPr>
        </p:nvSpPr>
        <p:spPr/>
        <p:txBody>
          <a:bodyPr>
            <a:normAutofit/>
          </a:bodyPr>
          <a:lstStyle/>
          <a:p>
            <a:r>
              <a:rPr lang="en-US" dirty="0" smtClean="0"/>
              <a:t>Addressing the big data challenge</a:t>
            </a:r>
            <a:endParaRPr lang="en-US" dirty="0"/>
          </a:p>
        </p:txBody>
      </p:sp>
      <p:sp>
        <p:nvSpPr>
          <p:cNvPr id="6" name="TextBox 5"/>
          <p:cNvSpPr txBox="1"/>
          <p:nvPr/>
        </p:nvSpPr>
        <p:spPr>
          <a:xfrm>
            <a:off x="-49635" y="6365557"/>
            <a:ext cx="9251251" cy="492443"/>
          </a:xfrm>
          <a:prstGeom prst="rect">
            <a:avLst/>
          </a:prstGeom>
          <a:solidFill>
            <a:srgbClr val="800000"/>
          </a:solidFill>
        </p:spPr>
        <p:txBody>
          <a:bodyPr wrap="none" rtlCol="0">
            <a:spAutoFit/>
          </a:bodyPr>
          <a:lstStyle/>
          <a:p>
            <a:r>
              <a:rPr lang="en-US" sz="2600" b="1" dirty="0" smtClean="0">
                <a:solidFill>
                  <a:schemeClr val="bg1"/>
                </a:solidFill>
              </a:rPr>
              <a:t>Accelerate discovery and innovation by outsourcing difficult tasks</a:t>
            </a:r>
            <a:endParaRPr lang="en-US" sz="2600" b="1" dirty="0">
              <a:solidFill>
                <a:schemeClr val="bg1"/>
              </a:solidFill>
            </a:endParaRPr>
          </a:p>
        </p:txBody>
      </p:sp>
      <p:pic>
        <p:nvPicPr>
          <p:cNvPr id="5" name="Picture 4"/>
          <p:cNvPicPr>
            <a:picLocks noChangeAspect="1"/>
          </p:cNvPicPr>
          <p:nvPr/>
        </p:nvPicPr>
        <p:blipFill>
          <a:blip r:embed="rId7"/>
          <a:stretch>
            <a:fillRect/>
          </a:stretch>
        </p:blipFill>
        <p:spPr>
          <a:xfrm>
            <a:off x="76200" y="1737360"/>
            <a:ext cx="1524000" cy="853440"/>
          </a:xfrm>
          <a:prstGeom prst="rect">
            <a:avLst/>
          </a:prstGeom>
        </p:spPr>
      </p:pic>
      <p:sp>
        <p:nvSpPr>
          <p:cNvPr id="37" name="TextBox 36"/>
          <p:cNvSpPr txBox="1"/>
          <p:nvPr/>
        </p:nvSpPr>
        <p:spPr>
          <a:xfrm>
            <a:off x="-152400" y="1447800"/>
            <a:ext cx="1981200" cy="348813"/>
          </a:xfrm>
          <a:prstGeom prst="rect">
            <a:avLst/>
          </a:prstGeom>
          <a:noFill/>
        </p:spPr>
        <p:txBody>
          <a:bodyPr wrap="square" rtlCol="0">
            <a:spAutoFit/>
          </a:bodyPr>
          <a:lstStyle/>
          <a:p>
            <a:pPr algn="ctr">
              <a:lnSpc>
                <a:spcPct val="80000"/>
              </a:lnSpc>
            </a:pPr>
            <a:r>
              <a:rPr lang="en-US" sz="2000" b="1" dirty="0" smtClean="0"/>
              <a:t>Simulation</a:t>
            </a:r>
            <a:endParaRPr lang="en-US" sz="2000" b="1" dirty="0"/>
          </a:p>
        </p:txBody>
      </p:sp>
      <p:cxnSp>
        <p:nvCxnSpPr>
          <p:cNvPr id="38" name="Straight Arrow Connector 37"/>
          <p:cNvCxnSpPr>
            <a:stCxn id="5" idx="2"/>
          </p:cNvCxnSpPr>
          <p:nvPr/>
        </p:nvCxnSpPr>
        <p:spPr>
          <a:xfrm>
            <a:off x="838200" y="2590800"/>
            <a:ext cx="609600" cy="411973"/>
          </a:xfrm>
          <a:prstGeom prst="straightConnector1">
            <a:avLst/>
          </a:prstGeom>
          <a:ln w="76200" cmpd="sng">
            <a:tailEnd type="arrow" w="sm" len="s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6443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97436" y="5105400"/>
            <a:ext cx="1583764" cy="821133"/>
          </a:xfrm>
          <a:prstGeom prst="rect">
            <a:avLst/>
          </a:prstGeom>
          <a:solidFill>
            <a:srgbClr val="2B50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1981200" y="2971800"/>
            <a:ext cx="6858000" cy="2954732"/>
            <a:chOff x="1981200" y="2971800"/>
            <a:chExt cx="6858000" cy="2954732"/>
          </a:xfrm>
        </p:grpSpPr>
        <p:grpSp>
          <p:nvGrpSpPr>
            <p:cNvPr id="10" name="Group 9"/>
            <p:cNvGrpSpPr/>
            <p:nvPr/>
          </p:nvGrpSpPr>
          <p:grpSpPr>
            <a:xfrm>
              <a:off x="1981200" y="2971801"/>
              <a:ext cx="5274236" cy="1904999"/>
              <a:chOff x="1981200" y="2438401"/>
              <a:chExt cx="5274236" cy="1904999"/>
            </a:xfrm>
          </p:grpSpPr>
          <p:sp>
            <p:nvSpPr>
              <p:cNvPr id="14" name="Right Arrow 13"/>
              <p:cNvSpPr/>
              <p:nvPr/>
            </p:nvSpPr>
            <p:spPr>
              <a:xfrm>
                <a:off x="4800600" y="3657601"/>
                <a:ext cx="2454836" cy="685799"/>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1981200" y="2438401"/>
                <a:ext cx="5274236" cy="685799"/>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55436" y="2971800"/>
              <a:ext cx="1583764" cy="2954732"/>
              <a:chOff x="7255436" y="2971800"/>
              <a:chExt cx="1583764" cy="2954732"/>
            </a:xfrm>
          </p:grpSpPr>
          <p:sp>
            <p:nvSpPr>
              <p:cNvPr id="11" name="Rectangle 10"/>
              <p:cNvSpPr/>
              <p:nvPr/>
            </p:nvSpPr>
            <p:spPr>
              <a:xfrm>
                <a:off x="7255436" y="2971800"/>
                <a:ext cx="1583764" cy="2954732"/>
              </a:xfrm>
              <a:prstGeom prst="rect">
                <a:avLst/>
              </a:prstGeom>
              <a:solidFill>
                <a:schemeClr val="tx2"/>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The Research Cloud</a:t>
                </a:r>
              </a:p>
              <a:p>
                <a:pPr algn="ctr"/>
                <a:endParaRPr lang="en-US" sz="2800" dirty="0" smtClean="0"/>
              </a:p>
              <a:p>
                <a:pPr algn="ctr"/>
                <a:endParaRPr lang="en-US" sz="2800" dirty="0"/>
              </a:p>
              <a:p>
                <a:pPr algn="ctr"/>
                <a:endParaRPr lang="en-US" sz="2800" dirty="0"/>
              </a:p>
            </p:txBody>
          </p:sp>
          <p:pic>
            <p:nvPicPr>
              <p:cNvPr id="16" name="Picture 15" descr="gO_White_Transpar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67600" y="4584133"/>
                <a:ext cx="1219200" cy="978467"/>
              </a:xfrm>
              <a:prstGeom prst="rect">
                <a:avLst/>
              </a:prstGeom>
              <a:ln>
                <a:noFill/>
              </a:ln>
              <a:effectLst>
                <a:innerShdw blurRad="63500" dist="38100" dir="13500000">
                  <a:prstClr val="black">
                    <a:alpha val="50000"/>
                  </a:prstClr>
                </a:innerShdw>
              </a:effectLst>
            </p:spPr>
          </p:pic>
        </p:grpSp>
      </p:grpSp>
      <p:sp>
        <p:nvSpPr>
          <p:cNvPr id="2" name="Title 1"/>
          <p:cNvSpPr>
            <a:spLocks noGrp="1"/>
          </p:cNvSpPr>
          <p:nvPr>
            <p:ph type="title"/>
          </p:nvPr>
        </p:nvSpPr>
        <p:spPr/>
        <p:txBody>
          <a:bodyPr>
            <a:normAutofit/>
          </a:bodyPr>
          <a:lstStyle/>
          <a:p>
            <a:r>
              <a:rPr lang="en-US" dirty="0" smtClean="0"/>
              <a:t>Grid meets Cloud</a:t>
            </a:r>
            <a:endParaRPr lang="en-US" dirty="0"/>
          </a:p>
        </p:txBody>
      </p:sp>
      <p:sp>
        <p:nvSpPr>
          <p:cNvPr id="3" name="Content Placeholder 2"/>
          <p:cNvSpPr>
            <a:spLocks noGrp="1"/>
          </p:cNvSpPr>
          <p:nvPr>
            <p:ph sz="quarter" idx="4294967295"/>
          </p:nvPr>
        </p:nvSpPr>
        <p:spPr>
          <a:xfrm>
            <a:off x="285750" y="1371600"/>
            <a:ext cx="8553450" cy="5257800"/>
          </a:xfrm>
          <a:prstGeom prst="rect">
            <a:avLst/>
          </a:prstGeom>
        </p:spPr>
        <p:txBody>
          <a:bodyPr/>
          <a:lstStyle/>
          <a:p>
            <a:pPr marL="0" indent="0">
              <a:buNone/>
            </a:pPr>
            <a:r>
              <a:rPr lang="en-US" dirty="0" smtClean="0"/>
              <a:t>Millions of researchers worldwide need advanced IT to tackle important and urgent problems </a:t>
            </a:r>
            <a:endParaRPr lang="en-US" dirty="0"/>
          </a:p>
        </p:txBody>
      </p:sp>
      <p:pic>
        <p:nvPicPr>
          <p:cNvPr id="4" name="Picture 3"/>
          <p:cNvPicPr>
            <a:picLocks noChangeAspect="1"/>
          </p:cNvPicPr>
          <p:nvPr/>
        </p:nvPicPr>
        <p:blipFill rotWithShape="1">
          <a:blip r:embed="rId4"/>
          <a:srcRect l="16030" t="10471" r="6030" b="4235"/>
          <a:stretch/>
        </p:blipFill>
        <p:spPr>
          <a:xfrm>
            <a:off x="397436" y="2971800"/>
            <a:ext cx="1583764" cy="2166472"/>
          </a:xfrm>
          <a:prstGeom prst="rect">
            <a:avLst/>
          </a:prstGeom>
        </p:spPr>
      </p:pic>
      <p:grpSp>
        <p:nvGrpSpPr>
          <p:cNvPr id="8" name="Group 7"/>
          <p:cNvGrpSpPr/>
          <p:nvPr/>
        </p:nvGrpSpPr>
        <p:grpSpPr>
          <a:xfrm>
            <a:off x="3009900" y="3746500"/>
            <a:ext cx="2628900" cy="2349500"/>
            <a:chOff x="3390900" y="2656582"/>
            <a:chExt cx="2628900" cy="2349500"/>
          </a:xfrm>
        </p:grpSpPr>
        <p:pic>
          <p:nvPicPr>
            <p:cNvPr id="6" name="Picture 5"/>
            <p:cNvPicPr>
              <a:picLocks noChangeAspect="1"/>
            </p:cNvPicPr>
            <p:nvPr/>
          </p:nvPicPr>
          <p:blipFill>
            <a:blip r:embed="rId5"/>
            <a:stretch>
              <a:fillRect/>
            </a:stretch>
          </p:blipFill>
          <p:spPr>
            <a:xfrm>
              <a:off x="3537171" y="3570982"/>
              <a:ext cx="1983594" cy="1435100"/>
            </a:xfrm>
            <a:prstGeom prst="rect">
              <a:avLst/>
            </a:prstGeom>
          </p:spPr>
        </p:pic>
        <p:pic>
          <p:nvPicPr>
            <p:cNvPr id="5" name="Picture 4"/>
            <p:cNvPicPr>
              <a:picLocks noChangeAspect="1"/>
            </p:cNvPicPr>
            <p:nvPr/>
          </p:nvPicPr>
          <p:blipFill>
            <a:blip r:embed="rId6"/>
            <a:stretch>
              <a:fillRect/>
            </a:stretch>
          </p:blipFill>
          <p:spPr>
            <a:xfrm>
              <a:off x="4181573" y="2656582"/>
              <a:ext cx="1838227" cy="1371600"/>
            </a:xfrm>
            <a:prstGeom prst="rect">
              <a:avLst/>
            </a:prstGeom>
          </p:spPr>
        </p:pic>
        <p:pic>
          <p:nvPicPr>
            <p:cNvPr id="7" name="Picture 6"/>
            <p:cNvPicPr>
              <a:picLocks noChangeAspect="1"/>
            </p:cNvPicPr>
            <p:nvPr/>
          </p:nvPicPr>
          <p:blipFill>
            <a:blip r:embed="rId7"/>
            <a:stretch>
              <a:fillRect/>
            </a:stretch>
          </p:blipFill>
          <p:spPr>
            <a:xfrm>
              <a:off x="3390900" y="2714852"/>
              <a:ext cx="1982480" cy="1541929"/>
            </a:xfrm>
            <a:prstGeom prst="rect">
              <a:avLst/>
            </a:prstGeom>
          </p:spPr>
        </p:pic>
      </p:grpSp>
      <p:pic>
        <p:nvPicPr>
          <p:cNvPr id="18" name="Picture 17" descr="globus-grid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064" y="5128575"/>
            <a:ext cx="1009336" cy="815025"/>
          </a:xfrm>
          <a:prstGeom prst="rect">
            <a:avLst/>
          </a:prstGeom>
          <a:effectLst>
            <a:innerShdw blurRad="50800" dist="25400" dir="13500000">
              <a:prstClr val="black">
                <a:alpha val="50000"/>
              </a:prstClr>
            </a:innerShdw>
          </a:effectLst>
        </p:spPr>
      </p:pic>
    </p:spTree>
    <p:extLst>
      <p:ext uri="{BB962C8B-B14F-4D97-AF65-F5344CB8AC3E}">
        <p14:creationId xmlns:p14="http://schemas.microsoft.com/office/powerpoint/2010/main" val="671483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8 at 3.25.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34623"/>
          </a:xfrm>
          <a:prstGeom prst="rect">
            <a:avLst/>
          </a:prstGeom>
        </p:spPr>
      </p:pic>
    </p:spTree>
    <p:extLst>
      <p:ext uri="{BB962C8B-B14F-4D97-AF65-F5344CB8AC3E}">
        <p14:creationId xmlns:p14="http://schemas.microsoft.com/office/powerpoint/2010/main" val="40559104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7"/>
          <p:cNvSpPr>
            <a:spLocks noChangeShapeType="1"/>
          </p:cNvSpPr>
          <p:nvPr/>
        </p:nvSpPr>
        <p:spPr bwMode="auto">
          <a:xfrm rot="7471741" flipV="1">
            <a:off x="5586992" y="4602621"/>
            <a:ext cx="50922" cy="1010928"/>
          </a:xfrm>
          <a:prstGeom prst="line">
            <a:avLst/>
          </a:prstGeom>
          <a:noFill/>
          <a:ln w="76200">
            <a:solidFill>
              <a:schemeClr val="bg1">
                <a:lumMod val="65000"/>
              </a:schemeClr>
            </a:solidFill>
            <a:round/>
            <a:headEnd/>
            <a:tailEnd type="arrow" w="med" len="med"/>
          </a:ln>
        </p:spPr>
        <p:txBody>
          <a:bodyPr wrap="none" anchor="ctr">
            <a:prstTxWarp prst="textNoShape">
              <a:avLst/>
            </a:prstTxWarp>
          </a:bodyPr>
          <a:lstStyle/>
          <a:p>
            <a:endParaRPr lang="en-US" sz="1100"/>
          </a:p>
        </p:txBody>
      </p:sp>
      <p:sp>
        <p:nvSpPr>
          <p:cNvPr id="13" name="Line 7"/>
          <p:cNvSpPr>
            <a:spLocks noChangeShapeType="1"/>
          </p:cNvSpPr>
          <p:nvPr/>
        </p:nvSpPr>
        <p:spPr bwMode="auto">
          <a:xfrm rot="14128259" flipH="1" flipV="1">
            <a:off x="3658486" y="4602621"/>
            <a:ext cx="50922" cy="1010928"/>
          </a:xfrm>
          <a:prstGeom prst="line">
            <a:avLst/>
          </a:prstGeom>
          <a:noFill/>
          <a:ln w="76200">
            <a:solidFill>
              <a:schemeClr val="bg1">
                <a:lumMod val="65000"/>
              </a:schemeClr>
            </a:solidFill>
            <a:round/>
            <a:headEnd/>
            <a:tailEnd type="arrow" w="med" len="med"/>
          </a:ln>
        </p:spPr>
        <p:txBody>
          <a:bodyPr wrap="none" anchor="ctr">
            <a:prstTxWarp prst="textNoShape">
              <a:avLst/>
            </a:prstTxWarp>
          </a:bodyPr>
          <a:lstStyle/>
          <a:p>
            <a:endParaRPr lang="en-US" sz="1100"/>
          </a:p>
        </p:txBody>
      </p:sp>
      <p:sp>
        <p:nvSpPr>
          <p:cNvPr id="25" name="TextBox 24"/>
          <p:cNvSpPr txBox="1"/>
          <p:nvPr/>
        </p:nvSpPr>
        <p:spPr>
          <a:xfrm>
            <a:off x="6019800" y="5364480"/>
            <a:ext cx="2743200" cy="1188720"/>
          </a:xfrm>
          <a:prstGeom prst="rect">
            <a:avLst/>
          </a:prstGeom>
          <a:solidFill>
            <a:schemeClr val="bg2"/>
          </a:solidFill>
          <a:ln>
            <a:solidFill>
              <a:schemeClr val="bg2">
                <a:lumMod val="9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square" rtlCol="0" anchor="ctr">
            <a:noAutofit/>
          </a:bodyPr>
          <a:lstStyle/>
          <a:p>
            <a:pPr algn="ctr" defTabSz="914400">
              <a:lnSpc>
                <a:spcPct val="90000"/>
              </a:lnSpc>
            </a:pPr>
            <a:r>
              <a:rPr lang="en-US" sz="3200" b="1" dirty="0" smtClean="0">
                <a:solidFill>
                  <a:srgbClr val="632523"/>
                </a:solidFill>
                <a:cs typeface="Franklin Gothic Book"/>
              </a:rPr>
              <a:t>Promulgate</a:t>
            </a:r>
            <a:endParaRPr lang="en-US" sz="2800" b="1" dirty="0" smtClean="0">
              <a:solidFill>
                <a:srgbClr val="632523"/>
              </a:solidFill>
              <a:cs typeface="Franklin Gothic Book"/>
            </a:endParaRPr>
          </a:p>
          <a:p>
            <a:pPr algn="ctr" defTabSz="914400">
              <a:lnSpc>
                <a:spcPct val="90000"/>
              </a:lnSpc>
            </a:pPr>
            <a:r>
              <a:rPr lang="en-US" sz="2400" b="1" dirty="0">
                <a:solidFill>
                  <a:schemeClr val="tx1">
                    <a:lumMod val="95000"/>
                    <a:lumOff val="5000"/>
                  </a:schemeClr>
                </a:solidFill>
                <a:cs typeface="Franklin Gothic Book"/>
              </a:rPr>
              <a:t>v</a:t>
            </a:r>
            <a:r>
              <a:rPr lang="en-US" sz="2400" b="1" dirty="0" smtClean="0">
                <a:solidFill>
                  <a:schemeClr val="tx1">
                    <a:lumMod val="95000"/>
                    <a:lumOff val="5000"/>
                  </a:schemeClr>
                </a:solidFill>
                <a:cs typeface="Franklin Gothic Book"/>
              </a:rPr>
              <a:t>ia new educational methods</a:t>
            </a:r>
            <a:endParaRPr lang="en-US" dirty="0">
              <a:solidFill>
                <a:schemeClr val="tx1">
                  <a:lumMod val="95000"/>
                  <a:lumOff val="5000"/>
                </a:schemeClr>
              </a:solidFill>
              <a:cs typeface="Franklin Gothic Book"/>
            </a:endParaRPr>
          </a:p>
        </p:txBody>
      </p:sp>
      <p:sp>
        <p:nvSpPr>
          <p:cNvPr id="8" name="Line 6"/>
          <p:cNvSpPr>
            <a:spLocks noChangeShapeType="1"/>
          </p:cNvSpPr>
          <p:nvPr/>
        </p:nvSpPr>
        <p:spPr bwMode="auto">
          <a:xfrm flipH="1" flipV="1">
            <a:off x="4638689" y="2400586"/>
            <a:ext cx="19023" cy="967454"/>
          </a:xfrm>
          <a:prstGeom prst="line">
            <a:avLst/>
          </a:prstGeom>
          <a:noFill/>
          <a:ln w="76200">
            <a:solidFill>
              <a:schemeClr val="bg1">
                <a:lumMod val="65000"/>
              </a:schemeClr>
            </a:solidFill>
            <a:round/>
            <a:headEnd/>
            <a:tailEnd type="arrow" w="med" len="med"/>
          </a:ln>
        </p:spPr>
        <p:txBody>
          <a:bodyPr wrap="none" anchor="ctr">
            <a:prstTxWarp prst="textNoShape">
              <a:avLst/>
            </a:prstTxWarp>
          </a:bodyPr>
          <a:lstStyle/>
          <a:p>
            <a:endParaRPr lang="en-US" sz="1100"/>
          </a:p>
        </p:txBody>
      </p:sp>
      <p:sp>
        <p:nvSpPr>
          <p:cNvPr id="16" name="TextBox 15"/>
          <p:cNvSpPr txBox="1"/>
          <p:nvPr/>
        </p:nvSpPr>
        <p:spPr>
          <a:xfrm>
            <a:off x="3276600" y="1173480"/>
            <a:ext cx="2743200" cy="1188720"/>
          </a:xfrm>
          <a:prstGeom prst="rect">
            <a:avLst/>
          </a:prstGeom>
          <a:solidFill>
            <a:srgbClr val="EEECE1"/>
          </a:solidFill>
          <a:ln>
            <a:solidFill>
              <a:schemeClr val="bg2">
                <a:lumMod val="9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square" rtlCol="0" anchor="ctr">
            <a:noAutofit/>
          </a:bodyPr>
          <a:lstStyle/>
          <a:p>
            <a:pPr algn="ctr" defTabSz="914400">
              <a:lnSpc>
                <a:spcPct val="90000"/>
              </a:lnSpc>
            </a:pPr>
            <a:r>
              <a:rPr lang="en-US" sz="3200" b="1" dirty="0" smtClean="0">
                <a:solidFill>
                  <a:srgbClr val="800000"/>
                </a:solidFill>
                <a:cs typeface="Franklin Gothic Book"/>
              </a:rPr>
              <a:t>Apply </a:t>
            </a:r>
            <a:r>
              <a:rPr lang="en-US" sz="2400" b="1" dirty="0" smtClean="0">
                <a:solidFill>
                  <a:schemeClr val="bg1"/>
                </a:solidFill>
                <a:cs typeface="Franklin Gothic Book"/>
              </a:rPr>
              <a:t/>
            </a:r>
            <a:br>
              <a:rPr lang="en-US" sz="2400" b="1" dirty="0" smtClean="0">
                <a:solidFill>
                  <a:schemeClr val="bg1"/>
                </a:solidFill>
                <a:cs typeface="Franklin Gothic Book"/>
              </a:rPr>
            </a:br>
            <a:r>
              <a:rPr lang="en-US" sz="2400" b="1" dirty="0" smtClean="0">
                <a:solidFill>
                  <a:srgbClr val="000000"/>
                </a:solidFill>
                <a:cs typeface="Franklin Gothic Book"/>
              </a:rPr>
              <a:t>to challenging </a:t>
            </a:r>
            <a:r>
              <a:rPr lang="en-US" sz="2400" b="1" dirty="0" smtClean="0">
                <a:solidFill>
                  <a:schemeClr val="tx1"/>
                </a:solidFill>
                <a:cs typeface="Franklin Gothic Book"/>
              </a:rPr>
              <a:t>problems</a:t>
            </a:r>
            <a:endParaRPr lang="en-US" sz="2800" b="1" dirty="0" smtClean="0">
              <a:solidFill>
                <a:schemeClr val="tx1"/>
              </a:solidFill>
              <a:cs typeface="Franklin Gothic Book"/>
            </a:endParaRPr>
          </a:p>
        </p:txBody>
      </p:sp>
      <p:sp>
        <p:nvSpPr>
          <p:cNvPr id="24" name="Title 23"/>
          <p:cNvSpPr>
            <a:spLocks noGrp="1"/>
          </p:cNvSpPr>
          <p:nvPr>
            <p:ph type="title"/>
          </p:nvPr>
        </p:nvSpPr>
        <p:spPr/>
        <p:txBody>
          <a:bodyPr/>
          <a:lstStyle/>
          <a:p>
            <a:r>
              <a:rPr lang="en-US" dirty="0"/>
              <a:t>Computation Institute (CI)</a:t>
            </a:r>
          </a:p>
        </p:txBody>
      </p:sp>
      <p:sp>
        <p:nvSpPr>
          <p:cNvPr id="23" name="TextBox 22"/>
          <p:cNvSpPr txBox="1"/>
          <p:nvPr/>
        </p:nvSpPr>
        <p:spPr>
          <a:xfrm>
            <a:off x="533400" y="5364480"/>
            <a:ext cx="2743200" cy="1188720"/>
          </a:xfrm>
          <a:prstGeom prst="rect">
            <a:avLst/>
          </a:prstGeom>
          <a:solidFill>
            <a:schemeClr val="bg2"/>
          </a:solidFill>
          <a:ln>
            <a:solidFill>
              <a:schemeClr val="bg2">
                <a:lumMod val="9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square" rtlCol="0" anchor="ctr">
            <a:noAutofit/>
          </a:bodyPr>
          <a:lstStyle/>
          <a:p>
            <a:pPr algn="ctr" defTabSz="914400">
              <a:lnSpc>
                <a:spcPct val="90000"/>
              </a:lnSpc>
            </a:pPr>
            <a:r>
              <a:rPr lang="en-US" sz="3200" b="1" dirty="0" smtClean="0">
                <a:solidFill>
                  <a:srgbClr val="632523"/>
                </a:solidFill>
                <a:cs typeface="Franklin Gothic Book"/>
              </a:rPr>
              <a:t>Accelerate</a:t>
            </a:r>
            <a:r>
              <a:rPr lang="en-US" sz="2400" b="1" dirty="0" smtClean="0">
                <a:solidFill>
                  <a:schemeClr val="tx1"/>
                </a:solidFill>
                <a:cs typeface="Franklin Gothic Book"/>
              </a:rPr>
              <a:t/>
            </a:r>
            <a:br>
              <a:rPr lang="en-US" sz="2400" b="1" dirty="0" smtClean="0">
                <a:solidFill>
                  <a:schemeClr val="tx1"/>
                </a:solidFill>
                <a:cs typeface="Franklin Gothic Book"/>
              </a:rPr>
            </a:br>
            <a:r>
              <a:rPr lang="en-US" sz="2400" b="1" dirty="0" smtClean="0">
                <a:solidFill>
                  <a:schemeClr val="tx1"/>
                </a:solidFill>
                <a:cs typeface="Franklin Gothic Book"/>
              </a:rPr>
              <a:t>by building the research cloud</a:t>
            </a:r>
          </a:p>
        </p:txBody>
      </p:sp>
      <p:pic>
        <p:nvPicPr>
          <p:cNvPr id="12" name="Picture 11" descr="logo_CI_notext.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7613" y="3444240"/>
            <a:ext cx="1781174" cy="1573554"/>
          </a:xfrm>
          <a:prstGeom prst="rect">
            <a:avLst/>
          </a:prstGeom>
        </p:spPr>
      </p:pic>
      <p:sp>
        <p:nvSpPr>
          <p:cNvPr id="18" name="Arc 17"/>
          <p:cNvSpPr/>
          <p:nvPr/>
        </p:nvSpPr>
        <p:spPr>
          <a:xfrm rot="16200000">
            <a:off x="3429000" y="2590801"/>
            <a:ext cx="2514601" cy="4800600"/>
          </a:xfrm>
          <a:prstGeom prst="arc">
            <a:avLst>
              <a:gd name="adj1" fmla="val 7659535"/>
              <a:gd name="adj2" fmla="val 14020217"/>
            </a:avLst>
          </a:prstGeom>
          <a:ln w="76200" cmpd="sng">
            <a:solidFill>
              <a:srgbClr val="804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451255" y="3064123"/>
            <a:ext cx="2339945" cy="2041277"/>
          </a:xfrm>
          <a:prstGeom prst="rect">
            <a:avLst/>
          </a:prstGeom>
          <a:noFill/>
        </p:spPr>
        <p:txBody>
          <a:bodyPr wrap="none" rtlCol="0">
            <a:prstTxWarp prst="textButton">
              <a:avLst>
                <a:gd name="adj" fmla="val 11483923"/>
              </a:avLst>
            </a:prstTxWarp>
            <a:spAutoFit/>
          </a:bodyPr>
          <a:lstStyle/>
          <a:p>
            <a:r>
              <a:rPr lang="en-US" sz="4000" b="1" dirty="0" smtClean="0"/>
              <a:t>  Computation as   </a:t>
            </a:r>
            <a:endParaRPr lang="en-US" sz="4000" b="1" dirty="0"/>
          </a:p>
        </p:txBody>
      </p:sp>
      <p:sp>
        <p:nvSpPr>
          <p:cNvPr id="20" name="TextBox 19"/>
          <p:cNvSpPr txBox="1"/>
          <p:nvPr/>
        </p:nvSpPr>
        <p:spPr>
          <a:xfrm>
            <a:off x="3451255" y="3603999"/>
            <a:ext cx="2339945" cy="1806201"/>
          </a:xfrm>
          <a:prstGeom prst="rect">
            <a:avLst/>
          </a:prstGeom>
          <a:noFill/>
        </p:spPr>
        <p:txBody>
          <a:bodyPr wrap="none" rtlCol="0">
            <a:prstTxWarp prst="textArchDown">
              <a:avLst/>
            </a:prstTxWarp>
            <a:spAutoFit/>
          </a:bodyPr>
          <a:lstStyle/>
          <a:p>
            <a:r>
              <a:rPr lang="en-US" sz="4000" b="1" dirty="0"/>
              <a:t>d</a:t>
            </a:r>
            <a:r>
              <a:rPr lang="en-US" sz="4000" b="1" dirty="0" smtClean="0"/>
              <a:t>iscovery paradigm</a:t>
            </a:r>
            <a:endParaRPr lang="en-US" sz="4000" b="1" dirty="0"/>
          </a:p>
        </p:txBody>
      </p:sp>
      <p:sp>
        <p:nvSpPr>
          <p:cNvPr id="17" name="Arc 16"/>
          <p:cNvSpPr/>
          <p:nvPr/>
        </p:nvSpPr>
        <p:spPr>
          <a:xfrm>
            <a:off x="1981200" y="1676400"/>
            <a:ext cx="4114800" cy="4800600"/>
          </a:xfrm>
          <a:prstGeom prst="arc">
            <a:avLst>
              <a:gd name="adj1" fmla="val 8693051"/>
              <a:gd name="adj2" fmla="val 15026501"/>
            </a:avLst>
          </a:prstGeom>
          <a:ln w="76200" cmpd="sng">
            <a:solidFill>
              <a:srgbClr val="804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flipH="1">
            <a:off x="3124200" y="1676400"/>
            <a:ext cx="4114800" cy="4800600"/>
          </a:xfrm>
          <a:prstGeom prst="arc">
            <a:avLst>
              <a:gd name="adj1" fmla="val 8693051"/>
              <a:gd name="adj2" fmla="val 14872109"/>
            </a:avLst>
          </a:prstGeom>
          <a:ln w="76200" cmpd="sng">
            <a:solidFill>
              <a:srgbClr val="804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1" name="Picture 20" descr="logo_AN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1219200"/>
            <a:ext cx="2003002" cy="809986"/>
          </a:xfrm>
          <a:prstGeom prst="rect">
            <a:avLst/>
          </a:prstGeom>
        </p:spPr>
      </p:pic>
      <p:pic>
        <p:nvPicPr>
          <p:cNvPr id="22" name="Picture 21" descr="logo_UChicago.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7" y="1341353"/>
            <a:ext cx="2834293" cy="639847"/>
          </a:xfrm>
          <a:prstGeom prst="rect">
            <a:avLst/>
          </a:prstGeom>
        </p:spPr>
      </p:pic>
    </p:spTree>
    <p:extLst>
      <p:ext uri="{BB962C8B-B14F-4D97-AF65-F5344CB8AC3E}">
        <p14:creationId xmlns:p14="http://schemas.microsoft.com/office/powerpoint/2010/main" val="15659806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29200" y="1371600"/>
            <a:ext cx="4114800" cy="3691098"/>
          </a:xfrm>
          <a:prstGeom prst="rect">
            <a:avLst/>
          </a:prstGeom>
        </p:spPr>
      </p:pic>
      <p:sp>
        <p:nvSpPr>
          <p:cNvPr id="16389" name="Rectangle 3"/>
          <p:cNvSpPr>
            <a:spLocks noGrp="1" noChangeArrowheads="1"/>
          </p:cNvSpPr>
          <p:nvPr>
            <p:ph idx="1"/>
          </p:nvPr>
        </p:nvSpPr>
        <p:spPr>
          <a:xfrm>
            <a:off x="76200" y="1295400"/>
            <a:ext cx="9067800" cy="5197475"/>
          </a:xfrm>
        </p:spPr>
        <p:txBody>
          <a:bodyPr>
            <a:noAutofit/>
          </a:bodyPr>
          <a:lstStyle/>
          <a:p>
            <a:pPr>
              <a:spcBef>
                <a:spcPts val="600"/>
              </a:spcBef>
            </a:pPr>
            <a:r>
              <a:rPr lang="en-US" dirty="0" smtClean="0">
                <a:solidFill>
                  <a:schemeClr val="tx1"/>
                </a:solidFill>
              </a:rPr>
              <a:t>Transfer and synchronize files</a:t>
            </a:r>
          </a:p>
          <a:p>
            <a:pPr lvl="1">
              <a:spcBef>
                <a:spcPts val="600"/>
              </a:spcBef>
            </a:pPr>
            <a:r>
              <a:rPr lang="en-US" sz="2000" dirty="0" smtClean="0">
                <a:solidFill>
                  <a:schemeClr val="tx1"/>
                </a:solidFill>
              </a:rPr>
              <a:t>Easy “fire-and-forget” transfers</a:t>
            </a:r>
          </a:p>
          <a:p>
            <a:pPr lvl="1">
              <a:spcBef>
                <a:spcPts val="400"/>
              </a:spcBef>
            </a:pPr>
            <a:r>
              <a:rPr lang="en-US" sz="2000" dirty="0">
                <a:solidFill>
                  <a:schemeClr val="tx1"/>
                </a:solidFill>
              </a:rPr>
              <a:t>Automatic fault recovery</a:t>
            </a:r>
          </a:p>
          <a:p>
            <a:pPr lvl="1">
              <a:spcBef>
                <a:spcPts val="400"/>
              </a:spcBef>
            </a:pPr>
            <a:r>
              <a:rPr lang="en-US" sz="2000" dirty="0" smtClean="0">
                <a:solidFill>
                  <a:schemeClr val="tx1"/>
                </a:solidFill>
              </a:rPr>
              <a:t>High performance</a:t>
            </a:r>
          </a:p>
          <a:p>
            <a:pPr lvl="1">
              <a:spcBef>
                <a:spcPts val="400"/>
              </a:spcBef>
            </a:pPr>
            <a:r>
              <a:rPr lang="en-US" sz="2000" dirty="0" smtClean="0">
                <a:solidFill>
                  <a:schemeClr val="tx1"/>
                </a:solidFill>
              </a:rPr>
              <a:t>Across multiple security domains</a:t>
            </a:r>
            <a:endParaRPr lang="en-US" dirty="0" smtClean="0">
              <a:solidFill>
                <a:schemeClr val="tx1"/>
              </a:solidFill>
            </a:endParaRPr>
          </a:p>
          <a:p>
            <a:pPr>
              <a:spcBef>
                <a:spcPts val="1400"/>
              </a:spcBef>
            </a:pPr>
            <a:r>
              <a:rPr lang="en-US" dirty="0" smtClean="0">
                <a:solidFill>
                  <a:schemeClr val="tx1"/>
                </a:solidFill>
              </a:rPr>
              <a:t>Minimize IT costs</a:t>
            </a:r>
          </a:p>
          <a:p>
            <a:pPr lvl="1">
              <a:spcBef>
                <a:spcPts val="600"/>
              </a:spcBef>
            </a:pPr>
            <a:r>
              <a:rPr lang="en-US" sz="2000" dirty="0" smtClean="0">
                <a:solidFill>
                  <a:schemeClr val="tx1"/>
                </a:solidFill>
              </a:rPr>
              <a:t>Software as a Service (</a:t>
            </a:r>
            <a:r>
              <a:rPr lang="en-US" sz="2000" dirty="0" err="1" smtClean="0">
                <a:solidFill>
                  <a:schemeClr val="tx1"/>
                </a:solidFill>
              </a:rPr>
              <a:t>SaaS</a:t>
            </a:r>
            <a:r>
              <a:rPr lang="en-US" sz="2000" dirty="0" smtClean="0">
                <a:solidFill>
                  <a:schemeClr val="tx1"/>
                </a:solidFill>
              </a:rPr>
              <a:t>)</a:t>
            </a:r>
          </a:p>
          <a:p>
            <a:pPr lvl="2">
              <a:spcBef>
                <a:spcPts val="400"/>
              </a:spcBef>
            </a:pPr>
            <a:r>
              <a:rPr lang="en-US" sz="1800" dirty="0" smtClean="0">
                <a:solidFill>
                  <a:schemeClr val="tx1"/>
                </a:solidFill>
              </a:rPr>
              <a:t>No client software installation</a:t>
            </a:r>
          </a:p>
          <a:p>
            <a:pPr lvl="2">
              <a:spcBef>
                <a:spcPts val="400"/>
              </a:spcBef>
            </a:pPr>
            <a:r>
              <a:rPr lang="en-US" sz="1800" dirty="0" smtClean="0">
                <a:solidFill>
                  <a:schemeClr val="tx1"/>
                </a:solidFill>
              </a:rPr>
              <a:t>New features automatically available</a:t>
            </a:r>
          </a:p>
          <a:p>
            <a:pPr lvl="1">
              <a:spcBef>
                <a:spcPts val="400"/>
              </a:spcBef>
            </a:pPr>
            <a:r>
              <a:rPr lang="en-US" sz="2000" dirty="0" smtClean="0">
                <a:solidFill>
                  <a:schemeClr val="tx1"/>
                </a:solidFill>
              </a:rPr>
              <a:t>Consolidated support &amp; troubleshooting</a:t>
            </a:r>
          </a:p>
          <a:p>
            <a:pPr lvl="1">
              <a:spcBef>
                <a:spcPts val="400"/>
              </a:spcBef>
            </a:pPr>
            <a:r>
              <a:rPr lang="en-US" sz="2000" dirty="0" smtClean="0">
                <a:solidFill>
                  <a:schemeClr val="tx1"/>
                </a:solidFill>
              </a:rPr>
              <a:t>Simple endpoint installation with Globus Connect and </a:t>
            </a:r>
            <a:r>
              <a:rPr lang="en-US" sz="2000" dirty="0" err="1" smtClean="0">
                <a:solidFill>
                  <a:schemeClr val="tx1"/>
                </a:solidFill>
              </a:rPr>
              <a:t>GridFTP</a:t>
            </a:r>
            <a:endParaRPr lang="en-US" sz="2000" dirty="0" smtClean="0">
              <a:solidFill>
                <a:schemeClr val="tx1"/>
              </a:solidFill>
            </a:endParaRPr>
          </a:p>
          <a:p>
            <a:pPr>
              <a:spcBef>
                <a:spcPts val="400"/>
              </a:spcBef>
            </a:pPr>
            <a:r>
              <a:rPr lang="en-US" dirty="0">
                <a:solidFill>
                  <a:schemeClr val="tx1"/>
                </a:solidFill>
              </a:rPr>
              <a:t>Recommended by </a:t>
            </a:r>
            <a:r>
              <a:rPr lang="en-US" dirty="0" smtClean="0">
                <a:solidFill>
                  <a:schemeClr val="tx1"/>
                </a:solidFill>
              </a:rPr>
              <a:t>XSEDE, Blue Water, NERSC</a:t>
            </a:r>
            <a:r>
              <a:rPr lang="en-US" dirty="0">
                <a:solidFill>
                  <a:schemeClr val="tx1"/>
                </a:solidFill>
              </a:rPr>
              <a:t>, ALCF, </a:t>
            </a:r>
            <a:r>
              <a:rPr lang="en-US" dirty="0" err="1" smtClean="0">
                <a:solidFill>
                  <a:schemeClr val="tx1"/>
                </a:solidFill>
              </a:rPr>
              <a:t>ESnet</a:t>
            </a:r>
            <a:r>
              <a:rPr lang="en-US" dirty="0" smtClean="0">
                <a:solidFill>
                  <a:schemeClr val="tx1"/>
                </a:solidFill>
              </a:rPr>
              <a:t>, </a:t>
            </a:r>
            <a:r>
              <a:rPr lang="en-US" dirty="0">
                <a:solidFill>
                  <a:schemeClr val="tx1"/>
                </a:solidFill>
              </a:rPr>
              <a:t>many </a:t>
            </a:r>
            <a:r>
              <a:rPr lang="en-US" dirty="0" smtClean="0">
                <a:solidFill>
                  <a:schemeClr val="tx1"/>
                </a:solidFill>
              </a:rPr>
              <a:t>Universities</a:t>
            </a:r>
            <a:endParaRPr lang="en-US" dirty="0">
              <a:solidFill>
                <a:schemeClr val="tx1"/>
              </a:solidFill>
            </a:endParaRPr>
          </a:p>
        </p:txBody>
      </p:sp>
      <p:sp>
        <p:nvSpPr>
          <p:cNvPr id="16388" name="Rectangle 2"/>
          <p:cNvSpPr>
            <a:spLocks noGrp="1" noChangeArrowheads="1"/>
          </p:cNvSpPr>
          <p:nvPr>
            <p:ph type="title"/>
          </p:nvPr>
        </p:nvSpPr>
        <p:spPr/>
        <p:txBody>
          <a:bodyPr>
            <a:normAutofit/>
          </a:bodyPr>
          <a:lstStyle/>
          <a:p>
            <a:r>
              <a:rPr lang="en-US" dirty="0" smtClean="0"/>
              <a:t>What is Globus Online?</a:t>
            </a:r>
            <a:endParaRPr lang="en-US" b="1" dirty="0"/>
          </a:p>
        </p:txBody>
      </p:sp>
      <p:sp>
        <p:nvSpPr>
          <p:cNvPr id="21" name="Slide Number Placeholder 20"/>
          <p:cNvSpPr>
            <a:spLocks noGrp="1"/>
          </p:cNvSpPr>
          <p:nvPr>
            <p:ph type="sldNum" sz="quarter" idx="10"/>
          </p:nvPr>
        </p:nvSpPr>
        <p:spPr/>
        <p:txBody>
          <a:bodyPr/>
          <a:lstStyle/>
          <a:p>
            <a:fld id="{6D51824A-2FDE-1249-A808-AE87E6A2667D}" type="slidenum">
              <a:rPr lang="en-US" smtClean="0"/>
              <a:pPr/>
              <a:t>20</a:t>
            </a:fld>
            <a:endParaRPr lang="en-US" dirty="0"/>
          </a:p>
        </p:txBody>
      </p:sp>
    </p:spTree>
    <p:extLst>
      <p:ext uri="{BB962C8B-B14F-4D97-AF65-F5344CB8AC3E}">
        <p14:creationId xmlns:p14="http://schemas.microsoft.com/office/powerpoint/2010/main" val="1625909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6761772" y="4267200"/>
            <a:ext cx="2200782" cy="2362199"/>
          </a:xfrm>
          <a:prstGeom prst="rect">
            <a:avLst/>
          </a:prstGeom>
        </p:spPr>
      </p:pic>
      <p:sp>
        <p:nvSpPr>
          <p:cNvPr id="3" name="Title 2"/>
          <p:cNvSpPr>
            <a:spLocks noGrp="1"/>
          </p:cNvSpPr>
          <p:nvPr>
            <p:ph type="title"/>
          </p:nvPr>
        </p:nvSpPr>
        <p:spPr/>
        <p:txBody>
          <a:bodyPr/>
          <a:lstStyle/>
          <a:p>
            <a:r>
              <a:rPr lang="en-US" b="1" dirty="0" smtClean="0"/>
              <a:t>Case Study: Lattice QCD</a:t>
            </a:r>
            <a:endParaRPr lang="en-US" b="1" dirty="0"/>
          </a:p>
        </p:txBody>
      </p:sp>
      <p:sp>
        <p:nvSpPr>
          <p:cNvPr id="4" name="Slide Number Placeholder 3"/>
          <p:cNvSpPr>
            <a:spLocks noGrp="1"/>
          </p:cNvSpPr>
          <p:nvPr>
            <p:ph type="sldNum" sz="quarter" idx="10"/>
          </p:nvPr>
        </p:nvSpPr>
        <p:spPr/>
        <p:txBody>
          <a:bodyPr/>
          <a:lstStyle/>
          <a:p>
            <a:fld id="{BED86F0A-5EC0-B040-A6A2-A482FA242476}" type="slidenum">
              <a:rPr lang="en-US" smtClean="0"/>
              <a:pPr/>
              <a:t>21</a:t>
            </a:fld>
            <a:endParaRPr lang="en-US" dirty="0"/>
          </a:p>
        </p:txBody>
      </p:sp>
      <p:pic>
        <p:nvPicPr>
          <p:cNvPr id="6" name="Picture 5"/>
          <p:cNvPicPr>
            <a:picLocks noChangeAspect="1"/>
          </p:cNvPicPr>
          <p:nvPr/>
        </p:nvPicPr>
        <p:blipFill>
          <a:blip r:embed="rId3"/>
          <a:srcRect/>
          <a:stretch>
            <a:fillRect/>
          </a:stretch>
        </p:blipFill>
        <p:spPr bwMode="auto">
          <a:xfrm>
            <a:off x="1298967" y="1600200"/>
            <a:ext cx="1835935" cy="1221318"/>
          </a:xfrm>
          <a:prstGeom prst="rect">
            <a:avLst/>
          </a:prstGeom>
          <a:noFill/>
          <a:ln w="9525">
            <a:noFill/>
            <a:miter lim="800000"/>
            <a:headEnd/>
            <a:tailEnd/>
          </a:ln>
        </p:spPr>
      </p:pic>
      <p:sp>
        <p:nvSpPr>
          <p:cNvPr id="8" name="Freeform 7"/>
          <p:cNvSpPr/>
          <p:nvPr/>
        </p:nvSpPr>
        <p:spPr>
          <a:xfrm>
            <a:off x="2362200" y="2514599"/>
            <a:ext cx="4399572" cy="2667001"/>
          </a:xfrm>
          <a:custGeom>
            <a:avLst/>
            <a:gdLst>
              <a:gd name="connsiteX0" fmla="*/ 0 w 5080173"/>
              <a:gd name="connsiteY0" fmla="*/ 0 h 3040390"/>
              <a:gd name="connsiteX1" fmla="*/ 1070821 w 5080173"/>
              <a:gd name="connsiteY1" fmla="*/ 1606322 h 3040390"/>
              <a:gd name="connsiteX2" fmla="*/ 2278607 w 5080173"/>
              <a:gd name="connsiteY2" fmla="*/ 2266284 h 3040390"/>
              <a:gd name="connsiteX3" fmla="*/ 2801566 w 5080173"/>
              <a:gd name="connsiteY3" fmla="*/ 2963602 h 3040390"/>
              <a:gd name="connsiteX4" fmla="*/ 4021804 w 5080173"/>
              <a:gd name="connsiteY4" fmla="*/ 2727012 h 3040390"/>
              <a:gd name="connsiteX5" fmla="*/ 5080173 w 5080173"/>
              <a:gd name="connsiteY5" fmla="*/ 2876438 h 3040390"/>
              <a:gd name="connsiteX0" fmla="*/ 0 w 5080173"/>
              <a:gd name="connsiteY0" fmla="*/ 0 h 3040390"/>
              <a:gd name="connsiteX1" fmla="*/ 522959 w 5080173"/>
              <a:gd name="connsiteY1" fmla="*/ 884100 h 3040390"/>
              <a:gd name="connsiteX2" fmla="*/ 1070821 w 5080173"/>
              <a:gd name="connsiteY2" fmla="*/ 1606322 h 3040390"/>
              <a:gd name="connsiteX3" fmla="*/ 2278607 w 5080173"/>
              <a:gd name="connsiteY3" fmla="*/ 2266284 h 3040390"/>
              <a:gd name="connsiteX4" fmla="*/ 2801566 w 5080173"/>
              <a:gd name="connsiteY4" fmla="*/ 2963602 h 3040390"/>
              <a:gd name="connsiteX5" fmla="*/ 4021804 w 5080173"/>
              <a:gd name="connsiteY5" fmla="*/ 2727012 h 3040390"/>
              <a:gd name="connsiteX6" fmla="*/ 5080173 w 5080173"/>
              <a:gd name="connsiteY6" fmla="*/ 2876438 h 3040390"/>
              <a:gd name="connsiteX0" fmla="*/ 0 w 5080173"/>
              <a:gd name="connsiteY0" fmla="*/ 0 h 3040390"/>
              <a:gd name="connsiteX1" fmla="*/ 980159 w 5080173"/>
              <a:gd name="connsiteY1" fmla="*/ 884100 h 3040390"/>
              <a:gd name="connsiteX2" fmla="*/ 1070821 w 5080173"/>
              <a:gd name="connsiteY2" fmla="*/ 1606322 h 3040390"/>
              <a:gd name="connsiteX3" fmla="*/ 2278607 w 5080173"/>
              <a:gd name="connsiteY3" fmla="*/ 2266284 h 3040390"/>
              <a:gd name="connsiteX4" fmla="*/ 2801566 w 5080173"/>
              <a:gd name="connsiteY4" fmla="*/ 2963602 h 3040390"/>
              <a:gd name="connsiteX5" fmla="*/ 4021804 w 5080173"/>
              <a:gd name="connsiteY5" fmla="*/ 2727012 h 3040390"/>
              <a:gd name="connsiteX6" fmla="*/ 5080173 w 5080173"/>
              <a:gd name="connsiteY6" fmla="*/ 2876438 h 3040390"/>
              <a:gd name="connsiteX0" fmla="*/ 0 w 5080173"/>
              <a:gd name="connsiteY0" fmla="*/ 0 h 3040390"/>
              <a:gd name="connsiteX1" fmla="*/ 1361159 w 5080173"/>
              <a:gd name="connsiteY1" fmla="*/ 655500 h 3040390"/>
              <a:gd name="connsiteX2" fmla="*/ 1070821 w 5080173"/>
              <a:gd name="connsiteY2" fmla="*/ 1606322 h 3040390"/>
              <a:gd name="connsiteX3" fmla="*/ 2278607 w 5080173"/>
              <a:gd name="connsiteY3" fmla="*/ 2266284 h 3040390"/>
              <a:gd name="connsiteX4" fmla="*/ 2801566 w 5080173"/>
              <a:gd name="connsiteY4" fmla="*/ 2963602 h 3040390"/>
              <a:gd name="connsiteX5" fmla="*/ 4021804 w 5080173"/>
              <a:gd name="connsiteY5" fmla="*/ 2727012 h 3040390"/>
              <a:gd name="connsiteX6" fmla="*/ 5080173 w 5080173"/>
              <a:gd name="connsiteY6" fmla="*/ 2876438 h 3040390"/>
              <a:gd name="connsiteX0" fmla="*/ 0 w 5080173"/>
              <a:gd name="connsiteY0" fmla="*/ 0 h 3040390"/>
              <a:gd name="connsiteX1" fmla="*/ 1361159 w 5080173"/>
              <a:gd name="connsiteY1" fmla="*/ 655500 h 3040390"/>
              <a:gd name="connsiteX2" fmla="*/ 1451821 w 5080173"/>
              <a:gd name="connsiteY2" fmla="*/ 1606322 h 3040390"/>
              <a:gd name="connsiteX3" fmla="*/ 2278607 w 5080173"/>
              <a:gd name="connsiteY3" fmla="*/ 2266284 h 3040390"/>
              <a:gd name="connsiteX4" fmla="*/ 2801566 w 5080173"/>
              <a:gd name="connsiteY4" fmla="*/ 2963602 h 3040390"/>
              <a:gd name="connsiteX5" fmla="*/ 4021804 w 5080173"/>
              <a:gd name="connsiteY5" fmla="*/ 2727012 h 3040390"/>
              <a:gd name="connsiteX6" fmla="*/ 5080173 w 5080173"/>
              <a:gd name="connsiteY6" fmla="*/ 2876438 h 30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173" h="3040390">
                <a:moveTo>
                  <a:pt x="0" y="0"/>
                </a:moveTo>
                <a:cubicBezTo>
                  <a:pt x="87160" y="147350"/>
                  <a:pt x="1119189" y="387780"/>
                  <a:pt x="1361159" y="655500"/>
                </a:cubicBezTo>
                <a:cubicBezTo>
                  <a:pt x="1603129" y="923220"/>
                  <a:pt x="1298913" y="1337858"/>
                  <a:pt x="1451821" y="1606322"/>
                </a:cubicBezTo>
                <a:cubicBezTo>
                  <a:pt x="1604729" y="1874786"/>
                  <a:pt x="2053650" y="2040071"/>
                  <a:pt x="2278607" y="2266284"/>
                </a:cubicBezTo>
                <a:cubicBezTo>
                  <a:pt x="2503564" y="2492497"/>
                  <a:pt x="2511033" y="2886814"/>
                  <a:pt x="2801566" y="2963602"/>
                </a:cubicBezTo>
                <a:cubicBezTo>
                  <a:pt x="3092099" y="3040390"/>
                  <a:pt x="3642036" y="2741539"/>
                  <a:pt x="4021804" y="2727012"/>
                </a:cubicBezTo>
                <a:cubicBezTo>
                  <a:pt x="4401572" y="2712485"/>
                  <a:pt x="5080173" y="2876438"/>
                  <a:pt x="5080173" y="2876438"/>
                </a:cubicBezTo>
              </a:path>
            </a:pathLst>
          </a:custGeom>
          <a:noFill/>
          <a:ln w="57150" cap="flat" cmpd="sng" algn="ctr">
            <a:solidFill>
              <a:srgbClr val="800000"/>
            </a:solidFill>
            <a:prstDash val="sysDash"/>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TextBox 8"/>
          <p:cNvSpPr txBox="1">
            <a:spLocks noChangeArrowheads="1"/>
          </p:cNvSpPr>
          <p:nvPr/>
        </p:nvSpPr>
        <p:spPr bwMode="auto">
          <a:xfrm>
            <a:off x="4229100" y="1295400"/>
            <a:ext cx="4686300" cy="1692771"/>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b="1" dirty="0" smtClean="0">
                <a:latin typeface="Arial"/>
                <a:cs typeface="Arial"/>
              </a:rPr>
              <a:t>Fast</a:t>
            </a:r>
            <a:r>
              <a:rPr lang="en-US" dirty="0" smtClean="0">
                <a:latin typeface="Arial"/>
                <a:cs typeface="Arial"/>
              </a:rPr>
              <a:t>: Reduced transfer times</a:t>
            </a:r>
          </a:p>
          <a:p>
            <a:pPr marL="342900" indent="-342900">
              <a:buFont typeface="Arial"/>
              <a:buChar char="•"/>
            </a:pPr>
            <a:r>
              <a:rPr lang="en-US" b="1" dirty="0" smtClean="0">
                <a:latin typeface="Arial"/>
                <a:cs typeface="Arial"/>
              </a:rPr>
              <a:t>Easy</a:t>
            </a:r>
            <a:r>
              <a:rPr lang="en-US" dirty="0" smtClean="0">
                <a:latin typeface="Arial"/>
                <a:cs typeface="Arial"/>
              </a:rPr>
              <a:t>: Fire-and-forget transfers</a:t>
            </a:r>
          </a:p>
          <a:p>
            <a:pPr marL="800100" lvl="1" indent="-342900">
              <a:buFont typeface="Arial"/>
              <a:buChar char="•"/>
            </a:pPr>
            <a:r>
              <a:rPr lang="en-US" sz="1600" dirty="0" smtClean="0">
                <a:latin typeface="Arial"/>
                <a:cs typeface="Arial"/>
              </a:rPr>
              <a:t>Automated retry</a:t>
            </a:r>
          </a:p>
          <a:p>
            <a:pPr marL="800100" lvl="1" indent="-342900">
              <a:buFont typeface="Arial"/>
              <a:buChar char="•"/>
            </a:pPr>
            <a:r>
              <a:rPr lang="en-US" sz="1600" dirty="0" smtClean="0">
                <a:latin typeface="Arial"/>
                <a:cs typeface="Arial"/>
              </a:rPr>
              <a:t>No file pre-staging</a:t>
            </a:r>
          </a:p>
          <a:p>
            <a:pPr marL="800100" lvl="1" indent="-342900">
              <a:buFont typeface="Arial"/>
              <a:buChar char="•"/>
            </a:pPr>
            <a:r>
              <a:rPr lang="en-US" sz="1600" dirty="0" smtClean="0">
                <a:latin typeface="Arial"/>
                <a:cs typeface="Arial"/>
              </a:rPr>
              <a:t>No complex infrastructure</a:t>
            </a:r>
          </a:p>
          <a:p>
            <a:pPr marL="800100" lvl="1" indent="-342900">
              <a:buFont typeface="Arial"/>
              <a:buChar char="•"/>
            </a:pPr>
            <a:r>
              <a:rPr lang="en-US" sz="1600" dirty="0" smtClean="0">
                <a:latin typeface="Arial"/>
                <a:cs typeface="Arial"/>
              </a:rPr>
              <a:t>Convenient CLI and GUI interfaces</a:t>
            </a:r>
          </a:p>
        </p:txBody>
      </p:sp>
      <p:sp>
        <p:nvSpPr>
          <p:cNvPr id="12" name="TextBox 11"/>
          <p:cNvSpPr txBox="1">
            <a:spLocks noChangeArrowheads="1"/>
          </p:cNvSpPr>
          <p:nvPr/>
        </p:nvSpPr>
        <p:spPr bwMode="auto">
          <a:xfrm>
            <a:off x="294098" y="5043968"/>
            <a:ext cx="3058702" cy="120443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1600" i="1" dirty="0" smtClean="0">
                <a:solidFill>
                  <a:srgbClr val="404040"/>
                </a:solidFill>
                <a:latin typeface="Calisto MT"/>
                <a:ea typeface="SimSun-ExtB"/>
                <a:cs typeface="Calisto MT"/>
              </a:rPr>
              <a:t>“</a:t>
            </a:r>
            <a:r>
              <a:rPr lang="en-US" sz="1600" i="1" dirty="0">
                <a:latin typeface="Calisto MT"/>
                <a:ea typeface="SimSun-ExtB"/>
                <a:cs typeface="Calisto MT"/>
              </a:rPr>
              <a:t>Globus Online frees up my time to do more creative work than typing </a:t>
            </a:r>
            <a:r>
              <a:rPr lang="en-US" sz="1600" i="1" dirty="0" err="1" smtClean="0">
                <a:latin typeface="Calisto MT"/>
                <a:ea typeface="SimSun-ExtB"/>
                <a:cs typeface="Calisto MT"/>
              </a:rPr>
              <a:t>scp</a:t>
            </a:r>
            <a:r>
              <a:rPr lang="en-US" sz="1600" i="1" dirty="0">
                <a:latin typeface="Calisto MT"/>
                <a:ea typeface="SimSun-ExtB"/>
                <a:cs typeface="Calisto MT"/>
              </a:rPr>
              <a:t> </a:t>
            </a:r>
            <a:r>
              <a:rPr lang="en-US" sz="1600" i="1" dirty="0" smtClean="0">
                <a:latin typeface="Calisto MT"/>
                <a:ea typeface="SimSun-ExtB"/>
                <a:cs typeface="Calisto MT"/>
              </a:rPr>
              <a:t>commands </a:t>
            </a:r>
            <a:r>
              <a:rPr lang="en-US" sz="1600" i="1" dirty="0">
                <a:latin typeface="Calisto MT"/>
                <a:ea typeface="SimSun-ExtB"/>
                <a:cs typeface="Calisto MT"/>
              </a:rPr>
              <a:t>or devising scripts to initiate and monitor progress to move many </a:t>
            </a:r>
            <a:r>
              <a:rPr lang="en-US" sz="1600" i="1" dirty="0" smtClean="0">
                <a:latin typeface="Calisto MT"/>
                <a:ea typeface="SimSun-ExtB"/>
                <a:cs typeface="Calisto MT"/>
              </a:rPr>
              <a:t>files.”</a:t>
            </a:r>
          </a:p>
        </p:txBody>
      </p:sp>
      <p:pic>
        <p:nvPicPr>
          <p:cNvPr id="13" name="Picture 12"/>
          <p:cNvPicPr>
            <a:picLocks noChangeAspect="1"/>
          </p:cNvPicPr>
          <p:nvPr/>
        </p:nvPicPr>
        <p:blipFill>
          <a:blip r:embed="rId4"/>
          <a:stretch>
            <a:fillRect/>
          </a:stretch>
        </p:blipFill>
        <p:spPr>
          <a:xfrm>
            <a:off x="890350" y="3061642"/>
            <a:ext cx="1927590" cy="1891358"/>
          </a:xfrm>
          <a:prstGeom prst="rect">
            <a:avLst/>
          </a:prstGeom>
        </p:spPr>
      </p:pic>
      <p:pic>
        <p:nvPicPr>
          <p:cNvPr id="18" name="Picture 17"/>
          <p:cNvPicPr>
            <a:picLocks noChangeAspect="1"/>
          </p:cNvPicPr>
          <p:nvPr/>
        </p:nvPicPr>
        <p:blipFill rotWithShape="1">
          <a:blip r:embed="rId5"/>
          <a:srcRect l="3344" r="74167"/>
          <a:stretch/>
        </p:blipFill>
        <p:spPr>
          <a:xfrm>
            <a:off x="6934200" y="3646217"/>
            <a:ext cx="1850469" cy="620983"/>
          </a:xfrm>
          <a:prstGeom prst="rect">
            <a:avLst/>
          </a:prstGeom>
        </p:spPr>
      </p:pic>
      <p:sp>
        <p:nvSpPr>
          <p:cNvPr id="21" name="TextBox 20"/>
          <p:cNvSpPr txBox="1">
            <a:spLocks noChangeArrowheads="1"/>
          </p:cNvSpPr>
          <p:nvPr/>
        </p:nvSpPr>
        <p:spPr bwMode="auto">
          <a:xfrm>
            <a:off x="4114800" y="3505966"/>
            <a:ext cx="2362200" cy="982833"/>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1600" dirty="0" smtClean="0">
                <a:solidFill>
                  <a:srgbClr val="800000"/>
                </a:solidFill>
                <a:latin typeface="Arial"/>
                <a:cs typeface="Arial"/>
              </a:rPr>
              <a:t>Indiana University researcher moved </a:t>
            </a:r>
            <a:br>
              <a:rPr lang="en-US" sz="1600" dirty="0" smtClean="0">
                <a:solidFill>
                  <a:srgbClr val="800000"/>
                </a:solidFill>
                <a:latin typeface="Arial"/>
                <a:cs typeface="Arial"/>
              </a:rPr>
            </a:br>
            <a:r>
              <a:rPr lang="en-US" sz="1600" dirty="0" smtClean="0">
                <a:solidFill>
                  <a:srgbClr val="800000"/>
                </a:solidFill>
                <a:latin typeface="Arial"/>
                <a:cs typeface="Arial"/>
              </a:rPr>
              <a:t>~6 TB from Tennessee to Texas in 2 days</a:t>
            </a:r>
          </a:p>
        </p:txBody>
      </p:sp>
      <p:sp>
        <p:nvSpPr>
          <p:cNvPr id="22" name="TextBox 21"/>
          <p:cNvSpPr txBox="1">
            <a:spLocks noChangeArrowheads="1"/>
          </p:cNvSpPr>
          <p:nvPr/>
        </p:nvSpPr>
        <p:spPr bwMode="auto">
          <a:xfrm>
            <a:off x="3581400" y="5324779"/>
            <a:ext cx="2743200" cy="120443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1600" i="1" dirty="0" smtClean="0">
                <a:solidFill>
                  <a:srgbClr val="404040"/>
                </a:solidFill>
                <a:latin typeface="Calisto MT"/>
                <a:ea typeface="SimSun-ExtB"/>
                <a:cs typeface="Calisto MT"/>
              </a:rPr>
              <a:t>“</a:t>
            </a:r>
            <a:r>
              <a:rPr lang="en-US" sz="1600" i="1" dirty="0">
                <a:latin typeface="Calisto MT"/>
                <a:ea typeface="SimSun-ExtB"/>
                <a:cs typeface="Calisto MT"/>
              </a:rPr>
              <a:t>I moved 100 7.3 GB files tonight in about 1.5 hours.  I am very impressed.  I also like the new commands and help </a:t>
            </a:r>
            <a:r>
              <a:rPr lang="en-US" sz="1600" i="1" dirty="0" smtClean="0">
                <a:latin typeface="Calisto MT"/>
                <a:ea typeface="SimSun-ExtB"/>
                <a:cs typeface="Calisto MT"/>
              </a:rPr>
              <a:t>system.”</a:t>
            </a:r>
          </a:p>
        </p:txBody>
      </p:sp>
      <p:pic>
        <p:nvPicPr>
          <p:cNvPr id="2" name="Picture 1"/>
          <p:cNvPicPr>
            <a:picLocks noChangeAspect="1"/>
          </p:cNvPicPr>
          <p:nvPr/>
        </p:nvPicPr>
        <p:blipFill>
          <a:blip r:embed="rId6"/>
          <a:stretch>
            <a:fillRect/>
          </a:stretch>
        </p:blipFill>
        <p:spPr>
          <a:xfrm>
            <a:off x="294098" y="1297144"/>
            <a:ext cx="1917700" cy="606112"/>
          </a:xfrm>
          <a:prstGeom prst="rect">
            <a:avLst/>
          </a:prstGeom>
        </p:spPr>
      </p:pic>
    </p:spTree>
    <p:extLst>
      <p:ext uri="{BB962C8B-B14F-4D97-AF65-F5344CB8AC3E}">
        <p14:creationId xmlns:p14="http://schemas.microsoft.com/office/powerpoint/2010/main" val="10029540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3"/>
          <p:cNvSpPr>
            <a:spLocks noGrp="1" noChangeArrowheads="1"/>
          </p:cNvSpPr>
          <p:nvPr>
            <p:ph idx="1"/>
          </p:nvPr>
        </p:nvSpPr>
        <p:spPr>
          <a:xfrm>
            <a:off x="0" y="1295400"/>
            <a:ext cx="6126116" cy="4953000"/>
          </a:xfrm>
        </p:spPr>
        <p:txBody>
          <a:bodyPr>
            <a:noAutofit/>
          </a:bodyPr>
          <a:lstStyle/>
          <a:p>
            <a:pPr>
              <a:spcBef>
                <a:spcPts val="200"/>
              </a:spcBef>
            </a:pPr>
            <a:r>
              <a:rPr lang="en-US" sz="2000" dirty="0" smtClean="0">
                <a:solidFill>
                  <a:schemeClr val="tx1"/>
                </a:solidFill>
              </a:rPr>
              <a:t>Challenge</a:t>
            </a:r>
          </a:p>
          <a:p>
            <a:pPr marL="635000" lvl="1" indent="-176213">
              <a:spcBef>
                <a:spcPts val="200"/>
              </a:spcBef>
            </a:pPr>
            <a:r>
              <a:rPr lang="en-US" sz="1800" i="1" dirty="0" smtClean="0">
                <a:solidFill>
                  <a:schemeClr val="tx1"/>
                </a:solidFill>
              </a:rPr>
              <a:t>“We </a:t>
            </a:r>
            <a:r>
              <a:rPr lang="en-US" sz="1800" i="1" dirty="0">
                <a:solidFill>
                  <a:schemeClr val="tx1"/>
                </a:solidFill>
              </a:rPr>
              <a:t>need to provide web-based ways to accomplish computing tasks – it’s what our scientists </a:t>
            </a:r>
            <a:r>
              <a:rPr lang="en-US" sz="1800" i="1" dirty="0" smtClean="0">
                <a:solidFill>
                  <a:schemeClr val="tx1"/>
                </a:solidFill>
              </a:rPr>
              <a:t>expect. </a:t>
            </a:r>
            <a:r>
              <a:rPr lang="en-US" sz="1800" i="1" dirty="0">
                <a:solidFill>
                  <a:schemeClr val="tx1"/>
                </a:solidFill>
              </a:rPr>
              <a:t>A</a:t>
            </a:r>
            <a:r>
              <a:rPr lang="en-US" sz="1800" i="1" dirty="0" smtClean="0">
                <a:solidFill>
                  <a:schemeClr val="tx1"/>
                </a:solidFill>
              </a:rPr>
              <a:t>nd it will make </a:t>
            </a:r>
            <a:r>
              <a:rPr lang="en-US" sz="1800" i="1" dirty="0">
                <a:solidFill>
                  <a:schemeClr val="tx1"/>
                </a:solidFill>
              </a:rPr>
              <a:t>them more </a:t>
            </a:r>
            <a:r>
              <a:rPr lang="en-US" sz="1800" i="1" dirty="0" smtClean="0">
                <a:solidFill>
                  <a:schemeClr val="tx1"/>
                </a:solidFill>
              </a:rPr>
              <a:t>productive.”</a:t>
            </a:r>
          </a:p>
          <a:p>
            <a:pPr>
              <a:spcBef>
                <a:spcPts val="1000"/>
              </a:spcBef>
            </a:pPr>
            <a:r>
              <a:rPr lang="en-US" sz="2000" dirty="0" smtClean="0">
                <a:solidFill>
                  <a:schemeClr val="tx1"/>
                </a:solidFill>
              </a:rPr>
              <a:t>Solution</a:t>
            </a:r>
          </a:p>
          <a:p>
            <a:pPr lvl="1">
              <a:spcBef>
                <a:spcPts val="200"/>
              </a:spcBef>
            </a:pPr>
            <a:r>
              <a:rPr lang="en-US" sz="1800" dirty="0" smtClean="0">
                <a:solidFill>
                  <a:schemeClr val="tx1"/>
                </a:solidFill>
              </a:rPr>
              <a:t>Globus Online endpoints maintained by NERSC</a:t>
            </a:r>
          </a:p>
          <a:p>
            <a:pPr lvl="1">
              <a:spcBef>
                <a:spcPts val="200"/>
              </a:spcBef>
            </a:pPr>
            <a:r>
              <a:rPr lang="en-US" sz="1800" dirty="0" smtClean="0">
                <a:solidFill>
                  <a:schemeClr val="tx1"/>
                </a:solidFill>
              </a:rPr>
              <a:t>Globus = </a:t>
            </a:r>
            <a:r>
              <a:rPr lang="en-US" sz="1800" dirty="0">
                <a:solidFill>
                  <a:schemeClr val="tx1"/>
                </a:solidFill>
              </a:rPr>
              <a:t>recommended transfer method </a:t>
            </a:r>
            <a:endParaRPr lang="en-US" sz="1800" dirty="0" smtClean="0">
              <a:solidFill>
                <a:schemeClr val="tx1"/>
              </a:solidFill>
            </a:endParaRPr>
          </a:p>
          <a:p>
            <a:pPr>
              <a:spcBef>
                <a:spcPts val="1000"/>
              </a:spcBef>
            </a:pPr>
            <a:r>
              <a:rPr lang="en-US" sz="2000" dirty="0" smtClean="0">
                <a:solidFill>
                  <a:schemeClr val="tx1"/>
                </a:solidFill>
              </a:rPr>
              <a:t>Benefits for </a:t>
            </a:r>
            <a:r>
              <a:rPr lang="en-US" sz="2000" dirty="0">
                <a:solidFill>
                  <a:schemeClr val="tx1"/>
                </a:solidFill>
              </a:rPr>
              <a:t>NERSC</a:t>
            </a:r>
            <a:r>
              <a:rPr lang="en-US" sz="2000" dirty="0" smtClean="0">
                <a:solidFill>
                  <a:schemeClr val="tx1"/>
                </a:solidFill>
              </a:rPr>
              <a:t> users</a:t>
            </a:r>
          </a:p>
          <a:p>
            <a:pPr lvl="1">
              <a:spcBef>
                <a:spcPts val="200"/>
              </a:spcBef>
            </a:pPr>
            <a:r>
              <a:rPr lang="en-US" sz="1800" dirty="0" smtClean="0">
                <a:solidFill>
                  <a:schemeClr val="tx1"/>
                </a:solidFill>
              </a:rPr>
              <a:t>Drag and drop archiving</a:t>
            </a:r>
          </a:p>
          <a:p>
            <a:pPr lvl="1">
              <a:spcBef>
                <a:spcPts val="200"/>
              </a:spcBef>
            </a:pPr>
            <a:r>
              <a:rPr lang="en-US" sz="1800" dirty="0" smtClean="0">
                <a:solidFill>
                  <a:schemeClr val="tx1"/>
                </a:solidFill>
              </a:rPr>
              <a:t>Easy to use</a:t>
            </a:r>
          </a:p>
          <a:p>
            <a:pPr lvl="1">
              <a:spcBef>
                <a:spcPts val="200"/>
              </a:spcBef>
            </a:pPr>
            <a:r>
              <a:rPr lang="en-US" sz="1800" dirty="0" smtClean="0">
                <a:solidFill>
                  <a:schemeClr val="tx1"/>
                </a:solidFill>
              </a:rPr>
              <a:t>Users can focus on their research (not on IT)</a:t>
            </a:r>
          </a:p>
          <a:p>
            <a:pPr>
              <a:spcBef>
                <a:spcPts val="1000"/>
              </a:spcBef>
            </a:pPr>
            <a:r>
              <a:rPr lang="en-US" sz="2000" dirty="0">
                <a:solidFill>
                  <a:schemeClr val="tx1"/>
                </a:solidFill>
              </a:rPr>
              <a:t>Benefits for </a:t>
            </a:r>
            <a:r>
              <a:rPr lang="en-US" sz="2000" dirty="0" smtClean="0">
                <a:solidFill>
                  <a:schemeClr val="tx1"/>
                </a:solidFill>
              </a:rPr>
              <a:t>NERSC</a:t>
            </a:r>
            <a:endParaRPr lang="en-US" sz="2000" dirty="0">
              <a:solidFill>
                <a:schemeClr val="tx1"/>
              </a:solidFill>
            </a:endParaRPr>
          </a:p>
          <a:p>
            <a:pPr lvl="1">
              <a:spcBef>
                <a:spcPts val="200"/>
              </a:spcBef>
            </a:pPr>
            <a:r>
              <a:rPr lang="en-US" sz="1800" dirty="0" smtClean="0">
                <a:solidFill>
                  <a:schemeClr val="tx1"/>
                </a:solidFill>
              </a:rPr>
              <a:t>Operations and support outsourced to Globus</a:t>
            </a:r>
          </a:p>
          <a:p>
            <a:pPr lvl="1">
              <a:spcBef>
                <a:spcPts val="200"/>
              </a:spcBef>
            </a:pPr>
            <a:r>
              <a:rPr lang="en-US" sz="1800" dirty="0" smtClean="0">
                <a:solidFill>
                  <a:schemeClr val="tx1"/>
                </a:solidFill>
              </a:rPr>
              <a:t>Fast and easy to make endpoints available</a:t>
            </a:r>
            <a:endParaRPr lang="en-US" sz="1800" dirty="0">
              <a:solidFill>
                <a:schemeClr val="tx1"/>
              </a:solidFill>
            </a:endParaRPr>
          </a:p>
          <a:p>
            <a:pPr lvl="1">
              <a:spcBef>
                <a:spcPts val="200"/>
              </a:spcBef>
            </a:pPr>
            <a:r>
              <a:rPr lang="en-US" sz="1800" dirty="0" smtClean="0">
                <a:solidFill>
                  <a:schemeClr val="tx1"/>
                </a:solidFill>
              </a:rPr>
              <a:t>Automated authentication</a:t>
            </a:r>
            <a:endParaRPr lang="en-US" sz="1800" dirty="0">
              <a:solidFill>
                <a:schemeClr val="tx1"/>
              </a:solidFill>
            </a:endParaRPr>
          </a:p>
          <a:p>
            <a:pPr lvl="1">
              <a:spcBef>
                <a:spcPts val="200"/>
              </a:spcBef>
            </a:pPr>
            <a:r>
              <a:rPr lang="en-US" sz="1800" dirty="0" smtClean="0">
                <a:solidFill>
                  <a:schemeClr val="tx1"/>
                </a:solidFill>
              </a:rPr>
              <a:t>Reliable performance and support</a:t>
            </a:r>
            <a:endParaRPr lang="en-US" sz="1800" dirty="0">
              <a:solidFill>
                <a:schemeClr val="tx1"/>
              </a:solidFill>
            </a:endParaRPr>
          </a:p>
          <a:p>
            <a:pPr lvl="1">
              <a:spcBef>
                <a:spcPts val="200"/>
              </a:spcBef>
            </a:pPr>
            <a:endParaRPr lang="en-US" sz="1800" dirty="0" smtClean="0">
              <a:solidFill>
                <a:schemeClr val="tx1"/>
              </a:solidFill>
            </a:endParaRPr>
          </a:p>
          <a:p>
            <a:pPr lvl="1">
              <a:spcBef>
                <a:spcPts val="200"/>
              </a:spcBef>
            </a:pPr>
            <a:endParaRPr lang="en-US" sz="1800" dirty="0" smtClean="0">
              <a:solidFill>
                <a:schemeClr val="tx1"/>
              </a:solidFill>
            </a:endParaRPr>
          </a:p>
          <a:p>
            <a:pPr lvl="1">
              <a:spcBef>
                <a:spcPts val="200"/>
              </a:spcBef>
            </a:pPr>
            <a:endParaRPr lang="en-US" sz="1800" dirty="0" smtClean="0">
              <a:solidFill>
                <a:schemeClr val="tx1"/>
              </a:solidFill>
            </a:endParaRPr>
          </a:p>
        </p:txBody>
      </p:sp>
      <p:sp>
        <p:nvSpPr>
          <p:cNvPr id="16388" name="Rectangle 2"/>
          <p:cNvSpPr>
            <a:spLocks noGrp="1" noChangeArrowheads="1"/>
          </p:cNvSpPr>
          <p:nvPr>
            <p:ph type="title"/>
          </p:nvPr>
        </p:nvSpPr>
        <p:spPr>
          <a:xfrm>
            <a:off x="1295400" y="76200"/>
            <a:ext cx="7696200" cy="990600"/>
          </a:xfrm>
        </p:spPr>
        <p:txBody>
          <a:bodyPr>
            <a:noAutofit/>
          </a:bodyPr>
          <a:lstStyle/>
          <a:p>
            <a:r>
              <a:rPr lang="en-US" b="1" dirty="0" smtClean="0"/>
              <a:t>Case Study: Enabling Users @ NERSC</a:t>
            </a:r>
            <a:endParaRPr lang="en-US" b="1" dirty="0"/>
          </a:p>
        </p:txBody>
      </p:sp>
      <p:sp>
        <p:nvSpPr>
          <p:cNvPr id="21" name="Slide Number Placeholder 20"/>
          <p:cNvSpPr>
            <a:spLocks noGrp="1"/>
          </p:cNvSpPr>
          <p:nvPr>
            <p:ph type="sldNum" sz="quarter" idx="10"/>
          </p:nvPr>
        </p:nvSpPr>
        <p:spPr/>
        <p:txBody>
          <a:bodyPr/>
          <a:lstStyle/>
          <a:p>
            <a:fld id="{6D51824A-2FDE-1249-A808-AE87E6A2667D}" type="slidenum">
              <a:rPr lang="en-US" smtClean="0"/>
              <a:pPr/>
              <a:t>22</a:t>
            </a:fld>
            <a:endParaRPr lang="en-US" dirty="0"/>
          </a:p>
        </p:txBody>
      </p:sp>
      <p:sp>
        <p:nvSpPr>
          <p:cNvPr id="27" name="TextBox 26"/>
          <p:cNvSpPr txBox="1"/>
          <p:nvPr/>
        </p:nvSpPr>
        <p:spPr>
          <a:xfrm>
            <a:off x="6202316" y="5585936"/>
            <a:ext cx="2713084" cy="738664"/>
          </a:xfrm>
          <a:prstGeom prst="rect">
            <a:avLst/>
          </a:prstGeom>
          <a:noFill/>
        </p:spPr>
        <p:txBody>
          <a:bodyPr wrap="square" rtlCol="0">
            <a:spAutoFit/>
          </a:bodyPr>
          <a:lstStyle/>
          <a:p>
            <a:pPr algn="ctr"/>
            <a:r>
              <a:rPr lang="en-US" sz="1400" b="1" i="1" dirty="0" smtClean="0">
                <a:solidFill>
                  <a:schemeClr val="tx1">
                    <a:lumMod val="65000"/>
                    <a:lumOff val="35000"/>
                  </a:schemeClr>
                </a:solidFill>
              </a:rPr>
              <a:t>Hopper, Franklin and HPSS are among the NERSC resources leveraged by Globus Online.</a:t>
            </a:r>
            <a:endParaRPr lang="en-US" sz="900" i="1" dirty="0" smtClean="0">
              <a:solidFill>
                <a:schemeClr val="tx1">
                  <a:lumMod val="65000"/>
                  <a:lumOff val="35000"/>
                </a:schemeClr>
              </a:solidFill>
            </a:endParaRPr>
          </a:p>
        </p:txBody>
      </p:sp>
      <p:pic>
        <p:nvPicPr>
          <p:cNvPr id="23" name="Picture 22" descr="NERSC_1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225973"/>
            <a:ext cx="2218660" cy="1060027"/>
          </a:xfrm>
          <a:prstGeom prst="rect">
            <a:avLst/>
          </a:prstGeom>
        </p:spPr>
      </p:pic>
      <p:pic>
        <p:nvPicPr>
          <p:cNvPr id="2" name="Picture 1"/>
          <p:cNvPicPr>
            <a:picLocks noChangeAspect="1"/>
          </p:cNvPicPr>
          <p:nvPr/>
        </p:nvPicPr>
        <p:blipFill rotWithShape="1">
          <a:blip r:embed="rId4"/>
          <a:srcRect l="36251" t="26953" b="24508"/>
          <a:stretch/>
        </p:blipFill>
        <p:spPr>
          <a:xfrm>
            <a:off x="6276332" y="3467319"/>
            <a:ext cx="1338976" cy="1365265"/>
          </a:xfrm>
          <a:prstGeom prst="rect">
            <a:avLst/>
          </a:prstGeom>
        </p:spPr>
      </p:pic>
      <p:pic>
        <p:nvPicPr>
          <p:cNvPr id="3" name="Picture 2"/>
          <p:cNvPicPr>
            <a:picLocks noChangeAspect="1"/>
          </p:cNvPicPr>
          <p:nvPr/>
        </p:nvPicPr>
        <p:blipFill>
          <a:blip r:embed="rId5"/>
          <a:stretch>
            <a:fillRect/>
          </a:stretch>
        </p:blipFill>
        <p:spPr>
          <a:xfrm>
            <a:off x="6530284" y="4366850"/>
            <a:ext cx="1716088" cy="1193800"/>
          </a:xfrm>
          <a:prstGeom prst="rect">
            <a:avLst/>
          </a:prstGeom>
        </p:spPr>
      </p:pic>
      <p:pic>
        <p:nvPicPr>
          <p:cNvPr id="6" name="Picture 5"/>
          <p:cNvPicPr>
            <a:picLocks noChangeAspect="1"/>
          </p:cNvPicPr>
          <p:nvPr/>
        </p:nvPicPr>
        <p:blipFill>
          <a:blip r:embed="rId6"/>
          <a:stretch>
            <a:fillRect/>
          </a:stretch>
        </p:blipFill>
        <p:spPr>
          <a:xfrm>
            <a:off x="7491782" y="3886734"/>
            <a:ext cx="1475197" cy="965200"/>
          </a:xfrm>
          <a:prstGeom prst="rect">
            <a:avLst/>
          </a:prstGeom>
        </p:spPr>
      </p:pic>
      <p:sp>
        <p:nvSpPr>
          <p:cNvPr id="15" name="TextBox 14"/>
          <p:cNvSpPr txBox="1"/>
          <p:nvPr/>
        </p:nvSpPr>
        <p:spPr>
          <a:xfrm>
            <a:off x="6022025" y="2133600"/>
            <a:ext cx="2893375" cy="954107"/>
          </a:xfrm>
          <a:prstGeom prst="rect">
            <a:avLst/>
          </a:prstGeom>
          <a:noFill/>
        </p:spPr>
        <p:txBody>
          <a:bodyPr wrap="square" rtlCol="0">
            <a:spAutoFit/>
          </a:bodyPr>
          <a:lstStyle>
            <a:defPPr>
              <a:defRPr lang="en-US"/>
            </a:defPPr>
            <a:lvl1pPr algn="ctr">
              <a:defRPr sz="1400" b="1" i="1">
                <a:solidFill>
                  <a:schemeClr val="tx1">
                    <a:lumMod val="65000"/>
                    <a:lumOff val="35000"/>
                  </a:schemeClr>
                </a:solidFill>
              </a:defRPr>
            </a:lvl1pPr>
          </a:lstStyle>
          <a:p>
            <a:r>
              <a:rPr lang="en-US" dirty="0"/>
              <a:t>“Fantastic! I have already started using Globus Connect to transfer data, and it only took me 5 minutes to set up. Thank </a:t>
            </a:r>
            <a:r>
              <a:rPr lang="en-US" dirty="0" smtClean="0"/>
              <a:t>you!” – NERSC user</a:t>
            </a:r>
            <a:endParaRPr lang="en-US" dirty="0"/>
          </a:p>
        </p:txBody>
      </p:sp>
    </p:spTree>
    <p:extLst>
      <p:ext uri="{BB962C8B-B14F-4D97-AF65-F5344CB8AC3E}">
        <p14:creationId xmlns:p14="http://schemas.microsoft.com/office/powerpoint/2010/main" val="17876141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BED86F0A-5EC0-B040-A6A2-A482FA242476}" type="slidenum">
              <a:rPr lang="en-US" smtClean="0"/>
              <a:pPr/>
              <a:t>23</a:t>
            </a:fld>
            <a:endParaRPr lang="en-US" dirty="0"/>
          </a:p>
        </p:txBody>
      </p:sp>
      <p:pic>
        <p:nvPicPr>
          <p:cNvPr id="9" name="Picture 8" descr="Screen Shot 2012-08-13 at 9.46.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83098"/>
          </a:xfrm>
          <a:prstGeom prst="rect">
            <a:avLst/>
          </a:prstGeom>
        </p:spPr>
      </p:pic>
    </p:spTree>
    <p:extLst>
      <p:ext uri="{BB962C8B-B14F-4D97-AF65-F5344CB8AC3E}">
        <p14:creationId xmlns:p14="http://schemas.microsoft.com/office/powerpoint/2010/main" val="1380714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89748" y="2438400"/>
            <a:ext cx="2354252" cy="1828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76200" y="4876800"/>
            <a:ext cx="5029200" cy="2011363"/>
          </a:xfrm>
        </p:spPr>
        <p:txBody>
          <a:bodyPr/>
          <a:lstStyle/>
          <a:p>
            <a:r>
              <a:rPr lang="en-US" sz="2000" b="0" dirty="0" smtClean="0"/>
              <a:t>EU</a:t>
            </a:r>
            <a:r>
              <a:rPr lang="en-US" sz="2000" b="0" dirty="0" smtClean="0"/>
              <a:t>-friendly identity </a:t>
            </a:r>
            <a:r>
              <a:rPr lang="en-US" sz="2000" b="0" dirty="0" smtClean="0"/>
              <a:t>providers</a:t>
            </a:r>
            <a:endParaRPr lang="en-US" sz="2000" b="0" dirty="0" smtClean="0"/>
          </a:p>
          <a:p>
            <a:r>
              <a:rPr lang="en-US" sz="2000" b="0" dirty="0" smtClean="0"/>
              <a:t>EU relevant </a:t>
            </a:r>
            <a:r>
              <a:rPr lang="en-US" sz="2000" b="0" dirty="0" smtClean="0"/>
              <a:t>endpoints</a:t>
            </a:r>
          </a:p>
          <a:p>
            <a:r>
              <a:rPr lang="en-US" sz="2000" b="0" dirty="0" smtClean="0"/>
              <a:t>Integrated support with EGI &amp; IGE</a:t>
            </a:r>
          </a:p>
          <a:p>
            <a:r>
              <a:rPr lang="en-US" sz="2000" b="0" dirty="0"/>
              <a:t>EU Cookie Law compliant</a:t>
            </a:r>
          </a:p>
          <a:p>
            <a:r>
              <a:rPr lang="en-US" sz="2000" b="0" dirty="0"/>
              <a:t>Consent to store log data in </a:t>
            </a:r>
            <a:r>
              <a:rPr lang="en-US" sz="2000" b="0" dirty="0" smtClean="0"/>
              <a:t>US</a:t>
            </a:r>
            <a:endParaRPr lang="en-US" sz="2000" b="0" dirty="0" smtClean="0"/>
          </a:p>
          <a:p>
            <a:endParaRPr lang="en-US" sz="2000" b="0" dirty="0"/>
          </a:p>
        </p:txBody>
      </p:sp>
      <p:sp>
        <p:nvSpPr>
          <p:cNvPr id="2" name="Title 1"/>
          <p:cNvSpPr>
            <a:spLocks noGrp="1"/>
          </p:cNvSpPr>
          <p:nvPr>
            <p:ph type="title"/>
          </p:nvPr>
        </p:nvSpPr>
        <p:spPr/>
        <p:txBody>
          <a:bodyPr/>
          <a:lstStyle/>
          <a:p>
            <a:r>
              <a:rPr lang="en-US" dirty="0" err="1" smtClean="0"/>
              <a:t>globusonline.eu</a:t>
            </a:r>
            <a:r>
              <a:rPr lang="en-US" dirty="0" smtClean="0"/>
              <a:t> (coming soon)</a:t>
            </a:r>
            <a:endParaRPr lang="en-US" dirty="0"/>
          </a:p>
        </p:txBody>
      </p:sp>
      <p:sp>
        <p:nvSpPr>
          <p:cNvPr id="3" name="Slide Number Placeholder 2"/>
          <p:cNvSpPr>
            <a:spLocks noGrp="1"/>
          </p:cNvSpPr>
          <p:nvPr>
            <p:ph type="sldNum" sz="quarter" idx="10"/>
          </p:nvPr>
        </p:nvSpPr>
        <p:spPr/>
        <p:txBody>
          <a:bodyPr/>
          <a:lstStyle/>
          <a:p>
            <a:fld id="{BED86F0A-5EC0-B040-A6A2-A482FA242476}" type="slidenum">
              <a:rPr lang="en-US" smtClean="0"/>
              <a:pPr/>
              <a:t>24</a:t>
            </a:fld>
            <a:endParaRPr lang="en-US" dirty="0"/>
          </a:p>
        </p:txBody>
      </p:sp>
      <p:pic>
        <p:nvPicPr>
          <p:cNvPr id="5" name="Picture 4" descr="Screen Shot 2012-09-16 at 11.1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95400"/>
            <a:ext cx="6807510" cy="3574488"/>
          </a:xfrm>
          <a:prstGeom prst="rect">
            <a:avLst/>
          </a:prstGeom>
          <a:ln>
            <a:solidFill>
              <a:schemeClr val="tx1"/>
            </a:solidFill>
          </a:ln>
        </p:spPr>
      </p:pic>
      <p:pic>
        <p:nvPicPr>
          <p:cNvPr id="6" name="Picture 5" descr="Screen Shot 2012-09-16 at 11.20.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4096068"/>
            <a:ext cx="3954452" cy="2685732"/>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7010400" y="1615378"/>
            <a:ext cx="2143785" cy="975422"/>
          </a:xfrm>
          <a:prstGeom prst="rect">
            <a:avLst/>
          </a:prstGeom>
        </p:spPr>
      </p:pic>
      <p:pic>
        <p:nvPicPr>
          <p:cNvPr id="10" name="Picture 9"/>
          <p:cNvPicPr>
            <a:picLocks noChangeAspect="1"/>
          </p:cNvPicPr>
          <p:nvPr/>
        </p:nvPicPr>
        <p:blipFill>
          <a:blip r:embed="rId5"/>
          <a:stretch>
            <a:fillRect/>
          </a:stretch>
        </p:blipFill>
        <p:spPr>
          <a:xfrm>
            <a:off x="7378700" y="2514600"/>
            <a:ext cx="1308100" cy="1447800"/>
          </a:xfrm>
          <a:prstGeom prst="rect">
            <a:avLst/>
          </a:prstGeom>
        </p:spPr>
      </p:pic>
      <p:sp>
        <p:nvSpPr>
          <p:cNvPr id="11" name="Content Placeholder 6"/>
          <p:cNvSpPr txBox="1">
            <a:spLocks/>
          </p:cNvSpPr>
          <p:nvPr/>
        </p:nvSpPr>
        <p:spPr>
          <a:xfrm>
            <a:off x="7391400" y="1143000"/>
            <a:ext cx="1600200" cy="457200"/>
          </a:xfrm>
          <a:prstGeom prst="rect">
            <a:avLst/>
          </a:prstGeom>
        </p:spPr>
        <p:txBody>
          <a:bodyPr/>
          <a:lstStyle>
            <a:lvl1pPr marL="342900" indent="-342900" algn="l" defTabSz="457200" rtl="0" eaLnBrk="1" latinLnBrk="0" hangingPunct="1">
              <a:spcBef>
                <a:spcPct val="20000"/>
              </a:spcBef>
              <a:buFont typeface="Arial"/>
              <a:buChar char="•"/>
              <a:defRPr sz="2800" b="1"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0" dirty="0" smtClean="0"/>
              <a:t>Partners</a:t>
            </a:r>
            <a:endParaRPr lang="en-US" sz="2400" b="0" dirty="0"/>
          </a:p>
        </p:txBody>
      </p:sp>
    </p:spTree>
    <p:extLst>
      <p:ext uri="{BB962C8B-B14F-4D97-AF65-F5344CB8AC3E}">
        <p14:creationId xmlns:p14="http://schemas.microsoft.com/office/powerpoint/2010/main" val="9936097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p:txBody>
          <a:bodyPr/>
          <a:lstStyle/>
          <a:p>
            <a:r>
              <a:rPr lang="en-US" smtClean="0"/>
              <a:t>Why SaaS?</a:t>
            </a:r>
            <a:endParaRPr lang="en-US" dirty="0"/>
          </a:p>
        </p:txBody>
      </p:sp>
      <p:sp>
        <p:nvSpPr>
          <p:cNvPr id="16389" name="Rectangle 3"/>
          <p:cNvSpPr>
            <a:spLocks noGrp="1" noChangeArrowheads="1"/>
          </p:cNvSpPr>
          <p:nvPr>
            <p:ph type="body" idx="1"/>
          </p:nvPr>
        </p:nvSpPr>
        <p:spPr/>
        <p:txBody>
          <a:bodyPr/>
          <a:lstStyle/>
          <a:p>
            <a:r>
              <a:rPr lang="en-US" dirty="0" smtClean="0"/>
              <a:t>Deliver advanced functionality that:</a:t>
            </a:r>
          </a:p>
          <a:p>
            <a:pPr lvl="1"/>
            <a:r>
              <a:rPr lang="en-US" dirty="0" smtClean="0"/>
              <a:t>Requires no user software installation or operation</a:t>
            </a:r>
          </a:p>
          <a:p>
            <a:pPr lvl="2"/>
            <a:r>
              <a:rPr lang="en-US" dirty="0" smtClean="0"/>
              <a:t>Minimal IT proficiency required</a:t>
            </a:r>
          </a:p>
          <a:p>
            <a:pPr lvl="1"/>
            <a:r>
              <a:rPr lang="en-US" dirty="0"/>
              <a:t>Can be cheaply and incrementally adopted</a:t>
            </a:r>
          </a:p>
          <a:p>
            <a:pPr lvl="2"/>
            <a:r>
              <a:rPr lang="en-US" dirty="0"/>
              <a:t>Usage-based subscription </a:t>
            </a:r>
            <a:r>
              <a:rPr lang="en-US" dirty="0" smtClean="0"/>
              <a:t>pricing</a:t>
            </a:r>
            <a:r>
              <a:rPr lang="en-US" dirty="0"/>
              <a:t>;</a:t>
            </a:r>
            <a:r>
              <a:rPr lang="en-US" dirty="0" smtClean="0"/>
              <a:t> no big up</a:t>
            </a:r>
            <a:r>
              <a:rPr lang="en-US" dirty="0"/>
              <a:t>-front costs</a:t>
            </a:r>
          </a:p>
          <a:p>
            <a:pPr lvl="1"/>
            <a:r>
              <a:rPr lang="en-US" dirty="0"/>
              <a:t>Consolidates troubleshooting and support</a:t>
            </a:r>
          </a:p>
          <a:p>
            <a:pPr lvl="2"/>
            <a:r>
              <a:rPr lang="en-US" dirty="0"/>
              <a:t>An expert group can proactively detect and correct problems</a:t>
            </a:r>
          </a:p>
          <a:p>
            <a:pPr lvl="1"/>
            <a:r>
              <a:rPr lang="en-US" dirty="0" smtClean="0"/>
              <a:t>Utilizes an efficient software delivery lifecycle</a:t>
            </a:r>
          </a:p>
          <a:p>
            <a:pPr lvl="2"/>
            <a:r>
              <a:rPr lang="en-US" dirty="0" smtClean="0"/>
              <a:t>Updates developed, tested and deployed quickly</a:t>
            </a:r>
          </a:p>
          <a:p>
            <a:r>
              <a:rPr lang="en-US" dirty="0"/>
              <a:t>D</a:t>
            </a:r>
            <a:r>
              <a:rPr lang="en-US" dirty="0" smtClean="0"/>
              <a:t>ominates commercial &amp; consumer markets</a:t>
            </a:r>
          </a:p>
          <a:p>
            <a:pPr lvl="1"/>
            <a:r>
              <a:rPr lang="en-US" dirty="0" smtClean="0"/>
              <a:t>What about the research market?</a:t>
            </a:r>
          </a:p>
        </p:txBody>
      </p:sp>
      <p:sp>
        <p:nvSpPr>
          <p:cNvPr id="12" name="Rectangle 3"/>
          <p:cNvSpPr>
            <a:spLocks noChangeArrowheads="1"/>
          </p:cNvSpPr>
          <p:nvPr/>
        </p:nvSpPr>
        <p:spPr bwMode="auto">
          <a:xfrm>
            <a:off x="5715000" y="76200"/>
            <a:ext cx="3352800" cy="457200"/>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1400" dirty="0">
                <a:latin typeface="Verdana"/>
                <a:cs typeface="Verdana"/>
              </a:rPr>
              <a:t>Software-as-a-Service (</a:t>
            </a:r>
            <a:r>
              <a:rPr lang="en-US" sz="1400" dirty="0" err="1">
                <a:latin typeface="Verdana"/>
                <a:cs typeface="Verdana"/>
              </a:rPr>
              <a:t>SaaS</a:t>
            </a:r>
            <a:r>
              <a:rPr lang="en-US" sz="1400" dirty="0">
                <a:latin typeface="Verdana"/>
                <a:cs typeface="Verdana"/>
              </a:rPr>
              <a:t>)</a:t>
            </a:r>
          </a:p>
        </p:txBody>
      </p:sp>
      <p:sp>
        <p:nvSpPr>
          <p:cNvPr id="13" name="Rectangle 4"/>
          <p:cNvSpPr>
            <a:spLocks noChangeArrowheads="1"/>
          </p:cNvSpPr>
          <p:nvPr/>
        </p:nvSpPr>
        <p:spPr bwMode="auto">
          <a:xfrm>
            <a:off x="5715000" y="622333"/>
            <a:ext cx="3352800" cy="444467"/>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1400">
                <a:latin typeface="Verdana"/>
                <a:cs typeface="Verdana"/>
              </a:rPr>
              <a:t>Platform-as-a-Service (PaaS)</a:t>
            </a:r>
          </a:p>
        </p:txBody>
      </p:sp>
      <p:sp>
        <p:nvSpPr>
          <p:cNvPr id="14" name="Rectangle 5"/>
          <p:cNvSpPr>
            <a:spLocks noChangeArrowheads="1"/>
          </p:cNvSpPr>
          <p:nvPr/>
        </p:nvSpPr>
        <p:spPr bwMode="auto">
          <a:xfrm>
            <a:off x="5715000" y="1155733"/>
            <a:ext cx="3352800" cy="444467"/>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1400">
                <a:latin typeface="Verdana"/>
                <a:cs typeface="Verdana"/>
              </a:rPr>
              <a:t>Infrastructure-as-a-Service (IaaS)</a:t>
            </a:r>
          </a:p>
        </p:txBody>
      </p:sp>
      <p:sp>
        <p:nvSpPr>
          <p:cNvPr id="15" name="Oval 14"/>
          <p:cNvSpPr>
            <a:spLocks noChangeArrowheads="1"/>
          </p:cNvSpPr>
          <p:nvPr/>
        </p:nvSpPr>
        <p:spPr bwMode="auto">
          <a:xfrm>
            <a:off x="5715000" y="45287"/>
            <a:ext cx="3352800" cy="514301"/>
          </a:xfrm>
          <a:prstGeom prst="ellipse">
            <a:avLst/>
          </a:prstGeom>
          <a:noFill/>
          <a:ln w="38100">
            <a:solidFill>
              <a:srgbClr val="FF6633"/>
            </a:solidFill>
            <a:round/>
            <a:headEnd type="none" w="sm" len="sm"/>
            <a:tailEnd type="none" w="sm" len="sm"/>
          </a:ln>
        </p:spPr>
        <p:txBody>
          <a:bodyPr>
            <a:prstTxWarp prst="textNoShape">
              <a:avLst/>
            </a:prstTxWarp>
          </a:bodyPr>
          <a:lstStyle/>
          <a:p>
            <a:pPr defTabSz="914400" eaLnBrk="0" hangingPunct="0"/>
            <a:endParaRPr lang="en-US" sz="1200">
              <a:latin typeface="Verdana"/>
              <a:ea typeface="Arial" charset="0"/>
              <a:cs typeface="Verdana"/>
            </a:endParaRPr>
          </a:p>
        </p:txBody>
      </p:sp>
    </p:spTree>
    <p:extLst>
      <p:ext uri="{BB962C8B-B14F-4D97-AF65-F5344CB8AC3E}">
        <p14:creationId xmlns:p14="http://schemas.microsoft.com/office/powerpoint/2010/main" val="318292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SaaS</a:t>
            </a:r>
            <a:r>
              <a:rPr lang="en-US" dirty="0" smtClean="0"/>
              <a:t> changes assumptions and approach throughout the software lifecycle</a:t>
            </a:r>
          </a:p>
          <a:p>
            <a:pPr lvl="1"/>
            <a:r>
              <a:rPr lang="en-US" dirty="0" smtClean="0"/>
              <a:t>Architecture and design</a:t>
            </a:r>
          </a:p>
          <a:p>
            <a:pPr lvl="2"/>
            <a:r>
              <a:rPr lang="en-US" dirty="0" smtClean="0"/>
              <a:t>Designed for specific environment (e.g., AWS)</a:t>
            </a:r>
          </a:p>
          <a:p>
            <a:pPr lvl="1"/>
            <a:r>
              <a:rPr lang="en-US" dirty="0" smtClean="0"/>
              <a:t>Software development</a:t>
            </a:r>
          </a:p>
          <a:p>
            <a:pPr lvl="2"/>
            <a:r>
              <a:rPr lang="en-US" dirty="0" smtClean="0"/>
              <a:t>No porting or cross platform testing. Focus on functionality.</a:t>
            </a:r>
          </a:p>
          <a:p>
            <a:pPr lvl="1"/>
            <a:r>
              <a:rPr lang="en-US" dirty="0" smtClean="0"/>
              <a:t>Operations</a:t>
            </a:r>
          </a:p>
          <a:p>
            <a:pPr lvl="2"/>
            <a:r>
              <a:rPr lang="en-US" dirty="0" smtClean="0"/>
              <a:t>Continuous update cycle. Nobody else will operate.</a:t>
            </a:r>
          </a:p>
          <a:p>
            <a:pPr lvl="2"/>
            <a:r>
              <a:rPr lang="en-US" dirty="0" smtClean="0"/>
              <a:t>Focus on availability, automation, monitoring</a:t>
            </a:r>
          </a:p>
          <a:p>
            <a:pPr lvl="1"/>
            <a:r>
              <a:rPr lang="en-US" dirty="0" smtClean="0"/>
              <a:t>Support</a:t>
            </a:r>
          </a:p>
          <a:p>
            <a:pPr lvl="2"/>
            <a:r>
              <a:rPr lang="en-US" dirty="0" smtClean="0"/>
              <a:t>Tightly integrated with operations</a:t>
            </a:r>
          </a:p>
          <a:p>
            <a:r>
              <a:rPr lang="en-US" dirty="0" smtClean="0"/>
              <a:t>We are delivering a </a:t>
            </a:r>
            <a:r>
              <a:rPr lang="en-US" i="1" dirty="0" smtClean="0"/>
              <a:t>service</a:t>
            </a:r>
            <a:r>
              <a:rPr lang="en-US" dirty="0" smtClean="0"/>
              <a:t>, not </a:t>
            </a:r>
            <a:r>
              <a:rPr lang="en-US" i="1" dirty="0" smtClean="0"/>
              <a:t>software</a:t>
            </a:r>
            <a:endParaRPr lang="en-US" i="1" dirty="0"/>
          </a:p>
        </p:txBody>
      </p:sp>
      <p:sp>
        <p:nvSpPr>
          <p:cNvPr id="3" name="Title 2"/>
          <p:cNvSpPr>
            <a:spLocks noGrp="1"/>
          </p:cNvSpPr>
          <p:nvPr>
            <p:ph type="title"/>
          </p:nvPr>
        </p:nvSpPr>
        <p:spPr/>
        <p:txBody>
          <a:bodyPr>
            <a:normAutofit fontScale="90000"/>
          </a:bodyPr>
          <a:lstStyle/>
          <a:p>
            <a:r>
              <a:rPr lang="en-US" dirty="0" smtClean="0"/>
              <a:t>Software as a Service (</a:t>
            </a:r>
            <a:r>
              <a:rPr lang="en-US" dirty="0" err="1" smtClean="0"/>
              <a:t>SaaS</a:t>
            </a:r>
            <a:r>
              <a:rPr lang="en-US" dirty="0" smtClean="0"/>
              <a:t>) </a:t>
            </a:r>
            <a:br>
              <a:rPr lang="en-US" dirty="0" smtClean="0"/>
            </a:br>
            <a:r>
              <a:rPr lang="en-US" dirty="0" err="1" smtClean="0"/>
              <a:t>vs</a:t>
            </a:r>
            <a:r>
              <a:rPr lang="en-US" dirty="0" smtClean="0"/>
              <a:t> Traditional software delivery</a:t>
            </a:r>
            <a:endParaRPr lang="en-US" dirty="0"/>
          </a:p>
        </p:txBody>
      </p:sp>
      <p:sp>
        <p:nvSpPr>
          <p:cNvPr id="4" name="Slide Number Placeholder 3"/>
          <p:cNvSpPr>
            <a:spLocks noGrp="1"/>
          </p:cNvSpPr>
          <p:nvPr>
            <p:ph type="sldNum" sz="quarter" idx="10"/>
          </p:nvPr>
        </p:nvSpPr>
        <p:spPr/>
        <p:txBody>
          <a:bodyPr/>
          <a:lstStyle/>
          <a:p>
            <a:fld id="{BED86F0A-5EC0-B040-A6A2-A482FA242476}" type="slidenum">
              <a:rPr lang="en-US" smtClean="0"/>
              <a:pPr/>
              <a:t>26</a:t>
            </a:fld>
            <a:endParaRPr lang="en-US" dirty="0"/>
          </a:p>
        </p:txBody>
      </p:sp>
    </p:spTree>
    <p:extLst>
      <p:ext uri="{BB962C8B-B14F-4D97-AF65-F5344CB8AC3E}">
        <p14:creationId xmlns:p14="http://schemas.microsoft.com/office/powerpoint/2010/main" val="32393450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economies of scale</a:t>
            </a:r>
            <a:endParaRPr lang="en-US" dirty="0"/>
          </a:p>
        </p:txBody>
      </p:sp>
      <p:sp>
        <p:nvSpPr>
          <p:cNvPr id="3" name="Content Placeholder 2"/>
          <p:cNvSpPr>
            <a:spLocks noGrp="1"/>
          </p:cNvSpPr>
          <p:nvPr>
            <p:ph idx="1"/>
          </p:nvPr>
        </p:nvSpPr>
        <p:spPr/>
        <p:txBody>
          <a:bodyPr/>
          <a:lstStyle/>
          <a:p>
            <a:pPr marL="0" indent="0">
              <a:buNone/>
            </a:pPr>
            <a:r>
              <a:rPr lang="en-US" sz="2800" dirty="0" smtClean="0"/>
              <a:t>   Small laboratories</a:t>
            </a:r>
          </a:p>
          <a:p>
            <a:pPr lvl="1"/>
            <a:r>
              <a:rPr lang="en-US" sz="2400" dirty="0" smtClean="0"/>
              <a:t>PI, postdoc, technician, grad students</a:t>
            </a:r>
          </a:p>
          <a:p>
            <a:pPr lvl="1"/>
            <a:r>
              <a:rPr lang="en-US" sz="2400" dirty="0" smtClean="0"/>
              <a:t>Estimate 10,000 across US research community</a:t>
            </a:r>
          </a:p>
          <a:p>
            <a:pPr lvl="1"/>
            <a:r>
              <a:rPr lang="en-US" sz="2400" dirty="0" smtClean="0"/>
              <a:t>Average ill-spent/unmet need of 0.5 FTE/lab?</a:t>
            </a:r>
            <a:endParaRPr lang="en-US" sz="2400" dirty="0"/>
          </a:p>
          <a:p>
            <a:pPr marL="0" indent="0">
              <a:buNone/>
            </a:pPr>
            <a:r>
              <a:rPr lang="en-US" sz="2800" dirty="0" smtClean="0"/>
              <a:t>+  Medium-scale projects</a:t>
            </a:r>
          </a:p>
          <a:p>
            <a:pPr lvl="1"/>
            <a:r>
              <a:rPr lang="en-US" sz="2400" dirty="0" smtClean="0"/>
              <a:t>Multiple PIs, a few software engineers</a:t>
            </a:r>
          </a:p>
          <a:p>
            <a:pPr lvl="1"/>
            <a:r>
              <a:rPr lang="en-US" sz="2400" dirty="0" smtClean="0"/>
              <a:t>Estimate 1,000 across US research community</a:t>
            </a:r>
          </a:p>
          <a:p>
            <a:pPr lvl="1"/>
            <a:r>
              <a:rPr lang="en-US" sz="2400" dirty="0" smtClean="0"/>
              <a:t>Average ill-spent/unmet need of 3 FTE/project?</a:t>
            </a:r>
          </a:p>
          <a:p>
            <a:pPr marL="0" indent="0">
              <a:buNone/>
            </a:pPr>
            <a:r>
              <a:rPr lang="en-US" sz="2800" dirty="0" smtClean="0">
                <a:solidFill>
                  <a:srgbClr val="FF0000"/>
                </a:solidFill>
              </a:rPr>
              <a:t>= Total </a:t>
            </a:r>
            <a:r>
              <a:rPr lang="en-US" sz="2800" b="1" dirty="0" smtClean="0">
                <a:solidFill>
                  <a:srgbClr val="FF0000"/>
                </a:solidFill>
              </a:rPr>
              <a:t>8,000 FTE</a:t>
            </a:r>
            <a:r>
              <a:rPr lang="en-US" sz="2800" dirty="0">
                <a:solidFill>
                  <a:srgbClr val="FF0000"/>
                </a:solidFill>
              </a:rPr>
              <a:t>:</a:t>
            </a:r>
            <a:r>
              <a:rPr lang="en-US" sz="2800" dirty="0" smtClean="0">
                <a:solidFill>
                  <a:srgbClr val="FF0000"/>
                </a:solidFill>
              </a:rPr>
              <a:t> at ~$100K/FTE </a:t>
            </a:r>
            <a:r>
              <a:rPr lang="en-US" sz="2800" dirty="0" smtClean="0">
                <a:solidFill>
                  <a:srgbClr val="FF0000"/>
                </a:solidFill>
                <a:sym typeface="Wingdings"/>
              </a:rPr>
              <a:t>=&gt; </a:t>
            </a:r>
            <a:r>
              <a:rPr lang="en-US" sz="2800" b="1" dirty="0" smtClean="0">
                <a:solidFill>
                  <a:srgbClr val="FF0000"/>
                </a:solidFill>
                <a:sym typeface="Wingdings"/>
              </a:rPr>
              <a:t>$800M/</a:t>
            </a:r>
            <a:r>
              <a:rPr lang="en-US" sz="2800" b="1" dirty="0" err="1" smtClean="0">
                <a:solidFill>
                  <a:srgbClr val="FF0000"/>
                </a:solidFill>
                <a:sym typeface="Wingdings"/>
              </a:rPr>
              <a:t>yr</a:t>
            </a:r>
            <a:endParaRPr lang="en-US" sz="2800" b="1" dirty="0" smtClean="0">
              <a:solidFill>
                <a:srgbClr val="FF0000"/>
              </a:solidFill>
              <a:sym typeface="Wingdings"/>
            </a:endParaRPr>
          </a:p>
          <a:p>
            <a:pPr marL="0" indent="0">
              <a:buNone/>
            </a:pPr>
            <a:r>
              <a:rPr lang="en-US" sz="2800" i="1" dirty="0" smtClean="0">
                <a:sym typeface="Wingdings"/>
              </a:rPr>
              <a:t>    	(If we could even find 8,000 skilled people)</a:t>
            </a:r>
          </a:p>
          <a:p>
            <a:pPr marL="0" indent="0">
              <a:buNone/>
            </a:pPr>
            <a:r>
              <a:rPr lang="en-US" sz="2400" b="0" dirty="0" smtClean="0">
                <a:sym typeface="Wingdings"/>
              </a:rPr>
              <a:t>	 Plus computers, storage, opportunity costs, …</a:t>
            </a:r>
            <a:endParaRPr lang="en-US" sz="2400" b="0" dirty="0"/>
          </a:p>
        </p:txBody>
      </p:sp>
    </p:spTree>
    <p:extLst>
      <p:ext uri="{BB962C8B-B14F-4D97-AF65-F5344CB8AC3E}">
        <p14:creationId xmlns:p14="http://schemas.microsoft.com/office/powerpoint/2010/main" val="15253812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innovative science SaaS projects</a:t>
            </a:r>
            <a:endParaRPr lang="en-US" dirty="0"/>
          </a:p>
        </p:txBody>
      </p:sp>
      <p:pic>
        <p:nvPicPr>
          <p:cNvPr id="4" name="Picture 3"/>
          <p:cNvPicPr>
            <a:picLocks noChangeAspect="1"/>
          </p:cNvPicPr>
          <p:nvPr/>
        </p:nvPicPr>
        <p:blipFill>
          <a:blip r:embed="rId2"/>
          <a:stretch>
            <a:fillRect/>
          </a:stretch>
        </p:blipFill>
        <p:spPr>
          <a:xfrm>
            <a:off x="-48419" y="609600"/>
            <a:ext cx="7607300" cy="6096000"/>
          </a:xfrm>
          <a:prstGeom prst="rect">
            <a:avLst/>
          </a:prstGeom>
        </p:spPr>
      </p:pic>
    </p:spTree>
    <p:extLst>
      <p:ext uri="{BB962C8B-B14F-4D97-AF65-F5344CB8AC3E}">
        <p14:creationId xmlns:p14="http://schemas.microsoft.com/office/powerpoint/2010/main" val="2694421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innovative science SaaS projects</a:t>
            </a:r>
            <a:endParaRPr lang="en-US" dirty="0"/>
          </a:p>
        </p:txBody>
      </p:sp>
      <p:pic>
        <p:nvPicPr>
          <p:cNvPr id="4" name="Picture 3"/>
          <p:cNvPicPr>
            <a:picLocks noChangeAspect="1"/>
          </p:cNvPicPr>
          <p:nvPr/>
        </p:nvPicPr>
        <p:blipFill>
          <a:blip r:embed="rId2"/>
          <a:stretch>
            <a:fillRect/>
          </a:stretch>
        </p:blipFill>
        <p:spPr>
          <a:xfrm>
            <a:off x="-48419" y="609600"/>
            <a:ext cx="5230019" cy="4191000"/>
          </a:xfrm>
          <a:prstGeom prst="rect">
            <a:avLst/>
          </a:prstGeom>
        </p:spPr>
      </p:pic>
      <p:pic>
        <p:nvPicPr>
          <p:cNvPr id="6" name="Picture 5" descr="Screen Shot 2012-01-04 at 1.14.52 AM.png"/>
          <p:cNvPicPr>
            <a:picLocks noChangeAspect="1"/>
          </p:cNvPicPr>
          <p:nvPr/>
        </p:nvPicPr>
        <p:blipFill rotWithShape="1">
          <a:blip r:embed="rId3">
            <a:extLst>
              <a:ext uri="{28A0092B-C50C-407E-A947-70E740481C1C}">
                <a14:useLocalDpi xmlns:a14="http://schemas.microsoft.com/office/drawing/2010/main" val="0"/>
              </a:ext>
            </a:extLst>
          </a:blip>
          <a:srcRect t="12956" r="31629"/>
          <a:stretch/>
        </p:blipFill>
        <p:spPr>
          <a:xfrm>
            <a:off x="1173828" y="914400"/>
            <a:ext cx="6827172" cy="5432363"/>
          </a:xfrm>
          <a:prstGeom prst="rect">
            <a:avLst/>
          </a:prstGeom>
        </p:spPr>
      </p:pic>
    </p:spTree>
    <p:extLst>
      <p:ext uri="{BB962C8B-B14F-4D97-AF65-F5344CB8AC3E}">
        <p14:creationId xmlns:p14="http://schemas.microsoft.com/office/powerpoint/2010/main" val="36397723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Cloud Layers</a:t>
            </a:r>
            <a:endParaRPr lang="en-US" dirty="0"/>
          </a:p>
        </p:txBody>
      </p:sp>
      <p:sp>
        <p:nvSpPr>
          <p:cNvPr id="4" name="Slide Number Placeholder 3"/>
          <p:cNvSpPr>
            <a:spLocks noGrp="1"/>
          </p:cNvSpPr>
          <p:nvPr>
            <p:ph type="sldNum" sz="quarter" idx="10"/>
          </p:nvPr>
        </p:nvSpPr>
        <p:spPr/>
        <p:txBody>
          <a:bodyPr/>
          <a:lstStyle/>
          <a:p>
            <a:fld id="{BED86F0A-5EC0-B040-A6A2-A482FA242476}" type="slidenum">
              <a:rPr lang="en-US" smtClean="0"/>
              <a:pPr/>
              <a:t>3</a:t>
            </a:fld>
            <a:endParaRPr lang="en-US" dirty="0"/>
          </a:p>
        </p:txBody>
      </p:sp>
      <p:sp>
        <p:nvSpPr>
          <p:cNvPr id="5" name="Rectangle 3"/>
          <p:cNvSpPr>
            <a:spLocks noChangeArrowheads="1"/>
          </p:cNvSpPr>
          <p:nvPr/>
        </p:nvSpPr>
        <p:spPr bwMode="auto">
          <a:xfrm>
            <a:off x="990600" y="2362200"/>
            <a:ext cx="7239000" cy="822325"/>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2800">
                <a:latin typeface="Verdana"/>
                <a:cs typeface="Verdana"/>
              </a:rPr>
              <a:t>Software-as-a-Service (SaaS)</a:t>
            </a:r>
          </a:p>
        </p:txBody>
      </p:sp>
      <p:sp>
        <p:nvSpPr>
          <p:cNvPr id="6" name="Rectangle 4"/>
          <p:cNvSpPr>
            <a:spLocks noChangeArrowheads="1"/>
          </p:cNvSpPr>
          <p:nvPr/>
        </p:nvSpPr>
        <p:spPr bwMode="auto">
          <a:xfrm>
            <a:off x="990600" y="3487737"/>
            <a:ext cx="7239000" cy="822325"/>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2800">
                <a:latin typeface="Verdana"/>
                <a:cs typeface="Verdana"/>
              </a:rPr>
              <a:t>Platform-as-a-Service (PaaS)</a:t>
            </a:r>
          </a:p>
        </p:txBody>
      </p:sp>
      <p:sp>
        <p:nvSpPr>
          <p:cNvPr id="7" name="Rectangle 5"/>
          <p:cNvSpPr>
            <a:spLocks noChangeArrowheads="1"/>
          </p:cNvSpPr>
          <p:nvPr/>
        </p:nvSpPr>
        <p:spPr bwMode="auto">
          <a:xfrm>
            <a:off x="990600" y="4630737"/>
            <a:ext cx="7239000" cy="822325"/>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2800">
                <a:latin typeface="Verdana"/>
                <a:cs typeface="Verdana"/>
              </a:rPr>
              <a:t>Infrastructure-as-a-Service (IaaS)</a:t>
            </a:r>
          </a:p>
        </p:txBody>
      </p:sp>
      <p:sp>
        <p:nvSpPr>
          <p:cNvPr id="8" name="Oval 7"/>
          <p:cNvSpPr>
            <a:spLocks noChangeArrowheads="1"/>
          </p:cNvSpPr>
          <p:nvPr/>
        </p:nvSpPr>
        <p:spPr bwMode="auto">
          <a:xfrm>
            <a:off x="457200" y="1981200"/>
            <a:ext cx="8305800" cy="2514600"/>
          </a:xfrm>
          <a:prstGeom prst="ellipse">
            <a:avLst/>
          </a:prstGeom>
          <a:noFill/>
          <a:ln w="38100">
            <a:solidFill>
              <a:srgbClr val="FF6633"/>
            </a:solidFill>
            <a:round/>
            <a:headEnd type="none" w="sm" len="sm"/>
            <a:tailEnd type="none" w="sm" len="sm"/>
          </a:ln>
        </p:spPr>
        <p:txBody>
          <a:bodyPr>
            <a:prstTxWarp prst="textNoShape">
              <a:avLst/>
            </a:prstTxWarp>
          </a:bodyPr>
          <a:lstStyle/>
          <a:p>
            <a:pPr defTabSz="914400" eaLnBrk="0" hangingPunct="0"/>
            <a:endParaRPr lang="en-US" sz="1200">
              <a:latin typeface="Verdana"/>
              <a:ea typeface="Arial" charset="0"/>
              <a:cs typeface="Verdana"/>
            </a:endParaRPr>
          </a:p>
        </p:txBody>
      </p:sp>
    </p:spTree>
    <p:extLst>
      <p:ext uri="{BB962C8B-B14F-4D97-AF65-F5344CB8AC3E}">
        <p14:creationId xmlns:p14="http://schemas.microsoft.com/office/powerpoint/2010/main" val="4229878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innovative science SaaS projects</a:t>
            </a:r>
            <a:endParaRPr lang="en-US" dirty="0"/>
          </a:p>
        </p:txBody>
      </p:sp>
      <p:pic>
        <p:nvPicPr>
          <p:cNvPr id="4" name="Picture 3"/>
          <p:cNvPicPr>
            <a:picLocks noChangeAspect="1"/>
          </p:cNvPicPr>
          <p:nvPr/>
        </p:nvPicPr>
        <p:blipFill>
          <a:blip r:embed="rId2"/>
          <a:stretch>
            <a:fillRect/>
          </a:stretch>
        </p:blipFill>
        <p:spPr>
          <a:xfrm>
            <a:off x="-48419" y="609600"/>
            <a:ext cx="5230019" cy="4191000"/>
          </a:xfrm>
          <a:prstGeom prst="rect">
            <a:avLst/>
          </a:prstGeom>
        </p:spPr>
      </p:pic>
      <p:pic>
        <p:nvPicPr>
          <p:cNvPr id="6" name="Picture 5" descr="Screen Shot 2012-01-04 at 1.14.52 AM.png"/>
          <p:cNvPicPr>
            <a:picLocks noChangeAspect="1"/>
          </p:cNvPicPr>
          <p:nvPr/>
        </p:nvPicPr>
        <p:blipFill rotWithShape="1">
          <a:blip r:embed="rId3">
            <a:extLst>
              <a:ext uri="{28A0092B-C50C-407E-A947-70E740481C1C}">
                <a14:useLocalDpi xmlns:a14="http://schemas.microsoft.com/office/drawing/2010/main" val="0"/>
              </a:ext>
            </a:extLst>
          </a:blip>
          <a:srcRect t="12956" r="31629"/>
          <a:stretch/>
        </p:blipFill>
        <p:spPr>
          <a:xfrm rot="249080">
            <a:off x="4644769" y="833818"/>
            <a:ext cx="4499231" cy="3580026"/>
          </a:xfrm>
          <a:prstGeom prst="rect">
            <a:avLst/>
          </a:prstGeom>
        </p:spPr>
      </p:pic>
      <p:pic>
        <p:nvPicPr>
          <p:cNvPr id="7" name="Picture 6" descr="Screen Shot 2012-01-04 at 4.16.44 AM.png"/>
          <p:cNvPicPr>
            <a:picLocks noChangeAspect="1"/>
          </p:cNvPicPr>
          <p:nvPr/>
        </p:nvPicPr>
        <p:blipFill rotWithShape="1">
          <a:blip r:embed="rId4">
            <a:extLst>
              <a:ext uri="{28A0092B-C50C-407E-A947-70E740481C1C}">
                <a14:useLocalDpi xmlns:a14="http://schemas.microsoft.com/office/drawing/2010/main" val="0"/>
              </a:ext>
            </a:extLst>
          </a:blip>
          <a:srcRect l="14346" t="14177" r="2938"/>
          <a:stretch/>
        </p:blipFill>
        <p:spPr>
          <a:xfrm>
            <a:off x="685800" y="1516350"/>
            <a:ext cx="7884767" cy="5113050"/>
          </a:xfrm>
          <a:prstGeom prst="rect">
            <a:avLst/>
          </a:prstGeom>
        </p:spPr>
      </p:pic>
    </p:spTree>
    <p:extLst>
      <p:ext uri="{BB962C8B-B14F-4D97-AF65-F5344CB8AC3E}">
        <p14:creationId xmlns:p14="http://schemas.microsoft.com/office/powerpoint/2010/main" val="15796132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innovative science SaaS projects</a:t>
            </a:r>
            <a:endParaRPr lang="en-US" dirty="0"/>
          </a:p>
        </p:txBody>
      </p:sp>
      <p:pic>
        <p:nvPicPr>
          <p:cNvPr id="4" name="Picture 3"/>
          <p:cNvPicPr>
            <a:picLocks noChangeAspect="1"/>
          </p:cNvPicPr>
          <p:nvPr/>
        </p:nvPicPr>
        <p:blipFill>
          <a:blip r:embed="rId2"/>
          <a:stretch>
            <a:fillRect/>
          </a:stretch>
        </p:blipFill>
        <p:spPr>
          <a:xfrm>
            <a:off x="-48419" y="609600"/>
            <a:ext cx="5230019" cy="4191000"/>
          </a:xfrm>
          <a:prstGeom prst="rect">
            <a:avLst/>
          </a:prstGeom>
        </p:spPr>
      </p:pic>
      <p:pic>
        <p:nvPicPr>
          <p:cNvPr id="6" name="Picture 5" descr="Screen Shot 2012-01-04 at 1.14.52 AM.png"/>
          <p:cNvPicPr>
            <a:picLocks noChangeAspect="1"/>
          </p:cNvPicPr>
          <p:nvPr/>
        </p:nvPicPr>
        <p:blipFill rotWithShape="1">
          <a:blip r:embed="rId3">
            <a:extLst>
              <a:ext uri="{28A0092B-C50C-407E-A947-70E740481C1C}">
                <a14:useLocalDpi xmlns:a14="http://schemas.microsoft.com/office/drawing/2010/main" val="0"/>
              </a:ext>
            </a:extLst>
          </a:blip>
          <a:srcRect t="12956" r="31629"/>
          <a:stretch/>
        </p:blipFill>
        <p:spPr>
          <a:xfrm rot="249080">
            <a:off x="4644769" y="833818"/>
            <a:ext cx="4499231" cy="3580026"/>
          </a:xfrm>
          <a:prstGeom prst="rect">
            <a:avLst/>
          </a:prstGeom>
        </p:spPr>
      </p:pic>
      <p:pic>
        <p:nvPicPr>
          <p:cNvPr id="7" name="Picture 6" descr="Screen Shot 2012-01-04 at 4.16.44 AM.png"/>
          <p:cNvPicPr>
            <a:picLocks noChangeAspect="1"/>
          </p:cNvPicPr>
          <p:nvPr/>
        </p:nvPicPr>
        <p:blipFill rotWithShape="1">
          <a:blip r:embed="rId4">
            <a:extLst>
              <a:ext uri="{28A0092B-C50C-407E-A947-70E740481C1C}">
                <a14:useLocalDpi xmlns:a14="http://schemas.microsoft.com/office/drawing/2010/main" val="0"/>
              </a:ext>
            </a:extLst>
          </a:blip>
          <a:srcRect l="14346" t="14177" r="2938"/>
          <a:stretch/>
        </p:blipFill>
        <p:spPr>
          <a:xfrm>
            <a:off x="3058771" y="2514600"/>
            <a:ext cx="5816596" cy="3771899"/>
          </a:xfrm>
          <a:prstGeom prst="rect">
            <a:avLst/>
          </a:prstGeom>
        </p:spPr>
      </p:pic>
      <p:pic>
        <p:nvPicPr>
          <p:cNvPr id="3" name="Picture 2"/>
          <p:cNvPicPr>
            <a:picLocks noChangeAspect="1"/>
          </p:cNvPicPr>
          <p:nvPr/>
        </p:nvPicPr>
        <p:blipFill>
          <a:blip r:embed="rId5"/>
          <a:stretch>
            <a:fillRect/>
          </a:stretch>
        </p:blipFill>
        <p:spPr>
          <a:xfrm>
            <a:off x="762000" y="1371600"/>
            <a:ext cx="7696200" cy="5051506"/>
          </a:xfrm>
          <a:prstGeom prst="rect">
            <a:avLst/>
          </a:prstGeom>
        </p:spPr>
      </p:pic>
    </p:spTree>
    <p:extLst>
      <p:ext uri="{BB962C8B-B14F-4D97-AF65-F5344CB8AC3E}">
        <p14:creationId xmlns:p14="http://schemas.microsoft.com/office/powerpoint/2010/main" val="39886163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innovative science SaaS projects</a:t>
            </a:r>
            <a:endParaRPr lang="en-US" dirty="0"/>
          </a:p>
        </p:txBody>
      </p:sp>
      <p:pic>
        <p:nvPicPr>
          <p:cNvPr id="4" name="Picture 3"/>
          <p:cNvPicPr>
            <a:picLocks noChangeAspect="1"/>
          </p:cNvPicPr>
          <p:nvPr/>
        </p:nvPicPr>
        <p:blipFill>
          <a:blip r:embed="rId2"/>
          <a:stretch>
            <a:fillRect/>
          </a:stretch>
        </p:blipFill>
        <p:spPr>
          <a:xfrm>
            <a:off x="-48419" y="609600"/>
            <a:ext cx="5230019" cy="4191000"/>
          </a:xfrm>
          <a:prstGeom prst="rect">
            <a:avLst/>
          </a:prstGeom>
        </p:spPr>
      </p:pic>
      <p:pic>
        <p:nvPicPr>
          <p:cNvPr id="6" name="Picture 5" descr="Screen Shot 2012-01-04 at 1.14.52 AM.png"/>
          <p:cNvPicPr>
            <a:picLocks noChangeAspect="1"/>
          </p:cNvPicPr>
          <p:nvPr/>
        </p:nvPicPr>
        <p:blipFill rotWithShape="1">
          <a:blip r:embed="rId3">
            <a:extLst>
              <a:ext uri="{28A0092B-C50C-407E-A947-70E740481C1C}">
                <a14:useLocalDpi xmlns:a14="http://schemas.microsoft.com/office/drawing/2010/main" val="0"/>
              </a:ext>
            </a:extLst>
          </a:blip>
          <a:srcRect t="12956" r="31629"/>
          <a:stretch/>
        </p:blipFill>
        <p:spPr>
          <a:xfrm rot="249080">
            <a:off x="4644769" y="833818"/>
            <a:ext cx="4499231" cy="3580026"/>
          </a:xfrm>
          <a:prstGeom prst="rect">
            <a:avLst/>
          </a:prstGeom>
        </p:spPr>
      </p:pic>
      <p:pic>
        <p:nvPicPr>
          <p:cNvPr id="7" name="Picture 6" descr="Screen Shot 2012-01-04 at 4.16.44 AM.png"/>
          <p:cNvPicPr>
            <a:picLocks noChangeAspect="1"/>
          </p:cNvPicPr>
          <p:nvPr/>
        </p:nvPicPr>
        <p:blipFill rotWithShape="1">
          <a:blip r:embed="rId4">
            <a:extLst>
              <a:ext uri="{28A0092B-C50C-407E-A947-70E740481C1C}">
                <a14:useLocalDpi xmlns:a14="http://schemas.microsoft.com/office/drawing/2010/main" val="0"/>
              </a:ext>
            </a:extLst>
          </a:blip>
          <a:srcRect l="14346" t="14177" r="2938"/>
          <a:stretch/>
        </p:blipFill>
        <p:spPr>
          <a:xfrm>
            <a:off x="3058771" y="2514600"/>
            <a:ext cx="5816596" cy="3771899"/>
          </a:xfrm>
          <a:prstGeom prst="rect">
            <a:avLst/>
          </a:prstGeom>
        </p:spPr>
      </p:pic>
      <p:pic>
        <p:nvPicPr>
          <p:cNvPr id="3" name="Picture 2"/>
          <p:cNvPicPr>
            <a:picLocks noChangeAspect="1"/>
          </p:cNvPicPr>
          <p:nvPr/>
        </p:nvPicPr>
        <p:blipFill>
          <a:blip r:embed="rId5"/>
          <a:stretch>
            <a:fillRect/>
          </a:stretch>
        </p:blipFill>
        <p:spPr>
          <a:xfrm>
            <a:off x="228600" y="2827990"/>
            <a:ext cx="5559434" cy="3649010"/>
          </a:xfrm>
          <a:prstGeom prst="rect">
            <a:avLst/>
          </a:prstGeom>
        </p:spPr>
      </p:pic>
      <p:pic>
        <p:nvPicPr>
          <p:cNvPr id="8" name="Picture 7" descr="Screen Shot 2012-09-18 at 12.43.4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295400"/>
            <a:ext cx="7811994" cy="4664534"/>
          </a:xfrm>
          <a:prstGeom prst="rect">
            <a:avLst/>
          </a:prstGeom>
        </p:spPr>
      </p:pic>
    </p:spTree>
    <p:extLst>
      <p:ext uri="{BB962C8B-B14F-4D97-AF65-F5344CB8AC3E}">
        <p14:creationId xmlns:p14="http://schemas.microsoft.com/office/powerpoint/2010/main" val="14210268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“research IT as a service” </a:t>
            </a:r>
            <a:endParaRPr lang="en-US" dirty="0"/>
          </a:p>
        </p:txBody>
      </p:sp>
      <p:pic>
        <p:nvPicPr>
          <p:cNvPr id="5" name="Content Placeholder 4" descr="iCIS.png"/>
          <p:cNvPicPr>
            <a:picLocks noGrp="1" noChangeAspect="1"/>
          </p:cNvPicPr>
          <p:nvPr>
            <p:ph idx="4294967295"/>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3051175"/>
            <a:ext cx="9144000" cy="3806825"/>
          </a:xfrm>
          <a:prstGeom prst="rect">
            <a:avLst/>
          </a:prstGeom>
        </p:spPr>
      </p:pic>
      <p:sp>
        <p:nvSpPr>
          <p:cNvPr id="3" name="Rounded Rectangle 2"/>
          <p:cNvSpPr/>
          <p:nvPr/>
        </p:nvSpPr>
        <p:spPr>
          <a:xfrm>
            <a:off x="152400" y="1219201"/>
            <a:ext cx="8229600" cy="1676400"/>
          </a:xfrm>
          <a:prstGeom prst="roundRect">
            <a:avLst>
              <a:gd name="adj" fmla="val 3520"/>
            </a:avLst>
          </a:prstGeom>
          <a:solidFill>
            <a:schemeClr val="bg1"/>
          </a:solidFill>
          <a:ln w="38100" cmpd="sng">
            <a:solidFill>
              <a:srgbClr val="2B5089"/>
            </a:solidFill>
          </a:ln>
        </p:spPr>
        <p:style>
          <a:lnRef idx="1">
            <a:schemeClr val="accent1"/>
          </a:lnRef>
          <a:fillRef idx="3">
            <a:schemeClr val="accent1"/>
          </a:fillRef>
          <a:effectRef idx="2">
            <a:schemeClr val="accent1"/>
          </a:effectRef>
          <a:fontRef idx="minor">
            <a:schemeClr val="lt1"/>
          </a:fontRef>
        </p:style>
        <p:txBody>
          <a:bodyPr rtlCol="0" anchor="t"/>
          <a:lstStyle/>
          <a:p>
            <a:pPr marL="1203325"/>
            <a:r>
              <a:rPr lang="en-US" sz="2000" b="1" dirty="0" smtClean="0">
                <a:solidFill>
                  <a:srgbClr val="2B5089"/>
                </a:solidFill>
              </a:rPr>
              <a:t>Research Data Management-as-a-Service</a:t>
            </a:r>
            <a:endParaRPr lang="en-US" sz="2000" b="1" dirty="0">
              <a:solidFill>
                <a:srgbClr val="2B5089"/>
              </a:solidFill>
            </a:endParaRPr>
          </a:p>
        </p:txBody>
      </p:sp>
      <p:sp>
        <p:nvSpPr>
          <p:cNvPr id="4" name="Rounded Rectangle 3"/>
          <p:cNvSpPr/>
          <p:nvPr/>
        </p:nvSpPr>
        <p:spPr>
          <a:xfrm>
            <a:off x="1295400" y="2362200"/>
            <a:ext cx="5873296" cy="381000"/>
          </a:xfrm>
          <a:prstGeom prst="roundRect">
            <a:avLst>
              <a:gd name="adj" fmla="val 31288"/>
            </a:avLst>
          </a:prstGeom>
          <a:solidFill>
            <a:schemeClr val="accent2">
              <a:lumMod val="75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Globus Integrate</a:t>
            </a:r>
          </a:p>
        </p:txBody>
      </p:sp>
      <p:sp>
        <p:nvSpPr>
          <p:cNvPr id="6" name="Rounded Rectangle 5"/>
          <p:cNvSpPr/>
          <p:nvPr/>
        </p:nvSpPr>
        <p:spPr>
          <a:xfrm>
            <a:off x="1295400" y="1676400"/>
            <a:ext cx="1295400" cy="609600"/>
          </a:xfrm>
          <a:prstGeom prst="roundRect">
            <a:avLst>
              <a:gd name="adj" fmla="val 38598"/>
            </a:avLst>
          </a:prstGeom>
          <a:solidFill>
            <a:srgbClr val="2B5089"/>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b="1" dirty="0">
                <a:solidFill>
                  <a:schemeClr val="bg1"/>
                </a:solidFill>
              </a:rPr>
              <a:t>Globus Transfer</a:t>
            </a:r>
          </a:p>
        </p:txBody>
      </p:sp>
      <p:sp>
        <p:nvSpPr>
          <p:cNvPr id="8" name="Rounded Rectangle 7"/>
          <p:cNvSpPr/>
          <p:nvPr/>
        </p:nvSpPr>
        <p:spPr>
          <a:xfrm>
            <a:off x="2743200" y="1676400"/>
            <a:ext cx="1295400" cy="609600"/>
          </a:xfrm>
          <a:prstGeom prst="roundRect">
            <a:avLst>
              <a:gd name="adj" fmla="val 38598"/>
            </a:avLst>
          </a:prstGeom>
          <a:solidFill>
            <a:srgbClr val="2B5089"/>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b="1" dirty="0">
                <a:solidFill>
                  <a:schemeClr val="bg1"/>
                </a:solidFill>
              </a:rPr>
              <a:t>Globus Storage</a:t>
            </a:r>
          </a:p>
        </p:txBody>
      </p:sp>
      <p:sp>
        <p:nvSpPr>
          <p:cNvPr id="9" name="Rounded Rectangle 8"/>
          <p:cNvSpPr/>
          <p:nvPr/>
        </p:nvSpPr>
        <p:spPr>
          <a:xfrm>
            <a:off x="4191000" y="1668509"/>
            <a:ext cx="1371600" cy="609600"/>
          </a:xfrm>
          <a:prstGeom prst="roundRect">
            <a:avLst>
              <a:gd name="adj" fmla="val 38598"/>
            </a:avLst>
          </a:prstGeom>
          <a:solidFill>
            <a:srgbClr val="2B5089"/>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b="1" dirty="0">
                <a:solidFill>
                  <a:schemeClr val="bg1"/>
                </a:solidFill>
              </a:rPr>
              <a:t>Globus </a:t>
            </a:r>
            <a:r>
              <a:rPr lang="en-US" b="1" dirty="0" smtClean="0">
                <a:solidFill>
                  <a:schemeClr val="bg1"/>
                </a:solidFill>
              </a:rPr>
              <a:t>Catalog</a:t>
            </a:r>
            <a:endParaRPr lang="en-US" b="1" dirty="0">
              <a:solidFill>
                <a:schemeClr val="bg1"/>
              </a:solidFill>
            </a:endParaRPr>
          </a:p>
        </p:txBody>
      </p:sp>
      <p:sp>
        <p:nvSpPr>
          <p:cNvPr id="11" name="Rounded Rectangle 10"/>
          <p:cNvSpPr/>
          <p:nvPr/>
        </p:nvSpPr>
        <p:spPr>
          <a:xfrm>
            <a:off x="5715000" y="1668509"/>
            <a:ext cx="1453696" cy="609600"/>
          </a:xfrm>
          <a:prstGeom prst="roundRect">
            <a:avLst>
              <a:gd name="adj" fmla="val 38598"/>
            </a:avLst>
          </a:prstGeom>
          <a:solidFill>
            <a:srgbClr val="2B5089"/>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b="1" dirty="0">
                <a:solidFill>
                  <a:schemeClr val="bg1"/>
                </a:solidFill>
              </a:rPr>
              <a:t>Globus </a:t>
            </a:r>
            <a:r>
              <a:rPr lang="en-US" b="1" dirty="0" smtClean="0">
                <a:solidFill>
                  <a:schemeClr val="bg1"/>
                </a:solidFill>
              </a:rPr>
              <a:t>Collaborate</a:t>
            </a:r>
            <a:endParaRPr lang="en-US" b="1" dirty="0">
              <a:solidFill>
                <a:schemeClr val="bg1"/>
              </a:solidFill>
            </a:endParaRPr>
          </a:p>
        </p:txBody>
      </p:sp>
      <p:pic>
        <p:nvPicPr>
          <p:cNvPr id="12" name="Picture 11" descr="gO_NEW_Blue_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76400"/>
            <a:ext cx="990600" cy="867037"/>
          </a:xfrm>
          <a:prstGeom prst="rect">
            <a:avLst/>
          </a:prstGeom>
        </p:spPr>
      </p:pic>
      <p:sp>
        <p:nvSpPr>
          <p:cNvPr id="7" name="TextBox 6"/>
          <p:cNvSpPr txBox="1"/>
          <p:nvPr/>
        </p:nvSpPr>
        <p:spPr>
          <a:xfrm>
            <a:off x="7239000" y="1676400"/>
            <a:ext cx="998440" cy="461665"/>
          </a:xfrm>
          <a:prstGeom prst="rect">
            <a:avLst/>
          </a:prstGeom>
          <a:noFill/>
        </p:spPr>
        <p:txBody>
          <a:bodyPr wrap="none" rtlCol="0">
            <a:spAutoFit/>
          </a:bodyPr>
          <a:lstStyle/>
          <a:p>
            <a:r>
              <a:rPr lang="en-US" sz="2400" b="1" dirty="0" smtClean="0">
                <a:solidFill>
                  <a:srgbClr val="2B5089"/>
                </a:solidFill>
              </a:rPr>
              <a:t>…</a:t>
            </a:r>
            <a:r>
              <a:rPr lang="en-US" sz="2400" b="1" dirty="0" err="1" smtClean="0">
                <a:solidFill>
                  <a:srgbClr val="2B5089"/>
                </a:solidFill>
              </a:rPr>
              <a:t>SaaS</a:t>
            </a:r>
            <a:endParaRPr lang="en-US" sz="2400" b="1" dirty="0">
              <a:solidFill>
                <a:srgbClr val="2B5089"/>
              </a:solidFill>
            </a:endParaRPr>
          </a:p>
        </p:txBody>
      </p:sp>
      <p:sp>
        <p:nvSpPr>
          <p:cNvPr id="13" name="TextBox 12"/>
          <p:cNvSpPr txBox="1"/>
          <p:nvPr/>
        </p:nvSpPr>
        <p:spPr>
          <a:xfrm>
            <a:off x="7239000" y="2281535"/>
            <a:ext cx="1018227" cy="461665"/>
          </a:xfrm>
          <a:prstGeom prst="rect">
            <a:avLst/>
          </a:prstGeom>
          <a:noFill/>
        </p:spPr>
        <p:txBody>
          <a:bodyPr wrap="none" rtlCol="0">
            <a:spAutoFit/>
          </a:bodyPr>
          <a:lstStyle/>
          <a:p>
            <a:r>
              <a:rPr lang="en-US" sz="2400" b="1" dirty="0" smtClean="0">
                <a:solidFill>
                  <a:srgbClr val="800000"/>
                </a:solidFill>
              </a:rPr>
              <a:t>…</a:t>
            </a:r>
            <a:r>
              <a:rPr lang="en-US" sz="2400" b="1" dirty="0" err="1">
                <a:solidFill>
                  <a:srgbClr val="800000"/>
                </a:solidFill>
              </a:rPr>
              <a:t>P</a:t>
            </a:r>
            <a:r>
              <a:rPr lang="en-US" sz="2400" b="1" dirty="0" err="1" smtClean="0">
                <a:solidFill>
                  <a:srgbClr val="800000"/>
                </a:solidFill>
              </a:rPr>
              <a:t>aaS</a:t>
            </a:r>
            <a:endParaRPr lang="en-US" sz="2400" b="1" dirty="0">
              <a:solidFill>
                <a:srgbClr val="800000"/>
              </a:solidFill>
            </a:endParaRPr>
          </a:p>
        </p:txBody>
      </p:sp>
      <p:cxnSp>
        <p:nvCxnSpPr>
          <p:cNvPr id="14" name="Straight Arrow Connector 13"/>
          <p:cNvCxnSpPr/>
          <p:nvPr/>
        </p:nvCxnSpPr>
        <p:spPr>
          <a:xfrm>
            <a:off x="1981200" y="2895600"/>
            <a:ext cx="0" cy="1371600"/>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286000" y="2895600"/>
            <a:ext cx="0" cy="1371600"/>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895856" y="2895601"/>
            <a:ext cx="0" cy="1219199"/>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00656" y="2895601"/>
            <a:ext cx="0" cy="1219199"/>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172200" y="2895600"/>
            <a:ext cx="0" cy="685800"/>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477000" y="2895600"/>
            <a:ext cx="0" cy="685800"/>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88141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No one </a:t>
            </a:r>
            <a:r>
              <a:rPr lang="en-US" dirty="0" err="1" smtClean="0"/>
              <a:t>SaaS</a:t>
            </a:r>
            <a:r>
              <a:rPr lang="en-US" dirty="0" smtClean="0"/>
              <a:t> provider can deliver it all</a:t>
            </a:r>
          </a:p>
          <a:p>
            <a:r>
              <a:rPr lang="en-US" dirty="0" smtClean="0"/>
              <a:t>Must create ecosystem that:</a:t>
            </a:r>
          </a:p>
          <a:p>
            <a:pPr lvl="1"/>
            <a:r>
              <a:rPr lang="en-US" dirty="0" smtClean="0"/>
              <a:t>Allows any </a:t>
            </a:r>
            <a:r>
              <a:rPr lang="en-US" dirty="0" err="1" smtClean="0"/>
              <a:t>SaaS</a:t>
            </a:r>
            <a:r>
              <a:rPr lang="en-US" dirty="0" smtClean="0"/>
              <a:t> provider to easily participate</a:t>
            </a:r>
          </a:p>
          <a:p>
            <a:pPr lvl="1"/>
            <a:r>
              <a:rPr lang="en-US" dirty="0" smtClean="0"/>
              <a:t>Dramatically reduces the cost of creating and operating services within the ecosystem</a:t>
            </a:r>
          </a:p>
          <a:p>
            <a:pPr lvl="1"/>
            <a:r>
              <a:rPr lang="en-US" dirty="0" smtClean="0"/>
              <a:t>Provides seamless user experience across services</a:t>
            </a:r>
          </a:p>
          <a:p>
            <a:pPr lvl="1"/>
            <a:r>
              <a:rPr lang="en-US" dirty="0" smtClean="0"/>
              <a:t>Agnostic to / works across any cloud </a:t>
            </a:r>
            <a:r>
              <a:rPr lang="en-US" dirty="0" err="1" smtClean="0"/>
              <a:t>IaaS</a:t>
            </a:r>
            <a:r>
              <a:rPr lang="en-US" dirty="0" smtClean="0"/>
              <a:t> provider</a:t>
            </a:r>
          </a:p>
          <a:p>
            <a:r>
              <a:rPr lang="en-US" dirty="0" smtClean="0"/>
              <a:t>Ecosystem requires Platform as a Service</a:t>
            </a:r>
          </a:p>
          <a:p>
            <a:pPr lvl="1"/>
            <a:r>
              <a:rPr lang="en-US" dirty="0" smtClean="0"/>
              <a:t>Target the unique needs of the research community</a:t>
            </a:r>
          </a:p>
        </p:txBody>
      </p:sp>
      <p:sp>
        <p:nvSpPr>
          <p:cNvPr id="3" name="Title 2"/>
          <p:cNvSpPr>
            <a:spLocks noGrp="1"/>
          </p:cNvSpPr>
          <p:nvPr>
            <p:ph type="title"/>
          </p:nvPr>
        </p:nvSpPr>
        <p:spPr/>
        <p:txBody>
          <a:bodyPr/>
          <a:lstStyle/>
          <a:p>
            <a:r>
              <a:rPr lang="en-US" dirty="0" err="1" smtClean="0"/>
              <a:t>PaaS</a:t>
            </a:r>
            <a:r>
              <a:rPr lang="en-US" dirty="0" smtClean="0"/>
              <a:t> for Research</a:t>
            </a:r>
            <a:endParaRPr lang="en-US" dirty="0"/>
          </a:p>
        </p:txBody>
      </p:sp>
      <p:sp>
        <p:nvSpPr>
          <p:cNvPr id="4" name="Slide Number Placeholder 3"/>
          <p:cNvSpPr>
            <a:spLocks noGrp="1"/>
          </p:cNvSpPr>
          <p:nvPr>
            <p:ph type="sldNum" sz="quarter" idx="10"/>
          </p:nvPr>
        </p:nvSpPr>
        <p:spPr/>
        <p:txBody>
          <a:bodyPr/>
          <a:lstStyle/>
          <a:p>
            <a:fld id="{BED86F0A-5EC0-B040-A6A2-A482FA242476}" type="slidenum">
              <a:rPr lang="en-US" smtClean="0"/>
              <a:pPr/>
              <a:t>34</a:t>
            </a:fld>
            <a:endParaRPr lang="en-US" dirty="0"/>
          </a:p>
        </p:txBody>
      </p:sp>
      <p:sp>
        <p:nvSpPr>
          <p:cNvPr id="9" name="Rectangle 3"/>
          <p:cNvSpPr>
            <a:spLocks noChangeArrowheads="1"/>
          </p:cNvSpPr>
          <p:nvPr/>
        </p:nvSpPr>
        <p:spPr bwMode="auto">
          <a:xfrm>
            <a:off x="5715000" y="76200"/>
            <a:ext cx="3352800" cy="457200"/>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1400" dirty="0">
                <a:latin typeface="Verdana"/>
                <a:cs typeface="Verdana"/>
              </a:rPr>
              <a:t>Software-as-a-Service (</a:t>
            </a:r>
            <a:r>
              <a:rPr lang="en-US" sz="1400" dirty="0" err="1">
                <a:latin typeface="Verdana"/>
                <a:cs typeface="Verdana"/>
              </a:rPr>
              <a:t>SaaS</a:t>
            </a:r>
            <a:r>
              <a:rPr lang="en-US" sz="1400" dirty="0">
                <a:latin typeface="Verdana"/>
                <a:cs typeface="Verdana"/>
              </a:rPr>
              <a:t>)</a:t>
            </a:r>
          </a:p>
        </p:txBody>
      </p:sp>
      <p:sp>
        <p:nvSpPr>
          <p:cNvPr id="10" name="Rectangle 4"/>
          <p:cNvSpPr>
            <a:spLocks noChangeArrowheads="1"/>
          </p:cNvSpPr>
          <p:nvPr/>
        </p:nvSpPr>
        <p:spPr bwMode="auto">
          <a:xfrm>
            <a:off x="5715000" y="622333"/>
            <a:ext cx="3352800" cy="444467"/>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1400">
                <a:latin typeface="Verdana"/>
                <a:cs typeface="Verdana"/>
              </a:rPr>
              <a:t>Platform-as-a-Service (PaaS)</a:t>
            </a:r>
          </a:p>
        </p:txBody>
      </p:sp>
      <p:sp>
        <p:nvSpPr>
          <p:cNvPr id="11" name="Rectangle 5"/>
          <p:cNvSpPr>
            <a:spLocks noChangeArrowheads="1"/>
          </p:cNvSpPr>
          <p:nvPr/>
        </p:nvSpPr>
        <p:spPr bwMode="auto">
          <a:xfrm>
            <a:off x="5715000" y="1155733"/>
            <a:ext cx="3352800" cy="444467"/>
          </a:xfrm>
          <a:prstGeom prst="rect">
            <a:avLst/>
          </a:prstGeom>
          <a:solidFill>
            <a:schemeClr val="accent1"/>
          </a:solidFill>
          <a:ln w="12700">
            <a:solidFill>
              <a:schemeClr val="tx1"/>
            </a:solidFill>
            <a:round/>
            <a:headEnd type="none" w="sm" len="sm"/>
            <a:tailEnd type="none" w="sm" len="sm"/>
          </a:ln>
        </p:spPr>
        <p:txBody>
          <a:bodyPr anchor="ctr">
            <a:prstTxWarp prst="textNoShape">
              <a:avLst/>
            </a:prstTxWarp>
          </a:bodyPr>
          <a:lstStyle/>
          <a:p>
            <a:pPr algn="ctr"/>
            <a:r>
              <a:rPr lang="en-US" sz="1400">
                <a:latin typeface="Verdana"/>
                <a:cs typeface="Verdana"/>
              </a:rPr>
              <a:t>Infrastructure-as-a-Service (IaaS)</a:t>
            </a:r>
          </a:p>
        </p:txBody>
      </p:sp>
      <p:sp>
        <p:nvSpPr>
          <p:cNvPr id="12" name="Oval 11"/>
          <p:cNvSpPr>
            <a:spLocks noChangeArrowheads="1"/>
          </p:cNvSpPr>
          <p:nvPr/>
        </p:nvSpPr>
        <p:spPr bwMode="auto">
          <a:xfrm>
            <a:off x="5715000" y="609600"/>
            <a:ext cx="3352800" cy="514301"/>
          </a:xfrm>
          <a:prstGeom prst="ellipse">
            <a:avLst/>
          </a:prstGeom>
          <a:noFill/>
          <a:ln w="38100">
            <a:solidFill>
              <a:srgbClr val="FF6633"/>
            </a:solidFill>
            <a:round/>
            <a:headEnd type="none" w="sm" len="sm"/>
            <a:tailEnd type="none" w="sm" len="sm"/>
          </a:ln>
        </p:spPr>
        <p:txBody>
          <a:bodyPr>
            <a:prstTxWarp prst="textNoShape">
              <a:avLst/>
            </a:prstTxWarp>
          </a:bodyPr>
          <a:lstStyle/>
          <a:p>
            <a:pPr defTabSz="914400" eaLnBrk="0" hangingPunct="0"/>
            <a:endParaRPr lang="en-US" sz="1200">
              <a:latin typeface="Verdana"/>
              <a:ea typeface="Arial" charset="0"/>
              <a:cs typeface="Verdana"/>
            </a:endParaRPr>
          </a:p>
        </p:txBody>
      </p:sp>
    </p:spTree>
    <p:extLst>
      <p:ext uri="{BB962C8B-B14F-4D97-AF65-F5344CB8AC3E}">
        <p14:creationId xmlns:p14="http://schemas.microsoft.com/office/powerpoint/2010/main" val="11228442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pt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4191000"/>
            <a:ext cx="639031" cy="594299"/>
          </a:xfrm>
          <a:prstGeom prst="rect">
            <a:avLst/>
          </a:prstGeom>
        </p:spPr>
      </p:pic>
      <p:sp>
        <p:nvSpPr>
          <p:cNvPr id="3" name="Content Placeholder 2"/>
          <p:cNvSpPr>
            <a:spLocks noGrp="1"/>
          </p:cNvSpPr>
          <p:nvPr>
            <p:ph idx="1"/>
          </p:nvPr>
        </p:nvSpPr>
        <p:spPr>
          <a:xfrm>
            <a:off x="457200" y="1219200"/>
            <a:ext cx="8229600" cy="5257800"/>
          </a:xfrm>
        </p:spPr>
        <p:txBody>
          <a:bodyPr>
            <a:normAutofit lnSpcReduction="10000"/>
          </a:bodyPr>
          <a:lstStyle/>
          <a:p>
            <a:r>
              <a:rPr lang="en-US" sz="2400" dirty="0" smtClean="0"/>
              <a:t>Integrate with the Globus research cloud ecosystem</a:t>
            </a:r>
          </a:p>
          <a:p>
            <a:r>
              <a:rPr lang="en-US" sz="2400" dirty="0" smtClean="0"/>
              <a:t>Write programs that leverage:</a:t>
            </a:r>
          </a:p>
          <a:p>
            <a:pPr lvl="1"/>
            <a:r>
              <a:rPr lang="en-US" dirty="0" smtClean="0"/>
              <a:t>(federated) user identities, profiles, groups</a:t>
            </a:r>
          </a:p>
          <a:p>
            <a:pPr lvl="1"/>
            <a:r>
              <a:rPr lang="en-US" dirty="0" smtClean="0"/>
              <a:t>data, compute and collaboration</a:t>
            </a:r>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r>
              <a:rPr lang="en-US" sz="2400" dirty="0" smtClean="0"/>
              <a:t>… via REST APIs and command line programs</a:t>
            </a:r>
          </a:p>
          <a:p>
            <a:endParaRPr lang="en-US" sz="2400" dirty="0" smtClean="0"/>
          </a:p>
          <a:p>
            <a:pPr lvl="1"/>
            <a:endParaRPr lang="en-US" sz="2000" dirty="0"/>
          </a:p>
        </p:txBody>
      </p:sp>
      <p:sp>
        <p:nvSpPr>
          <p:cNvPr id="29" name="Rectangle 28"/>
          <p:cNvSpPr/>
          <p:nvPr/>
        </p:nvSpPr>
        <p:spPr>
          <a:xfrm>
            <a:off x="533400" y="3969415"/>
            <a:ext cx="6180205" cy="1883327"/>
          </a:xfrm>
          <a:prstGeom prst="rect">
            <a:avLst/>
          </a:prstGeom>
          <a:solidFill>
            <a:srgbClr val="2B5089"/>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marL="682625"/>
            <a:endParaRPr lang="en-US" sz="2000" b="1" dirty="0">
              <a:solidFill>
                <a:schemeClr val="bg1"/>
              </a:solidFill>
            </a:endParaRPr>
          </a:p>
          <a:p>
            <a:pPr marL="682625"/>
            <a:r>
              <a:rPr lang="en-US" sz="2000" b="1" dirty="0" smtClean="0">
                <a:solidFill>
                  <a:schemeClr val="bg1"/>
                </a:solidFill>
              </a:rPr>
              <a:t>Globus Integrate</a:t>
            </a:r>
          </a:p>
        </p:txBody>
      </p:sp>
      <p:sp>
        <p:nvSpPr>
          <p:cNvPr id="2" name="Title 1"/>
          <p:cNvSpPr>
            <a:spLocks noGrp="1"/>
          </p:cNvSpPr>
          <p:nvPr>
            <p:ph type="title"/>
          </p:nvPr>
        </p:nvSpPr>
        <p:spPr/>
        <p:txBody>
          <a:bodyPr>
            <a:normAutofit fontScale="90000"/>
          </a:bodyPr>
          <a:lstStyle/>
          <a:p>
            <a:r>
              <a:rPr lang="en-US" dirty="0" smtClean="0"/>
              <a:t>Globus Integrate: For when you want to…</a:t>
            </a:r>
            <a:endParaRPr lang="en-US" dirty="0"/>
          </a:p>
        </p:txBody>
      </p:sp>
      <p:sp>
        <p:nvSpPr>
          <p:cNvPr id="7" name="Rectangle 6"/>
          <p:cNvSpPr/>
          <p:nvPr/>
        </p:nvSpPr>
        <p:spPr>
          <a:xfrm>
            <a:off x="533400" y="3048000"/>
            <a:ext cx="1425199" cy="781511"/>
          </a:xfrm>
          <a:prstGeom prst="rect">
            <a:avLst/>
          </a:prstGeom>
          <a:solidFill>
            <a:schemeClr val="tx2">
              <a:lumMod val="20000"/>
              <a:lumOff val="8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smtClean="0">
                <a:solidFill>
                  <a:schemeClr val="accent1">
                    <a:lumMod val="60000"/>
                    <a:lumOff val="40000"/>
                  </a:schemeClr>
                </a:solidFill>
              </a:rPr>
              <a:t>Globus   Transfer</a:t>
            </a:r>
          </a:p>
        </p:txBody>
      </p:sp>
      <p:sp>
        <p:nvSpPr>
          <p:cNvPr id="8" name="Rectangle 7"/>
          <p:cNvSpPr/>
          <p:nvPr/>
        </p:nvSpPr>
        <p:spPr>
          <a:xfrm>
            <a:off x="2090490" y="3048000"/>
            <a:ext cx="1468309" cy="781511"/>
          </a:xfrm>
          <a:prstGeom prst="rect">
            <a:avLst/>
          </a:prstGeom>
          <a:solidFill>
            <a:schemeClr val="tx2">
              <a:lumMod val="20000"/>
              <a:lumOff val="8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smtClean="0">
                <a:solidFill>
                  <a:schemeClr val="accent1">
                    <a:lumMod val="60000"/>
                    <a:lumOff val="40000"/>
                  </a:schemeClr>
                </a:solidFill>
              </a:rPr>
              <a:t>Globus   Storage</a:t>
            </a:r>
          </a:p>
        </p:txBody>
      </p:sp>
      <p:sp>
        <p:nvSpPr>
          <p:cNvPr id="9" name="Rectangle 8"/>
          <p:cNvSpPr/>
          <p:nvPr/>
        </p:nvSpPr>
        <p:spPr>
          <a:xfrm>
            <a:off x="3711199" y="3048000"/>
            <a:ext cx="1435219" cy="781511"/>
          </a:xfrm>
          <a:prstGeom prst="rect">
            <a:avLst/>
          </a:prstGeom>
          <a:solidFill>
            <a:schemeClr val="tx2">
              <a:lumMod val="20000"/>
              <a:lumOff val="8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smtClean="0">
                <a:solidFill>
                  <a:schemeClr val="accent1">
                    <a:lumMod val="60000"/>
                    <a:lumOff val="40000"/>
                  </a:schemeClr>
                </a:solidFill>
              </a:rPr>
              <a:t>Globus Catalog</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2800" y="3048000"/>
            <a:ext cx="499428" cy="967202"/>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0569" y="3200400"/>
            <a:ext cx="499428" cy="967202"/>
          </a:xfrm>
          <a:prstGeom prst="rect">
            <a:avLst/>
          </a:prstGeom>
        </p:spPr>
      </p:pic>
      <p:cxnSp>
        <p:nvCxnSpPr>
          <p:cNvPr id="13" name="Straight Arrow Connector 12"/>
          <p:cNvCxnSpPr>
            <a:stCxn id="45" idx="3"/>
          </p:cNvCxnSpPr>
          <p:nvPr/>
        </p:nvCxnSpPr>
        <p:spPr>
          <a:xfrm flipV="1">
            <a:off x="6400800" y="3581401"/>
            <a:ext cx="838200" cy="742682"/>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46" idx="3"/>
          </p:cNvCxnSpPr>
          <p:nvPr/>
        </p:nvCxnSpPr>
        <p:spPr>
          <a:xfrm flipV="1">
            <a:off x="6400800" y="4572000"/>
            <a:ext cx="914400" cy="304800"/>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2" name="Picture 21" descr="Screen Shot 2012-03-14 at 9.33.2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3504" y="4849713"/>
            <a:ext cx="1321327" cy="929058"/>
          </a:xfrm>
          <a:prstGeom prst="rect">
            <a:avLst/>
          </a:prstGeom>
        </p:spPr>
      </p:pic>
      <p:cxnSp>
        <p:nvCxnSpPr>
          <p:cNvPr id="26" name="Straight Arrow Connector 25"/>
          <p:cNvCxnSpPr>
            <a:stCxn id="47" idx="3"/>
          </p:cNvCxnSpPr>
          <p:nvPr/>
        </p:nvCxnSpPr>
        <p:spPr>
          <a:xfrm flipV="1">
            <a:off x="6400800" y="5334002"/>
            <a:ext cx="1109028" cy="66599"/>
          </a:xfrm>
          <a:prstGeom prst="straightConnector1">
            <a:avLst/>
          </a:prstGeom>
          <a:ln>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649595" y="4076166"/>
            <a:ext cx="2751205" cy="495834"/>
          </a:xfrm>
          <a:prstGeom prst="rect">
            <a:avLst/>
          </a:prstGeom>
          <a:solidFill>
            <a:srgbClr val="2B5089"/>
          </a:solidFill>
          <a:ln>
            <a:solidFill>
              <a:srgbClr val="B9CDE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Globus Connect Multi User</a:t>
            </a:r>
          </a:p>
        </p:txBody>
      </p:sp>
      <p:sp>
        <p:nvSpPr>
          <p:cNvPr id="46" name="Rectangle 45"/>
          <p:cNvSpPr/>
          <p:nvPr/>
        </p:nvSpPr>
        <p:spPr>
          <a:xfrm>
            <a:off x="3649595" y="4648200"/>
            <a:ext cx="2751205" cy="457200"/>
          </a:xfrm>
          <a:prstGeom prst="rect">
            <a:avLst/>
          </a:prstGeom>
          <a:solidFill>
            <a:srgbClr val="2B5089"/>
          </a:solidFill>
          <a:ln>
            <a:solidFill>
              <a:srgbClr val="B9CDE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Globus Connect</a:t>
            </a:r>
          </a:p>
        </p:txBody>
      </p:sp>
      <p:sp>
        <p:nvSpPr>
          <p:cNvPr id="47" name="Rectangle 46"/>
          <p:cNvSpPr/>
          <p:nvPr/>
        </p:nvSpPr>
        <p:spPr>
          <a:xfrm>
            <a:off x="3649595" y="5162401"/>
            <a:ext cx="2751205" cy="476399"/>
          </a:xfrm>
          <a:prstGeom prst="rect">
            <a:avLst/>
          </a:prstGeom>
          <a:solidFill>
            <a:srgbClr val="FFFFFF"/>
          </a:solidFill>
          <a:ln>
            <a:solidFill>
              <a:srgbClr val="B9CDE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lumMod val="75000"/>
                  </a:schemeClr>
                </a:solidFill>
              </a:rPr>
              <a:t>Globus Nexus</a:t>
            </a:r>
          </a:p>
        </p:txBody>
      </p:sp>
      <p:sp>
        <p:nvSpPr>
          <p:cNvPr id="51" name="Rectangle 50"/>
          <p:cNvSpPr/>
          <p:nvPr/>
        </p:nvSpPr>
        <p:spPr>
          <a:xfrm>
            <a:off x="762000" y="5185036"/>
            <a:ext cx="2665963" cy="457200"/>
          </a:xfrm>
          <a:prstGeom prst="rect">
            <a:avLst/>
          </a:prstGeom>
          <a:solidFill>
            <a:schemeClr val="accent2">
              <a:lumMod val="20000"/>
              <a:lumOff val="8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2">
                    <a:lumMod val="60000"/>
                    <a:lumOff val="40000"/>
                  </a:schemeClr>
                </a:solidFill>
              </a:rPr>
              <a:t>Globus Toolkit</a:t>
            </a:r>
            <a:endParaRPr lang="en-US" b="1" dirty="0">
              <a:solidFill>
                <a:schemeClr val="accent2">
                  <a:lumMod val="60000"/>
                  <a:lumOff val="40000"/>
                </a:schemeClr>
              </a:solidFill>
            </a:endParaRPr>
          </a:p>
        </p:txBody>
      </p:sp>
      <p:sp>
        <p:nvSpPr>
          <p:cNvPr id="19" name="Rectangle 18"/>
          <p:cNvSpPr/>
          <p:nvPr/>
        </p:nvSpPr>
        <p:spPr>
          <a:xfrm>
            <a:off x="5257800" y="3048000"/>
            <a:ext cx="1425199" cy="781511"/>
          </a:xfrm>
          <a:prstGeom prst="rect">
            <a:avLst/>
          </a:prstGeom>
          <a:solidFill>
            <a:schemeClr val="tx2">
              <a:lumMod val="20000"/>
              <a:lumOff val="8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smtClean="0">
                <a:solidFill>
                  <a:schemeClr val="accent1">
                    <a:lumMod val="60000"/>
                    <a:lumOff val="40000"/>
                  </a:schemeClr>
                </a:solidFill>
              </a:rPr>
              <a:t>Globus Collaborate</a:t>
            </a:r>
          </a:p>
        </p:txBody>
      </p:sp>
    </p:spTree>
    <p:extLst>
      <p:ext uri="{BB962C8B-B14F-4D97-AF65-F5344CB8AC3E}">
        <p14:creationId xmlns:p14="http://schemas.microsoft.com/office/powerpoint/2010/main" val="40673337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6200" y="1600200"/>
            <a:ext cx="4495800" cy="4525963"/>
          </a:xfrm>
        </p:spPr>
        <p:txBody>
          <a:bodyPr/>
          <a:lstStyle/>
          <a:p>
            <a:r>
              <a:rPr lang="en-US" sz="2400" dirty="0" smtClean="0"/>
              <a:t>Every night, they receive 100,000 files in Illinois</a:t>
            </a:r>
          </a:p>
          <a:p>
            <a:r>
              <a:rPr lang="en-US" sz="2400" dirty="0" smtClean="0"/>
              <a:t>They transmit files to Texas for analysis … </a:t>
            </a:r>
            <a:br>
              <a:rPr lang="en-US" sz="2400" dirty="0" smtClean="0"/>
            </a:br>
            <a:r>
              <a:rPr lang="en-US" sz="2400" dirty="0" smtClean="0"/>
              <a:t>then move results back to Illinois …</a:t>
            </a:r>
            <a:br>
              <a:rPr lang="en-US" sz="2400" dirty="0" smtClean="0"/>
            </a:br>
            <a:r>
              <a:rPr lang="en-US" sz="2400" dirty="0" smtClean="0"/>
              <a:t>and make them available to users</a:t>
            </a:r>
          </a:p>
          <a:p>
            <a:r>
              <a:rPr lang="en-US" sz="2400" dirty="0"/>
              <a:t>P</a:t>
            </a:r>
            <a:r>
              <a:rPr lang="en-US" sz="2400" dirty="0" smtClean="0"/>
              <a:t>rocess must be reliable, routine, and efficient</a:t>
            </a:r>
          </a:p>
          <a:p>
            <a:r>
              <a:rPr lang="en-US" sz="2400" dirty="0" smtClean="0"/>
              <a:t>The cyberinfrastructure team is not large!</a:t>
            </a:r>
            <a:endParaRPr lang="en-US" sz="2400" dirty="0"/>
          </a:p>
        </p:txBody>
      </p:sp>
      <p:sp>
        <p:nvSpPr>
          <p:cNvPr id="2" name="Title 1"/>
          <p:cNvSpPr>
            <a:spLocks noGrp="1"/>
          </p:cNvSpPr>
          <p:nvPr>
            <p:ph type="title"/>
          </p:nvPr>
        </p:nvSpPr>
        <p:spPr/>
        <p:txBody>
          <a:bodyPr>
            <a:normAutofit fontScale="90000"/>
          </a:bodyPr>
          <a:lstStyle/>
          <a:p>
            <a:r>
              <a:rPr lang="en-US" dirty="0" smtClean="0"/>
              <a:t>Dark Energy Survey – Leveraging transfer</a:t>
            </a:r>
            <a:endParaRPr lang="en-US" dirty="0"/>
          </a:p>
        </p:txBody>
      </p:sp>
      <p:grpSp>
        <p:nvGrpSpPr>
          <p:cNvPr id="4" name="Group 8"/>
          <p:cNvGrpSpPr>
            <a:grpSpLocks/>
          </p:cNvGrpSpPr>
          <p:nvPr/>
        </p:nvGrpSpPr>
        <p:grpSpPr bwMode="auto">
          <a:xfrm>
            <a:off x="4572000" y="1219200"/>
            <a:ext cx="4572000" cy="4876800"/>
            <a:chOff x="2928" y="931"/>
            <a:chExt cx="2487" cy="2813"/>
          </a:xfrm>
        </p:grpSpPr>
        <p:pic>
          <p:nvPicPr>
            <p:cNvPr id="5" name="Picture 5" descr="&#10;Blanco.jpg                                                     000EC057Redstart                       B8AA0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219"/>
              <a:ext cx="2487" cy="230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3216" y="3571"/>
              <a:ext cx="194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latin typeface="+mj-lt"/>
                </a:rPr>
                <a:t>Image credit: Roger Smith/NOAO/AURA/NSF</a:t>
              </a:r>
            </a:p>
          </p:txBody>
        </p:sp>
        <p:sp>
          <p:nvSpPr>
            <p:cNvPr id="7" name="Text Box 7"/>
            <p:cNvSpPr txBox="1">
              <a:spLocks noChangeArrowheads="1"/>
            </p:cNvSpPr>
            <p:nvPr/>
          </p:nvSpPr>
          <p:spPr bwMode="auto">
            <a:xfrm>
              <a:off x="3312" y="931"/>
              <a:ext cx="1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mj-lt"/>
                </a:rPr>
                <a:t>Blanco 4m on Cerro Tololo</a:t>
              </a:r>
            </a:p>
          </p:txBody>
        </p:sp>
      </p:grpSp>
    </p:spTree>
    <p:extLst>
      <p:ext uri="{BB962C8B-B14F-4D97-AF65-F5344CB8AC3E}">
        <p14:creationId xmlns:p14="http://schemas.microsoft.com/office/powerpoint/2010/main" val="34106621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p:txBody>
          <a:bodyPr>
            <a:noAutofit/>
          </a:bodyPr>
          <a:lstStyle/>
          <a:p>
            <a:r>
              <a:rPr lang="en-US" dirty="0" smtClean="0"/>
              <a:t>Earth System Grid – Portal integration</a:t>
            </a:r>
            <a:endParaRPr lang="en-US" dirty="0"/>
          </a:p>
        </p:txBody>
      </p:sp>
      <p:sp>
        <p:nvSpPr>
          <p:cNvPr id="21" name="Slide Number Placeholder 20"/>
          <p:cNvSpPr>
            <a:spLocks noGrp="1"/>
          </p:cNvSpPr>
          <p:nvPr>
            <p:ph type="sldNum" sz="quarter" idx="10"/>
          </p:nvPr>
        </p:nvSpPr>
        <p:spPr/>
        <p:txBody>
          <a:bodyPr/>
          <a:lstStyle/>
          <a:p>
            <a:fld id="{6D51824A-2FDE-1249-A808-AE87E6A2667D}" type="slidenum">
              <a:rPr lang="en-US" smtClean="0"/>
              <a:pPr/>
              <a:t>37</a:t>
            </a:fld>
            <a:endParaRPr lang="en-US" dirty="0"/>
          </a:p>
        </p:txBody>
      </p:sp>
      <p:sp>
        <p:nvSpPr>
          <p:cNvPr id="12" name="Content Placeholder 11"/>
          <p:cNvSpPr>
            <a:spLocks noGrp="1"/>
          </p:cNvSpPr>
          <p:nvPr>
            <p:ph idx="4294967295"/>
          </p:nvPr>
        </p:nvSpPr>
        <p:spPr>
          <a:xfrm>
            <a:off x="152400" y="4191000"/>
            <a:ext cx="4419600" cy="2454275"/>
          </a:xfrm>
          <a:prstGeom prst="rect">
            <a:avLst/>
          </a:prstGeom>
          <a:ln>
            <a:noFill/>
          </a:ln>
        </p:spPr>
        <p:txBody>
          <a:bodyPr>
            <a:normAutofit fontScale="70000" lnSpcReduction="20000"/>
          </a:bodyPr>
          <a:lstStyle/>
          <a:p>
            <a:r>
              <a:rPr lang="en-US" dirty="0" smtClean="0"/>
              <a:t>Outsource data transfer to Globus</a:t>
            </a:r>
          </a:p>
          <a:p>
            <a:pPr lvl="1"/>
            <a:r>
              <a:rPr lang="en-US" dirty="0" smtClean="0"/>
              <a:t>Data download to user machine from search</a:t>
            </a:r>
          </a:p>
          <a:p>
            <a:pPr lvl="1"/>
            <a:r>
              <a:rPr lang="en-US" dirty="0" smtClean="0"/>
              <a:t>Data transfer to another server by user</a:t>
            </a:r>
          </a:p>
          <a:p>
            <a:pPr lvl="1"/>
            <a:r>
              <a:rPr lang="en-US" dirty="0" smtClean="0"/>
              <a:t>Replication of data between sites by administrator</a:t>
            </a:r>
          </a:p>
          <a:p>
            <a:r>
              <a:rPr lang="en-US" dirty="0" smtClean="0"/>
              <a:t>No ESGF client software needed</a:t>
            </a:r>
          </a:p>
          <a:p>
            <a:endParaRPr lang="en-US" dirty="0"/>
          </a:p>
        </p:txBody>
      </p:sp>
      <p:sp>
        <p:nvSpPr>
          <p:cNvPr id="14" name="TextBox 13"/>
          <p:cNvSpPr txBox="1"/>
          <p:nvPr/>
        </p:nvSpPr>
        <p:spPr>
          <a:xfrm>
            <a:off x="3637758" y="1521428"/>
            <a:ext cx="184666" cy="369332"/>
          </a:xfrm>
          <a:prstGeom prst="rect">
            <a:avLst/>
          </a:prstGeom>
          <a:noFill/>
        </p:spPr>
        <p:txBody>
          <a:bodyPr wrap="none" rtlCol="0">
            <a:spAutoFit/>
          </a:bodyPr>
          <a:lstStyle/>
          <a:p>
            <a:endParaRPr lang="en-US" dirty="0"/>
          </a:p>
        </p:txBody>
      </p:sp>
      <p:pic>
        <p:nvPicPr>
          <p:cNvPr id="16" name="Picture 15" descr="esg-go.png"/>
          <p:cNvPicPr>
            <a:picLocks noChangeAspect="1"/>
          </p:cNvPicPr>
          <p:nvPr/>
        </p:nvPicPr>
        <p:blipFill>
          <a:blip r:embed="rId3"/>
          <a:stretch>
            <a:fillRect/>
          </a:stretch>
        </p:blipFill>
        <p:spPr>
          <a:xfrm>
            <a:off x="85232" y="1249544"/>
            <a:ext cx="4419600" cy="2864504"/>
          </a:xfrm>
          <a:prstGeom prst="rect">
            <a:avLst/>
          </a:prstGeom>
          <a:ln>
            <a:solidFill>
              <a:schemeClr val="tx2"/>
            </a:solidFill>
          </a:ln>
        </p:spPr>
      </p:pic>
      <p:pic>
        <p:nvPicPr>
          <p:cNvPr id="8" name="Picture 7" descr="esg.png"/>
          <p:cNvPicPr>
            <a:picLocks noChangeAspect="1"/>
          </p:cNvPicPr>
          <p:nvPr/>
        </p:nvPicPr>
        <p:blipFill>
          <a:blip r:embed="rId4"/>
          <a:stretch>
            <a:fillRect/>
          </a:stretch>
        </p:blipFill>
        <p:spPr>
          <a:xfrm>
            <a:off x="4648200" y="1249543"/>
            <a:ext cx="4419600" cy="2963281"/>
          </a:xfrm>
          <a:prstGeom prst="rect">
            <a:avLst/>
          </a:prstGeom>
          <a:ln>
            <a:solidFill>
              <a:schemeClr val="tx2"/>
            </a:solidFill>
          </a:ln>
        </p:spPr>
      </p:pic>
      <p:pic>
        <p:nvPicPr>
          <p:cNvPr id="9" name="Picture 8" descr="esg-2.png"/>
          <p:cNvPicPr>
            <a:picLocks noChangeAspect="1"/>
          </p:cNvPicPr>
          <p:nvPr/>
        </p:nvPicPr>
        <p:blipFill>
          <a:blip r:embed="rId5"/>
          <a:stretch>
            <a:fillRect/>
          </a:stretch>
        </p:blipFill>
        <p:spPr>
          <a:xfrm>
            <a:off x="4724400" y="4287307"/>
            <a:ext cx="4282774" cy="2205567"/>
          </a:xfrm>
          <a:prstGeom prst="rect">
            <a:avLst/>
          </a:prstGeom>
          <a:ln>
            <a:solidFill>
              <a:schemeClr val="accent1"/>
            </a:solidFill>
          </a:ln>
        </p:spPr>
      </p:pic>
    </p:spTree>
    <p:extLst>
      <p:ext uri="{BB962C8B-B14F-4D97-AF65-F5344CB8AC3E}">
        <p14:creationId xmlns:p14="http://schemas.microsoft.com/office/powerpoint/2010/main" val="2379060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KBase</a:t>
            </a:r>
            <a:r>
              <a:rPr lang="en-US" dirty="0" smtClean="0"/>
              <a:t> – Leveraging the full platform</a:t>
            </a:r>
            <a:endParaRPr lang="en-US" dirty="0"/>
          </a:p>
        </p:txBody>
      </p:sp>
      <p:sp>
        <p:nvSpPr>
          <p:cNvPr id="3" name="Slide Number Placeholder 2"/>
          <p:cNvSpPr>
            <a:spLocks noGrp="1"/>
          </p:cNvSpPr>
          <p:nvPr>
            <p:ph type="sldNum" sz="quarter" idx="10"/>
          </p:nvPr>
        </p:nvSpPr>
        <p:spPr/>
        <p:txBody>
          <a:bodyPr/>
          <a:lstStyle/>
          <a:p>
            <a:fld id="{BED86F0A-5EC0-B040-A6A2-A482FA242476}" type="slidenum">
              <a:rPr lang="en-US" smtClean="0"/>
              <a:pPr/>
              <a:t>38</a:t>
            </a:fld>
            <a:endParaRPr lang="en-US" dirty="0"/>
          </a:p>
        </p:txBody>
      </p:sp>
      <p:pic>
        <p:nvPicPr>
          <p:cNvPr id="6" name="Picture 5" descr="Screen Shot 2012-09-18 at 3.00.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6416360"/>
          </a:xfrm>
          <a:prstGeom prst="rect">
            <a:avLst/>
          </a:prstGeom>
        </p:spPr>
      </p:pic>
    </p:spTree>
    <p:extLst>
      <p:ext uri="{BB962C8B-B14F-4D97-AF65-F5344CB8AC3E}">
        <p14:creationId xmlns:p14="http://schemas.microsoft.com/office/powerpoint/2010/main" val="41463715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val 96"/>
          <p:cNvSpPr/>
          <p:nvPr/>
        </p:nvSpPr>
        <p:spPr>
          <a:xfrm>
            <a:off x="1261765" y="3187734"/>
            <a:ext cx="3296656" cy="2897622"/>
          </a:xfrm>
          <a:prstGeom prst="ellipse">
            <a:avLst/>
          </a:prstGeom>
          <a:noFill/>
          <a:ln w="19050" cmpd="sng">
            <a:solidFill>
              <a:srgbClr val="58C4E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Genomics Analysis using </a:t>
            </a:r>
            <a:br>
              <a:rPr lang="en-US" dirty="0" smtClean="0"/>
            </a:br>
            <a:r>
              <a:rPr lang="en-US" dirty="0" smtClean="0"/>
              <a:t>Globus Online and Galaxy</a:t>
            </a:r>
            <a:endParaRPr lang="en-US" dirty="0"/>
          </a:p>
        </p:txBody>
      </p:sp>
      <p:grpSp>
        <p:nvGrpSpPr>
          <p:cNvPr id="3" name="Group 2"/>
          <p:cNvGrpSpPr/>
          <p:nvPr/>
        </p:nvGrpSpPr>
        <p:grpSpPr>
          <a:xfrm>
            <a:off x="394417" y="3879420"/>
            <a:ext cx="827020" cy="847033"/>
            <a:chOff x="1417749" y="1924222"/>
            <a:chExt cx="827020" cy="847033"/>
          </a:xfrm>
        </p:grpSpPr>
        <p:sp>
          <p:nvSpPr>
            <p:cNvPr id="4" name="Oval 3"/>
            <p:cNvSpPr/>
            <p:nvPr/>
          </p:nvSpPr>
          <p:spPr>
            <a:xfrm>
              <a:off x="1417749" y="1924222"/>
              <a:ext cx="827020" cy="847033"/>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lvl="0" algn="ctr"/>
              <a:r>
                <a:rPr lang="en-US" sz="900" dirty="0"/>
                <a:t>Sequencing Centers</a:t>
              </a:r>
            </a:p>
          </p:txBody>
        </p:sp>
        <p:sp>
          <p:nvSpPr>
            <p:cNvPr id="5" name="Oval 4"/>
            <p:cNvSpPr/>
            <p:nvPr/>
          </p:nvSpPr>
          <p:spPr>
            <a:xfrm>
              <a:off x="1447284" y="1953758"/>
              <a:ext cx="767950" cy="763355"/>
            </a:xfrm>
            <a:prstGeom prst="ellipse">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lvl="0" algn="ctr"/>
              <a:r>
                <a:rPr lang="en-US" sz="900" dirty="0" smtClean="0"/>
                <a:t>Sequencing Centers</a:t>
              </a:r>
              <a:endParaRPr lang="en-US" sz="900" dirty="0"/>
            </a:p>
          </p:txBody>
        </p:sp>
      </p:grpSp>
      <p:sp>
        <p:nvSpPr>
          <p:cNvPr id="6" name="Oval 5"/>
          <p:cNvSpPr/>
          <p:nvPr/>
        </p:nvSpPr>
        <p:spPr>
          <a:xfrm>
            <a:off x="2099811" y="3256148"/>
            <a:ext cx="487334" cy="487492"/>
          </a:xfrm>
          <a:prstGeom prst="ellipse">
            <a:avLst/>
          </a:prstGeom>
        </p:spPr>
        <p:style>
          <a:lnRef idx="1">
            <a:schemeClr val="accent2">
              <a:hueOff val="2808912"/>
              <a:satOff val="-3503"/>
              <a:lumOff val="824"/>
              <a:alphaOff val="0"/>
            </a:schemeClr>
          </a:lnRef>
          <a:fillRef idx="3">
            <a:schemeClr val="accent2">
              <a:hueOff val="2808912"/>
              <a:satOff val="-3503"/>
              <a:lumOff val="824"/>
              <a:alphaOff val="0"/>
            </a:schemeClr>
          </a:fillRef>
          <a:effectRef idx="2">
            <a:schemeClr val="accent2">
              <a:hueOff val="2808912"/>
              <a:satOff val="-3503"/>
              <a:lumOff val="824"/>
              <a:alphaOff val="0"/>
            </a:schemeClr>
          </a:effectRef>
          <a:fontRef idx="minor">
            <a:schemeClr val="lt1"/>
          </a:fontRef>
        </p:style>
        <p:txBody>
          <a:bodyPr lIns="0" rIns="0"/>
          <a:lstStyle/>
          <a:p>
            <a:pPr algn="ctr"/>
            <a:r>
              <a:rPr lang="en-US" sz="1050" dirty="0" smtClean="0">
                <a:solidFill>
                  <a:srgbClr val="000000"/>
                </a:solidFill>
              </a:rPr>
              <a:t>Public</a:t>
            </a:r>
          </a:p>
          <a:p>
            <a:pPr algn="ctr"/>
            <a:r>
              <a:rPr lang="en-US" sz="1050" dirty="0" smtClean="0">
                <a:solidFill>
                  <a:srgbClr val="000000"/>
                </a:solidFill>
              </a:rPr>
              <a:t>Data</a:t>
            </a:r>
            <a:endParaRPr lang="en-US" sz="1050" dirty="0">
              <a:solidFill>
                <a:srgbClr val="000000"/>
              </a:solidFill>
            </a:endParaRPr>
          </a:p>
        </p:txBody>
      </p:sp>
      <p:cxnSp>
        <p:nvCxnSpPr>
          <p:cNvPr id="10" name="Straight Arrow Connector 9"/>
          <p:cNvCxnSpPr>
            <a:endCxn id="53" idx="1"/>
          </p:cNvCxnSpPr>
          <p:nvPr/>
        </p:nvCxnSpPr>
        <p:spPr>
          <a:xfrm>
            <a:off x="2401094" y="3743640"/>
            <a:ext cx="204142" cy="251187"/>
          </a:xfrm>
          <a:prstGeom prst="straightConnector1">
            <a:avLst/>
          </a:prstGeom>
          <a:ln>
            <a:solidFill>
              <a:srgbClr val="DAC158"/>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4" idx="6"/>
            <a:endCxn id="53" idx="2"/>
          </p:cNvCxnSpPr>
          <p:nvPr/>
        </p:nvCxnSpPr>
        <p:spPr>
          <a:xfrm flipV="1">
            <a:off x="1221437" y="4236728"/>
            <a:ext cx="1277103" cy="66209"/>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grpSp>
        <p:nvGrpSpPr>
          <p:cNvPr id="12" name="Group 11"/>
          <p:cNvGrpSpPr/>
          <p:nvPr/>
        </p:nvGrpSpPr>
        <p:grpSpPr>
          <a:xfrm>
            <a:off x="3619962" y="3946286"/>
            <a:ext cx="973077" cy="436017"/>
            <a:chOff x="3268275" y="2134574"/>
            <a:chExt cx="973077" cy="436017"/>
          </a:xfrm>
        </p:grpSpPr>
        <p:grpSp>
          <p:nvGrpSpPr>
            <p:cNvPr id="13" name="Group 12"/>
            <p:cNvGrpSpPr/>
            <p:nvPr/>
          </p:nvGrpSpPr>
          <p:grpSpPr>
            <a:xfrm>
              <a:off x="3268275" y="2134574"/>
              <a:ext cx="436052" cy="436017"/>
              <a:chOff x="6069745" y="1960362"/>
              <a:chExt cx="436052" cy="436017"/>
            </a:xfrm>
          </p:grpSpPr>
          <p:sp>
            <p:nvSpPr>
              <p:cNvPr id="15" name="Oval 14"/>
              <p:cNvSpPr/>
              <p:nvPr/>
            </p:nvSpPr>
            <p:spPr>
              <a:xfrm>
                <a:off x="6069745" y="1960362"/>
                <a:ext cx="436052" cy="436017"/>
              </a:xfrm>
              <a:prstGeom prst="ellipse">
                <a:avLst/>
              </a:prstGeom>
            </p:spPr>
            <p:style>
              <a:lnRef idx="0">
                <a:schemeClr val="lt1">
                  <a:hueOff val="0"/>
                  <a:satOff val="0"/>
                  <a:lumOff val="0"/>
                  <a:alphaOff val="0"/>
                </a:schemeClr>
              </a:lnRef>
              <a:fillRef idx="1">
                <a:schemeClr val="accent2">
                  <a:tint val="50000"/>
                  <a:hueOff val="5002875"/>
                  <a:satOff val="-4473"/>
                  <a:lumOff val="13"/>
                  <a:alphaOff val="0"/>
                </a:schemeClr>
              </a:fillRef>
              <a:effectRef idx="2">
                <a:schemeClr val="accent2">
                  <a:tint val="50000"/>
                  <a:hueOff val="5002875"/>
                  <a:satOff val="-4473"/>
                  <a:lumOff val="13"/>
                  <a:alphaOff val="0"/>
                </a:schemeClr>
              </a:effectRef>
              <a:fontRef idx="minor">
                <a:schemeClr val="lt1">
                  <a:hueOff val="0"/>
                  <a:satOff val="0"/>
                  <a:lumOff val="0"/>
                  <a:alphaOff val="0"/>
                </a:schemeClr>
              </a:fontRef>
            </p:style>
          </p:sp>
          <p:pic>
            <p:nvPicPr>
              <p:cNvPr id="16" name="Picture 15" descr="osa_server_file.png"/>
              <p:cNvPicPr>
                <a:picLocks noChangeAspect="1"/>
              </p:cNvPicPr>
              <p:nvPr/>
            </p:nvPicPr>
            <p:blipFill>
              <a:blip r:embed="rId3"/>
              <a:stretch>
                <a:fillRect/>
              </a:stretch>
            </p:blipFill>
            <p:spPr>
              <a:xfrm>
                <a:off x="6098346" y="2008220"/>
                <a:ext cx="349538" cy="322361"/>
              </a:xfrm>
              <a:prstGeom prst="rect">
                <a:avLst/>
              </a:prstGeom>
            </p:spPr>
          </p:pic>
        </p:grpSp>
        <p:sp>
          <p:nvSpPr>
            <p:cNvPr id="14" name="TextBox 13"/>
            <p:cNvSpPr txBox="1"/>
            <p:nvPr/>
          </p:nvSpPr>
          <p:spPr>
            <a:xfrm>
              <a:off x="3696856" y="2255724"/>
              <a:ext cx="544496" cy="184666"/>
            </a:xfrm>
            <a:prstGeom prst="rect">
              <a:avLst/>
            </a:prstGeom>
            <a:noFill/>
            <a:ln w="6350" cmpd="sng"/>
          </p:spPr>
          <p:style>
            <a:lnRef idx="2">
              <a:schemeClr val="accent3"/>
            </a:lnRef>
            <a:fillRef idx="1">
              <a:schemeClr val="lt1"/>
            </a:fillRef>
            <a:effectRef idx="0">
              <a:schemeClr val="accent3"/>
            </a:effectRef>
            <a:fontRef idx="minor">
              <a:schemeClr val="dk1"/>
            </a:fontRef>
          </p:style>
          <p:txBody>
            <a:bodyPr wrap="none" lIns="91440" tIns="0" rIns="91440" bIns="45720" rtlCol="0">
              <a:spAutoFit/>
            </a:bodyPr>
            <a:lstStyle/>
            <a:p>
              <a:r>
                <a:rPr lang="en-US" sz="900" dirty="0" smtClean="0"/>
                <a:t>Storage</a:t>
              </a:r>
              <a:endParaRPr lang="en-US" sz="900" dirty="0"/>
            </a:p>
          </p:txBody>
        </p:sp>
      </p:grpSp>
      <p:grpSp>
        <p:nvGrpSpPr>
          <p:cNvPr id="20" name="Group 19"/>
          <p:cNvGrpSpPr/>
          <p:nvPr/>
        </p:nvGrpSpPr>
        <p:grpSpPr>
          <a:xfrm>
            <a:off x="3401519" y="4636902"/>
            <a:ext cx="1439175" cy="600029"/>
            <a:chOff x="3942282" y="3935963"/>
            <a:chExt cx="1439175" cy="600029"/>
          </a:xfrm>
        </p:grpSpPr>
        <p:grpSp>
          <p:nvGrpSpPr>
            <p:cNvPr id="21" name="Group 20"/>
            <p:cNvGrpSpPr/>
            <p:nvPr/>
          </p:nvGrpSpPr>
          <p:grpSpPr>
            <a:xfrm>
              <a:off x="3942282" y="3935963"/>
              <a:ext cx="1439175" cy="600029"/>
              <a:chOff x="3268275" y="2134574"/>
              <a:chExt cx="1005698" cy="436017"/>
            </a:xfrm>
          </p:grpSpPr>
          <p:sp>
            <p:nvSpPr>
              <p:cNvPr id="27" name="Oval 26"/>
              <p:cNvSpPr/>
              <p:nvPr/>
            </p:nvSpPr>
            <p:spPr>
              <a:xfrm>
                <a:off x="3268275" y="2134574"/>
                <a:ext cx="436052" cy="436017"/>
              </a:xfrm>
              <a:prstGeom prst="ellipse">
                <a:avLst/>
              </a:prstGeom>
            </p:spPr>
            <p:style>
              <a:lnRef idx="0">
                <a:schemeClr val="lt1">
                  <a:hueOff val="0"/>
                  <a:satOff val="0"/>
                  <a:lumOff val="0"/>
                  <a:alphaOff val="0"/>
                </a:schemeClr>
              </a:lnRef>
              <a:fillRef idx="1">
                <a:schemeClr val="accent2">
                  <a:tint val="50000"/>
                  <a:hueOff val="5002875"/>
                  <a:satOff val="-4473"/>
                  <a:lumOff val="13"/>
                  <a:alphaOff val="0"/>
                </a:schemeClr>
              </a:fillRef>
              <a:effectRef idx="2">
                <a:schemeClr val="accent2">
                  <a:tint val="50000"/>
                  <a:hueOff val="5002875"/>
                  <a:satOff val="-4473"/>
                  <a:lumOff val="13"/>
                  <a:alphaOff val="0"/>
                </a:schemeClr>
              </a:effectRef>
              <a:fontRef idx="minor">
                <a:schemeClr val="lt1">
                  <a:hueOff val="0"/>
                  <a:satOff val="0"/>
                  <a:lumOff val="0"/>
                  <a:alphaOff val="0"/>
                </a:schemeClr>
              </a:fontRef>
            </p:style>
          </p:sp>
          <p:sp>
            <p:nvSpPr>
              <p:cNvPr id="28" name="TextBox 27"/>
              <p:cNvSpPr txBox="1"/>
              <p:nvPr/>
            </p:nvSpPr>
            <p:spPr>
              <a:xfrm>
                <a:off x="3696856" y="2255724"/>
                <a:ext cx="577117" cy="234831"/>
              </a:xfrm>
              <a:prstGeom prst="rect">
                <a:avLst/>
              </a:prstGeom>
              <a:noFill/>
              <a:ln w="6350" cmpd="sng"/>
            </p:spPr>
            <p:style>
              <a:lnRef idx="2">
                <a:schemeClr val="accent3"/>
              </a:lnRef>
              <a:fillRef idx="1">
                <a:schemeClr val="lt1"/>
              </a:fillRef>
              <a:effectRef idx="0">
                <a:schemeClr val="accent3"/>
              </a:effectRef>
              <a:fontRef idx="minor">
                <a:schemeClr val="dk1"/>
              </a:fontRef>
            </p:style>
            <p:txBody>
              <a:bodyPr wrap="none" lIns="91440" tIns="0" rIns="91440" bIns="45720" rtlCol="0">
                <a:spAutoFit/>
              </a:bodyPr>
              <a:lstStyle/>
              <a:p>
                <a:pPr algn="ctr"/>
                <a:r>
                  <a:rPr lang="en-US" sz="900" dirty="0" smtClean="0"/>
                  <a:t>Local Cluster/</a:t>
                </a:r>
              </a:p>
              <a:p>
                <a:pPr algn="ctr"/>
                <a:r>
                  <a:rPr lang="en-US" sz="900" dirty="0" smtClean="0"/>
                  <a:t>Cloud</a:t>
                </a:r>
                <a:endParaRPr lang="en-US" sz="900" dirty="0"/>
              </a:p>
            </p:txBody>
          </p:sp>
        </p:grpSp>
        <p:grpSp>
          <p:nvGrpSpPr>
            <p:cNvPr id="22" name="Group 21"/>
            <p:cNvGrpSpPr/>
            <p:nvPr/>
          </p:nvGrpSpPr>
          <p:grpSpPr>
            <a:xfrm>
              <a:off x="3966491" y="4054003"/>
              <a:ext cx="523361" cy="331142"/>
              <a:chOff x="4998267" y="4678878"/>
              <a:chExt cx="523361" cy="331142"/>
            </a:xfrm>
          </p:grpSpPr>
          <p:pic>
            <p:nvPicPr>
              <p:cNvPr id="23" name="Picture 22" descr="osa_server_file.png"/>
              <p:cNvPicPr>
                <a:picLocks noChangeAspect="1"/>
              </p:cNvPicPr>
              <p:nvPr/>
            </p:nvPicPr>
            <p:blipFill>
              <a:blip r:embed="rId3"/>
              <a:stretch>
                <a:fillRect/>
              </a:stretch>
            </p:blipFill>
            <p:spPr>
              <a:xfrm>
                <a:off x="5172090" y="4687659"/>
                <a:ext cx="349538" cy="322361"/>
              </a:xfrm>
              <a:prstGeom prst="rect">
                <a:avLst/>
              </a:prstGeom>
            </p:spPr>
          </p:pic>
          <p:pic>
            <p:nvPicPr>
              <p:cNvPr id="24" name="Picture 23" descr="osa_server_file.png"/>
              <p:cNvPicPr>
                <a:picLocks noChangeAspect="1"/>
              </p:cNvPicPr>
              <p:nvPr/>
            </p:nvPicPr>
            <p:blipFill>
              <a:blip r:embed="rId3"/>
              <a:stretch>
                <a:fillRect/>
              </a:stretch>
            </p:blipFill>
            <p:spPr>
              <a:xfrm>
                <a:off x="5116049" y="4687659"/>
                <a:ext cx="349538" cy="322361"/>
              </a:xfrm>
              <a:prstGeom prst="rect">
                <a:avLst/>
              </a:prstGeom>
            </p:spPr>
          </p:pic>
          <p:pic>
            <p:nvPicPr>
              <p:cNvPr id="25" name="Picture 24" descr="osa_server_file.png"/>
              <p:cNvPicPr>
                <a:picLocks noChangeAspect="1"/>
              </p:cNvPicPr>
              <p:nvPr/>
            </p:nvPicPr>
            <p:blipFill>
              <a:blip r:embed="rId3"/>
              <a:stretch>
                <a:fillRect/>
              </a:stretch>
            </p:blipFill>
            <p:spPr>
              <a:xfrm>
                <a:off x="5054308" y="4678878"/>
                <a:ext cx="349538" cy="322361"/>
              </a:xfrm>
              <a:prstGeom prst="rect">
                <a:avLst/>
              </a:prstGeom>
            </p:spPr>
          </p:pic>
          <p:pic>
            <p:nvPicPr>
              <p:cNvPr id="26" name="Picture 25" descr="osa_server_file.png"/>
              <p:cNvPicPr>
                <a:picLocks noChangeAspect="1"/>
              </p:cNvPicPr>
              <p:nvPr/>
            </p:nvPicPr>
            <p:blipFill>
              <a:blip r:embed="rId3"/>
              <a:stretch>
                <a:fillRect/>
              </a:stretch>
            </p:blipFill>
            <p:spPr>
              <a:xfrm>
                <a:off x="4998267" y="4687659"/>
                <a:ext cx="349538" cy="322361"/>
              </a:xfrm>
              <a:prstGeom prst="rect">
                <a:avLst/>
              </a:prstGeom>
            </p:spPr>
          </p:pic>
        </p:grpSp>
      </p:grpSp>
      <p:grpSp>
        <p:nvGrpSpPr>
          <p:cNvPr id="30" name="Group 29"/>
          <p:cNvGrpSpPr/>
          <p:nvPr/>
        </p:nvGrpSpPr>
        <p:grpSpPr>
          <a:xfrm>
            <a:off x="3498143" y="3187734"/>
            <a:ext cx="289072" cy="271080"/>
            <a:chOff x="2394726" y="2219766"/>
            <a:chExt cx="728567" cy="684199"/>
          </a:xfrm>
        </p:grpSpPr>
        <p:sp>
          <p:nvSpPr>
            <p:cNvPr id="32" name="Oval 31"/>
            <p:cNvSpPr/>
            <p:nvPr/>
          </p:nvSpPr>
          <p:spPr>
            <a:xfrm>
              <a:off x="2394726" y="2219766"/>
              <a:ext cx="728567" cy="684199"/>
            </a:xfrm>
            <a:prstGeom prst="ellipse">
              <a:avLst/>
            </a:prstGeom>
          </p:spPr>
          <p:style>
            <a:lnRef idx="1">
              <a:schemeClr val="accent6"/>
            </a:lnRef>
            <a:fillRef idx="2">
              <a:schemeClr val="accent6"/>
            </a:fillRef>
            <a:effectRef idx="1">
              <a:schemeClr val="accent6"/>
            </a:effectRef>
            <a:fontRef idx="minor">
              <a:schemeClr val="dk1"/>
            </a:fontRef>
          </p:style>
          <p:txBody>
            <a:bodyPr lIns="0" rIns="0" rtlCol="0" anchor="ctr"/>
            <a:lstStyle/>
            <a:p>
              <a:pPr lvl="0" algn="ctr"/>
              <a:endParaRPr lang="en-US" sz="900" dirty="0"/>
            </a:p>
          </p:txBody>
        </p:sp>
        <p:sp>
          <p:nvSpPr>
            <p:cNvPr id="33" name="Oval 32"/>
            <p:cNvSpPr/>
            <p:nvPr/>
          </p:nvSpPr>
          <p:spPr>
            <a:xfrm>
              <a:off x="2483331" y="2276168"/>
              <a:ext cx="573454" cy="588417"/>
            </a:xfrm>
            <a:prstGeom prst="ellipse">
              <a:avLst/>
            </a:prstGeom>
            <a:blipFill rotWithShape="1">
              <a:blip r:embed="rId4"/>
              <a:stretch>
                <a:fillRect/>
              </a:stretch>
            </a:blipFill>
          </p:spPr>
          <p:style>
            <a:lnRef idx="0">
              <a:schemeClr val="lt1">
                <a:hueOff val="0"/>
                <a:satOff val="0"/>
                <a:lumOff val="0"/>
                <a:alphaOff val="0"/>
              </a:schemeClr>
            </a:lnRef>
            <a:fillRef idx="1">
              <a:scrgbClr r="0" g="0" b="0"/>
            </a:fillRef>
            <a:effectRef idx="2">
              <a:schemeClr val="accent2">
                <a:tint val="50000"/>
                <a:hueOff val="5002875"/>
                <a:satOff val="-4473"/>
                <a:lumOff val="13"/>
                <a:alphaOff val="0"/>
              </a:schemeClr>
            </a:effectRef>
            <a:fontRef idx="minor">
              <a:schemeClr val="lt1">
                <a:hueOff val="0"/>
                <a:satOff val="0"/>
                <a:lumOff val="0"/>
                <a:alphaOff val="0"/>
              </a:schemeClr>
            </a:fontRef>
          </p:style>
        </p:sp>
      </p:grpSp>
      <p:cxnSp>
        <p:nvCxnSpPr>
          <p:cNvPr id="31" name="Straight Arrow Connector 30"/>
          <p:cNvCxnSpPr>
            <a:stCxn id="32" idx="3"/>
            <a:endCxn id="53" idx="7"/>
          </p:cNvCxnSpPr>
          <p:nvPr/>
        </p:nvCxnSpPr>
        <p:spPr>
          <a:xfrm flipH="1">
            <a:off x="3120411" y="3419115"/>
            <a:ext cx="420066" cy="575712"/>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5" name="Straight Arrow Connector 34"/>
          <p:cNvCxnSpPr>
            <a:stCxn id="42" idx="5"/>
          </p:cNvCxnSpPr>
          <p:nvPr/>
        </p:nvCxnSpPr>
        <p:spPr>
          <a:xfrm>
            <a:off x="1138787" y="3382598"/>
            <a:ext cx="1384176" cy="68483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grpSp>
        <p:nvGrpSpPr>
          <p:cNvPr id="36" name="Group 35"/>
          <p:cNvGrpSpPr/>
          <p:nvPr/>
        </p:nvGrpSpPr>
        <p:grpSpPr>
          <a:xfrm>
            <a:off x="60960" y="2720364"/>
            <a:ext cx="1184523" cy="762433"/>
            <a:chOff x="256721" y="1376696"/>
            <a:chExt cx="1184523" cy="762433"/>
          </a:xfrm>
        </p:grpSpPr>
        <p:grpSp>
          <p:nvGrpSpPr>
            <p:cNvPr id="37" name="Group 36"/>
            <p:cNvGrpSpPr/>
            <p:nvPr/>
          </p:nvGrpSpPr>
          <p:grpSpPr>
            <a:xfrm>
              <a:off x="712677" y="1454930"/>
              <a:ext cx="728567" cy="684199"/>
              <a:chOff x="2394726" y="2219766"/>
              <a:chExt cx="728567" cy="684199"/>
            </a:xfrm>
          </p:grpSpPr>
          <p:sp>
            <p:nvSpPr>
              <p:cNvPr id="42" name="Oval 41"/>
              <p:cNvSpPr/>
              <p:nvPr/>
            </p:nvSpPr>
            <p:spPr>
              <a:xfrm>
                <a:off x="2394726" y="2219766"/>
                <a:ext cx="728567" cy="684199"/>
              </a:xfrm>
              <a:prstGeom prst="ellipse">
                <a:avLst/>
              </a:prstGeom>
            </p:spPr>
            <p:style>
              <a:lnRef idx="1">
                <a:schemeClr val="accent6"/>
              </a:lnRef>
              <a:fillRef idx="2">
                <a:schemeClr val="accent6"/>
              </a:fillRef>
              <a:effectRef idx="1">
                <a:schemeClr val="accent6"/>
              </a:effectRef>
              <a:fontRef idx="minor">
                <a:schemeClr val="dk1"/>
              </a:fontRef>
            </p:style>
            <p:txBody>
              <a:bodyPr lIns="0" rIns="0" rtlCol="0" anchor="ctr"/>
              <a:lstStyle/>
              <a:p>
                <a:pPr lvl="0" algn="ctr"/>
                <a:endParaRPr lang="en-US" sz="900" dirty="0"/>
              </a:p>
            </p:txBody>
          </p:sp>
          <p:sp>
            <p:nvSpPr>
              <p:cNvPr id="43" name="Oval 42"/>
              <p:cNvSpPr/>
              <p:nvPr/>
            </p:nvSpPr>
            <p:spPr>
              <a:xfrm>
                <a:off x="2483331" y="2276168"/>
                <a:ext cx="573454" cy="588417"/>
              </a:xfrm>
              <a:prstGeom prst="ellipse">
                <a:avLst/>
              </a:prstGeom>
              <a:blipFill rotWithShape="1">
                <a:blip r:embed="rId4"/>
                <a:stretch>
                  <a:fillRect/>
                </a:stretch>
              </a:blipFill>
            </p:spPr>
            <p:style>
              <a:lnRef idx="0">
                <a:schemeClr val="lt1">
                  <a:hueOff val="0"/>
                  <a:satOff val="0"/>
                  <a:lumOff val="0"/>
                  <a:alphaOff val="0"/>
                </a:schemeClr>
              </a:lnRef>
              <a:fillRef idx="1">
                <a:scrgbClr r="0" g="0" b="0"/>
              </a:fillRef>
              <a:effectRef idx="2">
                <a:schemeClr val="accent2">
                  <a:tint val="50000"/>
                  <a:hueOff val="5002875"/>
                  <a:satOff val="-4473"/>
                  <a:lumOff val="13"/>
                  <a:alphaOff val="0"/>
                </a:schemeClr>
              </a:effectRef>
              <a:fontRef idx="minor">
                <a:schemeClr val="lt1">
                  <a:hueOff val="0"/>
                  <a:satOff val="0"/>
                  <a:lumOff val="0"/>
                  <a:alphaOff val="0"/>
                </a:schemeClr>
              </a:fontRef>
            </p:style>
          </p:sp>
        </p:grpSp>
        <p:sp>
          <p:nvSpPr>
            <p:cNvPr id="38" name="Donut 37"/>
            <p:cNvSpPr/>
            <p:nvPr/>
          </p:nvSpPr>
          <p:spPr>
            <a:xfrm>
              <a:off x="256721" y="1856863"/>
              <a:ext cx="159612" cy="159721"/>
            </a:xfrm>
            <a:prstGeom prst="donut">
              <a:avLst>
                <a:gd name="adj" fmla="val 7460"/>
              </a:avLst>
            </a:prstGeom>
          </p:spPr>
          <p:style>
            <a:lnRef idx="2">
              <a:schemeClr val="accent6"/>
            </a:lnRef>
            <a:fillRef idx="1">
              <a:schemeClr val="lt1"/>
            </a:fillRef>
            <a:effectRef idx="0">
              <a:schemeClr val="accent6"/>
            </a:effectRef>
            <a:fontRef idx="minor">
              <a:schemeClr val="dk1"/>
            </a:fontRef>
          </p:style>
        </p:sp>
        <p:cxnSp>
          <p:nvCxnSpPr>
            <p:cNvPr id="39" name="Straight Arrow Connector 38"/>
            <p:cNvCxnSpPr>
              <a:stCxn id="38" idx="7"/>
              <a:endCxn id="42" idx="2"/>
            </p:cNvCxnSpPr>
            <p:nvPr/>
          </p:nvCxnSpPr>
          <p:spPr>
            <a:xfrm flipV="1">
              <a:off x="392958" y="1797030"/>
              <a:ext cx="319719" cy="83224"/>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40" name="Straight Connector 39"/>
            <p:cNvCxnSpPr>
              <a:endCxn id="42" idx="1"/>
            </p:cNvCxnSpPr>
            <p:nvPr/>
          </p:nvCxnSpPr>
          <p:spPr>
            <a:xfrm>
              <a:off x="611620" y="1463860"/>
              <a:ext cx="207753" cy="91269"/>
            </a:xfrm>
            <a:prstGeom prst="line">
              <a:avLst/>
            </a:prstGeom>
            <a:ln>
              <a:headEnd type="none"/>
              <a:tailEnd type="triangle"/>
            </a:ln>
          </p:spPr>
          <p:style>
            <a:lnRef idx="1">
              <a:schemeClr val="accent3"/>
            </a:lnRef>
            <a:fillRef idx="0">
              <a:schemeClr val="accent3"/>
            </a:fillRef>
            <a:effectRef idx="0">
              <a:schemeClr val="accent3"/>
            </a:effectRef>
            <a:fontRef idx="minor">
              <a:schemeClr val="tx1"/>
            </a:fontRef>
          </p:style>
        </p:cxnSp>
        <p:sp>
          <p:nvSpPr>
            <p:cNvPr id="41" name="Donut 40"/>
            <p:cNvSpPr/>
            <p:nvPr/>
          </p:nvSpPr>
          <p:spPr>
            <a:xfrm>
              <a:off x="534346" y="1376696"/>
              <a:ext cx="119861" cy="119728"/>
            </a:xfrm>
            <a:prstGeom prst="donut">
              <a:avLst>
                <a:gd name="adj" fmla="val 7460"/>
              </a:avLst>
            </a:prstGeom>
          </p:spPr>
          <p:style>
            <a:lnRef idx="1">
              <a:schemeClr val="accent2">
                <a:hueOff val="4681520"/>
                <a:satOff val="-5839"/>
                <a:lumOff val="1373"/>
                <a:alphaOff val="0"/>
              </a:schemeClr>
            </a:lnRef>
            <a:fillRef idx="3">
              <a:schemeClr val="accent2">
                <a:hueOff val="4681520"/>
                <a:satOff val="-5839"/>
                <a:lumOff val="1373"/>
                <a:alphaOff val="0"/>
              </a:schemeClr>
            </a:fillRef>
            <a:effectRef idx="2">
              <a:schemeClr val="accent2">
                <a:hueOff val="4681520"/>
                <a:satOff val="-5839"/>
                <a:lumOff val="1373"/>
                <a:alphaOff val="0"/>
              </a:schemeClr>
            </a:effectRef>
            <a:fontRef idx="minor">
              <a:schemeClr val="lt1"/>
            </a:fontRef>
          </p:style>
        </p:sp>
      </p:grpSp>
      <p:grpSp>
        <p:nvGrpSpPr>
          <p:cNvPr id="44" name="Group 43"/>
          <p:cNvGrpSpPr/>
          <p:nvPr/>
        </p:nvGrpSpPr>
        <p:grpSpPr>
          <a:xfrm>
            <a:off x="1569256" y="4828047"/>
            <a:ext cx="591970" cy="547007"/>
            <a:chOff x="1417749" y="1924222"/>
            <a:chExt cx="827020" cy="847033"/>
          </a:xfrm>
        </p:grpSpPr>
        <p:sp>
          <p:nvSpPr>
            <p:cNvPr id="45" name="Oval 44"/>
            <p:cNvSpPr/>
            <p:nvPr/>
          </p:nvSpPr>
          <p:spPr>
            <a:xfrm>
              <a:off x="1417749" y="1924222"/>
              <a:ext cx="827020" cy="847033"/>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lvl="0" algn="ctr"/>
              <a:endParaRPr lang="en-US" sz="900" dirty="0"/>
            </a:p>
          </p:txBody>
        </p:sp>
        <p:sp>
          <p:nvSpPr>
            <p:cNvPr id="46" name="Oval 45"/>
            <p:cNvSpPr/>
            <p:nvPr/>
          </p:nvSpPr>
          <p:spPr>
            <a:xfrm>
              <a:off x="1454073" y="1954719"/>
              <a:ext cx="767949" cy="763353"/>
            </a:xfrm>
            <a:prstGeom prst="ellipse">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lvl="0" algn="ctr"/>
              <a:r>
                <a:rPr lang="en-US" sz="900" dirty="0" err="1" smtClean="0"/>
                <a:t>Seq</a:t>
              </a:r>
              <a:r>
                <a:rPr lang="en-US" sz="900" dirty="0" smtClean="0"/>
                <a:t> Center</a:t>
              </a:r>
              <a:endParaRPr lang="en-US" sz="900" dirty="0"/>
            </a:p>
          </p:txBody>
        </p:sp>
      </p:grpSp>
      <p:cxnSp>
        <p:nvCxnSpPr>
          <p:cNvPr id="47" name="Straight Arrow Connector 46"/>
          <p:cNvCxnSpPr>
            <a:stCxn id="45" idx="7"/>
            <a:endCxn id="53" idx="3"/>
          </p:cNvCxnSpPr>
          <p:nvPr/>
        </p:nvCxnSpPr>
        <p:spPr>
          <a:xfrm flipV="1">
            <a:off x="2074534" y="4478628"/>
            <a:ext cx="530702" cy="429526"/>
          </a:xfrm>
          <a:prstGeom prst="straightConnector1">
            <a:avLst/>
          </a:prstGeom>
          <a:ln>
            <a:headEnd type="none"/>
            <a:tailEnd type="triangle"/>
          </a:ln>
        </p:spPr>
        <p:style>
          <a:lnRef idx="2">
            <a:schemeClr val="accent2"/>
          </a:lnRef>
          <a:fillRef idx="0">
            <a:schemeClr val="accent2"/>
          </a:fillRef>
          <a:effectRef idx="1">
            <a:schemeClr val="accent2"/>
          </a:effectRef>
          <a:fontRef idx="minor">
            <a:schemeClr val="tx1"/>
          </a:fontRef>
        </p:style>
      </p:cxnSp>
      <p:cxnSp>
        <p:nvCxnSpPr>
          <p:cNvPr id="48" name="Straight Arrow Connector 47"/>
          <p:cNvCxnSpPr>
            <a:stCxn id="53" idx="6"/>
            <a:endCxn id="15" idx="2"/>
          </p:cNvCxnSpPr>
          <p:nvPr/>
        </p:nvCxnSpPr>
        <p:spPr>
          <a:xfrm flipV="1">
            <a:off x="3227107" y="4164295"/>
            <a:ext cx="392855" cy="724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3" idx="5"/>
            <a:endCxn id="27" idx="1"/>
          </p:cNvCxnSpPr>
          <p:nvPr/>
        </p:nvCxnSpPr>
        <p:spPr>
          <a:xfrm>
            <a:off x="3120411" y="4478628"/>
            <a:ext cx="372491" cy="2461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2454934" y="3894628"/>
            <a:ext cx="802830" cy="860437"/>
            <a:chOff x="2650695" y="2550960"/>
            <a:chExt cx="802830" cy="860437"/>
          </a:xfrm>
        </p:grpSpPr>
        <p:grpSp>
          <p:nvGrpSpPr>
            <p:cNvPr id="51" name="Group 50"/>
            <p:cNvGrpSpPr/>
            <p:nvPr/>
          </p:nvGrpSpPr>
          <p:grpSpPr>
            <a:xfrm>
              <a:off x="2694301" y="2550960"/>
              <a:ext cx="728567" cy="684199"/>
              <a:chOff x="2394726" y="2219766"/>
              <a:chExt cx="728567" cy="684199"/>
            </a:xfrm>
          </p:grpSpPr>
          <p:sp>
            <p:nvSpPr>
              <p:cNvPr id="53" name="Oval 52"/>
              <p:cNvSpPr/>
              <p:nvPr/>
            </p:nvSpPr>
            <p:spPr>
              <a:xfrm>
                <a:off x="2394726" y="2219766"/>
                <a:ext cx="728567" cy="684199"/>
              </a:xfrm>
              <a:prstGeom prst="ellipse">
                <a:avLst/>
              </a:prstGeom>
            </p:spPr>
            <p:style>
              <a:lnRef idx="1">
                <a:schemeClr val="accent6"/>
              </a:lnRef>
              <a:fillRef idx="2">
                <a:schemeClr val="accent6"/>
              </a:fillRef>
              <a:effectRef idx="1">
                <a:schemeClr val="accent6"/>
              </a:effectRef>
              <a:fontRef idx="minor">
                <a:schemeClr val="dk1"/>
              </a:fontRef>
            </p:style>
            <p:txBody>
              <a:bodyPr lIns="0" rIns="0" rtlCol="0" anchor="ctr"/>
              <a:lstStyle/>
              <a:p>
                <a:pPr lvl="0" algn="ctr"/>
                <a:endParaRPr lang="en-US" sz="900" dirty="0"/>
              </a:p>
            </p:txBody>
          </p:sp>
          <p:sp>
            <p:nvSpPr>
              <p:cNvPr id="54" name="Oval 53"/>
              <p:cNvSpPr/>
              <p:nvPr/>
            </p:nvSpPr>
            <p:spPr>
              <a:xfrm>
                <a:off x="2483331" y="2276168"/>
                <a:ext cx="573454" cy="588417"/>
              </a:xfrm>
              <a:prstGeom prst="ellipse">
                <a:avLst/>
              </a:prstGeom>
              <a:blipFill rotWithShape="1">
                <a:blip r:embed="rId4"/>
                <a:stretch>
                  <a:fillRect/>
                </a:stretch>
              </a:blipFill>
            </p:spPr>
            <p:style>
              <a:lnRef idx="0">
                <a:schemeClr val="lt1">
                  <a:hueOff val="0"/>
                  <a:satOff val="0"/>
                  <a:lumOff val="0"/>
                  <a:alphaOff val="0"/>
                </a:schemeClr>
              </a:lnRef>
              <a:fillRef idx="1">
                <a:scrgbClr r="0" g="0" b="0"/>
              </a:fillRef>
              <a:effectRef idx="2">
                <a:schemeClr val="accent2">
                  <a:tint val="50000"/>
                  <a:hueOff val="5002875"/>
                  <a:satOff val="-4473"/>
                  <a:lumOff val="13"/>
                  <a:alphaOff val="0"/>
                </a:schemeClr>
              </a:effectRef>
              <a:fontRef idx="minor">
                <a:schemeClr val="lt1">
                  <a:hueOff val="0"/>
                  <a:satOff val="0"/>
                  <a:lumOff val="0"/>
                  <a:alphaOff val="0"/>
                </a:schemeClr>
              </a:fontRef>
            </p:style>
          </p:sp>
        </p:grpSp>
        <p:sp>
          <p:nvSpPr>
            <p:cNvPr id="52" name="TextBox 51"/>
            <p:cNvSpPr txBox="1"/>
            <p:nvPr/>
          </p:nvSpPr>
          <p:spPr>
            <a:xfrm>
              <a:off x="2650695" y="3226731"/>
              <a:ext cx="802830" cy="184666"/>
            </a:xfrm>
            <a:prstGeom prst="rect">
              <a:avLst/>
            </a:prstGeom>
            <a:solidFill>
              <a:schemeClr val="bg1">
                <a:lumMod val="95000"/>
              </a:schemeClr>
            </a:solidFill>
            <a:ln w="6350" cmpd="sng"/>
          </p:spPr>
          <p:style>
            <a:lnRef idx="2">
              <a:schemeClr val="accent3"/>
            </a:lnRef>
            <a:fillRef idx="1">
              <a:schemeClr val="lt1"/>
            </a:fillRef>
            <a:effectRef idx="0">
              <a:schemeClr val="accent3"/>
            </a:effectRef>
            <a:fontRef idx="minor">
              <a:schemeClr val="dk1"/>
            </a:fontRef>
          </p:style>
          <p:txBody>
            <a:bodyPr wrap="none" lIns="91440" tIns="0" rIns="91440" bIns="45720" rtlCol="0">
              <a:spAutoFit/>
            </a:bodyPr>
            <a:lstStyle/>
            <a:p>
              <a:r>
                <a:rPr lang="en-US" sz="900" dirty="0" smtClean="0"/>
                <a:t>Research Lab</a:t>
              </a:r>
              <a:endParaRPr lang="en-US" sz="900" dirty="0"/>
            </a:p>
          </p:txBody>
        </p:sp>
      </p:grpSp>
      <p:pic>
        <p:nvPicPr>
          <p:cNvPr id="56" name="Picture 55"/>
          <p:cNvPicPr>
            <a:picLocks noChangeAspect="1"/>
          </p:cNvPicPr>
          <p:nvPr/>
        </p:nvPicPr>
        <p:blipFill>
          <a:blip r:embed="rId5"/>
          <a:stretch>
            <a:fillRect/>
          </a:stretch>
        </p:blipFill>
        <p:spPr>
          <a:xfrm>
            <a:off x="1367173" y="3995681"/>
            <a:ext cx="610623" cy="253409"/>
          </a:xfrm>
          <a:prstGeom prst="rect">
            <a:avLst/>
          </a:prstGeom>
        </p:spPr>
      </p:pic>
      <p:pic>
        <p:nvPicPr>
          <p:cNvPr id="58" name="Picture 57" descr="GlobusOnline.png"/>
          <p:cNvPicPr>
            <a:picLocks noChangeAspect="1"/>
          </p:cNvPicPr>
          <p:nvPr/>
        </p:nvPicPr>
        <p:blipFill>
          <a:blip r:embed="rId6">
            <a:clrChange>
              <a:clrFrom>
                <a:srgbClr val="FFFFFF"/>
              </a:clrFrom>
              <a:clrTo>
                <a:srgbClr val="FFFFFF">
                  <a:alpha val="0"/>
                </a:srgbClr>
              </a:clrTo>
            </a:clrChange>
          </a:blip>
          <a:stretch>
            <a:fillRect/>
          </a:stretch>
        </p:blipFill>
        <p:spPr>
          <a:xfrm>
            <a:off x="4387981" y="2057400"/>
            <a:ext cx="921707" cy="703669"/>
          </a:xfrm>
          <a:prstGeom prst="rect">
            <a:avLst/>
          </a:prstGeom>
        </p:spPr>
      </p:pic>
      <p:cxnSp>
        <p:nvCxnSpPr>
          <p:cNvPr id="59" name="Straight Arrow Connector 58"/>
          <p:cNvCxnSpPr/>
          <p:nvPr/>
        </p:nvCxnSpPr>
        <p:spPr>
          <a:xfrm flipH="1">
            <a:off x="3928679" y="2659550"/>
            <a:ext cx="502080" cy="295955"/>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285160" y="2659550"/>
            <a:ext cx="462148" cy="295955"/>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1687871" y="3944269"/>
            <a:ext cx="2773213" cy="1415772"/>
          </a:xfrm>
          <a:prstGeom prst="rect">
            <a:avLst/>
          </a:prstGeom>
          <a:noFill/>
        </p:spPr>
        <p:txBody>
          <a:bodyPr wrap="square" rtlCol="0">
            <a:spAutoFit/>
          </a:bodyPr>
          <a:lstStyle/>
          <a:p>
            <a:r>
              <a:rPr lang="en-US" sz="1600" dirty="0" smtClean="0"/>
              <a:t>Globus Online Provides a</a:t>
            </a:r>
          </a:p>
          <a:p>
            <a:pPr marL="285750" indent="-285750">
              <a:buFont typeface="Arial"/>
              <a:buChar char="•"/>
            </a:pPr>
            <a:r>
              <a:rPr lang="en-US" sz="1100" dirty="0" smtClean="0"/>
              <a:t>High-performance</a:t>
            </a:r>
            <a:r>
              <a:rPr lang="en-US" sz="1600" dirty="0" smtClean="0"/>
              <a:t> </a:t>
            </a:r>
          </a:p>
          <a:p>
            <a:pPr marL="285750" indent="-285750">
              <a:buFont typeface="Arial"/>
              <a:buChar char="•"/>
            </a:pPr>
            <a:r>
              <a:rPr lang="en-US" sz="1100" dirty="0" smtClean="0"/>
              <a:t>Fault-tolerant</a:t>
            </a:r>
          </a:p>
          <a:p>
            <a:pPr marL="285750" indent="-285750">
              <a:buFont typeface="Arial"/>
              <a:buChar char="•"/>
            </a:pPr>
            <a:r>
              <a:rPr lang="en-US" sz="1100" dirty="0" smtClean="0"/>
              <a:t>Secure</a:t>
            </a:r>
          </a:p>
          <a:p>
            <a:r>
              <a:rPr lang="en-US" sz="1600" dirty="0"/>
              <a:t>f</a:t>
            </a:r>
            <a:r>
              <a:rPr lang="en-US" sz="1600" dirty="0" smtClean="0"/>
              <a:t>ile transfer Service between all data-endpoints</a:t>
            </a:r>
          </a:p>
        </p:txBody>
      </p:sp>
      <p:sp>
        <p:nvSpPr>
          <p:cNvPr id="99" name="TextBox 98"/>
          <p:cNvSpPr txBox="1"/>
          <p:nvPr/>
        </p:nvSpPr>
        <p:spPr>
          <a:xfrm>
            <a:off x="1795363" y="6216375"/>
            <a:ext cx="2133316" cy="400110"/>
          </a:xfrm>
          <a:prstGeom prst="rect">
            <a:avLst/>
          </a:prstGeom>
          <a:noFill/>
        </p:spPr>
        <p:txBody>
          <a:bodyPr wrap="none" rtlCol="0">
            <a:spAutoFit/>
          </a:bodyPr>
          <a:lstStyle/>
          <a:p>
            <a:r>
              <a:rPr lang="en-US" sz="2000" dirty="0" smtClean="0">
                <a:solidFill>
                  <a:schemeClr val="accent2">
                    <a:lumMod val="60000"/>
                    <a:lumOff val="40000"/>
                  </a:schemeClr>
                </a:solidFill>
              </a:rPr>
              <a:t>Data Management</a:t>
            </a:r>
            <a:endParaRPr lang="en-US" sz="2000" dirty="0">
              <a:solidFill>
                <a:schemeClr val="accent2">
                  <a:lumMod val="60000"/>
                  <a:lumOff val="40000"/>
                </a:schemeClr>
              </a:solidFill>
            </a:endParaRPr>
          </a:p>
        </p:txBody>
      </p:sp>
      <p:sp>
        <p:nvSpPr>
          <p:cNvPr id="100" name="TextBox 99"/>
          <p:cNvSpPr txBox="1"/>
          <p:nvPr/>
        </p:nvSpPr>
        <p:spPr>
          <a:xfrm>
            <a:off x="6148354" y="6216375"/>
            <a:ext cx="1572516" cy="400110"/>
          </a:xfrm>
          <a:prstGeom prst="rect">
            <a:avLst/>
          </a:prstGeom>
          <a:noFill/>
        </p:spPr>
        <p:txBody>
          <a:bodyPr wrap="none" rtlCol="0">
            <a:spAutoFit/>
          </a:bodyPr>
          <a:lstStyle/>
          <a:p>
            <a:r>
              <a:rPr lang="en-US" sz="2000" dirty="0" smtClean="0">
                <a:solidFill>
                  <a:schemeClr val="accent2">
                    <a:lumMod val="60000"/>
                    <a:lumOff val="40000"/>
                  </a:schemeClr>
                </a:solidFill>
              </a:rPr>
              <a:t>Data Analysis</a:t>
            </a:r>
            <a:endParaRPr lang="en-US" sz="2000" dirty="0">
              <a:solidFill>
                <a:schemeClr val="accent2">
                  <a:lumMod val="60000"/>
                  <a:lumOff val="40000"/>
                </a:schemeClr>
              </a:solidFill>
            </a:endParaRPr>
          </a:p>
        </p:txBody>
      </p:sp>
      <p:grpSp>
        <p:nvGrpSpPr>
          <p:cNvPr id="101" name="Group 100"/>
          <p:cNvGrpSpPr/>
          <p:nvPr/>
        </p:nvGrpSpPr>
        <p:grpSpPr>
          <a:xfrm>
            <a:off x="5925407" y="3402759"/>
            <a:ext cx="2260522" cy="2355998"/>
            <a:chOff x="6148783" y="2016584"/>
            <a:chExt cx="2598866" cy="2991427"/>
          </a:xfrm>
        </p:grpSpPr>
        <p:sp>
          <p:nvSpPr>
            <p:cNvPr id="102" name="Multidocument 101"/>
            <p:cNvSpPr/>
            <p:nvPr/>
          </p:nvSpPr>
          <p:spPr>
            <a:xfrm>
              <a:off x="6796183" y="2766086"/>
              <a:ext cx="1245521" cy="496822"/>
            </a:xfrm>
            <a:prstGeom prst="flowChartMultidocument">
              <a:avLst/>
            </a:prstGeom>
            <a:noFill/>
            <a:ln>
              <a:solidFill>
                <a:schemeClr val="accent1">
                  <a:alpha val="2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2">
                      <a:lumMod val="40000"/>
                      <a:lumOff val="60000"/>
                      <a:alpha val="51000"/>
                    </a:schemeClr>
                  </a:solidFill>
                  <a:latin typeface="Arial Narrow"/>
                </a:rPr>
                <a:t>Picard</a:t>
              </a:r>
              <a:endParaRPr lang="en-US" sz="1200" dirty="0">
                <a:solidFill>
                  <a:schemeClr val="accent2">
                    <a:lumMod val="40000"/>
                    <a:lumOff val="60000"/>
                    <a:alpha val="51000"/>
                  </a:schemeClr>
                </a:solidFill>
                <a:latin typeface="Arial Narrow"/>
              </a:endParaRPr>
            </a:p>
          </p:txBody>
        </p:sp>
        <p:sp>
          <p:nvSpPr>
            <p:cNvPr id="103" name="Multidocument 102"/>
            <p:cNvSpPr/>
            <p:nvPr/>
          </p:nvSpPr>
          <p:spPr>
            <a:xfrm>
              <a:off x="6912733" y="4031386"/>
              <a:ext cx="1245521" cy="496822"/>
            </a:xfrm>
            <a:prstGeom prst="flowChartMultidocument">
              <a:avLst/>
            </a:prstGeom>
            <a:noFill/>
            <a:ln>
              <a:solidFill>
                <a:schemeClr val="accent1">
                  <a:alpha val="2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2">
                      <a:lumMod val="40000"/>
                      <a:lumOff val="60000"/>
                      <a:alpha val="51000"/>
                    </a:schemeClr>
                  </a:solidFill>
                  <a:latin typeface="Arial Narrow"/>
                </a:rPr>
                <a:t>GATK</a:t>
              </a:r>
              <a:endParaRPr lang="en-US" sz="1200" dirty="0">
                <a:solidFill>
                  <a:schemeClr val="accent2">
                    <a:lumMod val="40000"/>
                    <a:lumOff val="60000"/>
                    <a:alpha val="51000"/>
                  </a:schemeClr>
                </a:solidFill>
                <a:latin typeface="Arial Narrow"/>
              </a:endParaRPr>
            </a:p>
          </p:txBody>
        </p:sp>
        <p:sp>
          <p:nvSpPr>
            <p:cNvPr id="104" name="Rectangle 103"/>
            <p:cNvSpPr/>
            <p:nvPr/>
          </p:nvSpPr>
          <p:spPr>
            <a:xfrm>
              <a:off x="6148783" y="2016584"/>
              <a:ext cx="1088267" cy="286620"/>
            </a:xfrm>
            <a:prstGeom prst="rect">
              <a:avLst/>
            </a:prstGeom>
            <a:noFill/>
            <a:ln>
              <a:solidFill>
                <a:schemeClr val="accent1">
                  <a:alpha val="2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accent2">
                      <a:lumMod val="40000"/>
                      <a:lumOff val="60000"/>
                      <a:alpha val="51000"/>
                    </a:schemeClr>
                  </a:solidFill>
                  <a:latin typeface="Arial Narrow"/>
                </a:rPr>
                <a:t>Fastq</a:t>
              </a:r>
              <a:endParaRPr lang="en-US" sz="1100" dirty="0">
                <a:solidFill>
                  <a:schemeClr val="accent2">
                    <a:lumMod val="40000"/>
                    <a:lumOff val="60000"/>
                    <a:alpha val="51000"/>
                  </a:schemeClr>
                </a:solidFill>
                <a:latin typeface="Arial Narrow"/>
              </a:endParaRPr>
            </a:p>
          </p:txBody>
        </p:sp>
        <p:sp>
          <p:nvSpPr>
            <p:cNvPr id="105" name="Rectangle 104"/>
            <p:cNvSpPr/>
            <p:nvPr/>
          </p:nvSpPr>
          <p:spPr>
            <a:xfrm>
              <a:off x="7659382" y="2038930"/>
              <a:ext cx="1088267" cy="286620"/>
            </a:xfrm>
            <a:prstGeom prst="rect">
              <a:avLst/>
            </a:prstGeom>
            <a:noFill/>
            <a:ln>
              <a:solidFill>
                <a:schemeClr val="accent1">
                  <a:alpha val="2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accent2">
                      <a:lumMod val="40000"/>
                      <a:lumOff val="60000"/>
                      <a:alpha val="51000"/>
                    </a:schemeClr>
                  </a:solidFill>
                  <a:latin typeface="Arial Narrow"/>
                </a:rPr>
                <a:t>Ref Genome</a:t>
              </a:r>
              <a:endParaRPr lang="en-US" sz="1050" dirty="0">
                <a:solidFill>
                  <a:schemeClr val="accent2">
                    <a:lumMod val="40000"/>
                    <a:lumOff val="60000"/>
                    <a:alpha val="51000"/>
                  </a:schemeClr>
                </a:solidFill>
                <a:latin typeface="Arial Narrow"/>
              </a:endParaRPr>
            </a:p>
          </p:txBody>
        </p:sp>
        <p:cxnSp>
          <p:nvCxnSpPr>
            <p:cNvPr id="106" name="Straight Connector 105"/>
            <p:cNvCxnSpPr>
              <a:stCxn id="104" idx="2"/>
            </p:cNvCxnSpPr>
            <p:nvPr/>
          </p:nvCxnSpPr>
          <p:spPr>
            <a:xfrm>
              <a:off x="6692917" y="2303204"/>
              <a:ext cx="0" cy="232548"/>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8203516" y="2327627"/>
              <a:ext cx="0" cy="232548"/>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692917" y="2535752"/>
              <a:ext cx="1510599" cy="24423"/>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415163" y="2554833"/>
              <a:ext cx="0" cy="232548"/>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6912733" y="3497224"/>
              <a:ext cx="1088267" cy="286620"/>
            </a:xfrm>
            <a:prstGeom prst="rect">
              <a:avLst/>
            </a:prstGeom>
            <a:noFill/>
            <a:ln>
              <a:solidFill>
                <a:schemeClr val="accent1">
                  <a:alpha val="2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accent2">
                      <a:lumMod val="40000"/>
                      <a:lumOff val="60000"/>
                      <a:alpha val="51000"/>
                    </a:schemeClr>
                  </a:solidFill>
                  <a:latin typeface="Arial Narrow"/>
                </a:rPr>
                <a:t>Alignment</a:t>
              </a:r>
              <a:endParaRPr lang="en-US" sz="1050" dirty="0">
                <a:solidFill>
                  <a:schemeClr val="accent2">
                    <a:lumMod val="40000"/>
                    <a:lumOff val="60000"/>
                    <a:alpha val="51000"/>
                  </a:schemeClr>
                </a:solidFill>
                <a:latin typeface="Arial Narrow"/>
              </a:endParaRPr>
            </a:p>
          </p:txBody>
        </p:sp>
        <p:cxnSp>
          <p:nvCxnSpPr>
            <p:cNvPr id="111" name="Straight Connector 110"/>
            <p:cNvCxnSpPr/>
            <p:nvPr/>
          </p:nvCxnSpPr>
          <p:spPr>
            <a:xfrm>
              <a:off x="7415163" y="3251831"/>
              <a:ext cx="0" cy="232548"/>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7415163" y="3797755"/>
              <a:ext cx="0" cy="232548"/>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sp>
          <p:nvSpPr>
            <p:cNvPr id="113" name="Rectangle 112"/>
            <p:cNvSpPr/>
            <p:nvPr/>
          </p:nvSpPr>
          <p:spPr>
            <a:xfrm>
              <a:off x="6871029" y="4721391"/>
              <a:ext cx="1088267" cy="286620"/>
            </a:xfrm>
            <a:prstGeom prst="rect">
              <a:avLst/>
            </a:prstGeom>
            <a:noFill/>
            <a:ln>
              <a:solidFill>
                <a:schemeClr val="accent1">
                  <a:alpha val="2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accent2">
                      <a:lumMod val="40000"/>
                      <a:lumOff val="60000"/>
                      <a:alpha val="51000"/>
                    </a:schemeClr>
                  </a:solidFill>
                  <a:latin typeface="Arial Narrow"/>
                </a:rPr>
                <a:t>Variant Calling</a:t>
              </a:r>
              <a:endParaRPr lang="en-US" sz="1000" dirty="0">
                <a:solidFill>
                  <a:schemeClr val="accent2">
                    <a:lumMod val="40000"/>
                    <a:lumOff val="60000"/>
                    <a:alpha val="51000"/>
                  </a:schemeClr>
                </a:solidFill>
                <a:latin typeface="Arial Narrow"/>
              </a:endParaRPr>
            </a:p>
          </p:txBody>
        </p:sp>
        <p:cxnSp>
          <p:nvCxnSpPr>
            <p:cNvPr id="114" name="Straight Connector 113"/>
            <p:cNvCxnSpPr/>
            <p:nvPr/>
          </p:nvCxnSpPr>
          <p:spPr>
            <a:xfrm>
              <a:off x="7411909" y="4508279"/>
              <a:ext cx="0" cy="232548"/>
            </a:xfrm>
            <a:prstGeom prst="line">
              <a:avLst/>
            </a:prstGeom>
            <a:ln>
              <a:solidFill>
                <a:schemeClr val="accent1">
                  <a:alpha val="23000"/>
                </a:schemeClr>
              </a:solidFill>
            </a:ln>
          </p:spPr>
          <p:style>
            <a:lnRef idx="2">
              <a:schemeClr val="accent1"/>
            </a:lnRef>
            <a:fillRef idx="0">
              <a:schemeClr val="accent1"/>
            </a:fillRef>
            <a:effectRef idx="1">
              <a:schemeClr val="accent1"/>
            </a:effectRef>
            <a:fontRef idx="minor">
              <a:schemeClr val="tx1"/>
            </a:fontRef>
          </p:style>
        </p:cxnSp>
      </p:grpSp>
      <p:sp>
        <p:nvSpPr>
          <p:cNvPr id="115" name="TextBox 114"/>
          <p:cNvSpPr txBox="1"/>
          <p:nvPr/>
        </p:nvSpPr>
        <p:spPr>
          <a:xfrm>
            <a:off x="4840694" y="3694754"/>
            <a:ext cx="831459" cy="369332"/>
          </a:xfrm>
          <a:prstGeom prst="rect">
            <a:avLst/>
          </a:prstGeom>
          <a:noFill/>
        </p:spPr>
        <p:txBody>
          <a:bodyPr wrap="none" rtlCol="0">
            <a:spAutoFit/>
          </a:bodyPr>
          <a:lstStyle/>
          <a:p>
            <a:pPr algn="ctr"/>
            <a:r>
              <a:rPr lang="en-US" sz="900" dirty="0" smtClean="0"/>
              <a:t>Galaxy </a:t>
            </a:r>
          </a:p>
          <a:p>
            <a:pPr algn="ctr"/>
            <a:r>
              <a:rPr lang="en-US" sz="900" dirty="0" smtClean="0"/>
              <a:t>Data Libraries</a:t>
            </a:r>
            <a:endParaRPr lang="en-US" sz="900" dirty="0"/>
          </a:p>
        </p:txBody>
      </p:sp>
      <p:grpSp>
        <p:nvGrpSpPr>
          <p:cNvPr id="126" name="Group 125"/>
          <p:cNvGrpSpPr/>
          <p:nvPr/>
        </p:nvGrpSpPr>
        <p:grpSpPr>
          <a:xfrm>
            <a:off x="5727276" y="3215391"/>
            <a:ext cx="3300720" cy="1323439"/>
            <a:chOff x="6036634" y="2793735"/>
            <a:chExt cx="3300720" cy="1323439"/>
          </a:xfrm>
        </p:grpSpPr>
        <p:pic>
          <p:nvPicPr>
            <p:cNvPr id="116" name="Picture 115"/>
            <p:cNvPicPr>
              <a:picLocks noChangeAspect="1"/>
            </p:cNvPicPr>
            <p:nvPr/>
          </p:nvPicPr>
          <p:blipFill>
            <a:blip r:embed="rId7"/>
            <a:stretch>
              <a:fillRect/>
            </a:stretch>
          </p:blipFill>
          <p:spPr>
            <a:xfrm>
              <a:off x="6036634" y="2911423"/>
              <a:ext cx="1626724" cy="997442"/>
            </a:xfrm>
            <a:prstGeom prst="rect">
              <a:avLst/>
            </a:prstGeom>
          </p:spPr>
        </p:pic>
        <p:sp>
          <p:nvSpPr>
            <p:cNvPr id="117" name="TextBox 116"/>
            <p:cNvSpPr txBox="1"/>
            <p:nvPr/>
          </p:nvSpPr>
          <p:spPr>
            <a:xfrm>
              <a:off x="7702147" y="2793735"/>
              <a:ext cx="1635207" cy="1323439"/>
            </a:xfrm>
            <a:prstGeom prst="rect">
              <a:avLst/>
            </a:prstGeom>
            <a:noFill/>
          </p:spPr>
          <p:txBody>
            <a:bodyPr wrap="square" rtlCol="0">
              <a:spAutoFit/>
            </a:bodyPr>
            <a:lstStyle/>
            <a:p>
              <a:pPr marL="171450" indent="-171450">
                <a:buFont typeface="Arial"/>
                <a:buChar char="•"/>
              </a:pPr>
              <a:r>
                <a:rPr lang="en-US" sz="1000" dirty="0" smtClean="0"/>
                <a:t>Globus Online Integrated within Galaxy</a:t>
              </a:r>
            </a:p>
            <a:p>
              <a:pPr marL="171450" indent="-171450">
                <a:buFont typeface="Arial"/>
                <a:buChar char="•"/>
              </a:pPr>
              <a:r>
                <a:rPr lang="en-US" sz="1000" dirty="0" smtClean="0"/>
                <a:t>Web-based UI</a:t>
              </a:r>
            </a:p>
            <a:p>
              <a:pPr marL="171450" indent="-171450">
                <a:buFont typeface="Arial"/>
                <a:buChar char="•"/>
              </a:pPr>
              <a:r>
                <a:rPr lang="en-US" sz="1000" dirty="0" smtClean="0"/>
                <a:t>Drag-Drop workflow creations</a:t>
              </a:r>
            </a:p>
            <a:p>
              <a:pPr marL="171450" indent="-171450">
                <a:buFont typeface="Arial"/>
                <a:buChar char="•"/>
              </a:pPr>
              <a:r>
                <a:rPr lang="en-US" sz="1000" dirty="0" smtClean="0"/>
                <a:t>Easily modify Workflows with new tools</a:t>
              </a:r>
            </a:p>
            <a:p>
              <a:pPr marL="171450" indent="-171450">
                <a:buFont typeface="Arial"/>
                <a:buChar char="•"/>
              </a:pPr>
              <a:endParaRPr lang="en-US" sz="1000" dirty="0"/>
            </a:p>
          </p:txBody>
        </p:sp>
      </p:grpSp>
      <p:grpSp>
        <p:nvGrpSpPr>
          <p:cNvPr id="125" name="Group 124"/>
          <p:cNvGrpSpPr/>
          <p:nvPr/>
        </p:nvGrpSpPr>
        <p:grpSpPr>
          <a:xfrm>
            <a:off x="5986525" y="4683520"/>
            <a:ext cx="3041471" cy="1409587"/>
            <a:chOff x="6304026" y="4050198"/>
            <a:chExt cx="2823577" cy="1409587"/>
          </a:xfrm>
        </p:grpSpPr>
        <p:pic>
          <p:nvPicPr>
            <p:cNvPr id="118" name="Picture 117" descr="performance_cluster.jpg"/>
            <p:cNvPicPr>
              <a:picLocks noChangeAspect="1"/>
            </p:cNvPicPr>
            <p:nvPr/>
          </p:nvPicPr>
          <p:blipFill>
            <a:blip r:embed="rId8"/>
            <a:srcRect b="56014"/>
            <a:stretch>
              <a:fillRect/>
            </a:stretch>
          </p:blipFill>
          <p:spPr>
            <a:xfrm>
              <a:off x="6304026" y="4063030"/>
              <a:ext cx="624094" cy="1130399"/>
            </a:xfrm>
            <a:prstGeom prst="rect">
              <a:avLst/>
            </a:prstGeom>
          </p:spPr>
        </p:pic>
        <p:pic>
          <p:nvPicPr>
            <p:cNvPr id="119" name="Picture 118" descr="performance_cluster.jpg"/>
            <p:cNvPicPr>
              <a:picLocks noChangeAspect="1"/>
            </p:cNvPicPr>
            <p:nvPr/>
          </p:nvPicPr>
          <p:blipFill>
            <a:blip r:embed="rId8"/>
            <a:srcRect b="56014"/>
            <a:stretch>
              <a:fillRect/>
            </a:stretch>
          </p:blipFill>
          <p:spPr>
            <a:xfrm>
              <a:off x="6616073" y="4063029"/>
              <a:ext cx="624094" cy="1130399"/>
            </a:xfrm>
            <a:prstGeom prst="rect">
              <a:avLst/>
            </a:prstGeom>
          </p:spPr>
        </p:pic>
        <p:pic>
          <p:nvPicPr>
            <p:cNvPr id="120" name="Picture 119" descr="performance_cluster.jpg"/>
            <p:cNvPicPr>
              <a:picLocks noChangeAspect="1"/>
            </p:cNvPicPr>
            <p:nvPr/>
          </p:nvPicPr>
          <p:blipFill>
            <a:blip r:embed="rId8"/>
            <a:srcRect b="56014"/>
            <a:stretch>
              <a:fillRect/>
            </a:stretch>
          </p:blipFill>
          <p:spPr>
            <a:xfrm>
              <a:off x="6871994" y="4059893"/>
              <a:ext cx="624094" cy="1130399"/>
            </a:xfrm>
            <a:prstGeom prst="rect">
              <a:avLst/>
            </a:prstGeom>
          </p:spPr>
        </p:pic>
        <p:pic>
          <p:nvPicPr>
            <p:cNvPr id="121" name="Picture 120" descr="performance_cluster.jpg"/>
            <p:cNvPicPr>
              <a:picLocks noChangeAspect="1"/>
            </p:cNvPicPr>
            <p:nvPr/>
          </p:nvPicPr>
          <p:blipFill>
            <a:blip r:embed="rId8"/>
            <a:srcRect b="56014"/>
            <a:stretch>
              <a:fillRect/>
            </a:stretch>
          </p:blipFill>
          <p:spPr>
            <a:xfrm>
              <a:off x="7143934" y="4050198"/>
              <a:ext cx="624094" cy="1130399"/>
            </a:xfrm>
            <a:prstGeom prst="rect">
              <a:avLst/>
            </a:prstGeom>
          </p:spPr>
        </p:pic>
        <p:sp>
          <p:nvSpPr>
            <p:cNvPr id="123" name="Rounded Rectangle 122"/>
            <p:cNvSpPr/>
            <p:nvPr/>
          </p:nvSpPr>
          <p:spPr>
            <a:xfrm rot="10800000" flipV="1">
              <a:off x="6304026" y="5216222"/>
              <a:ext cx="1269508" cy="2435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Galaxy </a:t>
              </a:r>
              <a:r>
                <a:rPr lang="en-US" sz="1100" dirty="0" smtClean="0"/>
                <a:t>in Cloud</a:t>
              </a:r>
              <a:endParaRPr lang="en-US" sz="1100" dirty="0"/>
            </a:p>
          </p:txBody>
        </p:sp>
        <p:sp>
          <p:nvSpPr>
            <p:cNvPr id="124" name="TextBox 123"/>
            <p:cNvSpPr txBox="1"/>
            <p:nvPr/>
          </p:nvSpPr>
          <p:spPr>
            <a:xfrm>
              <a:off x="7609543" y="4173627"/>
              <a:ext cx="1518060" cy="861774"/>
            </a:xfrm>
            <a:prstGeom prst="rect">
              <a:avLst/>
            </a:prstGeom>
            <a:noFill/>
          </p:spPr>
          <p:txBody>
            <a:bodyPr wrap="square" rtlCol="0">
              <a:spAutoFit/>
            </a:bodyPr>
            <a:lstStyle/>
            <a:p>
              <a:pPr marL="171450" indent="-171450">
                <a:buFont typeface="Arial"/>
                <a:buChar char="•"/>
              </a:pPr>
              <a:r>
                <a:rPr lang="en-US" sz="1000" dirty="0" smtClean="0"/>
                <a:t>Analytical tools are automatically run on the scalable compute resources when possible</a:t>
              </a:r>
            </a:p>
            <a:p>
              <a:pPr marL="171450" indent="-171450">
                <a:buFont typeface="Arial"/>
                <a:buChar char="•"/>
              </a:pPr>
              <a:endParaRPr lang="en-US" sz="1000" dirty="0"/>
            </a:p>
          </p:txBody>
        </p:sp>
      </p:grpSp>
      <p:sp>
        <p:nvSpPr>
          <p:cNvPr id="129" name="TextBox 128"/>
          <p:cNvSpPr txBox="1"/>
          <p:nvPr/>
        </p:nvSpPr>
        <p:spPr>
          <a:xfrm>
            <a:off x="6146891" y="2606409"/>
            <a:ext cx="2175972" cy="584776"/>
          </a:xfrm>
          <a:prstGeom prst="rect">
            <a:avLst/>
          </a:prstGeom>
          <a:noFill/>
        </p:spPr>
        <p:txBody>
          <a:bodyPr wrap="square" rtlCol="0">
            <a:spAutoFit/>
          </a:bodyPr>
          <a:lstStyle/>
          <a:p>
            <a:r>
              <a:rPr lang="en-US" sz="1600" dirty="0" smtClean="0"/>
              <a:t>Galaxy Based Workflow Management System</a:t>
            </a:r>
            <a:endParaRPr lang="en-US" sz="1600" dirty="0"/>
          </a:p>
        </p:txBody>
      </p:sp>
      <p:sp>
        <p:nvSpPr>
          <p:cNvPr id="131" name="Rectangle 130"/>
          <p:cNvSpPr/>
          <p:nvPr/>
        </p:nvSpPr>
        <p:spPr>
          <a:xfrm>
            <a:off x="2313927" y="3320727"/>
            <a:ext cx="1210588" cy="307777"/>
          </a:xfrm>
          <a:prstGeom prst="rect">
            <a:avLst/>
          </a:prstGeom>
          <a:noFill/>
          <a:ln>
            <a:noFill/>
          </a:ln>
        </p:spPr>
        <p:txBody>
          <a:bodyPr wrap="none" lIns="91440" tIns="45720" rIns="91440" bIns="45720">
            <a:prstTxWarp prst="textArchUp">
              <a:avLst/>
            </a:prstTxWarp>
            <a:spAutoFit/>
          </a:bodyPr>
          <a:lstStyle/>
          <a:p>
            <a:pPr algn="ctr"/>
            <a:r>
              <a:rPr lang="en-US" sz="1400" b="1" cap="none" spc="0" dirty="0" smtClean="0">
                <a:ln w="12700">
                  <a:noFill/>
                  <a:prstDash val="solid"/>
                </a:ln>
                <a:solidFill>
                  <a:srgbClr val="58C4EE"/>
                </a:solidFill>
                <a:effectLst>
                  <a:outerShdw blurRad="41275" dist="20320" dir="1800000" algn="tl" rotWithShape="0">
                    <a:srgbClr val="000000">
                      <a:alpha val="40000"/>
                    </a:srgbClr>
                  </a:outerShdw>
                </a:effectLst>
              </a:rPr>
              <a:t>Globus </a:t>
            </a:r>
            <a:r>
              <a:rPr lang="en-US" sz="1400" b="1" cap="none" spc="0" dirty="0" smtClean="0">
                <a:ln w="12700">
                  <a:noFill/>
                  <a:prstDash val="solid"/>
                </a:ln>
                <a:solidFill>
                  <a:srgbClr val="58C4EE"/>
                </a:solidFill>
                <a:effectLst>
                  <a:outerShdw blurRad="41275" dist="20320" dir="1800000" algn="tl" rotWithShape="0">
                    <a:srgbClr val="000000">
                      <a:alpha val="40000"/>
                    </a:srgbClr>
                  </a:outerShdw>
                </a:effectLst>
              </a:rPr>
              <a:t>Endpoints</a:t>
            </a:r>
            <a:endParaRPr lang="en-US" sz="1400" b="1" cap="none" spc="0" dirty="0">
              <a:ln w="12700">
                <a:noFill/>
                <a:prstDash val="solid"/>
              </a:ln>
              <a:solidFill>
                <a:srgbClr val="58C4EE"/>
              </a:solidFill>
              <a:effectLst>
                <a:outerShdw blurRad="41275" dist="20320" dir="1800000" algn="tl" rotWithShape="0">
                  <a:srgbClr val="000000">
                    <a:alpha val="40000"/>
                  </a:srgbClr>
                </a:outerShdw>
              </a:effectLst>
            </a:endParaRPr>
          </a:p>
        </p:txBody>
      </p:sp>
      <p:sp>
        <p:nvSpPr>
          <p:cNvPr id="88" name="TextBox 87"/>
          <p:cNvSpPr txBox="1"/>
          <p:nvPr/>
        </p:nvSpPr>
        <p:spPr>
          <a:xfrm rot="1634429">
            <a:off x="1225389" y="3446142"/>
            <a:ext cx="940507" cy="230832"/>
          </a:xfrm>
          <a:prstGeom prst="rect">
            <a:avLst/>
          </a:prstGeom>
          <a:noFill/>
        </p:spPr>
        <p:txBody>
          <a:bodyPr wrap="none" rtlCol="0">
            <a:spAutoFit/>
          </a:bodyPr>
          <a:lstStyle/>
          <a:p>
            <a:r>
              <a:rPr lang="en-US" sz="900" dirty="0" smtClean="0"/>
              <a:t>FTP, SCP, others</a:t>
            </a:r>
            <a:endParaRPr lang="en-US" sz="900" dirty="0"/>
          </a:p>
        </p:txBody>
      </p:sp>
      <p:sp>
        <p:nvSpPr>
          <p:cNvPr id="89" name="TextBox 88"/>
          <p:cNvSpPr txBox="1"/>
          <p:nvPr/>
        </p:nvSpPr>
        <p:spPr>
          <a:xfrm rot="19177817">
            <a:off x="1935649" y="4542828"/>
            <a:ext cx="582649" cy="230832"/>
          </a:xfrm>
          <a:prstGeom prst="rect">
            <a:avLst/>
          </a:prstGeom>
          <a:noFill/>
        </p:spPr>
        <p:txBody>
          <a:bodyPr wrap="none" rtlCol="0">
            <a:spAutoFit/>
          </a:bodyPr>
          <a:lstStyle/>
          <a:p>
            <a:r>
              <a:rPr lang="en-US" sz="900" dirty="0" smtClean="0"/>
              <a:t>FTP, SCP</a:t>
            </a:r>
            <a:endParaRPr lang="en-US" sz="900" dirty="0"/>
          </a:p>
        </p:txBody>
      </p:sp>
      <p:sp>
        <p:nvSpPr>
          <p:cNvPr id="90" name="TextBox 89"/>
          <p:cNvSpPr txBox="1"/>
          <p:nvPr/>
        </p:nvSpPr>
        <p:spPr>
          <a:xfrm rot="2133407">
            <a:off x="3165694" y="4430074"/>
            <a:ext cx="364202" cy="230832"/>
          </a:xfrm>
          <a:prstGeom prst="rect">
            <a:avLst/>
          </a:prstGeom>
          <a:noFill/>
        </p:spPr>
        <p:txBody>
          <a:bodyPr wrap="none" rtlCol="0">
            <a:spAutoFit/>
          </a:bodyPr>
          <a:lstStyle/>
          <a:p>
            <a:r>
              <a:rPr lang="en-US" sz="900" dirty="0" smtClean="0"/>
              <a:t>SCP</a:t>
            </a:r>
            <a:endParaRPr lang="en-US" sz="900" dirty="0"/>
          </a:p>
        </p:txBody>
      </p:sp>
      <p:sp>
        <p:nvSpPr>
          <p:cNvPr id="91" name="TextBox 90"/>
          <p:cNvSpPr txBox="1"/>
          <p:nvPr/>
        </p:nvSpPr>
        <p:spPr>
          <a:xfrm>
            <a:off x="3997622" y="2714807"/>
            <a:ext cx="1618922" cy="230832"/>
          </a:xfrm>
          <a:prstGeom prst="rect">
            <a:avLst/>
          </a:prstGeom>
          <a:noFill/>
        </p:spPr>
        <p:txBody>
          <a:bodyPr wrap="square" rtlCol="0">
            <a:spAutoFit/>
          </a:bodyPr>
          <a:lstStyle/>
          <a:p>
            <a:pPr algn="ctr"/>
            <a:r>
              <a:rPr lang="en-US" sz="900" dirty="0" smtClean="0"/>
              <a:t>Globus Online</a:t>
            </a:r>
            <a:endParaRPr lang="en-US" sz="900" dirty="0"/>
          </a:p>
        </p:txBody>
      </p:sp>
      <p:sp>
        <p:nvSpPr>
          <p:cNvPr id="92" name="TextBox 91"/>
          <p:cNvSpPr txBox="1"/>
          <p:nvPr/>
        </p:nvSpPr>
        <p:spPr>
          <a:xfrm rot="18318741">
            <a:off x="2820229" y="3512630"/>
            <a:ext cx="889987" cy="230832"/>
          </a:xfrm>
          <a:prstGeom prst="rect">
            <a:avLst/>
          </a:prstGeom>
          <a:noFill/>
        </p:spPr>
        <p:txBody>
          <a:bodyPr wrap="none" rtlCol="0">
            <a:spAutoFit/>
          </a:bodyPr>
          <a:lstStyle/>
          <a:p>
            <a:r>
              <a:rPr lang="en-US" sz="900" dirty="0" smtClean="0"/>
              <a:t>FTP, SCP, HTTP</a:t>
            </a:r>
            <a:endParaRPr lang="en-US" sz="900" dirty="0"/>
          </a:p>
        </p:txBody>
      </p:sp>
    </p:spTree>
    <p:extLst>
      <p:ext uri="{BB962C8B-B14F-4D97-AF65-F5344CB8AC3E}">
        <p14:creationId xmlns:p14="http://schemas.microsoft.com/office/powerpoint/2010/main" val="59978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2" presetClass="exit" presetSubtype="8" fill="hold" nodeType="withEffect">
                                  <p:stCondLst>
                                    <p:cond delay="0"/>
                                  </p:stCondLst>
                                  <p:childTnLst>
                                    <p:anim calcmode="lin" valueType="num">
                                      <p:cBhvr additive="base">
                                        <p:cTn id="27" dur="500"/>
                                        <p:tgtEl>
                                          <p:spTgt spid="56"/>
                                        </p:tgtEl>
                                        <p:attrNameLst>
                                          <p:attrName>ppt_x</p:attrName>
                                        </p:attrNameLst>
                                      </p:cBhvr>
                                      <p:tavLst>
                                        <p:tav tm="0">
                                          <p:val>
                                            <p:strVal val="ppt_x"/>
                                          </p:val>
                                        </p:tav>
                                        <p:tav tm="100000">
                                          <p:val>
                                            <p:strVal val="0-ppt_w/2"/>
                                          </p:val>
                                        </p:tav>
                                      </p:tavLst>
                                    </p:anim>
                                    <p:anim calcmode="lin" valueType="num">
                                      <p:cBhvr additive="base">
                                        <p:cTn id="28" dur="500"/>
                                        <p:tgtEl>
                                          <p:spTgt spid="56"/>
                                        </p:tgtEl>
                                        <p:attrNameLst>
                                          <p:attrName>ppt_y</p:attrName>
                                        </p:attrNameLst>
                                      </p:cBhvr>
                                      <p:tavLst>
                                        <p:tav tm="0">
                                          <p:val>
                                            <p:strVal val="ppt_y"/>
                                          </p:val>
                                        </p:tav>
                                        <p:tav tm="100000">
                                          <p:val>
                                            <p:strVal val="ppt_y"/>
                                          </p:val>
                                        </p:tav>
                                      </p:tavLst>
                                    </p:anim>
                                    <p:set>
                                      <p:cBhvr>
                                        <p:cTn id="29" dur="1" fill="hold">
                                          <p:stCondLst>
                                            <p:cond delay="499"/>
                                          </p:stCondLst>
                                        </p:cTn>
                                        <p:tgtEl>
                                          <p:spTgt spid="56"/>
                                        </p:tgtEl>
                                        <p:attrNameLst>
                                          <p:attrName>style.visibility</p:attrName>
                                        </p:attrNameLst>
                                      </p:cBhvr>
                                      <p:to>
                                        <p:strVal val="hidden"/>
                                      </p:to>
                                    </p:set>
                                  </p:childTnLst>
                                </p:cTn>
                              </p:par>
                              <p:par>
                                <p:cTn id="30" presetID="22" presetClass="exit" presetSubtype="4" fill="hold" grpId="0" nodeType="withEffect">
                                  <p:stCondLst>
                                    <p:cond delay="0"/>
                                  </p:stCondLst>
                                  <p:childTnLst>
                                    <p:animEffect transition="out" filter="wipe(down)">
                                      <p:cBhvr>
                                        <p:cTn id="31" dur="500"/>
                                        <p:tgtEl>
                                          <p:spTgt spid="88"/>
                                        </p:tgtEl>
                                      </p:cBhvr>
                                    </p:animEffect>
                                    <p:set>
                                      <p:cBhvr>
                                        <p:cTn id="32" dur="1" fill="hold">
                                          <p:stCondLst>
                                            <p:cond delay="499"/>
                                          </p:stCondLst>
                                        </p:cTn>
                                        <p:tgtEl>
                                          <p:spTgt spid="88"/>
                                        </p:tgtEl>
                                        <p:attrNameLst>
                                          <p:attrName>style.visibility</p:attrName>
                                        </p:attrNameLst>
                                      </p:cBhvr>
                                      <p:to>
                                        <p:strVal val="hidden"/>
                                      </p:to>
                                    </p:set>
                                  </p:childTnLst>
                                </p:cTn>
                              </p:par>
                              <p:par>
                                <p:cTn id="33" presetID="22" presetClass="exit" presetSubtype="4" fill="hold" grpId="0" nodeType="withEffect">
                                  <p:stCondLst>
                                    <p:cond delay="0"/>
                                  </p:stCondLst>
                                  <p:childTnLst>
                                    <p:animEffect transition="out" filter="wipe(down)">
                                      <p:cBhvr>
                                        <p:cTn id="34" dur="500"/>
                                        <p:tgtEl>
                                          <p:spTgt spid="90"/>
                                        </p:tgtEl>
                                      </p:cBhvr>
                                    </p:animEffect>
                                    <p:set>
                                      <p:cBhvr>
                                        <p:cTn id="35" dur="1" fill="hold">
                                          <p:stCondLst>
                                            <p:cond delay="499"/>
                                          </p:stCondLst>
                                        </p:cTn>
                                        <p:tgtEl>
                                          <p:spTgt spid="90"/>
                                        </p:tgtEl>
                                        <p:attrNameLst>
                                          <p:attrName>style.visibility</p:attrName>
                                        </p:attrNameLst>
                                      </p:cBhvr>
                                      <p:to>
                                        <p:strVal val="hidden"/>
                                      </p:to>
                                    </p:set>
                                  </p:childTnLst>
                                </p:cTn>
                              </p:par>
                              <p:par>
                                <p:cTn id="36" presetID="22" presetClass="exit" presetSubtype="4" fill="hold" grpId="0" nodeType="withEffect">
                                  <p:stCondLst>
                                    <p:cond delay="0"/>
                                  </p:stCondLst>
                                  <p:childTnLst>
                                    <p:animEffect transition="out" filter="wipe(down)">
                                      <p:cBhvr>
                                        <p:cTn id="37" dur="500"/>
                                        <p:tgtEl>
                                          <p:spTgt spid="89"/>
                                        </p:tgtEl>
                                      </p:cBhvr>
                                    </p:animEffect>
                                    <p:set>
                                      <p:cBhvr>
                                        <p:cTn id="38" dur="1" fill="hold">
                                          <p:stCondLst>
                                            <p:cond delay="499"/>
                                          </p:stCondLst>
                                        </p:cTn>
                                        <p:tgtEl>
                                          <p:spTgt spid="89"/>
                                        </p:tgtEl>
                                        <p:attrNameLst>
                                          <p:attrName>style.visibility</p:attrName>
                                        </p:attrNameLst>
                                      </p:cBhvr>
                                      <p:to>
                                        <p:strVal val="hidden"/>
                                      </p:to>
                                    </p:set>
                                  </p:childTnLst>
                                </p:cTn>
                              </p:par>
                              <p:par>
                                <p:cTn id="39" presetID="22" presetClass="exit" presetSubtype="4" fill="hold" grpId="0" nodeType="withEffect">
                                  <p:stCondLst>
                                    <p:cond delay="0"/>
                                  </p:stCondLst>
                                  <p:childTnLst>
                                    <p:animEffect transition="out" filter="wipe(down)">
                                      <p:cBhvr>
                                        <p:cTn id="40" dur="500"/>
                                        <p:tgtEl>
                                          <p:spTgt spid="92"/>
                                        </p:tgtEl>
                                      </p:cBhvr>
                                    </p:animEffect>
                                    <p:set>
                                      <p:cBhvr>
                                        <p:cTn id="41" dur="1" fill="hold">
                                          <p:stCondLst>
                                            <p:cond delay="499"/>
                                          </p:stCondLst>
                                        </p:cTn>
                                        <p:tgtEl>
                                          <p:spTgt spid="9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6.21636E-7 4.42334E-6 L 0.21306 -0.39949 " pathEditMode="relative" rAng="0" ptsTypes="AA">
                                      <p:cBhvr>
                                        <p:cTn id="45" dur="2000" fill="hold"/>
                                        <p:tgtEl>
                                          <p:spTgt spid="50"/>
                                        </p:tgtEl>
                                        <p:attrNameLst>
                                          <p:attrName>ppt_x</p:attrName>
                                          <p:attrName>ppt_y</p:attrName>
                                        </p:attrNameLst>
                                      </p:cBhvr>
                                      <p:rCtr x="10644" y="-19986"/>
                                    </p:animMotion>
                                  </p:childTnLst>
                                </p:cTn>
                              </p:par>
                              <p:par>
                                <p:cTn id="46" presetID="10"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par>
                                <p:cTn id="52" presetID="10" presetClass="entr" presetSubtype="0" fill="hold"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par>
                                <p:cTn id="60" presetID="0" presetClass="path" presetSubtype="0" accel="50000" decel="50000" fill="hold" nodeType="withEffect">
                                  <p:stCondLst>
                                    <p:cond delay="0"/>
                                  </p:stCondLst>
                                  <p:childTnLst>
                                    <p:animMotion origin="layout" path="M 2.41361E-7 -3.33488E-6 L 0.11582 -0.11695 " pathEditMode="relative" rAng="0" ptsTypes="AA">
                                      <p:cBhvr>
                                        <p:cTn id="61" dur="2000" fill="hold"/>
                                        <p:tgtEl>
                                          <p:spTgt spid="3"/>
                                        </p:tgtEl>
                                        <p:attrNameLst>
                                          <p:attrName>ppt_x</p:attrName>
                                          <p:attrName>ppt_y</p:attrName>
                                        </p:attrNameLst>
                                      </p:cBhvr>
                                      <p:rCtr x="5782" y="-5859"/>
                                    </p:animMotion>
                                  </p:childTnLst>
                                </p:cTn>
                              </p:par>
                              <p:par>
                                <p:cTn id="62" presetID="0" presetClass="path" presetSubtype="0" accel="50000" decel="50000" fill="hold" nodeType="withEffect">
                                  <p:stCondLst>
                                    <p:cond delay="0"/>
                                  </p:stCondLst>
                                  <p:childTnLst>
                                    <p:animMotion origin="layout" path="M 1.52283E-6 -2.45021E-6 L 0.01372 0.10445 " pathEditMode="relative" rAng="0" ptsTypes="AA">
                                      <p:cBhvr>
                                        <p:cTn id="63" dur="2000" fill="hold"/>
                                        <p:tgtEl>
                                          <p:spTgt spid="44"/>
                                        </p:tgtEl>
                                        <p:attrNameLst>
                                          <p:attrName>ppt_x</p:attrName>
                                          <p:attrName>ppt_y</p:attrName>
                                        </p:attrNameLst>
                                      </p:cBhvr>
                                      <p:rCtr x="677" y="5211"/>
                                    </p:animMotion>
                                  </p:childTnLst>
                                </p:cTn>
                              </p:par>
                              <p:par>
                                <p:cTn id="64" presetID="0" presetClass="path" presetSubtype="0" accel="50000" decel="50000" fill="hold" nodeType="withEffect">
                                  <p:stCondLst>
                                    <p:cond delay="0"/>
                                  </p:stCondLst>
                                  <p:childTnLst>
                                    <p:animMotion origin="layout" path="M -2.70359E-6 1.18573E-6 L 0.03925 0.07874 " pathEditMode="relative" rAng="0" ptsTypes="AA">
                                      <p:cBhvr>
                                        <p:cTn id="65" dur="2000" fill="hold"/>
                                        <p:tgtEl>
                                          <p:spTgt spid="20"/>
                                        </p:tgtEl>
                                        <p:attrNameLst>
                                          <p:attrName>ppt_x</p:attrName>
                                          <p:attrName>ppt_y</p:attrName>
                                        </p:attrNameLst>
                                      </p:cBhvr>
                                      <p:rCtr x="1962" y="3937"/>
                                    </p:animMotion>
                                  </p:childTnLst>
                                </p:cTn>
                              </p:par>
                              <p:par>
                                <p:cTn id="66" presetID="0" presetClass="path" presetSubtype="0" accel="50000" decel="50000" fill="hold" nodeType="withEffect">
                                  <p:stCondLst>
                                    <p:cond delay="0"/>
                                  </p:stCondLst>
                                  <p:childTnLst>
                                    <p:animMotion origin="layout" path="M 3.70898E-6 4.88189E-6 L 0.0408 -0.03822 " pathEditMode="relative" rAng="0" ptsTypes="AA">
                                      <p:cBhvr>
                                        <p:cTn id="67" dur="2000" fill="hold"/>
                                        <p:tgtEl>
                                          <p:spTgt spid="12"/>
                                        </p:tgtEl>
                                        <p:attrNameLst>
                                          <p:attrName>ppt_x</p:attrName>
                                          <p:attrName>ppt_y</p:attrName>
                                        </p:attrNameLst>
                                      </p:cBhvr>
                                      <p:rCtr x="2032" y="-1922"/>
                                    </p:animMotion>
                                  </p:childTnLst>
                                </p:cTn>
                              </p:par>
                              <p:par>
                                <p:cTn id="68" presetID="0" presetClass="path" presetSubtype="0" accel="50000" decel="50000" fill="hold" grpId="0" nodeType="withEffect">
                                  <p:stCondLst>
                                    <p:cond delay="0"/>
                                  </p:stCondLst>
                                  <p:childTnLst>
                                    <p:animMotion origin="layout" path="M -4.49557E-6 5.46549E-7 L 0.31482 0.00023 " pathEditMode="relative" rAng="0" ptsTypes="AA">
                                      <p:cBhvr>
                                        <p:cTn id="69" dur="2000" fill="hold"/>
                                        <p:tgtEl>
                                          <p:spTgt spid="6"/>
                                        </p:tgtEl>
                                        <p:attrNameLst>
                                          <p:attrName>ppt_x</p:attrName>
                                          <p:attrName>ppt_y</p:attrName>
                                        </p:attrNameLst>
                                      </p:cBhvr>
                                      <p:rCtr x="15732" y="0"/>
                                    </p:animMotion>
                                  </p:childTnLst>
                                </p:cTn>
                              </p:par>
                              <p:par>
                                <p:cTn id="70" presetID="10" presetClass="entr" presetSubtype="0" fill="hold" grpId="0" nodeType="withEffect">
                                  <p:stCondLst>
                                    <p:cond delay="0"/>
                                  </p:stCondLst>
                                  <p:childTnLst>
                                    <p:set>
                                      <p:cBhvr>
                                        <p:cTn id="71" dur="1" fill="hold">
                                          <p:stCondLst>
                                            <p:cond delay="0"/>
                                          </p:stCondLst>
                                        </p:cTn>
                                        <p:tgtEl>
                                          <p:spTgt spid="131"/>
                                        </p:tgtEl>
                                        <p:attrNameLst>
                                          <p:attrName>style.visibility</p:attrName>
                                        </p:attrNameLst>
                                      </p:cBhvr>
                                      <p:to>
                                        <p:strVal val="visible"/>
                                      </p:to>
                                    </p:set>
                                    <p:animEffect transition="in" filter="fade">
                                      <p:cBhvr>
                                        <p:cTn id="72" dur="500"/>
                                        <p:tgtEl>
                                          <p:spTgt spid="131"/>
                                        </p:tgtEl>
                                      </p:cBhvr>
                                    </p:animEffect>
                                  </p:childTnLst>
                                </p:cTn>
                              </p:par>
                              <p:par>
                                <p:cTn id="73" presetID="0" presetClass="path" presetSubtype="0" accel="50000" decel="50000" fill="hold" nodeType="withEffect">
                                  <p:stCondLst>
                                    <p:cond delay="0"/>
                                  </p:stCondLst>
                                  <p:childTnLst>
                                    <p:animMotion origin="layout" path="M 3.44331E-6 -6.90134E-7 L 0.05817 0.20426 " pathEditMode="relative" rAng="0" ptsTypes="AA">
                                      <p:cBhvr>
                                        <p:cTn id="74" dur="2000" fill="hold"/>
                                        <p:tgtEl>
                                          <p:spTgt spid="36"/>
                                        </p:tgtEl>
                                        <p:attrNameLst>
                                          <p:attrName>ppt_x</p:attrName>
                                          <p:attrName>ppt_y</p:attrName>
                                        </p:attrNameLst>
                                      </p:cBhvr>
                                      <p:rCtr x="2900" y="10213"/>
                                    </p:animMotion>
                                  </p:childTnLst>
                                </p:cTn>
                              </p:par>
                              <p:par>
                                <p:cTn id="75" presetID="10" presetClass="entr" presetSubtype="0" fill="hold" grpId="0" nodeType="withEffect">
                                  <p:stCondLst>
                                    <p:cond delay="200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500"/>
                                        <p:tgtEl>
                                          <p:spTgt spid="9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1"/>
                                        </p:tgtEl>
                                        <p:attrNameLst>
                                          <p:attrName>style.visibility</p:attrName>
                                        </p:attrNameLst>
                                      </p:cBhvr>
                                      <p:to>
                                        <p:strVal val="visible"/>
                                      </p:to>
                                    </p:set>
                                    <p:animEffect transition="in" filter="fade">
                                      <p:cBhvr>
                                        <p:cTn id="82" dur="500"/>
                                        <p:tgtEl>
                                          <p:spTgt spid="10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9"/>
                                        </p:tgtEl>
                                        <p:attrNameLst>
                                          <p:attrName>style.visibility</p:attrName>
                                        </p:attrNameLst>
                                      </p:cBhvr>
                                      <p:to>
                                        <p:strVal val="visible"/>
                                      </p:to>
                                    </p:set>
                                    <p:animEffect transition="in" filter="fade">
                                      <p:cBhvr>
                                        <p:cTn id="85" dur="500"/>
                                        <p:tgtEl>
                                          <p:spTgt spid="12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fade">
                                      <p:cBhvr>
                                        <p:cTn id="90" dur="500"/>
                                        <p:tgtEl>
                                          <p:spTgt spid="115"/>
                                        </p:tgtEl>
                                      </p:cBhvr>
                                    </p:animEffect>
                                  </p:childTnLst>
                                </p:cTn>
                              </p:par>
                              <p:par>
                                <p:cTn id="91" presetID="10" presetClass="entr" presetSubtype="0" fill="hold" nodeType="withEffect">
                                  <p:stCondLst>
                                    <p:cond delay="0"/>
                                  </p:stCondLst>
                                  <p:childTnLst>
                                    <p:set>
                                      <p:cBhvr>
                                        <p:cTn id="92" dur="1" fill="hold">
                                          <p:stCondLst>
                                            <p:cond delay="0"/>
                                          </p:stCondLst>
                                        </p:cTn>
                                        <p:tgtEl>
                                          <p:spTgt spid="126"/>
                                        </p:tgtEl>
                                        <p:attrNameLst>
                                          <p:attrName>style.visibility</p:attrName>
                                        </p:attrNameLst>
                                      </p:cBhvr>
                                      <p:to>
                                        <p:strVal val="visible"/>
                                      </p:to>
                                    </p:set>
                                    <p:animEffect transition="in" filter="fade">
                                      <p:cBhvr>
                                        <p:cTn id="93" dur="500"/>
                                        <p:tgtEl>
                                          <p:spTgt spid="12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25"/>
                                        </p:tgtEl>
                                        <p:attrNameLst>
                                          <p:attrName>style.visibility</p:attrName>
                                        </p:attrNameLst>
                                      </p:cBhvr>
                                      <p:to>
                                        <p:strVal val="visible"/>
                                      </p:to>
                                    </p:set>
                                    <p:animEffect transition="in" filter="fade">
                                      <p:cBhvr>
                                        <p:cTn id="98" dur="500"/>
                                        <p:tgtEl>
                                          <p:spTgt spid="125"/>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animBg="1"/>
      <p:bldP spid="98" grpId="0"/>
      <p:bldP spid="115" grpId="0"/>
      <p:bldP spid="129" grpId="0"/>
      <p:bldP spid="131" grpId="0"/>
      <p:bldP spid="88" grpId="0"/>
      <p:bldP spid="89" grpId="0"/>
      <p:bldP spid="90" grpId="0"/>
      <p:bldP spid="91" grpId="0"/>
      <p:bldP spid="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45764" name="Picture 4" descr="soaked"/>
          <p:cNvPicPr>
            <a:picLocks noChangeAspect="1" noChangeArrowheads="1"/>
          </p:cNvPicPr>
          <p:nvPr/>
        </p:nvPicPr>
        <p:blipFill>
          <a:blip r:embed="rId3"/>
          <a:srcRect/>
          <a:stretch>
            <a:fillRect/>
          </a:stretch>
        </p:blipFill>
        <p:spPr bwMode="auto">
          <a:xfrm>
            <a:off x="0" y="-4763"/>
            <a:ext cx="9144000" cy="6862763"/>
          </a:xfrm>
          <a:prstGeom prst="rect">
            <a:avLst/>
          </a:prstGeom>
          <a:noFill/>
        </p:spPr>
      </p:pic>
      <p:sp>
        <p:nvSpPr>
          <p:cNvPr id="5" name="Title 1"/>
          <p:cNvSpPr txBox="1">
            <a:spLocks/>
          </p:cNvSpPr>
          <p:nvPr/>
        </p:nvSpPr>
        <p:spPr>
          <a:xfrm>
            <a:off x="228600" y="1"/>
            <a:ext cx="7772400"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800000"/>
                </a:solidFill>
              </a:rPr>
              <a:t>The data deluge</a:t>
            </a:r>
            <a:endParaRPr lang="en-US" dirty="0">
              <a:solidFill>
                <a:srgbClr val="800000"/>
              </a:solidFill>
            </a:endParaRPr>
          </a:p>
        </p:txBody>
      </p:sp>
    </p:spTree>
    <p:extLst>
      <p:ext uri="{BB962C8B-B14F-4D97-AF65-F5344CB8AC3E}">
        <p14:creationId xmlns:p14="http://schemas.microsoft.com/office/powerpoint/2010/main" val="124676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352800"/>
            <a:ext cx="8229600" cy="2773363"/>
          </a:xfrm>
        </p:spPr>
        <p:txBody>
          <a:bodyPr/>
          <a:lstStyle/>
          <a:p>
            <a:pPr marL="0" indent="0" algn="ctr">
              <a:buNone/>
            </a:pPr>
            <a:r>
              <a:rPr lang="en-US" sz="5400" dirty="0" smtClean="0"/>
              <a:t>Thank you!</a:t>
            </a:r>
            <a:endParaRPr lang="en-US" sz="5400" dirty="0"/>
          </a:p>
        </p:txBody>
      </p:sp>
      <p:sp>
        <p:nvSpPr>
          <p:cNvPr id="3" name="Title 2"/>
          <p:cNvSpPr>
            <a:spLocks noGrp="1"/>
          </p:cNvSpPr>
          <p:nvPr>
            <p:ph type="title"/>
          </p:nvPr>
        </p:nvSpPr>
        <p:spPr/>
        <p:txBody>
          <a:bodyPr/>
          <a:lstStyle/>
          <a:p>
            <a:endParaRPr lang="en-US"/>
          </a:p>
        </p:txBody>
      </p:sp>
      <p:sp>
        <p:nvSpPr>
          <p:cNvPr id="2" name="Slide Number Placeholder 1"/>
          <p:cNvSpPr>
            <a:spLocks noGrp="1"/>
          </p:cNvSpPr>
          <p:nvPr>
            <p:ph type="sldNum" sz="quarter" idx="10"/>
          </p:nvPr>
        </p:nvSpPr>
        <p:spPr/>
        <p:txBody>
          <a:bodyPr/>
          <a:lstStyle/>
          <a:p>
            <a:fld id="{BED86F0A-5EC0-B040-A6A2-A482FA242476}" type="slidenum">
              <a:rPr lang="en-US" smtClean="0"/>
              <a:pPr/>
              <a:t>40</a:t>
            </a:fld>
            <a:endParaRPr lang="en-US" dirty="0"/>
          </a:p>
        </p:txBody>
      </p:sp>
    </p:spTree>
    <p:extLst>
      <p:ext uri="{BB962C8B-B14F-4D97-AF65-F5344CB8AC3E}">
        <p14:creationId xmlns:p14="http://schemas.microsoft.com/office/powerpoint/2010/main" val="15091493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deluge in biology</a:t>
            </a:r>
            <a:endParaRPr lang="en-US" dirty="0"/>
          </a:p>
        </p:txBody>
      </p:sp>
      <p:pic>
        <p:nvPicPr>
          <p:cNvPr id="4" name="Picture 3"/>
          <p:cNvPicPr>
            <a:picLocks noChangeAspect="1"/>
          </p:cNvPicPr>
          <p:nvPr/>
        </p:nvPicPr>
        <p:blipFill rotWithShape="1">
          <a:blip r:embed="rId3">
            <a:clrChange>
              <a:clrFrom>
                <a:srgbClr val="FFFFFD"/>
              </a:clrFrom>
              <a:clrTo>
                <a:srgbClr val="FFFFFD">
                  <a:alpha val="0"/>
                </a:srgbClr>
              </a:clrTo>
            </a:clrChange>
            <a:alphaModFix amt="76000"/>
            <a:extLst>
              <a:ext uri="{BEBA8EAE-BF5A-486C-A8C5-ECC9F3942E4B}">
                <a14:imgProps xmlns:a14="http://schemas.microsoft.com/office/drawing/2010/main">
                  <a14:imgLayer r:embed="rId4">
                    <a14:imgEffect>
                      <a14:sharpenSoften amount="50000"/>
                    </a14:imgEffect>
                  </a14:imgLayer>
                </a14:imgProps>
              </a:ext>
            </a:extLst>
          </a:blip>
          <a:srcRect b="6157"/>
          <a:stretch/>
        </p:blipFill>
        <p:spPr>
          <a:xfrm>
            <a:off x="780493" y="1143000"/>
            <a:ext cx="7372907" cy="5567782"/>
          </a:xfrm>
          <a:prstGeom prst="rect">
            <a:avLst/>
          </a:prstGeom>
        </p:spPr>
      </p:pic>
      <p:sp>
        <p:nvSpPr>
          <p:cNvPr id="3" name="TextBox 2"/>
          <p:cNvSpPr txBox="1"/>
          <p:nvPr/>
        </p:nvSpPr>
        <p:spPr>
          <a:xfrm>
            <a:off x="4953000" y="4250296"/>
            <a:ext cx="3207829" cy="707886"/>
          </a:xfrm>
          <a:prstGeom prst="rect">
            <a:avLst/>
          </a:prstGeom>
          <a:noFill/>
        </p:spPr>
        <p:txBody>
          <a:bodyPr wrap="none" rtlCol="0">
            <a:spAutoFit/>
          </a:bodyPr>
          <a:lstStyle/>
          <a:p>
            <a:r>
              <a:rPr lang="en-US" sz="4000" dirty="0" smtClean="0">
                <a:solidFill>
                  <a:srgbClr val="FF0000"/>
                </a:solidFill>
              </a:rPr>
              <a:t>x10</a:t>
            </a:r>
            <a:r>
              <a:rPr lang="en-US" sz="4000" baseline="30000" dirty="0">
                <a:solidFill>
                  <a:srgbClr val="FF0000"/>
                </a:solidFill>
              </a:rPr>
              <a:t>5</a:t>
            </a:r>
            <a:r>
              <a:rPr lang="en-US" sz="4000" dirty="0" smtClean="0">
                <a:solidFill>
                  <a:srgbClr val="FF0000"/>
                </a:solidFill>
              </a:rPr>
              <a:t> in </a:t>
            </a:r>
            <a:r>
              <a:rPr lang="en-US" sz="4000" dirty="0">
                <a:solidFill>
                  <a:srgbClr val="FF0000"/>
                </a:solidFill>
              </a:rPr>
              <a:t>6</a:t>
            </a:r>
            <a:r>
              <a:rPr lang="en-US" sz="4000" dirty="0" smtClean="0">
                <a:solidFill>
                  <a:srgbClr val="FF0000"/>
                </a:solidFill>
              </a:rPr>
              <a:t> years</a:t>
            </a:r>
            <a:endParaRPr lang="en-US" sz="4000" dirty="0">
              <a:solidFill>
                <a:srgbClr val="FF0000"/>
              </a:solidFill>
            </a:endParaRPr>
          </a:p>
        </p:txBody>
      </p:sp>
      <p:sp>
        <p:nvSpPr>
          <p:cNvPr id="5" name="Freeform 4"/>
          <p:cNvSpPr/>
          <p:nvPr/>
        </p:nvSpPr>
        <p:spPr>
          <a:xfrm>
            <a:off x="2108200" y="1475308"/>
            <a:ext cx="5713455" cy="4143274"/>
          </a:xfrm>
          <a:custGeom>
            <a:avLst/>
            <a:gdLst>
              <a:gd name="connsiteX0" fmla="*/ 0 w 5505450"/>
              <a:gd name="connsiteY0" fmla="*/ 3924300 h 3924300"/>
              <a:gd name="connsiteX1" fmla="*/ 476250 w 5505450"/>
              <a:gd name="connsiteY1" fmla="*/ 3714750 h 3924300"/>
              <a:gd name="connsiteX2" fmla="*/ 946150 w 5505450"/>
              <a:gd name="connsiteY2" fmla="*/ 3644900 h 3924300"/>
              <a:gd name="connsiteX3" fmla="*/ 1435100 w 5505450"/>
              <a:gd name="connsiteY3" fmla="*/ 3397250 h 3924300"/>
              <a:gd name="connsiteX4" fmla="*/ 1892300 w 5505450"/>
              <a:gd name="connsiteY4" fmla="*/ 3409950 h 3924300"/>
              <a:gd name="connsiteX5" fmla="*/ 2362200 w 5505450"/>
              <a:gd name="connsiteY5" fmla="*/ 2952750 h 3924300"/>
              <a:gd name="connsiteX6" fmla="*/ 2857500 w 5505450"/>
              <a:gd name="connsiteY6" fmla="*/ 2781300 h 3924300"/>
              <a:gd name="connsiteX7" fmla="*/ 3321050 w 5505450"/>
              <a:gd name="connsiteY7" fmla="*/ 2057400 h 3924300"/>
              <a:gd name="connsiteX8" fmla="*/ 3822700 w 5505450"/>
              <a:gd name="connsiteY8" fmla="*/ 1701800 h 3924300"/>
              <a:gd name="connsiteX9" fmla="*/ 4279900 w 5505450"/>
              <a:gd name="connsiteY9" fmla="*/ 1289050 h 3924300"/>
              <a:gd name="connsiteX10" fmla="*/ 4737100 w 5505450"/>
              <a:gd name="connsiteY10" fmla="*/ 609600 h 3924300"/>
              <a:gd name="connsiteX11" fmla="*/ 5219700 w 5505450"/>
              <a:gd name="connsiteY11" fmla="*/ 349250 h 3924300"/>
              <a:gd name="connsiteX12" fmla="*/ 5505450 w 5505450"/>
              <a:gd name="connsiteY12" fmla="*/ 0 h 3924300"/>
              <a:gd name="connsiteX13" fmla="*/ 5505450 w 5505450"/>
              <a:gd name="connsiteY13" fmla="*/ 0 h 3924300"/>
              <a:gd name="connsiteX0" fmla="*/ 0 w 5713455"/>
              <a:gd name="connsiteY0" fmla="*/ 4143274 h 4143274"/>
              <a:gd name="connsiteX1" fmla="*/ 476250 w 5713455"/>
              <a:gd name="connsiteY1" fmla="*/ 3933724 h 4143274"/>
              <a:gd name="connsiteX2" fmla="*/ 946150 w 5713455"/>
              <a:gd name="connsiteY2" fmla="*/ 3863874 h 4143274"/>
              <a:gd name="connsiteX3" fmla="*/ 1435100 w 5713455"/>
              <a:gd name="connsiteY3" fmla="*/ 3616224 h 4143274"/>
              <a:gd name="connsiteX4" fmla="*/ 1892300 w 5713455"/>
              <a:gd name="connsiteY4" fmla="*/ 3628924 h 4143274"/>
              <a:gd name="connsiteX5" fmla="*/ 2362200 w 5713455"/>
              <a:gd name="connsiteY5" fmla="*/ 3171724 h 4143274"/>
              <a:gd name="connsiteX6" fmla="*/ 2857500 w 5713455"/>
              <a:gd name="connsiteY6" fmla="*/ 3000274 h 4143274"/>
              <a:gd name="connsiteX7" fmla="*/ 3321050 w 5713455"/>
              <a:gd name="connsiteY7" fmla="*/ 2276374 h 4143274"/>
              <a:gd name="connsiteX8" fmla="*/ 3822700 w 5713455"/>
              <a:gd name="connsiteY8" fmla="*/ 1920774 h 4143274"/>
              <a:gd name="connsiteX9" fmla="*/ 4279900 w 5713455"/>
              <a:gd name="connsiteY9" fmla="*/ 1508024 h 4143274"/>
              <a:gd name="connsiteX10" fmla="*/ 4737100 w 5713455"/>
              <a:gd name="connsiteY10" fmla="*/ 828574 h 4143274"/>
              <a:gd name="connsiteX11" fmla="*/ 5219700 w 5713455"/>
              <a:gd name="connsiteY11" fmla="*/ 568224 h 4143274"/>
              <a:gd name="connsiteX12" fmla="*/ 5505450 w 5713455"/>
              <a:gd name="connsiteY12" fmla="*/ 218974 h 4143274"/>
              <a:gd name="connsiteX13" fmla="*/ 5713455 w 5713455"/>
              <a:gd name="connsiteY13" fmla="*/ 0 h 41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3455" h="4143274">
                <a:moveTo>
                  <a:pt x="0" y="4143274"/>
                </a:moveTo>
                <a:lnTo>
                  <a:pt x="476250" y="3933724"/>
                </a:lnTo>
                <a:lnTo>
                  <a:pt x="946150" y="3863874"/>
                </a:lnTo>
                <a:lnTo>
                  <a:pt x="1435100" y="3616224"/>
                </a:lnTo>
                <a:lnTo>
                  <a:pt x="1892300" y="3628924"/>
                </a:lnTo>
                <a:lnTo>
                  <a:pt x="2362200" y="3171724"/>
                </a:lnTo>
                <a:lnTo>
                  <a:pt x="2857500" y="3000274"/>
                </a:lnTo>
                <a:lnTo>
                  <a:pt x="3321050" y="2276374"/>
                </a:lnTo>
                <a:lnTo>
                  <a:pt x="3822700" y="1920774"/>
                </a:lnTo>
                <a:lnTo>
                  <a:pt x="4279900" y="1508024"/>
                </a:lnTo>
                <a:lnTo>
                  <a:pt x="4737100" y="828574"/>
                </a:lnTo>
                <a:lnTo>
                  <a:pt x="5219700" y="568224"/>
                </a:lnTo>
                <a:cubicBezTo>
                  <a:pt x="5314950" y="451807"/>
                  <a:pt x="5423157" y="313678"/>
                  <a:pt x="5505450" y="218974"/>
                </a:cubicBezTo>
                <a:cubicBezTo>
                  <a:pt x="5587743" y="124270"/>
                  <a:pt x="5644120" y="72991"/>
                  <a:pt x="5713455" y="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2241550" y="1681582"/>
            <a:ext cx="304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03172" y="3205582"/>
            <a:ext cx="2179553" cy="523220"/>
          </a:xfrm>
          <a:prstGeom prst="rect">
            <a:avLst/>
          </a:prstGeom>
          <a:noFill/>
        </p:spPr>
        <p:txBody>
          <a:bodyPr wrap="none" rtlCol="0">
            <a:spAutoFit/>
          </a:bodyPr>
          <a:lstStyle/>
          <a:p>
            <a:r>
              <a:rPr lang="en-US" sz="2800" dirty="0" smtClean="0">
                <a:solidFill>
                  <a:srgbClr val="9E4290"/>
                </a:solidFill>
              </a:rPr>
              <a:t>x10 in </a:t>
            </a:r>
            <a:r>
              <a:rPr lang="en-US" sz="2800" dirty="0">
                <a:solidFill>
                  <a:srgbClr val="9E4290"/>
                </a:solidFill>
              </a:rPr>
              <a:t>6</a:t>
            </a:r>
            <a:r>
              <a:rPr lang="en-US" sz="2800" dirty="0" smtClean="0">
                <a:solidFill>
                  <a:srgbClr val="9E4290"/>
                </a:solidFill>
              </a:rPr>
              <a:t> years</a:t>
            </a:r>
            <a:endParaRPr lang="en-US" sz="2800" dirty="0">
              <a:solidFill>
                <a:srgbClr val="9E4290"/>
              </a:solidFill>
            </a:endParaRPr>
          </a:p>
        </p:txBody>
      </p:sp>
      <p:sp>
        <p:nvSpPr>
          <p:cNvPr id="9" name="Rectangle 8"/>
          <p:cNvSpPr/>
          <p:nvPr/>
        </p:nvSpPr>
        <p:spPr>
          <a:xfrm>
            <a:off x="1905000" y="2214982"/>
            <a:ext cx="3048000" cy="3886200"/>
          </a:xfrm>
          <a:prstGeom prst="rect">
            <a:avLst/>
          </a:prstGeom>
          <a:solidFill>
            <a:srgbClr val="FFFF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627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sequencing machines</a:t>
            </a:r>
            <a:endParaRPr lang="en-US" dirty="0"/>
          </a:p>
        </p:txBody>
      </p:sp>
      <p:pic>
        <p:nvPicPr>
          <p:cNvPr id="5" name="Picture 4" descr="Screen Shot 2012-03-01 at 3.11.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9" y="1143000"/>
            <a:ext cx="9948409" cy="5654351"/>
          </a:xfrm>
          <a:prstGeom prst="rect">
            <a:avLst/>
          </a:prstGeom>
        </p:spPr>
      </p:pic>
      <p:sp>
        <p:nvSpPr>
          <p:cNvPr id="6" name="TextBox 5"/>
          <p:cNvSpPr txBox="1"/>
          <p:nvPr/>
        </p:nvSpPr>
        <p:spPr>
          <a:xfrm>
            <a:off x="6192225" y="6428019"/>
            <a:ext cx="2418375" cy="369332"/>
          </a:xfrm>
          <a:prstGeom prst="rect">
            <a:avLst/>
          </a:prstGeom>
          <a:noFill/>
        </p:spPr>
        <p:txBody>
          <a:bodyPr wrap="none" rtlCol="0">
            <a:spAutoFit/>
          </a:bodyPr>
          <a:lstStyle/>
          <a:p>
            <a:r>
              <a:rPr lang="en-US" dirty="0"/>
              <a:t>http://</a:t>
            </a:r>
            <a:r>
              <a:rPr lang="en-US" dirty="0" err="1"/>
              <a:t>omicsmaps.com</a:t>
            </a:r>
            <a:r>
              <a:rPr lang="en-US" dirty="0"/>
              <a:t>/</a:t>
            </a:r>
          </a:p>
        </p:txBody>
      </p:sp>
    </p:spTree>
    <p:extLst>
      <p:ext uri="{BB962C8B-B14F-4D97-AF65-F5344CB8AC3E}">
        <p14:creationId xmlns:p14="http://schemas.microsoft.com/office/powerpoint/2010/main" val="10430086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Group 3"/>
          <p:cNvGrpSpPr>
            <a:grpSpLocks/>
          </p:cNvGrpSpPr>
          <p:nvPr/>
        </p:nvGrpSpPr>
        <p:grpSpPr bwMode="auto">
          <a:xfrm>
            <a:off x="1" y="990600"/>
            <a:ext cx="9166227" cy="5510212"/>
            <a:chOff x="0" y="549"/>
            <a:chExt cx="5774" cy="3471"/>
          </a:xfrm>
        </p:grpSpPr>
        <p:pic>
          <p:nvPicPr>
            <p:cNvPr id="29700" name="Picture 4" descr="SYNCH_IBM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 y="549"/>
              <a:ext cx="4006" cy="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AutoShape 5"/>
            <p:cNvSpPr>
              <a:spLocks noChangeAspect="1"/>
            </p:cNvSpPr>
            <p:nvPr/>
          </p:nvSpPr>
          <p:spPr bwMode="auto">
            <a:xfrm flipH="1">
              <a:off x="1133" y="1908"/>
              <a:ext cx="115" cy="1710"/>
            </a:xfrm>
            <a:prstGeom prst="rightBrace">
              <a:avLst>
                <a:gd name="adj1" fmla="val 123913"/>
                <a:gd name="adj2" fmla="val 50000"/>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Text Box 6"/>
            <p:cNvSpPr txBox="1">
              <a:spLocks noChangeArrowheads="1"/>
            </p:cNvSpPr>
            <p:nvPr/>
          </p:nvSpPr>
          <p:spPr bwMode="auto">
            <a:xfrm>
              <a:off x="4512" y="1956"/>
              <a:ext cx="1262" cy="756"/>
            </a:xfrm>
            <a:prstGeom prst="rect">
              <a:avLst/>
            </a:prstGeom>
            <a:noFill/>
            <a:ln w="9525">
              <a:noFill/>
              <a:miter lim="800000"/>
              <a:headEnd/>
              <a:tailEnd/>
            </a:ln>
          </p:spPr>
          <p:txBody>
            <a:bodyPr wrap="none">
              <a:spAutoFit/>
            </a:bodyPr>
            <a:lstStyle/>
            <a:p>
              <a:pPr>
                <a:defRPr/>
              </a:pPr>
              <a:r>
                <a:rPr lang="en-US" sz="2400" dirty="0">
                  <a:solidFill>
                    <a:schemeClr val="tx2">
                      <a:lumMod val="75000"/>
                    </a:schemeClr>
                  </a:solidFill>
                  <a:latin typeface="Arial"/>
                  <a:ea typeface="ＭＳ Ｐゴシック" charset="-128"/>
                  <a:cs typeface="Arial"/>
                </a:rPr>
                <a:t>18 orders</a:t>
              </a:r>
            </a:p>
            <a:p>
              <a:pPr>
                <a:defRPr/>
              </a:pPr>
              <a:r>
                <a:rPr lang="en-US" sz="2400" dirty="0">
                  <a:solidFill>
                    <a:schemeClr val="tx2">
                      <a:lumMod val="75000"/>
                    </a:schemeClr>
                  </a:solidFill>
                  <a:latin typeface="Arial"/>
                  <a:ea typeface="ＭＳ Ｐゴシック" charset="-128"/>
                  <a:cs typeface="Arial"/>
                </a:rPr>
                <a:t>of magnitude</a:t>
              </a:r>
            </a:p>
            <a:p>
              <a:pPr>
                <a:defRPr/>
              </a:pPr>
              <a:r>
                <a:rPr lang="en-US" sz="2400" dirty="0">
                  <a:solidFill>
                    <a:schemeClr val="tx2">
                      <a:lumMod val="75000"/>
                    </a:schemeClr>
                  </a:solidFill>
                  <a:latin typeface="Arial"/>
                  <a:ea typeface="ＭＳ Ｐゴシック" charset="-128"/>
                  <a:cs typeface="Arial"/>
                </a:rPr>
                <a:t>in 5 decades</a:t>
              </a:r>
              <a:r>
                <a:rPr lang="en-US" sz="2400" dirty="0">
                  <a:solidFill>
                    <a:schemeClr val="tx2">
                      <a:lumMod val="75000"/>
                    </a:schemeClr>
                  </a:solidFill>
                  <a:latin typeface="Comic Sans MS" charset="0"/>
                  <a:ea typeface="ＭＳ Ｐゴシック" charset="-128"/>
                  <a:cs typeface="ＭＳ Ｐゴシック" charset="-128"/>
                </a:rPr>
                <a:t>!</a:t>
              </a:r>
            </a:p>
          </p:txBody>
        </p:sp>
        <p:sp>
          <p:nvSpPr>
            <p:cNvPr id="29703" name="AutoShape 7"/>
            <p:cNvSpPr>
              <a:spLocks/>
            </p:cNvSpPr>
            <p:nvPr/>
          </p:nvSpPr>
          <p:spPr bwMode="auto">
            <a:xfrm>
              <a:off x="4272" y="832"/>
              <a:ext cx="201" cy="2906"/>
            </a:xfrm>
            <a:prstGeom prst="rightBrace">
              <a:avLst>
                <a:gd name="adj1" fmla="val 120481"/>
                <a:gd name="adj2" fmla="val 50000"/>
              </a:avLst>
            </a:prstGeom>
            <a:noFill/>
            <a:ln w="19050">
              <a:solidFill>
                <a:srgbClr val="ED1C2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Text Box 8"/>
            <p:cNvSpPr txBox="1">
              <a:spLocks noChangeArrowheads="1"/>
            </p:cNvSpPr>
            <p:nvPr/>
          </p:nvSpPr>
          <p:spPr bwMode="auto">
            <a:xfrm>
              <a:off x="0" y="2436"/>
              <a:ext cx="1237" cy="756"/>
            </a:xfrm>
            <a:prstGeom prst="rect">
              <a:avLst/>
            </a:prstGeom>
            <a:noFill/>
            <a:ln w="9525">
              <a:noFill/>
              <a:miter lim="800000"/>
              <a:headEnd/>
              <a:tailEnd/>
            </a:ln>
          </p:spPr>
          <p:txBody>
            <a:bodyPr wrap="none">
              <a:spAutoFit/>
            </a:bodyPr>
            <a:lstStyle/>
            <a:p>
              <a:pPr>
                <a:defRPr/>
              </a:pPr>
              <a:r>
                <a:rPr lang="en-US" sz="2400" dirty="0">
                  <a:solidFill>
                    <a:schemeClr val="tx2">
                      <a:lumMod val="75000"/>
                    </a:schemeClr>
                  </a:solidFill>
                  <a:latin typeface="Arial"/>
                  <a:ea typeface="ＭＳ Ｐゴシック" charset="-128"/>
                  <a:cs typeface="Arial"/>
                </a:rPr>
                <a:t>12 </a:t>
              </a:r>
              <a:r>
                <a:rPr lang="en-US" sz="2400" dirty="0" smtClean="0">
                  <a:solidFill>
                    <a:schemeClr val="tx2">
                      <a:lumMod val="75000"/>
                    </a:schemeClr>
                  </a:solidFill>
                  <a:latin typeface="Arial"/>
                  <a:ea typeface="ＭＳ Ｐゴシック" charset="-128"/>
                  <a:cs typeface="Arial"/>
                </a:rPr>
                <a:t>orders of</a:t>
              </a:r>
              <a:endParaRPr lang="en-US" sz="2400" dirty="0">
                <a:solidFill>
                  <a:schemeClr val="tx2">
                    <a:lumMod val="75000"/>
                  </a:schemeClr>
                </a:solidFill>
                <a:latin typeface="Arial"/>
                <a:ea typeface="ＭＳ Ｐゴシック" charset="-128"/>
                <a:cs typeface="Arial"/>
              </a:endParaRPr>
            </a:p>
            <a:p>
              <a:pPr>
                <a:defRPr/>
              </a:pPr>
              <a:r>
                <a:rPr lang="en-US" sz="2400" dirty="0" smtClean="0">
                  <a:solidFill>
                    <a:schemeClr val="tx2">
                      <a:lumMod val="75000"/>
                    </a:schemeClr>
                  </a:solidFill>
                  <a:latin typeface="Arial"/>
                  <a:ea typeface="ＭＳ Ｐゴシック" charset="-128"/>
                  <a:cs typeface="Arial"/>
                </a:rPr>
                <a:t>magnitude</a:t>
              </a:r>
              <a:endParaRPr lang="en-US" sz="2400" dirty="0">
                <a:solidFill>
                  <a:schemeClr val="tx2">
                    <a:lumMod val="75000"/>
                  </a:schemeClr>
                </a:solidFill>
                <a:latin typeface="Arial"/>
                <a:ea typeface="ＭＳ Ｐゴシック" charset="-128"/>
                <a:cs typeface="Arial"/>
              </a:endParaRPr>
            </a:p>
            <a:p>
              <a:pPr>
                <a:defRPr/>
              </a:pPr>
              <a:r>
                <a:rPr lang="en-US" sz="2400" dirty="0">
                  <a:solidFill>
                    <a:schemeClr val="tx2">
                      <a:lumMod val="75000"/>
                    </a:schemeClr>
                  </a:solidFill>
                  <a:latin typeface="Arial"/>
                  <a:ea typeface="ＭＳ Ｐゴシック" charset="-128"/>
                  <a:cs typeface="Arial"/>
                </a:rPr>
                <a:t>in 6 decades</a:t>
              </a:r>
            </a:p>
          </p:txBody>
        </p:sp>
      </p:grpSp>
      <p:sp>
        <p:nvSpPr>
          <p:cNvPr id="4" name="Title 3"/>
          <p:cNvSpPr>
            <a:spLocks noGrp="1"/>
          </p:cNvSpPr>
          <p:nvPr>
            <p:ph type="title"/>
          </p:nvPr>
        </p:nvSpPr>
        <p:spPr/>
        <p:txBody>
          <a:bodyPr/>
          <a:lstStyle/>
          <a:p>
            <a:r>
              <a:rPr lang="en-US" dirty="0" smtClean="0"/>
              <a:t>Moore’s Law for X-ray sources</a:t>
            </a:r>
            <a:endParaRPr lang="en-US" dirty="0"/>
          </a:p>
        </p:txBody>
      </p:sp>
      <p:sp>
        <p:nvSpPr>
          <p:cNvPr id="2" name="TextBox 1"/>
          <p:cNvSpPr txBox="1"/>
          <p:nvPr/>
        </p:nvSpPr>
        <p:spPr>
          <a:xfrm>
            <a:off x="685800" y="6525927"/>
            <a:ext cx="2009347" cy="369332"/>
          </a:xfrm>
          <a:prstGeom prst="rect">
            <a:avLst/>
          </a:prstGeom>
          <a:noFill/>
        </p:spPr>
        <p:txBody>
          <a:bodyPr wrap="none" rtlCol="0">
            <a:spAutoFit/>
          </a:bodyPr>
          <a:lstStyle/>
          <a:p>
            <a:r>
              <a:rPr lang="en-US" dirty="0" smtClean="0"/>
              <a:t>Credit: Linda Young</a:t>
            </a:r>
            <a:endParaRPr lang="en-US" dirty="0"/>
          </a:p>
        </p:txBody>
      </p:sp>
    </p:spTree>
    <p:extLst>
      <p:ext uri="{BB962C8B-B14F-4D97-AF65-F5344CB8AC3E}">
        <p14:creationId xmlns:p14="http://schemas.microsoft.com/office/powerpoint/2010/main" val="2769667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Exploding data volumes in </a:t>
            </a:r>
            <a:r>
              <a:rPr lang="en-US" dirty="0" smtClean="0"/>
              <a:t>astronomy</a:t>
            </a:r>
            <a:endParaRPr lang="en-US" dirty="0"/>
          </a:p>
        </p:txBody>
      </p:sp>
      <p:pic>
        <p:nvPicPr>
          <p:cNvPr id="4" name="Picture 3"/>
          <p:cNvPicPr>
            <a:picLocks noChangeAspect="1"/>
          </p:cNvPicPr>
          <p:nvPr/>
        </p:nvPicPr>
        <p:blipFill>
          <a:blip r:embed="rId2"/>
          <a:stretch>
            <a:fillRect/>
          </a:stretch>
        </p:blipFill>
        <p:spPr>
          <a:xfrm>
            <a:off x="2896570" y="1752600"/>
            <a:ext cx="7255683" cy="4114800"/>
          </a:xfrm>
          <a:prstGeom prst="rect">
            <a:avLst/>
          </a:prstGeom>
        </p:spPr>
      </p:pic>
      <p:sp>
        <p:nvSpPr>
          <p:cNvPr id="5" name="TextBox 4"/>
          <p:cNvSpPr txBox="1"/>
          <p:nvPr/>
        </p:nvSpPr>
        <p:spPr>
          <a:xfrm>
            <a:off x="2871894" y="2971800"/>
            <a:ext cx="3528905" cy="923330"/>
          </a:xfrm>
          <a:prstGeom prst="rect">
            <a:avLst/>
          </a:prstGeom>
          <a:noFill/>
        </p:spPr>
        <p:txBody>
          <a:bodyPr wrap="square" rtlCol="0">
            <a:spAutoFit/>
          </a:bodyPr>
          <a:lstStyle/>
          <a:p>
            <a:r>
              <a:rPr lang="en-US" sz="5400" dirty="0" smtClean="0">
                <a:solidFill>
                  <a:srgbClr val="FF0000"/>
                </a:solidFill>
              </a:rPr>
              <a:t>100,000 TB</a:t>
            </a:r>
            <a:endParaRPr lang="en-US" sz="5400" dirty="0">
              <a:solidFill>
                <a:srgbClr val="FF0000"/>
              </a:solidFill>
            </a:endParaRPr>
          </a:p>
        </p:txBody>
      </p:sp>
      <p:sp>
        <p:nvSpPr>
          <p:cNvPr id="6" name="TextBox 5"/>
          <p:cNvSpPr txBox="1"/>
          <p:nvPr/>
        </p:nvSpPr>
        <p:spPr>
          <a:xfrm>
            <a:off x="0" y="2036366"/>
            <a:ext cx="2864767" cy="2339102"/>
          </a:xfrm>
          <a:prstGeom prst="rect">
            <a:avLst/>
          </a:prstGeom>
          <a:noFill/>
        </p:spPr>
        <p:txBody>
          <a:bodyPr wrap="square" rtlCol="0">
            <a:spAutoFit/>
          </a:bodyPr>
          <a:lstStyle/>
          <a:p>
            <a:pPr algn="r"/>
            <a:r>
              <a:rPr lang="en-US" dirty="0"/>
              <a:t>MACHO et al.: </a:t>
            </a:r>
            <a:r>
              <a:rPr lang="en-US" dirty="0" smtClean="0">
                <a:solidFill>
                  <a:srgbClr val="FF0000"/>
                </a:solidFill>
              </a:rPr>
              <a:t>1 TB</a:t>
            </a:r>
          </a:p>
          <a:p>
            <a:pPr algn="r"/>
            <a:r>
              <a:rPr lang="en-US" sz="2800" dirty="0" smtClean="0"/>
              <a:t>Palomar: </a:t>
            </a:r>
            <a:r>
              <a:rPr lang="en-US" sz="2800" dirty="0" smtClean="0">
                <a:solidFill>
                  <a:srgbClr val="FF0000"/>
                </a:solidFill>
              </a:rPr>
              <a:t>3 TB</a:t>
            </a:r>
            <a:endParaRPr lang="en-US" sz="2800" dirty="0">
              <a:solidFill>
                <a:srgbClr val="FF0000"/>
              </a:solidFill>
            </a:endParaRPr>
          </a:p>
          <a:p>
            <a:pPr algn="r"/>
            <a:r>
              <a:rPr lang="en-US" sz="3200" dirty="0" smtClean="0"/>
              <a:t>2MASS: </a:t>
            </a:r>
            <a:r>
              <a:rPr lang="en-US" sz="3200" dirty="0">
                <a:solidFill>
                  <a:srgbClr val="FF0000"/>
                </a:solidFill>
              </a:rPr>
              <a:t>10 TB</a:t>
            </a:r>
          </a:p>
          <a:p>
            <a:pPr algn="r"/>
            <a:r>
              <a:rPr lang="en-US" sz="3200" dirty="0" smtClean="0"/>
              <a:t>GALEX: </a:t>
            </a:r>
            <a:r>
              <a:rPr lang="en-US" sz="3200" dirty="0">
                <a:solidFill>
                  <a:srgbClr val="FF0000"/>
                </a:solidFill>
              </a:rPr>
              <a:t>30 TB</a:t>
            </a:r>
          </a:p>
          <a:p>
            <a:pPr algn="r"/>
            <a:r>
              <a:rPr lang="en-US" sz="3600" dirty="0" smtClean="0"/>
              <a:t>Sloan: </a:t>
            </a:r>
            <a:r>
              <a:rPr lang="en-US" sz="3600" dirty="0">
                <a:solidFill>
                  <a:srgbClr val="FF0000"/>
                </a:solidFill>
              </a:rPr>
              <a:t>40 </a:t>
            </a:r>
            <a:r>
              <a:rPr lang="en-US" sz="3600" dirty="0" smtClean="0">
                <a:solidFill>
                  <a:srgbClr val="FF0000"/>
                </a:solidFill>
              </a:rPr>
              <a:t>TB</a:t>
            </a:r>
          </a:p>
        </p:txBody>
      </p:sp>
      <p:sp>
        <p:nvSpPr>
          <p:cNvPr id="7" name="TextBox 6"/>
          <p:cNvSpPr txBox="1"/>
          <p:nvPr/>
        </p:nvSpPr>
        <p:spPr>
          <a:xfrm>
            <a:off x="0" y="4362271"/>
            <a:ext cx="2940967" cy="1200329"/>
          </a:xfrm>
          <a:prstGeom prst="rect">
            <a:avLst/>
          </a:prstGeom>
          <a:noFill/>
        </p:spPr>
        <p:txBody>
          <a:bodyPr wrap="square" rtlCol="0">
            <a:spAutoFit/>
          </a:bodyPr>
          <a:lstStyle/>
          <a:p>
            <a:pPr algn="r">
              <a:lnSpc>
                <a:spcPct val="80000"/>
              </a:lnSpc>
            </a:pPr>
            <a:r>
              <a:rPr lang="en-US" sz="4000" dirty="0" smtClean="0"/>
              <a:t>Pan-STARRS: </a:t>
            </a:r>
            <a:br>
              <a:rPr lang="en-US" sz="4000" dirty="0" smtClean="0"/>
            </a:br>
            <a:r>
              <a:rPr lang="en-US" sz="4800" dirty="0" smtClean="0">
                <a:solidFill>
                  <a:srgbClr val="FF0000"/>
                </a:solidFill>
              </a:rPr>
              <a:t>40,000 TB</a:t>
            </a:r>
            <a:endParaRPr lang="en-US" sz="4800" dirty="0">
              <a:solidFill>
                <a:srgbClr val="FF0000"/>
              </a:solidFill>
            </a:endParaRPr>
          </a:p>
        </p:txBody>
      </p:sp>
    </p:spTree>
    <p:extLst>
      <p:ext uri="{BB962C8B-B14F-4D97-AF65-F5344CB8AC3E}">
        <p14:creationId xmlns:p14="http://schemas.microsoft.com/office/powerpoint/2010/main" val="32685434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315200" cy="990600"/>
          </a:xfrm>
        </p:spPr>
        <p:txBody>
          <a:bodyPr>
            <a:normAutofit fontScale="90000"/>
          </a:bodyPr>
          <a:lstStyle/>
          <a:p>
            <a:r>
              <a:rPr lang="en-US" dirty="0" smtClean="0"/>
              <a:t>Exploding data volumes in climate science</a:t>
            </a:r>
            <a:endParaRPr lang="en-US" dirty="0"/>
          </a:p>
        </p:txBody>
      </p:sp>
      <p:pic>
        <p:nvPicPr>
          <p:cNvPr id="4" name="Picture 3"/>
          <p:cNvPicPr>
            <a:picLocks noChangeAspect="1"/>
          </p:cNvPicPr>
          <p:nvPr/>
        </p:nvPicPr>
        <p:blipFill rotWithShape="1">
          <a:blip r:embed="rId2"/>
          <a:srcRect t="11950" b="12534"/>
          <a:stretch/>
        </p:blipFill>
        <p:spPr>
          <a:xfrm>
            <a:off x="762000" y="1293673"/>
            <a:ext cx="8077200" cy="4574666"/>
          </a:xfrm>
          <a:prstGeom prst="rect">
            <a:avLst/>
          </a:prstGeom>
        </p:spPr>
      </p:pic>
      <p:sp>
        <p:nvSpPr>
          <p:cNvPr id="5" name="TextBox 4"/>
          <p:cNvSpPr txBox="1"/>
          <p:nvPr/>
        </p:nvSpPr>
        <p:spPr>
          <a:xfrm>
            <a:off x="0" y="4798873"/>
            <a:ext cx="6119546" cy="1754327"/>
          </a:xfrm>
          <a:prstGeom prst="rect">
            <a:avLst/>
          </a:prstGeom>
          <a:noFill/>
          <a:ln>
            <a:noFill/>
          </a:ln>
        </p:spPr>
        <p:txBody>
          <a:bodyPr wrap="square" rtlCol="0">
            <a:spAutoFit/>
          </a:bodyPr>
          <a:lstStyle/>
          <a:p>
            <a:r>
              <a:rPr lang="en-US" sz="3600" dirty="0">
                <a:solidFill>
                  <a:srgbClr val="415968"/>
                </a:solidFill>
              </a:rPr>
              <a:t>C</a:t>
            </a:r>
            <a:r>
              <a:rPr lang="en-US" sz="3600" dirty="0" smtClean="0">
                <a:solidFill>
                  <a:srgbClr val="415968"/>
                </a:solidFill>
              </a:rPr>
              <a:t>limate </a:t>
            </a:r>
            <a:br>
              <a:rPr lang="en-US" sz="3600" dirty="0" smtClean="0">
                <a:solidFill>
                  <a:srgbClr val="415968"/>
                </a:solidFill>
              </a:rPr>
            </a:br>
            <a:r>
              <a:rPr lang="en-US" sz="3600" dirty="0" smtClean="0">
                <a:solidFill>
                  <a:srgbClr val="415968"/>
                </a:solidFill>
              </a:rPr>
              <a:t>model </a:t>
            </a:r>
            <a:r>
              <a:rPr lang="en-US" sz="3600" dirty="0" err="1" smtClean="0">
                <a:solidFill>
                  <a:srgbClr val="415968"/>
                </a:solidFill>
              </a:rPr>
              <a:t>intercomparison</a:t>
            </a:r>
            <a:endParaRPr lang="en-US" sz="3600" dirty="0" smtClean="0">
              <a:solidFill>
                <a:srgbClr val="415968"/>
              </a:solidFill>
            </a:endParaRPr>
          </a:p>
          <a:p>
            <a:r>
              <a:rPr lang="en-US" sz="3600" dirty="0" smtClean="0">
                <a:solidFill>
                  <a:srgbClr val="415968"/>
                </a:solidFill>
              </a:rPr>
              <a:t>project (CMIP) of the IPCC</a:t>
            </a:r>
            <a:endParaRPr lang="en-US" sz="3600" dirty="0">
              <a:solidFill>
                <a:srgbClr val="415968"/>
              </a:solidFill>
            </a:endParaRPr>
          </a:p>
        </p:txBody>
      </p:sp>
      <p:sp>
        <p:nvSpPr>
          <p:cNvPr id="6" name="TextBox 5"/>
          <p:cNvSpPr txBox="1"/>
          <p:nvPr/>
        </p:nvSpPr>
        <p:spPr>
          <a:xfrm>
            <a:off x="3961512" y="1293673"/>
            <a:ext cx="4191888" cy="1138773"/>
          </a:xfrm>
          <a:prstGeom prst="rect">
            <a:avLst/>
          </a:prstGeom>
          <a:noFill/>
        </p:spPr>
        <p:txBody>
          <a:bodyPr wrap="square" rtlCol="0">
            <a:spAutoFit/>
          </a:bodyPr>
          <a:lstStyle/>
          <a:p>
            <a:r>
              <a:rPr lang="en-US" sz="2800" dirty="0" smtClean="0">
                <a:solidFill>
                  <a:srgbClr val="415968"/>
                </a:solidFill>
              </a:rPr>
              <a:t>2004: </a:t>
            </a:r>
            <a:r>
              <a:rPr lang="en-US" sz="2800" dirty="0" smtClean="0">
                <a:solidFill>
                  <a:srgbClr val="FF0000"/>
                </a:solidFill>
              </a:rPr>
              <a:t>36 TB</a:t>
            </a:r>
          </a:p>
          <a:p>
            <a:r>
              <a:rPr lang="en-US" sz="4000" dirty="0" smtClean="0">
                <a:solidFill>
                  <a:srgbClr val="415968"/>
                </a:solidFill>
              </a:rPr>
              <a:t>2012: </a:t>
            </a:r>
            <a:r>
              <a:rPr lang="en-US" sz="4000" dirty="0" smtClean="0">
                <a:solidFill>
                  <a:srgbClr val="FF0000"/>
                </a:solidFill>
              </a:rPr>
              <a:t>2,300 TB</a:t>
            </a:r>
            <a:endParaRPr lang="en-US" sz="4000" dirty="0">
              <a:solidFill>
                <a:srgbClr val="FF0000"/>
              </a:solidFill>
            </a:endParaRPr>
          </a:p>
        </p:txBody>
      </p:sp>
    </p:spTree>
    <p:extLst>
      <p:ext uri="{BB962C8B-B14F-4D97-AF65-F5344CB8AC3E}">
        <p14:creationId xmlns:p14="http://schemas.microsoft.com/office/powerpoint/2010/main" val="9382090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10412 GlobusWorld Globus Online Update o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110412 GlobusWorld Globus Online Update old.potx</Template>
  <TotalTime>15847</TotalTime>
  <Words>2007</Words>
  <Application>Microsoft Macintosh PowerPoint</Application>
  <PresentationFormat>On-screen Show (4:3)</PresentationFormat>
  <Paragraphs>365</Paragraphs>
  <Slides>40</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110412 GlobusWorld Globus Online Update old</vt:lpstr>
      <vt:lpstr>Worksheet</vt:lpstr>
      <vt:lpstr>Cloud Based Services for Science</vt:lpstr>
      <vt:lpstr>Computation Institute (CI)</vt:lpstr>
      <vt:lpstr>Cloud Layers</vt:lpstr>
      <vt:lpstr>PowerPoint Presentation</vt:lpstr>
      <vt:lpstr>The data deluge in biology</vt:lpstr>
      <vt:lpstr>Number of sequencing machines</vt:lpstr>
      <vt:lpstr>Moore’s Law for X-ray sources</vt:lpstr>
      <vt:lpstr>Exploding data volumes in astronomy</vt:lpstr>
      <vt:lpstr>Exploding data volumes in climate science</vt:lpstr>
      <vt:lpstr>Big science has been successful</vt:lpstr>
      <vt:lpstr>But small and medium science is suffering</vt:lpstr>
      <vt:lpstr>Dark data in the long tail of science</vt:lpstr>
      <vt:lpstr>A crisis that demands new approaches</vt:lpstr>
      <vt:lpstr>Run a research project from a coffee shop?</vt:lpstr>
      <vt:lpstr>Rethinking how we provide research IT</vt:lpstr>
      <vt:lpstr>Time-consuming Tasks in Research</vt:lpstr>
      <vt:lpstr>Addressing the big data challenge</vt:lpstr>
      <vt:lpstr>Grid meets Cloud</vt:lpstr>
      <vt:lpstr>PowerPoint Presentation</vt:lpstr>
      <vt:lpstr>What is Globus Online?</vt:lpstr>
      <vt:lpstr>Case Study: Lattice QCD</vt:lpstr>
      <vt:lpstr>Case Study: Enabling Users @ NERSC</vt:lpstr>
      <vt:lpstr>PowerPoint Presentation</vt:lpstr>
      <vt:lpstr>globusonline.eu (coming soon)</vt:lpstr>
      <vt:lpstr>Why SaaS?</vt:lpstr>
      <vt:lpstr>Software as a Service (SaaS)  vs Traditional software delivery</vt:lpstr>
      <vt:lpstr>Potential economies of scale</vt:lpstr>
      <vt:lpstr>Other innovative science SaaS projects</vt:lpstr>
      <vt:lpstr>Other innovative science SaaS projects</vt:lpstr>
      <vt:lpstr>Other innovative science SaaS projects</vt:lpstr>
      <vt:lpstr>Other innovative science SaaS projects</vt:lpstr>
      <vt:lpstr>Other innovative science SaaS projects</vt:lpstr>
      <vt:lpstr>Towards “research IT as a service” </vt:lpstr>
      <vt:lpstr>PaaS for Research</vt:lpstr>
      <vt:lpstr>Globus Integrate: For when you want to…</vt:lpstr>
      <vt:lpstr>Dark Energy Survey – Leveraging transfer</vt:lpstr>
      <vt:lpstr>Earth System Grid – Portal integration</vt:lpstr>
      <vt:lpstr>KBase – Leveraging the full platform</vt:lpstr>
      <vt:lpstr>Genomics Analysis using  Globus Online and Galaxy</vt:lpstr>
      <vt:lpstr>PowerPoint Presentation</vt:lpstr>
    </vt:vector>
  </TitlesOfParts>
  <Company>T3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Angi Gahler</dc:creator>
  <cp:lastModifiedBy>Steve Tuecke</cp:lastModifiedBy>
  <cp:revision>367</cp:revision>
  <cp:lastPrinted>2012-05-02T18:11:30Z</cp:lastPrinted>
  <dcterms:created xsi:type="dcterms:W3CDTF">2011-03-29T21:59:39Z</dcterms:created>
  <dcterms:modified xsi:type="dcterms:W3CDTF">2012-09-19T08:35:31Z</dcterms:modified>
</cp:coreProperties>
</file>