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4" r:id="rId3"/>
    <p:sldMasterId id="2147483772" r:id="rId4"/>
    <p:sldMasterId id="2147483803" r:id="rId5"/>
  </p:sldMasterIdLst>
  <p:notesMasterIdLst>
    <p:notesMasterId r:id="rId45"/>
  </p:notesMasterIdLst>
  <p:sldIdLst>
    <p:sldId id="256" r:id="rId6"/>
    <p:sldId id="258" r:id="rId7"/>
    <p:sldId id="339" r:id="rId8"/>
    <p:sldId id="362" r:id="rId9"/>
    <p:sldId id="340" r:id="rId10"/>
    <p:sldId id="359" r:id="rId11"/>
    <p:sldId id="360" r:id="rId12"/>
    <p:sldId id="361" r:id="rId13"/>
    <p:sldId id="342" r:id="rId14"/>
    <p:sldId id="343" r:id="rId15"/>
    <p:sldId id="341" r:id="rId16"/>
    <p:sldId id="344" r:id="rId17"/>
    <p:sldId id="345" r:id="rId18"/>
    <p:sldId id="314" r:id="rId19"/>
    <p:sldId id="329" r:id="rId20"/>
    <p:sldId id="346" r:id="rId21"/>
    <p:sldId id="349" r:id="rId22"/>
    <p:sldId id="304" r:id="rId23"/>
    <p:sldId id="347" r:id="rId24"/>
    <p:sldId id="348" r:id="rId25"/>
    <p:sldId id="350" r:id="rId26"/>
    <p:sldId id="351" r:id="rId27"/>
    <p:sldId id="291" r:id="rId28"/>
    <p:sldId id="293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27" r:id="rId37"/>
    <p:sldId id="332" r:id="rId38"/>
    <p:sldId id="333" r:id="rId39"/>
    <p:sldId id="334" r:id="rId40"/>
    <p:sldId id="335" r:id="rId41"/>
    <p:sldId id="363" r:id="rId42"/>
    <p:sldId id="295" r:id="rId43"/>
    <p:sldId id="288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933" autoAdjust="0"/>
  </p:normalViewPr>
  <p:slideViewPr>
    <p:cSldViewPr>
      <p:cViewPr>
        <p:scale>
          <a:sx n="78" d="100"/>
          <a:sy n="78" d="100"/>
        </p:scale>
        <p:origin x="-23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9F564-DC57-4192-8078-79C90AA5E388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7ADB-F32C-45E7-8989-D778B87DF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FB4D2-C382-4F97-B48B-580BB7CFDEC3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63F10-2483-47B8-9D2F-4E1C485F66CB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9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  <a:p>
            <a:pPr lvl="0"/>
            <a:r>
              <a:rPr lang="en-GB" noProof="0" smtClean="0"/>
              <a:t>Date of Event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ctr"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fr-FR">
              <a:solidFill>
                <a:srgbClr val="F4CE00"/>
              </a:solidFill>
              <a:latin typeface="Verdana" pitchFamily="96" charset="0"/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6" y="2493965"/>
            <a:ext cx="65182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endParaRPr lang="it-IT" sz="3200" b="1">
              <a:solidFill>
                <a:srgbClr val="FFFFFF"/>
              </a:solidFill>
            </a:endParaRPr>
          </a:p>
        </p:txBody>
      </p:sp>
      <p:pic>
        <p:nvPicPr>
          <p:cNvPr id="23598" name="Picture 46" descr="eu_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7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1" y="6591300"/>
            <a:ext cx="361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it-IT" sz="1200">
                <a:solidFill>
                  <a:srgbClr val="325FAF"/>
                </a:solidFill>
                <a:latin typeface="Verdana" pitchFamily="96" charset="0"/>
              </a:rPr>
              <a:t>FP6−2004−Infrastructures−6-SSA-026409 </a:t>
            </a:r>
            <a:r>
              <a:rPr lang="en-GB" sz="1200">
                <a:solidFill>
                  <a:srgbClr val="2B519A"/>
                </a:solidFill>
                <a:latin typeface="Verdana" pitchFamily="96" charset="0"/>
              </a:rPr>
              <a:t> 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" y="5861051"/>
            <a:ext cx="1821409" cy="34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600" b="1">
                <a:solidFill>
                  <a:srgbClr val="325FAF"/>
                </a:solidFill>
              </a:rPr>
              <a:t>www.eu-eela.org</a:t>
            </a:r>
          </a:p>
        </p:txBody>
      </p:sp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0" y="-1589"/>
            <a:ext cx="9144000" cy="901703"/>
            <a:chOff x="0" y="-1"/>
            <a:chExt cx="5760" cy="568"/>
          </a:xfrm>
        </p:grpSpPr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0" y="-1"/>
              <a:ext cx="5760" cy="537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FontTx/>
                <a:buChar char="•"/>
              </a:pPr>
              <a:endParaRPr lang="fr-FR">
                <a:solidFill>
                  <a:srgbClr val="325FAF"/>
                </a:solidFill>
                <a:latin typeface="Verdana" pitchFamily="96" charset="0"/>
              </a:endParaRPr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1071" y="334"/>
              <a:ext cx="4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</a:pPr>
              <a:r>
                <a:rPr lang="en-GB" b="1">
                  <a:solidFill>
                    <a:srgbClr val="F1AF00"/>
                  </a:solidFill>
                </a:rPr>
                <a:t>E</a:t>
              </a:r>
              <a:r>
                <a:rPr lang="en-GB">
                  <a:solidFill>
                    <a:srgbClr val="FFFFFF"/>
                  </a:solidFill>
                </a:rPr>
                <a:t>-infrastructure shared between </a:t>
              </a:r>
              <a:r>
                <a:rPr lang="en-GB" b="1">
                  <a:solidFill>
                    <a:srgbClr val="F1AF00"/>
                  </a:solidFill>
                </a:rPr>
                <a:t>E</a:t>
              </a:r>
              <a:r>
                <a:rPr lang="en-GB">
                  <a:solidFill>
                    <a:srgbClr val="FFFFFF"/>
                  </a:solidFill>
                </a:rPr>
                <a:t>urope and </a:t>
              </a:r>
              <a:r>
                <a:rPr lang="en-GB" b="1">
                  <a:solidFill>
                    <a:srgbClr val="F1AF00"/>
                  </a:solidFill>
                </a:rPr>
                <a:t>L</a:t>
              </a:r>
              <a:r>
                <a:rPr lang="en-GB">
                  <a:solidFill>
                    <a:srgbClr val="FFFFFF"/>
                  </a:solidFill>
                </a:rPr>
                <a:t>atin </a:t>
              </a:r>
              <a:r>
                <a:rPr lang="en-GB" b="1">
                  <a:solidFill>
                    <a:srgbClr val="F1AF00"/>
                  </a:solidFill>
                </a:rPr>
                <a:t>A</a:t>
              </a:r>
              <a:r>
                <a:rPr lang="en-GB">
                  <a:solidFill>
                    <a:srgbClr val="FFFFFF"/>
                  </a:solidFill>
                </a:rPr>
                <a:t>merica</a:t>
              </a:r>
            </a:p>
          </p:txBody>
        </p:sp>
        <p:pic>
          <p:nvPicPr>
            <p:cNvPr id="23616" name="Picture 64" descr="eela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618" name="Picture 66" descr="IS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2" y="5656263"/>
            <a:ext cx="1414463" cy="7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1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31835F-2A8B-41E7-B072-37070546BF00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9EFF6-7342-4988-9F38-4E71947F21B0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465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2E73E-08B0-4486-9F97-EF7D40846EAA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7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66E33B-79E7-409F-9333-810023CA4104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6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2F5747-522A-4AA5-AEAE-7E5240868E91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B1BA2D-928A-4C37-B9B0-6F6143BCF51A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01FE0-180F-4D4A-AFB1-0923AF408B29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8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DAE9C-93F8-4EB4-A74A-3C6DECFEFCDD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8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763250-E2B1-4E81-A773-616923960FF8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1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9738" y="274640"/>
            <a:ext cx="2146300" cy="6129337"/>
          </a:xfrm>
          <a:prstGeom prst="rect">
            <a:avLst/>
          </a:prstGeom>
        </p:spPr>
        <p:txBody>
          <a:bodyPr vert="eaVert"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6075" y="274640"/>
            <a:ext cx="629126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FCAD7-D2BB-4830-B341-2FE9350F4B7F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8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0" descr="top_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46" descr="e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7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28576" y="6521450"/>
            <a:ext cx="1728986" cy="341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  <a:cs typeface="Arial" charset="0"/>
              </a:rPr>
              <a:t>www.eu-eela.eu</a:t>
            </a:r>
          </a:p>
        </p:txBody>
      </p:sp>
      <p:sp>
        <p:nvSpPr>
          <p:cNvPr id="8" name="Text Box 56"/>
          <p:cNvSpPr txBox="1">
            <a:spLocks noChangeArrowheads="1"/>
          </p:cNvSpPr>
          <p:nvPr userDrawn="1"/>
        </p:nvSpPr>
        <p:spPr bwMode="auto">
          <a:xfrm>
            <a:off x="2243138" y="57150"/>
            <a:ext cx="69008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2200" b="1">
                <a:solidFill>
                  <a:srgbClr val="F1AF00"/>
                </a:solidFill>
                <a:cs typeface="Arial" charset="0"/>
              </a:rPr>
              <a:t>E</a:t>
            </a:r>
            <a:r>
              <a:rPr lang="en-GB" sz="2200">
                <a:solidFill>
                  <a:srgbClr val="FFFFFF"/>
                </a:solidFill>
                <a:cs typeface="Arial" charset="0"/>
              </a:rPr>
              <a:t>-science grid facility for</a:t>
            </a:r>
            <a:r>
              <a:rPr lang="en-GB" sz="2200">
                <a:solidFill>
                  <a:srgbClr val="F6CB28"/>
                </a:solidFill>
                <a:cs typeface="Arial" charset="0"/>
              </a:rPr>
              <a:t/>
            </a:r>
            <a:br>
              <a:rPr lang="en-GB" sz="2200">
                <a:solidFill>
                  <a:srgbClr val="F6CB28"/>
                </a:solidFill>
                <a:cs typeface="Arial" charset="0"/>
              </a:rPr>
            </a:br>
            <a:r>
              <a:rPr lang="en-GB" sz="2200" b="1">
                <a:solidFill>
                  <a:srgbClr val="F1AF00"/>
                </a:solidFill>
                <a:cs typeface="Arial" charset="0"/>
              </a:rPr>
              <a:t>E</a:t>
            </a:r>
            <a:r>
              <a:rPr lang="en-GB" sz="2200">
                <a:solidFill>
                  <a:srgbClr val="FFFFFF"/>
                </a:solidFill>
                <a:cs typeface="Arial" charset="0"/>
              </a:rPr>
              <a:t>urope and </a:t>
            </a:r>
            <a:r>
              <a:rPr lang="en-GB" sz="2200" b="1">
                <a:solidFill>
                  <a:srgbClr val="F1AF00"/>
                </a:solidFill>
                <a:cs typeface="Arial" charset="0"/>
              </a:rPr>
              <a:t>L</a:t>
            </a:r>
            <a:r>
              <a:rPr lang="en-GB" sz="2200">
                <a:solidFill>
                  <a:srgbClr val="FFFFFF"/>
                </a:solidFill>
                <a:cs typeface="Arial" charset="0"/>
              </a:rPr>
              <a:t>atin </a:t>
            </a:r>
            <a:r>
              <a:rPr lang="en-GB" sz="2200" b="1">
                <a:solidFill>
                  <a:srgbClr val="F1AF00"/>
                </a:solidFill>
                <a:cs typeface="Arial" charset="0"/>
              </a:rPr>
              <a:t>A</a:t>
            </a:r>
            <a:r>
              <a:rPr lang="en-GB" sz="2200">
                <a:solidFill>
                  <a:srgbClr val="FFFFFF"/>
                </a:solidFill>
                <a:cs typeface="Arial" charset="0"/>
              </a:rPr>
              <a:t>merica</a:t>
            </a:r>
          </a:p>
        </p:txBody>
      </p:sp>
      <p:pic>
        <p:nvPicPr>
          <p:cNvPr id="9" name="Picture 76" descr="FP7-cap-min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5626101"/>
            <a:ext cx="9588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9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6" y="2493965"/>
            <a:ext cx="6518275" cy="1076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9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5C94-EF68-4BAE-AB4A-2916A2A9751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8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3B64-4FD7-4A8E-BCCC-4806121F92E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06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0" descr="top_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>
              <a:solidFill>
                <a:srgbClr val="F4CE00"/>
              </a:solidFill>
              <a:latin typeface="Verdana" pitchFamily="34" charset="0"/>
            </a:endParaRPr>
          </a:p>
        </p:txBody>
      </p:sp>
      <p:pic>
        <p:nvPicPr>
          <p:cNvPr id="6" name="Picture 46" descr="eu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0827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28576" y="6521450"/>
            <a:ext cx="1728986" cy="341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</a:rPr>
              <a:t>www.eu-eela.eu</a:t>
            </a:r>
          </a:p>
        </p:txBody>
      </p:sp>
      <p:sp>
        <p:nvSpPr>
          <p:cNvPr id="8" name="Text Box 56"/>
          <p:cNvSpPr txBox="1">
            <a:spLocks noChangeArrowheads="1"/>
          </p:cNvSpPr>
          <p:nvPr userDrawn="1"/>
        </p:nvSpPr>
        <p:spPr bwMode="auto">
          <a:xfrm>
            <a:off x="2243138" y="57150"/>
            <a:ext cx="69008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2200" b="1">
                <a:solidFill>
                  <a:srgbClr val="F1AF00"/>
                </a:solidFill>
              </a:rPr>
              <a:t>E</a:t>
            </a:r>
            <a:r>
              <a:rPr lang="en-GB" sz="2200">
                <a:solidFill>
                  <a:srgbClr val="FFFFFF"/>
                </a:solidFill>
              </a:rPr>
              <a:t>-science grid facility for</a:t>
            </a:r>
            <a:r>
              <a:rPr lang="en-GB" sz="2200">
                <a:solidFill>
                  <a:srgbClr val="F6CB28"/>
                </a:solidFill>
              </a:rPr>
              <a:t/>
            </a:r>
            <a:br>
              <a:rPr lang="en-GB" sz="2200">
                <a:solidFill>
                  <a:srgbClr val="F6CB28"/>
                </a:solidFill>
              </a:rPr>
            </a:br>
            <a:r>
              <a:rPr lang="en-GB" sz="2200" b="1">
                <a:solidFill>
                  <a:srgbClr val="F1AF00"/>
                </a:solidFill>
              </a:rPr>
              <a:t>E</a:t>
            </a:r>
            <a:r>
              <a:rPr lang="en-GB" sz="2200">
                <a:solidFill>
                  <a:srgbClr val="FFFFFF"/>
                </a:solidFill>
              </a:rPr>
              <a:t>urope and </a:t>
            </a:r>
            <a:r>
              <a:rPr lang="en-GB" sz="2200" b="1">
                <a:solidFill>
                  <a:srgbClr val="F1AF00"/>
                </a:solidFill>
              </a:rPr>
              <a:t>L</a:t>
            </a:r>
            <a:r>
              <a:rPr lang="en-GB" sz="2200">
                <a:solidFill>
                  <a:srgbClr val="FFFFFF"/>
                </a:solidFill>
              </a:rPr>
              <a:t>atin </a:t>
            </a:r>
            <a:r>
              <a:rPr lang="en-GB" sz="2200" b="1">
                <a:solidFill>
                  <a:srgbClr val="F1AF00"/>
                </a:solidFill>
              </a:rPr>
              <a:t>A</a:t>
            </a:r>
            <a:r>
              <a:rPr lang="en-GB" sz="2200">
                <a:solidFill>
                  <a:srgbClr val="FFFFFF"/>
                </a:solidFill>
              </a:rPr>
              <a:t>merica</a:t>
            </a:r>
          </a:p>
        </p:txBody>
      </p:sp>
      <p:pic>
        <p:nvPicPr>
          <p:cNvPr id="9" name="Picture 76" descr="FP7-cap-min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350" y="5626101"/>
            <a:ext cx="958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9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6" y="2493965"/>
            <a:ext cx="6518275" cy="1076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87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Brussels</a:t>
            </a:r>
            <a:r>
              <a:rPr lang="en-GB" dirty="0" smtClean="0"/>
              <a:t>,  Final Project Review, 18.05.2010</a:t>
            </a:r>
            <a:endParaRPr lang="en-GB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36F0-8B2D-4726-A90E-6C4578F48A9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42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465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Brussels</a:t>
            </a:r>
            <a:r>
              <a:rPr lang="en-GB"/>
              <a:t>,  EELA-2  - 1</a:t>
            </a:r>
            <a:r>
              <a:rPr lang="en-GB" baseline="30000"/>
              <a:t>st</a:t>
            </a:r>
            <a:r>
              <a:rPr lang="en-GB"/>
              <a:t>  Project Review, 28.04.2009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2ABB-C9B4-4153-832D-E973BEDD62D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77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46075" y="1150883"/>
            <a:ext cx="8589963" cy="5253092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Brussels</a:t>
            </a:r>
            <a:r>
              <a:rPr lang="en-GB"/>
              <a:t>,  EELA-2  - 1</a:t>
            </a:r>
            <a:r>
              <a:rPr lang="en-GB" baseline="30000"/>
              <a:t>st</a:t>
            </a:r>
            <a:r>
              <a:rPr lang="en-GB"/>
              <a:t>  Project Review, 28.04.2009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80810-C126-48AF-969A-835A369D857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1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9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  <a:p>
            <a:pPr lvl="0"/>
            <a:r>
              <a:rPr lang="en-GB" noProof="0" smtClean="0"/>
              <a:t>Date of Event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ctr"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fr-FR">
              <a:solidFill>
                <a:srgbClr val="F4CE00"/>
              </a:solidFill>
              <a:latin typeface="Verdana" pitchFamily="96" charset="0"/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6" y="2493965"/>
            <a:ext cx="65182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</a:pPr>
            <a:endParaRPr lang="it-IT" b="1">
              <a:solidFill>
                <a:srgbClr val="325FAF"/>
              </a:solidFill>
              <a:latin typeface="Verdana" pitchFamily="96" charset="0"/>
            </a:endParaRPr>
          </a:p>
        </p:txBody>
      </p:sp>
      <p:pic>
        <p:nvPicPr>
          <p:cNvPr id="23598" name="Picture 46" descr="eu_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7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1" y="6591300"/>
            <a:ext cx="361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it-IT" sz="1200">
                <a:solidFill>
                  <a:srgbClr val="325FAF"/>
                </a:solidFill>
                <a:latin typeface="Verdana" pitchFamily="96" charset="0"/>
              </a:rPr>
              <a:t>FP6−2004−Infrastructures−6-SSA-026409 </a:t>
            </a:r>
            <a:r>
              <a:rPr lang="en-GB" sz="1200">
                <a:solidFill>
                  <a:srgbClr val="2B519A"/>
                </a:solidFill>
                <a:latin typeface="Verdana" pitchFamily="96" charset="0"/>
              </a:rPr>
              <a:t> 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" y="5861051"/>
            <a:ext cx="1821409" cy="34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600" b="1">
                <a:solidFill>
                  <a:srgbClr val="325FAF"/>
                </a:solidFill>
              </a:rPr>
              <a:t>www.eu-eela.org</a:t>
            </a:r>
          </a:p>
        </p:txBody>
      </p:sp>
      <p:pic>
        <p:nvPicPr>
          <p:cNvPr id="23615" name="Picture 63" descr="InfsoMedia_EN_RGB_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5" y="5592765"/>
            <a:ext cx="1336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0" y="-1589"/>
            <a:ext cx="9144000" cy="901703"/>
            <a:chOff x="0" y="-1"/>
            <a:chExt cx="5760" cy="568"/>
          </a:xfrm>
        </p:grpSpPr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0" y="-1"/>
              <a:ext cx="5760" cy="537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FontTx/>
                <a:buChar char="•"/>
              </a:pPr>
              <a:endParaRPr lang="fr-FR">
                <a:solidFill>
                  <a:srgbClr val="325FAF"/>
                </a:solidFill>
                <a:latin typeface="Verdana" pitchFamily="96" charset="0"/>
              </a:endParaRPr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1071" y="334"/>
              <a:ext cx="4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</a:pPr>
              <a:r>
                <a:rPr lang="en-GB" b="1">
                  <a:solidFill>
                    <a:srgbClr val="F1AF00"/>
                  </a:solidFill>
                </a:rPr>
                <a:t>E</a:t>
              </a:r>
              <a:r>
                <a:rPr lang="en-GB">
                  <a:solidFill>
                    <a:srgbClr val="FFFFFF"/>
                  </a:solidFill>
                </a:rPr>
                <a:t>-infrastructure shared between </a:t>
              </a:r>
              <a:r>
                <a:rPr lang="en-GB" b="1">
                  <a:solidFill>
                    <a:srgbClr val="F1AF00"/>
                  </a:solidFill>
                </a:rPr>
                <a:t>E</a:t>
              </a:r>
              <a:r>
                <a:rPr lang="en-GB">
                  <a:solidFill>
                    <a:srgbClr val="FFFFFF"/>
                  </a:solidFill>
                </a:rPr>
                <a:t>urope and </a:t>
              </a:r>
              <a:r>
                <a:rPr lang="en-GB" b="1">
                  <a:solidFill>
                    <a:srgbClr val="F1AF00"/>
                  </a:solidFill>
                </a:rPr>
                <a:t>L</a:t>
              </a:r>
              <a:r>
                <a:rPr lang="en-GB">
                  <a:solidFill>
                    <a:srgbClr val="FFFFFF"/>
                  </a:solidFill>
                </a:rPr>
                <a:t>atin </a:t>
              </a:r>
              <a:r>
                <a:rPr lang="en-GB" b="1">
                  <a:solidFill>
                    <a:srgbClr val="F1AF00"/>
                  </a:solidFill>
                </a:rPr>
                <a:t>A</a:t>
              </a:r>
              <a:r>
                <a:rPr lang="en-GB">
                  <a:solidFill>
                    <a:srgbClr val="FFFFFF"/>
                  </a:solidFill>
                </a:rPr>
                <a:t>merica</a:t>
              </a:r>
            </a:p>
          </p:txBody>
        </p:sp>
        <p:pic>
          <p:nvPicPr>
            <p:cNvPr id="23616" name="Picture 64" descr="eela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694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3CBB3-AD5F-4162-A777-12E02869A501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41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95FDA-1A55-454D-B2E8-287A0A640FA7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7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465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AC9777-9C14-4FF3-A484-2769A1CC68C5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39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0B2893-2B59-47B4-B0C7-F5BF4E23D595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9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C82041-D3E8-4ABA-8C28-DB6D14E7612A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3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687E25-EC9D-46B4-B88A-F26E7E35F10C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9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27F1F2-4F92-4837-8F17-84814EF7911A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44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03B808-D6DE-449E-B39B-424BE34D3D2D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94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F998DE-1460-4198-B78E-F6C1A02B0F7F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9738" y="274640"/>
            <a:ext cx="2146300" cy="6129337"/>
          </a:xfrm>
          <a:prstGeom prst="rect">
            <a:avLst/>
          </a:prstGeom>
        </p:spPr>
        <p:txBody>
          <a:bodyPr vert="eaVert"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6075" y="274640"/>
            <a:ext cx="629126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9C94B4-6F64-45A6-B306-B56601028CBE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7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B3CF61-8A86-492A-ADA6-9757E3C3EA49}" type="datetimeFigureOut">
              <a:rPr lang="it-IT" smtClean="0"/>
              <a:t>20/09/2012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endParaRPr lang="it-IT" sz="3200" b="1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srgbClr val="2B519A"/>
                </a:solidFill>
              </a:rPr>
              <a:t>Brussels</a:t>
            </a:r>
            <a:r>
              <a:rPr lang="en-GB" b="1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6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fld id="{4E1421D6-F595-441B-81D9-83C8CEA724EC}" type="slidenum">
              <a:rPr lang="en-GB" b="1">
                <a:solidFill>
                  <a:srgbClr val="2B519A"/>
                </a:solidFill>
              </a:rPr>
              <a:pPr algn="r" defTabSz="914306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b="1">
              <a:solidFill>
                <a:srgbClr val="2B519A"/>
              </a:solidFill>
            </a:endParaRPr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9" y="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endParaRPr lang="it-IT" sz="3200" b="1">
              <a:solidFill>
                <a:srgbClr val="FFFFFF"/>
              </a:solidFill>
            </a:endParaRPr>
          </a:p>
        </p:txBody>
      </p:sp>
      <p:sp>
        <p:nvSpPr>
          <p:cNvPr id="22669" name="Text Box 141"/>
          <p:cNvSpPr txBox="1">
            <a:spLocks noChangeArrowheads="1"/>
          </p:cNvSpPr>
          <p:nvPr/>
        </p:nvSpPr>
        <p:spPr bwMode="auto">
          <a:xfrm>
            <a:off x="0" y="6591300"/>
            <a:ext cx="425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it-IT" sz="1200">
                <a:solidFill>
                  <a:srgbClr val="325FAF"/>
                </a:solidFill>
              </a:rPr>
              <a:t>FP6-2004-Infrastructures-6-SSA-026409</a:t>
            </a:r>
            <a:r>
              <a:rPr lang="en-GB" sz="1200">
                <a:solidFill>
                  <a:srgbClr val="2B519A"/>
                </a:solidFill>
              </a:rPr>
              <a:t> </a:t>
            </a:r>
          </a:p>
        </p:txBody>
      </p:sp>
      <p:grpSp>
        <p:nvGrpSpPr>
          <p:cNvPr id="22674" name="Group 146"/>
          <p:cNvGrpSpPr>
            <a:grpSpLocks/>
          </p:cNvGrpSpPr>
          <p:nvPr/>
        </p:nvGrpSpPr>
        <p:grpSpPr bwMode="auto">
          <a:xfrm>
            <a:off x="0" y="-1586"/>
            <a:ext cx="9144000" cy="884239"/>
            <a:chOff x="0" y="-1"/>
            <a:chExt cx="5760" cy="557"/>
          </a:xfrm>
        </p:grpSpPr>
        <p:sp>
          <p:nvSpPr>
            <p:cNvPr id="22671" name="Rectangle 143"/>
            <p:cNvSpPr>
              <a:spLocks noChangeArrowheads="1"/>
            </p:cNvSpPr>
            <p:nvPr userDrawn="1"/>
          </p:nvSpPr>
          <p:spPr bwMode="auto">
            <a:xfrm>
              <a:off x="0" y="-1"/>
              <a:ext cx="5760" cy="537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FontTx/>
                <a:buChar char="•"/>
              </a:pPr>
              <a:endParaRPr lang="fr-FR">
                <a:solidFill>
                  <a:srgbClr val="325FAF"/>
                </a:solidFill>
                <a:latin typeface="Verdana" pitchFamily="96" charset="0"/>
              </a:endParaRPr>
            </a:p>
          </p:txBody>
        </p:sp>
        <p:sp>
          <p:nvSpPr>
            <p:cNvPr id="22672" name="Text Box 144"/>
            <p:cNvSpPr txBox="1">
              <a:spLocks noChangeArrowheads="1"/>
            </p:cNvSpPr>
            <p:nvPr userDrawn="1"/>
          </p:nvSpPr>
          <p:spPr bwMode="auto">
            <a:xfrm>
              <a:off x="1071" y="411"/>
              <a:ext cx="419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</a:pPr>
              <a:r>
                <a:rPr lang="en-GB" sz="900" b="1">
                  <a:solidFill>
                    <a:srgbClr val="F1AF00"/>
                  </a:solidFill>
                </a:rPr>
                <a:t>E</a:t>
              </a:r>
              <a:r>
                <a:rPr lang="en-GB" sz="900">
                  <a:solidFill>
                    <a:srgbClr val="FFFFFF"/>
                  </a:solidFill>
                </a:rPr>
                <a:t>-infrastructure shared between </a:t>
              </a:r>
              <a:r>
                <a:rPr lang="en-GB" sz="900" b="1">
                  <a:solidFill>
                    <a:srgbClr val="F1AF00"/>
                  </a:solidFill>
                </a:rPr>
                <a:t>E</a:t>
              </a:r>
              <a:r>
                <a:rPr lang="en-GB" sz="900">
                  <a:solidFill>
                    <a:srgbClr val="FFFFFF"/>
                  </a:solidFill>
                </a:rPr>
                <a:t>urope and </a:t>
              </a:r>
              <a:r>
                <a:rPr lang="en-GB" sz="900" b="1">
                  <a:solidFill>
                    <a:srgbClr val="F1AF00"/>
                  </a:solidFill>
                </a:rPr>
                <a:t>L</a:t>
              </a:r>
              <a:r>
                <a:rPr lang="en-GB" sz="900">
                  <a:solidFill>
                    <a:srgbClr val="FFFFFF"/>
                  </a:solidFill>
                </a:rPr>
                <a:t>atin </a:t>
              </a:r>
              <a:r>
                <a:rPr lang="en-GB" sz="900" b="1">
                  <a:solidFill>
                    <a:srgbClr val="F1AF00"/>
                  </a:solidFill>
                </a:rPr>
                <a:t>A</a:t>
              </a:r>
              <a:r>
                <a:rPr lang="en-GB" sz="900">
                  <a:solidFill>
                    <a:srgbClr val="FFFFFF"/>
                  </a:solidFill>
                </a:rPr>
                <a:t>merica</a:t>
              </a:r>
            </a:p>
          </p:txBody>
        </p:sp>
        <p:pic>
          <p:nvPicPr>
            <p:cNvPr id="22673" name="Picture 145" descr="eela_logo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314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5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3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6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61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88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96" charset="2"/>
        <a:buChar char="§"/>
        <a:defRPr sz="1900">
          <a:solidFill>
            <a:srgbClr val="00338F"/>
          </a:solidFill>
          <a:latin typeface="+mn-lt"/>
        </a:defRPr>
      </a:lvl3pPr>
      <a:lvl4pPr marL="160003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19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  <a:defRPr/>
            </a:pPr>
            <a:endParaRPr lang="en-US" b="1">
              <a:solidFill>
                <a:srgbClr val="325FA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4550" y="6562726"/>
            <a:ext cx="527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7A"/>
                </a:solidFill>
                <a:latin typeface="+mn-lt"/>
                <a:cs typeface="+mn-cs"/>
              </a:defRPr>
            </a:lvl1pPr>
          </a:lstStyle>
          <a:p>
            <a:pPr defTabSz="914306" fontAlgn="base">
              <a:defRPr/>
            </a:pPr>
            <a:fld id="{87F46C7C-3691-4A60-9A73-32838EAFD730}" type="slidenum">
              <a:rPr lang="en-GB" b="1"/>
              <a:pPr defTabSz="914306" fontAlgn="base">
                <a:defRPr/>
              </a:pPr>
              <a:t>‹N›</a:t>
            </a:fld>
            <a:endParaRPr lang="en-GB" b="1"/>
          </a:p>
        </p:txBody>
      </p:sp>
      <p:sp>
        <p:nvSpPr>
          <p:cNvPr id="102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82" name="Text Box 154"/>
          <p:cNvSpPr txBox="1">
            <a:spLocks noChangeArrowheads="1"/>
          </p:cNvSpPr>
          <p:nvPr/>
        </p:nvSpPr>
        <p:spPr bwMode="auto">
          <a:xfrm>
            <a:off x="28576" y="6521450"/>
            <a:ext cx="1728986" cy="341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  <a:cs typeface="Arial" charset="0"/>
              </a:rPr>
              <a:t>www.eu-eela.eu</a:t>
            </a:r>
          </a:p>
        </p:txBody>
      </p:sp>
      <p:pic>
        <p:nvPicPr>
          <p:cNvPr id="1030" name="Picture 156" descr="top_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5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5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3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6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61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96" charset="2"/>
        <a:buChar char="§"/>
        <a:defRPr sz="1900">
          <a:solidFill>
            <a:srgbClr val="00338F"/>
          </a:solidFill>
          <a:latin typeface="+mn-lt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  <a:defRPr/>
            </a:pPr>
            <a:endParaRPr lang="it-IT" b="1">
              <a:solidFill>
                <a:srgbClr val="325FAF"/>
              </a:solidFill>
              <a:latin typeface="Verdana" pitchFamily="34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5652" y="6559550"/>
            <a:ext cx="6513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74"/>
                </a:solidFill>
                <a:latin typeface="+mn-lt"/>
              </a:defRPr>
            </a:lvl1pPr>
          </a:lstStyle>
          <a:p>
            <a:pPr defTabSz="914306" fontAlgn="base">
              <a:defRPr/>
            </a:pPr>
            <a:r>
              <a:rPr lang="es-ES" b="1" dirty="0" smtClean="0"/>
              <a:t>Brussels</a:t>
            </a:r>
            <a:r>
              <a:rPr lang="en-GB" b="1" dirty="0" smtClean="0"/>
              <a:t>,  Final Project Review, 18.05.2010</a:t>
            </a:r>
            <a:endParaRPr lang="en-GB" b="1" dirty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4550" y="6562726"/>
            <a:ext cx="527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7A"/>
                </a:solidFill>
                <a:latin typeface="+mn-lt"/>
              </a:defRPr>
            </a:lvl1pPr>
          </a:lstStyle>
          <a:p>
            <a:pPr defTabSz="914306" fontAlgn="base">
              <a:defRPr/>
            </a:pPr>
            <a:fld id="{A08D9513-8BF6-422B-9F3B-1726A10F53E5}" type="slidenum">
              <a:rPr lang="en-GB" b="1"/>
              <a:pPr defTabSz="914306" fontAlgn="base">
                <a:defRPr/>
              </a:pPr>
              <a:t>‹N›</a:t>
            </a:fld>
            <a:endParaRPr lang="en-GB" b="1"/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82" name="Text Box 154"/>
          <p:cNvSpPr txBox="1">
            <a:spLocks noChangeArrowheads="1"/>
          </p:cNvSpPr>
          <p:nvPr userDrawn="1"/>
        </p:nvSpPr>
        <p:spPr bwMode="auto">
          <a:xfrm>
            <a:off x="28576" y="6521450"/>
            <a:ext cx="1728986" cy="341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</a:rPr>
              <a:t>www.eu-eela.eu</a:t>
            </a:r>
          </a:p>
        </p:txBody>
      </p:sp>
      <p:pic>
        <p:nvPicPr>
          <p:cNvPr id="1031" name="Picture 156" descr="top_background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64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5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3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6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61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</a:pPr>
            <a:endParaRPr lang="it-IT" b="1">
              <a:solidFill>
                <a:srgbClr val="325FAF"/>
              </a:solidFill>
              <a:latin typeface="Verdana" pitchFamily="96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defTabSz="914306" fontAlgn="base"/>
            <a:r>
              <a:rPr lang="es-ES" b="1">
                <a:solidFill>
                  <a:srgbClr val="2B519A"/>
                </a:solidFill>
              </a:rPr>
              <a:t>Brussels</a:t>
            </a:r>
            <a:r>
              <a:rPr lang="en-GB" b="1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6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defTabSz="914306" fontAlgn="base"/>
            <a:fld id="{82CBD3E5-C0D5-494B-980F-8B12CCC18051}" type="slidenum">
              <a:rPr lang="en-GB" b="1">
                <a:solidFill>
                  <a:srgbClr val="2B519A"/>
                </a:solidFill>
              </a:rPr>
              <a:pPr defTabSz="914306" fontAlgn="base"/>
              <a:t>‹N›</a:t>
            </a:fld>
            <a:endParaRPr lang="en-GB" b="1">
              <a:solidFill>
                <a:srgbClr val="2B519A"/>
              </a:solidFill>
            </a:endParaRPr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9" y="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</a:pPr>
            <a:endParaRPr lang="it-IT" b="1">
              <a:solidFill>
                <a:srgbClr val="325FAF"/>
              </a:solidFill>
              <a:latin typeface="Verdana" pitchFamily="96" charset="0"/>
            </a:endParaRPr>
          </a:p>
        </p:txBody>
      </p:sp>
      <p:sp>
        <p:nvSpPr>
          <p:cNvPr id="22669" name="Text Box 141"/>
          <p:cNvSpPr txBox="1">
            <a:spLocks noChangeArrowheads="1"/>
          </p:cNvSpPr>
          <p:nvPr/>
        </p:nvSpPr>
        <p:spPr bwMode="auto">
          <a:xfrm>
            <a:off x="1" y="6591300"/>
            <a:ext cx="361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200">
                <a:solidFill>
                  <a:srgbClr val="325BB5"/>
                </a:solidFill>
                <a:latin typeface="Verdana" pitchFamily="96" charset="0"/>
                <a:sym typeface="Verdana" pitchFamily="96" charset="0"/>
              </a:rPr>
              <a:t>FP6−2004−Infrastructures−6-SSA-026409</a:t>
            </a:r>
          </a:p>
        </p:txBody>
      </p:sp>
      <p:grpSp>
        <p:nvGrpSpPr>
          <p:cNvPr id="22674" name="Group 146"/>
          <p:cNvGrpSpPr>
            <a:grpSpLocks/>
          </p:cNvGrpSpPr>
          <p:nvPr/>
        </p:nvGrpSpPr>
        <p:grpSpPr bwMode="auto">
          <a:xfrm>
            <a:off x="0" y="-1586"/>
            <a:ext cx="9144000" cy="884239"/>
            <a:chOff x="0" y="-1"/>
            <a:chExt cx="5760" cy="557"/>
          </a:xfrm>
        </p:grpSpPr>
        <p:sp>
          <p:nvSpPr>
            <p:cNvPr id="22671" name="Rectangle 143"/>
            <p:cNvSpPr>
              <a:spLocks noChangeArrowheads="1"/>
            </p:cNvSpPr>
            <p:nvPr userDrawn="1"/>
          </p:nvSpPr>
          <p:spPr bwMode="auto">
            <a:xfrm>
              <a:off x="0" y="-1"/>
              <a:ext cx="5760" cy="537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FontTx/>
                <a:buChar char="•"/>
              </a:pPr>
              <a:endParaRPr lang="fr-FR">
                <a:solidFill>
                  <a:srgbClr val="325FAF"/>
                </a:solidFill>
                <a:latin typeface="Verdana" pitchFamily="96" charset="0"/>
              </a:endParaRPr>
            </a:p>
          </p:txBody>
        </p:sp>
        <p:sp>
          <p:nvSpPr>
            <p:cNvPr id="22672" name="Text Box 144"/>
            <p:cNvSpPr txBox="1">
              <a:spLocks noChangeArrowheads="1"/>
            </p:cNvSpPr>
            <p:nvPr userDrawn="1"/>
          </p:nvSpPr>
          <p:spPr bwMode="auto">
            <a:xfrm>
              <a:off x="1071" y="411"/>
              <a:ext cx="419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</a:pPr>
              <a:r>
                <a:rPr lang="en-GB" sz="900" b="1">
                  <a:solidFill>
                    <a:srgbClr val="F1AF00"/>
                  </a:solidFill>
                </a:rPr>
                <a:t>E</a:t>
              </a:r>
              <a:r>
                <a:rPr lang="en-GB" sz="900">
                  <a:solidFill>
                    <a:srgbClr val="FFFFFF"/>
                  </a:solidFill>
                </a:rPr>
                <a:t>-infrastructure shared between </a:t>
              </a:r>
              <a:r>
                <a:rPr lang="en-GB" sz="900" b="1">
                  <a:solidFill>
                    <a:srgbClr val="F1AF00"/>
                  </a:solidFill>
                </a:rPr>
                <a:t>E</a:t>
              </a:r>
              <a:r>
                <a:rPr lang="en-GB" sz="900">
                  <a:solidFill>
                    <a:srgbClr val="FFFFFF"/>
                  </a:solidFill>
                </a:rPr>
                <a:t>urope and </a:t>
              </a:r>
              <a:r>
                <a:rPr lang="en-GB" sz="900" b="1">
                  <a:solidFill>
                    <a:srgbClr val="F1AF00"/>
                  </a:solidFill>
                </a:rPr>
                <a:t>L</a:t>
              </a:r>
              <a:r>
                <a:rPr lang="en-GB" sz="900">
                  <a:solidFill>
                    <a:srgbClr val="FFFFFF"/>
                  </a:solidFill>
                </a:rPr>
                <a:t>atin </a:t>
              </a:r>
              <a:r>
                <a:rPr lang="en-GB" sz="900" b="1">
                  <a:solidFill>
                    <a:srgbClr val="F1AF00"/>
                  </a:solidFill>
                </a:rPr>
                <a:t>A</a:t>
              </a:r>
              <a:r>
                <a:rPr lang="en-GB" sz="900">
                  <a:solidFill>
                    <a:srgbClr val="FFFFFF"/>
                  </a:solidFill>
                </a:rPr>
                <a:t>merica</a:t>
              </a:r>
            </a:p>
          </p:txBody>
        </p:sp>
        <p:pic>
          <p:nvPicPr>
            <p:cNvPr id="22673" name="Picture 145" descr="eela_logo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4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5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3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6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61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88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96" charset="2"/>
        <a:buChar char="§"/>
        <a:defRPr sz="1900">
          <a:solidFill>
            <a:srgbClr val="00338F"/>
          </a:solidFill>
          <a:latin typeface="+mn-lt"/>
        </a:defRPr>
      </a:lvl3pPr>
      <a:lvl4pPr marL="160003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19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hyperlink" Target="http://www.youtube.com/watch?v=w6wfuGUwVV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7.jpeg"/><Relationship Id="rId18" Type="http://schemas.openxmlformats.org/officeDocument/2006/relationships/image" Target="../media/image71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17" Type="http://schemas.openxmlformats.org/officeDocument/2006/relationships/image" Target="../media/image70.gi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7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wmf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5" Type="http://schemas.openxmlformats.org/officeDocument/2006/relationships/image" Target="../media/image69.jpeg"/><Relationship Id="rId10" Type="http://schemas.openxmlformats.org/officeDocument/2006/relationships/image" Target="../media/image59.emf"/><Relationship Id="rId19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83.emf"/><Relationship Id="rId3" Type="http://schemas.openxmlformats.org/officeDocument/2006/relationships/image" Target="../media/image61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.jpg"/><Relationship Id="rId2" Type="http://schemas.openxmlformats.org/officeDocument/2006/relationships/image" Target="../media/image75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wmf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hyperlink" Target="http://www.liferay.com/" TargetMode="External"/><Relationship Id="rId10" Type="http://schemas.openxmlformats.org/officeDocument/2006/relationships/image" Target="../media/image80.png"/><Relationship Id="rId4" Type="http://schemas.openxmlformats.org/officeDocument/2006/relationships/image" Target="../media/image64.wmf"/><Relationship Id="rId9" Type="http://schemas.openxmlformats.org/officeDocument/2006/relationships/image" Target="../media/image79.png"/><Relationship Id="rId14" Type="http://schemas.openxmlformats.org/officeDocument/2006/relationships/image" Target="../media/image8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g"/><Relationship Id="rId3" Type="http://schemas.openxmlformats.org/officeDocument/2006/relationships/image" Target="../media/image99.jp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20.jpe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5.jpe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4.png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g"/><Relationship Id="rId11" Type="http://schemas.openxmlformats.org/officeDocument/2006/relationships/image" Target="../media/image133.png"/><Relationship Id="rId5" Type="http://schemas.openxmlformats.org/officeDocument/2006/relationships/image" Target="../media/image128.jpg"/><Relationship Id="rId15" Type="http://schemas.openxmlformats.org/officeDocument/2006/relationships/image" Target="../media/image137.jpeg"/><Relationship Id="rId10" Type="http://schemas.openxmlformats.org/officeDocument/2006/relationships/image" Target="../media/image132.jpeg"/><Relationship Id="rId4" Type="http://schemas.openxmlformats.org/officeDocument/2006/relationships/image" Target="../media/image127.jpeg"/><Relationship Id="rId9" Type="http://schemas.openxmlformats.org/officeDocument/2006/relationships/image" Target="../media/image66.png"/><Relationship Id="rId14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genda.ct.infn.it/conferenceDisplay.py?confId=78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g-licence@ct.infn.i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ldap.org/" TargetMode="External"/><Relationship Id="rId13" Type="http://schemas.openxmlformats.org/officeDocument/2006/relationships/image" Target="../media/image8.jpg"/><Relationship Id="rId3" Type="http://schemas.openxmlformats.org/officeDocument/2006/relationships/hyperlink" Target="http://jcp.org/en/jsr/detail?id=286" TargetMode="External"/><Relationship Id="rId7" Type="http://schemas.openxmlformats.org/officeDocument/2006/relationships/hyperlink" Target="http://simplesamlphp.org/" TargetMode="External"/><Relationship Id="rId12" Type="http://schemas.openxmlformats.org/officeDocument/2006/relationships/hyperlink" Target="http://grid.in2p3.fr/jsaga/" TargetMode="External"/><Relationship Id="rId2" Type="http://schemas.openxmlformats.org/officeDocument/2006/relationships/hyperlink" Target="http://jcp.org/en/jsr/detail?id=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ibboleth.internet2.edu/" TargetMode="External"/><Relationship Id="rId11" Type="http://schemas.openxmlformats.org/officeDocument/2006/relationships/hyperlink" Target="http://www.ogf.org/documents/GFD.90.pdf" TargetMode="External"/><Relationship Id="rId5" Type="http://schemas.openxmlformats.org/officeDocument/2006/relationships/hyperlink" Target="http://saml.xml.org/" TargetMode="External"/><Relationship Id="rId10" Type="http://schemas.openxmlformats.org/officeDocument/2006/relationships/hyperlink" Target="http://www.ogf.org/" TargetMode="External"/><Relationship Id="rId4" Type="http://schemas.openxmlformats.org/officeDocument/2006/relationships/hyperlink" Target="http://www.oasis-open.org/" TargetMode="External"/><Relationship Id="rId9" Type="http://schemas.openxmlformats.org/officeDocument/2006/relationships/hyperlink" Target="http://www.rsa.com/rsalabs/node.asp?id=213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g"/><Relationship Id="rId18" Type="http://schemas.openxmlformats.org/officeDocument/2006/relationships/image" Target="../media/image44.jpg"/><Relationship Id="rId3" Type="http://schemas.openxmlformats.org/officeDocument/2006/relationships/image" Target="../media/image29.png"/><Relationship Id="rId21" Type="http://schemas.openxmlformats.org/officeDocument/2006/relationships/image" Target="../media/image8.jp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17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jpg"/><Relationship Id="rId20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5" Type="http://schemas.openxmlformats.org/officeDocument/2006/relationships/image" Target="../media/image41.jpg"/><Relationship Id="rId10" Type="http://schemas.openxmlformats.org/officeDocument/2006/relationships/image" Target="../media/image36.png"/><Relationship Id="rId19" Type="http://schemas.openxmlformats.org/officeDocument/2006/relationships/image" Target="../media/image45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9200" y="3662536"/>
            <a:ext cx="6858000" cy="990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How to integrate EGI portals with </a:t>
            </a:r>
            <a:br>
              <a:rPr lang="en-US" sz="2000" b="1" dirty="0" smtClean="0"/>
            </a:br>
            <a:r>
              <a:rPr lang="en-US" sz="2000" b="1" dirty="0" smtClean="0"/>
              <a:t>Identity Federations</a:t>
            </a:r>
            <a:br>
              <a:rPr lang="en-US" sz="2000" b="1" dirty="0" smtClean="0"/>
            </a:br>
            <a:r>
              <a:rPr lang="en-US" sz="2000" dirty="0" smtClean="0"/>
              <a:t>Roberto </a:t>
            </a:r>
            <a:r>
              <a:rPr lang="en-US" sz="2000" dirty="0" err="1" smtClean="0"/>
              <a:t>Barbera</a:t>
            </a:r>
            <a:r>
              <a:rPr lang="en-US" sz="2000" dirty="0" smtClean="0"/>
              <a:t> (roberto.barbera@ct.infn.it)  </a:t>
            </a:r>
            <a:br>
              <a:rPr lang="en-US" sz="2000" dirty="0" smtClean="0"/>
            </a:br>
            <a:r>
              <a:rPr lang="en-US" sz="2000" dirty="0" smtClean="0"/>
              <a:t>Univ. of Catania and INFN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9200" y="5127848"/>
            <a:ext cx="68580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EGI Technical Forum </a:t>
            </a:r>
            <a:r>
              <a:rPr lang="en-US" dirty="0"/>
              <a:t>– </a:t>
            </a:r>
            <a:r>
              <a:rPr lang="en-US" dirty="0" smtClean="0"/>
              <a:t>Prague</a:t>
            </a:r>
            <a:r>
              <a:rPr lang="en-US" smtClean="0"/>
              <a:t>, 20 </a:t>
            </a:r>
            <a:r>
              <a:rPr lang="en-US" dirty="0" smtClean="0"/>
              <a:t>September 2012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293337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5999138" cy="5097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CasellaDiTesto 20"/>
          <p:cNvSpPr txBox="1"/>
          <p:nvPr/>
        </p:nvSpPr>
        <p:spPr>
          <a:xfrm>
            <a:off x="1547664" y="1730197"/>
            <a:ext cx="4107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Identity </a:t>
            </a:r>
            <a:r>
              <a:rPr lang="it-IT" sz="1400" b="1" dirty="0" err="1" smtClean="0">
                <a:solidFill>
                  <a:srgbClr val="FF0000"/>
                </a:solidFill>
              </a:rPr>
              <a:t>Federations</a:t>
            </a:r>
            <a:r>
              <a:rPr lang="it-IT" sz="1400" b="1" dirty="0" smtClean="0">
                <a:solidFill>
                  <a:srgbClr val="FF0000"/>
                </a:solidFill>
              </a:rPr>
              <a:t>’ </a:t>
            </a:r>
            <a:r>
              <a:rPr lang="it-IT" sz="1400" b="1" dirty="0" err="1" smtClean="0">
                <a:solidFill>
                  <a:srgbClr val="FF0000"/>
                </a:solidFill>
              </a:rPr>
              <a:t>discovery</a:t>
            </a:r>
            <a:r>
              <a:rPr lang="it-IT" sz="1400" b="1" dirty="0" smtClean="0">
                <a:solidFill>
                  <a:srgbClr val="FF0000"/>
                </a:solidFill>
              </a:rPr>
              <a:t> service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62272"/>
            <a:ext cx="8468602" cy="1143000"/>
          </a:xfrm>
        </p:spPr>
        <p:txBody>
          <a:bodyPr/>
          <a:lstStyle/>
          <a:p>
            <a:pPr algn="r" eaLnBrk="1" hangingPunct="1"/>
            <a:r>
              <a:rPr lang="en-GB" sz="3000" dirty="0" smtClean="0">
                <a:solidFill>
                  <a:schemeClr val="tx1"/>
                </a:solidFill>
              </a:rPr>
              <a:t>The “social” Authentication </a:t>
            </a:r>
            <a:r>
              <a:rPr lang="en-GB" sz="3000" dirty="0">
                <a:solidFill>
                  <a:schemeClr val="tx1"/>
                </a:solidFill>
              </a:rPr>
              <a:t>P</a:t>
            </a:r>
            <a:r>
              <a:rPr lang="en-GB" sz="3000" dirty="0" smtClean="0">
                <a:solidFill>
                  <a:schemeClr val="tx1"/>
                </a:solidFill>
              </a:rPr>
              <a:t>rocedure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4139952" y="2852936"/>
            <a:ext cx="79208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5668785" cy="3225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sellaDiTesto 15"/>
          <p:cNvSpPr txBox="1"/>
          <p:nvPr/>
        </p:nvSpPr>
        <p:spPr>
          <a:xfrm>
            <a:off x="5148064" y="5569495"/>
            <a:ext cx="22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https://idpsocial.ct.infn.it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5445225"/>
            <a:ext cx="4671657" cy="13681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Connettore 2 16"/>
          <p:cNvCxnSpPr/>
          <p:nvPr/>
        </p:nvCxnSpPr>
        <p:spPr bwMode="auto">
          <a:xfrm flipH="1">
            <a:off x="4824028" y="4869160"/>
            <a:ext cx="1044116" cy="749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asellaDiTesto 22"/>
          <p:cNvSpPr txBox="1"/>
          <p:nvPr/>
        </p:nvSpPr>
        <p:spPr>
          <a:xfrm rot="20429462">
            <a:off x="2239726" y="3374231"/>
            <a:ext cx="6706509" cy="83099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For more information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watch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hlinkClick r:id="rId7"/>
              </a:rPr>
              <a:t>www.youtube.com/watch?v=w6wfuGUwVVU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27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321" y="-315416"/>
            <a:ext cx="8468602" cy="1143000"/>
          </a:xfrm>
        </p:spPr>
        <p:txBody>
          <a:bodyPr/>
          <a:lstStyle/>
          <a:p>
            <a:pPr algn="r" eaLnBrk="1" hangingPunct="1"/>
            <a:r>
              <a:rPr lang="en-GB" sz="2800" dirty="0" smtClean="0">
                <a:solidFill>
                  <a:schemeClr val="tx1"/>
                </a:solidFill>
              </a:rPr>
              <a:t>Catania Science Gateways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access workflow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264" name="Rectangle 268"/>
          <p:cNvSpPr>
            <a:spLocks noChangeArrowheads="1"/>
          </p:cNvSpPr>
          <p:nvPr/>
        </p:nvSpPr>
        <p:spPr bwMode="auto">
          <a:xfrm>
            <a:off x="3559313" y="6510996"/>
            <a:ext cx="359973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1800" b="1" u="sng" dirty="0" err="1" smtClean="0">
                <a:solidFill>
                  <a:srgbClr val="FF0000"/>
                </a:solidFill>
                <a:latin typeface="Comic Sans MS" pitchFamily="66" charset="0"/>
              </a:rPr>
              <a:t>Compliant</a:t>
            </a:r>
            <a:r>
              <a:rPr lang="it-IT" sz="1800" b="1" u="sng" dirty="0" smtClean="0">
                <a:solidFill>
                  <a:srgbClr val="FF0000"/>
                </a:solidFill>
                <a:latin typeface="Comic Sans MS" pitchFamily="66" charset="0"/>
              </a:rPr>
              <a:t> with the </a:t>
            </a:r>
            <a:r>
              <a:rPr lang="it-IT" sz="1800" b="1" u="sng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EGI.eu Portal and </a:t>
            </a:r>
            <a:r>
              <a:rPr lang="it-IT" sz="1800" b="1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Traceability</a:t>
            </a:r>
            <a:r>
              <a:rPr lang="it-IT" sz="1800" b="1" u="sng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it-IT" sz="1800" b="1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Policies</a:t>
            </a:r>
            <a:endParaRPr lang="it-IT" sz="2400" b="1" u="sng" dirty="0">
              <a:solidFill>
                <a:srgbClr val="FF0000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26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840098"/>
            <a:ext cx="728918" cy="7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" name="Picture 135" descr="EToken_Blue_P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548" y="2195289"/>
            <a:ext cx="715987" cy="45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" name="Group 13"/>
          <p:cNvGrpSpPr>
            <a:grpSpLocks/>
          </p:cNvGrpSpPr>
          <p:nvPr/>
        </p:nvGrpSpPr>
        <p:grpSpPr bwMode="auto">
          <a:xfrm>
            <a:off x="7237412" y="2952545"/>
            <a:ext cx="1943100" cy="1947863"/>
            <a:chOff x="1837" y="3022"/>
            <a:chExt cx="816" cy="771"/>
          </a:xfrm>
        </p:grpSpPr>
        <p:grpSp>
          <p:nvGrpSpPr>
            <p:cNvPr id="268" name="Group 14"/>
            <p:cNvGrpSpPr>
              <a:grpSpLocks/>
            </p:cNvGrpSpPr>
            <p:nvPr/>
          </p:nvGrpSpPr>
          <p:grpSpPr bwMode="auto">
            <a:xfrm>
              <a:off x="1837" y="3022"/>
              <a:ext cx="816" cy="771"/>
              <a:chOff x="1728" y="864"/>
              <a:chExt cx="2976" cy="2963"/>
            </a:xfrm>
          </p:grpSpPr>
          <p:pic>
            <p:nvPicPr>
              <p:cNvPr id="274" name="Picture 15" descr="MP00640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864"/>
                <a:ext cx="2976" cy="2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16" descr="T3E_OED_an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248"/>
                <a:ext cx="672" cy="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17" descr="T3E_OED_an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440"/>
                <a:ext cx="672" cy="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18" descr="T3E_OED_an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112"/>
                <a:ext cx="672" cy="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19" descr="T3E_OED_an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448"/>
                <a:ext cx="672" cy="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69" name="AutoShape 20"/>
            <p:cNvCxnSpPr>
              <a:cxnSpLocks noChangeShapeType="1"/>
              <a:stCxn id="275" idx="3"/>
              <a:endCxn id="276" idx="1"/>
            </p:cNvCxnSpPr>
            <p:nvPr/>
          </p:nvCxnSpPr>
          <p:spPr bwMode="auto">
            <a:xfrm>
              <a:off x="2245" y="3195"/>
              <a:ext cx="132" cy="50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0" name="AutoShape 21"/>
            <p:cNvCxnSpPr>
              <a:cxnSpLocks noChangeShapeType="1"/>
              <a:stCxn id="278" idx="0"/>
              <a:endCxn id="276" idx="2"/>
            </p:cNvCxnSpPr>
            <p:nvPr/>
          </p:nvCxnSpPr>
          <p:spPr bwMode="auto">
            <a:xfrm rot="16200000">
              <a:off x="2378" y="3343"/>
              <a:ext cx="116" cy="66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1" name="AutoShape 22"/>
            <p:cNvCxnSpPr>
              <a:cxnSpLocks noChangeShapeType="1"/>
              <a:stCxn id="277" idx="3"/>
              <a:endCxn id="278" idx="1"/>
            </p:cNvCxnSpPr>
            <p:nvPr/>
          </p:nvCxnSpPr>
          <p:spPr bwMode="auto">
            <a:xfrm>
              <a:off x="2245" y="3420"/>
              <a:ext cx="66" cy="87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3" name="AutoShape 23"/>
            <p:cNvCxnSpPr>
              <a:cxnSpLocks noChangeShapeType="1"/>
              <a:stCxn id="277" idx="0"/>
              <a:endCxn id="275" idx="2"/>
            </p:cNvCxnSpPr>
            <p:nvPr/>
          </p:nvCxnSpPr>
          <p:spPr bwMode="auto">
            <a:xfrm rot="16200000">
              <a:off x="2113" y="3308"/>
              <a:ext cx="79" cy="0"/>
            </a:xfrm>
            <a:prstGeom prst="straightConnector1">
              <a:avLst/>
            </a:prstGeom>
            <a:noFill/>
            <a:ln w="508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79" name="Group 27"/>
          <p:cNvGrpSpPr>
            <a:grpSpLocks/>
          </p:cNvGrpSpPr>
          <p:nvPr/>
        </p:nvGrpSpPr>
        <p:grpSpPr bwMode="auto">
          <a:xfrm>
            <a:off x="1046262" y="2070380"/>
            <a:ext cx="2447925" cy="381000"/>
            <a:chOff x="1472" y="755"/>
            <a:chExt cx="2839" cy="240"/>
          </a:xfrm>
        </p:grpSpPr>
        <p:sp>
          <p:nvSpPr>
            <p:cNvPr id="280" name="AutoShape 28"/>
            <p:cNvSpPr>
              <a:spLocks noChangeArrowheads="1"/>
            </p:cNvSpPr>
            <p:nvPr/>
          </p:nvSpPr>
          <p:spPr bwMode="auto">
            <a:xfrm>
              <a:off x="1472" y="755"/>
              <a:ext cx="2839" cy="234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1.</a:t>
              </a:r>
              <a:r>
                <a:rPr lang="en-GB" b="1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sign in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1" name="Line 29"/>
            <p:cNvSpPr>
              <a:spLocks noChangeShapeType="1"/>
            </p:cNvSpPr>
            <p:nvPr/>
          </p:nvSpPr>
          <p:spPr bwMode="auto">
            <a:xfrm>
              <a:off x="1847" y="994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2" name="Line 30"/>
          <p:cNvSpPr>
            <a:spLocks noChangeShapeType="1"/>
          </p:cNvSpPr>
          <p:nvPr/>
        </p:nvSpPr>
        <p:spPr bwMode="auto">
          <a:xfrm flipV="1">
            <a:off x="5276949" y="1687794"/>
            <a:ext cx="2681288" cy="682625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3" name="AutoShape 31"/>
          <p:cNvSpPr>
            <a:spLocks noChangeArrowheads="1"/>
          </p:cNvSpPr>
          <p:nvPr/>
        </p:nvSpPr>
        <p:spPr bwMode="auto">
          <a:xfrm rot="20712227">
            <a:off x="5617976" y="1347106"/>
            <a:ext cx="2479677" cy="1202510"/>
          </a:xfrm>
          <a:prstGeom prst="roundRect">
            <a:avLst>
              <a:gd name="adj" fmla="val 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C2818"/>
                </a:solidFill>
                <a:latin typeface="Comic Sans MS" pitchFamily="66" charset="0"/>
                <a:ea typeface="ＭＳ Ｐゴシック" charset="-128"/>
              </a:rPr>
              <a:t>3.</a:t>
            </a:r>
            <a:r>
              <a:rPr lang="en-GB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create a </a:t>
            </a:r>
            <a:r>
              <a:rPr lang="en-GB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proxy from an </a:t>
            </a:r>
            <a:r>
              <a:rPr lang="en-GB" sz="18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eToken</a:t>
            </a:r>
            <a:r>
              <a:rPr lang="en-GB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 </a:t>
            </a:r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/>
            </a:r>
            <a:br>
              <a: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</a:br>
            <a:r>
              <a:rPr lang="en-GB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server with robot certificates</a:t>
            </a:r>
            <a:endParaRPr lang="en-GB" sz="18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grpSp>
        <p:nvGrpSpPr>
          <p:cNvPr id="284" name="Group 32"/>
          <p:cNvGrpSpPr>
            <a:grpSpLocks/>
          </p:cNvGrpSpPr>
          <p:nvPr/>
        </p:nvGrpSpPr>
        <p:grpSpPr bwMode="auto">
          <a:xfrm>
            <a:off x="391286" y="2264056"/>
            <a:ext cx="648891" cy="793698"/>
            <a:chOff x="144" y="780"/>
            <a:chExt cx="545" cy="517"/>
          </a:xfrm>
        </p:grpSpPr>
        <p:sp>
          <p:nvSpPr>
            <p:cNvPr id="285" name="AutoShape 33"/>
            <p:cNvSpPr>
              <a:spLocks noChangeArrowheads="1"/>
            </p:cNvSpPr>
            <p:nvPr/>
          </p:nvSpPr>
          <p:spPr bwMode="auto">
            <a:xfrm>
              <a:off x="144" y="780"/>
              <a:ext cx="545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" name="Freeform 34"/>
            <p:cNvSpPr>
              <a:spLocks noChangeArrowheads="1"/>
            </p:cNvSpPr>
            <p:nvPr/>
          </p:nvSpPr>
          <p:spPr bwMode="auto">
            <a:xfrm>
              <a:off x="519" y="927"/>
              <a:ext cx="166" cy="336"/>
            </a:xfrm>
            <a:custGeom>
              <a:avLst/>
              <a:gdLst>
                <a:gd name="T0" fmla="*/ 153 w 663"/>
                <a:gd name="T1" fmla="*/ 97 h 1343"/>
                <a:gd name="T2" fmla="*/ 134 w 663"/>
                <a:gd name="T3" fmla="*/ 138 h 1343"/>
                <a:gd name="T4" fmla="*/ 101 w 663"/>
                <a:gd name="T5" fmla="*/ 210 h 1343"/>
                <a:gd name="T6" fmla="*/ 65 w 663"/>
                <a:gd name="T7" fmla="*/ 307 h 1343"/>
                <a:gd name="T8" fmla="*/ 30 w 663"/>
                <a:gd name="T9" fmla="*/ 419 h 1343"/>
                <a:gd name="T10" fmla="*/ 6 w 663"/>
                <a:gd name="T11" fmla="*/ 539 h 1343"/>
                <a:gd name="T12" fmla="*/ 0 w 663"/>
                <a:gd name="T13" fmla="*/ 658 h 1343"/>
                <a:gd name="T14" fmla="*/ 20 w 663"/>
                <a:gd name="T15" fmla="*/ 767 h 1343"/>
                <a:gd name="T16" fmla="*/ 85 w 663"/>
                <a:gd name="T17" fmla="*/ 900 h 1343"/>
                <a:gd name="T18" fmla="*/ 122 w 663"/>
                <a:gd name="T19" fmla="*/ 1026 h 1343"/>
                <a:gd name="T20" fmla="*/ 113 w 663"/>
                <a:gd name="T21" fmla="*/ 1106 h 1343"/>
                <a:gd name="T22" fmla="*/ 82 w 663"/>
                <a:gd name="T23" fmla="*/ 1155 h 1343"/>
                <a:gd name="T24" fmla="*/ 58 w 663"/>
                <a:gd name="T25" fmla="*/ 1180 h 1343"/>
                <a:gd name="T26" fmla="*/ 56 w 663"/>
                <a:gd name="T27" fmla="*/ 1197 h 1343"/>
                <a:gd name="T28" fmla="*/ 65 w 663"/>
                <a:gd name="T29" fmla="*/ 1218 h 1343"/>
                <a:gd name="T30" fmla="*/ 84 w 663"/>
                <a:gd name="T31" fmla="*/ 1239 h 1343"/>
                <a:gd name="T32" fmla="*/ 112 w 663"/>
                <a:gd name="T33" fmla="*/ 1259 h 1343"/>
                <a:gd name="T34" fmla="*/ 148 w 663"/>
                <a:gd name="T35" fmla="*/ 1278 h 1343"/>
                <a:gd name="T36" fmla="*/ 191 w 663"/>
                <a:gd name="T37" fmla="*/ 1296 h 1343"/>
                <a:gd name="T38" fmla="*/ 240 w 663"/>
                <a:gd name="T39" fmla="*/ 1308 h 1343"/>
                <a:gd name="T40" fmla="*/ 293 w 663"/>
                <a:gd name="T41" fmla="*/ 1319 h 1343"/>
                <a:gd name="T42" fmla="*/ 355 w 663"/>
                <a:gd name="T43" fmla="*/ 1332 h 1343"/>
                <a:gd name="T44" fmla="*/ 422 w 663"/>
                <a:gd name="T45" fmla="*/ 1341 h 1343"/>
                <a:gd name="T46" fmla="*/ 489 w 663"/>
                <a:gd name="T47" fmla="*/ 1341 h 1343"/>
                <a:gd name="T48" fmla="*/ 551 w 663"/>
                <a:gd name="T49" fmla="*/ 1322 h 1343"/>
                <a:gd name="T50" fmla="*/ 603 w 663"/>
                <a:gd name="T51" fmla="*/ 1277 h 1343"/>
                <a:gd name="T52" fmla="*/ 642 w 663"/>
                <a:gd name="T53" fmla="*/ 1200 h 1343"/>
                <a:gd name="T54" fmla="*/ 662 w 663"/>
                <a:gd name="T55" fmla="*/ 1081 h 1343"/>
                <a:gd name="T56" fmla="*/ 660 w 663"/>
                <a:gd name="T57" fmla="*/ 837 h 1343"/>
                <a:gd name="T58" fmla="*/ 650 w 663"/>
                <a:gd name="T59" fmla="*/ 528 h 1343"/>
                <a:gd name="T60" fmla="*/ 626 w 663"/>
                <a:gd name="T61" fmla="*/ 273 h 1343"/>
                <a:gd name="T62" fmla="*/ 577 w 663"/>
                <a:gd name="T63" fmla="*/ 102 h 1343"/>
                <a:gd name="T64" fmla="*/ 517 w 663"/>
                <a:gd name="T65" fmla="*/ 41 h 1343"/>
                <a:gd name="T66" fmla="*/ 466 w 663"/>
                <a:gd name="T67" fmla="*/ 18 h 1343"/>
                <a:gd name="T68" fmla="*/ 410 w 663"/>
                <a:gd name="T69" fmla="*/ 6 h 1343"/>
                <a:gd name="T70" fmla="*/ 353 w 663"/>
                <a:gd name="T71" fmla="*/ 0 h 1343"/>
                <a:gd name="T72" fmla="*/ 296 w 663"/>
                <a:gd name="T73" fmla="*/ 5 h 1343"/>
                <a:gd name="T74" fmla="*/ 245 w 663"/>
                <a:gd name="T75" fmla="*/ 18 h 1343"/>
                <a:gd name="T76" fmla="*/ 200 w 663"/>
                <a:gd name="T77" fmla="*/ 41 h 1343"/>
                <a:gd name="T78" fmla="*/ 168 w 663"/>
                <a:gd name="T79" fmla="*/ 7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343">
                  <a:moveTo>
                    <a:pt x="156" y="92"/>
                  </a:moveTo>
                  <a:lnTo>
                    <a:pt x="153" y="97"/>
                  </a:lnTo>
                  <a:lnTo>
                    <a:pt x="146" y="113"/>
                  </a:lnTo>
                  <a:lnTo>
                    <a:pt x="134" y="138"/>
                  </a:lnTo>
                  <a:lnTo>
                    <a:pt x="119" y="171"/>
                  </a:lnTo>
                  <a:lnTo>
                    <a:pt x="101" y="210"/>
                  </a:lnTo>
                  <a:lnTo>
                    <a:pt x="83" y="256"/>
                  </a:lnTo>
                  <a:lnTo>
                    <a:pt x="65" y="307"/>
                  </a:lnTo>
                  <a:lnTo>
                    <a:pt x="47" y="362"/>
                  </a:lnTo>
                  <a:lnTo>
                    <a:pt x="30" y="419"/>
                  </a:lnTo>
                  <a:lnTo>
                    <a:pt x="16" y="479"/>
                  </a:lnTo>
                  <a:lnTo>
                    <a:pt x="6" y="539"/>
                  </a:lnTo>
                  <a:lnTo>
                    <a:pt x="1" y="598"/>
                  </a:lnTo>
                  <a:lnTo>
                    <a:pt x="0" y="658"/>
                  </a:lnTo>
                  <a:lnTo>
                    <a:pt x="6" y="715"/>
                  </a:lnTo>
                  <a:lnTo>
                    <a:pt x="20" y="767"/>
                  </a:lnTo>
                  <a:lnTo>
                    <a:pt x="42" y="816"/>
                  </a:lnTo>
                  <a:lnTo>
                    <a:pt x="85" y="900"/>
                  </a:lnTo>
                  <a:lnTo>
                    <a:pt x="111" y="969"/>
                  </a:lnTo>
                  <a:lnTo>
                    <a:pt x="122" y="1026"/>
                  </a:lnTo>
                  <a:lnTo>
                    <a:pt x="122" y="1071"/>
                  </a:lnTo>
                  <a:lnTo>
                    <a:pt x="113" y="1106"/>
                  </a:lnTo>
                  <a:lnTo>
                    <a:pt x="99" y="1133"/>
                  </a:lnTo>
                  <a:lnTo>
                    <a:pt x="82" y="1155"/>
                  </a:lnTo>
                  <a:lnTo>
                    <a:pt x="65" y="1172"/>
                  </a:lnTo>
                  <a:lnTo>
                    <a:pt x="58" y="1180"/>
                  </a:lnTo>
                  <a:lnTo>
                    <a:pt x="56" y="1189"/>
                  </a:lnTo>
                  <a:lnTo>
                    <a:pt x="56" y="1197"/>
                  </a:lnTo>
                  <a:lnTo>
                    <a:pt x="59" y="1208"/>
                  </a:lnTo>
                  <a:lnTo>
                    <a:pt x="65" y="1218"/>
                  </a:lnTo>
                  <a:lnTo>
                    <a:pt x="73" y="1228"/>
                  </a:lnTo>
                  <a:lnTo>
                    <a:pt x="84" y="1239"/>
                  </a:lnTo>
                  <a:lnTo>
                    <a:pt x="97" y="1249"/>
                  </a:lnTo>
                  <a:lnTo>
                    <a:pt x="112" y="1259"/>
                  </a:lnTo>
                  <a:lnTo>
                    <a:pt x="129" y="1269"/>
                  </a:lnTo>
                  <a:lnTo>
                    <a:pt x="148" y="1278"/>
                  </a:lnTo>
                  <a:lnTo>
                    <a:pt x="169" y="1287"/>
                  </a:lnTo>
                  <a:lnTo>
                    <a:pt x="191" y="1296"/>
                  </a:lnTo>
                  <a:lnTo>
                    <a:pt x="214" y="1303"/>
                  </a:lnTo>
                  <a:lnTo>
                    <a:pt x="240" y="1308"/>
                  </a:lnTo>
                  <a:lnTo>
                    <a:pt x="265" y="1314"/>
                  </a:lnTo>
                  <a:lnTo>
                    <a:pt x="293" y="1319"/>
                  </a:lnTo>
                  <a:lnTo>
                    <a:pt x="324" y="1325"/>
                  </a:lnTo>
                  <a:lnTo>
                    <a:pt x="355" y="1332"/>
                  </a:lnTo>
                  <a:lnTo>
                    <a:pt x="389" y="1337"/>
                  </a:lnTo>
                  <a:lnTo>
                    <a:pt x="422" y="1341"/>
                  </a:lnTo>
                  <a:lnTo>
                    <a:pt x="456" y="1343"/>
                  </a:lnTo>
                  <a:lnTo>
                    <a:pt x="489" y="1341"/>
                  </a:lnTo>
                  <a:lnTo>
                    <a:pt x="520" y="1334"/>
                  </a:lnTo>
                  <a:lnTo>
                    <a:pt x="551" y="1322"/>
                  </a:lnTo>
                  <a:lnTo>
                    <a:pt x="579" y="1304"/>
                  </a:lnTo>
                  <a:lnTo>
                    <a:pt x="603" y="1277"/>
                  </a:lnTo>
                  <a:lnTo>
                    <a:pt x="625" y="1243"/>
                  </a:lnTo>
                  <a:lnTo>
                    <a:pt x="642" y="1200"/>
                  </a:lnTo>
                  <a:lnTo>
                    <a:pt x="655" y="1146"/>
                  </a:lnTo>
                  <a:lnTo>
                    <a:pt x="662" y="1081"/>
                  </a:lnTo>
                  <a:lnTo>
                    <a:pt x="663" y="1003"/>
                  </a:lnTo>
                  <a:lnTo>
                    <a:pt x="660" y="837"/>
                  </a:lnTo>
                  <a:lnTo>
                    <a:pt x="656" y="678"/>
                  </a:lnTo>
                  <a:lnTo>
                    <a:pt x="650" y="528"/>
                  </a:lnTo>
                  <a:lnTo>
                    <a:pt x="641" y="393"/>
                  </a:lnTo>
                  <a:lnTo>
                    <a:pt x="626" y="273"/>
                  </a:lnTo>
                  <a:lnTo>
                    <a:pt x="605" y="175"/>
                  </a:lnTo>
                  <a:lnTo>
                    <a:pt x="577" y="102"/>
                  </a:lnTo>
                  <a:lnTo>
                    <a:pt x="539" y="56"/>
                  </a:lnTo>
                  <a:lnTo>
                    <a:pt x="517" y="41"/>
                  </a:lnTo>
                  <a:lnTo>
                    <a:pt x="492" y="29"/>
                  </a:lnTo>
                  <a:lnTo>
                    <a:pt x="466" y="18"/>
                  </a:lnTo>
                  <a:lnTo>
                    <a:pt x="438" y="11"/>
                  </a:lnTo>
                  <a:lnTo>
                    <a:pt x="410" y="6"/>
                  </a:lnTo>
                  <a:lnTo>
                    <a:pt x="382" y="1"/>
                  </a:lnTo>
                  <a:lnTo>
                    <a:pt x="353" y="0"/>
                  </a:lnTo>
                  <a:lnTo>
                    <a:pt x="324" y="1"/>
                  </a:lnTo>
                  <a:lnTo>
                    <a:pt x="296" y="5"/>
                  </a:lnTo>
                  <a:lnTo>
                    <a:pt x="270" y="10"/>
                  </a:lnTo>
                  <a:lnTo>
                    <a:pt x="245" y="18"/>
                  </a:lnTo>
                  <a:lnTo>
                    <a:pt x="222" y="28"/>
                  </a:lnTo>
                  <a:lnTo>
                    <a:pt x="200" y="41"/>
                  </a:lnTo>
                  <a:lnTo>
                    <a:pt x="183" y="56"/>
                  </a:lnTo>
                  <a:lnTo>
                    <a:pt x="168" y="73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" name="Freeform 35"/>
            <p:cNvSpPr>
              <a:spLocks noChangeArrowheads="1"/>
            </p:cNvSpPr>
            <p:nvPr/>
          </p:nvSpPr>
          <p:spPr bwMode="auto">
            <a:xfrm>
              <a:off x="523" y="930"/>
              <a:ext cx="160" cy="332"/>
            </a:xfrm>
            <a:custGeom>
              <a:avLst/>
              <a:gdLst>
                <a:gd name="T0" fmla="*/ 147 w 639"/>
                <a:gd name="T1" fmla="*/ 95 h 1328"/>
                <a:gd name="T2" fmla="*/ 129 w 639"/>
                <a:gd name="T3" fmla="*/ 134 h 1328"/>
                <a:gd name="T4" fmla="*/ 97 w 639"/>
                <a:gd name="T5" fmla="*/ 207 h 1328"/>
                <a:gd name="T6" fmla="*/ 62 w 639"/>
                <a:gd name="T7" fmla="*/ 303 h 1328"/>
                <a:gd name="T8" fmla="*/ 28 w 639"/>
                <a:gd name="T9" fmla="*/ 414 h 1328"/>
                <a:gd name="T10" fmla="*/ 5 w 639"/>
                <a:gd name="T11" fmla="*/ 532 h 1328"/>
                <a:gd name="T12" fmla="*/ 0 w 639"/>
                <a:gd name="T13" fmla="*/ 649 h 1328"/>
                <a:gd name="T14" fmla="*/ 19 w 639"/>
                <a:gd name="T15" fmla="*/ 758 h 1328"/>
                <a:gd name="T16" fmla="*/ 82 w 639"/>
                <a:gd name="T17" fmla="*/ 889 h 1328"/>
                <a:gd name="T18" fmla="*/ 118 w 639"/>
                <a:gd name="T19" fmla="*/ 1015 h 1328"/>
                <a:gd name="T20" fmla="*/ 110 w 639"/>
                <a:gd name="T21" fmla="*/ 1094 h 1328"/>
                <a:gd name="T22" fmla="*/ 79 w 639"/>
                <a:gd name="T23" fmla="*/ 1143 h 1328"/>
                <a:gd name="T24" fmla="*/ 55 w 639"/>
                <a:gd name="T25" fmla="*/ 1167 h 1328"/>
                <a:gd name="T26" fmla="*/ 51 w 639"/>
                <a:gd name="T27" fmla="*/ 1187 h 1328"/>
                <a:gd name="T28" fmla="*/ 59 w 639"/>
                <a:gd name="T29" fmla="*/ 1207 h 1328"/>
                <a:gd name="T30" fmla="*/ 78 w 639"/>
                <a:gd name="T31" fmla="*/ 1227 h 1328"/>
                <a:gd name="T32" fmla="*/ 105 w 639"/>
                <a:gd name="T33" fmla="*/ 1247 h 1328"/>
                <a:gd name="T34" fmla="*/ 142 w 639"/>
                <a:gd name="T35" fmla="*/ 1265 h 1328"/>
                <a:gd name="T36" fmla="*/ 183 w 639"/>
                <a:gd name="T37" fmla="*/ 1281 h 1328"/>
                <a:gd name="T38" fmla="*/ 231 w 639"/>
                <a:gd name="T39" fmla="*/ 1294 h 1328"/>
                <a:gd name="T40" fmla="*/ 282 w 639"/>
                <a:gd name="T41" fmla="*/ 1304 h 1328"/>
                <a:gd name="T42" fmla="*/ 342 w 639"/>
                <a:gd name="T43" fmla="*/ 1317 h 1328"/>
                <a:gd name="T44" fmla="*/ 407 w 639"/>
                <a:gd name="T45" fmla="*/ 1326 h 1328"/>
                <a:gd name="T46" fmla="*/ 471 w 639"/>
                <a:gd name="T47" fmla="*/ 1326 h 1328"/>
                <a:gd name="T48" fmla="*/ 531 w 639"/>
                <a:gd name="T49" fmla="*/ 1307 h 1328"/>
                <a:gd name="T50" fmla="*/ 581 w 639"/>
                <a:gd name="T51" fmla="*/ 1263 h 1328"/>
                <a:gd name="T52" fmla="*/ 618 w 639"/>
                <a:gd name="T53" fmla="*/ 1185 h 1328"/>
                <a:gd name="T54" fmla="*/ 637 w 639"/>
                <a:gd name="T55" fmla="*/ 1068 h 1328"/>
                <a:gd name="T56" fmla="*/ 635 w 639"/>
                <a:gd name="T57" fmla="*/ 827 h 1328"/>
                <a:gd name="T58" fmla="*/ 627 w 639"/>
                <a:gd name="T59" fmla="*/ 521 h 1328"/>
                <a:gd name="T60" fmla="*/ 603 w 639"/>
                <a:gd name="T61" fmla="*/ 270 h 1328"/>
                <a:gd name="T62" fmla="*/ 556 w 639"/>
                <a:gd name="T63" fmla="*/ 99 h 1328"/>
                <a:gd name="T64" fmla="*/ 499 w 639"/>
                <a:gd name="T65" fmla="*/ 40 h 1328"/>
                <a:gd name="T66" fmla="*/ 450 w 639"/>
                <a:gd name="T67" fmla="*/ 17 h 1328"/>
                <a:gd name="T68" fmla="*/ 395 w 639"/>
                <a:gd name="T69" fmla="*/ 4 h 1328"/>
                <a:gd name="T70" fmla="*/ 340 w 639"/>
                <a:gd name="T71" fmla="*/ 0 h 1328"/>
                <a:gd name="T72" fmla="*/ 286 w 639"/>
                <a:gd name="T73" fmla="*/ 4 h 1328"/>
                <a:gd name="T74" fmla="*/ 235 w 639"/>
                <a:gd name="T75" fmla="*/ 17 h 1328"/>
                <a:gd name="T76" fmla="*/ 193 w 639"/>
                <a:gd name="T77" fmla="*/ 40 h 1328"/>
                <a:gd name="T78" fmla="*/ 161 w 639"/>
                <a:gd name="T79" fmla="*/ 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9" h="1328">
                  <a:moveTo>
                    <a:pt x="150" y="90"/>
                  </a:moveTo>
                  <a:lnTo>
                    <a:pt x="147" y="95"/>
                  </a:lnTo>
                  <a:lnTo>
                    <a:pt x="139" y="111"/>
                  </a:lnTo>
                  <a:lnTo>
                    <a:pt x="129" y="134"/>
                  </a:lnTo>
                  <a:lnTo>
                    <a:pt x="114" y="167"/>
                  </a:lnTo>
                  <a:lnTo>
                    <a:pt x="97" y="207"/>
                  </a:lnTo>
                  <a:lnTo>
                    <a:pt x="80" y="253"/>
                  </a:lnTo>
                  <a:lnTo>
                    <a:pt x="62" y="303"/>
                  </a:lnTo>
                  <a:lnTo>
                    <a:pt x="44" y="356"/>
                  </a:lnTo>
                  <a:lnTo>
                    <a:pt x="28" y="414"/>
                  </a:lnTo>
                  <a:lnTo>
                    <a:pt x="15" y="472"/>
                  </a:lnTo>
                  <a:lnTo>
                    <a:pt x="5" y="532"/>
                  </a:lnTo>
                  <a:lnTo>
                    <a:pt x="0" y="592"/>
                  </a:lnTo>
                  <a:lnTo>
                    <a:pt x="0" y="649"/>
                  </a:lnTo>
                  <a:lnTo>
                    <a:pt x="6" y="706"/>
                  </a:lnTo>
                  <a:lnTo>
                    <a:pt x="19" y="758"/>
                  </a:lnTo>
                  <a:lnTo>
                    <a:pt x="40" y="806"/>
                  </a:lnTo>
                  <a:lnTo>
                    <a:pt x="82" y="889"/>
                  </a:lnTo>
                  <a:lnTo>
                    <a:pt x="107" y="958"/>
                  </a:lnTo>
                  <a:lnTo>
                    <a:pt x="118" y="1015"/>
                  </a:lnTo>
                  <a:lnTo>
                    <a:pt x="118" y="1059"/>
                  </a:lnTo>
                  <a:lnTo>
                    <a:pt x="110" y="1094"/>
                  </a:lnTo>
                  <a:lnTo>
                    <a:pt x="96" y="1121"/>
                  </a:lnTo>
                  <a:lnTo>
                    <a:pt x="79" y="1143"/>
                  </a:lnTo>
                  <a:lnTo>
                    <a:pt x="63" y="1159"/>
                  </a:lnTo>
                  <a:lnTo>
                    <a:pt x="55" y="1167"/>
                  </a:lnTo>
                  <a:lnTo>
                    <a:pt x="52" y="1177"/>
                  </a:lnTo>
                  <a:lnTo>
                    <a:pt x="51" y="1187"/>
                  </a:lnTo>
                  <a:lnTo>
                    <a:pt x="54" y="1196"/>
                  </a:lnTo>
                  <a:lnTo>
                    <a:pt x="59" y="1207"/>
                  </a:lnTo>
                  <a:lnTo>
                    <a:pt x="67" y="1216"/>
                  </a:lnTo>
                  <a:lnTo>
                    <a:pt x="78" y="1227"/>
                  </a:lnTo>
                  <a:lnTo>
                    <a:pt x="90" y="1237"/>
                  </a:lnTo>
                  <a:lnTo>
                    <a:pt x="105" y="1247"/>
                  </a:lnTo>
                  <a:lnTo>
                    <a:pt x="122" y="1256"/>
                  </a:lnTo>
                  <a:lnTo>
                    <a:pt x="142" y="1265"/>
                  </a:lnTo>
                  <a:lnTo>
                    <a:pt x="162" y="1274"/>
                  </a:lnTo>
                  <a:lnTo>
                    <a:pt x="183" y="1281"/>
                  </a:lnTo>
                  <a:lnTo>
                    <a:pt x="207" y="1288"/>
                  </a:lnTo>
                  <a:lnTo>
                    <a:pt x="231" y="1294"/>
                  </a:lnTo>
                  <a:lnTo>
                    <a:pt x="256" y="1298"/>
                  </a:lnTo>
                  <a:lnTo>
                    <a:pt x="282" y="1304"/>
                  </a:lnTo>
                  <a:lnTo>
                    <a:pt x="312" y="1310"/>
                  </a:lnTo>
                  <a:lnTo>
                    <a:pt x="342" y="1317"/>
                  </a:lnTo>
                  <a:lnTo>
                    <a:pt x="374" y="1322"/>
                  </a:lnTo>
                  <a:lnTo>
                    <a:pt x="407" y="1326"/>
                  </a:lnTo>
                  <a:lnTo>
                    <a:pt x="439" y="1328"/>
                  </a:lnTo>
                  <a:lnTo>
                    <a:pt x="471" y="1326"/>
                  </a:lnTo>
                  <a:lnTo>
                    <a:pt x="502" y="1319"/>
                  </a:lnTo>
                  <a:lnTo>
                    <a:pt x="531" y="1307"/>
                  </a:lnTo>
                  <a:lnTo>
                    <a:pt x="557" y="1289"/>
                  </a:lnTo>
                  <a:lnTo>
                    <a:pt x="581" y="1263"/>
                  </a:lnTo>
                  <a:lnTo>
                    <a:pt x="601" y="1229"/>
                  </a:lnTo>
                  <a:lnTo>
                    <a:pt x="618" y="1185"/>
                  </a:lnTo>
                  <a:lnTo>
                    <a:pt x="630" y="1132"/>
                  </a:lnTo>
                  <a:lnTo>
                    <a:pt x="637" y="1068"/>
                  </a:lnTo>
                  <a:lnTo>
                    <a:pt x="639" y="991"/>
                  </a:lnTo>
                  <a:lnTo>
                    <a:pt x="635" y="827"/>
                  </a:lnTo>
                  <a:lnTo>
                    <a:pt x="632" y="670"/>
                  </a:lnTo>
                  <a:lnTo>
                    <a:pt x="627" y="521"/>
                  </a:lnTo>
                  <a:lnTo>
                    <a:pt x="617" y="387"/>
                  </a:lnTo>
                  <a:lnTo>
                    <a:pt x="603" y="270"/>
                  </a:lnTo>
                  <a:lnTo>
                    <a:pt x="584" y="173"/>
                  </a:lnTo>
                  <a:lnTo>
                    <a:pt x="556" y="99"/>
                  </a:lnTo>
                  <a:lnTo>
                    <a:pt x="520" y="53"/>
                  </a:lnTo>
                  <a:lnTo>
                    <a:pt x="499" y="40"/>
                  </a:lnTo>
                  <a:lnTo>
                    <a:pt x="474" y="27"/>
                  </a:lnTo>
                  <a:lnTo>
                    <a:pt x="450" y="17"/>
                  </a:lnTo>
                  <a:lnTo>
                    <a:pt x="423" y="10"/>
                  </a:lnTo>
                  <a:lnTo>
                    <a:pt x="395" y="4"/>
                  </a:lnTo>
                  <a:lnTo>
                    <a:pt x="368" y="1"/>
                  </a:lnTo>
                  <a:lnTo>
                    <a:pt x="340" y="0"/>
                  </a:lnTo>
                  <a:lnTo>
                    <a:pt x="312" y="1"/>
                  </a:lnTo>
                  <a:lnTo>
                    <a:pt x="286" y="4"/>
                  </a:lnTo>
                  <a:lnTo>
                    <a:pt x="260" y="10"/>
                  </a:lnTo>
                  <a:lnTo>
                    <a:pt x="235" y="17"/>
                  </a:lnTo>
                  <a:lnTo>
                    <a:pt x="213" y="27"/>
                  </a:lnTo>
                  <a:lnTo>
                    <a:pt x="193" y="40"/>
                  </a:lnTo>
                  <a:lnTo>
                    <a:pt x="176" y="53"/>
                  </a:lnTo>
                  <a:lnTo>
                    <a:pt x="161" y="70"/>
                  </a:lnTo>
                  <a:lnTo>
                    <a:pt x="150" y="90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8" name="Freeform 36"/>
            <p:cNvSpPr>
              <a:spLocks noChangeArrowheads="1"/>
            </p:cNvSpPr>
            <p:nvPr/>
          </p:nvSpPr>
          <p:spPr bwMode="auto">
            <a:xfrm>
              <a:off x="527" y="932"/>
              <a:ext cx="154" cy="329"/>
            </a:xfrm>
            <a:custGeom>
              <a:avLst/>
              <a:gdLst>
                <a:gd name="T0" fmla="*/ 143 w 615"/>
                <a:gd name="T1" fmla="*/ 95 h 1313"/>
                <a:gd name="T2" fmla="*/ 123 w 615"/>
                <a:gd name="T3" fmla="*/ 134 h 1313"/>
                <a:gd name="T4" fmla="*/ 94 w 615"/>
                <a:gd name="T5" fmla="*/ 205 h 1313"/>
                <a:gd name="T6" fmla="*/ 59 w 615"/>
                <a:gd name="T7" fmla="*/ 299 h 1313"/>
                <a:gd name="T8" fmla="*/ 27 w 615"/>
                <a:gd name="T9" fmla="*/ 410 h 1313"/>
                <a:gd name="T10" fmla="*/ 5 w 615"/>
                <a:gd name="T11" fmla="*/ 527 h 1313"/>
                <a:gd name="T12" fmla="*/ 0 w 615"/>
                <a:gd name="T13" fmla="*/ 644 h 1313"/>
                <a:gd name="T14" fmla="*/ 19 w 615"/>
                <a:gd name="T15" fmla="*/ 750 h 1313"/>
                <a:gd name="T16" fmla="*/ 80 w 615"/>
                <a:gd name="T17" fmla="*/ 880 h 1313"/>
                <a:gd name="T18" fmla="*/ 114 w 615"/>
                <a:gd name="T19" fmla="*/ 1004 h 1313"/>
                <a:gd name="T20" fmla="*/ 106 w 615"/>
                <a:gd name="T21" fmla="*/ 1083 h 1313"/>
                <a:gd name="T22" fmla="*/ 76 w 615"/>
                <a:gd name="T23" fmla="*/ 1130 h 1313"/>
                <a:gd name="T24" fmla="*/ 53 w 615"/>
                <a:gd name="T25" fmla="*/ 1155 h 1313"/>
                <a:gd name="T26" fmla="*/ 47 w 615"/>
                <a:gd name="T27" fmla="*/ 1174 h 1313"/>
                <a:gd name="T28" fmla="*/ 54 w 615"/>
                <a:gd name="T29" fmla="*/ 1195 h 1313"/>
                <a:gd name="T30" fmla="*/ 72 w 615"/>
                <a:gd name="T31" fmla="*/ 1215 h 1313"/>
                <a:gd name="T32" fmla="*/ 99 w 615"/>
                <a:gd name="T33" fmla="*/ 1234 h 1313"/>
                <a:gd name="T34" fmla="*/ 134 w 615"/>
                <a:gd name="T35" fmla="*/ 1252 h 1313"/>
                <a:gd name="T36" fmla="*/ 176 w 615"/>
                <a:gd name="T37" fmla="*/ 1267 h 1313"/>
                <a:gd name="T38" fmla="*/ 222 w 615"/>
                <a:gd name="T39" fmla="*/ 1280 h 1313"/>
                <a:gd name="T40" fmla="*/ 272 w 615"/>
                <a:gd name="T41" fmla="*/ 1290 h 1313"/>
                <a:gd name="T42" fmla="*/ 329 w 615"/>
                <a:gd name="T43" fmla="*/ 1302 h 1313"/>
                <a:gd name="T44" fmla="*/ 391 w 615"/>
                <a:gd name="T45" fmla="*/ 1312 h 1313"/>
                <a:gd name="T46" fmla="*/ 453 w 615"/>
                <a:gd name="T47" fmla="*/ 1312 h 1313"/>
                <a:gd name="T48" fmla="*/ 511 w 615"/>
                <a:gd name="T49" fmla="*/ 1293 h 1313"/>
                <a:gd name="T50" fmla="*/ 560 w 615"/>
                <a:gd name="T51" fmla="*/ 1249 h 1313"/>
                <a:gd name="T52" fmla="*/ 596 w 615"/>
                <a:gd name="T53" fmla="*/ 1173 h 1313"/>
                <a:gd name="T54" fmla="*/ 614 w 615"/>
                <a:gd name="T55" fmla="*/ 1056 h 1313"/>
                <a:gd name="T56" fmla="*/ 612 w 615"/>
                <a:gd name="T57" fmla="*/ 818 h 1313"/>
                <a:gd name="T58" fmla="*/ 603 w 615"/>
                <a:gd name="T59" fmla="*/ 517 h 1313"/>
                <a:gd name="T60" fmla="*/ 581 w 615"/>
                <a:gd name="T61" fmla="*/ 267 h 1313"/>
                <a:gd name="T62" fmla="*/ 536 w 615"/>
                <a:gd name="T63" fmla="*/ 98 h 1313"/>
                <a:gd name="T64" fmla="*/ 480 w 615"/>
                <a:gd name="T65" fmla="*/ 39 h 1313"/>
                <a:gd name="T66" fmla="*/ 433 w 615"/>
                <a:gd name="T67" fmla="*/ 18 h 1313"/>
                <a:gd name="T68" fmla="*/ 380 w 615"/>
                <a:gd name="T69" fmla="*/ 4 h 1313"/>
                <a:gd name="T70" fmla="*/ 327 w 615"/>
                <a:gd name="T71" fmla="*/ 0 h 1313"/>
                <a:gd name="T72" fmla="*/ 275 w 615"/>
                <a:gd name="T73" fmla="*/ 4 h 1313"/>
                <a:gd name="T74" fmla="*/ 227 w 615"/>
                <a:gd name="T75" fmla="*/ 17 h 1313"/>
                <a:gd name="T76" fmla="*/ 186 w 615"/>
                <a:gd name="T77" fmla="*/ 39 h 1313"/>
                <a:gd name="T78" fmla="*/ 155 w 615"/>
                <a:gd name="T79" fmla="*/ 7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5" h="1313">
                  <a:moveTo>
                    <a:pt x="145" y="89"/>
                  </a:moveTo>
                  <a:lnTo>
                    <a:pt x="143" y="95"/>
                  </a:lnTo>
                  <a:lnTo>
                    <a:pt x="135" y="110"/>
                  </a:lnTo>
                  <a:lnTo>
                    <a:pt x="123" y="134"/>
                  </a:lnTo>
                  <a:lnTo>
                    <a:pt x="110" y="166"/>
                  </a:lnTo>
                  <a:lnTo>
                    <a:pt x="94" y="205"/>
                  </a:lnTo>
                  <a:lnTo>
                    <a:pt x="76" y="250"/>
                  </a:lnTo>
                  <a:lnTo>
                    <a:pt x="59" y="299"/>
                  </a:lnTo>
                  <a:lnTo>
                    <a:pt x="42" y="354"/>
                  </a:lnTo>
                  <a:lnTo>
                    <a:pt x="27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1" y="586"/>
                  </a:lnTo>
                  <a:lnTo>
                    <a:pt x="0" y="644"/>
                  </a:lnTo>
                  <a:lnTo>
                    <a:pt x="6" y="699"/>
                  </a:lnTo>
                  <a:lnTo>
                    <a:pt x="19" y="750"/>
                  </a:lnTo>
                  <a:lnTo>
                    <a:pt x="39" y="798"/>
                  </a:lnTo>
                  <a:lnTo>
                    <a:pt x="80" y="880"/>
                  </a:lnTo>
                  <a:lnTo>
                    <a:pt x="103" y="948"/>
                  </a:lnTo>
                  <a:lnTo>
                    <a:pt x="114" y="1004"/>
                  </a:lnTo>
                  <a:lnTo>
                    <a:pt x="114" y="1049"/>
                  </a:lnTo>
                  <a:lnTo>
                    <a:pt x="106" y="1083"/>
                  </a:lnTo>
                  <a:lnTo>
                    <a:pt x="92" y="1109"/>
                  </a:lnTo>
                  <a:lnTo>
                    <a:pt x="76" y="1130"/>
                  </a:lnTo>
                  <a:lnTo>
                    <a:pt x="60" y="1146"/>
                  </a:lnTo>
                  <a:lnTo>
                    <a:pt x="53" y="1155"/>
                  </a:lnTo>
                  <a:lnTo>
                    <a:pt x="48" y="1165"/>
                  </a:lnTo>
                  <a:lnTo>
                    <a:pt x="47" y="1174"/>
                  </a:lnTo>
                  <a:lnTo>
                    <a:pt x="49" y="1185"/>
                  </a:lnTo>
                  <a:lnTo>
                    <a:pt x="54" y="1195"/>
                  </a:lnTo>
                  <a:lnTo>
                    <a:pt x="62" y="1205"/>
                  </a:lnTo>
                  <a:lnTo>
                    <a:pt x="72" y="1215"/>
                  </a:lnTo>
                  <a:lnTo>
                    <a:pt x="85" y="1225"/>
                  </a:lnTo>
                  <a:lnTo>
                    <a:pt x="99" y="1234"/>
                  </a:lnTo>
                  <a:lnTo>
                    <a:pt x="116" y="1244"/>
                  </a:lnTo>
                  <a:lnTo>
                    <a:pt x="134" y="1252"/>
                  </a:lnTo>
                  <a:lnTo>
                    <a:pt x="154" y="1260"/>
                  </a:lnTo>
                  <a:lnTo>
                    <a:pt x="176" y="1267"/>
                  </a:lnTo>
                  <a:lnTo>
                    <a:pt x="198" y="1274"/>
                  </a:lnTo>
                  <a:lnTo>
                    <a:pt x="222" y="1280"/>
                  </a:lnTo>
                  <a:lnTo>
                    <a:pt x="246" y="1284"/>
                  </a:lnTo>
                  <a:lnTo>
                    <a:pt x="272" y="1290"/>
                  </a:lnTo>
                  <a:lnTo>
                    <a:pt x="300" y="1296"/>
                  </a:lnTo>
                  <a:lnTo>
                    <a:pt x="329" y="1302"/>
                  </a:lnTo>
                  <a:lnTo>
                    <a:pt x="360" y="1308"/>
                  </a:lnTo>
                  <a:lnTo>
                    <a:pt x="391" y="1312"/>
                  </a:lnTo>
                  <a:lnTo>
                    <a:pt x="423" y="1313"/>
                  </a:lnTo>
                  <a:lnTo>
                    <a:pt x="453" y="1312"/>
                  </a:lnTo>
                  <a:lnTo>
                    <a:pt x="483" y="1304"/>
                  </a:lnTo>
                  <a:lnTo>
                    <a:pt x="511" y="1293"/>
                  </a:lnTo>
                  <a:lnTo>
                    <a:pt x="536" y="1275"/>
                  </a:lnTo>
                  <a:lnTo>
                    <a:pt x="560" y="1249"/>
                  </a:lnTo>
                  <a:lnTo>
                    <a:pt x="580" y="1216"/>
                  </a:lnTo>
                  <a:lnTo>
                    <a:pt x="596" y="1173"/>
                  </a:lnTo>
                  <a:lnTo>
                    <a:pt x="607" y="1120"/>
                  </a:lnTo>
                  <a:lnTo>
                    <a:pt x="614" y="1056"/>
                  </a:lnTo>
                  <a:lnTo>
                    <a:pt x="615" y="980"/>
                  </a:lnTo>
                  <a:lnTo>
                    <a:pt x="612" y="818"/>
                  </a:lnTo>
                  <a:lnTo>
                    <a:pt x="609" y="663"/>
                  </a:lnTo>
                  <a:lnTo>
                    <a:pt x="603" y="517"/>
                  </a:lnTo>
                  <a:lnTo>
                    <a:pt x="595" y="383"/>
                  </a:lnTo>
                  <a:lnTo>
                    <a:pt x="581" y="267"/>
                  </a:lnTo>
                  <a:lnTo>
                    <a:pt x="562" y="170"/>
                  </a:lnTo>
                  <a:lnTo>
                    <a:pt x="536" y="98"/>
                  </a:lnTo>
                  <a:lnTo>
                    <a:pt x="501" y="53"/>
                  </a:lnTo>
                  <a:lnTo>
                    <a:pt x="480" y="39"/>
                  </a:lnTo>
                  <a:lnTo>
                    <a:pt x="457" y="27"/>
                  </a:lnTo>
                  <a:lnTo>
                    <a:pt x="433" y="18"/>
                  </a:lnTo>
                  <a:lnTo>
                    <a:pt x="407" y="9"/>
                  </a:lnTo>
                  <a:lnTo>
                    <a:pt x="380" y="4"/>
                  </a:lnTo>
                  <a:lnTo>
                    <a:pt x="354" y="1"/>
                  </a:lnTo>
                  <a:lnTo>
                    <a:pt x="327" y="0"/>
                  </a:lnTo>
                  <a:lnTo>
                    <a:pt x="300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7" y="17"/>
                  </a:lnTo>
                  <a:lnTo>
                    <a:pt x="206" y="27"/>
                  </a:lnTo>
                  <a:lnTo>
                    <a:pt x="186" y="39"/>
                  </a:lnTo>
                  <a:lnTo>
                    <a:pt x="169" y="53"/>
                  </a:lnTo>
                  <a:lnTo>
                    <a:pt x="155" y="70"/>
                  </a:lnTo>
                  <a:lnTo>
                    <a:pt x="145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" name="Freeform 37"/>
            <p:cNvSpPr>
              <a:spLocks noChangeArrowheads="1"/>
            </p:cNvSpPr>
            <p:nvPr/>
          </p:nvSpPr>
          <p:spPr bwMode="auto">
            <a:xfrm>
              <a:off x="531" y="935"/>
              <a:ext cx="148" cy="325"/>
            </a:xfrm>
            <a:custGeom>
              <a:avLst/>
              <a:gdLst>
                <a:gd name="T0" fmla="*/ 137 w 591"/>
                <a:gd name="T1" fmla="*/ 93 h 1300"/>
                <a:gd name="T2" fmla="*/ 119 w 591"/>
                <a:gd name="T3" fmla="*/ 133 h 1300"/>
                <a:gd name="T4" fmla="*/ 90 w 591"/>
                <a:gd name="T5" fmla="*/ 202 h 1300"/>
                <a:gd name="T6" fmla="*/ 57 w 591"/>
                <a:gd name="T7" fmla="*/ 296 h 1300"/>
                <a:gd name="T8" fmla="*/ 26 w 591"/>
                <a:gd name="T9" fmla="*/ 404 h 1300"/>
                <a:gd name="T10" fmla="*/ 5 w 591"/>
                <a:gd name="T11" fmla="*/ 521 h 1300"/>
                <a:gd name="T12" fmla="*/ 0 w 591"/>
                <a:gd name="T13" fmla="*/ 636 h 1300"/>
                <a:gd name="T14" fmla="*/ 18 w 591"/>
                <a:gd name="T15" fmla="*/ 742 h 1300"/>
                <a:gd name="T16" fmla="*/ 76 w 591"/>
                <a:gd name="T17" fmla="*/ 871 h 1300"/>
                <a:gd name="T18" fmla="*/ 110 w 591"/>
                <a:gd name="T19" fmla="*/ 994 h 1300"/>
                <a:gd name="T20" fmla="*/ 102 w 591"/>
                <a:gd name="T21" fmla="*/ 1072 h 1300"/>
                <a:gd name="T22" fmla="*/ 74 w 591"/>
                <a:gd name="T23" fmla="*/ 1119 h 1300"/>
                <a:gd name="T24" fmla="*/ 50 w 591"/>
                <a:gd name="T25" fmla="*/ 1143 h 1300"/>
                <a:gd name="T26" fmla="*/ 42 w 591"/>
                <a:gd name="T27" fmla="*/ 1163 h 1300"/>
                <a:gd name="T28" fmla="*/ 49 w 591"/>
                <a:gd name="T29" fmla="*/ 1184 h 1300"/>
                <a:gd name="T30" fmla="*/ 66 w 591"/>
                <a:gd name="T31" fmla="*/ 1204 h 1300"/>
                <a:gd name="T32" fmla="*/ 94 w 591"/>
                <a:gd name="T33" fmla="*/ 1223 h 1300"/>
                <a:gd name="T34" fmla="*/ 128 w 591"/>
                <a:gd name="T35" fmla="*/ 1240 h 1300"/>
                <a:gd name="T36" fmla="*/ 168 w 591"/>
                <a:gd name="T37" fmla="*/ 1254 h 1300"/>
                <a:gd name="T38" fmla="*/ 213 w 591"/>
                <a:gd name="T39" fmla="*/ 1267 h 1300"/>
                <a:gd name="T40" fmla="*/ 261 w 591"/>
                <a:gd name="T41" fmla="*/ 1276 h 1300"/>
                <a:gd name="T42" fmla="*/ 318 w 591"/>
                <a:gd name="T43" fmla="*/ 1288 h 1300"/>
                <a:gd name="T44" fmla="*/ 376 w 591"/>
                <a:gd name="T45" fmla="*/ 1298 h 1300"/>
                <a:gd name="T46" fmla="*/ 436 w 591"/>
                <a:gd name="T47" fmla="*/ 1298 h 1300"/>
                <a:gd name="T48" fmla="*/ 491 w 591"/>
                <a:gd name="T49" fmla="*/ 1280 h 1300"/>
                <a:gd name="T50" fmla="*/ 538 w 591"/>
                <a:gd name="T51" fmla="*/ 1236 h 1300"/>
                <a:gd name="T52" fmla="*/ 572 w 591"/>
                <a:gd name="T53" fmla="*/ 1161 h 1300"/>
                <a:gd name="T54" fmla="*/ 589 w 591"/>
                <a:gd name="T55" fmla="*/ 1045 h 1300"/>
                <a:gd name="T56" fmla="*/ 588 w 591"/>
                <a:gd name="T57" fmla="*/ 811 h 1300"/>
                <a:gd name="T58" fmla="*/ 580 w 591"/>
                <a:gd name="T59" fmla="*/ 511 h 1300"/>
                <a:gd name="T60" fmla="*/ 559 w 591"/>
                <a:gd name="T61" fmla="*/ 264 h 1300"/>
                <a:gd name="T62" fmla="*/ 515 w 591"/>
                <a:gd name="T63" fmla="*/ 97 h 1300"/>
                <a:gd name="T64" fmla="*/ 460 w 591"/>
                <a:gd name="T65" fmla="*/ 39 h 1300"/>
                <a:gd name="T66" fmla="*/ 416 w 591"/>
                <a:gd name="T67" fmla="*/ 18 h 1300"/>
                <a:gd name="T68" fmla="*/ 365 w 591"/>
                <a:gd name="T69" fmla="*/ 5 h 1300"/>
                <a:gd name="T70" fmla="*/ 314 w 591"/>
                <a:gd name="T71" fmla="*/ 0 h 1300"/>
                <a:gd name="T72" fmla="*/ 264 w 591"/>
                <a:gd name="T73" fmla="*/ 5 h 1300"/>
                <a:gd name="T74" fmla="*/ 218 w 591"/>
                <a:gd name="T75" fmla="*/ 18 h 1300"/>
                <a:gd name="T76" fmla="*/ 179 w 591"/>
                <a:gd name="T77" fmla="*/ 39 h 1300"/>
                <a:gd name="T78" fmla="*/ 149 w 591"/>
                <a:gd name="T79" fmla="*/ 7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1" h="1300">
                  <a:moveTo>
                    <a:pt x="139" y="88"/>
                  </a:moveTo>
                  <a:lnTo>
                    <a:pt x="137" y="93"/>
                  </a:lnTo>
                  <a:lnTo>
                    <a:pt x="130" y="108"/>
                  </a:lnTo>
                  <a:lnTo>
                    <a:pt x="119" y="133"/>
                  </a:lnTo>
                  <a:lnTo>
                    <a:pt x="105" y="164"/>
                  </a:lnTo>
                  <a:lnTo>
                    <a:pt x="90" y="202"/>
                  </a:lnTo>
                  <a:lnTo>
                    <a:pt x="74" y="247"/>
                  </a:lnTo>
                  <a:lnTo>
                    <a:pt x="57" y="296"/>
                  </a:lnTo>
                  <a:lnTo>
                    <a:pt x="41" y="349"/>
                  </a:lnTo>
                  <a:lnTo>
                    <a:pt x="26" y="404"/>
                  </a:lnTo>
                  <a:lnTo>
                    <a:pt x="15" y="462"/>
                  </a:lnTo>
                  <a:lnTo>
                    <a:pt x="5" y="521"/>
                  </a:lnTo>
                  <a:lnTo>
                    <a:pt x="0" y="579"/>
                  </a:lnTo>
                  <a:lnTo>
                    <a:pt x="0" y="636"/>
                  </a:lnTo>
                  <a:lnTo>
                    <a:pt x="5" y="690"/>
                  </a:lnTo>
                  <a:lnTo>
                    <a:pt x="18" y="742"/>
                  </a:lnTo>
                  <a:lnTo>
                    <a:pt x="37" y="789"/>
                  </a:lnTo>
                  <a:lnTo>
                    <a:pt x="76" y="871"/>
                  </a:lnTo>
                  <a:lnTo>
                    <a:pt x="100" y="939"/>
                  </a:lnTo>
                  <a:lnTo>
                    <a:pt x="110" y="994"/>
                  </a:lnTo>
                  <a:lnTo>
                    <a:pt x="111" y="1038"/>
                  </a:lnTo>
                  <a:lnTo>
                    <a:pt x="102" y="1072"/>
                  </a:lnTo>
                  <a:lnTo>
                    <a:pt x="89" y="1098"/>
                  </a:lnTo>
                  <a:lnTo>
                    <a:pt x="74" y="1119"/>
                  </a:lnTo>
                  <a:lnTo>
                    <a:pt x="58" y="1134"/>
                  </a:lnTo>
                  <a:lnTo>
                    <a:pt x="50" y="1143"/>
                  </a:lnTo>
                  <a:lnTo>
                    <a:pt x="44" y="1154"/>
                  </a:lnTo>
                  <a:lnTo>
                    <a:pt x="42" y="1163"/>
                  </a:lnTo>
                  <a:lnTo>
                    <a:pt x="44" y="1174"/>
                  </a:lnTo>
                  <a:lnTo>
                    <a:pt x="49" y="1184"/>
                  </a:lnTo>
                  <a:lnTo>
                    <a:pt x="56" y="1194"/>
                  </a:lnTo>
                  <a:lnTo>
                    <a:pt x="66" y="1204"/>
                  </a:lnTo>
                  <a:lnTo>
                    <a:pt x="79" y="1214"/>
                  </a:lnTo>
                  <a:lnTo>
                    <a:pt x="94" y="1223"/>
                  </a:lnTo>
                  <a:lnTo>
                    <a:pt x="110" y="1232"/>
                  </a:lnTo>
                  <a:lnTo>
                    <a:pt x="128" y="1240"/>
                  </a:lnTo>
                  <a:lnTo>
                    <a:pt x="148" y="1248"/>
                  </a:lnTo>
                  <a:lnTo>
                    <a:pt x="168" y="1254"/>
                  </a:lnTo>
                  <a:lnTo>
                    <a:pt x="191" y="1260"/>
                  </a:lnTo>
                  <a:lnTo>
                    <a:pt x="213" y="1267"/>
                  </a:lnTo>
                  <a:lnTo>
                    <a:pt x="236" y="1271"/>
                  </a:lnTo>
                  <a:lnTo>
                    <a:pt x="261" y="1276"/>
                  </a:lnTo>
                  <a:lnTo>
                    <a:pt x="289" y="1282"/>
                  </a:lnTo>
                  <a:lnTo>
                    <a:pt x="318" y="1288"/>
                  </a:lnTo>
                  <a:lnTo>
                    <a:pt x="346" y="1293"/>
                  </a:lnTo>
                  <a:lnTo>
                    <a:pt x="376" y="1298"/>
                  </a:lnTo>
                  <a:lnTo>
                    <a:pt x="406" y="1300"/>
                  </a:lnTo>
                  <a:lnTo>
                    <a:pt x="436" y="1298"/>
                  </a:lnTo>
                  <a:lnTo>
                    <a:pt x="465" y="1291"/>
                  </a:lnTo>
                  <a:lnTo>
                    <a:pt x="491" y="1280"/>
                  </a:lnTo>
                  <a:lnTo>
                    <a:pt x="516" y="1262"/>
                  </a:lnTo>
                  <a:lnTo>
                    <a:pt x="538" y="1236"/>
                  </a:lnTo>
                  <a:lnTo>
                    <a:pt x="556" y="1203"/>
                  </a:lnTo>
                  <a:lnTo>
                    <a:pt x="572" y="1161"/>
                  </a:lnTo>
                  <a:lnTo>
                    <a:pt x="583" y="1109"/>
                  </a:lnTo>
                  <a:lnTo>
                    <a:pt x="589" y="1045"/>
                  </a:lnTo>
                  <a:lnTo>
                    <a:pt x="591" y="971"/>
                  </a:lnTo>
                  <a:lnTo>
                    <a:pt x="588" y="811"/>
                  </a:lnTo>
                  <a:lnTo>
                    <a:pt x="584" y="656"/>
                  </a:lnTo>
                  <a:lnTo>
                    <a:pt x="580" y="511"/>
                  </a:lnTo>
                  <a:lnTo>
                    <a:pt x="571" y="379"/>
                  </a:lnTo>
                  <a:lnTo>
                    <a:pt x="559" y="264"/>
                  </a:lnTo>
                  <a:lnTo>
                    <a:pt x="540" y="169"/>
                  </a:lnTo>
                  <a:lnTo>
                    <a:pt x="515" y="97"/>
                  </a:lnTo>
                  <a:lnTo>
                    <a:pt x="481" y="53"/>
                  </a:lnTo>
                  <a:lnTo>
                    <a:pt x="460" y="39"/>
                  </a:lnTo>
                  <a:lnTo>
                    <a:pt x="439" y="27"/>
                  </a:lnTo>
                  <a:lnTo>
                    <a:pt x="416" y="18"/>
                  </a:lnTo>
                  <a:lnTo>
                    <a:pt x="391" y="10"/>
                  </a:lnTo>
                  <a:lnTo>
                    <a:pt x="365" y="5"/>
                  </a:lnTo>
                  <a:lnTo>
                    <a:pt x="340" y="2"/>
                  </a:lnTo>
                  <a:lnTo>
                    <a:pt x="314" y="0"/>
                  </a:lnTo>
                  <a:lnTo>
                    <a:pt x="289" y="2"/>
                  </a:lnTo>
                  <a:lnTo>
                    <a:pt x="264" y="5"/>
                  </a:lnTo>
                  <a:lnTo>
                    <a:pt x="241" y="10"/>
                  </a:lnTo>
                  <a:lnTo>
                    <a:pt x="218" y="18"/>
                  </a:lnTo>
                  <a:lnTo>
                    <a:pt x="197" y="27"/>
                  </a:lnTo>
                  <a:lnTo>
                    <a:pt x="179" y="39"/>
                  </a:lnTo>
                  <a:lnTo>
                    <a:pt x="163" y="53"/>
                  </a:lnTo>
                  <a:lnTo>
                    <a:pt x="149" y="70"/>
                  </a:lnTo>
                  <a:lnTo>
                    <a:pt x="139" y="88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" name="Freeform 38"/>
            <p:cNvSpPr>
              <a:spLocks noChangeArrowheads="1"/>
            </p:cNvSpPr>
            <p:nvPr/>
          </p:nvSpPr>
          <p:spPr bwMode="auto">
            <a:xfrm>
              <a:off x="535" y="938"/>
              <a:ext cx="142" cy="321"/>
            </a:xfrm>
            <a:custGeom>
              <a:avLst/>
              <a:gdLst>
                <a:gd name="T0" fmla="*/ 131 w 567"/>
                <a:gd name="T1" fmla="*/ 93 h 1286"/>
                <a:gd name="T2" fmla="*/ 114 w 567"/>
                <a:gd name="T3" fmla="*/ 131 h 1286"/>
                <a:gd name="T4" fmla="*/ 86 w 567"/>
                <a:gd name="T5" fmla="*/ 201 h 1286"/>
                <a:gd name="T6" fmla="*/ 54 w 567"/>
                <a:gd name="T7" fmla="*/ 293 h 1286"/>
                <a:gd name="T8" fmla="*/ 25 w 567"/>
                <a:gd name="T9" fmla="*/ 401 h 1286"/>
                <a:gd name="T10" fmla="*/ 5 w 567"/>
                <a:gd name="T11" fmla="*/ 515 h 1286"/>
                <a:gd name="T12" fmla="*/ 0 w 567"/>
                <a:gd name="T13" fmla="*/ 629 h 1286"/>
                <a:gd name="T14" fmla="*/ 17 w 567"/>
                <a:gd name="T15" fmla="*/ 734 h 1286"/>
                <a:gd name="T16" fmla="*/ 73 w 567"/>
                <a:gd name="T17" fmla="*/ 861 h 1286"/>
                <a:gd name="T18" fmla="*/ 105 w 567"/>
                <a:gd name="T19" fmla="*/ 983 h 1286"/>
                <a:gd name="T20" fmla="*/ 98 w 567"/>
                <a:gd name="T21" fmla="*/ 1061 h 1286"/>
                <a:gd name="T22" fmla="*/ 70 w 567"/>
                <a:gd name="T23" fmla="*/ 1107 h 1286"/>
                <a:gd name="T24" fmla="*/ 46 w 567"/>
                <a:gd name="T25" fmla="*/ 1132 h 1286"/>
                <a:gd name="T26" fmla="*/ 37 w 567"/>
                <a:gd name="T27" fmla="*/ 1154 h 1286"/>
                <a:gd name="T28" fmla="*/ 42 w 567"/>
                <a:gd name="T29" fmla="*/ 1174 h 1286"/>
                <a:gd name="T30" fmla="*/ 59 w 567"/>
                <a:gd name="T31" fmla="*/ 1193 h 1286"/>
                <a:gd name="T32" fmla="*/ 87 w 567"/>
                <a:gd name="T33" fmla="*/ 1211 h 1286"/>
                <a:gd name="T34" fmla="*/ 121 w 567"/>
                <a:gd name="T35" fmla="*/ 1227 h 1286"/>
                <a:gd name="T36" fmla="*/ 161 w 567"/>
                <a:gd name="T37" fmla="*/ 1241 h 1286"/>
                <a:gd name="T38" fmla="*/ 204 w 567"/>
                <a:gd name="T39" fmla="*/ 1253 h 1286"/>
                <a:gd name="T40" fmla="*/ 250 w 567"/>
                <a:gd name="T41" fmla="*/ 1262 h 1286"/>
                <a:gd name="T42" fmla="*/ 304 w 567"/>
                <a:gd name="T43" fmla="*/ 1274 h 1286"/>
                <a:gd name="T44" fmla="*/ 361 w 567"/>
                <a:gd name="T45" fmla="*/ 1284 h 1286"/>
                <a:gd name="T46" fmla="*/ 418 w 567"/>
                <a:gd name="T47" fmla="*/ 1284 h 1286"/>
                <a:gd name="T48" fmla="*/ 471 w 567"/>
                <a:gd name="T49" fmla="*/ 1265 h 1286"/>
                <a:gd name="T50" fmla="*/ 516 w 567"/>
                <a:gd name="T51" fmla="*/ 1223 h 1286"/>
                <a:gd name="T52" fmla="*/ 549 w 567"/>
                <a:gd name="T53" fmla="*/ 1148 h 1286"/>
                <a:gd name="T54" fmla="*/ 566 w 567"/>
                <a:gd name="T55" fmla="*/ 1034 h 1286"/>
                <a:gd name="T56" fmla="*/ 564 w 567"/>
                <a:gd name="T57" fmla="*/ 801 h 1286"/>
                <a:gd name="T58" fmla="*/ 555 w 567"/>
                <a:gd name="T59" fmla="*/ 505 h 1286"/>
                <a:gd name="T60" fmla="*/ 535 w 567"/>
                <a:gd name="T61" fmla="*/ 261 h 1286"/>
                <a:gd name="T62" fmla="*/ 493 w 567"/>
                <a:gd name="T63" fmla="*/ 96 h 1286"/>
                <a:gd name="T64" fmla="*/ 442 w 567"/>
                <a:gd name="T65" fmla="*/ 39 h 1286"/>
                <a:gd name="T66" fmla="*/ 399 w 567"/>
                <a:gd name="T67" fmla="*/ 17 h 1286"/>
                <a:gd name="T68" fmla="*/ 351 w 567"/>
                <a:gd name="T69" fmla="*/ 4 h 1286"/>
                <a:gd name="T70" fmla="*/ 302 w 567"/>
                <a:gd name="T71" fmla="*/ 0 h 1286"/>
                <a:gd name="T72" fmla="*/ 254 w 567"/>
                <a:gd name="T73" fmla="*/ 4 h 1286"/>
                <a:gd name="T74" fmla="*/ 209 w 567"/>
                <a:gd name="T75" fmla="*/ 17 h 1286"/>
                <a:gd name="T76" fmla="*/ 171 w 567"/>
                <a:gd name="T77" fmla="*/ 39 h 1286"/>
                <a:gd name="T78" fmla="*/ 143 w 567"/>
                <a:gd name="T79" fmla="*/ 69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7" h="1286">
                  <a:moveTo>
                    <a:pt x="133" y="88"/>
                  </a:moveTo>
                  <a:lnTo>
                    <a:pt x="131" y="93"/>
                  </a:lnTo>
                  <a:lnTo>
                    <a:pt x="123" y="108"/>
                  </a:lnTo>
                  <a:lnTo>
                    <a:pt x="114" y="131"/>
                  </a:lnTo>
                  <a:lnTo>
                    <a:pt x="101" y="162"/>
                  </a:lnTo>
                  <a:lnTo>
                    <a:pt x="86" y="201"/>
                  </a:lnTo>
                  <a:lnTo>
                    <a:pt x="70" y="244"/>
                  </a:lnTo>
                  <a:lnTo>
                    <a:pt x="54" y="293"/>
                  </a:lnTo>
                  <a:lnTo>
                    <a:pt x="39" y="346"/>
                  </a:lnTo>
                  <a:lnTo>
                    <a:pt x="25" y="401"/>
                  </a:lnTo>
                  <a:lnTo>
                    <a:pt x="14" y="457"/>
                  </a:lnTo>
                  <a:lnTo>
                    <a:pt x="5" y="515"/>
                  </a:lnTo>
                  <a:lnTo>
                    <a:pt x="1" y="573"/>
                  </a:lnTo>
                  <a:lnTo>
                    <a:pt x="0" y="629"/>
                  </a:lnTo>
                  <a:lnTo>
                    <a:pt x="5" y="683"/>
                  </a:lnTo>
                  <a:lnTo>
                    <a:pt x="17" y="734"/>
                  </a:lnTo>
                  <a:lnTo>
                    <a:pt x="36" y="780"/>
                  </a:lnTo>
                  <a:lnTo>
                    <a:pt x="73" y="861"/>
                  </a:lnTo>
                  <a:lnTo>
                    <a:pt x="96" y="929"/>
                  </a:lnTo>
                  <a:lnTo>
                    <a:pt x="105" y="983"/>
                  </a:lnTo>
                  <a:lnTo>
                    <a:pt x="105" y="1027"/>
                  </a:lnTo>
                  <a:lnTo>
                    <a:pt x="98" y="1061"/>
                  </a:lnTo>
                  <a:lnTo>
                    <a:pt x="86" y="1086"/>
                  </a:lnTo>
                  <a:lnTo>
                    <a:pt x="70" y="1107"/>
                  </a:lnTo>
                  <a:lnTo>
                    <a:pt x="55" y="1122"/>
                  </a:lnTo>
                  <a:lnTo>
                    <a:pt x="46" y="1132"/>
                  </a:lnTo>
                  <a:lnTo>
                    <a:pt x="39" y="1143"/>
                  </a:lnTo>
                  <a:lnTo>
                    <a:pt x="37" y="1154"/>
                  </a:lnTo>
                  <a:lnTo>
                    <a:pt x="38" y="1163"/>
                  </a:lnTo>
                  <a:lnTo>
                    <a:pt x="42" y="1174"/>
                  </a:lnTo>
                  <a:lnTo>
                    <a:pt x="50" y="1183"/>
                  </a:lnTo>
                  <a:lnTo>
                    <a:pt x="59" y="1193"/>
                  </a:lnTo>
                  <a:lnTo>
                    <a:pt x="72" y="1201"/>
                  </a:lnTo>
                  <a:lnTo>
                    <a:pt x="87" y="1211"/>
                  </a:lnTo>
                  <a:lnTo>
                    <a:pt x="103" y="1220"/>
                  </a:lnTo>
                  <a:lnTo>
                    <a:pt x="121" y="1227"/>
                  </a:lnTo>
                  <a:lnTo>
                    <a:pt x="140" y="1235"/>
                  </a:lnTo>
                  <a:lnTo>
                    <a:pt x="161" y="1241"/>
                  </a:lnTo>
                  <a:lnTo>
                    <a:pt x="182" y="1247"/>
                  </a:lnTo>
                  <a:lnTo>
                    <a:pt x="204" y="1253"/>
                  </a:lnTo>
                  <a:lnTo>
                    <a:pt x="227" y="1257"/>
                  </a:lnTo>
                  <a:lnTo>
                    <a:pt x="250" y="1262"/>
                  </a:lnTo>
                  <a:lnTo>
                    <a:pt x="277" y="1268"/>
                  </a:lnTo>
                  <a:lnTo>
                    <a:pt x="304" y="1274"/>
                  </a:lnTo>
                  <a:lnTo>
                    <a:pt x="332" y="1279"/>
                  </a:lnTo>
                  <a:lnTo>
                    <a:pt x="361" y="1284"/>
                  </a:lnTo>
                  <a:lnTo>
                    <a:pt x="390" y="1286"/>
                  </a:lnTo>
                  <a:lnTo>
                    <a:pt x="418" y="1284"/>
                  </a:lnTo>
                  <a:lnTo>
                    <a:pt x="445" y="1277"/>
                  </a:lnTo>
                  <a:lnTo>
                    <a:pt x="471" y="1265"/>
                  </a:lnTo>
                  <a:lnTo>
                    <a:pt x="495" y="1247"/>
                  </a:lnTo>
                  <a:lnTo>
                    <a:pt x="516" y="1223"/>
                  </a:lnTo>
                  <a:lnTo>
                    <a:pt x="534" y="1190"/>
                  </a:lnTo>
                  <a:lnTo>
                    <a:pt x="549" y="1148"/>
                  </a:lnTo>
                  <a:lnTo>
                    <a:pt x="560" y="1096"/>
                  </a:lnTo>
                  <a:lnTo>
                    <a:pt x="566" y="1034"/>
                  </a:lnTo>
                  <a:lnTo>
                    <a:pt x="567" y="960"/>
                  </a:lnTo>
                  <a:lnTo>
                    <a:pt x="564" y="801"/>
                  </a:lnTo>
                  <a:lnTo>
                    <a:pt x="561" y="648"/>
                  </a:lnTo>
                  <a:lnTo>
                    <a:pt x="555" y="505"/>
                  </a:lnTo>
                  <a:lnTo>
                    <a:pt x="548" y="375"/>
                  </a:lnTo>
                  <a:lnTo>
                    <a:pt x="535" y="261"/>
                  </a:lnTo>
                  <a:lnTo>
                    <a:pt x="518" y="167"/>
                  </a:lnTo>
                  <a:lnTo>
                    <a:pt x="493" y="96"/>
                  </a:lnTo>
                  <a:lnTo>
                    <a:pt x="461" y="52"/>
                  </a:lnTo>
                  <a:lnTo>
                    <a:pt x="442" y="39"/>
                  </a:lnTo>
                  <a:lnTo>
                    <a:pt x="421" y="27"/>
                  </a:lnTo>
                  <a:lnTo>
                    <a:pt x="399" y="17"/>
                  </a:lnTo>
                  <a:lnTo>
                    <a:pt x="375" y="10"/>
                  </a:lnTo>
                  <a:lnTo>
                    <a:pt x="351" y="4"/>
                  </a:lnTo>
                  <a:lnTo>
                    <a:pt x="326" y="1"/>
                  </a:lnTo>
                  <a:lnTo>
                    <a:pt x="302" y="0"/>
                  </a:lnTo>
                  <a:lnTo>
                    <a:pt x="277" y="1"/>
                  </a:lnTo>
                  <a:lnTo>
                    <a:pt x="254" y="4"/>
                  </a:lnTo>
                  <a:lnTo>
                    <a:pt x="230" y="10"/>
                  </a:lnTo>
                  <a:lnTo>
                    <a:pt x="209" y="17"/>
                  </a:lnTo>
                  <a:lnTo>
                    <a:pt x="188" y="27"/>
                  </a:lnTo>
                  <a:lnTo>
                    <a:pt x="171" y="39"/>
                  </a:lnTo>
                  <a:lnTo>
                    <a:pt x="155" y="52"/>
                  </a:lnTo>
                  <a:lnTo>
                    <a:pt x="143" y="6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1" name="Freeform 40"/>
            <p:cNvSpPr>
              <a:spLocks noChangeArrowheads="1"/>
            </p:cNvSpPr>
            <p:nvPr/>
          </p:nvSpPr>
          <p:spPr bwMode="auto">
            <a:xfrm>
              <a:off x="543" y="944"/>
              <a:ext cx="130" cy="314"/>
            </a:xfrm>
            <a:custGeom>
              <a:avLst/>
              <a:gdLst>
                <a:gd name="T0" fmla="*/ 120 w 519"/>
                <a:gd name="T1" fmla="*/ 90 h 1255"/>
                <a:gd name="T2" fmla="*/ 104 w 519"/>
                <a:gd name="T3" fmla="*/ 127 h 1255"/>
                <a:gd name="T4" fmla="*/ 80 w 519"/>
                <a:gd name="T5" fmla="*/ 196 h 1255"/>
                <a:gd name="T6" fmla="*/ 50 w 519"/>
                <a:gd name="T7" fmla="*/ 286 h 1255"/>
                <a:gd name="T8" fmla="*/ 23 w 519"/>
                <a:gd name="T9" fmla="*/ 391 h 1255"/>
                <a:gd name="T10" fmla="*/ 4 w 519"/>
                <a:gd name="T11" fmla="*/ 503 h 1255"/>
                <a:gd name="T12" fmla="*/ 0 w 519"/>
                <a:gd name="T13" fmla="*/ 615 h 1255"/>
                <a:gd name="T14" fmla="*/ 16 w 519"/>
                <a:gd name="T15" fmla="*/ 717 h 1255"/>
                <a:gd name="T16" fmla="*/ 67 w 519"/>
                <a:gd name="T17" fmla="*/ 842 h 1255"/>
                <a:gd name="T18" fmla="*/ 98 w 519"/>
                <a:gd name="T19" fmla="*/ 961 h 1255"/>
                <a:gd name="T20" fmla="*/ 91 w 519"/>
                <a:gd name="T21" fmla="*/ 1037 h 1255"/>
                <a:gd name="T22" fmla="*/ 66 w 519"/>
                <a:gd name="T23" fmla="*/ 1081 h 1255"/>
                <a:gd name="T24" fmla="*/ 39 w 519"/>
                <a:gd name="T25" fmla="*/ 1107 h 1255"/>
                <a:gd name="T26" fmla="*/ 28 w 519"/>
                <a:gd name="T27" fmla="*/ 1129 h 1255"/>
                <a:gd name="T28" fmla="*/ 32 w 519"/>
                <a:gd name="T29" fmla="*/ 1150 h 1255"/>
                <a:gd name="T30" fmla="*/ 48 w 519"/>
                <a:gd name="T31" fmla="*/ 1169 h 1255"/>
                <a:gd name="T32" fmla="*/ 73 w 519"/>
                <a:gd name="T33" fmla="*/ 1186 h 1255"/>
                <a:gd name="T34" fmla="*/ 107 w 519"/>
                <a:gd name="T35" fmla="*/ 1200 h 1255"/>
                <a:gd name="T36" fmla="*/ 146 w 519"/>
                <a:gd name="T37" fmla="*/ 1213 h 1255"/>
                <a:gd name="T38" fmla="*/ 186 w 519"/>
                <a:gd name="T39" fmla="*/ 1223 h 1255"/>
                <a:gd name="T40" fmla="*/ 229 w 519"/>
                <a:gd name="T41" fmla="*/ 1233 h 1255"/>
                <a:gd name="T42" fmla="*/ 278 w 519"/>
                <a:gd name="T43" fmla="*/ 1245 h 1255"/>
                <a:gd name="T44" fmla="*/ 330 w 519"/>
                <a:gd name="T45" fmla="*/ 1254 h 1255"/>
                <a:gd name="T46" fmla="*/ 383 w 519"/>
                <a:gd name="T47" fmla="*/ 1254 h 1255"/>
                <a:gd name="T48" fmla="*/ 431 w 519"/>
                <a:gd name="T49" fmla="*/ 1236 h 1255"/>
                <a:gd name="T50" fmla="*/ 472 w 519"/>
                <a:gd name="T51" fmla="*/ 1194 h 1255"/>
                <a:gd name="T52" fmla="*/ 502 w 519"/>
                <a:gd name="T53" fmla="*/ 1122 h 1255"/>
                <a:gd name="T54" fmla="*/ 518 w 519"/>
                <a:gd name="T55" fmla="*/ 1010 h 1255"/>
                <a:gd name="T56" fmla="*/ 517 w 519"/>
                <a:gd name="T57" fmla="*/ 782 h 1255"/>
                <a:gd name="T58" fmla="*/ 508 w 519"/>
                <a:gd name="T59" fmla="*/ 493 h 1255"/>
                <a:gd name="T60" fmla="*/ 490 w 519"/>
                <a:gd name="T61" fmla="*/ 254 h 1255"/>
                <a:gd name="T62" fmla="*/ 452 w 519"/>
                <a:gd name="T63" fmla="*/ 93 h 1255"/>
                <a:gd name="T64" fmla="*/ 405 w 519"/>
                <a:gd name="T65" fmla="*/ 37 h 1255"/>
                <a:gd name="T66" fmla="*/ 364 w 519"/>
                <a:gd name="T67" fmla="*/ 17 h 1255"/>
                <a:gd name="T68" fmla="*/ 322 w 519"/>
                <a:gd name="T69" fmla="*/ 4 h 1255"/>
                <a:gd name="T70" fmla="*/ 276 w 519"/>
                <a:gd name="T71" fmla="*/ 0 h 1255"/>
                <a:gd name="T72" fmla="*/ 232 w 519"/>
                <a:gd name="T73" fmla="*/ 4 h 1255"/>
                <a:gd name="T74" fmla="*/ 192 w 519"/>
                <a:gd name="T75" fmla="*/ 17 h 1255"/>
                <a:gd name="T76" fmla="*/ 158 w 519"/>
                <a:gd name="T77" fmla="*/ 37 h 1255"/>
                <a:gd name="T78" fmla="*/ 131 w 519"/>
                <a:gd name="T79" fmla="*/ 6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9" h="1255">
                  <a:moveTo>
                    <a:pt x="122" y="85"/>
                  </a:moveTo>
                  <a:lnTo>
                    <a:pt x="120" y="90"/>
                  </a:lnTo>
                  <a:lnTo>
                    <a:pt x="114" y="104"/>
                  </a:lnTo>
                  <a:lnTo>
                    <a:pt x="104" y="127"/>
                  </a:lnTo>
                  <a:lnTo>
                    <a:pt x="92" y="158"/>
                  </a:lnTo>
                  <a:lnTo>
                    <a:pt x="80" y="196"/>
                  </a:lnTo>
                  <a:lnTo>
                    <a:pt x="65" y="238"/>
                  </a:lnTo>
                  <a:lnTo>
                    <a:pt x="50" y="286"/>
                  </a:lnTo>
                  <a:lnTo>
                    <a:pt x="36" y="337"/>
                  </a:lnTo>
                  <a:lnTo>
                    <a:pt x="23" y="391"/>
                  </a:lnTo>
                  <a:lnTo>
                    <a:pt x="12" y="446"/>
                  </a:lnTo>
                  <a:lnTo>
                    <a:pt x="4" y="503"/>
                  </a:lnTo>
                  <a:lnTo>
                    <a:pt x="0" y="559"/>
                  </a:lnTo>
                  <a:lnTo>
                    <a:pt x="0" y="615"/>
                  </a:lnTo>
                  <a:lnTo>
                    <a:pt x="5" y="667"/>
                  </a:lnTo>
                  <a:lnTo>
                    <a:pt x="16" y="717"/>
                  </a:lnTo>
                  <a:lnTo>
                    <a:pt x="33" y="763"/>
                  </a:lnTo>
                  <a:lnTo>
                    <a:pt x="67" y="842"/>
                  </a:lnTo>
                  <a:lnTo>
                    <a:pt x="88" y="908"/>
                  </a:lnTo>
                  <a:lnTo>
                    <a:pt x="98" y="961"/>
                  </a:lnTo>
                  <a:lnTo>
                    <a:pt x="98" y="1004"/>
                  </a:lnTo>
                  <a:lnTo>
                    <a:pt x="91" y="1037"/>
                  </a:lnTo>
                  <a:lnTo>
                    <a:pt x="80" y="1062"/>
                  </a:lnTo>
                  <a:lnTo>
                    <a:pt x="66" y="1081"/>
                  </a:lnTo>
                  <a:lnTo>
                    <a:pt x="51" y="1095"/>
                  </a:lnTo>
                  <a:lnTo>
                    <a:pt x="39" y="1107"/>
                  </a:lnTo>
                  <a:lnTo>
                    <a:pt x="32" y="1119"/>
                  </a:lnTo>
                  <a:lnTo>
                    <a:pt x="28" y="1129"/>
                  </a:lnTo>
                  <a:lnTo>
                    <a:pt x="28" y="1140"/>
                  </a:lnTo>
                  <a:lnTo>
                    <a:pt x="32" y="1150"/>
                  </a:lnTo>
                  <a:lnTo>
                    <a:pt x="38" y="1159"/>
                  </a:lnTo>
                  <a:lnTo>
                    <a:pt x="48" y="1169"/>
                  </a:lnTo>
                  <a:lnTo>
                    <a:pt x="59" y="1177"/>
                  </a:lnTo>
                  <a:lnTo>
                    <a:pt x="73" y="1186"/>
                  </a:lnTo>
                  <a:lnTo>
                    <a:pt x="89" y="1193"/>
                  </a:lnTo>
                  <a:lnTo>
                    <a:pt x="107" y="1200"/>
                  </a:lnTo>
                  <a:lnTo>
                    <a:pt x="126" y="1207"/>
                  </a:lnTo>
                  <a:lnTo>
                    <a:pt x="146" y="1213"/>
                  </a:lnTo>
                  <a:lnTo>
                    <a:pt x="166" y="1218"/>
                  </a:lnTo>
                  <a:lnTo>
                    <a:pt x="186" y="1223"/>
                  </a:lnTo>
                  <a:lnTo>
                    <a:pt x="208" y="1228"/>
                  </a:lnTo>
                  <a:lnTo>
                    <a:pt x="229" y="1233"/>
                  </a:lnTo>
                  <a:lnTo>
                    <a:pt x="254" y="1238"/>
                  </a:lnTo>
                  <a:lnTo>
                    <a:pt x="278" y="1245"/>
                  </a:lnTo>
                  <a:lnTo>
                    <a:pt x="304" y="1250"/>
                  </a:lnTo>
                  <a:lnTo>
                    <a:pt x="330" y="1254"/>
                  </a:lnTo>
                  <a:lnTo>
                    <a:pt x="357" y="1255"/>
                  </a:lnTo>
                  <a:lnTo>
                    <a:pt x="383" y="1254"/>
                  </a:lnTo>
                  <a:lnTo>
                    <a:pt x="407" y="1248"/>
                  </a:lnTo>
                  <a:lnTo>
                    <a:pt x="431" y="1236"/>
                  </a:lnTo>
                  <a:lnTo>
                    <a:pt x="453" y="1219"/>
                  </a:lnTo>
                  <a:lnTo>
                    <a:pt x="472" y="1194"/>
                  </a:lnTo>
                  <a:lnTo>
                    <a:pt x="489" y="1162"/>
                  </a:lnTo>
                  <a:lnTo>
                    <a:pt x="502" y="1122"/>
                  </a:lnTo>
                  <a:lnTo>
                    <a:pt x="512" y="1071"/>
                  </a:lnTo>
                  <a:lnTo>
                    <a:pt x="518" y="1010"/>
                  </a:lnTo>
                  <a:lnTo>
                    <a:pt x="519" y="938"/>
                  </a:lnTo>
                  <a:lnTo>
                    <a:pt x="517" y="782"/>
                  </a:lnTo>
                  <a:lnTo>
                    <a:pt x="514" y="633"/>
                  </a:lnTo>
                  <a:lnTo>
                    <a:pt x="508" y="493"/>
                  </a:lnTo>
                  <a:lnTo>
                    <a:pt x="501" y="366"/>
                  </a:lnTo>
                  <a:lnTo>
                    <a:pt x="490" y="254"/>
                  </a:lnTo>
                  <a:lnTo>
                    <a:pt x="474" y="163"/>
                  </a:lnTo>
                  <a:lnTo>
                    <a:pt x="452" y="93"/>
                  </a:lnTo>
                  <a:lnTo>
                    <a:pt x="422" y="51"/>
                  </a:lnTo>
                  <a:lnTo>
                    <a:pt x="405" y="37"/>
                  </a:lnTo>
                  <a:lnTo>
                    <a:pt x="386" y="26"/>
                  </a:lnTo>
                  <a:lnTo>
                    <a:pt x="364" y="17"/>
                  </a:lnTo>
                  <a:lnTo>
                    <a:pt x="343" y="9"/>
                  </a:lnTo>
                  <a:lnTo>
                    <a:pt x="322" y="4"/>
                  </a:lnTo>
                  <a:lnTo>
                    <a:pt x="298" y="1"/>
                  </a:lnTo>
                  <a:lnTo>
                    <a:pt x="276" y="0"/>
                  </a:lnTo>
                  <a:lnTo>
                    <a:pt x="254" y="1"/>
                  </a:lnTo>
                  <a:lnTo>
                    <a:pt x="232" y="4"/>
                  </a:lnTo>
                  <a:lnTo>
                    <a:pt x="211" y="9"/>
                  </a:lnTo>
                  <a:lnTo>
                    <a:pt x="192" y="17"/>
                  </a:lnTo>
                  <a:lnTo>
                    <a:pt x="174" y="25"/>
                  </a:lnTo>
                  <a:lnTo>
                    <a:pt x="158" y="37"/>
                  </a:lnTo>
                  <a:lnTo>
                    <a:pt x="143" y="51"/>
                  </a:lnTo>
                  <a:lnTo>
                    <a:pt x="131" y="67"/>
                  </a:lnTo>
                  <a:lnTo>
                    <a:pt x="122" y="85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2" name="Freeform 41"/>
            <p:cNvSpPr>
              <a:spLocks noChangeArrowheads="1"/>
            </p:cNvSpPr>
            <p:nvPr/>
          </p:nvSpPr>
          <p:spPr bwMode="auto">
            <a:xfrm>
              <a:off x="548" y="946"/>
              <a:ext cx="123" cy="311"/>
            </a:xfrm>
            <a:custGeom>
              <a:avLst/>
              <a:gdLst>
                <a:gd name="T0" fmla="*/ 114 w 494"/>
                <a:gd name="T1" fmla="*/ 90 h 1243"/>
                <a:gd name="T2" fmla="*/ 99 w 494"/>
                <a:gd name="T3" fmla="*/ 127 h 1243"/>
                <a:gd name="T4" fmla="*/ 75 w 494"/>
                <a:gd name="T5" fmla="*/ 194 h 1243"/>
                <a:gd name="T6" fmla="*/ 47 w 494"/>
                <a:gd name="T7" fmla="*/ 284 h 1243"/>
                <a:gd name="T8" fmla="*/ 21 w 494"/>
                <a:gd name="T9" fmla="*/ 387 h 1243"/>
                <a:gd name="T10" fmla="*/ 4 w 494"/>
                <a:gd name="T11" fmla="*/ 498 h 1243"/>
                <a:gd name="T12" fmla="*/ 0 w 494"/>
                <a:gd name="T13" fmla="*/ 608 h 1243"/>
                <a:gd name="T14" fmla="*/ 15 w 494"/>
                <a:gd name="T15" fmla="*/ 710 h 1243"/>
                <a:gd name="T16" fmla="*/ 64 w 494"/>
                <a:gd name="T17" fmla="*/ 834 h 1243"/>
                <a:gd name="T18" fmla="*/ 93 w 494"/>
                <a:gd name="T19" fmla="*/ 951 h 1243"/>
                <a:gd name="T20" fmla="*/ 86 w 494"/>
                <a:gd name="T21" fmla="*/ 1027 h 1243"/>
                <a:gd name="T22" fmla="*/ 62 w 494"/>
                <a:gd name="T23" fmla="*/ 1070 h 1243"/>
                <a:gd name="T24" fmla="*/ 35 w 494"/>
                <a:gd name="T25" fmla="*/ 1097 h 1243"/>
                <a:gd name="T26" fmla="*/ 22 w 494"/>
                <a:gd name="T27" fmla="*/ 1119 h 1243"/>
                <a:gd name="T28" fmla="*/ 25 w 494"/>
                <a:gd name="T29" fmla="*/ 1140 h 1243"/>
                <a:gd name="T30" fmla="*/ 40 w 494"/>
                <a:gd name="T31" fmla="*/ 1159 h 1243"/>
                <a:gd name="T32" fmla="*/ 66 w 494"/>
                <a:gd name="T33" fmla="*/ 1175 h 1243"/>
                <a:gd name="T34" fmla="*/ 99 w 494"/>
                <a:gd name="T35" fmla="*/ 1189 h 1243"/>
                <a:gd name="T36" fmla="*/ 137 w 494"/>
                <a:gd name="T37" fmla="*/ 1202 h 1243"/>
                <a:gd name="T38" fmla="*/ 177 w 494"/>
                <a:gd name="T39" fmla="*/ 1211 h 1243"/>
                <a:gd name="T40" fmla="*/ 218 w 494"/>
                <a:gd name="T41" fmla="*/ 1221 h 1243"/>
                <a:gd name="T42" fmla="*/ 264 w 494"/>
                <a:gd name="T43" fmla="*/ 1232 h 1243"/>
                <a:gd name="T44" fmla="*/ 314 w 494"/>
                <a:gd name="T45" fmla="*/ 1242 h 1243"/>
                <a:gd name="T46" fmla="*/ 363 w 494"/>
                <a:gd name="T47" fmla="*/ 1241 h 1243"/>
                <a:gd name="T48" fmla="*/ 410 w 494"/>
                <a:gd name="T49" fmla="*/ 1224 h 1243"/>
                <a:gd name="T50" fmla="*/ 450 w 494"/>
                <a:gd name="T51" fmla="*/ 1182 h 1243"/>
                <a:gd name="T52" fmla="*/ 478 w 494"/>
                <a:gd name="T53" fmla="*/ 1110 h 1243"/>
                <a:gd name="T54" fmla="*/ 492 w 494"/>
                <a:gd name="T55" fmla="*/ 999 h 1243"/>
                <a:gd name="T56" fmla="*/ 491 w 494"/>
                <a:gd name="T57" fmla="*/ 774 h 1243"/>
                <a:gd name="T58" fmla="*/ 484 w 494"/>
                <a:gd name="T59" fmla="*/ 488 h 1243"/>
                <a:gd name="T60" fmla="*/ 467 w 494"/>
                <a:gd name="T61" fmla="*/ 253 h 1243"/>
                <a:gd name="T62" fmla="*/ 430 w 494"/>
                <a:gd name="T63" fmla="*/ 94 h 1243"/>
                <a:gd name="T64" fmla="*/ 385 w 494"/>
                <a:gd name="T65" fmla="*/ 37 h 1243"/>
                <a:gd name="T66" fmla="*/ 347 w 494"/>
                <a:gd name="T67" fmla="*/ 17 h 1243"/>
                <a:gd name="T68" fmla="*/ 305 w 494"/>
                <a:gd name="T69" fmla="*/ 4 h 1243"/>
                <a:gd name="T70" fmla="*/ 262 w 494"/>
                <a:gd name="T71" fmla="*/ 0 h 1243"/>
                <a:gd name="T72" fmla="*/ 221 w 494"/>
                <a:gd name="T73" fmla="*/ 4 h 1243"/>
                <a:gd name="T74" fmla="*/ 182 w 494"/>
                <a:gd name="T75" fmla="*/ 16 h 1243"/>
                <a:gd name="T76" fmla="*/ 149 w 494"/>
                <a:gd name="T77" fmla="*/ 37 h 1243"/>
                <a:gd name="T78" fmla="*/ 125 w 494"/>
                <a:gd name="T79" fmla="*/ 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" h="1243">
                  <a:moveTo>
                    <a:pt x="116" y="84"/>
                  </a:moveTo>
                  <a:lnTo>
                    <a:pt x="114" y="90"/>
                  </a:lnTo>
                  <a:lnTo>
                    <a:pt x="109" y="104"/>
                  </a:lnTo>
                  <a:lnTo>
                    <a:pt x="99" y="127"/>
                  </a:lnTo>
                  <a:lnTo>
                    <a:pt x="88" y="157"/>
                  </a:lnTo>
                  <a:lnTo>
                    <a:pt x="75" y="194"/>
                  </a:lnTo>
                  <a:lnTo>
                    <a:pt x="62" y="237"/>
                  </a:lnTo>
                  <a:lnTo>
                    <a:pt x="47" y="284"/>
                  </a:lnTo>
                  <a:lnTo>
                    <a:pt x="34" y="334"/>
                  </a:lnTo>
                  <a:lnTo>
                    <a:pt x="21" y="387"/>
                  </a:lnTo>
                  <a:lnTo>
                    <a:pt x="11" y="443"/>
                  </a:lnTo>
                  <a:lnTo>
                    <a:pt x="4" y="498"/>
                  </a:lnTo>
                  <a:lnTo>
                    <a:pt x="0" y="553"/>
                  </a:lnTo>
                  <a:lnTo>
                    <a:pt x="0" y="608"/>
                  </a:lnTo>
                  <a:lnTo>
                    <a:pt x="4" y="661"/>
                  </a:lnTo>
                  <a:lnTo>
                    <a:pt x="15" y="710"/>
                  </a:lnTo>
                  <a:lnTo>
                    <a:pt x="31" y="755"/>
                  </a:lnTo>
                  <a:lnTo>
                    <a:pt x="64" y="834"/>
                  </a:lnTo>
                  <a:lnTo>
                    <a:pt x="83" y="898"/>
                  </a:lnTo>
                  <a:lnTo>
                    <a:pt x="93" y="951"/>
                  </a:lnTo>
                  <a:lnTo>
                    <a:pt x="93" y="994"/>
                  </a:lnTo>
                  <a:lnTo>
                    <a:pt x="86" y="1027"/>
                  </a:lnTo>
                  <a:lnTo>
                    <a:pt x="75" y="1052"/>
                  </a:lnTo>
                  <a:lnTo>
                    <a:pt x="62" y="1070"/>
                  </a:lnTo>
                  <a:lnTo>
                    <a:pt x="48" y="1084"/>
                  </a:lnTo>
                  <a:lnTo>
                    <a:pt x="35" y="1097"/>
                  </a:lnTo>
                  <a:lnTo>
                    <a:pt x="26" y="1109"/>
                  </a:lnTo>
                  <a:lnTo>
                    <a:pt x="22" y="1119"/>
                  </a:lnTo>
                  <a:lnTo>
                    <a:pt x="22" y="1130"/>
                  </a:lnTo>
                  <a:lnTo>
                    <a:pt x="25" y="1140"/>
                  </a:lnTo>
                  <a:lnTo>
                    <a:pt x="32" y="1149"/>
                  </a:lnTo>
                  <a:lnTo>
                    <a:pt x="40" y="1159"/>
                  </a:lnTo>
                  <a:lnTo>
                    <a:pt x="52" y="1167"/>
                  </a:lnTo>
                  <a:lnTo>
                    <a:pt x="66" y="1175"/>
                  </a:lnTo>
                  <a:lnTo>
                    <a:pt x="82" y="1182"/>
                  </a:lnTo>
                  <a:lnTo>
                    <a:pt x="99" y="1189"/>
                  </a:lnTo>
                  <a:lnTo>
                    <a:pt x="118" y="1195"/>
                  </a:lnTo>
                  <a:lnTo>
                    <a:pt x="137" y="1202"/>
                  </a:lnTo>
                  <a:lnTo>
                    <a:pt x="157" y="1207"/>
                  </a:lnTo>
                  <a:lnTo>
                    <a:pt x="177" y="1211"/>
                  </a:lnTo>
                  <a:lnTo>
                    <a:pt x="197" y="1215"/>
                  </a:lnTo>
                  <a:lnTo>
                    <a:pt x="218" y="1221"/>
                  </a:lnTo>
                  <a:lnTo>
                    <a:pt x="241" y="1226"/>
                  </a:lnTo>
                  <a:lnTo>
                    <a:pt x="264" y="1232"/>
                  </a:lnTo>
                  <a:lnTo>
                    <a:pt x="289" y="1238"/>
                  </a:lnTo>
                  <a:lnTo>
                    <a:pt x="314" y="1242"/>
                  </a:lnTo>
                  <a:lnTo>
                    <a:pt x="339" y="1243"/>
                  </a:lnTo>
                  <a:lnTo>
                    <a:pt x="363" y="1241"/>
                  </a:lnTo>
                  <a:lnTo>
                    <a:pt x="388" y="1235"/>
                  </a:lnTo>
                  <a:lnTo>
                    <a:pt x="410" y="1224"/>
                  </a:lnTo>
                  <a:lnTo>
                    <a:pt x="431" y="1207"/>
                  </a:lnTo>
                  <a:lnTo>
                    <a:pt x="450" y="1182"/>
                  </a:lnTo>
                  <a:lnTo>
                    <a:pt x="465" y="1150"/>
                  </a:lnTo>
                  <a:lnTo>
                    <a:pt x="478" y="1110"/>
                  </a:lnTo>
                  <a:lnTo>
                    <a:pt x="487" y="1060"/>
                  </a:lnTo>
                  <a:lnTo>
                    <a:pt x="492" y="999"/>
                  </a:lnTo>
                  <a:lnTo>
                    <a:pt x="494" y="928"/>
                  </a:lnTo>
                  <a:lnTo>
                    <a:pt x="491" y="774"/>
                  </a:lnTo>
                  <a:lnTo>
                    <a:pt x="488" y="627"/>
                  </a:lnTo>
                  <a:lnTo>
                    <a:pt x="484" y="488"/>
                  </a:lnTo>
                  <a:lnTo>
                    <a:pt x="478" y="363"/>
                  </a:lnTo>
                  <a:lnTo>
                    <a:pt x="467" y="253"/>
                  </a:lnTo>
                  <a:lnTo>
                    <a:pt x="451" y="162"/>
                  </a:lnTo>
                  <a:lnTo>
                    <a:pt x="430" y="94"/>
                  </a:lnTo>
                  <a:lnTo>
                    <a:pt x="402" y="51"/>
                  </a:lnTo>
                  <a:lnTo>
                    <a:pt x="385" y="37"/>
                  </a:lnTo>
                  <a:lnTo>
                    <a:pt x="367" y="27"/>
                  </a:lnTo>
                  <a:lnTo>
                    <a:pt x="347" y="17"/>
                  </a:lnTo>
                  <a:lnTo>
                    <a:pt x="326" y="10"/>
                  </a:lnTo>
                  <a:lnTo>
                    <a:pt x="305" y="4"/>
                  </a:lnTo>
                  <a:lnTo>
                    <a:pt x="283" y="1"/>
                  </a:lnTo>
                  <a:lnTo>
                    <a:pt x="262" y="0"/>
                  </a:lnTo>
                  <a:lnTo>
                    <a:pt x="241" y="1"/>
                  </a:lnTo>
                  <a:lnTo>
                    <a:pt x="221" y="4"/>
                  </a:lnTo>
                  <a:lnTo>
                    <a:pt x="200" y="9"/>
                  </a:lnTo>
                  <a:lnTo>
                    <a:pt x="182" y="16"/>
                  </a:lnTo>
                  <a:lnTo>
                    <a:pt x="164" y="26"/>
                  </a:lnTo>
                  <a:lnTo>
                    <a:pt x="149" y="37"/>
                  </a:lnTo>
                  <a:lnTo>
                    <a:pt x="135" y="50"/>
                  </a:lnTo>
                  <a:lnTo>
                    <a:pt x="125" y="66"/>
                  </a:lnTo>
                  <a:lnTo>
                    <a:pt x="116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3" name="Freeform 42"/>
            <p:cNvSpPr>
              <a:spLocks noChangeArrowheads="1"/>
            </p:cNvSpPr>
            <p:nvPr/>
          </p:nvSpPr>
          <p:spPr bwMode="auto">
            <a:xfrm>
              <a:off x="551" y="949"/>
              <a:ext cx="118" cy="307"/>
            </a:xfrm>
            <a:custGeom>
              <a:avLst/>
              <a:gdLst>
                <a:gd name="T0" fmla="*/ 108 w 471"/>
                <a:gd name="T1" fmla="*/ 88 h 1228"/>
                <a:gd name="T2" fmla="*/ 95 w 471"/>
                <a:gd name="T3" fmla="*/ 125 h 1228"/>
                <a:gd name="T4" fmla="*/ 71 w 471"/>
                <a:gd name="T5" fmla="*/ 192 h 1228"/>
                <a:gd name="T6" fmla="*/ 46 w 471"/>
                <a:gd name="T7" fmla="*/ 279 h 1228"/>
                <a:gd name="T8" fmla="*/ 21 w 471"/>
                <a:gd name="T9" fmla="*/ 383 h 1228"/>
                <a:gd name="T10" fmla="*/ 4 w 471"/>
                <a:gd name="T11" fmla="*/ 491 h 1228"/>
                <a:gd name="T12" fmla="*/ 0 w 471"/>
                <a:gd name="T13" fmla="*/ 600 h 1228"/>
                <a:gd name="T14" fmla="*/ 14 w 471"/>
                <a:gd name="T15" fmla="*/ 700 h 1228"/>
                <a:gd name="T16" fmla="*/ 60 w 471"/>
                <a:gd name="T17" fmla="*/ 823 h 1228"/>
                <a:gd name="T18" fmla="*/ 89 w 471"/>
                <a:gd name="T19" fmla="*/ 940 h 1228"/>
                <a:gd name="T20" fmla="*/ 84 w 471"/>
                <a:gd name="T21" fmla="*/ 1015 h 1228"/>
                <a:gd name="T22" fmla="*/ 59 w 471"/>
                <a:gd name="T23" fmla="*/ 1058 h 1228"/>
                <a:gd name="T24" fmla="*/ 32 w 471"/>
                <a:gd name="T25" fmla="*/ 1084 h 1228"/>
                <a:gd name="T26" fmla="*/ 19 w 471"/>
                <a:gd name="T27" fmla="*/ 1107 h 1228"/>
                <a:gd name="T28" fmla="*/ 21 w 471"/>
                <a:gd name="T29" fmla="*/ 1128 h 1228"/>
                <a:gd name="T30" fmla="*/ 36 w 471"/>
                <a:gd name="T31" fmla="*/ 1146 h 1228"/>
                <a:gd name="T32" fmla="*/ 62 w 471"/>
                <a:gd name="T33" fmla="*/ 1162 h 1228"/>
                <a:gd name="T34" fmla="*/ 94 w 471"/>
                <a:gd name="T35" fmla="*/ 1175 h 1228"/>
                <a:gd name="T36" fmla="*/ 131 w 471"/>
                <a:gd name="T37" fmla="*/ 1186 h 1228"/>
                <a:gd name="T38" fmla="*/ 169 w 471"/>
                <a:gd name="T39" fmla="*/ 1196 h 1228"/>
                <a:gd name="T40" fmla="*/ 209 w 471"/>
                <a:gd name="T41" fmla="*/ 1206 h 1228"/>
                <a:gd name="T42" fmla="*/ 252 w 471"/>
                <a:gd name="T43" fmla="*/ 1217 h 1228"/>
                <a:gd name="T44" fmla="*/ 299 w 471"/>
                <a:gd name="T45" fmla="*/ 1227 h 1228"/>
                <a:gd name="T46" fmla="*/ 347 w 471"/>
                <a:gd name="T47" fmla="*/ 1226 h 1228"/>
                <a:gd name="T48" fmla="*/ 391 w 471"/>
                <a:gd name="T49" fmla="*/ 1209 h 1228"/>
                <a:gd name="T50" fmla="*/ 428 w 471"/>
                <a:gd name="T51" fmla="*/ 1168 h 1228"/>
                <a:gd name="T52" fmla="*/ 456 w 471"/>
                <a:gd name="T53" fmla="*/ 1097 h 1228"/>
                <a:gd name="T54" fmla="*/ 470 w 471"/>
                <a:gd name="T55" fmla="*/ 987 h 1228"/>
                <a:gd name="T56" fmla="*/ 469 w 471"/>
                <a:gd name="T57" fmla="*/ 765 h 1228"/>
                <a:gd name="T58" fmla="*/ 461 w 471"/>
                <a:gd name="T59" fmla="*/ 482 h 1228"/>
                <a:gd name="T60" fmla="*/ 445 w 471"/>
                <a:gd name="T61" fmla="*/ 249 h 1228"/>
                <a:gd name="T62" fmla="*/ 410 w 471"/>
                <a:gd name="T63" fmla="*/ 92 h 1228"/>
                <a:gd name="T64" fmla="*/ 368 w 471"/>
                <a:gd name="T65" fmla="*/ 37 h 1228"/>
                <a:gd name="T66" fmla="*/ 331 w 471"/>
                <a:gd name="T67" fmla="*/ 16 h 1228"/>
                <a:gd name="T68" fmla="*/ 292 w 471"/>
                <a:gd name="T69" fmla="*/ 4 h 1228"/>
                <a:gd name="T70" fmla="*/ 250 w 471"/>
                <a:gd name="T71" fmla="*/ 0 h 1228"/>
                <a:gd name="T72" fmla="*/ 211 w 471"/>
                <a:gd name="T73" fmla="*/ 3 h 1228"/>
                <a:gd name="T74" fmla="*/ 174 w 471"/>
                <a:gd name="T75" fmla="*/ 16 h 1228"/>
                <a:gd name="T76" fmla="*/ 143 w 471"/>
                <a:gd name="T77" fmla="*/ 36 h 1228"/>
                <a:gd name="T78" fmla="*/ 119 w 471"/>
                <a:gd name="T79" fmla="*/ 6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1228">
                  <a:moveTo>
                    <a:pt x="111" y="83"/>
                  </a:moveTo>
                  <a:lnTo>
                    <a:pt x="108" y="88"/>
                  </a:lnTo>
                  <a:lnTo>
                    <a:pt x="103" y="102"/>
                  </a:lnTo>
                  <a:lnTo>
                    <a:pt x="95" y="125"/>
                  </a:lnTo>
                  <a:lnTo>
                    <a:pt x="84" y="154"/>
                  </a:lnTo>
                  <a:lnTo>
                    <a:pt x="71" y="192"/>
                  </a:lnTo>
                  <a:lnTo>
                    <a:pt x="58" y="233"/>
                  </a:lnTo>
                  <a:lnTo>
                    <a:pt x="46" y="279"/>
                  </a:lnTo>
                  <a:lnTo>
                    <a:pt x="33" y="329"/>
                  </a:lnTo>
                  <a:lnTo>
                    <a:pt x="21" y="383"/>
                  </a:lnTo>
                  <a:lnTo>
                    <a:pt x="11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0" y="600"/>
                  </a:lnTo>
                  <a:lnTo>
                    <a:pt x="4" y="652"/>
                  </a:lnTo>
                  <a:lnTo>
                    <a:pt x="14" y="700"/>
                  </a:lnTo>
                  <a:lnTo>
                    <a:pt x="30" y="745"/>
                  </a:lnTo>
                  <a:lnTo>
                    <a:pt x="60" y="823"/>
                  </a:lnTo>
                  <a:lnTo>
                    <a:pt x="80" y="887"/>
                  </a:lnTo>
                  <a:lnTo>
                    <a:pt x="89" y="940"/>
                  </a:lnTo>
                  <a:lnTo>
                    <a:pt x="89" y="982"/>
                  </a:lnTo>
                  <a:lnTo>
                    <a:pt x="84" y="1015"/>
                  </a:lnTo>
                  <a:lnTo>
                    <a:pt x="73" y="1039"/>
                  </a:lnTo>
                  <a:lnTo>
                    <a:pt x="59" y="1058"/>
                  </a:lnTo>
                  <a:lnTo>
                    <a:pt x="46" y="1071"/>
                  </a:lnTo>
                  <a:lnTo>
                    <a:pt x="32" y="1084"/>
                  </a:lnTo>
                  <a:lnTo>
                    <a:pt x="23" y="1096"/>
                  </a:lnTo>
                  <a:lnTo>
                    <a:pt x="19" y="1107"/>
                  </a:lnTo>
                  <a:lnTo>
                    <a:pt x="18" y="1118"/>
                  </a:lnTo>
                  <a:lnTo>
                    <a:pt x="21" y="1128"/>
                  </a:lnTo>
                  <a:lnTo>
                    <a:pt x="26" y="1137"/>
                  </a:lnTo>
                  <a:lnTo>
                    <a:pt x="36" y="1146"/>
                  </a:lnTo>
                  <a:lnTo>
                    <a:pt x="48" y="1154"/>
                  </a:lnTo>
                  <a:lnTo>
                    <a:pt x="62" y="1162"/>
                  </a:lnTo>
                  <a:lnTo>
                    <a:pt x="76" y="1168"/>
                  </a:lnTo>
                  <a:lnTo>
                    <a:pt x="94" y="1175"/>
                  </a:lnTo>
                  <a:lnTo>
                    <a:pt x="112" y="1181"/>
                  </a:lnTo>
                  <a:lnTo>
                    <a:pt x="131" y="1186"/>
                  </a:lnTo>
                  <a:lnTo>
                    <a:pt x="150" y="1192"/>
                  </a:lnTo>
                  <a:lnTo>
                    <a:pt x="169" y="1196"/>
                  </a:lnTo>
                  <a:lnTo>
                    <a:pt x="188" y="1200"/>
                  </a:lnTo>
                  <a:lnTo>
                    <a:pt x="209" y="1206"/>
                  </a:lnTo>
                  <a:lnTo>
                    <a:pt x="230" y="1211"/>
                  </a:lnTo>
                  <a:lnTo>
                    <a:pt x="252" y="1217"/>
                  </a:lnTo>
                  <a:lnTo>
                    <a:pt x="276" y="1223"/>
                  </a:lnTo>
                  <a:lnTo>
                    <a:pt x="299" y="1227"/>
                  </a:lnTo>
                  <a:lnTo>
                    <a:pt x="324" y="1228"/>
                  </a:lnTo>
                  <a:lnTo>
                    <a:pt x="347" y="1226"/>
                  </a:lnTo>
                  <a:lnTo>
                    <a:pt x="370" y="1219"/>
                  </a:lnTo>
                  <a:lnTo>
                    <a:pt x="391" y="1209"/>
                  </a:lnTo>
                  <a:lnTo>
                    <a:pt x="411" y="1192"/>
                  </a:lnTo>
                  <a:lnTo>
                    <a:pt x="428" y="1168"/>
                  </a:lnTo>
                  <a:lnTo>
                    <a:pt x="443" y="1136"/>
                  </a:lnTo>
                  <a:lnTo>
                    <a:pt x="456" y="1097"/>
                  </a:lnTo>
                  <a:lnTo>
                    <a:pt x="465" y="1047"/>
                  </a:lnTo>
                  <a:lnTo>
                    <a:pt x="470" y="987"/>
                  </a:lnTo>
                  <a:lnTo>
                    <a:pt x="471" y="917"/>
                  </a:lnTo>
                  <a:lnTo>
                    <a:pt x="469" y="765"/>
                  </a:lnTo>
                  <a:lnTo>
                    <a:pt x="466" y="619"/>
                  </a:lnTo>
                  <a:lnTo>
                    <a:pt x="461" y="482"/>
                  </a:lnTo>
                  <a:lnTo>
                    <a:pt x="455" y="358"/>
                  </a:lnTo>
                  <a:lnTo>
                    <a:pt x="445" y="249"/>
                  </a:lnTo>
                  <a:lnTo>
                    <a:pt x="431" y="160"/>
                  </a:lnTo>
                  <a:lnTo>
                    <a:pt x="410" y="92"/>
                  </a:lnTo>
                  <a:lnTo>
                    <a:pt x="384" y="50"/>
                  </a:lnTo>
                  <a:lnTo>
                    <a:pt x="368" y="37"/>
                  </a:lnTo>
                  <a:lnTo>
                    <a:pt x="351" y="25"/>
                  </a:lnTo>
                  <a:lnTo>
                    <a:pt x="331" y="16"/>
                  </a:lnTo>
                  <a:lnTo>
                    <a:pt x="312" y="9"/>
                  </a:lnTo>
                  <a:lnTo>
                    <a:pt x="292" y="4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30" y="1"/>
                  </a:lnTo>
                  <a:lnTo>
                    <a:pt x="211" y="3"/>
                  </a:lnTo>
                  <a:lnTo>
                    <a:pt x="192" y="8"/>
                  </a:lnTo>
                  <a:lnTo>
                    <a:pt x="174" y="16"/>
                  </a:lnTo>
                  <a:lnTo>
                    <a:pt x="158" y="25"/>
                  </a:lnTo>
                  <a:lnTo>
                    <a:pt x="143" y="36"/>
                  </a:lnTo>
                  <a:lnTo>
                    <a:pt x="130" y="50"/>
                  </a:lnTo>
                  <a:lnTo>
                    <a:pt x="119" y="65"/>
                  </a:lnTo>
                  <a:lnTo>
                    <a:pt x="111" y="83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4" name="Freeform 43"/>
            <p:cNvSpPr>
              <a:spLocks noChangeArrowheads="1"/>
            </p:cNvSpPr>
            <p:nvPr/>
          </p:nvSpPr>
          <p:spPr bwMode="auto">
            <a:xfrm>
              <a:off x="311" y="789"/>
              <a:ext cx="100" cy="47"/>
            </a:xfrm>
            <a:custGeom>
              <a:avLst/>
              <a:gdLst>
                <a:gd name="T0" fmla="*/ 179 w 400"/>
                <a:gd name="T1" fmla="*/ 79 h 189"/>
                <a:gd name="T2" fmla="*/ 185 w 400"/>
                <a:gd name="T3" fmla="*/ 80 h 189"/>
                <a:gd name="T4" fmla="*/ 201 w 400"/>
                <a:gd name="T5" fmla="*/ 85 h 189"/>
                <a:gd name="T6" fmla="*/ 225 w 400"/>
                <a:gd name="T7" fmla="*/ 93 h 189"/>
                <a:gd name="T8" fmla="*/ 254 w 400"/>
                <a:gd name="T9" fmla="*/ 103 h 189"/>
                <a:gd name="T10" fmla="*/ 282 w 400"/>
                <a:gd name="T11" fmla="*/ 115 h 189"/>
                <a:gd name="T12" fmla="*/ 310 w 400"/>
                <a:gd name="T13" fmla="*/ 130 h 189"/>
                <a:gd name="T14" fmla="*/ 334 w 400"/>
                <a:gd name="T15" fmla="*/ 148 h 189"/>
                <a:gd name="T16" fmla="*/ 348 w 400"/>
                <a:gd name="T17" fmla="*/ 168 h 189"/>
                <a:gd name="T18" fmla="*/ 360 w 400"/>
                <a:gd name="T19" fmla="*/ 181 h 189"/>
                <a:gd name="T20" fmla="*/ 373 w 400"/>
                <a:gd name="T21" fmla="*/ 182 h 189"/>
                <a:gd name="T22" fmla="*/ 385 w 400"/>
                <a:gd name="T23" fmla="*/ 174 h 189"/>
                <a:gd name="T24" fmla="*/ 394 w 400"/>
                <a:gd name="T25" fmla="*/ 157 h 189"/>
                <a:gd name="T26" fmla="*/ 400 w 400"/>
                <a:gd name="T27" fmla="*/ 136 h 189"/>
                <a:gd name="T28" fmla="*/ 399 w 400"/>
                <a:gd name="T29" fmla="*/ 111 h 189"/>
                <a:gd name="T30" fmla="*/ 389 w 400"/>
                <a:gd name="T31" fmla="*/ 87 h 189"/>
                <a:gd name="T32" fmla="*/ 369 w 400"/>
                <a:gd name="T33" fmla="*/ 64 h 189"/>
                <a:gd name="T34" fmla="*/ 355 w 400"/>
                <a:gd name="T35" fmla="*/ 53 h 189"/>
                <a:gd name="T36" fmla="*/ 339 w 400"/>
                <a:gd name="T37" fmla="*/ 44 h 189"/>
                <a:gd name="T38" fmla="*/ 322 w 400"/>
                <a:gd name="T39" fmla="*/ 34 h 189"/>
                <a:gd name="T40" fmla="*/ 303 w 400"/>
                <a:gd name="T41" fmla="*/ 26 h 189"/>
                <a:gd name="T42" fmla="*/ 282 w 400"/>
                <a:gd name="T43" fmla="*/ 18 h 189"/>
                <a:gd name="T44" fmla="*/ 261 w 400"/>
                <a:gd name="T45" fmla="*/ 12 h 189"/>
                <a:gd name="T46" fmla="*/ 239 w 400"/>
                <a:gd name="T47" fmla="*/ 7 h 189"/>
                <a:gd name="T48" fmla="*/ 217 w 400"/>
                <a:gd name="T49" fmla="*/ 2 h 189"/>
                <a:gd name="T50" fmla="*/ 194 w 400"/>
                <a:gd name="T51" fmla="*/ 0 h 189"/>
                <a:gd name="T52" fmla="*/ 172 w 400"/>
                <a:gd name="T53" fmla="*/ 0 h 189"/>
                <a:gd name="T54" fmla="*/ 150 w 400"/>
                <a:gd name="T55" fmla="*/ 1 h 189"/>
                <a:gd name="T56" fmla="*/ 129 w 400"/>
                <a:gd name="T57" fmla="*/ 4 h 189"/>
                <a:gd name="T58" fmla="*/ 109 w 400"/>
                <a:gd name="T59" fmla="*/ 10 h 189"/>
                <a:gd name="T60" fmla="*/ 89 w 400"/>
                <a:gd name="T61" fmla="*/ 17 h 189"/>
                <a:gd name="T62" fmla="*/ 71 w 400"/>
                <a:gd name="T63" fmla="*/ 28 h 189"/>
                <a:gd name="T64" fmla="*/ 55 w 400"/>
                <a:gd name="T65" fmla="*/ 41 h 189"/>
                <a:gd name="T66" fmla="*/ 30 w 400"/>
                <a:gd name="T67" fmla="*/ 68 h 189"/>
                <a:gd name="T68" fmla="*/ 13 w 400"/>
                <a:gd name="T69" fmla="*/ 93 h 189"/>
                <a:gd name="T70" fmla="*/ 3 w 400"/>
                <a:gd name="T71" fmla="*/ 115 h 189"/>
                <a:gd name="T72" fmla="*/ 0 w 400"/>
                <a:gd name="T73" fmla="*/ 134 h 189"/>
                <a:gd name="T74" fmla="*/ 2 w 400"/>
                <a:gd name="T75" fmla="*/ 152 h 189"/>
                <a:gd name="T76" fmla="*/ 6 w 400"/>
                <a:gd name="T77" fmla="*/ 164 h 189"/>
                <a:gd name="T78" fmla="*/ 14 w 400"/>
                <a:gd name="T79" fmla="*/ 175 h 189"/>
                <a:gd name="T80" fmla="*/ 22 w 400"/>
                <a:gd name="T81" fmla="*/ 182 h 189"/>
                <a:gd name="T82" fmla="*/ 31 w 400"/>
                <a:gd name="T83" fmla="*/ 187 h 189"/>
                <a:gd name="T84" fmla="*/ 37 w 400"/>
                <a:gd name="T85" fmla="*/ 189 h 189"/>
                <a:gd name="T86" fmla="*/ 43 w 400"/>
                <a:gd name="T87" fmla="*/ 188 h 189"/>
                <a:gd name="T88" fmla="*/ 49 w 400"/>
                <a:gd name="T89" fmla="*/ 185 h 189"/>
                <a:gd name="T90" fmla="*/ 52 w 400"/>
                <a:gd name="T91" fmla="*/ 178 h 189"/>
                <a:gd name="T92" fmla="*/ 55 w 400"/>
                <a:gd name="T93" fmla="*/ 169 h 189"/>
                <a:gd name="T94" fmla="*/ 56 w 400"/>
                <a:gd name="T95" fmla="*/ 157 h 189"/>
                <a:gd name="T96" fmla="*/ 55 w 400"/>
                <a:gd name="T97" fmla="*/ 142 h 189"/>
                <a:gd name="T98" fmla="*/ 55 w 400"/>
                <a:gd name="T99" fmla="*/ 127 h 189"/>
                <a:gd name="T100" fmla="*/ 59 w 400"/>
                <a:gd name="T101" fmla="*/ 112 h 189"/>
                <a:gd name="T102" fmla="*/ 68 w 400"/>
                <a:gd name="T103" fmla="*/ 100 h 189"/>
                <a:gd name="T104" fmla="*/ 81 w 400"/>
                <a:gd name="T105" fmla="*/ 91 h 189"/>
                <a:gd name="T106" fmla="*/ 99 w 400"/>
                <a:gd name="T107" fmla="*/ 83 h 189"/>
                <a:gd name="T108" fmla="*/ 120 w 400"/>
                <a:gd name="T109" fmla="*/ 78 h 189"/>
                <a:gd name="T110" fmla="*/ 147 w 400"/>
                <a:gd name="T111" fmla="*/ 77 h 189"/>
                <a:gd name="T112" fmla="*/ 179 w 400"/>
                <a:gd name="T113" fmla="*/ 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" h="189">
                  <a:moveTo>
                    <a:pt x="179" y="79"/>
                  </a:moveTo>
                  <a:lnTo>
                    <a:pt x="185" y="80"/>
                  </a:lnTo>
                  <a:lnTo>
                    <a:pt x="201" y="85"/>
                  </a:lnTo>
                  <a:lnTo>
                    <a:pt x="225" y="93"/>
                  </a:lnTo>
                  <a:lnTo>
                    <a:pt x="254" y="103"/>
                  </a:lnTo>
                  <a:lnTo>
                    <a:pt x="282" y="115"/>
                  </a:lnTo>
                  <a:lnTo>
                    <a:pt x="310" y="130"/>
                  </a:lnTo>
                  <a:lnTo>
                    <a:pt x="334" y="148"/>
                  </a:lnTo>
                  <a:lnTo>
                    <a:pt x="348" y="168"/>
                  </a:lnTo>
                  <a:lnTo>
                    <a:pt x="360" y="181"/>
                  </a:lnTo>
                  <a:lnTo>
                    <a:pt x="373" y="182"/>
                  </a:lnTo>
                  <a:lnTo>
                    <a:pt x="385" y="174"/>
                  </a:lnTo>
                  <a:lnTo>
                    <a:pt x="394" y="157"/>
                  </a:lnTo>
                  <a:lnTo>
                    <a:pt x="400" y="136"/>
                  </a:lnTo>
                  <a:lnTo>
                    <a:pt x="399" y="111"/>
                  </a:lnTo>
                  <a:lnTo>
                    <a:pt x="389" y="87"/>
                  </a:lnTo>
                  <a:lnTo>
                    <a:pt x="369" y="64"/>
                  </a:lnTo>
                  <a:lnTo>
                    <a:pt x="355" y="53"/>
                  </a:lnTo>
                  <a:lnTo>
                    <a:pt x="339" y="44"/>
                  </a:lnTo>
                  <a:lnTo>
                    <a:pt x="322" y="34"/>
                  </a:lnTo>
                  <a:lnTo>
                    <a:pt x="303" y="26"/>
                  </a:lnTo>
                  <a:lnTo>
                    <a:pt x="282" y="18"/>
                  </a:lnTo>
                  <a:lnTo>
                    <a:pt x="261" y="12"/>
                  </a:lnTo>
                  <a:lnTo>
                    <a:pt x="239" y="7"/>
                  </a:lnTo>
                  <a:lnTo>
                    <a:pt x="217" y="2"/>
                  </a:lnTo>
                  <a:lnTo>
                    <a:pt x="194" y="0"/>
                  </a:lnTo>
                  <a:lnTo>
                    <a:pt x="172" y="0"/>
                  </a:lnTo>
                  <a:lnTo>
                    <a:pt x="150" y="1"/>
                  </a:lnTo>
                  <a:lnTo>
                    <a:pt x="129" y="4"/>
                  </a:lnTo>
                  <a:lnTo>
                    <a:pt x="109" y="10"/>
                  </a:lnTo>
                  <a:lnTo>
                    <a:pt x="89" y="17"/>
                  </a:lnTo>
                  <a:lnTo>
                    <a:pt x="71" y="28"/>
                  </a:lnTo>
                  <a:lnTo>
                    <a:pt x="55" y="41"/>
                  </a:lnTo>
                  <a:lnTo>
                    <a:pt x="30" y="68"/>
                  </a:lnTo>
                  <a:lnTo>
                    <a:pt x="13" y="93"/>
                  </a:lnTo>
                  <a:lnTo>
                    <a:pt x="3" y="115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6" y="164"/>
                  </a:lnTo>
                  <a:lnTo>
                    <a:pt x="14" y="175"/>
                  </a:lnTo>
                  <a:lnTo>
                    <a:pt x="22" y="182"/>
                  </a:lnTo>
                  <a:lnTo>
                    <a:pt x="31" y="187"/>
                  </a:lnTo>
                  <a:lnTo>
                    <a:pt x="37" y="189"/>
                  </a:lnTo>
                  <a:lnTo>
                    <a:pt x="43" y="188"/>
                  </a:lnTo>
                  <a:lnTo>
                    <a:pt x="49" y="185"/>
                  </a:lnTo>
                  <a:lnTo>
                    <a:pt x="52" y="178"/>
                  </a:lnTo>
                  <a:lnTo>
                    <a:pt x="55" y="169"/>
                  </a:lnTo>
                  <a:lnTo>
                    <a:pt x="56" y="157"/>
                  </a:lnTo>
                  <a:lnTo>
                    <a:pt x="55" y="142"/>
                  </a:lnTo>
                  <a:lnTo>
                    <a:pt x="55" y="127"/>
                  </a:lnTo>
                  <a:lnTo>
                    <a:pt x="59" y="112"/>
                  </a:lnTo>
                  <a:lnTo>
                    <a:pt x="68" y="100"/>
                  </a:lnTo>
                  <a:lnTo>
                    <a:pt x="81" y="91"/>
                  </a:lnTo>
                  <a:lnTo>
                    <a:pt x="99" y="83"/>
                  </a:lnTo>
                  <a:lnTo>
                    <a:pt x="120" y="78"/>
                  </a:lnTo>
                  <a:lnTo>
                    <a:pt x="147" y="77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" name="Freeform 44"/>
            <p:cNvSpPr>
              <a:spLocks noChangeArrowheads="1"/>
            </p:cNvSpPr>
            <p:nvPr/>
          </p:nvSpPr>
          <p:spPr bwMode="auto">
            <a:xfrm>
              <a:off x="312" y="790"/>
              <a:ext cx="97" cy="44"/>
            </a:xfrm>
            <a:custGeom>
              <a:avLst/>
              <a:gdLst>
                <a:gd name="T0" fmla="*/ 49 w 388"/>
                <a:gd name="T1" fmla="*/ 113 h 175"/>
                <a:gd name="T2" fmla="*/ 65 w 388"/>
                <a:gd name="T3" fmla="*/ 86 h 175"/>
                <a:gd name="T4" fmla="*/ 97 w 388"/>
                <a:gd name="T5" fmla="*/ 68 h 175"/>
                <a:gd name="T6" fmla="*/ 146 w 388"/>
                <a:gd name="T7" fmla="*/ 63 h 175"/>
                <a:gd name="T8" fmla="*/ 189 w 388"/>
                <a:gd name="T9" fmla="*/ 72 h 175"/>
                <a:gd name="T10" fmla="*/ 231 w 388"/>
                <a:gd name="T11" fmla="*/ 86 h 175"/>
                <a:gd name="T12" fmla="*/ 286 w 388"/>
                <a:gd name="T13" fmla="*/ 107 h 175"/>
                <a:gd name="T14" fmla="*/ 331 w 388"/>
                <a:gd name="T15" fmla="*/ 136 h 175"/>
                <a:gd name="T16" fmla="*/ 351 w 388"/>
                <a:gd name="T17" fmla="*/ 163 h 175"/>
                <a:gd name="T18" fmla="*/ 365 w 388"/>
                <a:gd name="T19" fmla="*/ 169 h 175"/>
                <a:gd name="T20" fmla="*/ 377 w 388"/>
                <a:gd name="T21" fmla="*/ 162 h 175"/>
                <a:gd name="T22" fmla="*/ 386 w 388"/>
                <a:gd name="T23" fmla="*/ 143 h 175"/>
                <a:gd name="T24" fmla="*/ 388 w 388"/>
                <a:gd name="T25" fmla="*/ 123 h 175"/>
                <a:gd name="T26" fmla="*/ 386 w 388"/>
                <a:gd name="T27" fmla="*/ 104 h 175"/>
                <a:gd name="T28" fmla="*/ 379 w 388"/>
                <a:gd name="T29" fmla="*/ 86 h 175"/>
                <a:gd name="T30" fmla="*/ 365 w 388"/>
                <a:gd name="T31" fmla="*/ 67 h 175"/>
                <a:gd name="T32" fmla="*/ 341 w 388"/>
                <a:gd name="T33" fmla="*/ 47 h 175"/>
                <a:gd name="T34" fmla="*/ 306 w 388"/>
                <a:gd name="T35" fmla="*/ 28 h 175"/>
                <a:gd name="T36" fmla="*/ 265 w 388"/>
                <a:gd name="T37" fmla="*/ 12 h 175"/>
                <a:gd name="T38" fmla="*/ 221 w 388"/>
                <a:gd name="T39" fmla="*/ 3 h 175"/>
                <a:gd name="T40" fmla="*/ 178 w 388"/>
                <a:gd name="T41" fmla="*/ 0 h 175"/>
                <a:gd name="T42" fmla="*/ 139 w 388"/>
                <a:gd name="T43" fmla="*/ 3 h 175"/>
                <a:gd name="T44" fmla="*/ 102 w 388"/>
                <a:gd name="T45" fmla="*/ 11 h 175"/>
                <a:gd name="T46" fmla="*/ 69 w 388"/>
                <a:gd name="T47" fmla="*/ 27 h 175"/>
                <a:gd name="T48" fmla="*/ 47 w 388"/>
                <a:gd name="T49" fmla="*/ 45 h 175"/>
                <a:gd name="T50" fmla="*/ 33 w 388"/>
                <a:gd name="T51" fmla="*/ 61 h 175"/>
                <a:gd name="T52" fmla="*/ 21 w 388"/>
                <a:gd name="T53" fmla="*/ 76 h 175"/>
                <a:gd name="T54" fmla="*/ 12 w 388"/>
                <a:gd name="T55" fmla="*/ 91 h 175"/>
                <a:gd name="T56" fmla="*/ 2 w 388"/>
                <a:gd name="T57" fmla="*/ 114 h 175"/>
                <a:gd name="T58" fmla="*/ 1 w 388"/>
                <a:gd name="T59" fmla="*/ 139 h 175"/>
                <a:gd name="T60" fmla="*/ 5 w 388"/>
                <a:gd name="T61" fmla="*/ 154 h 175"/>
                <a:gd name="T62" fmla="*/ 14 w 388"/>
                <a:gd name="T63" fmla="*/ 167 h 175"/>
                <a:gd name="T64" fmla="*/ 32 w 388"/>
                <a:gd name="T65" fmla="*/ 175 h 175"/>
                <a:gd name="T66" fmla="*/ 46 w 388"/>
                <a:gd name="T67" fmla="*/ 15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175">
                  <a:moveTo>
                    <a:pt x="47" y="127"/>
                  </a:moveTo>
                  <a:lnTo>
                    <a:pt x="49" y="113"/>
                  </a:lnTo>
                  <a:lnTo>
                    <a:pt x="55" y="99"/>
                  </a:lnTo>
                  <a:lnTo>
                    <a:pt x="65" y="86"/>
                  </a:lnTo>
                  <a:lnTo>
                    <a:pt x="79" y="75"/>
                  </a:lnTo>
                  <a:lnTo>
                    <a:pt x="97" y="68"/>
                  </a:lnTo>
                  <a:lnTo>
                    <a:pt x="119" y="63"/>
                  </a:lnTo>
                  <a:lnTo>
                    <a:pt x="146" y="63"/>
                  </a:lnTo>
                  <a:lnTo>
                    <a:pt x="176" y="69"/>
                  </a:lnTo>
                  <a:lnTo>
                    <a:pt x="189" y="72"/>
                  </a:lnTo>
                  <a:lnTo>
                    <a:pt x="208" y="77"/>
                  </a:lnTo>
                  <a:lnTo>
                    <a:pt x="231" y="86"/>
                  </a:lnTo>
                  <a:lnTo>
                    <a:pt x="259" y="95"/>
                  </a:lnTo>
                  <a:lnTo>
                    <a:pt x="286" y="107"/>
                  </a:lnTo>
                  <a:lnTo>
                    <a:pt x="310" y="121"/>
                  </a:lnTo>
                  <a:lnTo>
                    <a:pt x="331" y="136"/>
                  </a:lnTo>
                  <a:lnTo>
                    <a:pt x="344" y="153"/>
                  </a:lnTo>
                  <a:lnTo>
                    <a:pt x="351" y="163"/>
                  </a:lnTo>
                  <a:lnTo>
                    <a:pt x="357" y="167"/>
                  </a:lnTo>
                  <a:lnTo>
                    <a:pt x="365" y="169"/>
                  </a:lnTo>
                  <a:lnTo>
                    <a:pt x="371" y="167"/>
                  </a:lnTo>
                  <a:lnTo>
                    <a:pt x="377" y="162"/>
                  </a:lnTo>
                  <a:lnTo>
                    <a:pt x="383" y="154"/>
                  </a:lnTo>
                  <a:lnTo>
                    <a:pt x="386" y="143"/>
                  </a:lnTo>
                  <a:lnTo>
                    <a:pt x="388" y="132"/>
                  </a:lnTo>
                  <a:lnTo>
                    <a:pt x="388" y="123"/>
                  </a:lnTo>
                  <a:lnTo>
                    <a:pt x="388" y="114"/>
                  </a:lnTo>
                  <a:lnTo>
                    <a:pt x="386" y="104"/>
                  </a:lnTo>
                  <a:lnTo>
                    <a:pt x="383" y="94"/>
                  </a:lnTo>
                  <a:lnTo>
                    <a:pt x="379" y="86"/>
                  </a:lnTo>
                  <a:lnTo>
                    <a:pt x="372" y="76"/>
                  </a:lnTo>
                  <a:lnTo>
                    <a:pt x="365" y="67"/>
                  </a:lnTo>
                  <a:lnTo>
                    <a:pt x="355" y="58"/>
                  </a:lnTo>
                  <a:lnTo>
                    <a:pt x="341" y="47"/>
                  </a:lnTo>
                  <a:lnTo>
                    <a:pt x="324" y="38"/>
                  </a:lnTo>
                  <a:lnTo>
                    <a:pt x="306" y="28"/>
                  </a:lnTo>
                  <a:lnTo>
                    <a:pt x="287" y="20"/>
                  </a:lnTo>
                  <a:lnTo>
                    <a:pt x="265" y="12"/>
                  </a:lnTo>
                  <a:lnTo>
                    <a:pt x="243" y="7"/>
                  </a:lnTo>
                  <a:lnTo>
                    <a:pt x="221" y="3"/>
                  </a:lnTo>
                  <a:lnTo>
                    <a:pt x="198" y="1"/>
                  </a:lnTo>
                  <a:lnTo>
                    <a:pt x="178" y="0"/>
                  </a:lnTo>
                  <a:lnTo>
                    <a:pt x="158" y="1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102" y="11"/>
                  </a:lnTo>
                  <a:lnTo>
                    <a:pt x="85" y="19"/>
                  </a:lnTo>
                  <a:lnTo>
                    <a:pt x="69" y="27"/>
                  </a:lnTo>
                  <a:lnTo>
                    <a:pt x="55" y="38"/>
                  </a:lnTo>
                  <a:lnTo>
                    <a:pt x="47" y="45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7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2" y="91"/>
                  </a:lnTo>
                  <a:lnTo>
                    <a:pt x="8" y="99"/>
                  </a:lnTo>
                  <a:lnTo>
                    <a:pt x="2" y="114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8"/>
                  </a:lnTo>
                  <a:lnTo>
                    <a:pt x="5" y="154"/>
                  </a:lnTo>
                  <a:lnTo>
                    <a:pt x="10" y="160"/>
                  </a:lnTo>
                  <a:lnTo>
                    <a:pt x="14" y="167"/>
                  </a:lnTo>
                  <a:lnTo>
                    <a:pt x="19" y="171"/>
                  </a:lnTo>
                  <a:lnTo>
                    <a:pt x="32" y="175"/>
                  </a:lnTo>
                  <a:lnTo>
                    <a:pt x="40" y="169"/>
                  </a:lnTo>
                  <a:lnTo>
                    <a:pt x="46" y="153"/>
                  </a:lnTo>
                  <a:lnTo>
                    <a:pt x="47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" name="Freeform 45"/>
            <p:cNvSpPr>
              <a:spLocks noChangeArrowheads="1"/>
            </p:cNvSpPr>
            <p:nvPr/>
          </p:nvSpPr>
          <p:spPr bwMode="auto">
            <a:xfrm>
              <a:off x="314" y="791"/>
              <a:ext cx="94" cy="41"/>
            </a:xfrm>
            <a:custGeom>
              <a:avLst/>
              <a:gdLst>
                <a:gd name="T0" fmla="*/ 41 w 378"/>
                <a:gd name="T1" fmla="*/ 99 h 161"/>
                <a:gd name="T2" fmla="*/ 60 w 378"/>
                <a:gd name="T3" fmla="*/ 73 h 161"/>
                <a:gd name="T4" fmla="*/ 94 w 378"/>
                <a:gd name="T5" fmla="*/ 56 h 161"/>
                <a:gd name="T6" fmla="*/ 143 w 378"/>
                <a:gd name="T7" fmla="*/ 53 h 161"/>
                <a:gd name="T8" fmla="*/ 191 w 378"/>
                <a:gd name="T9" fmla="*/ 64 h 161"/>
                <a:gd name="T10" fmla="*/ 237 w 378"/>
                <a:gd name="T11" fmla="*/ 78 h 161"/>
                <a:gd name="T12" fmla="*/ 287 w 378"/>
                <a:gd name="T13" fmla="*/ 99 h 161"/>
                <a:gd name="T14" fmla="*/ 327 w 378"/>
                <a:gd name="T15" fmla="*/ 125 h 161"/>
                <a:gd name="T16" fmla="*/ 345 w 378"/>
                <a:gd name="T17" fmla="*/ 147 h 161"/>
                <a:gd name="T18" fmla="*/ 359 w 378"/>
                <a:gd name="T19" fmla="*/ 153 h 161"/>
                <a:gd name="T20" fmla="*/ 370 w 378"/>
                <a:gd name="T21" fmla="*/ 148 h 161"/>
                <a:gd name="T22" fmla="*/ 378 w 378"/>
                <a:gd name="T23" fmla="*/ 131 h 161"/>
                <a:gd name="T24" fmla="*/ 377 w 378"/>
                <a:gd name="T25" fmla="*/ 111 h 161"/>
                <a:gd name="T26" fmla="*/ 371 w 378"/>
                <a:gd name="T27" fmla="*/ 94 h 161"/>
                <a:gd name="T28" fmla="*/ 363 w 378"/>
                <a:gd name="T29" fmla="*/ 77 h 161"/>
                <a:gd name="T30" fmla="*/ 349 w 378"/>
                <a:gd name="T31" fmla="*/ 60 h 161"/>
                <a:gd name="T32" fmla="*/ 327 w 378"/>
                <a:gd name="T33" fmla="*/ 41 h 161"/>
                <a:gd name="T34" fmla="*/ 294 w 378"/>
                <a:gd name="T35" fmla="*/ 23 h 161"/>
                <a:gd name="T36" fmla="*/ 255 w 378"/>
                <a:gd name="T37" fmla="*/ 9 h 161"/>
                <a:gd name="T38" fmla="*/ 213 w 378"/>
                <a:gd name="T39" fmla="*/ 1 h 161"/>
                <a:gd name="T40" fmla="*/ 171 w 378"/>
                <a:gd name="T41" fmla="*/ 0 h 161"/>
                <a:gd name="T42" fmla="*/ 133 w 378"/>
                <a:gd name="T43" fmla="*/ 3 h 161"/>
                <a:gd name="T44" fmla="*/ 98 w 378"/>
                <a:gd name="T45" fmla="*/ 12 h 161"/>
                <a:gd name="T46" fmla="*/ 69 w 378"/>
                <a:gd name="T47" fmla="*/ 24 h 161"/>
                <a:gd name="T48" fmla="*/ 48 w 378"/>
                <a:gd name="T49" fmla="*/ 40 h 161"/>
                <a:gd name="T50" fmla="*/ 34 w 378"/>
                <a:gd name="T51" fmla="*/ 54 h 161"/>
                <a:gd name="T52" fmla="*/ 24 w 378"/>
                <a:gd name="T53" fmla="*/ 68 h 161"/>
                <a:gd name="T54" fmla="*/ 14 w 378"/>
                <a:gd name="T55" fmla="*/ 82 h 161"/>
                <a:gd name="T56" fmla="*/ 4 w 378"/>
                <a:gd name="T57" fmla="*/ 103 h 161"/>
                <a:gd name="T58" fmla="*/ 0 w 378"/>
                <a:gd name="T59" fmla="*/ 128 h 161"/>
                <a:gd name="T60" fmla="*/ 4 w 378"/>
                <a:gd name="T61" fmla="*/ 141 h 161"/>
                <a:gd name="T62" fmla="*/ 9 w 378"/>
                <a:gd name="T63" fmla="*/ 154 h 161"/>
                <a:gd name="T64" fmla="*/ 26 w 378"/>
                <a:gd name="T65" fmla="*/ 161 h 161"/>
                <a:gd name="T66" fmla="*/ 34 w 378"/>
                <a:gd name="T67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161">
                  <a:moveTo>
                    <a:pt x="38" y="112"/>
                  </a:moveTo>
                  <a:lnTo>
                    <a:pt x="41" y="99"/>
                  </a:lnTo>
                  <a:lnTo>
                    <a:pt x="48" y="85"/>
                  </a:lnTo>
                  <a:lnTo>
                    <a:pt x="60" y="73"/>
                  </a:lnTo>
                  <a:lnTo>
                    <a:pt x="75" y="64"/>
                  </a:lnTo>
                  <a:lnTo>
                    <a:pt x="94" y="56"/>
                  </a:lnTo>
                  <a:lnTo>
                    <a:pt x="117" y="53"/>
                  </a:lnTo>
                  <a:lnTo>
                    <a:pt x="143" y="53"/>
                  </a:lnTo>
                  <a:lnTo>
                    <a:pt x="173" y="58"/>
                  </a:lnTo>
                  <a:lnTo>
                    <a:pt x="191" y="64"/>
                  </a:lnTo>
                  <a:lnTo>
                    <a:pt x="213" y="70"/>
                  </a:lnTo>
                  <a:lnTo>
                    <a:pt x="237" y="78"/>
                  </a:lnTo>
                  <a:lnTo>
                    <a:pt x="263" y="87"/>
                  </a:lnTo>
                  <a:lnTo>
                    <a:pt x="287" y="99"/>
                  </a:lnTo>
                  <a:lnTo>
                    <a:pt x="310" y="111"/>
                  </a:lnTo>
                  <a:lnTo>
                    <a:pt x="327" y="125"/>
                  </a:lnTo>
                  <a:lnTo>
                    <a:pt x="338" y="138"/>
                  </a:lnTo>
                  <a:lnTo>
                    <a:pt x="345" y="147"/>
                  </a:lnTo>
                  <a:lnTo>
                    <a:pt x="351" y="152"/>
                  </a:lnTo>
                  <a:lnTo>
                    <a:pt x="359" y="153"/>
                  </a:lnTo>
                  <a:lnTo>
                    <a:pt x="365" y="152"/>
                  </a:lnTo>
                  <a:lnTo>
                    <a:pt x="370" y="148"/>
                  </a:lnTo>
                  <a:lnTo>
                    <a:pt x="375" y="141"/>
                  </a:lnTo>
                  <a:lnTo>
                    <a:pt x="378" y="131"/>
                  </a:lnTo>
                  <a:lnTo>
                    <a:pt x="378" y="118"/>
                  </a:lnTo>
                  <a:lnTo>
                    <a:pt x="377" y="111"/>
                  </a:lnTo>
                  <a:lnTo>
                    <a:pt x="375" y="102"/>
                  </a:lnTo>
                  <a:lnTo>
                    <a:pt x="371" y="94"/>
                  </a:lnTo>
                  <a:lnTo>
                    <a:pt x="368" y="85"/>
                  </a:lnTo>
                  <a:lnTo>
                    <a:pt x="363" y="77"/>
                  </a:lnTo>
                  <a:lnTo>
                    <a:pt x="357" y="68"/>
                  </a:lnTo>
                  <a:lnTo>
                    <a:pt x="349" y="60"/>
                  </a:lnTo>
                  <a:lnTo>
                    <a:pt x="341" y="52"/>
                  </a:lnTo>
                  <a:lnTo>
                    <a:pt x="327" y="41"/>
                  </a:lnTo>
                  <a:lnTo>
                    <a:pt x="311" y="32"/>
                  </a:lnTo>
                  <a:lnTo>
                    <a:pt x="294" y="23"/>
                  </a:lnTo>
                  <a:lnTo>
                    <a:pt x="274" y="16"/>
                  </a:lnTo>
                  <a:lnTo>
                    <a:pt x="255" y="9"/>
                  </a:lnTo>
                  <a:lnTo>
                    <a:pt x="234" y="4"/>
                  </a:lnTo>
                  <a:lnTo>
                    <a:pt x="213" y="1"/>
                  </a:lnTo>
                  <a:lnTo>
                    <a:pt x="191" y="0"/>
                  </a:lnTo>
                  <a:lnTo>
                    <a:pt x="171" y="0"/>
                  </a:lnTo>
                  <a:lnTo>
                    <a:pt x="152" y="1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98" y="12"/>
                  </a:lnTo>
                  <a:lnTo>
                    <a:pt x="84" y="17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4" y="103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" y="135"/>
                  </a:lnTo>
                  <a:lnTo>
                    <a:pt x="4" y="141"/>
                  </a:lnTo>
                  <a:lnTo>
                    <a:pt x="6" y="147"/>
                  </a:lnTo>
                  <a:lnTo>
                    <a:pt x="9" y="154"/>
                  </a:lnTo>
                  <a:lnTo>
                    <a:pt x="15" y="160"/>
                  </a:lnTo>
                  <a:lnTo>
                    <a:pt x="26" y="161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" name="Freeform 46"/>
            <p:cNvSpPr>
              <a:spLocks noChangeArrowheads="1"/>
            </p:cNvSpPr>
            <p:nvPr/>
          </p:nvSpPr>
          <p:spPr bwMode="auto">
            <a:xfrm>
              <a:off x="315" y="792"/>
              <a:ext cx="92" cy="38"/>
            </a:xfrm>
            <a:custGeom>
              <a:avLst/>
              <a:gdLst>
                <a:gd name="T0" fmla="*/ 35 w 370"/>
                <a:gd name="T1" fmla="*/ 86 h 150"/>
                <a:gd name="T2" fmla="*/ 56 w 370"/>
                <a:gd name="T3" fmla="*/ 63 h 150"/>
                <a:gd name="T4" fmla="*/ 91 w 370"/>
                <a:gd name="T5" fmla="*/ 47 h 150"/>
                <a:gd name="T6" fmla="*/ 140 w 370"/>
                <a:gd name="T7" fmla="*/ 44 h 150"/>
                <a:gd name="T8" fmla="*/ 194 w 370"/>
                <a:gd name="T9" fmla="*/ 57 h 150"/>
                <a:gd name="T10" fmla="*/ 244 w 370"/>
                <a:gd name="T11" fmla="*/ 74 h 150"/>
                <a:gd name="T12" fmla="*/ 290 w 370"/>
                <a:gd name="T13" fmla="*/ 93 h 150"/>
                <a:gd name="T14" fmla="*/ 325 w 370"/>
                <a:gd name="T15" fmla="*/ 114 h 150"/>
                <a:gd name="T16" fmla="*/ 341 w 370"/>
                <a:gd name="T17" fmla="*/ 133 h 150"/>
                <a:gd name="T18" fmla="*/ 354 w 370"/>
                <a:gd name="T19" fmla="*/ 141 h 150"/>
                <a:gd name="T20" fmla="*/ 364 w 370"/>
                <a:gd name="T21" fmla="*/ 135 h 150"/>
                <a:gd name="T22" fmla="*/ 370 w 370"/>
                <a:gd name="T23" fmla="*/ 119 h 150"/>
                <a:gd name="T24" fmla="*/ 365 w 370"/>
                <a:gd name="T25" fmla="*/ 99 h 150"/>
                <a:gd name="T26" fmla="*/ 359 w 370"/>
                <a:gd name="T27" fmla="*/ 85 h 150"/>
                <a:gd name="T28" fmla="*/ 349 w 370"/>
                <a:gd name="T29" fmla="*/ 69 h 150"/>
                <a:gd name="T30" fmla="*/ 336 w 370"/>
                <a:gd name="T31" fmla="*/ 55 h 150"/>
                <a:gd name="T32" fmla="*/ 313 w 370"/>
                <a:gd name="T33" fmla="*/ 38 h 150"/>
                <a:gd name="T34" fmla="*/ 282 w 370"/>
                <a:gd name="T35" fmla="*/ 20 h 150"/>
                <a:gd name="T36" fmla="*/ 246 w 370"/>
                <a:gd name="T37" fmla="*/ 7 h 150"/>
                <a:gd name="T38" fmla="*/ 206 w 370"/>
                <a:gd name="T39" fmla="*/ 0 h 150"/>
                <a:gd name="T40" fmla="*/ 166 w 370"/>
                <a:gd name="T41" fmla="*/ 1 h 150"/>
                <a:gd name="T42" fmla="*/ 129 w 370"/>
                <a:gd name="T43" fmla="*/ 5 h 150"/>
                <a:gd name="T44" fmla="*/ 97 w 370"/>
                <a:gd name="T45" fmla="*/ 13 h 150"/>
                <a:gd name="T46" fmla="*/ 69 w 370"/>
                <a:gd name="T47" fmla="*/ 25 h 150"/>
                <a:gd name="T48" fmla="*/ 50 w 370"/>
                <a:gd name="T49" fmla="*/ 38 h 150"/>
                <a:gd name="T50" fmla="*/ 38 w 370"/>
                <a:gd name="T51" fmla="*/ 49 h 150"/>
                <a:gd name="T52" fmla="*/ 26 w 370"/>
                <a:gd name="T53" fmla="*/ 61 h 150"/>
                <a:gd name="T54" fmla="*/ 17 w 370"/>
                <a:gd name="T55" fmla="*/ 74 h 150"/>
                <a:gd name="T56" fmla="*/ 5 w 370"/>
                <a:gd name="T57" fmla="*/ 96 h 150"/>
                <a:gd name="T58" fmla="*/ 0 w 370"/>
                <a:gd name="T59" fmla="*/ 119 h 150"/>
                <a:gd name="T60" fmla="*/ 2 w 370"/>
                <a:gd name="T61" fmla="*/ 129 h 150"/>
                <a:gd name="T62" fmla="*/ 7 w 370"/>
                <a:gd name="T63" fmla="*/ 145 h 150"/>
                <a:gd name="T64" fmla="*/ 21 w 370"/>
                <a:gd name="T65" fmla="*/ 150 h 150"/>
                <a:gd name="T66" fmla="*/ 24 w 370"/>
                <a:gd name="T67" fmla="*/ 12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0" h="150">
                  <a:moveTo>
                    <a:pt x="29" y="98"/>
                  </a:moveTo>
                  <a:lnTo>
                    <a:pt x="35" y="86"/>
                  </a:lnTo>
                  <a:lnTo>
                    <a:pt x="43" y="74"/>
                  </a:lnTo>
                  <a:lnTo>
                    <a:pt x="56" y="63"/>
                  </a:lnTo>
                  <a:lnTo>
                    <a:pt x="72" y="53"/>
                  </a:lnTo>
                  <a:lnTo>
                    <a:pt x="91" y="47"/>
                  </a:lnTo>
                  <a:lnTo>
                    <a:pt x="115" y="44"/>
                  </a:lnTo>
                  <a:lnTo>
                    <a:pt x="140" y="44"/>
                  </a:lnTo>
                  <a:lnTo>
                    <a:pt x="170" y="50"/>
                  </a:lnTo>
                  <a:lnTo>
                    <a:pt x="194" y="57"/>
                  </a:lnTo>
                  <a:lnTo>
                    <a:pt x="219" y="65"/>
                  </a:lnTo>
                  <a:lnTo>
                    <a:pt x="244" y="74"/>
                  </a:lnTo>
                  <a:lnTo>
                    <a:pt x="268" y="83"/>
                  </a:lnTo>
                  <a:lnTo>
                    <a:pt x="290" y="93"/>
                  </a:lnTo>
                  <a:lnTo>
                    <a:pt x="309" y="103"/>
                  </a:lnTo>
                  <a:lnTo>
                    <a:pt x="325" y="114"/>
                  </a:lnTo>
                  <a:lnTo>
                    <a:pt x="334" y="126"/>
                  </a:lnTo>
                  <a:lnTo>
                    <a:pt x="341" y="133"/>
                  </a:lnTo>
                  <a:lnTo>
                    <a:pt x="347" y="139"/>
                  </a:lnTo>
                  <a:lnTo>
                    <a:pt x="354" y="141"/>
                  </a:lnTo>
                  <a:lnTo>
                    <a:pt x="360" y="140"/>
                  </a:lnTo>
                  <a:lnTo>
                    <a:pt x="364" y="135"/>
                  </a:lnTo>
                  <a:lnTo>
                    <a:pt x="369" y="129"/>
                  </a:lnTo>
                  <a:lnTo>
                    <a:pt x="370" y="119"/>
                  </a:lnTo>
                  <a:lnTo>
                    <a:pt x="368" y="107"/>
                  </a:lnTo>
                  <a:lnTo>
                    <a:pt x="365" y="99"/>
                  </a:lnTo>
                  <a:lnTo>
                    <a:pt x="362" y="93"/>
                  </a:lnTo>
                  <a:lnTo>
                    <a:pt x="359" y="85"/>
                  </a:lnTo>
                  <a:lnTo>
                    <a:pt x="355" y="77"/>
                  </a:lnTo>
                  <a:lnTo>
                    <a:pt x="349" y="69"/>
                  </a:lnTo>
                  <a:lnTo>
                    <a:pt x="343" y="62"/>
                  </a:lnTo>
                  <a:lnTo>
                    <a:pt x="336" y="55"/>
                  </a:lnTo>
                  <a:lnTo>
                    <a:pt x="327" y="48"/>
                  </a:lnTo>
                  <a:lnTo>
                    <a:pt x="313" y="38"/>
                  </a:lnTo>
                  <a:lnTo>
                    <a:pt x="298" y="29"/>
                  </a:lnTo>
                  <a:lnTo>
                    <a:pt x="282" y="20"/>
                  </a:lnTo>
                  <a:lnTo>
                    <a:pt x="264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1"/>
                  </a:lnTo>
                  <a:lnTo>
                    <a:pt x="147" y="3"/>
                  </a:lnTo>
                  <a:lnTo>
                    <a:pt x="129" y="5"/>
                  </a:lnTo>
                  <a:lnTo>
                    <a:pt x="113" y="9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69" y="25"/>
                  </a:lnTo>
                  <a:lnTo>
                    <a:pt x="57" y="33"/>
                  </a:lnTo>
                  <a:lnTo>
                    <a:pt x="50" y="38"/>
                  </a:lnTo>
                  <a:lnTo>
                    <a:pt x="43" y="44"/>
                  </a:lnTo>
                  <a:lnTo>
                    <a:pt x="38" y="49"/>
                  </a:lnTo>
                  <a:lnTo>
                    <a:pt x="32" y="54"/>
                  </a:lnTo>
                  <a:lnTo>
                    <a:pt x="26" y="61"/>
                  </a:lnTo>
                  <a:lnTo>
                    <a:pt x="22" y="67"/>
                  </a:lnTo>
                  <a:lnTo>
                    <a:pt x="17" y="74"/>
                  </a:lnTo>
                  <a:lnTo>
                    <a:pt x="12" y="80"/>
                  </a:lnTo>
                  <a:lnTo>
                    <a:pt x="5" y="96"/>
                  </a:lnTo>
                  <a:lnTo>
                    <a:pt x="1" y="110"/>
                  </a:lnTo>
                  <a:lnTo>
                    <a:pt x="0" y="119"/>
                  </a:lnTo>
                  <a:lnTo>
                    <a:pt x="1" y="125"/>
                  </a:lnTo>
                  <a:lnTo>
                    <a:pt x="2" y="129"/>
                  </a:lnTo>
                  <a:lnTo>
                    <a:pt x="3" y="136"/>
                  </a:lnTo>
                  <a:lnTo>
                    <a:pt x="7" y="145"/>
                  </a:lnTo>
                  <a:lnTo>
                    <a:pt x="13" y="150"/>
                  </a:lnTo>
                  <a:lnTo>
                    <a:pt x="21" y="150"/>
                  </a:lnTo>
                  <a:lnTo>
                    <a:pt x="23" y="139"/>
                  </a:lnTo>
                  <a:lnTo>
                    <a:pt x="24" y="120"/>
                  </a:lnTo>
                  <a:lnTo>
                    <a:pt x="29" y="98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" name="Freeform 47"/>
            <p:cNvSpPr>
              <a:spLocks noChangeArrowheads="1"/>
            </p:cNvSpPr>
            <p:nvPr/>
          </p:nvSpPr>
          <p:spPr bwMode="auto">
            <a:xfrm>
              <a:off x="316" y="793"/>
              <a:ext cx="90" cy="35"/>
            </a:xfrm>
            <a:custGeom>
              <a:avLst/>
              <a:gdLst>
                <a:gd name="T0" fmla="*/ 0 w 361"/>
                <a:gd name="T1" fmla="*/ 115 h 141"/>
                <a:gd name="T2" fmla="*/ 0 w 361"/>
                <a:gd name="T3" fmla="*/ 119 h 141"/>
                <a:gd name="T4" fmla="*/ 1 w 361"/>
                <a:gd name="T5" fmla="*/ 126 h 141"/>
                <a:gd name="T6" fmla="*/ 3 w 361"/>
                <a:gd name="T7" fmla="*/ 135 h 141"/>
                <a:gd name="T8" fmla="*/ 11 w 361"/>
                <a:gd name="T9" fmla="*/ 141 h 141"/>
                <a:gd name="T10" fmla="*/ 16 w 361"/>
                <a:gd name="T11" fmla="*/ 138 h 141"/>
                <a:gd name="T12" fmla="*/ 15 w 361"/>
                <a:gd name="T13" fmla="*/ 125 h 141"/>
                <a:gd name="T14" fmla="*/ 14 w 361"/>
                <a:gd name="T15" fmla="*/ 106 h 141"/>
                <a:gd name="T16" fmla="*/ 20 w 361"/>
                <a:gd name="T17" fmla="*/ 84 h 141"/>
                <a:gd name="T18" fmla="*/ 28 w 361"/>
                <a:gd name="T19" fmla="*/ 74 h 141"/>
                <a:gd name="T20" fmla="*/ 38 w 361"/>
                <a:gd name="T21" fmla="*/ 62 h 141"/>
                <a:gd name="T22" fmla="*/ 52 w 361"/>
                <a:gd name="T23" fmla="*/ 52 h 141"/>
                <a:gd name="T24" fmla="*/ 69 w 361"/>
                <a:gd name="T25" fmla="*/ 43 h 141"/>
                <a:gd name="T26" fmla="*/ 90 w 361"/>
                <a:gd name="T27" fmla="*/ 36 h 141"/>
                <a:gd name="T28" fmla="*/ 112 w 361"/>
                <a:gd name="T29" fmla="*/ 33 h 141"/>
                <a:gd name="T30" fmla="*/ 139 w 361"/>
                <a:gd name="T31" fmla="*/ 35 h 141"/>
                <a:gd name="T32" fmla="*/ 167 w 361"/>
                <a:gd name="T33" fmla="*/ 42 h 141"/>
                <a:gd name="T34" fmla="*/ 197 w 361"/>
                <a:gd name="T35" fmla="*/ 51 h 141"/>
                <a:gd name="T36" fmla="*/ 225 w 361"/>
                <a:gd name="T37" fmla="*/ 60 h 141"/>
                <a:gd name="T38" fmla="*/ 251 w 361"/>
                <a:gd name="T39" fmla="*/ 70 h 141"/>
                <a:gd name="T40" fmla="*/ 273 w 361"/>
                <a:gd name="T41" fmla="*/ 78 h 141"/>
                <a:gd name="T42" fmla="*/ 293 w 361"/>
                <a:gd name="T43" fmla="*/ 87 h 141"/>
                <a:gd name="T44" fmla="*/ 309 w 361"/>
                <a:gd name="T45" fmla="*/ 95 h 141"/>
                <a:gd name="T46" fmla="*/ 322 w 361"/>
                <a:gd name="T47" fmla="*/ 104 h 141"/>
                <a:gd name="T48" fmla="*/ 329 w 361"/>
                <a:gd name="T49" fmla="*/ 112 h 141"/>
                <a:gd name="T50" fmla="*/ 336 w 361"/>
                <a:gd name="T51" fmla="*/ 120 h 141"/>
                <a:gd name="T52" fmla="*/ 342 w 361"/>
                <a:gd name="T53" fmla="*/ 125 h 141"/>
                <a:gd name="T54" fmla="*/ 349 w 361"/>
                <a:gd name="T55" fmla="*/ 127 h 141"/>
                <a:gd name="T56" fmla="*/ 355 w 361"/>
                <a:gd name="T57" fmla="*/ 126 h 141"/>
                <a:gd name="T58" fmla="*/ 359 w 361"/>
                <a:gd name="T59" fmla="*/ 123 h 141"/>
                <a:gd name="T60" fmla="*/ 361 w 361"/>
                <a:gd name="T61" fmla="*/ 116 h 141"/>
                <a:gd name="T62" fmla="*/ 361 w 361"/>
                <a:gd name="T63" fmla="*/ 108 h 141"/>
                <a:gd name="T64" fmla="*/ 357 w 361"/>
                <a:gd name="T65" fmla="*/ 95 h 141"/>
                <a:gd name="T66" fmla="*/ 354 w 361"/>
                <a:gd name="T67" fmla="*/ 88 h 141"/>
                <a:gd name="T68" fmla="*/ 349 w 361"/>
                <a:gd name="T69" fmla="*/ 80 h 141"/>
                <a:gd name="T70" fmla="*/ 342 w 361"/>
                <a:gd name="T71" fmla="*/ 72 h 141"/>
                <a:gd name="T72" fmla="*/ 336 w 361"/>
                <a:gd name="T73" fmla="*/ 63 h 141"/>
                <a:gd name="T74" fmla="*/ 327 w 361"/>
                <a:gd name="T75" fmla="*/ 55 h 141"/>
                <a:gd name="T76" fmla="*/ 318 w 361"/>
                <a:gd name="T77" fmla="*/ 46 h 141"/>
                <a:gd name="T78" fmla="*/ 307 w 361"/>
                <a:gd name="T79" fmla="*/ 39 h 141"/>
                <a:gd name="T80" fmla="*/ 295 w 361"/>
                <a:gd name="T81" fmla="*/ 31 h 141"/>
                <a:gd name="T82" fmla="*/ 284 w 361"/>
                <a:gd name="T83" fmla="*/ 24 h 141"/>
                <a:gd name="T84" fmla="*/ 270 w 361"/>
                <a:gd name="T85" fmla="*/ 17 h 141"/>
                <a:gd name="T86" fmla="*/ 257 w 361"/>
                <a:gd name="T87" fmla="*/ 12 h 141"/>
                <a:gd name="T88" fmla="*/ 242 w 361"/>
                <a:gd name="T89" fmla="*/ 8 h 141"/>
                <a:gd name="T90" fmla="*/ 227 w 361"/>
                <a:gd name="T91" fmla="*/ 3 h 141"/>
                <a:gd name="T92" fmla="*/ 212 w 361"/>
                <a:gd name="T93" fmla="*/ 1 h 141"/>
                <a:gd name="T94" fmla="*/ 196 w 361"/>
                <a:gd name="T95" fmla="*/ 0 h 141"/>
                <a:gd name="T96" fmla="*/ 180 w 361"/>
                <a:gd name="T97" fmla="*/ 1 h 141"/>
                <a:gd name="T98" fmla="*/ 150 w 361"/>
                <a:gd name="T99" fmla="*/ 4 h 141"/>
                <a:gd name="T100" fmla="*/ 124 w 361"/>
                <a:gd name="T101" fmla="*/ 9 h 141"/>
                <a:gd name="T102" fmla="*/ 100 w 361"/>
                <a:gd name="T103" fmla="*/ 13 h 141"/>
                <a:gd name="T104" fmla="*/ 80 w 361"/>
                <a:gd name="T105" fmla="*/ 20 h 141"/>
                <a:gd name="T106" fmla="*/ 62 w 361"/>
                <a:gd name="T107" fmla="*/ 29 h 141"/>
                <a:gd name="T108" fmla="*/ 45 w 361"/>
                <a:gd name="T109" fmla="*/ 40 h 141"/>
                <a:gd name="T110" fmla="*/ 30 w 361"/>
                <a:gd name="T111" fmla="*/ 55 h 141"/>
                <a:gd name="T112" fmla="*/ 16 w 361"/>
                <a:gd name="T113" fmla="*/ 72 h 141"/>
                <a:gd name="T114" fmla="*/ 6 w 361"/>
                <a:gd name="T115" fmla="*/ 89 h 141"/>
                <a:gd name="T116" fmla="*/ 2 w 361"/>
                <a:gd name="T117" fmla="*/ 103 h 141"/>
                <a:gd name="T118" fmla="*/ 0 w 361"/>
                <a:gd name="T119" fmla="*/ 112 h 141"/>
                <a:gd name="T120" fmla="*/ 0 w 361"/>
                <a:gd name="T121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141">
                  <a:moveTo>
                    <a:pt x="0" y="115"/>
                  </a:moveTo>
                  <a:lnTo>
                    <a:pt x="0" y="119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11" y="141"/>
                  </a:lnTo>
                  <a:lnTo>
                    <a:pt x="16" y="138"/>
                  </a:lnTo>
                  <a:lnTo>
                    <a:pt x="15" y="125"/>
                  </a:lnTo>
                  <a:lnTo>
                    <a:pt x="14" y="106"/>
                  </a:lnTo>
                  <a:lnTo>
                    <a:pt x="20" y="84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2" y="52"/>
                  </a:lnTo>
                  <a:lnTo>
                    <a:pt x="69" y="43"/>
                  </a:lnTo>
                  <a:lnTo>
                    <a:pt x="90" y="36"/>
                  </a:lnTo>
                  <a:lnTo>
                    <a:pt x="112" y="33"/>
                  </a:lnTo>
                  <a:lnTo>
                    <a:pt x="139" y="35"/>
                  </a:lnTo>
                  <a:lnTo>
                    <a:pt x="167" y="42"/>
                  </a:lnTo>
                  <a:lnTo>
                    <a:pt x="197" y="51"/>
                  </a:lnTo>
                  <a:lnTo>
                    <a:pt x="225" y="60"/>
                  </a:lnTo>
                  <a:lnTo>
                    <a:pt x="251" y="70"/>
                  </a:lnTo>
                  <a:lnTo>
                    <a:pt x="273" y="78"/>
                  </a:lnTo>
                  <a:lnTo>
                    <a:pt x="293" y="87"/>
                  </a:lnTo>
                  <a:lnTo>
                    <a:pt x="309" y="95"/>
                  </a:lnTo>
                  <a:lnTo>
                    <a:pt x="322" y="104"/>
                  </a:lnTo>
                  <a:lnTo>
                    <a:pt x="329" y="112"/>
                  </a:lnTo>
                  <a:lnTo>
                    <a:pt x="336" y="120"/>
                  </a:lnTo>
                  <a:lnTo>
                    <a:pt x="342" y="125"/>
                  </a:lnTo>
                  <a:lnTo>
                    <a:pt x="349" y="127"/>
                  </a:lnTo>
                  <a:lnTo>
                    <a:pt x="355" y="126"/>
                  </a:lnTo>
                  <a:lnTo>
                    <a:pt x="359" y="123"/>
                  </a:lnTo>
                  <a:lnTo>
                    <a:pt x="361" y="116"/>
                  </a:lnTo>
                  <a:lnTo>
                    <a:pt x="361" y="108"/>
                  </a:lnTo>
                  <a:lnTo>
                    <a:pt x="357" y="95"/>
                  </a:lnTo>
                  <a:lnTo>
                    <a:pt x="354" y="88"/>
                  </a:lnTo>
                  <a:lnTo>
                    <a:pt x="349" y="80"/>
                  </a:lnTo>
                  <a:lnTo>
                    <a:pt x="342" y="72"/>
                  </a:lnTo>
                  <a:lnTo>
                    <a:pt x="336" y="63"/>
                  </a:lnTo>
                  <a:lnTo>
                    <a:pt x="327" y="55"/>
                  </a:lnTo>
                  <a:lnTo>
                    <a:pt x="318" y="46"/>
                  </a:lnTo>
                  <a:lnTo>
                    <a:pt x="307" y="39"/>
                  </a:lnTo>
                  <a:lnTo>
                    <a:pt x="295" y="31"/>
                  </a:lnTo>
                  <a:lnTo>
                    <a:pt x="284" y="24"/>
                  </a:lnTo>
                  <a:lnTo>
                    <a:pt x="270" y="17"/>
                  </a:lnTo>
                  <a:lnTo>
                    <a:pt x="257" y="12"/>
                  </a:lnTo>
                  <a:lnTo>
                    <a:pt x="242" y="8"/>
                  </a:lnTo>
                  <a:lnTo>
                    <a:pt x="227" y="3"/>
                  </a:lnTo>
                  <a:lnTo>
                    <a:pt x="212" y="1"/>
                  </a:lnTo>
                  <a:lnTo>
                    <a:pt x="196" y="0"/>
                  </a:lnTo>
                  <a:lnTo>
                    <a:pt x="180" y="1"/>
                  </a:lnTo>
                  <a:lnTo>
                    <a:pt x="150" y="4"/>
                  </a:lnTo>
                  <a:lnTo>
                    <a:pt x="124" y="9"/>
                  </a:lnTo>
                  <a:lnTo>
                    <a:pt x="100" y="13"/>
                  </a:lnTo>
                  <a:lnTo>
                    <a:pt x="80" y="20"/>
                  </a:lnTo>
                  <a:lnTo>
                    <a:pt x="62" y="29"/>
                  </a:lnTo>
                  <a:lnTo>
                    <a:pt x="45" y="40"/>
                  </a:lnTo>
                  <a:lnTo>
                    <a:pt x="30" y="55"/>
                  </a:lnTo>
                  <a:lnTo>
                    <a:pt x="16" y="72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0" y="11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9" name="Freeform 48"/>
            <p:cNvSpPr>
              <a:spLocks noChangeArrowheads="1"/>
            </p:cNvSpPr>
            <p:nvPr/>
          </p:nvSpPr>
          <p:spPr bwMode="auto">
            <a:xfrm>
              <a:off x="428" y="1161"/>
              <a:ext cx="75" cy="57"/>
            </a:xfrm>
            <a:custGeom>
              <a:avLst/>
              <a:gdLst>
                <a:gd name="T0" fmla="*/ 8 w 303"/>
                <a:gd name="T1" fmla="*/ 140 h 228"/>
                <a:gd name="T2" fmla="*/ 9 w 303"/>
                <a:gd name="T3" fmla="*/ 139 h 228"/>
                <a:gd name="T4" fmla="*/ 12 w 303"/>
                <a:gd name="T5" fmla="*/ 135 h 228"/>
                <a:gd name="T6" fmla="*/ 16 w 303"/>
                <a:gd name="T7" fmla="*/ 129 h 228"/>
                <a:gd name="T8" fmla="*/ 21 w 303"/>
                <a:gd name="T9" fmla="*/ 122 h 228"/>
                <a:gd name="T10" fmla="*/ 29 w 303"/>
                <a:gd name="T11" fmla="*/ 113 h 228"/>
                <a:gd name="T12" fmla="*/ 36 w 303"/>
                <a:gd name="T13" fmla="*/ 103 h 228"/>
                <a:gd name="T14" fmla="*/ 47 w 303"/>
                <a:gd name="T15" fmla="*/ 92 h 228"/>
                <a:gd name="T16" fmla="*/ 57 w 303"/>
                <a:gd name="T17" fmla="*/ 80 h 228"/>
                <a:gd name="T18" fmla="*/ 69 w 303"/>
                <a:gd name="T19" fmla="*/ 69 h 228"/>
                <a:gd name="T20" fmla="*/ 82 w 303"/>
                <a:gd name="T21" fmla="*/ 57 h 228"/>
                <a:gd name="T22" fmla="*/ 97 w 303"/>
                <a:gd name="T23" fmla="*/ 45 h 228"/>
                <a:gd name="T24" fmla="*/ 112 w 303"/>
                <a:gd name="T25" fmla="*/ 34 h 228"/>
                <a:gd name="T26" fmla="*/ 128 w 303"/>
                <a:gd name="T27" fmla="*/ 25 h 228"/>
                <a:gd name="T28" fmla="*/ 145 w 303"/>
                <a:gd name="T29" fmla="*/ 16 h 228"/>
                <a:gd name="T30" fmla="*/ 163 w 303"/>
                <a:gd name="T31" fmla="*/ 9 h 228"/>
                <a:gd name="T32" fmla="*/ 181 w 303"/>
                <a:gd name="T33" fmla="*/ 3 h 228"/>
                <a:gd name="T34" fmla="*/ 199 w 303"/>
                <a:gd name="T35" fmla="*/ 0 h 228"/>
                <a:gd name="T36" fmla="*/ 217 w 303"/>
                <a:gd name="T37" fmla="*/ 0 h 228"/>
                <a:gd name="T38" fmla="*/ 234 w 303"/>
                <a:gd name="T39" fmla="*/ 2 h 228"/>
                <a:gd name="T40" fmla="*/ 249 w 303"/>
                <a:gd name="T41" fmla="*/ 7 h 228"/>
                <a:gd name="T42" fmla="*/ 263 w 303"/>
                <a:gd name="T43" fmla="*/ 13 h 228"/>
                <a:gd name="T44" fmla="*/ 276 w 303"/>
                <a:gd name="T45" fmla="*/ 21 h 228"/>
                <a:gd name="T46" fmla="*/ 286 w 303"/>
                <a:gd name="T47" fmla="*/ 31 h 228"/>
                <a:gd name="T48" fmla="*/ 294 w 303"/>
                <a:gd name="T49" fmla="*/ 42 h 228"/>
                <a:gd name="T50" fmla="*/ 299 w 303"/>
                <a:gd name="T51" fmla="*/ 56 h 228"/>
                <a:gd name="T52" fmla="*/ 303 w 303"/>
                <a:gd name="T53" fmla="*/ 70 h 228"/>
                <a:gd name="T54" fmla="*/ 303 w 303"/>
                <a:gd name="T55" fmla="*/ 84 h 228"/>
                <a:gd name="T56" fmla="*/ 299 w 303"/>
                <a:gd name="T57" fmla="*/ 100 h 228"/>
                <a:gd name="T58" fmla="*/ 292 w 303"/>
                <a:gd name="T59" fmla="*/ 116 h 228"/>
                <a:gd name="T60" fmla="*/ 282 w 303"/>
                <a:gd name="T61" fmla="*/ 134 h 228"/>
                <a:gd name="T62" fmla="*/ 267 w 303"/>
                <a:gd name="T63" fmla="*/ 151 h 228"/>
                <a:gd name="T64" fmla="*/ 249 w 303"/>
                <a:gd name="T65" fmla="*/ 168 h 228"/>
                <a:gd name="T66" fmla="*/ 228 w 303"/>
                <a:gd name="T67" fmla="*/ 184 h 228"/>
                <a:gd name="T68" fmla="*/ 206 w 303"/>
                <a:gd name="T69" fmla="*/ 196 h 228"/>
                <a:gd name="T70" fmla="*/ 182 w 303"/>
                <a:gd name="T71" fmla="*/ 208 h 228"/>
                <a:gd name="T72" fmla="*/ 159 w 303"/>
                <a:gd name="T73" fmla="*/ 217 h 228"/>
                <a:gd name="T74" fmla="*/ 134 w 303"/>
                <a:gd name="T75" fmla="*/ 223 h 228"/>
                <a:gd name="T76" fmla="*/ 112 w 303"/>
                <a:gd name="T77" fmla="*/ 226 h 228"/>
                <a:gd name="T78" fmla="*/ 89 w 303"/>
                <a:gd name="T79" fmla="*/ 228 h 228"/>
                <a:gd name="T80" fmla="*/ 69 w 303"/>
                <a:gd name="T81" fmla="*/ 227 h 228"/>
                <a:gd name="T82" fmla="*/ 50 w 303"/>
                <a:gd name="T83" fmla="*/ 224 h 228"/>
                <a:gd name="T84" fmla="*/ 34 w 303"/>
                <a:gd name="T85" fmla="*/ 219 h 228"/>
                <a:gd name="T86" fmla="*/ 20 w 303"/>
                <a:gd name="T87" fmla="*/ 211 h 228"/>
                <a:gd name="T88" fmla="*/ 9 w 303"/>
                <a:gd name="T89" fmla="*/ 202 h 228"/>
                <a:gd name="T90" fmla="*/ 3 w 303"/>
                <a:gd name="T91" fmla="*/ 189 h 228"/>
                <a:gd name="T92" fmla="*/ 0 w 303"/>
                <a:gd name="T93" fmla="*/ 175 h 228"/>
                <a:gd name="T94" fmla="*/ 2 w 303"/>
                <a:gd name="T95" fmla="*/ 159 h 228"/>
                <a:gd name="T96" fmla="*/ 8 w 303"/>
                <a:gd name="T97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" h="228">
                  <a:moveTo>
                    <a:pt x="8" y="140"/>
                  </a:moveTo>
                  <a:lnTo>
                    <a:pt x="9" y="139"/>
                  </a:lnTo>
                  <a:lnTo>
                    <a:pt x="12" y="135"/>
                  </a:lnTo>
                  <a:lnTo>
                    <a:pt x="16" y="129"/>
                  </a:lnTo>
                  <a:lnTo>
                    <a:pt x="21" y="122"/>
                  </a:lnTo>
                  <a:lnTo>
                    <a:pt x="29" y="113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57" y="80"/>
                  </a:lnTo>
                  <a:lnTo>
                    <a:pt x="69" y="69"/>
                  </a:lnTo>
                  <a:lnTo>
                    <a:pt x="82" y="57"/>
                  </a:lnTo>
                  <a:lnTo>
                    <a:pt x="97" y="45"/>
                  </a:lnTo>
                  <a:lnTo>
                    <a:pt x="112" y="34"/>
                  </a:lnTo>
                  <a:lnTo>
                    <a:pt x="128" y="25"/>
                  </a:lnTo>
                  <a:lnTo>
                    <a:pt x="145" y="16"/>
                  </a:lnTo>
                  <a:lnTo>
                    <a:pt x="163" y="9"/>
                  </a:lnTo>
                  <a:lnTo>
                    <a:pt x="181" y="3"/>
                  </a:lnTo>
                  <a:lnTo>
                    <a:pt x="199" y="0"/>
                  </a:lnTo>
                  <a:lnTo>
                    <a:pt x="217" y="0"/>
                  </a:lnTo>
                  <a:lnTo>
                    <a:pt x="234" y="2"/>
                  </a:lnTo>
                  <a:lnTo>
                    <a:pt x="249" y="7"/>
                  </a:lnTo>
                  <a:lnTo>
                    <a:pt x="263" y="13"/>
                  </a:lnTo>
                  <a:lnTo>
                    <a:pt x="276" y="21"/>
                  </a:lnTo>
                  <a:lnTo>
                    <a:pt x="286" y="31"/>
                  </a:lnTo>
                  <a:lnTo>
                    <a:pt x="294" y="42"/>
                  </a:lnTo>
                  <a:lnTo>
                    <a:pt x="299" y="56"/>
                  </a:lnTo>
                  <a:lnTo>
                    <a:pt x="303" y="70"/>
                  </a:lnTo>
                  <a:lnTo>
                    <a:pt x="303" y="84"/>
                  </a:lnTo>
                  <a:lnTo>
                    <a:pt x="299" y="100"/>
                  </a:lnTo>
                  <a:lnTo>
                    <a:pt x="292" y="116"/>
                  </a:lnTo>
                  <a:lnTo>
                    <a:pt x="282" y="134"/>
                  </a:lnTo>
                  <a:lnTo>
                    <a:pt x="267" y="151"/>
                  </a:lnTo>
                  <a:lnTo>
                    <a:pt x="249" y="168"/>
                  </a:lnTo>
                  <a:lnTo>
                    <a:pt x="228" y="184"/>
                  </a:lnTo>
                  <a:lnTo>
                    <a:pt x="206" y="196"/>
                  </a:lnTo>
                  <a:lnTo>
                    <a:pt x="182" y="208"/>
                  </a:lnTo>
                  <a:lnTo>
                    <a:pt x="159" y="217"/>
                  </a:lnTo>
                  <a:lnTo>
                    <a:pt x="134" y="223"/>
                  </a:lnTo>
                  <a:lnTo>
                    <a:pt x="112" y="226"/>
                  </a:lnTo>
                  <a:lnTo>
                    <a:pt x="89" y="228"/>
                  </a:lnTo>
                  <a:lnTo>
                    <a:pt x="69" y="227"/>
                  </a:lnTo>
                  <a:lnTo>
                    <a:pt x="50" y="224"/>
                  </a:lnTo>
                  <a:lnTo>
                    <a:pt x="34" y="219"/>
                  </a:lnTo>
                  <a:lnTo>
                    <a:pt x="20" y="211"/>
                  </a:lnTo>
                  <a:lnTo>
                    <a:pt x="9" y="202"/>
                  </a:lnTo>
                  <a:lnTo>
                    <a:pt x="3" y="189"/>
                  </a:lnTo>
                  <a:lnTo>
                    <a:pt x="0" y="175"/>
                  </a:lnTo>
                  <a:lnTo>
                    <a:pt x="2" y="15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0" name="Freeform 49"/>
            <p:cNvSpPr>
              <a:spLocks noChangeArrowheads="1"/>
            </p:cNvSpPr>
            <p:nvPr/>
          </p:nvSpPr>
          <p:spPr bwMode="auto">
            <a:xfrm>
              <a:off x="432" y="1163"/>
              <a:ext cx="69" cy="52"/>
            </a:xfrm>
            <a:custGeom>
              <a:avLst/>
              <a:gdLst>
                <a:gd name="T0" fmla="*/ 7 w 277"/>
                <a:gd name="T1" fmla="*/ 128 h 208"/>
                <a:gd name="T2" fmla="*/ 11 w 277"/>
                <a:gd name="T3" fmla="*/ 124 h 208"/>
                <a:gd name="T4" fmla="*/ 19 w 277"/>
                <a:gd name="T5" fmla="*/ 112 h 208"/>
                <a:gd name="T6" fmla="*/ 33 w 277"/>
                <a:gd name="T7" fmla="*/ 94 h 208"/>
                <a:gd name="T8" fmla="*/ 52 w 277"/>
                <a:gd name="T9" fmla="*/ 73 h 208"/>
                <a:gd name="T10" fmla="*/ 75 w 277"/>
                <a:gd name="T11" fmla="*/ 52 h 208"/>
                <a:gd name="T12" fmla="*/ 102 w 277"/>
                <a:gd name="T13" fmla="*/ 32 h 208"/>
                <a:gd name="T14" fmla="*/ 132 w 277"/>
                <a:gd name="T15" fmla="*/ 15 h 208"/>
                <a:gd name="T16" fmla="*/ 165 w 277"/>
                <a:gd name="T17" fmla="*/ 3 h 208"/>
                <a:gd name="T18" fmla="*/ 198 w 277"/>
                <a:gd name="T19" fmla="*/ 0 h 208"/>
                <a:gd name="T20" fmla="*/ 228 w 277"/>
                <a:gd name="T21" fmla="*/ 6 h 208"/>
                <a:gd name="T22" fmla="*/ 253 w 277"/>
                <a:gd name="T23" fmla="*/ 19 h 208"/>
                <a:gd name="T24" fmla="*/ 269 w 277"/>
                <a:gd name="T25" fmla="*/ 39 h 208"/>
                <a:gd name="T26" fmla="*/ 277 w 277"/>
                <a:gd name="T27" fmla="*/ 63 h 208"/>
                <a:gd name="T28" fmla="*/ 274 w 277"/>
                <a:gd name="T29" fmla="*/ 92 h 208"/>
                <a:gd name="T30" fmla="*/ 258 w 277"/>
                <a:gd name="T31" fmla="*/ 121 h 208"/>
                <a:gd name="T32" fmla="*/ 228 w 277"/>
                <a:gd name="T33" fmla="*/ 152 h 208"/>
                <a:gd name="T34" fmla="*/ 209 w 277"/>
                <a:gd name="T35" fmla="*/ 167 h 208"/>
                <a:gd name="T36" fmla="*/ 188 w 277"/>
                <a:gd name="T37" fmla="*/ 179 h 208"/>
                <a:gd name="T38" fmla="*/ 166 w 277"/>
                <a:gd name="T39" fmla="*/ 190 h 208"/>
                <a:gd name="T40" fmla="*/ 145 w 277"/>
                <a:gd name="T41" fmla="*/ 197 h 208"/>
                <a:gd name="T42" fmla="*/ 124 w 277"/>
                <a:gd name="T43" fmla="*/ 202 h 208"/>
                <a:gd name="T44" fmla="*/ 102 w 277"/>
                <a:gd name="T45" fmla="*/ 207 h 208"/>
                <a:gd name="T46" fmla="*/ 82 w 277"/>
                <a:gd name="T47" fmla="*/ 208 h 208"/>
                <a:gd name="T48" fmla="*/ 63 w 277"/>
                <a:gd name="T49" fmla="*/ 207 h 208"/>
                <a:gd name="T50" fmla="*/ 46 w 277"/>
                <a:gd name="T51" fmla="*/ 205 h 208"/>
                <a:gd name="T52" fmla="*/ 31 w 277"/>
                <a:gd name="T53" fmla="*/ 199 h 208"/>
                <a:gd name="T54" fmla="*/ 18 w 277"/>
                <a:gd name="T55" fmla="*/ 193 h 208"/>
                <a:gd name="T56" fmla="*/ 8 w 277"/>
                <a:gd name="T57" fmla="*/ 184 h 208"/>
                <a:gd name="T58" fmla="*/ 2 w 277"/>
                <a:gd name="T59" fmla="*/ 173 h 208"/>
                <a:gd name="T60" fmla="*/ 0 w 277"/>
                <a:gd name="T61" fmla="*/ 160 h 208"/>
                <a:gd name="T62" fmla="*/ 1 w 277"/>
                <a:gd name="T63" fmla="*/ 145 h 208"/>
                <a:gd name="T64" fmla="*/ 7 w 277"/>
                <a:gd name="T65" fmla="*/ 12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" h="208">
                  <a:moveTo>
                    <a:pt x="7" y="128"/>
                  </a:moveTo>
                  <a:lnTo>
                    <a:pt x="11" y="124"/>
                  </a:lnTo>
                  <a:lnTo>
                    <a:pt x="19" y="112"/>
                  </a:lnTo>
                  <a:lnTo>
                    <a:pt x="33" y="94"/>
                  </a:lnTo>
                  <a:lnTo>
                    <a:pt x="52" y="73"/>
                  </a:lnTo>
                  <a:lnTo>
                    <a:pt x="75" y="52"/>
                  </a:lnTo>
                  <a:lnTo>
                    <a:pt x="102" y="32"/>
                  </a:lnTo>
                  <a:lnTo>
                    <a:pt x="132" y="15"/>
                  </a:lnTo>
                  <a:lnTo>
                    <a:pt x="165" y="3"/>
                  </a:lnTo>
                  <a:lnTo>
                    <a:pt x="198" y="0"/>
                  </a:lnTo>
                  <a:lnTo>
                    <a:pt x="228" y="6"/>
                  </a:lnTo>
                  <a:lnTo>
                    <a:pt x="253" y="19"/>
                  </a:lnTo>
                  <a:lnTo>
                    <a:pt x="269" y="39"/>
                  </a:lnTo>
                  <a:lnTo>
                    <a:pt x="277" y="63"/>
                  </a:lnTo>
                  <a:lnTo>
                    <a:pt x="274" y="92"/>
                  </a:lnTo>
                  <a:lnTo>
                    <a:pt x="258" y="121"/>
                  </a:lnTo>
                  <a:lnTo>
                    <a:pt x="228" y="152"/>
                  </a:lnTo>
                  <a:lnTo>
                    <a:pt x="209" y="167"/>
                  </a:lnTo>
                  <a:lnTo>
                    <a:pt x="188" y="179"/>
                  </a:lnTo>
                  <a:lnTo>
                    <a:pt x="166" y="190"/>
                  </a:lnTo>
                  <a:lnTo>
                    <a:pt x="145" y="197"/>
                  </a:lnTo>
                  <a:lnTo>
                    <a:pt x="124" y="202"/>
                  </a:lnTo>
                  <a:lnTo>
                    <a:pt x="102" y="207"/>
                  </a:lnTo>
                  <a:lnTo>
                    <a:pt x="82" y="208"/>
                  </a:lnTo>
                  <a:lnTo>
                    <a:pt x="63" y="207"/>
                  </a:lnTo>
                  <a:lnTo>
                    <a:pt x="46" y="205"/>
                  </a:lnTo>
                  <a:lnTo>
                    <a:pt x="31" y="199"/>
                  </a:lnTo>
                  <a:lnTo>
                    <a:pt x="18" y="193"/>
                  </a:lnTo>
                  <a:lnTo>
                    <a:pt x="8" y="184"/>
                  </a:lnTo>
                  <a:lnTo>
                    <a:pt x="2" y="173"/>
                  </a:lnTo>
                  <a:lnTo>
                    <a:pt x="0" y="160"/>
                  </a:lnTo>
                  <a:lnTo>
                    <a:pt x="1" y="145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1" name="Freeform 50"/>
            <p:cNvSpPr>
              <a:spLocks noChangeArrowheads="1"/>
            </p:cNvSpPr>
            <p:nvPr/>
          </p:nvSpPr>
          <p:spPr bwMode="auto">
            <a:xfrm>
              <a:off x="434" y="1166"/>
              <a:ext cx="63" cy="47"/>
            </a:xfrm>
            <a:custGeom>
              <a:avLst/>
              <a:gdLst>
                <a:gd name="T0" fmla="*/ 8 w 253"/>
                <a:gd name="T1" fmla="*/ 115 h 187"/>
                <a:gd name="T2" fmla="*/ 11 w 253"/>
                <a:gd name="T3" fmla="*/ 110 h 187"/>
                <a:gd name="T4" fmla="*/ 19 w 253"/>
                <a:gd name="T5" fmla="*/ 100 h 187"/>
                <a:gd name="T6" fmla="*/ 31 w 253"/>
                <a:gd name="T7" fmla="*/ 84 h 187"/>
                <a:gd name="T8" fmla="*/ 48 w 253"/>
                <a:gd name="T9" fmla="*/ 66 h 187"/>
                <a:gd name="T10" fmla="*/ 69 w 253"/>
                <a:gd name="T11" fmla="*/ 45 h 187"/>
                <a:gd name="T12" fmla="*/ 93 w 253"/>
                <a:gd name="T13" fmla="*/ 27 h 187"/>
                <a:gd name="T14" fmla="*/ 121 w 253"/>
                <a:gd name="T15" fmla="*/ 12 h 187"/>
                <a:gd name="T16" fmla="*/ 151 w 253"/>
                <a:gd name="T17" fmla="*/ 2 h 187"/>
                <a:gd name="T18" fmla="*/ 182 w 253"/>
                <a:gd name="T19" fmla="*/ 0 h 187"/>
                <a:gd name="T20" fmla="*/ 208 w 253"/>
                <a:gd name="T21" fmla="*/ 5 h 187"/>
                <a:gd name="T22" fmla="*/ 230 w 253"/>
                <a:gd name="T23" fmla="*/ 17 h 187"/>
                <a:gd name="T24" fmla="*/ 246 w 253"/>
                <a:gd name="T25" fmla="*/ 35 h 187"/>
                <a:gd name="T26" fmla="*/ 253 w 253"/>
                <a:gd name="T27" fmla="*/ 57 h 187"/>
                <a:gd name="T28" fmla="*/ 250 w 253"/>
                <a:gd name="T29" fmla="*/ 82 h 187"/>
                <a:gd name="T30" fmla="*/ 236 w 253"/>
                <a:gd name="T31" fmla="*/ 109 h 187"/>
                <a:gd name="T32" fmla="*/ 208 w 253"/>
                <a:gd name="T33" fmla="*/ 137 h 187"/>
                <a:gd name="T34" fmla="*/ 190 w 253"/>
                <a:gd name="T35" fmla="*/ 150 h 187"/>
                <a:gd name="T36" fmla="*/ 172 w 253"/>
                <a:gd name="T37" fmla="*/ 162 h 187"/>
                <a:gd name="T38" fmla="*/ 152 w 253"/>
                <a:gd name="T39" fmla="*/ 170 h 187"/>
                <a:gd name="T40" fmla="*/ 133 w 253"/>
                <a:gd name="T41" fmla="*/ 178 h 187"/>
                <a:gd name="T42" fmla="*/ 112 w 253"/>
                <a:gd name="T43" fmla="*/ 182 h 187"/>
                <a:gd name="T44" fmla="*/ 93 w 253"/>
                <a:gd name="T45" fmla="*/ 185 h 187"/>
                <a:gd name="T46" fmla="*/ 75 w 253"/>
                <a:gd name="T47" fmla="*/ 187 h 187"/>
                <a:gd name="T48" fmla="*/ 58 w 253"/>
                <a:gd name="T49" fmla="*/ 186 h 187"/>
                <a:gd name="T50" fmla="*/ 42 w 253"/>
                <a:gd name="T51" fmla="*/ 184 h 187"/>
                <a:gd name="T52" fmla="*/ 29 w 253"/>
                <a:gd name="T53" fmla="*/ 180 h 187"/>
                <a:gd name="T54" fmla="*/ 17 w 253"/>
                <a:gd name="T55" fmla="*/ 173 h 187"/>
                <a:gd name="T56" fmla="*/ 9 w 253"/>
                <a:gd name="T57" fmla="*/ 165 h 187"/>
                <a:gd name="T58" fmla="*/ 3 w 253"/>
                <a:gd name="T59" fmla="*/ 155 h 187"/>
                <a:gd name="T60" fmla="*/ 0 w 253"/>
                <a:gd name="T61" fmla="*/ 143 h 187"/>
                <a:gd name="T62" fmla="*/ 3 w 253"/>
                <a:gd name="T63" fmla="*/ 130 h 187"/>
                <a:gd name="T64" fmla="*/ 8 w 253"/>
                <a:gd name="T65" fmla="*/ 11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87">
                  <a:moveTo>
                    <a:pt x="8" y="115"/>
                  </a:moveTo>
                  <a:lnTo>
                    <a:pt x="11" y="110"/>
                  </a:lnTo>
                  <a:lnTo>
                    <a:pt x="19" y="100"/>
                  </a:lnTo>
                  <a:lnTo>
                    <a:pt x="31" y="84"/>
                  </a:lnTo>
                  <a:lnTo>
                    <a:pt x="48" y="66"/>
                  </a:lnTo>
                  <a:lnTo>
                    <a:pt x="69" y="45"/>
                  </a:lnTo>
                  <a:lnTo>
                    <a:pt x="93" y="27"/>
                  </a:lnTo>
                  <a:lnTo>
                    <a:pt x="121" y="12"/>
                  </a:lnTo>
                  <a:lnTo>
                    <a:pt x="151" y="2"/>
                  </a:lnTo>
                  <a:lnTo>
                    <a:pt x="182" y="0"/>
                  </a:lnTo>
                  <a:lnTo>
                    <a:pt x="208" y="5"/>
                  </a:lnTo>
                  <a:lnTo>
                    <a:pt x="230" y="17"/>
                  </a:lnTo>
                  <a:lnTo>
                    <a:pt x="246" y="35"/>
                  </a:lnTo>
                  <a:lnTo>
                    <a:pt x="253" y="57"/>
                  </a:lnTo>
                  <a:lnTo>
                    <a:pt x="250" y="82"/>
                  </a:lnTo>
                  <a:lnTo>
                    <a:pt x="236" y="109"/>
                  </a:lnTo>
                  <a:lnTo>
                    <a:pt x="208" y="137"/>
                  </a:lnTo>
                  <a:lnTo>
                    <a:pt x="190" y="150"/>
                  </a:lnTo>
                  <a:lnTo>
                    <a:pt x="172" y="162"/>
                  </a:lnTo>
                  <a:lnTo>
                    <a:pt x="152" y="170"/>
                  </a:lnTo>
                  <a:lnTo>
                    <a:pt x="133" y="178"/>
                  </a:lnTo>
                  <a:lnTo>
                    <a:pt x="112" y="182"/>
                  </a:lnTo>
                  <a:lnTo>
                    <a:pt x="93" y="185"/>
                  </a:lnTo>
                  <a:lnTo>
                    <a:pt x="75" y="187"/>
                  </a:lnTo>
                  <a:lnTo>
                    <a:pt x="58" y="186"/>
                  </a:lnTo>
                  <a:lnTo>
                    <a:pt x="42" y="184"/>
                  </a:lnTo>
                  <a:lnTo>
                    <a:pt x="29" y="180"/>
                  </a:lnTo>
                  <a:lnTo>
                    <a:pt x="17" y="173"/>
                  </a:lnTo>
                  <a:lnTo>
                    <a:pt x="9" y="165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3" y="13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2" name="Freeform 51"/>
            <p:cNvSpPr>
              <a:spLocks noChangeArrowheads="1"/>
            </p:cNvSpPr>
            <p:nvPr/>
          </p:nvSpPr>
          <p:spPr bwMode="auto">
            <a:xfrm>
              <a:off x="437" y="1169"/>
              <a:ext cx="57" cy="41"/>
            </a:xfrm>
            <a:custGeom>
              <a:avLst/>
              <a:gdLst>
                <a:gd name="T0" fmla="*/ 7 w 227"/>
                <a:gd name="T1" fmla="*/ 103 h 166"/>
                <a:gd name="T2" fmla="*/ 9 w 227"/>
                <a:gd name="T3" fmla="*/ 99 h 166"/>
                <a:gd name="T4" fmla="*/ 16 w 227"/>
                <a:gd name="T5" fmla="*/ 89 h 166"/>
                <a:gd name="T6" fmla="*/ 28 w 227"/>
                <a:gd name="T7" fmla="*/ 75 h 166"/>
                <a:gd name="T8" fmla="*/ 43 w 227"/>
                <a:gd name="T9" fmla="*/ 59 h 166"/>
                <a:gd name="T10" fmla="*/ 62 w 227"/>
                <a:gd name="T11" fmla="*/ 41 h 166"/>
                <a:gd name="T12" fmla="*/ 84 w 227"/>
                <a:gd name="T13" fmla="*/ 25 h 166"/>
                <a:gd name="T14" fmla="*/ 109 w 227"/>
                <a:gd name="T15" fmla="*/ 11 h 166"/>
                <a:gd name="T16" fmla="*/ 136 w 227"/>
                <a:gd name="T17" fmla="*/ 2 h 166"/>
                <a:gd name="T18" fmla="*/ 163 w 227"/>
                <a:gd name="T19" fmla="*/ 0 h 166"/>
                <a:gd name="T20" fmla="*/ 187 w 227"/>
                <a:gd name="T21" fmla="*/ 4 h 166"/>
                <a:gd name="T22" fmla="*/ 207 w 227"/>
                <a:gd name="T23" fmla="*/ 15 h 166"/>
                <a:gd name="T24" fmla="*/ 221 w 227"/>
                <a:gd name="T25" fmla="*/ 31 h 166"/>
                <a:gd name="T26" fmla="*/ 227 w 227"/>
                <a:gd name="T27" fmla="*/ 50 h 166"/>
                <a:gd name="T28" fmla="*/ 224 w 227"/>
                <a:gd name="T29" fmla="*/ 74 h 166"/>
                <a:gd name="T30" fmla="*/ 211 w 227"/>
                <a:gd name="T31" fmla="*/ 97 h 166"/>
                <a:gd name="T32" fmla="*/ 187 w 227"/>
                <a:gd name="T33" fmla="*/ 123 h 166"/>
                <a:gd name="T34" fmla="*/ 171 w 227"/>
                <a:gd name="T35" fmla="*/ 135 h 166"/>
                <a:gd name="T36" fmla="*/ 154 w 227"/>
                <a:gd name="T37" fmla="*/ 144 h 166"/>
                <a:gd name="T38" fmla="*/ 137 w 227"/>
                <a:gd name="T39" fmla="*/ 152 h 166"/>
                <a:gd name="T40" fmla="*/ 119 w 227"/>
                <a:gd name="T41" fmla="*/ 158 h 166"/>
                <a:gd name="T42" fmla="*/ 102 w 227"/>
                <a:gd name="T43" fmla="*/ 163 h 166"/>
                <a:gd name="T44" fmla="*/ 83 w 227"/>
                <a:gd name="T45" fmla="*/ 165 h 166"/>
                <a:gd name="T46" fmla="*/ 67 w 227"/>
                <a:gd name="T47" fmla="*/ 166 h 166"/>
                <a:gd name="T48" fmla="*/ 52 w 227"/>
                <a:gd name="T49" fmla="*/ 166 h 166"/>
                <a:gd name="T50" fmla="*/ 38 w 227"/>
                <a:gd name="T51" fmla="*/ 164 h 166"/>
                <a:gd name="T52" fmla="*/ 26 w 227"/>
                <a:gd name="T53" fmla="*/ 160 h 166"/>
                <a:gd name="T54" fmla="*/ 15 w 227"/>
                <a:gd name="T55" fmla="*/ 155 h 166"/>
                <a:gd name="T56" fmla="*/ 8 w 227"/>
                <a:gd name="T57" fmla="*/ 147 h 166"/>
                <a:gd name="T58" fmla="*/ 2 w 227"/>
                <a:gd name="T59" fmla="*/ 139 h 166"/>
                <a:gd name="T60" fmla="*/ 0 w 227"/>
                <a:gd name="T61" fmla="*/ 128 h 166"/>
                <a:gd name="T62" fmla="*/ 1 w 227"/>
                <a:gd name="T63" fmla="*/ 116 h 166"/>
                <a:gd name="T64" fmla="*/ 7 w 227"/>
                <a:gd name="T65" fmla="*/ 10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166">
                  <a:moveTo>
                    <a:pt x="7" y="103"/>
                  </a:moveTo>
                  <a:lnTo>
                    <a:pt x="9" y="99"/>
                  </a:lnTo>
                  <a:lnTo>
                    <a:pt x="16" y="89"/>
                  </a:lnTo>
                  <a:lnTo>
                    <a:pt x="28" y="75"/>
                  </a:lnTo>
                  <a:lnTo>
                    <a:pt x="43" y="59"/>
                  </a:lnTo>
                  <a:lnTo>
                    <a:pt x="62" y="41"/>
                  </a:lnTo>
                  <a:lnTo>
                    <a:pt x="84" y="25"/>
                  </a:lnTo>
                  <a:lnTo>
                    <a:pt x="109" y="11"/>
                  </a:lnTo>
                  <a:lnTo>
                    <a:pt x="136" y="2"/>
                  </a:lnTo>
                  <a:lnTo>
                    <a:pt x="163" y="0"/>
                  </a:lnTo>
                  <a:lnTo>
                    <a:pt x="187" y="4"/>
                  </a:lnTo>
                  <a:lnTo>
                    <a:pt x="207" y="15"/>
                  </a:lnTo>
                  <a:lnTo>
                    <a:pt x="221" y="31"/>
                  </a:lnTo>
                  <a:lnTo>
                    <a:pt x="227" y="50"/>
                  </a:lnTo>
                  <a:lnTo>
                    <a:pt x="224" y="74"/>
                  </a:lnTo>
                  <a:lnTo>
                    <a:pt x="211" y="97"/>
                  </a:lnTo>
                  <a:lnTo>
                    <a:pt x="187" y="123"/>
                  </a:lnTo>
                  <a:lnTo>
                    <a:pt x="171" y="135"/>
                  </a:lnTo>
                  <a:lnTo>
                    <a:pt x="154" y="144"/>
                  </a:lnTo>
                  <a:lnTo>
                    <a:pt x="137" y="152"/>
                  </a:lnTo>
                  <a:lnTo>
                    <a:pt x="119" y="158"/>
                  </a:lnTo>
                  <a:lnTo>
                    <a:pt x="102" y="163"/>
                  </a:lnTo>
                  <a:lnTo>
                    <a:pt x="83" y="165"/>
                  </a:lnTo>
                  <a:lnTo>
                    <a:pt x="67" y="166"/>
                  </a:lnTo>
                  <a:lnTo>
                    <a:pt x="52" y="166"/>
                  </a:lnTo>
                  <a:lnTo>
                    <a:pt x="38" y="164"/>
                  </a:lnTo>
                  <a:lnTo>
                    <a:pt x="26" y="160"/>
                  </a:lnTo>
                  <a:lnTo>
                    <a:pt x="15" y="155"/>
                  </a:lnTo>
                  <a:lnTo>
                    <a:pt x="8" y="147"/>
                  </a:lnTo>
                  <a:lnTo>
                    <a:pt x="2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7" y="103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3" name="Freeform 52"/>
            <p:cNvSpPr>
              <a:spLocks noChangeArrowheads="1"/>
            </p:cNvSpPr>
            <p:nvPr/>
          </p:nvSpPr>
          <p:spPr bwMode="auto">
            <a:xfrm>
              <a:off x="440" y="1171"/>
              <a:ext cx="51" cy="37"/>
            </a:xfrm>
            <a:custGeom>
              <a:avLst/>
              <a:gdLst>
                <a:gd name="T0" fmla="*/ 6 w 202"/>
                <a:gd name="T1" fmla="*/ 90 h 147"/>
                <a:gd name="T2" fmla="*/ 9 w 202"/>
                <a:gd name="T3" fmla="*/ 87 h 147"/>
                <a:gd name="T4" fmla="*/ 15 w 202"/>
                <a:gd name="T5" fmla="*/ 79 h 147"/>
                <a:gd name="T6" fmla="*/ 25 w 202"/>
                <a:gd name="T7" fmla="*/ 66 h 147"/>
                <a:gd name="T8" fmla="*/ 38 w 202"/>
                <a:gd name="T9" fmla="*/ 52 h 147"/>
                <a:gd name="T10" fmla="*/ 54 w 202"/>
                <a:gd name="T11" fmla="*/ 36 h 147"/>
                <a:gd name="T12" fmla="*/ 75 w 202"/>
                <a:gd name="T13" fmla="*/ 22 h 147"/>
                <a:gd name="T14" fmla="*/ 96 w 202"/>
                <a:gd name="T15" fmla="*/ 10 h 147"/>
                <a:gd name="T16" fmla="*/ 121 w 202"/>
                <a:gd name="T17" fmla="*/ 2 h 147"/>
                <a:gd name="T18" fmla="*/ 145 w 202"/>
                <a:gd name="T19" fmla="*/ 0 h 147"/>
                <a:gd name="T20" fmla="*/ 166 w 202"/>
                <a:gd name="T21" fmla="*/ 4 h 147"/>
                <a:gd name="T22" fmla="*/ 183 w 202"/>
                <a:gd name="T23" fmla="*/ 14 h 147"/>
                <a:gd name="T24" fmla="*/ 196 w 202"/>
                <a:gd name="T25" fmla="*/ 28 h 147"/>
                <a:gd name="T26" fmla="*/ 202 w 202"/>
                <a:gd name="T27" fmla="*/ 45 h 147"/>
                <a:gd name="T28" fmla="*/ 199 w 202"/>
                <a:gd name="T29" fmla="*/ 64 h 147"/>
                <a:gd name="T30" fmla="*/ 189 w 202"/>
                <a:gd name="T31" fmla="*/ 85 h 147"/>
                <a:gd name="T32" fmla="*/ 166 w 202"/>
                <a:gd name="T33" fmla="*/ 107 h 147"/>
                <a:gd name="T34" fmla="*/ 153 w 202"/>
                <a:gd name="T35" fmla="*/ 118 h 147"/>
                <a:gd name="T36" fmla="*/ 137 w 202"/>
                <a:gd name="T37" fmla="*/ 127 h 147"/>
                <a:gd name="T38" fmla="*/ 122 w 202"/>
                <a:gd name="T39" fmla="*/ 133 h 147"/>
                <a:gd name="T40" fmla="*/ 106 w 202"/>
                <a:gd name="T41" fmla="*/ 139 h 147"/>
                <a:gd name="T42" fmla="*/ 90 w 202"/>
                <a:gd name="T43" fmla="*/ 143 h 147"/>
                <a:gd name="T44" fmla="*/ 75 w 202"/>
                <a:gd name="T45" fmla="*/ 146 h 147"/>
                <a:gd name="T46" fmla="*/ 60 w 202"/>
                <a:gd name="T47" fmla="*/ 147 h 147"/>
                <a:gd name="T48" fmla="*/ 46 w 202"/>
                <a:gd name="T49" fmla="*/ 146 h 147"/>
                <a:gd name="T50" fmla="*/ 33 w 202"/>
                <a:gd name="T51" fmla="*/ 144 h 147"/>
                <a:gd name="T52" fmla="*/ 22 w 202"/>
                <a:gd name="T53" fmla="*/ 141 h 147"/>
                <a:gd name="T54" fmla="*/ 14 w 202"/>
                <a:gd name="T55" fmla="*/ 136 h 147"/>
                <a:gd name="T56" fmla="*/ 6 w 202"/>
                <a:gd name="T57" fmla="*/ 130 h 147"/>
                <a:gd name="T58" fmla="*/ 2 w 202"/>
                <a:gd name="T59" fmla="*/ 122 h 147"/>
                <a:gd name="T60" fmla="*/ 0 w 202"/>
                <a:gd name="T61" fmla="*/ 113 h 147"/>
                <a:gd name="T62" fmla="*/ 2 w 202"/>
                <a:gd name="T63" fmla="*/ 102 h 147"/>
                <a:gd name="T64" fmla="*/ 6 w 202"/>
                <a:gd name="T65" fmla="*/ 9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47">
                  <a:moveTo>
                    <a:pt x="6" y="90"/>
                  </a:moveTo>
                  <a:lnTo>
                    <a:pt x="9" y="87"/>
                  </a:lnTo>
                  <a:lnTo>
                    <a:pt x="15" y="79"/>
                  </a:lnTo>
                  <a:lnTo>
                    <a:pt x="25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5" y="22"/>
                  </a:lnTo>
                  <a:lnTo>
                    <a:pt x="96" y="10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66" y="4"/>
                  </a:lnTo>
                  <a:lnTo>
                    <a:pt x="183" y="14"/>
                  </a:lnTo>
                  <a:lnTo>
                    <a:pt x="196" y="28"/>
                  </a:lnTo>
                  <a:lnTo>
                    <a:pt x="202" y="45"/>
                  </a:lnTo>
                  <a:lnTo>
                    <a:pt x="199" y="64"/>
                  </a:lnTo>
                  <a:lnTo>
                    <a:pt x="189" y="85"/>
                  </a:lnTo>
                  <a:lnTo>
                    <a:pt x="166" y="107"/>
                  </a:lnTo>
                  <a:lnTo>
                    <a:pt x="153" y="118"/>
                  </a:lnTo>
                  <a:lnTo>
                    <a:pt x="137" y="127"/>
                  </a:lnTo>
                  <a:lnTo>
                    <a:pt x="122" y="133"/>
                  </a:lnTo>
                  <a:lnTo>
                    <a:pt x="106" y="139"/>
                  </a:lnTo>
                  <a:lnTo>
                    <a:pt x="90" y="143"/>
                  </a:lnTo>
                  <a:lnTo>
                    <a:pt x="75" y="146"/>
                  </a:lnTo>
                  <a:lnTo>
                    <a:pt x="60" y="147"/>
                  </a:lnTo>
                  <a:lnTo>
                    <a:pt x="46" y="146"/>
                  </a:lnTo>
                  <a:lnTo>
                    <a:pt x="33" y="144"/>
                  </a:lnTo>
                  <a:lnTo>
                    <a:pt x="22" y="141"/>
                  </a:lnTo>
                  <a:lnTo>
                    <a:pt x="14" y="136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4" name="Freeform 53"/>
            <p:cNvSpPr>
              <a:spLocks noChangeArrowheads="1"/>
            </p:cNvSpPr>
            <p:nvPr/>
          </p:nvSpPr>
          <p:spPr bwMode="auto">
            <a:xfrm>
              <a:off x="170" y="936"/>
              <a:ext cx="329" cy="287"/>
            </a:xfrm>
            <a:custGeom>
              <a:avLst/>
              <a:gdLst>
                <a:gd name="T0" fmla="*/ 0 w 1318"/>
                <a:gd name="T1" fmla="*/ 587 h 1146"/>
                <a:gd name="T2" fmla="*/ 3 w 1318"/>
                <a:gd name="T3" fmla="*/ 563 h 1146"/>
                <a:gd name="T4" fmla="*/ 9 w 1318"/>
                <a:gd name="T5" fmla="*/ 518 h 1146"/>
                <a:gd name="T6" fmla="*/ 24 w 1318"/>
                <a:gd name="T7" fmla="*/ 457 h 1146"/>
                <a:gd name="T8" fmla="*/ 49 w 1318"/>
                <a:gd name="T9" fmla="*/ 385 h 1146"/>
                <a:gd name="T10" fmla="*/ 89 w 1318"/>
                <a:gd name="T11" fmla="*/ 307 h 1146"/>
                <a:gd name="T12" fmla="*/ 145 w 1318"/>
                <a:gd name="T13" fmla="*/ 226 h 1146"/>
                <a:gd name="T14" fmla="*/ 223 w 1318"/>
                <a:gd name="T15" fmla="*/ 148 h 1146"/>
                <a:gd name="T16" fmla="*/ 337 w 1318"/>
                <a:gd name="T17" fmla="*/ 69 h 1146"/>
                <a:gd name="T18" fmla="*/ 459 w 1318"/>
                <a:gd name="T19" fmla="*/ 16 h 1146"/>
                <a:gd name="T20" fmla="*/ 565 w 1318"/>
                <a:gd name="T21" fmla="*/ 0 h 1146"/>
                <a:gd name="T22" fmla="*/ 656 w 1318"/>
                <a:gd name="T23" fmla="*/ 13 h 1146"/>
                <a:gd name="T24" fmla="*/ 735 w 1318"/>
                <a:gd name="T25" fmla="*/ 46 h 1146"/>
                <a:gd name="T26" fmla="*/ 805 w 1318"/>
                <a:gd name="T27" fmla="*/ 90 h 1146"/>
                <a:gd name="T28" fmla="*/ 865 w 1318"/>
                <a:gd name="T29" fmla="*/ 138 h 1146"/>
                <a:gd name="T30" fmla="*/ 920 w 1318"/>
                <a:gd name="T31" fmla="*/ 182 h 1146"/>
                <a:gd name="T32" fmla="*/ 971 w 1318"/>
                <a:gd name="T33" fmla="*/ 217 h 1146"/>
                <a:gd name="T34" fmla="*/ 1025 w 1318"/>
                <a:gd name="T35" fmla="*/ 267 h 1146"/>
                <a:gd name="T36" fmla="*/ 1082 w 1318"/>
                <a:gd name="T37" fmla="*/ 331 h 1146"/>
                <a:gd name="T38" fmla="*/ 1138 w 1318"/>
                <a:gd name="T39" fmla="*/ 404 h 1146"/>
                <a:gd name="T40" fmla="*/ 1192 w 1318"/>
                <a:gd name="T41" fmla="*/ 482 h 1146"/>
                <a:gd name="T42" fmla="*/ 1240 w 1318"/>
                <a:gd name="T43" fmla="*/ 558 h 1146"/>
                <a:gd name="T44" fmla="*/ 1278 w 1318"/>
                <a:gd name="T45" fmla="*/ 629 h 1146"/>
                <a:gd name="T46" fmla="*/ 1306 w 1318"/>
                <a:gd name="T47" fmla="*/ 688 h 1146"/>
                <a:gd name="T48" fmla="*/ 1318 w 1318"/>
                <a:gd name="T49" fmla="*/ 735 h 1146"/>
                <a:gd name="T50" fmla="*/ 1300 w 1318"/>
                <a:gd name="T51" fmla="*/ 779 h 1146"/>
                <a:gd name="T52" fmla="*/ 1261 w 1318"/>
                <a:gd name="T53" fmla="*/ 821 h 1146"/>
                <a:gd name="T54" fmla="*/ 1206 w 1318"/>
                <a:gd name="T55" fmla="*/ 862 h 1146"/>
                <a:gd name="T56" fmla="*/ 1141 w 1318"/>
                <a:gd name="T57" fmla="*/ 904 h 1146"/>
                <a:gd name="T58" fmla="*/ 1073 w 1318"/>
                <a:gd name="T59" fmla="*/ 944 h 1146"/>
                <a:gd name="T60" fmla="*/ 1013 w 1318"/>
                <a:gd name="T61" fmla="*/ 985 h 1146"/>
                <a:gd name="T62" fmla="*/ 963 w 1318"/>
                <a:gd name="T63" fmla="*/ 1026 h 1146"/>
                <a:gd name="T64" fmla="*/ 928 w 1318"/>
                <a:gd name="T65" fmla="*/ 1066 h 1146"/>
                <a:gd name="T66" fmla="*/ 882 w 1318"/>
                <a:gd name="T67" fmla="*/ 1098 h 1146"/>
                <a:gd name="T68" fmla="*/ 823 w 1318"/>
                <a:gd name="T69" fmla="*/ 1121 h 1146"/>
                <a:gd name="T70" fmla="*/ 753 w 1318"/>
                <a:gd name="T71" fmla="*/ 1136 h 1146"/>
                <a:gd name="T72" fmla="*/ 677 w 1318"/>
                <a:gd name="T73" fmla="*/ 1144 h 1146"/>
                <a:gd name="T74" fmla="*/ 599 w 1318"/>
                <a:gd name="T75" fmla="*/ 1145 h 1146"/>
                <a:gd name="T76" fmla="*/ 520 w 1318"/>
                <a:gd name="T77" fmla="*/ 1139 h 1146"/>
                <a:gd name="T78" fmla="*/ 446 w 1318"/>
                <a:gd name="T79" fmla="*/ 1126 h 1146"/>
                <a:gd name="T80" fmla="*/ 379 w 1318"/>
                <a:gd name="T81" fmla="*/ 1108 h 1146"/>
                <a:gd name="T82" fmla="*/ 314 w 1318"/>
                <a:gd name="T83" fmla="*/ 1071 h 1146"/>
                <a:gd name="T84" fmla="*/ 251 w 1318"/>
                <a:gd name="T85" fmla="*/ 1019 h 1146"/>
                <a:gd name="T86" fmla="*/ 191 w 1318"/>
                <a:gd name="T87" fmla="*/ 954 h 1146"/>
                <a:gd name="T88" fmla="*/ 137 w 1318"/>
                <a:gd name="T89" fmla="*/ 879 h 1146"/>
                <a:gd name="T90" fmla="*/ 88 w 1318"/>
                <a:gd name="T91" fmla="*/ 798 h 1146"/>
                <a:gd name="T92" fmla="*/ 47 w 1318"/>
                <a:gd name="T93" fmla="*/ 715 h 1146"/>
                <a:gd name="T94" fmla="*/ 13 w 1318"/>
                <a:gd name="T95" fmla="*/ 63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8" h="1146">
                  <a:moveTo>
                    <a:pt x="0" y="590"/>
                  </a:moveTo>
                  <a:lnTo>
                    <a:pt x="0" y="587"/>
                  </a:lnTo>
                  <a:lnTo>
                    <a:pt x="1" y="577"/>
                  </a:lnTo>
                  <a:lnTo>
                    <a:pt x="3" y="563"/>
                  </a:lnTo>
                  <a:lnTo>
                    <a:pt x="5" y="542"/>
                  </a:lnTo>
                  <a:lnTo>
                    <a:pt x="9" y="518"/>
                  </a:lnTo>
                  <a:lnTo>
                    <a:pt x="15" y="489"/>
                  </a:lnTo>
                  <a:lnTo>
                    <a:pt x="24" y="457"/>
                  </a:lnTo>
                  <a:lnTo>
                    <a:pt x="35" y="422"/>
                  </a:lnTo>
                  <a:lnTo>
                    <a:pt x="49" y="385"/>
                  </a:lnTo>
                  <a:lnTo>
                    <a:pt x="68" y="346"/>
                  </a:lnTo>
                  <a:lnTo>
                    <a:pt x="89" y="307"/>
                  </a:lnTo>
                  <a:lnTo>
                    <a:pt x="116" y="266"/>
                  </a:lnTo>
                  <a:lnTo>
                    <a:pt x="145" y="226"/>
                  </a:lnTo>
                  <a:lnTo>
                    <a:pt x="182" y="186"/>
                  </a:lnTo>
                  <a:lnTo>
                    <a:pt x="223" y="148"/>
                  </a:lnTo>
                  <a:lnTo>
                    <a:pt x="270" y="112"/>
                  </a:lnTo>
                  <a:lnTo>
                    <a:pt x="337" y="69"/>
                  </a:lnTo>
                  <a:lnTo>
                    <a:pt x="400" y="37"/>
                  </a:lnTo>
                  <a:lnTo>
                    <a:pt x="459" y="16"/>
                  </a:lnTo>
                  <a:lnTo>
                    <a:pt x="513" y="4"/>
                  </a:lnTo>
                  <a:lnTo>
                    <a:pt x="565" y="0"/>
                  </a:lnTo>
                  <a:lnTo>
                    <a:pt x="612" y="3"/>
                  </a:lnTo>
                  <a:lnTo>
                    <a:pt x="656" y="13"/>
                  </a:lnTo>
                  <a:lnTo>
                    <a:pt x="697" y="27"/>
                  </a:lnTo>
                  <a:lnTo>
                    <a:pt x="735" y="46"/>
                  </a:lnTo>
                  <a:lnTo>
                    <a:pt x="771" y="67"/>
                  </a:lnTo>
                  <a:lnTo>
                    <a:pt x="805" y="90"/>
                  </a:lnTo>
                  <a:lnTo>
                    <a:pt x="837" y="114"/>
                  </a:lnTo>
                  <a:lnTo>
                    <a:pt x="865" y="138"/>
                  </a:lnTo>
                  <a:lnTo>
                    <a:pt x="893" y="161"/>
                  </a:lnTo>
                  <a:lnTo>
                    <a:pt x="920" y="182"/>
                  </a:lnTo>
                  <a:lnTo>
                    <a:pt x="945" y="199"/>
                  </a:lnTo>
                  <a:lnTo>
                    <a:pt x="971" y="217"/>
                  </a:lnTo>
                  <a:lnTo>
                    <a:pt x="998" y="240"/>
                  </a:lnTo>
                  <a:lnTo>
                    <a:pt x="1025" y="267"/>
                  </a:lnTo>
                  <a:lnTo>
                    <a:pt x="1054" y="297"/>
                  </a:lnTo>
                  <a:lnTo>
                    <a:pt x="1082" y="331"/>
                  </a:lnTo>
                  <a:lnTo>
                    <a:pt x="1111" y="366"/>
                  </a:lnTo>
                  <a:lnTo>
                    <a:pt x="1138" y="404"/>
                  </a:lnTo>
                  <a:lnTo>
                    <a:pt x="1166" y="442"/>
                  </a:lnTo>
                  <a:lnTo>
                    <a:pt x="1192" y="482"/>
                  </a:lnTo>
                  <a:lnTo>
                    <a:pt x="1216" y="520"/>
                  </a:lnTo>
                  <a:lnTo>
                    <a:pt x="1240" y="558"/>
                  </a:lnTo>
                  <a:lnTo>
                    <a:pt x="1260" y="595"/>
                  </a:lnTo>
                  <a:lnTo>
                    <a:pt x="1278" y="629"/>
                  </a:lnTo>
                  <a:lnTo>
                    <a:pt x="1293" y="661"/>
                  </a:lnTo>
                  <a:lnTo>
                    <a:pt x="1306" y="688"/>
                  </a:lnTo>
                  <a:lnTo>
                    <a:pt x="1314" y="713"/>
                  </a:lnTo>
                  <a:lnTo>
                    <a:pt x="1318" y="735"/>
                  </a:lnTo>
                  <a:lnTo>
                    <a:pt x="1312" y="757"/>
                  </a:lnTo>
                  <a:lnTo>
                    <a:pt x="1300" y="779"/>
                  </a:lnTo>
                  <a:lnTo>
                    <a:pt x="1283" y="800"/>
                  </a:lnTo>
                  <a:lnTo>
                    <a:pt x="1261" y="821"/>
                  </a:lnTo>
                  <a:lnTo>
                    <a:pt x="1234" y="842"/>
                  </a:lnTo>
                  <a:lnTo>
                    <a:pt x="1206" y="862"/>
                  </a:lnTo>
                  <a:lnTo>
                    <a:pt x="1174" y="882"/>
                  </a:lnTo>
                  <a:lnTo>
                    <a:pt x="1141" y="904"/>
                  </a:lnTo>
                  <a:lnTo>
                    <a:pt x="1106" y="924"/>
                  </a:lnTo>
                  <a:lnTo>
                    <a:pt x="1073" y="944"/>
                  </a:lnTo>
                  <a:lnTo>
                    <a:pt x="1041" y="964"/>
                  </a:lnTo>
                  <a:lnTo>
                    <a:pt x="1013" y="985"/>
                  </a:lnTo>
                  <a:lnTo>
                    <a:pt x="986" y="1005"/>
                  </a:lnTo>
                  <a:lnTo>
                    <a:pt x="963" y="1026"/>
                  </a:lnTo>
                  <a:lnTo>
                    <a:pt x="945" y="1047"/>
                  </a:lnTo>
                  <a:lnTo>
                    <a:pt x="928" y="1066"/>
                  </a:lnTo>
                  <a:lnTo>
                    <a:pt x="907" y="1083"/>
                  </a:lnTo>
                  <a:lnTo>
                    <a:pt x="882" y="1098"/>
                  </a:lnTo>
                  <a:lnTo>
                    <a:pt x="854" y="1110"/>
                  </a:lnTo>
                  <a:lnTo>
                    <a:pt x="823" y="1121"/>
                  </a:lnTo>
                  <a:lnTo>
                    <a:pt x="789" y="1130"/>
                  </a:lnTo>
                  <a:lnTo>
                    <a:pt x="753" y="1136"/>
                  </a:lnTo>
                  <a:lnTo>
                    <a:pt x="716" y="1141"/>
                  </a:lnTo>
                  <a:lnTo>
                    <a:pt x="677" y="1144"/>
                  </a:lnTo>
                  <a:lnTo>
                    <a:pt x="638" y="1146"/>
                  </a:lnTo>
                  <a:lnTo>
                    <a:pt x="599" y="1145"/>
                  </a:lnTo>
                  <a:lnTo>
                    <a:pt x="559" y="1142"/>
                  </a:lnTo>
                  <a:lnTo>
                    <a:pt x="520" y="1139"/>
                  </a:lnTo>
                  <a:lnTo>
                    <a:pt x="482" y="1134"/>
                  </a:lnTo>
                  <a:lnTo>
                    <a:pt x="446" y="1126"/>
                  </a:lnTo>
                  <a:lnTo>
                    <a:pt x="412" y="1119"/>
                  </a:lnTo>
                  <a:lnTo>
                    <a:pt x="379" y="1108"/>
                  </a:lnTo>
                  <a:lnTo>
                    <a:pt x="346" y="1092"/>
                  </a:lnTo>
                  <a:lnTo>
                    <a:pt x="314" y="1071"/>
                  </a:lnTo>
                  <a:lnTo>
                    <a:pt x="282" y="1048"/>
                  </a:lnTo>
                  <a:lnTo>
                    <a:pt x="251" y="1019"/>
                  </a:lnTo>
                  <a:lnTo>
                    <a:pt x="220" y="988"/>
                  </a:lnTo>
                  <a:lnTo>
                    <a:pt x="191" y="954"/>
                  </a:lnTo>
                  <a:lnTo>
                    <a:pt x="164" y="918"/>
                  </a:lnTo>
                  <a:lnTo>
                    <a:pt x="137" y="879"/>
                  </a:lnTo>
                  <a:lnTo>
                    <a:pt x="111" y="840"/>
                  </a:lnTo>
                  <a:lnTo>
                    <a:pt x="88" y="798"/>
                  </a:lnTo>
                  <a:lnTo>
                    <a:pt x="67" y="757"/>
                  </a:lnTo>
                  <a:lnTo>
                    <a:pt x="47" y="715"/>
                  </a:lnTo>
                  <a:lnTo>
                    <a:pt x="29" y="672"/>
                  </a:lnTo>
                  <a:lnTo>
                    <a:pt x="13" y="63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5" name="Freeform 54"/>
            <p:cNvSpPr>
              <a:spLocks noChangeArrowheads="1"/>
            </p:cNvSpPr>
            <p:nvPr/>
          </p:nvSpPr>
          <p:spPr bwMode="auto">
            <a:xfrm>
              <a:off x="175" y="944"/>
              <a:ext cx="319" cy="275"/>
            </a:xfrm>
            <a:custGeom>
              <a:avLst/>
              <a:gdLst>
                <a:gd name="T0" fmla="*/ 322 w 1274"/>
                <a:gd name="T1" fmla="*/ 59 h 1098"/>
                <a:gd name="T2" fmla="*/ 436 w 1274"/>
                <a:gd name="T3" fmla="*/ 14 h 1098"/>
                <a:gd name="T4" fmla="*/ 537 w 1274"/>
                <a:gd name="T5" fmla="*/ 0 h 1098"/>
                <a:gd name="T6" fmla="*/ 626 w 1274"/>
                <a:gd name="T7" fmla="*/ 10 h 1098"/>
                <a:gd name="T8" fmla="*/ 705 w 1274"/>
                <a:gd name="T9" fmla="*/ 40 h 1098"/>
                <a:gd name="T10" fmla="*/ 775 w 1274"/>
                <a:gd name="T11" fmla="*/ 81 h 1098"/>
                <a:gd name="T12" fmla="*/ 836 w 1274"/>
                <a:gd name="T13" fmla="*/ 124 h 1098"/>
                <a:gd name="T14" fmla="*/ 890 w 1274"/>
                <a:gd name="T15" fmla="*/ 164 h 1098"/>
                <a:gd name="T16" fmla="*/ 939 w 1274"/>
                <a:gd name="T17" fmla="*/ 198 h 1098"/>
                <a:gd name="T18" fmla="*/ 993 w 1274"/>
                <a:gd name="T19" fmla="*/ 246 h 1098"/>
                <a:gd name="T20" fmla="*/ 1047 w 1274"/>
                <a:gd name="T21" fmla="*/ 308 h 1098"/>
                <a:gd name="T22" fmla="*/ 1101 w 1274"/>
                <a:gd name="T23" fmla="*/ 379 h 1098"/>
                <a:gd name="T24" fmla="*/ 1153 w 1274"/>
                <a:gd name="T25" fmla="*/ 454 h 1098"/>
                <a:gd name="T26" fmla="*/ 1199 w 1274"/>
                <a:gd name="T27" fmla="*/ 528 h 1098"/>
                <a:gd name="T28" fmla="*/ 1237 w 1274"/>
                <a:gd name="T29" fmla="*/ 597 h 1098"/>
                <a:gd name="T30" fmla="*/ 1264 w 1274"/>
                <a:gd name="T31" fmla="*/ 655 h 1098"/>
                <a:gd name="T32" fmla="*/ 1274 w 1274"/>
                <a:gd name="T33" fmla="*/ 700 h 1098"/>
                <a:gd name="T34" fmla="*/ 1259 w 1274"/>
                <a:gd name="T35" fmla="*/ 742 h 1098"/>
                <a:gd name="T36" fmla="*/ 1220 w 1274"/>
                <a:gd name="T37" fmla="*/ 783 h 1098"/>
                <a:gd name="T38" fmla="*/ 1167 w 1274"/>
                <a:gd name="T39" fmla="*/ 823 h 1098"/>
                <a:gd name="T40" fmla="*/ 1104 w 1274"/>
                <a:gd name="T41" fmla="*/ 863 h 1098"/>
                <a:gd name="T42" fmla="*/ 1039 w 1274"/>
                <a:gd name="T43" fmla="*/ 903 h 1098"/>
                <a:gd name="T44" fmla="*/ 979 w 1274"/>
                <a:gd name="T45" fmla="*/ 942 h 1098"/>
                <a:gd name="T46" fmla="*/ 932 w 1274"/>
                <a:gd name="T47" fmla="*/ 981 h 1098"/>
                <a:gd name="T48" fmla="*/ 898 w 1274"/>
                <a:gd name="T49" fmla="*/ 1021 h 1098"/>
                <a:gd name="T50" fmla="*/ 853 w 1274"/>
                <a:gd name="T51" fmla="*/ 1052 h 1098"/>
                <a:gd name="T52" fmla="*/ 795 w 1274"/>
                <a:gd name="T53" fmla="*/ 1074 h 1098"/>
                <a:gd name="T54" fmla="*/ 728 w 1274"/>
                <a:gd name="T55" fmla="*/ 1089 h 1098"/>
                <a:gd name="T56" fmla="*/ 655 w 1274"/>
                <a:gd name="T57" fmla="*/ 1097 h 1098"/>
                <a:gd name="T58" fmla="*/ 578 w 1274"/>
                <a:gd name="T59" fmla="*/ 1097 h 1098"/>
                <a:gd name="T60" fmla="*/ 502 w 1274"/>
                <a:gd name="T61" fmla="*/ 1091 h 1098"/>
                <a:gd name="T62" fmla="*/ 431 w 1274"/>
                <a:gd name="T63" fmla="*/ 1079 h 1098"/>
                <a:gd name="T64" fmla="*/ 366 w 1274"/>
                <a:gd name="T65" fmla="*/ 1061 h 1098"/>
                <a:gd name="T66" fmla="*/ 305 w 1274"/>
                <a:gd name="T67" fmla="*/ 1028 h 1098"/>
                <a:gd name="T68" fmla="*/ 245 w 1274"/>
                <a:gd name="T69" fmla="*/ 979 h 1098"/>
                <a:gd name="T70" fmla="*/ 188 w 1274"/>
                <a:gd name="T71" fmla="*/ 917 h 1098"/>
                <a:gd name="T72" fmla="*/ 136 w 1274"/>
                <a:gd name="T73" fmla="*/ 848 h 1098"/>
                <a:gd name="T74" fmla="*/ 90 w 1274"/>
                <a:gd name="T75" fmla="*/ 771 h 1098"/>
                <a:gd name="T76" fmla="*/ 50 w 1274"/>
                <a:gd name="T77" fmla="*/ 693 h 1098"/>
                <a:gd name="T78" fmla="*/ 17 w 1274"/>
                <a:gd name="T79" fmla="*/ 613 h 1098"/>
                <a:gd name="T80" fmla="*/ 3 w 1274"/>
                <a:gd name="T81" fmla="*/ 570 h 1098"/>
                <a:gd name="T82" fmla="*/ 1 w 1274"/>
                <a:gd name="T83" fmla="*/ 564 h 1098"/>
                <a:gd name="T84" fmla="*/ 0 w 1274"/>
                <a:gd name="T85" fmla="*/ 555 h 1098"/>
                <a:gd name="T86" fmla="*/ 1 w 1274"/>
                <a:gd name="T87" fmla="*/ 531 h 1098"/>
                <a:gd name="T88" fmla="*/ 7 w 1274"/>
                <a:gd name="T89" fmla="*/ 486 h 1098"/>
                <a:gd name="T90" fmla="*/ 21 w 1274"/>
                <a:gd name="T91" fmla="*/ 426 h 1098"/>
                <a:gd name="T92" fmla="*/ 46 w 1274"/>
                <a:gd name="T93" fmla="*/ 357 h 1098"/>
                <a:gd name="T94" fmla="*/ 84 w 1274"/>
                <a:gd name="T95" fmla="*/ 281 h 1098"/>
                <a:gd name="T96" fmla="*/ 138 w 1274"/>
                <a:gd name="T97" fmla="*/ 204 h 1098"/>
                <a:gd name="T98" fmla="*/ 214 w 1274"/>
                <a:gd name="T99" fmla="*/ 13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4" h="1098">
                  <a:moveTo>
                    <a:pt x="260" y="97"/>
                  </a:moveTo>
                  <a:lnTo>
                    <a:pt x="322" y="59"/>
                  </a:lnTo>
                  <a:lnTo>
                    <a:pt x="380" y="32"/>
                  </a:lnTo>
                  <a:lnTo>
                    <a:pt x="436" y="14"/>
                  </a:lnTo>
                  <a:lnTo>
                    <a:pt x="488" y="3"/>
                  </a:lnTo>
                  <a:lnTo>
                    <a:pt x="537" y="0"/>
                  </a:lnTo>
                  <a:lnTo>
                    <a:pt x="583" y="3"/>
                  </a:lnTo>
                  <a:lnTo>
                    <a:pt x="626" y="10"/>
                  </a:lnTo>
                  <a:lnTo>
                    <a:pt x="667" y="23"/>
                  </a:lnTo>
                  <a:lnTo>
                    <a:pt x="705" y="40"/>
                  </a:lnTo>
                  <a:lnTo>
                    <a:pt x="741" y="59"/>
                  </a:lnTo>
                  <a:lnTo>
                    <a:pt x="775" y="81"/>
                  </a:lnTo>
                  <a:lnTo>
                    <a:pt x="806" y="102"/>
                  </a:lnTo>
                  <a:lnTo>
                    <a:pt x="836" y="124"/>
                  </a:lnTo>
                  <a:lnTo>
                    <a:pt x="864" y="145"/>
                  </a:lnTo>
                  <a:lnTo>
                    <a:pt x="890" y="164"/>
                  </a:lnTo>
                  <a:lnTo>
                    <a:pt x="915" y="181"/>
                  </a:lnTo>
                  <a:lnTo>
                    <a:pt x="939" y="198"/>
                  </a:lnTo>
                  <a:lnTo>
                    <a:pt x="965" y="220"/>
                  </a:lnTo>
                  <a:lnTo>
                    <a:pt x="993" y="246"/>
                  </a:lnTo>
                  <a:lnTo>
                    <a:pt x="1019" y="276"/>
                  </a:lnTo>
                  <a:lnTo>
                    <a:pt x="1047" y="308"/>
                  </a:lnTo>
                  <a:lnTo>
                    <a:pt x="1075" y="343"/>
                  </a:lnTo>
                  <a:lnTo>
                    <a:pt x="1101" y="379"/>
                  </a:lnTo>
                  <a:lnTo>
                    <a:pt x="1128" y="416"/>
                  </a:lnTo>
                  <a:lnTo>
                    <a:pt x="1153" y="454"/>
                  </a:lnTo>
                  <a:lnTo>
                    <a:pt x="1177" y="491"/>
                  </a:lnTo>
                  <a:lnTo>
                    <a:pt x="1199" y="528"/>
                  </a:lnTo>
                  <a:lnTo>
                    <a:pt x="1219" y="564"/>
                  </a:lnTo>
                  <a:lnTo>
                    <a:pt x="1237" y="597"/>
                  </a:lnTo>
                  <a:lnTo>
                    <a:pt x="1252" y="628"/>
                  </a:lnTo>
                  <a:lnTo>
                    <a:pt x="1264" y="655"/>
                  </a:lnTo>
                  <a:lnTo>
                    <a:pt x="1272" y="679"/>
                  </a:lnTo>
                  <a:lnTo>
                    <a:pt x="1274" y="700"/>
                  </a:lnTo>
                  <a:lnTo>
                    <a:pt x="1270" y="721"/>
                  </a:lnTo>
                  <a:lnTo>
                    <a:pt x="1259" y="742"/>
                  </a:lnTo>
                  <a:lnTo>
                    <a:pt x="1242" y="763"/>
                  </a:lnTo>
                  <a:lnTo>
                    <a:pt x="1220" y="783"/>
                  </a:lnTo>
                  <a:lnTo>
                    <a:pt x="1194" y="803"/>
                  </a:lnTo>
                  <a:lnTo>
                    <a:pt x="1167" y="823"/>
                  </a:lnTo>
                  <a:lnTo>
                    <a:pt x="1136" y="843"/>
                  </a:lnTo>
                  <a:lnTo>
                    <a:pt x="1104" y="863"/>
                  </a:lnTo>
                  <a:lnTo>
                    <a:pt x="1071" y="882"/>
                  </a:lnTo>
                  <a:lnTo>
                    <a:pt x="1039" y="903"/>
                  </a:lnTo>
                  <a:lnTo>
                    <a:pt x="1008" y="922"/>
                  </a:lnTo>
                  <a:lnTo>
                    <a:pt x="979" y="942"/>
                  </a:lnTo>
                  <a:lnTo>
                    <a:pt x="953" y="961"/>
                  </a:lnTo>
                  <a:lnTo>
                    <a:pt x="932" y="981"/>
                  </a:lnTo>
                  <a:lnTo>
                    <a:pt x="915" y="1002"/>
                  </a:lnTo>
                  <a:lnTo>
                    <a:pt x="898" y="1021"/>
                  </a:lnTo>
                  <a:lnTo>
                    <a:pt x="877" y="1037"/>
                  </a:lnTo>
                  <a:lnTo>
                    <a:pt x="853" y="1052"/>
                  </a:lnTo>
                  <a:lnTo>
                    <a:pt x="825" y="1063"/>
                  </a:lnTo>
                  <a:lnTo>
                    <a:pt x="795" y="1074"/>
                  </a:lnTo>
                  <a:lnTo>
                    <a:pt x="762" y="1083"/>
                  </a:lnTo>
                  <a:lnTo>
                    <a:pt x="728" y="1089"/>
                  </a:lnTo>
                  <a:lnTo>
                    <a:pt x="692" y="1093"/>
                  </a:lnTo>
                  <a:lnTo>
                    <a:pt x="655" y="1097"/>
                  </a:lnTo>
                  <a:lnTo>
                    <a:pt x="616" y="1098"/>
                  </a:lnTo>
                  <a:lnTo>
                    <a:pt x="578" y="1097"/>
                  </a:lnTo>
                  <a:lnTo>
                    <a:pt x="540" y="1094"/>
                  </a:lnTo>
                  <a:lnTo>
                    <a:pt x="502" y="1091"/>
                  </a:lnTo>
                  <a:lnTo>
                    <a:pt x="466" y="1086"/>
                  </a:lnTo>
                  <a:lnTo>
                    <a:pt x="431" y="1079"/>
                  </a:lnTo>
                  <a:lnTo>
                    <a:pt x="398" y="1072"/>
                  </a:lnTo>
                  <a:lnTo>
                    <a:pt x="366" y="1061"/>
                  </a:lnTo>
                  <a:lnTo>
                    <a:pt x="335" y="1046"/>
                  </a:lnTo>
                  <a:lnTo>
                    <a:pt x="305" y="1028"/>
                  </a:lnTo>
                  <a:lnTo>
                    <a:pt x="274" y="1005"/>
                  </a:lnTo>
                  <a:lnTo>
                    <a:pt x="245" y="979"/>
                  </a:lnTo>
                  <a:lnTo>
                    <a:pt x="216" y="949"/>
                  </a:lnTo>
                  <a:lnTo>
                    <a:pt x="188" y="917"/>
                  </a:lnTo>
                  <a:lnTo>
                    <a:pt x="162" y="883"/>
                  </a:lnTo>
                  <a:lnTo>
                    <a:pt x="136" y="848"/>
                  </a:lnTo>
                  <a:lnTo>
                    <a:pt x="113" y="811"/>
                  </a:lnTo>
                  <a:lnTo>
                    <a:pt x="90" y="771"/>
                  </a:lnTo>
                  <a:lnTo>
                    <a:pt x="69" y="732"/>
                  </a:lnTo>
                  <a:lnTo>
                    <a:pt x="50" y="693"/>
                  </a:lnTo>
                  <a:lnTo>
                    <a:pt x="33" y="653"/>
                  </a:lnTo>
                  <a:lnTo>
                    <a:pt x="17" y="613"/>
                  </a:lnTo>
                  <a:lnTo>
                    <a:pt x="4" y="574"/>
                  </a:lnTo>
                  <a:lnTo>
                    <a:pt x="3" y="570"/>
                  </a:lnTo>
                  <a:lnTo>
                    <a:pt x="2" y="567"/>
                  </a:lnTo>
                  <a:lnTo>
                    <a:pt x="1" y="564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5"/>
                  </a:lnTo>
                  <a:lnTo>
                    <a:pt x="1" y="531"/>
                  </a:lnTo>
                  <a:lnTo>
                    <a:pt x="3" y="510"/>
                  </a:lnTo>
                  <a:lnTo>
                    <a:pt x="7" y="486"/>
                  </a:lnTo>
                  <a:lnTo>
                    <a:pt x="13" y="458"/>
                  </a:lnTo>
                  <a:lnTo>
                    <a:pt x="21" y="426"/>
                  </a:lnTo>
                  <a:lnTo>
                    <a:pt x="32" y="392"/>
                  </a:lnTo>
                  <a:lnTo>
                    <a:pt x="46" y="357"/>
                  </a:lnTo>
                  <a:lnTo>
                    <a:pt x="63" y="319"/>
                  </a:lnTo>
                  <a:lnTo>
                    <a:pt x="84" y="281"/>
                  </a:lnTo>
                  <a:lnTo>
                    <a:pt x="109" y="243"/>
                  </a:lnTo>
                  <a:lnTo>
                    <a:pt x="138" y="204"/>
                  </a:lnTo>
                  <a:lnTo>
                    <a:pt x="174" y="167"/>
                  </a:lnTo>
                  <a:lnTo>
                    <a:pt x="214" y="131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6" name="Freeform 55"/>
            <p:cNvSpPr>
              <a:spLocks noChangeArrowheads="1"/>
            </p:cNvSpPr>
            <p:nvPr/>
          </p:nvSpPr>
          <p:spPr bwMode="auto">
            <a:xfrm>
              <a:off x="180" y="952"/>
              <a:ext cx="308" cy="262"/>
            </a:xfrm>
            <a:custGeom>
              <a:avLst/>
              <a:gdLst>
                <a:gd name="T0" fmla="*/ 309 w 1233"/>
                <a:gd name="T1" fmla="*/ 52 h 1052"/>
                <a:gd name="T2" fmla="*/ 415 w 1233"/>
                <a:gd name="T3" fmla="*/ 12 h 1052"/>
                <a:gd name="T4" fmla="*/ 511 w 1233"/>
                <a:gd name="T5" fmla="*/ 0 h 1052"/>
                <a:gd name="T6" fmla="*/ 598 w 1233"/>
                <a:gd name="T7" fmla="*/ 11 h 1052"/>
                <a:gd name="T8" fmla="*/ 676 w 1233"/>
                <a:gd name="T9" fmla="*/ 37 h 1052"/>
                <a:gd name="T10" fmla="*/ 745 w 1233"/>
                <a:gd name="T11" fmla="*/ 73 h 1052"/>
                <a:gd name="T12" fmla="*/ 807 w 1233"/>
                <a:gd name="T13" fmla="*/ 112 h 1052"/>
                <a:gd name="T14" fmla="*/ 861 w 1233"/>
                <a:gd name="T15" fmla="*/ 149 h 1052"/>
                <a:gd name="T16" fmla="*/ 910 w 1233"/>
                <a:gd name="T17" fmla="*/ 182 h 1052"/>
                <a:gd name="T18" fmla="*/ 961 w 1233"/>
                <a:gd name="T19" fmla="*/ 229 h 1052"/>
                <a:gd name="T20" fmla="*/ 1014 w 1233"/>
                <a:gd name="T21" fmla="*/ 288 h 1052"/>
                <a:gd name="T22" fmla="*/ 1067 w 1233"/>
                <a:gd name="T23" fmla="*/ 357 h 1052"/>
                <a:gd name="T24" fmla="*/ 1117 w 1233"/>
                <a:gd name="T25" fmla="*/ 429 h 1052"/>
                <a:gd name="T26" fmla="*/ 1160 w 1233"/>
                <a:gd name="T27" fmla="*/ 502 h 1052"/>
                <a:gd name="T28" fmla="*/ 1197 w 1233"/>
                <a:gd name="T29" fmla="*/ 568 h 1052"/>
                <a:gd name="T30" fmla="*/ 1222 w 1233"/>
                <a:gd name="T31" fmla="*/ 624 h 1052"/>
                <a:gd name="T32" fmla="*/ 1233 w 1233"/>
                <a:gd name="T33" fmla="*/ 667 h 1052"/>
                <a:gd name="T34" fmla="*/ 1218 w 1233"/>
                <a:gd name="T35" fmla="*/ 707 h 1052"/>
                <a:gd name="T36" fmla="*/ 1181 w 1233"/>
                <a:gd name="T37" fmla="*/ 748 h 1052"/>
                <a:gd name="T38" fmla="*/ 1128 w 1233"/>
                <a:gd name="T39" fmla="*/ 786 h 1052"/>
                <a:gd name="T40" fmla="*/ 1068 w 1233"/>
                <a:gd name="T41" fmla="*/ 824 h 1052"/>
                <a:gd name="T42" fmla="*/ 1006 w 1233"/>
                <a:gd name="T43" fmla="*/ 863 h 1052"/>
                <a:gd name="T44" fmla="*/ 948 w 1233"/>
                <a:gd name="T45" fmla="*/ 901 h 1052"/>
                <a:gd name="T46" fmla="*/ 902 w 1233"/>
                <a:gd name="T47" fmla="*/ 940 h 1052"/>
                <a:gd name="T48" fmla="*/ 869 w 1233"/>
                <a:gd name="T49" fmla="*/ 977 h 1052"/>
                <a:gd name="T50" fmla="*/ 825 w 1233"/>
                <a:gd name="T51" fmla="*/ 1007 h 1052"/>
                <a:gd name="T52" fmla="*/ 770 w 1233"/>
                <a:gd name="T53" fmla="*/ 1029 h 1052"/>
                <a:gd name="T54" fmla="*/ 705 w 1233"/>
                <a:gd name="T55" fmla="*/ 1043 h 1052"/>
                <a:gd name="T56" fmla="*/ 634 w 1233"/>
                <a:gd name="T57" fmla="*/ 1050 h 1052"/>
                <a:gd name="T58" fmla="*/ 560 w 1233"/>
                <a:gd name="T59" fmla="*/ 1050 h 1052"/>
                <a:gd name="T60" fmla="*/ 486 w 1233"/>
                <a:gd name="T61" fmla="*/ 1045 h 1052"/>
                <a:gd name="T62" fmla="*/ 417 w 1233"/>
                <a:gd name="T63" fmla="*/ 1034 h 1052"/>
                <a:gd name="T64" fmla="*/ 354 w 1233"/>
                <a:gd name="T65" fmla="*/ 1017 h 1052"/>
                <a:gd name="T66" fmla="*/ 294 w 1233"/>
                <a:gd name="T67" fmla="*/ 984 h 1052"/>
                <a:gd name="T68" fmla="*/ 237 w 1233"/>
                <a:gd name="T69" fmla="*/ 936 h 1052"/>
                <a:gd name="T70" fmla="*/ 182 w 1233"/>
                <a:gd name="T71" fmla="*/ 878 h 1052"/>
                <a:gd name="T72" fmla="*/ 132 w 1233"/>
                <a:gd name="T73" fmla="*/ 810 h 1052"/>
                <a:gd name="T74" fmla="*/ 87 w 1233"/>
                <a:gd name="T75" fmla="*/ 736 h 1052"/>
                <a:gd name="T76" fmla="*/ 49 w 1233"/>
                <a:gd name="T77" fmla="*/ 659 h 1052"/>
                <a:gd name="T78" fmla="*/ 17 w 1233"/>
                <a:gd name="T79" fmla="*/ 581 h 1052"/>
                <a:gd name="T80" fmla="*/ 3 w 1233"/>
                <a:gd name="T81" fmla="*/ 541 h 1052"/>
                <a:gd name="T82" fmla="*/ 1 w 1233"/>
                <a:gd name="T83" fmla="*/ 535 h 1052"/>
                <a:gd name="T84" fmla="*/ 0 w 1233"/>
                <a:gd name="T85" fmla="*/ 526 h 1052"/>
                <a:gd name="T86" fmla="*/ 1 w 1233"/>
                <a:gd name="T87" fmla="*/ 500 h 1052"/>
                <a:gd name="T88" fmla="*/ 6 w 1233"/>
                <a:gd name="T89" fmla="*/ 457 h 1052"/>
                <a:gd name="T90" fmla="*/ 20 w 1233"/>
                <a:gd name="T91" fmla="*/ 398 h 1052"/>
                <a:gd name="T92" fmla="*/ 44 w 1233"/>
                <a:gd name="T93" fmla="*/ 330 h 1052"/>
                <a:gd name="T94" fmla="*/ 81 w 1233"/>
                <a:gd name="T95" fmla="*/ 257 h 1052"/>
                <a:gd name="T96" fmla="*/ 134 w 1233"/>
                <a:gd name="T97" fmla="*/ 184 h 1052"/>
                <a:gd name="T98" fmla="*/ 208 w 1233"/>
                <a:gd name="T99" fmla="*/ 11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3" h="1052">
                  <a:moveTo>
                    <a:pt x="253" y="84"/>
                  </a:moveTo>
                  <a:lnTo>
                    <a:pt x="309" y="52"/>
                  </a:lnTo>
                  <a:lnTo>
                    <a:pt x="364" y="28"/>
                  </a:lnTo>
                  <a:lnTo>
                    <a:pt x="415" y="12"/>
                  </a:lnTo>
                  <a:lnTo>
                    <a:pt x="464" y="4"/>
                  </a:lnTo>
                  <a:lnTo>
                    <a:pt x="511" y="0"/>
                  </a:lnTo>
                  <a:lnTo>
                    <a:pt x="556" y="4"/>
                  </a:lnTo>
                  <a:lnTo>
                    <a:pt x="598" y="11"/>
                  </a:lnTo>
                  <a:lnTo>
                    <a:pt x="638" y="22"/>
                  </a:lnTo>
                  <a:lnTo>
                    <a:pt x="676" y="37"/>
                  </a:lnTo>
                  <a:lnTo>
                    <a:pt x="712" y="54"/>
                  </a:lnTo>
                  <a:lnTo>
                    <a:pt x="745" y="73"/>
                  </a:lnTo>
                  <a:lnTo>
                    <a:pt x="777" y="92"/>
                  </a:lnTo>
                  <a:lnTo>
                    <a:pt x="807" y="112"/>
                  </a:lnTo>
                  <a:lnTo>
                    <a:pt x="835" y="132"/>
                  </a:lnTo>
                  <a:lnTo>
                    <a:pt x="861" y="149"/>
                  </a:lnTo>
                  <a:lnTo>
                    <a:pt x="885" y="165"/>
                  </a:lnTo>
                  <a:lnTo>
                    <a:pt x="910" y="182"/>
                  </a:lnTo>
                  <a:lnTo>
                    <a:pt x="934" y="203"/>
                  </a:lnTo>
                  <a:lnTo>
                    <a:pt x="961" y="229"/>
                  </a:lnTo>
                  <a:lnTo>
                    <a:pt x="987" y="256"/>
                  </a:lnTo>
                  <a:lnTo>
                    <a:pt x="1014" y="288"/>
                  </a:lnTo>
                  <a:lnTo>
                    <a:pt x="1040" y="321"/>
                  </a:lnTo>
                  <a:lnTo>
                    <a:pt x="1067" y="357"/>
                  </a:lnTo>
                  <a:lnTo>
                    <a:pt x="1092" y="393"/>
                  </a:lnTo>
                  <a:lnTo>
                    <a:pt x="1117" y="429"/>
                  </a:lnTo>
                  <a:lnTo>
                    <a:pt x="1139" y="465"/>
                  </a:lnTo>
                  <a:lnTo>
                    <a:pt x="1160" y="502"/>
                  </a:lnTo>
                  <a:lnTo>
                    <a:pt x="1180" y="536"/>
                  </a:lnTo>
                  <a:lnTo>
                    <a:pt x="1197" y="568"/>
                  </a:lnTo>
                  <a:lnTo>
                    <a:pt x="1212" y="597"/>
                  </a:lnTo>
                  <a:lnTo>
                    <a:pt x="1222" y="624"/>
                  </a:lnTo>
                  <a:lnTo>
                    <a:pt x="1231" y="646"/>
                  </a:lnTo>
                  <a:lnTo>
                    <a:pt x="1233" y="667"/>
                  </a:lnTo>
                  <a:lnTo>
                    <a:pt x="1229" y="687"/>
                  </a:lnTo>
                  <a:lnTo>
                    <a:pt x="1218" y="707"/>
                  </a:lnTo>
                  <a:lnTo>
                    <a:pt x="1202" y="727"/>
                  </a:lnTo>
                  <a:lnTo>
                    <a:pt x="1181" y="748"/>
                  </a:lnTo>
                  <a:lnTo>
                    <a:pt x="1156" y="767"/>
                  </a:lnTo>
                  <a:lnTo>
                    <a:pt x="1128" y="786"/>
                  </a:lnTo>
                  <a:lnTo>
                    <a:pt x="1099" y="805"/>
                  </a:lnTo>
                  <a:lnTo>
                    <a:pt x="1068" y="824"/>
                  </a:lnTo>
                  <a:lnTo>
                    <a:pt x="1037" y="844"/>
                  </a:lnTo>
                  <a:lnTo>
                    <a:pt x="1006" y="863"/>
                  </a:lnTo>
                  <a:lnTo>
                    <a:pt x="976" y="882"/>
                  </a:lnTo>
                  <a:lnTo>
                    <a:pt x="948" y="901"/>
                  </a:lnTo>
                  <a:lnTo>
                    <a:pt x="923" y="920"/>
                  </a:lnTo>
                  <a:lnTo>
                    <a:pt x="902" y="940"/>
                  </a:lnTo>
                  <a:lnTo>
                    <a:pt x="885" y="959"/>
                  </a:lnTo>
                  <a:lnTo>
                    <a:pt x="869" y="977"/>
                  </a:lnTo>
                  <a:lnTo>
                    <a:pt x="849" y="993"/>
                  </a:lnTo>
                  <a:lnTo>
                    <a:pt x="825" y="1007"/>
                  </a:lnTo>
                  <a:lnTo>
                    <a:pt x="800" y="1020"/>
                  </a:lnTo>
                  <a:lnTo>
                    <a:pt x="770" y="1029"/>
                  </a:lnTo>
                  <a:lnTo>
                    <a:pt x="738" y="1037"/>
                  </a:lnTo>
                  <a:lnTo>
                    <a:pt x="705" y="1043"/>
                  </a:lnTo>
                  <a:lnTo>
                    <a:pt x="670" y="1047"/>
                  </a:lnTo>
                  <a:lnTo>
                    <a:pt x="634" y="1050"/>
                  </a:lnTo>
                  <a:lnTo>
                    <a:pt x="597" y="1052"/>
                  </a:lnTo>
                  <a:lnTo>
                    <a:pt x="560" y="1050"/>
                  </a:lnTo>
                  <a:lnTo>
                    <a:pt x="523" y="1049"/>
                  </a:lnTo>
                  <a:lnTo>
                    <a:pt x="486" y="1045"/>
                  </a:lnTo>
                  <a:lnTo>
                    <a:pt x="451" y="1041"/>
                  </a:lnTo>
                  <a:lnTo>
                    <a:pt x="417" y="1034"/>
                  </a:lnTo>
                  <a:lnTo>
                    <a:pt x="385" y="1027"/>
                  </a:lnTo>
                  <a:lnTo>
                    <a:pt x="354" y="1017"/>
                  </a:lnTo>
                  <a:lnTo>
                    <a:pt x="324" y="1003"/>
                  </a:lnTo>
                  <a:lnTo>
                    <a:pt x="294" y="984"/>
                  </a:lnTo>
                  <a:lnTo>
                    <a:pt x="266" y="962"/>
                  </a:lnTo>
                  <a:lnTo>
                    <a:pt x="237" y="936"/>
                  </a:lnTo>
                  <a:lnTo>
                    <a:pt x="209" y="909"/>
                  </a:lnTo>
                  <a:lnTo>
                    <a:pt x="182" y="878"/>
                  </a:lnTo>
                  <a:lnTo>
                    <a:pt x="157" y="845"/>
                  </a:lnTo>
                  <a:lnTo>
                    <a:pt x="132" y="810"/>
                  </a:lnTo>
                  <a:lnTo>
                    <a:pt x="110" y="773"/>
                  </a:lnTo>
                  <a:lnTo>
                    <a:pt x="87" y="736"/>
                  </a:lnTo>
                  <a:lnTo>
                    <a:pt x="67" y="698"/>
                  </a:lnTo>
                  <a:lnTo>
                    <a:pt x="49" y="659"/>
                  </a:lnTo>
                  <a:lnTo>
                    <a:pt x="32" y="620"/>
                  </a:lnTo>
                  <a:lnTo>
                    <a:pt x="17" y="581"/>
                  </a:lnTo>
                  <a:lnTo>
                    <a:pt x="4" y="544"/>
                  </a:lnTo>
                  <a:lnTo>
                    <a:pt x="3" y="541"/>
                  </a:lnTo>
                  <a:lnTo>
                    <a:pt x="2" y="538"/>
                  </a:lnTo>
                  <a:lnTo>
                    <a:pt x="1" y="535"/>
                  </a:lnTo>
                  <a:lnTo>
                    <a:pt x="0" y="530"/>
                  </a:lnTo>
                  <a:lnTo>
                    <a:pt x="0" y="526"/>
                  </a:lnTo>
                  <a:lnTo>
                    <a:pt x="0" y="516"/>
                  </a:lnTo>
                  <a:lnTo>
                    <a:pt x="1" y="500"/>
                  </a:lnTo>
                  <a:lnTo>
                    <a:pt x="3" y="481"/>
                  </a:lnTo>
                  <a:lnTo>
                    <a:pt x="6" y="457"/>
                  </a:lnTo>
                  <a:lnTo>
                    <a:pt x="13" y="429"/>
                  </a:lnTo>
                  <a:lnTo>
                    <a:pt x="20" y="398"/>
                  </a:lnTo>
                  <a:lnTo>
                    <a:pt x="31" y="365"/>
                  </a:lnTo>
                  <a:lnTo>
                    <a:pt x="44" y="330"/>
                  </a:lnTo>
                  <a:lnTo>
                    <a:pt x="61" y="294"/>
                  </a:lnTo>
                  <a:lnTo>
                    <a:pt x="81" y="257"/>
                  </a:lnTo>
                  <a:lnTo>
                    <a:pt x="106" y="220"/>
                  </a:lnTo>
                  <a:lnTo>
                    <a:pt x="134" y="184"/>
                  </a:lnTo>
                  <a:lnTo>
                    <a:pt x="168" y="149"/>
                  </a:lnTo>
                  <a:lnTo>
                    <a:pt x="208" y="115"/>
                  </a:lnTo>
                  <a:lnTo>
                    <a:pt x="253" y="84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" name="Freeform 56"/>
            <p:cNvSpPr>
              <a:spLocks noChangeArrowheads="1"/>
            </p:cNvSpPr>
            <p:nvPr/>
          </p:nvSpPr>
          <p:spPr bwMode="auto">
            <a:xfrm>
              <a:off x="185" y="959"/>
              <a:ext cx="298" cy="251"/>
            </a:xfrm>
            <a:custGeom>
              <a:avLst/>
              <a:gdLst>
                <a:gd name="T0" fmla="*/ 296 w 1193"/>
                <a:gd name="T1" fmla="*/ 43 h 1006"/>
                <a:gd name="T2" fmla="*/ 394 w 1193"/>
                <a:gd name="T3" fmla="*/ 10 h 1006"/>
                <a:gd name="T4" fmla="*/ 486 w 1193"/>
                <a:gd name="T5" fmla="*/ 0 h 1006"/>
                <a:gd name="T6" fmla="*/ 570 w 1193"/>
                <a:gd name="T7" fmla="*/ 10 h 1006"/>
                <a:gd name="T8" fmla="*/ 648 w 1193"/>
                <a:gd name="T9" fmla="*/ 32 h 1006"/>
                <a:gd name="T10" fmla="*/ 717 w 1193"/>
                <a:gd name="T11" fmla="*/ 63 h 1006"/>
                <a:gd name="T12" fmla="*/ 779 w 1193"/>
                <a:gd name="T13" fmla="*/ 98 h 1006"/>
                <a:gd name="T14" fmla="*/ 833 w 1193"/>
                <a:gd name="T15" fmla="*/ 133 h 1006"/>
                <a:gd name="T16" fmla="*/ 880 w 1193"/>
                <a:gd name="T17" fmla="*/ 163 h 1006"/>
                <a:gd name="T18" fmla="*/ 929 w 1193"/>
                <a:gd name="T19" fmla="*/ 209 h 1006"/>
                <a:gd name="T20" fmla="*/ 980 w 1193"/>
                <a:gd name="T21" fmla="*/ 267 h 1006"/>
                <a:gd name="T22" fmla="*/ 1032 w 1193"/>
                <a:gd name="T23" fmla="*/ 334 h 1006"/>
                <a:gd name="T24" fmla="*/ 1080 w 1193"/>
                <a:gd name="T25" fmla="*/ 403 h 1006"/>
                <a:gd name="T26" fmla="*/ 1122 w 1193"/>
                <a:gd name="T27" fmla="*/ 473 h 1006"/>
                <a:gd name="T28" fmla="*/ 1157 w 1193"/>
                <a:gd name="T29" fmla="*/ 538 h 1006"/>
                <a:gd name="T30" fmla="*/ 1183 w 1193"/>
                <a:gd name="T31" fmla="*/ 591 h 1006"/>
                <a:gd name="T32" fmla="*/ 1193 w 1193"/>
                <a:gd name="T33" fmla="*/ 634 h 1006"/>
                <a:gd name="T34" fmla="*/ 1178 w 1193"/>
                <a:gd name="T35" fmla="*/ 673 h 1006"/>
                <a:gd name="T36" fmla="*/ 1143 w 1193"/>
                <a:gd name="T37" fmla="*/ 711 h 1006"/>
                <a:gd name="T38" fmla="*/ 1091 w 1193"/>
                <a:gd name="T39" fmla="*/ 749 h 1006"/>
                <a:gd name="T40" fmla="*/ 1033 w 1193"/>
                <a:gd name="T41" fmla="*/ 786 h 1006"/>
                <a:gd name="T42" fmla="*/ 973 w 1193"/>
                <a:gd name="T43" fmla="*/ 823 h 1006"/>
                <a:gd name="T44" fmla="*/ 916 w 1193"/>
                <a:gd name="T45" fmla="*/ 861 h 1006"/>
                <a:gd name="T46" fmla="*/ 873 w 1193"/>
                <a:gd name="T47" fmla="*/ 897 h 1006"/>
                <a:gd name="T48" fmla="*/ 842 w 1193"/>
                <a:gd name="T49" fmla="*/ 933 h 1006"/>
                <a:gd name="T50" fmla="*/ 799 w 1193"/>
                <a:gd name="T51" fmla="*/ 963 h 1006"/>
                <a:gd name="T52" fmla="*/ 745 w 1193"/>
                <a:gd name="T53" fmla="*/ 983 h 1006"/>
                <a:gd name="T54" fmla="*/ 682 w 1193"/>
                <a:gd name="T55" fmla="*/ 997 h 1006"/>
                <a:gd name="T56" fmla="*/ 614 w 1193"/>
                <a:gd name="T57" fmla="*/ 1004 h 1006"/>
                <a:gd name="T58" fmla="*/ 542 w 1193"/>
                <a:gd name="T59" fmla="*/ 1004 h 1006"/>
                <a:gd name="T60" fmla="*/ 471 w 1193"/>
                <a:gd name="T61" fmla="*/ 999 h 1006"/>
                <a:gd name="T62" fmla="*/ 403 w 1193"/>
                <a:gd name="T63" fmla="*/ 990 h 1006"/>
                <a:gd name="T64" fmla="*/ 343 w 1193"/>
                <a:gd name="T65" fmla="*/ 973 h 1006"/>
                <a:gd name="T66" fmla="*/ 285 w 1193"/>
                <a:gd name="T67" fmla="*/ 941 h 1006"/>
                <a:gd name="T68" fmla="*/ 230 w 1193"/>
                <a:gd name="T69" fmla="*/ 894 h 1006"/>
                <a:gd name="T70" fmla="*/ 176 w 1193"/>
                <a:gd name="T71" fmla="*/ 836 h 1006"/>
                <a:gd name="T72" fmla="*/ 128 w 1193"/>
                <a:gd name="T73" fmla="*/ 770 h 1006"/>
                <a:gd name="T74" fmla="*/ 85 w 1193"/>
                <a:gd name="T75" fmla="*/ 699 h 1006"/>
                <a:gd name="T76" fmla="*/ 46 w 1193"/>
                <a:gd name="T77" fmla="*/ 624 h 1006"/>
                <a:gd name="T78" fmla="*/ 16 w 1193"/>
                <a:gd name="T79" fmla="*/ 549 h 1006"/>
                <a:gd name="T80" fmla="*/ 2 w 1193"/>
                <a:gd name="T81" fmla="*/ 510 h 1006"/>
                <a:gd name="T82" fmla="*/ 1 w 1193"/>
                <a:gd name="T83" fmla="*/ 505 h 1006"/>
                <a:gd name="T84" fmla="*/ 0 w 1193"/>
                <a:gd name="T85" fmla="*/ 497 h 1006"/>
                <a:gd name="T86" fmla="*/ 0 w 1193"/>
                <a:gd name="T87" fmla="*/ 470 h 1006"/>
                <a:gd name="T88" fmla="*/ 6 w 1193"/>
                <a:gd name="T89" fmla="*/ 427 h 1006"/>
                <a:gd name="T90" fmla="*/ 18 w 1193"/>
                <a:gd name="T91" fmla="*/ 369 h 1006"/>
                <a:gd name="T92" fmla="*/ 41 w 1193"/>
                <a:gd name="T93" fmla="*/ 303 h 1006"/>
                <a:gd name="T94" fmla="*/ 77 w 1193"/>
                <a:gd name="T95" fmla="*/ 233 h 1006"/>
                <a:gd name="T96" fmla="*/ 129 w 1193"/>
                <a:gd name="T97" fmla="*/ 162 h 1006"/>
                <a:gd name="T98" fmla="*/ 201 w 1193"/>
                <a:gd name="T99" fmla="*/ 98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3" h="1006">
                  <a:moveTo>
                    <a:pt x="244" y="70"/>
                  </a:moveTo>
                  <a:lnTo>
                    <a:pt x="296" y="43"/>
                  </a:lnTo>
                  <a:lnTo>
                    <a:pt x="346" y="23"/>
                  </a:lnTo>
                  <a:lnTo>
                    <a:pt x="394" y="10"/>
                  </a:lnTo>
                  <a:lnTo>
                    <a:pt x="440" y="2"/>
                  </a:lnTo>
                  <a:lnTo>
                    <a:pt x="486" y="0"/>
                  </a:lnTo>
                  <a:lnTo>
                    <a:pt x="528" y="2"/>
                  </a:lnTo>
                  <a:lnTo>
                    <a:pt x="570" y="10"/>
                  </a:lnTo>
                  <a:lnTo>
                    <a:pt x="609" y="20"/>
                  </a:lnTo>
                  <a:lnTo>
                    <a:pt x="648" y="32"/>
                  </a:lnTo>
                  <a:lnTo>
                    <a:pt x="683" y="47"/>
                  </a:lnTo>
                  <a:lnTo>
                    <a:pt x="717" y="63"/>
                  </a:lnTo>
                  <a:lnTo>
                    <a:pt x="749" y="81"/>
                  </a:lnTo>
                  <a:lnTo>
                    <a:pt x="779" y="98"/>
                  </a:lnTo>
                  <a:lnTo>
                    <a:pt x="808" y="115"/>
                  </a:lnTo>
                  <a:lnTo>
                    <a:pt x="833" y="133"/>
                  </a:lnTo>
                  <a:lnTo>
                    <a:pt x="857" y="147"/>
                  </a:lnTo>
                  <a:lnTo>
                    <a:pt x="880" y="163"/>
                  </a:lnTo>
                  <a:lnTo>
                    <a:pt x="904" y="185"/>
                  </a:lnTo>
                  <a:lnTo>
                    <a:pt x="929" y="209"/>
                  </a:lnTo>
                  <a:lnTo>
                    <a:pt x="955" y="237"/>
                  </a:lnTo>
                  <a:lnTo>
                    <a:pt x="980" y="267"/>
                  </a:lnTo>
                  <a:lnTo>
                    <a:pt x="1006" y="300"/>
                  </a:lnTo>
                  <a:lnTo>
                    <a:pt x="1032" y="334"/>
                  </a:lnTo>
                  <a:lnTo>
                    <a:pt x="1056" y="368"/>
                  </a:lnTo>
                  <a:lnTo>
                    <a:pt x="1080" y="403"/>
                  </a:lnTo>
                  <a:lnTo>
                    <a:pt x="1102" y="438"/>
                  </a:lnTo>
                  <a:lnTo>
                    <a:pt x="1122" y="473"/>
                  </a:lnTo>
                  <a:lnTo>
                    <a:pt x="1141" y="506"/>
                  </a:lnTo>
                  <a:lnTo>
                    <a:pt x="1157" y="538"/>
                  </a:lnTo>
                  <a:lnTo>
                    <a:pt x="1171" y="565"/>
                  </a:lnTo>
                  <a:lnTo>
                    <a:pt x="1183" y="591"/>
                  </a:lnTo>
                  <a:lnTo>
                    <a:pt x="1191" y="613"/>
                  </a:lnTo>
                  <a:lnTo>
                    <a:pt x="1193" y="634"/>
                  </a:lnTo>
                  <a:lnTo>
                    <a:pt x="1188" y="653"/>
                  </a:lnTo>
                  <a:lnTo>
                    <a:pt x="1178" y="673"/>
                  </a:lnTo>
                  <a:lnTo>
                    <a:pt x="1163" y="692"/>
                  </a:lnTo>
                  <a:lnTo>
                    <a:pt x="1143" y="711"/>
                  </a:lnTo>
                  <a:lnTo>
                    <a:pt x="1118" y="729"/>
                  </a:lnTo>
                  <a:lnTo>
                    <a:pt x="1091" y="749"/>
                  </a:lnTo>
                  <a:lnTo>
                    <a:pt x="1063" y="768"/>
                  </a:lnTo>
                  <a:lnTo>
                    <a:pt x="1033" y="786"/>
                  </a:lnTo>
                  <a:lnTo>
                    <a:pt x="1003" y="804"/>
                  </a:lnTo>
                  <a:lnTo>
                    <a:pt x="973" y="823"/>
                  </a:lnTo>
                  <a:lnTo>
                    <a:pt x="944" y="841"/>
                  </a:lnTo>
                  <a:lnTo>
                    <a:pt x="916" y="861"/>
                  </a:lnTo>
                  <a:lnTo>
                    <a:pt x="893" y="879"/>
                  </a:lnTo>
                  <a:lnTo>
                    <a:pt x="873" y="897"/>
                  </a:lnTo>
                  <a:lnTo>
                    <a:pt x="857" y="916"/>
                  </a:lnTo>
                  <a:lnTo>
                    <a:pt x="842" y="933"/>
                  </a:lnTo>
                  <a:lnTo>
                    <a:pt x="821" y="949"/>
                  </a:lnTo>
                  <a:lnTo>
                    <a:pt x="799" y="963"/>
                  </a:lnTo>
                  <a:lnTo>
                    <a:pt x="773" y="974"/>
                  </a:lnTo>
                  <a:lnTo>
                    <a:pt x="745" y="983"/>
                  </a:lnTo>
                  <a:lnTo>
                    <a:pt x="715" y="992"/>
                  </a:lnTo>
                  <a:lnTo>
                    <a:pt x="682" y="997"/>
                  </a:lnTo>
                  <a:lnTo>
                    <a:pt x="649" y="1001"/>
                  </a:lnTo>
                  <a:lnTo>
                    <a:pt x="614" y="1004"/>
                  </a:lnTo>
                  <a:lnTo>
                    <a:pt x="577" y="1006"/>
                  </a:lnTo>
                  <a:lnTo>
                    <a:pt x="542" y="1004"/>
                  </a:lnTo>
                  <a:lnTo>
                    <a:pt x="506" y="1002"/>
                  </a:lnTo>
                  <a:lnTo>
                    <a:pt x="471" y="999"/>
                  </a:lnTo>
                  <a:lnTo>
                    <a:pt x="436" y="995"/>
                  </a:lnTo>
                  <a:lnTo>
                    <a:pt x="403" y="990"/>
                  </a:lnTo>
                  <a:lnTo>
                    <a:pt x="372" y="982"/>
                  </a:lnTo>
                  <a:lnTo>
                    <a:pt x="343" y="973"/>
                  </a:lnTo>
                  <a:lnTo>
                    <a:pt x="314" y="959"/>
                  </a:lnTo>
                  <a:lnTo>
                    <a:pt x="285" y="941"/>
                  </a:lnTo>
                  <a:lnTo>
                    <a:pt x="257" y="919"/>
                  </a:lnTo>
                  <a:lnTo>
                    <a:pt x="230" y="894"/>
                  </a:lnTo>
                  <a:lnTo>
                    <a:pt x="203" y="867"/>
                  </a:lnTo>
                  <a:lnTo>
                    <a:pt x="176" y="836"/>
                  </a:lnTo>
                  <a:lnTo>
                    <a:pt x="152" y="804"/>
                  </a:lnTo>
                  <a:lnTo>
                    <a:pt x="128" y="770"/>
                  </a:lnTo>
                  <a:lnTo>
                    <a:pt x="106" y="735"/>
                  </a:lnTo>
                  <a:lnTo>
                    <a:pt x="85" y="699"/>
                  </a:lnTo>
                  <a:lnTo>
                    <a:pt x="64" y="661"/>
                  </a:lnTo>
                  <a:lnTo>
                    <a:pt x="46" y="624"/>
                  </a:lnTo>
                  <a:lnTo>
                    <a:pt x="30" y="587"/>
                  </a:lnTo>
                  <a:lnTo>
                    <a:pt x="16" y="549"/>
                  </a:lnTo>
                  <a:lnTo>
                    <a:pt x="3" y="513"/>
                  </a:lnTo>
                  <a:lnTo>
                    <a:pt x="2" y="510"/>
                  </a:lnTo>
                  <a:lnTo>
                    <a:pt x="2" y="507"/>
                  </a:lnTo>
                  <a:lnTo>
                    <a:pt x="1" y="505"/>
                  </a:lnTo>
                  <a:lnTo>
                    <a:pt x="0" y="501"/>
                  </a:lnTo>
                  <a:lnTo>
                    <a:pt x="0" y="497"/>
                  </a:lnTo>
                  <a:lnTo>
                    <a:pt x="0" y="486"/>
                  </a:lnTo>
                  <a:lnTo>
                    <a:pt x="0" y="470"/>
                  </a:lnTo>
                  <a:lnTo>
                    <a:pt x="2" y="450"/>
                  </a:lnTo>
                  <a:lnTo>
                    <a:pt x="6" y="427"/>
                  </a:lnTo>
                  <a:lnTo>
                    <a:pt x="11" y="399"/>
                  </a:lnTo>
                  <a:lnTo>
                    <a:pt x="18" y="369"/>
                  </a:lnTo>
                  <a:lnTo>
                    <a:pt x="28" y="336"/>
                  </a:lnTo>
                  <a:lnTo>
                    <a:pt x="41" y="303"/>
                  </a:lnTo>
                  <a:lnTo>
                    <a:pt x="58" y="268"/>
                  </a:lnTo>
                  <a:lnTo>
                    <a:pt x="77" y="233"/>
                  </a:lnTo>
                  <a:lnTo>
                    <a:pt x="102" y="198"/>
                  </a:lnTo>
                  <a:lnTo>
                    <a:pt x="129" y="162"/>
                  </a:lnTo>
                  <a:lnTo>
                    <a:pt x="162" y="129"/>
                  </a:lnTo>
                  <a:lnTo>
                    <a:pt x="201" y="98"/>
                  </a:lnTo>
                  <a:lnTo>
                    <a:pt x="244" y="70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" name="Freeform 57"/>
            <p:cNvSpPr>
              <a:spLocks noChangeArrowheads="1"/>
            </p:cNvSpPr>
            <p:nvPr/>
          </p:nvSpPr>
          <p:spPr bwMode="auto">
            <a:xfrm>
              <a:off x="190" y="967"/>
              <a:ext cx="288" cy="239"/>
            </a:xfrm>
            <a:custGeom>
              <a:avLst/>
              <a:gdLst>
                <a:gd name="T0" fmla="*/ 281 w 1151"/>
                <a:gd name="T1" fmla="*/ 34 h 960"/>
                <a:gd name="T2" fmla="*/ 371 w 1151"/>
                <a:gd name="T3" fmla="*/ 8 h 960"/>
                <a:gd name="T4" fmla="*/ 458 w 1151"/>
                <a:gd name="T5" fmla="*/ 0 h 960"/>
                <a:gd name="T6" fmla="*/ 540 w 1151"/>
                <a:gd name="T7" fmla="*/ 8 h 960"/>
                <a:gd name="T8" fmla="*/ 617 w 1151"/>
                <a:gd name="T9" fmla="*/ 28 h 960"/>
                <a:gd name="T10" fmla="*/ 687 w 1151"/>
                <a:gd name="T11" fmla="*/ 55 h 960"/>
                <a:gd name="T12" fmla="*/ 749 w 1151"/>
                <a:gd name="T13" fmla="*/ 87 h 960"/>
                <a:gd name="T14" fmla="*/ 804 w 1151"/>
                <a:gd name="T15" fmla="*/ 117 h 960"/>
                <a:gd name="T16" fmla="*/ 848 w 1151"/>
                <a:gd name="T17" fmla="*/ 147 h 960"/>
                <a:gd name="T18" fmla="*/ 896 w 1151"/>
                <a:gd name="T19" fmla="*/ 191 h 960"/>
                <a:gd name="T20" fmla="*/ 947 w 1151"/>
                <a:gd name="T21" fmla="*/ 246 h 960"/>
                <a:gd name="T22" fmla="*/ 996 w 1151"/>
                <a:gd name="T23" fmla="*/ 310 h 960"/>
                <a:gd name="T24" fmla="*/ 1043 w 1151"/>
                <a:gd name="T25" fmla="*/ 379 h 960"/>
                <a:gd name="T26" fmla="*/ 1083 w 1151"/>
                <a:gd name="T27" fmla="*/ 446 h 960"/>
                <a:gd name="T28" fmla="*/ 1117 w 1151"/>
                <a:gd name="T29" fmla="*/ 508 h 960"/>
                <a:gd name="T30" fmla="*/ 1142 w 1151"/>
                <a:gd name="T31" fmla="*/ 560 h 960"/>
                <a:gd name="T32" fmla="*/ 1151 w 1151"/>
                <a:gd name="T33" fmla="*/ 600 h 960"/>
                <a:gd name="T34" fmla="*/ 1138 w 1151"/>
                <a:gd name="T35" fmla="*/ 639 h 960"/>
                <a:gd name="T36" fmla="*/ 1102 w 1151"/>
                <a:gd name="T37" fmla="*/ 675 h 960"/>
                <a:gd name="T38" fmla="*/ 1053 w 1151"/>
                <a:gd name="T39" fmla="*/ 711 h 960"/>
                <a:gd name="T40" fmla="*/ 997 w 1151"/>
                <a:gd name="T41" fmla="*/ 747 h 960"/>
                <a:gd name="T42" fmla="*/ 938 w 1151"/>
                <a:gd name="T43" fmla="*/ 783 h 960"/>
                <a:gd name="T44" fmla="*/ 885 w 1151"/>
                <a:gd name="T45" fmla="*/ 819 h 960"/>
                <a:gd name="T46" fmla="*/ 841 w 1151"/>
                <a:gd name="T47" fmla="*/ 854 h 960"/>
                <a:gd name="T48" fmla="*/ 811 w 1151"/>
                <a:gd name="T49" fmla="*/ 889 h 960"/>
                <a:gd name="T50" fmla="*/ 771 w 1151"/>
                <a:gd name="T51" fmla="*/ 918 h 960"/>
                <a:gd name="T52" fmla="*/ 718 w 1151"/>
                <a:gd name="T53" fmla="*/ 938 h 960"/>
                <a:gd name="T54" fmla="*/ 658 w 1151"/>
                <a:gd name="T55" fmla="*/ 951 h 960"/>
                <a:gd name="T56" fmla="*/ 591 w 1151"/>
                <a:gd name="T57" fmla="*/ 959 h 960"/>
                <a:gd name="T58" fmla="*/ 522 w 1151"/>
                <a:gd name="T59" fmla="*/ 959 h 960"/>
                <a:gd name="T60" fmla="*/ 454 w 1151"/>
                <a:gd name="T61" fmla="*/ 953 h 960"/>
                <a:gd name="T62" fmla="*/ 389 w 1151"/>
                <a:gd name="T63" fmla="*/ 944 h 960"/>
                <a:gd name="T64" fmla="*/ 330 w 1151"/>
                <a:gd name="T65" fmla="*/ 927 h 960"/>
                <a:gd name="T66" fmla="*/ 274 w 1151"/>
                <a:gd name="T67" fmla="*/ 896 h 960"/>
                <a:gd name="T68" fmla="*/ 220 w 1151"/>
                <a:gd name="T69" fmla="*/ 851 h 960"/>
                <a:gd name="T70" fmla="*/ 169 w 1151"/>
                <a:gd name="T71" fmla="*/ 795 h 960"/>
                <a:gd name="T72" fmla="*/ 122 w 1151"/>
                <a:gd name="T73" fmla="*/ 731 h 960"/>
                <a:gd name="T74" fmla="*/ 81 w 1151"/>
                <a:gd name="T75" fmla="*/ 661 h 960"/>
                <a:gd name="T76" fmla="*/ 44 w 1151"/>
                <a:gd name="T77" fmla="*/ 590 h 960"/>
                <a:gd name="T78" fmla="*/ 14 w 1151"/>
                <a:gd name="T79" fmla="*/ 517 h 960"/>
                <a:gd name="T80" fmla="*/ 2 w 1151"/>
                <a:gd name="T81" fmla="*/ 480 h 960"/>
                <a:gd name="T82" fmla="*/ 1 w 1151"/>
                <a:gd name="T83" fmla="*/ 475 h 960"/>
                <a:gd name="T84" fmla="*/ 0 w 1151"/>
                <a:gd name="T85" fmla="*/ 467 h 960"/>
                <a:gd name="T86" fmla="*/ 0 w 1151"/>
                <a:gd name="T87" fmla="*/ 440 h 960"/>
                <a:gd name="T88" fmla="*/ 4 w 1151"/>
                <a:gd name="T89" fmla="*/ 397 h 960"/>
                <a:gd name="T90" fmla="*/ 16 w 1151"/>
                <a:gd name="T91" fmla="*/ 340 h 960"/>
                <a:gd name="T92" fmla="*/ 38 w 1151"/>
                <a:gd name="T93" fmla="*/ 276 h 960"/>
                <a:gd name="T94" fmla="*/ 72 w 1151"/>
                <a:gd name="T95" fmla="*/ 208 h 960"/>
                <a:gd name="T96" fmla="*/ 123 w 1151"/>
                <a:gd name="T97" fmla="*/ 142 h 960"/>
                <a:gd name="T98" fmla="*/ 193 w 1151"/>
                <a:gd name="T99" fmla="*/ 8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1" h="960">
                  <a:moveTo>
                    <a:pt x="235" y="56"/>
                  </a:moveTo>
                  <a:lnTo>
                    <a:pt x="281" y="34"/>
                  </a:lnTo>
                  <a:lnTo>
                    <a:pt x="326" y="18"/>
                  </a:lnTo>
                  <a:lnTo>
                    <a:pt x="371" y="8"/>
                  </a:lnTo>
                  <a:lnTo>
                    <a:pt x="414" y="1"/>
                  </a:lnTo>
                  <a:lnTo>
                    <a:pt x="458" y="0"/>
                  </a:lnTo>
                  <a:lnTo>
                    <a:pt x="500" y="2"/>
                  </a:lnTo>
                  <a:lnTo>
                    <a:pt x="540" y="8"/>
                  </a:lnTo>
                  <a:lnTo>
                    <a:pt x="580" y="16"/>
                  </a:lnTo>
                  <a:lnTo>
                    <a:pt x="617" y="28"/>
                  </a:lnTo>
                  <a:lnTo>
                    <a:pt x="653" y="41"/>
                  </a:lnTo>
                  <a:lnTo>
                    <a:pt x="687" y="55"/>
                  </a:lnTo>
                  <a:lnTo>
                    <a:pt x="719" y="71"/>
                  </a:lnTo>
                  <a:lnTo>
                    <a:pt x="749" y="87"/>
                  </a:lnTo>
                  <a:lnTo>
                    <a:pt x="778" y="101"/>
                  </a:lnTo>
                  <a:lnTo>
                    <a:pt x="804" y="117"/>
                  </a:lnTo>
                  <a:lnTo>
                    <a:pt x="826" y="131"/>
                  </a:lnTo>
                  <a:lnTo>
                    <a:pt x="848" y="147"/>
                  </a:lnTo>
                  <a:lnTo>
                    <a:pt x="872" y="166"/>
                  </a:lnTo>
                  <a:lnTo>
                    <a:pt x="896" y="191"/>
                  </a:lnTo>
                  <a:lnTo>
                    <a:pt x="921" y="218"/>
                  </a:lnTo>
                  <a:lnTo>
                    <a:pt x="947" y="246"/>
                  </a:lnTo>
                  <a:lnTo>
                    <a:pt x="971" y="277"/>
                  </a:lnTo>
                  <a:lnTo>
                    <a:pt x="996" y="310"/>
                  </a:lnTo>
                  <a:lnTo>
                    <a:pt x="1019" y="344"/>
                  </a:lnTo>
                  <a:lnTo>
                    <a:pt x="1043" y="379"/>
                  </a:lnTo>
                  <a:lnTo>
                    <a:pt x="1064" y="413"/>
                  </a:lnTo>
                  <a:lnTo>
                    <a:pt x="1083" y="446"/>
                  </a:lnTo>
                  <a:lnTo>
                    <a:pt x="1101" y="478"/>
                  </a:lnTo>
                  <a:lnTo>
                    <a:pt x="1117" y="508"/>
                  </a:lnTo>
                  <a:lnTo>
                    <a:pt x="1131" y="535"/>
                  </a:lnTo>
                  <a:lnTo>
                    <a:pt x="1142" y="560"/>
                  </a:lnTo>
                  <a:lnTo>
                    <a:pt x="1149" y="581"/>
                  </a:lnTo>
                  <a:lnTo>
                    <a:pt x="1151" y="600"/>
                  </a:lnTo>
                  <a:lnTo>
                    <a:pt x="1147" y="620"/>
                  </a:lnTo>
                  <a:lnTo>
                    <a:pt x="1138" y="639"/>
                  </a:lnTo>
                  <a:lnTo>
                    <a:pt x="1122" y="657"/>
                  </a:lnTo>
                  <a:lnTo>
                    <a:pt x="1102" y="675"/>
                  </a:lnTo>
                  <a:lnTo>
                    <a:pt x="1079" y="693"/>
                  </a:lnTo>
                  <a:lnTo>
                    <a:pt x="1053" y="711"/>
                  </a:lnTo>
                  <a:lnTo>
                    <a:pt x="1026" y="729"/>
                  </a:lnTo>
                  <a:lnTo>
                    <a:pt x="997" y="747"/>
                  </a:lnTo>
                  <a:lnTo>
                    <a:pt x="967" y="766"/>
                  </a:lnTo>
                  <a:lnTo>
                    <a:pt x="938" y="783"/>
                  </a:lnTo>
                  <a:lnTo>
                    <a:pt x="910" y="801"/>
                  </a:lnTo>
                  <a:lnTo>
                    <a:pt x="885" y="819"/>
                  </a:lnTo>
                  <a:lnTo>
                    <a:pt x="861" y="836"/>
                  </a:lnTo>
                  <a:lnTo>
                    <a:pt x="841" y="854"/>
                  </a:lnTo>
                  <a:lnTo>
                    <a:pt x="826" y="872"/>
                  </a:lnTo>
                  <a:lnTo>
                    <a:pt x="811" y="889"/>
                  </a:lnTo>
                  <a:lnTo>
                    <a:pt x="793" y="904"/>
                  </a:lnTo>
                  <a:lnTo>
                    <a:pt x="771" y="918"/>
                  </a:lnTo>
                  <a:lnTo>
                    <a:pt x="746" y="929"/>
                  </a:lnTo>
                  <a:lnTo>
                    <a:pt x="718" y="938"/>
                  </a:lnTo>
                  <a:lnTo>
                    <a:pt x="688" y="946"/>
                  </a:lnTo>
                  <a:lnTo>
                    <a:pt x="658" y="951"/>
                  </a:lnTo>
                  <a:lnTo>
                    <a:pt x="625" y="955"/>
                  </a:lnTo>
                  <a:lnTo>
                    <a:pt x="591" y="959"/>
                  </a:lnTo>
                  <a:lnTo>
                    <a:pt x="557" y="960"/>
                  </a:lnTo>
                  <a:lnTo>
                    <a:pt x="522" y="959"/>
                  </a:lnTo>
                  <a:lnTo>
                    <a:pt x="488" y="956"/>
                  </a:lnTo>
                  <a:lnTo>
                    <a:pt x="454" y="953"/>
                  </a:lnTo>
                  <a:lnTo>
                    <a:pt x="421" y="949"/>
                  </a:lnTo>
                  <a:lnTo>
                    <a:pt x="389" y="944"/>
                  </a:lnTo>
                  <a:lnTo>
                    <a:pt x="359" y="936"/>
                  </a:lnTo>
                  <a:lnTo>
                    <a:pt x="330" y="927"/>
                  </a:lnTo>
                  <a:lnTo>
                    <a:pt x="302" y="913"/>
                  </a:lnTo>
                  <a:lnTo>
                    <a:pt x="274" y="896"/>
                  </a:lnTo>
                  <a:lnTo>
                    <a:pt x="247" y="874"/>
                  </a:lnTo>
                  <a:lnTo>
                    <a:pt x="220" y="851"/>
                  </a:lnTo>
                  <a:lnTo>
                    <a:pt x="195" y="824"/>
                  </a:lnTo>
                  <a:lnTo>
                    <a:pt x="169" y="795"/>
                  </a:lnTo>
                  <a:lnTo>
                    <a:pt x="146" y="763"/>
                  </a:lnTo>
                  <a:lnTo>
                    <a:pt x="122" y="731"/>
                  </a:lnTo>
                  <a:lnTo>
                    <a:pt x="101" y="696"/>
                  </a:lnTo>
                  <a:lnTo>
                    <a:pt x="81" y="661"/>
                  </a:lnTo>
                  <a:lnTo>
                    <a:pt x="61" y="626"/>
                  </a:lnTo>
                  <a:lnTo>
                    <a:pt x="44" y="590"/>
                  </a:lnTo>
                  <a:lnTo>
                    <a:pt x="28" y="553"/>
                  </a:lnTo>
                  <a:lnTo>
                    <a:pt x="14" y="517"/>
                  </a:lnTo>
                  <a:lnTo>
                    <a:pt x="3" y="482"/>
                  </a:lnTo>
                  <a:lnTo>
                    <a:pt x="2" y="480"/>
                  </a:lnTo>
                  <a:lnTo>
                    <a:pt x="2" y="477"/>
                  </a:lnTo>
                  <a:lnTo>
                    <a:pt x="1" y="475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6"/>
                  </a:lnTo>
                  <a:lnTo>
                    <a:pt x="0" y="440"/>
                  </a:lnTo>
                  <a:lnTo>
                    <a:pt x="2" y="421"/>
                  </a:lnTo>
                  <a:lnTo>
                    <a:pt x="4" y="397"/>
                  </a:lnTo>
                  <a:lnTo>
                    <a:pt x="9" y="370"/>
                  </a:lnTo>
                  <a:lnTo>
                    <a:pt x="16" y="340"/>
                  </a:lnTo>
                  <a:lnTo>
                    <a:pt x="25" y="308"/>
                  </a:lnTo>
                  <a:lnTo>
                    <a:pt x="38" y="276"/>
                  </a:lnTo>
                  <a:lnTo>
                    <a:pt x="53" y="242"/>
                  </a:lnTo>
                  <a:lnTo>
                    <a:pt x="72" y="208"/>
                  </a:lnTo>
                  <a:lnTo>
                    <a:pt x="95" y="174"/>
                  </a:lnTo>
                  <a:lnTo>
                    <a:pt x="123" y="142"/>
                  </a:lnTo>
                  <a:lnTo>
                    <a:pt x="155" y="111"/>
                  </a:lnTo>
                  <a:lnTo>
                    <a:pt x="193" y="82"/>
                  </a:lnTo>
                  <a:lnTo>
                    <a:pt x="235" y="56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" name="Freeform 58"/>
            <p:cNvSpPr>
              <a:spLocks noChangeArrowheads="1"/>
            </p:cNvSpPr>
            <p:nvPr/>
          </p:nvSpPr>
          <p:spPr bwMode="auto">
            <a:xfrm>
              <a:off x="195" y="974"/>
              <a:ext cx="278" cy="228"/>
            </a:xfrm>
            <a:custGeom>
              <a:avLst/>
              <a:gdLst>
                <a:gd name="T0" fmla="*/ 268 w 1111"/>
                <a:gd name="T1" fmla="*/ 26 h 915"/>
                <a:gd name="T2" fmla="*/ 351 w 1111"/>
                <a:gd name="T3" fmla="*/ 5 h 915"/>
                <a:gd name="T4" fmla="*/ 432 w 1111"/>
                <a:gd name="T5" fmla="*/ 0 h 915"/>
                <a:gd name="T6" fmla="*/ 513 w 1111"/>
                <a:gd name="T7" fmla="*/ 7 h 915"/>
                <a:gd name="T8" fmla="*/ 588 w 1111"/>
                <a:gd name="T9" fmla="*/ 24 h 915"/>
                <a:gd name="T10" fmla="*/ 660 w 1111"/>
                <a:gd name="T11" fmla="*/ 48 h 915"/>
                <a:gd name="T12" fmla="*/ 723 w 1111"/>
                <a:gd name="T13" fmla="*/ 75 h 915"/>
                <a:gd name="T14" fmla="*/ 776 w 1111"/>
                <a:gd name="T15" fmla="*/ 102 h 915"/>
                <a:gd name="T16" fmla="*/ 820 w 1111"/>
                <a:gd name="T17" fmla="*/ 131 h 915"/>
                <a:gd name="T18" fmla="*/ 866 w 1111"/>
                <a:gd name="T19" fmla="*/ 174 h 915"/>
                <a:gd name="T20" fmla="*/ 914 w 1111"/>
                <a:gd name="T21" fmla="*/ 227 h 915"/>
                <a:gd name="T22" fmla="*/ 962 w 1111"/>
                <a:gd name="T23" fmla="*/ 289 h 915"/>
                <a:gd name="T24" fmla="*/ 1007 w 1111"/>
                <a:gd name="T25" fmla="*/ 354 h 915"/>
                <a:gd name="T26" fmla="*/ 1046 w 1111"/>
                <a:gd name="T27" fmla="*/ 419 h 915"/>
                <a:gd name="T28" fmla="*/ 1079 w 1111"/>
                <a:gd name="T29" fmla="*/ 479 h 915"/>
                <a:gd name="T30" fmla="*/ 1101 w 1111"/>
                <a:gd name="T31" fmla="*/ 530 h 915"/>
                <a:gd name="T32" fmla="*/ 1111 w 1111"/>
                <a:gd name="T33" fmla="*/ 568 h 915"/>
                <a:gd name="T34" fmla="*/ 1097 w 1111"/>
                <a:gd name="T35" fmla="*/ 605 h 915"/>
                <a:gd name="T36" fmla="*/ 1064 w 1111"/>
                <a:gd name="T37" fmla="*/ 641 h 915"/>
                <a:gd name="T38" fmla="*/ 1017 w 1111"/>
                <a:gd name="T39" fmla="*/ 676 h 915"/>
                <a:gd name="T40" fmla="*/ 963 w 1111"/>
                <a:gd name="T41" fmla="*/ 710 h 915"/>
                <a:gd name="T42" fmla="*/ 906 w 1111"/>
                <a:gd name="T43" fmla="*/ 744 h 915"/>
                <a:gd name="T44" fmla="*/ 855 w 1111"/>
                <a:gd name="T45" fmla="*/ 778 h 915"/>
                <a:gd name="T46" fmla="*/ 813 w 1111"/>
                <a:gd name="T47" fmla="*/ 813 h 915"/>
                <a:gd name="T48" fmla="*/ 784 w 1111"/>
                <a:gd name="T49" fmla="*/ 847 h 915"/>
                <a:gd name="T50" fmla="*/ 745 w 1111"/>
                <a:gd name="T51" fmla="*/ 874 h 915"/>
                <a:gd name="T52" fmla="*/ 694 w 1111"/>
                <a:gd name="T53" fmla="*/ 894 h 915"/>
                <a:gd name="T54" fmla="*/ 635 w 1111"/>
                <a:gd name="T55" fmla="*/ 907 h 915"/>
                <a:gd name="T56" fmla="*/ 571 w 1111"/>
                <a:gd name="T57" fmla="*/ 914 h 915"/>
                <a:gd name="T58" fmla="*/ 505 w 1111"/>
                <a:gd name="T59" fmla="*/ 914 h 915"/>
                <a:gd name="T60" fmla="*/ 440 w 1111"/>
                <a:gd name="T61" fmla="*/ 909 h 915"/>
                <a:gd name="T62" fmla="*/ 377 w 1111"/>
                <a:gd name="T63" fmla="*/ 899 h 915"/>
                <a:gd name="T64" fmla="*/ 321 w 1111"/>
                <a:gd name="T65" fmla="*/ 883 h 915"/>
                <a:gd name="T66" fmla="*/ 266 w 1111"/>
                <a:gd name="T67" fmla="*/ 853 h 915"/>
                <a:gd name="T68" fmla="*/ 213 w 1111"/>
                <a:gd name="T69" fmla="*/ 809 h 915"/>
                <a:gd name="T70" fmla="*/ 164 w 1111"/>
                <a:gd name="T71" fmla="*/ 756 h 915"/>
                <a:gd name="T72" fmla="*/ 119 w 1111"/>
                <a:gd name="T73" fmla="*/ 694 h 915"/>
                <a:gd name="T74" fmla="*/ 78 w 1111"/>
                <a:gd name="T75" fmla="*/ 626 h 915"/>
                <a:gd name="T76" fmla="*/ 43 w 1111"/>
                <a:gd name="T77" fmla="*/ 556 h 915"/>
                <a:gd name="T78" fmla="*/ 15 w 1111"/>
                <a:gd name="T79" fmla="*/ 486 h 915"/>
                <a:gd name="T80" fmla="*/ 3 w 1111"/>
                <a:gd name="T81" fmla="*/ 450 h 915"/>
                <a:gd name="T82" fmla="*/ 2 w 1111"/>
                <a:gd name="T83" fmla="*/ 447 h 915"/>
                <a:gd name="T84" fmla="*/ 1 w 1111"/>
                <a:gd name="T85" fmla="*/ 439 h 915"/>
                <a:gd name="T86" fmla="*/ 1 w 1111"/>
                <a:gd name="T87" fmla="*/ 411 h 915"/>
                <a:gd name="T88" fmla="*/ 5 w 1111"/>
                <a:gd name="T89" fmla="*/ 368 h 915"/>
                <a:gd name="T90" fmla="*/ 16 w 1111"/>
                <a:gd name="T91" fmla="*/ 312 h 915"/>
                <a:gd name="T92" fmla="*/ 36 w 1111"/>
                <a:gd name="T93" fmla="*/ 249 h 915"/>
                <a:gd name="T94" fmla="*/ 70 w 1111"/>
                <a:gd name="T95" fmla="*/ 184 h 915"/>
                <a:gd name="T96" fmla="*/ 119 w 1111"/>
                <a:gd name="T97" fmla="*/ 121 h 915"/>
                <a:gd name="T98" fmla="*/ 187 w 1111"/>
                <a:gd name="T99" fmla="*/ 6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1" h="915">
                  <a:moveTo>
                    <a:pt x="229" y="43"/>
                  </a:moveTo>
                  <a:lnTo>
                    <a:pt x="268" y="26"/>
                  </a:lnTo>
                  <a:lnTo>
                    <a:pt x="309" y="14"/>
                  </a:lnTo>
                  <a:lnTo>
                    <a:pt x="351" y="5"/>
                  </a:lnTo>
                  <a:lnTo>
                    <a:pt x="391" y="1"/>
                  </a:lnTo>
                  <a:lnTo>
                    <a:pt x="432" y="0"/>
                  </a:lnTo>
                  <a:lnTo>
                    <a:pt x="472" y="3"/>
                  </a:lnTo>
                  <a:lnTo>
                    <a:pt x="513" y="7"/>
                  </a:lnTo>
                  <a:lnTo>
                    <a:pt x="551" y="15"/>
                  </a:lnTo>
                  <a:lnTo>
                    <a:pt x="588" y="24"/>
                  </a:lnTo>
                  <a:lnTo>
                    <a:pt x="625" y="35"/>
                  </a:lnTo>
                  <a:lnTo>
                    <a:pt x="660" y="48"/>
                  </a:lnTo>
                  <a:lnTo>
                    <a:pt x="692" y="61"/>
                  </a:lnTo>
                  <a:lnTo>
                    <a:pt x="723" y="75"/>
                  </a:lnTo>
                  <a:lnTo>
                    <a:pt x="751" y="88"/>
                  </a:lnTo>
                  <a:lnTo>
                    <a:pt x="776" y="102"/>
                  </a:lnTo>
                  <a:lnTo>
                    <a:pt x="799" y="116"/>
                  </a:lnTo>
                  <a:lnTo>
                    <a:pt x="820" y="131"/>
                  </a:lnTo>
                  <a:lnTo>
                    <a:pt x="843" y="150"/>
                  </a:lnTo>
                  <a:lnTo>
                    <a:pt x="866" y="174"/>
                  </a:lnTo>
                  <a:lnTo>
                    <a:pt x="890" y="199"/>
                  </a:lnTo>
                  <a:lnTo>
                    <a:pt x="914" y="227"/>
                  </a:lnTo>
                  <a:lnTo>
                    <a:pt x="938" y="258"/>
                  </a:lnTo>
                  <a:lnTo>
                    <a:pt x="962" y="289"/>
                  </a:lnTo>
                  <a:lnTo>
                    <a:pt x="984" y="322"/>
                  </a:lnTo>
                  <a:lnTo>
                    <a:pt x="1007" y="354"/>
                  </a:lnTo>
                  <a:lnTo>
                    <a:pt x="1027" y="387"/>
                  </a:lnTo>
                  <a:lnTo>
                    <a:pt x="1046" y="419"/>
                  </a:lnTo>
                  <a:lnTo>
                    <a:pt x="1063" y="450"/>
                  </a:lnTo>
                  <a:lnTo>
                    <a:pt x="1079" y="479"/>
                  </a:lnTo>
                  <a:lnTo>
                    <a:pt x="1092" y="505"/>
                  </a:lnTo>
                  <a:lnTo>
                    <a:pt x="1101" y="530"/>
                  </a:lnTo>
                  <a:lnTo>
                    <a:pt x="1109" y="550"/>
                  </a:lnTo>
                  <a:lnTo>
                    <a:pt x="1111" y="568"/>
                  </a:lnTo>
                  <a:lnTo>
                    <a:pt x="1107" y="587"/>
                  </a:lnTo>
                  <a:lnTo>
                    <a:pt x="1097" y="605"/>
                  </a:lnTo>
                  <a:lnTo>
                    <a:pt x="1083" y="624"/>
                  </a:lnTo>
                  <a:lnTo>
                    <a:pt x="1064" y="641"/>
                  </a:lnTo>
                  <a:lnTo>
                    <a:pt x="1042" y="659"/>
                  </a:lnTo>
                  <a:lnTo>
                    <a:pt x="1017" y="676"/>
                  </a:lnTo>
                  <a:lnTo>
                    <a:pt x="991" y="693"/>
                  </a:lnTo>
                  <a:lnTo>
                    <a:pt x="963" y="710"/>
                  </a:lnTo>
                  <a:lnTo>
                    <a:pt x="934" y="727"/>
                  </a:lnTo>
                  <a:lnTo>
                    <a:pt x="906" y="744"/>
                  </a:lnTo>
                  <a:lnTo>
                    <a:pt x="880" y="761"/>
                  </a:lnTo>
                  <a:lnTo>
                    <a:pt x="855" y="778"/>
                  </a:lnTo>
                  <a:lnTo>
                    <a:pt x="833" y="796"/>
                  </a:lnTo>
                  <a:lnTo>
                    <a:pt x="813" y="813"/>
                  </a:lnTo>
                  <a:lnTo>
                    <a:pt x="799" y="830"/>
                  </a:lnTo>
                  <a:lnTo>
                    <a:pt x="784" y="847"/>
                  </a:lnTo>
                  <a:lnTo>
                    <a:pt x="767" y="861"/>
                  </a:lnTo>
                  <a:lnTo>
                    <a:pt x="745" y="874"/>
                  </a:lnTo>
                  <a:lnTo>
                    <a:pt x="721" y="885"/>
                  </a:lnTo>
                  <a:lnTo>
                    <a:pt x="694" y="894"/>
                  </a:lnTo>
                  <a:lnTo>
                    <a:pt x="666" y="902"/>
                  </a:lnTo>
                  <a:lnTo>
                    <a:pt x="635" y="907"/>
                  </a:lnTo>
                  <a:lnTo>
                    <a:pt x="604" y="910"/>
                  </a:lnTo>
                  <a:lnTo>
                    <a:pt x="571" y="914"/>
                  </a:lnTo>
                  <a:lnTo>
                    <a:pt x="538" y="915"/>
                  </a:lnTo>
                  <a:lnTo>
                    <a:pt x="505" y="914"/>
                  </a:lnTo>
                  <a:lnTo>
                    <a:pt x="472" y="911"/>
                  </a:lnTo>
                  <a:lnTo>
                    <a:pt x="440" y="909"/>
                  </a:lnTo>
                  <a:lnTo>
                    <a:pt x="408" y="904"/>
                  </a:lnTo>
                  <a:lnTo>
                    <a:pt x="377" y="899"/>
                  </a:lnTo>
                  <a:lnTo>
                    <a:pt x="348" y="892"/>
                  </a:lnTo>
                  <a:lnTo>
                    <a:pt x="321" y="883"/>
                  </a:lnTo>
                  <a:lnTo>
                    <a:pt x="293" y="870"/>
                  </a:lnTo>
                  <a:lnTo>
                    <a:pt x="266" y="853"/>
                  </a:lnTo>
                  <a:lnTo>
                    <a:pt x="240" y="832"/>
                  </a:lnTo>
                  <a:lnTo>
                    <a:pt x="213" y="809"/>
                  </a:lnTo>
                  <a:lnTo>
                    <a:pt x="188" y="783"/>
                  </a:lnTo>
                  <a:lnTo>
                    <a:pt x="164" y="756"/>
                  </a:lnTo>
                  <a:lnTo>
                    <a:pt x="140" y="725"/>
                  </a:lnTo>
                  <a:lnTo>
                    <a:pt x="119" y="694"/>
                  </a:lnTo>
                  <a:lnTo>
                    <a:pt x="98" y="660"/>
                  </a:lnTo>
                  <a:lnTo>
                    <a:pt x="78" y="626"/>
                  </a:lnTo>
                  <a:lnTo>
                    <a:pt x="59" y="592"/>
                  </a:lnTo>
                  <a:lnTo>
                    <a:pt x="43" y="556"/>
                  </a:lnTo>
                  <a:lnTo>
                    <a:pt x="27" y="521"/>
                  </a:lnTo>
                  <a:lnTo>
                    <a:pt x="15" y="486"/>
                  </a:lnTo>
                  <a:lnTo>
                    <a:pt x="3" y="452"/>
                  </a:lnTo>
                  <a:lnTo>
                    <a:pt x="3" y="450"/>
                  </a:lnTo>
                  <a:lnTo>
                    <a:pt x="2" y="449"/>
                  </a:lnTo>
                  <a:lnTo>
                    <a:pt x="2" y="447"/>
                  </a:lnTo>
                  <a:lnTo>
                    <a:pt x="1" y="444"/>
                  </a:lnTo>
                  <a:lnTo>
                    <a:pt x="1" y="439"/>
                  </a:lnTo>
                  <a:lnTo>
                    <a:pt x="0" y="427"/>
                  </a:lnTo>
                  <a:lnTo>
                    <a:pt x="1" y="411"/>
                  </a:lnTo>
                  <a:lnTo>
                    <a:pt x="2" y="392"/>
                  </a:lnTo>
                  <a:lnTo>
                    <a:pt x="5" y="368"/>
                  </a:lnTo>
                  <a:lnTo>
                    <a:pt x="9" y="341"/>
                  </a:lnTo>
                  <a:lnTo>
                    <a:pt x="16" y="312"/>
                  </a:lnTo>
                  <a:lnTo>
                    <a:pt x="24" y="281"/>
                  </a:lnTo>
                  <a:lnTo>
                    <a:pt x="36" y="249"/>
                  </a:lnTo>
                  <a:lnTo>
                    <a:pt x="51" y="216"/>
                  </a:lnTo>
                  <a:lnTo>
                    <a:pt x="70" y="184"/>
                  </a:lnTo>
                  <a:lnTo>
                    <a:pt x="92" y="152"/>
                  </a:lnTo>
                  <a:lnTo>
                    <a:pt x="119" y="121"/>
                  </a:lnTo>
                  <a:lnTo>
                    <a:pt x="150" y="93"/>
                  </a:lnTo>
                  <a:lnTo>
                    <a:pt x="187" y="66"/>
                  </a:lnTo>
                  <a:lnTo>
                    <a:pt x="229" y="43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" name="Freeform 59"/>
            <p:cNvSpPr>
              <a:spLocks noChangeArrowheads="1"/>
            </p:cNvSpPr>
            <p:nvPr/>
          </p:nvSpPr>
          <p:spPr bwMode="auto">
            <a:xfrm>
              <a:off x="200" y="981"/>
              <a:ext cx="268" cy="218"/>
            </a:xfrm>
            <a:custGeom>
              <a:avLst/>
              <a:gdLst>
                <a:gd name="T0" fmla="*/ 254 w 1070"/>
                <a:gd name="T1" fmla="*/ 18 h 870"/>
                <a:gd name="T2" fmla="*/ 327 w 1070"/>
                <a:gd name="T3" fmla="*/ 3 h 870"/>
                <a:gd name="T4" fmla="*/ 404 w 1070"/>
                <a:gd name="T5" fmla="*/ 0 h 870"/>
                <a:gd name="T6" fmla="*/ 482 w 1070"/>
                <a:gd name="T7" fmla="*/ 6 h 870"/>
                <a:gd name="T8" fmla="*/ 558 w 1070"/>
                <a:gd name="T9" fmla="*/ 20 h 870"/>
                <a:gd name="T10" fmla="*/ 629 w 1070"/>
                <a:gd name="T11" fmla="*/ 40 h 870"/>
                <a:gd name="T12" fmla="*/ 693 w 1070"/>
                <a:gd name="T13" fmla="*/ 64 h 870"/>
                <a:gd name="T14" fmla="*/ 747 w 1070"/>
                <a:gd name="T15" fmla="*/ 88 h 870"/>
                <a:gd name="T16" fmla="*/ 789 w 1070"/>
                <a:gd name="T17" fmla="*/ 116 h 870"/>
                <a:gd name="T18" fmla="*/ 834 w 1070"/>
                <a:gd name="T19" fmla="*/ 155 h 870"/>
                <a:gd name="T20" fmla="*/ 880 w 1070"/>
                <a:gd name="T21" fmla="*/ 208 h 870"/>
                <a:gd name="T22" fmla="*/ 925 w 1070"/>
                <a:gd name="T23" fmla="*/ 267 h 870"/>
                <a:gd name="T24" fmla="*/ 968 w 1070"/>
                <a:gd name="T25" fmla="*/ 330 h 870"/>
                <a:gd name="T26" fmla="*/ 1007 w 1070"/>
                <a:gd name="T27" fmla="*/ 392 h 870"/>
                <a:gd name="T28" fmla="*/ 1038 w 1070"/>
                <a:gd name="T29" fmla="*/ 450 h 870"/>
                <a:gd name="T30" fmla="*/ 1060 w 1070"/>
                <a:gd name="T31" fmla="*/ 498 h 870"/>
                <a:gd name="T32" fmla="*/ 1070 w 1070"/>
                <a:gd name="T33" fmla="*/ 536 h 870"/>
                <a:gd name="T34" fmla="*/ 1057 w 1070"/>
                <a:gd name="T35" fmla="*/ 571 h 870"/>
                <a:gd name="T36" fmla="*/ 1025 w 1070"/>
                <a:gd name="T37" fmla="*/ 605 h 870"/>
                <a:gd name="T38" fmla="*/ 979 w 1070"/>
                <a:gd name="T39" fmla="*/ 639 h 870"/>
                <a:gd name="T40" fmla="*/ 927 w 1070"/>
                <a:gd name="T41" fmla="*/ 672 h 870"/>
                <a:gd name="T42" fmla="*/ 872 w 1070"/>
                <a:gd name="T43" fmla="*/ 705 h 870"/>
                <a:gd name="T44" fmla="*/ 823 w 1070"/>
                <a:gd name="T45" fmla="*/ 739 h 870"/>
                <a:gd name="T46" fmla="*/ 783 w 1070"/>
                <a:gd name="T47" fmla="*/ 772 h 870"/>
                <a:gd name="T48" fmla="*/ 755 w 1070"/>
                <a:gd name="T49" fmla="*/ 805 h 870"/>
                <a:gd name="T50" fmla="*/ 717 w 1070"/>
                <a:gd name="T51" fmla="*/ 830 h 870"/>
                <a:gd name="T52" fmla="*/ 669 w 1070"/>
                <a:gd name="T53" fmla="*/ 849 h 870"/>
                <a:gd name="T54" fmla="*/ 612 w 1070"/>
                <a:gd name="T55" fmla="*/ 862 h 870"/>
                <a:gd name="T56" fmla="*/ 550 w 1070"/>
                <a:gd name="T57" fmla="*/ 869 h 870"/>
                <a:gd name="T58" fmla="*/ 486 w 1070"/>
                <a:gd name="T59" fmla="*/ 869 h 870"/>
                <a:gd name="T60" fmla="*/ 422 w 1070"/>
                <a:gd name="T61" fmla="*/ 864 h 870"/>
                <a:gd name="T62" fmla="*/ 363 w 1070"/>
                <a:gd name="T63" fmla="*/ 855 h 870"/>
                <a:gd name="T64" fmla="*/ 308 w 1070"/>
                <a:gd name="T65" fmla="*/ 840 h 870"/>
                <a:gd name="T66" fmla="*/ 255 w 1070"/>
                <a:gd name="T67" fmla="*/ 810 h 870"/>
                <a:gd name="T68" fmla="*/ 205 w 1070"/>
                <a:gd name="T69" fmla="*/ 768 h 870"/>
                <a:gd name="T70" fmla="*/ 157 w 1070"/>
                <a:gd name="T71" fmla="*/ 716 h 870"/>
                <a:gd name="T72" fmla="*/ 113 w 1070"/>
                <a:gd name="T73" fmla="*/ 655 h 870"/>
                <a:gd name="T74" fmla="*/ 74 w 1070"/>
                <a:gd name="T75" fmla="*/ 590 h 870"/>
                <a:gd name="T76" fmla="*/ 41 w 1070"/>
                <a:gd name="T77" fmla="*/ 523 h 870"/>
                <a:gd name="T78" fmla="*/ 13 w 1070"/>
                <a:gd name="T79" fmla="*/ 456 h 870"/>
                <a:gd name="T80" fmla="*/ 2 w 1070"/>
                <a:gd name="T81" fmla="*/ 421 h 870"/>
                <a:gd name="T82" fmla="*/ 1 w 1070"/>
                <a:gd name="T83" fmla="*/ 418 h 870"/>
                <a:gd name="T84" fmla="*/ 0 w 1070"/>
                <a:gd name="T85" fmla="*/ 410 h 870"/>
                <a:gd name="T86" fmla="*/ 0 w 1070"/>
                <a:gd name="T87" fmla="*/ 384 h 870"/>
                <a:gd name="T88" fmla="*/ 3 w 1070"/>
                <a:gd name="T89" fmla="*/ 339 h 870"/>
                <a:gd name="T90" fmla="*/ 13 w 1070"/>
                <a:gd name="T91" fmla="*/ 284 h 870"/>
                <a:gd name="T92" fmla="*/ 32 w 1070"/>
                <a:gd name="T93" fmla="*/ 223 h 870"/>
                <a:gd name="T94" fmla="*/ 64 w 1070"/>
                <a:gd name="T95" fmla="*/ 160 h 870"/>
                <a:gd name="T96" fmla="*/ 112 w 1070"/>
                <a:gd name="T97" fmla="*/ 101 h 870"/>
                <a:gd name="T98" fmla="*/ 178 w 1070"/>
                <a:gd name="T99" fmla="*/ 5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0" h="870">
                  <a:moveTo>
                    <a:pt x="220" y="30"/>
                  </a:moveTo>
                  <a:lnTo>
                    <a:pt x="254" y="18"/>
                  </a:lnTo>
                  <a:lnTo>
                    <a:pt x="290" y="8"/>
                  </a:lnTo>
                  <a:lnTo>
                    <a:pt x="327" y="3"/>
                  </a:lnTo>
                  <a:lnTo>
                    <a:pt x="365" y="0"/>
                  </a:lnTo>
                  <a:lnTo>
                    <a:pt x="404" y="0"/>
                  </a:lnTo>
                  <a:lnTo>
                    <a:pt x="443" y="2"/>
                  </a:lnTo>
                  <a:lnTo>
                    <a:pt x="482" y="6"/>
                  </a:lnTo>
                  <a:lnTo>
                    <a:pt x="521" y="13"/>
                  </a:lnTo>
                  <a:lnTo>
                    <a:pt x="558" y="20"/>
                  </a:lnTo>
                  <a:lnTo>
                    <a:pt x="594" y="30"/>
                  </a:lnTo>
                  <a:lnTo>
                    <a:pt x="629" y="40"/>
                  </a:lnTo>
                  <a:lnTo>
                    <a:pt x="662" y="51"/>
                  </a:lnTo>
                  <a:lnTo>
                    <a:pt x="693" y="64"/>
                  </a:lnTo>
                  <a:lnTo>
                    <a:pt x="722" y="75"/>
                  </a:lnTo>
                  <a:lnTo>
                    <a:pt x="747" y="88"/>
                  </a:lnTo>
                  <a:lnTo>
                    <a:pt x="769" y="101"/>
                  </a:lnTo>
                  <a:lnTo>
                    <a:pt x="789" y="116"/>
                  </a:lnTo>
                  <a:lnTo>
                    <a:pt x="812" y="134"/>
                  </a:lnTo>
                  <a:lnTo>
                    <a:pt x="834" y="155"/>
                  </a:lnTo>
                  <a:lnTo>
                    <a:pt x="856" y="181"/>
                  </a:lnTo>
                  <a:lnTo>
                    <a:pt x="880" y="208"/>
                  </a:lnTo>
                  <a:lnTo>
                    <a:pt x="902" y="236"/>
                  </a:lnTo>
                  <a:lnTo>
                    <a:pt x="925" y="267"/>
                  </a:lnTo>
                  <a:lnTo>
                    <a:pt x="947" y="298"/>
                  </a:lnTo>
                  <a:lnTo>
                    <a:pt x="968" y="330"/>
                  </a:lnTo>
                  <a:lnTo>
                    <a:pt x="988" y="361"/>
                  </a:lnTo>
                  <a:lnTo>
                    <a:pt x="1007" y="392"/>
                  </a:lnTo>
                  <a:lnTo>
                    <a:pt x="1024" y="422"/>
                  </a:lnTo>
                  <a:lnTo>
                    <a:pt x="1038" y="450"/>
                  </a:lnTo>
                  <a:lnTo>
                    <a:pt x="1051" y="475"/>
                  </a:lnTo>
                  <a:lnTo>
                    <a:pt x="1060" y="498"/>
                  </a:lnTo>
                  <a:lnTo>
                    <a:pt x="1068" y="518"/>
                  </a:lnTo>
                  <a:lnTo>
                    <a:pt x="1070" y="536"/>
                  </a:lnTo>
                  <a:lnTo>
                    <a:pt x="1066" y="554"/>
                  </a:lnTo>
                  <a:lnTo>
                    <a:pt x="1057" y="571"/>
                  </a:lnTo>
                  <a:lnTo>
                    <a:pt x="1043" y="588"/>
                  </a:lnTo>
                  <a:lnTo>
                    <a:pt x="1025" y="605"/>
                  </a:lnTo>
                  <a:lnTo>
                    <a:pt x="1004" y="622"/>
                  </a:lnTo>
                  <a:lnTo>
                    <a:pt x="979" y="639"/>
                  </a:lnTo>
                  <a:lnTo>
                    <a:pt x="954" y="656"/>
                  </a:lnTo>
                  <a:lnTo>
                    <a:pt x="927" y="672"/>
                  </a:lnTo>
                  <a:lnTo>
                    <a:pt x="899" y="690"/>
                  </a:lnTo>
                  <a:lnTo>
                    <a:pt x="872" y="705"/>
                  </a:lnTo>
                  <a:lnTo>
                    <a:pt x="847" y="723"/>
                  </a:lnTo>
                  <a:lnTo>
                    <a:pt x="823" y="739"/>
                  </a:lnTo>
                  <a:lnTo>
                    <a:pt x="801" y="756"/>
                  </a:lnTo>
                  <a:lnTo>
                    <a:pt x="783" y="772"/>
                  </a:lnTo>
                  <a:lnTo>
                    <a:pt x="769" y="789"/>
                  </a:lnTo>
                  <a:lnTo>
                    <a:pt x="755" y="805"/>
                  </a:lnTo>
                  <a:lnTo>
                    <a:pt x="738" y="818"/>
                  </a:lnTo>
                  <a:lnTo>
                    <a:pt x="717" y="830"/>
                  </a:lnTo>
                  <a:lnTo>
                    <a:pt x="694" y="841"/>
                  </a:lnTo>
                  <a:lnTo>
                    <a:pt x="669" y="849"/>
                  </a:lnTo>
                  <a:lnTo>
                    <a:pt x="641" y="857"/>
                  </a:lnTo>
                  <a:lnTo>
                    <a:pt x="612" y="862"/>
                  </a:lnTo>
                  <a:lnTo>
                    <a:pt x="581" y="866"/>
                  </a:lnTo>
                  <a:lnTo>
                    <a:pt x="550" y="869"/>
                  </a:lnTo>
                  <a:lnTo>
                    <a:pt x="518" y="870"/>
                  </a:lnTo>
                  <a:lnTo>
                    <a:pt x="486" y="869"/>
                  </a:lnTo>
                  <a:lnTo>
                    <a:pt x="454" y="868"/>
                  </a:lnTo>
                  <a:lnTo>
                    <a:pt x="422" y="864"/>
                  </a:lnTo>
                  <a:lnTo>
                    <a:pt x="393" y="860"/>
                  </a:lnTo>
                  <a:lnTo>
                    <a:pt x="363" y="855"/>
                  </a:lnTo>
                  <a:lnTo>
                    <a:pt x="335" y="848"/>
                  </a:lnTo>
                  <a:lnTo>
                    <a:pt x="308" y="840"/>
                  </a:lnTo>
                  <a:lnTo>
                    <a:pt x="282" y="826"/>
                  </a:lnTo>
                  <a:lnTo>
                    <a:pt x="255" y="810"/>
                  </a:lnTo>
                  <a:lnTo>
                    <a:pt x="229" y="791"/>
                  </a:lnTo>
                  <a:lnTo>
                    <a:pt x="205" y="768"/>
                  </a:lnTo>
                  <a:lnTo>
                    <a:pt x="180" y="743"/>
                  </a:lnTo>
                  <a:lnTo>
                    <a:pt x="157" y="716"/>
                  </a:lnTo>
                  <a:lnTo>
                    <a:pt x="134" y="686"/>
                  </a:lnTo>
                  <a:lnTo>
                    <a:pt x="113" y="655"/>
                  </a:lnTo>
                  <a:lnTo>
                    <a:pt x="93" y="623"/>
                  </a:lnTo>
                  <a:lnTo>
                    <a:pt x="74" y="590"/>
                  </a:lnTo>
                  <a:lnTo>
                    <a:pt x="57" y="557"/>
                  </a:lnTo>
                  <a:lnTo>
                    <a:pt x="41" y="523"/>
                  </a:lnTo>
                  <a:lnTo>
                    <a:pt x="26" y="489"/>
                  </a:lnTo>
                  <a:lnTo>
                    <a:pt x="13" y="456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1" y="418"/>
                  </a:lnTo>
                  <a:lnTo>
                    <a:pt x="1" y="417"/>
                  </a:lnTo>
                  <a:lnTo>
                    <a:pt x="0" y="410"/>
                  </a:lnTo>
                  <a:lnTo>
                    <a:pt x="0" y="400"/>
                  </a:lnTo>
                  <a:lnTo>
                    <a:pt x="0" y="384"/>
                  </a:lnTo>
                  <a:lnTo>
                    <a:pt x="1" y="363"/>
                  </a:lnTo>
                  <a:lnTo>
                    <a:pt x="3" y="339"/>
                  </a:lnTo>
                  <a:lnTo>
                    <a:pt x="8" y="313"/>
                  </a:lnTo>
                  <a:lnTo>
                    <a:pt x="13" y="284"/>
                  </a:lnTo>
                  <a:lnTo>
                    <a:pt x="21" y="254"/>
                  </a:lnTo>
                  <a:lnTo>
                    <a:pt x="32" y="223"/>
                  </a:lnTo>
                  <a:lnTo>
                    <a:pt x="47" y="192"/>
                  </a:lnTo>
                  <a:lnTo>
                    <a:pt x="64" y="160"/>
                  </a:lnTo>
                  <a:lnTo>
                    <a:pt x="86" y="130"/>
                  </a:lnTo>
                  <a:lnTo>
                    <a:pt x="112" y="101"/>
                  </a:lnTo>
                  <a:lnTo>
                    <a:pt x="143" y="74"/>
                  </a:lnTo>
                  <a:lnTo>
                    <a:pt x="178" y="50"/>
                  </a:lnTo>
                  <a:lnTo>
                    <a:pt x="220" y="30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" name="Freeform 60"/>
            <p:cNvSpPr>
              <a:spLocks noChangeArrowheads="1"/>
            </p:cNvSpPr>
            <p:nvPr/>
          </p:nvSpPr>
          <p:spPr bwMode="auto">
            <a:xfrm>
              <a:off x="205" y="988"/>
              <a:ext cx="258" cy="207"/>
            </a:xfrm>
            <a:custGeom>
              <a:avLst/>
              <a:gdLst>
                <a:gd name="T0" fmla="*/ 240 w 1030"/>
                <a:gd name="T1" fmla="*/ 10 h 826"/>
                <a:gd name="T2" fmla="*/ 305 w 1030"/>
                <a:gd name="T3" fmla="*/ 2 h 826"/>
                <a:gd name="T4" fmla="*/ 377 w 1030"/>
                <a:gd name="T5" fmla="*/ 0 h 826"/>
                <a:gd name="T6" fmla="*/ 453 w 1030"/>
                <a:gd name="T7" fmla="*/ 5 h 826"/>
                <a:gd name="T8" fmla="*/ 528 w 1030"/>
                <a:gd name="T9" fmla="*/ 17 h 826"/>
                <a:gd name="T10" fmla="*/ 601 w 1030"/>
                <a:gd name="T11" fmla="*/ 33 h 826"/>
                <a:gd name="T12" fmla="*/ 666 w 1030"/>
                <a:gd name="T13" fmla="*/ 52 h 826"/>
                <a:gd name="T14" fmla="*/ 719 w 1030"/>
                <a:gd name="T15" fmla="*/ 74 h 826"/>
                <a:gd name="T16" fmla="*/ 761 w 1030"/>
                <a:gd name="T17" fmla="*/ 100 h 826"/>
                <a:gd name="T18" fmla="*/ 802 w 1030"/>
                <a:gd name="T19" fmla="*/ 139 h 826"/>
                <a:gd name="T20" fmla="*/ 847 w 1030"/>
                <a:gd name="T21" fmla="*/ 189 h 826"/>
                <a:gd name="T22" fmla="*/ 891 w 1030"/>
                <a:gd name="T23" fmla="*/ 246 h 826"/>
                <a:gd name="T24" fmla="*/ 932 w 1030"/>
                <a:gd name="T25" fmla="*/ 307 h 826"/>
                <a:gd name="T26" fmla="*/ 969 w 1030"/>
                <a:gd name="T27" fmla="*/ 366 h 826"/>
                <a:gd name="T28" fmla="*/ 1000 w 1030"/>
                <a:gd name="T29" fmla="*/ 422 h 826"/>
                <a:gd name="T30" fmla="*/ 1021 w 1030"/>
                <a:gd name="T31" fmla="*/ 469 h 826"/>
                <a:gd name="T32" fmla="*/ 1030 w 1030"/>
                <a:gd name="T33" fmla="*/ 505 h 826"/>
                <a:gd name="T34" fmla="*/ 1017 w 1030"/>
                <a:gd name="T35" fmla="*/ 539 h 826"/>
                <a:gd name="T36" fmla="*/ 986 w 1030"/>
                <a:gd name="T37" fmla="*/ 572 h 826"/>
                <a:gd name="T38" fmla="*/ 943 w 1030"/>
                <a:gd name="T39" fmla="*/ 604 h 826"/>
                <a:gd name="T40" fmla="*/ 892 w 1030"/>
                <a:gd name="T41" fmla="*/ 636 h 826"/>
                <a:gd name="T42" fmla="*/ 841 w 1030"/>
                <a:gd name="T43" fmla="*/ 668 h 826"/>
                <a:gd name="T44" fmla="*/ 793 w 1030"/>
                <a:gd name="T45" fmla="*/ 700 h 826"/>
                <a:gd name="T46" fmla="*/ 754 w 1030"/>
                <a:gd name="T47" fmla="*/ 732 h 826"/>
                <a:gd name="T48" fmla="*/ 727 w 1030"/>
                <a:gd name="T49" fmla="*/ 763 h 826"/>
                <a:gd name="T50" fmla="*/ 690 w 1030"/>
                <a:gd name="T51" fmla="*/ 788 h 826"/>
                <a:gd name="T52" fmla="*/ 643 w 1030"/>
                <a:gd name="T53" fmla="*/ 807 h 826"/>
                <a:gd name="T54" fmla="*/ 589 w 1030"/>
                <a:gd name="T55" fmla="*/ 818 h 826"/>
                <a:gd name="T56" fmla="*/ 530 w 1030"/>
                <a:gd name="T57" fmla="*/ 825 h 826"/>
                <a:gd name="T58" fmla="*/ 469 w 1030"/>
                <a:gd name="T59" fmla="*/ 825 h 826"/>
                <a:gd name="T60" fmla="*/ 408 w 1030"/>
                <a:gd name="T61" fmla="*/ 820 h 826"/>
                <a:gd name="T62" fmla="*/ 349 w 1030"/>
                <a:gd name="T63" fmla="*/ 811 h 826"/>
                <a:gd name="T64" fmla="*/ 297 w 1030"/>
                <a:gd name="T65" fmla="*/ 796 h 826"/>
                <a:gd name="T66" fmla="*/ 246 w 1030"/>
                <a:gd name="T67" fmla="*/ 768 h 826"/>
                <a:gd name="T68" fmla="*/ 197 w 1030"/>
                <a:gd name="T69" fmla="*/ 728 h 826"/>
                <a:gd name="T70" fmla="*/ 151 w 1030"/>
                <a:gd name="T71" fmla="*/ 676 h 826"/>
                <a:gd name="T72" fmla="*/ 109 w 1030"/>
                <a:gd name="T73" fmla="*/ 619 h 826"/>
                <a:gd name="T74" fmla="*/ 72 w 1030"/>
                <a:gd name="T75" fmla="*/ 556 h 826"/>
                <a:gd name="T76" fmla="*/ 39 w 1030"/>
                <a:gd name="T77" fmla="*/ 491 h 826"/>
                <a:gd name="T78" fmla="*/ 13 w 1030"/>
                <a:gd name="T79" fmla="*/ 426 h 826"/>
                <a:gd name="T80" fmla="*/ 2 w 1030"/>
                <a:gd name="T81" fmla="*/ 393 h 826"/>
                <a:gd name="T82" fmla="*/ 2 w 1030"/>
                <a:gd name="T83" fmla="*/ 391 h 826"/>
                <a:gd name="T84" fmla="*/ 0 w 1030"/>
                <a:gd name="T85" fmla="*/ 383 h 826"/>
                <a:gd name="T86" fmla="*/ 0 w 1030"/>
                <a:gd name="T87" fmla="*/ 355 h 826"/>
                <a:gd name="T88" fmla="*/ 2 w 1030"/>
                <a:gd name="T89" fmla="*/ 311 h 826"/>
                <a:gd name="T90" fmla="*/ 11 w 1030"/>
                <a:gd name="T91" fmla="*/ 255 h 826"/>
                <a:gd name="T92" fmla="*/ 29 w 1030"/>
                <a:gd name="T93" fmla="*/ 196 h 826"/>
                <a:gd name="T94" fmla="*/ 60 w 1030"/>
                <a:gd name="T95" fmla="*/ 135 h 826"/>
                <a:gd name="T96" fmla="*/ 107 w 1030"/>
                <a:gd name="T97" fmla="*/ 81 h 826"/>
                <a:gd name="T98" fmla="*/ 172 w 1030"/>
                <a:gd name="T99" fmla="*/ 3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0" h="826">
                  <a:moveTo>
                    <a:pt x="213" y="19"/>
                  </a:moveTo>
                  <a:lnTo>
                    <a:pt x="240" y="10"/>
                  </a:lnTo>
                  <a:lnTo>
                    <a:pt x="271" y="5"/>
                  </a:lnTo>
                  <a:lnTo>
                    <a:pt x="305" y="2"/>
                  </a:lnTo>
                  <a:lnTo>
                    <a:pt x="341" y="0"/>
                  </a:lnTo>
                  <a:lnTo>
                    <a:pt x="377" y="0"/>
                  </a:lnTo>
                  <a:lnTo>
                    <a:pt x="414" y="2"/>
                  </a:lnTo>
                  <a:lnTo>
                    <a:pt x="453" y="5"/>
                  </a:lnTo>
                  <a:lnTo>
                    <a:pt x="491" y="10"/>
                  </a:lnTo>
                  <a:lnTo>
                    <a:pt x="528" y="17"/>
                  </a:lnTo>
                  <a:lnTo>
                    <a:pt x="566" y="24"/>
                  </a:lnTo>
                  <a:lnTo>
                    <a:pt x="601" y="33"/>
                  </a:lnTo>
                  <a:lnTo>
                    <a:pt x="634" y="41"/>
                  </a:lnTo>
                  <a:lnTo>
                    <a:pt x="666" y="52"/>
                  </a:lnTo>
                  <a:lnTo>
                    <a:pt x="694" y="62"/>
                  </a:lnTo>
                  <a:lnTo>
                    <a:pt x="719" y="74"/>
                  </a:lnTo>
                  <a:lnTo>
                    <a:pt x="740" y="86"/>
                  </a:lnTo>
                  <a:lnTo>
                    <a:pt x="761" y="100"/>
                  </a:lnTo>
                  <a:lnTo>
                    <a:pt x="781" y="118"/>
                  </a:lnTo>
                  <a:lnTo>
                    <a:pt x="802" y="139"/>
                  </a:lnTo>
                  <a:lnTo>
                    <a:pt x="825" y="163"/>
                  </a:lnTo>
                  <a:lnTo>
                    <a:pt x="847" y="189"/>
                  </a:lnTo>
                  <a:lnTo>
                    <a:pt x="868" y="217"/>
                  </a:lnTo>
                  <a:lnTo>
                    <a:pt x="891" y="246"/>
                  </a:lnTo>
                  <a:lnTo>
                    <a:pt x="912" y="276"/>
                  </a:lnTo>
                  <a:lnTo>
                    <a:pt x="932" y="307"/>
                  </a:lnTo>
                  <a:lnTo>
                    <a:pt x="952" y="336"/>
                  </a:lnTo>
                  <a:lnTo>
                    <a:pt x="969" y="366"/>
                  </a:lnTo>
                  <a:lnTo>
                    <a:pt x="986" y="395"/>
                  </a:lnTo>
                  <a:lnTo>
                    <a:pt x="1000" y="422"/>
                  </a:lnTo>
                  <a:lnTo>
                    <a:pt x="1011" y="446"/>
                  </a:lnTo>
                  <a:lnTo>
                    <a:pt x="1021" y="469"/>
                  </a:lnTo>
                  <a:lnTo>
                    <a:pt x="1027" y="488"/>
                  </a:lnTo>
                  <a:lnTo>
                    <a:pt x="1030" y="505"/>
                  </a:lnTo>
                  <a:lnTo>
                    <a:pt x="1026" y="522"/>
                  </a:lnTo>
                  <a:lnTo>
                    <a:pt x="1017" y="539"/>
                  </a:lnTo>
                  <a:lnTo>
                    <a:pt x="1004" y="555"/>
                  </a:lnTo>
                  <a:lnTo>
                    <a:pt x="986" y="572"/>
                  </a:lnTo>
                  <a:lnTo>
                    <a:pt x="966" y="588"/>
                  </a:lnTo>
                  <a:lnTo>
                    <a:pt x="943" y="604"/>
                  </a:lnTo>
                  <a:lnTo>
                    <a:pt x="918" y="620"/>
                  </a:lnTo>
                  <a:lnTo>
                    <a:pt x="892" y="636"/>
                  </a:lnTo>
                  <a:lnTo>
                    <a:pt x="866" y="652"/>
                  </a:lnTo>
                  <a:lnTo>
                    <a:pt x="841" y="668"/>
                  </a:lnTo>
                  <a:lnTo>
                    <a:pt x="815" y="684"/>
                  </a:lnTo>
                  <a:lnTo>
                    <a:pt x="793" y="700"/>
                  </a:lnTo>
                  <a:lnTo>
                    <a:pt x="771" y="716"/>
                  </a:lnTo>
                  <a:lnTo>
                    <a:pt x="754" y="732"/>
                  </a:lnTo>
                  <a:lnTo>
                    <a:pt x="740" y="748"/>
                  </a:lnTo>
                  <a:lnTo>
                    <a:pt x="727" y="763"/>
                  </a:lnTo>
                  <a:lnTo>
                    <a:pt x="711" y="777"/>
                  </a:lnTo>
                  <a:lnTo>
                    <a:pt x="690" y="788"/>
                  </a:lnTo>
                  <a:lnTo>
                    <a:pt x="668" y="798"/>
                  </a:lnTo>
                  <a:lnTo>
                    <a:pt x="643" y="807"/>
                  </a:lnTo>
                  <a:lnTo>
                    <a:pt x="618" y="813"/>
                  </a:lnTo>
                  <a:lnTo>
                    <a:pt x="589" y="818"/>
                  </a:lnTo>
                  <a:lnTo>
                    <a:pt x="560" y="823"/>
                  </a:lnTo>
                  <a:lnTo>
                    <a:pt x="530" y="825"/>
                  </a:lnTo>
                  <a:lnTo>
                    <a:pt x="499" y="826"/>
                  </a:lnTo>
                  <a:lnTo>
                    <a:pt x="469" y="825"/>
                  </a:lnTo>
                  <a:lnTo>
                    <a:pt x="438" y="823"/>
                  </a:lnTo>
                  <a:lnTo>
                    <a:pt x="408" y="820"/>
                  </a:lnTo>
                  <a:lnTo>
                    <a:pt x="378" y="816"/>
                  </a:lnTo>
                  <a:lnTo>
                    <a:pt x="349" y="811"/>
                  </a:lnTo>
                  <a:lnTo>
                    <a:pt x="322" y="804"/>
                  </a:lnTo>
                  <a:lnTo>
                    <a:pt x="297" y="796"/>
                  </a:lnTo>
                  <a:lnTo>
                    <a:pt x="271" y="783"/>
                  </a:lnTo>
                  <a:lnTo>
                    <a:pt x="246" y="768"/>
                  </a:lnTo>
                  <a:lnTo>
                    <a:pt x="221" y="749"/>
                  </a:lnTo>
                  <a:lnTo>
                    <a:pt x="197" y="728"/>
                  </a:lnTo>
                  <a:lnTo>
                    <a:pt x="174" y="703"/>
                  </a:lnTo>
                  <a:lnTo>
                    <a:pt x="151" y="676"/>
                  </a:lnTo>
                  <a:lnTo>
                    <a:pt x="129" y="649"/>
                  </a:lnTo>
                  <a:lnTo>
                    <a:pt x="109" y="619"/>
                  </a:lnTo>
                  <a:lnTo>
                    <a:pt x="90" y="588"/>
                  </a:lnTo>
                  <a:lnTo>
                    <a:pt x="72" y="556"/>
                  </a:lnTo>
                  <a:lnTo>
                    <a:pt x="55" y="523"/>
                  </a:lnTo>
                  <a:lnTo>
                    <a:pt x="39" y="491"/>
                  </a:lnTo>
                  <a:lnTo>
                    <a:pt x="25" y="458"/>
                  </a:lnTo>
                  <a:lnTo>
                    <a:pt x="13" y="426"/>
                  </a:lnTo>
                  <a:lnTo>
                    <a:pt x="2" y="394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1"/>
                  </a:lnTo>
                  <a:lnTo>
                    <a:pt x="1" y="390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0" y="355"/>
                  </a:lnTo>
                  <a:lnTo>
                    <a:pt x="0" y="334"/>
                  </a:lnTo>
                  <a:lnTo>
                    <a:pt x="2" y="311"/>
                  </a:lnTo>
                  <a:lnTo>
                    <a:pt x="6" y="284"/>
                  </a:lnTo>
                  <a:lnTo>
                    <a:pt x="11" y="255"/>
                  </a:lnTo>
                  <a:lnTo>
                    <a:pt x="20" y="226"/>
                  </a:lnTo>
                  <a:lnTo>
                    <a:pt x="29" y="196"/>
                  </a:lnTo>
                  <a:lnTo>
                    <a:pt x="43" y="165"/>
                  </a:lnTo>
                  <a:lnTo>
                    <a:pt x="60" y="135"/>
                  </a:lnTo>
                  <a:lnTo>
                    <a:pt x="81" y="106"/>
                  </a:lnTo>
                  <a:lnTo>
                    <a:pt x="107" y="81"/>
                  </a:lnTo>
                  <a:lnTo>
                    <a:pt x="137" y="56"/>
                  </a:lnTo>
                  <a:lnTo>
                    <a:pt x="172" y="36"/>
                  </a:lnTo>
                  <a:lnTo>
                    <a:pt x="213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" name="Freeform 61"/>
            <p:cNvSpPr>
              <a:spLocks noChangeArrowheads="1"/>
            </p:cNvSpPr>
            <p:nvPr/>
          </p:nvSpPr>
          <p:spPr bwMode="auto">
            <a:xfrm>
              <a:off x="210" y="994"/>
              <a:ext cx="248" cy="196"/>
            </a:xfrm>
            <a:custGeom>
              <a:avLst/>
              <a:gdLst>
                <a:gd name="T0" fmla="*/ 2 w 989"/>
                <a:gd name="T1" fmla="*/ 364 h 782"/>
                <a:gd name="T2" fmla="*/ 0 w 989"/>
                <a:gd name="T3" fmla="*/ 338 h 782"/>
                <a:gd name="T4" fmla="*/ 1 w 989"/>
                <a:gd name="T5" fmla="*/ 294 h 782"/>
                <a:gd name="T6" fmla="*/ 7 w 989"/>
                <a:gd name="T7" fmla="*/ 239 h 782"/>
                <a:gd name="T8" fmla="*/ 22 w 989"/>
                <a:gd name="T9" fmla="*/ 177 h 782"/>
                <a:gd name="T10" fmla="*/ 51 w 989"/>
                <a:gd name="T11" fmla="*/ 116 h 782"/>
                <a:gd name="T12" fmla="*/ 97 w 989"/>
                <a:gd name="T13" fmla="*/ 62 h 782"/>
                <a:gd name="T14" fmla="*/ 163 w 989"/>
                <a:gd name="T15" fmla="*/ 21 h 782"/>
                <a:gd name="T16" fmla="*/ 227 w 989"/>
                <a:gd name="T17" fmla="*/ 4 h 782"/>
                <a:gd name="T18" fmla="*/ 282 w 989"/>
                <a:gd name="T19" fmla="*/ 0 h 782"/>
                <a:gd name="T20" fmla="*/ 349 w 989"/>
                <a:gd name="T21" fmla="*/ 0 h 782"/>
                <a:gd name="T22" fmla="*/ 422 w 989"/>
                <a:gd name="T23" fmla="*/ 5 h 782"/>
                <a:gd name="T24" fmla="*/ 498 w 989"/>
                <a:gd name="T25" fmla="*/ 14 h 782"/>
                <a:gd name="T26" fmla="*/ 570 w 989"/>
                <a:gd name="T27" fmla="*/ 27 h 782"/>
                <a:gd name="T28" fmla="*/ 636 w 989"/>
                <a:gd name="T29" fmla="*/ 43 h 782"/>
                <a:gd name="T30" fmla="*/ 690 w 989"/>
                <a:gd name="T31" fmla="*/ 63 h 782"/>
                <a:gd name="T32" fmla="*/ 730 w 989"/>
                <a:gd name="T33" fmla="*/ 87 h 782"/>
                <a:gd name="T34" fmla="*/ 771 w 989"/>
                <a:gd name="T35" fmla="*/ 125 h 782"/>
                <a:gd name="T36" fmla="*/ 813 w 989"/>
                <a:gd name="T37" fmla="*/ 173 h 782"/>
                <a:gd name="T38" fmla="*/ 856 w 989"/>
                <a:gd name="T39" fmla="*/ 227 h 782"/>
                <a:gd name="T40" fmla="*/ 895 w 989"/>
                <a:gd name="T41" fmla="*/ 286 h 782"/>
                <a:gd name="T42" fmla="*/ 931 w 989"/>
                <a:gd name="T43" fmla="*/ 343 h 782"/>
                <a:gd name="T44" fmla="*/ 959 w 989"/>
                <a:gd name="T45" fmla="*/ 396 h 782"/>
                <a:gd name="T46" fmla="*/ 981 w 989"/>
                <a:gd name="T47" fmla="*/ 441 h 782"/>
                <a:gd name="T48" fmla="*/ 989 w 989"/>
                <a:gd name="T49" fmla="*/ 475 h 782"/>
                <a:gd name="T50" fmla="*/ 976 w 989"/>
                <a:gd name="T51" fmla="*/ 509 h 782"/>
                <a:gd name="T52" fmla="*/ 947 w 989"/>
                <a:gd name="T53" fmla="*/ 539 h 782"/>
                <a:gd name="T54" fmla="*/ 905 w 989"/>
                <a:gd name="T55" fmla="*/ 570 h 782"/>
                <a:gd name="T56" fmla="*/ 856 w 989"/>
                <a:gd name="T57" fmla="*/ 601 h 782"/>
                <a:gd name="T58" fmla="*/ 806 w 989"/>
                <a:gd name="T59" fmla="*/ 632 h 782"/>
                <a:gd name="T60" fmla="*/ 760 w 989"/>
                <a:gd name="T61" fmla="*/ 663 h 782"/>
                <a:gd name="T62" fmla="*/ 724 w 989"/>
                <a:gd name="T63" fmla="*/ 693 h 782"/>
                <a:gd name="T64" fmla="*/ 698 w 989"/>
                <a:gd name="T65" fmla="*/ 724 h 782"/>
                <a:gd name="T66" fmla="*/ 663 w 989"/>
                <a:gd name="T67" fmla="*/ 747 h 782"/>
                <a:gd name="T68" fmla="*/ 618 w 989"/>
                <a:gd name="T69" fmla="*/ 765 h 782"/>
                <a:gd name="T70" fmla="*/ 566 w 989"/>
                <a:gd name="T71" fmla="*/ 776 h 782"/>
                <a:gd name="T72" fmla="*/ 509 w 989"/>
                <a:gd name="T73" fmla="*/ 782 h 782"/>
                <a:gd name="T74" fmla="*/ 450 w 989"/>
                <a:gd name="T75" fmla="*/ 782 h 782"/>
                <a:gd name="T76" fmla="*/ 391 w 989"/>
                <a:gd name="T77" fmla="*/ 778 h 782"/>
                <a:gd name="T78" fmla="*/ 335 w 989"/>
                <a:gd name="T79" fmla="*/ 770 h 782"/>
                <a:gd name="T80" fmla="*/ 285 w 989"/>
                <a:gd name="T81" fmla="*/ 755 h 782"/>
                <a:gd name="T82" fmla="*/ 236 w 989"/>
                <a:gd name="T83" fmla="*/ 728 h 782"/>
                <a:gd name="T84" fmla="*/ 189 w 989"/>
                <a:gd name="T85" fmla="*/ 689 h 782"/>
                <a:gd name="T86" fmla="*/ 145 w 989"/>
                <a:gd name="T87" fmla="*/ 640 h 782"/>
                <a:gd name="T88" fmla="*/ 104 w 989"/>
                <a:gd name="T89" fmla="*/ 584 h 782"/>
                <a:gd name="T90" fmla="*/ 68 w 989"/>
                <a:gd name="T91" fmla="*/ 523 h 782"/>
                <a:gd name="T92" fmla="*/ 37 w 989"/>
                <a:gd name="T93" fmla="*/ 461 h 782"/>
                <a:gd name="T94" fmla="*/ 11 w 989"/>
                <a:gd name="T95" fmla="*/ 39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782">
                  <a:moveTo>
                    <a:pt x="2" y="367"/>
                  </a:moveTo>
                  <a:lnTo>
                    <a:pt x="2" y="364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19"/>
                  </a:lnTo>
                  <a:lnTo>
                    <a:pt x="1" y="294"/>
                  </a:lnTo>
                  <a:lnTo>
                    <a:pt x="3" y="268"/>
                  </a:lnTo>
                  <a:lnTo>
                    <a:pt x="7" y="239"/>
                  </a:lnTo>
                  <a:lnTo>
                    <a:pt x="13" y="208"/>
                  </a:lnTo>
                  <a:lnTo>
                    <a:pt x="22" y="177"/>
                  </a:lnTo>
                  <a:lnTo>
                    <a:pt x="35" y="146"/>
                  </a:lnTo>
                  <a:lnTo>
                    <a:pt x="51" y="116"/>
                  </a:lnTo>
                  <a:lnTo>
                    <a:pt x="71" y="87"/>
                  </a:lnTo>
                  <a:lnTo>
                    <a:pt x="97" y="62"/>
                  </a:lnTo>
                  <a:lnTo>
                    <a:pt x="126" y="39"/>
                  </a:lnTo>
                  <a:lnTo>
                    <a:pt x="163" y="21"/>
                  </a:lnTo>
                  <a:lnTo>
                    <a:pt x="204" y="9"/>
                  </a:lnTo>
                  <a:lnTo>
                    <a:pt x="227" y="4"/>
                  </a:lnTo>
                  <a:lnTo>
                    <a:pt x="252" y="2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9" y="0"/>
                  </a:lnTo>
                  <a:lnTo>
                    <a:pt x="385" y="2"/>
                  </a:lnTo>
                  <a:lnTo>
                    <a:pt x="422" y="5"/>
                  </a:lnTo>
                  <a:lnTo>
                    <a:pt x="460" y="9"/>
                  </a:lnTo>
                  <a:lnTo>
                    <a:pt x="498" y="14"/>
                  </a:lnTo>
                  <a:lnTo>
                    <a:pt x="535" y="19"/>
                  </a:lnTo>
                  <a:lnTo>
                    <a:pt x="570" y="27"/>
                  </a:lnTo>
                  <a:lnTo>
                    <a:pt x="604" y="34"/>
                  </a:lnTo>
                  <a:lnTo>
                    <a:pt x="636" y="43"/>
                  </a:lnTo>
                  <a:lnTo>
                    <a:pt x="665" y="52"/>
                  </a:lnTo>
                  <a:lnTo>
                    <a:pt x="690" y="63"/>
                  </a:lnTo>
                  <a:lnTo>
                    <a:pt x="711" y="74"/>
                  </a:lnTo>
                  <a:lnTo>
                    <a:pt x="730" y="87"/>
                  </a:lnTo>
                  <a:lnTo>
                    <a:pt x="750" y="105"/>
                  </a:lnTo>
                  <a:lnTo>
                    <a:pt x="771" y="125"/>
                  </a:lnTo>
                  <a:lnTo>
                    <a:pt x="792" y="147"/>
                  </a:lnTo>
                  <a:lnTo>
                    <a:pt x="813" y="173"/>
                  </a:lnTo>
                  <a:lnTo>
                    <a:pt x="835" y="199"/>
                  </a:lnTo>
                  <a:lnTo>
                    <a:pt x="856" y="227"/>
                  </a:lnTo>
                  <a:lnTo>
                    <a:pt x="876" y="256"/>
                  </a:lnTo>
                  <a:lnTo>
                    <a:pt x="895" y="286"/>
                  </a:lnTo>
                  <a:lnTo>
                    <a:pt x="914" y="315"/>
                  </a:lnTo>
                  <a:lnTo>
                    <a:pt x="931" y="343"/>
                  </a:lnTo>
                  <a:lnTo>
                    <a:pt x="947" y="370"/>
                  </a:lnTo>
                  <a:lnTo>
                    <a:pt x="959" y="396"/>
                  </a:lnTo>
                  <a:lnTo>
                    <a:pt x="971" y="420"/>
                  </a:lnTo>
                  <a:lnTo>
                    <a:pt x="981" y="441"/>
                  </a:lnTo>
                  <a:lnTo>
                    <a:pt x="987" y="459"/>
                  </a:lnTo>
                  <a:lnTo>
                    <a:pt x="989" y="475"/>
                  </a:lnTo>
                  <a:lnTo>
                    <a:pt x="985" y="493"/>
                  </a:lnTo>
                  <a:lnTo>
                    <a:pt x="976" y="509"/>
                  </a:lnTo>
                  <a:lnTo>
                    <a:pt x="964" y="525"/>
                  </a:lnTo>
                  <a:lnTo>
                    <a:pt x="947" y="539"/>
                  </a:lnTo>
                  <a:lnTo>
                    <a:pt x="927" y="555"/>
                  </a:lnTo>
                  <a:lnTo>
                    <a:pt x="905" y="570"/>
                  </a:lnTo>
                  <a:lnTo>
                    <a:pt x="882" y="586"/>
                  </a:lnTo>
                  <a:lnTo>
                    <a:pt x="856" y="601"/>
                  </a:lnTo>
                  <a:lnTo>
                    <a:pt x="831" y="617"/>
                  </a:lnTo>
                  <a:lnTo>
                    <a:pt x="806" y="632"/>
                  </a:lnTo>
                  <a:lnTo>
                    <a:pt x="782" y="647"/>
                  </a:lnTo>
                  <a:lnTo>
                    <a:pt x="760" y="663"/>
                  </a:lnTo>
                  <a:lnTo>
                    <a:pt x="741" y="678"/>
                  </a:lnTo>
                  <a:lnTo>
                    <a:pt x="724" y="693"/>
                  </a:lnTo>
                  <a:lnTo>
                    <a:pt x="711" y="709"/>
                  </a:lnTo>
                  <a:lnTo>
                    <a:pt x="698" y="724"/>
                  </a:lnTo>
                  <a:lnTo>
                    <a:pt x="682" y="737"/>
                  </a:lnTo>
                  <a:lnTo>
                    <a:pt x="663" y="747"/>
                  </a:lnTo>
                  <a:lnTo>
                    <a:pt x="642" y="757"/>
                  </a:lnTo>
                  <a:lnTo>
                    <a:pt x="618" y="765"/>
                  </a:lnTo>
                  <a:lnTo>
                    <a:pt x="592" y="772"/>
                  </a:lnTo>
                  <a:lnTo>
                    <a:pt x="566" y="776"/>
                  </a:lnTo>
                  <a:lnTo>
                    <a:pt x="538" y="780"/>
                  </a:lnTo>
                  <a:lnTo>
                    <a:pt x="509" y="782"/>
                  </a:lnTo>
                  <a:lnTo>
                    <a:pt x="479" y="782"/>
                  </a:lnTo>
                  <a:lnTo>
                    <a:pt x="450" y="782"/>
                  </a:lnTo>
                  <a:lnTo>
                    <a:pt x="421" y="780"/>
                  </a:lnTo>
                  <a:lnTo>
                    <a:pt x="391" y="778"/>
                  </a:lnTo>
                  <a:lnTo>
                    <a:pt x="363" y="774"/>
                  </a:lnTo>
                  <a:lnTo>
                    <a:pt x="335" y="770"/>
                  </a:lnTo>
                  <a:lnTo>
                    <a:pt x="310" y="763"/>
                  </a:lnTo>
                  <a:lnTo>
                    <a:pt x="285" y="755"/>
                  </a:lnTo>
                  <a:lnTo>
                    <a:pt x="261" y="743"/>
                  </a:lnTo>
                  <a:lnTo>
                    <a:pt x="236" y="728"/>
                  </a:lnTo>
                  <a:lnTo>
                    <a:pt x="212" y="710"/>
                  </a:lnTo>
                  <a:lnTo>
                    <a:pt x="189" y="689"/>
                  </a:lnTo>
                  <a:lnTo>
                    <a:pt x="166" y="665"/>
                  </a:lnTo>
                  <a:lnTo>
                    <a:pt x="145" y="640"/>
                  </a:lnTo>
                  <a:lnTo>
                    <a:pt x="124" y="613"/>
                  </a:lnTo>
                  <a:lnTo>
                    <a:pt x="104" y="584"/>
                  </a:lnTo>
                  <a:lnTo>
                    <a:pt x="85" y="554"/>
                  </a:lnTo>
                  <a:lnTo>
                    <a:pt x="68" y="523"/>
                  </a:lnTo>
                  <a:lnTo>
                    <a:pt x="52" y="491"/>
                  </a:lnTo>
                  <a:lnTo>
                    <a:pt x="37" y="461"/>
                  </a:lnTo>
                  <a:lnTo>
                    <a:pt x="23" y="429"/>
                  </a:lnTo>
                  <a:lnTo>
                    <a:pt x="11" y="398"/>
                  </a:lnTo>
                  <a:lnTo>
                    <a:pt x="2" y="367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3" name="Freeform 62"/>
            <p:cNvSpPr>
              <a:spLocks noChangeArrowheads="1"/>
            </p:cNvSpPr>
            <p:nvPr/>
          </p:nvSpPr>
          <p:spPr bwMode="auto">
            <a:xfrm>
              <a:off x="304" y="913"/>
              <a:ext cx="95" cy="227"/>
            </a:xfrm>
            <a:custGeom>
              <a:avLst/>
              <a:gdLst>
                <a:gd name="T0" fmla="*/ 19 w 380"/>
                <a:gd name="T1" fmla="*/ 1 h 906"/>
                <a:gd name="T2" fmla="*/ 14 w 380"/>
                <a:gd name="T3" fmla="*/ 9 h 906"/>
                <a:gd name="T4" fmla="*/ 6 w 380"/>
                <a:gd name="T5" fmla="*/ 25 h 906"/>
                <a:gd name="T6" fmla="*/ 1 w 380"/>
                <a:gd name="T7" fmla="*/ 49 h 906"/>
                <a:gd name="T8" fmla="*/ 2 w 380"/>
                <a:gd name="T9" fmla="*/ 82 h 906"/>
                <a:gd name="T10" fmla="*/ 13 w 380"/>
                <a:gd name="T11" fmla="*/ 124 h 906"/>
                <a:gd name="T12" fmla="*/ 38 w 380"/>
                <a:gd name="T13" fmla="*/ 175 h 906"/>
                <a:gd name="T14" fmla="*/ 81 w 380"/>
                <a:gd name="T15" fmla="*/ 235 h 906"/>
                <a:gd name="T16" fmla="*/ 142 w 380"/>
                <a:gd name="T17" fmla="*/ 304 h 906"/>
                <a:gd name="T18" fmla="*/ 196 w 380"/>
                <a:gd name="T19" fmla="*/ 377 h 906"/>
                <a:gd name="T20" fmla="*/ 239 w 380"/>
                <a:gd name="T21" fmla="*/ 454 h 906"/>
                <a:gd name="T22" fmla="*/ 272 w 380"/>
                <a:gd name="T23" fmla="*/ 532 h 906"/>
                <a:gd name="T24" fmla="*/ 294 w 380"/>
                <a:gd name="T25" fmla="*/ 613 h 906"/>
                <a:gd name="T26" fmla="*/ 307 w 380"/>
                <a:gd name="T27" fmla="*/ 695 h 906"/>
                <a:gd name="T28" fmla="*/ 311 w 380"/>
                <a:gd name="T29" fmla="*/ 778 h 906"/>
                <a:gd name="T30" fmla="*/ 308 w 380"/>
                <a:gd name="T31" fmla="*/ 863 h 906"/>
                <a:gd name="T32" fmla="*/ 305 w 380"/>
                <a:gd name="T33" fmla="*/ 902 h 906"/>
                <a:gd name="T34" fmla="*/ 319 w 380"/>
                <a:gd name="T35" fmla="*/ 870 h 906"/>
                <a:gd name="T36" fmla="*/ 340 w 380"/>
                <a:gd name="T37" fmla="*/ 811 h 906"/>
                <a:gd name="T38" fmla="*/ 363 w 380"/>
                <a:gd name="T39" fmla="*/ 728 h 906"/>
                <a:gd name="T40" fmla="*/ 376 w 380"/>
                <a:gd name="T41" fmla="*/ 627 h 906"/>
                <a:gd name="T42" fmla="*/ 377 w 380"/>
                <a:gd name="T43" fmla="*/ 510 h 906"/>
                <a:gd name="T44" fmla="*/ 357 w 380"/>
                <a:gd name="T45" fmla="*/ 383 h 906"/>
                <a:gd name="T46" fmla="*/ 308 w 380"/>
                <a:gd name="T47" fmla="*/ 249 h 906"/>
                <a:gd name="T48" fmla="*/ 269 w 380"/>
                <a:gd name="T49" fmla="*/ 182 h 906"/>
                <a:gd name="T50" fmla="*/ 254 w 380"/>
                <a:gd name="T51" fmla="*/ 179 h 906"/>
                <a:gd name="T52" fmla="*/ 227 w 380"/>
                <a:gd name="T53" fmla="*/ 172 h 906"/>
                <a:gd name="T54" fmla="*/ 192 w 380"/>
                <a:gd name="T55" fmla="*/ 158 h 906"/>
                <a:gd name="T56" fmla="*/ 152 w 380"/>
                <a:gd name="T57" fmla="*/ 139 h 906"/>
                <a:gd name="T58" fmla="*/ 111 w 380"/>
                <a:gd name="T59" fmla="*/ 111 h 906"/>
                <a:gd name="T60" fmla="*/ 70 w 380"/>
                <a:gd name="T61" fmla="*/ 75 h 906"/>
                <a:gd name="T62" fmla="*/ 35 w 380"/>
                <a:gd name="T63" fmla="*/ 2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906">
                  <a:moveTo>
                    <a:pt x="20" y="0"/>
                  </a:moveTo>
                  <a:lnTo>
                    <a:pt x="19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4"/>
                  </a:lnTo>
                  <a:lnTo>
                    <a:pt x="23" y="148"/>
                  </a:lnTo>
                  <a:lnTo>
                    <a:pt x="38" y="175"/>
                  </a:lnTo>
                  <a:lnTo>
                    <a:pt x="58" y="204"/>
                  </a:lnTo>
                  <a:lnTo>
                    <a:pt x="81" y="235"/>
                  </a:lnTo>
                  <a:lnTo>
                    <a:pt x="111" y="269"/>
                  </a:lnTo>
                  <a:lnTo>
                    <a:pt x="142" y="304"/>
                  </a:lnTo>
                  <a:lnTo>
                    <a:pt x="171" y="340"/>
                  </a:lnTo>
                  <a:lnTo>
                    <a:pt x="196" y="377"/>
                  </a:lnTo>
                  <a:lnTo>
                    <a:pt x="219" y="416"/>
                  </a:lnTo>
                  <a:lnTo>
                    <a:pt x="239" y="454"/>
                  </a:lnTo>
                  <a:lnTo>
                    <a:pt x="256" y="492"/>
                  </a:lnTo>
                  <a:lnTo>
                    <a:pt x="272" y="532"/>
                  </a:lnTo>
                  <a:lnTo>
                    <a:pt x="284" y="572"/>
                  </a:lnTo>
                  <a:lnTo>
                    <a:pt x="294" y="613"/>
                  </a:lnTo>
                  <a:lnTo>
                    <a:pt x="302" y="653"/>
                  </a:lnTo>
                  <a:lnTo>
                    <a:pt x="307" y="695"/>
                  </a:lnTo>
                  <a:lnTo>
                    <a:pt x="310" y="737"/>
                  </a:lnTo>
                  <a:lnTo>
                    <a:pt x="311" y="778"/>
                  </a:lnTo>
                  <a:lnTo>
                    <a:pt x="311" y="821"/>
                  </a:lnTo>
                  <a:lnTo>
                    <a:pt x="308" y="863"/>
                  </a:lnTo>
                  <a:lnTo>
                    <a:pt x="303" y="906"/>
                  </a:lnTo>
                  <a:lnTo>
                    <a:pt x="305" y="902"/>
                  </a:lnTo>
                  <a:lnTo>
                    <a:pt x="310" y="890"/>
                  </a:lnTo>
                  <a:lnTo>
                    <a:pt x="319" y="870"/>
                  </a:lnTo>
                  <a:lnTo>
                    <a:pt x="329" y="843"/>
                  </a:lnTo>
                  <a:lnTo>
                    <a:pt x="340" y="811"/>
                  </a:lnTo>
                  <a:lnTo>
                    <a:pt x="352" y="772"/>
                  </a:lnTo>
                  <a:lnTo>
                    <a:pt x="363" y="728"/>
                  </a:lnTo>
                  <a:lnTo>
                    <a:pt x="371" y="679"/>
                  </a:lnTo>
                  <a:lnTo>
                    <a:pt x="376" y="627"/>
                  </a:lnTo>
                  <a:lnTo>
                    <a:pt x="380" y="569"/>
                  </a:lnTo>
                  <a:lnTo>
                    <a:pt x="377" y="510"/>
                  </a:lnTo>
                  <a:lnTo>
                    <a:pt x="370" y="448"/>
                  </a:lnTo>
                  <a:lnTo>
                    <a:pt x="357" y="383"/>
                  </a:lnTo>
                  <a:lnTo>
                    <a:pt x="337" y="317"/>
                  </a:lnTo>
                  <a:lnTo>
                    <a:pt x="308" y="249"/>
                  </a:lnTo>
                  <a:lnTo>
                    <a:pt x="271" y="182"/>
                  </a:lnTo>
                  <a:lnTo>
                    <a:pt x="269" y="182"/>
                  </a:lnTo>
                  <a:lnTo>
                    <a:pt x="263" y="181"/>
                  </a:lnTo>
                  <a:lnTo>
                    <a:pt x="254" y="179"/>
                  </a:lnTo>
                  <a:lnTo>
                    <a:pt x="242" y="176"/>
                  </a:lnTo>
                  <a:lnTo>
                    <a:pt x="227" y="172"/>
                  </a:lnTo>
                  <a:lnTo>
                    <a:pt x="211" y="165"/>
                  </a:lnTo>
                  <a:lnTo>
                    <a:pt x="192" y="158"/>
                  </a:lnTo>
                  <a:lnTo>
                    <a:pt x="173" y="149"/>
                  </a:lnTo>
                  <a:lnTo>
                    <a:pt x="152" y="139"/>
                  </a:lnTo>
                  <a:lnTo>
                    <a:pt x="131" y="126"/>
                  </a:lnTo>
                  <a:lnTo>
                    <a:pt x="111" y="111"/>
                  </a:lnTo>
                  <a:lnTo>
                    <a:pt x="90" y="94"/>
                  </a:lnTo>
                  <a:lnTo>
                    <a:pt x="70" y="75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4" name="Freeform 63"/>
            <p:cNvSpPr>
              <a:spLocks noChangeArrowheads="1"/>
            </p:cNvSpPr>
            <p:nvPr/>
          </p:nvSpPr>
          <p:spPr bwMode="auto">
            <a:xfrm>
              <a:off x="310" y="820"/>
              <a:ext cx="103" cy="149"/>
            </a:xfrm>
            <a:custGeom>
              <a:avLst/>
              <a:gdLst>
                <a:gd name="T0" fmla="*/ 111 w 413"/>
                <a:gd name="T1" fmla="*/ 595 h 595"/>
                <a:gd name="T2" fmla="*/ 107 w 413"/>
                <a:gd name="T3" fmla="*/ 593 h 595"/>
                <a:gd name="T4" fmla="*/ 95 w 413"/>
                <a:gd name="T5" fmla="*/ 586 h 595"/>
                <a:gd name="T6" fmla="*/ 79 w 413"/>
                <a:gd name="T7" fmla="*/ 573 h 595"/>
                <a:gd name="T8" fmla="*/ 60 w 413"/>
                <a:gd name="T9" fmla="*/ 556 h 595"/>
                <a:gd name="T10" fmla="*/ 41 w 413"/>
                <a:gd name="T11" fmla="*/ 533 h 595"/>
                <a:gd name="T12" fmla="*/ 23 w 413"/>
                <a:gd name="T13" fmla="*/ 503 h 595"/>
                <a:gd name="T14" fmla="*/ 9 w 413"/>
                <a:gd name="T15" fmla="*/ 467 h 595"/>
                <a:gd name="T16" fmla="*/ 2 w 413"/>
                <a:gd name="T17" fmla="*/ 423 h 595"/>
                <a:gd name="T18" fmla="*/ 0 w 413"/>
                <a:gd name="T19" fmla="*/ 372 h 595"/>
                <a:gd name="T20" fmla="*/ 4 w 413"/>
                <a:gd name="T21" fmla="*/ 314 h 595"/>
                <a:gd name="T22" fmla="*/ 11 w 413"/>
                <a:gd name="T23" fmla="*/ 255 h 595"/>
                <a:gd name="T24" fmla="*/ 25 w 413"/>
                <a:gd name="T25" fmla="*/ 195 h 595"/>
                <a:gd name="T26" fmla="*/ 42 w 413"/>
                <a:gd name="T27" fmla="*/ 138 h 595"/>
                <a:gd name="T28" fmla="*/ 64 w 413"/>
                <a:gd name="T29" fmla="*/ 89 h 595"/>
                <a:gd name="T30" fmla="*/ 92 w 413"/>
                <a:gd name="T31" fmla="*/ 49 h 595"/>
                <a:gd name="T32" fmla="*/ 124 w 413"/>
                <a:gd name="T33" fmla="*/ 22 h 595"/>
                <a:gd name="T34" fmla="*/ 143 w 413"/>
                <a:gd name="T35" fmla="*/ 14 h 595"/>
                <a:gd name="T36" fmla="*/ 167 w 413"/>
                <a:gd name="T37" fmla="*/ 6 h 595"/>
                <a:gd name="T38" fmla="*/ 192 w 413"/>
                <a:gd name="T39" fmla="*/ 2 h 595"/>
                <a:gd name="T40" fmla="*/ 221 w 413"/>
                <a:gd name="T41" fmla="*/ 0 h 595"/>
                <a:gd name="T42" fmla="*/ 250 w 413"/>
                <a:gd name="T43" fmla="*/ 1 h 595"/>
                <a:gd name="T44" fmla="*/ 280 w 413"/>
                <a:gd name="T45" fmla="*/ 5 h 595"/>
                <a:gd name="T46" fmla="*/ 309 w 413"/>
                <a:gd name="T47" fmla="*/ 13 h 595"/>
                <a:gd name="T48" fmla="*/ 335 w 413"/>
                <a:gd name="T49" fmla="*/ 24 h 595"/>
                <a:gd name="T50" fmla="*/ 360 w 413"/>
                <a:gd name="T51" fmla="*/ 39 h 595"/>
                <a:gd name="T52" fmla="*/ 381 w 413"/>
                <a:gd name="T53" fmla="*/ 60 h 595"/>
                <a:gd name="T54" fmla="*/ 397 w 413"/>
                <a:gd name="T55" fmla="*/ 84 h 595"/>
                <a:gd name="T56" fmla="*/ 409 w 413"/>
                <a:gd name="T57" fmla="*/ 113 h 595"/>
                <a:gd name="T58" fmla="*/ 413 w 413"/>
                <a:gd name="T59" fmla="*/ 148 h 595"/>
                <a:gd name="T60" fmla="*/ 411 w 413"/>
                <a:gd name="T61" fmla="*/ 188 h 595"/>
                <a:gd name="T62" fmla="*/ 400 w 413"/>
                <a:gd name="T63" fmla="*/ 233 h 595"/>
                <a:gd name="T64" fmla="*/ 380 w 413"/>
                <a:gd name="T65" fmla="*/ 286 h 595"/>
                <a:gd name="T66" fmla="*/ 365 w 413"/>
                <a:gd name="T67" fmla="*/ 319 h 595"/>
                <a:gd name="T68" fmla="*/ 349 w 413"/>
                <a:gd name="T69" fmla="*/ 350 h 595"/>
                <a:gd name="T70" fmla="*/ 332 w 413"/>
                <a:gd name="T71" fmla="*/ 380 h 595"/>
                <a:gd name="T72" fmla="*/ 315 w 413"/>
                <a:gd name="T73" fmla="*/ 409 h 595"/>
                <a:gd name="T74" fmla="*/ 298 w 413"/>
                <a:gd name="T75" fmla="*/ 437 h 595"/>
                <a:gd name="T76" fmla="*/ 280 w 413"/>
                <a:gd name="T77" fmla="*/ 463 h 595"/>
                <a:gd name="T78" fmla="*/ 262 w 413"/>
                <a:gd name="T79" fmla="*/ 487 h 595"/>
                <a:gd name="T80" fmla="*/ 245 w 413"/>
                <a:gd name="T81" fmla="*/ 509 h 595"/>
                <a:gd name="T82" fmla="*/ 227 w 413"/>
                <a:gd name="T83" fmla="*/ 530 h 595"/>
                <a:gd name="T84" fmla="*/ 208 w 413"/>
                <a:gd name="T85" fmla="*/ 547 h 595"/>
                <a:gd name="T86" fmla="*/ 191 w 413"/>
                <a:gd name="T87" fmla="*/ 563 h 595"/>
                <a:gd name="T88" fmla="*/ 174 w 413"/>
                <a:gd name="T89" fmla="*/ 574 h 595"/>
                <a:gd name="T90" fmla="*/ 157 w 413"/>
                <a:gd name="T91" fmla="*/ 584 h 595"/>
                <a:gd name="T92" fmla="*/ 141 w 413"/>
                <a:gd name="T93" fmla="*/ 592 h 595"/>
                <a:gd name="T94" fmla="*/ 126 w 413"/>
                <a:gd name="T95" fmla="*/ 595 h 595"/>
                <a:gd name="T96" fmla="*/ 111 w 413"/>
                <a:gd name="T9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3" h="595">
                  <a:moveTo>
                    <a:pt x="111" y="595"/>
                  </a:moveTo>
                  <a:lnTo>
                    <a:pt x="107" y="593"/>
                  </a:lnTo>
                  <a:lnTo>
                    <a:pt x="95" y="586"/>
                  </a:lnTo>
                  <a:lnTo>
                    <a:pt x="79" y="573"/>
                  </a:lnTo>
                  <a:lnTo>
                    <a:pt x="60" y="556"/>
                  </a:lnTo>
                  <a:lnTo>
                    <a:pt x="41" y="533"/>
                  </a:lnTo>
                  <a:lnTo>
                    <a:pt x="23" y="503"/>
                  </a:lnTo>
                  <a:lnTo>
                    <a:pt x="9" y="467"/>
                  </a:lnTo>
                  <a:lnTo>
                    <a:pt x="2" y="423"/>
                  </a:lnTo>
                  <a:lnTo>
                    <a:pt x="0" y="372"/>
                  </a:lnTo>
                  <a:lnTo>
                    <a:pt x="4" y="314"/>
                  </a:lnTo>
                  <a:lnTo>
                    <a:pt x="11" y="255"/>
                  </a:lnTo>
                  <a:lnTo>
                    <a:pt x="25" y="195"/>
                  </a:lnTo>
                  <a:lnTo>
                    <a:pt x="42" y="138"/>
                  </a:lnTo>
                  <a:lnTo>
                    <a:pt x="64" y="89"/>
                  </a:lnTo>
                  <a:lnTo>
                    <a:pt x="92" y="49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7" y="6"/>
                  </a:lnTo>
                  <a:lnTo>
                    <a:pt x="192" y="2"/>
                  </a:lnTo>
                  <a:lnTo>
                    <a:pt x="221" y="0"/>
                  </a:lnTo>
                  <a:lnTo>
                    <a:pt x="250" y="1"/>
                  </a:lnTo>
                  <a:lnTo>
                    <a:pt x="280" y="5"/>
                  </a:lnTo>
                  <a:lnTo>
                    <a:pt x="309" y="13"/>
                  </a:lnTo>
                  <a:lnTo>
                    <a:pt x="335" y="24"/>
                  </a:lnTo>
                  <a:lnTo>
                    <a:pt x="360" y="39"/>
                  </a:lnTo>
                  <a:lnTo>
                    <a:pt x="381" y="60"/>
                  </a:lnTo>
                  <a:lnTo>
                    <a:pt x="397" y="84"/>
                  </a:lnTo>
                  <a:lnTo>
                    <a:pt x="409" y="113"/>
                  </a:lnTo>
                  <a:lnTo>
                    <a:pt x="413" y="148"/>
                  </a:lnTo>
                  <a:lnTo>
                    <a:pt x="411" y="188"/>
                  </a:lnTo>
                  <a:lnTo>
                    <a:pt x="400" y="233"/>
                  </a:lnTo>
                  <a:lnTo>
                    <a:pt x="380" y="286"/>
                  </a:lnTo>
                  <a:lnTo>
                    <a:pt x="365" y="319"/>
                  </a:lnTo>
                  <a:lnTo>
                    <a:pt x="349" y="350"/>
                  </a:lnTo>
                  <a:lnTo>
                    <a:pt x="332" y="380"/>
                  </a:lnTo>
                  <a:lnTo>
                    <a:pt x="315" y="409"/>
                  </a:lnTo>
                  <a:lnTo>
                    <a:pt x="298" y="437"/>
                  </a:lnTo>
                  <a:lnTo>
                    <a:pt x="280" y="463"/>
                  </a:lnTo>
                  <a:lnTo>
                    <a:pt x="262" y="487"/>
                  </a:lnTo>
                  <a:lnTo>
                    <a:pt x="245" y="509"/>
                  </a:lnTo>
                  <a:lnTo>
                    <a:pt x="227" y="530"/>
                  </a:lnTo>
                  <a:lnTo>
                    <a:pt x="208" y="547"/>
                  </a:lnTo>
                  <a:lnTo>
                    <a:pt x="191" y="563"/>
                  </a:lnTo>
                  <a:lnTo>
                    <a:pt x="174" y="574"/>
                  </a:lnTo>
                  <a:lnTo>
                    <a:pt x="157" y="584"/>
                  </a:lnTo>
                  <a:lnTo>
                    <a:pt x="141" y="592"/>
                  </a:lnTo>
                  <a:lnTo>
                    <a:pt x="126" y="595"/>
                  </a:lnTo>
                  <a:lnTo>
                    <a:pt x="111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5" name="Freeform 64"/>
            <p:cNvSpPr>
              <a:spLocks noChangeArrowheads="1"/>
            </p:cNvSpPr>
            <p:nvPr/>
          </p:nvSpPr>
          <p:spPr bwMode="auto">
            <a:xfrm>
              <a:off x="312" y="824"/>
              <a:ext cx="97" cy="141"/>
            </a:xfrm>
            <a:custGeom>
              <a:avLst/>
              <a:gdLst>
                <a:gd name="T0" fmla="*/ 117 w 387"/>
                <a:gd name="T1" fmla="*/ 20 h 564"/>
                <a:gd name="T2" fmla="*/ 135 w 387"/>
                <a:gd name="T3" fmla="*/ 12 h 564"/>
                <a:gd name="T4" fmla="*/ 157 w 387"/>
                <a:gd name="T5" fmla="*/ 5 h 564"/>
                <a:gd name="T6" fmla="*/ 181 w 387"/>
                <a:gd name="T7" fmla="*/ 1 h 564"/>
                <a:gd name="T8" fmla="*/ 208 w 387"/>
                <a:gd name="T9" fmla="*/ 0 h 564"/>
                <a:gd name="T10" fmla="*/ 235 w 387"/>
                <a:gd name="T11" fmla="*/ 1 h 564"/>
                <a:gd name="T12" fmla="*/ 262 w 387"/>
                <a:gd name="T13" fmla="*/ 6 h 564"/>
                <a:gd name="T14" fmla="*/ 289 w 387"/>
                <a:gd name="T15" fmla="*/ 14 h 564"/>
                <a:gd name="T16" fmla="*/ 314 w 387"/>
                <a:gd name="T17" fmla="*/ 24 h 564"/>
                <a:gd name="T18" fmla="*/ 336 w 387"/>
                <a:gd name="T19" fmla="*/ 39 h 564"/>
                <a:gd name="T20" fmla="*/ 356 w 387"/>
                <a:gd name="T21" fmla="*/ 59 h 564"/>
                <a:gd name="T22" fmla="*/ 371 w 387"/>
                <a:gd name="T23" fmla="*/ 82 h 564"/>
                <a:gd name="T24" fmla="*/ 382 w 387"/>
                <a:gd name="T25" fmla="*/ 109 h 564"/>
                <a:gd name="T26" fmla="*/ 387 w 387"/>
                <a:gd name="T27" fmla="*/ 141 h 564"/>
                <a:gd name="T28" fmla="*/ 385 w 387"/>
                <a:gd name="T29" fmla="*/ 178 h 564"/>
                <a:gd name="T30" fmla="*/ 376 w 387"/>
                <a:gd name="T31" fmla="*/ 221 h 564"/>
                <a:gd name="T32" fmla="*/ 359 w 387"/>
                <a:gd name="T33" fmla="*/ 268 h 564"/>
                <a:gd name="T34" fmla="*/ 346 w 387"/>
                <a:gd name="T35" fmla="*/ 298 h 564"/>
                <a:gd name="T36" fmla="*/ 331 w 387"/>
                <a:gd name="T37" fmla="*/ 329 h 564"/>
                <a:gd name="T38" fmla="*/ 316 w 387"/>
                <a:gd name="T39" fmla="*/ 358 h 564"/>
                <a:gd name="T40" fmla="*/ 300 w 387"/>
                <a:gd name="T41" fmla="*/ 386 h 564"/>
                <a:gd name="T42" fmla="*/ 283 w 387"/>
                <a:gd name="T43" fmla="*/ 412 h 564"/>
                <a:gd name="T44" fmla="*/ 267 w 387"/>
                <a:gd name="T45" fmla="*/ 438 h 564"/>
                <a:gd name="T46" fmla="*/ 250 w 387"/>
                <a:gd name="T47" fmla="*/ 460 h 564"/>
                <a:gd name="T48" fmla="*/ 232 w 387"/>
                <a:gd name="T49" fmla="*/ 482 h 564"/>
                <a:gd name="T50" fmla="*/ 215 w 387"/>
                <a:gd name="T51" fmla="*/ 501 h 564"/>
                <a:gd name="T52" fmla="*/ 198 w 387"/>
                <a:gd name="T53" fmla="*/ 518 h 564"/>
                <a:gd name="T54" fmla="*/ 181 w 387"/>
                <a:gd name="T55" fmla="*/ 533 h 564"/>
                <a:gd name="T56" fmla="*/ 165 w 387"/>
                <a:gd name="T57" fmla="*/ 545 h 564"/>
                <a:gd name="T58" fmla="*/ 149 w 387"/>
                <a:gd name="T59" fmla="*/ 554 h 564"/>
                <a:gd name="T60" fmla="*/ 133 w 387"/>
                <a:gd name="T61" fmla="*/ 561 h 564"/>
                <a:gd name="T62" fmla="*/ 119 w 387"/>
                <a:gd name="T63" fmla="*/ 564 h 564"/>
                <a:gd name="T64" fmla="*/ 106 w 387"/>
                <a:gd name="T65" fmla="*/ 564 h 564"/>
                <a:gd name="T66" fmla="*/ 101 w 387"/>
                <a:gd name="T67" fmla="*/ 562 h 564"/>
                <a:gd name="T68" fmla="*/ 91 w 387"/>
                <a:gd name="T69" fmla="*/ 555 h 564"/>
                <a:gd name="T70" fmla="*/ 75 w 387"/>
                <a:gd name="T71" fmla="*/ 544 h 564"/>
                <a:gd name="T72" fmla="*/ 57 w 387"/>
                <a:gd name="T73" fmla="*/ 528 h 564"/>
                <a:gd name="T74" fmla="*/ 38 w 387"/>
                <a:gd name="T75" fmla="*/ 505 h 564"/>
                <a:gd name="T76" fmla="*/ 21 w 387"/>
                <a:gd name="T77" fmla="*/ 478 h 564"/>
                <a:gd name="T78" fmla="*/ 9 w 387"/>
                <a:gd name="T79" fmla="*/ 442 h 564"/>
                <a:gd name="T80" fmla="*/ 1 w 387"/>
                <a:gd name="T81" fmla="*/ 401 h 564"/>
                <a:gd name="T82" fmla="*/ 0 w 387"/>
                <a:gd name="T83" fmla="*/ 352 h 564"/>
                <a:gd name="T84" fmla="*/ 3 w 387"/>
                <a:gd name="T85" fmla="*/ 297 h 564"/>
                <a:gd name="T86" fmla="*/ 11 w 387"/>
                <a:gd name="T87" fmla="*/ 240 h 564"/>
                <a:gd name="T88" fmla="*/ 23 w 387"/>
                <a:gd name="T89" fmla="*/ 183 h 564"/>
                <a:gd name="T90" fmla="*/ 41 w 387"/>
                <a:gd name="T91" fmla="*/ 131 h 564"/>
                <a:gd name="T92" fmla="*/ 62 w 387"/>
                <a:gd name="T93" fmla="*/ 84 h 564"/>
                <a:gd name="T94" fmla="*/ 87 w 387"/>
                <a:gd name="T95" fmla="*/ 46 h 564"/>
                <a:gd name="T96" fmla="*/ 117 w 387"/>
                <a:gd name="T97" fmla="*/ 2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" h="564">
                  <a:moveTo>
                    <a:pt x="117" y="20"/>
                  </a:moveTo>
                  <a:lnTo>
                    <a:pt x="135" y="12"/>
                  </a:lnTo>
                  <a:lnTo>
                    <a:pt x="157" y="5"/>
                  </a:lnTo>
                  <a:lnTo>
                    <a:pt x="181" y="1"/>
                  </a:lnTo>
                  <a:lnTo>
                    <a:pt x="208" y="0"/>
                  </a:lnTo>
                  <a:lnTo>
                    <a:pt x="235" y="1"/>
                  </a:lnTo>
                  <a:lnTo>
                    <a:pt x="262" y="6"/>
                  </a:lnTo>
                  <a:lnTo>
                    <a:pt x="289" y="14"/>
                  </a:lnTo>
                  <a:lnTo>
                    <a:pt x="314" y="24"/>
                  </a:lnTo>
                  <a:lnTo>
                    <a:pt x="336" y="39"/>
                  </a:lnTo>
                  <a:lnTo>
                    <a:pt x="356" y="59"/>
                  </a:lnTo>
                  <a:lnTo>
                    <a:pt x="371" y="82"/>
                  </a:lnTo>
                  <a:lnTo>
                    <a:pt x="382" y="109"/>
                  </a:lnTo>
                  <a:lnTo>
                    <a:pt x="387" y="141"/>
                  </a:lnTo>
                  <a:lnTo>
                    <a:pt x="385" y="178"/>
                  </a:lnTo>
                  <a:lnTo>
                    <a:pt x="376" y="221"/>
                  </a:lnTo>
                  <a:lnTo>
                    <a:pt x="359" y="268"/>
                  </a:lnTo>
                  <a:lnTo>
                    <a:pt x="346" y="298"/>
                  </a:lnTo>
                  <a:lnTo>
                    <a:pt x="331" y="329"/>
                  </a:lnTo>
                  <a:lnTo>
                    <a:pt x="316" y="358"/>
                  </a:lnTo>
                  <a:lnTo>
                    <a:pt x="300" y="386"/>
                  </a:lnTo>
                  <a:lnTo>
                    <a:pt x="283" y="412"/>
                  </a:lnTo>
                  <a:lnTo>
                    <a:pt x="267" y="438"/>
                  </a:lnTo>
                  <a:lnTo>
                    <a:pt x="250" y="460"/>
                  </a:lnTo>
                  <a:lnTo>
                    <a:pt x="232" y="482"/>
                  </a:lnTo>
                  <a:lnTo>
                    <a:pt x="215" y="501"/>
                  </a:lnTo>
                  <a:lnTo>
                    <a:pt x="198" y="518"/>
                  </a:lnTo>
                  <a:lnTo>
                    <a:pt x="181" y="533"/>
                  </a:lnTo>
                  <a:lnTo>
                    <a:pt x="165" y="545"/>
                  </a:lnTo>
                  <a:lnTo>
                    <a:pt x="149" y="554"/>
                  </a:lnTo>
                  <a:lnTo>
                    <a:pt x="133" y="561"/>
                  </a:lnTo>
                  <a:lnTo>
                    <a:pt x="119" y="564"/>
                  </a:lnTo>
                  <a:lnTo>
                    <a:pt x="106" y="564"/>
                  </a:lnTo>
                  <a:lnTo>
                    <a:pt x="101" y="562"/>
                  </a:lnTo>
                  <a:lnTo>
                    <a:pt x="91" y="555"/>
                  </a:lnTo>
                  <a:lnTo>
                    <a:pt x="75" y="544"/>
                  </a:lnTo>
                  <a:lnTo>
                    <a:pt x="57" y="528"/>
                  </a:lnTo>
                  <a:lnTo>
                    <a:pt x="38" y="505"/>
                  </a:lnTo>
                  <a:lnTo>
                    <a:pt x="21" y="478"/>
                  </a:lnTo>
                  <a:lnTo>
                    <a:pt x="9" y="442"/>
                  </a:lnTo>
                  <a:lnTo>
                    <a:pt x="1" y="401"/>
                  </a:lnTo>
                  <a:lnTo>
                    <a:pt x="0" y="352"/>
                  </a:lnTo>
                  <a:lnTo>
                    <a:pt x="3" y="297"/>
                  </a:lnTo>
                  <a:lnTo>
                    <a:pt x="11" y="240"/>
                  </a:lnTo>
                  <a:lnTo>
                    <a:pt x="23" y="183"/>
                  </a:lnTo>
                  <a:lnTo>
                    <a:pt x="41" y="131"/>
                  </a:lnTo>
                  <a:lnTo>
                    <a:pt x="62" y="84"/>
                  </a:lnTo>
                  <a:lnTo>
                    <a:pt x="87" y="46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6" name="Freeform 65"/>
            <p:cNvSpPr>
              <a:spLocks noChangeArrowheads="1"/>
            </p:cNvSpPr>
            <p:nvPr/>
          </p:nvSpPr>
          <p:spPr bwMode="auto">
            <a:xfrm>
              <a:off x="315" y="829"/>
              <a:ext cx="90" cy="133"/>
            </a:xfrm>
            <a:custGeom>
              <a:avLst/>
              <a:gdLst>
                <a:gd name="T0" fmla="*/ 111 w 360"/>
                <a:gd name="T1" fmla="*/ 18 h 533"/>
                <a:gd name="T2" fmla="*/ 128 w 360"/>
                <a:gd name="T3" fmla="*/ 11 h 533"/>
                <a:gd name="T4" fmla="*/ 148 w 360"/>
                <a:gd name="T5" fmla="*/ 4 h 533"/>
                <a:gd name="T6" fmla="*/ 170 w 360"/>
                <a:gd name="T7" fmla="*/ 1 h 533"/>
                <a:gd name="T8" fmla="*/ 195 w 360"/>
                <a:gd name="T9" fmla="*/ 0 h 533"/>
                <a:gd name="T10" fmla="*/ 219 w 360"/>
                <a:gd name="T11" fmla="*/ 2 h 533"/>
                <a:gd name="T12" fmla="*/ 244 w 360"/>
                <a:gd name="T13" fmla="*/ 6 h 533"/>
                <a:gd name="T14" fmla="*/ 268 w 360"/>
                <a:gd name="T15" fmla="*/ 14 h 533"/>
                <a:gd name="T16" fmla="*/ 292 w 360"/>
                <a:gd name="T17" fmla="*/ 26 h 533"/>
                <a:gd name="T18" fmla="*/ 312 w 360"/>
                <a:gd name="T19" fmla="*/ 39 h 533"/>
                <a:gd name="T20" fmla="*/ 330 w 360"/>
                <a:gd name="T21" fmla="*/ 58 h 533"/>
                <a:gd name="T22" fmla="*/ 344 w 360"/>
                <a:gd name="T23" fmla="*/ 79 h 533"/>
                <a:gd name="T24" fmla="*/ 355 w 360"/>
                <a:gd name="T25" fmla="*/ 104 h 533"/>
                <a:gd name="T26" fmla="*/ 360 w 360"/>
                <a:gd name="T27" fmla="*/ 134 h 533"/>
                <a:gd name="T28" fmla="*/ 359 w 360"/>
                <a:gd name="T29" fmla="*/ 167 h 533"/>
                <a:gd name="T30" fmla="*/ 352 w 360"/>
                <a:gd name="T31" fmla="*/ 206 h 533"/>
                <a:gd name="T32" fmla="*/ 338 w 360"/>
                <a:gd name="T33" fmla="*/ 248 h 533"/>
                <a:gd name="T34" fmla="*/ 325 w 360"/>
                <a:gd name="T35" fmla="*/ 278 h 533"/>
                <a:gd name="T36" fmla="*/ 311 w 360"/>
                <a:gd name="T37" fmla="*/ 307 h 533"/>
                <a:gd name="T38" fmla="*/ 297 w 360"/>
                <a:gd name="T39" fmla="*/ 335 h 533"/>
                <a:gd name="T40" fmla="*/ 282 w 360"/>
                <a:gd name="T41" fmla="*/ 361 h 533"/>
                <a:gd name="T42" fmla="*/ 267 w 360"/>
                <a:gd name="T43" fmla="*/ 387 h 533"/>
                <a:gd name="T44" fmla="*/ 251 w 360"/>
                <a:gd name="T45" fmla="*/ 411 h 533"/>
                <a:gd name="T46" fmla="*/ 235 w 360"/>
                <a:gd name="T47" fmla="*/ 434 h 533"/>
                <a:gd name="T48" fmla="*/ 219 w 360"/>
                <a:gd name="T49" fmla="*/ 454 h 533"/>
                <a:gd name="T50" fmla="*/ 203 w 360"/>
                <a:gd name="T51" fmla="*/ 472 h 533"/>
                <a:gd name="T52" fmla="*/ 186 w 360"/>
                <a:gd name="T53" fmla="*/ 488 h 533"/>
                <a:gd name="T54" fmla="*/ 171 w 360"/>
                <a:gd name="T55" fmla="*/ 503 h 533"/>
                <a:gd name="T56" fmla="*/ 155 w 360"/>
                <a:gd name="T57" fmla="*/ 514 h 533"/>
                <a:gd name="T58" fmla="*/ 140 w 360"/>
                <a:gd name="T59" fmla="*/ 523 h 533"/>
                <a:gd name="T60" fmla="*/ 125 w 360"/>
                <a:gd name="T61" fmla="*/ 530 h 533"/>
                <a:gd name="T62" fmla="*/ 112 w 360"/>
                <a:gd name="T63" fmla="*/ 533 h 533"/>
                <a:gd name="T64" fmla="*/ 99 w 360"/>
                <a:gd name="T65" fmla="*/ 533 h 533"/>
                <a:gd name="T66" fmla="*/ 95 w 360"/>
                <a:gd name="T67" fmla="*/ 531 h 533"/>
                <a:gd name="T68" fmla="*/ 85 w 360"/>
                <a:gd name="T69" fmla="*/ 524 h 533"/>
                <a:gd name="T70" fmla="*/ 70 w 360"/>
                <a:gd name="T71" fmla="*/ 514 h 533"/>
                <a:gd name="T72" fmla="*/ 53 w 360"/>
                <a:gd name="T73" fmla="*/ 499 h 533"/>
                <a:gd name="T74" fmla="*/ 36 w 360"/>
                <a:gd name="T75" fmla="*/ 478 h 533"/>
                <a:gd name="T76" fmla="*/ 20 w 360"/>
                <a:gd name="T77" fmla="*/ 451 h 533"/>
                <a:gd name="T78" fmla="*/ 7 w 360"/>
                <a:gd name="T79" fmla="*/ 418 h 533"/>
                <a:gd name="T80" fmla="*/ 1 w 360"/>
                <a:gd name="T81" fmla="*/ 378 h 533"/>
                <a:gd name="T82" fmla="*/ 0 w 360"/>
                <a:gd name="T83" fmla="*/ 332 h 533"/>
                <a:gd name="T84" fmla="*/ 2 w 360"/>
                <a:gd name="T85" fmla="*/ 280 h 533"/>
                <a:gd name="T86" fmla="*/ 9 w 360"/>
                <a:gd name="T87" fmla="*/ 226 h 533"/>
                <a:gd name="T88" fmla="*/ 21 w 360"/>
                <a:gd name="T89" fmla="*/ 173 h 533"/>
                <a:gd name="T90" fmla="*/ 37 w 360"/>
                <a:gd name="T91" fmla="*/ 123 h 533"/>
                <a:gd name="T92" fmla="*/ 57 w 360"/>
                <a:gd name="T93" fmla="*/ 78 h 533"/>
                <a:gd name="T94" fmla="*/ 82 w 360"/>
                <a:gd name="T95" fmla="*/ 43 h 533"/>
                <a:gd name="T96" fmla="*/ 111 w 360"/>
                <a:gd name="T97" fmla="*/ 1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533">
                  <a:moveTo>
                    <a:pt x="111" y="18"/>
                  </a:moveTo>
                  <a:lnTo>
                    <a:pt x="128" y="11"/>
                  </a:lnTo>
                  <a:lnTo>
                    <a:pt x="148" y="4"/>
                  </a:lnTo>
                  <a:lnTo>
                    <a:pt x="170" y="1"/>
                  </a:lnTo>
                  <a:lnTo>
                    <a:pt x="195" y="0"/>
                  </a:lnTo>
                  <a:lnTo>
                    <a:pt x="219" y="2"/>
                  </a:lnTo>
                  <a:lnTo>
                    <a:pt x="244" y="6"/>
                  </a:lnTo>
                  <a:lnTo>
                    <a:pt x="268" y="14"/>
                  </a:lnTo>
                  <a:lnTo>
                    <a:pt x="292" y="26"/>
                  </a:lnTo>
                  <a:lnTo>
                    <a:pt x="312" y="39"/>
                  </a:lnTo>
                  <a:lnTo>
                    <a:pt x="330" y="58"/>
                  </a:lnTo>
                  <a:lnTo>
                    <a:pt x="344" y="79"/>
                  </a:lnTo>
                  <a:lnTo>
                    <a:pt x="355" y="104"/>
                  </a:lnTo>
                  <a:lnTo>
                    <a:pt x="360" y="134"/>
                  </a:lnTo>
                  <a:lnTo>
                    <a:pt x="359" y="167"/>
                  </a:lnTo>
                  <a:lnTo>
                    <a:pt x="352" y="206"/>
                  </a:lnTo>
                  <a:lnTo>
                    <a:pt x="338" y="248"/>
                  </a:lnTo>
                  <a:lnTo>
                    <a:pt x="325" y="278"/>
                  </a:lnTo>
                  <a:lnTo>
                    <a:pt x="311" y="307"/>
                  </a:lnTo>
                  <a:lnTo>
                    <a:pt x="297" y="335"/>
                  </a:lnTo>
                  <a:lnTo>
                    <a:pt x="282" y="361"/>
                  </a:lnTo>
                  <a:lnTo>
                    <a:pt x="267" y="387"/>
                  </a:lnTo>
                  <a:lnTo>
                    <a:pt x="251" y="411"/>
                  </a:lnTo>
                  <a:lnTo>
                    <a:pt x="235" y="434"/>
                  </a:lnTo>
                  <a:lnTo>
                    <a:pt x="219" y="454"/>
                  </a:lnTo>
                  <a:lnTo>
                    <a:pt x="203" y="472"/>
                  </a:lnTo>
                  <a:lnTo>
                    <a:pt x="186" y="488"/>
                  </a:lnTo>
                  <a:lnTo>
                    <a:pt x="171" y="503"/>
                  </a:lnTo>
                  <a:lnTo>
                    <a:pt x="155" y="514"/>
                  </a:lnTo>
                  <a:lnTo>
                    <a:pt x="140" y="523"/>
                  </a:lnTo>
                  <a:lnTo>
                    <a:pt x="125" y="530"/>
                  </a:lnTo>
                  <a:lnTo>
                    <a:pt x="112" y="533"/>
                  </a:lnTo>
                  <a:lnTo>
                    <a:pt x="99" y="533"/>
                  </a:lnTo>
                  <a:lnTo>
                    <a:pt x="95" y="531"/>
                  </a:lnTo>
                  <a:lnTo>
                    <a:pt x="85" y="524"/>
                  </a:lnTo>
                  <a:lnTo>
                    <a:pt x="70" y="514"/>
                  </a:lnTo>
                  <a:lnTo>
                    <a:pt x="53" y="499"/>
                  </a:lnTo>
                  <a:lnTo>
                    <a:pt x="36" y="478"/>
                  </a:lnTo>
                  <a:lnTo>
                    <a:pt x="20" y="451"/>
                  </a:lnTo>
                  <a:lnTo>
                    <a:pt x="7" y="418"/>
                  </a:lnTo>
                  <a:lnTo>
                    <a:pt x="1" y="378"/>
                  </a:lnTo>
                  <a:lnTo>
                    <a:pt x="0" y="332"/>
                  </a:lnTo>
                  <a:lnTo>
                    <a:pt x="2" y="280"/>
                  </a:lnTo>
                  <a:lnTo>
                    <a:pt x="9" y="226"/>
                  </a:lnTo>
                  <a:lnTo>
                    <a:pt x="21" y="173"/>
                  </a:lnTo>
                  <a:lnTo>
                    <a:pt x="37" y="123"/>
                  </a:lnTo>
                  <a:lnTo>
                    <a:pt x="57" y="78"/>
                  </a:lnTo>
                  <a:lnTo>
                    <a:pt x="82" y="43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" name="Freeform 66"/>
            <p:cNvSpPr>
              <a:spLocks noChangeArrowheads="1"/>
            </p:cNvSpPr>
            <p:nvPr/>
          </p:nvSpPr>
          <p:spPr bwMode="auto">
            <a:xfrm>
              <a:off x="317" y="833"/>
              <a:ext cx="84" cy="125"/>
            </a:xfrm>
            <a:custGeom>
              <a:avLst/>
              <a:gdLst>
                <a:gd name="T0" fmla="*/ 106 w 335"/>
                <a:gd name="T1" fmla="*/ 15 h 501"/>
                <a:gd name="T2" fmla="*/ 122 w 335"/>
                <a:gd name="T3" fmla="*/ 8 h 501"/>
                <a:gd name="T4" fmla="*/ 140 w 335"/>
                <a:gd name="T5" fmla="*/ 2 h 501"/>
                <a:gd name="T6" fmla="*/ 161 w 335"/>
                <a:gd name="T7" fmla="*/ 0 h 501"/>
                <a:gd name="T8" fmla="*/ 182 w 335"/>
                <a:gd name="T9" fmla="*/ 0 h 501"/>
                <a:gd name="T10" fmla="*/ 205 w 335"/>
                <a:gd name="T11" fmla="*/ 2 h 501"/>
                <a:gd name="T12" fmla="*/ 228 w 335"/>
                <a:gd name="T13" fmla="*/ 7 h 501"/>
                <a:gd name="T14" fmla="*/ 250 w 335"/>
                <a:gd name="T15" fmla="*/ 15 h 501"/>
                <a:gd name="T16" fmla="*/ 271 w 335"/>
                <a:gd name="T17" fmla="*/ 26 h 501"/>
                <a:gd name="T18" fmla="*/ 290 w 335"/>
                <a:gd name="T19" fmla="*/ 40 h 501"/>
                <a:gd name="T20" fmla="*/ 306 w 335"/>
                <a:gd name="T21" fmla="*/ 56 h 501"/>
                <a:gd name="T22" fmla="*/ 320 w 335"/>
                <a:gd name="T23" fmla="*/ 76 h 501"/>
                <a:gd name="T24" fmla="*/ 330 w 335"/>
                <a:gd name="T25" fmla="*/ 99 h 501"/>
                <a:gd name="T26" fmla="*/ 335 w 335"/>
                <a:gd name="T27" fmla="*/ 127 h 501"/>
                <a:gd name="T28" fmla="*/ 335 w 335"/>
                <a:gd name="T29" fmla="*/ 157 h 501"/>
                <a:gd name="T30" fmla="*/ 330 w 335"/>
                <a:gd name="T31" fmla="*/ 191 h 501"/>
                <a:gd name="T32" fmla="*/ 318 w 335"/>
                <a:gd name="T33" fmla="*/ 229 h 501"/>
                <a:gd name="T34" fmla="*/ 306 w 335"/>
                <a:gd name="T35" fmla="*/ 258 h 501"/>
                <a:gd name="T36" fmla="*/ 294 w 335"/>
                <a:gd name="T37" fmla="*/ 286 h 501"/>
                <a:gd name="T38" fmla="*/ 282 w 335"/>
                <a:gd name="T39" fmla="*/ 312 h 501"/>
                <a:gd name="T40" fmla="*/ 268 w 335"/>
                <a:gd name="T41" fmla="*/ 338 h 501"/>
                <a:gd name="T42" fmla="*/ 253 w 335"/>
                <a:gd name="T43" fmla="*/ 361 h 501"/>
                <a:gd name="T44" fmla="*/ 239 w 335"/>
                <a:gd name="T45" fmla="*/ 385 h 501"/>
                <a:gd name="T46" fmla="*/ 224 w 335"/>
                <a:gd name="T47" fmla="*/ 406 h 501"/>
                <a:gd name="T48" fmla="*/ 208 w 335"/>
                <a:gd name="T49" fmla="*/ 425 h 501"/>
                <a:gd name="T50" fmla="*/ 193 w 335"/>
                <a:gd name="T51" fmla="*/ 444 h 501"/>
                <a:gd name="T52" fmla="*/ 178 w 335"/>
                <a:gd name="T53" fmla="*/ 459 h 501"/>
                <a:gd name="T54" fmla="*/ 163 w 335"/>
                <a:gd name="T55" fmla="*/ 472 h 501"/>
                <a:gd name="T56" fmla="*/ 148 w 335"/>
                <a:gd name="T57" fmla="*/ 483 h 501"/>
                <a:gd name="T58" fmla="*/ 134 w 335"/>
                <a:gd name="T59" fmla="*/ 492 h 501"/>
                <a:gd name="T60" fmla="*/ 121 w 335"/>
                <a:gd name="T61" fmla="*/ 498 h 501"/>
                <a:gd name="T62" fmla="*/ 107 w 335"/>
                <a:gd name="T63" fmla="*/ 501 h 501"/>
                <a:gd name="T64" fmla="*/ 95 w 335"/>
                <a:gd name="T65" fmla="*/ 501 h 501"/>
                <a:gd name="T66" fmla="*/ 92 w 335"/>
                <a:gd name="T67" fmla="*/ 499 h 501"/>
                <a:gd name="T68" fmla="*/ 81 w 335"/>
                <a:gd name="T69" fmla="*/ 494 h 501"/>
                <a:gd name="T70" fmla="*/ 67 w 335"/>
                <a:gd name="T71" fmla="*/ 483 h 501"/>
                <a:gd name="T72" fmla="*/ 51 w 335"/>
                <a:gd name="T73" fmla="*/ 468 h 501"/>
                <a:gd name="T74" fmla="*/ 34 w 335"/>
                <a:gd name="T75" fmla="*/ 449 h 501"/>
                <a:gd name="T76" fmla="*/ 19 w 335"/>
                <a:gd name="T77" fmla="*/ 423 h 501"/>
                <a:gd name="T78" fmla="*/ 8 w 335"/>
                <a:gd name="T79" fmla="*/ 392 h 501"/>
                <a:gd name="T80" fmla="*/ 1 w 335"/>
                <a:gd name="T81" fmla="*/ 355 h 501"/>
                <a:gd name="T82" fmla="*/ 0 w 335"/>
                <a:gd name="T83" fmla="*/ 311 h 501"/>
                <a:gd name="T84" fmla="*/ 3 w 335"/>
                <a:gd name="T85" fmla="*/ 262 h 501"/>
                <a:gd name="T86" fmla="*/ 10 w 335"/>
                <a:gd name="T87" fmla="*/ 211 h 501"/>
                <a:gd name="T88" fmla="*/ 21 w 335"/>
                <a:gd name="T89" fmla="*/ 161 h 501"/>
                <a:gd name="T90" fmla="*/ 36 w 335"/>
                <a:gd name="T91" fmla="*/ 113 h 501"/>
                <a:gd name="T92" fmla="*/ 56 w 335"/>
                <a:gd name="T93" fmla="*/ 72 h 501"/>
                <a:gd name="T94" fmla="*/ 79 w 335"/>
                <a:gd name="T95" fmla="*/ 37 h 501"/>
                <a:gd name="T96" fmla="*/ 106 w 335"/>
                <a:gd name="T97" fmla="*/ 1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501">
                  <a:moveTo>
                    <a:pt x="106" y="15"/>
                  </a:moveTo>
                  <a:lnTo>
                    <a:pt x="122" y="8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82" y="0"/>
                  </a:lnTo>
                  <a:lnTo>
                    <a:pt x="205" y="2"/>
                  </a:lnTo>
                  <a:lnTo>
                    <a:pt x="228" y="7"/>
                  </a:lnTo>
                  <a:lnTo>
                    <a:pt x="250" y="15"/>
                  </a:lnTo>
                  <a:lnTo>
                    <a:pt x="271" y="26"/>
                  </a:lnTo>
                  <a:lnTo>
                    <a:pt x="290" y="40"/>
                  </a:lnTo>
                  <a:lnTo>
                    <a:pt x="306" y="56"/>
                  </a:lnTo>
                  <a:lnTo>
                    <a:pt x="320" y="76"/>
                  </a:lnTo>
                  <a:lnTo>
                    <a:pt x="330" y="99"/>
                  </a:lnTo>
                  <a:lnTo>
                    <a:pt x="335" y="127"/>
                  </a:lnTo>
                  <a:lnTo>
                    <a:pt x="335" y="157"/>
                  </a:lnTo>
                  <a:lnTo>
                    <a:pt x="330" y="191"/>
                  </a:lnTo>
                  <a:lnTo>
                    <a:pt x="318" y="229"/>
                  </a:lnTo>
                  <a:lnTo>
                    <a:pt x="306" y="258"/>
                  </a:lnTo>
                  <a:lnTo>
                    <a:pt x="294" y="286"/>
                  </a:lnTo>
                  <a:lnTo>
                    <a:pt x="282" y="312"/>
                  </a:lnTo>
                  <a:lnTo>
                    <a:pt x="268" y="338"/>
                  </a:lnTo>
                  <a:lnTo>
                    <a:pt x="253" y="361"/>
                  </a:lnTo>
                  <a:lnTo>
                    <a:pt x="239" y="385"/>
                  </a:lnTo>
                  <a:lnTo>
                    <a:pt x="224" y="406"/>
                  </a:lnTo>
                  <a:lnTo>
                    <a:pt x="208" y="425"/>
                  </a:lnTo>
                  <a:lnTo>
                    <a:pt x="193" y="444"/>
                  </a:lnTo>
                  <a:lnTo>
                    <a:pt x="178" y="459"/>
                  </a:lnTo>
                  <a:lnTo>
                    <a:pt x="163" y="472"/>
                  </a:lnTo>
                  <a:lnTo>
                    <a:pt x="148" y="483"/>
                  </a:lnTo>
                  <a:lnTo>
                    <a:pt x="134" y="492"/>
                  </a:lnTo>
                  <a:lnTo>
                    <a:pt x="121" y="498"/>
                  </a:lnTo>
                  <a:lnTo>
                    <a:pt x="107" y="501"/>
                  </a:lnTo>
                  <a:lnTo>
                    <a:pt x="95" y="501"/>
                  </a:lnTo>
                  <a:lnTo>
                    <a:pt x="92" y="499"/>
                  </a:lnTo>
                  <a:lnTo>
                    <a:pt x="81" y="494"/>
                  </a:lnTo>
                  <a:lnTo>
                    <a:pt x="67" y="483"/>
                  </a:lnTo>
                  <a:lnTo>
                    <a:pt x="51" y="468"/>
                  </a:lnTo>
                  <a:lnTo>
                    <a:pt x="34" y="449"/>
                  </a:lnTo>
                  <a:lnTo>
                    <a:pt x="19" y="423"/>
                  </a:lnTo>
                  <a:lnTo>
                    <a:pt x="8" y="392"/>
                  </a:lnTo>
                  <a:lnTo>
                    <a:pt x="1" y="355"/>
                  </a:lnTo>
                  <a:lnTo>
                    <a:pt x="0" y="311"/>
                  </a:lnTo>
                  <a:lnTo>
                    <a:pt x="3" y="262"/>
                  </a:lnTo>
                  <a:lnTo>
                    <a:pt x="10" y="211"/>
                  </a:lnTo>
                  <a:lnTo>
                    <a:pt x="21" y="161"/>
                  </a:lnTo>
                  <a:lnTo>
                    <a:pt x="36" y="113"/>
                  </a:lnTo>
                  <a:lnTo>
                    <a:pt x="56" y="72"/>
                  </a:lnTo>
                  <a:lnTo>
                    <a:pt x="79" y="37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" name="Freeform 67"/>
            <p:cNvSpPr>
              <a:spLocks noChangeArrowheads="1"/>
            </p:cNvSpPr>
            <p:nvPr/>
          </p:nvSpPr>
          <p:spPr bwMode="auto">
            <a:xfrm>
              <a:off x="320" y="837"/>
              <a:ext cx="77" cy="118"/>
            </a:xfrm>
            <a:custGeom>
              <a:avLst/>
              <a:gdLst>
                <a:gd name="T0" fmla="*/ 98 w 309"/>
                <a:gd name="T1" fmla="*/ 13 h 471"/>
                <a:gd name="T2" fmla="*/ 113 w 309"/>
                <a:gd name="T3" fmla="*/ 7 h 471"/>
                <a:gd name="T4" fmla="*/ 130 w 309"/>
                <a:gd name="T5" fmla="*/ 2 h 471"/>
                <a:gd name="T6" fmla="*/ 149 w 309"/>
                <a:gd name="T7" fmla="*/ 0 h 471"/>
                <a:gd name="T8" fmla="*/ 168 w 309"/>
                <a:gd name="T9" fmla="*/ 0 h 471"/>
                <a:gd name="T10" fmla="*/ 189 w 309"/>
                <a:gd name="T11" fmla="*/ 3 h 471"/>
                <a:gd name="T12" fmla="*/ 210 w 309"/>
                <a:gd name="T13" fmla="*/ 9 h 471"/>
                <a:gd name="T14" fmla="*/ 229 w 309"/>
                <a:gd name="T15" fmla="*/ 16 h 471"/>
                <a:gd name="T16" fmla="*/ 248 w 309"/>
                <a:gd name="T17" fmla="*/ 27 h 471"/>
                <a:gd name="T18" fmla="*/ 265 w 309"/>
                <a:gd name="T19" fmla="*/ 41 h 471"/>
                <a:gd name="T20" fmla="*/ 280 w 309"/>
                <a:gd name="T21" fmla="*/ 57 h 471"/>
                <a:gd name="T22" fmla="*/ 293 w 309"/>
                <a:gd name="T23" fmla="*/ 75 h 471"/>
                <a:gd name="T24" fmla="*/ 303 w 309"/>
                <a:gd name="T25" fmla="*/ 96 h 471"/>
                <a:gd name="T26" fmla="*/ 308 w 309"/>
                <a:gd name="T27" fmla="*/ 121 h 471"/>
                <a:gd name="T28" fmla="*/ 309 w 309"/>
                <a:gd name="T29" fmla="*/ 148 h 471"/>
                <a:gd name="T30" fmla="*/ 306 w 309"/>
                <a:gd name="T31" fmla="*/ 179 h 471"/>
                <a:gd name="T32" fmla="*/ 296 w 309"/>
                <a:gd name="T33" fmla="*/ 212 h 471"/>
                <a:gd name="T34" fmla="*/ 287 w 309"/>
                <a:gd name="T35" fmla="*/ 239 h 471"/>
                <a:gd name="T36" fmla="*/ 275 w 309"/>
                <a:gd name="T37" fmla="*/ 266 h 471"/>
                <a:gd name="T38" fmla="*/ 263 w 309"/>
                <a:gd name="T39" fmla="*/ 290 h 471"/>
                <a:gd name="T40" fmla="*/ 251 w 309"/>
                <a:gd name="T41" fmla="*/ 315 h 471"/>
                <a:gd name="T42" fmla="*/ 238 w 309"/>
                <a:gd name="T43" fmla="*/ 338 h 471"/>
                <a:gd name="T44" fmla="*/ 224 w 309"/>
                <a:gd name="T45" fmla="*/ 359 h 471"/>
                <a:gd name="T46" fmla="*/ 210 w 309"/>
                <a:gd name="T47" fmla="*/ 380 h 471"/>
                <a:gd name="T48" fmla="*/ 195 w 309"/>
                <a:gd name="T49" fmla="*/ 399 h 471"/>
                <a:gd name="T50" fmla="*/ 181 w 309"/>
                <a:gd name="T51" fmla="*/ 416 h 471"/>
                <a:gd name="T52" fmla="*/ 166 w 309"/>
                <a:gd name="T53" fmla="*/ 431 h 471"/>
                <a:gd name="T54" fmla="*/ 152 w 309"/>
                <a:gd name="T55" fmla="*/ 444 h 471"/>
                <a:gd name="T56" fmla="*/ 139 w 309"/>
                <a:gd name="T57" fmla="*/ 454 h 471"/>
                <a:gd name="T58" fmla="*/ 125 w 309"/>
                <a:gd name="T59" fmla="*/ 462 h 471"/>
                <a:gd name="T60" fmla="*/ 112 w 309"/>
                <a:gd name="T61" fmla="*/ 468 h 471"/>
                <a:gd name="T62" fmla="*/ 100 w 309"/>
                <a:gd name="T63" fmla="*/ 471 h 471"/>
                <a:gd name="T64" fmla="*/ 88 w 309"/>
                <a:gd name="T65" fmla="*/ 471 h 471"/>
                <a:gd name="T66" fmla="*/ 85 w 309"/>
                <a:gd name="T67" fmla="*/ 469 h 471"/>
                <a:gd name="T68" fmla="*/ 76 w 309"/>
                <a:gd name="T69" fmla="*/ 464 h 471"/>
                <a:gd name="T70" fmla="*/ 63 w 309"/>
                <a:gd name="T71" fmla="*/ 454 h 471"/>
                <a:gd name="T72" fmla="*/ 48 w 309"/>
                <a:gd name="T73" fmla="*/ 440 h 471"/>
                <a:gd name="T74" fmla="*/ 32 w 309"/>
                <a:gd name="T75" fmla="*/ 422 h 471"/>
                <a:gd name="T76" fmla="*/ 18 w 309"/>
                <a:gd name="T77" fmla="*/ 398 h 471"/>
                <a:gd name="T78" fmla="*/ 7 w 309"/>
                <a:gd name="T79" fmla="*/ 369 h 471"/>
                <a:gd name="T80" fmla="*/ 1 w 309"/>
                <a:gd name="T81" fmla="*/ 334 h 471"/>
                <a:gd name="T82" fmla="*/ 0 w 309"/>
                <a:gd name="T83" fmla="*/ 292 h 471"/>
                <a:gd name="T84" fmla="*/ 2 w 309"/>
                <a:gd name="T85" fmla="*/ 246 h 471"/>
                <a:gd name="T86" fmla="*/ 8 w 309"/>
                <a:gd name="T87" fmla="*/ 198 h 471"/>
                <a:gd name="T88" fmla="*/ 19 w 309"/>
                <a:gd name="T89" fmla="*/ 150 h 471"/>
                <a:gd name="T90" fmla="*/ 33 w 309"/>
                <a:gd name="T91" fmla="*/ 107 h 471"/>
                <a:gd name="T92" fmla="*/ 51 w 309"/>
                <a:gd name="T93" fmla="*/ 66 h 471"/>
                <a:gd name="T94" fmla="*/ 72 w 309"/>
                <a:gd name="T95" fmla="*/ 34 h 471"/>
                <a:gd name="T96" fmla="*/ 98 w 309"/>
                <a:gd name="T97" fmla="*/ 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471">
                  <a:moveTo>
                    <a:pt x="98" y="13"/>
                  </a:moveTo>
                  <a:lnTo>
                    <a:pt x="113" y="7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68" y="0"/>
                  </a:lnTo>
                  <a:lnTo>
                    <a:pt x="189" y="3"/>
                  </a:lnTo>
                  <a:lnTo>
                    <a:pt x="210" y="9"/>
                  </a:lnTo>
                  <a:lnTo>
                    <a:pt x="229" y="16"/>
                  </a:lnTo>
                  <a:lnTo>
                    <a:pt x="248" y="27"/>
                  </a:lnTo>
                  <a:lnTo>
                    <a:pt x="265" y="41"/>
                  </a:lnTo>
                  <a:lnTo>
                    <a:pt x="280" y="57"/>
                  </a:lnTo>
                  <a:lnTo>
                    <a:pt x="293" y="75"/>
                  </a:lnTo>
                  <a:lnTo>
                    <a:pt x="303" y="96"/>
                  </a:lnTo>
                  <a:lnTo>
                    <a:pt x="308" y="121"/>
                  </a:lnTo>
                  <a:lnTo>
                    <a:pt x="309" y="148"/>
                  </a:lnTo>
                  <a:lnTo>
                    <a:pt x="306" y="179"/>
                  </a:lnTo>
                  <a:lnTo>
                    <a:pt x="296" y="212"/>
                  </a:lnTo>
                  <a:lnTo>
                    <a:pt x="287" y="239"/>
                  </a:lnTo>
                  <a:lnTo>
                    <a:pt x="275" y="266"/>
                  </a:lnTo>
                  <a:lnTo>
                    <a:pt x="263" y="290"/>
                  </a:lnTo>
                  <a:lnTo>
                    <a:pt x="251" y="315"/>
                  </a:lnTo>
                  <a:lnTo>
                    <a:pt x="238" y="338"/>
                  </a:lnTo>
                  <a:lnTo>
                    <a:pt x="224" y="359"/>
                  </a:lnTo>
                  <a:lnTo>
                    <a:pt x="210" y="380"/>
                  </a:lnTo>
                  <a:lnTo>
                    <a:pt x="195" y="399"/>
                  </a:lnTo>
                  <a:lnTo>
                    <a:pt x="181" y="416"/>
                  </a:lnTo>
                  <a:lnTo>
                    <a:pt x="166" y="431"/>
                  </a:lnTo>
                  <a:lnTo>
                    <a:pt x="152" y="444"/>
                  </a:lnTo>
                  <a:lnTo>
                    <a:pt x="139" y="454"/>
                  </a:lnTo>
                  <a:lnTo>
                    <a:pt x="125" y="462"/>
                  </a:lnTo>
                  <a:lnTo>
                    <a:pt x="112" y="468"/>
                  </a:lnTo>
                  <a:lnTo>
                    <a:pt x="100" y="471"/>
                  </a:lnTo>
                  <a:lnTo>
                    <a:pt x="88" y="471"/>
                  </a:lnTo>
                  <a:lnTo>
                    <a:pt x="85" y="469"/>
                  </a:lnTo>
                  <a:lnTo>
                    <a:pt x="76" y="464"/>
                  </a:lnTo>
                  <a:lnTo>
                    <a:pt x="63" y="454"/>
                  </a:lnTo>
                  <a:lnTo>
                    <a:pt x="48" y="440"/>
                  </a:lnTo>
                  <a:lnTo>
                    <a:pt x="32" y="422"/>
                  </a:lnTo>
                  <a:lnTo>
                    <a:pt x="18" y="398"/>
                  </a:lnTo>
                  <a:lnTo>
                    <a:pt x="7" y="369"/>
                  </a:lnTo>
                  <a:lnTo>
                    <a:pt x="1" y="334"/>
                  </a:lnTo>
                  <a:lnTo>
                    <a:pt x="0" y="292"/>
                  </a:lnTo>
                  <a:lnTo>
                    <a:pt x="2" y="246"/>
                  </a:lnTo>
                  <a:lnTo>
                    <a:pt x="8" y="198"/>
                  </a:lnTo>
                  <a:lnTo>
                    <a:pt x="19" y="150"/>
                  </a:lnTo>
                  <a:lnTo>
                    <a:pt x="33" y="107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9" name="Freeform 68"/>
            <p:cNvSpPr>
              <a:spLocks noChangeArrowheads="1"/>
            </p:cNvSpPr>
            <p:nvPr/>
          </p:nvSpPr>
          <p:spPr bwMode="auto">
            <a:xfrm>
              <a:off x="322" y="841"/>
              <a:ext cx="71" cy="110"/>
            </a:xfrm>
            <a:custGeom>
              <a:avLst/>
              <a:gdLst>
                <a:gd name="T0" fmla="*/ 91 w 283"/>
                <a:gd name="T1" fmla="*/ 12 h 441"/>
                <a:gd name="T2" fmla="*/ 105 w 283"/>
                <a:gd name="T3" fmla="*/ 5 h 441"/>
                <a:gd name="T4" fmla="*/ 121 w 283"/>
                <a:gd name="T5" fmla="*/ 2 h 441"/>
                <a:gd name="T6" fmla="*/ 138 w 283"/>
                <a:gd name="T7" fmla="*/ 0 h 441"/>
                <a:gd name="T8" fmla="*/ 155 w 283"/>
                <a:gd name="T9" fmla="*/ 1 h 441"/>
                <a:gd name="T10" fmla="*/ 174 w 283"/>
                <a:gd name="T11" fmla="*/ 4 h 441"/>
                <a:gd name="T12" fmla="*/ 193 w 283"/>
                <a:gd name="T13" fmla="*/ 11 h 441"/>
                <a:gd name="T14" fmla="*/ 210 w 283"/>
                <a:gd name="T15" fmla="*/ 18 h 441"/>
                <a:gd name="T16" fmla="*/ 227 w 283"/>
                <a:gd name="T17" fmla="*/ 29 h 441"/>
                <a:gd name="T18" fmla="*/ 243 w 283"/>
                <a:gd name="T19" fmla="*/ 42 h 441"/>
                <a:gd name="T20" fmla="*/ 257 w 283"/>
                <a:gd name="T21" fmla="*/ 57 h 441"/>
                <a:gd name="T22" fmla="*/ 267 w 283"/>
                <a:gd name="T23" fmla="*/ 75 h 441"/>
                <a:gd name="T24" fmla="*/ 277 w 283"/>
                <a:gd name="T25" fmla="*/ 94 h 441"/>
                <a:gd name="T26" fmla="*/ 282 w 283"/>
                <a:gd name="T27" fmla="*/ 116 h 441"/>
                <a:gd name="T28" fmla="*/ 283 w 283"/>
                <a:gd name="T29" fmla="*/ 140 h 441"/>
                <a:gd name="T30" fmla="*/ 281 w 283"/>
                <a:gd name="T31" fmla="*/ 166 h 441"/>
                <a:gd name="T32" fmla="*/ 275 w 283"/>
                <a:gd name="T33" fmla="*/ 195 h 441"/>
                <a:gd name="T34" fmla="*/ 266 w 283"/>
                <a:gd name="T35" fmla="*/ 221 h 441"/>
                <a:gd name="T36" fmla="*/ 257 w 283"/>
                <a:gd name="T37" fmla="*/ 245 h 441"/>
                <a:gd name="T38" fmla="*/ 246 w 283"/>
                <a:gd name="T39" fmla="*/ 270 h 441"/>
                <a:gd name="T40" fmla="*/ 234 w 283"/>
                <a:gd name="T41" fmla="*/ 292 h 441"/>
                <a:gd name="T42" fmla="*/ 222 w 283"/>
                <a:gd name="T43" fmla="*/ 315 h 441"/>
                <a:gd name="T44" fmla="*/ 210 w 283"/>
                <a:gd name="T45" fmla="*/ 335 h 441"/>
                <a:gd name="T46" fmla="*/ 197 w 283"/>
                <a:gd name="T47" fmla="*/ 354 h 441"/>
                <a:gd name="T48" fmla="*/ 183 w 283"/>
                <a:gd name="T49" fmla="*/ 372 h 441"/>
                <a:gd name="T50" fmla="*/ 169 w 283"/>
                <a:gd name="T51" fmla="*/ 388 h 441"/>
                <a:gd name="T52" fmla="*/ 156 w 283"/>
                <a:gd name="T53" fmla="*/ 403 h 441"/>
                <a:gd name="T54" fmla="*/ 142 w 283"/>
                <a:gd name="T55" fmla="*/ 415 h 441"/>
                <a:gd name="T56" fmla="*/ 130 w 283"/>
                <a:gd name="T57" fmla="*/ 425 h 441"/>
                <a:gd name="T58" fmla="*/ 117 w 283"/>
                <a:gd name="T59" fmla="*/ 433 h 441"/>
                <a:gd name="T60" fmla="*/ 104 w 283"/>
                <a:gd name="T61" fmla="*/ 438 h 441"/>
                <a:gd name="T62" fmla="*/ 92 w 283"/>
                <a:gd name="T63" fmla="*/ 441 h 441"/>
                <a:gd name="T64" fmla="*/ 82 w 283"/>
                <a:gd name="T65" fmla="*/ 441 h 441"/>
                <a:gd name="T66" fmla="*/ 78 w 283"/>
                <a:gd name="T67" fmla="*/ 439 h 441"/>
                <a:gd name="T68" fmla="*/ 70 w 283"/>
                <a:gd name="T69" fmla="*/ 435 h 441"/>
                <a:gd name="T70" fmla="*/ 58 w 283"/>
                <a:gd name="T71" fmla="*/ 425 h 441"/>
                <a:gd name="T72" fmla="*/ 43 w 283"/>
                <a:gd name="T73" fmla="*/ 413 h 441"/>
                <a:gd name="T74" fmla="*/ 29 w 283"/>
                <a:gd name="T75" fmla="*/ 395 h 441"/>
                <a:gd name="T76" fmla="*/ 16 w 283"/>
                <a:gd name="T77" fmla="*/ 372 h 441"/>
                <a:gd name="T78" fmla="*/ 6 w 283"/>
                <a:gd name="T79" fmla="*/ 345 h 441"/>
                <a:gd name="T80" fmla="*/ 1 w 283"/>
                <a:gd name="T81" fmla="*/ 312 h 441"/>
                <a:gd name="T82" fmla="*/ 0 w 283"/>
                <a:gd name="T83" fmla="*/ 274 h 441"/>
                <a:gd name="T84" fmla="*/ 2 w 283"/>
                <a:gd name="T85" fmla="*/ 230 h 441"/>
                <a:gd name="T86" fmla="*/ 8 w 283"/>
                <a:gd name="T87" fmla="*/ 186 h 441"/>
                <a:gd name="T88" fmla="*/ 18 w 283"/>
                <a:gd name="T89" fmla="*/ 141 h 441"/>
                <a:gd name="T90" fmla="*/ 32 w 283"/>
                <a:gd name="T91" fmla="*/ 99 h 441"/>
                <a:gd name="T92" fmla="*/ 48 w 283"/>
                <a:gd name="T93" fmla="*/ 62 h 441"/>
                <a:gd name="T94" fmla="*/ 68 w 283"/>
                <a:gd name="T95" fmla="*/ 32 h 441"/>
                <a:gd name="T96" fmla="*/ 91 w 283"/>
                <a:gd name="T97" fmla="*/ 12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441">
                  <a:moveTo>
                    <a:pt x="91" y="12"/>
                  </a:moveTo>
                  <a:lnTo>
                    <a:pt x="105" y="5"/>
                  </a:lnTo>
                  <a:lnTo>
                    <a:pt x="121" y="2"/>
                  </a:lnTo>
                  <a:lnTo>
                    <a:pt x="138" y="0"/>
                  </a:lnTo>
                  <a:lnTo>
                    <a:pt x="155" y="1"/>
                  </a:lnTo>
                  <a:lnTo>
                    <a:pt x="174" y="4"/>
                  </a:lnTo>
                  <a:lnTo>
                    <a:pt x="193" y="11"/>
                  </a:lnTo>
                  <a:lnTo>
                    <a:pt x="210" y="18"/>
                  </a:lnTo>
                  <a:lnTo>
                    <a:pt x="227" y="29"/>
                  </a:lnTo>
                  <a:lnTo>
                    <a:pt x="243" y="42"/>
                  </a:lnTo>
                  <a:lnTo>
                    <a:pt x="257" y="57"/>
                  </a:lnTo>
                  <a:lnTo>
                    <a:pt x="267" y="75"/>
                  </a:lnTo>
                  <a:lnTo>
                    <a:pt x="277" y="94"/>
                  </a:lnTo>
                  <a:lnTo>
                    <a:pt x="282" y="116"/>
                  </a:lnTo>
                  <a:lnTo>
                    <a:pt x="283" y="140"/>
                  </a:lnTo>
                  <a:lnTo>
                    <a:pt x="281" y="166"/>
                  </a:lnTo>
                  <a:lnTo>
                    <a:pt x="275" y="195"/>
                  </a:lnTo>
                  <a:lnTo>
                    <a:pt x="266" y="221"/>
                  </a:lnTo>
                  <a:lnTo>
                    <a:pt x="257" y="245"/>
                  </a:lnTo>
                  <a:lnTo>
                    <a:pt x="246" y="270"/>
                  </a:lnTo>
                  <a:lnTo>
                    <a:pt x="234" y="292"/>
                  </a:lnTo>
                  <a:lnTo>
                    <a:pt x="222" y="315"/>
                  </a:lnTo>
                  <a:lnTo>
                    <a:pt x="210" y="335"/>
                  </a:lnTo>
                  <a:lnTo>
                    <a:pt x="197" y="354"/>
                  </a:lnTo>
                  <a:lnTo>
                    <a:pt x="183" y="372"/>
                  </a:lnTo>
                  <a:lnTo>
                    <a:pt x="169" y="388"/>
                  </a:lnTo>
                  <a:lnTo>
                    <a:pt x="156" y="403"/>
                  </a:lnTo>
                  <a:lnTo>
                    <a:pt x="142" y="415"/>
                  </a:lnTo>
                  <a:lnTo>
                    <a:pt x="130" y="425"/>
                  </a:lnTo>
                  <a:lnTo>
                    <a:pt x="117" y="433"/>
                  </a:lnTo>
                  <a:lnTo>
                    <a:pt x="104" y="438"/>
                  </a:lnTo>
                  <a:lnTo>
                    <a:pt x="92" y="441"/>
                  </a:lnTo>
                  <a:lnTo>
                    <a:pt x="82" y="441"/>
                  </a:lnTo>
                  <a:lnTo>
                    <a:pt x="78" y="439"/>
                  </a:lnTo>
                  <a:lnTo>
                    <a:pt x="70" y="435"/>
                  </a:lnTo>
                  <a:lnTo>
                    <a:pt x="58" y="425"/>
                  </a:lnTo>
                  <a:lnTo>
                    <a:pt x="43" y="413"/>
                  </a:lnTo>
                  <a:lnTo>
                    <a:pt x="29" y="395"/>
                  </a:lnTo>
                  <a:lnTo>
                    <a:pt x="16" y="372"/>
                  </a:lnTo>
                  <a:lnTo>
                    <a:pt x="6" y="345"/>
                  </a:lnTo>
                  <a:lnTo>
                    <a:pt x="1" y="312"/>
                  </a:lnTo>
                  <a:lnTo>
                    <a:pt x="0" y="274"/>
                  </a:lnTo>
                  <a:lnTo>
                    <a:pt x="2" y="230"/>
                  </a:lnTo>
                  <a:lnTo>
                    <a:pt x="8" y="186"/>
                  </a:lnTo>
                  <a:lnTo>
                    <a:pt x="18" y="141"/>
                  </a:lnTo>
                  <a:lnTo>
                    <a:pt x="32" y="99"/>
                  </a:lnTo>
                  <a:lnTo>
                    <a:pt x="48" y="62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0" name="Freeform 69"/>
            <p:cNvSpPr>
              <a:spLocks noChangeArrowheads="1"/>
            </p:cNvSpPr>
            <p:nvPr/>
          </p:nvSpPr>
          <p:spPr bwMode="auto">
            <a:xfrm>
              <a:off x="324" y="845"/>
              <a:ext cx="65" cy="103"/>
            </a:xfrm>
            <a:custGeom>
              <a:avLst/>
              <a:gdLst>
                <a:gd name="T0" fmla="*/ 77 w 259"/>
                <a:gd name="T1" fmla="*/ 411 h 411"/>
                <a:gd name="T2" fmla="*/ 74 w 259"/>
                <a:gd name="T3" fmla="*/ 410 h 411"/>
                <a:gd name="T4" fmla="*/ 66 w 259"/>
                <a:gd name="T5" fmla="*/ 404 h 411"/>
                <a:gd name="T6" fmla="*/ 54 w 259"/>
                <a:gd name="T7" fmla="*/ 396 h 411"/>
                <a:gd name="T8" fmla="*/ 42 w 259"/>
                <a:gd name="T9" fmla="*/ 384 h 411"/>
                <a:gd name="T10" fmla="*/ 28 w 259"/>
                <a:gd name="T11" fmla="*/ 367 h 411"/>
                <a:gd name="T12" fmla="*/ 16 w 259"/>
                <a:gd name="T13" fmla="*/ 347 h 411"/>
                <a:gd name="T14" fmla="*/ 6 w 259"/>
                <a:gd name="T15" fmla="*/ 321 h 411"/>
                <a:gd name="T16" fmla="*/ 1 w 259"/>
                <a:gd name="T17" fmla="*/ 290 h 411"/>
                <a:gd name="T18" fmla="*/ 0 w 259"/>
                <a:gd name="T19" fmla="*/ 254 h 411"/>
                <a:gd name="T20" fmla="*/ 2 w 259"/>
                <a:gd name="T21" fmla="*/ 213 h 411"/>
                <a:gd name="T22" fmla="*/ 9 w 259"/>
                <a:gd name="T23" fmla="*/ 172 h 411"/>
                <a:gd name="T24" fmla="*/ 17 w 259"/>
                <a:gd name="T25" fmla="*/ 130 h 411"/>
                <a:gd name="T26" fmla="*/ 30 w 259"/>
                <a:gd name="T27" fmla="*/ 91 h 411"/>
                <a:gd name="T28" fmla="*/ 46 w 259"/>
                <a:gd name="T29" fmla="*/ 57 h 411"/>
                <a:gd name="T30" fmla="*/ 64 w 259"/>
                <a:gd name="T31" fmla="*/ 29 h 411"/>
                <a:gd name="T32" fmla="*/ 86 w 259"/>
                <a:gd name="T33" fmla="*/ 10 h 411"/>
                <a:gd name="T34" fmla="*/ 99 w 259"/>
                <a:gd name="T35" fmla="*/ 4 h 411"/>
                <a:gd name="T36" fmla="*/ 113 w 259"/>
                <a:gd name="T37" fmla="*/ 1 h 411"/>
                <a:gd name="T38" fmla="*/ 128 w 259"/>
                <a:gd name="T39" fmla="*/ 0 h 411"/>
                <a:gd name="T40" fmla="*/ 144 w 259"/>
                <a:gd name="T41" fmla="*/ 1 h 411"/>
                <a:gd name="T42" fmla="*/ 160 w 259"/>
                <a:gd name="T43" fmla="*/ 5 h 411"/>
                <a:gd name="T44" fmla="*/ 176 w 259"/>
                <a:gd name="T45" fmla="*/ 12 h 411"/>
                <a:gd name="T46" fmla="*/ 192 w 259"/>
                <a:gd name="T47" fmla="*/ 19 h 411"/>
                <a:gd name="T48" fmla="*/ 207 w 259"/>
                <a:gd name="T49" fmla="*/ 30 h 411"/>
                <a:gd name="T50" fmla="*/ 220 w 259"/>
                <a:gd name="T51" fmla="*/ 42 h 411"/>
                <a:gd name="T52" fmla="*/ 232 w 259"/>
                <a:gd name="T53" fmla="*/ 56 h 411"/>
                <a:gd name="T54" fmla="*/ 243 w 259"/>
                <a:gd name="T55" fmla="*/ 72 h 411"/>
                <a:gd name="T56" fmla="*/ 251 w 259"/>
                <a:gd name="T57" fmla="*/ 90 h 411"/>
                <a:gd name="T58" fmla="*/ 256 w 259"/>
                <a:gd name="T59" fmla="*/ 109 h 411"/>
                <a:gd name="T60" fmla="*/ 259 w 259"/>
                <a:gd name="T61" fmla="*/ 130 h 411"/>
                <a:gd name="T62" fmla="*/ 258 w 259"/>
                <a:gd name="T63" fmla="*/ 153 h 411"/>
                <a:gd name="T64" fmla="*/ 254 w 259"/>
                <a:gd name="T65" fmla="*/ 176 h 411"/>
                <a:gd name="T66" fmla="*/ 246 w 259"/>
                <a:gd name="T67" fmla="*/ 201 h 411"/>
                <a:gd name="T68" fmla="*/ 239 w 259"/>
                <a:gd name="T69" fmla="*/ 224 h 411"/>
                <a:gd name="T70" fmla="*/ 229 w 259"/>
                <a:gd name="T71" fmla="*/ 246 h 411"/>
                <a:gd name="T72" fmla="*/ 219 w 259"/>
                <a:gd name="T73" fmla="*/ 269 h 411"/>
                <a:gd name="T74" fmla="*/ 208 w 259"/>
                <a:gd name="T75" fmla="*/ 290 h 411"/>
                <a:gd name="T76" fmla="*/ 196 w 259"/>
                <a:gd name="T77" fmla="*/ 309 h 411"/>
                <a:gd name="T78" fmla="*/ 184 w 259"/>
                <a:gd name="T79" fmla="*/ 327 h 411"/>
                <a:gd name="T80" fmla="*/ 172 w 259"/>
                <a:gd name="T81" fmla="*/ 344 h 411"/>
                <a:gd name="T82" fmla="*/ 160 w 259"/>
                <a:gd name="T83" fmla="*/ 359 h 411"/>
                <a:gd name="T84" fmla="*/ 147 w 259"/>
                <a:gd name="T85" fmla="*/ 373 h 411"/>
                <a:gd name="T86" fmla="*/ 134 w 259"/>
                <a:gd name="T87" fmla="*/ 385 h 411"/>
                <a:gd name="T88" fmla="*/ 122 w 259"/>
                <a:gd name="T89" fmla="*/ 395 h 411"/>
                <a:gd name="T90" fmla="*/ 110 w 259"/>
                <a:gd name="T91" fmla="*/ 402 h 411"/>
                <a:gd name="T92" fmla="*/ 98 w 259"/>
                <a:gd name="T93" fmla="*/ 407 h 411"/>
                <a:gd name="T94" fmla="*/ 87 w 259"/>
                <a:gd name="T95" fmla="*/ 411 h 411"/>
                <a:gd name="T96" fmla="*/ 77 w 259"/>
                <a:gd name="T9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411">
                  <a:moveTo>
                    <a:pt x="77" y="411"/>
                  </a:moveTo>
                  <a:lnTo>
                    <a:pt x="74" y="410"/>
                  </a:lnTo>
                  <a:lnTo>
                    <a:pt x="66" y="404"/>
                  </a:lnTo>
                  <a:lnTo>
                    <a:pt x="54" y="396"/>
                  </a:lnTo>
                  <a:lnTo>
                    <a:pt x="42" y="384"/>
                  </a:lnTo>
                  <a:lnTo>
                    <a:pt x="28" y="367"/>
                  </a:lnTo>
                  <a:lnTo>
                    <a:pt x="16" y="347"/>
                  </a:lnTo>
                  <a:lnTo>
                    <a:pt x="6" y="321"/>
                  </a:lnTo>
                  <a:lnTo>
                    <a:pt x="1" y="290"/>
                  </a:lnTo>
                  <a:lnTo>
                    <a:pt x="0" y="254"/>
                  </a:lnTo>
                  <a:lnTo>
                    <a:pt x="2" y="213"/>
                  </a:lnTo>
                  <a:lnTo>
                    <a:pt x="9" y="172"/>
                  </a:lnTo>
                  <a:lnTo>
                    <a:pt x="17" y="130"/>
                  </a:lnTo>
                  <a:lnTo>
                    <a:pt x="30" y="91"/>
                  </a:lnTo>
                  <a:lnTo>
                    <a:pt x="46" y="57"/>
                  </a:lnTo>
                  <a:lnTo>
                    <a:pt x="64" y="29"/>
                  </a:lnTo>
                  <a:lnTo>
                    <a:pt x="86" y="10"/>
                  </a:lnTo>
                  <a:lnTo>
                    <a:pt x="99" y="4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1"/>
                  </a:lnTo>
                  <a:lnTo>
                    <a:pt x="160" y="5"/>
                  </a:lnTo>
                  <a:lnTo>
                    <a:pt x="176" y="12"/>
                  </a:lnTo>
                  <a:lnTo>
                    <a:pt x="192" y="19"/>
                  </a:lnTo>
                  <a:lnTo>
                    <a:pt x="207" y="30"/>
                  </a:lnTo>
                  <a:lnTo>
                    <a:pt x="220" y="42"/>
                  </a:lnTo>
                  <a:lnTo>
                    <a:pt x="232" y="56"/>
                  </a:lnTo>
                  <a:lnTo>
                    <a:pt x="243" y="72"/>
                  </a:lnTo>
                  <a:lnTo>
                    <a:pt x="251" y="90"/>
                  </a:lnTo>
                  <a:lnTo>
                    <a:pt x="256" y="109"/>
                  </a:lnTo>
                  <a:lnTo>
                    <a:pt x="259" y="130"/>
                  </a:lnTo>
                  <a:lnTo>
                    <a:pt x="258" y="153"/>
                  </a:lnTo>
                  <a:lnTo>
                    <a:pt x="254" y="176"/>
                  </a:lnTo>
                  <a:lnTo>
                    <a:pt x="246" y="201"/>
                  </a:lnTo>
                  <a:lnTo>
                    <a:pt x="239" y="224"/>
                  </a:lnTo>
                  <a:lnTo>
                    <a:pt x="229" y="246"/>
                  </a:lnTo>
                  <a:lnTo>
                    <a:pt x="219" y="269"/>
                  </a:lnTo>
                  <a:lnTo>
                    <a:pt x="208" y="290"/>
                  </a:lnTo>
                  <a:lnTo>
                    <a:pt x="196" y="309"/>
                  </a:lnTo>
                  <a:lnTo>
                    <a:pt x="184" y="327"/>
                  </a:lnTo>
                  <a:lnTo>
                    <a:pt x="172" y="344"/>
                  </a:lnTo>
                  <a:lnTo>
                    <a:pt x="160" y="359"/>
                  </a:lnTo>
                  <a:lnTo>
                    <a:pt x="147" y="373"/>
                  </a:lnTo>
                  <a:lnTo>
                    <a:pt x="134" y="385"/>
                  </a:lnTo>
                  <a:lnTo>
                    <a:pt x="122" y="395"/>
                  </a:lnTo>
                  <a:lnTo>
                    <a:pt x="110" y="402"/>
                  </a:lnTo>
                  <a:lnTo>
                    <a:pt x="98" y="407"/>
                  </a:lnTo>
                  <a:lnTo>
                    <a:pt x="87" y="411"/>
                  </a:lnTo>
                  <a:lnTo>
                    <a:pt x="77" y="411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1" name="Freeform 70"/>
            <p:cNvSpPr>
              <a:spLocks noChangeArrowheads="1"/>
            </p:cNvSpPr>
            <p:nvPr/>
          </p:nvSpPr>
          <p:spPr bwMode="auto">
            <a:xfrm>
              <a:off x="401" y="835"/>
              <a:ext cx="13" cy="41"/>
            </a:xfrm>
            <a:custGeom>
              <a:avLst/>
              <a:gdLst>
                <a:gd name="T0" fmla="*/ 1 w 52"/>
                <a:gd name="T1" fmla="*/ 157 h 162"/>
                <a:gd name="T2" fmla="*/ 0 w 52"/>
                <a:gd name="T3" fmla="*/ 159 h 162"/>
                <a:gd name="T4" fmla="*/ 1 w 52"/>
                <a:gd name="T5" fmla="*/ 161 h 162"/>
                <a:gd name="T6" fmla="*/ 2 w 52"/>
                <a:gd name="T7" fmla="*/ 162 h 162"/>
                <a:gd name="T8" fmla="*/ 3 w 52"/>
                <a:gd name="T9" fmla="*/ 162 h 162"/>
                <a:gd name="T10" fmla="*/ 26 w 52"/>
                <a:gd name="T11" fmla="*/ 138 h 162"/>
                <a:gd name="T12" fmla="*/ 41 w 52"/>
                <a:gd name="T13" fmla="*/ 113 h 162"/>
                <a:gd name="T14" fmla="*/ 49 w 52"/>
                <a:gd name="T15" fmla="*/ 86 h 162"/>
                <a:gd name="T16" fmla="*/ 52 w 52"/>
                <a:gd name="T17" fmla="*/ 59 h 162"/>
                <a:gd name="T18" fmla="*/ 52 w 52"/>
                <a:gd name="T19" fmla="*/ 36 h 162"/>
                <a:gd name="T20" fmla="*/ 51 w 52"/>
                <a:gd name="T21" fmla="*/ 17 h 162"/>
                <a:gd name="T22" fmla="*/ 49 w 52"/>
                <a:gd name="T23" fmla="*/ 4 h 162"/>
                <a:gd name="T24" fmla="*/ 48 w 52"/>
                <a:gd name="T25" fmla="*/ 0 h 162"/>
                <a:gd name="T26" fmla="*/ 48 w 52"/>
                <a:gd name="T27" fmla="*/ 5 h 162"/>
                <a:gd name="T28" fmla="*/ 48 w 52"/>
                <a:gd name="T29" fmla="*/ 19 h 162"/>
                <a:gd name="T30" fmla="*/ 48 w 52"/>
                <a:gd name="T31" fmla="*/ 40 h 162"/>
                <a:gd name="T32" fmla="*/ 45 w 52"/>
                <a:gd name="T33" fmla="*/ 66 h 162"/>
                <a:gd name="T34" fmla="*/ 40 w 52"/>
                <a:gd name="T35" fmla="*/ 92 h 162"/>
                <a:gd name="T36" fmla="*/ 31 w 52"/>
                <a:gd name="T37" fmla="*/ 118 h 162"/>
                <a:gd name="T38" fmla="*/ 19 w 52"/>
                <a:gd name="T39" fmla="*/ 140 h 162"/>
                <a:gd name="T40" fmla="*/ 1 w 52"/>
                <a:gd name="T41" fmla="*/ 1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2">
                  <a:moveTo>
                    <a:pt x="1" y="157"/>
                  </a:moveTo>
                  <a:lnTo>
                    <a:pt x="0" y="159"/>
                  </a:lnTo>
                  <a:lnTo>
                    <a:pt x="1" y="161"/>
                  </a:lnTo>
                  <a:lnTo>
                    <a:pt x="2" y="162"/>
                  </a:lnTo>
                  <a:lnTo>
                    <a:pt x="3" y="162"/>
                  </a:lnTo>
                  <a:lnTo>
                    <a:pt x="26" y="138"/>
                  </a:lnTo>
                  <a:lnTo>
                    <a:pt x="41" y="113"/>
                  </a:lnTo>
                  <a:lnTo>
                    <a:pt x="49" y="86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1" y="17"/>
                  </a:lnTo>
                  <a:lnTo>
                    <a:pt x="49" y="4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19"/>
                  </a:lnTo>
                  <a:lnTo>
                    <a:pt x="48" y="40"/>
                  </a:lnTo>
                  <a:lnTo>
                    <a:pt x="45" y="66"/>
                  </a:lnTo>
                  <a:lnTo>
                    <a:pt x="40" y="92"/>
                  </a:lnTo>
                  <a:lnTo>
                    <a:pt x="31" y="118"/>
                  </a:lnTo>
                  <a:lnTo>
                    <a:pt x="19" y="140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2" name="Freeform 71"/>
            <p:cNvSpPr>
              <a:spLocks noChangeArrowheads="1"/>
            </p:cNvSpPr>
            <p:nvPr/>
          </p:nvSpPr>
          <p:spPr bwMode="auto">
            <a:xfrm>
              <a:off x="345" y="871"/>
              <a:ext cx="29" cy="8"/>
            </a:xfrm>
            <a:custGeom>
              <a:avLst/>
              <a:gdLst>
                <a:gd name="T0" fmla="*/ 13 w 118"/>
                <a:gd name="T1" fmla="*/ 3 h 31"/>
                <a:gd name="T2" fmla="*/ 2 w 118"/>
                <a:gd name="T3" fmla="*/ 0 h 31"/>
                <a:gd name="T4" fmla="*/ 0 w 118"/>
                <a:gd name="T5" fmla="*/ 3 h 31"/>
                <a:gd name="T6" fmla="*/ 2 w 118"/>
                <a:gd name="T7" fmla="*/ 8 h 31"/>
                <a:gd name="T8" fmla="*/ 7 w 118"/>
                <a:gd name="T9" fmla="*/ 11 h 31"/>
                <a:gd name="T10" fmla="*/ 30 w 118"/>
                <a:gd name="T11" fmla="*/ 24 h 31"/>
                <a:gd name="T12" fmla="*/ 51 w 118"/>
                <a:gd name="T13" fmla="*/ 30 h 31"/>
                <a:gd name="T14" fmla="*/ 70 w 118"/>
                <a:gd name="T15" fmla="*/ 31 h 31"/>
                <a:gd name="T16" fmla="*/ 86 w 118"/>
                <a:gd name="T17" fmla="*/ 28 h 31"/>
                <a:gd name="T18" fmla="*/ 100 w 118"/>
                <a:gd name="T19" fmla="*/ 24 h 31"/>
                <a:gd name="T20" fmla="*/ 110 w 118"/>
                <a:gd name="T21" fmla="*/ 19 h 31"/>
                <a:gd name="T22" fmla="*/ 116 w 118"/>
                <a:gd name="T23" fmla="*/ 14 h 31"/>
                <a:gd name="T24" fmla="*/ 118 w 118"/>
                <a:gd name="T25" fmla="*/ 12 h 31"/>
                <a:gd name="T26" fmla="*/ 115 w 118"/>
                <a:gd name="T27" fmla="*/ 12 h 31"/>
                <a:gd name="T28" fmla="*/ 107 w 118"/>
                <a:gd name="T29" fmla="*/ 12 h 31"/>
                <a:gd name="T30" fmla="*/ 94 w 118"/>
                <a:gd name="T31" fmla="*/ 12 h 31"/>
                <a:gd name="T32" fmla="*/ 79 w 118"/>
                <a:gd name="T33" fmla="*/ 12 h 31"/>
                <a:gd name="T34" fmla="*/ 61 w 118"/>
                <a:gd name="T35" fmla="*/ 11 h 31"/>
                <a:gd name="T36" fmla="*/ 44 w 118"/>
                <a:gd name="T37" fmla="*/ 9 h 31"/>
                <a:gd name="T38" fmla="*/ 27 w 118"/>
                <a:gd name="T39" fmla="*/ 7 h 31"/>
                <a:gd name="T40" fmla="*/ 13 w 118"/>
                <a:gd name="T4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1">
                  <a:moveTo>
                    <a:pt x="1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7" y="11"/>
                  </a:lnTo>
                  <a:lnTo>
                    <a:pt x="30" y="24"/>
                  </a:lnTo>
                  <a:lnTo>
                    <a:pt x="51" y="30"/>
                  </a:lnTo>
                  <a:lnTo>
                    <a:pt x="70" y="31"/>
                  </a:lnTo>
                  <a:lnTo>
                    <a:pt x="86" y="28"/>
                  </a:lnTo>
                  <a:lnTo>
                    <a:pt x="100" y="24"/>
                  </a:lnTo>
                  <a:lnTo>
                    <a:pt x="110" y="19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5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1" y="11"/>
                  </a:lnTo>
                  <a:lnTo>
                    <a:pt x="44" y="9"/>
                  </a:lnTo>
                  <a:lnTo>
                    <a:pt x="27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3" name="Freeform 72"/>
            <p:cNvSpPr>
              <a:spLocks noChangeArrowheads="1"/>
            </p:cNvSpPr>
            <p:nvPr/>
          </p:nvSpPr>
          <p:spPr bwMode="auto">
            <a:xfrm>
              <a:off x="372" y="877"/>
              <a:ext cx="33" cy="69"/>
            </a:xfrm>
            <a:custGeom>
              <a:avLst/>
              <a:gdLst>
                <a:gd name="T0" fmla="*/ 117 w 132"/>
                <a:gd name="T1" fmla="*/ 92 h 278"/>
                <a:gd name="T2" fmla="*/ 113 w 132"/>
                <a:gd name="T3" fmla="*/ 100 h 278"/>
                <a:gd name="T4" fmla="*/ 107 w 132"/>
                <a:gd name="T5" fmla="*/ 109 h 278"/>
                <a:gd name="T6" fmla="*/ 101 w 132"/>
                <a:gd name="T7" fmla="*/ 117 h 278"/>
                <a:gd name="T8" fmla="*/ 95 w 132"/>
                <a:gd name="T9" fmla="*/ 125 h 278"/>
                <a:gd name="T10" fmla="*/ 87 w 132"/>
                <a:gd name="T11" fmla="*/ 132 h 278"/>
                <a:gd name="T12" fmla="*/ 81 w 132"/>
                <a:gd name="T13" fmla="*/ 140 h 278"/>
                <a:gd name="T14" fmla="*/ 74 w 132"/>
                <a:gd name="T15" fmla="*/ 147 h 278"/>
                <a:gd name="T16" fmla="*/ 67 w 132"/>
                <a:gd name="T17" fmla="*/ 153 h 278"/>
                <a:gd name="T18" fmla="*/ 61 w 132"/>
                <a:gd name="T19" fmla="*/ 161 h 278"/>
                <a:gd name="T20" fmla="*/ 54 w 132"/>
                <a:gd name="T21" fmla="*/ 168 h 278"/>
                <a:gd name="T22" fmla="*/ 48 w 132"/>
                <a:gd name="T23" fmla="*/ 175 h 278"/>
                <a:gd name="T24" fmla="*/ 42 w 132"/>
                <a:gd name="T25" fmla="*/ 182 h 278"/>
                <a:gd name="T26" fmla="*/ 35 w 132"/>
                <a:gd name="T27" fmla="*/ 190 h 278"/>
                <a:gd name="T28" fmla="*/ 30 w 132"/>
                <a:gd name="T29" fmla="*/ 198 h 278"/>
                <a:gd name="T30" fmla="*/ 24 w 132"/>
                <a:gd name="T31" fmla="*/ 206 h 278"/>
                <a:gd name="T32" fmla="*/ 19 w 132"/>
                <a:gd name="T33" fmla="*/ 214 h 278"/>
                <a:gd name="T34" fmla="*/ 12 w 132"/>
                <a:gd name="T35" fmla="*/ 232 h 278"/>
                <a:gd name="T36" fmla="*/ 5 w 132"/>
                <a:gd name="T37" fmla="*/ 254 h 278"/>
                <a:gd name="T38" fmla="*/ 1 w 132"/>
                <a:gd name="T39" fmla="*/ 272 h 278"/>
                <a:gd name="T40" fmla="*/ 0 w 132"/>
                <a:gd name="T41" fmla="*/ 278 h 278"/>
                <a:gd name="T42" fmla="*/ 4 w 132"/>
                <a:gd name="T43" fmla="*/ 269 h 278"/>
                <a:gd name="T44" fmla="*/ 8 w 132"/>
                <a:gd name="T45" fmla="*/ 258 h 278"/>
                <a:gd name="T46" fmla="*/ 13 w 132"/>
                <a:gd name="T47" fmla="*/ 248 h 278"/>
                <a:gd name="T48" fmla="*/ 18 w 132"/>
                <a:gd name="T49" fmla="*/ 239 h 278"/>
                <a:gd name="T50" fmla="*/ 22 w 132"/>
                <a:gd name="T51" fmla="*/ 230 h 278"/>
                <a:gd name="T52" fmla="*/ 29 w 132"/>
                <a:gd name="T53" fmla="*/ 221 h 278"/>
                <a:gd name="T54" fmla="*/ 35 w 132"/>
                <a:gd name="T55" fmla="*/ 211 h 278"/>
                <a:gd name="T56" fmla="*/ 42 w 132"/>
                <a:gd name="T57" fmla="*/ 202 h 278"/>
                <a:gd name="T58" fmla="*/ 49 w 132"/>
                <a:gd name="T59" fmla="*/ 194 h 278"/>
                <a:gd name="T60" fmla="*/ 56 w 132"/>
                <a:gd name="T61" fmla="*/ 185 h 278"/>
                <a:gd name="T62" fmla="*/ 64 w 132"/>
                <a:gd name="T63" fmla="*/ 177 h 278"/>
                <a:gd name="T64" fmla="*/ 71 w 132"/>
                <a:gd name="T65" fmla="*/ 168 h 278"/>
                <a:gd name="T66" fmla="*/ 78 w 132"/>
                <a:gd name="T67" fmla="*/ 161 h 278"/>
                <a:gd name="T68" fmla="*/ 85 w 132"/>
                <a:gd name="T69" fmla="*/ 152 h 278"/>
                <a:gd name="T70" fmla="*/ 93 w 132"/>
                <a:gd name="T71" fmla="*/ 144 h 278"/>
                <a:gd name="T72" fmla="*/ 100 w 132"/>
                <a:gd name="T73" fmla="*/ 135 h 278"/>
                <a:gd name="T74" fmla="*/ 111 w 132"/>
                <a:gd name="T75" fmla="*/ 121 h 278"/>
                <a:gd name="T76" fmla="*/ 119 w 132"/>
                <a:gd name="T77" fmla="*/ 107 h 278"/>
                <a:gd name="T78" fmla="*/ 126 w 132"/>
                <a:gd name="T79" fmla="*/ 91 h 278"/>
                <a:gd name="T80" fmla="*/ 131 w 132"/>
                <a:gd name="T81" fmla="*/ 75 h 278"/>
                <a:gd name="T82" fmla="*/ 132 w 132"/>
                <a:gd name="T83" fmla="*/ 53 h 278"/>
                <a:gd name="T84" fmla="*/ 131 w 132"/>
                <a:gd name="T85" fmla="*/ 29 h 278"/>
                <a:gd name="T86" fmla="*/ 128 w 132"/>
                <a:gd name="T87" fmla="*/ 8 h 278"/>
                <a:gd name="T88" fmla="*/ 127 w 132"/>
                <a:gd name="T89" fmla="*/ 0 h 278"/>
                <a:gd name="T90" fmla="*/ 128 w 132"/>
                <a:gd name="T91" fmla="*/ 10 h 278"/>
                <a:gd name="T92" fmla="*/ 128 w 132"/>
                <a:gd name="T93" fmla="*/ 34 h 278"/>
                <a:gd name="T94" fmla="*/ 126 w 132"/>
                <a:gd name="T95" fmla="*/ 65 h 278"/>
                <a:gd name="T96" fmla="*/ 117 w 132"/>
                <a:gd name="T97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278">
                  <a:moveTo>
                    <a:pt x="117" y="92"/>
                  </a:moveTo>
                  <a:lnTo>
                    <a:pt x="113" y="100"/>
                  </a:lnTo>
                  <a:lnTo>
                    <a:pt x="107" y="109"/>
                  </a:lnTo>
                  <a:lnTo>
                    <a:pt x="101" y="117"/>
                  </a:lnTo>
                  <a:lnTo>
                    <a:pt x="95" y="125"/>
                  </a:lnTo>
                  <a:lnTo>
                    <a:pt x="87" y="132"/>
                  </a:lnTo>
                  <a:lnTo>
                    <a:pt x="81" y="140"/>
                  </a:lnTo>
                  <a:lnTo>
                    <a:pt x="74" y="147"/>
                  </a:lnTo>
                  <a:lnTo>
                    <a:pt x="67" y="153"/>
                  </a:lnTo>
                  <a:lnTo>
                    <a:pt x="61" y="161"/>
                  </a:lnTo>
                  <a:lnTo>
                    <a:pt x="54" y="168"/>
                  </a:lnTo>
                  <a:lnTo>
                    <a:pt x="48" y="175"/>
                  </a:lnTo>
                  <a:lnTo>
                    <a:pt x="42" y="182"/>
                  </a:lnTo>
                  <a:lnTo>
                    <a:pt x="35" y="190"/>
                  </a:lnTo>
                  <a:lnTo>
                    <a:pt x="30" y="198"/>
                  </a:lnTo>
                  <a:lnTo>
                    <a:pt x="24" y="206"/>
                  </a:lnTo>
                  <a:lnTo>
                    <a:pt x="19" y="214"/>
                  </a:lnTo>
                  <a:lnTo>
                    <a:pt x="12" y="232"/>
                  </a:lnTo>
                  <a:lnTo>
                    <a:pt x="5" y="25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4" y="269"/>
                  </a:lnTo>
                  <a:lnTo>
                    <a:pt x="8" y="258"/>
                  </a:lnTo>
                  <a:lnTo>
                    <a:pt x="13" y="248"/>
                  </a:lnTo>
                  <a:lnTo>
                    <a:pt x="18" y="239"/>
                  </a:lnTo>
                  <a:lnTo>
                    <a:pt x="22" y="230"/>
                  </a:lnTo>
                  <a:lnTo>
                    <a:pt x="29" y="221"/>
                  </a:lnTo>
                  <a:lnTo>
                    <a:pt x="35" y="211"/>
                  </a:lnTo>
                  <a:lnTo>
                    <a:pt x="42" y="202"/>
                  </a:lnTo>
                  <a:lnTo>
                    <a:pt x="49" y="194"/>
                  </a:lnTo>
                  <a:lnTo>
                    <a:pt x="56" y="185"/>
                  </a:lnTo>
                  <a:lnTo>
                    <a:pt x="64" y="177"/>
                  </a:lnTo>
                  <a:lnTo>
                    <a:pt x="71" y="168"/>
                  </a:lnTo>
                  <a:lnTo>
                    <a:pt x="78" y="161"/>
                  </a:lnTo>
                  <a:lnTo>
                    <a:pt x="85" y="152"/>
                  </a:lnTo>
                  <a:lnTo>
                    <a:pt x="93" y="144"/>
                  </a:lnTo>
                  <a:lnTo>
                    <a:pt x="100" y="135"/>
                  </a:lnTo>
                  <a:lnTo>
                    <a:pt x="111" y="121"/>
                  </a:lnTo>
                  <a:lnTo>
                    <a:pt x="119" y="107"/>
                  </a:lnTo>
                  <a:lnTo>
                    <a:pt x="126" y="91"/>
                  </a:lnTo>
                  <a:lnTo>
                    <a:pt x="131" y="75"/>
                  </a:lnTo>
                  <a:lnTo>
                    <a:pt x="132" y="53"/>
                  </a:lnTo>
                  <a:lnTo>
                    <a:pt x="131" y="29"/>
                  </a:lnTo>
                  <a:lnTo>
                    <a:pt x="128" y="8"/>
                  </a:lnTo>
                  <a:lnTo>
                    <a:pt x="127" y="0"/>
                  </a:lnTo>
                  <a:lnTo>
                    <a:pt x="128" y="10"/>
                  </a:lnTo>
                  <a:lnTo>
                    <a:pt x="128" y="34"/>
                  </a:lnTo>
                  <a:lnTo>
                    <a:pt x="126" y="65"/>
                  </a:lnTo>
                  <a:lnTo>
                    <a:pt x="117" y="9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4" name="Freeform 73"/>
            <p:cNvSpPr>
              <a:spLocks noChangeArrowheads="1"/>
            </p:cNvSpPr>
            <p:nvPr/>
          </p:nvSpPr>
          <p:spPr bwMode="auto">
            <a:xfrm>
              <a:off x="392" y="875"/>
              <a:ext cx="15" cy="6"/>
            </a:xfrm>
            <a:custGeom>
              <a:avLst/>
              <a:gdLst>
                <a:gd name="T0" fmla="*/ 29 w 60"/>
                <a:gd name="T1" fmla="*/ 9 h 24"/>
                <a:gd name="T2" fmla="*/ 22 w 60"/>
                <a:gd name="T3" fmla="*/ 8 h 24"/>
                <a:gd name="T4" fmla="*/ 16 w 60"/>
                <a:gd name="T5" fmla="*/ 7 h 24"/>
                <a:gd name="T6" fmla="*/ 8 w 60"/>
                <a:gd name="T7" fmla="*/ 8 h 24"/>
                <a:gd name="T8" fmla="*/ 2 w 60"/>
                <a:gd name="T9" fmla="*/ 9 h 24"/>
                <a:gd name="T10" fmla="*/ 1 w 60"/>
                <a:gd name="T11" fmla="*/ 10 h 24"/>
                <a:gd name="T12" fmla="*/ 0 w 60"/>
                <a:gd name="T13" fmla="*/ 11 h 24"/>
                <a:gd name="T14" fmla="*/ 0 w 60"/>
                <a:gd name="T15" fmla="*/ 13 h 24"/>
                <a:gd name="T16" fmla="*/ 0 w 60"/>
                <a:gd name="T17" fmla="*/ 14 h 24"/>
                <a:gd name="T18" fmla="*/ 2 w 60"/>
                <a:gd name="T19" fmla="*/ 18 h 24"/>
                <a:gd name="T20" fmla="*/ 4 w 60"/>
                <a:gd name="T21" fmla="*/ 20 h 24"/>
                <a:gd name="T22" fmla="*/ 7 w 60"/>
                <a:gd name="T23" fmla="*/ 22 h 24"/>
                <a:gd name="T24" fmla="*/ 11 w 60"/>
                <a:gd name="T25" fmla="*/ 23 h 24"/>
                <a:gd name="T26" fmla="*/ 16 w 60"/>
                <a:gd name="T27" fmla="*/ 24 h 24"/>
                <a:gd name="T28" fmla="*/ 21 w 60"/>
                <a:gd name="T29" fmla="*/ 23 h 24"/>
                <a:gd name="T30" fmla="*/ 28 w 60"/>
                <a:gd name="T31" fmla="*/ 23 h 24"/>
                <a:gd name="T32" fmla="*/ 32 w 60"/>
                <a:gd name="T33" fmla="*/ 21 h 24"/>
                <a:gd name="T34" fmla="*/ 40 w 60"/>
                <a:gd name="T35" fmla="*/ 16 h 24"/>
                <a:gd name="T36" fmla="*/ 50 w 60"/>
                <a:gd name="T37" fmla="*/ 8 h 24"/>
                <a:gd name="T38" fmla="*/ 56 w 60"/>
                <a:gd name="T39" fmla="*/ 3 h 24"/>
                <a:gd name="T40" fmla="*/ 60 w 60"/>
                <a:gd name="T41" fmla="*/ 0 h 24"/>
                <a:gd name="T42" fmla="*/ 56 w 60"/>
                <a:gd name="T43" fmla="*/ 2 h 24"/>
                <a:gd name="T44" fmla="*/ 49 w 60"/>
                <a:gd name="T45" fmla="*/ 5 h 24"/>
                <a:gd name="T46" fmla="*/ 38 w 60"/>
                <a:gd name="T47" fmla="*/ 8 h 24"/>
                <a:gd name="T48" fmla="*/ 29 w 6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4">
                  <a:moveTo>
                    <a:pt x="29" y="9"/>
                  </a:moveTo>
                  <a:lnTo>
                    <a:pt x="22" y="8"/>
                  </a:lnTo>
                  <a:lnTo>
                    <a:pt x="16" y="7"/>
                  </a:lnTo>
                  <a:lnTo>
                    <a:pt x="8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8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5" name="Freeform 74"/>
            <p:cNvSpPr>
              <a:spLocks noChangeArrowheads="1"/>
            </p:cNvSpPr>
            <p:nvPr/>
          </p:nvSpPr>
          <p:spPr bwMode="auto">
            <a:xfrm>
              <a:off x="355" y="920"/>
              <a:ext cx="24" cy="4"/>
            </a:xfrm>
            <a:custGeom>
              <a:avLst/>
              <a:gdLst>
                <a:gd name="T0" fmla="*/ 54 w 96"/>
                <a:gd name="T1" fmla="*/ 1 h 14"/>
                <a:gd name="T2" fmla="*/ 47 w 96"/>
                <a:gd name="T3" fmla="*/ 0 h 14"/>
                <a:gd name="T4" fmla="*/ 39 w 96"/>
                <a:gd name="T5" fmla="*/ 2 h 14"/>
                <a:gd name="T6" fmla="*/ 32 w 96"/>
                <a:gd name="T7" fmla="*/ 5 h 14"/>
                <a:gd name="T8" fmla="*/ 24 w 96"/>
                <a:gd name="T9" fmla="*/ 6 h 14"/>
                <a:gd name="T10" fmla="*/ 19 w 96"/>
                <a:gd name="T11" fmla="*/ 5 h 14"/>
                <a:gd name="T12" fmla="*/ 12 w 96"/>
                <a:gd name="T13" fmla="*/ 4 h 14"/>
                <a:gd name="T14" fmla="*/ 6 w 96"/>
                <a:gd name="T15" fmla="*/ 4 h 14"/>
                <a:gd name="T16" fmla="*/ 1 w 96"/>
                <a:gd name="T17" fmla="*/ 3 h 14"/>
                <a:gd name="T18" fmla="*/ 0 w 96"/>
                <a:gd name="T19" fmla="*/ 3 h 14"/>
                <a:gd name="T20" fmla="*/ 0 w 96"/>
                <a:gd name="T21" fmla="*/ 4 h 14"/>
                <a:gd name="T22" fmla="*/ 0 w 96"/>
                <a:gd name="T23" fmla="*/ 6 h 14"/>
                <a:gd name="T24" fmla="*/ 0 w 96"/>
                <a:gd name="T25" fmla="*/ 6 h 14"/>
                <a:gd name="T26" fmla="*/ 7 w 96"/>
                <a:gd name="T27" fmla="*/ 9 h 14"/>
                <a:gd name="T28" fmla="*/ 13 w 96"/>
                <a:gd name="T29" fmla="*/ 11 h 14"/>
                <a:gd name="T30" fmla="*/ 20 w 96"/>
                <a:gd name="T31" fmla="*/ 13 h 14"/>
                <a:gd name="T32" fmla="*/ 27 w 96"/>
                <a:gd name="T33" fmla="*/ 14 h 14"/>
                <a:gd name="T34" fmla="*/ 34 w 96"/>
                <a:gd name="T35" fmla="*/ 14 h 14"/>
                <a:gd name="T36" fmla="*/ 39 w 96"/>
                <a:gd name="T37" fmla="*/ 13 h 14"/>
                <a:gd name="T38" fmla="*/ 44 w 96"/>
                <a:gd name="T39" fmla="*/ 11 h 14"/>
                <a:gd name="T40" fmla="*/ 50 w 96"/>
                <a:gd name="T41" fmla="*/ 9 h 14"/>
                <a:gd name="T42" fmla="*/ 54 w 96"/>
                <a:gd name="T43" fmla="*/ 8 h 14"/>
                <a:gd name="T44" fmla="*/ 59 w 96"/>
                <a:gd name="T45" fmla="*/ 8 h 14"/>
                <a:gd name="T46" fmla="*/ 65 w 96"/>
                <a:gd name="T47" fmla="*/ 9 h 14"/>
                <a:gd name="T48" fmla="*/ 71 w 96"/>
                <a:gd name="T49" fmla="*/ 11 h 14"/>
                <a:gd name="T50" fmla="*/ 80 w 96"/>
                <a:gd name="T51" fmla="*/ 11 h 14"/>
                <a:gd name="T52" fmla="*/ 87 w 96"/>
                <a:gd name="T53" fmla="*/ 7 h 14"/>
                <a:gd name="T54" fmla="*/ 93 w 96"/>
                <a:gd name="T55" fmla="*/ 2 h 14"/>
                <a:gd name="T56" fmla="*/ 96 w 96"/>
                <a:gd name="T57" fmla="*/ 0 h 14"/>
                <a:gd name="T58" fmla="*/ 95 w 96"/>
                <a:gd name="T59" fmla="*/ 0 h 14"/>
                <a:gd name="T60" fmla="*/ 92 w 96"/>
                <a:gd name="T61" fmla="*/ 2 h 14"/>
                <a:gd name="T62" fmla="*/ 89 w 96"/>
                <a:gd name="T63" fmla="*/ 3 h 14"/>
                <a:gd name="T64" fmla="*/ 85 w 96"/>
                <a:gd name="T65" fmla="*/ 4 h 14"/>
                <a:gd name="T66" fmla="*/ 79 w 96"/>
                <a:gd name="T67" fmla="*/ 5 h 14"/>
                <a:gd name="T68" fmla="*/ 71 w 96"/>
                <a:gd name="T69" fmla="*/ 5 h 14"/>
                <a:gd name="T70" fmla="*/ 64 w 96"/>
                <a:gd name="T71" fmla="*/ 4 h 14"/>
                <a:gd name="T72" fmla="*/ 54 w 96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4">
                  <a:moveTo>
                    <a:pt x="54" y="1"/>
                  </a:moveTo>
                  <a:lnTo>
                    <a:pt x="47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2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3" y="11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80" y="11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79" y="5"/>
                  </a:lnTo>
                  <a:lnTo>
                    <a:pt x="71" y="5"/>
                  </a:lnTo>
                  <a:lnTo>
                    <a:pt x="64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6" name="Freeform 75"/>
            <p:cNvSpPr>
              <a:spLocks noChangeArrowheads="1"/>
            </p:cNvSpPr>
            <p:nvPr/>
          </p:nvSpPr>
          <p:spPr bwMode="auto">
            <a:xfrm>
              <a:off x="364" y="929"/>
              <a:ext cx="11" cy="4"/>
            </a:xfrm>
            <a:custGeom>
              <a:avLst/>
              <a:gdLst>
                <a:gd name="T0" fmla="*/ 23 w 45"/>
                <a:gd name="T1" fmla="*/ 5 h 14"/>
                <a:gd name="T2" fmla="*/ 18 w 45"/>
                <a:gd name="T3" fmla="*/ 4 h 14"/>
                <a:gd name="T4" fmla="*/ 13 w 45"/>
                <a:gd name="T5" fmla="*/ 3 h 14"/>
                <a:gd name="T6" fmla="*/ 7 w 45"/>
                <a:gd name="T7" fmla="*/ 2 h 14"/>
                <a:gd name="T8" fmla="*/ 2 w 45"/>
                <a:gd name="T9" fmla="*/ 1 h 14"/>
                <a:gd name="T10" fmla="*/ 1 w 45"/>
                <a:gd name="T11" fmla="*/ 1 h 14"/>
                <a:gd name="T12" fmla="*/ 0 w 45"/>
                <a:gd name="T13" fmla="*/ 3 h 14"/>
                <a:gd name="T14" fmla="*/ 0 w 45"/>
                <a:gd name="T15" fmla="*/ 4 h 14"/>
                <a:gd name="T16" fmla="*/ 1 w 45"/>
                <a:gd name="T17" fmla="*/ 5 h 14"/>
                <a:gd name="T18" fmla="*/ 13 w 45"/>
                <a:gd name="T19" fmla="*/ 11 h 14"/>
                <a:gd name="T20" fmla="*/ 22 w 45"/>
                <a:gd name="T21" fmla="*/ 13 h 14"/>
                <a:gd name="T22" fmla="*/ 30 w 45"/>
                <a:gd name="T23" fmla="*/ 14 h 14"/>
                <a:gd name="T24" fmla="*/ 36 w 45"/>
                <a:gd name="T25" fmla="*/ 12 h 14"/>
                <a:gd name="T26" fmla="*/ 39 w 45"/>
                <a:gd name="T27" fmla="*/ 10 h 14"/>
                <a:gd name="T28" fmla="*/ 43 w 45"/>
                <a:gd name="T29" fmla="*/ 6 h 14"/>
                <a:gd name="T30" fmla="*/ 44 w 45"/>
                <a:gd name="T31" fmla="*/ 3 h 14"/>
                <a:gd name="T32" fmla="*/ 45 w 45"/>
                <a:gd name="T33" fmla="*/ 0 h 14"/>
                <a:gd name="T34" fmla="*/ 43 w 45"/>
                <a:gd name="T35" fmla="*/ 1 h 14"/>
                <a:gd name="T36" fmla="*/ 37 w 45"/>
                <a:gd name="T37" fmla="*/ 2 h 14"/>
                <a:gd name="T38" fmla="*/ 30 w 45"/>
                <a:gd name="T39" fmla="*/ 4 h 14"/>
                <a:gd name="T40" fmla="*/ 23 w 45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" name="Freeform 76"/>
            <p:cNvSpPr>
              <a:spLocks noChangeArrowheads="1"/>
            </p:cNvSpPr>
            <p:nvPr/>
          </p:nvSpPr>
          <p:spPr bwMode="auto">
            <a:xfrm>
              <a:off x="385" y="860"/>
              <a:ext cx="32" cy="54"/>
            </a:xfrm>
            <a:custGeom>
              <a:avLst/>
              <a:gdLst>
                <a:gd name="T0" fmla="*/ 75 w 131"/>
                <a:gd name="T1" fmla="*/ 3 h 217"/>
                <a:gd name="T2" fmla="*/ 67 w 131"/>
                <a:gd name="T3" fmla="*/ 7 h 217"/>
                <a:gd name="T4" fmla="*/ 61 w 131"/>
                <a:gd name="T5" fmla="*/ 12 h 217"/>
                <a:gd name="T6" fmla="*/ 54 w 131"/>
                <a:gd name="T7" fmla="*/ 18 h 217"/>
                <a:gd name="T8" fmla="*/ 49 w 131"/>
                <a:gd name="T9" fmla="*/ 24 h 217"/>
                <a:gd name="T10" fmla="*/ 44 w 131"/>
                <a:gd name="T11" fmla="*/ 31 h 217"/>
                <a:gd name="T12" fmla="*/ 39 w 131"/>
                <a:gd name="T13" fmla="*/ 38 h 217"/>
                <a:gd name="T14" fmla="*/ 35 w 131"/>
                <a:gd name="T15" fmla="*/ 46 h 217"/>
                <a:gd name="T16" fmla="*/ 31 w 131"/>
                <a:gd name="T17" fmla="*/ 53 h 217"/>
                <a:gd name="T18" fmla="*/ 26 w 131"/>
                <a:gd name="T19" fmla="*/ 71 h 217"/>
                <a:gd name="T20" fmla="*/ 23 w 131"/>
                <a:gd name="T21" fmla="*/ 89 h 217"/>
                <a:gd name="T22" fmla="*/ 23 w 131"/>
                <a:gd name="T23" fmla="*/ 109 h 217"/>
                <a:gd name="T24" fmla="*/ 21 w 131"/>
                <a:gd name="T25" fmla="*/ 128 h 217"/>
                <a:gd name="T26" fmla="*/ 18 w 131"/>
                <a:gd name="T27" fmla="*/ 149 h 217"/>
                <a:gd name="T28" fmla="*/ 14 w 131"/>
                <a:gd name="T29" fmla="*/ 171 h 217"/>
                <a:gd name="T30" fmla="*/ 7 w 131"/>
                <a:gd name="T31" fmla="*/ 194 h 217"/>
                <a:gd name="T32" fmla="*/ 0 w 131"/>
                <a:gd name="T33" fmla="*/ 215 h 217"/>
                <a:gd name="T34" fmla="*/ 0 w 131"/>
                <a:gd name="T35" fmla="*/ 217 h 217"/>
                <a:gd name="T36" fmla="*/ 2 w 131"/>
                <a:gd name="T37" fmla="*/ 217 h 217"/>
                <a:gd name="T38" fmla="*/ 4 w 131"/>
                <a:gd name="T39" fmla="*/ 217 h 217"/>
                <a:gd name="T40" fmla="*/ 5 w 131"/>
                <a:gd name="T41" fmla="*/ 216 h 217"/>
                <a:gd name="T42" fmla="*/ 16 w 131"/>
                <a:gd name="T43" fmla="*/ 191 h 217"/>
                <a:gd name="T44" fmla="*/ 25 w 131"/>
                <a:gd name="T45" fmla="*/ 165 h 217"/>
                <a:gd name="T46" fmla="*/ 31 w 131"/>
                <a:gd name="T47" fmla="*/ 137 h 217"/>
                <a:gd name="T48" fmla="*/ 34 w 131"/>
                <a:gd name="T49" fmla="*/ 111 h 217"/>
                <a:gd name="T50" fmla="*/ 34 w 131"/>
                <a:gd name="T51" fmla="*/ 103 h 217"/>
                <a:gd name="T52" fmla="*/ 34 w 131"/>
                <a:gd name="T53" fmla="*/ 95 h 217"/>
                <a:gd name="T54" fmla="*/ 33 w 131"/>
                <a:gd name="T55" fmla="*/ 87 h 217"/>
                <a:gd name="T56" fmla="*/ 33 w 131"/>
                <a:gd name="T57" fmla="*/ 80 h 217"/>
                <a:gd name="T58" fmla="*/ 35 w 131"/>
                <a:gd name="T59" fmla="*/ 66 h 217"/>
                <a:gd name="T60" fmla="*/ 39 w 131"/>
                <a:gd name="T61" fmla="*/ 53 h 217"/>
                <a:gd name="T62" fmla="*/ 46 w 131"/>
                <a:gd name="T63" fmla="*/ 40 h 217"/>
                <a:gd name="T64" fmla="*/ 53 w 131"/>
                <a:gd name="T65" fmla="*/ 30 h 217"/>
                <a:gd name="T66" fmla="*/ 61 w 131"/>
                <a:gd name="T67" fmla="*/ 22 h 217"/>
                <a:gd name="T68" fmla="*/ 71 w 131"/>
                <a:gd name="T69" fmla="*/ 16 h 217"/>
                <a:gd name="T70" fmla="*/ 84 w 131"/>
                <a:gd name="T71" fmla="*/ 12 h 217"/>
                <a:gd name="T72" fmla="*/ 98 w 131"/>
                <a:gd name="T73" fmla="*/ 7 h 217"/>
                <a:gd name="T74" fmla="*/ 111 w 131"/>
                <a:gd name="T75" fmla="*/ 5 h 217"/>
                <a:gd name="T76" fmla="*/ 122 w 131"/>
                <a:gd name="T77" fmla="*/ 3 h 217"/>
                <a:gd name="T78" fmla="*/ 128 w 131"/>
                <a:gd name="T79" fmla="*/ 2 h 217"/>
                <a:gd name="T80" fmla="*/ 131 w 131"/>
                <a:gd name="T81" fmla="*/ 2 h 217"/>
                <a:gd name="T82" fmla="*/ 129 w 131"/>
                <a:gd name="T83" fmla="*/ 2 h 217"/>
                <a:gd name="T84" fmla="*/ 125 w 131"/>
                <a:gd name="T85" fmla="*/ 1 h 217"/>
                <a:gd name="T86" fmla="*/ 117 w 131"/>
                <a:gd name="T87" fmla="*/ 1 h 217"/>
                <a:gd name="T88" fmla="*/ 110 w 131"/>
                <a:gd name="T89" fmla="*/ 0 h 217"/>
                <a:gd name="T90" fmla="*/ 100 w 131"/>
                <a:gd name="T91" fmla="*/ 0 h 217"/>
                <a:gd name="T92" fmla="*/ 91 w 131"/>
                <a:gd name="T93" fmla="*/ 0 h 217"/>
                <a:gd name="T94" fmla="*/ 82 w 131"/>
                <a:gd name="T95" fmla="*/ 1 h 217"/>
                <a:gd name="T96" fmla="*/ 75 w 131"/>
                <a:gd name="T97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17">
                  <a:moveTo>
                    <a:pt x="75" y="3"/>
                  </a:moveTo>
                  <a:lnTo>
                    <a:pt x="67" y="7"/>
                  </a:lnTo>
                  <a:lnTo>
                    <a:pt x="61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6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9"/>
                  </a:lnTo>
                  <a:lnTo>
                    <a:pt x="21" y="128"/>
                  </a:lnTo>
                  <a:lnTo>
                    <a:pt x="18" y="149"/>
                  </a:lnTo>
                  <a:lnTo>
                    <a:pt x="14" y="171"/>
                  </a:lnTo>
                  <a:lnTo>
                    <a:pt x="7" y="194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4" y="217"/>
                  </a:lnTo>
                  <a:lnTo>
                    <a:pt x="5" y="216"/>
                  </a:lnTo>
                  <a:lnTo>
                    <a:pt x="16" y="191"/>
                  </a:lnTo>
                  <a:lnTo>
                    <a:pt x="25" y="165"/>
                  </a:lnTo>
                  <a:lnTo>
                    <a:pt x="31" y="137"/>
                  </a:lnTo>
                  <a:lnTo>
                    <a:pt x="34" y="111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3" y="87"/>
                  </a:lnTo>
                  <a:lnTo>
                    <a:pt x="33" y="80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1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8" y="7"/>
                  </a:lnTo>
                  <a:lnTo>
                    <a:pt x="111" y="5"/>
                  </a:lnTo>
                  <a:lnTo>
                    <a:pt x="122" y="3"/>
                  </a:lnTo>
                  <a:lnTo>
                    <a:pt x="128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" name="Freeform 77"/>
            <p:cNvSpPr>
              <a:spLocks noChangeArrowheads="1"/>
            </p:cNvSpPr>
            <p:nvPr/>
          </p:nvSpPr>
          <p:spPr bwMode="auto">
            <a:xfrm>
              <a:off x="338" y="857"/>
              <a:ext cx="50" cy="9"/>
            </a:xfrm>
            <a:custGeom>
              <a:avLst/>
              <a:gdLst>
                <a:gd name="T0" fmla="*/ 140 w 201"/>
                <a:gd name="T1" fmla="*/ 19 h 37"/>
                <a:gd name="T2" fmla="*/ 136 w 201"/>
                <a:gd name="T3" fmla="*/ 16 h 37"/>
                <a:gd name="T4" fmla="*/ 130 w 201"/>
                <a:gd name="T5" fmla="*/ 13 h 37"/>
                <a:gd name="T6" fmla="*/ 125 w 201"/>
                <a:gd name="T7" fmla="*/ 11 h 37"/>
                <a:gd name="T8" fmla="*/ 120 w 201"/>
                <a:gd name="T9" fmla="*/ 9 h 37"/>
                <a:gd name="T10" fmla="*/ 114 w 201"/>
                <a:gd name="T11" fmla="*/ 7 h 37"/>
                <a:gd name="T12" fmla="*/ 109 w 201"/>
                <a:gd name="T13" fmla="*/ 6 h 37"/>
                <a:gd name="T14" fmla="*/ 103 w 201"/>
                <a:gd name="T15" fmla="*/ 5 h 37"/>
                <a:gd name="T16" fmla="*/ 97 w 201"/>
                <a:gd name="T17" fmla="*/ 4 h 37"/>
                <a:gd name="T18" fmla="*/ 85 w 201"/>
                <a:gd name="T19" fmla="*/ 2 h 37"/>
                <a:gd name="T20" fmla="*/ 73 w 201"/>
                <a:gd name="T21" fmla="*/ 0 h 37"/>
                <a:gd name="T22" fmla="*/ 61 w 201"/>
                <a:gd name="T23" fmla="*/ 0 h 37"/>
                <a:gd name="T24" fmla="*/ 49 w 201"/>
                <a:gd name="T25" fmla="*/ 0 h 37"/>
                <a:gd name="T26" fmla="*/ 38 w 201"/>
                <a:gd name="T27" fmla="*/ 1 h 37"/>
                <a:gd name="T28" fmla="*/ 26 w 201"/>
                <a:gd name="T29" fmla="*/ 3 h 37"/>
                <a:gd name="T30" fmla="*/ 15 w 201"/>
                <a:gd name="T31" fmla="*/ 7 h 37"/>
                <a:gd name="T32" fmla="*/ 4 w 201"/>
                <a:gd name="T33" fmla="*/ 12 h 37"/>
                <a:gd name="T34" fmla="*/ 1 w 201"/>
                <a:gd name="T35" fmla="*/ 14 h 37"/>
                <a:gd name="T36" fmla="*/ 0 w 201"/>
                <a:gd name="T37" fmla="*/ 17 h 37"/>
                <a:gd name="T38" fmla="*/ 1 w 201"/>
                <a:gd name="T39" fmla="*/ 19 h 37"/>
                <a:gd name="T40" fmla="*/ 5 w 201"/>
                <a:gd name="T41" fmla="*/ 20 h 37"/>
                <a:gd name="T42" fmla="*/ 20 w 201"/>
                <a:gd name="T43" fmla="*/ 19 h 37"/>
                <a:gd name="T44" fmla="*/ 33 w 201"/>
                <a:gd name="T45" fmla="*/ 18 h 37"/>
                <a:gd name="T46" fmla="*/ 48 w 201"/>
                <a:gd name="T47" fmla="*/ 19 h 37"/>
                <a:gd name="T48" fmla="*/ 62 w 201"/>
                <a:gd name="T49" fmla="*/ 19 h 37"/>
                <a:gd name="T50" fmla="*/ 77 w 201"/>
                <a:gd name="T51" fmla="*/ 21 h 37"/>
                <a:gd name="T52" fmla="*/ 91 w 201"/>
                <a:gd name="T53" fmla="*/ 23 h 37"/>
                <a:gd name="T54" fmla="*/ 106 w 201"/>
                <a:gd name="T55" fmla="*/ 27 h 37"/>
                <a:gd name="T56" fmla="*/ 120 w 201"/>
                <a:gd name="T57" fmla="*/ 31 h 37"/>
                <a:gd name="T58" fmla="*/ 139 w 201"/>
                <a:gd name="T59" fmla="*/ 36 h 37"/>
                <a:gd name="T60" fmla="*/ 155 w 201"/>
                <a:gd name="T61" fmla="*/ 37 h 37"/>
                <a:gd name="T62" fmla="*/ 169 w 201"/>
                <a:gd name="T63" fmla="*/ 37 h 37"/>
                <a:gd name="T64" fmla="*/ 181 w 201"/>
                <a:gd name="T65" fmla="*/ 35 h 37"/>
                <a:gd name="T66" fmla="*/ 189 w 201"/>
                <a:gd name="T67" fmla="*/ 32 h 37"/>
                <a:gd name="T68" fmla="*/ 196 w 201"/>
                <a:gd name="T69" fmla="*/ 30 h 37"/>
                <a:gd name="T70" fmla="*/ 200 w 201"/>
                <a:gd name="T71" fmla="*/ 28 h 37"/>
                <a:gd name="T72" fmla="*/ 201 w 201"/>
                <a:gd name="T73" fmla="*/ 27 h 37"/>
                <a:gd name="T74" fmla="*/ 199 w 201"/>
                <a:gd name="T75" fmla="*/ 27 h 37"/>
                <a:gd name="T76" fmla="*/ 194 w 201"/>
                <a:gd name="T77" fmla="*/ 28 h 37"/>
                <a:gd name="T78" fmla="*/ 188 w 201"/>
                <a:gd name="T79" fmla="*/ 30 h 37"/>
                <a:gd name="T80" fmla="*/ 180 w 201"/>
                <a:gd name="T81" fmla="*/ 30 h 37"/>
                <a:gd name="T82" fmla="*/ 170 w 201"/>
                <a:gd name="T83" fmla="*/ 30 h 37"/>
                <a:gd name="T84" fmla="*/ 160 w 201"/>
                <a:gd name="T85" fmla="*/ 29 h 37"/>
                <a:gd name="T86" fmla="*/ 150 w 201"/>
                <a:gd name="T87" fmla="*/ 25 h 37"/>
                <a:gd name="T88" fmla="*/ 140 w 201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37">
                  <a:moveTo>
                    <a:pt x="140" y="19"/>
                  </a:moveTo>
                  <a:lnTo>
                    <a:pt x="136" y="16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9"/>
                  </a:lnTo>
                  <a:lnTo>
                    <a:pt x="114" y="7"/>
                  </a:lnTo>
                  <a:lnTo>
                    <a:pt x="109" y="6"/>
                  </a:lnTo>
                  <a:lnTo>
                    <a:pt x="103" y="5"/>
                  </a:lnTo>
                  <a:lnTo>
                    <a:pt x="97" y="4"/>
                  </a:lnTo>
                  <a:lnTo>
                    <a:pt x="85" y="2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0"/>
                  </a:lnTo>
                  <a:lnTo>
                    <a:pt x="20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7" y="21"/>
                  </a:lnTo>
                  <a:lnTo>
                    <a:pt x="91" y="23"/>
                  </a:lnTo>
                  <a:lnTo>
                    <a:pt x="106" y="27"/>
                  </a:lnTo>
                  <a:lnTo>
                    <a:pt x="120" y="31"/>
                  </a:lnTo>
                  <a:lnTo>
                    <a:pt x="139" y="36"/>
                  </a:lnTo>
                  <a:lnTo>
                    <a:pt x="155" y="37"/>
                  </a:lnTo>
                  <a:lnTo>
                    <a:pt x="169" y="37"/>
                  </a:lnTo>
                  <a:lnTo>
                    <a:pt x="181" y="35"/>
                  </a:lnTo>
                  <a:lnTo>
                    <a:pt x="189" y="32"/>
                  </a:lnTo>
                  <a:lnTo>
                    <a:pt x="196" y="30"/>
                  </a:lnTo>
                  <a:lnTo>
                    <a:pt x="200" y="28"/>
                  </a:lnTo>
                  <a:lnTo>
                    <a:pt x="201" y="27"/>
                  </a:lnTo>
                  <a:lnTo>
                    <a:pt x="199" y="27"/>
                  </a:lnTo>
                  <a:lnTo>
                    <a:pt x="194" y="28"/>
                  </a:lnTo>
                  <a:lnTo>
                    <a:pt x="188" y="30"/>
                  </a:lnTo>
                  <a:lnTo>
                    <a:pt x="180" y="30"/>
                  </a:lnTo>
                  <a:lnTo>
                    <a:pt x="170" y="30"/>
                  </a:lnTo>
                  <a:lnTo>
                    <a:pt x="160" y="29"/>
                  </a:lnTo>
                  <a:lnTo>
                    <a:pt x="150" y="25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9" name="Freeform 78"/>
            <p:cNvSpPr>
              <a:spLocks noChangeArrowheads="1"/>
            </p:cNvSpPr>
            <p:nvPr/>
          </p:nvSpPr>
          <p:spPr bwMode="auto">
            <a:xfrm>
              <a:off x="318" y="884"/>
              <a:ext cx="49" cy="66"/>
            </a:xfrm>
            <a:custGeom>
              <a:avLst/>
              <a:gdLst>
                <a:gd name="T0" fmla="*/ 7 w 194"/>
                <a:gd name="T1" fmla="*/ 102 h 261"/>
                <a:gd name="T2" fmla="*/ 12 w 194"/>
                <a:gd name="T3" fmla="*/ 121 h 261"/>
                <a:gd name="T4" fmla="*/ 19 w 194"/>
                <a:gd name="T5" fmla="*/ 140 h 261"/>
                <a:gd name="T6" fmla="*/ 27 w 194"/>
                <a:gd name="T7" fmla="*/ 158 h 261"/>
                <a:gd name="T8" fmla="*/ 38 w 194"/>
                <a:gd name="T9" fmla="*/ 174 h 261"/>
                <a:gd name="T10" fmla="*/ 53 w 194"/>
                <a:gd name="T11" fmla="*/ 190 h 261"/>
                <a:gd name="T12" fmla="*/ 69 w 194"/>
                <a:gd name="T13" fmla="*/ 206 h 261"/>
                <a:gd name="T14" fmla="*/ 86 w 194"/>
                <a:gd name="T15" fmla="*/ 221 h 261"/>
                <a:gd name="T16" fmla="*/ 105 w 194"/>
                <a:gd name="T17" fmla="*/ 234 h 261"/>
                <a:gd name="T18" fmla="*/ 124 w 194"/>
                <a:gd name="T19" fmla="*/ 246 h 261"/>
                <a:gd name="T20" fmla="*/ 146 w 194"/>
                <a:gd name="T21" fmla="*/ 255 h 261"/>
                <a:gd name="T22" fmla="*/ 167 w 194"/>
                <a:gd name="T23" fmla="*/ 260 h 261"/>
                <a:gd name="T24" fmla="*/ 189 w 194"/>
                <a:gd name="T25" fmla="*/ 261 h 261"/>
                <a:gd name="T26" fmla="*/ 191 w 194"/>
                <a:gd name="T27" fmla="*/ 260 h 261"/>
                <a:gd name="T28" fmla="*/ 194 w 194"/>
                <a:gd name="T29" fmla="*/ 258 h 261"/>
                <a:gd name="T30" fmla="*/ 194 w 194"/>
                <a:gd name="T31" fmla="*/ 256 h 261"/>
                <a:gd name="T32" fmla="*/ 193 w 194"/>
                <a:gd name="T33" fmla="*/ 255 h 261"/>
                <a:gd name="T34" fmla="*/ 172 w 194"/>
                <a:gd name="T35" fmla="*/ 248 h 261"/>
                <a:gd name="T36" fmla="*/ 153 w 194"/>
                <a:gd name="T37" fmla="*/ 240 h 261"/>
                <a:gd name="T38" fmla="*/ 134 w 194"/>
                <a:gd name="T39" fmla="*/ 231 h 261"/>
                <a:gd name="T40" fmla="*/ 117 w 194"/>
                <a:gd name="T41" fmla="*/ 219 h 261"/>
                <a:gd name="T42" fmla="*/ 100 w 194"/>
                <a:gd name="T43" fmla="*/ 208 h 261"/>
                <a:gd name="T44" fmla="*/ 83 w 194"/>
                <a:gd name="T45" fmla="*/ 195 h 261"/>
                <a:gd name="T46" fmla="*/ 67 w 194"/>
                <a:gd name="T47" fmla="*/ 181 h 261"/>
                <a:gd name="T48" fmla="*/ 52 w 194"/>
                <a:gd name="T49" fmla="*/ 166 h 261"/>
                <a:gd name="T50" fmla="*/ 44 w 194"/>
                <a:gd name="T51" fmla="*/ 159 h 261"/>
                <a:gd name="T52" fmla="*/ 38 w 194"/>
                <a:gd name="T53" fmla="*/ 150 h 261"/>
                <a:gd name="T54" fmla="*/ 33 w 194"/>
                <a:gd name="T55" fmla="*/ 142 h 261"/>
                <a:gd name="T56" fmla="*/ 27 w 194"/>
                <a:gd name="T57" fmla="*/ 132 h 261"/>
                <a:gd name="T58" fmla="*/ 23 w 194"/>
                <a:gd name="T59" fmla="*/ 124 h 261"/>
                <a:gd name="T60" fmla="*/ 19 w 194"/>
                <a:gd name="T61" fmla="*/ 113 h 261"/>
                <a:gd name="T62" fmla="*/ 14 w 194"/>
                <a:gd name="T63" fmla="*/ 103 h 261"/>
                <a:gd name="T64" fmla="*/ 11 w 194"/>
                <a:gd name="T65" fmla="*/ 93 h 261"/>
                <a:gd name="T66" fmla="*/ 6 w 194"/>
                <a:gd name="T67" fmla="*/ 66 h 261"/>
                <a:gd name="T68" fmla="*/ 4 w 194"/>
                <a:gd name="T69" fmla="*/ 35 h 261"/>
                <a:gd name="T70" fmla="*/ 2 w 194"/>
                <a:gd name="T71" fmla="*/ 11 h 261"/>
                <a:gd name="T72" fmla="*/ 2 w 194"/>
                <a:gd name="T73" fmla="*/ 0 h 261"/>
                <a:gd name="T74" fmla="*/ 1 w 194"/>
                <a:gd name="T75" fmla="*/ 9 h 261"/>
                <a:gd name="T76" fmla="*/ 0 w 194"/>
                <a:gd name="T77" fmla="*/ 33 h 261"/>
                <a:gd name="T78" fmla="*/ 1 w 194"/>
                <a:gd name="T79" fmla="*/ 66 h 261"/>
                <a:gd name="T80" fmla="*/ 7 w 194"/>
                <a:gd name="T81" fmla="*/ 10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261">
                  <a:moveTo>
                    <a:pt x="7" y="102"/>
                  </a:moveTo>
                  <a:lnTo>
                    <a:pt x="12" y="121"/>
                  </a:lnTo>
                  <a:lnTo>
                    <a:pt x="19" y="140"/>
                  </a:lnTo>
                  <a:lnTo>
                    <a:pt x="27" y="158"/>
                  </a:lnTo>
                  <a:lnTo>
                    <a:pt x="38" y="174"/>
                  </a:lnTo>
                  <a:lnTo>
                    <a:pt x="53" y="190"/>
                  </a:lnTo>
                  <a:lnTo>
                    <a:pt x="69" y="206"/>
                  </a:lnTo>
                  <a:lnTo>
                    <a:pt x="86" y="221"/>
                  </a:lnTo>
                  <a:lnTo>
                    <a:pt x="105" y="234"/>
                  </a:lnTo>
                  <a:lnTo>
                    <a:pt x="124" y="246"/>
                  </a:lnTo>
                  <a:lnTo>
                    <a:pt x="146" y="255"/>
                  </a:lnTo>
                  <a:lnTo>
                    <a:pt x="167" y="260"/>
                  </a:lnTo>
                  <a:lnTo>
                    <a:pt x="189" y="261"/>
                  </a:lnTo>
                  <a:lnTo>
                    <a:pt x="191" y="260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3" y="255"/>
                  </a:lnTo>
                  <a:lnTo>
                    <a:pt x="172" y="248"/>
                  </a:lnTo>
                  <a:lnTo>
                    <a:pt x="153" y="240"/>
                  </a:lnTo>
                  <a:lnTo>
                    <a:pt x="134" y="231"/>
                  </a:lnTo>
                  <a:lnTo>
                    <a:pt x="117" y="219"/>
                  </a:lnTo>
                  <a:lnTo>
                    <a:pt x="100" y="208"/>
                  </a:lnTo>
                  <a:lnTo>
                    <a:pt x="83" y="195"/>
                  </a:lnTo>
                  <a:lnTo>
                    <a:pt x="67" y="181"/>
                  </a:lnTo>
                  <a:lnTo>
                    <a:pt x="52" y="166"/>
                  </a:lnTo>
                  <a:lnTo>
                    <a:pt x="44" y="159"/>
                  </a:lnTo>
                  <a:lnTo>
                    <a:pt x="38" y="150"/>
                  </a:lnTo>
                  <a:lnTo>
                    <a:pt x="33" y="142"/>
                  </a:lnTo>
                  <a:lnTo>
                    <a:pt x="27" y="132"/>
                  </a:lnTo>
                  <a:lnTo>
                    <a:pt x="23" y="124"/>
                  </a:lnTo>
                  <a:lnTo>
                    <a:pt x="19" y="113"/>
                  </a:lnTo>
                  <a:lnTo>
                    <a:pt x="14" y="103"/>
                  </a:lnTo>
                  <a:lnTo>
                    <a:pt x="11" y="93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0" name="Freeform 79"/>
            <p:cNvSpPr>
              <a:spLocks noChangeArrowheads="1"/>
            </p:cNvSpPr>
            <p:nvPr/>
          </p:nvSpPr>
          <p:spPr bwMode="auto">
            <a:xfrm>
              <a:off x="160" y="1002"/>
              <a:ext cx="101" cy="226"/>
            </a:xfrm>
            <a:custGeom>
              <a:avLst/>
              <a:gdLst>
                <a:gd name="T0" fmla="*/ 1 w 405"/>
                <a:gd name="T1" fmla="*/ 258 h 902"/>
                <a:gd name="T2" fmla="*/ 5 w 405"/>
                <a:gd name="T3" fmla="*/ 290 h 902"/>
                <a:gd name="T4" fmla="*/ 12 w 405"/>
                <a:gd name="T5" fmla="*/ 322 h 902"/>
                <a:gd name="T6" fmla="*/ 19 w 405"/>
                <a:gd name="T7" fmla="*/ 354 h 902"/>
                <a:gd name="T8" fmla="*/ 28 w 405"/>
                <a:gd name="T9" fmla="*/ 385 h 902"/>
                <a:gd name="T10" fmla="*/ 37 w 405"/>
                <a:gd name="T11" fmla="*/ 416 h 902"/>
                <a:gd name="T12" fmla="*/ 48 w 405"/>
                <a:gd name="T13" fmla="*/ 447 h 902"/>
                <a:gd name="T14" fmla="*/ 60 w 405"/>
                <a:gd name="T15" fmla="*/ 477 h 902"/>
                <a:gd name="T16" fmla="*/ 74 w 405"/>
                <a:gd name="T17" fmla="*/ 506 h 902"/>
                <a:gd name="T18" fmla="*/ 87 w 405"/>
                <a:gd name="T19" fmla="*/ 535 h 902"/>
                <a:gd name="T20" fmla="*/ 103 w 405"/>
                <a:gd name="T21" fmla="*/ 564 h 902"/>
                <a:gd name="T22" fmla="*/ 119 w 405"/>
                <a:gd name="T23" fmla="*/ 592 h 902"/>
                <a:gd name="T24" fmla="*/ 137 w 405"/>
                <a:gd name="T25" fmla="*/ 618 h 902"/>
                <a:gd name="T26" fmla="*/ 154 w 405"/>
                <a:gd name="T27" fmla="*/ 645 h 902"/>
                <a:gd name="T28" fmla="*/ 173 w 405"/>
                <a:gd name="T29" fmla="*/ 672 h 902"/>
                <a:gd name="T30" fmla="*/ 192 w 405"/>
                <a:gd name="T31" fmla="*/ 697 h 902"/>
                <a:gd name="T32" fmla="*/ 212 w 405"/>
                <a:gd name="T33" fmla="*/ 722 h 902"/>
                <a:gd name="T34" fmla="*/ 234 w 405"/>
                <a:gd name="T35" fmla="*/ 746 h 902"/>
                <a:gd name="T36" fmla="*/ 255 w 405"/>
                <a:gd name="T37" fmla="*/ 770 h 902"/>
                <a:gd name="T38" fmla="*/ 276 w 405"/>
                <a:gd name="T39" fmla="*/ 793 h 902"/>
                <a:gd name="T40" fmla="*/ 300 w 405"/>
                <a:gd name="T41" fmla="*/ 816 h 902"/>
                <a:gd name="T42" fmla="*/ 323 w 405"/>
                <a:gd name="T43" fmla="*/ 838 h 902"/>
                <a:gd name="T44" fmla="*/ 347 w 405"/>
                <a:gd name="T45" fmla="*/ 859 h 902"/>
                <a:gd name="T46" fmla="*/ 371 w 405"/>
                <a:gd name="T47" fmla="*/ 881 h 902"/>
                <a:gd name="T48" fmla="*/ 396 w 405"/>
                <a:gd name="T49" fmla="*/ 901 h 902"/>
                <a:gd name="T50" fmla="*/ 400 w 405"/>
                <a:gd name="T51" fmla="*/ 902 h 902"/>
                <a:gd name="T52" fmla="*/ 403 w 405"/>
                <a:gd name="T53" fmla="*/ 899 h 902"/>
                <a:gd name="T54" fmla="*/ 405 w 405"/>
                <a:gd name="T55" fmla="*/ 895 h 902"/>
                <a:gd name="T56" fmla="*/ 403 w 405"/>
                <a:gd name="T57" fmla="*/ 891 h 902"/>
                <a:gd name="T58" fmla="*/ 322 w 405"/>
                <a:gd name="T59" fmla="*/ 809 h 902"/>
                <a:gd name="T60" fmla="*/ 253 w 405"/>
                <a:gd name="T61" fmla="*/ 728 h 902"/>
                <a:gd name="T62" fmla="*/ 194 w 405"/>
                <a:gd name="T63" fmla="*/ 647 h 902"/>
                <a:gd name="T64" fmla="*/ 146 w 405"/>
                <a:gd name="T65" fmla="*/ 568 h 902"/>
                <a:gd name="T66" fmla="*/ 108 w 405"/>
                <a:gd name="T67" fmla="*/ 491 h 902"/>
                <a:gd name="T68" fmla="*/ 77 w 405"/>
                <a:gd name="T69" fmla="*/ 418 h 902"/>
                <a:gd name="T70" fmla="*/ 53 w 405"/>
                <a:gd name="T71" fmla="*/ 348 h 902"/>
                <a:gd name="T72" fmla="*/ 36 w 405"/>
                <a:gd name="T73" fmla="*/ 283 h 902"/>
                <a:gd name="T74" fmla="*/ 26 w 405"/>
                <a:gd name="T75" fmla="*/ 222 h 902"/>
                <a:gd name="T76" fmla="*/ 18 w 405"/>
                <a:gd name="T77" fmla="*/ 167 h 902"/>
                <a:gd name="T78" fmla="*/ 15 w 405"/>
                <a:gd name="T79" fmla="*/ 119 h 902"/>
                <a:gd name="T80" fmla="*/ 15 w 405"/>
                <a:gd name="T81" fmla="*/ 78 h 902"/>
                <a:gd name="T82" fmla="*/ 16 w 405"/>
                <a:gd name="T83" fmla="*/ 45 h 902"/>
                <a:gd name="T84" fmla="*/ 17 w 405"/>
                <a:gd name="T85" fmla="*/ 20 h 902"/>
                <a:gd name="T86" fmla="*/ 19 w 405"/>
                <a:gd name="T87" fmla="*/ 5 h 902"/>
                <a:gd name="T88" fmla="*/ 20 w 405"/>
                <a:gd name="T89" fmla="*/ 0 h 902"/>
                <a:gd name="T90" fmla="*/ 16 w 405"/>
                <a:gd name="T91" fmla="*/ 29 h 902"/>
                <a:gd name="T92" fmla="*/ 6 w 405"/>
                <a:gd name="T93" fmla="*/ 97 h 902"/>
                <a:gd name="T94" fmla="*/ 0 w 405"/>
                <a:gd name="T95" fmla="*/ 181 h 902"/>
                <a:gd name="T96" fmla="*/ 1 w 405"/>
                <a:gd name="T97" fmla="*/ 25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902">
                  <a:moveTo>
                    <a:pt x="1" y="258"/>
                  </a:moveTo>
                  <a:lnTo>
                    <a:pt x="5" y="290"/>
                  </a:lnTo>
                  <a:lnTo>
                    <a:pt x="12" y="322"/>
                  </a:lnTo>
                  <a:lnTo>
                    <a:pt x="19" y="354"/>
                  </a:lnTo>
                  <a:lnTo>
                    <a:pt x="28" y="385"/>
                  </a:lnTo>
                  <a:lnTo>
                    <a:pt x="37" y="416"/>
                  </a:lnTo>
                  <a:lnTo>
                    <a:pt x="48" y="447"/>
                  </a:lnTo>
                  <a:lnTo>
                    <a:pt x="60" y="477"/>
                  </a:lnTo>
                  <a:lnTo>
                    <a:pt x="74" y="506"/>
                  </a:lnTo>
                  <a:lnTo>
                    <a:pt x="87" y="535"/>
                  </a:lnTo>
                  <a:lnTo>
                    <a:pt x="103" y="564"/>
                  </a:lnTo>
                  <a:lnTo>
                    <a:pt x="119" y="592"/>
                  </a:lnTo>
                  <a:lnTo>
                    <a:pt x="137" y="618"/>
                  </a:lnTo>
                  <a:lnTo>
                    <a:pt x="154" y="645"/>
                  </a:lnTo>
                  <a:lnTo>
                    <a:pt x="173" y="672"/>
                  </a:lnTo>
                  <a:lnTo>
                    <a:pt x="192" y="697"/>
                  </a:lnTo>
                  <a:lnTo>
                    <a:pt x="212" y="722"/>
                  </a:lnTo>
                  <a:lnTo>
                    <a:pt x="234" y="746"/>
                  </a:lnTo>
                  <a:lnTo>
                    <a:pt x="255" y="770"/>
                  </a:lnTo>
                  <a:lnTo>
                    <a:pt x="276" y="793"/>
                  </a:lnTo>
                  <a:lnTo>
                    <a:pt x="300" y="816"/>
                  </a:lnTo>
                  <a:lnTo>
                    <a:pt x="323" y="838"/>
                  </a:lnTo>
                  <a:lnTo>
                    <a:pt x="347" y="859"/>
                  </a:lnTo>
                  <a:lnTo>
                    <a:pt x="371" y="881"/>
                  </a:lnTo>
                  <a:lnTo>
                    <a:pt x="396" y="901"/>
                  </a:lnTo>
                  <a:lnTo>
                    <a:pt x="400" y="902"/>
                  </a:lnTo>
                  <a:lnTo>
                    <a:pt x="403" y="899"/>
                  </a:lnTo>
                  <a:lnTo>
                    <a:pt x="405" y="895"/>
                  </a:lnTo>
                  <a:lnTo>
                    <a:pt x="403" y="891"/>
                  </a:lnTo>
                  <a:lnTo>
                    <a:pt x="322" y="809"/>
                  </a:lnTo>
                  <a:lnTo>
                    <a:pt x="253" y="728"/>
                  </a:lnTo>
                  <a:lnTo>
                    <a:pt x="194" y="647"/>
                  </a:lnTo>
                  <a:lnTo>
                    <a:pt x="146" y="568"/>
                  </a:lnTo>
                  <a:lnTo>
                    <a:pt x="108" y="491"/>
                  </a:lnTo>
                  <a:lnTo>
                    <a:pt x="77" y="418"/>
                  </a:lnTo>
                  <a:lnTo>
                    <a:pt x="53" y="348"/>
                  </a:lnTo>
                  <a:lnTo>
                    <a:pt x="36" y="283"/>
                  </a:lnTo>
                  <a:lnTo>
                    <a:pt x="26" y="222"/>
                  </a:lnTo>
                  <a:lnTo>
                    <a:pt x="18" y="167"/>
                  </a:lnTo>
                  <a:lnTo>
                    <a:pt x="15" y="119"/>
                  </a:lnTo>
                  <a:lnTo>
                    <a:pt x="15" y="78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6" y="97"/>
                  </a:lnTo>
                  <a:lnTo>
                    <a:pt x="0" y="181"/>
                  </a:lnTo>
                  <a:lnTo>
                    <a:pt x="1" y="25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1" name="Freeform 80"/>
            <p:cNvSpPr>
              <a:spLocks noChangeArrowheads="1"/>
            </p:cNvSpPr>
            <p:nvPr/>
          </p:nvSpPr>
          <p:spPr bwMode="auto">
            <a:xfrm>
              <a:off x="181" y="968"/>
              <a:ext cx="124" cy="161"/>
            </a:xfrm>
            <a:custGeom>
              <a:avLst/>
              <a:gdLst>
                <a:gd name="T0" fmla="*/ 226 w 496"/>
                <a:gd name="T1" fmla="*/ 120 h 641"/>
                <a:gd name="T2" fmla="*/ 251 w 496"/>
                <a:gd name="T3" fmla="*/ 136 h 641"/>
                <a:gd name="T4" fmla="*/ 274 w 496"/>
                <a:gd name="T5" fmla="*/ 153 h 641"/>
                <a:gd name="T6" fmla="*/ 298 w 496"/>
                <a:gd name="T7" fmla="*/ 171 h 641"/>
                <a:gd name="T8" fmla="*/ 321 w 496"/>
                <a:gd name="T9" fmla="*/ 189 h 641"/>
                <a:gd name="T10" fmla="*/ 343 w 496"/>
                <a:gd name="T11" fmla="*/ 209 h 641"/>
                <a:gd name="T12" fmla="*/ 364 w 496"/>
                <a:gd name="T13" fmla="*/ 229 h 641"/>
                <a:gd name="T14" fmla="*/ 385 w 496"/>
                <a:gd name="T15" fmla="*/ 249 h 641"/>
                <a:gd name="T16" fmla="*/ 412 w 496"/>
                <a:gd name="T17" fmla="*/ 281 h 641"/>
                <a:gd name="T18" fmla="*/ 443 w 496"/>
                <a:gd name="T19" fmla="*/ 327 h 641"/>
                <a:gd name="T20" fmla="*/ 465 w 496"/>
                <a:gd name="T21" fmla="*/ 377 h 641"/>
                <a:gd name="T22" fmla="*/ 472 w 496"/>
                <a:gd name="T23" fmla="*/ 430 h 641"/>
                <a:gd name="T24" fmla="*/ 461 w 496"/>
                <a:gd name="T25" fmla="*/ 482 h 641"/>
                <a:gd name="T26" fmla="*/ 440 w 496"/>
                <a:gd name="T27" fmla="*/ 527 h 641"/>
                <a:gd name="T28" fmla="*/ 413 w 496"/>
                <a:gd name="T29" fmla="*/ 570 h 641"/>
                <a:gd name="T30" fmla="*/ 389 w 496"/>
                <a:gd name="T31" fmla="*/ 613 h 641"/>
                <a:gd name="T32" fmla="*/ 379 w 496"/>
                <a:gd name="T33" fmla="*/ 639 h 641"/>
                <a:gd name="T34" fmla="*/ 385 w 496"/>
                <a:gd name="T35" fmla="*/ 640 h 641"/>
                <a:gd name="T36" fmla="*/ 401 w 496"/>
                <a:gd name="T37" fmla="*/ 615 h 641"/>
                <a:gd name="T38" fmla="*/ 432 w 496"/>
                <a:gd name="T39" fmla="*/ 571 h 641"/>
                <a:gd name="T40" fmla="*/ 462 w 496"/>
                <a:gd name="T41" fmla="*/ 527 h 641"/>
                <a:gd name="T42" fmla="*/ 486 w 496"/>
                <a:gd name="T43" fmla="*/ 479 h 641"/>
                <a:gd name="T44" fmla="*/ 496 w 496"/>
                <a:gd name="T45" fmla="*/ 427 h 641"/>
                <a:gd name="T46" fmla="*/ 489 w 496"/>
                <a:gd name="T47" fmla="*/ 376 h 641"/>
                <a:gd name="T48" fmla="*/ 469 w 496"/>
                <a:gd name="T49" fmla="*/ 328 h 641"/>
                <a:gd name="T50" fmla="*/ 440 w 496"/>
                <a:gd name="T51" fmla="*/ 285 h 641"/>
                <a:gd name="T52" fmla="*/ 414 w 496"/>
                <a:gd name="T53" fmla="*/ 253 h 641"/>
                <a:gd name="T54" fmla="*/ 392 w 496"/>
                <a:gd name="T55" fmla="*/ 232 h 641"/>
                <a:gd name="T56" fmla="*/ 368 w 496"/>
                <a:gd name="T57" fmla="*/ 213 h 641"/>
                <a:gd name="T58" fmla="*/ 345 w 496"/>
                <a:gd name="T59" fmla="*/ 195 h 641"/>
                <a:gd name="T60" fmla="*/ 319 w 496"/>
                <a:gd name="T61" fmla="*/ 177 h 641"/>
                <a:gd name="T62" fmla="*/ 294 w 496"/>
                <a:gd name="T63" fmla="*/ 159 h 641"/>
                <a:gd name="T64" fmla="*/ 269 w 496"/>
                <a:gd name="T65" fmla="*/ 141 h 641"/>
                <a:gd name="T66" fmla="*/ 245 w 496"/>
                <a:gd name="T67" fmla="*/ 123 h 641"/>
                <a:gd name="T68" fmla="*/ 214 w 496"/>
                <a:gd name="T69" fmla="*/ 99 h 641"/>
                <a:gd name="T70" fmla="*/ 175 w 496"/>
                <a:gd name="T71" fmla="*/ 72 h 641"/>
                <a:gd name="T72" fmla="*/ 136 w 496"/>
                <a:gd name="T73" fmla="*/ 50 h 641"/>
                <a:gd name="T74" fmla="*/ 97 w 496"/>
                <a:gd name="T75" fmla="*/ 33 h 641"/>
                <a:gd name="T76" fmla="*/ 63 w 496"/>
                <a:gd name="T77" fmla="*/ 19 h 641"/>
                <a:gd name="T78" fmla="*/ 34 w 496"/>
                <a:gd name="T79" fmla="*/ 9 h 641"/>
                <a:gd name="T80" fmla="*/ 13 w 496"/>
                <a:gd name="T81" fmla="*/ 3 h 641"/>
                <a:gd name="T82" fmla="*/ 1 w 496"/>
                <a:gd name="T83" fmla="*/ 0 h 641"/>
                <a:gd name="T84" fmla="*/ 2 w 496"/>
                <a:gd name="T85" fmla="*/ 1 h 641"/>
                <a:gd name="T86" fmla="*/ 14 w 496"/>
                <a:gd name="T87" fmla="*/ 6 h 641"/>
                <a:gd name="T88" fmla="*/ 37 w 496"/>
                <a:gd name="T89" fmla="*/ 17 h 641"/>
                <a:gd name="T90" fmla="*/ 66 w 496"/>
                <a:gd name="T91" fmla="*/ 30 h 641"/>
                <a:gd name="T92" fmla="*/ 100 w 496"/>
                <a:gd name="T93" fmla="*/ 48 h 641"/>
                <a:gd name="T94" fmla="*/ 136 w 496"/>
                <a:gd name="T95" fmla="*/ 66 h 641"/>
                <a:gd name="T96" fmla="*/ 170 w 496"/>
                <a:gd name="T97" fmla="*/ 85 h 641"/>
                <a:gd name="T98" fmla="*/ 202 w 496"/>
                <a:gd name="T99" fmla="*/ 10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641">
                  <a:moveTo>
                    <a:pt x="215" y="112"/>
                  </a:moveTo>
                  <a:lnTo>
                    <a:pt x="226" y="120"/>
                  </a:lnTo>
                  <a:lnTo>
                    <a:pt x="239" y="127"/>
                  </a:lnTo>
                  <a:lnTo>
                    <a:pt x="251" y="136"/>
                  </a:lnTo>
                  <a:lnTo>
                    <a:pt x="263" y="145"/>
                  </a:lnTo>
                  <a:lnTo>
                    <a:pt x="274" y="153"/>
                  </a:lnTo>
                  <a:lnTo>
                    <a:pt x="286" y="162"/>
                  </a:lnTo>
                  <a:lnTo>
                    <a:pt x="298" y="171"/>
                  </a:lnTo>
                  <a:lnTo>
                    <a:pt x="310" y="180"/>
                  </a:lnTo>
                  <a:lnTo>
                    <a:pt x="321" y="189"/>
                  </a:lnTo>
                  <a:lnTo>
                    <a:pt x="332" y="199"/>
                  </a:lnTo>
                  <a:lnTo>
                    <a:pt x="343" y="209"/>
                  </a:lnTo>
                  <a:lnTo>
                    <a:pt x="354" y="218"/>
                  </a:lnTo>
                  <a:lnTo>
                    <a:pt x="364" y="229"/>
                  </a:lnTo>
                  <a:lnTo>
                    <a:pt x="375" y="238"/>
                  </a:lnTo>
                  <a:lnTo>
                    <a:pt x="385" y="249"/>
                  </a:lnTo>
                  <a:lnTo>
                    <a:pt x="395" y="260"/>
                  </a:lnTo>
                  <a:lnTo>
                    <a:pt x="412" y="281"/>
                  </a:lnTo>
                  <a:lnTo>
                    <a:pt x="429" y="302"/>
                  </a:lnTo>
                  <a:lnTo>
                    <a:pt x="443" y="327"/>
                  </a:lnTo>
                  <a:lnTo>
                    <a:pt x="456" y="351"/>
                  </a:lnTo>
                  <a:lnTo>
                    <a:pt x="465" y="377"/>
                  </a:lnTo>
                  <a:lnTo>
                    <a:pt x="471" y="404"/>
                  </a:lnTo>
                  <a:lnTo>
                    <a:pt x="472" y="430"/>
                  </a:lnTo>
                  <a:lnTo>
                    <a:pt x="469" y="458"/>
                  </a:lnTo>
                  <a:lnTo>
                    <a:pt x="461" y="482"/>
                  </a:lnTo>
                  <a:lnTo>
                    <a:pt x="451" y="505"/>
                  </a:lnTo>
                  <a:lnTo>
                    <a:pt x="440" y="527"/>
                  </a:lnTo>
                  <a:lnTo>
                    <a:pt x="427" y="549"/>
                  </a:lnTo>
                  <a:lnTo>
                    <a:pt x="413" y="570"/>
                  </a:lnTo>
                  <a:lnTo>
                    <a:pt x="400" y="591"/>
                  </a:lnTo>
                  <a:lnTo>
                    <a:pt x="389" y="613"/>
                  </a:lnTo>
                  <a:lnTo>
                    <a:pt x="379" y="636"/>
                  </a:lnTo>
                  <a:lnTo>
                    <a:pt x="379" y="639"/>
                  </a:lnTo>
                  <a:lnTo>
                    <a:pt x="382" y="641"/>
                  </a:lnTo>
                  <a:lnTo>
                    <a:pt x="385" y="640"/>
                  </a:lnTo>
                  <a:lnTo>
                    <a:pt x="389" y="638"/>
                  </a:lnTo>
                  <a:lnTo>
                    <a:pt x="401" y="615"/>
                  </a:lnTo>
                  <a:lnTo>
                    <a:pt x="416" y="592"/>
                  </a:lnTo>
                  <a:lnTo>
                    <a:pt x="432" y="571"/>
                  </a:lnTo>
                  <a:lnTo>
                    <a:pt x="447" y="549"/>
                  </a:lnTo>
                  <a:lnTo>
                    <a:pt x="462" y="527"/>
                  </a:lnTo>
                  <a:lnTo>
                    <a:pt x="475" y="504"/>
                  </a:lnTo>
                  <a:lnTo>
                    <a:pt x="486" y="479"/>
                  </a:lnTo>
                  <a:lnTo>
                    <a:pt x="493" y="454"/>
                  </a:lnTo>
                  <a:lnTo>
                    <a:pt x="496" y="427"/>
                  </a:lnTo>
                  <a:lnTo>
                    <a:pt x="494" y="401"/>
                  </a:lnTo>
                  <a:lnTo>
                    <a:pt x="489" y="376"/>
                  </a:lnTo>
                  <a:lnTo>
                    <a:pt x="480" y="351"/>
                  </a:lnTo>
                  <a:lnTo>
                    <a:pt x="469" y="328"/>
                  </a:lnTo>
                  <a:lnTo>
                    <a:pt x="456" y="306"/>
                  </a:lnTo>
                  <a:lnTo>
                    <a:pt x="440" y="285"/>
                  </a:lnTo>
                  <a:lnTo>
                    <a:pt x="424" y="265"/>
                  </a:lnTo>
                  <a:lnTo>
                    <a:pt x="414" y="253"/>
                  </a:lnTo>
                  <a:lnTo>
                    <a:pt x="403" y="243"/>
                  </a:lnTo>
                  <a:lnTo>
                    <a:pt x="392" y="232"/>
                  </a:lnTo>
                  <a:lnTo>
                    <a:pt x="381" y="222"/>
                  </a:lnTo>
                  <a:lnTo>
                    <a:pt x="368" y="213"/>
                  </a:lnTo>
                  <a:lnTo>
                    <a:pt x="357" y="203"/>
                  </a:lnTo>
                  <a:lnTo>
                    <a:pt x="345" y="195"/>
                  </a:lnTo>
                  <a:lnTo>
                    <a:pt x="332" y="185"/>
                  </a:lnTo>
                  <a:lnTo>
                    <a:pt x="319" y="177"/>
                  </a:lnTo>
                  <a:lnTo>
                    <a:pt x="306" y="168"/>
                  </a:lnTo>
                  <a:lnTo>
                    <a:pt x="294" y="159"/>
                  </a:lnTo>
                  <a:lnTo>
                    <a:pt x="282" y="150"/>
                  </a:lnTo>
                  <a:lnTo>
                    <a:pt x="269" y="141"/>
                  </a:lnTo>
                  <a:lnTo>
                    <a:pt x="256" y="133"/>
                  </a:lnTo>
                  <a:lnTo>
                    <a:pt x="245" y="123"/>
                  </a:lnTo>
                  <a:lnTo>
                    <a:pt x="233" y="114"/>
                  </a:lnTo>
                  <a:lnTo>
                    <a:pt x="214" y="99"/>
                  </a:lnTo>
                  <a:lnTo>
                    <a:pt x="194" y="85"/>
                  </a:lnTo>
                  <a:lnTo>
                    <a:pt x="175" y="72"/>
                  </a:lnTo>
                  <a:lnTo>
                    <a:pt x="155" y="60"/>
                  </a:lnTo>
                  <a:lnTo>
                    <a:pt x="136" y="50"/>
                  </a:lnTo>
                  <a:lnTo>
                    <a:pt x="117" y="40"/>
                  </a:lnTo>
                  <a:lnTo>
                    <a:pt x="97" y="33"/>
                  </a:lnTo>
                  <a:lnTo>
                    <a:pt x="80" y="25"/>
                  </a:lnTo>
                  <a:lnTo>
                    <a:pt x="63" y="19"/>
                  </a:lnTo>
                  <a:lnTo>
                    <a:pt x="48" y="13"/>
                  </a:lnTo>
                  <a:lnTo>
                    <a:pt x="34" y="9"/>
                  </a:lnTo>
                  <a:lnTo>
                    <a:pt x="23" y="6"/>
                  </a:lnTo>
                  <a:lnTo>
                    <a:pt x="13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5" y="11"/>
                  </a:lnTo>
                  <a:lnTo>
                    <a:pt x="37" y="17"/>
                  </a:lnTo>
                  <a:lnTo>
                    <a:pt x="50" y="23"/>
                  </a:lnTo>
                  <a:lnTo>
                    <a:pt x="66" y="30"/>
                  </a:lnTo>
                  <a:lnTo>
                    <a:pt x="82" y="39"/>
                  </a:lnTo>
                  <a:lnTo>
                    <a:pt x="100" y="48"/>
                  </a:lnTo>
                  <a:lnTo>
                    <a:pt x="118" y="57"/>
                  </a:lnTo>
                  <a:lnTo>
                    <a:pt x="136" y="66"/>
                  </a:lnTo>
                  <a:lnTo>
                    <a:pt x="153" y="75"/>
                  </a:lnTo>
                  <a:lnTo>
                    <a:pt x="170" y="85"/>
                  </a:lnTo>
                  <a:lnTo>
                    <a:pt x="187" y="94"/>
                  </a:lnTo>
                  <a:lnTo>
                    <a:pt x="202" y="103"/>
                  </a:lnTo>
                  <a:lnTo>
                    <a:pt x="215" y="11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2" name="Freeform 81"/>
            <p:cNvSpPr>
              <a:spLocks noChangeArrowheads="1"/>
            </p:cNvSpPr>
            <p:nvPr/>
          </p:nvSpPr>
          <p:spPr bwMode="auto">
            <a:xfrm>
              <a:off x="314" y="963"/>
              <a:ext cx="70" cy="146"/>
            </a:xfrm>
            <a:custGeom>
              <a:avLst/>
              <a:gdLst>
                <a:gd name="T0" fmla="*/ 0 w 281"/>
                <a:gd name="T1" fmla="*/ 0 h 583"/>
                <a:gd name="T2" fmla="*/ 13 w 281"/>
                <a:gd name="T3" fmla="*/ 16 h 583"/>
                <a:gd name="T4" fmla="*/ 26 w 281"/>
                <a:gd name="T5" fmla="*/ 32 h 583"/>
                <a:gd name="T6" fmla="*/ 40 w 281"/>
                <a:gd name="T7" fmla="*/ 47 h 583"/>
                <a:gd name="T8" fmla="*/ 53 w 281"/>
                <a:gd name="T9" fmla="*/ 63 h 583"/>
                <a:gd name="T10" fmla="*/ 65 w 281"/>
                <a:gd name="T11" fmla="*/ 79 h 583"/>
                <a:gd name="T12" fmla="*/ 78 w 281"/>
                <a:gd name="T13" fmla="*/ 94 h 583"/>
                <a:gd name="T14" fmla="*/ 91 w 281"/>
                <a:gd name="T15" fmla="*/ 110 h 583"/>
                <a:gd name="T16" fmla="*/ 103 w 281"/>
                <a:gd name="T17" fmla="*/ 126 h 583"/>
                <a:gd name="T18" fmla="*/ 114 w 281"/>
                <a:gd name="T19" fmla="*/ 143 h 583"/>
                <a:gd name="T20" fmla="*/ 126 w 281"/>
                <a:gd name="T21" fmla="*/ 159 h 583"/>
                <a:gd name="T22" fmla="*/ 138 w 281"/>
                <a:gd name="T23" fmla="*/ 176 h 583"/>
                <a:gd name="T24" fmla="*/ 149 w 281"/>
                <a:gd name="T25" fmla="*/ 193 h 583"/>
                <a:gd name="T26" fmla="*/ 159 w 281"/>
                <a:gd name="T27" fmla="*/ 211 h 583"/>
                <a:gd name="T28" fmla="*/ 169 w 281"/>
                <a:gd name="T29" fmla="*/ 229 h 583"/>
                <a:gd name="T30" fmla="*/ 178 w 281"/>
                <a:gd name="T31" fmla="*/ 247 h 583"/>
                <a:gd name="T32" fmla="*/ 187 w 281"/>
                <a:gd name="T33" fmla="*/ 265 h 583"/>
                <a:gd name="T34" fmla="*/ 205 w 281"/>
                <a:gd name="T35" fmla="*/ 307 h 583"/>
                <a:gd name="T36" fmla="*/ 222 w 281"/>
                <a:gd name="T37" fmla="*/ 357 h 583"/>
                <a:gd name="T38" fmla="*/ 238 w 281"/>
                <a:gd name="T39" fmla="*/ 410 h 583"/>
                <a:gd name="T40" fmla="*/ 252 w 281"/>
                <a:gd name="T41" fmla="*/ 462 h 583"/>
                <a:gd name="T42" fmla="*/ 264 w 281"/>
                <a:gd name="T43" fmla="*/ 510 h 583"/>
                <a:gd name="T44" fmla="*/ 273 w 281"/>
                <a:gd name="T45" fmla="*/ 548 h 583"/>
                <a:gd name="T46" fmla="*/ 279 w 281"/>
                <a:gd name="T47" fmla="*/ 575 h 583"/>
                <a:gd name="T48" fmla="*/ 281 w 281"/>
                <a:gd name="T49" fmla="*/ 583 h 583"/>
                <a:gd name="T50" fmla="*/ 277 w 281"/>
                <a:gd name="T51" fmla="*/ 542 h 583"/>
                <a:gd name="T52" fmla="*/ 270 w 281"/>
                <a:gd name="T53" fmla="*/ 501 h 583"/>
                <a:gd name="T54" fmla="*/ 263 w 281"/>
                <a:gd name="T55" fmla="*/ 460 h 583"/>
                <a:gd name="T56" fmla="*/ 253 w 281"/>
                <a:gd name="T57" fmla="*/ 420 h 583"/>
                <a:gd name="T58" fmla="*/ 242 w 281"/>
                <a:gd name="T59" fmla="*/ 380 h 583"/>
                <a:gd name="T60" fmla="*/ 231 w 281"/>
                <a:gd name="T61" fmla="*/ 340 h 583"/>
                <a:gd name="T62" fmla="*/ 217 w 281"/>
                <a:gd name="T63" fmla="*/ 302 h 583"/>
                <a:gd name="T64" fmla="*/ 201 w 281"/>
                <a:gd name="T65" fmla="*/ 264 h 583"/>
                <a:gd name="T66" fmla="*/ 192 w 281"/>
                <a:gd name="T67" fmla="*/ 245 h 583"/>
                <a:gd name="T68" fmla="*/ 183 w 281"/>
                <a:gd name="T69" fmla="*/ 225 h 583"/>
                <a:gd name="T70" fmla="*/ 173 w 281"/>
                <a:gd name="T71" fmla="*/ 206 h 583"/>
                <a:gd name="T72" fmla="*/ 162 w 281"/>
                <a:gd name="T73" fmla="*/ 188 h 583"/>
                <a:gd name="T74" fmla="*/ 151 w 281"/>
                <a:gd name="T75" fmla="*/ 170 h 583"/>
                <a:gd name="T76" fmla="*/ 139 w 281"/>
                <a:gd name="T77" fmla="*/ 152 h 583"/>
                <a:gd name="T78" fmla="*/ 127 w 281"/>
                <a:gd name="T79" fmla="*/ 135 h 583"/>
                <a:gd name="T80" fmla="*/ 114 w 281"/>
                <a:gd name="T81" fmla="*/ 118 h 583"/>
                <a:gd name="T82" fmla="*/ 102 w 281"/>
                <a:gd name="T83" fmla="*/ 102 h 583"/>
                <a:gd name="T84" fmla="*/ 88 w 281"/>
                <a:gd name="T85" fmla="*/ 87 h 583"/>
                <a:gd name="T86" fmla="*/ 74 w 281"/>
                <a:gd name="T87" fmla="*/ 72 h 583"/>
                <a:gd name="T88" fmla="*/ 60 w 281"/>
                <a:gd name="T89" fmla="*/ 57 h 583"/>
                <a:gd name="T90" fmla="*/ 45 w 281"/>
                <a:gd name="T91" fmla="*/ 43 h 583"/>
                <a:gd name="T92" fmla="*/ 30 w 281"/>
                <a:gd name="T93" fmla="*/ 28 h 583"/>
                <a:gd name="T94" fmla="*/ 16 w 281"/>
                <a:gd name="T95" fmla="*/ 14 h 583"/>
                <a:gd name="T96" fmla="*/ 1 w 281"/>
                <a:gd name="T97" fmla="*/ 0 h 583"/>
                <a:gd name="T98" fmla="*/ 1 w 281"/>
                <a:gd name="T99" fmla="*/ 0 h 583"/>
                <a:gd name="T100" fmla="*/ 1 w 281"/>
                <a:gd name="T101" fmla="*/ 0 h 583"/>
                <a:gd name="T102" fmla="*/ 0 w 281"/>
                <a:gd name="T103" fmla="*/ 0 h 583"/>
                <a:gd name="T104" fmla="*/ 0 w 281"/>
                <a:gd name="T105" fmla="*/ 0 h 583"/>
                <a:gd name="T106" fmla="*/ 0 w 281"/>
                <a:gd name="T10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583">
                  <a:moveTo>
                    <a:pt x="0" y="0"/>
                  </a:moveTo>
                  <a:lnTo>
                    <a:pt x="13" y="16"/>
                  </a:lnTo>
                  <a:lnTo>
                    <a:pt x="26" y="32"/>
                  </a:lnTo>
                  <a:lnTo>
                    <a:pt x="40" y="47"/>
                  </a:lnTo>
                  <a:lnTo>
                    <a:pt x="53" y="63"/>
                  </a:lnTo>
                  <a:lnTo>
                    <a:pt x="65" y="79"/>
                  </a:lnTo>
                  <a:lnTo>
                    <a:pt x="78" y="94"/>
                  </a:lnTo>
                  <a:lnTo>
                    <a:pt x="91" y="110"/>
                  </a:lnTo>
                  <a:lnTo>
                    <a:pt x="103" y="126"/>
                  </a:lnTo>
                  <a:lnTo>
                    <a:pt x="114" y="143"/>
                  </a:lnTo>
                  <a:lnTo>
                    <a:pt x="126" y="159"/>
                  </a:lnTo>
                  <a:lnTo>
                    <a:pt x="138" y="176"/>
                  </a:lnTo>
                  <a:lnTo>
                    <a:pt x="149" y="193"/>
                  </a:lnTo>
                  <a:lnTo>
                    <a:pt x="159" y="211"/>
                  </a:lnTo>
                  <a:lnTo>
                    <a:pt x="169" y="229"/>
                  </a:lnTo>
                  <a:lnTo>
                    <a:pt x="178" y="247"/>
                  </a:lnTo>
                  <a:lnTo>
                    <a:pt x="187" y="265"/>
                  </a:lnTo>
                  <a:lnTo>
                    <a:pt x="205" y="307"/>
                  </a:lnTo>
                  <a:lnTo>
                    <a:pt x="222" y="357"/>
                  </a:lnTo>
                  <a:lnTo>
                    <a:pt x="238" y="410"/>
                  </a:lnTo>
                  <a:lnTo>
                    <a:pt x="252" y="462"/>
                  </a:lnTo>
                  <a:lnTo>
                    <a:pt x="264" y="510"/>
                  </a:lnTo>
                  <a:lnTo>
                    <a:pt x="273" y="548"/>
                  </a:lnTo>
                  <a:lnTo>
                    <a:pt x="279" y="575"/>
                  </a:lnTo>
                  <a:lnTo>
                    <a:pt x="281" y="583"/>
                  </a:lnTo>
                  <a:lnTo>
                    <a:pt x="277" y="542"/>
                  </a:lnTo>
                  <a:lnTo>
                    <a:pt x="270" y="501"/>
                  </a:lnTo>
                  <a:lnTo>
                    <a:pt x="263" y="460"/>
                  </a:lnTo>
                  <a:lnTo>
                    <a:pt x="253" y="420"/>
                  </a:lnTo>
                  <a:lnTo>
                    <a:pt x="242" y="380"/>
                  </a:lnTo>
                  <a:lnTo>
                    <a:pt x="231" y="340"/>
                  </a:lnTo>
                  <a:lnTo>
                    <a:pt x="217" y="302"/>
                  </a:lnTo>
                  <a:lnTo>
                    <a:pt x="201" y="264"/>
                  </a:lnTo>
                  <a:lnTo>
                    <a:pt x="192" y="245"/>
                  </a:lnTo>
                  <a:lnTo>
                    <a:pt x="183" y="225"/>
                  </a:lnTo>
                  <a:lnTo>
                    <a:pt x="173" y="206"/>
                  </a:lnTo>
                  <a:lnTo>
                    <a:pt x="162" y="188"/>
                  </a:lnTo>
                  <a:lnTo>
                    <a:pt x="151" y="170"/>
                  </a:lnTo>
                  <a:lnTo>
                    <a:pt x="139" y="152"/>
                  </a:lnTo>
                  <a:lnTo>
                    <a:pt x="127" y="135"/>
                  </a:lnTo>
                  <a:lnTo>
                    <a:pt x="114" y="118"/>
                  </a:lnTo>
                  <a:lnTo>
                    <a:pt x="102" y="102"/>
                  </a:lnTo>
                  <a:lnTo>
                    <a:pt x="88" y="87"/>
                  </a:lnTo>
                  <a:lnTo>
                    <a:pt x="74" y="72"/>
                  </a:lnTo>
                  <a:lnTo>
                    <a:pt x="60" y="57"/>
                  </a:lnTo>
                  <a:lnTo>
                    <a:pt x="45" y="43"/>
                  </a:lnTo>
                  <a:lnTo>
                    <a:pt x="30" y="2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3" name="Freeform 82"/>
            <p:cNvSpPr>
              <a:spLocks noChangeArrowheads="1"/>
            </p:cNvSpPr>
            <p:nvPr/>
          </p:nvSpPr>
          <p:spPr bwMode="auto">
            <a:xfrm>
              <a:off x="248" y="1132"/>
              <a:ext cx="160" cy="58"/>
            </a:xfrm>
            <a:custGeom>
              <a:avLst/>
              <a:gdLst>
                <a:gd name="T0" fmla="*/ 66 w 640"/>
                <a:gd name="T1" fmla="*/ 215 h 235"/>
                <a:gd name="T2" fmla="*/ 68 w 640"/>
                <a:gd name="T3" fmla="*/ 162 h 235"/>
                <a:gd name="T4" fmla="*/ 69 w 640"/>
                <a:gd name="T5" fmla="*/ 131 h 235"/>
                <a:gd name="T6" fmla="*/ 75 w 640"/>
                <a:gd name="T7" fmla="*/ 103 h 235"/>
                <a:gd name="T8" fmla="*/ 89 w 640"/>
                <a:gd name="T9" fmla="*/ 71 h 235"/>
                <a:gd name="T10" fmla="*/ 117 w 640"/>
                <a:gd name="T11" fmla="*/ 46 h 235"/>
                <a:gd name="T12" fmla="*/ 156 w 640"/>
                <a:gd name="T13" fmla="*/ 35 h 235"/>
                <a:gd name="T14" fmla="*/ 190 w 640"/>
                <a:gd name="T15" fmla="*/ 33 h 235"/>
                <a:gd name="T16" fmla="*/ 223 w 640"/>
                <a:gd name="T17" fmla="*/ 36 h 235"/>
                <a:gd name="T18" fmla="*/ 255 w 640"/>
                <a:gd name="T19" fmla="*/ 44 h 235"/>
                <a:gd name="T20" fmla="*/ 286 w 640"/>
                <a:gd name="T21" fmla="*/ 55 h 235"/>
                <a:gd name="T22" fmla="*/ 315 w 640"/>
                <a:gd name="T23" fmla="*/ 70 h 235"/>
                <a:gd name="T24" fmla="*/ 343 w 640"/>
                <a:gd name="T25" fmla="*/ 87 h 235"/>
                <a:gd name="T26" fmla="*/ 371 w 640"/>
                <a:gd name="T27" fmla="*/ 104 h 235"/>
                <a:gd name="T28" fmla="*/ 399 w 640"/>
                <a:gd name="T29" fmla="*/ 122 h 235"/>
                <a:gd name="T30" fmla="*/ 429 w 640"/>
                <a:gd name="T31" fmla="*/ 135 h 235"/>
                <a:gd name="T32" fmla="*/ 459 w 640"/>
                <a:gd name="T33" fmla="*/ 146 h 235"/>
                <a:gd name="T34" fmla="*/ 491 w 640"/>
                <a:gd name="T35" fmla="*/ 156 h 235"/>
                <a:gd name="T36" fmla="*/ 522 w 640"/>
                <a:gd name="T37" fmla="*/ 162 h 235"/>
                <a:gd name="T38" fmla="*/ 554 w 640"/>
                <a:gd name="T39" fmla="*/ 167 h 235"/>
                <a:gd name="T40" fmla="*/ 587 w 640"/>
                <a:gd name="T41" fmla="*/ 171 h 235"/>
                <a:gd name="T42" fmla="*/ 620 w 640"/>
                <a:gd name="T43" fmla="*/ 173 h 235"/>
                <a:gd name="T44" fmla="*/ 638 w 640"/>
                <a:gd name="T45" fmla="*/ 172 h 235"/>
                <a:gd name="T46" fmla="*/ 640 w 640"/>
                <a:gd name="T47" fmla="*/ 167 h 235"/>
                <a:gd name="T48" fmla="*/ 622 w 640"/>
                <a:gd name="T49" fmla="*/ 163 h 235"/>
                <a:gd name="T50" fmla="*/ 590 w 640"/>
                <a:gd name="T51" fmla="*/ 159 h 235"/>
                <a:gd name="T52" fmla="*/ 558 w 640"/>
                <a:gd name="T53" fmla="*/ 154 h 235"/>
                <a:gd name="T54" fmla="*/ 527 w 640"/>
                <a:gd name="T55" fmla="*/ 146 h 235"/>
                <a:gd name="T56" fmla="*/ 496 w 640"/>
                <a:gd name="T57" fmla="*/ 138 h 235"/>
                <a:gd name="T58" fmla="*/ 467 w 640"/>
                <a:gd name="T59" fmla="*/ 126 h 235"/>
                <a:gd name="T60" fmla="*/ 438 w 640"/>
                <a:gd name="T61" fmla="*/ 113 h 235"/>
                <a:gd name="T62" fmla="*/ 410 w 640"/>
                <a:gd name="T63" fmla="*/ 97 h 235"/>
                <a:gd name="T64" fmla="*/ 383 w 640"/>
                <a:gd name="T65" fmla="*/ 80 h 235"/>
                <a:gd name="T66" fmla="*/ 358 w 640"/>
                <a:gd name="T67" fmla="*/ 64 h 235"/>
                <a:gd name="T68" fmla="*/ 333 w 640"/>
                <a:gd name="T69" fmla="*/ 48 h 235"/>
                <a:gd name="T70" fmla="*/ 307 w 640"/>
                <a:gd name="T71" fmla="*/ 33 h 235"/>
                <a:gd name="T72" fmla="*/ 281 w 640"/>
                <a:gd name="T73" fmla="*/ 20 h 235"/>
                <a:gd name="T74" fmla="*/ 254 w 640"/>
                <a:gd name="T75" fmla="*/ 10 h 235"/>
                <a:gd name="T76" fmla="*/ 225 w 640"/>
                <a:gd name="T77" fmla="*/ 3 h 235"/>
                <a:gd name="T78" fmla="*/ 195 w 640"/>
                <a:gd name="T79" fmla="*/ 0 h 235"/>
                <a:gd name="T80" fmla="*/ 166 w 640"/>
                <a:gd name="T81" fmla="*/ 1 h 235"/>
                <a:gd name="T82" fmla="*/ 142 w 640"/>
                <a:gd name="T83" fmla="*/ 7 h 235"/>
                <a:gd name="T84" fmla="*/ 118 w 640"/>
                <a:gd name="T85" fmla="*/ 18 h 235"/>
                <a:gd name="T86" fmla="*/ 97 w 640"/>
                <a:gd name="T87" fmla="*/ 32 h 235"/>
                <a:gd name="T88" fmla="*/ 79 w 640"/>
                <a:gd name="T89" fmla="*/ 50 h 235"/>
                <a:gd name="T90" fmla="*/ 66 w 640"/>
                <a:gd name="T91" fmla="*/ 70 h 235"/>
                <a:gd name="T92" fmla="*/ 59 w 640"/>
                <a:gd name="T93" fmla="*/ 94 h 235"/>
                <a:gd name="T94" fmla="*/ 57 w 640"/>
                <a:gd name="T95" fmla="*/ 118 h 235"/>
                <a:gd name="T96" fmla="*/ 59 w 640"/>
                <a:gd name="T97" fmla="*/ 152 h 235"/>
                <a:gd name="T98" fmla="*/ 58 w 640"/>
                <a:gd name="T99" fmla="*/ 210 h 235"/>
                <a:gd name="T100" fmla="*/ 36 w 640"/>
                <a:gd name="T101" fmla="*/ 208 h 235"/>
                <a:gd name="T102" fmla="*/ 21 w 640"/>
                <a:gd name="T103" fmla="*/ 196 h 235"/>
                <a:gd name="T104" fmla="*/ 9 w 640"/>
                <a:gd name="T105" fmla="*/ 183 h 235"/>
                <a:gd name="T106" fmla="*/ 1 w 640"/>
                <a:gd name="T107" fmla="*/ 176 h 235"/>
                <a:gd name="T108" fmla="*/ 2 w 640"/>
                <a:gd name="T109" fmla="*/ 178 h 235"/>
                <a:gd name="T110" fmla="*/ 15 w 640"/>
                <a:gd name="T111" fmla="*/ 199 h 235"/>
                <a:gd name="T112" fmla="*/ 34 w 640"/>
                <a:gd name="T113" fmla="*/ 224 h 235"/>
                <a:gd name="T114" fmla="*/ 54 w 640"/>
                <a:gd name="T1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0" h="235">
                  <a:moveTo>
                    <a:pt x="63" y="230"/>
                  </a:moveTo>
                  <a:lnTo>
                    <a:pt x="66" y="215"/>
                  </a:lnTo>
                  <a:lnTo>
                    <a:pt x="68" y="190"/>
                  </a:lnTo>
                  <a:lnTo>
                    <a:pt x="68" y="162"/>
                  </a:lnTo>
                  <a:lnTo>
                    <a:pt x="68" y="142"/>
                  </a:lnTo>
                  <a:lnTo>
                    <a:pt x="69" y="131"/>
                  </a:lnTo>
                  <a:lnTo>
                    <a:pt x="70" y="118"/>
                  </a:lnTo>
                  <a:lnTo>
                    <a:pt x="75" y="103"/>
                  </a:lnTo>
                  <a:lnTo>
                    <a:pt x="80" y="86"/>
                  </a:lnTo>
                  <a:lnTo>
                    <a:pt x="89" y="71"/>
                  </a:lnTo>
                  <a:lnTo>
                    <a:pt x="101" y="58"/>
                  </a:lnTo>
                  <a:lnTo>
                    <a:pt x="117" y="46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3" y="34"/>
                  </a:lnTo>
                  <a:lnTo>
                    <a:pt x="190" y="33"/>
                  </a:lnTo>
                  <a:lnTo>
                    <a:pt x="207" y="34"/>
                  </a:lnTo>
                  <a:lnTo>
                    <a:pt x="223" y="36"/>
                  </a:lnTo>
                  <a:lnTo>
                    <a:pt x="240" y="39"/>
                  </a:lnTo>
                  <a:lnTo>
                    <a:pt x="255" y="44"/>
                  </a:lnTo>
                  <a:lnTo>
                    <a:pt x="271" y="49"/>
                  </a:lnTo>
                  <a:lnTo>
                    <a:pt x="286" y="55"/>
                  </a:lnTo>
                  <a:lnTo>
                    <a:pt x="301" y="63"/>
                  </a:lnTo>
                  <a:lnTo>
                    <a:pt x="315" y="70"/>
                  </a:lnTo>
                  <a:lnTo>
                    <a:pt x="330" y="79"/>
                  </a:lnTo>
                  <a:lnTo>
                    <a:pt x="343" y="87"/>
                  </a:lnTo>
                  <a:lnTo>
                    <a:pt x="357" y="96"/>
                  </a:lnTo>
                  <a:lnTo>
                    <a:pt x="371" y="104"/>
                  </a:lnTo>
                  <a:lnTo>
                    <a:pt x="385" y="113"/>
                  </a:lnTo>
                  <a:lnTo>
                    <a:pt x="399" y="122"/>
                  </a:lnTo>
                  <a:lnTo>
                    <a:pt x="414" y="128"/>
                  </a:lnTo>
                  <a:lnTo>
                    <a:pt x="429" y="135"/>
                  </a:lnTo>
                  <a:lnTo>
                    <a:pt x="444" y="141"/>
                  </a:lnTo>
                  <a:lnTo>
                    <a:pt x="459" y="146"/>
                  </a:lnTo>
                  <a:lnTo>
                    <a:pt x="475" y="151"/>
                  </a:lnTo>
                  <a:lnTo>
                    <a:pt x="491" y="156"/>
                  </a:lnTo>
                  <a:lnTo>
                    <a:pt x="506" y="159"/>
                  </a:lnTo>
                  <a:lnTo>
                    <a:pt x="522" y="162"/>
                  </a:lnTo>
                  <a:lnTo>
                    <a:pt x="538" y="164"/>
                  </a:lnTo>
                  <a:lnTo>
                    <a:pt x="554" y="167"/>
                  </a:lnTo>
                  <a:lnTo>
                    <a:pt x="571" y="168"/>
                  </a:lnTo>
                  <a:lnTo>
                    <a:pt x="587" y="171"/>
                  </a:lnTo>
                  <a:lnTo>
                    <a:pt x="603" y="172"/>
                  </a:lnTo>
                  <a:lnTo>
                    <a:pt x="620" y="173"/>
                  </a:lnTo>
                  <a:lnTo>
                    <a:pt x="636" y="173"/>
                  </a:lnTo>
                  <a:lnTo>
                    <a:pt x="638" y="172"/>
                  </a:lnTo>
                  <a:lnTo>
                    <a:pt x="640" y="170"/>
                  </a:lnTo>
                  <a:lnTo>
                    <a:pt x="640" y="167"/>
                  </a:lnTo>
                  <a:lnTo>
                    <a:pt x="638" y="165"/>
                  </a:lnTo>
                  <a:lnTo>
                    <a:pt x="622" y="163"/>
                  </a:lnTo>
                  <a:lnTo>
                    <a:pt x="606" y="161"/>
                  </a:lnTo>
                  <a:lnTo>
                    <a:pt x="590" y="159"/>
                  </a:lnTo>
                  <a:lnTo>
                    <a:pt x="574" y="157"/>
                  </a:lnTo>
                  <a:lnTo>
                    <a:pt x="558" y="154"/>
                  </a:lnTo>
                  <a:lnTo>
                    <a:pt x="542" y="150"/>
                  </a:lnTo>
                  <a:lnTo>
                    <a:pt x="527" y="146"/>
                  </a:lnTo>
                  <a:lnTo>
                    <a:pt x="512" y="142"/>
                  </a:lnTo>
                  <a:lnTo>
                    <a:pt x="496" y="138"/>
                  </a:lnTo>
                  <a:lnTo>
                    <a:pt x="482" y="132"/>
                  </a:lnTo>
                  <a:lnTo>
                    <a:pt x="467" y="126"/>
                  </a:lnTo>
                  <a:lnTo>
                    <a:pt x="452" y="120"/>
                  </a:lnTo>
                  <a:lnTo>
                    <a:pt x="438" y="113"/>
                  </a:lnTo>
                  <a:lnTo>
                    <a:pt x="423" y="106"/>
                  </a:lnTo>
                  <a:lnTo>
                    <a:pt x="410" y="97"/>
                  </a:lnTo>
                  <a:lnTo>
                    <a:pt x="396" y="89"/>
                  </a:lnTo>
                  <a:lnTo>
                    <a:pt x="383" y="80"/>
                  </a:lnTo>
                  <a:lnTo>
                    <a:pt x="371" y="73"/>
                  </a:lnTo>
                  <a:lnTo>
                    <a:pt x="358" y="64"/>
                  </a:lnTo>
                  <a:lnTo>
                    <a:pt x="346" y="57"/>
                  </a:lnTo>
                  <a:lnTo>
                    <a:pt x="333" y="48"/>
                  </a:lnTo>
                  <a:lnTo>
                    <a:pt x="320" y="41"/>
                  </a:lnTo>
                  <a:lnTo>
                    <a:pt x="307" y="33"/>
                  </a:lnTo>
                  <a:lnTo>
                    <a:pt x="294" y="27"/>
                  </a:lnTo>
                  <a:lnTo>
                    <a:pt x="281" y="20"/>
                  </a:lnTo>
                  <a:lnTo>
                    <a:pt x="268" y="15"/>
                  </a:lnTo>
                  <a:lnTo>
                    <a:pt x="254" y="10"/>
                  </a:lnTo>
                  <a:lnTo>
                    <a:pt x="239" y="6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5" y="0"/>
                  </a:lnTo>
                  <a:lnTo>
                    <a:pt x="179" y="0"/>
                  </a:lnTo>
                  <a:lnTo>
                    <a:pt x="166" y="1"/>
                  </a:lnTo>
                  <a:lnTo>
                    <a:pt x="154" y="3"/>
                  </a:lnTo>
                  <a:lnTo>
                    <a:pt x="142" y="7"/>
                  </a:lnTo>
                  <a:lnTo>
                    <a:pt x="130" y="12"/>
                  </a:lnTo>
                  <a:lnTo>
                    <a:pt x="118" y="18"/>
                  </a:lnTo>
                  <a:lnTo>
                    <a:pt x="108" y="25"/>
                  </a:lnTo>
                  <a:lnTo>
                    <a:pt x="97" y="32"/>
                  </a:lnTo>
                  <a:lnTo>
                    <a:pt x="87" y="41"/>
                  </a:lnTo>
                  <a:lnTo>
                    <a:pt x="79" y="50"/>
                  </a:lnTo>
                  <a:lnTo>
                    <a:pt x="71" y="60"/>
                  </a:lnTo>
                  <a:lnTo>
                    <a:pt x="66" y="70"/>
                  </a:lnTo>
                  <a:lnTo>
                    <a:pt x="62" y="82"/>
                  </a:lnTo>
                  <a:lnTo>
                    <a:pt x="59" y="94"/>
                  </a:lnTo>
                  <a:lnTo>
                    <a:pt x="58" y="106"/>
                  </a:lnTo>
                  <a:lnTo>
                    <a:pt x="57" y="118"/>
                  </a:lnTo>
                  <a:lnTo>
                    <a:pt x="57" y="131"/>
                  </a:lnTo>
                  <a:lnTo>
                    <a:pt x="59" y="152"/>
                  </a:lnTo>
                  <a:lnTo>
                    <a:pt x="61" y="184"/>
                  </a:lnTo>
                  <a:lnTo>
                    <a:pt x="58" y="210"/>
                  </a:lnTo>
                  <a:lnTo>
                    <a:pt x="43" y="212"/>
                  </a:lnTo>
                  <a:lnTo>
                    <a:pt x="36" y="208"/>
                  </a:lnTo>
                  <a:lnTo>
                    <a:pt x="29" y="201"/>
                  </a:lnTo>
                  <a:lnTo>
                    <a:pt x="21" y="196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4" y="179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7" y="187"/>
                  </a:lnTo>
                  <a:lnTo>
                    <a:pt x="15" y="199"/>
                  </a:lnTo>
                  <a:lnTo>
                    <a:pt x="23" y="212"/>
                  </a:lnTo>
                  <a:lnTo>
                    <a:pt x="34" y="224"/>
                  </a:lnTo>
                  <a:lnTo>
                    <a:pt x="45" y="232"/>
                  </a:lnTo>
                  <a:lnTo>
                    <a:pt x="54" y="235"/>
                  </a:lnTo>
                  <a:lnTo>
                    <a:pt x="63" y="2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4" name="Freeform 83"/>
            <p:cNvSpPr>
              <a:spLocks noChangeArrowheads="1"/>
            </p:cNvSpPr>
            <p:nvPr/>
          </p:nvSpPr>
          <p:spPr bwMode="auto">
            <a:xfrm>
              <a:off x="297" y="909"/>
              <a:ext cx="50" cy="60"/>
            </a:xfrm>
            <a:custGeom>
              <a:avLst/>
              <a:gdLst>
                <a:gd name="T0" fmla="*/ 55 w 199"/>
                <a:gd name="T1" fmla="*/ 147 h 240"/>
                <a:gd name="T2" fmla="*/ 61 w 199"/>
                <a:gd name="T3" fmla="*/ 156 h 240"/>
                <a:gd name="T4" fmla="*/ 69 w 199"/>
                <a:gd name="T5" fmla="*/ 164 h 240"/>
                <a:gd name="T6" fmla="*/ 76 w 199"/>
                <a:gd name="T7" fmla="*/ 172 h 240"/>
                <a:gd name="T8" fmla="*/ 85 w 199"/>
                <a:gd name="T9" fmla="*/ 180 h 240"/>
                <a:gd name="T10" fmla="*/ 93 w 199"/>
                <a:gd name="T11" fmla="*/ 188 h 240"/>
                <a:gd name="T12" fmla="*/ 102 w 199"/>
                <a:gd name="T13" fmla="*/ 195 h 240"/>
                <a:gd name="T14" fmla="*/ 110 w 199"/>
                <a:gd name="T15" fmla="*/ 201 h 240"/>
                <a:gd name="T16" fmla="*/ 119 w 199"/>
                <a:gd name="T17" fmla="*/ 208 h 240"/>
                <a:gd name="T18" fmla="*/ 127 w 199"/>
                <a:gd name="T19" fmla="*/ 213 h 240"/>
                <a:gd name="T20" fmla="*/ 137 w 199"/>
                <a:gd name="T21" fmla="*/ 218 h 240"/>
                <a:gd name="T22" fmla="*/ 146 w 199"/>
                <a:gd name="T23" fmla="*/ 223 h 240"/>
                <a:gd name="T24" fmla="*/ 156 w 199"/>
                <a:gd name="T25" fmla="*/ 227 h 240"/>
                <a:gd name="T26" fmla="*/ 166 w 199"/>
                <a:gd name="T27" fmla="*/ 230 h 240"/>
                <a:gd name="T28" fmla="*/ 176 w 199"/>
                <a:gd name="T29" fmla="*/ 233 h 240"/>
                <a:gd name="T30" fmla="*/ 186 w 199"/>
                <a:gd name="T31" fmla="*/ 237 h 240"/>
                <a:gd name="T32" fmla="*/ 195 w 199"/>
                <a:gd name="T33" fmla="*/ 240 h 240"/>
                <a:gd name="T34" fmla="*/ 198 w 199"/>
                <a:gd name="T35" fmla="*/ 240 h 240"/>
                <a:gd name="T36" fmla="*/ 199 w 199"/>
                <a:gd name="T37" fmla="*/ 238 h 240"/>
                <a:gd name="T38" fmla="*/ 199 w 199"/>
                <a:gd name="T39" fmla="*/ 237 h 240"/>
                <a:gd name="T40" fmla="*/ 198 w 199"/>
                <a:gd name="T41" fmla="*/ 236 h 240"/>
                <a:gd name="T42" fmla="*/ 190 w 199"/>
                <a:gd name="T43" fmla="*/ 232 h 240"/>
                <a:gd name="T44" fmla="*/ 183 w 199"/>
                <a:gd name="T45" fmla="*/ 229 h 240"/>
                <a:gd name="T46" fmla="*/ 175 w 199"/>
                <a:gd name="T47" fmla="*/ 226 h 240"/>
                <a:gd name="T48" fmla="*/ 169 w 199"/>
                <a:gd name="T49" fmla="*/ 223 h 240"/>
                <a:gd name="T50" fmla="*/ 161 w 199"/>
                <a:gd name="T51" fmla="*/ 220 h 240"/>
                <a:gd name="T52" fmla="*/ 154 w 199"/>
                <a:gd name="T53" fmla="*/ 216 h 240"/>
                <a:gd name="T54" fmla="*/ 146 w 199"/>
                <a:gd name="T55" fmla="*/ 213 h 240"/>
                <a:gd name="T56" fmla="*/ 139 w 199"/>
                <a:gd name="T57" fmla="*/ 210 h 240"/>
                <a:gd name="T58" fmla="*/ 130 w 199"/>
                <a:gd name="T59" fmla="*/ 205 h 240"/>
                <a:gd name="T60" fmla="*/ 122 w 199"/>
                <a:gd name="T61" fmla="*/ 199 h 240"/>
                <a:gd name="T62" fmla="*/ 113 w 199"/>
                <a:gd name="T63" fmla="*/ 193 h 240"/>
                <a:gd name="T64" fmla="*/ 106 w 199"/>
                <a:gd name="T65" fmla="*/ 185 h 240"/>
                <a:gd name="T66" fmla="*/ 98 w 199"/>
                <a:gd name="T67" fmla="*/ 179 h 240"/>
                <a:gd name="T68" fmla="*/ 91 w 199"/>
                <a:gd name="T69" fmla="*/ 172 h 240"/>
                <a:gd name="T70" fmla="*/ 83 w 199"/>
                <a:gd name="T71" fmla="*/ 164 h 240"/>
                <a:gd name="T72" fmla="*/ 76 w 199"/>
                <a:gd name="T73" fmla="*/ 157 h 240"/>
                <a:gd name="T74" fmla="*/ 62 w 199"/>
                <a:gd name="T75" fmla="*/ 139 h 240"/>
                <a:gd name="T76" fmla="*/ 48 w 199"/>
                <a:gd name="T77" fmla="*/ 116 h 240"/>
                <a:gd name="T78" fmla="*/ 35 w 199"/>
                <a:gd name="T79" fmla="*/ 91 h 240"/>
                <a:gd name="T80" fmla="*/ 24 w 199"/>
                <a:gd name="T81" fmla="*/ 64 h 240"/>
                <a:gd name="T82" fmla="*/ 14 w 199"/>
                <a:gd name="T83" fmla="*/ 39 h 240"/>
                <a:gd name="T84" fmla="*/ 7 w 199"/>
                <a:gd name="T85" fmla="*/ 19 h 240"/>
                <a:gd name="T86" fmla="*/ 2 w 199"/>
                <a:gd name="T87" fmla="*/ 5 h 240"/>
                <a:gd name="T88" fmla="*/ 0 w 199"/>
                <a:gd name="T89" fmla="*/ 0 h 240"/>
                <a:gd name="T90" fmla="*/ 1 w 199"/>
                <a:gd name="T91" fmla="*/ 4 h 240"/>
                <a:gd name="T92" fmla="*/ 5 w 199"/>
                <a:gd name="T93" fmla="*/ 17 h 240"/>
                <a:gd name="T94" fmla="*/ 9 w 199"/>
                <a:gd name="T95" fmla="*/ 36 h 240"/>
                <a:gd name="T96" fmla="*/ 16 w 199"/>
                <a:gd name="T97" fmla="*/ 59 h 240"/>
                <a:gd name="T98" fmla="*/ 24 w 199"/>
                <a:gd name="T99" fmla="*/ 83 h 240"/>
                <a:gd name="T100" fmla="*/ 33 w 199"/>
                <a:gd name="T101" fmla="*/ 108 h 240"/>
                <a:gd name="T102" fmla="*/ 43 w 199"/>
                <a:gd name="T103" fmla="*/ 129 h 240"/>
                <a:gd name="T104" fmla="*/ 55 w 199"/>
                <a:gd name="T105" fmla="*/ 1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9" h="240">
                  <a:moveTo>
                    <a:pt x="55" y="147"/>
                  </a:moveTo>
                  <a:lnTo>
                    <a:pt x="61" y="156"/>
                  </a:lnTo>
                  <a:lnTo>
                    <a:pt x="69" y="164"/>
                  </a:lnTo>
                  <a:lnTo>
                    <a:pt x="76" y="172"/>
                  </a:lnTo>
                  <a:lnTo>
                    <a:pt x="85" y="180"/>
                  </a:lnTo>
                  <a:lnTo>
                    <a:pt x="93" y="188"/>
                  </a:lnTo>
                  <a:lnTo>
                    <a:pt x="102" y="195"/>
                  </a:lnTo>
                  <a:lnTo>
                    <a:pt x="110" y="201"/>
                  </a:lnTo>
                  <a:lnTo>
                    <a:pt x="119" y="208"/>
                  </a:lnTo>
                  <a:lnTo>
                    <a:pt x="127" y="213"/>
                  </a:lnTo>
                  <a:lnTo>
                    <a:pt x="137" y="218"/>
                  </a:lnTo>
                  <a:lnTo>
                    <a:pt x="146" y="223"/>
                  </a:lnTo>
                  <a:lnTo>
                    <a:pt x="156" y="227"/>
                  </a:lnTo>
                  <a:lnTo>
                    <a:pt x="166" y="230"/>
                  </a:lnTo>
                  <a:lnTo>
                    <a:pt x="176" y="233"/>
                  </a:lnTo>
                  <a:lnTo>
                    <a:pt x="186" y="237"/>
                  </a:lnTo>
                  <a:lnTo>
                    <a:pt x="195" y="240"/>
                  </a:lnTo>
                  <a:lnTo>
                    <a:pt x="198" y="240"/>
                  </a:lnTo>
                  <a:lnTo>
                    <a:pt x="199" y="238"/>
                  </a:lnTo>
                  <a:lnTo>
                    <a:pt x="199" y="237"/>
                  </a:lnTo>
                  <a:lnTo>
                    <a:pt x="198" y="236"/>
                  </a:lnTo>
                  <a:lnTo>
                    <a:pt x="190" y="232"/>
                  </a:lnTo>
                  <a:lnTo>
                    <a:pt x="183" y="229"/>
                  </a:lnTo>
                  <a:lnTo>
                    <a:pt x="175" y="226"/>
                  </a:lnTo>
                  <a:lnTo>
                    <a:pt x="169" y="223"/>
                  </a:lnTo>
                  <a:lnTo>
                    <a:pt x="161" y="220"/>
                  </a:lnTo>
                  <a:lnTo>
                    <a:pt x="154" y="216"/>
                  </a:lnTo>
                  <a:lnTo>
                    <a:pt x="146" y="213"/>
                  </a:lnTo>
                  <a:lnTo>
                    <a:pt x="139" y="210"/>
                  </a:lnTo>
                  <a:lnTo>
                    <a:pt x="130" y="205"/>
                  </a:lnTo>
                  <a:lnTo>
                    <a:pt x="122" y="199"/>
                  </a:lnTo>
                  <a:lnTo>
                    <a:pt x="113" y="193"/>
                  </a:lnTo>
                  <a:lnTo>
                    <a:pt x="106" y="185"/>
                  </a:lnTo>
                  <a:lnTo>
                    <a:pt x="98" y="179"/>
                  </a:lnTo>
                  <a:lnTo>
                    <a:pt x="91" y="172"/>
                  </a:lnTo>
                  <a:lnTo>
                    <a:pt x="83" y="164"/>
                  </a:lnTo>
                  <a:lnTo>
                    <a:pt x="76" y="157"/>
                  </a:lnTo>
                  <a:lnTo>
                    <a:pt x="62" y="139"/>
                  </a:lnTo>
                  <a:lnTo>
                    <a:pt x="48" y="116"/>
                  </a:lnTo>
                  <a:lnTo>
                    <a:pt x="35" y="91"/>
                  </a:lnTo>
                  <a:lnTo>
                    <a:pt x="24" y="64"/>
                  </a:lnTo>
                  <a:lnTo>
                    <a:pt x="14" y="39"/>
                  </a:lnTo>
                  <a:lnTo>
                    <a:pt x="7" y="19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4"/>
                  </a:lnTo>
                  <a:lnTo>
                    <a:pt x="5" y="17"/>
                  </a:lnTo>
                  <a:lnTo>
                    <a:pt x="9" y="36"/>
                  </a:lnTo>
                  <a:lnTo>
                    <a:pt x="16" y="59"/>
                  </a:lnTo>
                  <a:lnTo>
                    <a:pt x="24" y="83"/>
                  </a:lnTo>
                  <a:lnTo>
                    <a:pt x="33" y="108"/>
                  </a:lnTo>
                  <a:lnTo>
                    <a:pt x="43" y="129"/>
                  </a:lnTo>
                  <a:lnTo>
                    <a:pt x="55" y="14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5" name="Freeform 84"/>
            <p:cNvSpPr>
              <a:spLocks noChangeArrowheads="1"/>
            </p:cNvSpPr>
            <p:nvPr/>
          </p:nvSpPr>
          <p:spPr bwMode="auto">
            <a:xfrm>
              <a:off x="345" y="966"/>
              <a:ext cx="5" cy="42"/>
            </a:xfrm>
            <a:custGeom>
              <a:avLst/>
              <a:gdLst>
                <a:gd name="T0" fmla="*/ 1 w 20"/>
                <a:gd name="T1" fmla="*/ 163 h 166"/>
                <a:gd name="T2" fmla="*/ 0 w 20"/>
                <a:gd name="T3" fmla="*/ 165 h 166"/>
                <a:gd name="T4" fmla="*/ 1 w 20"/>
                <a:gd name="T5" fmla="*/ 166 h 166"/>
                <a:gd name="T6" fmla="*/ 3 w 20"/>
                <a:gd name="T7" fmla="*/ 166 h 166"/>
                <a:gd name="T8" fmla="*/ 4 w 20"/>
                <a:gd name="T9" fmla="*/ 165 h 166"/>
                <a:gd name="T10" fmla="*/ 15 w 20"/>
                <a:gd name="T11" fmla="*/ 144 h 166"/>
                <a:gd name="T12" fmla="*/ 19 w 20"/>
                <a:gd name="T13" fmla="*/ 118 h 166"/>
                <a:gd name="T14" fmla="*/ 20 w 20"/>
                <a:gd name="T15" fmla="*/ 92 h 166"/>
                <a:gd name="T16" fmla="*/ 18 w 20"/>
                <a:gd name="T17" fmla="*/ 64 h 166"/>
                <a:gd name="T18" fmla="*/ 15 w 20"/>
                <a:gd name="T19" fmla="*/ 40 h 166"/>
                <a:gd name="T20" fmla="*/ 11 w 20"/>
                <a:gd name="T21" fmla="*/ 19 h 166"/>
                <a:gd name="T22" fmla="*/ 8 w 20"/>
                <a:gd name="T23" fmla="*/ 5 h 166"/>
                <a:gd name="T24" fmla="*/ 7 w 20"/>
                <a:gd name="T25" fmla="*/ 0 h 166"/>
                <a:gd name="T26" fmla="*/ 10 w 20"/>
                <a:gd name="T27" fmla="*/ 18 h 166"/>
                <a:gd name="T28" fmla="*/ 14 w 20"/>
                <a:gd name="T29" fmla="*/ 63 h 166"/>
                <a:gd name="T30" fmla="*/ 13 w 20"/>
                <a:gd name="T31" fmla="*/ 117 h 166"/>
                <a:gd name="T32" fmla="*/ 1 w 20"/>
                <a:gd name="T33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6">
                  <a:moveTo>
                    <a:pt x="1" y="163"/>
                  </a:moveTo>
                  <a:lnTo>
                    <a:pt x="0" y="165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5"/>
                  </a:lnTo>
                  <a:lnTo>
                    <a:pt x="15" y="144"/>
                  </a:lnTo>
                  <a:lnTo>
                    <a:pt x="19" y="118"/>
                  </a:lnTo>
                  <a:lnTo>
                    <a:pt x="20" y="92"/>
                  </a:lnTo>
                  <a:lnTo>
                    <a:pt x="18" y="64"/>
                  </a:lnTo>
                  <a:lnTo>
                    <a:pt x="15" y="40"/>
                  </a:lnTo>
                  <a:lnTo>
                    <a:pt x="11" y="19"/>
                  </a:lnTo>
                  <a:lnTo>
                    <a:pt x="8" y="5"/>
                  </a:lnTo>
                  <a:lnTo>
                    <a:pt x="7" y="0"/>
                  </a:lnTo>
                  <a:lnTo>
                    <a:pt x="10" y="18"/>
                  </a:lnTo>
                  <a:lnTo>
                    <a:pt x="14" y="63"/>
                  </a:lnTo>
                  <a:lnTo>
                    <a:pt x="13" y="117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6" name="Freeform 85"/>
            <p:cNvSpPr>
              <a:spLocks noChangeArrowheads="1"/>
            </p:cNvSpPr>
            <p:nvPr/>
          </p:nvSpPr>
          <p:spPr bwMode="auto">
            <a:xfrm>
              <a:off x="278" y="924"/>
              <a:ext cx="29" cy="102"/>
            </a:xfrm>
            <a:custGeom>
              <a:avLst/>
              <a:gdLst>
                <a:gd name="T0" fmla="*/ 0 w 117"/>
                <a:gd name="T1" fmla="*/ 103 h 407"/>
                <a:gd name="T2" fmla="*/ 3 w 117"/>
                <a:gd name="T3" fmla="*/ 131 h 407"/>
                <a:gd name="T4" fmla="*/ 4 w 117"/>
                <a:gd name="T5" fmla="*/ 160 h 407"/>
                <a:gd name="T6" fmla="*/ 6 w 117"/>
                <a:gd name="T7" fmla="*/ 188 h 407"/>
                <a:gd name="T8" fmla="*/ 10 w 117"/>
                <a:gd name="T9" fmla="*/ 216 h 407"/>
                <a:gd name="T10" fmla="*/ 15 w 117"/>
                <a:gd name="T11" fmla="*/ 243 h 407"/>
                <a:gd name="T12" fmla="*/ 23 w 117"/>
                <a:gd name="T13" fmla="*/ 269 h 407"/>
                <a:gd name="T14" fmla="*/ 32 w 117"/>
                <a:gd name="T15" fmla="*/ 294 h 407"/>
                <a:gd name="T16" fmla="*/ 44 w 117"/>
                <a:gd name="T17" fmla="*/ 318 h 407"/>
                <a:gd name="T18" fmla="*/ 57 w 117"/>
                <a:gd name="T19" fmla="*/ 342 h 407"/>
                <a:gd name="T20" fmla="*/ 72 w 117"/>
                <a:gd name="T21" fmla="*/ 364 h 407"/>
                <a:gd name="T22" fmla="*/ 89 w 117"/>
                <a:gd name="T23" fmla="*/ 386 h 407"/>
                <a:gd name="T24" fmla="*/ 107 w 117"/>
                <a:gd name="T25" fmla="*/ 406 h 407"/>
                <a:gd name="T26" fmla="*/ 111 w 117"/>
                <a:gd name="T27" fmla="*/ 407 h 407"/>
                <a:gd name="T28" fmla="*/ 115 w 117"/>
                <a:gd name="T29" fmla="*/ 405 h 407"/>
                <a:gd name="T30" fmla="*/ 117 w 117"/>
                <a:gd name="T31" fmla="*/ 401 h 407"/>
                <a:gd name="T32" fmla="*/ 117 w 117"/>
                <a:gd name="T33" fmla="*/ 396 h 407"/>
                <a:gd name="T34" fmla="*/ 103 w 117"/>
                <a:gd name="T35" fmla="*/ 376 h 407"/>
                <a:gd name="T36" fmla="*/ 89 w 117"/>
                <a:gd name="T37" fmla="*/ 354 h 407"/>
                <a:gd name="T38" fmla="*/ 76 w 117"/>
                <a:gd name="T39" fmla="*/ 332 h 407"/>
                <a:gd name="T40" fmla="*/ 64 w 117"/>
                <a:gd name="T41" fmla="*/ 310 h 407"/>
                <a:gd name="T42" fmla="*/ 54 w 117"/>
                <a:gd name="T43" fmla="*/ 287 h 407"/>
                <a:gd name="T44" fmla="*/ 44 w 117"/>
                <a:gd name="T45" fmla="*/ 263 h 407"/>
                <a:gd name="T46" fmla="*/ 36 w 117"/>
                <a:gd name="T47" fmla="*/ 240 h 407"/>
                <a:gd name="T48" fmla="*/ 29 w 117"/>
                <a:gd name="T49" fmla="*/ 215 h 407"/>
                <a:gd name="T50" fmla="*/ 23 w 117"/>
                <a:gd name="T51" fmla="*/ 191 h 407"/>
                <a:gd name="T52" fmla="*/ 19 w 117"/>
                <a:gd name="T53" fmla="*/ 165 h 407"/>
                <a:gd name="T54" fmla="*/ 14 w 117"/>
                <a:gd name="T55" fmla="*/ 139 h 407"/>
                <a:gd name="T56" fmla="*/ 11 w 117"/>
                <a:gd name="T57" fmla="*/ 114 h 407"/>
                <a:gd name="T58" fmla="*/ 8 w 117"/>
                <a:gd name="T59" fmla="*/ 80 h 407"/>
                <a:gd name="T60" fmla="*/ 6 w 117"/>
                <a:gd name="T61" fmla="*/ 42 h 407"/>
                <a:gd name="T62" fmla="*/ 5 w 117"/>
                <a:gd name="T63" fmla="*/ 13 h 407"/>
                <a:gd name="T64" fmla="*/ 5 w 117"/>
                <a:gd name="T65" fmla="*/ 0 h 407"/>
                <a:gd name="T66" fmla="*/ 4 w 117"/>
                <a:gd name="T67" fmla="*/ 11 h 407"/>
                <a:gd name="T68" fmla="*/ 1 w 117"/>
                <a:gd name="T69" fmla="*/ 38 h 407"/>
                <a:gd name="T70" fmla="*/ 0 w 117"/>
                <a:gd name="T71" fmla="*/ 72 h 407"/>
                <a:gd name="T72" fmla="*/ 0 w 117"/>
                <a:gd name="T73" fmla="*/ 1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07">
                  <a:moveTo>
                    <a:pt x="0" y="103"/>
                  </a:moveTo>
                  <a:lnTo>
                    <a:pt x="3" y="131"/>
                  </a:lnTo>
                  <a:lnTo>
                    <a:pt x="4" y="160"/>
                  </a:lnTo>
                  <a:lnTo>
                    <a:pt x="6" y="188"/>
                  </a:lnTo>
                  <a:lnTo>
                    <a:pt x="10" y="216"/>
                  </a:lnTo>
                  <a:lnTo>
                    <a:pt x="15" y="243"/>
                  </a:lnTo>
                  <a:lnTo>
                    <a:pt x="23" y="269"/>
                  </a:lnTo>
                  <a:lnTo>
                    <a:pt x="32" y="294"/>
                  </a:lnTo>
                  <a:lnTo>
                    <a:pt x="44" y="318"/>
                  </a:lnTo>
                  <a:lnTo>
                    <a:pt x="57" y="342"/>
                  </a:lnTo>
                  <a:lnTo>
                    <a:pt x="72" y="364"/>
                  </a:lnTo>
                  <a:lnTo>
                    <a:pt x="89" y="386"/>
                  </a:lnTo>
                  <a:lnTo>
                    <a:pt x="107" y="406"/>
                  </a:lnTo>
                  <a:lnTo>
                    <a:pt x="111" y="407"/>
                  </a:lnTo>
                  <a:lnTo>
                    <a:pt x="115" y="405"/>
                  </a:lnTo>
                  <a:lnTo>
                    <a:pt x="117" y="401"/>
                  </a:lnTo>
                  <a:lnTo>
                    <a:pt x="117" y="396"/>
                  </a:lnTo>
                  <a:lnTo>
                    <a:pt x="103" y="376"/>
                  </a:lnTo>
                  <a:lnTo>
                    <a:pt x="89" y="354"/>
                  </a:lnTo>
                  <a:lnTo>
                    <a:pt x="76" y="332"/>
                  </a:lnTo>
                  <a:lnTo>
                    <a:pt x="64" y="310"/>
                  </a:lnTo>
                  <a:lnTo>
                    <a:pt x="54" y="287"/>
                  </a:lnTo>
                  <a:lnTo>
                    <a:pt x="44" y="263"/>
                  </a:lnTo>
                  <a:lnTo>
                    <a:pt x="36" y="240"/>
                  </a:lnTo>
                  <a:lnTo>
                    <a:pt x="29" y="215"/>
                  </a:lnTo>
                  <a:lnTo>
                    <a:pt x="23" y="191"/>
                  </a:lnTo>
                  <a:lnTo>
                    <a:pt x="19" y="165"/>
                  </a:lnTo>
                  <a:lnTo>
                    <a:pt x="14" y="139"/>
                  </a:lnTo>
                  <a:lnTo>
                    <a:pt x="11" y="114"/>
                  </a:lnTo>
                  <a:lnTo>
                    <a:pt x="8" y="80"/>
                  </a:lnTo>
                  <a:lnTo>
                    <a:pt x="6" y="42"/>
                  </a:lnTo>
                  <a:lnTo>
                    <a:pt x="5" y="13"/>
                  </a:lnTo>
                  <a:lnTo>
                    <a:pt x="5" y="0"/>
                  </a:lnTo>
                  <a:lnTo>
                    <a:pt x="4" y="11"/>
                  </a:lnTo>
                  <a:lnTo>
                    <a:pt x="1" y="38"/>
                  </a:lnTo>
                  <a:lnTo>
                    <a:pt x="0" y="7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7" name="Freeform 86"/>
            <p:cNvSpPr>
              <a:spLocks noChangeArrowheads="1"/>
            </p:cNvSpPr>
            <p:nvPr/>
          </p:nvSpPr>
          <p:spPr bwMode="auto">
            <a:xfrm>
              <a:off x="298" y="1021"/>
              <a:ext cx="53" cy="3"/>
            </a:xfrm>
            <a:custGeom>
              <a:avLst/>
              <a:gdLst>
                <a:gd name="T0" fmla="*/ 99 w 210"/>
                <a:gd name="T1" fmla="*/ 5 h 12"/>
                <a:gd name="T2" fmla="*/ 113 w 210"/>
                <a:gd name="T3" fmla="*/ 5 h 12"/>
                <a:gd name="T4" fmla="*/ 126 w 210"/>
                <a:gd name="T5" fmla="*/ 6 h 12"/>
                <a:gd name="T6" fmla="*/ 140 w 210"/>
                <a:gd name="T7" fmla="*/ 6 h 12"/>
                <a:gd name="T8" fmla="*/ 153 w 210"/>
                <a:gd name="T9" fmla="*/ 7 h 12"/>
                <a:gd name="T10" fmla="*/ 167 w 210"/>
                <a:gd name="T11" fmla="*/ 8 h 12"/>
                <a:gd name="T12" fmla="*/ 181 w 210"/>
                <a:gd name="T13" fmla="*/ 9 h 12"/>
                <a:gd name="T14" fmla="*/ 195 w 210"/>
                <a:gd name="T15" fmla="*/ 10 h 12"/>
                <a:gd name="T16" fmla="*/ 207 w 210"/>
                <a:gd name="T17" fmla="*/ 12 h 12"/>
                <a:gd name="T18" fmla="*/ 209 w 210"/>
                <a:gd name="T19" fmla="*/ 12 h 12"/>
                <a:gd name="T20" fmla="*/ 210 w 210"/>
                <a:gd name="T21" fmla="*/ 10 h 12"/>
                <a:gd name="T22" fmla="*/ 210 w 210"/>
                <a:gd name="T23" fmla="*/ 9 h 12"/>
                <a:gd name="T24" fmla="*/ 209 w 210"/>
                <a:gd name="T25" fmla="*/ 8 h 12"/>
                <a:gd name="T26" fmla="*/ 195 w 210"/>
                <a:gd name="T27" fmla="*/ 6 h 12"/>
                <a:gd name="T28" fmla="*/ 180 w 210"/>
                <a:gd name="T29" fmla="*/ 4 h 12"/>
                <a:gd name="T30" fmla="*/ 166 w 210"/>
                <a:gd name="T31" fmla="*/ 2 h 12"/>
                <a:gd name="T32" fmla="*/ 151 w 210"/>
                <a:gd name="T33" fmla="*/ 1 h 12"/>
                <a:gd name="T34" fmla="*/ 137 w 210"/>
                <a:gd name="T35" fmla="*/ 1 h 12"/>
                <a:gd name="T36" fmla="*/ 122 w 210"/>
                <a:gd name="T37" fmla="*/ 0 h 12"/>
                <a:gd name="T38" fmla="*/ 108 w 210"/>
                <a:gd name="T39" fmla="*/ 0 h 12"/>
                <a:gd name="T40" fmla="*/ 93 w 210"/>
                <a:gd name="T41" fmla="*/ 0 h 12"/>
                <a:gd name="T42" fmla="*/ 81 w 210"/>
                <a:gd name="T43" fmla="*/ 0 h 12"/>
                <a:gd name="T44" fmla="*/ 66 w 210"/>
                <a:gd name="T45" fmla="*/ 2 h 12"/>
                <a:gd name="T46" fmla="*/ 50 w 210"/>
                <a:gd name="T47" fmla="*/ 3 h 12"/>
                <a:gd name="T48" fmla="*/ 35 w 210"/>
                <a:gd name="T49" fmla="*/ 5 h 12"/>
                <a:gd name="T50" fmla="*/ 21 w 210"/>
                <a:gd name="T51" fmla="*/ 7 h 12"/>
                <a:gd name="T52" fmla="*/ 10 w 210"/>
                <a:gd name="T53" fmla="*/ 8 h 12"/>
                <a:gd name="T54" fmla="*/ 3 w 210"/>
                <a:gd name="T55" fmla="*/ 10 h 12"/>
                <a:gd name="T56" fmla="*/ 0 w 210"/>
                <a:gd name="T57" fmla="*/ 10 h 12"/>
                <a:gd name="T58" fmla="*/ 3 w 210"/>
                <a:gd name="T59" fmla="*/ 10 h 12"/>
                <a:gd name="T60" fmla="*/ 10 w 210"/>
                <a:gd name="T61" fmla="*/ 9 h 12"/>
                <a:gd name="T62" fmla="*/ 23 w 210"/>
                <a:gd name="T63" fmla="*/ 8 h 12"/>
                <a:gd name="T64" fmla="*/ 37 w 210"/>
                <a:gd name="T65" fmla="*/ 7 h 12"/>
                <a:gd name="T66" fmla="*/ 53 w 210"/>
                <a:gd name="T67" fmla="*/ 7 h 12"/>
                <a:gd name="T68" fmla="*/ 70 w 210"/>
                <a:gd name="T69" fmla="*/ 6 h 12"/>
                <a:gd name="T70" fmla="*/ 85 w 210"/>
                <a:gd name="T71" fmla="*/ 5 h 12"/>
                <a:gd name="T72" fmla="*/ 99 w 210"/>
                <a:gd name="T7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2">
                  <a:moveTo>
                    <a:pt x="99" y="5"/>
                  </a:moveTo>
                  <a:lnTo>
                    <a:pt x="113" y="5"/>
                  </a:lnTo>
                  <a:lnTo>
                    <a:pt x="126" y="6"/>
                  </a:lnTo>
                  <a:lnTo>
                    <a:pt x="140" y="6"/>
                  </a:lnTo>
                  <a:lnTo>
                    <a:pt x="153" y="7"/>
                  </a:lnTo>
                  <a:lnTo>
                    <a:pt x="167" y="8"/>
                  </a:lnTo>
                  <a:lnTo>
                    <a:pt x="181" y="9"/>
                  </a:lnTo>
                  <a:lnTo>
                    <a:pt x="195" y="10"/>
                  </a:lnTo>
                  <a:lnTo>
                    <a:pt x="207" y="12"/>
                  </a:lnTo>
                  <a:lnTo>
                    <a:pt x="209" y="12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195" y="6"/>
                  </a:lnTo>
                  <a:lnTo>
                    <a:pt x="180" y="4"/>
                  </a:lnTo>
                  <a:lnTo>
                    <a:pt x="166" y="2"/>
                  </a:lnTo>
                  <a:lnTo>
                    <a:pt x="151" y="1"/>
                  </a:lnTo>
                  <a:lnTo>
                    <a:pt x="137" y="1"/>
                  </a:lnTo>
                  <a:lnTo>
                    <a:pt x="122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3"/>
                  </a:lnTo>
                  <a:lnTo>
                    <a:pt x="35" y="5"/>
                  </a:lnTo>
                  <a:lnTo>
                    <a:pt x="21" y="7"/>
                  </a:lnTo>
                  <a:lnTo>
                    <a:pt x="10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0" y="9"/>
                  </a:lnTo>
                  <a:lnTo>
                    <a:pt x="23" y="8"/>
                  </a:lnTo>
                  <a:lnTo>
                    <a:pt x="37" y="7"/>
                  </a:lnTo>
                  <a:lnTo>
                    <a:pt x="53" y="7"/>
                  </a:lnTo>
                  <a:lnTo>
                    <a:pt x="70" y="6"/>
                  </a:lnTo>
                  <a:lnTo>
                    <a:pt x="85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" name="Freeform 87"/>
            <p:cNvSpPr>
              <a:spLocks noChangeArrowheads="1"/>
            </p:cNvSpPr>
            <p:nvPr/>
          </p:nvSpPr>
          <p:spPr bwMode="auto">
            <a:xfrm>
              <a:off x="327" y="1023"/>
              <a:ext cx="22" cy="33"/>
            </a:xfrm>
            <a:custGeom>
              <a:avLst/>
              <a:gdLst>
                <a:gd name="T0" fmla="*/ 37 w 84"/>
                <a:gd name="T1" fmla="*/ 61 h 132"/>
                <a:gd name="T2" fmla="*/ 32 w 84"/>
                <a:gd name="T3" fmla="*/ 69 h 132"/>
                <a:gd name="T4" fmla="*/ 26 w 84"/>
                <a:gd name="T5" fmla="*/ 78 h 132"/>
                <a:gd name="T6" fmla="*/ 21 w 84"/>
                <a:gd name="T7" fmla="*/ 86 h 132"/>
                <a:gd name="T8" fmla="*/ 17 w 84"/>
                <a:gd name="T9" fmla="*/ 95 h 132"/>
                <a:gd name="T10" fmla="*/ 12 w 84"/>
                <a:gd name="T11" fmla="*/ 103 h 132"/>
                <a:gd name="T12" fmla="*/ 7 w 84"/>
                <a:gd name="T13" fmla="*/ 112 h 132"/>
                <a:gd name="T14" fmla="*/ 3 w 84"/>
                <a:gd name="T15" fmla="*/ 120 h 132"/>
                <a:gd name="T16" fmla="*/ 0 w 84"/>
                <a:gd name="T17" fmla="*/ 130 h 132"/>
                <a:gd name="T18" fmla="*/ 0 w 84"/>
                <a:gd name="T19" fmla="*/ 132 h 132"/>
                <a:gd name="T20" fmla="*/ 1 w 84"/>
                <a:gd name="T21" fmla="*/ 132 h 132"/>
                <a:gd name="T22" fmla="*/ 3 w 84"/>
                <a:gd name="T23" fmla="*/ 132 h 132"/>
                <a:gd name="T24" fmla="*/ 5 w 84"/>
                <a:gd name="T25" fmla="*/ 131 h 132"/>
                <a:gd name="T26" fmla="*/ 9 w 84"/>
                <a:gd name="T27" fmla="*/ 123 h 132"/>
                <a:gd name="T28" fmla="*/ 14 w 84"/>
                <a:gd name="T29" fmla="*/ 114 h 132"/>
                <a:gd name="T30" fmla="*/ 19 w 84"/>
                <a:gd name="T31" fmla="*/ 106 h 132"/>
                <a:gd name="T32" fmla="*/ 23 w 84"/>
                <a:gd name="T33" fmla="*/ 97 h 132"/>
                <a:gd name="T34" fmla="*/ 29 w 84"/>
                <a:gd name="T35" fmla="*/ 89 h 132"/>
                <a:gd name="T36" fmla="*/ 34 w 84"/>
                <a:gd name="T37" fmla="*/ 81 h 132"/>
                <a:gd name="T38" fmla="*/ 39 w 84"/>
                <a:gd name="T39" fmla="*/ 73 h 132"/>
                <a:gd name="T40" fmla="*/ 45 w 84"/>
                <a:gd name="T41" fmla="*/ 64 h 132"/>
                <a:gd name="T42" fmla="*/ 51 w 84"/>
                <a:gd name="T43" fmla="*/ 53 h 132"/>
                <a:gd name="T44" fmla="*/ 56 w 84"/>
                <a:gd name="T45" fmla="*/ 44 h 132"/>
                <a:gd name="T46" fmla="*/ 62 w 84"/>
                <a:gd name="T47" fmla="*/ 35 h 132"/>
                <a:gd name="T48" fmla="*/ 68 w 84"/>
                <a:gd name="T49" fmla="*/ 27 h 132"/>
                <a:gd name="T50" fmla="*/ 73 w 84"/>
                <a:gd name="T51" fmla="*/ 19 h 132"/>
                <a:gd name="T52" fmla="*/ 79 w 84"/>
                <a:gd name="T53" fmla="*/ 10 h 132"/>
                <a:gd name="T54" fmla="*/ 83 w 84"/>
                <a:gd name="T55" fmla="*/ 3 h 132"/>
                <a:gd name="T56" fmla="*/ 84 w 84"/>
                <a:gd name="T57" fmla="*/ 0 h 132"/>
                <a:gd name="T58" fmla="*/ 83 w 84"/>
                <a:gd name="T59" fmla="*/ 2 h 132"/>
                <a:gd name="T60" fmla="*/ 79 w 84"/>
                <a:gd name="T61" fmla="*/ 6 h 132"/>
                <a:gd name="T62" fmla="*/ 73 w 84"/>
                <a:gd name="T63" fmla="*/ 14 h 132"/>
                <a:gd name="T64" fmla="*/ 66 w 84"/>
                <a:gd name="T65" fmla="*/ 22 h 132"/>
                <a:gd name="T66" fmla="*/ 58 w 84"/>
                <a:gd name="T67" fmla="*/ 32 h 132"/>
                <a:gd name="T68" fmla="*/ 51 w 84"/>
                <a:gd name="T69" fmla="*/ 43 h 132"/>
                <a:gd name="T70" fmla="*/ 44 w 84"/>
                <a:gd name="T71" fmla="*/ 52 h 132"/>
                <a:gd name="T72" fmla="*/ 37 w 84"/>
                <a:gd name="T73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2">
                  <a:moveTo>
                    <a:pt x="37" y="61"/>
                  </a:moveTo>
                  <a:lnTo>
                    <a:pt x="32" y="69"/>
                  </a:lnTo>
                  <a:lnTo>
                    <a:pt x="26" y="78"/>
                  </a:lnTo>
                  <a:lnTo>
                    <a:pt x="21" y="86"/>
                  </a:lnTo>
                  <a:lnTo>
                    <a:pt x="17" y="95"/>
                  </a:lnTo>
                  <a:lnTo>
                    <a:pt x="12" y="103"/>
                  </a:lnTo>
                  <a:lnTo>
                    <a:pt x="7" y="112"/>
                  </a:lnTo>
                  <a:lnTo>
                    <a:pt x="3" y="12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3" y="132"/>
                  </a:lnTo>
                  <a:lnTo>
                    <a:pt x="5" y="131"/>
                  </a:lnTo>
                  <a:lnTo>
                    <a:pt x="9" y="123"/>
                  </a:lnTo>
                  <a:lnTo>
                    <a:pt x="14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9" y="89"/>
                  </a:lnTo>
                  <a:lnTo>
                    <a:pt x="34" y="81"/>
                  </a:lnTo>
                  <a:lnTo>
                    <a:pt x="39" y="73"/>
                  </a:lnTo>
                  <a:lnTo>
                    <a:pt x="45" y="64"/>
                  </a:lnTo>
                  <a:lnTo>
                    <a:pt x="51" y="53"/>
                  </a:lnTo>
                  <a:lnTo>
                    <a:pt x="56" y="44"/>
                  </a:lnTo>
                  <a:lnTo>
                    <a:pt x="62" y="35"/>
                  </a:lnTo>
                  <a:lnTo>
                    <a:pt x="68" y="27"/>
                  </a:lnTo>
                  <a:lnTo>
                    <a:pt x="73" y="19"/>
                  </a:lnTo>
                  <a:lnTo>
                    <a:pt x="79" y="10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83" y="2"/>
                  </a:lnTo>
                  <a:lnTo>
                    <a:pt x="79" y="6"/>
                  </a:lnTo>
                  <a:lnTo>
                    <a:pt x="73" y="14"/>
                  </a:lnTo>
                  <a:lnTo>
                    <a:pt x="66" y="22"/>
                  </a:lnTo>
                  <a:lnTo>
                    <a:pt x="58" y="32"/>
                  </a:lnTo>
                  <a:lnTo>
                    <a:pt x="51" y="43"/>
                  </a:lnTo>
                  <a:lnTo>
                    <a:pt x="44" y="52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9" name="Freeform 88"/>
            <p:cNvSpPr>
              <a:spLocks noChangeArrowheads="1"/>
            </p:cNvSpPr>
            <p:nvPr/>
          </p:nvSpPr>
          <p:spPr bwMode="auto">
            <a:xfrm>
              <a:off x="318" y="1049"/>
              <a:ext cx="59" cy="109"/>
            </a:xfrm>
            <a:custGeom>
              <a:avLst/>
              <a:gdLst>
                <a:gd name="T0" fmla="*/ 0 w 236"/>
                <a:gd name="T1" fmla="*/ 0 h 435"/>
                <a:gd name="T2" fmla="*/ 26 w 236"/>
                <a:gd name="T3" fmla="*/ 18 h 435"/>
                <a:gd name="T4" fmla="*/ 51 w 236"/>
                <a:gd name="T5" fmla="*/ 37 h 435"/>
                <a:gd name="T6" fmla="*/ 73 w 236"/>
                <a:gd name="T7" fmla="*/ 58 h 435"/>
                <a:gd name="T8" fmla="*/ 94 w 236"/>
                <a:gd name="T9" fmla="*/ 81 h 435"/>
                <a:gd name="T10" fmla="*/ 113 w 236"/>
                <a:gd name="T11" fmla="*/ 105 h 435"/>
                <a:gd name="T12" fmla="*/ 130 w 236"/>
                <a:gd name="T13" fmla="*/ 131 h 435"/>
                <a:gd name="T14" fmla="*/ 146 w 236"/>
                <a:gd name="T15" fmla="*/ 158 h 435"/>
                <a:gd name="T16" fmla="*/ 160 w 236"/>
                <a:gd name="T17" fmla="*/ 186 h 435"/>
                <a:gd name="T18" fmla="*/ 172 w 236"/>
                <a:gd name="T19" fmla="*/ 215 h 435"/>
                <a:gd name="T20" fmla="*/ 183 w 236"/>
                <a:gd name="T21" fmla="*/ 245 h 435"/>
                <a:gd name="T22" fmla="*/ 191 w 236"/>
                <a:gd name="T23" fmla="*/ 276 h 435"/>
                <a:gd name="T24" fmla="*/ 200 w 236"/>
                <a:gd name="T25" fmla="*/ 307 h 435"/>
                <a:gd name="T26" fmla="*/ 206 w 236"/>
                <a:gd name="T27" fmla="*/ 338 h 435"/>
                <a:gd name="T28" fmla="*/ 213 w 236"/>
                <a:gd name="T29" fmla="*/ 368 h 435"/>
                <a:gd name="T30" fmla="*/ 219 w 236"/>
                <a:gd name="T31" fmla="*/ 400 h 435"/>
                <a:gd name="T32" fmla="*/ 224 w 236"/>
                <a:gd name="T33" fmla="*/ 431 h 435"/>
                <a:gd name="T34" fmla="*/ 226 w 236"/>
                <a:gd name="T35" fmla="*/ 435 h 435"/>
                <a:gd name="T36" fmla="*/ 231 w 236"/>
                <a:gd name="T37" fmla="*/ 433 h 435"/>
                <a:gd name="T38" fmla="*/ 234 w 236"/>
                <a:gd name="T39" fmla="*/ 431 h 435"/>
                <a:gd name="T40" fmla="*/ 236 w 236"/>
                <a:gd name="T41" fmla="*/ 427 h 435"/>
                <a:gd name="T42" fmla="*/ 234 w 236"/>
                <a:gd name="T43" fmla="*/ 394 h 435"/>
                <a:gd name="T44" fmla="*/ 231 w 236"/>
                <a:gd name="T45" fmla="*/ 361 h 435"/>
                <a:gd name="T46" fmla="*/ 228 w 236"/>
                <a:gd name="T47" fmla="*/ 328 h 435"/>
                <a:gd name="T48" fmla="*/ 222 w 236"/>
                <a:gd name="T49" fmla="*/ 295 h 435"/>
                <a:gd name="T50" fmla="*/ 215 w 236"/>
                <a:gd name="T51" fmla="*/ 263 h 435"/>
                <a:gd name="T52" fmla="*/ 206 w 236"/>
                <a:gd name="T53" fmla="*/ 231 h 435"/>
                <a:gd name="T54" fmla="*/ 197 w 236"/>
                <a:gd name="T55" fmla="*/ 199 h 435"/>
                <a:gd name="T56" fmla="*/ 184 w 236"/>
                <a:gd name="T57" fmla="*/ 168 h 435"/>
                <a:gd name="T58" fmla="*/ 176 w 236"/>
                <a:gd name="T59" fmla="*/ 153 h 435"/>
                <a:gd name="T60" fmla="*/ 169 w 236"/>
                <a:gd name="T61" fmla="*/ 139 h 435"/>
                <a:gd name="T62" fmla="*/ 160 w 236"/>
                <a:gd name="T63" fmla="*/ 125 h 435"/>
                <a:gd name="T64" fmla="*/ 151 w 236"/>
                <a:gd name="T65" fmla="*/ 112 h 435"/>
                <a:gd name="T66" fmla="*/ 141 w 236"/>
                <a:gd name="T67" fmla="*/ 100 h 435"/>
                <a:gd name="T68" fmla="*/ 132 w 236"/>
                <a:gd name="T69" fmla="*/ 88 h 435"/>
                <a:gd name="T70" fmla="*/ 120 w 236"/>
                <a:gd name="T71" fmla="*/ 76 h 435"/>
                <a:gd name="T72" fmla="*/ 109 w 236"/>
                <a:gd name="T73" fmla="*/ 66 h 435"/>
                <a:gd name="T74" fmla="*/ 97 w 236"/>
                <a:gd name="T75" fmla="*/ 55 h 435"/>
                <a:gd name="T76" fmla="*/ 85 w 236"/>
                <a:gd name="T77" fmla="*/ 45 h 435"/>
                <a:gd name="T78" fmla="*/ 72 w 236"/>
                <a:gd name="T79" fmla="*/ 37 h 435"/>
                <a:gd name="T80" fmla="*/ 58 w 236"/>
                <a:gd name="T81" fmla="*/ 28 h 435"/>
                <a:gd name="T82" fmla="*/ 44 w 236"/>
                <a:gd name="T83" fmla="*/ 20 h 435"/>
                <a:gd name="T84" fmla="*/ 30 w 236"/>
                <a:gd name="T85" fmla="*/ 12 h 435"/>
                <a:gd name="T86" fmla="*/ 15 w 236"/>
                <a:gd name="T87" fmla="*/ 6 h 435"/>
                <a:gd name="T88" fmla="*/ 0 w 236"/>
                <a:gd name="T89" fmla="*/ 0 h 435"/>
                <a:gd name="T90" fmla="*/ 0 w 236"/>
                <a:gd name="T91" fmla="*/ 0 h 435"/>
                <a:gd name="T92" fmla="*/ 0 w 236"/>
                <a:gd name="T93" fmla="*/ 0 h 435"/>
                <a:gd name="T94" fmla="*/ 0 w 236"/>
                <a:gd name="T95" fmla="*/ 0 h 435"/>
                <a:gd name="T96" fmla="*/ 0 w 236"/>
                <a:gd name="T97" fmla="*/ 0 h 435"/>
                <a:gd name="T98" fmla="*/ 0 w 236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435">
                  <a:moveTo>
                    <a:pt x="0" y="0"/>
                  </a:moveTo>
                  <a:lnTo>
                    <a:pt x="26" y="18"/>
                  </a:lnTo>
                  <a:lnTo>
                    <a:pt x="51" y="37"/>
                  </a:lnTo>
                  <a:lnTo>
                    <a:pt x="73" y="58"/>
                  </a:lnTo>
                  <a:lnTo>
                    <a:pt x="94" y="81"/>
                  </a:lnTo>
                  <a:lnTo>
                    <a:pt x="113" y="105"/>
                  </a:lnTo>
                  <a:lnTo>
                    <a:pt x="130" y="131"/>
                  </a:lnTo>
                  <a:lnTo>
                    <a:pt x="146" y="158"/>
                  </a:lnTo>
                  <a:lnTo>
                    <a:pt x="160" y="186"/>
                  </a:lnTo>
                  <a:lnTo>
                    <a:pt x="172" y="215"/>
                  </a:lnTo>
                  <a:lnTo>
                    <a:pt x="183" y="245"/>
                  </a:lnTo>
                  <a:lnTo>
                    <a:pt x="191" y="276"/>
                  </a:lnTo>
                  <a:lnTo>
                    <a:pt x="200" y="307"/>
                  </a:lnTo>
                  <a:lnTo>
                    <a:pt x="206" y="338"/>
                  </a:lnTo>
                  <a:lnTo>
                    <a:pt x="213" y="368"/>
                  </a:lnTo>
                  <a:lnTo>
                    <a:pt x="219" y="400"/>
                  </a:lnTo>
                  <a:lnTo>
                    <a:pt x="224" y="431"/>
                  </a:lnTo>
                  <a:lnTo>
                    <a:pt x="226" y="435"/>
                  </a:lnTo>
                  <a:lnTo>
                    <a:pt x="231" y="433"/>
                  </a:lnTo>
                  <a:lnTo>
                    <a:pt x="234" y="431"/>
                  </a:lnTo>
                  <a:lnTo>
                    <a:pt x="236" y="427"/>
                  </a:lnTo>
                  <a:lnTo>
                    <a:pt x="234" y="394"/>
                  </a:lnTo>
                  <a:lnTo>
                    <a:pt x="231" y="361"/>
                  </a:lnTo>
                  <a:lnTo>
                    <a:pt x="228" y="328"/>
                  </a:lnTo>
                  <a:lnTo>
                    <a:pt x="222" y="295"/>
                  </a:lnTo>
                  <a:lnTo>
                    <a:pt x="215" y="263"/>
                  </a:lnTo>
                  <a:lnTo>
                    <a:pt x="206" y="231"/>
                  </a:lnTo>
                  <a:lnTo>
                    <a:pt x="197" y="199"/>
                  </a:lnTo>
                  <a:lnTo>
                    <a:pt x="184" y="168"/>
                  </a:lnTo>
                  <a:lnTo>
                    <a:pt x="176" y="153"/>
                  </a:lnTo>
                  <a:lnTo>
                    <a:pt x="169" y="139"/>
                  </a:lnTo>
                  <a:lnTo>
                    <a:pt x="160" y="125"/>
                  </a:lnTo>
                  <a:lnTo>
                    <a:pt x="151" y="112"/>
                  </a:lnTo>
                  <a:lnTo>
                    <a:pt x="141" y="100"/>
                  </a:lnTo>
                  <a:lnTo>
                    <a:pt x="132" y="88"/>
                  </a:lnTo>
                  <a:lnTo>
                    <a:pt x="120" y="76"/>
                  </a:lnTo>
                  <a:lnTo>
                    <a:pt x="109" y="66"/>
                  </a:lnTo>
                  <a:lnTo>
                    <a:pt x="97" y="55"/>
                  </a:lnTo>
                  <a:lnTo>
                    <a:pt x="85" y="45"/>
                  </a:lnTo>
                  <a:lnTo>
                    <a:pt x="72" y="37"/>
                  </a:lnTo>
                  <a:lnTo>
                    <a:pt x="58" y="28"/>
                  </a:lnTo>
                  <a:lnTo>
                    <a:pt x="44" y="20"/>
                  </a:lnTo>
                  <a:lnTo>
                    <a:pt x="30" y="12"/>
                  </a:lnTo>
                  <a:lnTo>
                    <a:pt x="15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0" name="Freeform 89"/>
            <p:cNvSpPr>
              <a:spLocks noChangeArrowheads="1"/>
            </p:cNvSpPr>
            <p:nvPr/>
          </p:nvSpPr>
          <p:spPr bwMode="auto">
            <a:xfrm>
              <a:off x="355" y="971"/>
              <a:ext cx="35" cy="144"/>
            </a:xfrm>
            <a:custGeom>
              <a:avLst/>
              <a:gdLst>
                <a:gd name="T0" fmla="*/ 54 w 140"/>
                <a:gd name="T1" fmla="*/ 131 h 574"/>
                <a:gd name="T2" fmla="*/ 60 w 140"/>
                <a:gd name="T3" fmla="*/ 149 h 574"/>
                <a:gd name="T4" fmla="*/ 66 w 140"/>
                <a:gd name="T5" fmla="*/ 167 h 574"/>
                <a:gd name="T6" fmla="*/ 70 w 140"/>
                <a:gd name="T7" fmla="*/ 184 h 574"/>
                <a:gd name="T8" fmla="*/ 74 w 140"/>
                <a:gd name="T9" fmla="*/ 202 h 574"/>
                <a:gd name="T10" fmla="*/ 78 w 140"/>
                <a:gd name="T11" fmla="*/ 219 h 574"/>
                <a:gd name="T12" fmla="*/ 82 w 140"/>
                <a:gd name="T13" fmla="*/ 237 h 574"/>
                <a:gd name="T14" fmla="*/ 85 w 140"/>
                <a:gd name="T15" fmla="*/ 255 h 574"/>
                <a:gd name="T16" fmla="*/ 88 w 140"/>
                <a:gd name="T17" fmla="*/ 273 h 574"/>
                <a:gd name="T18" fmla="*/ 97 w 140"/>
                <a:gd name="T19" fmla="*/ 346 h 574"/>
                <a:gd name="T20" fmla="*/ 101 w 140"/>
                <a:gd name="T21" fmla="*/ 419 h 574"/>
                <a:gd name="T22" fmla="*/ 103 w 140"/>
                <a:gd name="T23" fmla="*/ 493 h 574"/>
                <a:gd name="T24" fmla="*/ 105 w 140"/>
                <a:gd name="T25" fmla="*/ 566 h 574"/>
                <a:gd name="T26" fmla="*/ 108 w 140"/>
                <a:gd name="T27" fmla="*/ 573 h 574"/>
                <a:gd name="T28" fmla="*/ 114 w 140"/>
                <a:gd name="T29" fmla="*/ 574 h 574"/>
                <a:gd name="T30" fmla="*/ 120 w 140"/>
                <a:gd name="T31" fmla="*/ 571 h 574"/>
                <a:gd name="T32" fmla="*/ 123 w 140"/>
                <a:gd name="T33" fmla="*/ 565 h 574"/>
                <a:gd name="T34" fmla="*/ 136 w 140"/>
                <a:gd name="T35" fmla="*/ 491 h 574"/>
                <a:gd name="T36" fmla="*/ 140 w 140"/>
                <a:gd name="T37" fmla="*/ 415 h 574"/>
                <a:gd name="T38" fmla="*/ 135 w 140"/>
                <a:gd name="T39" fmla="*/ 339 h 574"/>
                <a:gd name="T40" fmla="*/ 121 w 140"/>
                <a:gd name="T41" fmla="*/ 266 h 574"/>
                <a:gd name="T42" fmla="*/ 117 w 140"/>
                <a:gd name="T43" fmla="*/ 248 h 574"/>
                <a:gd name="T44" fmla="*/ 112 w 140"/>
                <a:gd name="T45" fmla="*/ 231 h 574"/>
                <a:gd name="T46" fmla="*/ 106 w 140"/>
                <a:gd name="T47" fmla="*/ 214 h 574"/>
                <a:gd name="T48" fmla="*/ 101 w 140"/>
                <a:gd name="T49" fmla="*/ 197 h 574"/>
                <a:gd name="T50" fmla="*/ 93 w 140"/>
                <a:gd name="T51" fmla="*/ 179 h 574"/>
                <a:gd name="T52" fmla="*/ 87 w 140"/>
                <a:gd name="T53" fmla="*/ 162 h 574"/>
                <a:gd name="T54" fmla="*/ 80 w 140"/>
                <a:gd name="T55" fmla="*/ 146 h 574"/>
                <a:gd name="T56" fmla="*/ 71 w 140"/>
                <a:gd name="T57" fmla="*/ 130 h 574"/>
                <a:gd name="T58" fmla="*/ 67 w 140"/>
                <a:gd name="T59" fmla="*/ 122 h 574"/>
                <a:gd name="T60" fmla="*/ 61 w 140"/>
                <a:gd name="T61" fmla="*/ 113 h 574"/>
                <a:gd name="T62" fmla="*/ 57 w 140"/>
                <a:gd name="T63" fmla="*/ 105 h 574"/>
                <a:gd name="T64" fmla="*/ 52 w 140"/>
                <a:gd name="T65" fmla="*/ 96 h 574"/>
                <a:gd name="T66" fmla="*/ 46 w 140"/>
                <a:gd name="T67" fmla="*/ 88 h 574"/>
                <a:gd name="T68" fmla="*/ 42 w 140"/>
                <a:gd name="T69" fmla="*/ 80 h 574"/>
                <a:gd name="T70" fmla="*/ 37 w 140"/>
                <a:gd name="T71" fmla="*/ 72 h 574"/>
                <a:gd name="T72" fmla="*/ 33 w 140"/>
                <a:gd name="T73" fmla="*/ 63 h 574"/>
                <a:gd name="T74" fmla="*/ 28 w 140"/>
                <a:gd name="T75" fmla="*/ 55 h 574"/>
                <a:gd name="T76" fmla="*/ 23 w 140"/>
                <a:gd name="T77" fmla="*/ 44 h 574"/>
                <a:gd name="T78" fmla="*/ 18 w 140"/>
                <a:gd name="T79" fmla="*/ 34 h 574"/>
                <a:gd name="T80" fmla="*/ 12 w 140"/>
                <a:gd name="T81" fmla="*/ 24 h 574"/>
                <a:gd name="T82" fmla="*/ 7 w 140"/>
                <a:gd name="T83" fmla="*/ 14 h 574"/>
                <a:gd name="T84" fmla="*/ 3 w 140"/>
                <a:gd name="T85" fmla="*/ 7 h 574"/>
                <a:gd name="T86" fmla="*/ 1 w 140"/>
                <a:gd name="T87" fmla="*/ 3 h 574"/>
                <a:gd name="T88" fmla="*/ 0 w 140"/>
                <a:gd name="T89" fmla="*/ 0 h 574"/>
                <a:gd name="T90" fmla="*/ 2 w 140"/>
                <a:gd name="T91" fmla="*/ 5 h 574"/>
                <a:gd name="T92" fmla="*/ 6 w 140"/>
                <a:gd name="T93" fmla="*/ 14 h 574"/>
                <a:gd name="T94" fmla="*/ 12 w 140"/>
                <a:gd name="T95" fmla="*/ 30 h 574"/>
                <a:gd name="T96" fmla="*/ 21 w 140"/>
                <a:gd name="T97" fmla="*/ 49 h 574"/>
                <a:gd name="T98" fmla="*/ 29 w 140"/>
                <a:gd name="T99" fmla="*/ 71 h 574"/>
                <a:gd name="T100" fmla="*/ 38 w 140"/>
                <a:gd name="T101" fmla="*/ 92 h 574"/>
                <a:gd name="T102" fmla="*/ 46 w 140"/>
                <a:gd name="T103" fmla="*/ 113 h 574"/>
                <a:gd name="T104" fmla="*/ 54 w 140"/>
                <a:gd name="T105" fmla="*/ 13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574">
                  <a:moveTo>
                    <a:pt x="54" y="131"/>
                  </a:moveTo>
                  <a:lnTo>
                    <a:pt x="60" y="149"/>
                  </a:lnTo>
                  <a:lnTo>
                    <a:pt x="66" y="167"/>
                  </a:lnTo>
                  <a:lnTo>
                    <a:pt x="70" y="184"/>
                  </a:lnTo>
                  <a:lnTo>
                    <a:pt x="74" y="202"/>
                  </a:lnTo>
                  <a:lnTo>
                    <a:pt x="78" y="219"/>
                  </a:lnTo>
                  <a:lnTo>
                    <a:pt x="82" y="237"/>
                  </a:lnTo>
                  <a:lnTo>
                    <a:pt x="85" y="255"/>
                  </a:lnTo>
                  <a:lnTo>
                    <a:pt x="88" y="273"/>
                  </a:lnTo>
                  <a:lnTo>
                    <a:pt x="97" y="346"/>
                  </a:lnTo>
                  <a:lnTo>
                    <a:pt x="101" y="419"/>
                  </a:lnTo>
                  <a:lnTo>
                    <a:pt x="103" y="493"/>
                  </a:lnTo>
                  <a:lnTo>
                    <a:pt x="105" y="566"/>
                  </a:lnTo>
                  <a:lnTo>
                    <a:pt x="108" y="573"/>
                  </a:lnTo>
                  <a:lnTo>
                    <a:pt x="114" y="574"/>
                  </a:lnTo>
                  <a:lnTo>
                    <a:pt x="120" y="571"/>
                  </a:lnTo>
                  <a:lnTo>
                    <a:pt x="123" y="565"/>
                  </a:lnTo>
                  <a:lnTo>
                    <a:pt x="136" y="491"/>
                  </a:lnTo>
                  <a:lnTo>
                    <a:pt x="140" y="415"/>
                  </a:lnTo>
                  <a:lnTo>
                    <a:pt x="135" y="339"/>
                  </a:lnTo>
                  <a:lnTo>
                    <a:pt x="121" y="266"/>
                  </a:lnTo>
                  <a:lnTo>
                    <a:pt x="117" y="248"/>
                  </a:lnTo>
                  <a:lnTo>
                    <a:pt x="112" y="231"/>
                  </a:lnTo>
                  <a:lnTo>
                    <a:pt x="106" y="214"/>
                  </a:lnTo>
                  <a:lnTo>
                    <a:pt x="101" y="197"/>
                  </a:lnTo>
                  <a:lnTo>
                    <a:pt x="93" y="179"/>
                  </a:lnTo>
                  <a:lnTo>
                    <a:pt x="87" y="162"/>
                  </a:lnTo>
                  <a:lnTo>
                    <a:pt x="80" y="146"/>
                  </a:lnTo>
                  <a:lnTo>
                    <a:pt x="71" y="130"/>
                  </a:lnTo>
                  <a:lnTo>
                    <a:pt x="67" y="122"/>
                  </a:lnTo>
                  <a:lnTo>
                    <a:pt x="61" y="113"/>
                  </a:lnTo>
                  <a:lnTo>
                    <a:pt x="57" y="105"/>
                  </a:lnTo>
                  <a:lnTo>
                    <a:pt x="52" y="96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37" y="72"/>
                  </a:lnTo>
                  <a:lnTo>
                    <a:pt x="33" y="63"/>
                  </a:lnTo>
                  <a:lnTo>
                    <a:pt x="28" y="55"/>
                  </a:lnTo>
                  <a:lnTo>
                    <a:pt x="23" y="44"/>
                  </a:lnTo>
                  <a:lnTo>
                    <a:pt x="18" y="34"/>
                  </a:lnTo>
                  <a:lnTo>
                    <a:pt x="12" y="24"/>
                  </a:lnTo>
                  <a:lnTo>
                    <a:pt x="7" y="14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6" y="14"/>
                  </a:lnTo>
                  <a:lnTo>
                    <a:pt x="12" y="30"/>
                  </a:lnTo>
                  <a:lnTo>
                    <a:pt x="21" y="49"/>
                  </a:lnTo>
                  <a:lnTo>
                    <a:pt x="29" y="71"/>
                  </a:lnTo>
                  <a:lnTo>
                    <a:pt x="38" y="92"/>
                  </a:lnTo>
                  <a:lnTo>
                    <a:pt x="46" y="113"/>
                  </a:lnTo>
                  <a:lnTo>
                    <a:pt x="54" y="13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1" name="Freeform 90"/>
            <p:cNvSpPr>
              <a:spLocks noChangeArrowheads="1"/>
            </p:cNvSpPr>
            <p:nvPr/>
          </p:nvSpPr>
          <p:spPr bwMode="auto">
            <a:xfrm>
              <a:off x="381" y="1174"/>
              <a:ext cx="36" cy="53"/>
            </a:xfrm>
            <a:custGeom>
              <a:avLst/>
              <a:gdLst>
                <a:gd name="T0" fmla="*/ 34 w 143"/>
                <a:gd name="T1" fmla="*/ 80 h 213"/>
                <a:gd name="T2" fmla="*/ 29 w 143"/>
                <a:gd name="T3" fmla="*/ 88 h 213"/>
                <a:gd name="T4" fmla="*/ 24 w 143"/>
                <a:gd name="T5" fmla="*/ 96 h 213"/>
                <a:gd name="T6" fmla="*/ 18 w 143"/>
                <a:gd name="T7" fmla="*/ 104 h 213"/>
                <a:gd name="T8" fmla="*/ 14 w 143"/>
                <a:gd name="T9" fmla="*/ 112 h 213"/>
                <a:gd name="T10" fmla="*/ 10 w 143"/>
                <a:gd name="T11" fmla="*/ 121 h 213"/>
                <a:gd name="T12" fmla="*/ 7 w 143"/>
                <a:gd name="T13" fmla="*/ 129 h 213"/>
                <a:gd name="T14" fmla="*/ 3 w 143"/>
                <a:gd name="T15" fmla="*/ 138 h 213"/>
                <a:gd name="T16" fmla="*/ 1 w 143"/>
                <a:gd name="T17" fmla="*/ 146 h 213"/>
                <a:gd name="T18" fmla="*/ 0 w 143"/>
                <a:gd name="T19" fmla="*/ 164 h 213"/>
                <a:gd name="T20" fmla="*/ 2 w 143"/>
                <a:gd name="T21" fmla="*/ 181 h 213"/>
                <a:gd name="T22" fmla="*/ 8 w 143"/>
                <a:gd name="T23" fmla="*/ 197 h 213"/>
                <a:gd name="T24" fmla="*/ 14 w 143"/>
                <a:gd name="T25" fmla="*/ 212 h 213"/>
                <a:gd name="T26" fmla="*/ 15 w 143"/>
                <a:gd name="T27" fmla="*/ 213 h 213"/>
                <a:gd name="T28" fmla="*/ 17 w 143"/>
                <a:gd name="T29" fmla="*/ 213 h 213"/>
                <a:gd name="T30" fmla="*/ 19 w 143"/>
                <a:gd name="T31" fmla="*/ 210 h 213"/>
                <a:gd name="T32" fmla="*/ 19 w 143"/>
                <a:gd name="T33" fmla="*/ 208 h 213"/>
                <a:gd name="T34" fmla="*/ 15 w 143"/>
                <a:gd name="T35" fmla="*/ 190 h 213"/>
                <a:gd name="T36" fmla="*/ 13 w 143"/>
                <a:gd name="T37" fmla="*/ 174 h 213"/>
                <a:gd name="T38" fmla="*/ 13 w 143"/>
                <a:gd name="T39" fmla="*/ 157 h 213"/>
                <a:gd name="T40" fmla="*/ 16 w 143"/>
                <a:gd name="T41" fmla="*/ 141 h 213"/>
                <a:gd name="T42" fmla="*/ 20 w 143"/>
                <a:gd name="T43" fmla="*/ 126 h 213"/>
                <a:gd name="T44" fmla="*/ 27 w 143"/>
                <a:gd name="T45" fmla="*/ 111 h 213"/>
                <a:gd name="T46" fmla="*/ 35 w 143"/>
                <a:gd name="T47" fmla="*/ 96 h 213"/>
                <a:gd name="T48" fmla="*/ 45 w 143"/>
                <a:gd name="T49" fmla="*/ 81 h 213"/>
                <a:gd name="T50" fmla="*/ 56 w 143"/>
                <a:gd name="T51" fmla="*/ 69 h 213"/>
                <a:gd name="T52" fmla="*/ 70 w 143"/>
                <a:gd name="T53" fmla="*/ 55 h 213"/>
                <a:gd name="T54" fmla="*/ 86 w 143"/>
                <a:gd name="T55" fmla="*/ 42 h 213"/>
                <a:gd name="T56" fmla="*/ 103 w 143"/>
                <a:gd name="T57" fmla="*/ 29 h 213"/>
                <a:gd name="T58" fmla="*/ 119 w 143"/>
                <a:gd name="T59" fmla="*/ 18 h 213"/>
                <a:gd name="T60" fmla="*/ 131 w 143"/>
                <a:gd name="T61" fmla="*/ 9 h 213"/>
                <a:gd name="T62" fmla="*/ 140 w 143"/>
                <a:gd name="T63" fmla="*/ 3 h 213"/>
                <a:gd name="T64" fmla="*/ 143 w 143"/>
                <a:gd name="T65" fmla="*/ 0 h 213"/>
                <a:gd name="T66" fmla="*/ 140 w 143"/>
                <a:gd name="T67" fmla="*/ 3 h 213"/>
                <a:gd name="T68" fmla="*/ 129 w 143"/>
                <a:gd name="T69" fmla="*/ 9 h 213"/>
                <a:gd name="T70" fmla="*/ 115 w 143"/>
                <a:gd name="T71" fmla="*/ 18 h 213"/>
                <a:gd name="T72" fmla="*/ 98 w 143"/>
                <a:gd name="T73" fmla="*/ 29 h 213"/>
                <a:gd name="T74" fmla="*/ 79 w 143"/>
                <a:gd name="T75" fmla="*/ 42 h 213"/>
                <a:gd name="T76" fmla="*/ 62 w 143"/>
                <a:gd name="T77" fmla="*/ 55 h 213"/>
                <a:gd name="T78" fmla="*/ 46 w 143"/>
                <a:gd name="T79" fmla="*/ 68 h 213"/>
                <a:gd name="T80" fmla="*/ 34 w 143"/>
                <a:gd name="T81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3">
                  <a:moveTo>
                    <a:pt x="34" y="80"/>
                  </a:moveTo>
                  <a:lnTo>
                    <a:pt x="29" y="88"/>
                  </a:lnTo>
                  <a:lnTo>
                    <a:pt x="24" y="96"/>
                  </a:lnTo>
                  <a:lnTo>
                    <a:pt x="18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7" y="129"/>
                  </a:lnTo>
                  <a:lnTo>
                    <a:pt x="3" y="138"/>
                  </a:lnTo>
                  <a:lnTo>
                    <a:pt x="1" y="146"/>
                  </a:lnTo>
                  <a:lnTo>
                    <a:pt x="0" y="164"/>
                  </a:lnTo>
                  <a:lnTo>
                    <a:pt x="2" y="181"/>
                  </a:lnTo>
                  <a:lnTo>
                    <a:pt x="8" y="197"/>
                  </a:lnTo>
                  <a:lnTo>
                    <a:pt x="14" y="212"/>
                  </a:lnTo>
                  <a:lnTo>
                    <a:pt x="15" y="213"/>
                  </a:lnTo>
                  <a:lnTo>
                    <a:pt x="17" y="213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5" y="190"/>
                  </a:lnTo>
                  <a:lnTo>
                    <a:pt x="13" y="174"/>
                  </a:lnTo>
                  <a:lnTo>
                    <a:pt x="13" y="157"/>
                  </a:lnTo>
                  <a:lnTo>
                    <a:pt x="16" y="141"/>
                  </a:lnTo>
                  <a:lnTo>
                    <a:pt x="20" y="126"/>
                  </a:lnTo>
                  <a:lnTo>
                    <a:pt x="27" y="111"/>
                  </a:lnTo>
                  <a:lnTo>
                    <a:pt x="35" y="96"/>
                  </a:lnTo>
                  <a:lnTo>
                    <a:pt x="45" y="81"/>
                  </a:lnTo>
                  <a:lnTo>
                    <a:pt x="56" y="69"/>
                  </a:lnTo>
                  <a:lnTo>
                    <a:pt x="70" y="55"/>
                  </a:lnTo>
                  <a:lnTo>
                    <a:pt x="86" y="42"/>
                  </a:lnTo>
                  <a:lnTo>
                    <a:pt x="103" y="29"/>
                  </a:lnTo>
                  <a:lnTo>
                    <a:pt x="119" y="18"/>
                  </a:lnTo>
                  <a:lnTo>
                    <a:pt x="131" y="9"/>
                  </a:lnTo>
                  <a:lnTo>
                    <a:pt x="140" y="3"/>
                  </a:lnTo>
                  <a:lnTo>
                    <a:pt x="143" y="0"/>
                  </a:lnTo>
                  <a:lnTo>
                    <a:pt x="140" y="3"/>
                  </a:lnTo>
                  <a:lnTo>
                    <a:pt x="129" y="9"/>
                  </a:lnTo>
                  <a:lnTo>
                    <a:pt x="115" y="18"/>
                  </a:lnTo>
                  <a:lnTo>
                    <a:pt x="98" y="29"/>
                  </a:lnTo>
                  <a:lnTo>
                    <a:pt x="79" y="42"/>
                  </a:lnTo>
                  <a:lnTo>
                    <a:pt x="62" y="55"/>
                  </a:lnTo>
                  <a:lnTo>
                    <a:pt x="46" y="68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2" name="Freeform 91"/>
            <p:cNvSpPr>
              <a:spLocks noChangeArrowheads="1"/>
            </p:cNvSpPr>
            <p:nvPr/>
          </p:nvSpPr>
          <p:spPr bwMode="auto">
            <a:xfrm>
              <a:off x="404" y="1175"/>
              <a:ext cx="28" cy="56"/>
            </a:xfrm>
            <a:custGeom>
              <a:avLst/>
              <a:gdLst>
                <a:gd name="T0" fmla="*/ 25 w 114"/>
                <a:gd name="T1" fmla="*/ 96 h 225"/>
                <a:gd name="T2" fmla="*/ 17 w 114"/>
                <a:gd name="T3" fmla="*/ 112 h 225"/>
                <a:gd name="T4" fmla="*/ 11 w 114"/>
                <a:gd name="T5" fmla="*/ 128 h 225"/>
                <a:gd name="T6" fmla="*/ 5 w 114"/>
                <a:gd name="T7" fmla="*/ 145 h 225"/>
                <a:gd name="T8" fmla="*/ 1 w 114"/>
                <a:gd name="T9" fmla="*/ 162 h 225"/>
                <a:gd name="T10" fmla="*/ 0 w 114"/>
                <a:gd name="T11" fmla="*/ 177 h 225"/>
                <a:gd name="T12" fmla="*/ 2 w 114"/>
                <a:gd name="T13" fmla="*/ 193 h 225"/>
                <a:gd name="T14" fmla="*/ 5 w 114"/>
                <a:gd name="T15" fmla="*/ 208 h 225"/>
                <a:gd name="T16" fmla="*/ 8 w 114"/>
                <a:gd name="T17" fmla="*/ 223 h 225"/>
                <a:gd name="T18" fmla="*/ 9 w 114"/>
                <a:gd name="T19" fmla="*/ 225 h 225"/>
                <a:gd name="T20" fmla="*/ 12 w 114"/>
                <a:gd name="T21" fmla="*/ 224 h 225"/>
                <a:gd name="T22" fmla="*/ 14 w 114"/>
                <a:gd name="T23" fmla="*/ 221 h 225"/>
                <a:gd name="T24" fmla="*/ 15 w 114"/>
                <a:gd name="T25" fmla="*/ 219 h 225"/>
                <a:gd name="T26" fmla="*/ 12 w 114"/>
                <a:gd name="T27" fmla="*/ 186 h 225"/>
                <a:gd name="T28" fmla="*/ 15 w 114"/>
                <a:gd name="T29" fmla="*/ 154 h 225"/>
                <a:gd name="T30" fmla="*/ 22 w 114"/>
                <a:gd name="T31" fmla="*/ 124 h 225"/>
                <a:gd name="T32" fmla="*/ 36 w 114"/>
                <a:gd name="T33" fmla="*/ 94 h 225"/>
                <a:gd name="T34" fmla="*/ 46 w 114"/>
                <a:gd name="T35" fmla="*/ 79 h 225"/>
                <a:gd name="T36" fmla="*/ 56 w 114"/>
                <a:gd name="T37" fmla="*/ 63 h 225"/>
                <a:gd name="T38" fmla="*/ 69 w 114"/>
                <a:gd name="T39" fmla="*/ 48 h 225"/>
                <a:gd name="T40" fmla="*/ 83 w 114"/>
                <a:gd name="T41" fmla="*/ 33 h 225"/>
                <a:gd name="T42" fmla="*/ 95 w 114"/>
                <a:gd name="T43" fmla="*/ 20 h 225"/>
                <a:gd name="T44" fmla="*/ 104 w 114"/>
                <a:gd name="T45" fmla="*/ 9 h 225"/>
                <a:gd name="T46" fmla="*/ 112 w 114"/>
                <a:gd name="T47" fmla="*/ 2 h 225"/>
                <a:gd name="T48" fmla="*/ 114 w 114"/>
                <a:gd name="T49" fmla="*/ 0 h 225"/>
                <a:gd name="T50" fmla="*/ 111 w 114"/>
                <a:gd name="T51" fmla="*/ 2 h 225"/>
                <a:gd name="T52" fmla="*/ 103 w 114"/>
                <a:gd name="T53" fmla="*/ 9 h 225"/>
                <a:gd name="T54" fmla="*/ 93 w 114"/>
                <a:gd name="T55" fmla="*/ 20 h 225"/>
                <a:gd name="T56" fmla="*/ 79 w 114"/>
                <a:gd name="T57" fmla="*/ 33 h 225"/>
                <a:gd name="T58" fmla="*/ 64 w 114"/>
                <a:gd name="T59" fmla="*/ 49 h 225"/>
                <a:gd name="T60" fmla="*/ 49 w 114"/>
                <a:gd name="T61" fmla="*/ 65 h 225"/>
                <a:gd name="T62" fmla="*/ 36 w 114"/>
                <a:gd name="T63" fmla="*/ 81 h 225"/>
                <a:gd name="T64" fmla="*/ 25 w 114"/>
                <a:gd name="T65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5">
                  <a:moveTo>
                    <a:pt x="25" y="96"/>
                  </a:moveTo>
                  <a:lnTo>
                    <a:pt x="17" y="112"/>
                  </a:lnTo>
                  <a:lnTo>
                    <a:pt x="11" y="128"/>
                  </a:lnTo>
                  <a:lnTo>
                    <a:pt x="5" y="145"/>
                  </a:lnTo>
                  <a:lnTo>
                    <a:pt x="1" y="162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5" y="208"/>
                  </a:lnTo>
                  <a:lnTo>
                    <a:pt x="8" y="223"/>
                  </a:lnTo>
                  <a:lnTo>
                    <a:pt x="9" y="225"/>
                  </a:lnTo>
                  <a:lnTo>
                    <a:pt x="12" y="224"/>
                  </a:lnTo>
                  <a:lnTo>
                    <a:pt x="14" y="221"/>
                  </a:lnTo>
                  <a:lnTo>
                    <a:pt x="15" y="219"/>
                  </a:lnTo>
                  <a:lnTo>
                    <a:pt x="12" y="186"/>
                  </a:lnTo>
                  <a:lnTo>
                    <a:pt x="15" y="154"/>
                  </a:lnTo>
                  <a:lnTo>
                    <a:pt x="22" y="124"/>
                  </a:lnTo>
                  <a:lnTo>
                    <a:pt x="36" y="94"/>
                  </a:lnTo>
                  <a:lnTo>
                    <a:pt x="46" y="79"/>
                  </a:lnTo>
                  <a:lnTo>
                    <a:pt x="56" y="63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5" y="20"/>
                  </a:lnTo>
                  <a:lnTo>
                    <a:pt x="104" y="9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1" y="2"/>
                  </a:lnTo>
                  <a:lnTo>
                    <a:pt x="103" y="9"/>
                  </a:lnTo>
                  <a:lnTo>
                    <a:pt x="93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5"/>
                  </a:lnTo>
                  <a:lnTo>
                    <a:pt x="36" y="81"/>
                  </a:lnTo>
                  <a:lnTo>
                    <a:pt x="25" y="9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3" name="Freeform 92"/>
            <p:cNvSpPr>
              <a:spLocks noChangeArrowheads="1"/>
            </p:cNvSpPr>
            <p:nvPr/>
          </p:nvSpPr>
          <p:spPr bwMode="auto">
            <a:xfrm>
              <a:off x="434" y="1147"/>
              <a:ext cx="85" cy="39"/>
            </a:xfrm>
            <a:custGeom>
              <a:avLst/>
              <a:gdLst>
                <a:gd name="T0" fmla="*/ 139 w 340"/>
                <a:gd name="T1" fmla="*/ 47 h 155"/>
                <a:gd name="T2" fmla="*/ 152 w 340"/>
                <a:gd name="T3" fmla="*/ 31 h 155"/>
                <a:gd name="T4" fmla="*/ 166 w 340"/>
                <a:gd name="T5" fmla="*/ 17 h 155"/>
                <a:gd name="T6" fmla="*/ 183 w 340"/>
                <a:gd name="T7" fmla="*/ 13 h 155"/>
                <a:gd name="T8" fmla="*/ 201 w 340"/>
                <a:gd name="T9" fmla="*/ 17 h 155"/>
                <a:gd name="T10" fmla="*/ 219 w 340"/>
                <a:gd name="T11" fmla="*/ 23 h 155"/>
                <a:gd name="T12" fmla="*/ 234 w 340"/>
                <a:gd name="T13" fmla="*/ 31 h 155"/>
                <a:gd name="T14" fmla="*/ 249 w 340"/>
                <a:gd name="T15" fmla="*/ 36 h 155"/>
                <a:gd name="T16" fmla="*/ 263 w 340"/>
                <a:gd name="T17" fmla="*/ 42 h 155"/>
                <a:gd name="T18" fmla="*/ 278 w 340"/>
                <a:gd name="T19" fmla="*/ 47 h 155"/>
                <a:gd name="T20" fmla="*/ 290 w 340"/>
                <a:gd name="T21" fmla="*/ 53 h 155"/>
                <a:gd name="T22" fmla="*/ 304 w 340"/>
                <a:gd name="T23" fmla="*/ 59 h 155"/>
                <a:gd name="T24" fmla="*/ 318 w 340"/>
                <a:gd name="T25" fmla="*/ 65 h 155"/>
                <a:gd name="T26" fmla="*/ 331 w 340"/>
                <a:gd name="T27" fmla="*/ 71 h 155"/>
                <a:gd name="T28" fmla="*/ 339 w 340"/>
                <a:gd name="T29" fmla="*/ 75 h 155"/>
                <a:gd name="T30" fmla="*/ 340 w 340"/>
                <a:gd name="T31" fmla="*/ 71 h 155"/>
                <a:gd name="T32" fmla="*/ 333 w 340"/>
                <a:gd name="T33" fmla="*/ 67 h 155"/>
                <a:gd name="T34" fmla="*/ 320 w 340"/>
                <a:gd name="T35" fmla="*/ 60 h 155"/>
                <a:gd name="T36" fmla="*/ 307 w 340"/>
                <a:gd name="T37" fmla="*/ 53 h 155"/>
                <a:gd name="T38" fmla="*/ 294 w 340"/>
                <a:gd name="T39" fmla="*/ 47 h 155"/>
                <a:gd name="T40" fmla="*/ 281 w 340"/>
                <a:gd name="T41" fmla="*/ 40 h 155"/>
                <a:gd name="T42" fmla="*/ 267 w 340"/>
                <a:gd name="T43" fmla="*/ 35 h 155"/>
                <a:gd name="T44" fmla="*/ 252 w 340"/>
                <a:gd name="T45" fmla="*/ 29 h 155"/>
                <a:gd name="T46" fmla="*/ 238 w 340"/>
                <a:gd name="T47" fmla="*/ 22 h 155"/>
                <a:gd name="T48" fmla="*/ 221 w 340"/>
                <a:gd name="T49" fmla="*/ 14 h 155"/>
                <a:gd name="T50" fmla="*/ 200 w 340"/>
                <a:gd name="T51" fmla="*/ 4 h 155"/>
                <a:gd name="T52" fmla="*/ 178 w 340"/>
                <a:gd name="T53" fmla="*/ 0 h 155"/>
                <a:gd name="T54" fmla="*/ 159 w 340"/>
                <a:gd name="T55" fmla="*/ 6 h 155"/>
                <a:gd name="T56" fmla="*/ 130 w 340"/>
                <a:gd name="T57" fmla="*/ 38 h 155"/>
                <a:gd name="T58" fmla="*/ 81 w 340"/>
                <a:gd name="T59" fmla="*/ 85 h 155"/>
                <a:gd name="T60" fmla="*/ 34 w 340"/>
                <a:gd name="T61" fmla="*/ 126 h 155"/>
                <a:gd name="T62" fmla="*/ 5 w 340"/>
                <a:gd name="T63" fmla="*/ 151 h 155"/>
                <a:gd name="T64" fmla="*/ 5 w 340"/>
                <a:gd name="T65" fmla="*/ 152 h 155"/>
                <a:gd name="T66" fmla="*/ 32 w 340"/>
                <a:gd name="T67" fmla="*/ 134 h 155"/>
                <a:gd name="T68" fmla="*/ 75 w 340"/>
                <a:gd name="T69" fmla="*/ 104 h 155"/>
                <a:gd name="T70" fmla="*/ 117 w 340"/>
                <a:gd name="T71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155">
                  <a:moveTo>
                    <a:pt x="133" y="54"/>
                  </a:moveTo>
                  <a:lnTo>
                    <a:pt x="139" y="47"/>
                  </a:lnTo>
                  <a:lnTo>
                    <a:pt x="145" y="38"/>
                  </a:lnTo>
                  <a:lnTo>
                    <a:pt x="152" y="31"/>
                  </a:lnTo>
                  <a:lnTo>
                    <a:pt x="158" y="23"/>
                  </a:lnTo>
                  <a:lnTo>
                    <a:pt x="166" y="17"/>
                  </a:lnTo>
                  <a:lnTo>
                    <a:pt x="174" y="14"/>
                  </a:lnTo>
                  <a:lnTo>
                    <a:pt x="183" y="13"/>
                  </a:lnTo>
                  <a:lnTo>
                    <a:pt x="192" y="14"/>
                  </a:lnTo>
                  <a:lnTo>
                    <a:pt x="201" y="17"/>
                  </a:lnTo>
                  <a:lnTo>
                    <a:pt x="210" y="20"/>
                  </a:lnTo>
                  <a:lnTo>
                    <a:pt x="219" y="23"/>
                  </a:lnTo>
                  <a:lnTo>
                    <a:pt x="227" y="28"/>
                  </a:lnTo>
                  <a:lnTo>
                    <a:pt x="234" y="31"/>
                  </a:lnTo>
                  <a:lnTo>
                    <a:pt x="241" y="34"/>
                  </a:lnTo>
                  <a:lnTo>
                    <a:pt x="249" y="36"/>
                  </a:lnTo>
                  <a:lnTo>
                    <a:pt x="256" y="39"/>
                  </a:lnTo>
                  <a:lnTo>
                    <a:pt x="263" y="42"/>
                  </a:lnTo>
                  <a:lnTo>
                    <a:pt x="270" y="45"/>
                  </a:lnTo>
                  <a:lnTo>
                    <a:pt x="278" y="47"/>
                  </a:lnTo>
                  <a:lnTo>
                    <a:pt x="284" y="50"/>
                  </a:lnTo>
                  <a:lnTo>
                    <a:pt x="290" y="53"/>
                  </a:lnTo>
                  <a:lnTo>
                    <a:pt x="298" y="55"/>
                  </a:lnTo>
                  <a:lnTo>
                    <a:pt x="304" y="59"/>
                  </a:lnTo>
                  <a:lnTo>
                    <a:pt x="311" y="62"/>
                  </a:lnTo>
                  <a:lnTo>
                    <a:pt x="318" y="65"/>
                  </a:lnTo>
                  <a:lnTo>
                    <a:pt x="324" y="68"/>
                  </a:lnTo>
                  <a:lnTo>
                    <a:pt x="331" y="71"/>
                  </a:lnTo>
                  <a:lnTo>
                    <a:pt x="337" y="75"/>
                  </a:lnTo>
                  <a:lnTo>
                    <a:pt x="339" y="75"/>
                  </a:lnTo>
                  <a:lnTo>
                    <a:pt x="340" y="74"/>
                  </a:lnTo>
                  <a:lnTo>
                    <a:pt x="340" y="71"/>
                  </a:lnTo>
                  <a:lnTo>
                    <a:pt x="339" y="70"/>
                  </a:lnTo>
                  <a:lnTo>
                    <a:pt x="333" y="67"/>
                  </a:lnTo>
                  <a:lnTo>
                    <a:pt x="327" y="63"/>
                  </a:lnTo>
                  <a:lnTo>
                    <a:pt x="320" y="60"/>
                  </a:lnTo>
                  <a:lnTo>
                    <a:pt x="314" y="56"/>
                  </a:lnTo>
                  <a:lnTo>
                    <a:pt x="307" y="53"/>
                  </a:lnTo>
                  <a:lnTo>
                    <a:pt x="301" y="50"/>
                  </a:lnTo>
                  <a:lnTo>
                    <a:pt x="294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73" y="37"/>
                  </a:lnTo>
                  <a:lnTo>
                    <a:pt x="267" y="35"/>
                  </a:lnTo>
                  <a:lnTo>
                    <a:pt x="259" y="32"/>
                  </a:lnTo>
                  <a:lnTo>
                    <a:pt x="252" y="29"/>
                  </a:lnTo>
                  <a:lnTo>
                    <a:pt x="246" y="26"/>
                  </a:lnTo>
                  <a:lnTo>
                    <a:pt x="238" y="22"/>
                  </a:lnTo>
                  <a:lnTo>
                    <a:pt x="232" y="19"/>
                  </a:lnTo>
                  <a:lnTo>
                    <a:pt x="221" y="14"/>
                  </a:lnTo>
                  <a:lnTo>
                    <a:pt x="210" y="9"/>
                  </a:lnTo>
                  <a:lnTo>
                    <a:pt x="200" y="4"/>
                  </a:lnTo>
                  <a:lnTo>
                    <a:pt x="189" y="1"/>
                  </a:lnTo>
                  <a:lnTo>
                    <a:pt x="178" y="0"/>
                  </a:lnTo>
                  <a:lnTo>
                    <a:pt x="169" y="2"/>
                  </a:lnTo>
                  <a:lnTo>
                    <a:pt x="159" y="6"/>
                  </a:lnTo>
                  <a:lnTo>
                    <a:pt x="151" y="15"/>
                  </a:lnTo>
                  <a:lnTo>
                    <a:pt x="130" y="38"/>
                  </a:lnTo>
                  <a:lnTo>
                    <a:pt x="107" y="62"/>
                  </a:lnTo>
                  <a:lnTo>
                    <a:pt x="81" y="85"/>
                  </a:lnTo>
                  <a:lnTo>
                    <a:pt x="57" y="107"/>
                  </a:lnTo>
                  <a:lnTo>
                    <a:pt x="34" y="126"/>
                  </a:lnTo>
                  <a:lnTo>
                    <a:pt x="17" y="141"/>
                  </a:lnTo>
                  <a:lnTo>
                    <a:pt x="5" y="151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16" y="145"/>
                  </a:lnTo>
                  <a:lnTo>
                    <a:pt x="32" y="134"/>
                  </a:lnTo>
                  <a:lnTo>
                    <a:pt x="53" y="120"/>
                  </a:lnTo>
                  <a:lnTo>
                    <a:pt x="75" y="104"/>
                  </a:lnTo>
                  <a:lnTo>
                    <a:pt x="96" y="88"/>
                  </a:lnTo>
                  <a:lnTo>
                    <a:pt x="117" y="7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4" name="Freeform 93"/>
            <p:cNvSpPr>
              <a:spLocks noChangeArrowheads="1"/>
            </p:cNvSpPr>
            <p:nvPr/>
          </p:nvSpPr>
          <p:spPr bwMode="auto">
            <a:xfrm>
              <a:off x="416" y="1194"/>
              <a:ext cx="56" cy="23"/>
            </a:xfrm>
            <a:custGeom>
              <a:avLst/>
              <a:gdLst>
                <a:gd name="T0" fmla="*/ 104 w 224"/>
                <a:gd name="T1" fmla="*/ 91 h 91"/>
                <a:gd name="T2" fmla="*/ 113 w 224"/>
                <a:gd name="T3" fmla="*/ 89 h 91"/>
                <a:gd name="T4" fmla="*/ 121 w 224"/>
                <a:gd name="T5" fmla="*/ 86 h 91"/>
                <a:gd name="T6" fmla="*/ 130 w 224"/>
                <a:gd name="T7" fmla="*/ 83 h 91"/>
                <a:gd name="T8" fmla="*/ 139 w 224"/>
                <a:gd name="T9" fmla="*/ 78 h 91"/>
                <a:gd name="T10" fmla="*/ 147 w 224"/>
                <a:gd name="T11" fmla="*/ 74 h 91"/>
                <a:gd name="T12" fmla="*/ 156 w 224"/>
                <a:gd name="T13" fmla="*/ 70 h 91"/>
                <a:gd name="T14" fmla="*/ 163 w 224"/>
                <a:gd name="T15" fmla="*/ 65 h 91"/>
                <a:gd name="T16" fmla="*/ 171 w 224"/>
                <a:gd name="T17" fmla="*/ 60 h 91"/>
                <a:gd name="T18" fmla="*/ 178 w 224"/>
                <a:gd name="T19" fmla="*/ 56 h 91"/>
                <a:gd name="T20" fmla="*/ 184 w 224"/>
                <a:gd name="T21" fmla="*/ 51 h 91"/>
                <a:gd name="T22" fmla="*/ 191 w 224"/>
                <a:gd name="T23" fmla="*/ 44 h 91"/>
                <a:gd name="T24" fmla="*/ 198 w 224"/>
                <a:gd name="T25" fmla="*/ 39 h 91"/>
                <a:gd name="T26" fmla="*/ 204 w 224"/>
                <a:gd name="T27" fmla="*/ 33 h 91"/>
                <a:gd name="T28" fmla="*/ 210 w 224"/>
                <a:gd name="T29" fmla="*/ 26 h 91"/>
                <a:gd name="T30" fmla="*/ 216 w 224"/>
                <a:gd name="T31" fmla="*/ 19 h 91"/>
                <a:gd name="T32" fmla="*/ 222 w 224"/>
                <a:gd name="T33" fmla="*/ 12 h 91"/>
                <a:gd name="T34" fmla="*/ 224 w 224"/>
                <a:gd name="T35" fmla="*/ 8 h 91"/>
                <a:gd name="T36" fmla="*/ 223 w 224"/>
                <a:gd name="T37" fmla="*/ 3 h 91"/>
                <a:gd name="T38" fmla="*/ 220 w 224"/>
                <a:gd name="T39" fmla="*/ 0 h 91"/>
                <a:gd name="T40" fmla="*/ 214 w 224"/>
                <a:gd name="T41" fmla="*/ 1 h 91"/>
                <a:gd name="T42" fmla="*/ 203 w 224"/>
                <a:gd name="T43" fmla="*/ 7 h 91"/>
                <a:gd name="T44" fmla="*/ 190 w 224"/>
                <a:gd name="T45" fmla="*/ 12 h 91"/>
                <a:gd name="T46" fmla="*/ 178 w 224"/>
                <a:gd name="T47" fmla="*/ 18 h 91"/>
                <a:gd name="T48" fmla="*/ 165 w 224"/>
                <a:gd name="T49" fmla="*/ 23 h 91"/>
                <a:gd name="T50" fmla="*/ 153 w 224"/>
                <a:gd name="T51" fmla="*/ 28 h 91"/>
                <a:gd name="T52" fmla="*/ 141 w 224"/>
                <a:gd name="T53" fmla="*/ 35 h 91"/>
                <a:gd name="T54" fmla="*/ 130 w 224"/>
                <a:gd name="T55" fmla="*/ 41 h 91"/>
                <a:gd name="T56" fmla="*/ 119 w 224"/>
                <a:gd name="T57" fmla="*/ 50 h 91"/>
                <a:gd name="T58" fmla="*/ 99 w 224"/>
                <a:gd name="T59" fmla="*/ 61 h 91"/>
                <a:gd name="T60" fmla="*/ 79 w 224"/>
                <a:gd name="T61" fmla="*/ 66 h 91"/>
                <a:gd name="T62" fmla="*/ 59 w 224"/>
                <a:gd name="T63" fmla="*/ 65 h 91"/>
                <a:gd name="T64" fmla="*/ 40 w 224"/>
                <a:gd name="T65" fmla="*/ 60 h 91"/>
                <a:gd name="T66" fmla="*/ 24 w 224"/>
                <a:gd name="T67" fmla="*/ 55 h 91"/>
                <a:gd name="T68" fmla="*/ 12 w 224"/>
                <a:gd name="T69" fmla="*/ 49 h 91"/>
                <a:gd name="T70" fmla="*/ 3 w 224"/>
                <a:gd name="T71" fmla="*/ 43 h 91"/>
                <a:gd name="T72" fmla="*/ 0 w 224"/>
                <a:gd name="T73" fmla="*/ 41 h 91"/>
                <a:gd name="T74" fmla="*/ 3 w 224"/>
                <a:gd name="T75" fmla="*/ 43 h 91"/>
                <a:gd name="T76" fmla="*/ 11 w 224"/>
                <a:gd name="T77" fmla="*/ 50 h 91"/>
                <a:gd name="T78" fmla="*/ 21 w 224"/>
                <a:gd name="T79" fmla="*/ 59 h 91"/>
                <a:gd name="T80" fmla="*/ 36 w 224"/>
                <a:gd name="T81" fmla="*/ 69 h 91"/>
                <a:gd name="T82" fmla="*/ 52 w 224"/>
                <a:gd name="T83" fmla="*/ 78 h 91"/>
                <a:gd name="T84" fmla="*/ 70 w 224"/>
                <a:gd name="T85" fmla="*/ 87 h 91"/>
                <a:gd name="T86" fmla="*/ 87 w 224"/>
                <a:gd name="T87" fmla="*/ 91 h 91"/>
                <a:gd name="T88" fmla="*/ 104 w 224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91">
                  <a:moveTo>
                    <a:pt x="104" y="91"/>
                  </a:moveTo>
                  <a:lnTo>
                    <a:pt x="113" y="89"/>
                  </a:lnTo>
                  <a:lnTo>
                    <a:pt x="121" y="86"/>
                  </a:lnTo>
                  <a:lnTo>
                    <a:pt x="130" y="83"/>
                  </a:lnTo>
                  <a:lnTo>
                    <a:pt x="139" y="78"/>
                  </a:lnTo>
                  <a:lnTo>
                    <a:pt x="147" y="74"/>
                  </a:lnTo>
                  <a:lnTo>
                    <a:pt x="156" y="70"/>
                  </a:lnTo>
                  <a:lnTo>
                    <a:pt x="163" y="65"/>
                  </a:lnTo>
                  <a:lnTo>
                    <a:pt x="171" y="60"/>
                  </a:lnTo>
                  <a:lnTo>
                    <a:pt x="178" y="56"/>
                  </a:lnTo>
                  <a:lnTo>
                    <a:pt x="184" y="51"/>
                  </a:lnTo>
                  <a:lnTo>
                    <a:pt x="191" y="44"/>
                  </a:lnTo>
                  <a:lnTo>
                    <a:pt x="198" y="39"/>
                  </a:lnTo>
                  <a:lnTo>
                    <a:pt x="204" y="33"/>
                  </a:lnTo>
                  <a:lnTo>
                    <a:pt x="210" y="26"/>
                  </a:lnTo>
                  <a:lnTo>
                    <a:pt x="216" y="19"/>
                  </a:lnTo>
                  <a:lnTo>
                    <a:pt x="222" y="12"/>
                  </a:lnTo>
                  <a:lnTo>
                    <a:pt x="224" y="8"/>
                  </a:lnTo>
                  <a:lnTo>
                    <a:pt x="223" y="3"/>
                  </a:lnTo>
                  <a:lnTo>
                    <a:pt x="220" y="0"/>
                  </a:lnTo>
                  <a:lnTo>
                    <a:pt x="214" y="1"/>
                  </a:lnTo>
                  <a:lnTo>
                    <a:pt x="203" y="7"/>
                  </a:lnTo>
                  <a:lnTo>
                    <a:pt x="190" y="12"/>
                  </a:lnTo>
                  <a:lnTo>
                    <a:pt x="178" y="18"/>
                  </a:lnTo>
                  <a:lnTo>
                    <a:pt x="165" y="23"/>
                  </a:lnTo>
                  <a:lnTo>
                    <a:pt x="153" y="28"/>
                  </a:lnTo>
                  <a:lnTo>
                    <a:pt x="141" y="35"/>
                  </a:lnTo>
                  <a:lnTo>
                    <a:pt x="130" y="41"/>
                  </a:lnTo>
                  <a:lnTo>
                    <a:pt x="119" y="50"/>
                  </a:lnTo>
                  <a:lnTo>
                    <a:pt x="99" y="61"/>
                  </a:lnTo>
                  <a:lnTo>
                    <a:pt x="79" y="66"/>
                  </a:lnTo>
                  <a:lnTo>
                    <a:pt x="59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4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5" name="Freeform 94"/>
            <p:cNvSpPr>
              <a:spLocks noChangeArrowheads="1"/>
            </p:cNvSpPr>
            <p:nvPr/>
          </p:nvSpPr>
          <p:spPr bwMode="auto">
            <a:xfrm>
              <a:off x="453" y="1209"/>
              <a:ext cx="23" cy="6"/>
            </a:xfrm>
            <a:custGeom>
              <a:avLst/>
              <a:gdLst>
                <a:gd name="T0" fmla="*/ 90 w 92"/>
                <a:gd name="T1" fmla="*/ 27 h 27"/>
                <a:gd name="T2" fmla="*/ 91 w 92"/>
                <a:gd name="T3" fmla="*/ 26 h 27"/>
                <a:gd name="T4" fmla="*/ 92 w 92"/>
                <a:gd name="T5" fmla="*/ 25 h 27"/>
                <a:gd name="T6" fmla="*/ 92 w 92"/>
                <a:gd name="T7" fmla="*/ 24 h 27"/>
                <a:gd name="T8" fmla="*/ 91 w 92"/>
                <a:gd name="T9" fmla="*/ 22 h 27"/>
                <a:gd name="T10" fmla="*/ 78 w 92"/>
                <a:gd name="T11" fmla="*/ 20 h 27"/>
                <a:gd name="T12" fmla="*/ 64 w 92"/>
                <a:gd name="T13" fmla="*/ 17 h 27"/>
                <a:gd name="T14" fmla="*/ 49 w 92"/>
                <a:gd name="T15" fmla="*/ 14 h 27"/>
                <a:gd name="T16" fmla="*/ 34 w 92"/>
                <a:gd name="T17" fmla="*/ 10 h 27"/>
                <a:gd name="T18" fmla="*/ 21 w 92"/>
                <a:gd name="T19" fmla="*/ 6 h 27"/>
                <a:gd name="T20" fmla="*/ 10 w 92"/>
                <a:gd name="T21" fmla="*/ 3 h 27"/>
                <a:gd name="T22" fmla="*/ 3 w 92"/>
                <a:gd name="T23" fmla="*/ 1 h 27"/>
                <a:gd name="T24" fmla="*/ 0 w 92"/>
                <a:gd name="T25" fmla="*/ 0 h 27"/>
                <a:gd name="T26" fmla="*/ 0 w 92"/>
                <a:gd name="T27" fmla="*/ 1 h 27"/>
                <a:gd name="T28" fmla="*/ 2 w 92"/>
                <a:gd name="T29" fmla="*/ 4 h 27"/>
                <a:gd name="T30" fmla="*/ 5 w 92"/>
                <a:gd name="T31" fmla="*/ 10 h 27"/>
                <a:gd name="T32" fmla="*/ 13 w 92"/>
                <a:gd name="T33" fmla="*/ 15 h 27"/>
                <a:gd name="T34" fmla="*/ 24 w 92"/>
                <a:gd name="T35" fmla="*/ 20 h 27"/>
                <a:gd name="T36" fmla="*/ 40 w 92"/>
                <a:gd name="T37" fmla="*/ 25 h 27"/>
                <a:gd name="T38" fmla="*/ 61 w 92"/>
                <a:gd name="T39" fmla="*/ 27 h 27"/>
                <a:gd name="T40" fmla="*/ 90 w 9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7">
                  <a:moveTo>
                    <a:pt x="90" y="27"/>
                  </a:moveTo>
                  <a:lnTo>
                    <a:pt x="91" y="26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1" y="22"/>
                  </a:lnTo>
                  <a:lnTo>
                    <a:pt x="78" y="20"/>
                  </a:lnTo>
                  <a:lnTo>
                    <a:pt x="64" y="17"/>
                  </a:lnTo>
                  <a:lnTo>
                    <a:pt x="49" y="14"/>
                  </a:lnTo>
                  <a:lnTo>
                    <a:pt x="34" y="10"/>
                  </a:lnTo>
                  <a:lnTo>
                    <a:pt x="21" y="6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3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61" y="27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6" name="Freeform 95"/>
            <p:cNvSpPr>
              <a:spLocks noChangeArrowheads="1"/>
            </p:cNvSpPr>
            <p:nvPr/>
          </p:nvSpPr>
          <p:spPr bwMode="auto">
            <a:xfrm>
              <a:off x="176" y="878"/>
              <a:ext cx="136" cy="115"/>
            </a:xfrm>
            <a:custGeom>
              <a:avLst/>
              <a:gdLst>
                <a:gd name="T0" fmla="*/ 539 w 543"/>
                <a:gd name="T1" fmla="*/ 25 h 460"/>
                <a:gd name="T2" fmla="*/ 523 w 543"/>
                <a:gd name="T3" fmla="*/ 70 h 460"/>
                <a:gd name="T4" fmla="*/ 499 w 543"/>
                <a:gd name="T5" fmla="*/ 109 h 460"/>
                <a:gd name="T6" fmla="*/ 469 w 543"/>
                <a:gd name="T7" fmla="*/ 143 h 460"/>
                <a:gd name="T8" fmla="*/ 434 w 543"/>
                <a:gd name="T9" fmla="*/ 174 h 460"/>
                <a:gd name="T10" fmla="*/ 395 w 543"/>
                <a:gd name="T11" fmla="*/ 201 h 460"/>
                <a:gd name="T12" fmla="*/ 353 w 543"/>
                <a:gd name="T13" fmla="*/ 224 h 460"/>
                <a:gd name="T14" fmla="*/ 310 w 543"/>
                <a:gd name="T15" fmla="*/ 246 h 460"/>
                <a:gd name="T16" fmla="*/ 269 w 543"/>
                <a:gd name="T17" fmla="*/ 265 h 460"/>
                <a:gd name="T18" fmla="*/ 229 w 543"/>
                <a:gd name="T19" fmla="*/ 284 h 460"/>
                <a:gd name="T20" fmla="*/ 190 w 543"/>
                <a:gd name="T21" fmla="*/ 304 h 460"/>
                <a:gd name="T22" fmla="*/ 151 w 543"/>
                <a:gd name="T23" fmla="*/ 325 h 460"/>
                <a:gd name="T24" fmla="*/ 114 w 543"/>
                <a:gd name="T25" fmla="*/ 349 h 460"/>
                <a:gd name="T26" fmla="*/ 78 w 543"/>
                <a:gd name="T27" fmla="*/ 375 h 460"/>
                <a:gd name="T28" fmla="*/ 44 w 543"/>
                <a:gd name="T29" fmla="*/ 403 h 460"/>
                <a:gd name="T30" fmla="*/ 14 w 543"/>
                <a:gd name="T31" fmla="*/ 435 h 460"/>
                <a:gd name="T32" fmla="*/ 0 w 543"/>
                <a:gd name="T33" fmla="*/ 457 h 460"/>
                <a:gd name="T34" fmla="*/ 5 w 543"/>
                <a:gd name="T35" fmla="*/ 460 h 460"/>
                <a:gd name="T36" fmla="*/ 27 w 543"/>
                <a:gd name="T37" fmla="*/ 443 h 460"/>
                <a:gd name="T38" fmla="*/ 65 w 543"/>
                <a:gd name="T39" fmla="*/ 412 h 460"/>
                <a:gd name="T40" fmla="*/ 103 w 543"/>
                <a:gd name="T41" fmla="*/ 382 h 460"/>
                <a:gd name="T42" fmla="*/ 144 w 543"/>
                <a:gd name="T43" fmla="*/ 355 h 460"/>
                <a:gd name="T44" fmla="*/ 175 w 543"/>
                <a:gd name="T45" fmla="*/ 335 h 460"/>
                <a:gd name="T46" fmla="*/ 196 w 543"/>
                <a:gd name="T47" fmla="*/ 322 h 460"/>
                <a:gd name="T48" fmla="*/ 219 w 543"/>
                <a:gd name="T49" fmla="*/ 311 h 460"/>
                <a:gd name="T50" fmla="*/ 241 w 543"/>
                <a:gd name="T51" fmla="*/ 300 h 460"/>
                <a:gd name="T52" fmla="*/ 263 w 543"/>
                <a:gd name="T53" fmla="*/ 289 h 460"/>
                <a:gd name="T54" fmla="*/ 285 w 543"/>
                <a:gd name="T55" fmla="*/ 279 h 460"/>
                <a:gd name="T56" fmla="*/ 307 w 543"/>
                <a:gd name="T57" fmla="*/ 267 h 460"/>
                <a:gd name="T58" fmla="*/ 330 w 543"/>
                <a:gd name="T59" fmla="*/ 256 h 460"/>
                <a:gd name="T60" fmla="*/ 358 w 543"/>
                <a:gd name="T61" fmla="*/ 239 h 460"/>
                <a:gd name="T62" fmla="*/ 395 w 543"/>
                <a:gd name="T63" fmla="*/ 217 h 460"/>
                <a:gd name="T64" fmla="*/ 429 w 543"/>
                <a:gd name="T65" fmla="*/ 192 h 460"/>
                <a:gd name="T66" fmla="*/ 461 w 543"/>
                <a:gd name="T67" fmla="*/ 165 h 460"/>
                <a:gd name="T68" fmla="*/ 488 w 543"/>
                <a:gd name="T69" fmla="*/ 134 h 460"/>
                <a:gd name="T70" fmla="*/ 511 w 543"/>
                <a:gd name="T71" fmla="*/ 101 h 460"/>
                <a:gd name="T72" fmla="*/ 529 w 543"/>
                <a:gd name="T73" fmla="*/ 63 h 460"/>
                <a:gd name="T74" fmla="*/ 540 w 543"/>
                <a:gd name="T75" fmla="*/ 23 h 460"/>
                <a:gd name="T76" fmla="*/ 543 w 543"/>
                <a:gd name="T77" fmla="*/ 0 h 460"/>
                <a:gd name="T78" fmla="*/ 543 w 543"/>
                <a:gd name="T79" fmla="*/ 0 h 460"/>
                <a:gd name="T80" fmla="*/ 543 w 543"/>
                <a:gd name="T8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460">
                  <a:moveTo>
                    <a:pt x="543" y="0"/>
                  </a:moveTo>
                  <a:lnTo>
                    <a:pt x="539" y="25"/>
                  </a:lnTo>
                  <a:lnTo>
                    <a:pt x="532" y="47"/>
                  </a:lnTo>
                  <a:lnTo>
                    <a:pt x="523" y="70"/>
                  </a:lnTo>
                  <a:lnTo>
                    <a:pt x="512" y="90"/>
                  </a:lnTo>
                  <a:lnTo>
                    <a:pt x="499" y="109"/>
                  </a:lnTo>
                  <a:lnTo>
                    <a:pt x="485" y="126"/>
                  </a:lnTo>
                  <a:lnTo>
                    <a:pt x="469" y="143"/>
                  </a:lnTo>
                  <a:lnTo>
                    <a:pt x="452" y="159"/>
                  </a:lnTo>
                  <a:lnTo>
                    <a:pt x="434" y="174"/>
                  </a:lnTo>
                  <a:lnTo>
                    <a:pt x="415" y="188"/>
                  </a:lnTo>
                  <a:lnTo>
                    <a:pt x="395" y="201"/>
                  </a:lnTo>
                  <a:lnTo>
                    <a:pt x="374" y="212"/>
                  </a:lnTo>
                  <a:lnTo>
                    <a:pt x="353" y="224"/>
                  </a:lnTo>
                  <a:lnTo>
                    <a:pt x="332" y="235"/>
                  </a:lnTo>
                  <a:lnTo>
                    <a:pt x="310" y="246"/>
                  </a:lnTo>
                  <a:lnTo>
                    <a:pt x="289" y="255"/>
                  </a:lnTo>
                  <a:lnTo>
                    <a:pt x="269" y="265"/>
                  </a:lnTo>
                  <a:lnTo>
                    <a:pt x="248" y="274"/>
                  </a:lnTo>
                  <a:lnTo>
                    <a:pt x="229" y="284"/>
                  </a:lnTo>
                  <a:lnTo>
                    <a:pt x="209" y="293"/>
                  </a:lnTo>
                  <a:lnTo>
                    <a:pt x="190" y="304"/>
                  </a:lnTo>
                  <a:lnTo>
                    <a:pt x="171" y="315"/>
                  </a:lnTo>
                  <a:lnTo>
                    <a:pt x="151" y="325"/>
                  </a:lnTo>
                  <a:lnTo>
                    <a:pt x="132" y="337"/>
                  </a:lnTo>
                  <a:lnTo>
                    <a:pt x="114" y="349"/>
                  </a:lnTo>
                  <a:lnTo>
                    <a:pt x="96" y="362"/>
                  </a:lnTo>
                  <a:lnTo>
                    <a:pt x="78" y="375"/>
                  </a:lnTo>
                  <a:lnTo>
                    <a:pt x="61" y="388"/>
                  </a:lnTo>
                  <a:lnTo>
                    <a:pt x="44" y="403"/>
                  </a:lnTo>
                  <a:lnTo>
                    <a:pt x="29" y="418"/>
                  </a:lnTo>
                  <a:lnTo>
                    <a:pt x="14" y="435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2" y="459"/>
                  </a:lnTo>
                  <a:lnTo>
                    <a:pt x="5" y="460"/>
                  </a:lnTo>
                  <a:lnTo>
                    <a:pt x="9" y="459"/>
                  </a:lnTo>
                  <a:lnTo>
                    <a:pt x="27" y="443"/>
                  </a:lnTo>
                  <a:lnTo>
                    <a:pt x="46" y="427"/>
                  </a:lnTo>
                  <a:lnTo>
                    <a:pt x="65" y="412"/>
                  </a:lnTo>
                  <a:lnTo>
                    <a:pt x="84" y="397"/>
                  </a:lnTo>
                  <a:lnTo>
                    <a:pt x="103" y="382"/>
                  </a:lnTo>
                  <a:lnTo>
                    <a:pt x="124" y="368"/>
                  </a:lnTo>
                  <a:lnTo>
                    <a:pt x="144" y="355"/>
                  </a:lnTo>
                  <a:lnTo>
                    <a:pt x="164" y="341"/>
                  </a:lnTo>
                  <a:lnTo>
                    <a:pt x="175" y="335"/>
                  </a:lnTo>
                  <a:lnTo>
                    <a:pt x="186" y="329"/>
                  </a:lnTo>
                  <a:lnTo>
                    <a:pt x="196" y="322"/>
                  </a:lnTo>
                  <a:lnTo>
                    <a:pt x="208" y="317"/>
                  </a:lnTo>
                  <a:lnTo>
                    <a:pt x="219" y="311"/>
                  </a:lnTo>
                  <a:lnTo>
                    <a:pt x="229" y="305"/>
                  </a:lnTo>
                  <a:lnTo>
                    <a:pt x="241" y="300"/>
                  </a:lnTo>
                  <a:lnTo>
                    <a:pt x="252" y="295"/>
                  </a:lnTo>
                  <a:lnTo>
                    <a:pt x="263" y="289"/>
                  </a:lnTo>
                  <a:lnTo>
                    <a:pt x="274" y="284"/>
                  </a:lnTo>
                  <a:lnTo>
                    <a:pt x="285" y="279"/>
                  </a:lnTo>
                  <a:lnTo>
                    <a:pt x="296" y="272"/>
                  </a:lnTo>
                  <a:lnTo>
                    <a:pt x="307" y="267"/>
                  </a:lnTo>
                  <a:lnTo>
                    <a:pt x="319" y="262"/>
                  </a:lnTo>
                  <a:lnTo>
                    <a:pt x="330" y="256"/>
                  </a:lnTo>
                  <a:lnTo>
                    <a:pt x="340" y="250"/>
                  </a:lnTo>
                  <a:lnTo>
                    <a:pt x="358" y="239"/>
                  </a:lnTo>
                  <a:lnTo>
                    <a:pt x="376" y="228"/>
                  </a:lnTo>
                  <a:lnTo>
                    <a:pt x="395" y="217"/>
                  </a:lnTo>
                  <a:lnTo>
                    <a:pt x="412" y="205"/>
                  </a:lnTo>
                  <a:lnTo>
                    <a:pt x="429" y="192"/>
                  </a:lnTo>
                  <a:lnTo>
                    <a:pt x="445" y="178"/>
                  </a:lnTo>
                  <a:lnTo>
                    <a:pt x="461" y="165"/>
                  </a:lnTo>
                  <a:lnTo>
                    <a:pt x="475" y="150"/>
                  </a:lnTo>
                  <a:lnTo>
                    <a:pt x="488" y="134"/>
                  </a:lnTo>
                  <a:lnTo>
                    <a:pt x="500" y="118"/>
                  </a:lnTo>
                  <a:lnTo>
                    <a:pt x="511" y="101"/>
                  </a:lnTo>
                  <a:lnTo>
                    <a:pt x="520" y="82"/>
                  </a:lnTo>
                  <a:lnTo>
                    <a:pt x="529" y="63"/>
                  </a:lnTo>
                  <a:lnTo>
                    <a:pt x="535" y="43"/>
                  </a:lnTo>
                  <a:lnTo>
                    <a:pt x="540" y="23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7" name="Freeform 96"/>
            <p:cNvSpPr>
              <a:spLocks noChangeArrowheads="1"/>
            </p:cNvSpPr>
            <p:nvPr/>
          </p:nvSpPr>
          <p:spPr bwMode="auto">
            <a:xfrm>
              <a:off x="307" y="785"/>
              <a:ext cx="40" cy="91"/>
            </a:xfrm>
            <a:custGeom>
              <a:avLst/>
              <a:gdLst>
                <a:gd name="T0" fmla="*/ 10 w 161"/>
                <a:gd name="T1" fmla="*/ 368 h 368"/>
                <a:gd name="T2" fmla="*/ 14 w 161"/>
                <a:gd name="T3" fmla="*/ 342 h 368"/>
                <a:gd name="T4" fmla="*/ 16 w 161"/>
                <a:gd name="T5" fmla="*/ 317 h 368"/>
                <a:gd name="T6" fmla="*/ 18 w 161"/>
                <a:gd name="T7" fmla="*/ 292 h 368"/>
                <a:gd name="T8" fmla="*/ 18 w 161"/>
                <a:gd name="T9" fmla="*/ 267 h 368"/>
                <a:gd name="T10" fmla="*/ 16 w 161"/>
                <a:gd name="T11" fmla="*/ 235 h 368"/>
                <a:gd name="T12" fmla="*/ 15 w 161"/>
                <a:gd name="T13" fmla="*/ 203 h 368"/>
                <a:gd name="T14" fmla="*/ 14 w 161"/>
                <a:gd name="T15" fmla="*/ 172 h 368"/>
                <a:gd name="T16" fmla="*/ 16 w 161"/>
                <a:gd name="T17" fmla="*/ 140 h 368"/>
                <a:gd name="T18" fmla="*/ 21 w 161"/>
                <a:gd name="T19" fmla="*/ 115 h 368"/>
                <a:gd name="T20" fmla="*/ 32 w 161"/>
                <a:gd name="T21" fmla="*/ 92 h 368"/>
                <a:gd name="T22" fmla="*/ 46 w 161"/>
                <a:gd name="T23" fmla="*/ 70 h 368"/>
                <a:gd name="T24" fmla="*/ 64 w 161"/>
                <a:gd name="T25" fmla="*/ 51 h 368"/>
                <a:gd name="T26" fmla="*/ 85 w 161"/>
                <a:gd name="T27" fmla="*/ 34 h 368"/>
                <a:gd name="T28" fmla="*/ 107 w 161"/>
                <a:gd name="T29" fmla="*/ 21 h 368"/>
                <a:gd name="T30" fmla="*/ 132 w 161"/>
                <a:gd name="T31" fmla="*/ 12 h 368"/>
                <a:gd name="T32" fmla="*/ 157 w 161"/>
                <a:gd name="T33" fmla="*/ 8 h 368"/>
                <a:gd name="T34" fmla="*/ 159 w 161"/>
                <a:gd name="T35" fmla="*/ 7 h 368"/>
                <a:gd name="T36" fmla="*/ 161 w 161"/>
                <a:gd name="T37" fmla="*/ 3 h 368"/>
                <a:gd name="T38" fmla="*/ 161 w 161"/>
                <a:gd name="T39" fmla="*/ 1 h 368"/>
                <a:gd name="T40" fmla="*/ 159 w 161"/>
                <a:gd name="T41" fmla="*/ 0 h 368"/>
                <a:gd name="T42" fmla="*/ 133 w 161"/>
                <a:gd name="T43" fmla="*/ 0 h 368"/>
                <a:gd name="T44" fmla="*/ 110 w 161"/>
                <a:gd name="T45" fmla="*/ 4 h 368"/>
                <a:gd name="T46" fmla="*/ 86 w 161"/>
                <a:gd name="T47" fmla="*/ 14 h 368"/>
                <a:gd name="T48" fmla="*/ 65 w 161"/>
                <a:gd name="T49" fmla="*/ 28 h 368"/>
                <a:gd name="T50" fmla="*/ 47 w 161"/>
                <a:gd name="T51" fmla="*/ 44 h 368"/>
                <a:gd name="T52" fmla="*/ 30 w 161"/>
                <a:gd name="T53" fmla="*/ 63 h 368"/>
                <a:gd name="T54" fmla="*/ 17 w 161"/>
                <a:gd name="T55" fmla="*/ 84 h 368"/>
                <a:gd name="T56" fmla="*/ 6 w 161"/>
                <a:gd name="T57" fmla="*/ 107 h 368"/>
                <a:gd name="T58" fmla="*/ 0 w 161"/>
                <a:gd name="T59" fmla="*/ 137 h 368"/>
                <a:gd name="T60" fmla="*/ 1 w 161"/>
                <a:gd name="T61" fmla="*/ 167 h 368"/>
                <a:gd name="T62" fmla="*/ 5 w 161"/>
                <a:gd name="T63" fmla="*/ 198 h 368"/>
                <a:gd name="T64" fmla="*/ 9 w 161"/>
                <a:gd name="T65" fmla="*/ 229 h 368"/>
                <a:gd name="T66" fmla="*/ 11 w 161"/>
                <a:gd name="T67" fmla="*/ 244 h 368"/>
                <a:gd name="T68" fmla="*/ 13 w 161"/>
                <a:gd name="T69" fmla="*/ 260 h 368"/>
                <a:gd name="T70" fmla="*/ 15 w 161"/>
                <a:gd name="T71" fmla="*/ 276 h 368"/>
                <a:gd name="T72" fmla="*/ 16 w 161"/>
                <a:gd name="T73" fmla="*/ 291 h 368"/>
                <a:gd name="T74" fmla="*/ 16 w 161"/>
                <a:gd name="T75" fmla="*/ 310 h 368"/>
                <a:gd name="T76" fmla="*/ 15 w 161"/>
                <a:gd name="T77" fmla="*/ 330 h 368"/>
                <a:gd name="T78" fmla="*/ 13 w 161"/>
                <a:gd name="T79" fmla="*/ 349 h 368"/>
                <a:gd name="T80" fmla="*/ 10 w 161"/>
                <a:gd name="T81" fmla="*/ 368 h 368"/>
                <a:gd name="T82" fmla="*/ 10 w 161"/>
                <a:gd name="T83" fmla="*/ 368 h 368"/>
                <a:gd name="T84" fmla="*/ 10 w 161"/>
                <a:gd name="T85" fmla="*/ 368 h 368"/>
                <a:gd name="T86" fmla="*/ 10 w 161"/>
                <a:gd name="T87" fmla="*/ 368 h 368"/>
                <a:gd name="T88" fmla="*/ 10 w 161"/>
                <a:gd name="T89" fmla="*/ 368 h 368"/>
                <a:gd name="T90" fmla="*/ 10 w 161"/>
                <a:gd name="T91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368">
                  <a:moveTo>
                    <a:pt x="10" y="368"/>
                  </a:moveTo>
                  <a:lnTo>
                    <a:pt x="14" y="342"/>
                  </a:lnTo>
                  <a:lnTo>
                    <a:pt x="16" y="317"/>
                  </a:lnTo>
                  <a:lnTo>
                    <a:pt x="18" y="292"/>
                  </a:lnTo>
                  <a:lnTo>
                    <a:pt x="18" y="267"/>
                  </a:lnTo>
                  <a:lnTo>
                    <a:pt x="16" y="235"/>
                  </a:lnTo>
                  <a:lnTo>
                    <a:pt x="15" y="203"/>
                  </a:lnTo>
                  <a:lnTo>
                    <a:pt x="14" y="172"/>
                  </a:lnTo>
                  <a:lnTo>
                    <a:pt x="16" y="140"/>
                  </a:lnTo>
                  <a:lnTo>
                    <a:pt x="21" y="115"/>
                  </a:lnTo>
                  <a:lnTo>
                    <a:pt x="32" y="92"/>
                  </a:lnTo>
                  <a:lnTo>
                    <a:pt x="46" y="70"/>
                  </a:lnTo>
                  <a:lnTo>
                    <a:pt x="64" y="51"/>
                  </a:lnTo>
                  <a:lnTo>
                    <a:pt x="85" y="34"/>
                  </a:lnTo>
                  <a:lnTo>
                    <a:pt x="107" y="21"/>
                  </a:lnTo>
                  <a:lnTo>
                    <a:pt x="132" y="12"/>
                  </a:lnTo>
                  <a:lnTo>
                    <a:pt x="157" y="8"/>
                  </a:lnTo>
                  <a:lnTo>
                    <a:pt x="159" y="7"/>
                  </a:lnTo>
                  <a:lnTo>
                    <a:pt x="161" y="3"/>
                  </a:lnTo>
                  <a:lnTo>
                    <a:pt x="161" y="1"/>
                  </a:lnTo>
                  <a:lnTo>
                    <a:pt x="159" y="0"/>
                  </a:lnTo>
                  <a:lnTo>
                    <a:pt x="133" y="0"/>
                  </a:lnTo>
                  <a:lnTo>
                    <a:pt x="110" y="4"/>
                  </a:lnTo>
                  <a:lnTo>
                    <a:pt x="86" y="14"/>
                  </a:lnTo>
                  <a:lnTo>
                    <a:pt x="65" y="28"/>
                  </a:lnTo>
                  <a:lnTo>
                    <a:pt x="47" y="44"/>
                  </a:lnTo>
                  <a:lnTo>
                    <a:pt x="30" y="63"/>
                  </a:lnTo>
                  <a:lnTo>
                    <a:pt x="17" y="84"/>
                  </a:lnTo>
                  <a:lnTo>
                    <a:pt x="6" y="107"/>
                  </a:lnTo>
                  <a:lnTo>
                    <a:pt x="0" y="137"/>
                  </a:lnTo>
                  <a:lnTo>
                    <a:pt x="1" y="167"/>
                  </a:lnTo>
                  <a:lnTo>
                    <a:pt x="5" y="198"/>
                  </a:lnTo>
                  <a:lnTo>
                    <a:pt x="9" y="229"/>
                  </a:lnTo>
                  <a:lnTo>
                    <a:pt x="11" y="244"/>
                  </a:lnTo>
                  <a:lnTo>
                    <a:pt x="13" y="260"/>
                  </a:lnTo>
                  <a:lnTo>
                    <a:pt x="15" y="276"/>
                  </a:lnTo>
                  <a:lnTo>
                    <a:pt x="16" y="291"/>
                  </a:lnTo>
                  <a:lnTo>
                    <a:pt x="16" y="310"/>
                  </a:lnTo>
                  <a:lnTo>
                    <a:pt x="15" y="330"/>
                  </a:lnTo>
                  <a:lnTo>
                    <a:pt x="13" y="349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" name="Freeform 97"/>
            <p:cNvSpPr>
              <a:spLocks noChangeArrowheads="1"/>
            </p:cNvSpPr>
            <p:nvPr/>
          </p:nvSpPr>
          <p:spPr bwMode="auto">
            <a:xfrm>
              <a:off x="345" y="784"/>
              <a:ext cx="75" cy="53"/>
            </a:xfrm>
            <a:custGeom>
              <a:avLst/>
              <a:gdLst>
                <a:gd name="T0" fmla="*/ 13 w 301"/>
                <a:gd name="T1" fmla="*/ 11 h 212"/>
                <a:gd name="T2" fmla="*/ 39 w 301"/>
                <a:gd name="T3" fmla="*/ 6 h 212"/>
                <a:gd name="T4" fmla="*/ 67 w 301"/>
                <a:gd name="T5" fmla="*/ 5 h 212"/>
                <a:gd name="T6" fmla="*/ 96 w 301"/>
                <a:gd name="T7" fmla="*/ 7 h 212"/>
                <a:gd name="T8" fmla="*/ 124 w 301"/>
                <a:gd name="T9" fmla="*/ 13 h 212"/>
                <a:gd name="T10" fmla="*/ 150 w 301"/>
                <a:gd name="T11" fmla="*/ 20 h 212"/>
                <a:gd name="T12" fmla="*/ 176 w 301"/>
                <a:gd name="T13" fmla="*/ 31 h 212"/>
                <a:gd name="T14" fmla="*/ 201 w 301"/>
                <a:gd name="T15" fmla="*/ 45 h 212"/>
                <a:gd name="T16" fmla="*/ 221 w 301"/>
                <a:gd name="T17" fmla="*/ 60 h 212"/>
                <a:gd name="T18" fmla="*/ 239 w 301"/>
                <a:gd name="T19" fmla="*/ 76 h 212"/>
                <a:gd name="T20" fmla="*/ 255 w 301"/>
                <a:gd name="T21" fmla="*/ 94 h 212"/>
                <a:gd name="T22" fmla="*/ 269 w 301"/>
                <a:gd name="T23" fmla="*/ 113 h 212"/>
                <a:gd name="T24" fmla="*/ 284 w 301"/>
                <a:gd name="T25" fmla="*/ 145 h 212"/>
                <a:gd name="T26" fmla="*/ 293 w 301"/>
                <a:gd name="T27" fmla="*/ 189 h 212"/>
                <a:gd name="T28" fmla="*/ 298 w 301"/>
                <a:gd name="T29" fmla="*/ 212 h 212"/>
                <a:gd name="T30" fmla="*/ 301 w 301"/>
                <a:gd name="T31" fmla="*/ 211 h 212"/>
                <a:gd name="T32" fmla="*/ 299 w 301"/>
                <a:gd name="T33" fmla="*/ 186 h 212"/>
                <a:gd name="T34" fmla="*/ 290 w 301"/>
                <a:gd name="T35" fmla="*/ 141 h 212"/>
                <a:gd name="T36" fmla="*/ 276 w 301"/>
                <a:gd name="T37" fmla="*/ 107 h 212"/>
                <a:gd name="T38" fmla="*/ 261 w 301"/>
                <a:gd name="T39" fmla="*/ 84 h 212"/>
                <a:gd name="T40" fmla="*/ 243 w 301"/>
                <a:gd name="T41" fmla="*/ 65 h 212"/>
                <a:gd name="T42" fmla="*/ 223 w 301"/>
                <a:gd name="T43" fmla="*/ 48 h 212"/>
                <a:gd name="T44" fmla="*/ 201 w 301"/>
                <a:gd name="T45" fmla="*/ 33 h 212"/>
                <a:gd name="T46" fmla="*/ 177 w 301"/>
                <a:gd name="T47" fmla="*/ 20 h 212"/>
                <a:gd name="T48" fmla="*/ 150 w 301"/>
                <a:gd name="T49" fmla="*/ 11 h 212"/>
                <a:gd name="T50" fmla="*/ 123 w 301"/>
                <a:gd name="T51" fmla="*/ 3 h 212"/>
                <a:gd name="T52" fmla="*/ 95 w 301"/>
                <a:gd name="T53" fmla="*/ 0 h 212"/>
                <a:gd name="T54" fmla="*/ 67 w 301"/>
                <a:gd name="T55" fmla="*/ 0 h 212"/>
                <a:gd name="T56" fmla="*/ 39 w 301"/>
                <a:gd name="T57" fmla="*/ 3 h 212"/>
                <a:gd name="T58" fmla="*/ 13 w 301"/>
                <a:gd name="T59" fmla="*/ 10 h 212"/>
                <a:gd name="T60" fmla="*/ 0 w 301"/>
                <a:gd name="T61" fmla="*/ 14 h 212"/>
                <a:gd name="T62" fmla="*/ 0 w 301"/>
                <a:gd name="T63" fmla="*/ 14 h 212"/>
                <a:gd name="T64" fmla="*/ 0 w 301"/>
                <a:gd name="T65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1" h="212">
                  <a:moveTo>
                    <a:pt x="0" y="14"/>
                  </a:moveTo>
                  <a:lnTo>
                    <a:pt x="13" y="11"/>
                  </a:lnTo>
                  <a:lnTo>
                    <a:pt x="27" y="7"/>
                  </a:lnTo>
                  <a:lnTo>
                    <a:pt x="39" y="6"/>
                  </a:lnTo>
                  <a:lnTo>
                    <a:pt x="53" y="5"/>
                  </a:lnTo>
                  <a:lnTo>
                    <a:pt x="67" y="5"/>
                  </a:lnTo>
                  <a:lnTo>
                    <a:pt x="82" y="5"/>
                  </a:lnTo>
                  <a:lnTo>
                    <a:pt x="96" y="7"/>
                  </a:lnTo>
                  <a:lnTo>
                    <a:pt x="110" y="10"/>
                  </a:lnTo>
                  <a:lnTo>
                    <a:pt x="124" y="13"/>
                  </a:lnTo>
                  <a:lnTo>
                    <a:pt x="137" y="16"/>
                  </a:lnTo>
                  <a:lnTo>
                    <a:pt x="150" y="20"/>
                  </a:lnTo>
                  <a:lnTo>
                    <a:pt x="163" y="26"/>
                  </a:lnTo>
                  <a:lnTo>
                    <a:pt x="176" y="31"/>
                  </a:lnTo>
                  <a:lnTo>
                    <a:pt x="189" y="37"/>
                  </a:lnTo>
                  <a:lnTo>
                    <a:pt x="201" y="45"/>
                  </a:lnTo>
                  <a:lnTo>
                    <a:pt x="211" y="52"/>
                  </a:lnTo>
                  <a:lnTo>
                    <a:pt x="221" y="60"/>
                  </a:lnTo>
                  <a:lnTo>
                    <a:pt x="230" y="67"/>
                  </a:lnTo>
                  <a:lnTo>
                    <a:pt x="239" y="76"/>
                  </a:lnTo>
                  <a:lnTo>
                    <a:pt x="247" y="84"/>
                  </a:lnTo>
                  <a:lnTo>
                    <a:pt x="255" y="94"/>
                  </a:lnTo>
                  <a:lnTo>
                    <a:pt x="262" y="103"/>
                  </a:lnTo>
                  <a:lnTo>
                    <a:pt x="269" y="113"/>
                  </a:lnTo>
                  <a:lnTo>
                    <a:pt x="275" y="124"/>
                  </a:lnTo>
                  <a:lnTo>
                    <a:pt x="284" y="145"/>
                  </a:lnTo>
                  <a:lnTo>
                    <a:pt x="290" y="166"/>
                  </a:lnTo>
                  <a:lnTo>
                    <a:pt x="293" y="189"/>
                  </a:lnTo>
                  <a:lnTo>
                    <a:pt x="297" y="211"/>
                  </a:lnTo>
                  <a:lnTo>
                    <a:pt x="298" y="212"/>
                  </a:lnTo>
                  <a:lnTo>
                    <a:pt x="299" y="212"/>
                  </a:lnTo>
                  <a:lnTo>
                    <a:pt x="301" y="211"/>
                  </a:lnTo>
                  <a:lnTo>
                    <a:pt x="301" y="210"/>
                  </a:lnTo>
                  <a:lnTo>
                    <a:pt x="299" y="186"/>
                  </a:lnTo>
                  <a:lnTo>
                    <a:pt x="295" y="163"/>
                  </a:lnTo>
                  <a:lnTo>
                    <a:pt x="290" y="141"/>
                  </a:lnTo>
                  <a:lnTo>
                    <a:pt x="283" y="118"/>
                  </a:lnTo>
                  <a:lnTo>
                    <a:pt x="276" y="107"/>
                  </a:lnTo>
                  <a:lnTo>
                    <a:pt x="270" y="95"/>
                  </a:lnTo>
                  <a:lnTo>
                    <a:pt x="261" y="84"/>
                  </a:lnTo>
                  <a:lnTo>
                    <a:pt x="253" y="75"/>
                  </a:lnTo>
                  <a:lnTo>
                    <a:pt x="243" y="65"/>
                  </a:lnTo>
                  <a:lnTo>
                    <a:pt x="233" y="56"/>
                  </a:lnTo>
                  <a:lnTo>
                    <a:pt x="223" y="48"/>
                  </a:lnTo>
                  <a:lnTo>
                    <a:pt x="212" y="40"/>
                  </a:lnTo>
                  <a:lnTo>
                    <a:pt x="201" y="33"/>
                  </a:lnTo>
                  <a:lnTo>
                    <a:pt x="189" y="26"/>
                  </a:lnTo>
                  <a:lnTo>
                    <a:pt x="177" y="20"/>
                  </a:lnTo>
                  <a:lnTo>
                    <a:pt x="163" y="15"/>
                  </a:lnTo>
                  <a:lnTo>
                    <a:pt x="150" y="11"/>
                  </a:lnTo>
                  <a:lnTo>
                    <a:pt x="137" y="6"/>
                  </a:lnTo>
                  <a:lnTo>
                    <a:pt x="123" y="3"/>
                  </a:lnTo>
                  <a:lnTo>
                    <a:pt x="109" y="1"/>
                  </a:lnTo>
                  <a:lnTo>
                    <a:pt x="95" y="0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39" y="3"/>
                  </a:lnTo>
                  <a:lnTo>
                    <a:pt x="26" y="6"/>
                  </a:lnTo>
                  <a:lnTo>
                    <a:pt x="13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9" name="Freeform 98"/>
            <p:cNvSpPr>
              <a:spLocks noChangeArrowheads="1"/>
            </p:cNvSpPr>
            <p:nvPr/>
          </p:nvSpPr>
          <p:spPr bwMode="auto">
            <a:xfrm>
              <a:off x="373" y="816"/>
              <a:ext cx="25" cy="24"/>
            </a:xfrm>
            <a:custGeom>
              <a:avLst/>
              <a:gdLst>
                <a:gd name="T0" fmla="*/ 68 w 98"/>
                <a:gd name="T1" fmla="*/ 28 h 97"/>
                <a:gd name="T2" fmla="*/ 79 w 98"/>
                <a:gd name="T3" fmla="*/ 42 h 97"/>
                <a:gd name="T4" fmla="*/ 85 w 98"/>
                <a:gd name="T5" fmla="*/ 58 h 97"/>
                <a:gd name="T6" fmla="*/ 90 w 98"/>
                <a:gd name="T7" fmla="*/ 78 h 97"/>
                <a:gd name="T8" fmla="*/ 92 w 98"/>
                <a:gd name="T9" fmla="*/ 96 h 97"/>
                <a:gd name="T10" fmla="*/ 93 w 98"/>
                <a:gd name="T11" fmla="*/ 97 h 97"/>
                <a:gd name="T12" fmla="*/ 95 w 98"/>
                <a:gd name="T13" fmla="*/ 97 h 97"/>
                <a:gd name="T14" fmla="*/ 96 w 98"/>
                <a:gd name="T15" fmla="*/ 96 h 97"/>
                <a:gd name="T16" fmla="*/ 97 w 98"/>
                <a:gd name="T17" fmla="*/ 95 h 97"/>
                <a:gd name="T18" fmla="*/ 98 w 98"/>
                <a:gd name="T19" fmla="*/ 73 h 97"/>
                <a:gd name="T20" fmla="*/ 96 w 98"/>
                <a:gd name="T21" fmla="*/ 53 h 97"/>
                <a:gd name="T22" fmla="*/ 89 w 98"/>
                <a:gd name="T23" fmla="*/ 34 h 97"/>
                <a:gd name="T24" fmla="*/ 75 w 98"/>
                <a:gd name="T25" fmla="*/ 19 h 97"/>
                <a:gd name="T26" fmla="*/ 62 w 98"/>
                <a:gd name="T27" fmla="*/ 11 h 97"/>
                <a:gd name="T28" fmla="*/ 48 w 98"/>
                <a:gd name="T29" fmla="*/ 5 h 97"/>
                <a:gd name="T30" fmla="*/ 35 w 98"/>
                <a:gd name="T31" fmla="*/ 2 h 97"/>
                <a:gd name="T32" fmla="*/ 25 w 98"/>
                <a:gd name="T33" fmla="*/ 0 h 97"/>
                <a:gd name="T34" fmla="*/ 14 w 98"/>
                <a:gd name="T35" fmla="*/ 0 h 97"/>
                <a:gd name="T36" fmla="*/ 7 w 98"/>
                <a:gd name="T37" fmla="*/ 0 h 97"/>
                <a:gd name="T38" fmla="*/ 2 w 98"/>
                <a:gd name="T39" fmla="*/ 1 h 97"/>
                <a:gd name="T40" fmla="*/ 0 w 98"/>
                <a:gd name="T41" fmla="*/ 1 h 97"/>
                <a:gd name="T42" fmla="*/ 2 w 98"/>
                <a:gd name="T43" fmla="*/ 1 h 97"/>
                <a:gd name="T44" fmla="*/ 9 w 98"/>
                <a:gd name="T45" fmla="*/ 3 h 97"/>
                <a:gd name="T46" fmla="*/ 17 w 98"/>
                <a:gd name="T47" fmla="*/ 5 h 97"/>
                <a:gd name="T48" fmla="*/ 28 w 98"/>
                <a:gd name="T49" fmla="*/ 7 h 97"/>
                <a:gd name="T50" fmla="*/ 40 w 98"/>
                <a:gd name="T51" fmla="*/ 12 h 97"/>
                <a:gd name="T52" fmla="*/ 50 w 98"/>
                <a:gd name="T53" fmla="*/ 16 h 97"/>
                <a:gd name="T54" fmla="*/ 61 w 98"/>
                <a:gd name="T55" fmla="*/ 21 h 97"/>
                <a:gd name="T56" fmla="*/ 68 w 98"/>
                <a:gd name="T5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7">
                  <a:moveTo>
                    <a:pt x="68" y="28"/>
                  </a:moveTo>
                  <a:lnTo>
                    <a:pt x="79" y="42"/>
                  </a:lnTo>
                  <a:lnTo>
                    <a:pt x="85" y="58"/>
                  </a:lnTo>
                  <a:lnTo>
                    <a:pt x="90" y="78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73"/>
                  </a:lnTo>
                  <a:lnTo>
                    <a:pt x="96" y="53"/>
                  </a:lnTo>
                  <a:lnTo>
                    <a:pt x="89" y="34"/>
                  </a:lnTo>
                  <a:lnTo>
                    <a:pt x="75" y="19"/>
                  </a:lnTo>
                  <a:lnTo>
                    <a:pt x="62" y="11"/>
                  </a:lnTo>
                  <a:lnTo>
                    <a:pt x="48" y="5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3"/>
                  </a:lnTo>
                  <a:lnTo>
                    <a:pt x="17" y="5"/>
                  </a:lnTo>
                  <a:lnTo>
                    <a:pt x="28" y="7"/>
                  </a:lnTo>
                  <a:lnTo>
                    <a:pt x="40" y="12"/>
                  </a:lnTo>
                  <a:lnTo>
                    <a:pt x="50" y="16"/>
                  </a:lnTo>
                  <a:lnTo>
                    <a:pt x="61" y="21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0" name="Freeform 99"/>
            <p:cNvSpPr>
              <a:spLocks noChangeArrowheads="1"/>
            </p:cNvSpPr>
            <p:nvPr/>
          </p:nvSpPr>
          <p:spPr bwMode="auto">
            <a:xfrm>
              <a:off x="321" y="812"/>
              <a:ext cx="28" cy="75"/>
            </a:xfrm>
            <a:custGeom>
              <a:avLst/>
              <a:gdLst>
                <a:gd name="T0" fmla="*/ 30 w 111"/>
                <a:gd name="T1" fmla="*/ 23 h 298"/>
                <a:gd name="T2" fmla="*/ 18 w 111"/>
                <a:gd name="T3" fmla="*/ 38 h 298"/>
                <a:gd name="T4" fmla="*/ 13 w 111"/>
                <a:gd name="T5" fmla="*/ 54 h 298"/>
                <a:gd name="T6" fmla="*/ 15 w 111"/>
                <a:gd name="T7" fmla="*/ 71 h 298"/>
                <a:gd name="T8" fmla="*/ 26 w 111"/>
                <a:gd name="T9" fmla="*/ 85 h 298"/>
                <a:gd name="T10" fmla="*/ 35 w 111"/>
                <a:gd name="T11" fmla="*/ 96 h 298"/>
                <a:gd name="T12" fmla="*/ 43 w 111"/>
                <a:gd name="T13" fmla="*/ 112 h 298"/>
                <a:gd name="T14" fmla="*/ 37 w 111"/>
                <a:gd name="T15" fmla="*/ 131 h 298"/>
                <a:gd name="T16" fmla="*/ 26 w 111"/>
                <a:gd name="T17" fmla="*/ 151 h 298"/>
                <a:gd name="T18" fmla="*/ 14 w 111"/>
                <a:gd name="T19" fmla="*/ 177 h 298"/>
                <a:gd name="T20" fmla="*/ 3 w 111"/>
                <a:gd name="T21" fmla="*/ 216 h 298"/>
                <a:gd name="T22" fmla="*/ 0 w 111"/>
                <a:gd name="T23" fmla="*/ 271 h 298"/>
                <a:gd name="T24" fmla="*/ 3 w 111"/>
                <a:gd name="T25" fmla="*/ 288 h 298"/>
                <a:gd name="T26" fmla="*/ 11 w 111"/>
                <a:gd name="T27" fmla="*/ 227 h 298"/>
                <a:gd name="T28" fmla="*/ 21 w 111"/>
                <a:gd name="T29" fmla="*/ 188 h 298"/>
                <a:gd name="T30" fmla="*/ 31 w 111"/>
                <a:gd name="T31" fmla="*/ 168 h 298"/>
                <a:gd name="T32" fmla="*/ 42 w 111"/>
                <a:gd name="T33" fmla="*/ 149 h 298"/>
                <a:gd name="T34" fmla="*/ 52 w 111"/>
                <a:gd name="T35" fmla="*/ 130 h 298"/>
                <a:gd name="T36" fmla="*/ 58 w 111"/>
                <a:gd name="T37" fmla="*/ 105 h 298"/>
                <a:gd name="T38" fmla="*/ 43 w 111"/>
                <a:gd name="T39" fmla="*/ 79 h 298"/>
                <a:gd name="T40" fmla="*/ 28 w 111"/>
                <a:gd name="T41" fmla="*/ 60 h 298"/>
                <a:gd name="T42" fmla="*/ 26 w 111"/>
                <a:gd name="T43" fmla="*/ 44 h 298"/>
                <a:gd name="T44" fmla="*/ 33 w 111"/>
                <a:gd name="T45" fmla="*/ 30 h 298"/>
                <a:gd name="T46" fmla="*/ 47 w 111"/>
                <a:gd name="T47" fmla="*/ 17 h 298"/>
                <a:gd name="T48" fmla="*/ 61 w 111"/>
                <a:gd name="T49" fmla="*/ 8 h 298"/>
                <a:gd name="T50" fmla="*/ 79 w 111"/>
                <a:gd name="T51" fmla="*/ 5 h 298"/>
                <a:gd name="T52" fmla="*/ 97 w 111"/>
                <a:gd name="T53" fmla="*/ 4 h 298"/>
                <a:gd name="T54" fmla="*/ 109 w 111"/>
                <a:gd name="T55" fmla="*/ 4 h 298"/>
                <a:gd name="T56" fmla="*/ 109 w 111"/>
                <a:gd name="T57" fmla="*/ 3 h 298"/>
                <a:gd name="T58" fmla="*/ 95 w 111"/>
                <a:gd name="T59" fmla="*/ 1 h 298"/>
                <a:gd name="T60" fmla="*/ 73 w 111"/>
                <a:gd name="T61" fmla="*/ 1 h 298"/>
                <a:gd name="T62" fmla="*/ 48 w 111"/>
                <a:gd name="T63" fmla="*/ 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298">
                  <a:moveTo>
                    <a:pt x="36" y="17"/>
                  </a:moveTo>
                  <a:lnTo>
                    <a:pt x="30" y="23"/>
                  </a:lnTo>
                  <a:lnTo>
                    <a:pt x="24" y="31"/>
                  </a:lnTo>
                  <a:lnTo>
                    <a:pt x="18" y="38"/>
                  </a:lnTo>
                  <a:lnTo>
                    <a:pt x="15" y="47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5" y="71"/>
                  </a:lnTo>
                  <a:lnTo>
                    <a:pt x="20" y="80"/>
                  </a:lnTo>
                  <a:lnTo>
                    <a:pt x="26" y="85"/>
                  </a:lnTo>
                  <a:lnTo>
                    <a:pt x="31" y="91"/>
                  </a:lnTo>
                  <a:lnTo>
                    <a:pt x="35" y="96"/>
                  </a:lnTo>
                  <a:lnTo>
                    <a:pt x="40" y="102"/>
                  </a:lnTo>
                  <a:lnTo>
                    <a:pt x="43" y="112"/>
                  </a:lnTo>
                  <a:lnTo>
                    <a:pt x="42" y="121"/>
                  </a:lnTo>
                  <a:lnTo>
                    <a:pt x="37" y="131"/>
                  </a:lnTo>
                  <a:lnTo>
                    <a:pt x="32" y="140"/>
                  </a:lnTo>
                  <a:lnTo>
                    <a:pt x="26" y="151"/>
                  </a:lnTo>
                  <a:lnTo>
                    <a:pt x="19" y="164"/>
                  </a:lnTo>
                  <a:lnTo>
                    <a:pt x="14" y="177"/>
                  </a:lnTo>
                  <a:lnTo>
                    <a:pt x="10" y="190"/>
                  </a:lnTo>
                  <a:lnTo>
                    <a:pt x="3" y="216"/>
                  </a:lnTo>
                  <a:lnTo>
                    <a:pt x="1" y="243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3" y="288"/>
                  </a:lnTo>
                  <a:lnTo>
                    <a:pt x="7" y="261"/>
                  </a:lnTo>
                  <a:lnTo>
                    <a:pt x="11" y="227"/>
                  </a:lnTo>
                  <a:lnTo>
                    <a:pt x="18" y="197"/>
                  </a:lnTo>
                  <a:lnTo>
                    <a:pt x="21" y="188"/>
                  </a:lnTo>
                  <a:lnTo>
                    <a:pt x="27" y="177"/>
                  </a:lnTo>
                  <a:lnTo>
                    <a:pt x="31" y="168"/>
                  </a:lnTo>
                  <a:lnTo>
                    <a:pt x="36" y="159"/>
                  </a:lnTo>
                  <a:lnTo>
                    <a:pt x="42" y="149"/>
                  </a:lnTo>
                  <a:lnTo>
                    <a:pt x="47" y="141"/>
                  </a:lnTo>
                  <a:lnTo>
                    <a:pt x="52" y="130"/>
                  </a:lnTo>
                  <a:lnTo>
                    <a:pt x="57" y="120"/>
                  </a:lnTo>
                  <a:lnTo>
                    <a:pt x="58" y="105"/>
                  </a:lnTo>
                  <a:lnTo>
                    <a:pt x="52" y="92"/>
                  </a:lnTo>
                  <a:lnTo>
                    <a:pt x="43" y="79"/>
                  </a:lnTo>
                  <a:lnTo>
                    <a:pt x="33" y="68"/>
                  </a:lnTo>
                  <a:lnTo>
                    <a:pt x="28" y="60"/>
                  </a:lnTo>
                  <a:lnTo>
                    <a:pt x="25" y="52"/>
                  </a:lnTo>
                  <a:lnTo>
                    <a:pt x="26" y="44"/>
                  </a:lnTo>
                  <a:lnTo>
                    <a:pt x="29" y="36"/>
                  </a:lnTo>
                  <a:lnTo>
                    <a:pt x="33" y="30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1" y="8"/>
                  </a:lnTo>
                  <a:lnTo>
                    <a:pt x="69" y="6"/>
                  </a:lnTo>
                  <a:lnTo>
                    <a:pt x="79" y="5"/>
                  </a:lnTo>
                  <a:lnTo>
                    <a:pt x="89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73" y="1"/>
                  </a:lnTo>
                  <a:lnTo>
                    <a:pt x="60" y="3"/>
                  </a:lnTo>
                  <a:lnTo>
                    <a:pt x="48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1" name="Freeform 100"/>
            <p:cNvSpPr>
              <a:spLocks noChangeArrowheads="1"/>
            </p:cNvSpPr>
            <p:nvPr/>
          </p:nvSpPr>
          <p:spPr bwMode="auto">
            <a:xfrm>
              <a:off x="303" y="836"/>
              <a:ext cx="21" cy="46"/>
            </a:xfrm>
            <a:custGeom>
              <a:avLst/>
              <a:gdLst>
                <a:gd name="T0" fmla="*/ 68 w 83"/>
                <a:gd name="T1" fmla="*/ 9 h 183"/>
                <a:gd name="T2" fmla="*/ 63 w 83"/>
                <a:gd name="T3" fmla="*/ 4 h 183"/>
                <a:gd name="T4" fmla="*/ 57 w 83"/>
                <a:gd name="T5" fmla="*/ 1 h 183"/>
                <a:gd name="T6" fmla="*/ 51 w 83"/>
                <a:gd name="T7" fmla="*/ 0 h 183"/>
                <a:gd name="T8" fmla="*/ 45 w 83"/>
                <a:gd name="T9" fmla="*/ 1 h 183"/>
                <a:gd name="T10" fmla="*/ 39 w 83"/>
                <a:gd name="T11" fmla="*/ 3 h 183"/>
                <a:gd name="T12" fmla="*/ 34 w 83"/>
                <a:gd name="T13" fmla="*/ 6 h 183"/>
                <a:gd name="T14" fmla="*/ 29 w 83"/>
                <a:gd name="T15" fmla="*/ 11 h 183"/>
                <a:gd name="T16" fmla="*/ 24 w 83"/>
                <a:gd name="T17" fmla="*/ 16 h 183"/>
                <a:gd name="T18" fmla="*/ 13 w 83"/>
                <a:gd name="T19" fmla="*/ 36 h 183"/>
                <a:gd name="T20" fmla="*/ 5 w 83"/>
                <a:gd name="T21" fmla="*/ 58 h 183"/>
                <a:gd name="T22" fmla="*/ 1 w 83"/>
                <a:gd name="T23" fmla="*/ 82 h 183"/>
                <a:gd name="T24" fmla="*/ 0 w 83"/>
                <a:gd name="T25" fmla="*/ 105 h 183"/>
                <a:gd name="T26" fmla="*/ 2 w 83"/>
                <a:gd name="T27" fmla="*/ 118 h 183"/>
                <a:gd name="T28" fmla="*/ 6 w 83"/>
                <a:gd name="T29" fmla="*/ 132 h 183"/>
                <a:gd name="T30" fmla="*/ 13 w 83"/>
                <a:gd name="T31" fmla="*/ 146 h 183"/>
                <a:gd name="T32" fmla="*/ 20 w 83"/>
                <a:gd name="T33" fmla="*/ 159 h 183"/>
                <a:gd name="T34" fmla="*/ 28 w 83"/>
                <a:gd name="T35" fmla="*/ 169 h 183"/>
                <a:gd name="T36" fmla="*/ 34 w 83"/>
                <a:gd name="T37" fmla="*/ 177 h 183"/>
                <a:gd name="T38" fmla="*/ 39 w 83"/>
                <a:gd name="T39" fmla="*/ 182 h 183"/>
                <a:gd name="T40" fmla="*/ 40 w 83"/>
                <a:gd name="T41" fmla="*/ 183 h 183"/>
                <a:gd name="T42" fmla="*/ 34 w 83"/>
                <a:gd name="T43" fmla="*/ 171 h 183"/>
                <a:gd name="T44" fmla="*/ 28 w 83"/>
                <a:gd name="T45" fmla="*/ 159 h 183"/>
                <a:gd name="T46" fmla="*/ 22 w 83"/>
                <a:gd name="T47" fmla="*/ 147 h 183"/>
                <a:gd name="T48" fmla="*/ 18 w 83"/>
                <a:gd name="T49" fmla="*/ 134 h 183"/>
                <a:gd name="T50" fmla="*/ 16 w 83"/>
                <a:gd name="T51" fmla="*/ 117 h 183"/>
                <a:gd name="T52" fmla="*/ 16 w 83"/>
                <a:gd name="T53" fmla="*/ 99 h 183"/>
                <a:gd name="T54" fmla="*/ 17 w 83"/>
                <a:gd name="T55" fmla="*/ 81 h 183"/>
                <a:gd name="T56" fmla="*/ 19 w 83"/>
                <a:gd name="T57" fmla="*/ 64 h 183"/>
                <a:gd name="T58" fmla="*/ 21 w 83"/>
                <a:gd name="T59" fmla="*/ 54 h 183"/>
                <a:gd name="T60" fmla="*/ 25 w 83"/>
                <a:gd name="T61" fmla="*/ 44 h 183"/>
                <a:gd name="T62" fmla="*/ 30 w 83"/>
                <a:gd name="T63" fmla="*/ 32 h 183"/>
                <a:gd name="T64" fmla="*/ 36 w 83"/>
                <a:gd name="T65" fmla="*/ 22 h 183"/>
                <a:gd name="T66" fmla="*/ 42 w 83"/>
                <a:gd name="T67" fmla="*/ 15 h 183"/>
                <a:gd name="T68" fmla="*/ 51 w 83"/>
                <a:gd name="T69" fmla="*/ 12 h 183"/>
                <a:gd name="T70" fmla="*/ 60 w 83"/>
                <a:gd name="T71" fmla="*/ 14 h 183"/>
                <a:gd name="T72" fmla="*/ 69 w 83"/>
                <a:gd name="T73" fmla="*/ 23 h 183"/>
                <a:gd name="T74" fmla="*/ 78 w 83"/>
                <a:gd name="T75" fmla="*/ 33 h 183"/>
                <a:gd name="T76" fmla="*/ 83 w 83"/>
                <a:gd name="T77" fmla="*/ 35 h 183"/>
                <a:gd name="T78" fmla="*/ 81 w 83"/>
                <a:gd name="T79" fmla="*/ 29 h 183"/>
                <a:gd name="T80" fmla="*/ 68 w 83"/>
                <a:gd name="T81" fmla="*/ 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83">
                  <a:moveTo>
                    <a:pt x="68" y="9"/>
                  </a:moveTo>
                  <a:lnTo>
                    <a:pt x="63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3" y="146"/>
                  </a:lnTo>
                  <a:lnTo>
                    <a:pt x="20" y="159"/>
                  </a:lnTo>
                  <a:lnTo>
                    <a:pt x="28" y="169"/>
                  </a:lnTo>
                  <a:lnTo>
                    <a:pt x="34" y="177"/>
                  </a:lnTo>
                  <a:lnTo>
                    <a:pt x="39" y="182"/>
                  </a:lnTo>
                  <a:lnTo>
                    <a:pt x="40" y="183"/>
                  </a:lnTo>
                  <a:lnTo>
                    <a:pt x="34" y="171"/>
                  </a:lnTo>
                  <a:lnTo>
                    <a:pt x="28" y="159"/>
                  </a:lnTo>
                  <a:lnTo>
                    <a:pt x="22" y="147"/>
                  </a:lnTo>
                  <a:lnTo>
                    <a:pt x="18" y="134"/>
                  </a:lnTo>
                  <a:lnTo>
                    <a:pt x="16" y="117"/>
                  </a:lnTo>
                  <a:lnTo>
                    <a:pt x="16" y="99"/>
                  </a:lnTo>
                  <a:lnTo>
                    <a:pt x="17" y="81"/>
                  </a:lnTo>
                  <a:lnTo>
                    <a:pt x="19" y="64"/>
                  </a:lnTo>
                  <a:lnTo>
                    <a:pt x="21" y="54"/>
                  </a:lnTo>
                  <a:lnTo>
                    <a:pt x="25" y="44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60" y="14"/>
                  </a:lnTo>
                  <a:lnTo>
                    <a:pt x="69" y="23"/>
                  </a:lnTo>
                  <a:lnTo>
                    <a:pt x="78" y="33"/>
                  </a:lnTo>
                  <a:lnTo>
                    <a:pt x="83" y="35"/>
                  </a:lnTo>
                  <a:lnTo>
                    <a:pt x="81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2" name="Freeform 101"/>
            <p:cNvSpPr>
              <a:spLocks noChangeArrowheads="1"/>
            </p:cNvSpPr>
            <p:nvPr/>
          </p:nvSpPr>
          <p:spPr bwMode="auto">
            <a:xfrm>
              <a:off x="506" y="931"/>
              <a:ext cx="41" cy="202"/>
            </a:xfrm>
            <a:custGeom>
              <a:avLst/>
              <a:gdLst>
                <a:gd name="T0" fmla="*/ 165 w 165"/>
                <a:gd name="T1" fmla="*/ 0 h 811"/>
                <a:gd name="T2" fmla="*/ 143 w 165"/>
                <a:gd name="T3" fmla="*/ 48 h 811"/>
                <a:gd name="T4" fmla="*/ 122 w 165"/>
                <a:gd name="T5" fmla="*/ 96 h 811"/>
                <a:gd name="T6" fmla="*/ 101 w 165"/>
                <a:gd name="T7" fmla="*/ 144 h 811"/>
                <a:gd name="T8" fmla="*/ 81 w 165"/>
                <a:gd name="T9" fmla="*/ 192 h 811"/>
                <a:gd name="T10" fmla="*/ 63 w 165"/>
                <a:gd name="T11" fmla="*/ 241 h 811"/>
                <a:gd name="T12" fmla="*/ 47 w 165"/>
                <a:gd name="T13" fmla="*/ 291 h 811"/>
                <a:gd name="T14" fmla="*/ 33 w 165"/>
                <a:gd name="T15" fmla="*/ 342 h 811"/>
                <a:gd name="T16" fmla="*/ 23 w 165"/>
                <a:gd name="T17" fmla="*/ 394 h 811"/>
                <a:gd name="T18" fmla="*/ 8 w 165"/>
                <a:gd name="T19" fmla="*/ 497 h 811"/>
                <a:gd name="T20" fmla="*/ 0 w 165"/>
                <a:gd name="T21" fmla="*/ 601 h 811"/>
                <a:gd name="T22" fmla="*/ 0 w 165"/>
                <a:gd name="T23" fmla="*/ 706 h 811"/>
                <a:gd name="T24" fmla="*/ 10 w 165"/>
                <a:gd name="T25" fmla="*/ 810 h 811"/>
                <a:gd name="T26" fmla="*/ 11 w 165"/>
                <a:gd name="T27" fmla="*/ 811 h 811"/>
                <a:gd name="T28" fmla="*/ 13 w 165"/>
                <a:gd name="T29" fmla="*/ 811 h 811"/>
                <a:gd name="T30" fmla="*/ 15 w 165"/>
                <a:gd name="T31" fmla="*/ 810 h 811"/>
                <a:gd name="T32" fmla="*/ 15 w 165"/>
                <a:gd name="T33" fmla="*/ 808 h 811"/>
                <a:gd name="T34" fmla="*/ 12 w 165"/>
                <a:gd name="T35" fmla="*/ 758 h 811"/>
                <a:gd name="T36" fmla="*/ 10 w 165"/>
                <a:gd name="T37" fmla="*/ 709 h 811"/>
                <a:gd name="T38" fmla="*/ 9 w 165"/>
                <a:gd name="T39" fmla="*/ 659 h 811"/>
                <a:gd name="T40" fmla="*/ 9 w 165"/>
                <a:gd name="T41" fmla="*/ 609 h 811"/>
                <a:gd name="T42" fmla="*/ 11 w 165"/>
                <a:gd name="T43" fmla="*/ 557 h 811"/>
                <a:gd name="T44" fmla="*/ 16 w 165"/>
                <a:gd name="T45" fmla="*/ 504 h 811"/>
                <a:gd name="T46" fmla="*/ 22 w 165"/>
                <a:gd name="T47" fmla="*/ 452 h 811"/>
                <a:gd name="T48" fmla="*/ 29 w 165"/>
                <a:gd name="T49" fmla="*/ 400 h 811"/>
                <a:gd name="T50" fmla="*/ 39 w 165"/>
                <a:gd name="T51" fmla="*/ 348 h 811"/>
                <a:gd name="T52" fmla="*/ 50 w 165"/>
                <a:gd name="T53" fmla="*/ 297 h 811"/>
                <a:gd name="T54" fmla="*/ 66 w 165"/>
                <a:gd name="T55" fmla="*/ 247 h 811"/>
                <a:gd name="T56" fmla="*/ 83 w 165"/>
                <a:gd name="T57" fmla="*/ 196 h 811"/>
                <a:gd name="T58" fmla="*/ 103 w 165"/>
                <a:gd name="T59" fmla="*/ 146 h 811"/>
                <a:gd name="T60" fmla="*/ 122 w 165"/>
                <a:gd name="T61" fmla="*/ 97 h 811"/>
                <a:gd name="T62" fmla="*/ 143 w 165"/>
                <a:gd name="T63" fmla="*/ 48 h 811"/>
                <a:gd name="T64" fmla="*/ 165 w 165"/>
                <a:gd name="T65" fmla="*/ 0 h 811"/>
                <a:gd name="T66" fmla="*/ 165 w 165"/>
                <a:gd name="T67" fmla="*/ 0 h 811"/>
                <a:gd name="T68" fmla="*/ 165 w 165"/>
                <a:gd name="T69" fmla="*/ 0 h 811"/>
                <a:gd name="T70" fmla="*/ 165 w 165"/>
                <a:gd name="T71" fmla="*/ 0 h 811"/>
                <a:gd name="T72" fmla="*/ 165 w 165"/>
                <a:gd name="T73" fmla="*/ 0 h 811"/>
                <a:gd name="T74" fmla="*/ 165 w 165"/>
                <a:gd name="T7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811">
                  <a:moveTo>
                    <a:pt x="165" y="0"/>
                  </a:moveTo>
                  <a:lnTo>
                    <a:pt x="143" y="48"/>
                  </a:lnTo>
                  <a:lnTo>
                    <a:pt x="122" y="96"/>
                  </a:lnTo>
                  <a:lnTo>
                    <a:pt x="101" y="144"/>
                  </a:lnTo>
                  <a:lnTo>
                    <a:pt x="81" y="192"/>
                  </a:lnTo>
                  <a:lnTo>
                    <a:pt x="63" y="241"/>
                  </a:lnTo>
                  <a:lnTo>
                    <a:pt x="47" y="291"/>
                  </a:lnTo>
                  <a:lnTo>
                    <a:pt x="33" y="342"/>
                  </a:lnTo>
                  <a:lnTo>
                    <a:pt x="23" y="394"/>
                  </a:lnTo>
                  <a:lnTo>
                    <a:pt x="8" y="497"/>
                  </a:lnTo>
                  <a:lnTo>
                    <a:pt x="0" y="601"/>
                  </a:lnTo>
                  <a:lnTo>
                    <a:pt x="0" y="706"/>
                  </a:lnTo>
                  <a:lnTo>
                    <a:pt x="10" y="810"/>
                  </a:lnTo>
                  <a:lnTo>
                    <a:pt x="11" y="811"/>
                  </a:lnTo>
                  <a:lnTo>
                    <a:pt x="13" y="811"/>
                  </a:lnTo>
                  <a:lnTo>
                    <a:pt x="15" y="810"/>
                  </a:lnTo>
                  <a:lnTo>
                    <a:pt x="15" y="808"/>
                  </a:lnTo>
                  <a:lnTo>
                    <a:pt x="12" y="758"/>
                  </a:lnTo>
                  <a:lnTo>
                    <a:pt x="10" y="709"/>
                  </a:lnTo>
                  <a:lnTo>
                    <a:pt x="9" y="659"/>
                  </a:lnTo>
                  <a:lnTo>
                    <a:pt x="9" y="609"/>
                  </a:lnTo>
                  <a:lnTo>
                    <a:pt x="11" y="557"/>
                  </a:lnTo>
                  <a:lnTo>
                    <a:pt x="16" y="504"/>
                  </a:lnTo>
                  <a:lnTo>
                    <a:pt x="22" y="452"/>
                  </a:lnTo>
                  <a:lnTo>
                    <a:pt x="29" y="400"/>
                  </a:lnTo>
                  <a:lnTo>
                    <a:pt x="39" y="348"/>
                  </a:lnTo>
                  <a:lnTo>
                    <a:pt x="50" y="297"/>
                  </a:lnTo>
                  <a:lnTo>
                    <a:pt x="66" y="247"/>
                  </a:lnTo>
                  <a:lnTo>
                    <a:pt x="83" y="196"/>
                  </a:lnTo>
                  <a:lnTo>
                    <a:pt x="103" y="146"/>
                  </a:lnTo>
                  <a:lnTo>
                    <a:pt x="122" y="97"/>
                  </a:lnTo>
                  <a:lnTo>
                    <a:pt x="143" y="48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3" name="Freeform 102"/>
            <p:cNvSpPr>
              <a:spLocks noChangeArrowheads="1"/>
            </p:cNvSpPr>
            <p:nvPr/>
          </p:nvSpPr>
          <p:spPr bwMode="auto">
            <a:xfrm>
              <a:off x="576" y="935"/>
              <a:ext cx="42" cy="220"/>
            </a:xfrm>
            <a:custGeom>
              <a:avLst/>
              <a:gdLst>
                <a:gd name="T0" fmla="*/ 158 w 164"/>
                <a:gd name="T1" fmla="*/ 12 h 883"/>
                <a:gd name="T2" fmla="*/ 146 w 164"/>
                <a:gd name="T3" fmla="*/ 34 h 883"/>
                <a:gd name="T4" fmla="*/ 135 w 164"/>
                <a:gd name="T5" fmla="*/ 59 h 883"/>
                <a:gd name="T6" fmla="*/ 127 w 164"/>
                <a:gd name="T7" fmla="*/ 82 h 883"/>
                <a:gd name="T8" fmla="*/ 117 w 164"/>
                <a:gd name="T9" fmla="*/ 109 h 883"/>
                <a:gd name="T10" fmla="*/ 108 w 164"/>
                <a:gd name="T11" fmla="*/ 136 h 883"/>
                <a:gd name="T12" fmla="*/ 98 w 164"/>
                <a:gd name="T13" fmla="*/ 163 h 883"/>
                <a:gd name="T14" fmla="*/ 90 w 164"/>
                <a:gd name="T15" fmla="*/ 190 h 883"/>
                <a:gd name="T16" fmla="*/ 77 w 164"/>
                <a:gd name="T17" fmla="*/ 232 h 883"/>
                <a:gd name="T18" fmla="*/ 60 w 164"/>
                <a:gd name="T19" fmla="*/ 287 h 883"/>
                <a:gd name="T20" fmla="*/ 45 w 164"/>
                <a:gd name="T21" fmla="*/ 344 h 883"/>
                <a:gd name="T22" fmla="*/ 31 w 164"/>
                <a:gd name="T23" fmla="*/ 399 h 883"/>
                <a:gd name="T24" fmla="*/ 14 w 164"/>
                <a:gd name="T25" fmla="*/ 483 h 883"/>
                <a:gd name="T26" fmla="*/ 2 w 164"/>
                <a:gd name="T27" fmla="*/ 595 h 883"/>
                <a:gd name="T28" fmla="*/ 1 w 164"/>
                <a:gd name="T29" fmla="*/ 709 h 883"/>
                <a:gd name="T30" fmla="*/ 11 w 164"/>
                <a:gd name="T31" fmla="*/ 823 h 883"/>
                <a:gd name="T32" fmla="*/ 19 w 164"/>
                <a:gd name="T33" fmla="*/ 883 h 883"/>
                <a:gd name="T34" fmla="*/ 23 w 164"/>
                <a:gd name="T35" fmla="*/ 881 h 883"/>
                <a:gd name="T36" fmla="*/ 20 w 164"/>
                <a:gd name="T37" fmla="*/ 823 h 883"/>
                <a:gd name="T38" fmla="*/ 14 w 164"/>
                <a:gd name="T39" fmla="*/ 711 h 883"/>
                <a:gd name="T40" fmla="*/ 16 w 164"/>
                <a:gd name="T41" fmla="*/ 598 h 883"/>
                <a:gd name="T42" fmla="*/ 27 w 164"/>
                <a:gd name="T43" fmla="*/ 485 h 883"/>
                <a:gd name="T44" fmla="*/ 42 w 164"/>
                <a:gd name="T45" fmla="*/ 401 h 883"/>
                <a:gd name="T46" fmla="*/ 53 w 164"/>
                <a:gd name="T47" fmla="*/ 347 h 883"/>
                <a:gd name="T48" fmla="*/ 67 w 164"/>
                <a:gd name="T49" fmla="*/ 292 h 883"/>
                <a:gd name="T50" fmla="*/ 81 w 164"/>
                <a:gd name="T51" fmla="*/ 239 h 883"/>
                <a:gd name="T52" fmla="*/ 93 w 164"/>
                <a:gd name="T53" fmla="*/ 200 h 883"/>
                <a:gd name="T54" fmla="*/ 100 w 164"/>
                <a:gd name="T55" fmla="*/ 173 h 883"/>
                <a:gd name="T56" fmla="*/ 108 w 164"/>
                <a:gd name="T57" fmla="*/ 147 h 883"/>
                <a:gd name="T58" fmla="*/ 116 w 164"/>
                <a:gd name="T59" fmla="*/ 123 h 883"/>
                <a:gd name="T60" fmla="*/ 125 w 164"/>
                <a:gd name="T61" fmla="*/ 96 h 883"/>
                <a:gd name="T62" fmla="*/ 134 w 164"/>
                <a:gd name="T63" fmla="*/ 67 h 883"/>
                <a:gd name="T64" fmla="*/ 145 w 164"/>
                <a:gd name="T65" fmla="*/ 40 h 883"/>
                <a:gd name="T66" fmla="*/ 157 w 164"/>
                <a:gd name="T67" fmla="*/ 13 h 883"/>
                <a:gd name="T68" fmla="*/ 164 w 164"/>
                <a:gd name="T69" fmla="*/ 0 h 883"/>
                <a:gd name="T70" fmla="*/ 164 w 164"/>
                <a:gd name="T71" fmla="*/ 0 h 883"/>
                <a:gd name="T72" fmla="*/ 164 w 164"/>
                <a:gd name="T7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883">
                  <a:moveTo>
                    <a:pt x="164" y="0"/>
                  </a:moveTo>
                  <a:lnTo>
                    <a:pt x="158" y="12"/>
                  </a:lnTo>
                  <a:lnTo>
                    <a:pt x="151" y="23"/>
                  </a:lnTo>
                  <a:lnTo>
                    <a:pt x="146" y="34"/>
                  </a:lnTo>
                  <a:lnTo>
                    <a:pt x="141" y="46"/>
                  </a:lnTo>
                  <a:lnTo>
                    <a:pt x="135" y="59"/>
                  </a:lnTo>
                  <a:lnTo>
                    <a:pt x="131" y="71"/>
                  </a:lnTo>
                  <a:lnTo>
                    <a:pt x="127" y="82"/>
                  </a:lnTo>
                  <a:lnTo>
                    <a:pt x="123" y="95"/>
                  </a:lnTo>
                  <a:lnTo>
                    <a:pt x="117" y="109"/>
                  </a:lnTo>
                  <a:lnTo>
                    <a:pt x="113" y="122"/>
                  </a:lnTo>
                  <a:lnTo>
                    <a:pt x="108" y="136"/>
                  </a:lnTo>
                  <a:lnTo>
                    <a:pt x="103" y="150"/>
                  </a:lnTo>
                  <a:lnTo>
                    <a:pt x="98" y="163"/>
                  </a:lnTo>
                  <a:lnTo>
                    <a:pt x="94" y="176"/>
                  </a:lnTo>
                  <a:lnTo>
                    <a:pt x="90" y="190"/>
                  </a:lnTo>
                  <a:lnTo>
                    <a:pt x="85" y="204"/>
                  </a:lnTo>
                  <a:lnTo>
                    <a:pt x="77" y="232"/>
                  </a:lnTo>
                  <a:lnTo>
                    <a:pt x="68" y="259"/>
                  </a:lnTo>
                  <a:lnTo>
                    <a:pt x="60" y="287"/>
                  </a:lnTo>
                  <a:lnTo>
                    <a:pt x="52" y="315"/>
                  </a:lnTo>
                  <a:lnTo>
                    <a:pt x="45" y="344"/>
                  </a:lnTo>
                  <a:lnTo>
                    <a:pt x="37" y="371"/>
                  </a:lnTo>
                  <a:lnTo>
                    <a:pt x="31" y="399"/>
                  </a:lnTo>
                  <a:lnTo>
                    <a:pt x="24" y="428"/>
                  </a:lnTo>
                  <a:lnTo>
                    <a:pt x="14" y="483"/>
                  </a:lnTo>
                  <a:lnTo>
                    <a:pt x="6" y="539"/>
                  </a:lnTo>
                  <a:lnTo>
                    <a:pt x="2" y="595"/>
                  </a:lnTo>
                  <a:lnTo>
                    <a:pt x="0" y="652"/>
                  </a:lnTo>
                  <a:lnTo>
                    <a:pt x="1" y="709"/>
                  </a:lnTo>
                  <a:lnTo>
                    <a:pt x="5" y="766"/>
                  </a:lnTo>
                  <a:lnTo>
                    <a:pt x="11" y="823"/>
                  </a:lnTo>
                  <a:lnTo>
                    <a:pt x="17" y="881"/>
                  </a:lnTo>
                  <a:lnTo>
                    <a:pt x="19" y="883"/>
                  </a:lnTo>
                  <a:lnTo>
                    <a:pt x="21" y="883"/>
                  </a:lnTo>
                  <a:lnTo>
                    <a:pt x="23" y="881"/>
                  </a:lnTo>
                  <a:lnTo>
                    <a:pt x="24" y="879"/>
                  </a:lnTo>
                  <a:lnTo>
                    <a:pt x="20" y="823"/>
                  </a:lnTo>
                  <a:lnTo>
                    <a:pt x="16" y="767"/>
                  </a:lnTo>
                  <a:lnTo>
                    <a:pt x="14" y="711"/>
                  </a:lnTo>
                  <a:lnTo>
                    <a:pt x="14" y="656"/>
                  </a:lnTo>
                  <a:lnTo>
                    <a:pt x="16" y="598"/>
                  </a:lnTo>
                  <a:lnTo>
                    <a:pt x="20" y="542"/>
                  </a:lnTo>
                  <a:lnTo>
                    <a:pt x="27" y="485"/>
                  </a:lnTo>
                  <a:lnTo>
                    <a:pt x="36" y="429"/>
                  </a:lnTo>
                  <a:lnTo>
                    <a:pt x="42" y="401"/>
                  </a:lnTo>
                  <a:lnTo>
                    <a:pt x="47" y="374"/>
                  </a:lnTo>
                  <a:lnTo>
                    <a:pt x="53" y="347"/>
                  </a:lnTo>
                  <a:lnTo>
                    <a:pt x="60" y="320"/>
                  </a:lnTo>
                  <a:lnTo>
                    <a:pt x="67" y="292"/>
                  </a:lnTo>
                  <a:lnTo>
                    <a:pt x="74" y="266"/>
                  </a:lnTo>
                  <a:lnTo>
                    <a:pt x="81" y="239"/>
                  </a:lnTo>
                  <a:lnTo>
                    <a:pt x="88" y="212"/>
                  </a:lnTo>
                  <a:lnTo>
                    <a:pt x="93" y="200"/>
                  </a:lnTo>
                  <a:lnTo>
                    <a:pt x="96" y="186"/>
                  </a:lnTo>
                  <a:lnTo>
                    <a:pt x="100" y="173"/>
                  </a:lnTo>
                  <a:lnTo>
                    <a:pt x="104" y="160"/>
                  </a:lnTo>
                  <a:lnTo>
                    <a:pt x="108" y="147"/>
                  </a:lnTo>
                  <a:lnTo>
                    <a:pt x="112" y="135"/>
                  </a:lnTo>
                  <a:lnTo>
                    <a:pt x="116" y="123"/>
                  </a:lnTo>
                  <a:lnTo>
                    <a:pt x="120" y="110"/>
                  </a:lnTo>
                  <a:lnTo>
                    <a:pt x="125" y="96"/>
                  </a:lnTo>
                  <a:lnTo>
                    <a:pt x="129" y="82"/>
                  </a:lnTo>
                  <a:lnTo>
                    <a:pt x="134" y="67"/>
                  </a:lnTo>
                  <a:lnTo>
                    <a:pt x="140" y="54"/>
                  </a:lnTo>
                  <a:lnTo>
                    <a:pt x="145" y="40"/>
                  </a:lnTo>
                  <a:lnTo>
                    <a:pt x="150" y="27"/>
                  </a:lnTo>
                  <a:lnTo>
                    <a:pt x="157" y="1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4" name="Freeform 103"/>
            <p:cNvSpPr>
              <a:spLocks noChangeArrowheads="1"/>
            </p:cNvSpPr>
            <p:nvPr/>
          </p:nvSpPr>
          <p:spPr bwMode="auto">
            <a:xfrm>
              <a:off x="517" y="1143"/>
              <a:ext cx="70" cy="20"/>
            </a:xfrm>
            <a:custGeom>
              <a:avLst/>
              <a:gdLst>
                <a:gd name="T0" fmla="*/ 122 w 281"/>
                <a:gd name="T1" fmla="*/ 33 h 80"/>
                <a:gd name="T2" fmla="*/ 141 w 281"/>
                <a:gd name="T3" fmla="*/ 38 h 80"/>
                <a:gd name="T4" fmla="*/ 161 w 281"/>
                <a:gd name="T5" fmla="*/ 45 h 80"/>
                <a:gd name="T6" fmla="*/ 180 w 281"/>
                <a:gd name="T7" fmla="*/ 50 h 80"/>
                <a:gd name="T8" fmla="*/ 200 w 281"/>
                <a:gd name="T9" fmla="*/ 56 h 80"/>
                <a:gd name="T10" fmla="*/ 219 w 281"/>
                <a:gd name="T11" fmla="*/ 62 h 80"/>
                <a:gd name="T12" fmla="*/ 238 w 281"/>
                <a:gd name="T13" fmla="*/ 68 h 80"/>
                <a:gd name="T14" fmla="*/ 258 w 281"/>
                <a:gd name="T15" fmla="*/ 73 h 80"/>
                <a:gd name="T16" fmla="*/ 277 w 281"/>
                <a:gd name="T17" fmla="*/ 80 h 80"/>
                <a:gd name="T18" fmla="*/ 279 w 281"/>
                <a:gd name="T19" fmla="*/ 80 h 80"/>
                <a:gd name="T20" fmla="*/ 281 w 281"/>
                <a:gd name="T21" fmla="*/ 79 h 80"/>
                <a:gd name="T22" fmla="*/ 281 w 281"/>
                <a:gd name="T23" fmla="*/ 77 h 80"/>
                <a:gd name="T24" fmla="*/ 280 w 281"/>
                <a:gd name="T25" fmla="*/ 76 h 80"/>
                <a:gd name="T26" fmla="*/ 258 w 281"/>
                <a:gd name="T27" fmla="*/ 68 h 80"/>
                <a:gd name="T28" fmla="*/ 238 w 281"/>
                <a:gd name="T29" fmla="*/ 61 h 80"/>
                <a:gd name="T30" fmla="*/ 217 w 281"/>
                <a:gd name="T31" fmla="*/ 54 h 80"/>
                <a:gd name="T32" fmla="*/ 195 w 281"/>
                <a:gd name="T33" fmla="*/ 47 h 80"/>
                <a:gd name="T34" fmla="*/ 175 w 281"/>
                <a:gd name="T35" fmla="*/ 40 h 80"/>
                <a:gd name="T36" fmla="*/ 154 w 281"/>
                <a:gd name="T37" fmla="*/ 34 h 80"/>
                <a:gd name="T38" fmla="*/ 132 w 281"/>
                <a:gd name="T39" fmla="*/ 28 h 80"/>
                <a:gd name="T40" fmla="*/ 111 w 281"/>
                <a:gd name="T41" fmla="*/ 22 h 80"/>
                <a:gd name="T42" fmla="*/ 103 w 281"/>
                <a:gd name="T43" fmla="*/ 20 h 80"/>
                <a:gd name="T44" fmla="*/ 94 w 281"/>
                <a:gd name="T45" fmla="*/ 17 h 80"/>
                <a:gd name="T46" fmla="*/ 85 w 281"/>
                <a:gd name="T47" fmla="*/ 15 h 80"/>
                <a:gd name="T48" fmla="*/ 78 w 281"/>
                <a:gd name="T49" fmla="*/ 13 h 80"/>
                <a:gd name="T50" fmla="*/ 69 w 281"/>
                <a:gd name="T51" fmla="*/ 11 h 80"/>
                <a:gd name="T52" fmla="*/ 61 w 281"/>
                <a:gd name="T53" fmla="*/ 7 h 80"/>
                <a:gd name="T54" fmla="*/ 52 w 281"/>
                <a:gd name="T55" fmla="*/ 5 h 80"/>
                <a:gd name="T56" fmla="*/ 44 w 281"/>
                <a:gd name="T57" fmla="*/ 3 h 80"/>
                <a:gd name="T58" fmla="*/ 37 w 281"/>
                <a:gd name="T59" fmla="*/ 2 h 80"/>
                <a:gd name="T60" fmla="*/ 31 w 281"/>
                <a:gd name="T61" fmla="*/ 1 h 80"/>
                <a:gd name="T62" fmla="*/ 24 w 281"/>
                <a:gd name="T63" fmla="*/ 1 h 80"/>
                <a:gd name="T64" fmla="*/ 16 w 281"/>
                <a:gd name="T65" fmla="*/ 0 h 80"/>
                <a:gd name="T66" fmla="*/ 10 w 281"/>
                <a:gd name="T67" fmla="*/ 1 h 80"/>
                <a:gd name="T68" fmla="*/ 4 w 281"/>
                <a:gd name="T69" fmla="*/ 1 h 80"/>
                <a:gd name="T70" fmla="*/ 1 w 281"/>
                <a:gd name="T71" fmla="*/ 1 h 80"/>
                <a:gd name="T72" fmla="*/ 0 w 281"/>
                <a:gd name="T73" fmla="*/ 1 h 80"/>
                <a:gd name="T74" fmla="*/ 4 w 281"/>
                <a:gd name="T75" fmla="*/ 2 h 80"/>
                <a:gd name="T76" fmla="*/ 16 w 281"/>
                <a:gd name="T77" fmla="*/ 5 h 80"/>
                <a:gd name="T78" fmla="*/ 33 w 281"/>
                <a:gd name="T79" fmla="*/ 9 h 80"/>
                <a:gd name="T80" fmla="*/ 52 w 281"/>
                <a:gd name="T81" fmla="*/ 15 h 80"/>
                <a:gd name="T82" fmla="*/ 74 w 281"/>
                <a:gd name="T83" fmla="*/ 20 h 80"/>
                <a:gd name="T84" fmla="*/ 93 w 281"/>
                <a:gd name="T85" fmla="*/ 25 h 80"/>
                <a:gd name="T86" fmla="*/ 110 w 281"/>
                <a:gd name="T87" fmla="*/ 30 h 80"/>
                <a:gd name="T88" fmla="*/ 122 w 281"/>
                <a:gd name="T8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" h="80">
                  <a:moveTo>
                    <a:pt x="122" y="33"/>
                  </a:moveTo>
                  <a:lnTo>
                    <a:pt x="141" y="38"/>
                  </a:lnTo>
                  <a:lnTo>
                    <a:pt x="161" y="45"/>
                  </a:lnTo>
                  <a:lnTo>
                    <a:pt x="180" y="50"/>
                  </a:lnTo>
                  <a:lnTo>
                    <a:pt x="200" y="56"/>
                  </a:lnTo>
                  <a:lnTo>
                    <a:pt x="219" y="62"/>
                  </a:lnTo>
                  <a:lnTo>
                    <a:pt x="238" y="68"/>
                  </a:lnTo>
                  <a:lnTo>
                    <a:pt x="258" y="73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0" y="76"/>
                  </a:lnTo>
                  <a:lnTo>
                    <a:pt x="258" y="68"/>
                  </a:lnTo>
                  <a:lnTo>
                    <a:pt x="238" y="61"/>
                  </a:lnTo>
                  <a:lnTo>
                    <a:pt x="217" y="54"/>
                  </a:lnTo>
                  <a:lnTo>
                    <a:pt x="195" y="47"/>
                  </a:lnTo>
                  <a:lnTo>
                    <a:pt x="175" y="40"/>
                  </a:lnTo>
                  <a:lnTo>
                    <a:pt x="154" y="34"/>
                  </a:lnTo>
                  <a:lnTo>
                    <a:pt x="132" y="28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7"/>
                  </a:lnTo>
                  <a:lnTo>
                    <a:pt x="52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2"/>
                  </a:lnTo>
                  <a:lnTo>
                    <a:pt x="16" y="5"/>
                  </a:lnTo>
                  <a:lnTo>
                    <a:pt x="33" y="9"/>
                  </a:lnTo>
                  <a:lnTo>
                    <a:pt x="52" y="15"/>
                  </a:lnTo>
                  <a:lnTo>
                    <a:pt x="74" y="20"/>
                  </a:lnTo>
                  <a:lnTo>
                    <a:pt x="93" y="25"/>
                  </a:lnTo>
                  <a:lnTo>
                    <a:pt x="110" y="30"/>
                  </a:lnTo>
                  <a:lnTo>
                    <a:pt x="122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5" name="Freeform 104"/>
            <p:cNvSpPr>
              <a:spLocks noChangeArrowheads="1"/>
            </p:cNvSpPr>
            <p:nvPr/>
          </p:nvSpPr>
          <p:spPr bwMode="auto">
            <a:xfrm>
              <a:off x="570" y="1138"/>
              <a:ext cx="98" cy="5"/>
            </a:xfrm>
            <a:custGeom>
              <a:avLst/>
              <a:gdLst>
                <a:gd name="T0" fmla="*/ 167 w 393"/>
                <a:gd name="T1" fmla="*/ 19 h 19"/>
                <a:gd name="T2" fmla="*/ 181 w 393"/>
                <a:gd name="T3" fmla="*/ 19 h 19"/>
                <a:gd name="T4" fmla="*/ 195 w 393"/>
                <a:gd name="T5" fmla="*/ 18 h 19"/>
                <a:gd name="T6" fmla="*/ 208 w 393"/>
                <a:gd name="T7" fmla="*/ 18 h 19"/>
                <a:gd name="T8" fmla="*/ 222 w 393"/>
                <a:gd name="T9" fmla="*/ 17 h 19"/>
                <a:gd name="T10" fmla="*/ 237 w 393"/>
                <a:gd name="T11" fmla="*/ 17 h 19"/>
                <a:gd name="T12" fmla="*/ 251 w 393"/>
                <a:gd name="T13" fmla="*/ 16 h 19"/>
                <a:gd name="T14" fmla="*/ 265 w 393"/>
                <a:gd name="T15" fmla="*/ 16 h 19"/>
                <a:gd name="T16" fmla="*/ 279 w 393"/>
                <a:gd name="T17" fmla="*/ 15 h 19"/>
                <a:gd name="T18" fmla="*/ 293 w 393"/>
                <a:gd name="T19" fmla="*/ 15 h 19"/>
                <a:gd name="T20" fmla="*/ 306 w 393"/>
                <a:gd name="T21" fmla="*/ 14 h 19"/>
                <a:gd name="T22" fmla="*/ 320 w 393"/>
                <a:gd name="T23" fmla="*/ 12 h 19"/>
                <a:gd name="T24" fmla="*/ 334 w 393"/>
                <a:gd name="T25" fmla="*/ 11 h 19"/>
                <a:gd name="T26" fmla="*/ 348 w 393"/>
                <a:gd name="T27" fmla="*/ 10 h 19"/>
                <a:gd name="T28" fmla="*/ 362 w 393"/>
                <a:gd name="T29" fmla="*/ 9 h 19"/>
                <a:gd name="T30" fmla="*/ 376 w 393"/>
                <a:gd name="T31" fmla="*/ 7 h 19"/>
                <a:gd name="T32" fmla="*/ 390 w 393"/>
                <a:gd name="T33" fmla="*/ 6 h 19"/>
                <a:gd name="T34" fmla="*/ 392 w 393"/>
                <a:gd name="T35" fmla="*/ 5 h 19"/>
                <a:gd name="T36" fmla="*/ 393 w 393"/>
                <a:gd name="T37" fmla="*/ 3 h 19"/>
                <a:gd name="T38" fmla="*/ 393 w 393"/>
                <a:gd name="T39" fmla="*/ 1 h 19"/>
                <a:gd name="T40" fmla="*/ 391 w 393"/>
                <a:gd name="T41" fmla="*/ 0 h 19"/>
                <a:gd name="T42" fmla="*/ 378 w 393"/>
                <a:gd name="T43" fmla="*/ 1 h 19"/>
                <a:gd name="T44" fmla="*/ 365 w 393"/>
                <a:gd name="T45" fmla="*/ 1 h 19"/>
                <a:gd name="T46" fmla="*/ 352 w 393"/>
                <a:gd name="T47" fmla="*/ 1 h 19"/>
                <a:gd name="T48" fmla="*/ 340 w 393"/>
                <a:gd name="T49" fmla="*/ 2 h 19"/>
                <a:gd name="T50" fmla="*/ 327 w 393"/>
                <a:gd name="T51" fmla="*/ 2 h 19"/>
                <a:gd name="T52" fmla="*/ 314 w 393"/>
                <a:gd name="T53" fmla="*/ 3 h 19"/>
                <a:gd name="T54" fmla="*/ 301 w 393"/>
                <a:gd name="T55" fmla="*/ 3 h 19"/>
                <a:gd name="T56" fmla="*/ 288 w 393"/>
                <a:gd name="T57" fmla="*/ 3 h 19"/>
                <a:gd name="T58" fmla="*/ 276 w 393"/>
                <a:gd name="T59" fmla="*/ 4 h 19"/>
                <a:gd name="T60" fmla="*/ 263 w 393"/>
                <a:gd name="T61" fmla="*/ 4 h 19"/>
                <a:gd name="T62" fmla="*/ 250 w 393"/>
                <a:gd name="T63" fmla="*/ 4 h 19"/>
                <a:gd name="T64" fmla="*/ 237 w 393"/>
                <a:gd name="T65" fmla="*/ 5 h 19"/>
                <a:gd name="T66" fmla="*/ 224 w 393"/>
                <a:gd name="T67" fmla="*/ 5 h 19"/>
                <a:gd name="T68" fmla="*/ 212 w 393"/>
                <a:gd name="T69" fmla="*/ 5 h 19"/>
                <a:gd name="T70" fmla="*/ 199 w 393"/>
                <a:gd name="T71" fmla="*/ 6 h 19"/>
                <a:gd name="T72" fmla="*/ 186 w 393"/>
                <a:gd name="T73" fmla="*/ 6 h 19"/>
                <a:gd name="T74" fmla="*/ 179 w 393"/>
                <a:gd name="T75" fmla="*/ 6 h 19"/>
                <a:gd name="T76" fmla="*/ 168 w 393"/>
                <a:gd name="T77" fmla="*/ 7 h 19"/>
                <a:gd name="T78" fmla="*/ 156 w 393"/>
                <a:gd name="T79" fmla="*/ 7 h 19"/>
                <a:gd name="T80" fmla="*/ 142 w 393"/>
                <a:gd name="T81" fmla="*/ 7 h 19"/>
                <a:gd name="T82" fmla="*/ 127 w 393"/>
                <a:gd name="T83" fmla="*/ 8 h 19"/>
                <a:gd name="T84" fmla="*/ 112 w 393"/>
                <a:gd name="T85" fmla="*/ 8 h 19"/>
                <a:gd name="T86" fmla="*/ 96 w 393"/>
                <a:gd name="T87" fmla="*/ 8 h 19"/>
                <a:gd name="T88" fmla="*/ 80 w 393"/>
                <a:gd name="T89" fmla="*/ 9 h 19"/>
                <a:gd name="T90" fmla="*/ 64 w 393"/>
                <a:gd name="T91" fmla="*/ 9 h 19"/>
                <a:gd name="T92" fmla="*/ 51 w 393"/>
                <a:gd name="T93" fmla="*/ 10 h 19"/>
                <a:gd name="T94" fmla="*/ 37 w 393"/>
                <a:gd name="T95" fmla="*/ 10 h 19"/>
                <a:gd name="T96" fmla="*/ 25 w 393"/>
                <a:gd name="T97" fmla="*/ 10 h 19"/>
                <a:gd name="T98" fmla="*/ 14 w 393"/>
                <a:gd name="T99" fmla="*/ 11 h 19"/>
                <a:gd name="T100" fmla="*/ 7 w 393"/>
                <a:gd name="T101" fmla="*/ 11 h 19"/>
                <a:gd name="T102" fmla="*/ 3 w 393"/>
                <a:gd name="T103" fmla="*/ 11 h 19"/>
                <a:gd name="T104" fmla="*/ 0 w 393"/>
                <a:gd name="T105" fmla="*/ 11 h 19"/>
                <a:gd name="T106" fmla="*/ 6 w 393"/>
                <a:gd name="T107" fmla="*/ 11 h 19"/>
                <a:gd name="T108" fmla="*/ 22 w 393"/>
                <a:gd name="T109" fmla="*/ 12 h 19"/>
                <a:gd name="T110" fmla="*/ 43 w 393"/>
                <a:gd name="T111" fmla="*/ 14 h 19"/>
                <a:gd name="T112" fmla="*/ 70 w 393"/>
                <a:gd name="T113" fmla="*/ 16 h 19"/>
                <a:gd name="T114" fmla="*/ 99 w 393"/>
                <a:gd name="T115" fmla="*/ 17 h 19"/>
                <a:gd name="T116" fmla="*/ 125 w 393"/>
                <a:gd name="T117" fmla="*/ 18 h 19"/>
                <a:gd name="T118" fmla="*/ 150 w 393"/>
                <a:gd name="T119" fmla="*/ 19 h 19"/>
                <a:gd name="T120" fmla="*/ 167 w 393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19">
                  <a:moveTo>
                    <a:pt x="167" y="19"/>
                  </a:moveTo>
                  <a:lnTo>
                    <a:pt x="181" y="19"/>
                  </a:lnTo>
                  <a:lnTo>
                    <a:pt x="195" y="18"/>
                  </a:lnTo>
                  <a:lnTo>
                    <a:pt x="208" y="18"/>
                  </a:lnTo>
                  <a:lnTo>
                    <a:pt x="222" y="17"/>
                  </a:lnTo>
                  <a:lnTo>
                    <a:pt x="237" y="17"/>
                  </a:lnTo>
                  <a:lnTo>
                    <a:pt x="251" y="16"/>
                  </a:lnTo>
                  <a:lnTo>
                    <a:pt x="265" y="16"/>
                  </a:lnTo>
                  <a:lnTo>
                    <a:pt x="279" y="15"/>
                  </a:lnTo>
                  <a:lnTo>
                    <a:pt x="293" y="15"/>
                  </a:lnTo>
                  <a:lnTo>
                    <a:pt x="306" y="14"/>
                  </a:lnTo>
                  <a:lnTo>
                    <a:pt x="320" y="12"/>
                  </a:lnTo>
                  <a:lnTo>
                    <a:pt x="334" y="11"/>
                  </a:lnTo>
                  <a:lnTo>
                    <a:pt x="348" y="10"/>
                  </a:lnTo>
                  <a:lnTo>
                    <a:pt x="362" y="9"/>
                  </a:lnTo>
                  <a:lnTo>
                    <a:pt x="376" y="7"/>
                  </a:lnTo>
                  <a:lnTo>
                    <a:pt x="390" y="6"/>
                  </a:lnTo>
                  <a:lnTo>
                    <a:pt x="392" y="5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91" y="0"/>
                  </a:lnTo>
                  <a:lnTo>
                    <a:pt x="378" y="1"/>
                  </a:lnTo>
                  <a:lnTo>
                    <a:pt x="365" y="1"/>
                  </a:lnTo>
                  <a:lnTo>
                    <a:pt x="352" y="1"/>
                  </a:lnTo>
                  <a:lnTo>
                    <a:pt x="340" y="2"/>
                  </a:lnTo>
                  <a:lnTo>
                    <a:pt x="327" y="2"/>
                  </a:lnTo>
                  <a:lnTo>
                    <a:pt x="314" y="3"/>
                  </a:lnTo>
                  <a:lnTo>
                    <a:pt x="301" y="3"/>
                  </a:lnTo>
                  <a:lnTo>
                    <a:pt x="288" y="3"/>
                  </a:lnTo>
                  <a:lnTo>
                    <a:pt x="276" y="4"/>
                  </a:lnTo>
                  <a:lnTo>
                    <a:pt x="263" y="4"/>
                  </a:lnTo>
                  <a:lnTo>
                    <a:pt x="250" y="4"/>
                  </a:lnTo>
                  <a:lnTo>
                    <a:pt x="237" y="5"/>
                  </a:lnTo>
                  <a:lnTo>
                    <a:pt x="224" y="5"/>
                  </a:lnTo>
                  <a:lnTo>
                    <a:pt x="212" y="5"/>
                  </a:lnTo>
                  <a:lnTo>
                    <a:pt x="199" y="6"/>
                  </a:lnTo>
                  <a:lnTo>
                    <a:pt x="186" y="6"/>
                  </a:lnTo>
                  <a:lnTo>
                    <a:pt x="179" y="6"/>
                  </a:lnTo>
                  <a:lnTo>
                    <a:pt x="168" y="7"/>
                  </a:lnTo>
                  <a:lnTo>
                    <a:pt x="156" y="7"/>
                  </a:lnTo>
                  <a:lnTo>
                    <a:pt x="142" y="7"/>
                  </a:lnTo>
                  <a:lnTo>
                    <a:pt x="127" y="8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80" y="9"/>
                  </a:lnTo>
                  <a:lnTo>
                    <a:pt x="64" y="9"/>
                  </a:lnTo>
                  <a:lnTo>
                    <a:pt x="51" y="10"/>
                  </a:lnTo>
                  <a:lnTo>
                    <a:pt x="37" y="10"/>
                  </a:lnTo>
                  <a:lnTo>
                    <a:pt x="25" y="10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22" y="12"/>
                  </a:lnTo>
                  <a:lnTo>
                    <a:pt x="43" y="14"/>
                  </a:lnTo>
                  <a:lnTo>
                    <a:pt x="70" y="16"/>
                  </a:lnTo>
                  <a:lnTo>
                    <a:pt x="99" y="17"/>
                  </a:lnTo>
                  <a:lnTo>
                    <a:pt x="125" y="18"/>
                  </a:lnTo>
                  <a:lnTo>
                    <a:pt x="150" y="19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6" name="Freeform 105"/>
            <p:cNvSpPr>
              <a:spLocks noChangeArrowheads="1"/>
            </p:cNvSpPr>
            <p:nvPr/>
          </p:nvSpPr>
          <p:spPr bwMode="auto">
            <a:xfrm>
              <a:off x="441" y="1231"/>
              <a:ext cx="94" cy="13"/>
            </a:xfrm>
            <a:custGeom>
              <a:avLst/>
              <a:gdLst>
                <a:gd name="T0" fmla="*/ 43 w 378"/>
                <a:gd name="T1" fmla="*/ 5 h 51"/>
                <a:gd name="T2" fmla="*/ 77 w 378"/>
                <a:gd name="T3" fmla="*/ 7 h 51"/>
                <a:gd name="T4" fmla="*/ 121 w 378"/>
                <a:gd name="T5" fmla="*/ 11 h 51"/>
                <a:gd name="T6" fmla="*/ 160 w 378"/>
                <a:gd name="T7" fmla="*/ 16 h 51"/>
                <a:gd name="T8" fmla="*/ 188 w 378"/>
                <a:gd name="T9" fmla="*/ 20 h 51"/>
                <a:gd name="T10" fmla="*/ 212 w 378"/>
                <a:gd name="T11" fmla="*/ 23 h 51"/>
                <a:gd name="T12" fmla="*/ 238 w 378"/>
                <a:gd name="T13" fmla="*/ 27 h 51"/>
                <a:gd name="T14" fmla="*/ 262 w 378"/>
                <a:gd name="T15" fmla="*/ 32 h 51"/>
                <a:gd name="T16" fmla="*/ 288 w 378"/>
                <a:gd name="T17" fmla="*/ 36 h 51"/>
                <a:gd name="T18" fmla="*/ 313 w 378"/>
                <a:gd name="T19" fmla="*/ 40 h 51"/>
                <a:gd name="T20" fmla="*/ 337 w 378"/>
                <a:gd name="T21" fmla="*/ 44 h 51"/>
                <a:gd name="T22" fmla="*/ 362 w 378"/>
                <a:gd name="T23" fmla="*/ 49 h 51"/>
                <a:gd name="T24" fmla="*/ 377 w 378"/>
                <a:gd name="T25" fmla="*/ 51 h 51"/>
                <a:gd name="T26" fmla="*/ 378 w 378"/>
                <a:gd name="T27" fmla="*/ 47 h 51"/>
                <a:gd name="T28" fmla="*/ 365 w 378"/>
                <a:gd name="T29" fmla="*/ 43 h 51"/>
                <a:gd name="T30" fmla="*/ 341 w 378"/>
                <a:gd name="T31" fmla="*/ 38 h 51"/>
                <a:gd name="T32" fmla="*/ 317 w 378"/>
                <a:gd name="T33" fmla="*/ 33 h 51"/>
                <a:gd name="T34" fmla="*/ 293 w 378"/>
                <a:gd name="T35" fmla="*/ 27 h 51"/>
                <a:gd name="T36" fmla="*/ 270 w 378"/>
                <a:gd name="T37" fmla="*/ 23 h 51"/>
                <a:gd name="T38" fmla="*/ 245 w 378"/>
                <a:gd name="T39" fmla="*/ 19 h 51"/>
                <a:gd name="T40" fmla="*/ 222 w 378"/>
                <a:gd name="T41" fmla="*/ 16 h 51"/>
                <a:gd name="T42" fmla="*/ 197 w 378"/>
                <a:gd name="T43" fmla="*/ 11 h 51"/>
                <a:gd name="T44" fmla="*/ 178 w 378"/>
                <a:gd name="T45" fmla="*/ 9 h 51"/>
                <a:gd name="T46" fmla="*/ 156 w 378"/>
                <a:gd name="T47" fmla="*/ 8 h 51"/>
                <a:gd name="T48" fmla="*/ 128 w 378"/>
                <a:gd name="T49" fmla="*/ 6 h 51"/>
                <a:gd name="T50" fmla="*/ 96 w 378"/>
                <a:gd name="T51" fmla="*/ 4 h 51"/>
                <a:gd name="T52" fmla="*/ 64 w 378"/>
                <a:gd name="T53" fmla="*/ 3 h 51"/>
                <a:gd name="T54" fmla="*/ 36 w 378"/>
                <a:gd name="T55" fmla="*/ 2 h 51"/>
                <a:gd name="T56" fmla="*/ 14 w 378"/>
                <a:gd name="T57" fmla="*/ 1 h 51"/>
                <a:gd name="T58" fmla="*/ 1 w 378"/>
                <a:gd name="T59" fmla="*/ 0 h 51"/>
                <a:gd name="T60" fmla="*/ 1 w 378"/>
                <a:gd name="T61" fmla="*/ 0 h 51"/>
                <a:gd name="T62" fmla="*/ 8 w 378"/>
                <a:gd name="T63" fmla="*/ 1 h 51"/>
                <a:gd name="T64" fmla="*/ 18 w 378"/>
                <a:gd name="T65" fmla="*/ 3 h 51"/>
                <a:gd name="T66" fmla="*/ 30 w 378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51">
                  <a:moveTo>
                    <a:pt x="34" y="4"/>
                  </a:moveTo>
                  <a:lnTo>
                    <a:pt x="43" y="5"/>
                  </a:lnTo>
                  <a:lnTo>
                    <a:pt x="58" y="6"/>
                  </a:lnTo>
                  <a:lnTo>
                    <a:pt x="77" y="7"/>
                  </a:lnTo>
                  <a:lnTo>
                    <a:pt x="98" y="9"/>
                  </a:lnTo>
                  <a:lnTo>
                    <a:pt x="121" y="11"/>
                  </a:lnTo>
                  <a:lnTo>
                    <a:pt x="142" y="14"/>
                  </a:lnTo>
                  <a:lnTo>
                    <a:pt x="160" y="16"/>
                  </a:lnTo>
                  <a:lnTo>
                    <a:pt x="175" y="18"/>
                  </a:lnTo>
                  <a:lnTo>
                    <a:pt x="188" y="20"/>
                  </a:lnTo>
                  <a:lnTo>
                    <a:pt x="201" y="21"/>
                  </a:lnTo>
                  <a:lnTo>
                    <a:pt x="212" y="23"/>
                  </a:lnTo>
                  <a:lnTo>
                    <a:pt x="225" y="25"/>
                  </a:lnTo>
                  <a:lnTo>
                    <a:pt x="238" y="27"/>
                  </a:lnTo>
                  <a:lnTo>
                    <a:pt x="251" y="30"/>
                  </a:lnTo>
                  <a:lnTo>
                    <a:pt x="262" y="32"/>
                  </a:lnTo>
                  <a:lnTo>
                    <a:pt x="275" y="34"/>
                  </a:lnTo>
                  <a:lnTo>
                    <a:pt x="288" y="36"/>
                  </a:lnTo>
                  <a:lnTo>
                    <a:pt x="300" y="38"/>
                  </a:lnTo>
                  <a:lnTo>
                    <a:pt x="313" y="40"/>
                  </a:lnTo>
                  <a:lnTo>
                    <a:pt x="324" y="42"/>
                  </a:lnTo>
                  <a:lnTo>
                    <a:pt x="337" y="44"/>
                  </a:lnTo>
                  <a:lnTo>
                    <a:pt x="350" y="47"/>
                  </a:lnTo>
                  <a:lnTo>
                    <a:pt x="362" y="49"/>
                  </a:lnTo>
                  <a:lnTo>
                    <a:pt x="374" y="51"/>
                  </a:lnTo>
                  <a:lnTo>
                    <a:pt x="377" y="51"/>
                  </a:lnTo>
                  <a:lnTo>
                    <a:pt x="378" y="49"/>
                  </a:lnTo>
                  <a:lnTo>
                    <a:pt x="378" y="47"/>
                  </a:lnTo>
                  <a:lnTo>
                    <a:pt x="377" y="46"/>
                  </a:lnTo>
                  <a:lnTo>
                    <a:pt x="365" y="43"/>
                  </a:lnTo>
                  <a:lnTo>
                    <a:pt x="353" y="40"/>
                  </a:lnTo>
                  <a:lnTo>
                    <a:pt x="341" y="38"/>
                  </a:lnTo>
                  <a:lnTo>
                    <a:pt x="330" y="35"/>
                  </a:lnTo>
                  <a:lnTo>
                    <a:pt x="317" y="33"/>
                  </a:lnTo>
                  <a:lnTo>
                    <a:pt x="305" y="31"/>
                  </a:lnTo>
                  <a:lnTo>
                    <a:pt x="293" y="27"/>
                  </a:lnTo>
                  <a:lnTo>
                    <a:pt x="282" y="25"/>
                  </a:lnTo>
                  <a:lnTo>
                    <a:pt x="270" y="23"/>
                  </a:lnTo>
                  <a:lnTo>
                    <a:pt x="257" y="21"/>
                  </a:lnTo>
                  <a:lnTo>
                    <a:pt x="245" y="19"/>
                  </a:lnTo>
                  <a:lnTo>
                    <a:pt x="234" y="17"/>
                  </a:lnTo>
                  <a:lnTo>
                    <a:pt x="222" y="16"/>
                  </a:lnTo>
                  <a:lnTo>
                    <a:pt x="209" y="14"/>
                  </a:lnTo>
                  <a:lnTo>
                    <a:pt x="197" y="11"/>
                  </a:lnTo>
                  <a:lnTo>
                    <a:pt x="186" y="10"/>
                  </a:lnTo>
                  <a:lnTo>
                    <a:pt x="178" y="9"/>
                  </a:lnTo>
                  <a:lnTo>
                    <a:pt x="169" y="8"/>
                  </a:lnTo>
                  <a:lnTo>
                    <a:pt x="156" y="8"/>
                  </a:lnTo>
                  <a:lnTo>
                    <a:pt x="143" y="7"/>
                  </a:lnTo>
                  <a:lnTo>
                    <a:pt x="128" y="6"/>
                  </a:lnTo>
                  <a:lnTo>
                    <a:pt x="112" y="5"/>
                  </a:lnTo>
                  <a:lnTo>
                    <a:pt x="96" y="4"/>
                  </a:lnTo>
                  <a:lnTo>
                    <a:pt x="80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4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7" name="Freeform 106"/>
            <p:cNvSpPr>
              <a:spLocks noChangeArrowheads="1"/>
            </p:cNvSpPr>
            <p:nvPr/>
          </p:nvSpPr>
          <p:spPr bwMode="auto">
            <a:xfrm>
              <a:off x="592" y="953"/>
              <a:ext cx="35" cy="165"/>
            </a:xfrm>
            <a:custGeom>
              <a:avLst/>
              <a:gdLst>
                <a:gd name="T0" fmla="*/ 139 w 140"/>
                <a:gd name="T1" fmla="*/ 0 h 662"/>
                <a:gd name="T2" fmla="*/ 131 w 140"/>
                <a:gd name="T3" fmla="*/ 17 h 662"/>
                <a:gd name="T4" fmla="*/ 123 w 140"/>
                <a:gd name="T5" fmla="*/ 35 h 662"/>
                <a:gd name="T6" fmla="*/ 116 w 140"/>
                <a:gd name="T7" fmla="*/ 52 h 662"/>
                <a:gd name="T8" fmla="*/ 110 w 140"/>
                <a:gd name="T9" fmla="*/ 70 h 662"/>
                <a:gd name="T10" fmla="*/ 104 w 140"/>
                <a:gd name="T11" fmla="*/ 88 h 662"/>
                <a:gd name="T12" fmla="*/ 99 w 140"/>
                <a:gd name="T13" fmla="*/ 107 h 662"/>
                <a:gd name="T14" fmla="*/ 94 w 140"/>
                <a:gd name="T15" fmla="*/ 126 h 662"/>
                <a:gd name="T16" fmla="*/ 89 w 140"/>
                <a:gd name="T17" fmla="*/ 144 h 662"/>
                <a:gd name="T18" fmla="*/ 84 w 140"/>
                <a:gd name="T19" fmla="*/ 165 h 662"/>
                <a:gd name="T20" fmla="*/ 79 w 140"/>
                <a:gd name="T21" fmla="*/ 186 h 662"/>
                <a:gd name="T22" fmla="*/ 73 w 140"/>
                <a:gd name="T23" fmla="*/ 208 h 662"/>
                <a:gd name="T24" fmla="*/ 67 w 140"/>
                <a:gd name="T25" fmla="*/ 228 h 662"/>
                <a:gd name="T26" fmla="*/ 62 w 140"/>
                <a:gd name="T27" fmla="*/ 249 h 662"/>
                <a:gd name="T28" fmla="*/ 56 w 140"/>
                <a:gd name="T29" fmla="*/ 271 h 662"/>
                <a:gd name="T30" fmla="*/ 51 w 140"/>
                <a:gd name="T31" fmla="*/ 291 h 662"/>
                <a:gd name="T32" fmla="*/ 45 w 140"/>
                <a:gd name="T33" fmla="*/ 312 h 662"/>
                <a:gd name="T34" fmla="*/ 38 w 140"/>
                <a:gd name="T35" fmla="*/ 332 h 662"/>
                <a:gd name="T36" fmla="*/ 33 w 140"/>
                <a:gd name="T37" fmla="*/ 353 h 662"/>
                <a:gd name="T38" fmla="*/ 27 w 140"/>
                <a:gd name="T39" fmla="*/ 373 h 662"/>
                <a:gd name="T40" fmla="*/ 22 w 140"/>
                <a:gd name="T41" fmla="*/ 393 h 662"/>
                <a:gd name="T42" fmla="*/ 17 w 140"/>
                <a:gd name="T43" fmla="*/ 413 h 662"/>
                <a:gd name="T44" fmla="*/ 13 w 140"/>
                <a:gd name="T45" fmla="*/ 434 h 662"/>
                <a:gd name="T46" fmla="*/ 8 w 140"/>
                <a:gd name="T47" fmla="*/ 455 h 662"/>
                <a:gd name="T48" fmla="*/ 5 w 140"/>
                <a:gd name="T49" fmla="*/ 475 h 662"/>
                <a:gd name="T50" fmla="*/ 1 w 140"/>
                <a:gd name="T51" fmla="*/ 521 h 662"/>
                <a:gd name="T52" fmla="*/ 0 w 140"/>
                <a:gd name="T53" fmla="*/ 567 h 662"/>
                <a:gd name="T54" fmla="*/ 1 w 140"/>
                <a:gd name="T55" fmla="*/ 613 h 662"/>
                <a:gd name="T56" fmla="*/ 4 w 140"/>
                <a:gd name="T57" fmla="*/ 659 h 662"/>
                <a:gd name="T58" fmla="*/ 6 w 140"/>
                <a:gd name="T59" fmla="*/ 662 h 662"/>
                <a:gd name="T60" fmla="*/ 9 w 140"/>
                <a:gd name="T61" fmla="*/ 662 h 662"/>
                <a:gd name="T62" fmla="*/ 13 w 140"/>
                <a:gd name="T63" fmla="*/ 660 h 662"/>
                <a:gd name="T64" fmla="*/ 14 w 140"/>
                <a:gd name="T65" fmla="*/ 656 h 662"/>
                <a:gd name="T66" fmla="*/ 13 w 140"/>
                <a:gd name="T67" fmla="*/ 614 h 662"/>
                <a:gd name="T68" fmla="*/ 14 w 140"/>
                <a:gd name="T69" fmla="*/ 572 h 662"/>
                <a:gd name="T70" fmla="*/ 16 w 140"/>
                <a:gd name="T71" fmla="*/ 531 h 662"/>
                <a:gd name="T72" fmla="*/ 20 w 140"/>
                <a:gd name="T73" fmla="*/ 488 h 662"/>
                <a:gd name="T74" fmla="*/ 23 w 140"/>
                <a:gd name="T75" fmla="*/ 466 h 662"/>
                <a:gd name="T76" fmla="*/ 26 w 140"/>
                <a:gd name="T77" fmla="*/ 443 h 662"/>
                <a:gd name="T78" fmla="*/ 31 w 140"/>
                <a:gd name="T79" fmla="*/ 422 h 662"/>
                <a:gd name="T80" fmla="*/ 35 w 140"/>
                <a:gd name="T81" fmla="*/ 400 h 662"/>
                <a:gd name="T82" fmla="*/ 40 w 140"/>
                <a:gd name="T83" fmla="*/ 378 h 662"/>
                <a:gd name="T84" fmla="*/ 46 w 140"/>
                <a:gd name="T85" fmla="*/ 357 h 662"/>
                <a:gd name="T86" fmla="*/ 51 w 140"/>
                <a:gd name="T87" fmla="*/ 335 h 662"/>
                <a:gd name="T88" fmla="*/ 56 w 140"/>
                <a:gd name="T89" fmla="*/ 313 h 662"/>
                <a:gd name="T90" fmla="*/ 63 w 140"/>
                <a:gd name="T91" fmla="*/ 288 h 662"/>
                <a:gd name="T92" fmla="*/ 71 w 140"/>
                <a:gd name="T93" fmla="*/ 249 h 662"/>
                <a:gd name="T94" fmla="*/ 82 w 140"/>
                <a:gd name="T95" fmla="*/ 204 h 662"/>
                <a:gd name="T96" fmla="*/ 94 w 140"/>
                <a:gd name="T97" fmla="*/ 157 h 662"/>
                <a:gd name="T98" fmla="*/ 105 w 140"/>
                <a:gd name="T99" fmla="*/ 107 h 662"/>
                <a:gd name="T100" fmla="*/ 118 w 140"/>
                <a:gd name="T101" fmla="*/ 63 h 662"/>
                <a:gd name="T102" fmla="*/ 130 w 140"/>
                <a:gd name="T103" fmla="*/ 25 h 662"/>
                <a:gd name="T104" fmla="*/ 140 w 140"/>
                <a:gd name="T105" fmla="*/ 0 h 662"/>
                <a:gd name="T106" fmla="*/ 140 w 140"/>
                <a:gd name="T107" fmla="*/ 0 h 662"/>
                <a:gd name="T108" fmla="*/ 140 w 140"/>
                <a:gd name="T109" fmla="*/ 0 h 662"/>
                <a:gd name="T110" fmla="*/ 139 w 140"/>
                <a:gd name="T111" fmla="*/ 0 h 662"/>
                <a:gd name="T112" fmla="*/ 139 w 140"/>
                <a:gd name="T113" fmla="*/ 0 h 662"/>
                <a:gd name="T114" fmla="*/ 139 w 140"/>
                <a:gd name="T11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62">
                  <a:moveTo>
                    <a:pt x="139" y="0"/>
                  </a:moveTo>
                  <a:lnTo>
                    <a:pt x="131" y="17"/>
                  </a:lnTo>
                  <a:lnTo>
                    <a:pt x="123" y="35"/>
                  </a:lnTo>
                  <a:lnTo>
                    <a:pt x="116" y="52"/>
                  </a:lnTo>
                  <a:lnTo>
                    <a:pt x="110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4" y="126"/>
                  </a:lnTo>
                  <a:lnTo>
                    <a:pt x="89" y="144"/>
                  </a:lnTo>
                  <a:lnTo>
                    <a:pt x="84" y="165"/>
                  </a:lnTo>
                  <a:lnTo>
                    <a:pt x="79" y="186"/>
                  </a:lnTo>
                  <a:lnTo>
                    <a:pt x="73" y="208"/>
                  </a:lnTo>
                  <a:lnTo>
                    <a:pt x="67" y="228"/>
                  </a:lnTo>
                  <a:lnTo>
                    <a:pt x="62" y="249"/>
                  </a:lnTo>
                  <a:lnTo>
                    <a:pt x="56" y="271"/>
                  </a:lnTo>
                  <a:lnTo>
                    <a:pt x="51" y="291"/>
                  </a:lnTo>
                  <a:lnTo>
                    <a:pt x="45" y="312"/>
                  </a:lnTo>
                  <a:lnTo>
                    <a:pt x="38" y="332"/>
                  </a:lnTo>
                  <a:lnTo>
                    <a:pt x="33" y="353"/>
                  </a:lnTo>
                  <a:lnTo>
                    <a:pt x="27" y="373"/>
                  </a:lnTo>
                  <a:lnTo>
                    <a:pt x="22" y="393"/>
                  </a:lnTo>
                  <a:lnTo>
                    <a:pt x="17" y="413"/>
                  </a:lnTo>
                  <a:lnTo>
                    <a:pt x="13" y="434"/>
                  </a:lnTo>
                  <a:lnTo>
                    <a:pt x="8" y="455"/>
                  </a:lnTo>
                  <a:lnTo>
                    <a:pt x="5" y="475"/>
                  </a:lnTo>
                  <a:lnTo>
                    <a:pt x="1" y="521"/>
                  </a:lnTo>
                  <a:lnTo>
                    <a:pt x="0" y="567"/>
                  </a:lnTo>
                  <a:lnTo>
                    <a:pt x="1" y="613"/>
                  </a:lnTo>
                  <a:lnTo>
                    <a:pt x="4" y="659"/>
                  </a:lnTo>
                  <a:lnTo>
                    <a:pt x="6" y="662"/>
                  </a:lnTo>
                  <a:lnTo>
                    <a:pt x="9" y="662"/>
                  </a:lnTo>
                  <a:lnTo>
                    <a:pt x="13" y="660"/>
                  </a:lnTo>
                  <a:lnTo>
                    <a:pt x="14" y="656"/>
                  </a:lnTo>
                  <a:lnTo>
                    <a:pt x="13" y="614"/>
                  </a:lnTo>
                  <a:lnTo>
                    <a:pt x="14" y="572"/>
                  </a:lnTo>
                  <a:lnTo>
                    <a:pt x="16" y="531"/>
                  </a:lnTo>
                  <a:lnTo>
                    <a:pt x="20" y="488"/>
                  </a:lnTo>
                  <a:lnTo>
                    <a:pt x="23" y="466"/>
                  </a:lnTo>
                  <a:lnTo>
                    <a:pt x="26" y="443"/>
                  </a:lnTo>
                  <a:lnTo>
                    <a:pt x="31" y="422"/>
                  </a:lnTo>
                  <a:lnTo>
                    <a:pt x="35" y="400"/>
                  </a:lnTo>
                  <a:lnTo>
                    <a:pt x="40" y="378"/>
                  </a:lnTo>
                  <a:lnTo>
                    <a:pt x="46" y="357"/>
                  </a:lnTo>
                  <a:lnTo>
                    <a:pt x="51" y="335"/>
                  </a:lnTo>
                  <a:lnTo>
                    <a:pt x="56" y="313"/>
                  </a:lnTo>
                  <a:lnTo>
                    <a:pt x="63" y="288"/>
                  </a:lnTo>
                  <a:lnTo>
                    <a:pt x="71" y="249"/>
                  </a:lnTo>
                  <a:lnTo>
                    <a:pt x="82" y="204"/>
                  </a:lnTo>
                  <a:lnTo>
                    <a:pt x="94" y="157"/>
                  </a:lnTo>
                  <a:lnTo>
                    <a:pt x="105" y="107"/>
                  </a:lnTo>
                  <a:lnTo>
                    <a:pt x="118" y="63"/>
                  </a:lnTo>
                  <a:lnTo>
                    <a:pt x="130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" name="Freeform 107"/>
            <p:cNvSpPr>
              <a:spLocks noChangeArrowheads="1"/>
            </p:cNvSpPr>
            <p:nvPr/>
          </p:nvSpPr>
          <p:spPr bwMode="auto">
            <a:xfrm>
              <a:off x="624" y="952"/>
              <a:ext cx="65" cy="34"/>
            </a:xfrm>
            <a:custGeom>
              <a:avLst/>
              <a:gdLst>
                <a:gd name="T0" fmla="*/ 257 w 260"/>
                <a:gd name="T1" fmla="*/ 136 h 136"/>
                <a:gd name="T2" fmla="*/ 258 w 260"/>
                <a:gd name="T3" fmla="*/ 136 h 136"/>
                <a:gd name="T4" fmla="*/ 260 w 260"/>
                <a:gd name="T5" fmla="*/ 135 h 136"/>
                <a:gd name="T6" fmla="*/ 260 w 260"/>
                <a:gd name="T7" fmla="*/ 133 h 136"/>
                <a:gd name="T8" fmla="*/ 259 w 260"/>
                <a:gd name="T9" fmla="*/ 132 h 136"/>
                <a:gd name="T10" fmla="*/ 242 w 260"/>
                <a:gd name="T11" fmla="*/ 122 h 136"/>
                <a:gd name="T12" fmla="*/ 225 w 260"/>
                <a:gd name="T13" fmla="*/ 114 h 136"/>
                <a:gd name="T14" fmla="*/ 208 w 260"/>
                <a:gd name="T15" fmla="*/ 104 h 136"/>
                <a:gd name="T16" fmla="*/ 191 w 260"/>
                <a:gd name="T17" fmla="*/ 96 h 136"/>
                <a:gd name="T18" fmla="*/ 174 w 260"/>
                <a:gd name="T19" fmla="*/ 87 h 136"/>
                <a:gd name="T20" fmla="*/ 155 w 260"/>
                <a:gd name="T21" fmla="*/ 79 h 136"/>
                <a:gd name="T22" fmla="*/ 138 w 260"/>
                <a:gd name="T23" fmla="*/ 69 h 136"/>
                <a:gd name="T24" fmla="*/ 121 w 260"/>
                <a:gd name="T25" fmla="*/ 60 h 136"/>
                <a:gd name="T26" fmla="*/ 108 w 260"/>
                <a:gd name="T27" fmla="*/ 54 h 136"/>
                <a:gd name="T28" fmla="*/ 91 w 260"/>
                <a:gd name="T29" fmla="*/ 45 h 136"/>
                <a:gd name="T30" fmla="*/ 71 w 260"/>
                <a:gd name="T31" fmla="*/ 36 h 136"/>
                <a:gd name="T32" fmla="*/ 51 w 260"/>
                <a:gd name="T33" fmla="*/ 25 h 136"/>
                <a:gd name="T34" fmla="*/ 31 w 260"/>
                <a:gd name="T35" fmla="*/ 16 h 136"/>
                <a:gd name="T36" fmla="*/ 15 w 260"/>
                <a:gd name="T37" fmla="*/ 7 h 136"/>
                <a:gd name="T38" fmla="*/ 4 w 260"/>
                <a:gd name="T39" fmla="*/ 2 h 136"/>
                <a:gd name="T40" fmla="*/ 0 w 260"/>
                <a:gd name="T41" fmla="*/ 0 h 136"/>
                <a:gd name="T42" fmla="*/ 2 w 260"/>
                <a:gd name="T43" fmla="*/ 1 h 136"/>
                <a:gd name="T44" fmla="*/ 9 w 260"/>
                <a:gd name="T45" fmla="*/ 5 h 136"/>
                <a:gd name="T46" fmla="*/ 19 w 260"/>
                <a:gd name="T47" fmla="*/ 10 h 136"/>
                <a:gd name="T48" fmla="*/ 33 w 260"/>
                <a:gd name="T49" fmla="*/ 18 h 136"/>
                <a:gd name="T50" fmla="*/ 50 w 260"/>
                <a:gd name="T51" fmla="*/ 27 h 136"/>
                <a:gd name="T52" fmla="*/ 69 w 260"/>
                <a:gd name="T53" fmla="*/ 37 h 136"/>
                <a:gd name="T54" fmla="*/ 89 w 260"/>
                <a:gd name="T55" fmla="*/ 49 h 136"/>
                <a:gd name="T56" fmla="*/ 111 w 260"/>
                <a:gd name="T57" fmla="*/ 59 h 136"/>
                <a:gd name="T58" fmla="*/ 133 w 260"/>
                <a:gd name="T59" fmla="*/ 72 h 136"/>
                <a:gd name="T60" fmla="*/ 154 w 260"/>
                <a:gd name="T61" fmla="*/ 84 h 136"/>
                <a:gd name="T62" fmla="*/ 177 w 260"/>
                <a:gd name="T63" fmla="*/ 94 h 136"/>
                <a:gd name="T64" fmla="*/ 197 w 260"/>
                <a:gd name="T65" fmla="*/ 106 h 136"/>
                <a:gd name="T66" fmla="*/ 215 w 260"/>
                <a:gd name="T67" fmla="*/ 116 h 136"/>
                <a:gd name="T68" fmla="*/ 232 w 260"/>
                <a:gd name="T69" fmla="*/ 124 h 136"/>
                <a:gd name="T70" fmla="*/ 246 w 260"/>
                <a:gd name="T71" fmla="*/ 131 h 136"/>
                <a:gd name="T72" fmla="*/ 257 w 260"/>
                <a:gd name="T7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36">
                  <a:moveTo>
                    <a:pt x="257" y="136"/>
                  </a:moveTo>
                  <a:lnTo>
                    <a:pt x="258" y="136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59" y="132"/>
                  </a:lnTo>
                  <a:lnTo>
                    <a:pt x="242" y="122"/>
                  </a:lnTo>
                  <a:lnTo>
                    <a:pt x="225" y="114"/>
                  </a:lnTo>
                  <a:lnTo>
                    <a:pt x="208" y="104"/>
                  </a:lnTo>
                  <a:lnTo>
                    <a:pt x="191" y="96"/>
                  </a:lnTo>
                  <a:lnTo>
                    <a:pt x="174" y="87"/>
                  </a:lnTo>
                  <a:lnTo>
                    <a:pt x="155" y="79"/>
                  </a:lnTo>
                  <a:lnTo>
                    <a:pt x="138" y="69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6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9"/>
                  </a:lnTo>
                  <a:lnTo>
                    <a:pt x="111" y="59"/>
                  </a:lnTo>
                  <a:lnTo>
                    <a:pt x="133" y="72"/>
                  </a:lnTo>
                  <a:lnTo>
                    <a:pt x="154" y="84"/>
                  </a:lnTo>
                  <a:lnTo>
                    <a:pt x="177" y="94"/>
                  </a:lnTo>
                  <a:lnTo>
                    <a:pt x="197" y="106"/>
                  </a:lnTo>
                  <a:lnTo>
                    <a:pt x="215" y="116"/>
                  </a:lnTo>
                  <a:lnTo>
                    <a:pt x="232" y="124"/>
                  </a:lnTo>
                  <a:lnTo>
                    <a:pt x="246" y="131"/>
                  </a:lnTo>
                  <a:lnTo>
                    <a:pt x="257" y="13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9" name="Freeform 108"/>
            <p:cNvSpPr>
              <a:spLocks noChangeArrowheads="1"/>
            </p:cNvSpPr>
            <p:nvPr/>
          </p:nvSpPr>
          <p:spPr bwMode="auto">
            <a:xfrm>
              <a:off x="621" y="938"/>
              <a:ext cx="63" cy="13"/>
            </a:xfrm>
            <a:custGeom>
              <a:avLst/>
              <a:gdLst>
                <a:gd name="T0" fmla="*/ 1 w 252"/>
                <a:gd name="T1" fmla="*/ 51 h 51"/>
                <a:gd name="T2" fmla="*/ 6 w 252"/>
                <a:gd name="T3" fmla="*/ 50 h 51"/>
                <a:gd name="T4" fmla="*/ 16 w 252"/>
                <a:gd name="T5" fmla="*/ 49 h 51"/>
                <a:gd name="T6" fmla="*/ 29 w 252"/>
                <a:gd name="T7" fmla="*/ 47 h 51"/>
                <a:gd name="T8" fmla="*/ 46 w 252"/>
                <a:gd name="T9" fmla="*/ 43 h 51"/>
                <a:gd name="T10" fmla="*/ 65 w 252"/>
                <a:gd name="T11" fmla="*/ 40 h 51"/>
                <a:gd name="T12" fmla="*/ 86 w 252"/>
                <a:gd name="T13" fmla="*/ 35 h 51"/>
                <a:gd name="T14" fmla="*/ 109 w 252"/>
                <a:gd name="T15" fmla="*/ 30 h 51"/>
                <a:gd name="T16" fmla="*/ 132 w 252"/>
                <a:gd name="T17" fmla="*/ 26 h 51"/>
                <a:gd name="T18" fmla="*/ 155 w 252"/>
                <a:gd name="T19" fmla="*/ 22 h 51"/>
                <a:gd name="T20" fmla="*/ 177 w 252"/>
                <a:gd name="T21" fmla="*/ 16 h 51"/>
                <a:gd name="T22" fmla="*/ 197 w 252"/>
                <a:gd name="T23" fmla="*/ 12 h 51"/>
                <a:gd name="T24" fmla="*/ 216 w 252"/>
                <a:gd name="T25" fmla="*/ 8 h 51"/>
                <a:gd name="T26" fmla="*/ 230 w 252"/>
                <a:gd name="T27" fmla="*/ 4 h 51"/>
                <a:gd name="T28" fmla="*/ 242 w 252"/>
                <a:gd name="T29" fmla="*/ 2 h 51"/>
                <a:gd name="T30" fmla="*/ 250 w 252"/>
                <a:gd name="T31" fmla="*/ 1 h 51"/>
                <a:gd name="T32" fmla="*/ 252 w 252"/>
                <a:gd name="T33" fmla="*/ 0 h 51"/>
                <a:gd name="T34" fmla="*/ 236 w 252"/>
                <a:gd name="T35" fmla="*/ 2 h 51"/>
                <a:gd name="T36" fmla="*/ 220 w 252"/>
                <a:gd name="T37" fmla="*/ 6 h 51"/>
                <a:gd name="T38" fmla="*/ 204 w 252"/>
                <a:gd name="T39" fmla="*/ 8 h 51"/>
                <a:gd name="T40" fmla="*/ 189 w 252"/>
                <a:gd name="T41" fmla="*/ 10 h 51"/>
                <a:gd name="T42" fmla="*/ 173 w 252"/>
                <a:gd name="T43" fmla="*/ 12 h 51"/>
                <a:gd name="T44" fmla="*/ 157 w 252"/>
                <a:gd name="T45" fmla="*/ 15 h 51"/>
                <a:gd name="T46" fmla="*/ 142 w 252"/>
                <a:gd name="T47" fmla="*/ 17 h 51"/>
                <a:gd name="T48" fmla="*/ 126 w 252"/>
                <a:gd name="T49" fmla="*/ 20 h 51"/>
                <a:gd name="T50" fmla="*/ 113 w 252"/>
                <a:gd name="T51" fmla="*/ 23 h 51"/>
                <a:gd name="T52" fmla="*/ 95 w 252"/>
                <a:gd name="T53" fmla="*/ 27 h 51"/>
                <a:gd name="T54" fmla="*/ 72 w 252"/>
                <a:gd name="T55" fmla="*/ 32 h 51"/>
                <a:gd name="T56" fmla="*/ 48 w 252"/>
                <a:gd name="T57" fmla="*/ 36 h 51"/>
                <a:gd name="T58" fmla="*/ 26 w 252"/>
                <a:gd name="T59" fmla="*/ 42 h 51"/>
                <a:gd name="T60" fmla="*/ 9 w 252"/>
                <a:gd name="T61" fmla="*/ 46 h 51"/>
                <a:gd name="T62" fmla="*/ 0 w 252"/>
                <a:gd name="T63" fmla="*/ 49 h 51"/>
                <a:gd name="T64" fmla="*/ 1 w 252"/>
                <a:gd name="T65" fmla="*/ 50 h 51"/>
                <a:gd name="T66" fmla="*/ 1 w 252"/>
                <a:gd name="T67" fmla="*/ 50 h 51"/>
                <a:gd name="T68" fmla="*/ 1 w 252"/>
                <a:gd name="T69" fmla="*/ 50 h 51"/>
                <a:gd name="T70" fmla="*/ 1 w 252"/>
                <a:gd name="T71" fmla="*/ 51 h 51"/>
                <a:gd name="T72" fmla="*/ 1 w 252"/>
                <a:gd name="T73" fmla="*/ 51 h 51"/>
                <a:gd name="T74" fmla="*/ 1 w 252"/>
                <a:gd name="T7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" h="51">
                  <a:moveTo>
                    <a:pt x="1" y="51"/>
                  </a:moveTo>
                  <a:lnTo>
                    <a:pt x="6" y="50"/>
                  </a:lnTo>
                  <a:lnTo>
                    <a:pt x="16" y="49"/>
                  </a:lnTo>
                  <a:lnTo>
                    <a:pt x="29" y="47"/>
                  </a:lnTo>
                  <a:lnTo>
                    <a:pt x="46" y="43"/>
                  </a:lnTo>
                  <a:lnTo>
                    <a:pt x="65" y="40"/>
                  </a:lnTo>
                  <a:lnTo>
                    <a:pt x="86" y="35"/>
                  </a:lnTo>
                  <a:lnTo>
                    <a:pt x="109" y="30"/>
                  </a:lnTo>
                  <a:lnTo>
                    <a:pt x="132" y="26"/>
                  </a:lnTo>
                  <a:lnTo>
                    <a:pt x="155" y="22"/>
                  </a:lnTo>
                  <a:lnTo>
                    <a:pt x="177" y="16"/>
                  </a:lnTo>
                  <a:lnTo>
                    <a:pt x="197" y="12"/>
                  </a:lnTo>
                  <a:lnTo>
                    <a:pt x="216" y="8"/>
                  </a:lnTo>
                  <a:lnTo>
                    <a:pt x="230" y="4"/>
                  </a:lnTo>
                  <a:lnTo>
                    <a:pt x="242" y="2"/>
                  </a:lnTo>
                  <a:lnTo>
                    <a:pt x="250" y="1"/>
                  </a:lnTo>
                  <a:lnTo>
                    <a:pt x="252" y="0"/>
                  </a:lnTo>
                  <a:lnTo>
                    <a:pt x="236" y="2"/>
                  </a:lnTo>
                  <a:lnTo>
                    <a:pt x="220" y="6"/>
                  </a:lnTo>
                  <a:lnTo>
                    <a:pt x="204" y="8"/>
                  </a:lnTo>
                  <a:lnTo>
                    <a:pt x="189" y="10"/>
                  </a:lnTo>
                  <a:lnTo>
                    <a:pt x="173" y="12"/>
                  </a:lnTo>
                  <a:lnTo>
                    <a:pt x="157" y="15"/>
                  </a:lnTo>
                  <a:lnTo>
                    <a:pt x="142" y="17"/>
                  </a:lnTo>
                  <a:lnTo>
                    <a:pt x="126" y="20"/>
                  </a:lnTo>
                  <a:lnTo>
                    <a:pt x="113" y="23"/>
                  </a:lnTo>
                  <a:lnTo>
                    <a:pt x="95" y="27"/>
                  </a:lnTo>
                  <a:lnTo>
                    <a:pt x="72" y="32"/>
                  </a:lnTo>
                  <a:lnTo>
                    <a:pt x="48" y="36"/>
                  </a:lnTo>
                  <a:lnTo>
                    <a:pt x="26" y="42"/>
                  </a:lnTo>
                  <a:lnTo>
                    <a:pt x="9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0" name="Freeform 109"/>
            <p:cNvSpPr>
              <a:spLocks noChangeArrowheads="1"/>
            </p:cNvSpPr>
            <p:nvPr/>
          </p:nvSpPr>
          <p:spPr bwMode="auto">
            <a:xfrm>
              <a:off x="542" y="920"/>
              <a:ext cx="129" cy="4"/>
            </a:xfrm>
            <a:custGeom>
              <a:avLst/>
              <a:gdLst>
                <a:gd name="T0" fmla="*/ 121 w 516"/>
                <a:gd name="T1" fmla="*/ 10 h 17"/>
                <a:gd name="T2" fmla="*/ 131 w 516"/>
                <a:gd name="T3" fmla="*/ 9 h 17"/>
                <a:gd name="T4" fmla="*/ 146 w 516"/>
                <a:gd name="T5" fmla="*/ 9 h 17"/>
                <a:gd name="T6" fmla="*/ 166 w 516"/>
                <a:gd name="T7" fmla="*/ 8 h 17"/>
                <a:gd name="T8" fmla="*/ 189 w 516"/>
                <a:gd name="T9" fmla="*/ 7 h 17"/>
                <a:gd name="T10" fmla="*/ 214 w 516"/>
                <a:gd name="T11" fmla="*/ 7 h 17"/>
                <a:gd name="T12" fmla="*/ 241 w 516"/>
                <a:gd name="T13" fmla="*/ 6 h 17"/>
                <a:gd name="T14" fmla="*/ 271 w 516"/>
                <a:gd name="T15" fmla="*/ 5 h 17"/>
                <a:gd name="T16" fmla="*/ 302 w 516"/>
                <a:gd name="T17" fmla="*/ 4 h 17"/>
                <a:gd name="T18" fmla="*/ 333 w 516"/>
                <a:gd name="T19" fmla="*/ 4 h 17"/>
                <a:gd name="T20" fmla="*/ 364 w 516"/>
                <a:gd name="T21" fmla="*/ 4 h 17"/>
                <a:gd name="T22" fmla="*/ 394 w 516"/>
                <a:gd name="T23" fmla="*/ 3 h 17"/>
                <a:gd name="T24" fmla="*/ 423 w 516"/>
                <a:gd name="T25" fmla="*/ 3 h 17"/>
                <a:gd name="T26" fmla="*/ 450 w 516"/>
                <a:gd name="T27" fmla="*/ 3 h 17"/>
                <a:gd name="T28" fmla="*/ 475 w 516"/>
                <a:gd name="T29" fmla="*/ 4 h 17"/>
                <a:gd name="T30" fmla="*/ 497 w 516"/>
                <a:gd name="T31" fmla="*/ 4 h 17"/>
                <a:gd name="T32" fmla="*/ 515 w 516"/>
                <a:gd name="T33" fmla="*/ 5 h 17"/>
                <a:gd name="T34" fmla="*/ 516 w 516"/>
                <a:gd name="T35" fmla="*/ 5 h 17"/>
                <a:gd name="T36" fmla="*/ 516 w 516"/>
                <a:gd name="T37" fmla="*/ 4 h 17"/>
                <a:gd name="T38" fmla="*/ 516 w 516"/>
                <a:gd name="T39" fmla="*/ 3 h 17"/>
                <a:gd name="T40" fmla="*/ 516 w 516"/>
                <a:gd name="T41" fmla="*/ 3 h 17"/>
                <a:gd name="T42" fmla="*/ 498 w 516"/>
                <a:gd name="T43" fmla="*/ 2 h 17"/>
                <a:gd name="T44" fmla="*/ 477 w 516"/>
                <a:gd name="T45" fmla="*/ 1 h 17"/>
                <a:gd name="T46" fmla="*/ 452 w 516"/>
                <a:gd name="T47" fmla="*/ 1 h 17"/>
                <a:gd name="T48" fmla="*/ 425 w 516"/>
                <a:gd name="T49" fmla="*/ 0 h 17"/>
                <a:gd name="T50" fmla="*/ 397 w 516"/>
                <a:gd name="T51" fmla="*/ 0 h 17"/>
                <a:gd name="T52" fmla="*/ 367 w 516"/>
                <a:gd name="T53" fmla="*/ 0 h 17"/>
                <a:gd name="T54" fmla="*/ 337 w 516"/>
                <a:gd name="T55" fmla="*/ 0 h 17"/>
                <a:gd name="T56" fmla="*/ 306 w 516"/>
                <a:gd name="T57" fmla="*/ 0 h 17"/>
                <a:gd name="T58" fmla="*/ 277 w 516"/>
                <a:gd name="T59" fmla="*/ 0 h 17"/>
                <a:gd name="T60" fmla="*/ 249 w 516"/>
                <a:gd name="T61" fmla="*/ 0 h 17"/>
                <a:gd name="T62" fmla="*/ 222 w 516"/>
                <a:gd name="T63" fmla="*/ 0 h 17"/>
                <a:gd name="T64" fmla="*/ 198 w 516"/>
                <a:gd name="T65" fmla="*/ 1 h 17"/>
                <a:gd name="T66" fmla="*/ 175 w 516"/>
                <a:gd name="T67" fmla="*/ 1 h 17"/>
                <a:gd name="T68" fmla="*/ 157 w 516"/>
                <a:gd name="T69" fmla="*/ 2 h 17"/>
                <a:gd name="T70" fmla="*/ 143 w 516"/>
                <a:gd name="T71" fmla="*/ 2 h 17"/>
                <a:gd name="T72" fmla="*/ 134 w 516"/>
                <a:gd name="T73" fmla="*/ 3 h 17"/>
                <a:gd name="T74" fmla="*/ 114 w 516"/>
                <a:gd name="T75" fmla="*/ 5 h 17"/>
                <a:gd name="T76" fmla="*/ 93 w 516"/>
                <a:gd name="T77" fmla="*/ 7 h 17"/>
                <a:gd name="T78" fmla="*/ 72 w 516"/>
                <a:gd name="T79" fmla="*/ 9 h 17"/>
                <a:gd name="T80" fmla="*/ 49 w 516"/>
                <a:gd name="T81" fmla="*/ 11 h 17"/>
                <a:gd name="T82" fmla="*/ 30 w 516"/>
                <a:gd name="T83" fmla="*/ 14 h 17"/>
                <a:gd name="T84" fmla="*/ 14 w 516"/>
                <a:gd name="T85" fmla="*/ 16 h 17"/>
                <a:gd name="T86" fmla="*/ 5 w 516"/>
                <a:gd name="T87" fmla="*/ 17 h 17"/>
                <a:gd name="T88" fmla="*/ 0 w 516"/>
                <a:gd name="T89" fmla="*/ 17 h 17"/>
                <a:gd name="T90" fmla="*/ 3 w 516"/>
                <a:gd name="T91" fmla="*/ 17 h 17"/>
                <a:gd name="T92" fmla="*/ 13 w 516"/>
                <a:gd name="T93" fmla="*/ 16 h 17"/>
                <a:gd name="T94" fmla="*/ 28 w 516"/>
                <a:gd name="T95" fmla="*/ 16 h 17"/>
                <a:gd name="T96" fmla="*/ 45 w 516"/>
                <a:gd name="T97" fmla="*/ 15 h 17"/>
                <a:gd name="T98" fmla="*/ 65 w 516"/>
                <a:gd name="T99" fmla="*/ 14 h 17"/>
                <a:gd name="T100" fmla="*/ 85 w 516"/>
                <a:gd name="T101" fmla="*/ 12 h 17"/>
                <a:gd name="T102" fmla="*/ 104 w 516"/>
                <a:gd name="T103" fmla="*/ 11 h 17"/>
                <a:gd name="T104" fmla="*/ 121 w 516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17">
                  <a:moveTo>
                    <a:pt x="121" y="10"/>
                  </a:moveTo>
                  <a:lnTo>
                    <a:pt x="131" y="9"/>
                  </a:lnTo>
                  <a:lnTo>
                    <a:pt x="146" y="9"/>
                  </a:lnTo>
                  <a:lnTo>
                    <a:pt x="166" y="8"/>
                  </a:lnTo>
                  <a:lnTo>
                    <a:pt x="189" y="7"/>
                  </a:lnTo>
                  <a:lnTo>
                    <a:pt x="214" y="7"/>
                  </a:lnTo>
                  <a:lnTo>
                    <a:pt x="241" y="6"/>
                  </a:lnTo>
                  <a:lnTo>
                    <a:pt x="271" y="5"/>
                  </a:lnTo>
                  <a:lnTo>
                    <a:pt x="302" y="4"/>
                  </a:lnTo>
                  <a:lnTo>
                    <a:pt x="333" y="4"/>
                  </a:lnTo>
                  <a:lnTo>
                    <a:pt x="364" y="4"/>
                  </a:lnTo>
                  <a:lnTo>
                    <a:pt x="394" y="3"/>
                  </a:lnTo>
                  <a:lnTo>
                    <a:pt x="423" y="3"/>
                  </a:lnTo>
                  <a:lnTo>
                    <a:pt x="450" y="3"/>
                  </a:lnTo>
                  <a:lnTo>
                    <a:pt x="475" y="4"/>
                  </a:lnTo>
                  <a:lnTo>
                    <a:pt x="497" y="4"/>
                  </a:lnTo>
                  <a:lnTo>
                    <a:pt x="515" y="5"/>
                  </a:lnTo>
                  <a:lnTo>
                    <a:pt x="516" y="5"/>
                  </a:lnTo>
                  <a:lnTo>
                    <a:pt x="516" y="4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498" y="2"/>
                  </a:lnTo>
                  <a:lnTo>
                    <a:pt x="477" y="1"/>
                  </a:lnTo>
                  <a:lnTo>
                    <a:pt x="452" y="1"/>
                  </a:lnTo>
                  <a:lnTo>
                    <a:pt x="425" y="0"/>
                  </a:lnTo>
                  <a:lnTo>
                    <a:pt x="397" y="0"/>
                  </a:lnTo>
                  <a:lnTo>
                    <a:pt x="367" y="0"/>
                  </a:lnTo>
                  <a:lnTo>
                    <a:pt x="337" y="0"/>
                  </a:lnTo>
                  <a:lnTo>
                    <a:pt x="306" y="0"/>
                  </a:lnTo>
                  <a:lnTo>
                    <a:pt x="277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8" y="1"/>
                  </a:lnTo>
                  <a:lnTo>
                    <a:pt x="175" y="1"/>
                  </a:lnTo>
                  <a:lnTo>
                    <a:pt x="157" y="2"/>
                  </a:lnTo>
                  <a:lnTo>
                    <a:pt x="143" y="2"/>
                  </a:lnTo>
                  <a:lnTo>
                    <a:pt x="134" y="3"/>
                  </a:lnTo>
                  <a:lnTo>
                    <a:pt x="114" y="5"/>
                  </a:lnTo>
                  <a:lnTo>
                    <a:pt x="93" y="7"/>
                  </a:lnTo>
                  <a:lnTo>
                    <a:pt x="72" y="9"/>
                  </a:lnTo>
                  <a:lnTo>
                    <a:pt x="49" y="11"/>
                  </a:lnTo>
                  <a:lnTo>
                    <a:pt x="30" y="14"/>
                  </a:lnTo>
                  <a:lnTo>
                    <a:pt x="14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3" y="16"/>
                  </a:lnTo>
                  <a:lnTo>
                    <a:pt x="28" y="16"/>
                  </a:lnTo>
                  <a:lnTo>
                    <a:pt x="45" y="15"/>
                  </a:lnTo>
                  <a:lnTo>
                    <a:pt x="65" y="14"/>
                  </a:lnTo>
                  <a:lnTo>
                    <a:pt x="85" y="12"/>
                  </a:lnTo>
                  <a:lnTo>
                    <a:pt x="104" y="11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1" name="Freeform 110"/>
            <p:cNvSpPr>
              <a:spLocks noChangeArrowheads="1"/>
            </p:cNvSpPr>
            <p:nvPr/>
          </p:nvSpPr>
          <p:spPr bwMode="auto">
            <a:xfrm>
              <a:off x="603" y="927"/>
              <a:ext cx="79" cy="10"/>
            </a:xfrm>
            <a:custGeom>
              <a:avLst/>
              <a:gdLst>
                <a:gd name="T0" fmla="*/ 139 w 313"/>
                <a:gd name="T1" fmla="*/ 22 h 40"/>
                <a:gd name="T2" fmla="*/ 150 w 313"/>
                <a:gd name="T3" fmla="*/ 21 h 40"/>
                <a:gd name="T4" fmla="*/ 161 w 313"/>
                <a:gd name="T5" fmla="*/ 20 h 40"/>
                <a:gd name="T6" fmla="*/ 171 w 313"/>
                <a:gd name="T7" fmla="*/ 18 h 40"/>
                <a:gd name="T8" fmla="*/ 182 w 313"/>
                <a:gd name="T9" fmla="*/ 17 h 40"/>
                <a:gd name="T10" fmla="*/ 193 w 313"/>
                <a:gd name="T11" fmla="*/ 16 h 40"/>
                <a:gd name="T12" fmla="*/ 203 w 313"/>
                <a:gd name="T13" fmla="*/ 16 h 40"/>
                <a:gd name="T14" fmla="*/ 214 w 313"/>
                <a:gd name="T15" fmla="*/ 15 h 40"/>
                <a:gd name="T16" fmla="*/ 225 w 313"/>
                <a:gd name="T17" fmla="*/ 14 h 40"/>
                <a:gd name="T18" fmla="*/ 235 w 313"/>
                <a:gd name="T19" fmla="*/ 13 h 40"/>
                <a:gd name="T20" fmla="*/ 246 w 313"/>
                <a:gd name="T21" fmla="*/ 12 h 40"/>
                <a:gd name="T22" fmla="*/ 257 w 313"/>
                <a:gd name="T23" fmla="*/ 11 h 40"/>
                <a:gd name="T24" fmla="*/ 268 w 313"/>
                <a:gd name="T25" fmla="*/ 10 h 40"/>
                <a:gd name="T26" fmla="*/ 279 w 313"/>
                <a:gd name="T27" fmla="*/ 9 h 40"/>
                <a:gd name="T28" fmla="*/ 290 w 313"/>
                <a:gd name="T29" fmla="*/ 7 h 40"/>
                <a:gd name="T30" fmla="*/ 300 w 313"/>
                <a:gd name="T31" fmla="*/ 6 h 40"/>
                <a:gd name="T32" fmla="*/ 311 w 313"/>
                <a:gd name="T33" fmla="*/ 5 h 40"/>
                <a:gd name="T34" fmla="*/ 312 w 313"/>
                <a:gd name="T35" fmla="*/ 4 h 40"/>
                <a:gd name="T36" fmla="*/ 313 w 313"/>
                <a:gd name="T37" fmla="*/ 2 h 40"/>
                <a:gd name="T38" fmla="*/ 313 w 313"/>
                <a:gd name="T39" fmla="*/ 1 h 40"/>
                <a:gd name="T40" fmla="*/ 311 w 313"/>
                <a:gd name="T41" fmla="*/ 0 h 40"/>
                <a:gd name="T42" fmla="*/ 300 w 313"/>
                <a:gd name="T43" fmla="*/ 1 h 40"/>
                <a:gd name="T44" fmla="*/ 290 w 313"/>
                <a:gd name="T45" fmla="*/ 2 h 40"/>
                <a:gd name="T46" fmla="*/ 279 w 313"/>
                <a:gd name="T47" fmla="*/ 4 h 40"/>
                <a:gd name="T48" fmla="*/ 268 w 313"/>
                <a:gd name="T49" fmla="*/ 5 h 40"/>
                <a:gd name="T50" fmla="*/ 258 w 313"/>
                <a:gd name="T51" fmla="*/ 5 h 40"/>
                <a:gd name="T52" fmla="*/ 247 w 313"/>
                <a:gd name="T53" fmla="*/ 6 h 40"/>
                <a:gd name="T54" fmla="*/ 236 w 313"/>
                <a:gd name="T55" fmla="*/ 7 h 40"/>
                <a:gd name="T56" fmla="*/ 226 w 313"/>
                <a:gd name="T57" fmla="*/ 8 h 40"/>
                <a:gd name="T58" fmla="*/ 215 w 313"/>
                <a:gd name="T59" fmla="*/ 9 h 40"/>
                <a:gd name="T60" fmla="*/ 204 w 313"/>
                <a:gd name="T61" fmla="*/ 9 h 40"/>
                <a:gd name="T62" fmla="*/ 194 w 313"/>
                <a:gd name="T63" fmla="*/ 10 h 40"/>
                <a:gd name="T64" fmla="*/ 183 w 313"/>
                <a:gd name="T65" fmla="*/ 11 h 40"/>
                <a:gd name="T66" fmla="*/ 172 w 313"/>
                <a:gd name="T67" fmla="*/ 12 h 40"/>
                <a:gd name="T68" fmla="*/ 162 w 313"/>
                <a:gd name="T69" fmla="*/ 12 h 40"/>
                <a:gd name="T70" fmla="*/ 151 w 313"/>
                <a:gd name="T71" fmla="*/ 13 h 40"/>
                <a:gd name="T72" fmla="*/ 140 w 313"/>
                <a:gd name="T73" fmla="*/ 14 h 40"/>
                <a:gd name="T74" fmla="*/ 126 w 313"/>
                <a:gd name="T75" fmla="*/ 16 h 40"/>
                <a:gd name="T76" fmla="*/ 107 w 313"/>
                <a:gd name="T77" fmla="*/ 20 h 40"/>
                <a:gd name="T78" fmla="*/ 85 w 313"/>
                <a:gd name="T79" fmla="*/ 23 h 40"/>
                <a:gd name="T80" fmla="*/ 60 w 313"/>
                <a:gd name="T81" fmla="*/ 28 h 40"/>
                <a:gd name="T82" fmla="*/ 37 w 313"/>
                <a:gd name="T83" fmla="*/ 32 h 40"/>
                <a:gd name="T84" fmla="*/ 18 w 313"/>
                <a:gd name="T85" fmla="*/ 37 h 40"/>
                <a:gd name="T86" fmla="*/ 5 w 313"/>
                <a:gd name="T87" fmla="*/ 39 h 40"/>
                <a:gd name="T88" fmla="*/ 0 w 313"/>
                <a:gd name="T89" fmla="*/ 40 h 40"/>
                <a:gd name="T90" fmla="*/ 5 w 313"/>
                <a:gd name="T91" fmla="*/ 39 h 40"/>
                <a:gd name="T92" fmla="*/ 18 w 313"/>
                <a:gd name="T93" fmla="*/ 38 h 40"/>
                <a:gd name="T94" fmla="*/ 37 w 313"/>
                <a:gd name="T95" fmla="*/ 34 h 40"/>
                <a:gd name="T96" fmla="*/ 59 w 313"/>
                <a:gd name="T97" fmla="*/ 32 h 40"/>
                <a:gd name="T98" fmla="*/ 83 w 313"/>
                <a:gd name="T99" fmla="*/ 29 h 40"/>
                <a:gd name="T100" fmla="*/ 106 w 313"/>
                <a:gd name="T101" fmla="*/ 26 h 40"/>
                <a:gd name="T102" fmla="*/ 125 w 313"/>
                <a:gd name="T103" fmla="*/ 24 h 40"/>
                <a:gd name="T104" fmla="*/ 139 w 313"/>
                <a:gd name="T10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" h="40">
                  <a:moveTo>
                    <a:pt x="139" y="22"/>
                  </a:moveTo>
                  <a:lnTo>
                    <a:pt x="150" y="21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2" y="17"/>
                  </a:lnTo>
                  <a:lnTo>
                    <a:pt x="193" y="16"/>
                  </a:lnTo>
                  <a:lnTo>
                    <a:pt x="203" y="16"/>
                  </a:lnTo>
                  <a:lnTo>
                    <a:pt x="214" y="15"/>
                  </a:lnTo>
                  <a:lnTo>
                    <a:pt x="225" y="14"/>
                  </a:lnTo>
                  <a:lnTo>
                    <a:pt x="235" y="13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8" y="10"/>
                  </a:lnTo>
                  <a:lnTo>
                    <a:pt x="279" y="9"/>
                  </a:lnTo>
                  <a:lnTo>
                    <a:pt x="290" y="7"/>
                  </a:lnTo>
                  <a:lnTo>
                    <a:pt x="300" y="6"/>
                  </a:lnTo>
                  <a:lnTo>
                    <a:pt x="311" y="5"/>
                  </a:lnTo>
                  <a:lnTo>
                    <a:pt x="312" y="4"/>
                  </a:lnTo>
                  <a:lnTo>
                    <a:pt x="313" y="2"/>
                  </a:lnTo>
                  <a:lnTo>
                    <a:pt x="313" y="1"/>
                  </a:lnTo>
                  <a:lnTo>
                    <a:pt x="311" y="0"/>
                  </a:lnTo>
                  <a:lnTo>
                    <a:pt x="300" y="1"/>
                  </a:lnTo>
                  <a:lnTo>
                    <a:pt x="290" y="2"/>
                  </a:lnTo>
                  <a:lnTo>
                    <a:pt x="279" y="4"/>
                  </a:lnTo>
                  <a:lnTo>
                    <a:pt x="268" y="5"/>
                  </a:lnTo>
                  <a:lnTo>
                    <a:pt x="258" y="5"/>
                  </a:lnTo>
                  <a:lnTo>
                    <a:pt x="247" y="6"/>
                  </a:lnTo>
                  <a:lnTo>
                    <a:pt x="236" y="7"/>
                  </a:lnTo>
                  <a:lnTo>
                    <a:pt x="226" y="8"/>
                  </a:lnTo>
                  <a:lnTo>
                    <a:pt x="215" y="9"/>
                  </a:lnTo>
                  <a:lnTo>
                    <a:pt x="204" y="9"/>
                  </a:lnTo>
                  <a:lnTo>
                    <a:pt x="194" y="10"/>
                  </a:lnTo>
                  <a:lnTo>
                    <a:pt x="183" y="11"/>
                  </a:lnTo>
                  <a:lnTo>
                    <a:pt x="172" y="12"/>
                  </a:lnTo>
                  <a:lnTo>
                    <a:pt x="162" y="12"/>
                  </a:lnTo>
                  <a:lnTo>
                    <a:pt x="151" y="13"/>
                  </a:lnTo>
                  <a:lnTo>
                    <a:pt x="140" y="14"/>
                  </a:lnTo>
                  <a:lnTo>
                    <a:pt x="126" y="16"/>
                  </a:lnTo>
                  <a:lnTo>
                    <a:pt x="107" y="20"/>
                  </a:lnTo>
                  <a:lnTo>
                    <a:pt x="85" y="23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7"/>
                  </a:lnTo>
                  <a:lnTo>
                    <a:pt x="5" y="39"/>
                  </a:lnTo>
                  <a:lnTo>
                    <a:pt x="0" y="40"/>
                  </a:lnTo>
                  <a:lnTo>
                    <a:pt x="5" y="39"/>
                  </a:lnTo>
                  <a:lnTo>
                    <a:pt x="18" y="38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3" y="29"/>
                  </a:lnTo>
                  <a:lnTo>
                    <a:pt x="106" y="26"/>
                  </a:lnTo>
                  <a:lnTo>
                    <a:pt x="125" y="24"/>
                  </a:lnTo>
                  <a:lnTo>
                    <a:pt x="139" y="2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2" name="Freeform 111"/>
            <p:cNvSpPr>
              <a:spLocks noChangeArrowheads="1"/>
            </p:cNvSpPr>
            <p:nvPr/>
          </p:nvSpPr>
          <p:spPr bwMode="auto">
            <a:xfrm>
              <a:off x="435" y="994"/>
              <a:ext cx="65" cy="89"/>
            </a:xfrm>
            <a:custGeom>
              <a:avLst/>
              <a:gdLst>
                <a:gd name="T0" fmla="*/ 38 w 263"/>
                <a:gd name="T1" fmla="*/ 88 h 357"/>
                <a:gd name="T2" fmla="*/ 45 w 263"/>
                <a:gd name="T3" fmla="*/ 101 h 357"/>
                <a:gd name="T4" fmla="*/ 53 w 263"/>
                <a:gd name="T5" fmla="*/ 114 h 357"/>
                <a:gd name="T6" fmla="*/ 60 w 263"/>
                <a:gd name="T7" fmla="*/ 127 h 357"/>
                <a:gd name="T8" fmla="*/ 69 w 263"/>
                <a:gd name="T9" fmla="*/ 139 h 357"/>
                <a:gd name="T10" fmla="*/ 77 w 263"/>
                <a:gd name="T11" fmla="*/ 151 h 357"/>
                <a:gd name="T12" fmla="*/ 86 w 263"/>
                <a:gd name="T13" fmla="*/ 163 h 357"/>
                <a:gd name="T14" fmla="*/ 94 w 263"/>
                <a:gd name="T15" fmla="*/ 175 h 357"/>
                <a:gd name="T16" fmla="*/ 103 w 263"/>
                <a:gd name="T17" fmla="*/ 187 h 357"/>
                <a:gd name="T18" fmla="*/ 121 w 263"/>
                <a:gd name="T19" fmla="*/ 209 h 357"/>
                <a:gd name="T20" fmla="*/ 139 w 263"/>
                <a:gd name="T21" fmla="*/ 231 h 357"/>
                <a:gd name="T22" fmla="*/ 158 w 263"/>
                <a:gd name="T23" fmla="*/ 254 h 357"/>
                <a:gd name="T24" fmla="*/ 178 w 263"/>
                <a:gd name="T25" fmla="*/ 275 h 357"/>
                <a:gd name="T26" fmla="*/ 197 w 263"/>
                <a:gd name="T27" fmla="*/ 296 h 357"/>
                <a:gd name="T28" fmla="*/ 217 w 263"/>
                <a:gd name="T29" fmla="*/ 317 h 357"/>
                <a:gd name="T30" fmla="*/ 237 w 263"/>
                <a:gd name="T31" fmla="*/ 337 h 357"/>
                <a:gd name="T32" fmla="*/ 258 w 263"/>
                <a:gd name="T33" fmla="*/ 357 h 357"/>
                <a:gd name="T34" fmla="*/ 260 w 263"/>
                <a:gd name="T35" fmla="*/ 357 h 357"/>
                <a:gd name="T36" fmla="*/ 262 w 263"/>
                <a:gd name="T37" fmla="*/ 356 h 357"/>
                <a:gd name="T38" fmla="*/ 263 w 263"/>
                <a:gd name="T39" fmla="*/ 355 h 357"/>
                <a:gd name="T40" fmla="*/ 262 w 263"/>
                <a:gd name="T41" fmla="*/ 353 h 357"/>
                <a:gd name="T42" fmla="*/ 243 w 263"/>
                <a:gd name="T43" fmla="*/ 333 h 357"/>
                <a:gd name="T44" fmla="*/ 225 w 263"/>
                <a:gd name="T45" fmla="*/ 312 h 357"/>
                <a:gd name="T46" fmla="*/ 205 w 263"/>
                <a:gd name="T47" fmla="*/ 291 h 357"/>
                <a:gd name="T48" fmla="*/ 187 w 263"/>
                <a:gd name="T49" fmla="*/ 271 h 357"/>
                <a:gd name="T50" fmla="*/ 169 w 263"/>
                <a:gd name="T51" fmla="*/ 249 h 357"/>
                <a:gd name="T52" fmla="*/ 152 w 263"/>
                <a:gd name="T53" fmla="*/ 228 h 357"/>
                <a:gd name="T54" fmla="*/ 134 w 263"/>
                <a:gd name="T55" fmla="*/ 207 h 357"/>
                <a:gd name="T56" fmla="*/ 117 w 263"/>
                <a:gd name="T57" fmla="*/ 185 h 357"/>
                <a:gd name="T58" fmla="*/ 108 w 263"/>
                <a:gd name="T59" fmla="*/ 175 h 357"/>
                <a:gd name="T60" fmla="*/ 100 w 263"/>
                <a:gd name="T61" fmla="*/ 164 h 357"/>
                <a:gd name="T62" fmla="*/ 91 w 263"/>
                <a:gd name="T63" fmla="*/ 152 h 357"/>
                <a:gd name="T64" fmla="*/ 83 w 263"/>
                <a:gd name="T65" fmla="*/ 142 h 357"/>
                <a:gd name="T66" fmla="*/ 75 w 263"/>
                <a:gd name="T67" fmla="*/ 130 h 357"/>
                <a:gd name="T68" fmla="*/ 67 w 263"/>
                <a:gd name="T69" fmla="*/ 118 h 357"/>
                <a:gd name="T70" fmla="*/ 59 w 263"/>
                <a:gd name="T71" fmla="*/ 107 h 357"/>
                <a:gd name="T72" fmla="*/ 52 w 263"/>
                <a:gd name="T73" fmla="*/ 95 h 357"/>
                <a:gd name="T74" fmla="*/ 44 w 263"/>
                <a:gd name="T75" fmla="*/ 83 h 357"/>
                <a:gd name="T76" fmla="*/ 36 w 263"/>
                <a:gd name="T77" fmla="*/ 68 h 357"/>
                <a:gd name="T78" fmla="*/ 27 w 263"/>
                <a:gd name="T79" fmla="*/ 52 h 357"/>
                <a:gd name="T80" fmla="*/ 19 w 263"/>
                <a:gd name="T81" fmla="*/ 37 h 357"/>
                <a:gd name="T82" fmla="*/ 11 w 263"/>
                <a:gd name="T83" fmla="*/ 22 h 357"/>
                <a:gd name="T84" fmla="*/ 5 w 263"/>
                <a:gd name="T85" fmla="*/ 11 h 357"/>
                <a:gd name="T86" fmla="*/ 1 w 263"/>
                <a:gd name="T87" fmla="*/ 3 h 357"/>
                <a:gd name="T88" fmla="*/ 0 w 263"/>
                <a:gd name="T89" fmla="*/ 0 h 357"/>
                <a:gd name="T90" fmla="*/ 1 w 263"/>
                <a:gd name="T91" fmla="*/ 3 h 357"/>
                <a:gd name="T92" fmla="*/ 4 w 263"/>
                <a:gd name="T93" fmla="*/ 10 h 357"/>
                <a:gd name="T94" fmla="*/ 8 w 263"/>
                <a:gd name="T95" fmla="*/ 21 h 357"/>
                <a:gd name="T96" fmla="*/ 13 w 263"/>
                <a:gd name="T97" fmla="*/ 34 h 357"/>
                <a:gd name="T98" fmla="*/ 19 w 263"/>
                <a:gd name="T99" fmla="*/ 49 h 357"/>
                <a:gd name="T100" fmla="*/ 25 w 263"/>
                <a:gd name="T101" fmla="*/ 63 h 357"/>
                <a:gd name="T102" fmla="*/ 32 w 263"/>
                <a:gd name="T103" fmla="*/ 77 h 357"/>
                <a:gd name="T104" fmla="*/ 38 w 263"/>
                <a:gd name="T105" fmla="*/ 8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" h="357">
                  <a:moveTo>
                    <a:pt x="38" y="88"/>
                  </a:moveTo>
                  <a:lnTo>
                    <a:pt x="45" y="101"/>
                  </a:lnTo>
                  <a:lnTo>
                    <a:pt x="53" y="114"/>
                  </a:lnTo>
                  <a:lnTo>
                    <a:pt x="60" y="127"/>
                  </a:lnTo>
                  <a:lnTo>
                    <a:pt x="69" y="139"/>
                  </a:lnTo>
                  <a:lnTo>
                    <a:pt x="77" y="151"/>
                  </a:lnTo>
                  <a:lnTo>
                    <a:pt x="86" y="163"/>
                  </a:lnTo>
                  <a:lnTo>
                    <a:pt x="94" y="175"/>
                  </a:lnTo>
                  <a:lnTo>
                    <a:pt x="103" y="187"/>
                  </a:lnTo>
                  <a:lnTo>
                    <a:pt x="121" y="209"/>
                  </a:lnTo>
                  <a:lnTo>
                    <a:pt x="139" y="231"/>
                  </a:lnTo>
                  <a:lnTo>
                    <a:pt x="158" y="254"/>
                  </a:lnTo>
                  <a:lnTo>
                    <a:pt x="178" y="275"/>
                  </a:lnTo>
                  <a:lnTo>
                    <a:pt x="197" y="296"/>
                  </a:lnTo>
                  <a:lnTo>
                    <a:pt x="217" y="317"/>
                  </a:lnTo>
                  <a:lnTo>
                    <a:pt x="237" y="337"/>
                  </a:lnTo>
                  <a:lnTo>
                    <a:pt x="258" y="357"/>
                  </a:lnTo>
                  <a:lnTo>
                    <a:pt x="260" y="357"/>
                  </a:lnTo>
                  <a:lnTo>
                    <a:pt x="262" y="356"/>
                  </a:lnTo>
                  <a:lnTo>
                    <a:pt x="263" y="355"/>
                  </a:lnTo>
                  <a:lnTo>
                    <a:pt x="262" y="353"/>
                  </a:lnTo>
                  <a:lnTo>
                    <a:pt x="243" y="333"/>
                  </a:lnTo>
                  <a:lnTo>
                    <a:pt x="225" y="312"/>
                  </a:lnTo>
                  <a:lnTo>
                    <a:pt x="205" y="291"/>
                  </a:lnTo>
                  <a:lnTo>
                    <a:pt x="187" y="271"/>
                  </a:lnTo>
                  <a:lnTo>
                    <a:pt x="169" y="249"/>
                  </a:lnTo>
                  <a:lnTo>
                    <a:pt x="152" y="228"/>
                  </a:lnTo>
                  <a:lnTo>
                    <a:pt x="134" y="207"/>
                  </a:lnTo>
                  <a:lnTo>
                    <a:pt x="117" y="185"/>
                  </a:lnTo>
                  <a:lnTo>
                    <a:pt x="108" y="175"/>
                  </a:lnTo>
                  <a:lnTo>
                    <a:pt x="100" y="164"/>
                  </a:lnTo>
                  <a:lnTo>
                    <a:pt x="91" y="152"/>
                  </a:lnTo>
                  <a:lnTo>
                    <a:pt x="83" y="142"/>
                  </a:lnTo>
                  <a:lnTo>
                    <a:pt x="75" y="130"/>
                  </a:lnTo>
                  <a:lnTo>
                    <a:pt x="67" y="118"/>
                  </a:lnTo>
                  <a:lnTo>
                    <a:pt x="59" y="107"/>
                  </a:lnTo>
                  <a:lnTo>
                    <a:pt x="52" y="95"/>
                  </a:lnTo>
                  <a:lnTo>
                    <a:pt x="44" y="83"/>
                  </a:lnTo>
                  <a:lnTo>
                    <a:pt x="36" y="68"/>
                  </a:lnTo>
                  <a:lnTo>
                    <a:pt x="27" y="52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10"/>
                  </a:lnTo>
                  <a:lnTo>
                    <a:pt x="8" y="21"/>
                  </a:lnTo>
                  <a:lnTo>
                    <a:pt x="13" y="34"/>
                  </a:lnTo>
                  <a:lnTo>
                    <a:pt x="19" y="49"/>
                  </a:lnTo>
                  <a:lnTo>
                    <a:pt x="25" y="63"/>
                  </a:lnTo>
                  <a:lnTo>
                    <a:pt x="32" y="77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3" name="Freeform 112"/>
            <p:cNvSpPr>
              <a:spLocks noChangeArrowheads="1"/>
            </p:cNvSpPr>
            <p:nvPr/>
          </p:nvSpPr>
          <p:spPr bwMode="auto">
            <a:xfrm>
              <a:off x="406" y="1028"/>
              <a:ext cx="32" cy="28"/>
            </a:xfrm>
            <a:custGeom>
              <a:avLst/>
              <a:gdLst>
                <a:gd name="T0" fmla="*/ 56 w 128"/>
                <a:gd name="T1" fmla="*/ 56 h 112"/>
                <a:gd name="T2" fmla="*/ 64 w 128"/>
                <a:gd name="T3" fmla="*/ 62 h 112"/>
                <a:gd name="T4" fmla="*/ 73 w 128"/>
                <a:gd name="T5" fmla="*/ 70 h 112"/>
                <a:gd name="T6" fmla="*/ 81 w 128"/>
                <a:gd name="T7" fmla="*/ 76 h 112"/>
                <a:gd name="T8" fmla="*/ 91 w 128"/>
                <a:gd name="T9" fmla="*/ 84 h 112"/>
                <a:gd name="T10" fmla="*/ 101 w 128"/>
                <a:gd name="T11" fmla="*/ 91 h 112"/>
                <a:gd name="T12" fmla="*/ 109 w 128"/>
                <a:gd name="T13" fmla="*/ 98 h 112"/>
                <a:gd name="T14" fmla="*/ 119 w 128"/>
                <a:gd name="T15" fmla="*/ 105 h 112"/>
                <a:gd name="T16" fmla="*/ 127 w 128"/>
                <a:gd name="T17" fmla="*/ 112 h 112"/>
                <a:gd name="T18" fmla="*/ 128 w 128"/>
                <a:gd name="T19" fmla="*/ 110 h 112"/>
                <a:gd name="T20" fmla="*/ 128 w 128"/>
                <a:gd name="T21" fmla="*/ 106 h 112"/>
                <a:gd name="T22" fmla="*/ 128 w 128"/>
                <a:gd name="T23" fmla="*/ 103 h 112"/>
                <a:gd name="T24" fmla="*/ 128 w 128"/>
                <a:gd name="T25" fmla="*/ 101 h 112"/>
                <a:gd name="T26" fmla="*/ 111 w 128"/>
                <a:gd name="T27" fmla="*/ 87 h 112"/>
                <a:gd name="T28" fmla="*/ 91 w 128"/>
                <a:gd name="T29" fmla="*/ 71 h 112"/>
                <a:gd name="T30" fmla="*/ 70 w 128"/>
                <a:gd name="T31" fmla="*/ 54 h 112"/>
                <a:gd name="T32" fmla="*/ 49 w 128"/>
                <a:gd name="T33" fmla="*/ 38 h 112"/>
                <a:gd name="T34" fmla="*/ 30 w 128"/>
                <a:gd name="T35" fmla="*/ 23 h 112"/>
                <a:gd name="T36" fmla="*/ 14 w 128"/>
                <a:gd name="T37" fmla="*/ 11 h 112"/>
                <a:gd name="T38" fmla="*/ 5 w 128"/>
                <a:gd name="T39" fmla="*/ 4 h 112"/>
                <a:gd name="T40" fmla="*/ 0 w 128"/>
                <a:gd name="T41" fmla="*/ 0 h 112"/>
                <a:gd name="T42" fmla="*/ 1 w 128"/>
                <a:gd name="T43" fmla="*/ 2 h 112"/>
                <a:gd name="T44" fmla="*/ 6 w 128"/>
                <a:gd name="T45" fmla="*/ 7 h 112"/>
                <a:gd name="T46" fmla="*/ 12 w 128"/>
                <a:gd name="T47" fmla="*/ 13 h 112"/>
                <a:gd name="T48" fmla="*/ 21 w 128"/>
                <a:gd name="T49" fmla="*/ 22 h 112"/>
                <a:gd name="T50" fmla="*/ 29 w 128"/>
                <a:gd name="T51" fmla="*/ 31 h 112"/>
                <a:gd name="T52" fmla="*/ 39 w 128"/>
                <a:gd name="T53" fmla="*/ 40 h 112"/>
                <a:gd name="T54" fmla="*/ 47 w 128"/>
                <a:gd name="T55" fmla="*/ 48 h 112"/>
                <a:gd name="T56" fmla="*/ 56 w 128"/>
                <a:gd name="T5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2">
                  <a:moveTo>
                    <a:pt x="56" y="56"/>
                  </a:moveTo>
                  <a:lnTo>
                    <a:pt x="64" y="62"/>
                  </a:lnTo>
                  <a:lnTo>
                    <a:pt x="73" y="70"/>
                  </a:lnTo>
                  <a:lnTo>
                    <a:pt x="81" y="76"/>
                  </a:lnTo>
                  <a:lnTo>
                    <a:pt x="91" y="84"/>
                  </a:lnTo>
                  <a:lnTo>
                    <a:pt x="101" y="91"/>
                  </a:lnTo>
                  <a:lnTo>
                    <a:pt x="109" y="98"/>
                  </a:lnTo>
                  <a:lnTo>
                    <a:pt x="119" y="105"/>
                  </a:lnTo>
                  <a:lnTo>
                    <a:pt x="127" y="112"/>
                  </a:lnTo>
                  <a:lnTo>
                    <a:pt x="128" y="110"/>
                  </a:lnTo>
                  <a:lnTo>
                    <a:pt x="128" y="106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11" y="87"/>
                  </a:lnTo>
                  <a:lnTo>
                    <a:pt x="91" y="71"/>
                  </a:lnTo>
                  <a:lnTo>
                    <a:pt x="70" y="54"/>
                  </a:lnTo>
                  <a:lnTo>
                    <a:pt x="49" y="38"/>
                  </a:lnTo>
                  <a:lnTo>
                    <a:pt x="30" y="23"/>
                  </a:lnTo>
                  <a:lnTo>
                    <a:pt x="14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1" y="22"/>
                  </a:lnTo>
                  <a:lnTo>
                    <a:pt x="29" y="31"/>
                  </a:lnTo>
                  <a:lnTo>
                    <a:pt x="39" y="40"/>
                  </a:lnTo>
                  <a:lnTo>
                    <a:pt x="47" y="48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4" name="Freeform 113"/>
            <p:cNvSpPr>
              <a:spLocks noChangeArrowheads="1"/>
            </p:cNvSpPr>
            <p:nvPr/>
          </p:nvSpPr>
          <p:spPr bwMode="auto">
            <a:xfrm>
              <a:off x="384" y="1049"/>
              <a:ext cx="50" cy="110"/>
            </a:xfrm>
            <a:custGeom>
              <a:avLst/>
              <a:gdLst>
                <a:gd name="T0" fmla="*/ 137 w 199"/>
                <a:gd name="T1" fmla="*/ 243 h 440"/>
                <a:gd name="T2" fmla="*/ 124 w 199"/>
                <a:gd name="T3" fmla="*/ 269 h 440"/>
                <a:gd name="T4" fmla="*/ 109 w 199"/>
                <a:gd name="T5" fmla="*/ 295 h 440"/>
                <a:gd name="T6" fmla="*/ 93 w 199"/>
                <a:gd name="T7" fmla="*/ 319 h 440"/>
                <a:gd name="T8" fmla="*/ 76 w 199"/>
                <a:gd name="T9" fmla="*/ 344 h 440"/>
                <a:gd name="T10" fmla="*/ 58 w 199"/>
                <a:gd name="T11" fmla="*/ 367 h 440"/>
                <a:gd name="T12" fmla="*/ 39 w 199"/>
                <a:gd name="T13" fmla="*/ 391 h 440"/>
                <a:gd name="T14" fmla="*/ 21 w 199"/>
                <a:gd name="T15" fmla="*/ 413 h 440"/>
                <a:gd name="T16" fmla="*/ 1 w 199"/>
                <a:gd name="T17" fmla="*/ 435 h 440"/>
                <a:gd name="T18" fmla="*/ 0 w 199"/>
                <a:gd name="T19" fmla="*/ 437 h 440"/>
                <a:gd name="T20" fmla="*/ 1 w 199"/>
                <a:gd name="T21" fmla="*/ 439 h 440"/>
                <a:gd name="T22" fmla="*/ 2 w 199"/>
                <a:gd name="T23" fmla="*/ 440 h 440"/>
                <a:gd name="T24" fmla="*/ 4 w 199"/>
                <a:gd name="T25" fmla="*/ 439 h 440"/>
                <a:gd name="T26" fmla="*/ 25 w 199"/>
                <a:gd name="T27" fmla="*/ 418 h 440"/>
                <a:gd name="T28" fmla="*/ 46 w 199"/>
                <a:gd name="T29" fmla="*/ 395 h 440"/>
                <a:gd name="T30" fmla="*/ 65 w 199"/>
                <a:gd name="T31" fmla="*/ 372 h 440"/>
                <a:gd name="T32" fmla="*/ 84 w 199"/>
                <a:gd name="T33" fmla="*/ 348 h 440"/>
                <a:gd name="T34" fmla="*/ 101 w 199"/>
                <a:gd name="T35" fmla="*/ 325 h 440"/>
                <a:gd name="T36" fmla="*/ 118 w 199"/>
                <a:gd name="T37" fmla="*/ 299 h 440"/>
                <a:gd name="T38" fmla="*/ 133 w 199"/>
                <a:gd name="T39" fmla="*/ 274 h 440"/>
                <a:gd name="T40" fmla="*/ 147 w 199"/>
                <a:gd name="T41" fmla="*/ 247 h 440"/>
                <a:gd name="T42" fmla="*/ 160 w 199"/>
                <a:gd name="T43" fmla="*/ 214 h 440"/>
                <a:gd name="T44" fmla="*/ 172 w 199"/>
                <a:gd name="T45" fmla="*/ 176 h 440"/>
                <a:gd name="T46" fmla="*/ 180 w 199"/>
                <a:gd name="T47" fmla="*/ 135 h 440"/>
                <a:gd name="T48" fmla="*/ 188 w 199"/>
                <a:gd name="T49" fmla="*/ 95 h 440"/>
                <a:gd name="T50" fmla="*/ 193 w 199"/>
                <a:gd name="T51" fmla="*/ 57 h 440"/>
                <a:gd name="T52" fmla="*/ 196 w 199"/>
                <a:gd name="T53" fmla="*/ 27 h 440"/>
                <a:gd name="T54" fmla="*/ 198 w 199"/>
                <a:gd name="T55" fmla="*/ 7 h 440"/>
                <a:gd name="T56" fmla="*/ 199 w 199"/>
                <a:gd name="T57" fmla="*/ 0 h 440"/>
                <a:gd name="T58" fmla="*/ 198 w 199"/>
                <a:gd name="T59" fmla="*/ 7 h 440"/>
                <a:gd name="T60" fmla="*/ 195 w 199"/>
                <a:gd name="T61" fmla="*/ 27 h 440"/>
                <a:gd name="T62" fmla="*/ 190 w 199"/>
                <a:gd name="T63" fmla="*/ 56 h 440"/>
                <a:gd name="T64" fmla="*/ 182 w 199"/>
                <a:gd name="T65" fmla="*/ 92 h 440"/>
                <a:gd name="T66" fmla="*/ 174 w 199"/>
                <a:gd name="T67" fmla="*/ 133 h 440"/>
                <a:gd name="T68" fmla="*/ 163 w 199"/>
                <a:gd name="T69" fmla="*/ 172 h 440"/>
                <a:gd name="T70" fmla="*/ 151 w 199"/>
                <a:gd name="T71" fmla="*/ 211 h 440"/>
                <a:gd name="T72" fmla="*/ 137 w 199"/>
                <a:gd name="T73" fmla="*/ 2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440">
                  <a:moveTo>
                    <a:pt x="137" y="243"/>
                  </a:moveTo>
                  <a:lnTo>
                    <a:pt x="124" y="269"/>
                  </a:lnTo>
                  <a:lnTo>
                    <a:pt x="109" y="295"/>
                  </a:lnTo>
                  <a:lnTo>
                    <a:pt x="93" y="319"/>
                  </a:lnTo>
                  <a:lnTo>
                    <a:pt x="76" y="344"/>
                  </a:lnTo>
                  <a:lnTo>
                    <a:pt x="58" y="367"/>
                  </a:lnTo>
                  <a:lnTo>
                    <a:pt x="39" y="391"/>
                  </a:lnTo>
                  <a:lnTo>
                    <a:pt x="21" y="413"/>
                  </a:lnTo>
                  <a:lnTo>
                    <a:pt x="1" y="435"/>
                  </a:lnTo>
                  <a:lnTo>
                    <a:pt x="0" y="437"/>
                  </a:lnTo>
                  <a:lnTo>
                    <a:pt x="1" y="439"/>
                  </a:lnTo>
                  <a:lnTo>
                    <a:pt x="2" y="440"/>
                  </a:lnTo>
                  <a:lnTo>
                    <a:pt x="4" y="439"/>
                  </a:lnTo>
                  <a:lnTo>
                    <a:pt x="25" y="418"/>
                  </a:lnTo>
                  <a:lnTo>
                    <a:pt x="46" y="395"/>
                  </a:lnTo>
                  <a:lnTo>
                    <a:pt x="65" y="372"/>
                  </a:lnTo>
                  <a:lnTo>
                    <a:pt x="84" y="348"/>
                  </a:lnTo>
                  <a:lnTo>
                    <a:pt x="101" y="325"/>
                  </a:lnTo>
                  <a:lnTo>
                    <a:pt x="118" y="299"/>
                  </a:lnTo>
                  <a:lnTo>
                    <a:pt x="133" y="274"/>
                  </a:lnTo>
                  <a:lnTo>
                    <a:pt x="147" y="247"/>
                  </a:lnTo>
                  <a:lnTo>
                    <a:pt x="160" y="214"/>
                  </a:lnTo>
                  <a:lnTo>
                    <a:pt x="172" y="176"/>
                  </a:lnTo>
                  <a:lnTo>
                    <a:pt x="180" y="135"/>
                  </a:lnTo>
                  <a:lnTo>
                    <a:pt x="188" y="95"/>
                  </a:lnTo>
                  <a:lnTo>
                    <a:pt x="193" y="57"/>
                  </a:lnTo>
                  <a:lnTo>
                    <a:pt x="196" y="27"/>
                  </a:lnTo>
                  <a:lnTo>
                    <a:pt x="198" y="7"/>
                  </a:lnTo>
                  <a:lnTo>
                    <a:pt x="199" y="0"/>
                  </a:lnTo>
                  <a:lnTo>
                    <a:pt x="198" y="7"/>
                  </a:lnTo>
                  <a:lnTo>
                    <a:pt x="195" y="27"/>
                  </a:lnTo>
                  <a:lnTo>
                    <a:pt x="190" y="56"/>
                  </a:lnTo>
                  <a:lnTo>
                    <a:pt x="182" y="92"/>
                  </a:lnTo>
                  <a:lnTo>
                    <a:pt x="174" y="133"/>
                  </a:lnTo>
                  <a:lnTo>
                    <a:pt x="163" y="172"/>
                  </a:lnTo>
                  <a:lnTo>
                    <a:pt x="151" y="211"/>
                  </a:lnTo>
                  <a:lnTo>
                    <a:pt x="137" y="24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5" name="Freeform 114"/>
            <p:cNvSpPr>
              <a:spLocks noChangeArrowheads="1"/>
            </p:cNvSpPr>
            <p:nvPr/>
          </p:nvSpPr>
          <p:spPr bwMode="auto">
            <a:xfrm>
              <a:off x="420" y="1003"/>
              <a:ext cx="28" cy="168"/>
            </a:xfrm>
            <a:custGeom>
              <a:avLst/>
              <a:gdLst>
                <a:gd name="T0" fmla="*/ 37 w 112"/>
                <a:gd name="T1" fmla="*/ 0 h 672"/>
                <a:gd name="T2" fmla="*/ 41 w 112"/>
                <a:gd name="T3" fmla="*/ 19 h 672"/>
                <a:gd name="T4" fmla="*/ 47 w 112"/>
                <a:gd name="T5" fmla="*/ 39 h 672"/>
                <a:gd name="T6" fmla="*/ 52 w 112"/>
                <a:gd name="T7" fmla="*/ 57 h 672"/>
                <a:gd name="T8" fmla="*/ 59 w 112"/>
                <a:gd name="T9" fmla="*/ 75 h 672"/>
                <a:gd name="T10" fmla="*/ 65 w 112"/>
                <a:gd name="T11" fmla="*/ 94 h 672"/>
                <a:gd name="T12" fmla="*/ 70 w 112"/>
                <a:gd name="T13" fmla="*/ 112 h 672"/>
                <a:gd name="T14" fmla="*/ 76 w 112"/>
                <a:gd name="T15" fmla="*/ 131 h 672"/>
                <a:gd name="T16" fmla="*/ 80 w 112"/>
                <a:gd name="T17" fmla="*/ 151 h 672"/>
                <a:gd name="T18" fmla="*/ 87 w 112"/>
                <a:gd name="T19" fmla="*/ 195 h 672"/>
                <a:gd name="T20" fmla="*/ 93 w 112"/>
                <a:gd name="T21" fmla="*/ 241 h 672"/>
                <a:gd name="T22" fmla="*/ 96 w 112"/>
                <a:gd name="T23" fmla="*/ 288 h 672"/>
                <a:gd name="T24" fmla="*/ 96 w 112"/>
                <a:gd name="T25" fmla="*/ 335 h 672"/>
                <a:gd name="T26" fmla="*/ 93 w 112"/>
                <a:gd name="T27" fmla="*/ 379 h 672"/>
                <a:gd name="T28" fmla="*/ 87 w 112"/>
                <a:gd name="T29" fmla="*/ 421 h 672"/>
                <a:gd name="T30" fmla="*/ 79 w 112"/>
                <a:gd name="T31" fmla="*/ 464 h 672"/>
                <a:gd name="T32" fmla="*/ 68 w 112"/>
                <a:gd name="T33" fmla="*/ 505 h 672"/>
                <a:gd name="T34" fmla="*/ 54 w 112"/>
                <a:gd name="T35" fmla="*/ 546 h 672"/>
                <a:gd name="T36" fmla="*/ 38 w 112"/>
                <a:gd name="T37" fmla="*/ 587 h 672"/>
                <a:gd name="T38" fmla="*/ 20 w 112"/>
                <a:gd name="T39" fmla="*/ 626 h 672"/>
                <a:gd name="T40" fmla="*/ 1 w 112"/>
                <a:gd name="T41" fmla="*/ 665 h 672"/>
                <a:gd name="T42" fmla="*/ 0 w 112"/>
                <a:gd name="T43" fmla="*/ 670 h 672"/>
                <a:gd name="T44" fmla="*/ 2 w 112"/>
                <a:gd name="T45" fmla="*/ 672 h 672"/>
                <a:gd name="T46" fmla="*/ 6 w 112"/>
                <a:gd name="T47" fmla="*/ 671 h 672"/>
                <a:gd name="T48" fmla="*/ 9 w 112"/>
                <a:gd name="T49" fmla="*/ 669 h 672"/>
                <a:gd name="T50" fmla="*/ 20 w 112"/>
                <a:gd name="T51" fmla="*/ 649 h 672"/>
                <a:gd name="T52" fmla="*/ 31 w 112"/>
                <a:gd name="T53" fmla="*/ 631 h 672"/>
                <a:gd name="T54" fmla="*/ 41 w 112"/>
                <a:gd name="T55" fmla="*/ 612 h 672"/>
                <a:gd name="T56" fmla="*/ 51 w 112"/>
                <a:gd name="T57" fmla="*/ 592 h 672"/>
                <a:gd name="T58" fmla="*/ 61 w 112"/>
                <a:gd name="T59" fmla="*/ 573 h 672"/>
                <a:gd name="T60" fmla="*/ 69 w 112"/>
                <a:gd name="T61" fmla="*/ 552 h 672"/>
                <a:gd name="T62" fmla="*/ 78 w 112"/>
                <a:gd name="T63" fmla="*/ 532 h 672"/>
                <a:gd name="T64" fmla="*/ 85 w 112"/>
                <a:gd name="T65" fmla="*/ 512 h 672"/>
                <a:gd name="T66" fmla="*/ 98 w 112"/>
                <a:gd name="T67" fmla="*/ 469 h 672"/>
                <a:gd name="T68" fmla="*/ 105 w 112"/>
                <a:gd name="T69" fmla="*/ 427 h 672"/>
                <a:gd name="T70" fmla="*/ 111 w 112"/>
                <a:gd name="T71" fmla="*/ 383 h 672"/>
                <a:gd name="T72" fmla="*/ 112 w 112"/>
                <a:gd name="T73" fmla="*/ 338 h 672"/>
                <a:gd name="T74" fmla="*/ 111 w 112"/>
                <a:gd name="T75" fmla="*/ 293 h 672"/>
                <a:gd name="T76" fmla="*/ 107 w 112"/>
                <a:gd name="T77" fmla="*/ 249 h 672"/>
                <a:gd name="T78" fmla="*/ 100 w 112"/>
                <a:gd name="T79" fmla="*/ 205 h 672"/>
                <a:gd name="T80" fmla="*/ 92 w 112"/>
                <a:gd name="T81" fmla="*/ 161 h 672"/>
                <a:gd name="T82" fmla="*/ 86 w 112"/>
                <a:gd name="T83" fmla="*/ 141 h 672"/>
                <a:gd name="T84" fmla="*/ 80 w 112"/>
                <a:gd name="T85" fmla="*/ 121 h 672"/>
                <a:gd name="T86" fmla="*/ 72 w 112"/>
                <a:gd name="T87" fmla="*/ 100 h 672"/>
                <a:gd name="T88" fmla="*/ 65 w 112"/>
                <a:gd name="T89" fmla="*/ 80 h 672"/>
                <a:gd name="T90" fmla="*/ 57 w 112"/>
                <a:gd name="T91" fmla="*/ 61 h 672"/>
                <a:gd name="T92" fmla="*/ 51 w 112"/>
                <a:gd name="T93" fmla="*/ 41 h 672"/>
                <a:gd name="T94" fmla="*/ 44 w 112"/>
                <a:gd name="T95" fmla="*/ 20 h 672"/>
                <a:gd name="T96" fmla="*/ 38 w 112"/>
                <a:gd name="T97" fmla="*/ 0 h 672"/>
                <a:gd name="T98" fmla="*/ 38 w 112"/>
                <a:gd name="T99" fmla="*/ 0 h 672"/>
                <a:gd name="T100" fmla="*/ 38 w 112"/>
                <a:gd name="T101" fmla="*/ 0 h 672"/>
                <a:gd name="T102" fmla="*/ 37 w 112"/>
                <a:gd name="T103" fmla="*/ 0 h 672"/>
                <a:gd name="T104" fmla="*/ 37 w 112"/>
                <a:gd name="T105" fmla="*/ 0 h 672"/>
                <a:gd name="T106" fmla="*/ 37 w 112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672">
                  <a:moveTo>
                    <a:pt x="37" y="0"/>
                  </a:moveTo>
                  <a:lnTo>
                    <a:pt x="41" y="19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9" y="75"/>
                  </a:lnTo>
                  <a:lnTo>
                    <a:pt x="65" y="94"/>
                  </a:lnTo>
                  <a:lnTo>
                    <a:pt x="70" y="112"/>
                  </a:lnTo>
                  <a:lnTo>
                    <a:pt x="76" y="131"/>
                  </a:lnTo>
                  <a:lnTo>
                    <a:pt x="80" y="151"/>
                  </a:lnTo>
                  <a:lnTo>
                    <a:pt x="87" y="195"/>
                  </a:lnTo>
                  <a:lnTo>
                    <a:pt x="93" y="241"/>
                  </a:lnTo>
                  <a:lnTo>
                    <a:pt x="96" y="288"/>
                  </a:lnTo>
                  <a:lnTo>
                    <a:pt x="96" y="335"/>
                  </a:lnTo>
                  <a:lnTo>
                    <a:pt x="93" y="379"/>
                  </a:lnTo>
                  <a:lnTo>
                    <a:pt x="87" y="421"/>
                  </a:lnTo>
                  <a:lnTo>
                    <a:pt x="79" y="464"/>
                  </a:lnTo>
                  <a:lnTo>
                    <a:pt x="68" y="505"/>
                  </a:lnTo>
                  <a:lnTo>
                    <a:pt x="54" y="546"/>
                  </a:lnTo>
                  <a:lnTo>
                    <a:pt x="38" y="587"/>
                  </a:lnTo>
                  <a:lnTo>
                    <a:pt x="20" y="626"/>
                  </a:lnTo>
                  <a:lnTo>
                    <a:pt x="1" y="665"/>
                  </a:lnTo>
                  <a:lnTo>
                    <a:pt x="0" y="670"/>
                  </a:lnTo>
                  <a:lnTo>
                    <a:pt x="2" y="672"/>
                  </a:lnTo>
                  <a:lnTo>
                    <a:pt x="6" y="671"/>
                  </a:lnTo>
                  <a:lnTo>
                    <a:pt x="9" y="669"/>
                  </a:lnTo>
                  <a:lnTo>
                    <a:pt x="20" y="649"/>
                  </a:lnTo>
                  <a:lnTo>
                    <a:pt x="31" y="631"/>
                  </a:lnTo>
                  <a:lnTo>
                    <a:pt x="41" y="612"/>
                  </a:lnTo>
                  <a:lnTo>
                    <a:pt x="51" y="592"/>
                  </a:lnTo>
                  <a:lnTo>
                    <a:pt x="61" y="573"/>
                  </a:lnTo>
                  <a:lnTo>
                    <a:pt x="69" y="552"/>
                  </a:lnTo>
                  <a:lnTo>
                    <a:pt x="78" y="532"/>
                  </a:lnTo>
                  <a:lnTo>
                    <a:pt x="85" y="512"/>
                  </a:lnTo>
                  <a:lnTo>
                    <a:pt x="98" y="469"/>
                  </a:lnTo>
                  <a:lnTo>
                    <a:pt x="105" y="427"/>
                  </a:lnTo>
                  <a:lnTo>
                    <a:pt x="111" y="383"/>
                  </a:lnTo>
                  <a:lnTo>
                    <a:pt x="112" y="338"/>
                  </a:lnTo>
                  <a:lnTo>
                    <a:pt x="111" y="293"/>
                  </a:lnTo>
                  <a:lnTo>
                    <a:pt x="107" y="249"/>
                  </a:lnTo>
                  <a:lnTo>
                    <a:pt x="100" y="205"/>
                  </a:lnTo>
                  <a:lnTo>
                    <a:pt x="92" y="161"/>
                  </a:lnTo>
                  <a:lnTo>
                    <a:pt x="86" y="141"/>
                  </a:lnTo>
                  <a:lnTo>
                    <a:pt x="80" y="121"/>
                  </a:lnTo>
                  <a:lnTo>
                    <a:pt x="72" y="100"/>
                  </a:lnTo>
                  <a:lnTo>
                    <a:pt x="65" y="80"/>
                  </a:lnTo>
                  <a:lnTo>
                    <a:pt x="57" y="61"/>
                  </a:lnTo>
                  <a:lnTo>
                    <a:pt x="51" y="41"/>
                  </a:lnTo>
                  <a:lnTo>
                    <a:pt x="44" y="2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6" name="Freeform 115"/>
            <p:cNvSpPr>
              <a:spLocks noChangeArrowheads="1"/>
            </p:cNvSpPr>
            <p:nvPr/>
          </p:nvSpPr>
          <p:spPr bwMode="auto">
            <a:xfrm>
              <a:off x="571" y="1178"/>
              <a:ext cx="5" cy="56"/>
            </a:xfrm>
            <a:custGeom>
              <a:avLst/>
              <a:gdLst>
                <a:gd name="T0" fmla="*/ 6 w 17"/>
                <a:gd name="T1" fmla="*/ 106 h 223"/>
                <a:gd name="T2" fmla="*/ 7 w 17"/>
                <a:gd name="T3" fmla="*/ 135 h 223"/>
                <a:gd name="T4" fmla="*/ 8 w 17"/>
                <a:gd name="T5" fmla="*/ 164 h 223"/>
                <a:gd name="T6" fmla="*/ 8 w 17"/>
                <a:gd name="T7" fmla="*/ 192 h 223"/>
                <a:gd name="T8" fmla="*/ 9 w 17"/>
                <a:gd name="T9" fmla="*/ 221 h 223"/>
                <a:gd name="T10" fmla="*/ 10 w 17"/>
                <a:gd name="T11" fmla="*/ 223 h 223"/>
                <a:gd name="T12" fmla="*/ 12 w 17"/>
                <a:gd name="T13" fmla="*/ 223 h 223"/>
                <a:gd name="T14" fmla="*/ 14 w 17"/>
                <a:gd name="T15" fmla="*/ 222 h 223"/>
                <a:gd name="T16" fmla="*/ 15 w 17"/>
                <a:gd name="T17" fmla="*/ 220 h 223"/>
                <a:gd name="T18" fmla="*/ 16 w 17"/>
                <a:gd name="T19" fmla="*/ 189 h 223"/>
                <a:gd name="T20" fmla="*/ 17 w 17"/>
                <a:gd name="T21" fmla="*/ 157 h 223"/>
                <a:gd name="T22" fmla="*/ 16 w 17"/>
                <a:gd name="T23" fmla="*/ 126 h 223"/>
                <a:gd name="T24" fmla="*/ 15 w 17"/>
                <a:gd name="T25" fmla="*/ 95 h 223"/>
                <a:gd name="T26" fmla="*/ 11 w 17"/>
                <a:gd name="T27" fmla="*/ 67 h 223"/>
                <a:gd name="T28" fmla="*/ 6 w 17"/>
                <a:gd name="T29" fmla="*/ 36 h 223"/>
                <a:gd name="T30" fmla="*/ 2 w 17"/>
                <a:gd name="T31" fmla="*/ 10 h 223"/>
                <a:gd name="T32" fmla="*/ 0 w 17"/>
                <a:gd name="T33" fmla="*/ 0 h 223"/>
                <a:gd name="T34" fmla="*/ 1 w 17"/>
                <a:gd name="T35" fmla="*/ 11 h 223"/>
                <a:gd name="T36" fmla="*/ 3 w 17"/>
                <a:gd name="T37" fmla="*/ 40 h 223"/>
                <a:gd name="T38" fmla="*/ 5 w 17"/>
                <a:gd name="T39" fmla="*/ 74 h 223"/>
                <a:gd name="T40" fmla="*/ 6 w 17"/>
                <a:gd name="T41" fmla="*/ 1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3">
                  <a:moveTo>
                    <a:pt x="6" y="106"/>
                  </a:moveTo>
                  <a:lnTo>
                    <a:pt x="7" y="135"/>
                  </a:lnTo>
                  <a:lnTo>
                    <a:pt x="8" y="164"/>
                  </a:lnTo>
                  <a:lnTo>
                    <a:pt x="8" y="192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5" y="220"/>
                  </a:lnTo>
                  <a:lnTo>
                    <a:pt x="16" y="189"/>
                  </a:lnTo>
                  <a:lnTo>
                    <a:pt x="17" y="157"/>
                  </a:lnTo>
                  <a:lnTo>
                    <a:pt x="16" y="126"/>
                  </a:lnTo>
                  <a:lnTo>
                    <a:pt x="15" y="95"/>
                  </a:lnTo>
                  <a:lnTo>
                    <a:pt x="11" y="67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7" name="Freeform 116"/>
            <p:cNvSpPr>
              <a:spLocks noChangeArrowheads="1"/>
            </p:cNvSpPr>
            <p:nvPr/>
          </p:nvSpPr>
          <p:spPr bwMode="auto">
            <a:xfrm>
              <a:off x="572" y="1243"/>
              <a:ext cx="106" cy="14"/>
            </a:xfrm>
            <a:custGeom>
              <a:avLst/>
              <a:gdLst>
                <a:gd name="T0" fmla="*/ 6 w 420"/>
                <a:gd name="T1" fmla="*/ 3 h 56"/>
                <a:gd name="T2" fmla="*/ 29 w 420"/>
                <a:gd name="T3" fmla="*/ 7 h 56"/>
                <a:gd name="T4" fmla="*/ 58 w 420"/>
                <a:gd name="T5" fmla="*/ 11 h 56"/>
                <a:gd name="T6" fmla="*/ 82 w 420"/>
                <a:gd name="T7" fmla="*/ 15 h 56"/>
                <a:gd name="T8" fmla="*/ 104 w 420"/>
                <a:gd name="T9" fmla="*/ 18 h 56"/>
                <a:gd name="T10" fmla="*/ 131 w 420"/>
                <a:gd name="T11" fmla="*/ 22 h 56"/>
                <a:gd name="T12" fmla="*/ 159 w 420"/>
                <a:gd name="T13" fmla="*/ 25 h 56"/>
                <a:gd name="T14" fmla="*/ 186 w 420"/>
                <a:gd name="T15" fmla="*/ 30 h 56"/>
                <a:gd name="T16" fmla="*/ 213 w 420"/>
                <a:gd name="T17" fmla="*/ 34 h 56"/>
                <a:gd name="T18" fmla="*/ 240 w 420"/>
                <a:gd name="T19" fmla="*/ 38 h 56"/>
                <a:gd name="T20" fmla="*/ 268 w 420"/>
                <a:gd name="T21" fmla="*/ 41 h 56"/>
                <a:gd name="T22" fmla="*/ 294 w 420"/>
                <a:gd name="T23" fmla="*/ 46 h 56"/>
                <a:gd name="T24" fmla="*/ 322 w 420"/>
                <a:gd name="T25" fmla="*/ 49 h 56"/>
                <a:gd name="T26" fmla="*/ 349 w 420"/>
                <a:gd name="T27" fmla="*/ 51 h 56"/>
                <a:gd name="T28" fmla="*/ 376 w 420"/>
                <a:gd name="T29" fmla="*/ 53 h 56"/>
                <a:gd name="T30" fmla="*/ 403 w 420"/>
                <a:gd name="T31" fmla="*/ 55 h 56"/>
                <a:gd name="T32" fmla="*/ 419 w 420"/>
                <a:gd name="T33" fmla="*/ 56 h 56"/>
                <a:gd name="T34" fmla="*/ 420 w 420"/>
                <a:gd name="T35" fmla="*/ 52 h 56"/>
                <a:gd name="T36" fmla="*/ 405 w 420"/>
                <a:gd name="T37" fmla="*/ 49 h 56"/>
                <a:gd name="T38" fmla="*/ 380 w 420"/>
                <a:gd name="T39" fmla="*/ 46 h 56"/>
                <a:gd name="T40" fmla="*/ 353 w 420"/>
                <a:gd name="T41" fmla="*/ 42 h 56"/>
                <a:gd name="T42" fmla="*/ 327 w 420"/>
                <a:gd name="T43" fmla="*/ 38 h 56"/>
                <a:gd name="T44" fmla="*/ 302 w 420"/>
                <a:gd name="T45" fmla="*/ 34 h 56"/>
                <a:gd name="T46" fmla="*/ 276 w 420"/>
                <a:gd name="T47" fmla="*/ 30 h 56"/>
                <a:gd name="T48" fmla="*/ 249 w 420"/>
                <a:gd name="T49" fmla="*/ 25 h 56"/>
                <a:gd name="T50" fmla="*/ 224 w 420"/>
                <a:gd name="T51" fmla="*/ 22 h 56"/>
                <a:gd name="T52" fmla="*/ 204 w 420"/>
                <a:gd name="T53" fmla="*/ 19 h 56"/>
                <a:gd name="T54" fmla="*/ 180 w 420"/>
                <a:gd name="T55" fmla="*/ 17 h 56"/>
                <a:gd name="T56" fmla="*/ 150 w 420"/>
                <a:gd name="T57" fmla="*/ 15 h 56"/>
                <a:gd name="T58" fmla="*/ 116 w 420"/>
                <a:gd name="T59" fmla="*/ 11 h 56"/>
                <a:gd name="T60" fmla="*/ 82 w 420"/>
                <a:gd name="T61" fmla="*/ 9 h 56"/>
                <a:gd name="T62" fmla="*/ 50 w 420"/>
                <a:gd name="T63" fmla="*/ 6 h 56"/>
                <a:gd name="T64" fmla="*/ 22 w 420"/>
                <a:gd name="T65" fmla="*/ 3 h 56"/>
                <a:gd name="T66" fmla="*/ 5 w 420"/>
                <a:gd name="T67" fmla="*/ 1 h 56"/>
                <a:gd name="T68" fmla="*/ 0 w 420"/>
                <a:gd name="T69" fmla="*/ 0 h 56"/>
                <a:gd name="T70" fmla="*/ 0 w 420"/>
                <a:gd name="T71" fmla="*/ 1 h 56"/>
                <a:gd name="T72" fmla="*/ 0 w 420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56">
                  <a:moveTo>
                    <a:pt x="0" y="1"/>
                  </a:moveTo>
                  <a:lnTo>
                    <a:pt x="6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3" y="9"/>
                  </a:lnTo>
                  <a:lnTo>
                    <a:pt x="58" y="11"/>
                  </a:lnTo>
                  <a:lnTo>
                    <a:pt x="70" y="14"/>
                  </a:lnTo>
                  <a:lnTo>
                    <a:pt x="82" y="15"/>
                  </a:lnTo>
                  <a:lnTo>
                    <a:pt x="91" y="16"/>
                  </a:lnTo>
                  <a:lnTo>
                    <a:pt x="104" y="18"/>
                  </a:lnTo>
                  <a:lnTo>
                    <a:pt x="118" y="20"/>
                  </a:lnTo>
                  <a:lnTo>
                    <a:pt x="131" y="22"/>
                  </a:lnTo>
                  <a:lnTo>
                    <a:pt x="145" y="23"/>
                  </a:lnTo>
                  <a:lnTo>
                    <a:pt x="159" y="25"/>
                  </a:lnTo>
                  <a:lnTo>
                    <a:pt x="173" y="27"/>
                  </a:lnTo>
                  <a:lnTo>
                    <a:pt x="186" y="30"/>
                  </a:lnTo>
                  <a:lnTo>
                    <a:pt x="199" y="32"/>
                  </a:lnTo>
                  <a:lnTo>
                    <a:pt x="213" y="34"/>
                  </a:lnTo>
                  <a:lnTo>
                    <a:pt x="227" y="36"/>
                  </a:lnTo>
                  <a:lnTo>
                    <a:pt x="240" y="38"/>
                  </a:lnTo>
                  <a:lnTo>
                    <a:pt x="254" y="40"/>
                  </a:lnTo>
                  <a:lnTo>
                    <a:pt x="268" y="41"/>
                  </a:lnTo>
                  <a:lnTo>
                    <a:pt x="281" y="43"/>
                  </a:lnTo>
                  <a:lnTo>
                    <a:pt x="294" y="46"/>
                  </a:lnTo>
                  <a:lnTo>
                    <a:pt x="308" y="47"/>
                  </a:lnTo>
                  <a:lnTo>
                    <a:pt x="322" y="49"/>
                  </a:lnTo>
                  <a:lnTo>
                    <a:pt x="336" y="50"/>
                  </a:lnTo>
                  <a:lnTo>
                    <a:pt x="349" y="51"/>
                  </a:lnTo>
                  <a:lnTo>
                    <a:pt x="363" y="52"/>
                  </a:lnTo>
                  <a:lnTo>
                    <a:pt x="376" y="53"/>
                  </a:lnTo>
                  <a:lnTo>
                    <a:pt x="390" y="54"/>
                  </a:lnTo>
                  <a:lnTo>
                    <a:pt x="403" y="55"/>
                  </a:lnTo>
                  <a:lnTo>
                    <a:pt x="417" y="56"/>
                  </a:lnTo>
                  <a:lnTo>
                    <a:pt x="419" y="56"/>
                  </a:lnTo>
                  <a:lnTo>
                    <a:pt x="420" y="54"/>
                  </a:lnTo>
                  <a:lnTo>
                    <a:pt x="420" y="52"/>
                  </a:lnTo>
                  <a:lnTo>
                    <a:pt x="418" y="51"/>
                  </a:lnTo>
                  <a:lnTo>
                    <a:pt x="405" y="49"/>
                  </a:lnTo>
                  <a:lnTo>
                    <a:pt x="392" y="48"/>
                  </a:lnTo>
                  <a:lnTo>
                    <a:pt x="380" y="46"/>
                  </a:lnTo>
                  <a:lnTo>
                    <a:pt x="366" y="43"/>
                  </a:lnTo>
                  <a:lnTo>
                    <a:pt x="353" y="42"/>
                  </a:lnTo>
                  <a:lnTo>
                    <a:pt x="340" y="40"/>
                  </a:lnTo>
                  <a:lnTo>
                    <a:pt x="327" y="38"/>
                  </a:lnTo>
                  <a:lnTo>
                    <a:pt x="315" y="36"/>
                  </a:lnTo>
                  <a:lnTo>
                    <a:pt x="302" y="34"/>
                  </a:lnTo>
                  <a:lnTo>
                    <a:pt x="289" y="32"/>
                  </a:lnTo>
                  <a:lnTo>
                    <a:pt x="276" y="30"/>
                  </a:lnTo>
                  <a:lnTo>
                    <a:pt x="263" y="27"/>
                  </a:lnTo>
                  <a:lnTo>
                    <a:pt x="249" y="25"/>
                  </a:lnTo>
                  <a:lnTo>
                    <a:pt x="237" y="24"/>
                  </a:lnTo>
                  <a:lnTo>
                    <a:pt x="224" y="22"/>
                  </a:lnTo>
                  <a:lnTo>
                    <a:pt x="211" y="20"/>
                  </a:lnTo>
                  <a:lnTo>
                    <a:pt x="204" y="19"/>
                  </a:lnTo>
                  <a:lnTo>
                    <a:pt x="193" y="18"/>
                  </a:lnTo>
                  <a:lnTo>
                    <a:pt x="180" y="17"/>
                  </a:lnTo>
                  <a:lnTo>
                    <a:pt x="166" y="16"/>
                  </a:lnTo>
                  <a:lnTo>
                    <a:pt x="150" y="15"/>
                  </a:lnTo>
                  <a:lnTo>
                    <a:pt x="134" y="14"/>
                  </a:lnTo>
                  <a:lnTo>
                    <a:pt x="116" y="11"/>
                  </a:lnTo>
                  <a:lnTo>
                    <a:pt x="99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8" name="Freeform 117"/>
            <p:cNvSpPr>
              <a:spLocks noChangeArrowheads="1"/>
            </p:cNvSpPr>
            <p:nvPr/>
          </p:nvSpPr>
          <p:spPr bwMode="auto">
            <a:xfrm>
              <a:off x="563" y="1183"/>
              <a:ext cx="122" cy="17"/>
            </a:xfrm>
            <a:custGeom>
              <a:avLst/>
              <a:gdLst>
                <a:gd name="T0" fmla="*/ 249 w 487"/>
                <a:gd name="T1" fmla="*/ 36 h 69"/>
                <a:gd name="T2" fmla="*/ 280 w 487"/>
                <a:gd name="T3" fmla="*/ 39 h 69"/>
                <a:gd name="T4" fmla="*/ 311 w 487"/>
                <a:gd name="T5" fmla="*/ 43 h 69"/>
                <a:gd name="T6" fmla="*/ 342 w 487"/>
                <a:gd name="T7" fmla="*/ 47 h 69"/>
                <a:gd name="T8" fmla="*/ 374 w 487"/>
                <a:gd name="T9" fmla="*/ 51 h 69"/>
                <a:gd name="T10" fmla="*/ 405 w 487"/>
                <a:gd name="T11" fmla="*/ 56 h 69"/>
                <a:gd name="T12" fmla="*/ 436 w 487"/>
                <a:gd name="T13" fmla="*/ 61 h 69"/>
                <a:gd name="T14" fmla="*/ 467 w 487"/>
                <a:gd name="T15" fmla="*/ 66 h 69"/>
                <a:gd name="T16" fmla="*/ 485 w 487"/>
                <a:gd name="T17" fmla="*/ 68 h 69"/>
                <a:gd name="T18" fmla="*/ 487 w 487"/>
                <a:gd name="T19" fmla="*/ 64 h 69"/>
                <a:gd name="T20" fmla="*/ 470 w 487"/>
                <a:gd name="T21" fmla="*/ 58 h 69"/>
                <a:gd name="T22" fmla="*/ 439 w 487"/>
                <a:gd name="T23" fmla="*/ 52 h 69"/>
                <a:gd name="T24" fmla="*/ 408 w 487"/>
                <a:gd name="T25" fmla="*/ 46 h 69"/>
                <a:gd name="T26" fmla="*/ 377 w 487"/>
                <a:gd name="T27" fmla="*/ 40 h 69"/>
                <a:gd name="T28" fmla="*/ 346 w 487"/>
                <a:gd name="T29" fmla="*/ 36 h 69"/>
                <a:gd name="T30" fmla="*/ 315 w 487"/>
                <a:gd name="T31" fmla="*/ 31 h 69"/>
                <a:gd name="T32" fmla="*/ 284 w 487"/>
                <a:gd name="T33" fmla="*/ 26 h 69"/>
                <a:gd name="T34" fmla="*/ 253 w 487"/>
                <a:gd name="T35" fmla="*/ 22 h 69"/>
                <a:gd name="T36" fmla="*/ 220 w 487"/>
                <a:gd name="T37" fmla="*/ 18 h 69"/>
                <a:gd name="T38" fmla="*/ 183 w 487"/>
                <a:gd name="T39" fmla="*/ 14 h 69"/>
                <a:gd name="T40" fmla="*/ 144 w 487"/>
                <a:gd name="T41" fmla="*/ 10 h 69"/>
                <a:gd name="T42" fmla="*/ 104 w 487"/>
                <a:gd name="T43" fmla="*/ 7 h 69"/>
                <a:gd name="T44" fmla="*/ 68 w 487"/>
                <a:gd name="T45" fmla="*/ 4 h 69"/>
                <a:gd name="T46" fmla="*/ 37 w 487"/>
                <a:gd name="T47" fmla="*/ 2 h 69"/>
                <a:gd name="T48" fmla="*/ 15 w 487"/>
                <a:gd name="T49" fmla="*/ 1 h 69"/>
                <a:gd name="T50" fmla="*/ 2 w 487"/>
                <a:gd name="T51" fmla="*/ 0 h 69"/>
                <a:gd name="T52" fmla="*/ 2 w 487"/>
                <a:gd name="T53" fmla="*/ 0 h 69"/>
                <a:gd name="T54" fmla="*/ 15 w 487"/>
                <a:gd name="T55" fmla="*/ 2 h 69"/>
                <a:gd name="T56" fmla="*/ 38 w 487"/>
                <a:gd name="T57" fmla="*/ 6 h 69"/>
                <a:gd name="T58" fmla="*/ 69 w 487"/>
                <a:gd name="T59" fmla="*/ 10 h 69"/>
                <a:gd name="T60" fmla="*/ 106 w 487"/>
                <a:gd name="T61" fmla="*/ 16 h 69"/>
                <a:gd name="T62" fmla="*/ 145 w 487"/>
                <a:gd name="T63" fmla="*/ 22 h 69"/>
                <a:gd name="T64" fmla="*/ 183 w 487"/>
                <a:gd name="T65" fmla="*/ 27 h 69"/>
                <a:gd name="T66" fmla="*/ 218 w 487"/>
                <a:gd name="T67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69">
                  <a:moveTo>
                    <a:pt x="233" y="34"/>
                  </a:moveTo>
                  <a:lnTo>
                    <a:pt x="249" y="36"/>
                  </a:lnTo>
                  <a:lnTo>
                    <a:pt x="264" y="37"/>
                  </a:lnTo>
                  <a:lnTo>
                    <a:pt x="280" y="39"/>
                  </a:lnTo>
                  <a:lnTo>
                    <a:pt x="296" y="41"/>
                  </a:lnTo>
                  <a:lnTo>
                    <a:pt x="311" y="43"/>
                  </a:lnTo>
                  <a:lnTo>
                    <a:pt x="327" y="45"/>
                  </a:lnTo>
                  <a:lnTo>
                    <a:pt x="342" y="47"/>
                  </a:lnTo>
                  <a:lnTo>
                    <a:pt x="358" y="49"/>
                  </a:lnTo>
                  <a:lnTo>
                    <a:pt x="374" y="51"/>
                  </a:lnTo>
                  <a:lnTo>
                    <a:pt x="389" y="53"/>
                  </a:lnTo>
                  <a:lnTo>
                    <a:pt x="405" y="56"/>
                  </a:lnTo>
                  <a:lnTo>
                    <a:pt x="421" y="58"/>
                  </a:lnTo>
                  <a:lnTo>
                    <a:pt x="436" y="61"/>
                  </a:lnTo>
                  <a:lnTo>
                    <a:pt x="452" y="64"/>
                  </a:lnTo>
                  <a:lnTo>
                    <a:pt x="467" y="66"/>
                  </a:lnTo>
                  <a:lnTo>
                    <a:pt x="483" y="69"/>
                  </a:lnTo>
                  <a:lnTo>
                    <a:pt x="485" y="68"/>
                  </a:lnTo>
                  <a:lnTo>
                    <a:pt x="487" y="66"/>
                  </a:lnTo>
                  <a:lnTo>
                    <a:pt x="487" y="64"/>
                  </a:lnTo>
                  <a:lnTo>
                    <a:pt x="485" y="62"/>
                  </a:lnTo>
                  <a:lnTo>
                    <a:pt x="470" y="58"/>
                  </a:lnTo>
                  <a:lnTo>
                    <a:pt x="454" y="55"/>
                  </a:lnTo>
                  <a:lnTo>
                    <a:pt x="439" y="52"/>
                  </a:lnTo>
                  <a:lnTo>
                    <a:pt x="423" y="49"/>
                  </a:lnTo>
                  <a:lnTo>
                    <a:pt x="408" y="46"/>
                  </a:lnTo>
                  <a:lnTo>
                    <a:pt x="392" y="43"/>
                  </a:lnTo>
                  <a:lnTo>
                    <a:pt x="377" y="40"/>
                  </a:lnTo>
                  <a:lnTo>
                    <a:pt x="361" y="38"/>
                  </a:lnTo>
                  <a:lnTo>
                    <a:pt x="346" y="36"/>
                  </a:lnTo>
                  <a:lnTo>
                    <a:pt x="330" y="33"/>
                  </a:lnTo>
                  <a:lnTo>
                    <a:pt x="315" y="31"/>
                  </a:lnTo>
                  <a:lnTo>
                    <a:pt x="299" y="29"/>
                  </a:lnTo>
                  <a:lnTo>
                    <a:pt x="284" y="26"/>
                  </a:lnTo>
                  <a:lnTo>
                    <a:pt x="268" y="24"/>
                  </a:lnTo>
                  <a:lnTo>
                    <a:pt x="253" y="22"/>
                  </a:lnTo>
                  <a:lnTo>
                    <a:pt x="237" y="20"/>
                  </a:lnTo>
                  <a:lnTo>
                    <a:pt x="220" y="18"/>
                  </a:lnTo>
                  <a:lnTo>
                    <a:pt x="202" y="16"/>
                  </a:lnTo>
                  <a:lnTo>
                    <a:pt x="183" y="14"/>
                  </a:lnTo>
                  <a:lnTo>
                    <a:pt x="164" y="11"/>
                  </a:lnTo>
                  <a:lnTo>
                    <a:pt x="144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5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5" y="2"/>
                  </a:lnTo>
                  <a:lnTo>
                    <a:pt x="25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4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5" y="22"/>
                  </a:lnTo>
                  <a:lnTo>
                    <a:pt x="164" y="24"/>
                  </a:lnTo>
                  <a:lnTo>
                    <a:pt x="183" y="27"/>
                  </a:lnTo>
                  <a:lnTo>
                    <a:pt x="201" y="30"/>
                  </a:lnTo>
                  <a:lnTo>
                    <a:pt x="218" y="32"/>
                  </a:lnTo>
                  <a:lnTo>
                    <a:pt x="233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9" name="Freeform 118"/>
            <p:cNvSpPr>
              <a:spLocks noChangeArrowheads="1"/>
            </p:cNvSpPr>
            <p:nvPr/>
          </p:nvSpPr>
          <p:spPr bwMode="auto">
            <a:xfrm>
              <a:off x="620" y="1136"/>
              <a:ext cx="64" cy="36"/>
            </a:xfrm>
            <a:custGeom>
              <a:avLst/>
              <a:gdLst>
                <a:gd name="T0" fmla="*/ 254 w 256"/>
                <a:gd name="T1" fmla="*/ 144 h 144"/>
                <a:gd name="T2" fmla="*/ 255 w 256"/>
                <a:gd name="T3" fmla="*/ 144 h 144"/>
                <a:gd name="T4" fmla="*/ 256 w 256"/>
                <a:gd name="T5" fmla="*/ 143 h 144"/>
                <a:gd name="T6" fmla="*/ 256 w 256"/>
                <a:gd name="T7" fmla="*/ 142 h 144"/>
                <a:gd name="T8" fmla="*/ 255 w 256"/>
                <a:gd name="T9" fmla="*/ 141 h 144"/>
                <a:gd name="T10" fmla="*/ 236 w 256"/>
                <a:gd name="T11" fmla="*/ 137 h 144"/>
                <a:gd name="T12" fmla="*/ 215 w 256"/>
                <a:gd name="T13" fmla="*/ 129 h 144"/>
                <a:gd name="T14" fmla="*/ 195 w 256"/>
                <a:gd name="T15" fmla="*/ 121 h 144"/>
                <a:gd name="T16" fmla="*/ 174 w 256"/>
                <a:gd name="T17" fmla="*/ 111 h 144"/>
                <a:gd name="T18" fmla="*/ 152 w 256"/>
                <a:gd name="T19" fmla="*/ 100 h 144"/>
                <a:gd name="T20" fmla="*/ 131 w 256"/>
                <a:gd name="T21" fmla="*/ 88 h 144"/>
                <a:gd name="T22" fmla="*/ 111 w 256"/>
                <a:gd name="T23" fmla="*/ 76 h 144"/>
                <a:gd name="T24" fmla="*/ 91 w 256"/>
                <a:gd name="T25" fmla="*/ 63 h 144"/>
                <a:gd name="T26" fmla="*/ 71 w 256"/>
                <a:gd name="T27" fmla="*/ 51 h 144"/>
                <a:gd name="T28" fmla="*/ 54 w 256"/>
                <a:gd name="T29" fmla="*/ 40 h 144"/>
                <a:gd name="T30" fmla="*/ 39 w 256"/>
                <a:gd name="T31" fmla="*/ 29 h 144"/>
                <a:gd name="T32" fmla="*/ 25 w 256"/>
                <a:gd name="T33" fmla="*/ 19 h 144"/>
                <a:gd name="T34" fmla="*/ 15 w 256"/>
                <a:gd name="T35" fmla="*/ 11 h 144"/>
                <a:gd name="T36" fmla="*/ 6 w 256"/>
                <a:gd name="T37" fmla="*/ 5 h 144"/>
                <a:gd name="T38" fmla="*/ 2 w 256"/>
                <a:gd name="T39" fmla="*/ 1 h 144"/>
                <a:gd name="T40" fmla="*/ 0 w 256"/>
                <a:gd name="T41" fmla="*/ 0 h 144"/>
                <a:gd name="T42" fmla="*/ 1 w 256"/>
                <a:gd name="T43" fmla="*/ 1 h 144"/>
                <a:gd name="T44" fmla="*/ 3 w 256"/>
                <a:gd name="T45" fmla="*/ 5 h 144"/>
                <a:gd name="T46" fmla="*/ 7 w 256"/>
                <a:gd name="T47" fmla="*/ 12 h 144"/>
                <a:gd name="T48" fmla="*/ 13 w 256"/>
                <a:gd name="T49" fmla="*/ 20 h 144"/>
                <a:gd name="T50" fmla="*/ 21 w 256"/>
                <a:gd name="T51" fmla="*/ 30 h 144"/>
                <a:gd name="T52" fmla="*/ 31 w 256"/>
                <a:gd name="T53" fmla="*/ 42 h 144"/>
                <a:gd name="T54" fmla="*/ 43 w 256"/>
                <a:gd name="T55" fmla="*/ 53 h 144"/>
                <a:gd name="T56" fmla="*/ 56 w 256"/>
                <a:gd name="T57" fmla="*/ 66 h 144"/>
                <a:gd name="T58" fmla="*/ 72 w 256"/>
                <a:gd name="T59" fmla="*/ 79 h 144"/>
                <a:gd name="T60" fmla="*/ 91 w 256"/>
                <a:gd name="T61" fmla="*/ 92 h 144"/>
                <a:gd name="T62" fmla="*/ 112 w 256"/>
                <a:gd name="T63" fmla="*/ 104 h 144"/>
                <a:gd name="T64" fmla="*/ 135 w 256"/>
                <a:gd name="T65" fmla="*/ 115 h 144"/>
                <a:gd name="T66" fmla="*/ 161 w 256"/>
                <a:gd name="T67" fmla="*/ 125 h 144"/>
                <a:gd name="T68" fmla="*/ 189 w 256"/>
                <a:gd name="T69" fmla="*/ 133 h 144"/>
                <a:gd name="T70" fmla="*/ 220 w 256"/>
                <a:gd name="T71" fmla="*/ 140 h 144"/>
                <a:gd name="T72" fmla="*/ 254 w 256"/>
                <a:gd name="T7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44">
                  <a:moveTo>
                    <a:pt x="254" y="144"/>
                  </a:moveTo>
                  <a:lnTo>
                    <a:pt x="255" y="144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5" y="141"/>
                  </a:lnTo>
                  <a:lnTo>
                    <a:pt x="236" y="137"/>
                  </a:lnTo>
                  <a:lnTo>
                    <a:pt x="215" y="129"/>
                  </a:lnTo>
                  <a:lnTo>
                    <a:pt x="195" y="121"/>
                  </a:lnTo>
                  <a:lnTo>
                    <a:pt x="174" y="111"/>
                  </a:lnTo>
                  <a:lnTo>
                    <a:pt x="152" y="100"/>
                  </a:lnTo>
                  <a:lnTo>
                    <a:pt x="131" y="88"/>
                  </a:lnTo>
                  <a:lnTo>
                    <a:pt x="111" y="76"/>
                  </a:lnTo>
                  <a:lnTo>
                    <a:pt x="91" y="63"/>
                  </a:lnTo>
                  <a:lnTo>
                    <a:pt x="71" y="51"/>
                  </a:lnTo>
                  <a:lnTo>
                    <a:pt x="54" y="40"/>
                  </a:lnTo>
                  <a:lnTo>
                    <a:pt x="39" y="29"/>
                  </a:lnTo>
                  <a:lnTo>
                    <a:pt x="25" y="19"/>
                  </a:lnTo>
                  <a:lnTo>
                    <a:pt x="15" y="11"/>
                  </a:lnTo>
                  <a:lnTo>
                    <a:pt x="6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5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21" y="30"/>
                  </a:lnTo>
                  <a:lnTo>
                    <a:pt x="31" y="42"/>
                  </a:lnTo>
                  <a:lnTo>
                    <a:pt x="43" y="53"/>
                  </a:lnTo>
                  <a:lnTo>
                    <a:pt x="56" y="66"/>
                  </a:lnTo>
                  <a:lnTo>
                    <a:pt x="72" y="79"/>
                  </a:lnTo>
                  <a:lnTo>
                    <a:pt x="91" y="92"/>
                  </a:lnTo>
                  <a:lnTo>
                    <a:pt x="112" y="104"/>
                  </a:lnTo>
                  <a:lnTo>
                    <a:pt x="135" y="115"/>
                  </a:lnTo>
                  <a:lnTo>
                    <a:pt x="161" y="125"/>
                  </a:lnTo>
                  <a:lnTo>
                    <a:pt x="189" y="133"/>
                  </a:lnTo>
                  <a:lnTo>
                    <a:pt x="220" y="140"/>
                  </a:lnTo>
                  <a:lnTo>
                    <a:pt x="254" y="14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0" name="Freeform 119"/>
            <p:cNvSpPr>
              <a:spLocks noChangeArrowheads="1"/>
            </p:cNvSpPr>
            <p:nvPr/>
          </p:nvSpPr>
          <p:spPr bwMode="auto">
            <a:xfrm>
              <a:off x="574" y="1145"/>
              <a:ext cx="51" cy="18"/>
            </a:xfrm>
            <a:custGeom>
              <a:avLst/>
              <a:gdLst>
                <a:gd name="T0" fmla="*/ 1 w 203"/>
                <a:gd name="T1" fmla="*/ 72 h 72"/>
                <a:gd name="T2" fmla="*/ 13 w 203"/>
                <a:gd name="T3" fmla="*/ 66 h 72"/>
                <a:gd name="T4" fmla="*/ 25 w 203"/>
                <a:gd name="T5" fmla="*/ 61 h 72"/>
                <a:gd name="T6" fmla="*/ 37 w 203"/>
                <a:gd name="T7" fmla="*/ 57 h 72"/>
                <a:gd name="T8" fmla="*/ 49 w 203"/>
                <a:gd name="T9" fmla="*/ 51 h 72"/>
                <a:gd name="T10" fmla="*/ 61 w 203"/>
                <a:gd name="T11" fmla="*/ 47 h 72"/>
                <a:gd name="T12" fmla="*/ 73 w 203"/>
                <a:gd name="T13" fmla="*/ 43 h 72"/>
                <a:gd name="T14" fmla="*/ 85 w 203"/>
                <a:gd name="T15" fmla="*/ 40 h 72"/>
                <a:gd name="T16" fmla="*/ 97 w 203"/>
                <a:gd name="T17" fmla="*/ 36 h 72"/>
                <a:gd name="T18" fmla="*/ 110 w 203"/>
                <a:gd name="T19" fmla="*/ 32 h 72"/>
                <a:gd name="T20" fmla="*/ 122 w 203"/>
                <a:gd name="T21" fmla="*/ 29 h 72"/>
                <a:gd name="T22" fmla="*/ 135 w 203"/>
                <a:gd name="T23" fmla="*/ 26 h 72"/>
                <a:gd name="T24" fmla="*/ 148 w 203"/>
                <a:gd name="T25" fmla="*/ 23 h 72"/>
                <a:gd name="T26" fmla="*/ 159 w 203"/>
                <a:gd name="T27" fmla="*/ 20 h 72"/>
                <a:gd name="T28" fmla="*/ 172 w 203"/>
                <a:gd name="T29" fmla="*/ 16 h 72"/>
                <a:gd name="T30" fmla="*/ 185 w 203"/>
                <a:gd name="T31" fmla="*/ 14 h 72"/>
                <a:gd name="T32" fmla="*/ 198 w 203"/>
                <a:gd name="T33" fmla="*/ 11 h 72"/>
                <a:gd name="T34" fmla="*/ 201 w 203"/>
                <a:gd name="T35" fmla="*/ 9 h 72"/>
                <a:gd name="T36" fmla="*/ 203 w 203"/>
                <a:gd name="T37" fmla="*/ 5 h 72"/>
                <a:gd name="T38" fmla="*/ 202 w 203"/>
                <a:gd name="T39" fmla="*/ 1 h 72"/>
                <a:gd name="T40" fmla="*/ 198 w 203"/>
                <a:gd name="T41" fmla="*/ 0 h 72"/>
                <a:gd name="T42" fmla="*/ 185 w 203"/>
                <a:gd name="T43" fmla="*/ 2 h 72"/>
                <a:gd name="T44" fmla="*/ 172 w 203"/>
                <a:gd name="T45" fmla="*/ 4 h 72"/>
                <a:gd name="T46" fmla="*/ 159 w 203"/>
                <a:gd name="T47" fmla="*/ 6 h 72"/>
                <a:gd name="T48" fmla="*/ 145 w 203"/>
                <a:gd name="T49" fmla="*/ 8 h 72"/>
                <a:gd name="T50" fmla="*/ 132 w 203"/>
                <a:gd name="T51" fmla="*/ 10 h 72"/>
                <a:gd name="T52" fmla="*/ 119 w 203"/>
                <a:gd name="T53" fmla="*/ 12 h 72"/>
                <a:gd name="T54" fmla="*/ 105 w 203"/>
                <a:gd name="T55" fmla="*/ 15 h 72"/>
                <a:gd name="T56" fmla="*/ 91 w 203"/>
                <a:gd name="T57" fmla="*/ 18 h 72"/>
                <a:gd name="T58" fmla="*/ 78 w 203"/>
                <a:gd name="T59" fmla="*/ 23 h 72"/>
                <a:gd name="T60" fmla="*/ 65 w 203"/>
                <a:gd name="T61" fmla="*/ 27 h 72"/>
                <a:gd name="T62" fmla="*/ 53 w 203"/>
                <a:gd name="T63" fmla="*/ 32 h 72"/>
                <a:gd name="T64" fmla="*/ 41 w 203"/>
                <a:gd name="T65" fmla="*/ 38 h 72"/>
                <a:gd name="T66" fmla="*/ 30 w 203"/>
                <a:gd name="T67" fmla="*/ 45 h 72"/>
                <a:gd name="T68" fmla="*/ 20 w 203"/>
                <a:gd name="T69" fmla="*/ 53 h 72"/>
                <a:gd name="T70" fmla="*/ 9 w 203"/>
                <a:gd name="T71" fmla="*/ 61 h 72"/>
                <a:gd name="T72" fmla="*/ 0 w 203"/>
                <a:gd name="T73" fmla="*/ 71 h 72"/>
                <a:gd name="T74" fmla="*/ 0 w 203"/>
                <a:gd name="T75" fmla="*/ 71 h 72"/>
                <a:gd name="T76" fmla="*/ 0 w 203"/>
                <a:gd name="T77" fmla="*/ 71 h 72"/>
                <a:gd name="T78" fmla="*/ 0 w 203"/>
                <a:gd name="T79" fmla="*/ 72 h 72"/>
                <a:gd name="T80" fmla="*/ 1 w 203"/>
                <a:gd name="T81" fmla="*/ 72 h 72"/>
                <a:gd name="T82" fmla="*/ 1 w 203"/>
                <a:gd name="T8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72">
                  <a:moveTo>
                    <a:pt x="1" y="72"/>
                  </a:moveTo>
                  <a:lnTo>
                    <a:pt x="13" y="66"/>
                  </a:lnTo>
                  <a:lnTo>
                    <a:pt x="25" y="61"/>
                  </a:lnTo>
                  <a:lnTo>
                    <a:pt x="37" y="57"/>
                  </a:lnTo>
                  <a:lnTo>
                    <a:pt x="49" y="51"/>
                  </a:lnTo>
                  <a:lnTo>
                    <a:pt x="61" y="47"/>
                  </a:lnTo>
                  <a:lnTo>
                    <a:pt x="73" y="43"/>
                  </a:lnTo>
                  <a:lnTo>
                    <a:pt x="85" y="40"/>
                  </a:lnTo>
                  <a:lnTo>
                    <a:pt x="97" y="36"/>
                  </a:lnTo>
                  <a:lnTo>
                    <a:pt x="110" y="32"/>
                  </a:lnTo>
                  <a:lnTo>
                    <a:pt x="122" y="29"/>
                  </a:lnTo>
                  <a:lnTo>
                    <a:pt x="135" y="26"/>
                  </a:lnTo>
                  <a:lnTo>
                    <a:pt x="148" y="23"/>
                  </a:lnTo>
                  <a:lnTo>
                    <a:pt x="159" y="20"/>
                  </a:lnTo>
                  <a:lnTo>
                    <a:pt x="172" y="16"/>
                  </a:lnTo>
                  <a:lnTo>
                    <a:pt x="185" y="14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3" y="5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85" y="2"/>
                  </a:lnTo>
                  <a:lnTo>
                    <a:pt x="172" y="4"/>
                  </a:lnTo>
                  <a:lnTo>
                    <a:pt x="159" y="6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19" y="12"/>
                  </a:lnTo>
                  <a:lnTo>
                    <a:pt x="105" y="15"/>
                  </a:lnTo>
                  <a:lnTo>
                    <a:pt x="91" y="18"/>
                  </a:lnTo>
                  <a:lnTo>
                    <a:pt x="78" y="23"/>
                  </a:lnTo>
                  <a:lnTo>
                    <a:pt x="65" y="27"/>
                  </a:lnTo>
                  <a:lnTo>
                    <a:pt x="53" y="32"/>
                  </a:lnTo>
                  <a:lnTo>
                    <a:pt x="41" y="38"/>
                  </a:lnTo>
                  <a:lnTo>
                    <a:pt x="30" y="45"/>
                  </a:lnTo>
                  <a:lnTo>
                    <a:pt x="20" y="53"/>
                  </a:lnTo>
                  <a:lnTo>
                    <a:pt x="9" y="6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1" name="Freeform 120"/>
            <p:cNvSpPr>
              <a:spLocks noChangeArrowheads="1"/>
            </p:cNvSpPr>
            <p:nvPr/>
          </p:nvSpPr>
          <p:spPr bwMode="auto">
            <a:xfrm>
              <a:off x="440" y="1238"/>
              <a:ext cx="185" cy="53"/>
            </a:xfrm>
            <a:custGeom>
              <a:avLst/>
              <a:gdLst>
                <a:gd name="T0" fmla="*/ 132 w 740"/>
                <a:gd name="T1" fmla="*/ 49 h 211"/>
                <a:gd name="T2" fmla="*/ 113 w 740"/>
                <a:gd name="T3" fmla="*/ 58 h 211"/>
                <a:gd name="T4" fmla="*/ 98 w 740"/>
                <a:gd name="T5" fmla="*/ 64 h 211"/>
                <a:gd name="T6" fmla="*/ 82 w 740"/>
                <a:gd name="T7" fmla="*/ 71 h 211"/>
                <a:gd name="T8" fmla="*/ 62 w 740"/>
                <a:gd name="T9" fmla="*/ 79 h 211"/>
                <a:gd name="T10" fmla="*/ 38 w 740"/>
                <a:gd name="T11" fmla="*/ 90 h 211"/>
                <a:gd name="T12" fmla="*/ 19 w 740"/>
                <a:gd name="T13" fmla="*/ 105 h 211"/>
                <a:gd name="T14" fmla="*/ 1 w 740"/>
                <a:gd name="T15" fmla="*/ 138 h 211"/>
                <a:gd name="T16" fmla="*/ 6 w 740"/>
                <a:gd name="T17" fmla="*/ 160 h 211"/>
                <a:gd name="T18" fmla="*/ 23 w 740"/>
                <a:gd name="T19" fmla="*/ 169 h 211"/>
                <a:gd name="T20" fmla="*/ 39 w 740"/>
                <a:gd name="T21" fmla="*/ 173 h 211"/>
                <a:gd name="T22" fmla="*/ 95 w 740"/>
                <a:gd name="T23" fmla="*/ 177 h 211"/>
                <a:gd name="T24" fmla="*/ 151 w 740"/>
                <a:gd name="T25" fmla="*/ 166 h 211"/>
                <a:gd name="T26" fmla="*/ 205 w 740"/>
                <a:gd name="T27" fmla="*/ 148 h 211"/>
                <a:gd name="T28" fmla="*/ 259 w 740"/>
                <a:gd name="T29" fmla="*/ 127 h 211"/>
                <a:gd name="T30" fmla="*/ 315 w 740"/>
                <a:gd name="T31" fmla="*/ 113 h 211"/>
                <a:gd name="T32" fmla="*/ 351 w 740"/>
                <a:gd name="T33" fmla="*/ 111 h 211"/>
                <a:gd name="T34" fmla="*/ 375 w 740"/>
                <a:gd name="T35" fmla="*/ 116 h 211"/>
                <a:gd name="T36" fmla="*/ 399 w 740"/>
                <a:gd name="T37" fmla="*/ 125 h 211"/>
                <a:gd name="T38" fmla="*/ 424 w 740"/>
                <a:gd name="T39" fmla="*/ 143 h 211"/>
                <a:gd name="T40" fmla="*/ 447 w 740"/>
                <a:gd name="T41" fmla="*/ 166 h 211"/>
                <a:gd name="T42" fmla="*/ 478 w 740"/>
                <a:gd name="T43" fmla="*/ 189 h 211"/>
                <a:gd name="T44" fmla="*/ 524 w 740"/>
                <a:gd name="T45" fmla="*/ 207 h 211"/>
                <a:gd name="T46" fmla="*/ 573 w 740"/>
                <a:gd name="T47" fmla="*/ 210 h 211"/>
                <a:gd name="T48" fmla="*/ 621 w 740"/>
                <a:gd name="T49" fmla="*/ 200 h 211"/>
                <a:gd name="T50" fmla="*/ 664 w 740"/>
                <a:gd name="T51" fmla="*/ 176 h 211"/>
                <a:gd name="T52" fmla="*/ 701 w 740"/>
                <a:gd name="T53" fmla="*/ 142 h 211"/>
                <a:gd name="T54" fmla="*/ 718 w 740"/>
                <a:gd name="T55" fmla="*/ 119 h 211"/>
                <a:gd name="T56" fmla="*/ 732 w 740"/>
                <a:gd name="T57" fmla="*/ 92 h 211"/>
                <a:gd name="T58" fmla="*/ 740 w 740"/>
                <a:gd name="T59" fmla="*/ 73 h 211"/>
                <a:gd name="T60" fmla="*/ 735 w 740"/>
                <a:gd name="T61" fmla="*/ 74 h 211"/>
                <a:gd name="T62" fmla="*/ 705 w 740"/>
                <a:gd name="T63" fmla="*/ 120 h 211"/>
                <a:gd name="T64" fmla="*/ 669 w 740"/>
                <a:gd name="T65" fmla="*/ 159 h 211"/>
                <a:gd name="T66" fmla="*/ 620 w 740"/>
                <a:gd name="T67" fmla="*/ 188 h 211"/>
                <a:gd name="T68" fmla="*/ 558 w 740"/>
                <a:gd name="T69" fmla="*/ 197 h 211"/>
                <a:gd name="T70" fmla="*/ 496 w 740"/>
                <a:gd name="T71" fmla="*/ 182 h 211"/>
                <a:gd name="T72" fmla="*/ 463 w 740"/>
                <a:gd name="T73" fmla="*/ 160 h 211"/>
                <a:gd name="T74" fmla="*/ 443 w 740"/>
                <a:gd name="T75" fmla="*/ 141 h 211"/>
                <a:gd name="T76" fmla="*/ 421 w 740"/>
                <a:gd name="T77" fmla="*/ 122 h 211"/>
                <a:gd name="T78" fmla="*/ 401 w 740"/>
                <a:gd name="T79" fmla="*/ 110 h 211"/>
                <a:gd name="T80" fmla="*/ 380 w 740"/>
                <a:gd name="T81" fmla="*/ 103 h 211"/>
                <a:gd name="T82" fmla="*/ 348 w 740"/>
                <a:gd name="T83" fmla="*/ 98 h 211"/>
                <a:gd name="T84" fmla="*/ 297 w 740"/>
                <a:gd name="T85" fmla="*/ 104 h 211"/>
                <a:gd name="T86" fmla="*/ 248 w 740"/>
                <a:gd name="T87" fmla="*/ 118 h 211"/>
                <a:gd name="T88" fmla="*/ 193 w 740"/>
                <a:gd name="T89" fmla="*/ 138 h 211"/>
                <a:gd name="T90" fmla="*/ 134 w 740"/>
                <a:gd name="T91" fmla="*/ 156 h 211"/>
                <a:gd name="T92" fmla="*/ 71 w 740"/>
                <a:gd name="T93" fmla="*/ 164 h 211"/>
                <a:gd name="T94" fmla="*/ 56 w 740"/>
                <a:gd name="T95" fmla="*/ 164 h 211"/>
                <a:gd name="T96" fmla="*/ 42 w 740"/>
                <a:gd name="T97" fmla="*/ 160 h 211"/>
                <a:gd name="T98" fmla="*/ 21 w 740"/>
                <a:gd name="T99" fmla="*/ 154 h 211"/>
                <a:gd name="T100" fmla="*/ 17 w 740"/>
                <a:gd name="T101" fmla="*/ 124 h 211"/>
                <a:gd name="T102" fmla="*/ 37 w 740"/>
                <a:gd name="T103" fmla="*/ 102 h 211"/>
                <a:gd name="T104" fmla="*/ 63 w 740"/>
                <a:gd name="T105" fmla="*/ 88 h 211"/>
                <a:gd name="T106" fmla="*/ 90 w 740"/>
                <a:gd name="T107" fmla="*/ 75 h 211"/>
                <a:gd name="T108" fmla="*/ 120 w 740"/>
                <a:gd name="T109" fmla="*/ 62 h 211"/>
                <a:gd name="T110" fmla="*/ 147 w 740"/>
                <a:gd name="T111" fmla="*/ 44 h 211"/>
                <a:gd name="T112" fmla="*/ 145 w 740"/>
                <a:gd name="T113" fmla="*/ 21 h 211"/>
                <a:gd name="T114" fmla="*/ 100 w 740"/>
                <a:gd name="T115" fmla="*/ 6 h 211"/>
                <a:gd name="T116" fmla="*/ 62 w 740"/>
                <a:gd name="T117" fmla="*/ 0 h 211"/>
                <a:gd name="T118" fmla="*/ 62 w 740"/>
                <a:gd name="T119" fmla="*/ 1 h 211"/>
                <a:gd name="T120" fmla="*/ 77 w 740"/>
                <a:gd name="T121" fmla="*/ 6 h 211"/>
                <a:gd name="T122" fmla="*/ 125 w 740"/>
                <a:gd name="T123" fmla="*/ 23 h 211"/>
                <a:gd name="T124" fmla="*/ 145 w 740"/>
                <a:gd name="T12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211">
                  <a:moveTo>
                    <a:pt x="145" y="41"/>
                  </a:moveTo>
                  <a:lnTo>
                    <a:pt x="139" y="45"/>
                  </a:lnTo>
                  <a:lnTo>
                    <a:pt x="132" y="49"/>
                  </a:lnTo>
                  <a:lnTo>
                    <a:pt x="125" y="53"/>
                  </a:lnTo>
                  <a:lnTo>
                    <a:pt x="118" y="56"/>
                  </a:lnTo>
                  <a:lnTo>
                    <a:pt x="113" y="58"/>
                  </a:lnTo>
                  <a:lnTo>
                    <a:pt x="108" y="60"/>
                  </a:lnTo>
                  <a:lnTo>
                    <a:pt x="102" y="62"/>
                  </a:lnTo>
                  <a:lnTo>
                    <a:pt x="98" y="64"/>
                  </a:lnTo>
                  <a:lnTo>
                    <a:pt x="93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7" y="73"/>
                  </a:lnTo>
                  <a:lnTo>
                    <a:pt x="70" y="76"/>
                  </a:lnTo>
                  <a:lnTo>
                    <a:pt x="62" y="79"/>
                  </a:lnTo>
                  <a:lnTo>
                    <a:pt x="54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9" y="105"/>
                  </a:lnTo>
                  <a:lnTo>
                    <a:pt x="12" y="116"/>
                  </a:lnTo>
                  <a:lnTo>
                    <a:pt x="5" y="126"/>
                  </a:lnTo>
                  <a:lnTo>
                    <a:pt x="1" y="138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6" y="160"/>
                  </a:lnTo>
                  <a:lnTo>
                    <a:pt x="11" y="164"/>
                  </a:lnTo>
                  <a:lnTo>
                    <a:pt x="17" y="167"/>
                  </a:lnTo>
                  <a:lnTo>
                    <a:pt x="23" y="169"/>
                  </a:lnTo>
                  <a:lnTo>
                    <a:pt x="29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58" y="177"/>
                  </a:lnTo>
                  <a:lnTo>
                    <a:pt x="76" y="178"/>
                  </a:lnTo>
                  <a:lnTo>
                    <a:pt x="95" y="177"/>
                  </a:lnTo>
                  <a:lnTo>
                    <a:pt x="114" y="174"/>
                  </a:lnTo>
                  <a:lnTo>
                    <a:pt x="132" y="170"/>
                  </a:lnTo>
                  <a:lnTo>
                    <a:pt x="151" y="166"/>
                  </a:lnTo>
                  <a:lnTo>
                    <a:pt x="170" y="159"/>
                  </a:lnTo>
                  <a:lnTo>
                    <a:pt x="187" y="154"/>
                  </a:lnTo>
                  <a:lnTo>
                    <a:pt x="205" y="148"/>
                  </a:lnTo>
                  <a:lnTo>
                    <a:pt x="223" y="140"/>
                  </a:lnTo>
                  <a:lnTo>
                    <a:pt x="241" y="134"/>
                  </a:lnTo>
                  <a:lnTo>
                    <a:pt x="259" y="127"/>
                  </a:lnTo>
                  <a:lnTo>
                    <a:pt x="277" y="121"/>
                  </a:lnTo>
                  <a:lnTo>
                    <a:pt x="296" y="117"/>
                  </a:lnTo>
                  <a:lnTo>
                    <a:pt x="315" y="113"/>
                  </a:lnTo>
                  <a:lnTo>
                    <a:pt x="334" y="111"/>
                  </a:lnTo>
                  <a:lnTo>
                    <a:pt x="342" y="111"/>
                  </a:lnTo>
                  <a:lnTo>
                    <a:pt x="351" y="111"/>
                  </a:lnTo>
                  <a:lnTo>
                    <a:pt x="359" y="112"/>
                  </a:lnTo>
                  <a:lnTo>
                    <a:pt x="367" y="113"/>
                  </a:lnTo>
                  <a:lnTo>
                    <a:pt x="375" y="116"/>
                  </a:lnTo>
                  <a:lnTo>
                    <a:pt x="383" y="119"/>
                  </a:lnTo>
                  <a:lnTo>
                    <a:pt x="391" y="122"/>
                  </a:lnTo>
                  <a:lnTo>
                    <a:pt x="399" y="125"/>
                  </a:lnTo>
                  <a:lnTo>
                    <a:pt x="408" y="130"/>
                  </a:lnTo>
                  <a:lnTo>
                    <a:pt x="417" y="137"/>
                  </a:lnTo>
                  <a:lnTo>
                    <a:pt x="424" y="143"/>
                  </a:lnTo>
                  <a:lnTo>
                    <a:pt x="432" y="151"/>
                  </a:lnTo>
                  <a:lnTo>
                    <a:pt x="439" y="158"/>
                  </a:lnTo>
                  <a:lnTo>
                    <a:pt x="447" y="166"/>
                  </a:lnTo>
                  <a:lnTo>
                    <a:pt x="454" y="173"/>
                  </a:lnTo>
                  <a:lnTo>
                    <a:pt x="463" y="180"/>
                  </a:lnTo>
                  <a:lnTo>
                    <a:pt x="478" y="189"/>
                  </a:lnTo>
                  <a:lnTo>
                    <a:pt x="493" y="197"/>
                  </a:lnTo>
                  <a:lnTo>
                    <a:pt x="508" y="203"/>
                  </a:lnTo>
                  <a:lnTo>
                    <a:pt x="524" y="207"/>
                  </a:lnTo>
                  <a:lnTo>
                    <a:pt x="541" y="210"/>
                  </a:lnTo>
                  <a:lnTo>
                    <a:pt x="557" y="211"/>
                  </a:lnTo>
                  <a:lnTo>
                    <a:pt x="573" y="210"/>
                  </a:lnTo>
                  <a:lnTo>
                    <a:pt x="589" y="208"/>
                  </a:lnTo>
                  <a:lnTo>
                    <a:pt x="605" y="205"/>
                  </a:lnTo>
                  <a:lnTo>
                    <a:pt x="621" y="200"/>
                  </a:lnTo>
                  <a:lnTo>
                    <a:pt x="636" y="193"/>
                  </a:lnTo>
                  <a:lnTo>
                    <a:pt x="651" y="186"/>
                  </a:lnTo>
                  <a:lnTo>
                    <a:pt x="664" y="176"/>
                  </a:lnTo>
                  <a:lnTo>
                    <a:pt x="677" y="167"/>
                  </a:lnTo>
                  <a:lnTo>
                    <a:pt x="690" y="155"/>
                  </a:lnTo>
                  <a:lnTo>
                    <a:pt x="701" y="142"/>
                  </a:lnTo>
                  <a:lnTo>
                    <a:pt x="706" y="135"/>
                  </a:lnTo>
                  <a:lnTo>
                    <a:pt x="712" y="126"/>
                  </a:lnTo>
                  <a:lnTo>
                    <a:pt x="718" y="119"/>
                  </a:lnTo>
                  <a:lnTo>
                    <a:pt x="722" y="110"/>
                  </a:lnTo>
                  <a:lnTo>
                    <a:pt x="727" y="102"/>
                  </a:lnTo>
                  <a:lnTo>
                    <a:pt x="732" y="92"/>
                  </a:lnTo>
                  <a:lnTo>
                    <a:pt x="736" y="84"/>
                  </a:lnTo>
                  <a:lnTo>
                    <a:pt x="740" y="75"/>
                  </a:lnTo>
                  <a:lnTo>
                    <a:pt x="740" y="73"/>
                  </a:lnTo>
                  <a:lnTo>
                    <a:pt x="739" y="72"/>
                  </a:lnTo>
                  <a:lnTo>
                    <a:pt x="737" y="72"/>
                  </a:lnTo>
                  <a:lnTo>
                    <a:pt x="735" y="74"/>
                  </a:lnTo>
                  <a:lnTo>
                    <a:pt x="725" y="90"/>
                  </a:lnTo>
                  <a:lnTo>
                    <a:pt x="716" y="105"/>
                  </a:lnTo>
                  <a:lnTo>
                    <a:pt x="705" y="120"/>
                  </a:lnTo>
                  <a:lnTo>
                    <a:pt x="694" y="134"/>
                  </a:lnTo>
                  <a:lnTo>
                    <a:pt x="681" y="146"/>
                  </a:lnTo>
                  <a:lnTo>
                    <a:pt x="669" y="159"/>
                  </a:lnTo>
                  <a:lnTo>
                    <a:pt x="655" y="170"/>
                  </a:lnTo>
                  <a:lnTo>
                    <a:pt x="639" y="180"/>
                  </a:lnTo>
                  <a:lnTo>
                    <a:pt x="620" y="188"/>
                  </a:lnTo>
                  <a:lnTo>
                    <a:pt x="599" y="193"/>
                  </a:lnTo>
                  <a:lnTo>
                    <a:pt x="578" y="197"/>
                  </a:lnTo>
                  <a:lnTo>
                    <a:pt x="558" y="197"/>
                  </a:lnTo>
                  <a:lnTo>
                    <a:pt x="536" y="194"/>
                  </a:lnTo>
                  <a:lnTo>
                    <a:pt x="516" y="189"/>
                  </a:lnTo>
                  <a:lnTo>
                    <a:pt x="496" y="182"/>
                  </a:lnTo>
                  <a:lnTo>
                    <a:pt x="478" y="172"/>
                  </a:lnTo>
                  <a:lnTo>
                    <a:pt x="470" y="167"/>
                  </a:lnTo>
                  <a:lnTo>
                    <a:pt x="463" y="160"/>
                  </a:lnTo>
                  <a:lnTo>
                    <a:pt x="455" y="154"/>
                  </a:lnTo>
                  <a:lnTo>
                    <a:pt x="449" y="148"/>
                  </a:lnTo>
                  <a:lnTo>
                    <a:pt x="443" y="141"/>
                  </a:lnTo>
                  <a:lnTo>
                    <a:pt x="435" y="135"/>
                  </a:lnTo>
                  <a:lnTo>
                    <a:pt x="429" y="128"/>
                  </a:lnTo>
                  <a:lnTo>
                    <a:pt x="421" y="122"/>
                  </a:lnTo>
                  <a:lnTo>
                    <a:pt x="415" y="118"/>
                  </a:lnTo>
                  <a:lnTo>
                    <a:pt x="408" y="113"/>
                  </a:lnTo>
                  <a:lnTo>
                    <a:pt x="401" y="110"/>
                  </a:lnTo>
                  <a:lnTo>
                    <a:pt x="395" y="107"/>
                  </a:lnTo>
                  <a:lnTo>
                    <a:pt x="387" y="105"/>
                  </a:lnTo>
                  <a:lnTo>
                    <a:pt x="380" y="103"/>
                  </a:lnTo>
                  <a:lnTo>
                    <a:pt x="371" y="101"/>
                  </a:lnTo>
                  <a:lnTo>
                    <a:pt x="364" y="100"/>
                  </a:lnTo>
                  <a:lnTo>
                    <a:pt x="348" y="98"/>
                  </a:lnTo>
                  <a:lnTo>
                    <a:pt x="331" y="98"/>
                  </a:lnTo>
                  <a:lnTo>
                    <a:pt x="313" y="101"/>
                  </a:lnTo>
                  <a:lnTo>
                    <a:pt x="297" y="104"/>
                  </a:lnTo>
                  <a:lnTo>
                    <a:pt x="280" y="108"/>
                  </a:lnTo>
                  <a:lnTo>
                    <a:pt x="264" y="112"/>
                  </a:lnTo>
                  <a:lnTo>
                    <a:pt x="248" y="118"/>
                  </a:lnTo>
                  <a:lnTo>
                    <a:pt x="233" y="123"/>
                  </a:lnTo>
                  <a:lnTo>
                    <a:pt x="213" y="130"/>
                  </a:lnTo>
                  <a:lnTo>
                    <a:pt x="193" y="138"/>
                  </a:lnTo>
                  <a:lnTo>
                    <a:pt x="174" y="144"/>
                  </a:lnTo>
                  <a:lnTo>
                    <a:pt x="155" y="151"/>
                  </a:lnTo>
                  <a:lnTo>
                    <a:pt x="134" y="156"/>
                  </a:lnTo>
                  <a:lnTo>
                    <a:pt x="114" y="160"/>
                  </a:lnTo>
                  <a:lnTo>
                    <a:pt x="93" y="162"/>
                  </a:lnTo>
                  <a:lnTo>
                    <a:pt x="71" y="164"/>
                  </a:lnTo>
                  <a:lnTo>
                    <a:pt x="66" y="164"/>
                  </a:lnTo>
                  <a:lnTo>
                    <a:pt x="61" y="164"/>
                  </a:lnTo>
                  <a:lnTo>
                    <a:pt x="56" y="164"/>
                  </a:lnTo>
                  <a:lnTo>
                    <a:pt x="51" y="162"/>
                  </a:lnTo>
                  <a:lnTo>
                    <a:pt x="47" y="161"/>
                  </a:lnTo>
                  <a:lnTo>
                    <a:pt x="42" y="160"/>
                  </a:lnTo>
                  <a:lnTo>
                    <a:pt x="37" y="159"/>
                  </a:lnTo>
                  <a:lnTo>
                    <a:pt x="32" y="158"/>
                  </a:lnTo>
                  <a:lnTo>
                    <a:pt x="21" y="154"/>
                  </a:lnTo>
                  <a:lnTo>
                    <a:pt x="14" y="148"/>
                  </a:lnTo>
                  <a:lnTo>
                    <a:pt x="12" y="138"/>
                  </a:lnTo>
                  <a:lnTo>
                    <a:pt x="17" y="124"/>
                  </a:lnTo>
                  <a:lnTo>
                    <a:pt x="22" y="116"/>
                  </a:lnTo>
                  <a:lnTo>
                    <a:pt x="30" y="108"/>
                  </a:lnTo>
                  <a:lnTo>
                    <a:pt x="37" y="102"/>
                  </a:lnTo>
                  <a:lnTo>
                    <a:pt x="45" y="96"/>
                  </a:lnTo>
                  <a:lnTo>
                    <a:pt x="53" y="92"/>
                  </a:lnTo>
                  <a:lnTo>
                    <a:pt x="63" y="88"/>
                  </a:lnTo>
                  <a:lnTo>
                    <a:pt x="71" y="84"/>
                  </a:lnTo>
                  <a:lnTo>
                    <a:pt x="81" y="79"/>
                  </a:lnTo>
                  <a:lnTo>
                    <a:pt x="90" y="75"/>
                  </a:lnTo>
                  <a:lnTo>
                    <a:pt x="99" y="71"/>
                  </a:lnTo>
                  <a:lnTo>
                    <a:pt x="110" y="67"/>
                  </a:lnTo>
                  <a:lnTo>
                    <a:pt x="120" y="62"/>
                  </a:lnTo>
                  <a:lnTo>
                    <a:pt x="130" y="57"/>
                  </a:lnTo>
                  <a:lnTo>
                    <a:pt x="140" y="52"/>
                  </a:lnTo>
                  <a:lnTo>
                    <a:pt x="147" y="44"/>
                  </a:lnTo>
                  <a:lnTo>
                    <a:pt x="152" y="37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3" y="15"/>
                  </a:lnTo>
                  <a:lnTo>
                    <a:pt x="117" y="10"/>
                  </a:lnTo>
                  <a:lnTo>
                    <a:pt x="100" y="6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7" y="6"/>
                  </a:lnTo>
                  <a:lnTo>
                    <a:pt x="92" y="11"/>
                  </a:lnTo>
                  <a:lnTo>
                    <a:pt x="109" y="16"/>
                  </a:lnTo>
                  <a:lnTo>
                    <a:pt x="125" y="23"/>
                  </a:lnTo>
                  <a:lnTo>
                    <a:pt x="139" y="29"/>
                  </a:lnTo>
                  <a:lnTo>
                    <a:pt x="146" y="36"/>
                  </a:lnTo>
                  <a:lnTo>
                    <a:pt x="145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2" name="Freeform 121"/>
            <p:cNvSpPr>
              <a:spLocks noChangeArrowheads="1"/>
            </p:cNvSpPr>
            <p:nvPr/>
          </p:nvSpPr>
          <p:spPr bwMode="auto">
            <a:xfrm>
              <a:off x="539" y="1222"/>
              <a:ext cx="4" cy="21"/>
            </a:xfrm>
            <a:custGeom>
              <a:avLst/>
              <a:gdLst>
                <a:gd name="T0" fmla="*/ 3 w 19"/>
                <a:gd name="T1" fmla="*/ 0 h 85"/>
                <a:gd name="T2" fmla="*/ 4 w 19"/>
                <a:gd name="T3" fmla="*/ 6 h 85"/>
                <a:gd name="T4" fmla="*/ 7 w 19"/>
                <a:gd name="T5" fmla="*/ 20 h 85"/>
                <a:gd name="T6" fmla="*/ 8 w 19"/>
                <a:gd name="T7" fmla="*/ 40 h 85"/>
                <a:gd name="T8" fmla="*/ 5 w 19"/>
                <a:gd name="T9" fmla="*/ 62 h 85"/>
                <a:gd name="T10" fmla="*/ 0 w 19"/>
                <a:gd name="T11" fmla="*/ 79 h 85"/>
                <a:gd name="T12" fmla="*/ 2 w 19"/>
                <a:gd name="T13" fmla="*/ 85 h 85"/>
                <a:gd name="T14" fmla="*/ 6 w 19"/>
                <a:gd name="T15" fmla="*/ 82 h 85"/>
                <a:gd name="T16" fmla="*/ 11 w 19"/>
                <a:gd name="T17" fmla="*/ 75 h 85"/>
                <a:gd name="T18" fmla="*/ 16 w 19"/>
                <a:gd name="T19" fmla="*/ 60 h 85"/>
                <a:gd name="T20" fmla="*/ 19 w 19"/>
                <a:gd name="T21" fmla="*/ 39 h 85"/>
                <a:gd name="T22" fmla="*/ 14 w 19"/>
                <a:gd name="T23" fmla="*/ 16 h 85"/>
                <a:gd name="T24" fmla="*/ 3 w 19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85">
                  <a:moveTo>
                    <a:pt x="3" y="0"/>
                  </a:moveTo>
                  <a:lnTo>
                    <a:pt x="4" y="6"/>
                  </a:lnTo>
                  <a:lnTo>
                    <a:pt x="7" y="20"/>
                  </a:lnTo>
                  <a:lnTo>
                    <a:pt x="8" y="40"/>
                  </a:lnTo>
                  <a:lnTo>
                    <a:pt x="5" y="62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6" y="82"/>
                  </a:lnTo>
                  <a:lnTo>
                    <a:pt x="11" y="75"/>
                  </a:lnTo>
                  <a:lnTo>
                    <a:pt x="16" y="60"/>
                  </a:lnTo>
                  <a:lnTo>
                    <a:pt x="19" y="39"/>
                  </a:lnTo>
                  <a:lnTo>
                    <a:pt x="14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3" name="Freeform 122"/>
            <p:cNvSpPr>
              <a:spLocks noChangeArrowheads="1"/>
            </p:cNvSpPr>
            <p:nvPr/>
          </p:nvSpPr>
          <p:spPr bwMode="auto">
            <a:xfrm>
              <a:off x="481" y="1162"/>
              <a:ext cx="19" cy="53"/>
            </a:xfrm>
            <a:custGeom>
              <a:avLst/>
              <a:gdLst>
                <a:gd name="T0" fmla="*/ 14 w 74"/>
                <a:gd name="T1" fmla="*/ 0 h 213"/>
                <a:gd name="T2" fmla="*/ 13 w 74"/>
                <a:gd name="T3" fmla="*/ 6 h 213"/>
                <a:gd name="T4" fmla="*/ 14 w 74"/>
                <a:gd name="T5" fmla="*/ 21 h 213"/>
                <a:gd name="T6" fmla="*/ 19 w 74"/>
                <a:gd name="T7" fmla="*/ 43 h 213"/>
                <a:gd name="T8" fmla="*/ 34 w 74"/>
                <a:gd name="T9" fmla="*/ 68 h 213"/>
                <a:gd name="T10" fmla="*/ 44 w 74"/>
                <a:gd name="T11" fmla="*/ 80 h 213"/>
                <a:gd name="T12" fmla="*/ 52 w 74"/>
                <a:gd name="T13" fmla="*/ 91 h 213"/>
                <a:gd name="T14" fmla="*/ 60 w 74"/>
                <a:gd name="T15" fmla="*/ 103 h 213"/>
                <a:gd name="T16" fmla="*/ 64 w 74"/>
                <a:gd name="T17" fmla="*/ 115 h 213"/>
                <a:gd name="T18" fmla="*/ 66 w 74"/>
                <a:gd name="T19" fmla="*/ 125 h 213"/>
                <a:gd name="T20" fmla="*/ 66 w 74"/>
                <a:gd name="T21" fmla="*/ 136 h 213"/>
                <a:gd name="T22" fmla="*/ 63 w 74"/>
                <a:gd name="T23" fmla="*/ 146 h 213"/>
                <a:gd name="T24" fmla="*/ 57 w 74"/>
                <a:gd name="T25" fmla="*/ 154 h 213"/>
                <a:gd name="T26" fmla="*/ 49 w 74"/>
                <a:gd name="T27" fmla="*/ 163 h 213"/>
                <a:gd name="T28" fmla="*/ 41 w 74"/>
                <a:gd name="T29" fmla="*/ 171 h 213"/>
                <a:gd name="T30" fmla="*/ 32 w 74"/>
                <a:gd name="T31" fmla="*/ 179 h 213"/>
                <a:gd name="T32" fmla="*/ 25 w 74"/>
                <a:gd name="T33" fmla="*/ 186 h 213"/>
                <a:gd name="T34" fmla="*/ 17 w 74"/>
                <a:gd name="T35" fmla="*/ 194 h 213"/>
                <a:gd name="T36" fmla="*/ 10 w 74"/>
                <a:gd name="T37" fmla="*/ 201 h 213"/>
                <a:gd name="T38" fmla="*/ 4 w 74"/>
                <a:gd name="T39" fmla="*/ 207 h 213"/>
                <a:gd name="T40" fmla="*/ 0 w 74"/>
                <a:gd name="T41" fmla="*/ 213 h 213"/>
                <a:gd name="T42" fmla="*/ 2 w 74"/>
                <a:gd name="T43" fmla="*/ 212 h 213"/>
                <a:gd name="T44" fmla="*/ 8 w 74"/>
                <a:gd name="T45" fmla="*/ 206 h 213"/>
                <a:gd name="T46" fmla="*/ 15 w 74"/>
                <a:gd name="T47" fmla="*/ 201 h 213"/>
                <a:gd name="T48" fmla="*/ 25 w 74"/>
                <a:gd name="T49" fmla="*/ 193 h 213"/>
                <a:gd name="T50" fmla="*/ 34 w 74"/>
                <a:gd name="T51" fmla="*/ 185 h 213"/>
                <a:gd name="T52" fmla="*/ 44 w 74"/>
                <a:gd name="T53" fmla="*/ 177 h 213"/>
                <a:gd name="T54" fmla="*/ 52 w 74"/>
                <a:gd name="T55" fmla="*/ 169 h 213"/>
                <a:gd name="T56" fmla="*/ 59 w 74"/>
                <a:gd name="T57" fmla="*/ 164 h 213"/>
                <a:gd name="T58" fmla="*/ 67 w 74"/>
                <a:gd name="T59" fmla="*/ 150 h 213"/>
                <a:gd name="T60" fmla="*/ 73 w 74"/>
                <a:gd name="T61" fmla="*/ 130 h 213"/>
                <a:gd name="T62" fmla="*/ 74 w 74"/>
                <a:gd name="T63" fmla="*/ 108 h 213"/>
                <a:gd name="T64" fmla="*/ 66 w 74"/>
                <a:gd name="T65" fmla="*/ 88 h 213"/>
                <a:gd name="T66" fmla="*/ 60 w 74"/>
                <a:gd name="T67" fmla="*/ 80 h 213"/>
                <a:gd name="T68" fmla="*/ 52 w 74"/>
                <a:gd name="T69" fmla="*/ 70 h 213"/>
                <a:gd name="T70" fmla="*/ 45 w 74"/>
                <a:gd name="T71" fmla="*/ 61 h 213"/>
                <a:gd name="T72" fmla="*/ 37 w 74"/>
                <a:gd name="T73" fmla="*/ 52 h 213"/>
                <a:gd name="T74" fmla="*/ 30 w 74"/>
                <a:gd name="T75" fmla="*/ 41 h 213"/>
                <a:gd name="T76" fmla="*/ 24 w 74"/>
                <a:gd name="T77" fmla="*/ 28 h 213"/>
                <a:gd name="T78" fmla="*/ 18 w 74"/>
                <a:gd name="T79" fmla="*/ 16 h 213"/>
                <a:gd name="T80" fmla="*/ 14 w 74"/>
                <a:gd name="T8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213">
                  <a:moveTo>
                    <a:pt x="14" y="0"/>
                  </a:moveTo>
                  <a:lnTo>
                    <a:pt x="13" y="6"/>
                  </a:lnTo>
                  <a:lnTo>
                    <a:pt x="14" y="21"/>
                  </a:lnTo>
                  <a:lnTo>
                    <a:pt x="19" y="43"/>
                  </a:lnTo>
                  <a:lnTo>
                    <a:pt x="34" y="68"/>
                  </a:lnTo>
                  <a:lnTo>
                    <a:pt x="44" y="80"/>
                  </a:lnTo>
                  <a:lnTo>
                    <a:pt x="52" y="91"/>
                  </a:lnTo>
                  <a:lnTo>
                    <a:pt x="60" y="103"/>
                  </a:lnTo>
                  <a:lnTo>
                    <a:pt x="64" y="115"/>
                  </a:lnTo>
                  <a:lnTo>
                    <a:pt x="66" y="125"/>
                  </a:lnTo>
                  <a:lnTo>
                    <a:pt x="66" y="136"/>
                  </a:lnTo>
                  <a:lnTo>
                    <a:pt x="63" y="146"/>
                  </a:lnTo>
                  <a:lnTo>
                    <a:pt x="57" y="154"/>
                  </a:lnTo>
                  <a:lnTo>
                    <a:pt x="49" y="163"/>
                  </a:lnTo>
                  <a:lnTo>
                    <a:pt x="41" y="171"/>
                  </a:lnTo>
                  <a:lnTo>
                    <a:pt x="32" y="179"/>
                  </a:lnTo>
                  <a:lnTo>
                    <a:pt x="25" y="186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4" y="207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8" y="206"/>
                  </a:lnTo>
                  <a:lnTo>
                    <a:pt x="15" y="201"/>
                  </a:lnTo>
                  <a:lnTo>
                    <a:pt x="25" y="193"/>
                  </a:lnTo>
                  <a:lnTo>
                    <a:pt x="34" y="185"/>
                  </a:lnTo>
                  <a:lnTo>
                    <a:pt x="44" y="177"/>
                  </a:lnTo>
                  <a:lnTo>
                    <a:pt x="52" y="169"/>
                  </a:lnTo>
                  <a:lnTo>
                    <a:pt x="59" y="164"/>
                  </a:lnTo>
                  <a:lnTo>
                    <a:pt x="67" y="150"/>
                  </a:lnTo>
                  <a:lnTo>
                    <a:pt x="73" y="130"/>
                  </a:lnTo>
                  <a:lnTo>
                    <a:pt x="74" y="108"/>
                  </a:lnTo>
                  <a:lnTo>
                    <a:pt x="66" y="88"/>
                  </a:lnTo>
                  <a:lnTo>
                    <a:pt x="60" y="80"/>
                  </a:lnTo>
                  <a:lnTo>
                    <a:pt x="52" y="70"/>
                  </a:lnTo>
                  <a:lnTo>
                    <a:pt x="45" y="61"/>
                  </a:lnTo>
                  <a:lnTo>
                    <a:pt x="37" y="52"/>
                  </a:lnTo>
                  <a:lnTo>
                    <a:pt x="30" y="41"/>
                  </a:lnTo>
                  <a:lnTo>
                    <a:pt x="24" y="28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4" name="Freeform 123"/>
            <p:cNvSpPr>
              <a:spLocks noChangeArrowheads="1"/>
            </p:cNvSpPr>
            <p:nvPr/>
          </p:nvSpPr>
          <p:spPr bwMode="auto">
            <a:xfrm>
              <a:off x="482" y="1163"/>
              <a:ext cx="50" cy="42"/>
            </a:xfrm>
            <a:custGeom>
              <a:avLst/>
              <a:gdLst>
                <a:gd name="T0" fmla="*/ 5 w 202"/>
                <a:gd name="T1" fmla="*/ 7 h 169"/>
                <a:gd name="T2" fmla="*/ 8 w 202"/>
                <a:gd name="T3" fmla="*/ 8 h 169"/>
                <a:gd name="T4" fmla="*/ 16 w 202"/>
                <a:gd name="T5" fmla="*/ 13 h 169"/>
                <a:gd name="T6" fmla="*/ 28 w 202"/>
                <a:gd name="T7" fmla="*/ 19 h 169"/>
                <a:gd name="T8" fmla="*/ 44 w 202"/>
                <a:gd name="T9" fmla="*/ 26 h 169"/>
                <a:gd name="T10" fmla="*/ 61 w 202"/>
                <a:gd name="T11" fmla="*/ 36 h 169"/>
                <a:gd name="T12" fmla="*/ 79 w 202"/>
                <a:gd name="T13" fmla="*/ 47 h 169"/>
                <a:gd name="T14" fmla="*/ 96 w 202"/>
                <a:gd name="T15" fmla="*/ 58 h 169"/>
                <a:gd name="T16" fmla="*/ 111 w 202"/>
                <a:gd name="T17" fmla="*/ 71 h 169"/>
                <a:gd name="T18" fmla="*/ 124 w 202"/>
                <a:gd name="T19" fmla="*/ 85 h 169"/>
                <a:gd name="T20" fmla="*/ 134 w 202"/>
                <a:gd name="T21" fmla="*/ 99 h 169"/>
                <a:gd name="T22" fmla="*/ 142 w 202"/>
                <a:gd name="T23" fmla="*/ 114 h 169"/>
                <a:gd name="T24" fmla="*/ 151 w 202"/>
                <a:gd name="T25" fmla="*/ 129 h 169"/>
                <a:gd name="T26" fmla="*/ 159 w 202"/>
                <a:gd name="T27" fmla="*/ 142 h 169"/>
                <a:gd name="T28" fmla="*/ 170 w 202"/>
                <a:gd name="T29" fmla="*/ 153 h 169"/>
                <a:gd name="T30" fmla="*/ 184 w 202"/>
                <a:gd name="T31" fmla="*/ 163 h 169"/>
                <a:gd name="T32" fmla="*/ 202 w 202"/>
                <a:gd name="T33" fmla="*/ 169 h 169"/>
                <a:gd name="T34" fmla="*/ 201 w 202"/>
                <a:gd name="T35" fmla="*/ 168 h 169"/>
                <a:gd name="T36" fmla="*/ 198 w 202"/>
                <a:gd name="T37" fmla="*/ 165 h 169"/>
                <a:gd name="T38" fmla="*/ 193 w 202"/>
                <a:gd name="T39" fmla="*/ 160 h 169"/>
                <a:gd name="T40" fmla="*/ 187 w 202"/>
                <a:gd name="T41" fmla="*/ 153 h 169"/>
                <a:gd name="T42" fmla="*/ 181 w 202"/>
                <a:gd name="T43" fmla="*/ 144 h 169"/>
                <a:gd name="T44" fmla="*/ 173 w 202"/>
                <a:gd name="T45" fmla="*/ 133 h 169"/>
                <a:gd name="T46" fmla="*/ 167 w 202"/>
                <a:gd name="T47" fmla="*/ 120 h 169"/>
                <a:gd name="T48" fmla="*/ 159 w 202"/>
                <a:gd name="T49" fmla="*/ 106 h 169"/>
                <a:gd name="T50" fmla="*/ 152 w 202"/>
                <a:gd name="T51" fmla="*/ 92 h 169"/>
                <a:gd name="T52" fmla="*/ 144 w 202"/>
                <a:gd name="T53" fmla="*/ 80 h 169"/>
                <a:gd name="T54" fmla="*/ 137 w 202"/>
                <a:gd name="T55" fmla="*/ 68 h 169"/>
                <a:gd name="T56" fmla="*/ 129 w 202"/>
                <a:gd name="T57" fmla="*/ 57 h 169"/>
                <a:gd name="T58" fmla="*/ 122 w 202"/>
                <a:gd name="T59" fmla="*/ 48 h 169"/>
                <a:gd name="T60" fmla="*/ 113 w 202"/>
                <a:gd name="T61" fmla="*/ 40 h 169"/>
                <a:gd name="T62" fmla="*/ 104 w 202"/>
                <a:gd name="T63" fmla="*/ 33 h 169"/>
                <a:gd name="T64" fmla="*/ 94 w 202"/>
                <a:gd name="T65" fmla="*/ 27 h 169"/>
                <a:gd name="T66" fmla="*/ 82 w 202"/>
                <a:gd name="T67" fmla="*/ 22 h 169"/>
                <a:gd name="T68" fmla="*/ 66 w 202"/>
                <a:gd name="T69" fmla="*/ 16 h 169"/>
                <a:gd name="T70" fmla="*/ 48 w 202"/>
                <a:gd name="T71" fmla="*/ 9 h 169"/>
                <a:gd name="T72" fmla="*/ 30 w 202"/>
                <a:gd name="T73" fmla="*/ 4 h 169"/>
                <a:gd name="T74" fmla="*/ 15 w 202"/>
                <a:gd name="T75" fmla="*/ 1 h 169"/>
                <a:gd name="T76" fmla="*/ 5 w 202"/>
                <a:gd name="T77" fmla="*/ 0 h 169"/>
                <a:gd name="T78" fmla="*/ 0 w 202"/>
                <a:gd name="T79" fmla="*/ 2 h 169"/>
                <a:gd name="T80" fmla="*/ 5 w 202"/>
                <a:gd name="T81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69">
                  <a:moveTo>
                    <a:pt x="5" y="7"/>
                  </a:moveTo>
                  <a:lnTo>
                    <a:pt x="8" y="8"/>
                  </a:lnTo>
                  <a:lnTo>
                    <a:pt x="16" y="13"/>
                  </a:lnTo>
                  <a:lnTo>
                    <a:pt x="28" y="19"/>
                  </a:lnTo>
                  <a:lnTo>
                    <a:pt x="44" y="26"/>
                  </a:lnTo>
                  <a:lnTo>
                    <a:pt x="61" y="36"/>
                  </a:lnTo>
                  <a:lnTo>
                    <a:pt x="79" y="47"/>
                  </a:lnTo>
                  <a:lnTo>
                    <a:pt x="96" y="58"/>
                  </a:lnTo>
                  <a:lnTo>
                    <a:pt x="111" y="71"/>
                  </a:lnTo>
                  <a:lnTo>
                    <a:pt x="124" y="85"/>
                  </a:lnTo>
                  <a:lnTo>
                    <a:pt x="134" y="99"/>
                  </a:lnTo>
                  <a:lnTo>
                    <a:pt x="142" y="114"/>
                  </a:lnTo>
                  <a:lnTo>
                    <a:pt x="151" y="129"/>
                  </a:lnTo>
                  <a:lnTo>
                    <a:pt x="159" y="142"/>
                  </a:lnTo>
                  <a:lnTo>
                    <a:pt x="170" y="153"/>
                  </a:lnTo>
                  <a:lnTo>
                    <a:pt x="184" y="163"/>
                  </a:lnTo>
                  <a:lnTo>
                    <a:pt x="202" y="169"/>
                  </a:lnTo>
                  <a:lnTo>
                    <a:pt x="201" y="168"/>
                  </a:lnTo>
                  <a:lnTo>
                    <a:pt x="198" y="165"/>
                  </a:lnTo>
                  <a:lnTo>
                    <a:pt x="193" y="160"/>
                  </a:lnTo>
                  <a:lnTo>
                    <a:pt x="187" y="153"/>
                  </a:lnTo>
                  <a:lnTo>
                    <a:pt x="181" y="144"/>
                  </a:lnTo>
                  <a:lnTo>
                    <a:pt x="173" y="133"/>
                  </a:lnTo>
                  <a:lnTo>
                    <a:pt x="167" y="120"/>
                  </a:lnTo>
                  <a:lnTo>
                    <a:pt x="159" y="106"/>
                  </a:lnTo>
                  <a:lnTo>
                    <a:pt x="152" y="92"/>
                  </a:lnTo>
                  <a:lnTo>
                    <a:pt x="144" y="80"/>
                  </a:lnTo>
                  <a:lnTo>
                    <a:pt x="137" y="68"/>
                  </a:lnTo>
                  <a:lnTo>
                    <a:pt x="129" y="57"/>
                  </a:lnTo>
                  <a:lnTo>
                    <a:pt x="122" y="48"/>
                  </a:lnTo>
                  <a:lnTo>
                    <a:pt x="113" y="40"/>
                  </a:lnTo>
                  <a:lnTo>
                    <a:pt x="104" y="33"/>
                  </a:lnTo>
                  <a:lnTo>
                    <a:pt x="94" y="27"/>
                  </a:lnTo>
                  <a:lnTo>
                    <a:pt x="82" y="22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5" name="Freeform 124"/>
            <p:cNvSpPr>
              <a:spLocks noChangeArrowheads="1"/>
            </p:cNvSpPr>
            <p:nvPr/>
          </p:nvSpPr>
          <p:spPr bwMode="auto">
            <a:xfrm>
              <a:off x="519" y="1167"/>
              <a:ext cx="16" cy="32"/>
            </a:xfrm>
            <a:custGeom>
              <a:avLst/>
              <a:gdLst>
                <a:gd name="T0" fmla="*/ 0 w 63"/>
                <a:gd name="T1" fmla="*/ 6 h 127"/>
                <a:gd name="T2" fmla="*/ 2 w 63"/>
                <a:gd name="T3" fmla="*/ 6 h 127"/>
                <a:gd name="T4" fmla="*/ 7 w 63"/>
                <a:gd name="T5" fmla="*/ 7 h 127"/>
                <a:gd name="T6" fmla="*/ 14 w 63"/>
                <a:gd name="T7" fmla="*/ 14 h 127"/>
                <a:gd name="T8" fmla="*/ 19 w 63"/>
                <a:gd name="T9" fmla="*/ 31 h 127"/>
                <a:gd name="T10" fmla="*/ 22 w 63"/>
                <a:gd name="T11" fmla="*/ 44 h 127"/>
                <a:gd name="T12" fmla="*/ 28 w 63"/>
                <a:gd name="T13" fmla="*/ 58 h 127"/>
                <a:gd name="T14" fmla="*/ 35 w 63"/>
                <a:gd name="T15" fmla="*/ 74 h 127"/>
                <a:gd name="T16" fmla="*/ 42 w 63"/>
                <a:gd name="T17" fmla="*/ 89 h 127"/>
                <a:gd name="T18" fmla="*/ 50 w 63"/>
                <a:gd name="T19" fmla="*/ 104 h 127"/>
                <a:gd name="T20" fmla="*/ 56 w 63"/>
                <a:gd name="T21" fmla="*/ 116 h 127"/>
                <a:gd name="T22" fmla="*/ 60 w 63"/>
                <a:gd name="T23" fmla="*/ 124 h 127"/>
                <a:gd name="T24" fmla="*/ 63 w 63"/>
                <a:gd name="T25" fmla="*/ 127 h 127"/>
                <a:gd name="T26" fmla="*/ 58 w 63"/>
                <a:gd name="T27" fmla="*/ 115 h 127"/>
                <a:gd name="T28" fmla="*/ 50 w 63"/>
                <a:gd name="T29" fmla="*/ 89 h 127"/>
                <a:gd name="T30" fmla="*/ 39 w 63"/>
                <a:gd name="T31" fmla="*/ 60 h 127"/>
                <a:gd name="T32" fmla="*/ 32 w 63"/>
                <a:gd name="T33" fmla="*/ 39 h 127"/>
                <a:gd name="T34" fmla="*/ 30 w 63"/>
                <a:gd name="T35" fmla="*/ 33 h 127"/>
                <a:gd name="T36" fmla="*/ 26 w 63"/>
                <a:gd name="T37" fmla="*/ 24 h 127"/>
                <a:gd name="T38" fmla="*/ 23 w 63"/>
                <a:gd name="T39" fmla="*/ 17 h 127"/>
                <a:gd name="T40" fmla="*/ 20 w 63"/>
                <a:gd name="T41" fmla="*/ 9 h 127"/>
                <a:gd name="T42" fmla="*/ 16 w 63"/>
                <a:gd name="T43" fmla="*/ 3 h 127"/>
                <a:gd name="T44" fmla="*/ 10 w 63"/>
                <a:gd name="T45" fmla="*/ 0 h 127"/>
                <a:gd name="T46" fmla="*/ 5 w 63"/>
                <a:gd name="T47" fmla="*/ 1 h 127"/>
                <a:gd name="T48" fmla="*/ 0 w 63"/>
                <a:gd name="T4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7">
                  <a:moveTo>
                    <a:pt x="0" y="6"/>
                  </a:moveTo>
                  <a:lnTo>
                    <a:pt x="2" y="6"/>
                  </a:lnTo>
                  <a:lnTo>
                    <a:pt x="7" y="7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8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3" y="127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30" y="33"/>
                  </a:lnTo>
                  <a:lnTo>
                    <a:pt x="26" y="24"/>
                  </a:lnTo>
                  <a:lnTo>
                    <a:pt x="23" y="17"/>
                  </a:lnTo>
                  <a:lnTo>
                    <a:pt x="20" y="9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6" name="Freeform 125"/>
            <p:cNvSpPr>
              <a:spLocks noChangeArrowheads="1"/>
            </p:cNvSpPr>
            <p:nvPr/>
          </p:nvSpPr>
          <p:spPr bwMode="auto">
            <a:xfrm>
              <a:off x="547" y="927"/>
              <a:ext cx="69" cy="14"/>
            </a:xfrm>
            <a:custGeom>
              <a:avLst/>
              <a:gdLst>
                <a:gd name="T0" fmla="*/ 0 w 275"/>
                <a:gd name="T1" fmla="*/ 1 h 55"/>
                <a:gd name="T2" fmla="*/ 2 w 275"/>
                <a:gd name="T3" fmla="*/ 1 h 55"/>
                <a:gd name="T4" fmla="*/ 8 w 275"/>
                <a:gd name="T5" fmla="*/ 3 h 55"/>
                <a:gd name="T6" fmla="*/ 18 w 275"/>
                <a:gd name="T7" fmla="*/ 4 h 55"/>
                <a:gd name="T8" fmla="*/ 31 w 275"/>
                <a:gd name="T9" fmla="*/ 6 h 55"/>
                <a:gd name="T10" fmla="*/ 45 w 275"/>
                <a:gd name="T11" fmla="*/ 8 h 55"/>
                <a:gd name="T12" fmla="*/ 63 w 275"/>
                <a:gd name="T13" fmla="*/ 11 h 55"/>
                <a:gd name="T14" fmla="*/ 82 w 275"/>
                <a:gd name="T15" fmla="*/ 14 h 55"/>
                <a:gd name="T16" fmla="*/ 102 w 275"/>
                <a:gd name="T17" fmla="*/ 17 h 55"/>
                <a:gd name="T18" fmla="*/ 123 w 275"/>
                <a:gd name="T19" fmla="*/ 22 h 55"/>
                <a:gd name="T20" fmla="*/ 145 w 275"/>
                <a:gd name="T21" fmla="*/ 26 h 55"/>
                <a:gd name="T22" fmla="*/ 166 w 275"/>
                <a:gd name="T23" fmla="*/ 30 h 55"/>
                <a:gd name="T24" fmla="*/ 187 w 275"/>
                <a:gd name="T25" fmla="*/ 35 h 55"/>
                <a:gd name="T26" fmla="*/ 208 w 275"/>
                <a:gd name="T27" fmla="*/ 40 h 55"/>
                <a:gd name="T28" fmla="*/ 226 w 275"/>
                <a:gd name="T29" fmla="*/ 44 h 55"/>
                <a:gd name="T30" fmla="*/ 243 w 275"/>
                <a:gd name="T31" fmla="*/ 49 h 55"/>
                <a:gd name="T32" fmla="*/ 257 w 275"/>
                <a:gd name="T33" fmla="*/ 55 h 55"/>
                <a:gd name="T34" fmla="*/ 259 w 275"/>
                <a:gd name="T35" fmla="*/ 55 h 55"/>
                <a:gd name="T36" fmla="*/ 262 w 275"/>
                <a:gd name="T37" fmla="*/ 55 h 55"/>
                <a:gd name="T38" fmla="*/ 267 w 275"/>
                <a:gd name="T39" fmla="*/ 55 h 55"/>
                <a:gd name="T40" fmla="*/ 273 w 275"/>
                <a:gd name="T41" fmla="*/ 55 h 55"/>
                <a:gd name="T42" fmla="*/ 275 w 275"/>
                <a:gd name="T43" fmla="*/ 54 h 55"/>
                <a:gd name="T44" fmla="*/ 274 w 275"/>
                <a:gd name="T45" fmla="*/ 52 h 55"/>
                <a:gd name="T46" fmla="*/ 268 w 275"/>
                <a:gd name="T47" fmla="*/ 47 h 55"/>
                <a:gd name="T48" fmla="*/ 257 w 275"/>
                <a:gd name="T49" fmla="*/ 42 h 55"/>
                <a:gd name="T50" fmla="*/ 248 w 275"/>
                <a:gd name="T51" fmla="*/ 39 h 55"/>
                <a:gd name="T52" fmla="*/ 237 w 275"/>
                <a:gd name="T53" fmla="*/ 36 h 55"/>
                <a:gd name="T54" fmla="*/ 227 w 275"/>
                <a:gd name="T55" fmla="*/ 31 h 55"/>
                <a:gd name="T56" fmla="*/ 214 w 275"/>
                <a:gd name="T57" fmla="*/ 28 h 55"/>
                <a:gd name="T58" fmla="*/ 200 w 275"/>
                <a:gd name="T59" fmla="*/ 24 h 55"/>
                <a:gd name="T60" fmla="*/ 185 w 275"/>
                <a:gd name="T61" fmla="*/ 21 h 55"/>
                <a:gd name="T62" fmla="*/ 169 w 275"/>
                <a:gd name="T63" fmla="*/ 16 h 55"/>
                <a:gd name="T64" fmla="*/ 153 w 275"/>
                <a:gd name="T65" fmla="*/ 13 h 55"/>
                <a:gd name="T66" fmla="*/ 135 w 275"/>
                <a:gd name="T67" fmla="*/ 10 h 55"/>
                <a:gd name="T68" fmla="*/ 118 w 275"/>
                <a:gd name="T69" fmla="*/ 8 h 55"/>
                <a:gd name="T70" fmla="*/ 99 w 275"/>
                <a:gd name="T71" fmla="*/ 5 h 55"/>
                <a:gd name="T72" fmla="*/ 80 w 275"/>
                <a:gd name="T73" fmla="*/ 4 h 55"/>
                <a:gd name="T74" fmla="*/ 60 w 275"/>
                <a:gd name="T75" fmla="*/ 1 h 55"/>
                <a:gd name="T76" fmla="*/ 40 w 275"/>
                <a:gd name="T77" fmla="*/ 1 h 55"/>
                <a:gd name="T78" fmla="*/ 20 w 275"/>
                <a:gd name="T79" fmla="*/ 0 h 55"/>
                <a:gd name="T80" fmla="*/ 0 w 275"/>
                <a:gd name="T8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5">
                  <a:moveTo>
                    <a:pt x="0" y="1"/>
                  </a:moveTo>
                  <a:lnTo>
                    <a:pt x="2" y="1"/>
                  </a:lnTo>
                  <a:lnTo>
                    <a:pt x="8" y="3"/>
                  </a:lnTo>
                  <a:lnTo>
                    <a:pt x="18" y="4"/>
                  </a:lnTo>
                  <a:lnTo>
                    <a:pt x="31" y="6"/>
                  </a:lnTo>
                  <a:lnTo>
                    <a:pt x="45" y="8"/>
                  </a:lnTo>
                  <a:lnTo>
                    <a:pt x="63" y="11"/>
                  </a:lnTo>
                  <a:lnTo>
                    <a:pt x="82" y="14"/>
                  </a:lnTo>
                  <a:lnTo>
                    <a:pt x="102" y="17"/>
                  </a:lnTo>
                  <a:lnTo>
                    <a:pt x="123" y="22"/>
                  </a:lnTo>
                  <a:lnTo>
                    <a:pt x="145" y="26"/>
                  </a:lnTo>
                  <a:lnTo>
                    <a:pt x="166" y="30"/>
                  </a:lnTo>
                  <a:lnTo>
                    <a:pt x="187" y="35"/>
                  </a:lnTo>
                  <a:lnTo>
                    <a:pt x="208" y="40"/>
                  </a:lnTo>
                  <a:lnTo>
                    <a:pt x="226" y="44"/>
                  </a:lnTo>
                  <a:lnTo>
                    <a:pt x="243" y="4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7" y="55"/>
                  </a:lnTo>
                  <a:lnTo>
                    <a:pt x="273" y="55"/>
                  </a:lnTo>
                  <a:lnTo>
                    <a:pt x="275" y="54"/>
                  </a:lnTo>
                  <a:lnTo>
                    <a:pt x="274" y="52"/>
                  </a:lnTo>
                  <a:lnTo>
                    <a:pt x="268" y="47"/>
                  </a:lnTo>
                  <a:lnTo>
                    <a:pt x="257" y="42"/>
                  </a:lnTo>
                  <a:lnTo>
                    <a:pt x="248" y="39"/>
                  </a:lnTo>
                  <a:lnTo>
                    <a:pt x="237" y="36"/>
                  </a:lnTo>
                  <a:lnTo>
                    <a:pt x="227" y="31"/>
                  </a:lnTo>
                  <a:lnTo>
                    <a:pt x="214" y="28"/>
                  </a:lnTo>
                  <a:lnTo>
                    <a:pt x="200" y="24"/>
                  </a:lnTo>
                  <a:lnTo>
                    <a:pt x="185" y="21"/>
                  </a:lnTo>
                  <a:lnTo>
                    <a:pt x="169" y="16"/>
                  </a:lnTo>
                  <a:lnTo>
                    <a:pt x="153" y="13"/>
                  </a:lnTo>
                  <a:lnTo>
                    <a:pt x="135" y="10"/>
                  </a:lnTo>
                  <a:lnTo>
                    <a:pt x="118" y="8"/>
                  </a:lnTo>
                  <a:lnTo>
                    <a:pt x="99" y="5"/>
                  </a:lnTo>
                  <a:lnTo>
                    <a:pt x="80" y="4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7" name="Freeform 126"/>
            <p:cNvSpPr>
              <a:spLocks noChangeArrowheads="1"/>
            </p:cNvSpPr>
            <p:nvPr/>
          </p:nvSpPr>
          <p:spPr bwMode="auto">
            <a:xfrm>
              <a:off x="269" y="1228"/>
              <a:ext cx="131" cy="11"/>
            </a:xfrm>
            <a:custGeom>
              <a:avLst/>
              <a:gdLst>
                <a:gd name="T0" fmla="*/ 0 w 522"/>
                <a:gd name="T1" fmla="*/ 2 h 45"/>
                <a:gd name="T2" fmla="*/ 5 w 522"/>
                <a:gd name="T3" fmla="*/ 2 h 45"/>
                <a:gd name="T4" fmla="*/ 15 w 522"/>
                <a:gd name="T5" fmla="*/ 4 h 45"/>
                <a:gd name="T6" fmla="*/ 32 w 522"/>
                <a:gd name="T7" fmla="*/ 6 h 45"/>
                <a:gd name="T8" fmla="*/ 55 w 522"/>
                <a:gd name="T9" fmla="*/ 8 h 45"/>
                <a:gd name="T10" fmla="*/ 82 w 522"/>
                <a:gd name="T11" fmla="*/ 12 h 45"/>
                <a:gd name="T12" fmla="*/ 114 w 522"/>
                <a:gd name="T13" fmla="*/ 15 h 45"/>
                <a:gd name="T14" fmla="*/ 150 w 522"/>
                <a:gd name="T15" fmla="*/ 17 h 45"/>
                <a:gd name="T16" fmla="*/ 187 w 522"/>
                <a:gd name="T17" fmla="*/ 19 h 45"/>
                <a:gd name="T18" fmla="*/ 226 w 522"/>
                <a:gd name="T19" fmla="*/ 21 h 45"/>
                <a:gd name="T20" fmla="*/ 267 w 522"/>
                <a:gd name="T21" fmla="*/ 22 h 45"/>
                <a:gd name="T22" fmla="*/ 309 w 522"/>
                <a:gd name="T23" fmla="*/ 22 h 45"/>
                <a:gd name="T24" fmla="*/ 349 w 522"/>
                <a:gd name="T25" fmla="*/ 21 h 45"/>
                <a:gd name="T26" fmla="*/ 388 w 522"/>
                <a:gd name="T27" fmla="*/ 19 h 45"/>
                <a:gd name="T28" fmla="*/ 426 w 522"/>
                <a:gd name="T29" fmla="*/ 15 h 45"/>
                <a:gd name="T30" fmla="*/ 461 w 522"/>
                <a:gd name="T31" fmla="*/ 8 h 45"/>
                <a:gd name="T32" fmla="*/ 493 w 522"/>
                <a:gd name="T33" fmla="*/ 1 h 45"/>
                <a:gd name="T34" fmla="*/ 495 w 522"/>
                <a:gd name="T35" fmla="*/ 1 h 45"/>
                <a:gd name="T36" fmla="*/ 500 w 522"/>
                <a:gd name="T37" fmla="*/ 0 h 45"/>
                <a:gd name="T38" fmla="*/ 508 w 522"/>
                <a:gd name="T39" fmla="*/ 0 h 45"/>
                <a:gd name="T40" fmla="*/ 514 w 522"/>
                <a:gd name="T41" fmla="*/ 0 h 45"/>
                <a:gd name="T42" fmla="*/ 520 w 522"/>
                <a:gd name="T43" fmla="*/ 1 h 45"/>
                <a:gd name="T44" fmla="*/ 522 w 522"/>
                <a:gd name="T45" fmla="*/ 4 h 45"/>
                <a:gd name="T46" fmla="*/ 519 w 522"/>
                <a:gd name="T47" fmla="*/ 10 h 45"/>
                <a:gd name="T48" fmla="*/ 509 w 522"/>
                <a:gd name="T49" fmla="*/ 18 h 45"/>
                <a:gd name="T50" fmla="*/ 500 w 522"/>
                <a:gd name="T51" fmla="*/ 22 h 45"/>
                <a:gd name="T52" fmla="*/ 490 w 522"/>
                <a:gd name="T53" fmla="*/ 28 h 45"/>
                <a:gd name="T54" fmla="*/ 475 w 522"/>
                <a:gd name="T55" fmla="*/ 32 h 45"/>
                <a:gd name="T56" fmla="*/ 458 w 522"/>
                <a:gd name="T57" fmla="*/ 35 h 45"/>
                <a:gd name="T58" fmla="*/ 438 w 522"/>
                <a:gd name="T59" fmla="*/ 38 h 45"/>
                <a:gd name="T60" fmla="*/ 413 w 522"/>
                <a:gd name="T61" fmla="*/ 41 h 45"/>
                <a:gd name="T62" fmla="*/ 386 w 522"/>
                <a:gd name="T63" fmla="*/ 44 h 45"/>
                <a:gd name="T64" fmla="*/ 356 w 522"/>
                <a:gd name="T65" fmla="*/ 45 h 45"/>
                <a:gd name="T66" fmla="*/ 323 w 522"/>
                <a:gd name="T67" fmla="*/ 45 h 45"/>
                <a:gd name="T68" fmla="*/ 287 w 522"/>
                <a:gd name="T69" fmla="*/ 43 h 45"/>
                <a:gd name="T70" fmla="*/ 248 w 522"/>
                <a:gd name="T71" fmla="*/ 40 h 45"/>
                <a:gd name="T72" fmla="*/ 205 w 522"/>
                <a:gd name="T73" fmla="*/ 36 h 45"/>
                <a:gd name="T74" fmla="*/ 158 w 522"/>
                <a:gd name="T75" fmla="*/ 31 h 45"/>
                <a:gd name="T76" fmla="*/ 109 w 522"/>
                <a:gd name="T77" fmla="*/ 23 h 45"/>
                <a:gd name="T78" fmla="*/ 57 w 522"/>
                <a:gd name="T79" fmla="*/ 14 h 45"/>
                <a:gd name="T80" fmla="*/ 0 w 522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45">
                  <a:moveTo>
                    <a:pt x="0" y="2"/>
                  </a:moveTo>
                  <a:lnTo>
                    <a:pt x="5" y="2"/>
                  </a:lnTo>
                  <a:lnTo>
                    <a:pt x="15" y="4"/>
                  </a:lnTo>
                  <a:lnTo>
                    <a:pt x="32" y="6"/>
                  </a:lnTo>
                  <a:lnTo>
                    <a:pt x="55" y="8"/>
                  </a:lnTo>
                  <a:lnTo>
                    <a:pt x="82" y="12"/>
                  </a:lnTo>
                  <a:lnTo>
                    <a:pt x="114" y="15"/>
                  </a:lnTo>
                  <a:lnTo>
                    <a:pt x="150" y="17"/>
                  </a:lnTo>
                  <a:lnTo>
                    <a:pt x="187" y="19"/>
                  </a:lnTo>
                  <a:lnTo>
                    <a:pt x="226" y="21"/>
                  </a:lnTo>
                  <a:lnTo>
                    <a:pt x="267" y="22"/>
                  </a:lnTo>
                  <a:lnTo>
                    <a:pt x="309" y="22"/>
                  </a:lnTo>
                  <a:lnTo>
                    <a:pt x="349" y="21"/>
                  </a:lnTo>
                  <a:lnTo>
                    <a:pt x="388" y="19"/>
                  </a:lnTo>
                  <a:lnTo>
                    <a:pt x="426" y="15"/>
                  </a:lnTo>
                  <a:lnTo>
                    <a:pt x="461" y="8"/>
                  </a:lnTo>
                  <a:lnTo>
                    <a:pt x="493" y="1"/>
                  </a:lnTo>
                  <a:lnTo>
                    <a:pt x="495" y="1"/>
                  </a:lnTo>
                  <a:lnTo>
                    <a:pt x="500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1"/>
                  </a:lnTo>
                  <a:lnTo>
                    <a:pt x="522" y="4"/>
                  </a:lnTo>
                  <a:lnTo>
                    <a:pt x="519" y="10"/>
                  </a:lnTo>
                  <a:lnTo>
                    <a:pt x="509" y="18"/>
                  </a:lnTo>
                  <a:lnTo>
                    <a:pt x="500" y="22"/>
                  </a:lnTo>
                  <a:lnTo>
                    <a:pt x="490" y="28"/>
                  </a:lnTo>
                  <a:lnTo>
                    <a:pt x="475" y="32"/>
                  </a:lnTo>
                  <a:lnTo>
                    <a:pt x="458" y="35"/>
                  </a:lnTo>
                  <a:lnTo>
                    <a:pt x="438" y="38"/>
                  </a:lnTo>
                  <a:lnTo>
                    <a:pt x="413" y="41"/>
                  </a:lnTo>
                  <a:lnTo>
                    <a:pt x="386" y="44"/>
                  </a:lnTo>
                  <a:lnTo>
                    <a:pt x="356" y="45"/>
                  </a:lnTo>
                  <a:lnTo>
                    <a:pt x="323" y="45"/>
                  </a:lnTo>
                  <a:lnTo>
                    <a:pt x="287" y="43"/>
                  </a:lnTo>
                  <a:lnTo>
                    <a:pt x="248" y="40"/>
                  </a:lnTo>
                  <a:lnTo>
                    <a:pt x="205" y="36"/>
                  </a:lnTo>
                  <a:lnTo>
                    <a:pt x="158" y="31"/>
                  </a:lnTo>
                  <a:lnTo>
                    <a:pt x="109" y="23"/>
                  </a:lnTo>
                  <a:lnTo>
                    <a:pt x="57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8" name="Freeform 127"/>
            <p:cNvSpPr>
              <a:spLocks noChangeArrowheads="1"/>
            </p:cNvSpPr>
            <p:nvPr/>
          </p:nvSpPr>
          <p:spPr bwMode="auto">
            <a:xfrm>
              <a:off x="441" y="1219"/>
              <a:ext cx="94" cy="8"/>
            </a:xfrm>
            <a:custGeom>
              <a:avLst/>
              <a:gdLst>
                <a:gd name="T0" fmla="*/ 0 w 375"/>
                <a:gd name="T1" fmla="*/ 30 h 30"/>
                <a:gd name="T2" fmla="*/ 3 w 375"/>
                <a:gd name="T3" fmla="*/ 30 h 30"/>
                <a:gd name="T4" fmla="*/ 14 w 375"/>
                <a:gd name="T5" fmla="*/ 29 h 30"/>
                <a:gd name="T6" fmla="*/ 30 w 375"/>
                <a:gd name="T7" fmla="*/ 28 h 30"/>
                <a:gd name="T8" fmla="*/ 51 w 375"/>
                <a:gd name="T9" fmla="*/ 25 h 30"/>
                <a:gd name="T10" fmla="*/ 77 w 375"/>
                <a:gd name="T11" fmla="*/ 24 h 30"/>
                <a:gd name="T12" fmla="*/ 105 w 375"/>
                <a:gd name="T13" fmla="*/ 22 h 30"/>
                <a:gd name="T14" fmla="*/ 135 w 375"/>
                <a:gd name="T15" fmla="*/ 19 h 30"/>
                <a:gd name="T16" fmla="*/ 166 w 375"/>
                <a:gd name="T17" fmla="*/ 17 h 30"/>
                <a:gd name="T18" fmla="*/ 196 w 375"/>
                <a:gd name="T19" fmla="*/ 15 h 30"/>
                <a:gd name="T20" fmla="*/ 227 w 375"/>
                <a:gd name="T21" fmla="*/ 12 h 30"/>
                <a:gd name="T22" fmla="*/ 256 w 375"/>
                <a:gd name="T23" fmla="*/ 9 h 30"/>
                <a:gd name="T24" fmla="*/ 282 w 375"/>
                <a:gd name="T25" fmla="*/ 7 h 30"/>
                <a:gd name="T26" fmla="*/ 304 w 375"/>
                <a:gd name="T27" fmla="*/ 5 h 30"/>
                <a:gd name="T28" fmla="*/ 322 w 375"/>
                <a:gd name="T29" fmla="*/ 3 h 30"/>
                <a:gd name="T30" fmla="*/ 334 w 375"/>
                <a:gd name="T31" fmla="*/ 2 h 30"/>
                <a:gd name="T32" fmla="*/ 340 w 375"/>
                <a:gd name="T33" fmla="*/ 1 h 30"/>
                <a:gd name="T34" fmla="*/ 347 w 375"/>
                <a:gd name="T35" fmla="*/ 0 h 30"/>
                <a:gd name="T36" fmla="*/ 354 w 375"/>
                <a:gd name="T37" fmla="*/ 1 h 30"/>
                <a:gd name="T38" fmla="*/ 363 w 375"/>
                <a:gd name="T39" fmla="*/ 2 h 30"/>
                <a:gd name="T40" fmla="*/ 369 w 375"/>
                <a:gd name="T41" fmla="*/ 4 h 30"/>
                <a:gd name="T42" fmla="*/ 375 w 375"/>
                <a:gd name="T43" fmla="*/ 7 h 30"/>
                <a:gd name="T44" fmla="*/ 375 w 375"/>
                <a:gd name="T45" fmla="*/ 10 h 30"/>
                <a:gd name="T46" fmla="*/ 371 w 375"/>
                <a:gd name="T47" fmla="*/ 14 h 30"/>
                <a:gd name="T48" fmla="*/ 361 w 375"/>
                <a:gd name="T49" fmla="*/ 17 h 30"/>
                <a:gd name="T50" fmla="*/ 350 w 375"/>
                <a:gd name="T51" fmla="*/ 18 h 30"/>
                <a:gd name="T52" fmla="*/ 334 w 375"/>
                <a:gd name="T53" fmla="*/ 20 h 30"/>
                <a:gd name="T54" fmla="*/ 314 w 375"/>
                <a:gd name="T55" fmla="*/ 21 h 30"/>
                <a:gd name="T56" fmla="*/ 288 w 375"/>
                <a:gd name="T57" fmla="*/ 22 h 30"/>
                <a:gd name="T58" fmla="*/ 260 w 375"/>
                <a:gd name="T59" fmla="*/ 23 h 30"/>
                <a:gd name="T60" fmla="*/ 231 w 375"/>
                <a:gd name="T61" fmla="*/ 24 h 30"/>
                <a:gd name="T62" fmla="*/ 199 w 375"/>
                <a:gd name="T63" fmla="*/ 25 h 30"/>
                <a:gd name="T64" fmla="*/ 167 w 375"/>
                <a:gd name="T65" fmla="*/ 26 h 30"/>
                <a:gd name="T66" fmla="*/ 135 w 375"/>
                <a:gd name="T67" fmla="*/ 28 h 30"/>
                <a:gd name="T68" fmla="*/ 105 w 375"/>
                <a:gd name="T69" fmla="*/ 28 h 30"/>
                <a:gd name="T70" fmla="*/ 76 w 375"/>
                <a:gd name="T71" fmla="*/ 29 h 30"/>
                <a:gd name="T72" fmla="*/ 51 w 375"/>
                <a:gd name="T73" fmla="*/ 29 h 30"/>
                <a:gd name="T74" fmla="*/ 30 w 375"/>
                <a:gd name="T75" fmla="*/ 30 h 30"/>
                <a:gd name="T76" fmla="*/ 14 w 375"/>
                <a:gd name="T77" fmla="*/ 30 h 30"/>
                <a:gd name="T78" fmla="*/ 3 w 375"/>
                <a:gd name="T79" fmla="*/ 30 h 30"/>
                <a:gd name="T80" fmla="*/ 0 w 375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5" h="30">
                  <a:moveTo>
                    <a:pt x="0" y="30"/>
                  </a:moveTo>
                  <a:lnTo>
                    <a:pt x="3" y="30"/>
                  </a:lnTo>
                  <a:lnTo>
                    <a:pt x="14" y="29"/>
                  </a:lnTo>
                  <a:lnTo>
                    <a:pt x="30" y="28"/>
                  </a:lnTo>
                  <a:lnTo>
                    <a:pt x="51" y="25"/>
                  </a:lnTo>
                  <a:lnTo>
                    <a:pt x="77" y="24"/>
                  </a:lnTo>
                  <a:lnTo>
                    <a:pt x="105" y="22"/>
                  </a:lnTo>
                  <a:lnTo>
                    <a:pt x="135" y="19"/>
                  </a:lnTo>
                  <a:lnTo>
                    <a:pt x="166" y="17"/>
                  </a:lnTo>
                  <a:lnTo>
                    <a:pt x="196" y="15"/>
                  </a:lnTo>
                  <a:lnTo>
                    <a:pt x="227" y="12"/>
                  </a:lnTo>
                  <a:lnTo>
                    <a:pt x="256" y="9"/>
                  </a:lnTo>
                  <a:lnTo>
                    <a:pt x="282" y="7"/>
                  </a:lnTo>
                  <a:lnTo>
                    <a:pt x="304" y="5"/>
                  </a:lnTo>
                  <a:lnTo>
                    <a:pt x="322" y="3"/>
                  </a:lnTo>
                  <a:lnTo>
                    <a:pt x="334" y="2"/>
                  </a:lnTo>
                  <a:lnTo>
                    <a:pt x="340" y="1"/>
                  </a:lnTo>
                  <a:lnTo>
                    <a:pt x="347" y="0"/>
                  </a:lnTo>
                  <a:lnTo>
                    <a:pt x="354" y="1"/>
                  </a:lnTo>
                  <a:lnTo>
                    <a:pt x="363" y="2"/>
                  </a:lnTo>
                  <a:lnTo>
                    <a:pt x="369" y="4"/>
                  </a:lnTo>
                  <a:lnTo>
                    <a:pt x="375" y="7"/>
                  </a:lnTo>
                  <a:lnTo>
                    <a:pt x="375" y="10"/>
                  </a:lnTo>
                  <a:lnTo>
                    <a:pt x="371" y="14"/>
                  </a:lnTo>
                  <a:lnTo>
                    <a:pt x="361" y="17"/>
                  </a:lnTo>
                  <a:lnTo>
                    <a:pt x="350" y="18"/>
                  </a:lnTo>
                  <a:lnTo>
                    <a:pt x="334" y="20"/>
                  </a:lnTo>
                  <a:lnTo>
                    <a:pt x="314" y="21"/>
                  </a:lnTo>
                  <a:lnTo>
                    <a:pt x="288" y="22"/>
                  </a:lnTo>
                  <a:lnTo>
                    <a:pt x="260" y="23"/>
                  </a:lnTo>
                  <a:lnTo>
                    <a:pt x="231" y="24"/>
                  </a:lnTo>
                  <a:lnTo>
                    <a:pt x="199" y="25"/>
                  </a:lnTo>
                  <a:lnTo>
                    <a:pt x="167" y="26"/>
                  </a:lnTo>
                  <a:lnTo>
                    <a:pt x="135" y="28"/>
                  </a:lnTo>
                  <a:lnTo>
                    <a:pt x="105" y="28"/>
                  </a:lnTo>
                  <a:lnTo>
                    <a:pt x="76" y="29"/>
                  </a:lnTo>
                  <a:lnTo>
                    <a:pt x="51" y="29"/>
                  </a:lnTo>
                  <a:lnTo>
                    <a:pt x="30" y="30"/>
                  </a:lnTo>
                  <a:lnTo>
                    <a:pt x="14" y="3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" name="Freeform 128"/>
            <p:cNvSpPr>
              <a:spLocks noChangeArrowheads="1"/>
            </p:cNvSpPr>
            <p:nvPr/>
          </p:nvSpPr>
          <p:spPr bwMode="auto">
            <a:xfrm>
              <a:off x="542" y="1207"/>
              <a:ext cx="32" cy="15"/>
            </a:xfrm>
            <a:custGeom>
              <a:avLst/>
              <a:gdLst>
                <a:gd name="T0" fmla="*/ 0 w 129"/>
                <a:gd name="T1" fmla="*/ 59 h 59"/>
                <a:gd name="T2" fmla="*/ 7 w 129"/>
                <a:gd name="T3" fmla="*/ 55 h 59"/>
                <a:gd name="T4" fmla="*/ 23 w 129"/>
                <a:gd name="T5" fmla="*/ 46 h 59"/>
                <a:gd name="T6" fmla="*/ 44 w 129"/>
                <a:gd name="T7" fmla="*/ 33 h 59"/>
                <a:gd name="T8" fmla="*/ 70 w 129"/>
                <a:gd name="T9" fmla="*/ 19 h 59"/>
                <a:gd name="T10" fmla="*/ 94 w 129"/>
                <a:gd name="T11" fmla="*/ 7 h 59"/>
                <a:gd name="T12" fmla="*/ 114 w 129"/>
                <a:gd name="T13" fmla="*/ 0 h 59"/>
                <a:gd name="T14" fmla="*/ 127 w 129"/>
                <a:gd name="T15" fmla="*/ 0 h 59"/>
                <a:gd name="T16" fmla="*/ 129 w 129"/>
                <a:gd name="T17" fmla="*/ 9 h 59"/>
                <a:gd name="T18" fmla="*/ 120 w 129"/>
                <a:gd name="T19" fmla="*/ 23 h 59"/>
                <a:gd name="T20" fmla="*/ 104 w 129"/>
                <a:gd name="T21" fmla="*/ 35 h 59"/>
                <a:gd name="T22" fmla="*/ 82 w 129"/>
                <a:gd name="T23" fmla="*/ 43 h 59"/>
                <a:gd name="T24" fmla="*/ 60 w 129"/>
                <a:gd name="T25" fmla="*/ 50 h 59"/>
                <a:gd name="T26" fmla="*/ 38 w 129"/>
                <a:gd name="T27" fmla="*/ 54 h 59"/>
                <a:gd name="T28" fmla="*/ 18 w 129"/>
                <a:gd name="T29" fmla="*/ 57 h 59"/>
                <a:gd name="T30" fmla="*/ 6 w 129"/>
                <a:gd name="T31" fmla="*/ 59 h 59"/>
                <a:gd name="T32" fmla="*/ 0 w 129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59">
                  <a:moveTo>
                    <a:pt x="0" y="59"/>
                  </a:moveTo>
                  <a:lnTo>
                    <a:pt x="7" y="55"/>
                  </a:lnTo>
                  <a:lnTo>
                    <a:pt x="23" y="46"/>
                  </a:lnTo>
                  <a:lnTo>
                    <a:pt x="44" y="33"/>
                  </a:lnTo>
                  <a:lnTo>
                    <a:pt x="70" y="19"/>
                  </a:lnTo>
                  <a:lnTo>
                    <a:pt x="94" y="7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29" y="9"/>
                  </a:lnTo>
                  <a:lnTo>
                    <a:pt x="120" y="23"/>
                  </a:lnTo>
                  <a:lnTo>
                    <a:pt x="104" y="35"/>
                  </a:lnTo>
                  <a:lnTo>
                    <a:pt x="82" y="43"/>
                  </a:lnTo>
                  <a:lnTo>
                    <a:pt x="60" y="50"/>
                  </a:lnTo>
                  <a:lnTo>
                    <a:pt x="38" y="54"/>
                  </a:lnTo>
                  <a:lnTo>
                    <a:pt x="18" y="57"/>
                  </a:lnTo>
                  <a:lnTo>
                    <a:pt x="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0" name="Freeform 129"/>
            <p:cNvSpPr>
              <a:spLocks noChangeArrowheads="1"/>
            </p:cNvSpPr>
            <p:nvPr/>
          </p:nvSpPr>
          <p:spPr bwMode="auto">
            <a:xfrm>
              <a:off x="538" y="1193"/>
              <a:ext cx="40" cy="20"/>
            </a:xfrm>
            <a:custGeom>
              <a:avLst/>
              <a:gdLst>
                <a:gd name="T0" fmla="*/ 0 w 162"/>
                <a:gd name="T1" fmla="*/ 83 h 83"/>
                <a:gd name="T2" fmla="*/ 162 w 162"/>
                <a:gd name="T3" fmla="*/ 0 h 83"/>
                <a:gd name="T4" fmla="*/ 159 w 162"/>
                <a:gd name="T5" fmla="*/ 3 h 83"/>
                <a:gd name="T6" fmla="*/ 149 w 162"/>
                <a:gd name="T7" fmla="*/ 11 h 83"/>
                <a:gd name="T8" fmla="*/ 131 w 162"/>
                <a:gd name="T9" fmla="*/ 23 h 83"/>
                <a:gd name="T10" fmla="*/ 111 w 162"/>
                <a:gd name="T11" fmla="*/ 35 h 83"/>
                <a:gd name="T12" fmla="*/ 87 w 162"/>
                <a:gd name="T13" fmla="*/ 50 h 83"/>
                <a:gd name="T14" fmla="*/ 59 w 162"/>
                <a:gd name="T15" fmla="*/ 63 h 83"/>
                <a:gd name="T16" fmla="*/ 30 w 162"/>
                <a:gd name="T17" fmla="*/ 75 h 83"/>
                <a:gd name="T18" fmla="*/ 0 w 162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83">
                  <a:moveTo>
                    <a:pt x="0" y="83"/>
                  </a:moveTo>
                  <a:lnTo>
                    <a:pt x="162" y="0"/>
                  </a:lnTo>
                  <a:lnTo>
                    <a:pt x="159" y="3"/>
                  </a:lnTo>
                  <a:lnTo>
                    <a:pt x="149" y="11"/>
                  </a:lnTo>
                  <a:lnTo>
                    <a:pt x="131" y="23"/>
                  </a:lnTo>
                  <a:lnTo>
                    <a:pt x="111" y="35"/>
                  </a:lnTo>
                  <a:lnTo>
                    <a:pt x="87" y="50"/>
                  </a:lnTo>
                  <a:lnTo>
                    <a:pt x="59" y="63"/>
                  </a:lnTo>
                  <a:lnTo>
                    <a:pt x="30" y="75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1" name="Freeform 130"/>
            <p:cNvSpPr>
              <a:spLocks noChangeArrowheads="1"/>
            </p:cNvSpPr>
            <p:nvPr/>
          </p:nvSpPr>
          <p:spPr bwMode="auto">
            <a:xfrm>
              <a:off x="372" y="952"/>
              <a:ext cx="63" cy="39"/>
            </a:xfrm>
            <a:custGeom>
              <a:avLst/>
              <a:gdLst>
                <a:gd name="T0" fmla="*/ 0 w 253"/>
                <a:gd name="T1" fmla="*/ 0 h 153"/>
                <a:gd name="T2" fmla="*/ 1 w 253"/>
                <a:gd name="T3" fmla="*/ 1 h 153"/>
                <a:gd name="T4" fmla="*/ 3 w 253"/>
                <a:gd name="T5" fmla="*/ 4 h 153"/>
                <a:gd name="T6" fmla="*/ 8 w 253"/>
                <a:gd name="T7" fmla="*/ 10 h 153"/>
                <a:gd name="T8" fmla="*/ 15 w 253"/>
                <a:gd name="T9" fmla="*/ 17 h 153"/>
                <a:gd name="T10" fmla="*/ 23 w 253"/>
                <a:gd name="T11" fmla="*/ 26 h 153"/>
                <a:gd name="T12" fmla="*/ 33 w 253"/>
                <a:gd name="T13" fmla="*/ 36 h 153"/>
                <a:gd name="T14" fmla="*/ 46 w 253"/>
                <a:gd name="T15" fmla="*/ 48 h 153"/>
                <a:gd name="T16" fmla="*/ 60 w 253"/>
                <a:gd name="T17" fmla="*/ 59 h 153"/>
                <a:gd name="T18" fmla="*/ 76 w 253"/>
                <a:gd name="T19" fmla="*/ 72 h 153"/>
                <a:gd name="T20" fmla="*/ 94 w 253"/>
                <a:gd name="T21" fmla="*/ 85 h 153"/>
                <a:gd name="T22" fmla="*/ 113 w 253"/>
                <a:gd name="T23" fmla="*/ 98 h 153"/>
                <a:gd name="T24" fmla="*/ 135 w 253"/>
                <a:gd name="T25" fmla="*/ 109 h 153"/>
                <a:gd name="T26" fmla="*/ 159 w 253"/>
                <a:gd name="T27" fmla="*/ 122 h 153"/>
                <a:gd name="T28" fmla="*/ 184 w 253"/>
                <a:gd name="T29" fmla="*/ 133 h 153"/>
                <a:gd name="T30" fmla="*/ 211 w 253"/>
                <a:gd name="T31" fmla="*/ 144 h 153"/>
                <a:gd name="T32" fmla="*/ 241 w 253"/>
                <a:gd name="T33" fmla="*/ 153 h 153"/>
                <a:gd name="T34" fmla="*/ 242 w 253"/>
                <a:gd name="T35" fmla="*/ 153 h 153"/>
                <a:gd name="T36" fmla="*/ 245 w 253"/>
                <a:gd name="T37" fmla="*/ 152 h 153"/>
                <a:gd name="T38" fmla="*/ 248 w 253"/>
                <a:gd name="T39" fmla="*/ 150 h 153"/>
                <a:gd name="T40" fmla="*/ 252 w 253"/>
                <a:gd name="T41" fmla="*/ 147 h 153"/>
                <a:gd name="T42" fmla="*/ 253 w 253"/>
                <a:gd name="T43" fmla="*/ 145 h 153"/>
                <a:gd name="T44" fmla="*/ 250 w 253"/>
                <a:gd name="T45" fmla="*/ 140 h 153"/>
                <a:gd name="T46" fmla="*/ 244 w 253"/>
                <a:gd name="T47" fmla="*/ 136 h 153"/>
                <a:gd name="T48" fmla="*/ 233 w 253"/>
                <a:gd name="T49" fmla="*/ 132 h 153"/>
                <a:gd name="T50" fmla="*/ 226 w 253"/>
                <a:gd name="T51" fmla="*/ 130 h 153"/>
                <a:gd name="T52" fmla="*/ 218 w 253"/>
                <a:gd name="T53" fmla="*/ 128 h 153"/>
                <a:gd name="T54" fmla="*/ 209 w 253"/>
                <a:gd name="T55" fmla="*/ 124 h 153"/>
                <a:gd name="T56" fmla="*/ 199 w 253"/>
                <a:gd name="T57" fmla="*/ 121 h 153"/>
                <a:gd name="T58" fmla="*/ 189 w 253"/>
                <a:gd name="T59" fmla="*/ 118 h 153"/>
                <a:gd name="T60" fmla="*/ 177 w 253"/>
                <a:gd name="T61" fmla="*/ 114 h 153"/>
                <a:gd name="T62" fmla="*/ 164 w 253"/>
                <a:gd name="T63" fmla="*/ 108 h 153"/>
                <a:gd name="T64" fmla="*/ 151 w 253"/>
                <a:gd name="T65" fmla="*/ 102 h 153"/>
                <a:gd name="T66" fmla="*/ 136 w 253"/>
                <a:gd name="T67" fmla="*/ 94 h 153"/>
                <a:gd name="T68" fmla="*/ 120 w 253"/>
                <a:gd name="T69" fmla="*/ 86 h 153"/>
                <a:gd name="T70" fmla="*/ 103 w 253"/>
                <a:gd name="T71" fmla="*/ 75 h 153"/>
                <a:gd name="T72" fmla="*/ 85 w 253"/>
                <a:gd name="T73" fmla="*/ 64 h 153"/>
                <a:gd name="T74" fmla="*/ 66 w 253"/>
                <a:gd name="T75" fmla="*/ 51 h 153"/>
                <a:gd name="T76" fmla="*/ 46 w 253"/>
                <a:gd name="T77" fmla="*/ 36 h 153"/>
                <a:gd name="T78" fmla="*/ 23 w 253"/>
                <a:gd name="T79" fmla="*/ 19 h 153"/>
                <a:gd name="T80" fmla="*/ 0 w 253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53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3" y="26"/>
                  </a:lnTo>
                  <a:lnTo>
                    <a:pt x="33" y="36"/>
                  </a:lnTo>
                  <a:lnTo>
                    <a:pt x="46" y="48"/>
                  </a:lnTo>
                  <a:lnTo>
                    <a:pt x="60" y="59"/>
                  </a:lnTo>
                  <a:lnTo>
                    <a:pt x="76" y="72"/>
                  </a:lnTo>
                  <a:lnTo>
                    <a:pt x="94" y="85"/>
                  </a:lnTo>
                  <a:lnTo>
                    <a:pt x="113" y="98"/>
                  </a:lnTo>
                  <a:lnTo>
                    <a:pt x="135" y="109"/>
                  </a:lnTo>
                  <a:lnTo>
                    <a:pt x="159" y="122"/>
                  </a:lnTo>
                  <a:lnTo>
                    <a:pt x="184" y="133"/>
                  </a:lnTo>
                  <a:lnTo>
                    <a:pt x="211" y="144"/>
                  </a:lnTo>
                  <a:lnTo>
                    <a:pt x="241" y="153"/>
                  </a:lnTo>
                  <a:lnTo>
                    <a:pt x="242" y="153"/>
                  </a:lnTo>
                  <a:lnTo>
                    <a:pt x="245" y="152"/>
                  </a:lnTo>
                  <a:lnTo>
                    <a:pt x="248" y="150"/>
                  </a:lnTo>
                  <a:lnTo>
                    <a:pt x="252" y="147"/>
                  </a:lnTo>
                  <a:lnTo>
                    <a:pt x="253" y="145"/>
                  </a:lnTo>
                  <a:lnTo>
                    <a:pt x="250" y="140"/>
                  </a:lnTo>
                  <a:lnTo>
                    <a:pt x="244" y="136"/>
                  </a:lnTo>
                  <a:lnTo>
                    <a:pt x="233" y="132"/>
                  </a:lnTo>
                  <a:lnTo>
                    <a:pt x="226" y="130"/>
                  </a:lnTo>
                  <a:lnTo>
                    <a:pt x="218" y="128"/>
                  </a:lnTo>
                  <a:lnTo>
                    <a:pt x="209" y="124"/>
                  </a:lnTo>
                  <a:lnTo>
                    <a:pt x="199" y="121"/>
                  </a:lnTo>
                  <a:lnTo>
                    <a:pt x="189" y="118"/>
                  </a:lnTo>
                  <a:lnTo>
                    <a:pt x="177" y="114"/>
                  </a:lnTo>
                  <a:lnTo>
                    <a:pt x="164" y="108"/>
                  </a:lnTo>
                  <a:lnTo>
                    <a:pt x="151" y="102"/>
                  </a:lnTo>
                  <a:lnTo>
                    <a:pt x="136" y="94"/>
                  </a:lnTo>
                  <a:lnTo>
                    <a:pt x="120" y="86"/>
                  </a:lnTo>
                  <a:lnTo>
                    <a:pt x="103" y="75"/>
                  </a:lnTo>
                  <a:lnTo>
                    <a:pt x="85" y="64"/>
                  </a:lnTo>
                  <a:lnTo>
                    <a:pt x="66" y="51"/>
                  </a:lnTo>
                  <a:lnTo>
                    <a:pt x="46" y="36"/>
                  </a:lnTo>
                  <a:lnTo>
                    <a:pt x="2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2" name="Freeform 131"/>
            <p:cNvSpPr>
              <a:spLocks noChangeArrowheads="1"/>
            </p:cNvSpPr>
            <p:nvPr/>
          </p:nvSpPr>
          <p:spPr bwMode="auto">
            <a:xfrm>
              <a:off x="375" y="965"/>
              <a:ext cx="24" cy="197"/>
            </a:xfrm>
            <a:custGeom>
              <a:avLst/>
              <a:gdLst>
                <a:gd name="T0" fmla="*/ 4 w 98"/>
                <a:gd name="T1" fmla="*/ 5 h 789"/>
                <a:gd name="T2" fmla="*/ 6 w 98"/>
                <a:gd name="T3" fmla="*/ 11 h 789"/>
                <a:gd name="T4" fmla="*/ 11 w 98"/>
                <a:gd name="T5" fmla="*/ 24 h 789"/>
                <a:gd name="T6" fmla="*/ 19 w 98"/>
                <a:gd name="T7" fmla="*/ 47 h 789"/>
                <a:gd name="T8" fmla="*/ 28 w 98"/>
                <a:gd name="T9" fmla="*/ 78 h 789"/>
                <a:gd name="T10" fmla="*/ 39 w 98"/>
                <a:gd name="T11" fmla="*/ 115 h 789"/>
                <a:gd name="T12" fmla="*/ 50 w 98"/>
                <a:gd name="T13" fmla="*/ 159 h 789"/>
                <a:gd name="T14" fmla="*/ 60 w 98"/>
                <a:gd name="T15" fmla="*/ 209 h 789"/>
                <a:gd name="T16" fmla="*/ 69 w 98"/>
                <a:gd name="T17" fmla="*/ 263 h 789"/>
                <a:gd name="T18" fmla="*/ 75 w 98"/>
                <a:gd name="T19" fmla="*/ 322 h 789"/>
                <a:gd name="T20" fmla="*/ 80 w 98"/>
                <a:gd name="T21" fmla="*/ 385 h 789"/>
                <a:gd name="T22" fmla="*/ 80 w 98"/>
                <a:gd name="T23" fmla="*/ 450 h 789"/>
                <a:gd name="T24" fmla="*/ 76 w 98"/>
                <a:gd name="T25" fmla="*/ 516 h 789"/>
                <a:gd name="T26" fmla="*/ 67 w 98"/>
                <a:gd name="T27" fmla="*/ 584 h 789"/>
                <a:gd name="T28" fmla="*/ 51 w 98"/>
                <a:gd name="T29" fmla="*/ 653 h 789"/>
                <a:gd name="T30" fmla="*/ 29 w 98"/>
                <a:gd name="T31" fmla="*/ 722 h 789"/>
                <a:gd name="T32" fmla="*/ 0 w 98"/>
                <a:gd name="T33" fmla="*/ 789 h 789"/>
                <a:gd name="T34" fmla="*/ 2 w 98"/>
                <a:gd name="T35" fmla="*/ 785 h 789"/>
                <a:gd name="T36" fmla="*/ 8 w 98"/>
                <a:gd name="T37" fmla="*/ 775 h 789"/>
                <a:gd name="T38" fmla="*/ 18 w 98"/>
                <a:gd name="T39" fmla="*/ 758 h 789"/>
                <a:gd name="T40" fmla="*/ 28 w 98"/>
                <a:gd name="T41" fmla="*/ 735 h 789"/>
                <a:gd name="T42" fmla="*/ 41 w 98"/>
                <a:gd name="T43" fmla="*/ 706 h 789"/>
                <a:gd name="T44" fmla="*/ 55 w 98"/>
                <a:gd name="T45" fmla="*/ 670 h 789"/>
                <a:gd name="T46" fmla="*/ 68 w 98"/>
                <a:gd name="T47" fmla="*/ 629 h 789"/>
                <a:gd name="T48" fmla="*/ 80 w 98"/>
                <a:gd name="T49" fmla="*/ 583 h 789"/>
                <a:gd name="T50" fmla="*/ 89 w 98"/>
                <a:gd name="T51" fmla="*/ 531 h 789"/>
                <a:gd name="T52" fmla="*/ 96 w 98"/>
                <a:gd name="T53" fmla="*/ 473 h 789"/>
                <a:gd name="T54" fmla="*/ 98 w 98"/>
                <a:gd name="T55" fmla="*/ 411 h 789"/>
                <a:gd name="T56" fmla="*/ 97 w 98"/>
                <a:gd name="T57" fmla="*/ 345 h 789"/>
                <a:gd name="T58" fmla="*/ 89 w 98"/>
                <a:gd name="T59" fmla="*/ 274 h 789"/>
                <a:gd name="T60" fmla="*/ 75 w 98"/>
                <a:gd name="T61" fmla="*/ 198 h 789"/>
                <a:gd name="T62" fmla="*/ 54 w 98"/>
                <a:gd name="T63" fmla="*/ 118 h 789"/>
                <a:gd name="T64" fmla="*/ 25 w 98"/>
                <a:gd name="T65" fmla="*/ 35 h 789"/>
                <a:gd name="T66" fmla="*/ 24 w 98"/>
                <a:gd name="T67" fmla="*/ 27 h 789"/>
                <a:gd name="T68" fmla="*/ 20 w 98"/>
                <a:gd name="T69" fmla="*/ 11 h 789"/>
                <a:gd name="T70" fmla="*/ 12 w 98"/>
                <a:gd name="T71" fmla="*/ 0 h 789"/>
                <a:gd name="T72" fmla="*/ 4 w 98"/>
                <a:gd name="T73" fmla="*/ 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789">
                  <a:moveTo>
                    <a:pt x="4" y="5"/>
                  </a:moveTo>
                  <a:lnTo>
                    <a:pt x="6" y="11"/>
                  </a:lnTo>
                  <a:lnTo>
                    <a:pt x="11" y="24"/>
                  </a:lnTo>
                  <a:lnTo>
                    <a:pt x="19" y="47"/>
                  </a:lnTo>
                  <a:lnTo>
                    <a:pt x="28" y="78"/>
                  </a:lnTo>
                  <a:lnTo>
                    <a:pt x="39" y="115"/>
                  </a:lnTo>
                  <a:lnTo>
                    <a:pt x="50" y="159"/>
                  </a:lnTo>
                  <a:lnTo>
                    <a:pt x="60" y="209"/>
                  </a:lnTo>
                  <a:lnTo>
                    <a:pt x="69" y="263"/>
                  </a:lnTo>
                  <a:lnTo>
                    <a:pt x="75" y="322"/>
                  </a:lnTo>
                  <a:lnTo>
                    <a:pt x="80" y="385"/>
                  </a:lnTo>
                  <a:lnTo>
                    <a:pt x="80" y="450"/>
                  </a:lnTo>
                  <a:lnTo>
                    <a:pt x="76" y="516"/>
                  </a:lnTo>
                  <a:lnTo>
                    <a:pt x="67" y="584"/>
                  </a:lnTo>
                  <a:lnTo>
                    <a:pt x="51" y="653"/>
                  </a:lnTo>
                  <a:lnTo>
                    <a:pt x="29" y="722"/>
                  </a:lnTo>
                  <a:lnTo>
                    <a:pt x="0" y="789"/>
                  </a:lnTo>
                  <a:lnTo>
                    <a:pt x="2" y="785"/>
                  </a:lnTo>
                  <a:lnTo>
                    <a:pt x="8" y="775"/>
                  </a:lnTo>
                  <a:lnTo>
                    <a:pt x="18" y="758"/>
                  </a:lnTo>
                  <a:lnTo>
                    <a:pt x="28" y="735"/>
                  </a:lnTo>
                  <a:lnTo>
                    <a:pt x="41" y="706"/>
                  </a:lnTo>
                  <a:lnTo>
                    <a:pt x="55" y="670"/>
                  </a:lnTo>
                  <a:lnTo>
                    <a:pt x="68" y="629"/>
                  </a:lnTo>
                  <a:lnTo>
                    <a:pt x="80" y="583"/>
                  </a:lnTo>
                  <a:lnTo>
                    <a:pt x="89" y="531"/>
                  </a:lnTo>
                  <a:lnTo>
                    <a:pt x="96" y="473"/>
                  </a:lnTo>
                  <a:lnTo>
                    <a:pt x="98" y="411"/>
                  </a:lnTo>
                  <a:lnTo>
                    <a:pt x="97" y="345"/>
                  </a:lnTo>
                  <a:lnTo>
                    <a:pt x="89" y="274"/>
                  </a:lnTo>
                  <a:lnTo>
                    <a:pt x="75" y="198"/>
                  </a:lnTo>
                  <a:lnTo>
                    <a:pt x="54" y="118"/>
                  </a:lnTo>
                  <a:lnTo>
                    <a:pt x="25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2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" name="Freeform 132"/>
            <p:cNvSpPr>
              <a:spLocks noChangeArrowheads="1"/>
            </p:cNvSpPr>
            <p:nvPr/>
          </p:nvSpPr>
          <p:spPr bwMode="auto">
            <a:xfrm>
              <a:off x="353" y="809"/>
              <a:ext cx="39" cy="25"/>
            </a:xfrm>
            <a:custGeom>
              <a:avLst/>
              <a:gdLst>
                <a:gd name="T0" fmla="*/ 0 w 158"/>
                <a:gd name="T1" fmla="*/ 0 h 103"/>
                <a:gd name="T2" fmla="*/ 1 w 158"/>
                <a:gd name="T3" fmla="*/ 2 h 103"/>
                <a:gd name="T4" fmla="*/ 5 w 158"/>
                <a:gd name="T5" fmla="*/ 6 h 103"/>
                <a:gd name="T6" fmla="*/ 13 w 158"/>
                <a:gd name="T7" fmla="*/ 13 h 103"/>
                <a:gd name="T8" fmla="*/ 21 w 158"/>
                <a:gd name="T9" fmla="*/ 20 h 103"/>
                <a:gd name="T10" fmla="*/ 32 w 158"/>
                <a:gd name="T11" fmla="*/ 30 h 103"/>
                <a:gd name="T12" fmla="*/ 44 w 158"/>
                <a:gd name="T13" fmla="*/ 37 h 103"/>
                <a:gd name="T14" fmla="*/ 58 w 158"/>
                <a:gd name="T15" fmla="*/ 45 h 103"/>
                <a:gd name="T16" fmla="*/ 72 w 158"/>
                <a:gd name="T17" fmla="*/ 51 h 103"/>
                <a:gd name="T18" fmla="*/ 86 w 158"/>
                <a:gd name="T19" fmla="*/ 55 h 103"/>
                <a:gd name="T20" fmla="*/ 100 w 158"/>
                <a:gd name="T21" fmla="*/ 60 h 103"/>
                <a:gd name="T22" fmla="*/ 113 w 158"/>
                <a:gd name="T23" fmla="*/ 63 h 103"/>
                <a:gd name="T24" fmla="*/ 125 w 158"/>
                <a:gd name="T25" fmla="*/ 67 h 103"/>
                <a:gd name="T26" fmla="*/ 136 w 158"/>
                <a:gd name="T27" fmla="*/ 73 h 103"/>
                <a:gd name="T28" fmla="*/ 145 w 158"/>
                <a:gd name="T29" fmla="*/ 80 h 103"/>
                <a:gd name="T30" fmla="*/ 153 w 158"/>
                <a:gd name="T31" fmla="*/ 91 h 103"/>
                <a:gd name="T32" fmla="*/ 158 w 158"/>
                <a:gd name="T33" fmla="*/ 103 h 103"/>
                <a:gd name="T34" fmla="*/ 158 w 158"/>
                <a:gd name="T35" fmla="*/ 102 h 103"/>
                <a:gd name="T36" fmla="*/ 158 w 158"/>
                <a:gd name="T37" fmla="*/ 98 h 103"/>
                <a:gd name="T38" fmla="*/ 157 w 158"/>
                <a:gd name="T39" fmla="*/ 92 h 103"/>
                <a:gd name="T40" fmla="*/ 153 w 158"/>
                <a:gd name="T41" fmla="*/ 83 h 103"/>
                <a:gd name="T42" fmla="*/ 143 w 158"/>
                <a:gd name="T43" fmla="*/ 75 h 103"/>
                <a:gd name="T44" fmla="*/ 129 w 158"/>
                <a:gd name="T45" fmla="*/ 65 h 103"/>
                <a:gd name="T46" fmla="*/ 108 w 158"/>
                <a:gd name="T47" fmla="*/ 55 h 103"/>
                <a:gd name="T48" fmla="*/ 79 w 158"/>
                <a:gd name="T49" fmla="*/ 47 h 103"/>
                <a:gd name="T50" fmla="*/ 78 w 158"/>
                <a:gd name="T51" fmla="*/ 47 h 103"/>
                <a:gd name="T52" fmla="*/ 73 w 158"/>
                <a:gd name="T53" fmla="*/ 45 h 103"/>
                <a:gd name="T54" fmla="*/ 66 w 158"/>
                <a:gd name="T55" fmla="*/ 43 h 103"/>
                <a:gd name="T56" fmla="*/ 57 w 158"/>
                <a:gd name="T57" fmla="*/ 38 h 103"/>
                <a:gd name="T58" fmla="*/ 45 w 158"/>
                <a:gd name="T59" fmla="*/ 33 h 103"/>
                <a:gd name="T60" fmla="*/ 32 w 158"/>
                <a:gd name="T61" fmla="*/ 25 h 103"/>
                <a:gd name="T62" fmla="*/ 17 w 158"/>
                <a:gd name="T63" fmla="*/ 14 h 103"/>
                <a:gd name="T64" fmla="*/ 0 w 158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03">
                  <a:moveTo>
                    <a:pt x="0" y="0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3" y="13"/>
                  </a:lnTo>
                  <a:lnTo>
                    <a:pt x="21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5"/>
                  </a:lnTo>
                  <a:lnTo>
                    <a:pt x="72" y="51"/>
                  </a:lnTo>
                  <a:lnTo>
                    <a:pt x="86" y="55"/>
                  </a:lnTo>
                  <a:lnTo>
                    <a:pt x="100" y="60"/>
                  </a:lnTo>
                  <a:lnTo>
                    <a:pt x="113" y="63"/>
                  </a:lnTo>
                  <a:lnTo>
                    <a:pt x="125" y="67"/>
                  </a:lnTo>
                  <a:lnTo>
                    <a:pt x="136" y="73"/>
                  </a:lnTo>
                  <a:lnTo>
                    <a:pt x="145" y="80"/>
                  </a:lnTo>
                  <a:lnTo>
                    <a:pt x="153" y="91"/>
                  </a:lnTo>
                  <a:lnTo>
                    <a:pt x="158" y="103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7" y="92"/>
                  </a:lnTo>
                  <a:lnTo>
                    <a:pt x="153" y="83"/>
                  </a:lnTo>
                  <a:lnTo>
                    <a:pt x="143" y="75"/>
                  </a:lnTo>
                  <a:lnTo>
                    <a:pt x="129" y="65"/>
                  </a:lnTo>
                  <a:lnTo>
                    <a:pt x="108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3" y="45"/>
                  </a:lnTo>
                  <a:lnTo>
                    <a:pt x="66" y="43"/>
                  </a:lnTo>
                  <a:lnTo>
                    <a:pt x="57" y="38"/>
                  </a:lnTo>
                  <a:lnTo>
                    <a:pt x="45" y="33"/>
                  </a:lnTo>
                  <a:lnTo>
                    <a:pt x="32" y="25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4" name="Text Box 134"/>
          <p:cNvSpPr txBox="1">
            <a:spLocks noChangeArrowheads="1"/>
          </p:cNvSpPr>
          <p:nvPr/>
        </p:nvSpPr>
        <p:spPr bwMode="auto">
          <a:xfrm>
            <a:off x="352524" y="2967319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User</a:t>
            </a:r>
          </a:p>
        </p:txBody>
      </p:sp>
      <p:pic>
        <p:nvPicPr>
          <p:cNvPr id="385" name="Picture 136" descr="BS00979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41" y="1050411"/>
            <a:ext cx="571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6" name="Group 141"/>
          <p:cNvGrpSpPr>
            <a:grpSpLocks/>
          </p:cNvGrpSpPr>
          <p:nvPr/>
        </p:nvGrpSpPr>
        <p:grpSpPr bwMode="auto">
          <a:xfrm flipH="1">
            <a:off x="1036697" y="2608530"/>
            <a:ext cx="2295525" cy="387351"/>
            <a:chOff x="1472" y="751"/>
            <a:chExt cx="2839" cy="244"/>
          </a:xfrm>
        </p:grpSpPr>
        <p:sp>
          <p:nvSpPr>
            <p:cNvPr id="387" name="AutoShape 142"/>
            <p:cNvSpPr>
              <a:spLocks noChangeArrowheads="1"/>
            </p:cNvSpPr>
            <p:nvPr/>
          </p:nvSpPr>
          <p:spPr bwMode="auto">
            <a:xfrm>
              <a:off x="1472" y="751"/>
              <a:ext cx="2839" cy="234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6.</a:t>
              </a: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en-GB" sz="1800" b="1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get the results</a:t>
              </a:r>
            </a:p>
          </p:txBody>
        </p:sp>
        <p:sp>
          <p:nvSpPr>
            <p:cNvPr id="388" name="Line 143"/>
            <p:cNvSpPr>
              <a:spLocks noChangeShapeType="1"/>
            </p:cNvSpPr>
            <p:nvPr/>
          </p:nvSpPr>
          <p:spPr bwMode="auto">
            <a:xfrm>
              <a:off x="1847" y="994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9" name="Line 144"/>
          <p:cNvSpPr>
            <a:spLocks noChangeShapeType="1"/>
          </p:cNvSpPr>
          <p:nvPr/>
        </p:nvSpPr>
        <p:spPr bwMode="auto">
          <a:xfrm>
            <a:off x="5270599" y="2830794"/>
            <a:ext cx="2166938" cy="403225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0" name="AutoShape 145"/>
          <p:cNvSpPr>
            <a:spLocks noChangeArrowheads="1"/>
          </p:cNvSpPr>
          <p:nvPr/>
        </p:nvSpPr>
        <p:spPr bwMode="auto">
          <a:xfrm rot="617040">
            <a:off x="5116920" y="2603869"/>
            <a:ext cx="2292350" cy="399213"/>
          </a:xfrm>
          <a:prstGeom prst="roundRect">
            <a:avLst>
              <a:gd name="adj" fmla="val 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C2818"/>
                </a:solidFill>
                <a:latin typeface="Comic Sans MS" pitchFamily="66" charset="0"/>
                <a:ea typeface="ＭＳ Ｐゴシック" charset="-128"/>
              </a:rPr>
              <a:t>4. </a:t>
            </a:r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execute action</a:t>
            </a:r>
          </a:p>
        </p:txBody>
      </p:sp>
      <p:graphicFrame>
        <p:nvGraphicFramePr>
          <p:cNvPr id="391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325313"/>
              </p:ext>
            </p:extLst>
          </p:nvPr>
        </p:nvGraphicFramePr>
        <p:xfrm>
          <a:off x="5049516" y="5281885"/>
          <a:ext cx="106203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Visio" r:id="rId9" imgW="508000" imgH="812800" progId="">
                  <p:embed/>
                </p:oleObj>
              </mc:Choice>
              <mc:Fallback>
                <p:oleObj name="Visio" r:id="rId9" imgW="508000" imgH="81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516" y="5281885"/>
                        <a:ext cx="106203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2" name="Group 147"/>
          <p:cNvGrpSpPr>
            <a:grpSpLocks/>
          </p:cNvGrpSpPr>
          <p:nvPr/>
        </p:nvGrpSpPr>
        <p:grpSpPr bwMode="auto">
          <a:xfrm rot="3402251">
            <a:off x="3824244" y="4321811"/>
            <a:ext cx="2074862" cy="703263"/>
            <a:chOff x="1640" y="799"/>
            <a:chExt cx="2839" cy="443"/>
          </a:xfrm>
        </p:grpSpPr>
        <p:sp>
          <p:nvSpPr>
            <p:cNvPr id="393" name="AutoShape 148"/>
            <p:cNvSpPr>
              <a:spLocks noChangeArrowheads="1"/>
            </p:cNvSpPr>
            <p:nvPr/>
          </p:nvSpPr>
          <p:spPr bwMode="auto">
            <a:xfrm>
              <a:off x="1640" y="799"/>
              <a:ext cx="2839" cy="443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C2818"/>
                  </a:solidFill>
                  <a:latin typeface="Comic Sans MS" pitchFamily="66" charset="0"/>
                  <a:ea typeface="ＭＳ Ｐゴシック" charset="-128"/>
                </a:rPr>
                <a:t>3’/4’</a:t>
              </a: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. track</a:t>
              </a:r>
              <a:b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</a:b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user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94" name="Line 149"/>
            <p:cNvSpPr>
              <a:spLocks noChangeShapeType="1"/>
            </p:cNvSpPr>
            <p:nvPr/>
          </p:nvSpPr>
          <p:spPr bwMode="auto">
            <a:xfrm>
              <a:off x="1992" y="1023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95" name="Freeform 150"/>
          <p:cNvSpPr>
            <a:spLocks/>
          </p:cNvSpPr>
          <p:nvPr/>
        </p:nvSpPr>
        <p:spPr bwMode="auto">
          <a:xfrm>
            <a:off x="1346522" y="3721819"/>
            <a:ext cx="5530850" cy="2778125"/>
          </a:xfrm>
          <a:custGeom>
            <a:avLst/>
            <a:gdLst>
              <a:gd name="T0" fmla="*/ 0 w 4310"/>
              <a:gd name="T1" fmla="*/ 0 h 1542"/>
              <a:gd name="T2" fmla="*/ 3602 w 4310"/>
              <a:gd name="T3" fmla="*/ 293 h 1542"/>
              <a:gd name="T4" fmla="*/ 4247 w 4310"/>
              <a:gd name="T5" fmla="*/ 154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0" h="1542">
                <a:moveTo>
                  <a:pt x="0" y="0"/>
                </a:moveTo>
                <a:cubicBezTo>
                  <a:pt x="1447" y="18"/>
                  <a:pt x="2894" y="36"/>
                  <a:pt x="3602" y="293"/>
                </a:cubicBezTo>
                <a:cubicBezTo>
                  <a:pt x="4310" y="550"/>
                  <a:pt x="4237" y="1331"/>
                  <a:pt x="4247" y="1542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96" name="Group 151"/>
          <p:cNvGrpSpPr>
            <a:grpSpLocks/>
          </p:cNvGrpSpPr>
          <p:nvPr/>
        </p:nvGrpSpPr>
        <p:grpSpPr bwMode="auto">
          <a:xfrm>
            <a:off x="325537" y="3522944"/>
            <a:ext cx="647700" cy="792162"/>
            <a:chOff x="144" y="780"/>
            <a:chExt cx="544" cy="516"/>
          </a:xfrm>
        </p:grpSpPr>
        <p:sp>
          <p:nvSpPr>
            <p:cNvPr id="397" name="AutoShape 152"/>
            <p:cNvSpPr>
              <a:spLocks noChangeArrowheads="1"/>
            </p:cNvSpPr>
            <p:nvPr/>
          </p:nvSpPr>
          <p:spPr bwMode="auto">
            <a:xfrm>
              <a:off x="144" y="780"/>
              <a:ext cx="545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8" name="Freeform 153"/>
            <p:cNvSpPr>
              <a:spLocks noChangeArrowheads="1"/>
            </p:cNvSpPr>
            <p:nvPr/>
          </p:nvSpPr>
          <p:spPr bwMode="auto">
            <a:xfrm>
              <a:off x="519" y="927"/>
              <a:ext cx="166" cy="336"/>
            </a:xfrm>
            <a:custGeom>
              <a:avLst/>
              <a:gdLst>
                <a:gd name="T0" fmla="*/ 153 w 663"/>
                <a:gd name="T1" fmla="*/ 97 h 1343"/>
                <a:gd name="T2" fmla="*/ 134 w 663"/>
                <a:gd name="T3" fmla="*/ 138 h 1343"/>
                <a:gd name="T4" fmla="*/ 101 w 663"/>
                <a:gd name="T5" fmla="*/ 210 h 1343"/>
                <a:gd name="T6" fmla="*/ 65 w 663"/>
                <a:gd name="T7" fmla="*/ 307 h 1343"/>
                <a:gd name="T8" fmla="*/ 30 w 663"/>
                <a:gd name="T9" fmla="*/ 419 h 1343"/>
                <a:gd name="T10" fmla="*/ 6 w 663"/>
                <a:gd name="T11" fmla="*/ 539 h 1343"/>
                <a:gd name="T12" fmla="*/ 0 w 663"/>
                <a:gd name="T13" fmla="*/ 658 h 1343"/>
                <a:gd name="T14" fmla="*/ 20 w 663"/>
                <a:gd name="T15" fmla="*/ 767 h 1343"/>
                <a:gd name="T16" fmla="*/ 85 w 663"/>
                <a:gd name="T17" fmla="*/ 900 h 1343"/>
                <a:gd name="T18" fmla="*/ 122 w 663"/>
                <a:gd name="T19" fmla="*/ 1026 h 1343"/>
                <a:gd name="T20" fmla="*/ 113 w 663"/>
                <a:gd name="T21" fmla="*/ 1106 h 1343"/>
                <a:gd name="T22" fmla="*/ 82 w 663"/>
                <a:gd name="T23" fmla="*/ 1155 h 1343"/>
                <a:gd name="T24" fmla="*/ 58 w 663"/>
                <a:gd name="T25" fmla="*/ 1180 h 1343"/>
                <a:gd name="T26" fmla="*/ 56 w 663"/>
                <a:gd name="T27" fmla="*/ 1197 h 1343"/>
                <a:gd name="T28" fmla="*/ 65 w 663"/>
                <a:gd name="T29" fmla="*/ 1218 h 1343"/>
                <a:gd name="T30" fmla="*/ 84 w 663"/>
                <a:gd name="T31" fmla="*/ 1239 h 1343"/>
                <a:gd name="T32" fmla="*/ 112 w 663"/>
                <a:gd name="T33" fmla="*/ 1259 h 1343"/>
                <a:gd name="T34" fmla="*/ 148 w 663"/>
                <a:gd name="T35" fmla="*/ 1278 h 1343"/>
                <a:gd name="T36" fmla="*/ 191 w 663"/>
                <a:gd name="T37" fmla="*/ 1296 h 1343"/>
                <a:gd name="T38" fmla="*/ 240 w 663"/>
                <a:gd name="T39" fmla="*/ 1308 h 1343"/>
                <a:gd name="T40" fmla="*/ 293 w 663"/>
                <a:gd name="T41" fmla="*/ 1319 h 1343"/>
                <a:gd name="T42" fmla="*/ 355 w 663"/>
                <a:gd name="T43" fmla="*/ 1332 h 1343"/>
                <a:gd name="T44" fmla="*/ 422 w 663"/>
                <a:gd name="T45" fmla="*/ 1341 h 1343"/>
                <a:gd name="T46" fmla="*/ 489 w 663"/>
                <a:gd name="T47" fmla="*/ 1341 h 1343"/>
                <a:gd name="T48" fmla="*/ 551 w 663"/>
                <a:gd name="T49" fmla="*/ 1322 h 1343"/>
                <a:gd name="T50" fmla="*/ 603 w 663"/>
                <a:gd name="T51" fmla="*/ 1277 h 1343"/>
                <a:gd name="T52" fmla="*/ 642 w 663"/>
                <a:gd name="T53" fmla="*/ 1200 h 1343"/>
                <a:gd name="T54" fmla="*/ 662 w 663"/>
                <a:gd name="T55" fmla="*/ 1081 h 1343"/>
                <a:gd name="T56" fmla="*/ 660 w 663"/>
                <a:gd name="T57" fmla="*/ 837 h 1343"/>
                <a:gd name="T58" fmla="*/ 650 w 663"/>
                <a:gd name="T59" fmla="*/ 528 h 1343"/>
                <a:gd name="T60" fmla="*/ 626 w 663"/>
                <a:gd name="T61" fmla="*/ 273 h 1343"/>
                <a:gd name="T62" fmla="*/ 577 w 663"/>
                <a:gd name="T63" fmla="*/ 102 h 1343"/>
                <a:gd name="T64" fmla="*/ 517 w 663"/>
                <a:gd name="T65" fmla="*/ 41 h 1343"/>
                <a:gd name="T66" fmla="*/ 466 w 663"/>
                <a:gd name="T67" fmla="*/ 18 h 1343"/>
                <a:gd name="T68" fmla="*/ 410 w 663"/>
                <a:gd name="T69" fmla="*/ 6 h 1343"/>
                <a:gd name="T70" fmla="*/ 353 w 663"/>
                <a:gd name="T71" fmla="*/ 0 h 1343"/>
                <a:gd name="T72" fmla="*/ 296 w 663"/>
                <a:gd name="T73" fmla="*/ 5 h 1343"/>
                <a:gd name="T74" fmla="*/ 245 w 663"/>
                <a:gd name="T75" fmla="*/ 18 h 1343"/>
                <a:gd name="T76" fmla="*/ 200 w 663"/>
                <a:gd name="T77" fmla="*/ 41 h 1343"/>
                <a:gd name="T78" fmla="*/ 168 w 663"/>
                <a:gd name="T79" fmla="*/ 7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343">
                  <a:moveTo>
                    <a:pt x="156" y="92"/>
                  </a:moveTo>
                  <a:lnTo>
                    <a:pt x="153" y="97"/>
                  </a:lnTo>
                  <a:lnTo>
                    <a:pt x="146" y="113"/>
                  </a:lnTo>
                  <a:lnTo>
                    <a:pt x="134" y="138"/>
                  </a:lnTo>
                  <a:lnTo>
                    <a:pt x="119" y="171"/>
                  </a:lnTo>
                  <a:lnTo>
                    <a:pt x="101" y="210"/>
                  </a:lnTo>
                  <a:lnTo>
                    <a:pt x="83" y="256"/>
                  </a:lnTo>
                  <a:lnTo>
                    <a:pt x="65" y="307"/>
                  </a:lnTo>
                  <a:lnTo>
                    <a:pt x="47" y="362"/>
                  </a:lnTo>
                  <a:lnTo>
                    <a:pt x="30" y="419"/>
                  </a:lnTo>
                  <a:lnTo>
                    <a:pt x="16" y="479"/>
                  </a:lnTo>
                  <a:lnTo>
                    <a:pt x="6" y="539"/>
                  </a:lnTo>
                  <a:lnTo>
                    <a:pt x="1" y="598"/>
                  </a:lnTo>
                  <a:lnTo>
                    <a:pt x="0" y="658"/>
                  </a:lnTo>
                  <a:lnTo>
                    <a:pt x="6" y="715"/>
                  </a:lnTo>
                  <a:lnTo>
                    <a:pt x="20" y="767"/>
                  </a:lnTo>
                  <a:lnTo>
                    <a:pt x="42" y="816"/>
                  </a:lnTo>
                  <a:lnTo>
                    <a:pt x="85" y="900"/>
                  </a:lnTo>
                  <a:lnTo>
                    <a:pt x="111" y="969"/>
                  </a:lnTo>
                  <a:lnTo>
                    <a:pt x="122" y="1026"/>
                  </a:lnTo>
                  <a:lnTo>
                    <a:pt x="122" y="1071"/>
                  </a:lnTo>
                  <a:lnTo>
                    <a:pt x="113" y="1106"/>
                  </a:lnTo>
                  <a:lnTo>
                    <a:pt x="99" y="1133"/>
                  </a:lnTo>
                  <a:lnTo>
                    <a:pt x="82" y="1155"/>
                  </a:lnTo>
                  <a:lnTo>
                    <a:pt x="65" y="1172"/>
                  </a:lnTo>
                  <a:lnTo>
                    <a:pt x="58" y="1180"/>
                  </a:lnTo>
                  <a:lnTo>
                    <a:pt x="56" y="1189"/>
                  </a:lnTo>
                  <a:lnTo>
                    <a:pt x="56" y="1197"/>
                  </a:lnTo>
                  <a:lnTo>
                    <a:pt x="59" y="1208"/>
                  </a:lnTo>
                  <a:lnTo>
                    <a:pt x="65" y="1218"/>
                  </a:lnTo>
                  <a:lnTo>
                    <a:pt x="73" y="1228"/>
                  </a:lnTo>
                  <a:lnTo>
                    <a:pt x="84" y="1239"/>
                  </a:lnTo>
                  <a:lnTo>
                    <a:pt x="97" y="1249"/>
                  </a:lnTo>
                  <a:lnTo>
                    <a:pt x="112" y="1259"/>
                  </a:lnTo>
                  <a:lnTo>
                    <a:pt x="129" y="1269"/>
                  </a:lnTo>
                  <a:lnTo>
                    <a:pt x="148" y="1278"/>
                  </a:lnTo>
                  <a:lnTo>
                    <a:pt x="169" y="1287"/>
                  </a:lnTo>
                  <a:lnTo>
                    <a:pt x="191" y="1296"/>
                  </a:lnTo>
                  <a:lnTo>
                    <a:pt x="214" y="1303"/>
                  </a:lnTo>
                  <a:lnTo>
                    <a:pt x="240" y="1308"/>
                  </a:lnTo>
                  <a:lnTo>
                    <a:pt x="265" y="1314"/>
                  </a:lnTo>
                  <a:lnTo>
                    <a:pt x="293" y="1319"/>
                  </a:lnTo>
                  <a:lnTo>
                    <a:pt x="324" y="1325"/>
                  </a:lnTo>
                  <a:lnTo>
                    <a:pt x="355" y="1332"/>
                  </a:lnTo>
                  <a:lnTo>
                    <a:pt x="389" y="1337"/>
                  </a:lnTo>
                  <a:lnTo>
                    <a:pt x="422" y="1341"/>
                  </a:lnTo>
                  <a:lnTo>
                    <a:pt x="456" y="1343"/>
                  </a:lnTo>
                  <a:lnTo>
                    <a:pt x="489" y="1341"/>
                  </a:lnTo>
                  <a:lnTo>
                    <a:pt x="520" y="1334"/>
                  </a:lnTo>
                  <a:lnTo>
                    <a:pt x="551" y="1322"/>
                  </a:lnTo>
                  <a:lnTo>
                    <a:pt x="579" y="1304"/>
                  </a:lnTo>
                  <a:lnTo>
                    <a:pt x="603" y="1277"/>
                  </a:lnTo>
                  <a:lnTo>
                    <a:pt x="625" y="1243"/>
                  </a:lnTo>
                  <a:lnTo>
                    <a:pt x="642" y="1200"/>
                  </a:lnTo>
                  <a:lnTo>
                    <a:pt x="655" y="1146"/>
                  </a:lnTo>
                  <a:lnTo>
                    <a:pt x="662" y="1081"/>
                  </a:lnTo>
                  <a:lnTo>
                    <a:pt x="663" y="1003"/>
                  </a:lnTo>
                  <a:lnTo>
                    <a:pt x="660" y="837"/>
                  </a:lnTo>
                  <a:lnTo>
                    <a:pt x="656" y="678"/>
                  </a:lnTo>
                  <a:lnTo>
                    <a:pt x="650" y="528"/>
                  </a:lnTo>
                  <a:lnTo>
                    <a:pt x="641" y="393"/>
                  </a:lnTo>
                  <a:lnTo>
                    <a:pt x="626" y="273"/>
                  </a:lnTo>
                  <a:lnTo>
                    <a:pt x="605" y="175"/>
                  </a:lnTo>
                  <a:lnTo>
                    <a:pt x="577" y="102"/>
                  </a:lnTo>
                  <a:lnTo>
                    <a:pt x="539" y="56"/>
                  </a:lnTo>
                  <a:lnTo>
                    <a:pt x="517" y="41"/>
                  </a:lnTo>
                  <a:lnTo>
                    <a:pt x="492" y="29"/>
                  </a:lnTo>
                  <a:lnTo>
                    <a:pt x="466" y="18"/>
                  </a:lnTo>
                  <a:lnTo>
                    <a:pt x="438" y="11"/>
                  </a:lnTo>
                  <a:lnTo>
                    <a:pt x="410" y="6"/>
                  </a:lnTo>
                  <a:lnTo>
                    <a:pt x="382" y="1"/>
                  </a:lnTo>
                  <a:lnTo>
                    <a:pt x="353" y="0"/>
                  </a:lnTo>
                  <a:lnTo>
                    <a:pt x="324" y="1"/>
                  </a:lnTo>
                  <a:lnTo>
                    <a:pt x="296" y="5"/>
                  </a:lnTo>
                  <a:lnTo>
                    <a:pt x="270" y="10"/>
                  </a:lnTo>
                  <a:lnTo>
                    <a:pt x="245" y="18"/>
                  </a:lnTo>
                  <a:lnTo>
                    <a:pt x="222" y="28"/>
                  </a:lnTo>
                  <a:lnTo>
                    <a:pt x="200" y="41"/>
                  </a:lnTo>
                  <a:lnTo>
                    <a:pt x="183" y="56"/>
                  </a:lnTo>
                  <a:lnTo>
                    <a:pt x="168" y="73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" name="Freeform 154"/>
            <p:cNvSpPr>
              <a:spLocks noChangeArrowheads="1"/>
            </p:cNvSpPr>
            <p:nvPr/>
          </p:nvSpPr>
          <p:spPr bwMode="auto">
            <a:xfrm>
              <a:off x="523" y="930"/>
              <a:ext cx="160" cy="332"/>
            </a:xfrm>
            <a:custGeom>
              <a:avLst/>
              <a:gdLst>
                <a:gd name="T0" fmla="*/ 147 w 639"/>
                <a:gd name="T1" fmla="*/ 95 h 1328"/>
                <a:gd name="T2" fmla="*/ 129 w 639"/>
                <a:gd name="T3" fmla="*/ 134 h 1328"/>
                <a:gd name="T4" fmla="*/ 97 w 639"/>
                <a:gd name="T5" fmla="*/ 207 h 1328"/>
                <a:gd name="T6" fmla="*/ 62 w 639"/>
                <a:gd name="T7" fmla="*/ 303 h 1328"/>
                <a:gd name="T8" fmla="*/ 28 w 639"/>
                <a:gd name="T9" fmla="*/ 414 h 1328"/>
                <a:gd name="T10" fmla="*/ 5 w 639"/>
                <a:gd name="T11" fmla="*/ 532 h 1328"/>
                <a:gd name="T12" fmla="*/ 0 w 639"/>
                <a:gd name="T13" fmla="*/ 649 h 1328"/>
                <a:gd name="T14" fmla="*/ 19 w 639"/>
                <a:gd name="T15" fmla="*/ 758 h 1328"/>
                <a:gd name="T16" fmla="*/ 82 w 639"/>
                <a:gd name="T17" fmla="*/ 889 h 1328"/>
                <a:gd name="T18" fmla="*/ 118 w 639"/>
                <a:gd name="T19" fmla="*/ 1015 h 1328"/>
                <a:gd name="T20" fmla="*/ 110 w 639"/>
                <a:gd name="T21" fmla="*/ 1094 h 1328"/>
                <a:gd name="T22" fmla="*/ 79 w 639"/>
                <a:gd name="T23" fmla="*/ 1143 h 1328"/>
                <a:gd name="T24" fmla="*/ 55 w 639"/>
                <a:gd name="T25" fmla="*/ 1167 h 1328"/>
                <a:gd name="T26" fmla="*/ 51 w 639"/>
                <a:gd name="T27" fmla="*/ 1187 h 1328"/>
                <a:gd name="T28" fmla="*/ 59 w 639"/>
                <a:gd name="T29" fmla="*/ 1207 h 1328"/>
                <a:gd name="T30" fmla="*/ 78 w 639"/>
                <a:gd name="T31" fmla="*/ 1227 h 1328"/>
                <a:gd name="T32" fmla="*/ 105 w 639"/>
                <a:gd name="T33" fmla="*/ 1247 h 1328"/>
                <a:gd name="T34" fmla="*/ 142 w 639"/>
                <a:gd name="T35" fmla="*/ 1265 h 1328"/>
                <a:gd name="T36" fmla="*/ 183 w 639"/>
                <a:gd name="T37" fmla="*/ 1281 h 1328"/>
                <a:gd name="T38" fmla="*/ 231 w 639"/>
                <a:gd name="T39" fmla="*/ 1294 h 1328"/>
                <a:gd name="T40" fmla="*/ 282 w 639"/>
                <a:gd name="T41" fmla="*/ 1304 h 1328"/>
                <a:gd name="T42" fmla="*/ 342 w 639"/>
                <a:gd name="T43" fmla="*/ 1317 h 1328"/>
                <a:gd name="T44" fmla="*/ 407 w 639"/>
                <a:gd name="T45" fmla="*/ 1326 h 1328"/>
                <a:gd name="T46" fmla="*/ 471 w 639"/>
                <a:gd name="T47" fmla="*/ 1326 h 1328"/>
                <a:gd name="T48" fmla="*/ 531 w 639"/>
                <a:gd name="T49" fmla="*/ 1307 h 1328"/>
                <a:gd name="T50" fmla="*/ 581 w 639"/>
                <a:gd name="T51" fmla="*/ 1263 h 1328"/>
                <a:gd name="T52" fmla="*/ 618 w 639"/>
                <a:gd name="T53" fmla="*/ 1185 h 1328"/>
                <a:gd name="T54" fmla="*/ 637 w 639"/>
                <a:gd name="T55" fmla="*/ 1068 h 1328"/>
                <a:gd name="T56" fmla="*/ 635 w 639"/>
                <a:gd name="T57" fmla="*/ 827 h 1328"/>
                <a:gd name="T58" fmla="*/ 627 w 639"/>
                <a:gd name="T59" fmla="*/ 521 h 1328"/>
                <a:gd name="T60" fmla="*/ 603 w 639"/>
                <a:gd name="T61" fmla="*/ 270 h 1328"/>
                <a:gd name="T62" fmla="*/ 556 w 639"/>
                <a:gd name="T63" fmla="*/ 99 h 1328"/>
                <a:gd name="T64" fmla="*/ 499 w 639"/>
                <a:gd name="T65" fmla="*/ 40 h 1328"/>
                <a:gd name="T66" fmla="*/ 450 w 639"/>
                <a:gd name="T67" fmla="*/ 17 h 1328"/>
                <a:gd name="T68" fmla="*/ 395 w 639"/>
                <a:gd name="T69" fmla="*/ 4 h 1328"/>
                <a:gd name="T70" fmla="*/ 340 w 639"/>
                <a:gd name="T71" fmla="*/ 0 h 1328"/>
                <a:gd name="T72" fmla="*/ 286 w 639"/>
                <a:gd name="T73" fmla="*/ 4 h 1328"/>
                <a:gd name="T74" fmla="*/ 235 w 639"/>
                <a:gd name="T75" fmla="*/ 17 h 1328"/>
                <a:gd name="T76" fmla="*/ 193 w 639"/>
                <a:gd name="T77" fmla="*/ 40 h 1328"/>
                <a:gd name="T78" fmla="*/ 161 w 639"/>
                <a:gd name="T79" fmla="*/ 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9" h="1328">
                  <a:moveTo>
                    <a:pt x="150" y="90"/>
                  </a:moveTo>
                  <a:lnTo>
                    <a:pt x="147" y="95"/>
                  </a:lnTo>
                  <a:lnTo>
                    <a:pt x="139" y="111"/>
                  </a:lnTo>
                  <a:lnTo>
                    <a:pt x="129" y="134"/>
                  </a:lnTo>
                  <a:lnTo>
                    <a:pt x="114" y="167"/>
                  </a:lnTo>
                  <a:lnTo>
                    <a:pt x="97" y="207"/>
                  </a:lnTo>
                  <a:lnTo>
                    <a:pt x="80" y="253"/>
                  </a:lnTo>
                  <a:lnTo>
                    <a:pt x="62" y="303"/>
                  </a:lnTo>
                  <a:lnTo>
                    <a:pt x="44" y="356"/>
                  </a:lnTo>
                  <a:lnTo>
                    <a:pt x="28" y="414"/>
                  </a:lnTo>
                  <a:lnTo>
                    <a:pt x="15" y="472"/>
                  </a:lnTo>
                  <a:lnTo>
                    <a:pt x="5" y="532"/>
                  </a:lnTo>
                  <a:lnTo>
                    <a:pt x="0" y="592"/>
                  </a:lnTo>
                  <a:lnTo>
                    <a:pt x="0" y="649"/>
                  </a:lnTo>
                  <a:lnTo>
                    <a:pt x="6" y="706"/>
                  </a:lnTo>
                  <a:lnTo>
                    <a:pt x="19" y="758"/>
                  </a:lnTo>
                  <a:lnTo>
                    <a:pt x="40" y="806"/>
                  </a:lnTo>
                  <a:lnTo>
                    <a:pt x="82" y="889"/>
                  </a:lnTo>
                  <a:lnTo>
                    <a:pt x="107" y="958"/>
                  </a:lnTo>
                  <a:lnTo>
                    <a:pt x="118" y="1015"/>
                  </a:lnTo>
                  <a:lnTo>
                    <a:pt x="118" y="1059"/>
                  </a:lnTo>
                  <a:lnTo>
                    <a:pt x="110" y="1094"/>
                  </a:lnTo>
                  <a:lnTo>
                    <a:pt x="96" y="1121"/>
                  </a:lnTo>
                  <a:lnTo>
                    <a:pt x="79" y="1143"/>
                  </a:lnTo>
                  <a:lnTo>
                    <a:pt x="63" y="1159"/>
                  </a:lnTo>
                  <a:lnTo>
                    <a:pt x="55" y="1167"/>
                  </a:lnTo>
                  <a:lnTo>
                    <a:pt x="52" y="1177"/>
                  </a:lnTo>
                  <a:lnTo>
                    <a:pt x="51" y="1187"/>
                  </a:lnTo>
                  <a:lnTo>
                    <a:pt x="54" y="1196"/>
                  </a:lnTo>
                  <a:lnTo>
                    <a:pt x="59" y="1207"/>
                  </a:lnTo>
                  <a:lnTo>
                    <a:pt x="67" y="1216"/>
                  </a:lnTo>
                  <a:lnTo>
                    <a:pt x="78" y="1227"/>
                  </a:lnTo>
                  <a:lnTo>
                    <a:pt x="90" y="1237"/>
                  </a:lnTo>
                  <a:lnTo>
                    <a:pt x="105" y="1247"/>
                  </a:lnTo>
                  <a:lnTo>
                    <a:pt x="122" y="1256"/>
                  </a:lnTo>
                  <a:lnTo>
                    <a:pt x="142" y="1265"/>
                  </a:lnTo>
                  <a:lnTo>
                    <a:pt x="162" y="1274"/>
                  </a:lnTo>
                  <a:lnTo>
                    <a:pt x="183" y="1281"/>
                  </a:lnTo>
                  <a:lnTo>
                    <a:pt x="207" y="1288"/>
                  </a:lnTo>
                  <a:lnTo>
                    <a:pt x="231" y="1294"/>
                  </a:lnTo>
                  <a:lnTo>
                    <a:pt x="256" y="1298"/>
                  </a:lnTo>
                  <a:lnTo>
                    <a:pt x="282" y="1304"/>
                  </a:lnTo>
                  <a:lnTo>
                    <a:pt x="312" y="1310"/>
                  </a:lnTo>
                  <a:lnTo>
                    <a:pt x="342" y="1317"/>
                  </a:lnTo>
                  <a:lnTo>
                    <a:pt x="374" y="1322"/>
                  </a:lnTo>
                  <a:lnTo>
                    <a:pt x="407" y="1326"/>
                  </a:lnTo>
                  <a:lnTo>
                    <a:pt x="439" y="1328"/>
                  </a:lnTo>
                  <a:lnTo>
                    <a:pt x="471" y="1326"/>
                  </a:lnTo>
                  <a:lnTo>
                    <a:pt x="502" y="1319"/>
                  </a:lnTo>
                  <a:lnTo>
                    <a:pt x="531" y="1307"/>
                  </a:lnTo>
                  <a:lnTo>
                    <a:pt x="557" y="1289"/>
                  </a:lnTo>
                  <a:lnTo>
                    <a:pt x="581" y="1263"/>
                  </a:lnTo>
                  <a:lnTo>
                    <a:pt x="601" y="1229"/>
                  </a:lnTo>
                  <a:lnTo>
                    <a:pt x="618" y="1185"/>
                  </a:lnTo>
                  <a:lnTo>
                    <a:pt x="630" y="1132"/>
                  </a:lnTo>
                  <a:lnTo>
                    <a:pt x="637" y="1068"/>
                  </a:lnTo>
                  <a:lnTo>
                    <a:pt x="639" y="991"/>
                  </a:lnTo>
                  <a:lnTo>
                    <a:pt x="635" y="827"/>
                  </a:lnTo>
                  <a:lnTo>
                    <a:pt x="632" y="670"/>
                  </a:lnTo>
                  <a:lnTo>
                    <a:pt x="627" y="521"/>
                  </a:lnTo>
                  <a:lnTo>
                    <a:pt x="617" y="387"/>
                  </a:lnTo>
                  <a:lnTo>
                    <a:pt x="603" y="270"/>
                  </a:lnTo>
                  <a:lnTo>
                    <a:pt x="584" y="173"/>
                  </a:lnTo>
                  <a:lnTo>
                    <a:pt x="556" y="99"/>
                  </a:lnTo>
                  <a:lnTo>
                    <a:pt x="520" y="53"/>
                  </a:lnTo>
                  <a:lnTo>
                    <a:pt x="499" y="40"/>
                  </a:lnTo>
                  <a:lnTo>
                    <a:pt x="474" y="27"/>
                  </a:lnTo>
                  <a:lnTo>
                    <a:pt x="450" y="17"/>
                  </a:lnTo>
                  <a:lnTo>
                    <a:pt x="423" y="10"/>
                  </a:lnTo>
                  <a:lnTo>
                    <a:pt x="395" y="4"/>
                  </a:lnTo>
                  <a:lnTo>
                    <a:pt x="368" y="1"/>
                  </a:lnTo>
                  <a:lnTo>
                    <a:pt x="340" y="0"/>
                  </a:lnTo>
                  <a:lnTo>
                    <a:pt x="312" y="1"/>
                  </a:lnTo>
                  <a:lnTo>
                    <a:pt x="286" y="4"/>
                  </a:lnTo>
                  <a:lnTo>
                    <a:pt x="260" y="10"/>
                  </a:lnTo>
                  <a:lnTo>
                    <a:pt x="235" y="17"/>
                  </a:lnTo>
                  <a:lnTo>
                    <a:pt x="213" y="27"/>
                  </a:lnTo>
                  <a:lnTo>
                    <a:pt x="193" y="40"/>
                  </a:lnTo>
                  <a:lnTo>
                    <a:pt x="176" y="53"/>
                  </a:lnTo>
                  <a:lnTo>
                    <a:pt x="161" y="70"/>
                  </a:lnTo>
                  <a:lnTo>
                    <a:pt x="150" y="90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0" name="Freeform 155"/>
            <p:cNvSpPr>
              <a:spLocks noChangeArrowheads="1"/>
            </p:cNvSpPr>
            <p:nvPr/>
          </p:nvSpPr>
          <p:spPr bwMode="auto">
            <a:xfrm>
              <a:off x="527" y="932"/>
              <a:ext cx="154" cy="329"/>
            </a:xfrm>
            <a:custGeom>
              <a:avLst/>
              <a:gdLst>
                <a:gd name="T0" fmla="*/ 143 w 615"/>
                <a:gd name="T1" fmla="*/ 95 h 1313"/>
                <a:gd name="T2" fmla="*/ 123 w 615"/>
                <a:gd name="T3" fmla="*/ 134 h 1313"/>
                <a:gd name="T4" fmla="*/ 94 w 615"/>
                <a:gd name="T5" fmla="*/ 205 h 1313"/>
                <a:gd name="T6" fmla="*/ 59 w 615"/>
                <a:gd name="T7" fmla="*/ 299 h 1313"/>
                <a:gd name="T8" fmla="*/ 27 w 615"/>
                <a:gd name="T9" fmla="*/ 410 h 1313"/>
                <a:gd name="T10" fmla="*/ 5 w 615"/>
                <a:gd name="T11" fmla="*/ 527 h 1313"/>
                <a:gd name="T12" fmla="*/ 0 w 615"/>
                <a:gd name="T13" fmla="*/ 644 h 1313"/>
                <a:gd name="T14" fmla="*/ 19 w 615"/>
                <a:gd name="T15" fmla="*/ 750 h 1313"/>
                <a:gd name="T16" fmla="*/ 80 w 615"/>
                <a:gd name="T17" fmla="*/ 880 h 1313"/>
                <a:gd name="T18" fmla="*/ 114 w 615"/>
                <a:gd name="T19" fmla="*/ 1004 h 1313"/>
                <a:gd name="T20" fmla="*/ 106 w 615"/>
                <a:gd name="T21" fmla="*/ 1083 h 1313"/>
                <a:gd name="T22" fmla="*/ 76 w 615"/>
                <a:gd name="T23" fmla="*/ 1130 h 1313"/>
                <a:gd name="T24" fmla="*/ 53 w 615"/>
                <a:gd name="T25" fmla="*/ 1155 h 1313"/>
                <a:gd name="T26" fmla="*/ 47 w 615"/>
                <a:gd name="T27" fmla="*/ 1174 h 1313"/>
                <a:gd name="T28" fmla="*/ 54 w 615"/>
                <a:gd name="T29" fmla="*/ 1195 h 1313"/>
                <a:gd name="T30" fmla="*/ 72 w 615"/>
                <a:gd name="T31" fmla="*/ 1215 h 1313"/>
                <a:gd name="T32" fmla="*/ 99 w 615"/>
                <a:gd name="T33" fmla="*/ 1234 h 1313"/>
                <a:gd name="T34" fmla="*/ 134 w 615"/>
                <a:gd name="T35" fmla="*/ 1252 h 1313"/>
                <a:gd name="T36" fmla="*/ 176 w 615"/>
                <a:gd name="T37" fmla="*/ 1267 h 1313"/>
                <a:gd name="T38" fmla="*/ 222 w 615"/>
                <a:gd name="T39" fmla="*/ 1280 h 1313"/>
                <a:gd name="T40" fmla="*/ 272 w 615"/>
                <a:gd name="T41" fmla="*/ 1290 h 1313"/>
                <a:gd name="T42" fmla="*/ 329 w 615"/>
                <a:gd name="T43" fmla="*/ 1302 h 1313"/>
                <a:gd name="T44" fmla="*/ 391 w 615"/>
                <a:gd name="T45" fmla="*/ 1312 h 1313"/>
                <a:gd name="T46" fmla="*/ 453 w 615"/>
                <a:gd name="T47" fmla="*/ 1312 h 1313"/>
                <a:gd name="T48" fmla="*/ 511 w 615"/>
                <a:gd name="T49" fmla="*/ 1293 h 1313"/>
                <a:gd name="T50" fmla="*/ 560 w 615"/>
                <a:gd name="T51" fmla="*/ 1249 h 1313"/>
                <a:gd name="T52" fmla="*/ 596 w 615"/>
                <a:gd name="T53" fmla="*/ 1173 h 1313"/>
                <a:gd name="T54" fmla="*/ 614 w 615"/>
                <a:gd name="T55" fmla="*/ 1056 h 1313"/>
                <a:gd name="T56" fmla="*/ 612 w 615"/>
                <a:gd name="T57" fmla="*/ 818 h 1313"/>
                <a:gd name="T58" fmla="*/ 603 w 615"/>
                <a:gd name="T59" fmla="*/ 517 h 1313"/>
                <a:gd name="T60" fmla="*/ 581 w 615"/>
                <a:gd name="T61" fmla="*/ 267 h 1313"/>
                <a:gd name="T62" fmla="*/ 536 w 615"/>
                <a:gd name="T63" fmla="*/ 98 h 1313"/>
                <a:gd name="T64" fmla="*/ 480 w 615"/>
                <a:gd name="T65" fmla="*/ 39 h 1313"/>
                <a:gd name="T66" fmla="*/ 433 w 615"/>
                <a:gd name="T67" fmla="*/ 18 h 1313"/>
                <a:gd name="T68" fmla="*/ 380 w 615"/>
                <a:gd name="T69" fmla="*/ 4 h 1313"/>
                <a:gd name="T70" fmla="*/ 327 w 615"/>
                <a:gd name="T71" fmla="*/ 0 h 1313"/>
                <a:gd name="T72" fmla="*/ 275 w 615"/>
                <a:gd name="T73" fmla="*/ 4 h 1313"/>
                <a:gd name="T74" fmla="*/ 227 w 615"/>
                <a:gd name="T75" fmla="*/ 17 h 1313"/>
                <a:gd name="T76" fmla="*/ 186 w 615"/>
                <a:gd name="T77" fmla="*/ 39 h 1313"/>
                <a:gd name="T78" fmla="*/ 155 w 615"/>
                <a:gd name="T79" fmla="*/ 7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5" h="1313">
                  <a:moveTo>
                    <a:pt x="145" y="89"/>
                  </a:moveTo>
                  <a:lnTo>
                    <a:pt x="143" y="95"/>
                  </a:lnTo>
                  <a:lnTo>
                    <a:pt x="135" y="110"/>
                  </a:lnTo>
                  <a:lnTo>
                    <a:pt x="123" y="134"/>
                  </a:lnTo>
                  <a:lnTo>
                    <a:pt x="110" y="166"/>
                  </a:lnTo>
                  <a:lnTo>
                    <a:pt x="94" y="205"/>
                  </a:lnTo>
                  <a:lnTo>
                    <a:pt x="76" y="250"/>
                  </a:lnTo>
                  <a:lnTo>
                    <a:pt x="59" y="299"/>
                  </a:lnTo>
                  <a:lnTo>
                    <a:pt x="42" y="354"/>
                  </a:lnTo>
                  <a:lnTo>
                    <a:pt x="27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1" y="586"/>
                  </a:lnTo>
                  <a:lnTo>
                    <a:pt x="0" y="644"/>
                  </a:lnTo>
                  <a:lnTo>
                    <a:pt x="6" y="699"/>
                  </a:lnTo>
                  <a:lnTo>
                    <a:pt x="19" y="750"/>
                  </a:lnTo>
                  <a:lnTo>
                    <a:pt x="39" y="798"/>
                  </a:lnTo>
                  <a:lnTo>
                    <a:pt x="80" y="880"/>
                  </a:lnTo>
                  <a:lnTo>
                    <a:pt x="103" y="948"/>
                  </a:lnTo>
                  <a:lnTo>
                    <a:pt x="114" y="1004"/>
                  </a:lnTo>
                  <a:lnTo>
                    <a:pt x="114" y="1049"/>
                  </a:lnTo>
                  <a:lnTo>
                    <a:pt x="106" y="1083"/>
                  </a:lnTo>
                  <a:lnTo>
                    <a:pt x="92" y="1109"/>
                  </a:lnTo>
                  <a:lnTo>
                    <a:pt x="76" y="1130"/>
                  </a:lnTo>
                  <a:lnTo>
                    <a:pt x="60" y="1146"/>
                  </a:lnTo>
                  <a:lnTo>
                    <a:pt x="53" y="1155"/>
                  </a:lnTo>
                  <a:lnTo>
                    <a:pt x="48" y="1165"/>
                  </a:lnTo>
                  <a:lnTo>
                    <a:pt x="47" y="1174"/>
                  </a:lnTo>
                  <a:lnTo>
                    <a:pt x="49" y="1185"/>
                  </a:lnTo>
                  <a:lnTo>
                    <a:pt x="54" y="1195"/>
                  </a:lnTo>
                  <a:lnTo>
                    <a:pt x="62" y="1205"/>
                  </a:lnTo>
                  <a:lnTo>
                    <a:pt x="72" y="1215"/>
                  </a:lnTo>
                  <a:lnTo>
                    <a:pt x="85" y="1225"/>
                  </a:lnTo>
                  <a:lnTo>
                    <a:pt x="99" y="1234"/>
                  </a:lnTo>
                  <a:lnTo>
                    <a:pt x="116" y="1244"/>
                  </a:lnTo>
                  <a:lnTo>
                    <a:pt x="134" y="1252"/>
                  </a:lnTo>
                  <a:lnTo>
                    <a:pt x="154" y="1260"/>
                  </a:lnTo>
                  <a:lnTo>
                    <a:pt x="176" y="1267"/>
                  </a:lnTo>
                  <a:lnTo>
                    <a:pt x="198" y="1274"/>
                  </a:lnTo>
                  <a:lnTo>
                    <a:pt x="222" y="1280"/>
                  </a:lnTo>
                  <a:lnTo>
                    <a:pt x="246" y="1284"/>
                  </a:lnTo>
                  <a:lnTo>
                    <a:pt x="272" y="1290"/>
                  </a:lnTo>
                  <a:lnTo>
                    <a:pt x="300" y="1296"/>
                  </a:lnTo>
                  <a:lnTo>
                    <a:pt x="329" y="1302"/>
                  </a:lnTo>
                  <a:lnTo>
                    <a:pt x="360" y="1308"/>
                  </a:lnTo>
                  <a:lnTo>
                    <a:pt x="391" y="1312"/>
                  </a:lnTo>
                  <a:lnTo>
                    <a:pt x="423" y="1313"/>
                  </a:lnTo>
                  <a:lnTo>
                    <a:pt x="453" y="1312"/>
                  </a:lnTo>
                  <a:lnTo>
                    <a:pt x="483" y="1304"/>
                  </a:lnTo>
                  <a:lnTo>
                    <a:pt x="511" y="1293"/>
                  </a:lnTo>
                  <a:lnTo>
                    <a:pt x="536" y="1275"/>
                  </a:lnTo>
                  <a:lnTo>
                    <a:pt x="560" y="1249"/>
                  </a:lnTo>
                  <a:lnTo>
                    <a:pt x="580" y="1216"/>
                  </a:lnTo>
                  <a:lnTo>
                    <a:pt x="596" y="1173"/>
                  </a:lnTo>
                  <a:lnTo>
                    <a:pt x="607" y="1120"/>
                  </a:lnTo>
                  <a:lnTo>
                    <a:pt x="614" y="1056"/>
                  </a:lnTo>
                  <a:lnTo>
                    <a:pt x="615" y="980"/>
                  </a:lnTo>
                  <a:lnTo>
                    <a:pt x="612" y="818"/>
                  </a:lnTo>
                  <a:lnTo>
                    <a:pt x="609" y="663"/>
                  </a:lnTo>
                  <a:lnTo>
                    <a:pt x="603" y="517"/>
                  </a:lnTo>
                  <a:lnTo>
                    <a:pt x="595" y="383"/>
                  </a:lnTo>
                  <a:lnTo>
                    <a:pt x="581" y="267"/>
                  </a:lnTo>
                  <a:lnTo>
                    <a:pt x="562" y="170"/>
                  </a:lnTo>
                  <a:lnTo>
                    <a:pt x="536" y="98"/>
                  </a:lnTo>
                  <a:lnTo>
                    <a:pt x="501" y="53"/>
                  </a:lnTo>
                  <a:lnTo>
                    <a:pt x="480" y="39"/>
                  </a:lnTo>
                  <a:lnTo>
                    <a:pt x="457" y="27"/>
                  </a:lnTo>
                  <a:lnTo>
                    <a:pt x="433" y="18"/>
                  </a:lnTo>
                  <a:lnTo>
                    <a:pt x="407" y="9"/>
                  </a:lnTo>
                  <a:lnTo>
                    <a:pt x="380" y="4"/>
                  </a:lnTo>
                  <a:lnTo>
                    <a:pt x="354" y="1"/>
                  </a:lnTo>
                  <a:lnTo>
                    <a:pt x="327" y="0"/>
                  </a:lnTo>
                  <a:lnTo>
                    <a:pt x="300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7" y="17"/>
                  </a:lnTo>
                  <a:lnTo>
                    <a:pt x="206" y="27"/>
                  </a:lnTo>
                  <a:lnTo>
                    <a:pt x="186" y="39"/>
                  </a:lnTo>
                  <a:lnTo>
                    <a:pt x="169" y="53"/>
                  </a:lnTo>
                  <a:lnTo>
                    <a:pt x="155" y="70"/>
                  </a:lnTo>
                  <a:lnTo>
                    <a:pt x="145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1" name="Freeform 156"/>
            <p:cNvSpPr>
              <a:spLocks noChangeArrowheads="1"/>
            </p:cNvSpPr>
            <p:nvPr/>
          </p:nvSpPr>
          <p:spPr bwMode="auto">
            <a:xfrm>
              <a:off x="531" y="935"/>
              <a:ext cx="148" cy="325"/>
            </a:xfrm>
            <a:custGeom>
              <a:avLst/>
              <a:gdLst>
                <a:gd name="T0" fmla="*/ 137 w 591"/>
                <a:gd name="T1" fmla="*/ 93 h 1300"/>
                <a:gd name="T2" fmla="*/ 119 w 591"/>
                <a:gd name="T3" fmla="*/ 133 h 1300"/>
                <a:gd name="T4" fmla="*/ 90 w 591"/>
                <a:gd name="T5" fmla="*/ 202 h 1300"/>
                <a:gd name="T6" fmla="*/ 57 w 591"/>
                <a:gd name="T7" fmla="*/ 296 h 1300"/>
                <a:gd name="T8" fmla="*/ 26 w 591"/>
                <a:gd name="T9" fmla="*/ 404 h 1300"/>
                <a:gd name="T10" fmla="*/ 5 w 591"/>
                <a:gd name="T11" fmla="*/ 521 h 1300"/>
                <a:gd name="T12" fmla="*/ 0 w 591"/>
                <a:gd name="T13" fmla="*/ 636 h 1300"/>
                <a:gd name="T14" fmla="*/ 18 w 591"/>
                <a:gd name="T15" fmla="*/ 742 h 1300"/>
                <a:gd name="T16" fmla="*/ 76 w 591"/>
                <a:gd name="T17" fmla="*/ 871 h 1300"/>
                <a:gd name="T18" fmla="*/ 110 w 591"/>
                <a:gd name="T19" fmla="*/ 994 h 1300"/>
                <a:gd name="T20" fmla="*/ 102 w 591"/>
                <a:gd name="T21" fmla="*/ 1072 h 1300"/>
                <a:gd name="T22" fmla="*/ 74 w 591"/>
                <a:gd name="T23" fmla="*/ 1119 h 1300"/>
                <a:gd name="T24" fmla="*/ 50 w 591"/>
                <a:gd name="T25" fmla="*/ 1143 h 1300"/>
                <a:gd name="T26" fmla="*/ 42 w 591"/>
                <a:gd name="T27" fmla="*/ 1163 h 1300"/>
                <a:gd name="T28" fmla="*/ 49 w 591"/>
                <a:gd name="T29" fmla="*/ 1184 h 1300"/>
                <a:gd name="T30" fmla="*/ 66 w 591"/>
                <a:gd name="T31" fmla="*/ 1204 h 1300"/>
                <a:gd name="T32" fmla="*/ 94 w 591"/>
                <a:gd name="T33" fmla="*/ 1223 h 1300"/>
                <a:gd name="T34" fmla="*/ 128 w 591"/>
                <a:gd name="T35" fmla="*/ 1240 h 1300"/>
                <a:gd name="T36" fmla="*/ 168 w 591"/>
                <a:gd name="T37" fmla="*/ 1254 h 1300"/>
                <a:gd name="T38" fmla="*/ 213 w 591"/>
                <a:gd name="T39" fmla="*/ 1267 h 1300"/>
                <a:gd name="T40" fmla="*/ 261 w 591"/>
                <a:gd name="T41" fmla="*/ 1276 h 1300"/>
                <a:gd name="T42" fmla="*/ 318 w 591"/>
                <a:gd name="T43" fmla="*/ 1288 h 1300"/>
                <a:gd name="T44" fmla="*/ 376 w 591"/>
                <a:gd name="T45" fmla="*/ 1298 h 1300"/>
                <a:gd name="T46" fmla="*/ 436 w 591"/>
                <a:gd name="T47" fmla="*/ 1298 h 1300"/>
                <a:gd name="T48" fmla="*/ 491 w 591"/>
                <a:gd name="T49" fmla="*/ 1280 h 1300"/>
                <a:gd name="T50" fmla="*/ 538 w 591"/>
                <a:gd name="T51" fmla="*/ 1236 h 1300"/>
                <a:gd name="T52" fmla="*/ 572 w 591"/>
                <a:gd name="T53" fmla="*/ 1161 h 1300"/>
                <a:gd name="T54" fmla="*/ 589 w 591"/>
                <a:gd name="T55" fmla="*/ 1045 h 1300"/>
                <a:gd name="T56" fmla="*/ 588 w 591"/>
                <a:gd name="T57" fmla="*/ 811 h 1300"/>
                <a:gd name="T58" fmla="*/ 580 w 591"/>
                <a:gd name="T59" fmla="*/ 511 h 1300"/>
                <a:gd name="T60" fmla="*/ 559 w 591"/>
                <a:gd name="T61" fmla="*/ 264 h 1300"/>
                <a:gd name="T62" fmla="*/ 515 w 591"/>
                <a:gd name="T63" fmla="*/ 97 h 1300"/>
                <a:gd name="T64" fmla="*/ 460 w 591"/>
                <a:gd name="T65" fmla="*/ 39 h 1300"/>
                <a:gd name="T66" fmla="*/ 416 w 591"/>
                <a:gd name="T67" fmla="*/ 18 h 1300"/>
                <a:gd name="T68" fmla="*/ 365 w 591"/>
                <a:gd name="T69" fmla="*/ 5 h 1300"/>
                <a:gd name="T70" fmla="*/ 314 w 591"/>
                <a:gd name="T71" fmla="*/ 0 h 1300"/>
                <a:gd name="T72" fmla="*/ 264 w 591"/>
                <a:gd name="T73" fmla="*/ 5 h 1300"/>
                <a:gd name="T74" fmla="*/ 218 w 591"/>
                <a:gd name="T75" fmla="*/ 18 h 1300"/>
                <a:gd name="T76" fmla="*/ 179 w 591"/>
                <a:gd name="T77" fmla="*/ 39 h 1300"/>
                <a:gd name="T78" fmla="*/ 149 w 591"/>
                <a:gd name="T79" fmla="*/ 7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1" h="1300">
                  <a:moveTo>
                    <a:pt x="139" y="88"/>
                  </a:moveTo>
                  <a:lnTo>
                    <a:pt x="137" y="93"/>
                  </a:lnTo>
                  <a:lnTo>
                    <a:pt x="130" y="108"/>
                  </a:lnTo>
                  <a:lnTo>
                    <a:pt x="119" y="133"/>
                  </a:lnTo>
                  <a:lnTo>
                    <a:pt x="105" y="164"/>
                  </a:lnTo>
                  <a:lnTo>
                    <a:pt x="90" y="202"/>
                  </a:lnTo>
                  <a:lnTo>
                    <a:pt x="74" y="247"/>
                  </a:lnTo>
                  <a:lnTo>
                    <a:pt x="57" y="296"/>
                  </a:lnTo>
                  <a:lnTo>
                    <a:pt x="41" y="349"/>
                  </a:lnTo>
                  <a:lnTo>
                    <a:pt x="26" y="404"/>
                  </a:lnTo>
                  <a:lnTo>
                    <a:pt x="15" y="462"/>
                  </a:lnTo>
                  <a:lnTo>
                    <a:pt x="5" y="521"/>
                  </a:lnTo>
                  <a:lnTo>
                    <a:pt x="0" y="579"/>
                  </a:lnTo>
                  <a:lnTo>
                    <a:pt x="0" y="636"/>
                  </a:lnTo>
                  <a:lnTo>
                    <a:pt x="5" y="690"/>
                  </a:lnTo>
                  <a:lnTo>
                    <a:pt x="18" y="742"/>
                  </a:lnTo>
                  <a:lnTo>
                    <a:pt x="37" y="789"/>
                  </a:lnTo>
                  <a:lnTo>
                    <a:pt x="76" y="871"/>
                  </a:lnTo>
                  <a:lnTo>
                    <a:pt x="100" y="939"/>
                  </a:lnTo>
                  <a:lnTo>
                    <a:pt x="110" y="994"/>
                  </a:lnTo>
                  <a:lnTo>
                    <a:pt x="111" y="1038"/>
                  </a:lnTo>
                  <a:lnTo>
                    <a:pt x="102" y="1072"/>
                  </a:lnTo>
                  <a:lnTo>
                    <a:pt x="89" y="1098"/>
                  </a:lnTo>
                  <a:lnTo>
                    <a:pt x="74" y="1119"/>
                  </a:lnTo>
                  <a:lnTo>
                    <a:pt x="58" y="1134"/>
                  </a:lnTo>
                  <a:lnTo>
                    <a:pt x="50" y="1143"/>
                  </a:lnTo>
                  <a:lnTo>
                    <a:pt x="44" y="1154"/>
                  </a:lnTo>
                  <a:lnTo>
                    <a:pt x="42" y="1163"/>
                  </a:lnTo>
                  <a:lnTo>
                    <a:pt x="44" y="1174"/>
                  </a:lnTo>
                  <a:lnTo>
                    <a:pt x="49" y="1184"/>
                  </a:lnTo>
                  <a:lnTo>
                    <a:pt x="56" y="1194"/>
                  </a:lnTo>
                  <a:lnTo>
                    <a:pt x="66" y="1204"/>
                  </a:lnTo>
                  <a:lnTo>
                    <a:pt x="79" y="1214"/>
                  </a:lnTo>
                  <a:lnTo>
                    <a:pt x="94" y="1223"/>
                  </a:lnTo>
                  <a:lnTo>
                    <a:pt x="110" y="1232"/>
                  </a:lnTo>
                  <a:lnTo>
                    <a:pt x="128" y="1240"/>
                  </a:lnTo>
                  <a:lnTo>
                    <a:pt x="148" y="1248"/>
                  </a:lnTo>
                  <a:lnTo>
                    <a:pt x="168" y="1254"/>
                  </a:lnTo>
                  <a:lnTo>
                    <a:pt x="191" y="1260"/>
                  </a:lnTo>
                  <a:lnTo>
                    <a:pt x="213" y="1267"/>
                  </a:lnTo>
                  <a:lnTo>
                    <a:pt x="236" y="1271"/>
                  </a:lnTo>
                  <a:lnTo>
                    <a:pt x="261" y="1276"/>
                  </a:lnTo>
                  <a:lnTo>
                    <a:pt x="289" y="1282"/>
                  </a:lnTo>
                  <a:lnTo>
                    <a:pt x="318" y="1288"/>
                  </a:lnTo>
                  <a:lnTo>
                    <a:pt x="346" y="1293"/>
                  </a:lnTo>
                  <a:lnTo>
                    <a:pt x="376" y="1298"/>
                  </a:lnTo>
                  <a:lnTo>
                    <a:pt x="406" y="1300"/>
                  </a:lnTo>
                  <a:lnTo>
                    <a:pt x="436" y="1298"/>
                  </a:lnTo>
                  <a:lnTo>
                    <a:pt x="465" y="1291"/>
                  </a:lnTo>
                  <a:lnTo>
                    <a:pt x="491" y="1280"/>
                  </a:lnTo>
                  <a:lnTo>
                    <a:pt x="516" y="1262"/>
                  </a:lnTo>
                  <a:lnTo>
                    <a:pt x="538" y="1236"/>
                  </a:lnTo>
                  <a:lnTo>
                    <a:pt x="556" y="1203"/>
                  </a:lnTo>
                  <a:lnTo>
                    <a:pt x="572" y="1161"/>
                  </a:lnTo>
                  <a:lnTo>
                    <a:pt x="583" y="1109"/>
                  </a:lnTo>
                  <a:lnTo>
                    <a:pt x="589" y="1045"/>
                  </a:lnTo>
                  <a:lnTo>
                    <a:pt x="591" y="971"/>
                  </a:lnTo>
                  <a:lnTo>
                    <a:pt x="588" y="811"/>
                  </a:lnTo>
                  <a:lnTo>
                    <a:pt x="584" y="656"/>
                  </a:lnTo>
                  <a:lnTo>
                    <a:pt x="580" y="511"/>
                  </a:lnTo>
                  <a:lnTo>
                    <a:pt x="571" y="379"/>
                  </a:lnTo>
                  <a:lnTo>
                    <a:pt x="559" y="264"/>
                  </a:lnTo>
                  <a:lnTo>
                    <a:pt x="540" y="169"/>
                  </a:lnTo>
                  <a:lnTo>
                    <a:pt x="515" y="97"/>
                  </a:lnTo>
                  <a:lnTo>
                    <a:pt x="481" y="53"/>
                  </a:lnTo>
                  <a:lnTo>
                    <a:pt x="460" y="39"/>
                  </a:lnTo>
                  <a:lnTo>
                    <a:pt x="439" y="27"/>
                  </a:lnTo>
                  <a:lnTo>
                    <a:pt x="416" y="18"/>
                  </a:lnTo>
                  <a:lnTo>
                    <a:pt x="391" y="10"/>
                  </a:lnTo>
                  <a:lnTo>
                    <a:pt x="365" y="5"/>
                  </a:lnTo>
                  <a:lnTo>
                    <a:pt x="340" y="2"/>
                  </a:lnTo>
                  <a:lnTo>
                    <a:pt x="314" y="0"/>
                  </a:lnTo>
                  <a:lnTo>
                    <a:pt x="289" y="2"/>
                  </a:lnTo>
                  <a:lnTo>
                    <a:pt x="264" y="5"/>
                  </a:lnTo>
                  <a:lnTo>
                    <a:pt x="241" y="10"/>
                  </a:lnTo>
                  <a:lnTo>
                    <a:pt x="218" y="18"/>
                  </a:lnTo>
                  <a:lnTo>
                    <a:pt x="197" y="27"/>
                  </a:lnTo>
                  <a:lnTo>
                    <a:pt x="179" y="39"/>
                  </a:lnTo>
                  <a:lnTo>
                    <a:pt x="163" y="53"/>
                  </a:lnTo>
                  <a:lnTo>
                    <a:pt x="149" y="70"/>
                  </a:lnTo>
                  <a:lnTo>
                    <a:pt x="139" y="88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2" name="Freeform 157"/>
            <p:cNvSpPr>
              <a:spLocks noChangeArrowheads="1"/>
            </p:cNvSpPr>
            <p:nvPr/>
          </p:nvSpPr>
          <p:spPr bwMode="auto">
            <a:xfrm>
              <a:off x="535" y="938"/>
              <a:ext cx="142" cy="321"/>
            </a:xfrm>
            <a:custGeom>
              <a:avLst/>
              <a:gdLst>
                <a:gd name="T0" fmla="*/ 131 w 567"/>
                <a:gd name="T1" fmla="*/ 93 h 1286"/>
                <a:gd name="T2" fmla="*/ 114 w 567"/>
                <a:gd name="T3" fmla="*/ 131 h 1286"/>
                <a:gd name="T4" fmla="*/ 86 w 567"/>
                <a:gd name="T5" fmla="*/ 201 h 1286"/>
                <a:gd name="T6" fmla="*/ 54 w 567"/>
                <a:gd name="T7" fmla="*/ 293 h 1286"/>
                <a:gd name="T8" fmla="*/ 25 w 567"/>
                <a:gd name="T9" fmla="*/ 401 h 1286"/>
                <a:gd name="T10" fmla="*/ 5 w 567"/>
                <a:gd name="T11" fmla="*/ 515 h 1286"/>
                <a:gd name="T12" fmla="*/ 0 w 567"/>
                <a:gd name="T13" fmla="*/ 629 h 1286"/>
                <a:gd name="T14" fmla="*/ 17 w 567"/>
                <a:gd name="T15" fmla="*/ 734 h 1286"/>
                <a:gd name="T16" fmla="*/ 73 w 567"/>
                <a:gd name="T17" fmla="*/ 861 h 1286"/>
                <a:gd name="T18" fmla="*/ 105 w 567"/>
                <a:gd name="T19" fmla="*/ 983 h 1286"/>
                <a:gd name="T20" fmla="*/ 98 w 567"/>
                <a:gd name="T21" fmla="*/ 1061 h 1286"/>
                <a:gd name="T22" fmla="*/ 70 w 567"/>
                <a:gd name="T23" fmla="*/ 1107 h 1286"/>
                <a:gd name="T24" fmla="*/ 46 w 567"/>
                <a:gd name="T25" fmla="*/ 1132 h 1286"/>
                <a:gd name="T26" fmla="*/ 37 w 567"/>
                <a:gd name="T27" fmla="*/ 1154 h 1286"/>
                <a:gd name="T28" fmla="*/ 42 w 567"/>
                <a:gd name="T29" fmla="*/ 1174 h 1286"/>
                <a:gd name="T30" fmla="*/ 59 w 567"/>
                <a:gd name="T31" fmla="*/ 1193 h 1286"/>
                <a:gd name="T32" fmla="*/ 87 w 567"/>
                <a:gd name="T33" fmla="*/ 1211 h 1286"/>
                <a:gd name="T34" fmla="*/ 121 w 567"/>
                <a:gd name="T35" fmla="*/ 1227 h 1286"/>
                <a:gd name="T36" fmla="*/ 161 w 567"/>
                <a:gd name="T37" fmla="*/ 1241 h 1286"/>
                <a:gd name="T38" fmla="*/ 204 w 567"/>
                <a:gd name="T39" fmla="*/ 1253 h 1286"/>
                <a:gd name="T40" fmla="*/ 250 w 567"/>
                <a:gd name="T41" fmla="*/ 1262 h 1286"/>
                <a:gd name="T42" fmla="*/ 304 w 567"/>
                <a:gd name="T43" fmla="*/ 1274 h 1286"/>
                <a:gd name="T44" fmla="*/ 361 w 567"/>
                <a:gd name="T45" fmla="*/ 1284 h 1286"/>
                <a:gd name="T46" fmla="*/ 418 w 567"/>
                <a:gd name="T47" fmla="*/ 1284 h 1286"/>
                <a:gd name="T48" fmla="*/ 471 w 567"/>
                <a:gd name="T49" fmla="*/ 1265 h 1286"/>
                <a:gd name="T50" fmla="*/ 516 w 567"/>
                <a:gd name="T51" fmla="*/ 1223 h 1286"/>
                <a:gd name="T52" fmla="*/ 549 w 567"/>
                <a:gd name="T53" fmla="*/ 1148 h 1286"/>
                <a:gd name="T54" fmla="*/ 566 w 567"/>
                <a:gd name="T55" fmla="*/ 1034 h 1286"/>
                <a:gd name="T56" fmla="*/ 564 w 567"/>
                <a:gd name="T57" fmla="*/ 801 h 1286"/>
                <a:gd name="T58" fmla="*/ 555 w 567"/>
                <a:gd name="T59" fmla="*/ 505 h 1286"/>
                <a:gd name="T60" fmla="*/ 535 w 567"/>
                <a:gd name="T61" fmla="*/ 261 h 1286"/>
                <a:gd name="T62" fmla="*/ 493 w 567"/>
                <a:gd name="T63" fmla="*/ 96 h 1286"/>
                <a:gd name="T64" fmla="*/ 442 w 567"/>
                <a:gd name="T65" fmla="*/ 39 h 1286"/>
                <a:gd name="T66" fmla="*/ 399 w 567"/>
                <a:gd name="T67" fmla="*/ 17 h 1286"/>
                <a:gd name="T68" fmla="*/ 351 w 567"/>
                <a:gd name="T69" fmla="*/ 4 h 1286"/>
                <a:gd name="T70" fmla="*/ 302 w 567"/>
                <a:gd name="T71" fmla="*/ 0 h 1286"/>
                <a:gd name="T72" fmla="*/ 254 w 567"/>
                <a:gd name="T73" fmla="*/ 4 h 1286"/>
                <a:gd name="T74" fmla="*/ 209 w 567"/>
                <a:gd name="T75" fmla="*/ 17 h 1286"/>
                <a:gd name="T76" fmla="*/ 171 w 567"/>
                <a:gd name="T77" fmla="*/ 39 h 1286"/>
                <a:gd name="T78" fmla="*/ 143 w 567"/>
                <a:gd name="T79" fmla="*/ 69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7" h="1286">
                  <a:moveTo>
                    <a:pt x="133" y="88"/>
                  </a:moveTo>
                  <a:lnTo>
                    <a:pt x="131" y="93"/>
                  </a:lnTo>
                  <a:lnTo>
                    <a:pt x="123" y="108"/>
                  </a:lnTo>
                  <a:lnTo>
                    <a:pt x="114" y="131"/>
                  </a:lnTo>
                  <a:lnTo>
                    <a:pt x="101" y="162"/>
                  </a:lnTo>
                  <a:lnTo>
                    <a:pt x="86" y="201"/>
                  </a:lnTo>
                  <a:lnTo>
                    <a:pt x="70" y="244"/>
                  </a:lnTo>
                  <a:lnTo>
                    <a:pt x="54" y="293"/>
                  </a:lnTo>
                  <a:lnTo>
                    <a:pt x="39" y="346"/>
                  </a:lnTo>
                  <a:lnTo>
                    <a:pt x="25" y="401"/>
                  </a:lnTo>
                  <a:lnTo>
                    <a:pt x="14" y="457"/>
                  </a:lnTo>
                  <a:lnTo>
                    <a:pt x="5" y="515"/>
                  </a:lnTo>
                  <a:lnTo>
                    <a:pt x="1" y="573"/>
                  </a:lnTo>
                  <a:lnTo>
                    <a:pt x="0" y="629"/>
                  </a:lnTo>
                  <a:lnTo>
                    <a:pt x="5" y="683"/>
                  </a:lnTo>
                  <a:lnTo>
                    <a:pt x="17" y="734"/>
                  </a:lnTo>
                  <a:lnTo>
                    <a:pt x="36" y="780"/>
                  </a:lnTo>
                  <a:lnTo>
                    <a:pt x="73" y="861"/>
                  </a:lnTo>
                  <a:lnTo>
                    <a:pt x="96" y="929"/>
                  </a:lnTo>
                  <a:lnTo>
                    <a:pt x="105" y="983"/>
                  </a:lnTo>
                  <a:lnTo>
                    <a:pt x="105" y="1027"/>
                  </a:lnTo>
                  <a:lnTo>
                    <a:pt x="98" y="1061"/>
                  </a:lnTo>
                  <a:lnTo>
                    <a:pt x="86" y="1086"/>
                  </a:lnTo>
                  <a:lnTo>
                    <a:pt x="70" y="1107"/>
                  </a:lnTo>
                  <a:lnTo>
                    <a:pt x="55" y="1122"/>
                  </a:lnTo>
                  <a:lnTo>
                    <a:pt x="46" y="1132"/>
                  </a:lnTo>
                  <a:lnTo>
                    <a:pt x="39" y="1143"/>
                  </a:lnTo>
                  <a:lnTo>
                    <a:pt x="37" y="1154"/>
                  </a:lnTo>
                  <a:lnTo>
                    <a:pt x="38" y="1163"/>
                  </a:lnTo>
                  <a:lnTo>
                    <a:pt x="42" y="1174"/>
                  </a:lnTo>
                  <a:lnTo>
                    <a:pt x="50" y="1183"/>
                  </a:lnTo>
                  <a:lnTo>
                    <a:pt x="59" y="1193"/>
                  </a:lnTo>
                  <a:lnTo>
                    <a:pt x="72" y="1201"/>
                  </a:lnTo>
                  <a:lnTo>
                    <a:pt x="87" y="1211"/>
                  </a:lnTo>
                  <a:lnTo>
                    <a:pt x="103" y="1220"/>
                  </a:lnTo>
                  <a:lnTo>
                    <a:pt x="121" y="1227"/>
                  </a:lnTo>
                  <a:lnTo>
                    <a:pt x="140" y="1235"/>
                  </a:lnTo>
                  <a:lnTo>
                    <a:pt x="161" y="1241"/>
                  </a:lnTo>
                  <a:lnTo>
                    <a:pt x="182" y="1247"/>
                  </a:lnTo>
                  <a:lnTo>
                    <a:pt x="204" y="1253"/>
                  </a:lnTo>
                  <a:lnTo>
                    <a:pt x="227" y="1257"/>
                  </a:lnTo>
                  <a:lnTo>
                    <a:pt x="250" y="1262"/>
                  </a:lnTo>
                  <a:lnTo>
                    <a:pt x="277" y="1268"/>
                  </a:lnTo>
                  <a:lnTo>
                    <a:pt x="304" y="1274"/>
                  </a:lnTo>
                  <a:lnTo>
                    <a:pt x="332" y="1279"/>
                  </a:lnTo>
                  <a:lnTo>
                    <a:pt x="361" y="1284"/>
                  </a:lnTo>
                  <a:lnTo>
                    <a:pt x="390" y="1286"/>
                  </a:lnTo>
                  <a:lnTo>
                    <a:pt x="418" y="1284"/>
                  </a:lnTo>
                  <a:lnTo>
                    <a:pt x="445" y="1277"/>
                  </a:lnTo>
                  <a:lnTo>
                    <a:pt x="471" y="1265"/>
                  </a:lnTo>
                  <a:lnTo>
                    <a:pt x="495" y="1247"/>
                  </a:lnTo>
                  <a:lnTo>
                    <a:pt x="516" y="1223"/>
                  </a:lnTo>
                  <a:lnTo>
                    <a:pt x="534" y="1190"/>
                  </a:lnTo>
                  <a:lnTo>
                    <a:pt x="549" y="1148"/>
                  </a:lnTo>
                  <a:lnTo>
                    <a:pt x="560" y="1096"/>
                  </a:lnTo>
                  <a:lnTo>
                    <a:pt x="566" y="1034"/>
                  </a:lnTo>
                  <a:lnTo>
                    <a:pt x="567" y="960"/>
                  </a:lnTo>
                  <a:lnTo>
                    <a:pt x="564" y="801"/>
                  </a:lnTo>
                  <a:lnTo>
                    <a:pt x="561" y="648"/>
                  </a:lnTo>
                  <a:lnTo>
                    <a:pt x="555" y="505"/>
                  </a:lnTo>
                  <a:lnTo>
                    <a:pt x="548" y="375"/>
                  </a:lnTo>
                  <a:lnTo>
                    <a:pt x="535" y="261"/>
                  </a:lnTo>
                  <a:lnTo>
                    <a:pt x="518" y="167"/>
                  </a:lnTo>
                  <a:lnTo>
                    <a:pt x="493" y="96"/>
                  </a:lnTo>
                  <a:lnTo>
                    <a:pt x="461" y="52"/>
                  </a:lnTo>
                  <a:lnTo>
                    <a:pt x="442" y="39"/>
                  </a:lnTo>
                  <a:lnTo>
                    <a:pt x="421" y="27"/>
                  </a:lnTo>
                  <a:lnTo>
                    <a:pt x="399" y="17"/>
                  </a:lnTo>
                  <a:lnTo>
                    <a:pt x="375" y="10"/>
                  </a:lnTo>
                  <a:lnTo>
                    <a:pt x="351" y="4"/>
                  </a:lnTo>
                  <a:lnTo>
                    <a:pt x="326" y="1"/>
                  </a:lnTo>
                  <a:lnTo>
                    <a:pt x="302" y="0"/>
                  </a:lnTo>
                  <a:lnTo>
                    <a:pt x="277" y="1"/>
                  </a:lnTo>
                  <a:lnTo>
                    <a:pt x="254" y="4"/>
                  </a:lnTo>
                  <a:lnTo>
                    <a:pt x="230" y="10"/>
                  </a:lnTo>
                  <a:lnTo>
                    <a:pt x="209" y="17"/>
                  </a:lnTo>
                  <a:lnTo>
                    <a:pt x="188" y="27"/>
                  </a:lnTo>
                  <a:lnTo>
                    <a:pt x="171" y="39"/>
                  </a:lnTo>
                  <a:lnTo>
                    <a:pt x="155" y="52"/>
                  </a:lnTo>
                  <a:lnTo>
                    <a:pt x="143" y="6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3" name="Freeform 158"/>
            <p:cNvSpPr>
              <a:spLocks noChangeArrowheads="1"/>
            </p:cNvSpPr>
            <p:nvPr/>
          </p:nvSpPr>
          <p:spPr bwMode="auto">
            <a:xfrm>
              <a:off x="540" y="941"/>
              <a:ext cx="135" cy="317"/>
            </a:xfrm>
            <a:custGeom>
              <a:avLst/>
              <a:gdLst>
                <a:gd name="T0" fmla="*/ 125 w 542"/>
                <a:gd name="T1" fmla="*/ 91 h 1270"/>
                <a:gd name="T2" fmla="*/ 109 w 542"/>
                <a:gd name="T3" fmla="*/ 130 h 1270"/>
                <a:gd name="T4" fmla="*/ 82 w 542"/>
                <a:gd name="T5" fmla="*/ 198 h 1270"/>
                <a:gd name="T6" fmla="*/ 51 w 542"/>
                <a:gd name="T7" fmla="*/ 290 h 1270"/>
                <a:gd name="T8" fmla="*/ 23 w 542"/>
                <a:gd name="T9" fmla="*/ 396 h 1270"/>
                <a:gd name="T10" fmla="*/ 4 w 542"/>
                <a:gd name="T11" fmla="*/ 510 h 1270"/>
                <a:gd name="T12" fmla="*/ 0 w 542"/>
                <a:gd name="T13" fmla="*/ 622 h 1270"/>
                <a:gd name="T14" fmla="*/ 16 w 542"/>
                <a:gd name="T15" fmla="*/ 727 h 1270"/>
                <a:gd name="T16" fmla="*/ 69 w 542"/>
                <a:gd name="T17" fmla="*/ 853 h 1270"/>
                <a:gd name="T18" fmla="*/ 100 w 542"/>
                <a:gd name="T19" fmla="*/ 972 h 1270"/>
                <a:gd name="T20" fmla="*/ 94 w 542"/>
                <a:gd name="T21" fmla="*/ 1049 h 1270"/>
                <a:gd name="T22" fmla="*/ 67 w 542"/>
                <a:gd name="T23" fmla="*/ 1095 h 1270"/>
                <a:gd name="T24" fmla="*/ 41 w 542"/>
                <a:gd name="T25" fmla="*/ 1120 h 1270"/>
                <a:gd name="T26" fmla="*/ 32 w 542"/>
                <a:gd name="T27" fmla="*/ 1143 h 1270"/>
                <a:gd name="T28" fmla="*/ 37 w 542"/>
                <a:gd name="T29" fmla="*/ 1163 h 1270"/>
                <a:gd name="T30" fmla="*/ 53 w 542"/>
                <a:gd name="T31" fmla="*/ 1182 h 1270"/>
                <a:gd name="T32" fmla="*/ 80 w 542"/>
                <a:gd name="T33" fmla="*/ 1199 h 1270"/>
                <a:gd name="T34" fmla="*/ 114 w 542"/>
                <a:gd name="T35" fmla="*/ 1214 h 1270"/>
                <a:gd name="T36" fmla="*/ 152 w 542"/>
                <a:gd name="T37" fmla="*/ 1228 h 1270"/>
                <a:gd name="T38" fmla="*/ 195 w 542"/>
                <a:gd name="T39" fmla="*/ 1238 h 1270"/>
                <a:gd name="T40" fmla="*/ 239 w 542"/>
                <a:gd name="T41" fmla="*/ 1248 h 1270"/>
                <a:gd name="T42" fmla="*/ 290 w 542"/>
                <a:gd name="T43" fmla="*/ 1260 h 1270"/>
                <a:gd name="T44" fmla="*/ 344 w 542"/>
                <a:gd name="T45" fmla="*/ 1269 h 1270"/>
                <a:gd name="T46" fmla="*/ 400 w 542"/>
                <a:gd name="T47" fmla="*/ 1269 h 1270"/>
                <a:gd name="T48" fmla="*/ 450 w 542"/>
                <a:gd name="T49" fmla="*/ 1251 h 1270"/>
                <a:gd name="T50" fmla="*/ 492 w 542"/>
                <a:gd name="T51" fmla="*/ 1210 h 1270"/>
                <a:gd name="T52" fmla="*/ 524 w 542"/>
                <a:gd name="T53" fmla="*/ 1136 h 1270"/>
                <a:gd name="T54" fmla="*/ 540 w 542"/>
                <a:gd name="T55" fmla="*/ 1023 h 1270"/>
                <a:gd name="T56" fmla="*/ 539 w 542"/>
                <a:gd name="T57" fmla="*/ 793 h 1270"/>
                <a:gd name="T58" fmla="*/ 531 w 542"/>
                <a:gd name="T59" fmla="*/ 500 h 1270"/>
                <a:gd name="T60" fmla="*/ 512 w 542"/>
                <a:gd name="T61" fmla="*/ 259 h 1270"/>
                <a:gd name="T62" fmla="*/ 472 w 542"/>
                <a:gd name="T63" fmla="*/ 96 h 1270"/>
                <a:gd name="T64" fmla="*/ 423 w 542"/>
                <a:gd name="T65" fmla="*/ 38 h 1270"/>
                <a:gd name="T66" fmla="*/ 380 w 542"/>
                <a:gd name="T67" fmla="*/ 18 h 1270"/>
                <a:gd name="T68" fmla="*/ 335 w 542"/>
                <a:gd name="T69" fmla="*/ 5 h 1270"/>
                <a:gd name="T70" fmla="*/ 288 w 542"/>
                <a:gd name="T71" fmla="*/ 0 h 1270"/>
                <a:gd name="T72" fmla="*/ 242 w 542"/>
                <a:gd name="T73" fmla="*/ 4 h 1270"/>
                <a:gd name="T74" fmla="*/ 199 w 542"/>
                <a:gd name="T75" fmla="*/ 17 h 1270"/>
                <a:gd name="T76" fmla="*/ 163 w 542"/>
                <a:gd name="T77" fmla="*/ 38 h 1270"/>
                <a:gd name="T78" fmla="*/ 136 w 542"/>
                <a:gd name="T79" fmla="*/ 6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1270">
                  <a:moveTo>
                    <a:pt x="127" y="86"/>
                  </a:moveTo>
                  <a:lnTo>
                    <a:pt x="125" y="91"/>
                  </a:lnTo>
                  <a:lnTo>
                    <a:pt x="118" y="106"/>
                  </a:lnTo>
                  <a:lnTo>
                    <a:pt x="109" y="130"/>
                  </a:lnTo>
                  <a:lnTo>
                    <a:pt x="96" y="161"/>
                  </a:lnTo>
                  <a:lnTo>
                    <a:pt x="82" y="198"/>
                  </a:lnTo>
                  <a:lnTo>
                    <a:pt x="67" y="242"/>
                  </a:lnTo>
                  <a:lnTo>
                    <a:pt x="51" y="290"/>
                  </a:lnTo>
                  <a:lnTo>
                    <a:pt x="37" y="342"/>
                  </a:lnTo>
                  <a:lnTo>
                    <a:pt x="23" y="396"/>
                  </a:lnTo>
                  <a:lnTo>
                    <a:pt x="13" y="453"/>
                  </a:lnTo>
                  <a:lnTo>
                    <a:pt x="4" y="510"/>
                  </a:lnTo>
                  <a:lnTo>
                    <a:pt x="0" y="567"/>
                  </a:lnTo>
                  <a:lnTo>
                    <a:pt x="0" y="622"/>
                  </a:lnTo>
                  <a:lnTo>
                    <a:pt x="4" y="676"/>
                  </a:lnTo>
                  <a:lnTo>
                    <a:pt x="16" y="727"/>
                  </a:lnTo>
                  <a:lnTo>
                    <a:pt x="34" y="773"/>
                  </a:lnTo>
                  <a:lnTo>
                    <a:pt x="69" y="853"/>
                  </a:lnTo>
                  <a:lnTo>
                    <a:pt x="90" y="919"/>
                  </a:lnTo>
                  <a:lnTo>
                    <a:pt x="100" y="972"/>
                  </a:lnTo>
                  <a:lnTo>
                    <a:pt x="101" y="1016"/>
                  </a:lnTo>
                  <a:lnTo>
                    <a:pt x="94" y="1049"/>
                  </a:lnTo>
                  <a:lnTo>
                    <a:pt x="82" y="1075"/>
                  </a:lnTo>
                  <a:lnTo>
                    <a:pt x="67" y="1095"/>
                  </a:lnTo>
                  <a:lnTo>
                    <a:pt x="52" y="1109"/>
                  </a:lnTo>
                  <a:lnTo>
                    <a:pt x="41" y="1120"/>
                  </a:lnTo>
                  <a:lnTo>
                    <a:pt x="35" y="1132"/>
                  </a:lnTo>
                  <a:lnTo>
                    <a:pt x="32" y="1143"/>
                  </a:lnTo>
                  <a:lnTo>
                    <a:pt x="33" y="1152"/>
                  </a:lnTo>
                  <a:lnTo>
                    <a:pt x="37" y="1163"/>
                  </a:lnTo>
                  <a:lnTo>
                    <a:pt x="43" y="1172"/>
                  </a:lnTo>
                  <a:lnTo>
                    <a:pt x="53" y="1182"/>
                  </a:lnTo>
                  <a:lnTo>
                    <a:pt x="66" y="1190"/>
                  </a:lnTo>
                  <a:lnTo>
                    <a:pt x="80" y="1199"/>
                  </a:lnTo>
                  <a:lnTo>
                    <a:pt x="96" y="1206"/>
                  </a:lnTo>
                  <a:lnTo>
                    <a:pt x="114" y="1214"/>
                  </a:lnTo>
                  <a:lnTo>
                    <a:pt x="132" y="1221"/>
                  </a:lnTo>
                  <a:lnTo>
                    <a:pt x="152" y="1228"/>
                  </a:lnTo>
                  <a:lnTo>
                    <a:pt x="174" y="1233"/>
                  </a:lnTo>
                  <a:lnTo>
                    <a:pt x="195" y="1238"/>
                  </a:lnTo>
                  <a:lnTo>
                    <a:pt x="216" y="1243"/>
                  </a:lnTo>
                  <a:lnTo>
                    <a:pt x="239" y="1248"/>
                  </a:lnTo>
                  <a:lnTo>
                    <a:pt x="264" y="1253"/>
                  </a:lnTo>
                  <a:lnTo>
                    <a:pt x="290" y="1260"/>
                  </a:lnTo>
                  <a:lnTo>
                    <a:pt x="318" y="1265"/>
                  </a:lnTo>
                  <a:lnTo>
                    <a:pt x="344" y="1269"/>
                  </a:lnTo>
                  <a:lnTo>
                    <a:pt x="372" y="1270"/>
                  </a:lnTo>
                  <a:lnTo>
                    <a:pt x="400" y="1269"/>
                  </a:lnTo>
                  <a:lnTo>
                    <a:pt x="425" y="1263"/>
                  </a:lnTo>
                  <a:lnTo>
                    <a:pt x="450" y="1251"/>
                  </a:lnTo>
                  <a:lnTo>
                    <a:pt x="472" y="1234"/>
                  </a:lnTo>
                  <a:lnTo>
                    <a:pt x="492" y="1210"/>
                  </a:lnTo>
                  <a:lnTo>
                    <a:pt x="511" y="1177"/>
                  </a:lnTo>
                  <a:lnTo>
                    <a:pt x="524" y="1136"/>
                  </a:lnTo>
                  <a:lnTo>
                    <a:pt x="534" y="1085"/>
                  </a:lnTo>
                  <a:lnTo>
                    <a:pt x="540" y="1023"/>
                  </a:lnTo>
                  <a:lnTo>
                    <a:pt x="542" y="950"/>
                  </a:lnTo>
                  <a:lnTo>
                    <a:pt x="539" y="793"/>
                  </a:lnTo>
                  <a:lnTo>
                    <a:pt x="536" y="642"/>
                  </a:lnTo>
                  <a:lnTo>
                    <a:pt x="531" y="500"/>
                  </a:lnTo>
                  <a:lnTo>
                    <a:pt x="523" y="371"/>
                  </a:lnTo>
                  <a:lnTo>
                    <a:pt x="512" y="259"/>
                  </a:lnTo>
                  <a:lnTo>
                    <a:pt x="495" y="166"/>
                  </a:lnTo>
                  <a:lnTo>
                    <a:pt x="472" y="96"/>
                  </a:lnTo>
                  <a:lnTo>
                    <a:pt x="441" y="52"/>
                  </a:lnTo>
                  <a:lnTo>
                    <a:pt x="423" y="38"/>
                  </a:lnTo>
                  <a:lnTo>
                    <a:pt x="403" y="26"/>
                  </a:lnTo>
                  <a:lnTo>
                    <a:pt x="380" y="18"/>
                  </a:lnTo>
                  <a:lnTo>
                    <a:pt x="358" y="10"/>
                  </a:lnTo>
                  <a:lnTo>
                    <a:pt x="335" y="5"/>
                  </a:lnTo>
                  <a:lnTo>
                    <a:pt x="311" y="1"/>
                  </a:lnTo>
                  <a:lnTo>
                    <a:pt x="288" y="0"/>
                  </a:lnTo>
                  <a:lnTo>
                    <a:pt x="264" y="1"/>
                  </a:lnTo>
                  <a:lnTo>
                    <a:pt x="242" y="4"/>
                  </a:lnTo>
                  <a:lnTo>
                    <a:pt x="219" y="9"/>
                  </a:lnTo>
                  <a:lnTo>
                    <a:pt x="199" y="17"/>
                  </a:lnTo>
                  <a:lnTo>
                    <a:pt x="180" y="26"/>
                  </a:lnTo>
                  <a:lnTo>
                    <a:pt x="163" y="38"/>
                  </a:lnTo>
                  <a:lnTo>
                    <a:pt x="148" y="52"/>
                  </a:lnTo>
                  <a:lnTo>
                    <a:pt x="136" y="68"/>
                  </a:lnTo>
                  <a:lnTo>
                    <a:pt x="127" y="86"/>
                  </a:lnTo>
                  <a:close/>
                </a:path>
              </a:pathLst>
            </a:custGeom>
            <a:solidFill>
              <a:srgbClr val="F7EA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4" name="Freeform 159"/>
            <p:cNvSpPr>
              <a:spLocks noChangeArrowheads="1"/>
            </p:cNvSpPr>
            <p:nvPr/>
          </p:nvSpPr>
          <p:spPr bwMode="auto">
            <a:xfrm>
              <a:off x="543" y="944"/>
              <a:ext cx="130" cy="314"/>
            </a:xfrm>
            <a:custGeom>
              <a:avLst/>
              <a:gdLst>
                <a:gd name="T0" fmla="*/ 120 w 519"/>
                <a:gd name="T1" fmla="*/ 90 h 1255"/>
                <a:gd name="T2" fmla="*/ 104 w 519"/>
                <a:gd name="T3" fmla="*/ 127 h 1255"/>
                <a:gd name="T4" fmla="*/ 80 w 519"/>
                <a:gd name="T5" fmla="*/ 196 h 1255"/>
                <a:gd name="T6" fmla="*/ 50 w 519"/>
                <a:gd name="T7" fmla="*/ 286 h 1255"/>
                <a:gd name="T8" fmla="*/ 23 w 519"/>
                <a:gd name="T9" fmla="*/ 391 h 1255"/>
                <a:gd name="T10" fmla="*/ 4 w 519"/>
                <a:gd name="T11" fmla="*/ 503 h 1255"/>
                <a:gd name="T12" fmla="*/ 0 w 519"/>
                <a:gd name="T13" fmla="*/ 615 h 1255"/>
                <a:gd name="T14" fmla="*/ 16 w 519"/>
                <a:gd name="T15" fmla="*/ 717 h 1255"/>
                <a:gd name="T16" fmla="*/ 67 w 519"/>
                <a:gd name="T17" fmla="*/ 842 h 1255"/>
                <a:gd name="T18" fmla="*/ 98 w 519"/>
                <a:gd name="T19" fmla="*/ 961 h 1255"/>
                <a:gd name="T20" fmla="*/ 91 w 519"/>
                <a:gd name="T21" fmla="*/ 1037 h 1255"/>
                <a:gd name="T22" fmla="*/ 66 w 519"/>
                <a:gd name="T23" fmla="*/ 1081 h 1255"/>
                <a:gd name="T24" fmla="*/ 39 w 519"/>
                <a:gd name="T25" fmla="*/ 1107 h 1255"/>
                <a:gd name="T26" fmla="*/ 28 w 519"/>
                <a:gd name="T27" fmla="*/ 1129 h 1255"/>
                <a:gd name="T28" fmla="*/ 32 w 519"/>
                <a:gd name="T29" fmla="*/ 1150 h 1255"/>
                <a:gd name="T30" fmla="*/ 48 w 519"/>
                <a:gd name="T31" fmla="*/ 1169 h 1255"/>
                <a:gd name="T32" fmla="*/ 73 w 519"/>
                <a:gd name="T33" fmla="*/ 1186 h 1255"/>
                <a:gd name="T34" fmla="*/ 107 w 519"/>
                <a:gd name="T35" fmla="*/ 1200 h 1255"/>
                <a:gd name="T36" fmla="*/ 146 w 519"/>
                <a:gd name="T37" fmla="*/ 1213 h 1255"/>
                <a:gd name="T38" fmla="*/ 186 w 519"/>
                <a:gd name="T39" fmla="*/ 1223 h 1255"/>
                <a:gd name="T40" fmla="*/ 229 w 519"/>
                <a:gd name="T41" fmla="*/ 1233 h 1255"/>
                <a:gd name="T42" fmla="*/ 278 w 519"/>
                <a:gd name="T43" fmla="*/ 1245 h 1255"/>
                <a:gd name="T44" fmla="*/ 330 w 519"/>
                <a:gd name="T45" fmla="*/ 1254 h 1255"/>
                <a:gd name="T46" fmla="*/ 383 w 519"/>
                <a:gd name="T47" fmla="*/ 1254 h 1255"/>
                <a:gd name="T48" fmla="*/ 431 w 519"/>
                <a:gd name="T49" fmla="*/ 1236 h 1255"/>
                <a:gd name="T50" fmla="*/ 472 w 519"/>
                <a:gd name="T51" fmla="*/ 1194 h 1255"/>
                <a:gd name="T52" fmla="*/ 502 w 519"/>
                <a:gd name="T53" fmla="*/ 1122 h 1255"/>
                <a:gd name="T54" fmla="*/ 518 w 519"/>
                <a:gd name="T55" fmla="*/ 1010 h 1255"/>
                <a:gd name="T56" fmla="*/ 517 w 519"/>
                <a:gd name="T57" fmla="*/ 782 h 1255"/>
                <a:gd name="T58" fmla="*/ 508 w 519"/>
                <a:gd name="T59" fmla="*/ 493 h 1255"/>
                <a:gd name="T60" fmla="*/ 490 w 519"/>
                <a:gd name="T61" fmla="*/ 254 h 1255"/>
                <a:gd name="T62" fmla="*/ 452 w 519"/>
                <a:gd name="T63" fmla="*/ 93 h 1255"/>
                <a:gd name="T64" fmla="*/ 405 w 519"/>
                <a:gd name="T65" fmla="*/ 37 h 1255"/>
                <a:gd name="T66" fmla="*/ 364 w 519"/>
                <a:gd name="T67" fmla="*/ 17 h 1255"/>
                <a:gd name="T68" fmla="*/ 322 w 519"/>
                <a:gd name="T69" fmla="*/ 4 h 1255"/>
                <a:gd name="T70" fmla="*/ 276 w 519"/>
                <a:gd name="T71" fmla="*/ 0 h 1255"/>
                <a:gd name="T72" fmla="*/ 232 w 519"/>
                <a:gd name="T73" fmla="*/ 4 h 1255"/>
                <a:gd name="T74" fmla="*/ 192 w 519"/>
                <a:gd name="T75" fmla="*/ 17 h 1255"/>
                <a:gd name="T76" fmla="*/ 158 w 519"/>
                <a:gd name="T77" fmla="*/ 37 h 1255"/>
                <a:gd name="T78" fmla="*/ 131 w 519"/>
                <a:gd name="T79" fmla="*/ 6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9" h="1255">
                  <a:moveTo>
                    <a:pt x="122" y="85"/>
                  </a:moveTo>
                  <a:lnTo>
                    <a:pt x="120" y="90"/>
                  </a:lnTo>
                  <a:lnTo>
                    <a:pt x="114" y="104"/>
                  </a:lnTo>
                  <a:lnTo>
                    <a:pt x="104" y="127"/>
                  </a:lnTo>
                  <a:lnTo>
                    <a:pt x="92" y="158"/>
                  </a:lnTo>
                  <a:lnTo>
                    <a:pt x="80" y="196"/>
                  </a:lnTo>
                  <a:lnTo>
                    <a:pt x="65" y="238"/>
                  </a:lnTo>
                  <a:lnTo>
                    <a:pt x="50" y="286"/>
                  </a:lnTo>
                  <a:lnTo>
                    <a:pt x="36" y="337"/>
                  </a:lnTo>
                  <a:lnTo>
                    <a:pt x="23" y="391"/>
                  </a:lnTo>
                  <a:lnTo>
                    <a:pt x="12" y="446"/>
                  </a:lnTo>
                  <a:lnTo>
                    <a:pt x="4" y="503"/>
                  </a:lnTo>
                  <a:lnTo>
                    <a:pt x="0" y="559"/>
                  </a:lnTo>
                  <a:lnTo>
                    <a:pt x="0" y="615"/>
                  </a:lnTo>
                  <a:lnTo>
                    <a:pt x="5" y="667"/>
                  </a:lnTo>
                  <a:lnTo>
                    <a:pt x="16" y="717"/>
                  </a:lnTo>
                  <a:lnTo>
                    <a:pt x="33" y="763"/>
                  </a:lnTo>
                  <a:lnTo>
                    <a:pt x="67" y="842"/>
                  </a:lnTo>
                  <a:lnTo>
                    <a:pt x="88" y="908"/>
                  </a:lnTo>
                  <a:lnTo>
                    <a:pt x="98" y="961"/>
                  </a:lnTo>
                  <a:lnTo>
                    <a:pt x="98" y="1004"/>
                  </a:lnTo>
                  <a:lnTo>
                    <a:pt x="91" y="1037"/>
                  </a:lnTo>
                  <a:lnTo>
                    <a:pt x="80" y="1062"/>
                  </a:lnTo>
                  <a:lnTo>
                    <a:pt x="66" y="1081"/>
                  </a:lnTo>
                  <a:lnTo>
                    <a:pt x="51" y="1095"/>
                  </a:lnTo>
                  <a:lnTo>
                    <a:pt x="39" y="1107"/>
                  </a:lnTo>
                  <a:lnTo>
                    <a:pt x="32" y="1119"/>
                  </a:lnTo>
                  <a:lnTo>
                    <a:pt x="28" y="1129"/>
                  </a:lnTo>
                  <a:lnTo>
                    <a:pt x="28" y="1140"/>
                  </a:lnTo>
                  <a:lnTo>
                    <a:pt x="32" y="1150"/>
                  </a:lnTo>
                  <a:lnTo>
                    <a:pt x="38" y="1159"/>
                  </a:lnTo>
                  <a:lnTo>
                    <a:pt x="48" y="1169"/>
                  </a:lnTo>
                  <a:lnTo>
                    <a:pt x="59" y="1177"/>
                  </a:lnTo>
                  <a:lnTo>
                    <a:pt x="73" y="1186"/>
                  </a:lnTo>
                  <a:lnTo>
                    <a:pt x="89" y="1193"/>
                  </a:lnTo>
                  <a:lnTo>
                    <a:pt x="107" y="1200"/>
                  </a:lnTo>
                  <a:lnTo>
                    <a:pt x="126" y="1207"/>
                  </a:lnTo>
                  <a:lnTo>
                    <a:pt x="146" y="1213"/>
                  </a:lnTo>
                  <a:lnTo>
                    <a:pt x="166" y="1218"/>
                  </a:lnTo>
                  <a:lnTo>
                    <a:pt x="186" y="1223"/>
                  </a:lnTo>
                  <a:lnTo>
                    <a:pt x="208" y="1228"/>
                  </a:lnTo>
                  <a:lnTo>
                    <a:pt x="229" y="1233"/>
                  </a:lnTo>
                  <a:lnTo>
                    <a:pt x="254" y="1238"/>
                  </a:lnTo>
                  <a:lnTo>
                    <a:pt x="278" y="1245"/>
                  </a:lnTo>
                  <a:lnTo>
                    <a:pt x="304" y="1250"/>
                  </a:lnTo>
                  <a:lnTo>
                    <a:pt x="330" y="1254"/>
                  </a:lnTo>
                  <a:lnTo>
                    <a:pt x="357" y="1255"/>
                  </a:lnTo>
                  <a:lnTo>
                    <a:pt x="383" y="1254"/>
                  </a:lnTo>
                  <a:lnTo>
                    <a:pt x="407" y="1248"/>
                  </a:lnTo>
                  <a:lnTo>
                    <a:pt x="431" y="1236"/>
                  </a:lnTo>
                  <a:lnTo>
                    <a:pt x="453" y="1219"/>
                  </a:lnTo>
                  <a:lnTo>
                    <a:pt x="472" y="1194"/>
                  </a:lnTo>
                  <a:lnTo>
                    <a:pt x="489" y="1162"/>
                  </a:lnTo>
                  <a:lnTo>
                    <a:pt x="502" y="1122"/>
                  </a:lnTo>
                  <a:lnTo>
                    <a:pt x="512" y="1071"/>
                  </a:lnTo>
                  <a:lnTo>
                    <a:pt x="518" y="1010"/>
                  </a:lnTo>
                  <a:lnTo>
                    <a:pt x="519" y="938"/>
                  </a:lnTo>
                  <a:lnTo>
                    <a:pt x="517" y="782"/>
                  </a:lnTo>
                  <a:lnTo>
                    <a:pt x="514" y="633"/>
                  </a:lnTo>
                  <a:lnTo>
                    <a:pt x="508" y="493"/>
                  </a:lnTo>
                  <a:lnTo>
                    <a:pt x="501" y="366"/>
                  </a:lnTo>
                  <a:lnTo>
                    <a:pt x="490" y="254"/>
                  </a:lnTo>
                  <a:lnTo>
                    <a:pt x="474" y="163"/>
                  </a:lnTo>
                  <a:lnTo>
                    <a:pt x="452" y="93"/>
                  </a:lnTo>
                  <a:lnTo>
                    <a:pt x="422" y="51"/>
                  </a:lnTo>
                  <a:lnTo>
                    <a:pt x="405" y="37"/>
                  </a:lnTo>
                  <a:lnTo>
                    <a:pt x="386" y="26"/>
                  </a:lnTo>
                  <a:lnTo>
                    <a:pt x="364" y="17"/>
                  </a:lnTo>
                  <a:lnTo>
                    <a:pt x="343" y="9"/>
                  </a:lnTo>
                  <a:lnTo>
                    <a:pt x="322" y="4"/>
                  </a:lnTo>
                  <a:lnTo>
                    <a:pt x="298" y="1"/>
                  </a:lnTo>
                  <a:lnTo>
                    <a:pt x="276" y="0"/>
                  </a:lnTo>
                  <a:lnTo>
                    <a:pt x="254" y="1"/>
                  </a:lnTo>
                  <a:lnTo>
                    <a:pt x="232" y="4"/>
                  </a:lnTo>
                  <a:lnTo>
                    <a:pt x="211" y="9"/>
                  </a:lnTo>
                  <a:lnTo>
                    <a:pt x="192" y="17"/>
                  </a:lnTo>
                  <a:lnTo>
                    <a:pt x="174" y="25"/>
                  </a:lnTo>
                  <a:lnTo>
                    <a:pt x="158" y="37"/>
                  </a:lnTo>
                  <a:lnTo>
                    <a:pt x="143" y="51"/>
                  </a:lnTo>
                  <a:lnTo>
                    <a:pt x="131" y="67"/>
                  </a:lnTo>
                  <a:lnTo>
                    <a:pt x="122" y="85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5" name="Freeform 160"/>
            <p:cNvSpPr>
              <a:spLocks noChangeArrowheads="1"/>
            </p:cNvSpPr>
            <p:nvPr/>
          </p:nvSpPr>
          <p:spPr bwMode="auto">
            <a:xfrm>
              <a:off x="548" y="946"/>
              <a:ext cx="123" cy="311"/>
            </a:xfrm>
            <a:custGeom>
              <a:avLst/>
              <a:gdLst>
                <a:gd name="T0" fmla="*/ 114 w 494"/>
                <a:gd name="T1" fmla="*/ 90 h 1243"/>
                <a:gd name="T2" fmla="*/ 99 w 494"/>
                <a:gd name="T3" fmla="*/ 127 h 1243"/>
                <a:gd name="T4" fmla="*/ 75 w 494"/>
                <a:gd name="T5" fmla="*/ 194 h 1243"/>
                <a:gd name="T6" fmla="*/ 47 w 494"/>
                <a:gd name="T7" fmla="*/ 284 h 1243"/>
                <a:gd name="T8" fmla="*/ 21 w 494"/>
                <a:gd name="T9" fmla="*/ 387 h 1243"/>
                <a:gd name="T10" fmla="*/ 4 w 494"/>
                <a:gd name="T11" fmla="*/ 498 h 1243"/>
                <a:gd name="T12" fmla="*/ 0 w 494"/>
                <a:gd name="T13" fmla="*/ 608 h 1243"/>
                <a:gd name="T14" fmla="*/ 15 w 494"/>
                <a:gd name="T15" fmla="*/ 710 h 1243"/>
                <a:gd name="T16" fmla="*/ 64 w 494"/>
                <a:gd name="T17" fmla="*/ 834 h 1243"/>
                <a:gd name="T18" fmla="*/ 93 w 494"/>
                <a:gd name="T19" fmla="*/ 951 h 1243"/>
                <a:gd name="T20" fmla="*/ 86 w 494"/>
                <a:gd name="T21" fmla="*/ 1027 h 1243"/>
                <a:gd name="T22" fmla="*/ 62 w 494"/>
                <a:gd name="T23" fmla="*/ 1070 h 1243"/>
                <a:gd name="T24" fmla="*/ 35 w 494"/>
                <a:gd name="T25" fmla="*/ 1097 h 1243"/>
                <a:gd name="T26" fmla="*/ 22 w 494"/>
                <a:gd name="T27" fmla="*/ 1119 h 1243"/>
                <a:gd name="T28" fmla="*/ 25 w 494"/>
                <a:gd name="T29" fmla="*/ 1140 h 1243"/>
                <a:gd name="T30" fmla="*/ 40 w 494"/>
                <a:gd name="T31" fmla="*/ 1159 h 1243"/>
                <a:gd name="T32" fmla="*/ 66 w 494"/>
                <a:gd name="T33" fmla="*/ 1175 h 1243"/>
                <a:gd name="T34" fmla="*/ 99 w 494"/>
                <a:gd name="T35" fmla="*/ 1189 h 1243"/>
                <a:gd name="T36" fmla="*/ 137 w 494"/>
                <a:gd name="T37" fmla="*/ 1202 h 1243"/>
                <a:gd name="T38" fmla="*/ 177 w 494"/>
                <a:gd name="T39" fmla="*/ 1211 h 1243"/>
                <a:gd name="T40" fmla="*/ 218 w 494"/>
                <a:gd name="T41" fmla="*/ 1221 h 1243"/>
                <a:gd name="T42" fmla="*/ 264 w 494"/>
                <a:gd name="T43" fmla="*/ 1232 h 1243"/>
                <a:gd name="T44" fmla="*/ 314 w 494"/>
                <a:gd name="T45" fmla="*/ 1242 h 1243"/>
                <a:gd name="T46" fmla="*/ 363 w 494"/>
                <a:gd name="T47" fmla="*/ 1241 h 1243"/>
                <a:gd name="T48" fmla="*/ 410 w 494"/>
                <a:gd name="T49" fmla="*/ 1224 h 1243"/>
                <a:gd name="T50" fmla="*/ 450 w 494"/>
                <a:gd name="T51" fmla="*/ 1182 h 1243"/>
                <a:gd name="T52" fmla="*/ 478 w 494"/>
                <a:gd name="T53" fmla="*/ 1110 h 1243"/>
                <a:gd name="T54" fmla="*/ 492 w 494"/>
                <a:gd name="T55" fmla="*/ 999 h 1243"/>
                <a:gd name="T56" fmla="*/ 491 w 494"/>
                <a:gd name="T57" fmla="*/ 774 h 1243"/>
                <a:gd name="T58" fmla="*/ 484 w 494"/>
                <a:gd name="T59" fmla="*/ 488 h 1243"/>
                <a:gd name="T60" fmla="*/ 467 w 494"/>
                <a:gd name="T61" fmla="*/ 253 h 1243"/>
                <a:gd name="T62" fmla="*/ 430 w 494"/>
                <a:gd name="T63" fmla="*/ 94 h 1243"/>
                <a:gd name="T64" fmla="*/ 385 w 494"/>
                <a:gd name="T65" fmla="*/ 37 h 1243"/>
                <a:gd name="T66" fmla="*/ 347 w 494"/>
                <a:gd name="T67" fmla="*/ 17 h 1243"/>
                <a:gd name="T68" fmla="*/ 305 w 494"/>
                <a:gd name="T69" fmla="*/ 4 h 1243"/>
                <a:gd name="T70" fmla="*/ 262 w 494"/>
                <a:gd name="T71" fmla="*/ 0 h 1243"/>
                <a:gd name="T72" fmla="*/ 221 w 494"/>
                <a:gd name="T73" fmla="*/ 4 h 1243"/>
                <a:gd name="T74" fmla="*/ 182 w 494"/>
                <a:gd name="T75" fmla="*/ 16 h 1243"/>
                <a:gd name="T76" fmla="*/ 149 w 494"/>
                <a:gd name="T77" fmla="*/ 37 h 1243"/>
                <a:gd name="T78" fmla="*/ 125 w 494"/>
                <a:gd name="T79" fmla="*/ 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" h="1243">
                  <a:moveTo>
                    <a:pt x="116" y="84"/>
                  </a:moveTo>
                  <a:lnTo>
                    <a:pt x="114" y="90"/>
                  </a:lnTo>
                  <a:lnTo>
                    <a:pt x="109" y="104"/>
                  </a:lnTo>
                  <a:lnTo>
                    <a:pt x="99" y="127"/>
                  </a:lnTo>
                  <a:lnTo>
                    <a:pt x="88" y="157"/>
                  </a:lnTo>
                  <a:lnTo>
                    <a:pt x="75" y="194"/>
                  </a:lnTo>
                  <a:lnTo>
                    <a:pt x="62" y="237"/>
                  </a:lnTo>
                  <a:lnTo>
                    <a:pt x="47" y="284"/>
                  </a:lnTo>
                  <a:lnTo>
                    <a:pt x="34" y="334"/>
                  </a:lnTo>
                  <a:lnTo>
                    <a:pt x="21" y="387"/>
                  </a:lnTo>
                  <a:lnTo>
                    <a:pt x="11" y="443"/>
                  </a:lnTo>
                  <a:lnTo>
                    <a:pt x="4" y="498"/>
                  </a:lnTo>
                  <a:lnTo>
                    <a:pt x="0" y="553"/>
                  </a:lnTo>
                  <a:lnTo>
                    <a:pt x="0" y="608"/>
                  </a:lnTo>
                  <a:lnTo>
                    <a:pt x="4" y="661"/>
                  </a:lnTo>
                  <a:lnTo>
                    <a:pt x="15" y="710"/>
                  </a:lnTo>
                  <a:lnTo>
                    <a:pt x="31" y="755"/>
                  </a:lnTo>
                  <a:lnTo>
                    <a:pt x="64" y="834"/>
                  </a:lnTo>
                  <a:lnTo>
                    <a:pt x="83" y="898"/>
                  </a:lnTo>
                  <a:lnTo>
                    <a:pt x="93" y="951"/>
                  </a:lnTo>
                  <a:lnTo>
                    <a:pt x="93" y="994"/>
                  </a:lnTo>
                  <a:lnTo>
                    <a:pt x="86" y="1027"/>
                  </a:lnTo>
                  <a:lnTo>
                    <a:pt x="75" y="1052"/>
                  </a:lnTo>
                  <a:lnTo>
                    <a:pt x="62" y="1070"/>
                  </a:lnTo>
                  <a:lnTo>
                    <a:pt x="48" y="1084"/>
                  </a:lnTo>
                  <a:lnTo>
                    <a:pt x="35" y="1097"/>
                  </a:lnTo>
                  <a:lnTo>
                    <a:pt x="26" y="1109"/>
                  </a:lnTo>
                  <a:lnTo>
                    <a:pt x="22" y="1119"/>
                  </a:lnTo>
                  <a:lnTo>
                    <a:pt x="22" y="1130"/>
                  </a:lnTo>
                  <a:lnTo>
                    <a:pt x="25" y="1140"/>
                  </a:lnTo>
                  <a:lnTo>
                    <a:pt x="32" y="1149"/>
                  </a:lnTo>
                  <a:lnTo>
                    <a:pt x="40" y="1159"/>
                  </a:lnTo>
                  <a:lnTo>
                    <a:pt x="52" y="1167"/>
                  </a:lnTo>
                  <a:lnTo>
                    <a:pt x="66" y="1175"/>
                  </a:lnTo>
                  <a:lnTo>
                    <a:pt x="82" y="1182"/>
                  </a:lnTo>
                  <a:lnTo>
                    <a:pt x="99" y="1189"/>
                  </a:lnTo>
                  <a:lnTo>
                    <a:pt x="118" y="1195"/>
                  </a:lnTo>
                  <a:lnTo>
                    <a:pt x="137" y="1202"/>
                  </a:lnTo>
                  <a:lnTo>
                    <a:pt x="157" y="1207"/>
                  </a:lnTo>
                  <a:lnTo>
                    <a:pt x="177" y="1211"/>
                  </a:lnTo>
                  <a:lnTo>
                    <a:pt x="197" y="1215"/>
                  </a:lnTo>
                  <a:lnTo>
                    <a:pt x="218" y="1221"/>
                  </a:lnTo>
                  <a:lnTo>
                    <a:pt x="241" y="1226"/>
                  </a:lnTo>
                  <a:lnTo>
                    <a:pt x="264" y="1232"/>
                  </a:lnTo>
                  <a:lnTo>
                    <a:pt x="289" y="1238"/>
                  </a:lnTo>
                  <a:lnTo>
                    <a:pt x="314" y="1242"/>
                  </a:lnTo>
                  <a:lnTo>
                    <a:pt x="339" y="1243"/>
                  </a:lnTo>
                  <a:lnTo>
                    <a:pt x="363" y="1241"/>
                  </a:lnTo>
                  <a:lnTo>
                    <a:pt x="388" y="1235"/>
                  </a:lnTo>
                  <a:lnTo>
                    <a:pt x="410" y="1224"/>
                  </a:lnTo>
                  <a:lnTo>
                    <a:pt x="431" y="1207"/>
                  </a:lnTo>
                  <a:lnTo>
                    <a:pt x="450" y="1182"/>
                  </a:lnTo>
                  <a:lnTo>
                    <a:pt x="465" y="1150"/>
                  </a:lnTo>
                  <a:lnTo>
                    <a:pt x="478" y="1110"/>
                  </a:lnTo>
                  <a:lnTo>
                    <a:pt x="487" y="1060"/>
                  </a:lnTo>
                  <a:lnTo>
                    <a:pt x="492" y="999"/>
                  </a:lnTo>
                  <a:lnTo>
                    <a:pt x="494" y="928"/>
                  </a:lnTo>
                  <a:lnTo>
                    <a:pt x="491" y="774"/>
                  </a:lnTo>
                  <a:lnTo>
                    <a:pt x="488" y="627"/>
                  </a:lnTo>
                  <a:lnTo>
                    <a:pt x="484" y="488"/>
                  </a:lnTo>
                  <a:lnTo>
                    <a:pt x="478" y="363"/>
                  </a:lnTo>
                  <a:lnTo>
                    <a:pt x="467" y="253"/>
                  </a:lnTo>
                  <a:lnTo>
                    <a:pt x="451" y="162"/>
                  </a:lnTo>
                  <a:lnTo>
                    <a:pt x="430" y="94"/>
                  </a:lnTo>
                  <a:lnTo>
                    <a:pt x="402" y="51"/>
                  </a:lnTo>
                  <a:lnTo>
                    <a:pt x="385" y="37"/>
                  </a:lnTo>
                  <a:lnTo>
                    <a:pt x="367" y="27"/>
                  </a:lnTo>
                  <a:lnTo>
                    <a:pt x="347" y="17"/>
                  </a:lnTo>
                  <a:lnTo>
                    <a:pt x="326" y="10"/>
                  </a:lnTo>
                  <a:lnTo>
                    <a:pt x="305" y="4"/>
                  </a:lnTo>
                  <a:lnTo>
                    <a:pt x="283" y="1"/>
                  </a:lnTo>
                  <a:lnTo>
                    <a:pt x="262" y="0"/>
                  </a:lnTo>
                  <a:lnTo>
                    <a:pt x="241" y="1"/>
                  </a:lnTo>
                  <a:lnTo>
                    <a:pt x="221" y="4"/>
                  </a:lnTo>
                  <a:lnTo>
                    <a:pt x="200" y="9"/>
                  </a:lnTo>
                  <a:lnTo>
                    <a:pt x="182" y="16"/>
                  </a:lnTo>
                  <a:lnTo>
                    <a:pt x="164" y="26"/>
                  </a:lnTo>
                  <a:lnTo>
                    <a:pt x="149" y="37"/>
                  </a:lnTo>
                  <a:lnTo>
                    <a:pt x="135" y="50"/>
                  </a:lnTo>
                  <a:lnTo>
                    <a:pt x="125" y="66"/>
                  </a:lnTo>
                  <a:lnTo>
                    <a:pt x="116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6" name="Freeform 161"/>
            <p:cNvSpPr>
              <a:spLocks noChangeArrowheads="1"/>
            </p:cNvSpPr>
            <p:nvPr/>
          </p:nvSpPr>
          <p:spPr bwMode="auto">
            <a:xfrm>
              <a:off x="551" y="949"/>
              <a:ext cx="118" cy="307"/>
            </a:xfrm>
            <a:custGeom>
              <a:avLst/>
              <a:gdLst>
                <a:gd name="T0" fmla="*/ 108 w 471"/>
                <a:gd name="T1" fmla="*/ 88 h 1228"/>
                <a:gd name="T2" fmla="*/ 95 w 471"/>
                <a:gd name="T3" fmla="*/ 125 h 1228"/>
                <a:gd name="T4" fmla="*/ 71 w 471"/>
                <a:gd name="T5" fmla="*/ 192 h 1228"/>
                <a:gd name="T6" fmla="*/ 46 w 471"/>
                <a:gd name="T7" fmla="*/ 279 h 1228"/>
                <a:gd name="T8" fmla="*/ 21 w 471"/>
                <a:gd name="T9" fmla="*/ 383 h 1228"/>
                <a:gd name="T10" fmla="*/ 4 w 471"/>
                <a:gd name="T11" fmla="*/ 491 h 1228"/>
                <a:gd name="T12" fmla="*/ 0 w 471"/>
                <a:gd name="T13" fmla="*/ 600 h 1228"/>
                <a:gd name="T14" fmla="*/ 14 w 471"/>
                <a:gd name="T15" fmla="*/ 700 h 1228"/>
                <a:gd name="T16" fmla="*/ 60 w 471"/>
                <a:gd name="T17" fmla="*/ 823 h 1228"/>
                <a:gd name="T18" fmla="*/ 89 w 471"/>
                <a:gd name="T19" fmla="*/ 940 h 1228"/>
                <a:gd name="T20" fmla="*/ 84 w 471"/>
                <a:gd name="T21" fmla="*/ 1015 h 1228"/>
                <a:gd name="T22" fmla="*/ 59 w 471"/>
                <a:gd name="T23" fmla="*/ 1058 h 1228"/>
                <a:gd name="T24" fmla="*/ 32 w 471"/>
                <a:gd name="T25" fmla="*/ 1084 h 1228"/>
                <a:gd name="T26" fmla="*/ 19 w 471"/>
                <a:gd name="T27" fmla="*/ 1107 h 1228"/>
                <a:gd name="T28" fmla="*/ 21 w 471"/>
                <a:gd name="T29" fmla="*/ 1128 h 1228"/>
                <a:gd name="T30" fmla="*/ 36 w 471"/>
                <a:gd name="T31" fmla="*/ 1146 h 1228"/>
                <a:gd name="T32" fmla="*/ 62 w 471"/>
                <a:gd name="T33" fmla="*/ 1162 h 1228"/>
                <a:gd name="T34" fmla="*/ 94 w 471"/>
                <a:gd name="T35" fmla="*/ 1175 h 1228"/>
                <a:gd name="T36" fmla="*/ 131 w 471"/>
                <a:gd name="T37" fmla="*/ 1186 h 1228"/>
                <a:gd name="T38" fmla="*/ 169 w 471"/>
                <a:gd name="T39" fmla="*/ 1196 h 1228"/>
                <a:gd name="T40" fmla="*/ 209 w 471"/>
                <a:gd name="T41" fmla="*/ 1206 h 1228"/>
                <a:gd name="T42" fmla="*/ 252 w 471"/>
                <a:gd name="T43" fmla="*/ 1217 h 1228"/>
                <a:gd name="T44" fmla="*/ 299 w 471"/>
                <a:gd name="T45" fmla="*/ 1227 h 1228"/>
                <a:gd name="T46" fmla="*/ 347 w 471"/>
                <a:gd name="T47" fmla="*/ 1226 h 1228"/>
                <a:gd name="T48" fmla="*/ 391 w 471"/>
                <a:gd name="T49" fmla="*/ 1209 h 1228"/>
                <a:gd name="T50" fmla="*/ 428 w 471"/>
                <a:gd name="T51" fmla="*/ 1168 h 1228"/>
                <a:gd name="T52" fmla="*/ 456 w 471"/>
                <a:gd name="T53" fmla="*/ 1097 h 1228"/>
                <a:gd name="T54" fmla="*/ 470 w 471"/>
                <a:gd name="T55" fmla="*/ 987 h 1228"/>
                <a:gd name="T56" fmla="*/ 469 w 471"/>
                <a:gd name="T57" fmla="*/ 765 h 1228"/>
                <a:gd name="T58" fmla="*/ 461 w 471"/>
                <a:gd name="T59" fmla="*/ 482 h 1228"/>
                <a:gd name="T60" fmla="*/ 445 w 471"/>
                <a:gd name="T61" fmla="*/ 249 h 1228"/>
                <a:gd name="T62" fmla="*/ 410 w 471"/>
                <a:gd name="T63" fmla="*/ 92 h 1228"/>
                <a:gd name="T64" fmla="*/ 368 w 471"/>
                <a:gd name="T65" fmla="*/ 37 h 1228"/>
                <a:gd name="T66" fmla="*/ 331 w 471"/>
                <a:gd name="T67" fmla="*/ 16 h 1228"/>
                <a:gd name="T68" fmla="*/ 292 w 471"/>
                <a:gd name="T69" fmla="*/ 4 h 1228"/>
                <a:gd name="T70" fmla="*/ 250 w 471"/>
                <a:gd name="T71" fmla="*/ 0 h 1228"/>
                <a:gd name="T72" fmla="*/ 211 w 471"/>
                <a:gd name="T73" fmla="*/ 3 h 1228"/>
                <a:gd name="T74" fmla="*/ 174 w 471"/>
                <a:gd name="T75" fmla="*/ 16 h 1228"/>
                <a:gd name="T76" fmla="*/ 143 w 471"/>
                <a:gd name="T77" fmla="*/ 36 h 1228"/>
                <a:gd name="T78" fmla="*/ 119 w 471"/>
                <a:gd name="T79" fmla="*/ 6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1228">
                  <a:moveTo>
                    <a:pt x="111" y="83"/>
                  </a:moveTo>
                  <a:lnTo>
                    <a:pt x="108" y="88"/>
                  </a:lnTo>
                  <a:lnTo>
                    <a:pt x="103" y="102"/>
                  </a:lnTo>
                  <a:lnTo>
                    <a:pt x="95" y="125"/>
                  </a:lnTo>
                  <a:lnTo>
                    <a:pt x="84" y="154"/>
                  </a:lnTo>
                  <a:lnTo>
                    <a:pt x="71" y="192"/>
                  </a:lnTo>
                  <a:lnTo>
                    <a:pt x="58" y="233"/>
                  </a:lnTo>
                  <a:lnTo>
                    <a:pt x="46" y="279"/>
                  </a:lnTo>
                  <a:lnTo>
                    <a:pt x="33" y="329"/>
                  </a:lnTo>
                  <a:lnTo>
                    <a:pt x="21" y="383"/>
                  </a:lnTo>
                  <a:lnTo>
                    <a:pt x="11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0" y="600"/>
                  </a:lnTo>
                  <a:lnTo>
                    <a:pt x="4" y="652"/>
                  </a:lnTo>
                  <a:lnTo>
                    <a:pt x="14" y="700"/>
                  </a:lnTo>
                  <a:lnTo>
                    <a:pt x="30" y="745"/>
                  </a:lnTo>
                  <a:lnTo>
                    <a:pt x="60" y="823"/>
                  </a:lnTo>
                  <a:lnTo>
                    <a:pt x="80" y="887"/>
                  </a:lnTo>
                  <a:lnTo>
                    <a:pt x="89" y="940"/>
                  </a:lnTo>
                  <a:lnTo>
                    <a:pt x="89" y="982"/>
                  </a:lnTo>
                  <a:lnTo>
                    <a:pt x="84" y="1015"/>
                  </a:lnTo>
                  <a:lnTo>
                    <a:pt x="73" y="1039"/>
                  </a:lnTo>
                  <a:lnTo>
                    <a:pt x="59" y="1058"/>
                  </a:lnTo>
                  <a:lnTo>
                    <a:pt x="46" y="1071"/>
                  </a:lnTo>
                  <a:lnTo>
                    <a:pt x="32" y="1084"/>
                  </a:lnTo>
                  <a:lnTo>
                    <a:pt x="23" y="1096"/>
                  </a:lnTo>
                  <a:lnTo>
                    <a:pt x="19" y="1107"/>
                  </a:lnTo>
                  <a:lnTo>
                    <a:pt x="18" y="1118"/>
                  </a:lnTo>
                  <a:lnTo>
                    <a:pt x="21" y="1128"/>
                  </a:lnTo>
                  <a:lnTo>
                    <a:pt x="26" y="1137"/>
                  </a:lnTo>
                  <a:lnTo>
                    <a:pt x="36" y="1146"/>
                  </a:lnTo>
                  <a:lnTo>
                    <a:pt x="48" y="1154"/>
                  </a:lnTo>
                  <a:lnTo>
                    <a:pt x="62" y="1162"/>
                  </a:lnTo>
                  <a:lnTo>
                    <a:pt x="76" y="1168"/>
                  </a:lnTo>
                  <a:lnTo>
                    <a:pt x="94" y="1175"/>
                  </a:lnTo>
                  <a:lnTo>
                    <a:pt x="112" y="1181"/>
                  </a:lnTo>
                  <a:lnTo>
                    <a:pt x="131" y="1186"/>
                  </a:lnTo>
                  <a:lnTo>
                    <a:pt x="150" y="1192"/>
                  </a:lnTo>
                  <a:lnTo>
                    <a:pt x="169" y="1196"/>
                  </a:lnTo>
                  <a:lnTo>
                    <a:pt x="188" y="1200"/>
                  </a:lnTo>
                  <a:lnTo>
                    <a:pt x="209" y="1206"/>
                  </a:lnTo>
                  <a:lnTo>
                    <a:pt x="230" y="1211"/>
                  </a:lnTo>
                  <a:lnTo>
                    <a:pt x="252" y="1217"/>
                  </a:lnTo>
                  <a:lnTo>
                    <a:pt x="276" y="1223"/>
                  </a:lnTo>
                  <a:lnTo>
                    <a:pt x="299" y="1227"/>
                  </a:lnTo>
                  <a:lnTo>
                    <a:pt x="324" y="1228"/>
                  </a:lnTo>
                  <a:lnTo>
                    <a:pt x="347" y="1226"/>
                  </a:lnTo>
                  <a:lnTo>
                    <a:pt x="370" y="1219"/>
                  </a:lnTo>
                  <a:lnTo>
                    <a:pt x="391" y="1209"/>
                  </a:lnTo>
                  <a:lnTo>
                    <a:pt x="411" y="1192"/>
                  </a:lnTo>
                  <a:lnTo>
                    <a:pt x="428" y="1168"/>
                  </a:lnTo>
                  <a:lnTo>
                    <a:pt x="443" y="1136"/>
                  </a:lnTo>
                  <a:lnTo>
                    <a:pt x="456" y="1097"/>
                  </a:lnTo>
                  <a:lnTo>
                    <a:pt x="465" y="1047"/>
                  </a:lnTo>
                  <a:lnTo>
                    <a:pt x="470" y="987"/>
                  </a:lnTo>
                  <a:lnTo>
                    <a:pt x="471" y="917"/>
                  </a:lnTo>
                  <a:lnTo>
                    <a:pt x="469" y="765"/>
                  </a:lnTo>
                  <a:lnTo>
                    <a:pt x="466" y="619"/>
                  </a:lnTo>
                  <a:lnTo>
                    <a:pt x="461" y="482"/>
                  </a:lnTo>
                  <a:lnTo>
                    <a:pt x="455" y="358"/>
                  </a:lnTo>
                  <a:lnTo>
                    <a:pt x="445" y="249"/>
                  </a:lnTo>
                  <a:lnTo>
                    <a:pt x="431" y="160"/>
                  </a:lnTo>
                  <a:lnTo>
                    <a:pt x="410" y="92"/>
                  </a:lnTo>
                  <a:lnTo>
                    <a:pt x="384" y="50"/>
                  </a:lnTo>
                  <a:lnTo>
                    <a:pt x="368" y="37"/>
                  </a:lnTo>
                  <a:lnTo>
                    <a:pt x="351" y="25"/>
                  </a:lnTo>
                  <a:lnTo>
                    <a:pt x="331" y="16"/>
                  </a:lnTo>
                  <a:lnTo>
                    <a:pt x="312" y="9"/>
                  </a:lnTo>
                  <a:lnTo>
                    <a:pt x="292" y="4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30" y="1"/>
                  </a:lnTo>
                  <a:lnTo>
                    <a:pt x="211" y="3"/>
                  </a:lnTo>
                  <a:lnTo>
                    <a:pt x="192" y="8"/>
                  </a:lnTo>
                  <a:lnTo>
                    <a:pt x="174" y="16"/>
                  </a:lnTo>
                  <a:lnTo>
                    <a:pt x="158" y="25"/>
                  </a:lnTo>
                  <a:lnTo>
                    <a:pt x="143" y="36"/>
                  </a:lnTo>
                  <a:lnTo>
                    <a:pt x="130" y="50"/>
                  </a:lnTo>
                  <a:lnTo>
                    <a:pt x="119" y="65"/>
                  </a:lnTo>
                  <a:lnTo>
                    <a:pt x="111" y="83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7" name="Freeform 162"/>
            <p:cNvSpPr>
              <a:spLocks noChangeArrowheads="1"/>
            </p:cNvSpPr>
            <p:nvPr/>
          </p:nvSpPr>
          <p:spPr bwMode="auto">
            <a:xfrm>
              <a:off x="311" y="789"/>
              <a:ext cx="100" cy="47"/>
            </a:xfrm>
            <a:custGeom>
              <a:avLst/>
              <a:gdLst>
                <a:gd name="T0" fmla="*/ 179 w 400"/>
                <a:gd name="T1" fmla="*/ 79 h 189"/>
                <a:gd name="T2" fmla="*/ 185 w 400"/>
                <a:gd name="T3" fmla="*/ 80 h 189"/>
                <a:gd name="T4" fmla="*/ 201 w 400"/>
                <a:gd name="T5" fmla="*/ 85 h 189"/>
                <a:gd name="T6" fmla="*/ 225 w 400"/>
                <a:gd name="T7" fmla="*/ 93 h 189"/>
                <a:gd name="T8" fmla="*/ 254 w 400"/>
                <a:gd name="T9" fmla="*/ 103 h 189"/>
                <a:gd name="T10" fmla="*/ 282 w 400"/>
                <a:gd name="T11" fmla="*/ 115 h 189"/>
                <a:gd name="T12" fmla="*/ 310 w 400"/>
                <a:gd name="T13" fmla="*/ 130 h 189"/>
                <a:gd name="T14" fmla="*/ 334 w 400"/>
                <a:gd name="T15" fmla="*/ 148 h 189"/>
                <a:gd name="T16" fmla="*/ 348 w 400"/>
                <a:gd name="T17" fmla="*/ 168 h 189"/>
                <a:gd name="T18" fmla="*/ 360 w 400"/>
                <a:gd name="T19" fmla="*/ 181 h 189"/>
                <a:gd name="T20" fmla="*/ 373 w 400"/>
                <a:gd name="T21" fmla="*/ 182 h 189"/>
                <a:gd name="T22" fmla="*/ 385 w 400"/>
                <a:gd name="T23" fmla="*/ 174 h 189"/>
                <a:gd name="T24" fmla="*/ 394 w 400"/>
                <a:gd name="T25" fmla="*/ 157 h 189"/>
                <a:gd name="T26" fmla="*/ 400 w 400"/>
                <a:gd name="T27" fmla="*/ 136 h 189"/>
                <a:gd name="T28" fmla="*/ 399 w 400"/>
                <a:gd name="T29" fmla="*/ 111 h 189"/>
                <a:gd name="T30" fmla="*/ 389 w 400"/>
                <a:gd name="T31" fmla="*/ 87 h 189"/>
                <a:gd name="T32" fmla="*/ 369 w 400"/>
                <a:gd name="T33" fmla="*/ 64 h 189"/>
                <a:gd name="T34" fmla="*/ 355 w 400"/>
                <a:gd name="T35" fmla="*/ 53 h 189"/>
                <a:gd name="T36" fmla="*/ 339 w 400"/>
                <a:gd name="T37" fmla="*/ 44 h 189"/>
                <a:gd name="T38" fmla="*/ 322 w 400"/>
                <a:gd name="T39" fmla="*/ 34 h 189"/>
                <a:gd name="T40" fmla="*/ 303 w 400"/>
                <a:gd name="T41" fmla="*/ 26 h 189"/>
                <a:gd name="T42" fmla="*/ 282 w 400"/>
                <a:gd name="T43" fmla="*/ 18 h 189"/>
                <a:gd name="T44" fmla="*/ 261 w 400"/>
                <a:gd name="T45" fmla="*/ 12 h 189"/>
                <a:gd name="T46" fmla="*/ 239 w 400"/>
                <a:gd name="T47" fmla="*/ 7 h 189"/>
                <a:gd name="T48" fmla="*/ 217 w 400"/>
                <a:gd name="T49" fmla="*/ 2 h 189"/>
                <a:gd name="T50" fmla="*/ 194 w 400"/>
                <a:gd name="T51" fmla="*/ 0 h 189"/>
                <a:gd name="T52" fmla="*/ 172 w 400"/>
                <a:gd name="T53" fmla="*/ 0 h 189"/>
                <a:gd name="T54" fmla="*/ 150 w 400"/>
                <a:gd name="T55" fmla="*/ 1 h 189"/>
                <a:gd name="T56" fmla="*/ 129 w 400"/>
                <a:gd name="T57" fmla="*/ 4 h 189"/>
                <a:gd name="T58" fmla="*/ 109 w 400"/>
                <a:gd name="T59" fmla="*/ 10 h 189"/>
                <a:gd name="T60" fmla="*/ 89 w 400"/>
                <a:gd name="T61" fmla="*/ 17 h 189"/>
                <a:gd name="T62" fmla="*/ 71 w 400"/>
                <a:gd name="T63" fmla="*/ 28 h 189"/>
                <a:gd name="T64" fmla="*/ 55 w 400"/>
                <a:gd name="T65" fmla="*/ 41 h 189"/>
                <a:gd name="T66" fmla="*/ 30 w 400"/>
                <a:gd name="T67" fmla="*/ 68 h 189"/>
                <a:gd name="T68" fmla="*/ 13 w 400"/>
                <a:gd name="T69" fmla="*/ 93 h 189"/>
                <a:gd name="T70" fmla="*/ 3 w 400"/>
                <a:gd name="T71" fmla="*/ 115 h 189"/>
                <a:gd name="T72" fmla="*/ 0 w 400"/>
                <a:gd name="T73" fmla="*/ 134 h 189"/>
                <a:gd name="T74" fmla="*/ 2 w 400"/>
                <a:gd name="T75" fmla="*/ 152 h 189"/>
                <a:gd name="T76" fmla="*/ 6 w 400"/>
                <a:gd name="T77" fmla="*/ 164 h 189"/>
                <a:gd name="T78" fmla="*/ 14 w 400"/>
                <a:gd name="T79" fmla="*/ 175 h 189"/>
                <a:gd name="T80" fmla="*/ 22 w 400"/>
                <a:gd name="T81" fmla="*/ 182 h 189"/>
                <a:gd name="T82" fmla="*/ 31 w 400"/>
                <a:gd name="T83" fmla="*/ 187 h 189"/>
                <a:gd name="T84" fmla="*/ 37 w 400"/>
                <a:gd name="T85" fmla="*/ 189 h 189"/>
                <a:gd name="T86" fmla="*/ 43 w 400"/>
                <a:gd name="T87" fmla="*/ 188 h 189"/>
                <a:gd name="T88" fmla="*/ 49 w 400"/>
                <a:gd name="T89" fmla="*/ 185 h 189"/>
                <a:gd name="T90" fmla="*/ 52 w 400"/>
                <a:gd name="T91" fmla="*/ 178 h 189"/>
                <a:gd name="T92" fmla="*/ 55 w 400"/>
                <a:gd name="T93" fmla="*/ 169 h 189"/>
                <a:gd name="T94" fmla="*/ 56 w 400"/>
                <a:gd name="T95" fmla="*/ 157 h 189"/>
                <a:gd name="T96" fmla="*/ 55 w 400"/>
                <a:gd name="T97" fmla="*/ 142 h 189"/>
                <a:gd name="T98" fmla="*/ 55 w 400"/>
                <a:gd name="T99" fmla="*/ 127 h 189"/>
                <a:gd name="T100" fmla="*/ 59 w 400"/>
                <a:gd name="T101" fmla="*/ 112 h 189"/>
                <a:gd name="T102" fmla="*/ 68 w 400"/>
                <a:gd name="T103" fmla="*/ 100 h 189"/>
                <a:gd name="T104" fmla="*/ 81 w 400"/>
                <a:gd name="T105" fmla="*/ 91 h 189"/>
                <a:gd name="T106" fmla="*/ 99 w 400"/>
                <a:gd name="T107" fmla="*/ 83 h 189"/>
                <a:gd name="T108" fmla="*/ 120 w 400"/>
                <a:gd name="T109" fmla="*/ 78 h 189"/>
                <a:gd name="T110" fmla="*/ 147 w 400"/>
                <a:gd name="T111" fmla="*/ 77 h 189"/>
                <a:gd name="T112" fmla="*/ 179 w 400"/>
                <a:gd name="T113" fmla="*/ 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" h="189">
                  <a:moveTo>
                    <a:pt x="179" y="79"/>
                  </a:moveTo>
                  <a:lnTo>
                    <a:pt x="185" y="80"/>
                  </a:lnTo>
                  <a:lnTo>
                    <a:pt x="201" y="85"/>
                  </a:lnTo>
                  <a:lnTo>
                    <a:pt x="225" y="93"/>
                  </a:lnTo>
                  <a:lnTo>
                    <a:pt x="254" y="103"/>
                  </a:lnTo>
                  <a:lnTo>
                    <a:pt x="282" y="115"/>
                  </a:lnTo>
                  <a:lnTo>
                    <a:pt x="310" y="130"/>
                  </a:lnTo>
                  <a:lnTo>
                    <a:pt x="334" y="148"/>
                  </a:lnTo>
                  <a:lnTo>
                    <a:pt x="348" y="168"/>
                  </a:lnTo>
                  <a:lnTo>
                    <a:pt x="360" y="181"/>
                  </a:lnTo>
                  <a:lnTo>
                    <a:pt x="373" y="182"/>
                  </a:lnTo>
                  <a:lnTo>
                    <a:pt x="385" y="174"/>
                  </a:lnTo>
                  <a:lnTo>
                    <a:pt x="394" y="157"/>
                  </a:lnTo>
                  <a:lnTo>
                    <a:pt x="400" y="136"/>
                  </a:lnTo>
                  <a:lnTo>
                    <a:pt x="399" y="111"/>
                  </a:lnTo>
                  <a:lnTo>
                    <a:pt x="389" y="87"/>
                  </a:lnTo>
                  <a:lnTo>
                    <a:pt x="369" y="64"/>
                  </a:lnTo>
                  <a:lnTo>
                    <a:pt x="355" y="53"/>
                  </a:lnTo>
                  <a:lnTo>
                    <a:pt x="339" y="44"/>
                  </a:lnTo>
                  <a:lnTo>
                    <a:pt x="322" y="34"/>
                  </a:lnTo>
                  <a:lnTo>
                    <a:pt x="303" y="26"/>
                  </a:lnTo>
                  <a:lnTo>
                    <a:pt x="282" y="18"/>
                  </a:lnTo>
                  <a:lnTo>
                    <a:pt x="261" y="12"/>
                  </a:lnTo>
                  <a:lnTo>
                    <a:pt x="239" y="7"/>
                  </a:lnTo>
                  <a:lnTo>
                    <a:pt x="217" y="2"/>
                  </a:lnTo>
                  <a:lnTo>
                    <a:pt x="194" y="0"/>
                  </a:lnTo>
                  <a:lnTo>
                    <a:pt x="172" y="0"/>
                  </a:lnTo>
                  <a:lnTo>
                    <a:pt x="150" y="1"/>
                  </a:lnTo>
                  <a:lnTo>
                    <a:pt x="129" y="4"/>
                  </a:lnTo>
                  <a:lnTo>
                    <a:pt x="109" y="10"/>
                  </a:lnTo>
                  <a:lnTo>
                    <a:pt x="89" y="17"/>
                  </a:lnTo>
                  <a:lnTo>
                    <a:pt x="71" y="28"/>
                  </a:lnTo>
                  <a:lnTo>
                    <a:pt x="55" y="41"/>
                  </a:lnTo>
                  <a:lnTo>
                    <a:pt x="30" y="68"/>
                  </a:lnTo>
                  <a:lnTo>
                    <a:pt x="13" y="93"/>
                  </a:lnTo>
                  <a:lnTo>
                    <a:pt x="3" y="115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6" y="164"/>
                  </a:lnTo>
                  <a:lnTo>
                    <a:pt x="14" y="175"/>
                  </a:lnTo>
                  <a:lnTo>
                    <a:pt x="22" y="182"/>
                  </a:lnTo>
                  <a:lnTo>
                    <a:pt x="31" y="187"/>
                  </a:lnTo>
                  <a:lnTo>
                    <a:pt x="37" y="189"/>
                  </a:lnTo>
                  <a:lnTo>
                    <a:pt x="43" y="188"/>
                  </a:lnTo>
                  <a:lnTo>
                    <a:pt x="49" y="185"/>
                  </a:lnTo>
                  <a:lnTo>
                    <a:pt x="52" y="178"/>
                  </a:lnTo>
                  <a:lnTo>
                    <a:pt x="55" y="169"/>
                  </a:lnTo>
                  <a:lnTo>
                    <a:pt x="56" y="157"/>
                  </a:lnTo>
                  <a:lnTo>
                    <a:pt x="55" y="142"/>
                  </a:lnTo>
                  <a:lnTo>
                    <a:pt x="55" y="127"/>
                  </a:lnTo>
                  <a:lnTo>
                    <a:pt x="59" y="112"/>
                  </a:lnTo>
                  <a:lnTo>
                    <a:pt x="68" y="100"/>
                  </a:lnTo>
                  <a:lnTo>
                    <a:pt x="81" y="91"/>
                  </a:lnTo>
                  <a:lnTo>
                    <a:pt x="99" y="83"/>
                  </a:lnTo>
                  <a:lnTo>
                    <a:pt x="120" y="78"/>
                  </a:lnTo>
                  <a:lnTo>
                    <a:pt x="147" y="77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8" name="Freeform 163"/>
            <p:cNvSpPr>
              <a:spLocks noChangeArrowheads="1"/>
            </p:cNvSpPr>
            <p:nvPr/>
          </p:nvSpPr>
          <p:spPr bwMode="auto">
            <a:xfrm>
              <a:off x="312" y="790"/>
              <a:ext cx="97" cy="44"/>
            </a:xfrm>
            <a:custGeom>
              <a:avLst/>
              <a:gdLst>
                <a:gd name="T0" fmla="*/ 49 w 388"/>
                <a:gd name="T1" fmla="*/ 113 h 175"/>
                <a:gd name="T2" fmla="*/ 65 w 388"/>
                <a:gd name="T3" fmla="*/ 86 h 175"/>
                <a:gd name="T4" fmla="*/ 97 w 388"/>
                <a:gd name="T5" fmla="*/ 68 h 175"/>
                <a:gd name="T6" fmla="*/ 146 w 388"/>
                <a:gd name="T7" fmla="*/ 63 h 175"/>
                <a:gd name="T8" fmla="*/ 189 w 388"/>
                <a:gd name="T9" fmla="*/ 72 h 175"/>
                <a:gd name="T10" fmla="*/ 231 w 388"/>
                <a:gd name="T11" fmla="*/ 86 h 175"/>
                <a:gd name="T12" fmla="*/ 286 w 388"/>
                <a:gd name="T13" fmla="*/ 107 h 175"/>
                <a:gd name="T14" fmla="*/ 331 w 388"/>
                <a:gd name="T15" fmla="*/ 136 h 175"/>
                <a:gd name="T16" fmla="*/ 351 w 388"/>
                <a:gd name="T17" fmla="*/ 163 h 175"/>
                <a:gd name="T18" fmla="*/ 365 w 388"/>
                <a:gd name="T19" fmla="*/ 169 h 175"/>
                <a:gd name="T20" fmla="*/ 377 w 388"/>
                <a:gd name="T21" fmla="*/ 162 h 175"/>
                <a:gd name="T22" fmla="*/ 386 w 388"/>
                <a:gd name="T23" fmla="*/ 143 h 175"/>
                <a:gd name="T24" fmla="*/ 388 w 388"/>
                <a:gd name="T25" fmla="*/ 123 h 175"/>
                <a:gd name="T26" fmla="*/ 386 w 388"/>
                <a:gd name="T27" fmla="*/ 104 h 175"/>
                <a:gd name="T28" fmla="*/ 379 w 388"/>
                <a:gd name="T29" fmla="*/ 86 h 175"/>
                <a:gd name="T30" fmla="*/ 365 w 388"/>
                <a:gd name="T31" fmla="*/ 67 h 175"/>
                <a:gd name="T32" fmla="*/ 341 w 388"/>
                <a:gd name="T33" fmla="*/ 47 h 175"/>
                <a:gd name="T34" fmla="*/ 306 w 388"/>
                <a:gd name="T35" fmla="*/ 28 h 175"/>
                <a:gd name="T36" fmla="*/ 265 w 388"/>
                <a:gd name="T37" fmla="*/ 12 h 175"/>
                <a:gd name="T38" fmla="*/ 221 w 388"/>
                <a:gd name="T39" fmla="*/ 3 h 175"/>
                <a:gd name="T40" fmla="*/ 178 w 388"/>
                <a:gd name="T41" fmla="*/ 0 h 175"/>
                <a:gd name="T42" fmla="*/ 139 w 388"/>
                <a:gd name="T43" fmla="*/ 3 h 175"/>
                <a:gd name="T44" fmla="*/ 102 w 388"/>
                <a:gd name="T45" fmla="*/ 11 h 175"/>
                <a:gd name="T46" fmla="*/ 69 w 388"/>
                <a:gd name="T47" fmla="*/ 27 h 175"/>
                <a:gd name="T48" fmla="*/ 47 w 388"/>
                <a:gd name="T49" fmla="*/ 45 h 175"/>
                <a:gd name="T50" fmla="*/ 33 w 388"/>
                <a:gd name="T51" fmla="*/ 61 h 175"/>
                <a:gd name="T52" fmla="*/ 21 w 388"/>
                <a:gd name="T53" fmla="*/ 76 h 175"/>
                <a:gd name="T54" fmla="*/ 12 w 388"/>
                <a:gd name="T55" fmla="*/ 91 h 175"/>
                <a:gd name="T56" fmla="*/ 2 w 388"/>
                <a:gd name="T57" fmla="*/ 114 h 175"/>
                <a:gd name="T58" fmla="*/ 1 w 388"/>
                <a:gd name="T59" fmla="*/ 139 h 175"/>
                <a:gd name="T60" fmla="*/ 5 w 388"/>
                <a:gd name="T61" fmla="*/ 154 h 175"/>
                <a:gd name="T62" fmla="*/ 14 w 388"/>
                <a:gd name="T63" fmla="*/ 167 h 175"/>
                <a:gd name="T64" fmla="*/ 32 w 388"/>
                <a:gd name="T65" fmla="*/ 175 h 175"/>
                <a:gd name="T66" fmla="*/ 46 w 388"/>
                <a:gd name="T67" fmla="*/ 15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175">
                  <a:moveTo>
                    <a:pt x="47" y="127"/>
                  </a:moveTo>
                  <a:lnTo>
                    <a:pt x="49" y="113"/>
                  </a:lnTo>
                  <a:lnTo>
                    <a:pt x="55" y="99"/>
                  </a:lnTo>
                  <a:lnTo>
                    <a:pt x="65" y="86"/>
                  </a:lnTo>
                  <a:lnTo>
                    <a:pt x="79" y="75"/>
                  </a:lnTo>
                  <a:lnTo>
                    <a:pt x="97" y="68"/>
                  </a:lnTo>
                  <a:lnTo>
                    <a:pt x="119" y="63"/>
                  </a:lnTo>
                  <a:lnTo>
                    <a:pt x="146" y="63"/>
                  </a:lnTo>
                  <a:lnTo>
                    <a:pt x="176" y="69"/>
                  </a:lnTo>
                  <a:lnTo>
                    <a:pt x="189" y="72"/>
                  </a:lnTo>
                  <a:lnTo>
                    <a:pt x="208" y="77"/>
                  </a:lnTo>
                  <a:lnTo>
                    <a:pt x="231" y="86"/>
                  </a:lnTo>
                  <a:lnTo>
                    <a:pt x="259" y="95"/>
                  </a:lnTo>
                  <a:lnTo>
                    <a:pt x="286" y="107"/>
                  </a:lnTo>
                  <a:lnTo>
                    <a:pt x="310" y="121"/>
                  </a:lnTo>
                  <a:lnTo>
                    <a:pt x="331" y="136"/>
                  </a:lnTo>
                  <a:lnTo>
                    <a:pt x="344" y="153"/>
                  </a:lnTo>
                  <a:lnTo>
                    <a:pt x="351" y="163"/>
                  </a:lnTo>
                  <a:lnTo>
                    <a:pt x="357" y="167"/>
                  </a:lnTo>
                  <a:lnTo>
                    <a:pt x="365" y="169"/>
                  </a:lnTo>
                  <a:lnTo>
                    <a:pt x="371" y="167"/>
                  </a:lnTo>
                  <a:lnTo>
                    <a:pt x="377" y="162"/>
                  </a:lnTo>
                  <a:lnTo>
                    <a:pt x="383" y="154"/>
                  </a:lnTo>
                  <a:lnTo>
                    <a:pt x="386" y="143"/>
                  </a:lnTo>
                  <a:lnTo>
                    <a:pt x="388" y="132"/>
                  </a:lnTo>
                  <a:lnTo>
                    <a:pt x="388" y="123"/>
                  </a:lnTo>
                  <a:lnTo>
                    <a:pt x="388" y="114"/>
                  </a:lnTo>
                  <a:lnTo>
                    <a:pt x="386" y="104"/>
                  </a:lnTo>
                  <a:lnTo>
                    <a:pt x="383" y="94"/>
                  </a:lnTo>
                  <a:lnTo>
                    <a:pt x="379" y="86"/>
                  </a:lnTo>
                  <a:lnTo>
                    <a:pt x="372" y="76"/>
                  </a:lnTo>
                  <a:lnTo>
                    <a:pt x="365" y="67"/>
                  </a:lnTo>
                  <a:lnTo>
                    <a:pt x="355" y="58"/>
                  </a:lnTo>
                  <a:lnTo>
                    <a:pt x="341" y="47"/>
                  </a:lnTo>
                  <a:lnTo>
                    <a:pt x="324" y="38"/>
                  </a:lnTo>
                  <a:lnTo>
                    <a:pt x="306" y="28"/>
                  </a:lnTo>
                  <a:lnTo>
                    <a:pt x="287" y="20"/>
                  </a:lnTo>
                  <a:lnTo>
                    <a:pt x="265" y="12"/>
                  </a:lnTo>
                  <a:lnTo>
                    <a:pt x="243" y="7"/>
                  </a:lnTo>
                  <a:lnTo>
                    <a:pt x="221" y="3"/>
                  </a:lnTo>
                  <a:lnTo>
                    <a:pt x="198" y="1"/>
                  </a:lnTo>
                  <a:lnTo>
                    <a:pt x="178" y="0"/>
                  </a:lnTo>
                  <a:lnTo>
                    <a:pt x="158" y="1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102" y="11"/>
                  </a:lnTo>
                  <a:lnTo>
                    <a:pt x="85" y="19"/>
                  </a:lnTo>
                  <a:lnTo>
                    <a:pt x="69" y="27"/>
                  </a:lnTo>
                  <a:lnTo>
                    <a:pt x="55" y="38"/>
                  </a:lnTo>
                  <a:lnTo>
                    <a:pt x="47" y="45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7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2" y="91"/>
                  </a:lnTo>
                  <a:lnTo>
                    <a:pt x="8" y="99"/>
                  </a:lnTo>
                  <a:lnTo>
                    <a:pt x="2" y="114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8"/>
                  </a:lnTo>
                  <a:lnTo>
                    <a:pt x="5" y="154"/>
                  </a:lnTo>
                  <a:lnTo>
                    <a:pt x="10" y="160"/>
                  </a:lnTo>
                  <a:lnTo>
                    <a:pt x="14" y="167"/>
                  </a:lnTo>
                  <a:lnTo>
                    <a:pt x="19" y="171"/>
                  </a:lnTo>
                  <a:lnTo>
                    <a:pt x="32" y="175"/>
                  </a:lnTo>
                  <a:lnTo>
                    <a:pt x="40" y="169"/>
                  </a:lnTo>
                  <a:lnTo>
                    <a:pt x="46" y="153"/>
                  </a:lnTo>
                  <a:lnTo>
                    <a:pt x="47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9" name="Freeform 164"/>
            <p:cNvSpPr>
              <a:spLocks noChangeArrowheads="1"/>
            </p:cNvSpPr>
            <p:nvPr/>
          </p:nvSpPr>
          <p:spPr bwMode="auto">
            <a:xfrm>
              <a:off x="314" y="791"/>
              <a:ext cx="94" cy="41"/>
            </a:xfrm>
            <a:custGeom>
              <a:avLst/>
              <a:gdLst>
                <a:gd name="T0" fmla="*/ 41 w 378"/>
                <a:gd name="T1" fmla="*/ 99 h 161"/>
                <a:gd name="T2" fmla="*/ 60 w 378"/>
                <a:gd name="T3" fmla="*/ 73 h 161"/>
                <a:gd name="T4" fmla="*/ 94 w 378"/>
                <a:gd name="T5" fmla="*/ 56 h 161"/>
                <a:gd name="T6" fmla="*/ 143 w 378"/>
                <a:gd name="T7" fmla="*/ 53 h 161"/>
                <a:gd name="T8" fmla="*/ 191 w 378"/>
                <a:gd name="T9" fmla="*/ 64 h 161"/>
                <a:gd name="T10" fmla="*/ 237 w 378"/>
                <a:gd name="T11" fmla="*/ 78 h 161"/>
                <a:gd name="T12" fmla="*/ 287 w 378"/>
                <a:gd name="T13" fmla="*/ 99 h 161"/>
                <a:gd name="T14" fmla="*/ 327 w 378"/>
                <a:gd name="T15" fmla="*/ 125 h 161"/>
                <a:gd name="T16" fmla="*/ 345 w 378"/>
                <a:gd name="T17" fmla="*/ 147 h 161"/>
                <a:gd name="T18" fmla="*/ 359 w 378"/>
                <a:gd name="T19" fmla="*/ 153 h 161"/>
                <a:gd name="T20" fmla="*/ 370 w 378"/>
                <a:gd name="T21" fmla="*/ 148 h 161"/>
                <a:gd name="T22" fmla="*/ 378 w 378"/>
                <a:gd name="T23" fmla="*/ 131 h 161"/>
                <a:gd name="T24" fmla="*/ 377 w 378"/>
                <a:gd name="T25" fmla="*/ 111 h 161"/>
                <a:gd name="T26" fmla="*/ 371 w 378"/>
                <a:gd name="T27" fmla="*/ 94 h 161"/>
                <a:gd name="T28" fmla="*/ 363 w 378"/>
                <a:gd name="T29" fmla="*/ 77 h 161"/>
                <a:gd name="T30" fmla="*/ 349 w 378"/>
                <a:gd name="T31" fmla="*/ 60 h 161"/>
                <a:gd name="T32" fmla="*/ 327 w 378"/>
                <a:gd name="T33" fmla="*/ 41 h 161"/>
                <a:gd name="T34" fmla="*/ 294 w 378"/>
                <a:gd name="T35" fmla="*/ 23 h 161"/>
                <a:gd name="T36" fmla="*/ 255 w 378"/>
                <a:gd name="T37" fmla="*/ 9 h 161"/>
                <a:gd name="T38" fmla="*/ 213 w 378"/>
                <a:gd name="T39" fmla="*/ 1 h 161"/>
                <a:gd name="T40" fmla="*/ 171 w 378"/>
                <a:gd name="T41" fmla="*/ 0 h 161"/>
                <a:gd name="T42" fmla="*/ 133 w 378"/>
                <a:gd name="T43" fmla="*/ 3 h 161"/>
                <a:gd name="T44" fmla="*/ 98 w 378"/>
                <a:gd name="T45" fmla="*/ 12 h 161"/>
                <a:gd name="T46" fmla="*/ 69 w 378"/>
                <a:gd name="T47" fmla="*/ 24 h 161"/>
                <a:gd name="T48" fmla="*/ 48 w 378"/>
                <a:gd name="T49" fmla="*/ 40 h 161"/>
                <a:gd name="T50" fmla="*/ 34 w 378"/>
                <a:gd name="T51" fmla="*/ 54 h 161"/>
                <a:gd name="T52" fmla="*/ 24 w 378"/>
                <a:gd name="T53" fmla="*/ 68 h 161"/>
                <a:gd name="T54" fmla="*/ 14 w 378"/>
                <a:gd name="T55" fmla="*/ 82 h 161"/>
                <a:gd name="T56" fmla="*/ 4 w 378"/>
                <a:gd name="T57" fmla="*/ 103 h 161"/>
                <a:gd name="T58" fmla="*/ 0 w 378"/>
                <a:gd name="T59" fmla="*/ 128 h 161"/>
                <a:gd name="T60" fmla="*/ 4 w 378"/>
                <a:gd name="T61" fmla="*/ 141 h 161"/>
                <a:gd name="T62" fmla="*/ 9 w 378"/>
                <a:gd name="T63" fmla="*/ 154 h 161"/>
                <a:gd name="T64" fmla="*/ 26 w 378"/>
                <a:gd name="T65" fmla="*/ 161 h 161"/>
                <a:gd name="T66" fmla="*/ 34 w 378"/>
                <a:gd name="T67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161">
                  <a:moveTo>
                    <a:pt x="38" y="112"/>
                  </a:moveTo>
                  <a:lnTo>
                    <a:pt x="41" y="99"/>
                  </a:lnTo>
                  <a:lnTo>
                    <a:pt x="48" y="85"/>
                  </a:lnTo>
                  <a:lnTo>
                    <a:pt x="60" y="73"/>
                  </a:lnTo>
                  <a:lnTo>
                    <a:pt x="75" y="64"/>
                  </a:lnTo>
                  <a:lnTo>
                    <a:pt x="94" y="56"/>
                  </a:lnTo>
                  <a:lnTo>
                    <a:pt x="117" y="53"/>
                  </a:lnTo>
                  <a:lnTo>
                    <a:pt x="143" y="53"/>
                  </a:lnTo>
                  <a:lnTo>
                    <a:pt x="173" y="58"/>
                  </a:lnTo>
                  <a:lnTo>
                    <a:pt x="191" y="64"/>
                  </a:lnTo>
                  <a:lnTo>
                    <a:pt x="213" y="70"/>
                  </a:lnTo>
                  <a:lnTo>
                    <a:pt x="237" y="78"/>
                  </a:lnTo>
                  <a:lnTo>
                    <a:pt x="263" y="87"/>
                  </a:lnTo>
                  <a:lnTo>
                    <a:pt x="287" y="99"/>
                  </a:lnTo>
                  <a:lnTo>
                    <a:pt x="310" y="111"/>
                  </a:lnTo>
                  <a:lnTo>
                    <a:pt x="327" y="125"/>
                  </a:lnTo>
                  <a:lnTo>
                    <a:pt x="338" y="138"/>
                  </a:lnTo>
                  <a:lnTo>
                    <a:pt x="345" y="147"/>
                  </a:lnTo>
                  <a:lnTo>
                    <a:pt x="351" y="152"/>
                  </a:lnTo>
                  <a:lnTo>
                    <a:pt x="359" y="153"/>
                  </a:lnTo>
                  <a:lnTo>
                    <a:pt x="365" y="152"/>
                  </a:lnTo>
                  <a:lnTo>
                    <a:pt x="370" y="148"/>
                  </a:lnTo>
                  <a:lnTo>
                    <a:pt x="375" y="141"/>
                  </a:lnTo>
                  <a:lnTo>
                    <a:pt x="378" y="131"/>
                  </a:lnTo>
                  <a:lnTo>
                    <a:pt x="378" y="118"/>
                  </a:lnTo>
                  <a:lnTo>
                    <a:pt x="377" y="111"/>
                  </a:lnTo>
                  <a:lnTo>
                    <a:pt x="375" y="102"/>
                  </a:lnTo>
                  <a:lnTo>
                    <a:pt x="371" y="94"/>
                  </a:lnTo>
                  <a:lnTo>
                    <a:pt x="368" y="85"/>
                  </a:lnTo>
                  <a:lnTo>
                    <a:pt x="363" y="77"/>
                  </a:lnTo>
                  <a:lnTo>
                    <a:pt x="357" y="68"/>
                  </a:lnTo>
                  <a:lnTo>
                    <a:pt x="349" y="60"/>
                  </a:lnTo>
                  <a:lnTo>
                    <a:pt x="341" y="52"/>
                  </a:lnTo>
                  <a:lnTo>
                    <a:pt x="327" y="41"/>
                  </a:lnTo>
                  <a:lnTo>
                    <a:pt x="311" y="32"/>
                  </a:lnTo>
                  <a:lnTo>
                    <a:pt x="294" y="23"/>
                  </a:lnTo>
                  <a:lnTo>
                    <a:pt x="274" y="16"/>
                  </a:lnTo>
                  <a:lnTo>
                    <a:pt x="255" y="9"/>
                  </a:lnTo>
                  <a:lnTo>
                    <a:pt x="234" y="4"/>
                  </a:lnTo>
                  <a:lnTo>
                    <a:pt x="213" y="1"/>
                  </a:lnTo>
                  <a:lnTo>
                    <a:pt x="191" y="0"/>
                  </a:lnTo>
                  <a:lnTo>
                    <a:pt x="171" y="0"/>
                  </a:lnTo>
                  <a:lnTo>
                    <a:pt x="152" y="1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98" y="12"/>
                  </a:lnTo>
                  <a:lnTo>
                    <a:pt x="84" y="17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4" y="103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" y="135"/>
                  </a:lnTo>
                  <a:lnTo>
                    <a:pt x="4" y="141"/>
                  </a:lnTo>
                  <a:lnTo>
                    <a:pt x="6" y="147"/>
                  </a:lnTo>
                  <a:lnTo>
                    <a:pt x="9" y="154"/>
                  </a:lnTo>
                  <a:lnTo>
                    <a:pt x="15" y="160"/>
                  </a:lnTo>
                  <a:lnTo>
                    <a:pt x="26" y="161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" name="Freeform 165"/>
            <p:cNvSpPr>
              <a:spLocks noChangeArrowheads="1"/>
            </p:cNvSpPr>
            <p:nvPr/>
          </p:nvSpPr>
          <p:spPr bwMode="auto">
            <a:xfrm>
              <a:off x="315" y="792"/>
              <a:ext cx="92" cy="38"/>
            </a:xfrm>
            <a:custGeom>
              <a:avLst/>
              <a:gdLst>
                <a:gd name="T0" fmla="*/ 35 w 370"/>
                <a:gd name="T1" fmla="*/ 86 h 150"/>
                <a:gd name="T2" fmla="*/ 56 w 370"/>
                <a:gd name="T3" fmla="*/ 63 h 150"/>
                <a:gd name="T4" fmla="*/ 91 w 370"/>
                <a:gd name="T5" fmla="*/ 47 h 150"/>
                <a:gd name="T6" fmla="*/ 140 w 370"/>
                <a:gd name="T7" fmla="*/ 44 h 150"/>
                <a:gd name="T8" fmla="*/ 194 w 370"/>
                <a:gd name="T9" fmla="*/ 57 h 150"/>
                <a:gd name="T10" fmla="*/ 244 w 370"/>
                <a:gd name="T11" fmla="*/ 74 h 150"/>
                <a:gd name="T12" fmla="*/ 290 w 370"/>
                <a:gd name="T13" fmla="*/ 93 h 150"/>
                <a:gd name="T14" fmla="*/ 325 w 370"/>
                <a:gd name="T15" fmla="*/ 114 h 150"/>
                <a:gd name="T16" fmla="*/ 341 w 370"/>
                <a:gd name="T17" fmla="*/ 133 h 150"/>
                <a:gd name="T18" fmla="*/ 354 w 370"/>
                <a:gd name="T19" fmla="*/ 141 h 150"/>
                <a:gd name="T20" fmla="*/ 364 w 370"/>
                <a:gd name="T21" fmla="*/ 135 h 150"/>
                <a:gd name="T22" fmla="*/ 370 w 370"/>
                <a:gd name="T23" fmla="*/ 119 h 150"/>
                <a:gd name="T24" fmla="*/ 365 w 370"/>
                <a:gd name="T25" fmla="*/ 99 h 150"/>
                <a:gd name="T26" fmla="*/ 359 w 370"/>
                <a:gd name="T27" fmla="*/ 85 h 150"/>
                <a:gd name="T28" fmla="*/ 349 w 370"/>
                <a:gd name="T29" fmla="*/ 69 h 150"/>
                <a:gd name="T30" fmla="*/ 336 w 370"/>
                <a:gd name="T31" fmla="*/ 55 h 150"/>
                <a:gd name="T32" fmla="*/ 313 w 370"/>
                <a:gd name="T33" fmla="*/ 38 h 150"/>
                <a:gd name="T34" fmla="*/ 282 w 370"/>
                <a:gd name="T35" fmla="*/ 20 h 150"/>
                <a:gd name="T36" fmla="*/ 246 w 370"/>
                <a:gd name="T37" fmla="*/ 7 h 150"/>
                <a:gd name="T38" fmla="*/ 206 w 370"/>
                <a:gd name="T39" fmla="*/ 0 h 150"/>
                <a:gd name="T40" fmla="*/ 166 w 370"/>
                <a:gd name="T41" fmla="*/ 1 h 150"/>
                <a:gd name="T42" fmla="*/ 129 w 370"/>
                <a:gd name="T43" fmla="*/ 5 h 150"/>
                <a:gd name="T44" fmla="*/ 97 w 370"/>
                <a:gd name="T45" fmla="*/ 13 h 150"/>
                <a:gd name="T46" fmla="*/ 69 w 370"/>
                <a:gd name="T47" fmla="*/ 25 h 150"/>
                <a:gd name="T48" fmla="*/ 50 w 370"/>
                <a:gd name="T49" fmla="*/ 38 h 150"/>
                <a:gd name="T50" fmla="*/ 38 w 370"/>
                <a:gd name="T51" fmla="*/ 49 h 150"/>
                <a:gd name="T52" fmla="*/ 26 w 370"/>
                <a:gd name="T53" fmla="*/ 61 h 150"/>
                <a:gd name="T54" fmla="*/ 17 w 370"/>
                <a:gd name="T55" fmla="*/ 74 h 150"/>
                <a:gd name="T56" fmla="*/ 5 w 370"/>
                <a:gd name="T57" fmla="*/ 96 h 150"/>
                <a:gd name="T58" fmla="*/ 0 w 370"/>
                <a:gd name="T59" fmla="*/ 119 h 150"/>
                <a:gd name="T60" fmla="*/ 2 w 370"/>
                <a:gd name="T61" fmla="*/ 129 h 150"/>
                <a:gd name="T62" fmla="*/ 7 w 370"/>
                <a:gd name="T63" fmla="*/ 145 h 150"/>
                <a:gd name="T64" fmla="*/ 21 w 370"/>
                <a:gd name="T65" fmla="*/ 150 h 150"/>
                <a:gd name="T66" fmla="*/ 24 w 370"/>
                <a:gd name="T67" fmla="*/ 12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0" h="150">
                  <a:moveTo>
                    <a:pt x="29" y="98"/>
                  </a:moveTo>
                  <a:lnTo>
                    <a:pt x="35" y="86"/>
                  </a:lnTo>
                  <a:lnTo>
                    <a:pt x="43" y="74"/>
                  </a:lnTo>
                  <a:lnTo>
                    <a:pt x="56" y="63"/>
                  </a:lnTo>
                  <a:lnTo>
                    <a:pt x="72" y="53"/>
                  </a:lnTo>
                  <a:lnTo>
                    <a:pt x="91" y="47"/>
                  </a:lnTo>
                  <a:lnTo>
                    <a:pt x="115" y="44"/>
                  </a:lnTo>
                  <a:lnTo>
                    <a:pt x="140" y="44"/>
                  </a:lnTo>
                  <a:lnTo>
                    <a:pt x="170" y="50"/>
                  </a:lnTo>
                  <a:lnTo>
                    <a:pt x="194" y="57"/>
                  </a:lnTo>
                  <a:lnTo>
                    <a:pt x="219" y="65"/>
                  </a:lnTo>
                  <a:lnTo>
                    <a:pt x="244" y="74"/>
                  </a:lnTo>
                  <a:lnTo>
                    <a:pt x="268" y="83"/>
                  </a:lnTo>
                  <a:lnTo>
                    <a:pt x="290" y="93"/>
                  </a:lnTo>
                  <a:lnTo>
                    <a:pt x="309" y="103"/>
                  </a:lnTo>
                  <a:lnTo>
                    <a:pt x="325" y="114"/>
                  </a:lnTo>
                  <a:lnTo>
                    <a:pt x="334" y="126"/>
                  </a:lnTo>
                  <a:lnTo>
                    <a:pt x="341" y="133"/>
                  </a:lnTo>
                  <a:lnTo>
                    <a:pt x="347" y="139"/>
                  </a:lnTo>
                  <a:lnTo>
                    <a:pt x="354" y="141"/>
                  </a:lnTo>
                  <a:lnTo>
                    <a:pt x="360" y="140"/>
                  </a:lnTo>
                  <a:lnTo>
                    <a:pt x="364" y="135"/>
                  </a:lnTo>
                  <a:lnTo>
                    <a:pt x="369" y="129"/>
                  </a:lnTo>
                  <a:lnTo>
                    <a:pt x="370" y="119"/>
                  </a:lnTo>
                  <a:lnTo>
                    <a:pt x="368" y="107"/>
                  </a:lnTo>
                  <a:lnTo>
                    <a:pt x="365" y="99"/>
                  </a:lnTo>
                  <a:lnTo>
                    <a:pt x="362" y="93"/>
                  </a:lnTo>
                  <a:lnTo>
                    <a:pt x="359" y="85"/>
                  </a:lnTo>
                  <a:lnTo>
                    <a:pt x="355" y="77"/>
                  </a:lnTo>
                  <a:lnTo>
                    <a:pt x="349" y="69"/>
                  </a:lnTo>
                  <a:lnTo>
                    <a:pt x="343" y="62"/>
                  </a:lnTo>
                  <a:lnTo>
                    <a:pt x="336" y="55"/>
                  </a:lnTo>
                  <a:lnTo>
                    <a:pt x="327" y="48"/>
                  </a:lnTo>
                  <a:lnTo>
                    <a:pt x="313" y="38"/>
                  </a:lnTo>
                  <a:lnTo>
                    <a:pt x="298" y="29"/>
                  </a:lnTo>
                  <a:lnTo>
                    <a:pt x="282" y="20"/>
                  </a:lnTo>
                  <a:lnTo>
                    <a:pt x="264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1"/>
                  </a:lnTo>
                  <a:lnTo>
                    <a:pt x="147" y="3"/>
                  </a:lnTo>
                  <a:lnTo>
                    <a:pt x="129" y="5"/>
                  </a:lnTo>
                  <a:lnTo>
                    <a:pt x="113" y="9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69" y="25"/>
                  </a:lnTo>
                  <a:lnTo>
                    <a:pt x="57" y="33"/>
                  </a:lnTo>
                  <a:lnTo>
                    <a:pt x="50" y="38"/>
                  </a:lnTo>
                  <a:lnTo>
                    <a:pt x="43" y="44"/>
                  </a:lnTo>
                  <a:lnTo>
                    <a:pt x="38" y="49"/>
                  </a:lnTo>
                  <a:lnTo>
                    <a:pt x="32" y="54"/>
                  </a:lnTo>
                  <a:lnTo>
                    <a:pt x="26" y="61"/>
                  </a:lnTo>
                  <a:lnTo>
                    <a:pt x="22" y="67"/>
                  </a:lnTo>
                  <a:lnTo>
                    <a:pt x="17" y="74"/>
                  </a:lnTo>
                  <a:lnTo>
                    <a:pt x="12" y="80"/>
                  </a:lnTo>
                  <a:lnTo>
                    <a:pt x="5" y="96"/>
                  </a:lnTo>
                  <a:lnTo>
                    <a:pt x="1" y="110"/>
                  </a:lnTo>
                  <a:lnTo>
                    <a:pt x="0" y="119"/>
                  </a:lnTo>
                  <a:lnTo>
                    <a:pt x="1" y="125"/>
                  </a:lnTo>
                  <a:lnTo>
                    <a:pt x="2" y="129"/>
                  </a:lnTo>
                  <a:lnTo>
                    <a:pt x="3" y="136"/>
                  </a:lnTo>
                  <a:lnTo>
                    <a:pt x="7" y="145"/>
                  </a:lnTo>
                  <a:lnTo>
                    <a:pt x="13" y="150"/>
                  </a:lnTo>
                  <a:lnTo>
                    <a:pt x="21" y="150"/>
                  </a:lnTo>
                  <a:lnTo>
                    <a:pt x="23" y="139"/>
                  </a:lnTo>
                  <a:lnTo>
                    <a:pt x="24" y="120"/>
                  </a:lnTo>
                  <a:lnTo>
                    <a:pt x="29" y="98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" name="Freeform 166"/>
            <p:cNvSpPr>
              <a:spLocks noChangeArrowheads="1"/>
            </p:cNvSpPr>
            <p:nvPr/>
          </p:nvSpPr>
          <p:spPr bwMode="auto">
            <a:xfrm>
              <a:off x="316" y="793"/>
              <a:ext cx="90" cy="35"/>
            </a:xfrm>
            <a:custGeom>
              <a:avLst/>
              <a:gdLst>
                <a:gd name="T0" fmla="*/ 0 w 361"/>
                <a:gd name="T1" fmla="*/ 115 h 141"/>
                <a:gd name="T2" fmla="*/ 0 w 361"/>
                <a:gd name="T3" fmla="*/ 119 h 141"/>
                <a:gd name="T4" fmla="*/ 1 w 361"/>
                <a:gd name="T5" fmla="*/ 126 h 141"/>
                <a:gd name="T6" fmla="*/ 3 w 361"/>
                <a:gd name="T7" fmla="*/ 135 h 141"/>
                <a:gd name="T8" fmla="*/ 11 w 361"/>
                <a:gd name="T9" fmla="*/ 141 h 141"/>
                <a:gd name="T10" fmla="*/ 16 w 361"/>
                <a:gd name="T11" fmla="*/ 138 h 141"/>
                <a:gd name="T12" fmla="*/ 15 w 361"/>
                <a:gd name="T13" fmla="*/ 125 h 141"/>
                <a:gd name="T14" fmla="*/ 14 w 361"/>
                <a:gd name="T15" fmla="*/ 106 h 141"/>
                <a:gd name="T16" fmla="*/ 20 w 361"/>
                <a:gd name="T17" fmla="*/ 84 h 141"/>
                <a:gd name="T18" fmla="*/ 28 w 361"/>
                <a:gd name="T19" fmla="*/ 74 h 141"/>
                <a:gd name="T20" fmla="*/ 38 w 361"/>
                <a:gd name="T21" fmla="*/ 62 h 141"/>
                <a:gd name="T22" fmla="*/ 52 w 361"/>
                <a:gd name="T23" fmla="*/ 52 h 141"/>
                <a:gd name="T24" fmla="*/ 69 w 361"/>
                <a:gd name="T25" fmla="*/ 43 h 141"/>
                <a:gd name="T26" fmla="*/ 90 w 361"/>
                <a:gd name="T27" fmla="*/ 36 h 141"/>
                <a:gd name="T28" fmla="*/ 112 w 361"/>
                <a:gd name="T29" fmla="*/ 33 h 141"/>
                <a:gd name="T30" fmla="*/ 139 w 361"/>
                <a:gd name="T31" fmla="*/ 35 h 141"/>
                <a:gd name="T32" fmla="*/ 167 w 361"/>
                <a:gd name="T33" fmla="*/ 42 h 141"/>
                <a:gd name="T34" fmla="*/ 197 w 361"/>
                <a:gd name="T35" fmla="*/ 51 h 141"/>
                <a:gd name="T36" fmla="*/ 225 w 361"/>
                <a:gd name="T37" fmla="*/ 60 h 141"/>
                <a:gd name="T38" fmla="*/ 251 w 361"/>
                <a:gd name="T39" fmla="*/ 70 h 141"/>
                <a:gd name="T40" fmla="*/ 273 w 361"/>
                <a:gd name="T41" fmla="*/ 78 h 141"/>
                <a:gd name="T42" fmla="*/ 293 w 361"/>
                <a:gd name="T43" fmla="*/ 87 h 141"/>
                <a:gd name="T44" fmla="*/ 309 w 361"/>
                <a:gd name="T45" fmla="*/ 95 h 141"/>
                <a:gd name="T46" fmla="*/ 322 w 361"/>
                <a:gd name="T47" fmla="*/ 104 h 141"/>
                <a:gd name="T48" fmla="*/ 329 w 361"/>
                <a:gd name="T49" fmla="*/ 112 h 141"/>
                <a:gd name="T50" fmla="*/ 336 w 361"/>
                <a:gd name="T51" fmla="*/ 120 h 141"/>
                <a:gd name="T52" fmla="*/ 342 w 361"/>
                <a:gd name="T53" fmla="*/ 125 h 141"/>
                <a:gd name="T54" fmla="*/ 349 w 361"/>
                <a:gd name="T55" fmla="*/ 127 h 141"/>
                <a:gd name="T56" fmla="*/ 355 w 361"/>
                <a:gd name="T57" fmla="*/ 126 h 141"/>
                <a:gd name="T58" fmla="*/ 359 w 361"/>
                <a:gd name="T59" fmla="*/ 123 h 141"/>
                <a:gd name="T60" fmla="*/ 361 w 361"/>
                <a:gd name="T61" fmla="*/ 116 h 141"/>
                <a:gd name="T62" fmla="*/ 361 w 361"/>
                <a:gd name="T63" fmla="*/ 108 h 141"/>
                <a:gd name="T64" fmla="*/ 357 w 361"/>
                <a:gd name="T65" fmla="*/ 95 h 141"/>
                <a:gd name="T66" fmla="*/ 354 w 361"/>
                <a:gd name="T67" fmla="*/ 88 h 141"/>
                <a:gd name="T68" fmla="*/ 349 w 361"/>
                <a:gd name="T69" fmla="*/ 80 h 141"/>
                <a:gd name="T70" fmla="*/ 342 w 361"/>
                <a:gd name="T71" fmla="*/ 72 h 141"/>
                <a:gd name="T72" fmla="*/ 336 w 361"/>
                <a:gd name="T73" fmla="*/ 63 h 141"/>
                <a:gd name="T74" fmla="*/ 327 w 361"/>
                <a:gd name="T75" fmla="*/ 55 h 141"/>
                <a:gd name="T76" fmla="*/ 318 w 361"/>
                <a:gd name="T77" fmla="*/ 46 h 141"/>
                <a:gd name="T78" fmla="*/ 307 w 361"/>
                <a:gd name="T79" fmla="*/ 39 h 141"/>
                <a:gd name="T80" fmla="*/ 295 w 361"/>
                <a:gd name="T81" fmla="*/ 31 h 141"/>
                <a:gd name="T82" fmla="*/ 284 w 361"/>
                <a:gd name="T83" fmla="*/ 24 h 141"/>
                <a:gd name="T84" fmla="*/ 270 w 361"/>
                <a:gd name="T85" fmla="*/ 17 h 141"/>
                <a:gd name="T86" fmla="*/ 257 w 361"/>
                <a:gd name="T87" fmla="*/ 12 h 141"/>
                <a:gd name="T88" fmla="*/ 242 w 361"/>
                <a:gd name="T89" fmla="*/ 8 h 141"/>
                <a:gd name="T90" fmla="*/ 227 w 361"/>
                <a:gd name="T91" fmla="*/ 3 h 141"/>
                <a:gd name="T92" fmla="*/ 212 w 361"/>
                <a:gd name="T93" fmla="*/ 1 h 141"/>
                <a:gd name="T94" fmla="*/ 196 w 361"/>
                <a:gd name="T95" fmla="*/ 0 h 141"/>
                <a:gd name="T96" fmla="*/ 180 w 361"/>
                <a:gd name="T97" fmla="*/ 1 h 141"/>
                <a:gd name="T98" fmla="*/ 150 w 361"/>
                <a:gd name="T99" fmla="*/ 4 h 141"/>
                <a:gd name="T100" fmla="*/ 124 w 361"/>
                <a:gd name="T101" fmla="*/ 9 h 141"/>
                <a:gd name="T102" fmla="*/ 100 w 361"/>
                <a:gd name="T103" fmla="*/ 13 h 141"/>
                <a:gd name="T104" fmla="*/ 80 w 361"/>
                <a:gd name="T105" fmla="*/ 20 h 141"/>
                <a:gd name="T106" fmla="*/ 62 w 361"/>
                <a:gd name="T107" fmla="*/ 29 h 141"/>
                <a:gd name="T108" fmla="*/ 45 w 361"/>
                <a:gd name="T109" fmla="*/ 40 h 141"/>
                <a:gd name="T110" fmla="*/ 30 w 361"/>
                <a:gd name="T111" fmla="*/ 55 h 141"/>
                <a:gd name="T112" fmla="*/ 16 w 361"/>
                <a:gd name="T113" fmla="*/ 72 h 141"/>
                <a:gd name="T114" fmla="*/ 6 w 361"/>
                <a:gd name="T115" fmla="*/ 89 h 141"/>
                <a:gd name="T116" fmla="*/ 2 w 361"/>
                <a:gd name="T117" fmla="*/ 103 h 141"/>
                <a:gd name="T118" fmla="*/ 0 w 361"/>
                <a:gd name="T119" fmla="*/ 112 h 141"/>
                <a:gd name="T120" fmla="*/ 0 w 361"/>
                <a:gd name="T121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141">
                  <a:moveTo>
                    <a:pt x="0" y="115"/>
                  </a:moveTo>
                  <a:lnTo>
                    <a:pt x="0" y="119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11" y="141"/>
                  </a:lnTo>
                  <a:lnTo>
                    <a:pt x="16" y="138"/>
                  </a:lnTo>
                  <a:lnTo>
                    <a:pt x="15" y="125"/>
                  </a:lnTo>
                  <a:lnTo>
                    <a:pt x="14" y="106"/>
                  </a:lnTo>
                  <a:lnTo>
                    <a:pt x="20" y="84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2" y="52"/>
                  </a:lnTo>
                  <a:lnTo>
                    <a:pt x="69" y="43"/>
                  </a:lnTo>
                  <a:lnTo>
                    <a:pt x="90" y="36"/>
                  </a:lnTo>
                  <a:lnTo>
                    <a:pt x="112" y="33"/>
                  </a:lnTo>
                  <a:lnTo>
                    <a:pt x="139" y="35"/>
                  </a:lnTo>
                  <a:lnTo>
                    <a:pt x="167" y="42"/>
                  </a:lnTo>
                  <a:lnTo>
                    <a:pt x="197" y="51"/>
                  </a:lnTo>
                  <a:lnTo>
                    <a:pt x="225" y="60"/>
                  </a:lnTo>
                  <a:lnTo>
                    <a:pt x="251" y="70"/>
                  </a:lnTo>
                  <a:lnTo>
                    <a:pt x="273" y="78"/>
                  </a:lnTo>
                  <a:lnTo>
                    <a:pt x="293" y="87"/>
                  </a:lnTo>
                  <a:lnTo>
                    <a:pt x="309" y="95"/>
                  </a:lnTo>
                  <a:lnTo>
                    <a:pt x="322" y="104"/>
                  </a:lnTo>
                  <a:lnTo>
                    <a:pt x="329" y="112"/>
                  </a:lnTo>
                  <a:lnTo>
                    <a:pt x="336" y="120"/>
                  </a:lnTo>
                  <a:lnTo>
                    <a:pt x="342" y="125"/>
                  </a:lnTo>
                  <a:lnTo>
                    <a:pt x="349" y="127"/>
                  </a:lnTo>
                  <a:lnTo>
                    <a:pt x="355" y="126"/>
                  </a:lnTo>
                  <a:lnTo>
                    <a:pt x="359" y="123"/>
                  </a:lnTo>
                  <a:lnTo>
                    <a:pt x="361" y="116"/>
                  </a:lnTo>
                  <a:lnTo>
                    <a:pt x="361" y="108"/>
                  </a:lnTo>
                  <a:lnTo>
                    <a:pt x="357" y="95"/>
                  </a:lnTo>
                  <a:lnTo>
                    <a:pt x="354" y="88"/>
                  </a:lnTo>
                  <a:lnTo>
                    <a:pt x="349" y="80"/>
                  </a:lnTo>
                  <a:lnTo>
                    <a:pt x="342" y="72"/>
                  </a:lnTo>
                  <a:lnTo>
                    <a:pt x="336" y="63"/>
                  </a:lnTo>
                  <a:lnTo>
                    <a:pt x="327" y="55"/>
                  </a:lnTo>
                  <a:lnTo>
                    <a:pt x="318" y="46"/>
                  </a:lnTo>
                  <a:lnTo>
                    <a:pt x="307" y="39"/>
                  </a:lnTo>
                  <a:lnTo>
                    <a:pt x="295" y="31"/>
                  </a:lnTo>
                  <a:lnTo>
                    <a:pt x="284" y="24"/>
                  </a:lnTo>
                  <a:lnTo>
                    <a:pt x="270" y="17"/>
                  </a:lnTo>
                  <a:lnTo>
                    <a:pt x="257" y="12"/>
                  </a:lnTo>
                  <a:lnTo>
                    <a:pt x="242" y="8"/>
                  </a:lnTo>
                  <a:lnTo>
                    <a:pt x="227" y="3"/>
                  </a:lnTo>
                  <a:lnTo>
                    <a:pt x="212" y="1"/>
                  </a:lnTo>
                  <a:lnTo>
                    <a:pt x="196" y="0"/>
                  </a:lnTo>
                  <a:lnTo>
                    <a:pt x="180" y="1"/>
                  </a:lnTo>
                  <a:lnTo>
                    <a:pt x="150" y="4"/>
                  </a:lnTo>
                  <a:lnTo>
                    <a:pt x="124" y="9"/>
                  </a:lnTo>
                  <a:lnTo>
                    <a:pt x="100" y="13"/>
                  </a:lnTo>
                  <a:lnTo>
                    <a:pt x="80" y="20"/>
                  </a:lnTo>
                  <a:lnTo>
                    <a:pt x="62" y="29"/>
                  </a:lnTo>
                  <a:lnTo>
                    <a:pt x="45" y="40"/>
                  </a:lnTo>
                  <a:lnTo>
                    <a:pt x="30" y="55"/>
                  </a:lnTo>
                  <a:lnTo>
                    <a:pt x="16" y="72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0" y="11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2" name="Freeform 167"/>
            <p:cNvSpPr>
              <a:spLocks noChangeArrowheads="1"/>
            </p:cNvSpPr>
            <p:nvPr/>
          </p:nvSpPr>
          <p:spPr bwMode="auto">
            <a:xfrm>
              <a:off x="428" y="1161"/>
              <a:ext cx="75" cy="57"/>
            </a:xfrm>
            <a:custGeom>
              <a:avLst/>
              <a:gdLst>
                <a:gd name="T0" fmla="*/ 8 w 303"/>
                <a:gd name="T1" fmla="*/ 140 h 228"/>
                <a:gd name="T2" fmla="*/ 9 w 303"/>
                <a:gd name="T3" fmla="*/ 139 h 228"/>
                <a:gd name="T4" fmla="*/ 12 w 303"/>
                <a:gd name="T5" fmla="*/ 135 h 228"/>
                <a:gd name="T6" fmla="*/ 16 w 303"/>
                <a:gd name="T7" fmla="*/ 129 h 228"/>
                <a:gd name="T8" fmla="*/ 21 w 303"/>
                <a:gd name="T9" fmla="*/ 122 h 228"/>
                <a:gd name="T10" fmla="*/ 29 w 303"/>
                <a:gd name="T11" fmla="*/ 113 h 228"/>
                <a:gd name="T12" fmla="*/ 36 w 303"/>
                <a:gd name="T13" fmla="*/ 103 h 228"/>
                <a:gd name="T14" fmla="*/ 47 w 303"/>
                <a:gd name="T15" fmla="*/ 92 h 228"/>
                <a:gd name="T16" fmla="*/ 57 w 303"/>
                <a:gd name="T17" fmla="*/ 80 h 228"/>
                <a:gd name="T18" fmla="*/ 69 w 303"/>
                <a:gd name="T19" fmla="*/ 69 h 228"/>
                <a:gd name="T20" fmla="*/ 82 w 303"/>
                <a:gd name="T21" fmla="*/ 57 h 228"/>
                <a:gd name="T22" fmla="*/ 97 w 303"/>
                <a:gd name="T23" fmla="*/ 45 h 228"/>
                <a:gd name="T24" fmla="*/ 112 w 303"/>
                <a:gd name="T25" fmla="*/ 34 h 228"/>
                <a:gd name="T26" fmla="*/ 128 w 303"/>
                <a:gd name="T27" fmla="*/ 25 h 228"/>
                <a:gd name="T28" fmla="*/ 145 w 303"/>
                <a:gd name="T29" fmla="*/ 16 h 228"/>
                <a:gd name="T30" fmla="*/ 163 w 303"/>
                <a:gd name="T31" fmla="*/ 9 h 228"/>
                <a:gd name="T32" fmla="*/ 181 w 303"/>
                <a:gd name="T33" fmla="*/ 3 h 228"/>
                <a:gd name="T34" fmla="*/ 199 w 303"/>
                <a:gd name="T35" fmla="*/ 0 h 228"/>
                <a:gd name="T36" fmla="*/ 217 w 303"/>
                <a:gd name="T37" fmla="*/ 0 h 228"/>
                <a:gd name="T38" fmla="*/ 234 w 303"/>
                <a:gd name="T39" fmla="*/ 2 h 228"/>
                <a:gd name="T40" fmla="*/ 249 w 303"/>
                <a:gd name="T41" fmla="*/ 7 h 228"/>
                <a:gd name="T42" fmla="*/ 263 w 303"/>
                <a:gd name="T43" fmla="*/ 13 h 228"/>
                <a:gd name="T44" fmla="*/ 276 w 303"/>
                <a:gd name="T45" fmla="*/ 21 h 228"/>
                <a:gd name="T46" fmla="*/ 286 w 303"/>
                <a:gd name="T47" fmla="*/ 31 h 228"/>
                <a:gd name="T48" fmla="*/ 294 w 303"/>
                <a:gd name="T49" fmla="*/ 42 h 228"/>
                <a:gd name="T50" fmla="*/ 299 w 303"/>
                <a:gd name="T51" fmla="*/ 56 h 228"/>
                <a:gd name="T52" fmla="*/ 303 w 303"/>
                <a:gd name="T53" fmla="*/ 70 h 228"/>
                <a:gd name="T54" fmla="*/ 303 w 303"/>
                <a:gd name="T55" fmla="*/ 84 h 228"/>
                <a:gd name="T56" fmla="*/ 299 w 303"/>
                <a:gd name="T57" fmla="*/ 100 h 228"/>
                <a:gd name="T58" fmla="*/ 292 w 303"/>
                <a:gd name="T59" fmla="*/ 116 h 228"/>
                <a:gd name="T60" fmla="*/ 282 w 303"/>
                <a:gd name="T61" fmla="*/ 134 h 228"/>
                <a:gd name="T62" fmla="*/ 267 w 303"/>
                <a:gd name="T63" fmla="*/ 151 h 228"/>
                <a:gd name="T64" fmla="*/ 249 w 303"/>
                <a:gd name="T65" fmla="*/ 168 h 228"/>
                <a:gd name="T66" fmla="*/ 228 w 303"/>
                <a:gd name="T67" fmla="*/ 184 h 228"/>
                <a:gd name="T68" fmla="*/ 206 w 303"/>
                <a:gd name="T69" fmla="*/ 196 h 228"/>
                <a:gd name="T70" fmla="*/ 182 w 303"/>
                <a:gd name="T71" fmla="*/ 208 h 228"/>
                <a:gd name="T72" fmla="*/ 159 w 303"/>
                <a:gd name="T73" fmla="*/ 217 h 228"/>
                <a:gd name="T74" fmla="*/ 134 w 303"/>
                <a:gd name="T75" fmla="*/ 223 h 228"/>
                <a:gd name="T76" fmla="*/ 112 w 303"/>
                <a:gd name="T77" fmla="*/ 226 h 228"/>
                <a:gd name="T78" fmla="*/ 89 w 303"/>
                <a:gd name="T79" fmla="*/ 228 h 228"/>
                <a:gd name="T80" fmla="*/ 69 w 303"/>
                <a:gd name="T81" fmla="*/ 227 h 228"/>
                <a:gd name="T82" fmla="*/ 50 w 303"/>
                <a:gd name="T83" fmla="*/ 224 h 228"/>
                <a:gd name="T84" fmla="*/ 34 w 303"/>
                <a:gd name="T85" fmla="*/ 219 h 228"/>
                <a:gd name="T86" fmla="*/ 20 w 303"/>
                <a:gd name="T87" fmla="*/ 211 h 228"/>
                <a:gd name="T88" fmla="*/ 9 w 303"/>
                <a:gd name="T89" fmla="*/ 202 h 228"/>
                <a:gd name="T90" fmla="*/ 3 w 303"/>
                <a:gd name="T91" fmla="*/ 189 h 228"/>
                <a:gd name="T92" fmla="*/ 0 w 303"/>
                <a:gd name="T93" fmla="*/ 175 h 228"/>
                <a:gd name="T94" fmla="*/ 2 w 303"/>
                <a:gd name="T95" fmla="*/ 159 h 228"/>
                <a:gd name="T96" fmla="*/ 8 w 303"/>
                <a:gd name="T97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" h="228">
                  <a:moveTo>
                    <a:pt x="8" y="140"/>
                  </a:moveTo>
                  <a:lnTo>
                    <a:pt x="9" y="139"/>
                  </a:lnTo>
                  <a:lnTo>
                    <a:pt x="12" y="135"/>
                  </a:lnTo>
                  <a:lnTo>
                    <a:pt x="16" y="129"/>
                  </a:lnTo>
                  <a:lnTo>
                    <a:pt x="21" y="122"/>
                  </a:lnTo>
                  <a:lnTo>
                    <a:pt x="29" y="113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57" y="80"/>
                  </a:lnTo>
                  <a:lnTo>
                    <a:pt x="69" y="69"/>
                  </a:lnTo>
                  <a:lnTo>
                    <a:pt x="82" y="57"/>
                  </a:lnTo>
                  <a:lnTo>
                    <a:pt x="97" y="45"/>
                  </a:lnTo>
                  <a:lnTo>
                    <a:pt x="112" y="34"/>
                  </a:lnTo>
                  <a:lnTo>
                    <a:pt x="128" y="25"/>
                  </a:lnTo>
                  <a:lnTo>
                    <a:pt x="145" y="16"/>
                  </a:lnTo>
                  <a:lnTo>
                    <a:pt x="163" y="9"/>
                  </a:lnTo>
                  <a:lnTo>
                    <a:pt x="181" y="3"/>
                  </a:lnTo>
                  <a:lnTo>
                    <a:pt x="199" y="0"/>
                  </a:lnTo>
                  <a:lnTo>
                    <a:pt x="217" y="0"/>
                  </a:lnTo>
                  <a:lnTo>
                    <a:pt x="234" y="2"/>
                  </a:lnTo>
                  <a:lnTo>
                    <a:pt x="249" y="7"/>
                  </a:lnTo>
                  <a:lnTo>
                    <a:pt x="263" y="13"/>
                  </a:lnTo>
                  <a:lnTo>
                    <a:pt x="276" y="21"/>
                  </a:lnTo>
                  <a:lnTo>
                    <a:pt x="286" y="31"/>
                  </a:lnTo>
                  <a:lnTo>
                    <a:pt x="294" y="42"/>
                  </a:lnTo>
                  <a:lnTo>
                    <a:pt x="299" y="56"/>
                  </a:lnTo>
                  <a:lnTo>
                    <a:pt x="303" y="70"/>
                  </a:lnTo>
                  <a:lnTo>
                    <a:pt x="303" y="84"/>
                  </a:lnTo>
                  <a:lnTo>
                    <a:pt x="299" y="100"/>
                  </a:lnTo>
                  <a:lnTo>
                    <a:pt x="292" y="116"/>
                  </a:lnTo>
                  <a:lnTo>
                    <a:pt x="282" y="134"/>
                  </a:lnTo>
                  <a:lnTo>
                    <a:pt x="267" y="151"/>
                  </a:lnTo>
                  <a:lnTo>
                    <a:pt x="249" y="168"/>
                  </a:lnTo>
                  <a:lnTo>
                    <a:pt x="228" y="184"/>
                  </a:lnTo>
                  <a:lnTo>
                    <a:pt x="206" y="196"/>
                  </a:lnTo>
                  <a:lnTo>
                    <a:pt x="182" y="208"/>
                  </a:lnTo>
                  <a:lnTo>
                    <a:pt x="159" y="217"/>
                  </a:lnTo>
                  <a:lnTo>
                    <a:pt x="134" y="223"/>
                  </a:lnTo>
                  <a:lnTo>
                    <a:pt x="112" y="226"/>
                  </a:lnTo>
                  <a:lnTo>
                    <a:pt x="89" y="228"/>
                  </a:lnTo>
                  <a:lnTo>
                    <a:pt x="69" y="227"/>
                  </a:lnTo>
                  <a:lnTo>
                    <a:pt x="50" y="224"/>
                  </a:lnTo>
                  <a:lnTo>
                    <a:pt x="34" y="219"/>
                  </a:lnTo>
                  <a:lnTo>
                    <a:pt x="20" y="211"/>
                  </a:lnTo>
                  <a:lnTo>
                    <a:pt x="9" y="202"/>
                  </a:lnTo>
                  <a:lnTo>
                    <a:pt x="3" y="189"/>
                  </a:lnTo>
                  <a:lnTo>
                    <a:pt x="0" y="175"/>
                  </a:lnTo>
                  <a:lnTo>
                    <a:pt x="2" y="15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3" name="Freeform 168"/>
            <p:cNvSpPr>
              <a:spLocks noChangeArrowheads="1"/>
            </p:cNvSpPr>
            <p:nvPr/>
          </p:nvSpPr>
          <p:spPr bwMode="auto">
            <a:xfrm>
              <a:off x="432" y="1163"/>
              <a:ext cx="69" cy="52"/>
            </a:xfrm>
            <a:custGeom>
              <a:avLst/>
              <a:gdLst>
                <a:gd name="T0" fmla="*/ 7 w 277"/>
                <a:gd name="T1" fmla="*/ 128 h 208"/>
                <a:gd name="T2" fmla="*/ 11 w 277"/>
                <a:gd name="T3" fmla="*/ 124 h 208"/>
                <a:gd name="T4" fmla="*/ 19 w 277"/>
                <a:gd name="T5" fmla="*/ 112 h 208"/>
                <a:gd name="T6" fmla="*/ 33 w 277"/>
                <a:gd name="T7" fmla="*/ 94 h 208"/>
                <a:gd name="T8" fmla="*/ 52 w 277"/>
                <a:gd name="T9" fmla="*/ 73 h 208"/>
                <a:gd name="T10" fmla="*/ 75 w 277"/>
                <a:gd name="T11" fmla="*/ 52 h 208"/>
                <a:gd name="T12" fmla="*/ 102 w 277"/>
                <a:gd name="T13" fmla="*/ 32 h 208"/>
                <a:gd name="T14" fmla="*/ 132 w 277"/>
                <a:gd name="T15" fmla="*/ 15 h 208"/>
                <a:gd name="T16" fmla="*/ 165 w 277"/>
                <a:gd name="T17" fmla="*/ 3 h 208"/>
                <a:gd name="T18" fmla="*/ 198 w 277"/>
                <a:gd name="T19" fmla="*/ 0 h 208"/>
                <a:gd name="T20" fmla="*/ 228 w 277"/>
                <a:gd name="T21" fmla="*/ 6 h 208"/>
                <a:gd name="T22" fmla="*/ 253 w 277"/>
                <a:gd name="T23" fmla="*/ 19 h 208"/>
                <a:gd name="T24" fmla="*/ 269 w 277"/>
                <a:gd name="T25" fmla="*/ 39 h 208"/>
                <a:gd name="T26" fmla="*/ 277 w 277"/>
                <a:gd name="T27" fmla="*/ 63 h 208"/>
                <a:gd name="T28" fmla="*/ 274 w 277"/>
                <a:gd name="T29" fmla="*/ 92 h 208"/>
                <a:gd name="T30" fmla="*/ 258 w 277"/>
                <a:gd name="T31" fmla="*/ 121 h 208"/>
                <a:gd name="T32" fmla="*/ 228 w 277"/>
                <a:gd name="T33" fmla="*/ 152 h 208"/>
                <a:gd name="T34" fmla="*/ 209 w 277"/>
                <a:gd name="T35" fmla="*/ 167 h 208"/>
                <a:gd name="T36" fmla="*/ 188 w 277"/>
                <a:gd name="T37" fmla="*/ 179 h 208"/>
                <a:gd name="T38" fmla="*/ 166 w 277"/>
                <a:gd name="T39" fmla="*/ 190 h 208"/>
                <a:gd name="T40" fmla="*/ 145 w 277"/>
                <a:gd name="T41" fmla="*/ 197 h 208"/>
                <a:gd name="T42" fmla="*/ 124 w 277"/>
                <a:gd name="T43" fmla="*/ 202 h 208"/>
                <a:gd name="T44" fmla="*/ 102 w 277"/>
                <a:gd name="T45" fmla="*/ 207 h 208"/>
                <a:gd name="T46" fmla="*/ 82 w 277"/>
                <a:gd name="T47" fmla="*/ 208 h 208"/>
                <a:gd name="T48" fmla="*/ 63 w 277"/>
                <a:gd name="T49" fmla="*/ 207 h 208"/>
                <a:gd name="T50" fmla="*/ 46 w 277"/>
                <a:gd name="T51" fmla="*/ 205 h 208"/>
                <a:gd name="T52" fmla="*/ 31 w 277"/>
                <a:gd name="T53" fmla="*/ 199 h 208"/>
                <a:gd name="T54" fmla="*/ 18 w 277"/>
                <a:gd name="T55" fmla="*/ 193 h 208"/>
                <a:gd name="T56" fmla="*/ 8 w 277"/>
                <a:gd name="T57" fmla="*/ 184 h 208"/>
                <a:gd name="T58" fmla="*/ 2 w 277"/>
                <a:gd name="T59" fmla="*/ 173 h 208"/>
                <a:gd name="T60" fmla="*/ 0 w 277"/>
                <a:gd name="T61" fmla="*/ 160 h 208"/>
                <a:gd name="T62" fmla="*/ 1 w 277"/>
                <a:gd name="T63" fmla="*/ 145 h 208"/>
                <a:gd name="T64" fmla="*/ 7 w 277"/>
                <a:gd name="T65" fmla="*/ 12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" h="208">
                  <a:moveTo>
                    <a:pt x="7" y="128"/>
                  </a:moveTo>
                  <a:lnTo>
                    <a:pt x="11" y="124"/>
                  </a:lnTo>
                  <a:lnTo>
                    <a:pt x="19" y="112"/>
                  </a:lnTo>
                  <a:lnTo>
                    <a:pt x="33" y="94"/>
                  </a:lnTo>
                  <a:lnTo>
                    <a:pt x="52" y="73"/>
                  </a:lnTo>
                  <a:lnTo>
                    <a:pt x="75" y="52"/>
                  </a:lnTo>
                  <a:lnTo>
                    <a:pt x="102" y="32"/>
                  </a:lnTo>
                  <a:lnTo>
                    <a:pt x="132" y="15"/>
                  </a:lnTo>
                  <a:lnTo>
                    <a:pt x="165" y="3"/>
                  </a:lnTo>
                  <a:lnTo>
                    <a:pt x="198" y="0"/>
                  </a:lnTo>
                  <a:lnTo>
                    <a:pt x="228" y="6"/>
                  </a:lnTo>
                  <a:lnTo>
                    <a:pt x="253" y="19"/>
                  </a:lnTo>
                  <a:lnTo>
                    <a:pt x="269" y="39"/>
                  </a:lnTo>
                  <a:lnTo>
                    <a:pt x="277" y="63"/>
                  </a:lnTo>
                  <a:lnTo>
                    <a:pt x="274" y="92"/>
                  </a:lnTo>
                  <a:lnTo>
                    <a:pt x="258" y="121"/>
                  </a:lnTo>
                  <a:lnTo>
                    <a:pt x="228" y="152"/>
                  </a:lnTo>
                  <a:lnTo>
                    <a:pt x="209" y="167"/>
                  </a:lnTo>
                  <a:lnTo>
                    <a:pt x="188" y="179"/>
                  </a:lnTo>
                  <a:lnTo>
                    <a:pt x="166" y="190"/>
                  </a:lnTo>
                  <a:lnTo>
                    <a:pt x="145" y="197"/>
                  </a:lnTo>
                  <a:lnTo>
                    <a:pt x="124" y="202"/>
                  </a:lnTo>
                  <a:lnTo>
                    <a:pt x="102" y="207"/>
                  </a:lnTo>
                  <a:lnTo>
                    <a:pt x="82" y="208"/>
                  </a:lnTo>
                  <a:lnTo>
                    <a:pt x="63" y="207"/>
                  </a:lnTo>
                  <a:lnTo>
                    <a:pt x="46" y="205"/>
                  </a:lnTo>
                  <a:lnTo>
                    <a:pt x="31" y="199"/>
                  </a:lnTo>
                  <a:lnTo>
                    <a:pt x="18" y="193"/>
                  </a:lnTo>
                  <a:lnTo>
                    <a:pt x="8" y="184"/>
                  </a:lnTo>
                  <a:lnTo>
                    <a:pt x="2" y="173"/>
                  </a:lnTo>
                  <a:lnTo>
                    <a:pt x="0" y="160"/>
                  </a:lnTo>
                  <a:lnTo>
                    <a:pt x="1" y="145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4" name="Freeform 169"/>
            <p:cNvSpPr>
              <a:spLocks noChangeArrowheads="1"/>
            </p:cNvSpPr>
            <p:nvPr/>
          </p:nvSpPr>
          <p:spPr bwMode="auto">
            <a:xfrm>
              <a:off x="434" y="1166"/>
              <a:ext cx="63" cy="47"/>
            </a:xfrm>
            <a:custGeom>
              <a:avLst/>
              <a:gdLst>
                <a:gd name="T0" fmla="*/ 8 w 253"/>
                <a:gd name="T1" fmla="*/ 115 h 187"/>
                <a:gd name="T2" fmla="*/ 11 w 253"/>
                <a:gd name="T3" fmla="*/ 110 h 187"/>
                <a:gd name="T4" fmla="*/ 19 w 253"/>
                <a:gd name="T5" fmla="*/ 100 h 187"/>
                <a:gd name="T6" fmla="*/ 31 w 253"/>
                <a:gd name="T7" fmla="*/ 84 h 187"/>
                <a:gd name="T8" fmla="*/ 48 w 253"/>
                <a:gd name="T9" fmla="*/ 66 h 187"/>
                <a:gd name="T10" fmla="*/ 69 w 253"/>
                <a:gd name="T11" fmla="*/ 45 h 187"/>
                <a:gd name="T12" fmla="*/ 93 w 253"/>
                <a:gd name="T13" fmla="*/ 27 h 187"/>
                <a:gd name="T14" fmla="*/ 121 w 253"/>
                <a:gd name="T15" fmla="*/ 12 h 187"/>
                <a:gd name="T16" fmla="*/ 151 w 253"/>
                <a:gd name="T17" fmla="*/ 2 h 187"/>
                <a:gd name="T18" fmla="*/ 182 w 253"/>
                <a:gd name="T19" fmla="*/ 0 h 187"/>
                <a:gd name="T20" fmla="*/ 208 w 253"/>
                <a:gd name="T21" fmla="*/ 5 h 187"/>
                <a:gd name="T22" fmla="*/ 230 w 253"/>
                <a:gd name="T23" fmla="*/ 17 h 187"/>
                <a:gd name="T24" fmla="*/ 246 w 253"/>
                <a:gd name="T25" fmla="*/ 35 h 187"/>
                <a:gd name="T26" fmla="*/ 253 w 253"/>
                <a:gd name="T27" fmla="*/ 57 h 187"/>
                <a:gd name="T28" fmla="*/ 250 w 253"/>
                <a:gd name="T29" fmla="*/ 82 h 187"/>
                <a:gd name="T30" fmla="*/ 236 w 253"/>
                <a:gd name="T31" fmla="*/ 109 h 187"/>
                <a:gd name="T32" fmla="*/ 208 w 253"/>
                <a:gd name="T33" fmla="*/ 137 h 187"/>
                <a:gd name="T34" fmla="*/ 190 w 253"/>
                <a:gd name="T35" fmla="*/ 150 h 187"/>
                <a:gd name="T36" fmla="*/ 172 w 253"/>
                <a:gd name="T37" fmla="*/ 162 h 187"/>
                <a:gd name="T38" fmla="*/ 152 w 253"/>
                <a:gd name="T39" fmla="*/ 170 h 187"/>
                <a:gd name="T40" fmla="*/ 133 w 253"/>
                <a:gd name="T41" fmla="*/ 178 h 187"/>
                <a:gd name="T42" fmla="*/ 112 w 253"/>
                <a:gd name="T43" fmla="*/ 182 h 187"/>
                <a:gd name="T44" fmla="*/ 93 w 253"/>
                <a:gd name="T45" fmla="*/ 185 h 187"/>
                <a:gd name="T46" fmla="*/ 75 w 253"/>
                <a:gd name="T47" fmla="*/ 187 h 187"/>
                <a:gd name="T48" fmla="*/ 58 w 253"/>
                <a:gd name="T49" fmla="*/ 186 h 187"/>
                <a:gd name="T50" fmla="*/ 42 w 253"/>
                <a:gd name="T51" fmla="*/ 184 h 187"/>
                <a:gd name="T52" fmla="*/ 29 w 253"/>
                <a:gd name="T53" fmla="*/ 180 h 187"/>
                <a:gd name="T54" fmla="*/ 17 w 253"/>
                <a:gd name="T55" fmla="*/ 173 h 187"/>
                <a:gd name="T56" fmla="*/ 9 w 253"/>
                <a:gd name="T57" fmla="*/ 165 h 187"/>
                <a:gd name="T58" fmla="*/ 3 w 253"/>
                <a:gd name="T59" fmla="*/ 155 h 187"/>
                <a:gd name="T60" fmla="*/ 0 w 253"/>
                <a:gd name="T61" fmla="*/ 143 h 187"/>
                <a:gd name="T62" fmla="*/ 3 w 253"/>
                <a:gd name="T63" fmla="*/ 130 h 187"/>
                <a:gd name="T64" fmla="*/ 8 w 253"/>
                <a:gd name="T65" fmla="*/ 11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87">
                  <a:moveTo>
                    <a:pt x="8" y="115"/>
                  </a:moveTo>
                  <a:lnTo>
                    <a:pt x="11" y="110"/>
                  </a:lnTo>
                  <a:lnTo>
                    <a:pt x="19" y="100"/>
                  </a:lnTo>
                  <a:lnTo>
                    <a:pt x="31" y="84"/>
                  </a:lnTo>
                  <a:lnTo>
                    <a:pt x="48" y="66"/>
                  </a:lnTo>
                  <a:lnTo>
                    <a:pt x="69" y="45"/>
                  </a:lnTo>
                  <a:lnTo>
                    <a:pt x="93" y="27"/>
                  </a:lnTo>
                  <a:lnTo>
                    <a:pt x="121" y="12"/>
                  </a:lnTo>
                  <a:lnTo>
                    <a:pt x="151" y="2"/>
                  </a:lnTo>
                  <a:lnTo>
                    <a:pt x="182" y="0"/>
                  </a:lnTo>
                  <a:lnTo>
                    <a:pt x="208" y="5"/>
                  </a:lnTo>
                  <a:lnTo>
                    <a:pt x="230" y="17"/>
                  </a:lnTo>
                  <a:lnTo>
                    <a:pt x="246" y="35"/>
                  </a:lnTo>
                  <a:lnTo>
                    <a:pt x="253" y="57"/>
                  </a:lnTo>
                  <a:lnTo>
                    <a:pt x="250" y="82"/>
                  </a:lnTo>
                  <a:lnTo>
                    <a:pt x="236" y="109"/>
                  </a:lnTo>
                  <a:lnTo>
                    <a:pt x="208" y="137"/>
                  </a:lnTo>
                  <a:lnTo>
                    <a:pt x="190" y="150"/>
                  </a:lnTo>
                  <a:lnTo>
                    <a:pt x="172" y="162"/>
                  </a:lnTo>
                  <a:lnTo>
                    <a:pt x="152" y="170"/>
                  </a:lnTo>
                  <a:lnTo>
                    <a:pt x="133" y="178"/>
                  </a:lnTo>
                  <a:lnTo>
                    <a:pt x="112" y="182"/>
                  </a:lnTo>
                  <a:lnTo>
                    <a:pt x="93" y="185"/>
                  </a:lnTo>
                  <a:lnTo>
                    <a:pt x="75" y="187"/>
                  </a:lnTo>
                  <a:lnTo>
                    <a:pt x="58" y="186"/>
                  </a:lnTo>
                  <a:lnTo>
                    <a:pt x="42" y="184"/>
                  </a:lnTo>
                  <a:lnTo>
                    <a:pt x="29" y="180"/>
                  </a:lnTo>
                  <a:lnTo>
                    <a:pt x="17" y="173"/>
                  </a:lnTo>
                  <a:lnTo>
                    <a:pt x="9" y="165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3" y="13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5" name="Freeform 170"/>
            <p:cNvSpPr>
              <a:spLocks noChangeArrowheads="1"/>
            </p:cNvSpPr>
            <p:nvPr/>
          </p:nvSpPr>
          <p:spPr bwMode="auto">
            <a:xfrm>
              <a:off x="437" y="1169"/>
              <a:ext cx="57" cy="41"/>
            </a:xfrm>
            <a:custGeom>
              <a:avLst/>
              <a:gdLst>
                <a:gd name="T0" fmla="*/ 7 w 227"/>
                <a:gd name="T1" fmla="*/ 103 h 166"/>
                <a:gd name="T2" fmla="*/ 9 w 227"/>
                <a:gd name="T3" fmla="*/ 99 h 166"/>
                <a:gd name="T4" fmla="*/ 16 w 227"/>
                <a:gd name="T5" fmla="*/ 89 h 166"/>
                <a:gd name="T6" fmla="*/ 28 w 227"/>
                <a:gd name="T7" fmla="*/ 75 h 166"/>
                <a:gd name="T8" fmla="*/ 43 w 227"/>
                <a:gd name="T9" fmla="*/ 59 h 166"/>
                <a:gd name="T10" fmla="*/ 62 w 227"/>
                <a:gd name="T11" fmla="*/ 41 h 166"/>
                <a:gd name="T12" fmla="*/ 84 w 227"/>
                <a:gd name="T13" fmla="*/ 25 h 166"/>
                <a:gd name="T14" fmla="*/ 109 w 227"/>
                <a:gd name="T15" fmla="*/ 11 h 166"/>
                <a:gd name="T16" fmla="*/ 136 w 227"/>
                <a:gd name="T17" fmla="*/ 2 h 166"/>
                <a:gd name="T18" fmla="*/ 163 w 227"/>
                <a:gd name="T19" fmla="*/ 0 h 166"/>
                <a:gd name="T20" fmla="*/ 187 w 227"/>
                <a:gd name="T21" fmla="*/ 4 h 166"/>
                <a:gd name="T22" fmla="*/ 207 w 227"/>
                <a:gd name="T23" fmla="*/ 15 h 166"/>
                <a:gd name="T24" fmla="*/ 221 w 227"/>
                <a:gd name="T25" fmla="*/ 31 h 166"/>
                <a:gd name="T26" fmla="*/ 227 w 227"/>
                <a:gd name="T27" fmla="*/ 50 h 166"/>
                <a:gd name="T28" fmla="*/ 224 w 227"/>
                <a:gd name="T29" fmla="*/ 74 h 166"/>
                <a:gd name="T30" fmla="*/ 211 w 227"/>
                <a:gd name="T31" fmla="*/ 97 h 166"/>
                <a:gd name="T32" fmla="*/ 187 w 227"/>
                <a:gd name="T33" fmla="*/ 123 h 166"/>
                <a:gd name="T34" fmla="*/ 171 w 227"/>
                <a:gd name="T35" fmla="*/ 135 h 166"/>
                <a:gd name="T36" fmla="*/ 154 w 227"/>
                <a:gd name="T37" fmla="*/ 144 h 166"/>
                <a:gd name="T38" fmla="*/ 137 w 227"/>
                <a:gd name="T39" fmla="*/ 152 h 166"/>
                <a:gd name="T40" fmla="*/ 119 w 227"/>
                <a:gd name="T41" fmla="*/ 158 h 166"/>
                <a:gd name="T42" fmla="*/ 102 w 227"/>
                <a:gd name="T43" fmla="*/ 163 h 166"/>
                <a:gd name="T44" fmla="*/ 83 w 227"/>
                <a:gd name="T45" fmla="*/ 165 h 166"/>
                <a:gd name="T46" fmla="*/ 67 w 227"/>
                <a:gd name="T47" fmla="*/ 166 h 166"/>
                <a:gd name="T48" fmla="*/ 52 w 227"/>
                <a:gd name="T49" fmla="*/ 166 h 166"/>
                <a:gd name="T50" fmla="*/ 38 w 227"/>
                <a:gd name="T51" fmla="*/ 164 h 166"/>
                <a:gd name="T52" fmla="*/ 26 w 227"/>
                <a:gd name="T53" fmla="*/ 160 h 166"/>
                <a:gd name="T54" fmla="*/ 15 w 227"/>
                <a:gd name="T55" fmla="*/ 155 h 166"/>
                <a:gd name="T56" fmla="*/ 8 w 227"/>
                <a:gd name="T57" fmla="*/ 147 h 166"/>
                <a:gd name="T58" fmla="*/ 2 w 227"/>
                <a:gd name="T59" fmla="*/ 139 h 166"/>
                <a:gd name="T60" fmla="*/ 0 w 227"/>
                <a:gd name="T61" fmla="*/ 128 h 166"/>
                <a:gd name="T62" fmla="*/ 1 w 227"/>
                <a:gd name="T63" fmla="*/ 116 h 166"/>
                <a:gd name="T64" fmla="*/ 7 w 227"/>
                <a:gd name="T65" fmla="*/ 10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166">
                  <a:moveTo>
                    <a:pt x="7" y="103"/>
                  </a:moveTo>
                  <a:lnTo>
                    <a:pt x="9" y="99"/>
                  </a:lnTo>
                  <a:lnTo>
                    <a:pt x="16" y="89"/>
                  </a:lnTo>
                  <a:lnTo>
                    <a:pt x="28" y="75"/>
                  </a:lnTo>
                  <a:lnTo>
                    <a:pt x="43" y="59"/>
                  </a:lnTo>
                  <a:lnTo>
                    <a:pt x="62" y="41"/>
                  </a:lnTo>
                  <a:lnTo>
                    <a:pt x="84" y="25"/>
                  </a:lnTo>
                  <a:lnTo>
                    <a:pt x="109" y="11"/>
                  </a:lnTo>
                  <a:lnTo>
                    <a:pt x="136" y="2"/>
                  </a:lnTo>
                  <a:lnTo>
                    <a:pt x="163" y="0"/>
                  </a:lnTo>
                  <a:lnTo>
                    <a:pt x="187" y="4"/>
                  </a:lnTo>
                  <a:lnTo>
                    <a:pt x="207" y="15"/>
                  </a:lnTo>
                  <a:lnTo>
                    <a:pt x="221" y="31"/>
                  </a:lnTo>
                  <a:lnTo>
                    <a:pt x="227" y="50"/>
                  </a:lnTo>
                  <a:lnTo>
                    <a:pt x="224" y="74"/>
                  </a:lnTo>
                  <a:lnTo>
                    <a:pt x="211" y="97"/>
                  </a:lnTo>
                  <a:lnTo>
                    <a:pt x="187" y="123"/>
                  </a:lnTo>
                  <a:lnTo>
                    <a:pt x="171" y="135"/>
                  </a:lnTo>
                  <a:lnTo>
                    <a:pt x="154" y="144"/>
                  </a:lnTo>
                  <a:lnTo>
                    <a:pt x="137" y="152"/>
                  </a:lnTo>
                  <a:lnTo>
                    <a:pt x="119" y="158"/>
                  </a:lnTo>
                  <a:lnTo>
                    <a:pt x="102" y="163"/>
                  </a:lnTo>
                  <a:lnTo>
                    <a:pt x="83" y="165"/>
                  </a:lnTo>
                  <a:lnTo>
                    <a:pt x="67" y="166"/>
                  </a:lnTo>
                  <a:lnTo>
                    <a:pt x="52" y="166"/>
                  </a:lnTo>
                  <a:lnTo>
                    <a:pt x="38" y="164"/>
                  </a:lnTo>
                  <a:lnTo>
                    <a:pt x="26" y="160"/>
                  </a:lnTo>
                  <a:lnTo>
                    <a:pt x="15" y="155"/>
                  </a:lnTo>
                  <a:lnTo>
                    <a:pt x="8" y="147"/>
                  </a:lnTo>
                  <a:lnTo>
                    <a:pt x="2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7" y="103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6" name="Freeform 171"/>
            <p:cNvSpPr>
              <a:spLocks noChangeArrowheads="1"/>
            </p:cNvSpPr>
            <p:nvPr/>
          </p:nvSpPr>
          <p:spPr bwMode="auto">
            <a:xfrm>
              <a:off x="440" y="1171"/>
              <a:ext cx="51" cy="37"/>
            </a:xfrm>
            <a:custGeom>
              <a:avLst/>
              <a:gdLst>
                <a:gd name="T0" fmla="*/ 6 w 202"/>
                <a:gd name="T1" fmla="*/ 90 h 147"/>
                <a:gd name="T2" fmla="*/ 9 w 202"/>
                <a:gd name="T3" fmla="*/ 87 h 147"/>
                <a:gd name="T4" fmla="*/ 15 w 202"/>
                <a:gd name="T5" fmla="*/ 79 h 147"/>
                <a:gd name="T6" fmla="*/ 25 w 202"/>
                <a:gd name="T7" fmla="*/ 66 h 147"/>
                <a:gd name="T8" fmla="*/ 38 w 202"/>
                <a:gd name="T9" fmla="*/ 52 h 147"/>
                <a:gd name="T10" fmla="*/ 54 w 202"/>
                <a:gd name="T11" fmla="*/ 36 h 147"/>
                <a:gd name="T12" fmla="*/ 75 w 202"/>
                <a:gd name="T13" fmla="*/ 22 h 147"/>
                <a:gd name="T14" fmla="*/ 96 w 202"/>
                <a:gd name="T15" fmla="*/ 10 h 147"/>
                <a:gd name="T16" fmla="*/ 121 w 202"/>
                <a:gd name="T17" fmla="*/ 2 h 147"/>
                <a:gd name="T18" fmla="*/ 145 w 202"/>
                <a:gd name="T19" fmla="*/ 0 h 147"/>
                <a:gd name="T20" fmla="*/ 166 w 202"/>
                <a:gd name="T21" fmla="*/ 4 h 147"/>
                <a:gd name="T22" fmla="*/ 183 w 202"/>
                <a:gd name="T23" fmla="*/ 14 h 147"/>
                <a:gd name="T24" fmla="*/ 196 w 202"/>
                <a:gd name="T25" fmla="*/ 28 h 147"/>
                <a:gd name="T26" fmla="*/ 202 w 202"/>
                <a:gd name="T27" fmla="*/ 45 h 147"/>
                <a:gd name="T28" fmla="*/ 199 w 202"/>
                <a:gd name="T29" fmla="*/ 64 h 147"/>
                <a:gd name="T30" fmla="*/ 189 w 202"/>
                <a:gd name="T31" fmla="*/ 85 h 147"/>
                <a:gd name="T32" fmla="*/ 166 w 202"/>
                <a:gd name="T33" fmla="*/ 107 h 147"/>
                <a:gd name="T34" fmla="*/ 153 w 202"/>
                <a:gd name="T35" fmla="*/ 118 h 147"/>
                <a:gd name="T36" fmla="*/ 137 w 202"/>
                <a:gd name="T37" fmla="*/ 127 h 147"/>
                <a:gd name="T38" fmla="*/ 122 w 202"/>
                <a:gd name="T39" fmla="*/ 133 h 147"/>
                <a:gd name="T40" fmla="*/ 106 w 202"/>
                <a:gd name="T41" fmla="*/ 139 h 147"/>
                <a:gd name="T42" fmla="*/ 90 w 202"/>
                <a:gd name="T43" fmla="*/ 143 h 147"/>
                <a:gd name="T44" fmla="*/ 75 w 202"/>
                <a:gd name="T45" fmla="*/ 146 h 147"/>
                <a:gd name="T46" fmla="*/ 60 w 202"/>
                <a:gd name="T47" fmla="*/ 147 h 147"/>
                <a:gd name="T48" fmla="*/ 46 w 202"/>
                <a:gd name="T49" fmla="*/ 146 h 147"/>
                <a:gd name="T50" fmla="*/ 33 w 202"/>
                <a:gd name="T51" fmla="*/ 144 h 147"/>
                <a:gd name="T52" fmla="*/ 22 w 202"/>
                <a:gd name="T53" fmla="*/ 141 h 147"/>
                <a:gd name="T54" fmla="*/ 14 w 202"/>
                <a:gd name="T55" fmla="*/ 136 h 147"/>
                <a:gd name="T56" fmla="*/ 6 w 202"/>
                <a:gd name="T57" fmla="*/ 130 h 147"/>
                <a:gd name="T58" fmla="*/ 2 w 202"/>
                <a:gd name="T59" fmla="*/ 122 h 147"/>
                <a:gd name="T60" fmla="*/ 0 w 202"/>
                <a:gd name="T61" fmla="*/ 113 h 147"/>
                <a:gd name="T62" fmla="*/ 2 w 202"/>
                <a:gd name="T63" fmla="*/ 102 h 147"/>
                <a:gd name="T64" fmla="*/ 6 w 202"/>
                <a:gd name="T65" fmla="*/ 9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47">
                  <a:moveTo>
                    <a:pt x="6" y="90"/>
                  </a:moveTo>
                  <a:lnTo>
                    <a:pt x="9" y="87"/>
                  </a:lnTo>
                  <a:lnTo>
                    <a:pt x="15" y="79"/>
                  </a:lnTo>
                  <a:lnTo>
                    <a:pt x="25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5" y="22"/>
                  </a:lnTo>
                  <a:lnTo>
                    <a:pt x="96" y="10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66" y="4"/>
                  </a:lnTo>
                  <a:lnTo>
                    <a:pt x="183" y="14"/>
                  </a:lnTo>
                  <a:lnTo>
                    <a:pt x="196" y="28"/>
                  </a:lnTo>
                  <a:lnTo>
                    <a:pt x="202" y="45"/>
                  </a:lnTo>
                  <a:lnTo>
                    <a:pt x="199" y="64"/>
                  </a:lnTo>
                  <a:lnTo>
                    <a:pt x="189" y="85"/>
                  </a:lnTo>
                  <a:lnTo>
                    <a:pt x="166" y="107"/>
                  </a:lnTo>
                  <a:lnTo>
                    <a:pt x="153" y="118"/>
                  </a:lnTo>
                  <a:lnTo>
                    <a:pt x="137" y="127"/>
                  </a:lnTo>
                  <a:lnTo>
                    <a:pt x="122" y="133"/>
                  </a:lnTo>
                  <a:lnTo>
                    <a:pt x="106" y="139"/>
                  </a:lnTo>
                  <a:lnTo>
                    <a:pt x="90" y="143"/>
                  </a:lnTo>
                  <a:lnTo>
                    <a:pt x="75" y="146"/>
                  </a:lnTo>
                  <a:lnTo>
                    <a:pt x="60" y="147"/>
                  </a:lnTo>
                  <a:lnTo>
                    <a:pt x="46" y="146"/>
                  </a:lnTo>
                  <a:lnTo>
                    <a:pt x="33" y="144"/>
                  </a:lnTo>
                  <a:lnTo>
                    <a:pt x="22" y="141"/>
                  </a:lnTo>
                  <a:lnTo>
                    <a:pt x="14" y="136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7" name="Freeform 172"/>
            <p:cNvSpPr>
              <a:spLocks noChangeArrowheads="1"/>
            </p:cNvSpPr>
            <p:nvPr/>
          </p:nvSpPr>
          <p:spPr bwMode="auto">
            <a:xfrm>
              <a:off x="170" y="936"/>
              <a:ext cx="329" cy="287"/>
            </a:xfrm>
            <a:custGeom>
              <a:avLst/>
              <a:gdLst>
                <a:gd name="T0" fmla="*/ 0 w 1318"/>
                <a:gd name="T1" fmla="*/ 587 h 1146"/>
                <a:gd name="T2" fmla="*/ 3 w 1318"/>
                <a:gd name="T3" fmla="*/ 563 h 1146"/>
                <a:gd name="T4" fmla="*/ 9 w 1318"/>
                <a:gd name="T5" fmla="*/ 518 h 1146"/>
                <a:gd name="T6" fmla="*/ 24 w 1318"/>
                <a:gd name="T7" fmla="*/ 457 h 1146"/>
                <a:gd name="T8" fmla="*/ 49 w 1318"/>
                <a:gd name="T9" fmla="*/ 385 h 1146"/>
                <a:gd name="T10" fmla="*/ 89 w 1318"/>
                <a:gd name="T11" fmla="*/ 307 h 1146"/>
                <a:gd name="T12" fmla="*/ 145 w 1318"/>
                <a:gd name="T13" fmla="*/ 226 h 1146"/>
                <a:gd name="T14" fmla="*/ 223 w 1318"/>
                <a:gd name="T15" fmla="*/ 148 h 1146"/>
                <a:gd name="T16" fmla="*/ 337 w 1318"/>
                <a:gd name="T17" fmla="*/ 69 h 1146"/>
                <a:gd name="T18" fmla="*/ 459 w 1318"/>
                <a:gd name="T19" fmla="*/ 16 h 1146"/>
                <a:gd name="T20" fmla="*/ 565 w 1318"/>
                <a:gd name="T21" fmla="*/ 0 h 1146"/>
                <a:gd name="T22" fmla="*/ 656 w 1318"/>
                <a:gd name="T23" fmla="*/ 13 h 1146"/>
                <a:gd name="T24" fmla="*/ 735 w 1318"/>
                <a:gd name="T25" fmla="*/ 46 h 1146"/>
                <a:gd name="T26" fmla="*/ 805 w 1318"/>
                <a:gd name="T27" fmla="*/ 90 h 1146"/>
                <a:gd name="T28" fmla="*/ 865 w 1318"/>
                <a:gd name="T29" fmla="*/ 138 h 1146"/>
                <a:gd name="T30" fmla="*/ 920 w 1318"/>
                <a:gd name="T31" fmla="*/ 182 h 1146"/>
                <a:gd name="T32" fmla="*/ 971 w 1318"/>
                <a:gd name="T33" fmla="*/ 217 h 1146"/>
                <a:gd name="T34" fmla="*/ 1025 w 1318"/>
                <a:gd name="T35" fmla="*/ 267 h 1146"/>
                <a:gd name="T36" fmla="*/ 1082 w 1318"/>
                <a:gd name="T37" fmla="*/ 331 h 1146"/>
                <a:gd name="T38" fmla="*/ 1138 w 1318"/>
                <a:gd name="T39" fmla="*/ 404 h 1146"/>
                <a:gd name="T40" fmla="*/ 1192 w 1318"/>
                <a:gd name="T41" fmla="*/ 482 h 1146"/>
                <a:gd name="T42" fmla="*/ 1240 w 1318"/>
                <a:gd name="T43" fmla="*/ 558 h 1146"/>
                <a:gd name="T44" fmla="*/ 1278 w 1318"/>
                <a:gd name="T45" fmla="*/ 629 h 1146"/>
                <a:gd name="T46" fmla="*/ 1306 w 1318"/>
                <a:gd name="T47" fmla="*/ 688 h 1146"/>
                <a:gd name="T48" fmla="*/ 1318 w 1318"/>
                <a:gd name="T49" fmla="*/ 735 h 1146"/>
                <a:gd name="T50" fmla="*/ 1300 w 1318"/>
                <a:gd name="T51" fmla="*/ 779 h 1146"/>
                <a:gd name="T52" fmla="*/ 1261 w 1318"/>
                <a:gd name="T53" fmla="*/ 821 h 1146"/>
                <a:gd name="T54" fmla="*/ 1206 w 1318"/>
                <a:gd name="T55" fmla="*/ 862 h 1146"/>
                <a:gd name="T56" fmla="*/ 1141 w 1318"/>
                <a:gd name="T57" fmla="*/ 904 h 1146"/>
                <a:gd name="T58" fmla="*/ 1073 w 1318"/>
                <a:gd name="T59" fmla="*/ 944 h 1146"/>
                <a:gd name="T60" fmla="*/ 1013 w 1318"/>
                <a:gd name="T61" fmla="*/ 985 h 1146"/>
                <a:gd name="T62" fmla="*/ 963 w 1318"/>
                <a:gd name="T63" fmla="*/ 1026 h 1146"/>
                <a:gd name="T64" fmla="*/ 928 w 1318"/>
                <a:gd name="T65" fmla="*/ 1066 h 1146"/>
                <a:gd name="T66" fmla="*/ 882 w 1318"/>
                <a:gd name="T67" fmla="*/ 1098 h 1146"/>
                <a:gd name="T68" fmla="*/ 823 w 1318"/>
                <a:gd name="T69" fmla="*/ 1121 h 1146"/>
                <a:gd name="T70" fmla="*/ 753 w 1318"/>
                <a:gd name="T71" fmla="*/ 1136 h 1146"/>
                <a:gd name="T72" fmla="*/ 677 w 1318"/>
                <a:gd name="T73" fmla="*/ 1144 h 1146"/>
                <a:gd name="T74" fmla="*/ 599 w 1318"/>
                <a:gd name="T75" fmla="*/ 1145 h 1146"/>
                <a:gd name="T76" fmla="*/ 520 w 1318"/>
                <a:gd name="T77" fmla="*/ 1139 h 1146"/>
                <a:gd name="T78" fmla="*/ 446 w 1318"/>
                <a:gd name="T79" fmla="*/ 1126 h 1146"/>
                <a:gd name="T80" fmla="*/ 379 w 1318"/>
                <a:gd name="T81" fmla="*/ 1108 h 1146"/>
                <a:gd name="T82" fmla="*/ 314 w 1318"/>
                <a:gd name="T83" fmla="*/ 1071 h 1146"/>
                <a:gd name="T84" fmla="*/ 251 w 1318"/>
                <a:gd name="T85" fmla="*/ 1019 h 1146"/>
                <a:gd name="T86" fmla="*/ 191 w 1318"/>
                <a:gd name="T87" fmla="*/ 954 h 1146"/>
                <a:gd name="T88" fmla="*/ 137 w 1318"/>
                <a:gd name="T89" fmla="*/ 879 h 1146"/>
                <a:gd name="T90" fmla="*/ 88 w 1318"/>
                <a:gd name="T91" fmla="*/ 798 h 1146"/>
                <a:gd name="T92" fmla="*/ 47 w 1318"/>
                <a:gd name="T93" fmla="*/ 715 h 1146"/>
                <a:gd name="T94" fmla="*/ 13 w 1318"/>
                <a:gd name="T95" fmla="*/ 63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8" h="1146">
                  <a:moveTo>
                    <a:pt x="0" y="590"/>
                  </a:moveTo>
                  <a:lnTo>
                    <a:pt x="0" y="587"/>
                  </a:lnTo>
                  <a:lnTo>
                    <a:pt x="1" y="577"/>
                  </a:lnTo>
                  <a:lnTo>
                    <a:pt x="3" y="563"/>
                  </a:lnTo>
                  <a:lnTo>
                    <a:pt x="5" y="542"/>
                  </a:lnTo>
                  <a:lnTo>
                    <a:pt x="9" y="518"/>
                  </a:lnTo>
                  <a:lnTo>
                    <a:pt x="15" y="489"/>
                  </a:lnTo>
                  <a:lnTo>
                    <a:pt x="24" y="457"/>
                  </a:lnTo>
                  <a:lnTo>
                    <a:pt x="35" y="422"/>
                  </a:lnTo>
                  <a:lnTo>
                    <a:pt x="49" y="385"/>
                  </a:lnTo>
                  <a:lnTo>
                    <a:pt x="68" y="346"/>
                  </a:lnTo>
                  <a:lnTo>
                    <a:pt x="89" y="307"/>
                  </a:lnTo>
                  <a:lnTo>
                    <a:pt x="116" y="266"/>
                  </a:lnTo>
                  <a:lnTo>
                    <a:pt x="145" y="226"/>
                  </a:lnTo>
                  <a:lnTo>
                    <a:pt x="182" y="186"/>
                  </a:lnTo>
                  <a:lnTo>
                    <a:pt x="223" y="148"/>
                  </a:lnTo>
                  <a:lnTo>
                    <a:pt x="270" y="112"/>
                  </a:lnTo>
                  <a:lnTo>
                    <a:pt x="337" y="69"/>
                  </a:lnTo>
                  <a:lnTo>
                    <a:pt x="400" y="37"/>
                  </a:lnTo>
                  <a:lnTo>
                    <a:pt x="459" y="16"/>
                  </a:lnTo>
                  <a:lnTo>
                    <a:pt x="513" y="4"/>
                  </a:lnTo>
                  <a:lnTo>
                    <a:pt x="565" y="0"/>
                  </a:lnTo>
                  <a:lnTo>
                    <a:pt x="612" y="3"/>
                  </a:lnTo>
                  <a:lnTo>
                    <a:pt x="656" y="13"/>
                  </a:lnTo>
                  <a:lnTo>
                    <a:pt x="697" y="27"/>
                  </a:lnTo>
                  <a:lnTo>
                    <a:pt x="735" y="46"/>
                  </a:lnTo>
                  <a:lnTo>
                    <a:pt x="771" y="67"/>
                  </a:lnTo>
                  <a:lnTo>
                    <a:pt x="805" y="90"/>
                  </a:lnTo>
                  <a:lnTo>
                    <a:pt x="837" y="114"/>
                  </a:lnTo>
                  <a:lnTo>
                    <a:pt x="865" y="138"/>
                  </a:lnTo>
                  <a:lnTo>
                    <a:pt x="893" y="161"/>
                  </a:lnTo>
                  <a:lnTo>
                    <a:pt x="920" y="182"/>
                  </a:lnTo>
                  <a:lnTo>
                    <a:pt x="945" y="199"/>
                  </a:lnTo>
                  <a:lnTo>
                    <a:pt x="971" y="217"/>
                  </a:lnTo>
                  <a:lnTo>
                    <a:pt x="998" y="240"/>
                  </a:lnTo>
                  <a:lnTo>
                    <a:pt x="1025" y="267"/>
                  </a:lnTo>
                  <a:lnTo>
                    <a:pt x="1054" y="297"/>
                  </a:lnTo>
                  <a:lnTo>
                    <a:pt x="1082" y="331"/>
                  </a:lnTo>
                  <a:lnTo>
                    <a:pt x="1111" y="366"/>
                  </a:lnTo>
                  <a:lnTo>
                    <a:pt x="1138" y="404"/>
                  </a:lnTo>
                  <a:lnTo>
                    <a:pt x="1166" y="442"/>
                  </a:lnTo>
                  <a:lnTo>
                    <a:pt x="1192" y="482"/>
                  </a:lnTo>
                  <a:lnTo>
                    <a:pt x="1216" y="520"/>
                  </a:lnTo>
                  <a:lnTo>
                    <a:pt x="1240" y="558"/>
                  </a:lnTo>
                  <a:lnTo>
                    <a:pt x="1260" y="595"/>
                  </a:lnTo>
                  <a:lnTo>
                    <a:pt x="1278" y="629"/>
                  </a:lnTo>
                  <a:lnTo>
                    <a:pt x="1293" y="661"/>
                  </a:lnTo>
                  <a:lnTo>
                    <a:pt x="1306" y="688"/>
                  </a:lnTo>
                  <a:lnTo>
                    <a:pt x="1314" y="713"/>
                  </a:lnTo>
                  <a:lnTo>
                    <a:pt x="1318" y="735"/>
                  </a:lnTo>
                  <a:lnTo>
                    <a:pt x="1312" y="757"/>
                  </a:lnTo>
                  <a:lnTo>
                    <a:pt x="1300" y="779"/>
                  </a:lnTo>
                  <a:lnTo>
                    <a:pt x="1283" y="800"/>
                  </a:lnTo>
                  <a:lnTo>
                    <a:pt x="1261" y="821"/>
                  </a:lnTo>
                  <a:lnTo>
                    <a:pt x="1234" y="842"/>
                  </a:lnTo>
                  <a:lnTo>
                    <a:pt x="1206" y="862"/>
                  </a:lnTo>
                  <a:lnTo>
                    <a:pt x="1174" y="882"/>
                  </a:lnTo>
                  <a:lnTo>
                    <a:pt x="1141" y="904"/>
                  </a:lnTo>
                  <a:lnTo>
                    <a:pt x="1106" y="924"/>
                  </a:lnTo>
                  <a:lnTo>
                    <a:pt x="1073" y="944"/>
                  </a:lnTo>
                  <a:lnTo>
                    <a:pt x="1041" y="964"/>
                  </a:lnTo>
                  <a:lnTo>
                    <a:pt x="1013" y="985"/>
                  </a:lnTo>
                  <a:lnTo>
                    <a:pt x="986" y="1005"/>
                  </a:lnTo>
                  <a:lnTo>
                    <a:pt x="963" y="1026"/>
                  </a:lnTo>
                  <a:lnTo>
                    <a:pt x="945" y="1047"/>
                  </a:lnTo>
                  <a:lnTo>
                    <a:pt x="928" y="1066"/>
                  </a:lnTo>
                  <a:lnTo>
                    <a:pt x="907" y="1083"/>
                  </a:lnTo>
                  <a:lnTo>
                    <a:pt x="882" y="1098"/>
                  </a:lnTo>
                  <a:lnTo>
                    <a:pt x="854" y="1110"/>
                  </a:lnTo>
                  <a:lnTo>
                    <a:pt x="823" y="1121"/>
                  </a:lnTo>
                  <a:lnTo>
                    <a:pt x="789" y="1130"/>
                  </a:lnTo>
                  <a:lnTo>
                    <a:pt x="753" y="1136"/>
                  </a:lnTo>
                  <a:lnTo>
                    <a:pt x="716" y="1141"/>
                  </a:lnTo>
                  <a:lnTo>
                    <a:pt x="677" y="1144"/>
                  </a:lnTo>
                  <a:lnTo>
                    <a:pt x="638" y="1146"/>
                  </a:lnTo>
                  <a:lnTo>
                    <a:pt x="599" y="1145"/>
                  </a:lnTo>
                  <a:lnTo>
                    <a:pt x="559" y="1142"/>
                  </a:lnTo>
                  <a:lnTo>
                    <a:pt x="520" y="1139"/>
                  </a:lnTo>
                  <a:lnTo>
                    <a:pt x="482" y="1134"/>
                  </a:lnTo>
                  <a:lnTo>
                    <a:pt x="446" y="1126"/>
                  </a:lnTo>
                  <a:lnTo>
                    <a:pt x="412" y="1119"/>
                  </a:lnTo>
                  <a:lnTo>
                    <a:pt x="379" y="1108"/>
                  </a:lnTo>
                  <a:lnTo>
                    <a:pt x="346" y="1092"/>
                  </a:lnTo>
                  <a:lnTo>
                    <a:pt x="314" y="1071"/>
                  </a:lnTo>
                  <a:lnTo>
                    <a:pt x="282" y="1048"/>
                  </a:lnTo>
                  <a:lnTo>
                    <a:pt x="251" y="1019"/>
                  </a:lnTo>
                  <a:lnTo>
                    <a:pt x="220" y="988"/>
                  </a:lnTo>
                  <a:lnTo>
                    <a:pt x="191" y="954"/>
                  </a:lnTo>
                  <a:lnTo>
                    <a:pt x="164" y="918"/>
                  </a:lnTo>
                  <a:lnTo>
                    <a:pt x="137" y="879"/>
                  </a:lnTo>
                  <a:lnTo>
                    <a:pt x="111" y="840"/>
                  </a:lnTo>
                  <a:lnTo>
                    <a:pt x="88" y="798"/>
                  </a:lnTo>
                  <a:lnTo>
                    <a:pt x="67" y="757"/>
                  </a:lnTo>
                  <a:lnTo>
                    <a:pt x="47" y="715"/>
                  </a:lnTo>
                  <a:lnTo>
                    <a:pt x="29" y="672"/>
                  </a:lnTo>
                  <a:lnTo>
                    <a:pt x="13" y="63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8" name="Freeform 173"/>
            <p:cNvSpPr>
              <a:spLocks noChangeArrowheads="1"/>
            </p:cNvSpPr>
            <p:nvPr/>
          </p:nvSpPr>
          <p:spPr bwMode="auto">
            <a:xfrm>
              <a:off x="175" y="944"/>
              <a:ext cx="319" cy="275"/>
            </a:xfrm>
            <a:custGeom>
              <a:avLst/>
              <a:gdLst>
                <a:gd name="T0" fmla="*/ 322 w 1274"/>
                <a:gd name="T1" fmla="*/ 59 h 1098"/>
                <a:gd name="T2" fmla="*/ 436 w 1274"/>
                <a:gd name="T3" fmla="*/ 14 h 1098"/>
                <a:gd name="T4" fmla="*/ 537 w 1274"/>
                <a:gd name="T5" fmla="*/ 0 h 1098"/>
                <a:gd name="T6" fmla="*/ 626 w 1274"/>
                <a:gd name="T7" fmla="*/ 10 h 1098"/>
                <a:gd name="T8" fmla="*/ 705 w 1274"/>
                <a:gd name="T9" fmla="*/ 40 h 1098"/>
                <a:gd name="T10" fmla="*/ 775 w 1274"/>
                <a:gd name="T11" fmla="*/ 81 h 1098"/>
                <a:gd name="T12" fmla="*/ 836 w 1274"/>
                <a:gd name="T13" fmla="*/ 124 h 1098"/>
                <a:gd name="T14" fmla="*/ 890 w 1274"/>
                <a:gd name="T15" fmla="*/ 164 h 1098"/>
                <a:gd name="T16" fmla="*/ 939 w 1274"/>
                <a:gd name="T17" fmla="*/ 198 h 1098"/>
                <a:gd name="T18" fmla="*/ 993 w 1274"/>
                <a:gd name="T19" fmla="*/ 246 h 1098"/>
                <a:gd name="T20" fmla="*/ 1047 w 1274"/>
                <a:gd name="T21" fmla="*/ 308 h 1098"/>
                <a:gd name="T22" fmla="*/ 1101 w 1274"/>
                <a:gd name="T23" fmla="*/ 379 h 1098"/>
                <a:gd name="T24" fmla="*/ 1153 w 1274"/>
                <a:gd name="T25" fmla="*/ 454 h 1098"/>
                <a:gd name="T26" fmla="*/ 1199 w 1274"/>
                <a:gd name="T27" fmla="*/ 528 h 1098"/>
                <a:gd name="T28" fmla="*/ 1237 w 1274"/>
                <a:gd name="T29" fmla="*/ 597 h 1098"/>
                <a:gd name="T30" fmla="*/ 1264 w 1274"/>
                <a:gd name="T31" fmla="*/ 655 h 1098"/>
                <a:gd name="T32" fmla="*/ 1274 w 1274"/>
                <a:gd name="T33" fmla="*/ 700 h 1098"/>
                <a:gd name="T34" fmla="*/ 1259 w 1274"/>
                <a:gd name="T35" fmla="*/ 742 h 1098"/>
                <a:gd name="T36" fmla="*/ 1220 w 1274"/>
                <a:gd name="T37" fmla="*/ 783 h 1098"/>
                <a:gd name="T38" fmla="*/ 1167 w 1274"/>
                <a:gd name="T39" fmla="*/ 823 h 1098"/>
                <a:gd name="T40" fmla="*/ 1104 w 1274"/>
                <a:gd name="T41" fmla="*/ 863 h 1098"/>
                <a:gd name="T42" fmla="*/ 1039 w 1274"/>
                <a:gd name="T43" fmla="*/ 903 h 1098"/>
                <a:gd name="T44" fmla="*/ 979 w 1274"/>
                <a:gd name="T45" fmla="*/ 942 h 1098"/>
                <a:gd name="T46" fmla="*/ 932 w 1274"/>
                <a:gd name="T47" fmla="*/ 981 h 1098"/>
                <a:gd name="T48" fmla="*/ 898 w 1274"/>
                <a:gd name="T49" fmla="*/ 1021 h 1098"/>
                <a:gd name="T50" fmla="*/ 853 w 1274"/>
                <a:gd name="T51" fmla="*/ 1052 h 1098"/>
                <a:gd name="T52" fmla="*/ 795 w 1274"/>
                <a:gd name="T53" fmla="*/ 1074 h 1098"/>
                <a:gd name="T54" fmla="*/ 728 w 1274"/>
                <a:gd name="T55" fmla="*/ 1089 h 1098"/>
                <a:gd name="T56" fmla="*/ 655 w 1274"/>
                <a:gd name="T57" fmla="*/ 1097 h 1098"/>
                <a:gd name="T58" fmla="*/ 578 w 1274"/>
                <a:gd name="T59" fmla="*/ 1097 h 1098"/>
                <a:gd name="T60" fmla="*/ 502 w 1274"/>
                <a:gd name="T61" fmla="*/ 1091 h 1098"/>
                <a:gd name="T62" fmla="*/ 431 w 1274"/>
                <a:gd name="T63" fmla="*/ 1079 h 1098"/>
                <a:gd name="T64" fmla="*/ 366 w 1274"/>
                <a:gd name="T65" fmla="*/ 1061 h 1098"/>
                <a:gd name="T66" fmla="*/ 305 w 1274"/>
                <a:gd name="T67" fmla="*/ 1028 h 1098"/>
                <a:gd name="T68" fmla="*/ 245 w 1274"/>
                <a:gd name="T69" fmla="*/ 979 h 1098"/>
                <a:gd name="T70" fmla="*/ 188 w 1274"/>
                <a:gd name="T71" fmla="*/ 917 h 1098"/>
                <a:gd name="T72" fmla="*/ 136 w 1274"/>
                <a:gd name="T73" fmla="*/ 848 h 1098"/>
                <a:gd name="T74" fmla="*/ 90 w 1274"/>
                <a:gd name="T75" fmla="*/ 771 h 1098"/>
                <a:gd name="T76" fmla="*/ 50 w 1274"/>
                <a:gd name="T77" fmla="*/ 693 h 1098"/>
                <a:gd name="T78" fmla="*/ 17 w 1274"/>
                <a:gd name="T79" fmla="*/ 613 h 1098"/>
                <a:gd name="T80" fmla="*/ 3 w 1274"/>
                <a:gd name="T81" fmla="*/ 570 h 1098"/>
                <a:gd name="T82" fmla="*/ 1 w 1274"/>
                <a:gd name="T83" fmla="*/ 564 h 1098"/>
                <a:gd name="T84" fmla="*/ 0 w 1274"/>
                <a:gd name="T85" fmla="*/ 555 h 1098"/>
                <a:gd name="T86" fmla="*/ 1 w 1274"/>
                <a:gd name="T87" fmla="*/ 531 h 1098"/>
                <a:gd name="T88" fmla="*/ 7 w 1274"/>
                <a:gd name="T89" fmla="*/ 486 h 1098"/>
                <a:gd name="T90" fmla="*/ 21 w 1274"/>
                <a:gd name="T91" fmla="*/ 426 h 1098"/>
                <a:gd name="T92" fmla="*/ 46 w 1274"/>
                <a:gd name="T93" fmla="*/ 357 h 1098"/>
                <a:gd name="T94" fmla="*/ 84 w 1274"/>
                <a:gd name="T95" fmla="*/ 281 h 1098"/>
                <a:gd name="T96" fmla="*/ 138 w 1274"/>
                <a:gd name="T97" fmla="*/ 204 h 1098"/>
                <a:gd name="T98" fmla="*/ 214 w 1274"/>
                <a:gd name="T99" fmla="*/ 13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4" h="1098">
                  <a:moveTo>
                    <a:pt x="260" y="97"/>
                  </a:moveTo>
                  <a:lnTo>
                    <a:pt x="322" y="59"/>
                  </a:lnTo>
                  <a:lnTo>
                    <a:pt x="380" y="32"/>
                  </a:lnTo>
                  <a:lnTo>
                    <a:pt x="436" y="14"/>
                  </a:lnTo>
                  <a:lnTo>
                    <a:pt x="488" y="3"/>
                  </a:lnTo>
                  <a:lnTo>
                    <a:pt x="537" y="0"/>
                  </a:lnTo>
                  <a:lnTo>
                    <a:pt x="583" y="3"/>
                  </a:lnTo>
                  <a:lnTo>
                    <a:pt x="626" y="10"/>
                  </a:lnTo>
                  <a:lnTo>
                    <a:pt x="667" y="23"/>
                  </a:lnTo>
                  <a:lnTo>
                    <a:pt x="705" y="40"/>
                  </a:lnTo>
                  <a:lnTo>
                    <a:pt x="741" y="59"/>
                  </a:lnTo>
                  <a:lnTo>
                    <a:pt x="775" y="81"/>
                  </a:lnTo>
                  <a:lnTo>
                    <a:pt x="806" y="102"/>
                  </a:lnTo>
                  <a:lnTo>
                    <a:pt x="836" y="124"/>
                  </a:lnTo>
                  <a:lnTo>
                    <a:pt x="864" y="145"/>
                  </a:lnTo>
                  <a:lnTo>
                    <a:pt x="890" y="164"/>
                  </a:lnTo>
                  <a:lnTo>
                    <a:pt x="915" y="181"/>
                  </a:lnTo>
                  <a:lnTo>
                    <a:pt x="939" y="198"/>
                  </a:lnTo>
                  <a:lnTo>
                    <a:pt x="965" y="220"/>
                  </a:lnTo>
                  <a:lnTo>
                    <a:pt x="993" y="246"/>
                  </a:lnTo>
                  <a:lnTo>
                    <a:pt x="1019" y="276"/>
                  </a:lnTo>
                  <a:lnTo>
                    <a:pt x="1047" y="308"/>
                  </a:lnTo>
                  <a:lnTo>
                    <a:pt x="1075" y="343"/>
                  </a:lnTo>
                  <a:lnTo>
                    <a:pt x="1101" y="379"/>
                  </a:lnTo>
                  <a:lnTo>
                    <a:pt x="1128" y="416"/>
                  </a:lnTo>
                  <a:lnTo>
                    <a:pt x="1153" y="454"/>
                  </a:lnTo>
                  <a:lnTo>
                    <a:pt x="1177" y="491"/>
                  </a:lnTo>
                  <a:lnTo>
                    <a:pt x="1199" y="528"/>
                  </a:lnTo>
                  <a:lnTo>
                    <a:pt x="1219" y="564"/>
                  </a:lnTo>
                  <a:lnTo>
                    <a:pt x="1237" y="597"/>
                  </a:lnTo>
                  <a:lnTo>
                    <a:pt x="1252" y="628"/>
                  </a:lnTo>
                  <a:lnTo>
                    <a:pt x="1264" y="655"/>
                  </a:lnTo>
                  <a:lnTo>
                    <a:pt x="1272" y="679"/>
                  </a:lnTo>
                  <a:lnTo>
                    <a:pt x="1274" y="700"/>
                  </a:lnTo>
                  <a:lnTo>
                    <a:pt x="1270" y="721"/>
                  </a:lnTo>
                  <a:lnTo>
                    <a:pt x="1259" y="742"/>
                  </a:lnTo>
                  <a:lnTo>
                    <a:pt x="1242" y="763"/>
                  </a:lnTo>
                  <a:lnTo>
                    <a:pt x="1220" y="783"/>
                  </a:lnTo>
                  <a:lnTo>
                    <a:pt x="1194" y="803"/>
                  </a:lnTo>
                  <a:lnTo>
                    <a:pt x="1167" y="823"/>
                  </a:lnTo>
                  <a:lnTo>
                    <a:pt x="1136" y="843"/>
                  </a:lnTo>
                  <a:lnTo>
                    <a:pt x="1104" y="863"/>
                  </a:lnTo>
                  <a:lnTo>
                    <a:pt x="1071" y="882"/>
                  </a:lnTo>
                  <a:lnTo>
                    <a:pt x="1039" y="903"/>
                  </a:lnTo>
                  <a:lnTo>
                    <a:pt x="1008" y="922"/>
                  </a:lnTo>
                  <a:lnTo>
                    <a:pt x="979" y="942"/>
                  </a:lnTo>
                  <a:lnTo>
                    <a:pt x="953" y="961"/>
                  </a:lnTo>
                  <a:lnTo>
                    <a:pt x="932" y="981"/>
                  </a:lnTo>
                  <a:lnTo>
                    <a:pt x="915" y="1002"/>
                  </a:lnTo>
                  <a:lnTo>
                    <a:pt x="898" y="1021"/>
                  </a:lnTo>
                  <a:lnTo>
                    <a:pt x="877" y="1037"/>
                  </a:lnTo>
                  <a:lnTo>
                    <a:pt x="853" y="1052"/>
                  </a:lnTo>
                  <a:lnTo>
                    <a:pt x="825" y="1063"/>
                  </a:lnTo>
                  <a:lnTo>
                    <a:pt x="795" y="1074"/>
                  </a:lnTo>
                  <a:lnTo>
                    <a:pt x="762" y="1083"/>
                  </a:lnTo>
                  <a:lnTo>
                    <a:pt x="728" y="1089"/>
                  </a:lnTo>
                  <a:lnTo>
                    <a:pt x="692" y="1093"/>
                  </a:lnTo>
                  <a:lnTo>
                    <a:pt x="655" y="1097"/>
                  </a:lnTo>
                  <a:lnTo>
                    <a:pt x="616" y="1098"/>
                  </a:lnTo>
                  <a:lnTo>
                    <a:pt x="578" y="1097"/>
                  </a:lnTo>
                  <a:lnTo>
                    <a:pt x="540" y="1094"/>
                  </a:lnTo>
                  <a:lnTo>
                    <a:pt x="502" y="1091"/>
                  </a:lnTo>
                  <a:lnTo>
                    <a:pt x="466" y="1086"/>
                  </a:lnTo>
                  <a:lnTo>
                    <a:pt x="431" y="1079"/>
                  </a:lnTo>
                  <a:lnTo>
                    <a:pt x="398" y="1072"/>
                  </a:lnTo>
                  <a:lnTo>
                    <a:pt x="366" y="1061"/>
                  </a:lnTo>
                  <a:lnTo>
                    <a:pt x="335" y="1046"/>
                  </a:lnTo>
                  <a:lnTo>
                    <a:pt x="305" y="1028"/>
                  </a:lnTo>
                  <a:lnTo>
                    <a:pt x="274" y="1005"/>
                  </a:lnTo>
                  <a:lnTo>
                    <a:pt x="245" y="979"/>
                  </a:lnTo>
                  <a:lnTo>
                    <a:pt x="216" y="949"/>
                  </a:lnTo>
                  <a:lnTo>
                    <a:pt x="188" y="917"/>
                  </a:lnTo>
                  <a:lnTo>
                    <a:pt x="162" y="883"/>
                  </a:lnTo>
                  <a:lnTo>
                    <a:pt x="136" y="848"/>
                  </a:lnTo>
                  <a:lnTo>
                    <a:pt x="113" y="811"/>
                  </a:lnTo>
                  <a:lnTo>
                    <a:pt x="90" y="771"/>
                  </a:lnTo>
                  <a:lnTo>
                    <a:pt x="69" y="732"/>
                  </a:lnTo>
                  <a:lnTo>
                    <a:pt x="50" y="693"/>
                  </a:lnTo>
                  <a:lnTo>
                    <a:pt x="33" y="653"/>
                  </a:lnTo>
                  <a:lnTo>
                    <a:pt x="17" y="613"/>
                  </a:lnTo>
                  <a:lnTo>
                    <a:pt x="4" y="574"/>
                  </a:lnTo>
                  <a:lnTo>
                    <a:pt x="3" y="570"/>
                  </a:lnTo>
                  <a:lnTo>
                    <a:pt x="2" y="567"/>
                  </a:lnTo>
                  <a:lnTo>
                    <a:pt x="1" y="564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5"/>
                  </a:lnTo>
                  <a:lnTo>
                    <a:pt x="1" y="531"/>
                  </a:lnTo>
                  <a:lnTo>
                    <a:pt x="3" y="510"/>
                  </a:lnTo>
                  <a:lnTo>
                    <a:pt x="7" y="486"/>
                  </a:lnTo>
                  <a:lnTo>
                    <a:pt x="13" y="458"/>
                  </a:lnTo>
                  <a:lnTo>
                    <a:pt x="21" y="426"/>
                  </a:lnTo>
                  <a:lnTo>
                    <a:pt x="32" y="392"/>
                  </a:lnTo>
                  <a:lnTo>
                    <a:pt x="46" y="357"/>
                  </a:lnTo>
                  <a:lnTo>
                    <a:pt x="63" y="319"/>
                  </a:lnTo>
                  <a:lnTo>
                    <a:pt x="84" y="281"/>
                  </a:lnTo>
                  <a:lnTo>
                    <a:pt x="109" y="243"/>
                  </a:lnTo>
                  <a:lnTo>
                    <a:pt x="138" y="204"/>
                  </a:lnTo>
                  <a:lnTo>
                    <a:pt x="174" y="167"/>
                  </a:lnTo>
                  <a:lnTo>
                    <a:pt x="214" y="131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9" name="Freeform 174"/>
            <p:cNvSpPr>
              <a:spLocks noChangeArrowheads="1"/>
            </p:cNvSpPr>
            <p:nvPr/>
          </p:nvSpPr>
          <p:spPr bwMode="auto">
            <a:xfrm>
              <a:off x="180" y="952"/>
              <a:ext cx="308" cy="262"/>
            </a:xfrm>
            <a:custGeom>
              <a:avLst/>
              <a:gdLst>
                <a:gd name="T0" fmla="*/ 309 w 1233"/>
                <a:gd name="T1" fmla="*/ 52 h 1052"/>
                <a:gd name="T2" fmla="*/ 415 w 1233"/>
                <a:gd name="T3" fmla="*/ 12 h 1052"/>
                <a:gd name="T4" fmla="*/ 511 w 1233"/>
                <a:gd name="T5" fmla="*/ 0 h 1052"/>
                <a:gd name="T6" fmla="*/ 598 w 1233"/>
                <a:gd name="T7" fmla="*/ 11 h 1052"/>
                <a:gd name="T8" fmla="*/ 676 w 1233"/>
                <a:gd name="T9" fmla="*/ 37 h 1052"/>
                <a:gd name="T10" fmla="*/ 745 w 1233"/>
                <a:gd name="T11" fmla="*/ 73 h 1052"/>
                <a:gd name="T12" fmla="*/ 807 w 1233"/>
                <a:gd name="T13" fmla="*/ 112 h 1052"/>
                <a:gd name="T14" fmla="*/ 861 w 1233"/>
                <a:gd name="T15" fmla="*/ 149 h 1052"/>
                <a:gd name="T16" fmla="*/ 910 w 1233"/>
                <a:gd name="T17" fmla="*/ 182 h 1052"/>
                <a:gd name="T18" fmla="*/ 961 w 1233"/>
                <a:gd name="T19" fmla="*/ 229 h 1052"/>
                <a:gd name="T20" fmla="*/ 1014 w 1233"/>
                <a:gd name="T21" fmla="*/ 288 h 1052"/>
                <a:gd name="T22" fmla="*/ 1067 w 1233"/>
                <a:gd name="T23" fmla="*/ 357 h 1052"/>
                <a:gd name="T24" fmla="*/ 1117 w 1233"/>
                <a:gd name="T25" fmla="*/ 429 h 1052"/>
                <a:gd name="T26" fmla="*/ 1160 w 1233"/>
                <a:gd name="T27" fmla="*/ 502 h 1052"/>
                <a:gd name="T28" fmla="*/ 1197 w 1233"/>
                <a:gd name="T29" fmla="*/ 568 h 1052"/>
                <a:gd name="T30" fmla="*/ 1222 w 1233"/>
                <a:gd name="T31" fmla="*/ 624 h 1052"/>
                <a:gd name="T32" fmla="*/ 1233 w 1233"/>
                <a:gd name="T33" fmla="*/ 667 h 1052"/>
                <a:gd name="T34" fmla="*/ 1218 w 1233"/>
                <a:gd name="T35" fmla="*/ 707 h 1052"/>
                <a:gd name="T36" fmla="*/ 1181 w 1233"/>
                <a:gd name="T37" fmla="*/ 748 h 1052"/>
                <a:gd name="T38" fmla="*/ 1128 w 1233"/>
                <a:gd name="T39" fmla="*/ 786 h 1052"/>
                <a:gd name="T40" fmla="*/ 1068 w 1233"/>
                <a:gd name="T41" fmla="*/ 824 h 1052"/>
                <a:gd name="T42" fmla="*/ 1006 w 1233"/>
                <a:gd name="T43" fmla="*/ 863 h 1052"/>
                <a:gd name="T44" fmla="*/ 948 w 1233"/>
                <a:gd name="T45" fmla="*/ 901 h 1052"/>
                <a:gd name="T46" fmla="*/ 902 w 1233"/>
                <a:gd name="T47" fmla="*/ 940 h 1052"/>
                <a:gd name="T48" fmla="*/ 869 w 1233"/>
                <a:gd name="T49" fmla="*/ 977 h 1052"/>
                <a:gd name="T50" fmla="*/ 825 w 1233"/>
                <a:gd name="T51" fmla="*/ 1007 h 1052"/>
                <a:gd name="T52" fmla="*/ 770 w 1233"/>
                <a:gd name="T53" fmla="*/ 1029 h 1052"/>
                <a:gd name="T54" fmla="*/ 705 w 1233"/>
                <a:gd name="T55" fmla="*/ 1043 h 1052"/>
                <a:gd name="T56" fmla="*/ 634 w 1233"/>
                <a:gd name="T57" fmla="*/ 1050 h 1052"/>
                <a:gd name="T58" fmla="*/ 560 w 1233"/>
                <a:gd name="T59" fmla="*/ 1050 h 1052"/>
                <a:gd name="T60" fmla="*/ 486 w 1233"/>
                <a:gd name="T61" fmla="*/ 1045 h 1052"/>
                <a:gd name="T62" fmla="*/ 417 w 1233"/>
                <a:gd name="T63" fmla="*/ 1034 h 1052"/>
                <a:gd name="T64" fmla="*/ 354 w 1233"/>
                <a:gd name="T65" fmla="*/ 1017 h 1052"/>
                <a:gd name="T66" fmla="*/ 294 w 1233"/>
                <a:gd name="T67" fmla="*/ 984 h 1052"/>
                <a:gd name="T68" fmla="*/ 237 w 1233"/>
                <a:gd name="T69" fmla="*/ 936 h 1052"/>
                <a:gd name="T70" fmla="*/ 182 w 1233"/>
                <a:gd name="T71" fmla="*/ 878 h 1052"/>
                <a:gd name="T72" fmla="*/ 132 w 1233"/>
                <a:gd name="T73" fmla="*/ 810 h 1052"/>
                <a:gd name="T74" fmla="*/ 87 w 1233"/>
                <a:gd name="T75" fmla="*/ 736 h 1052"/>
                <a:gd name="T76" fmla="*/ 49 w 1233"/>
                <a:gd name="T77" fmla="*/ 659 h 1052"/>
                <a:gd name="T78" fmla="*/ 17 w 1233"/>
                <a:gd name="T79" fmla="*/ 581 h 1052"/>
                <a:gd name="T80" fmla="*/ 3 w 1233"/>
                <a:gd name="T81" fmla="*/ 541 h 1052"/>
                <a:gd name="T82" fmla="*/ 1 w 1233"/>
                <a:gd name="T83" fmla="*/ 535 h 1052"/>
                <a:gd name="T84" fmla="*/ 0 w 1233"/>
                <a:gd name="T85" fmla="*/ 526 h 1052"/>
                <a:gd name="T86" fmla="*/ 1 w 1233"/>
                <a:gd name="T87" fmla="*/ 500 h 1052"/>
                <a:gd name="T88" fmla="*/ 6 w 1233"/>
                <a:gd name="T89" fmla="*/ 457 h 1052"/>
                <a:gd name="T90" fmla="*/ 20 w 1233"/>
                <a:gd name="T91" fmla="*/ 398 h 1052"/>
                <a:gd name="T92" fmla="*/ 44 w 1233"/>
                <a:gd name="T93" fmla="*/ 330 h 1052"/>
                <a:gd name="T94" fmla="*/ 81 w 1233"/>
                <a:gd name="T95" fmla="*/ 257 h 1052"/>
                <a:gd name="T96" fmla="*/ 134 w 1233"/>
                <a:gd name="T97" fmla="*/ 184 h 1052"/>
                <a:gd name="T98" fmla="*/ 208 w 1233"/>
                <a:gd name="T99" fmla="*/ 11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3" h="1052">
                  <a:moveTo>
                    <a:pt x="253" y="84"/>
                  </a:moveTo>
                  <a:lnTo>
                    <a:pt x="309" y="52"/>
                  </a:lnTo>
                  <a:lnTo>
                    <a:pt x="364" y="28"/>
                  </a:lnTo>
                  <a:lnTo>
                    <a:pt x="415" y="12"/>
                  </a:lnTo>
                  <a:lnTo>
                    <a:pt x="464" y="4"/>
                  </a:lnTo>
                  <a:lnTo>
                    <a:pt x="511" y="0"/>
                  </a:lnTo>
                  <a:lnTo>
                    <a:pt x="556" y="4"/>
                  </a:lnTo>
                  <a:lnTo>
                    <a:pt x="598" y="11"/>
                  </a:lnTo>
                  <a:lnTo>
                    <a:pt x="638" y="22"/>
                  </a:lnTo>
                  <a:lnTo>
                    <a:pt x="676" y="37"/>
                  </a:lnTo>
                  <a:lnTo>
                    <a:pt x="712" y="54"/>
                  </a:lnTo>
                  <a:lnTo>
                    <a:pt x="745" y="73"/>
                  </a:lnTo>
                  <a:lnTo>
                    <a:pt x="777" y="92"/>
                  </a:lnTo>
                  <a:lnTo>
                    <a:pt x="807" y="112"/>
                  </a:lnTo>
                  <a:lnTo>
                    <a:pt x="835" y="132"/>
                  </a:lnTo>
                  <a:lnTo>
                    <a:pt x="861" y="149"/>
                  </a:lnTo>
                  <a:lnTo>
                    <a:pt x="885" y="165"/>
                  </a:lnTo>
                  <a:lnTo>
                    <a:pt x="910" y="182"/>
                  </a:lnTo>
                  <a:lnTo>
                    <a:pt x="934" y="203"/>
                  </a:lnTo>
                  <a:lnTo>
                    <a:pt x="961" y="229"/>
                  </a:lnTo>
                  <a:lnTo>
                    <a:pt x="987" y="256"/>
                  </a:lnTo>
                  <a:lnTo>
                    <a:pt x="1014" y="288"/>
                  </a:lnTo>
                  <a:lnTo>
                    <a:pt x="1040" y="321"/>
                  </a:lnTo>
                  <a:lnTo>
                    <a:pt x="1067" y="357"/>
                  </a:lnTo>
                  <a:lnTo>
                    <a:pt x="1092" y="393"/>
                  </a:lnTo>
                  <a:lnTo>
                    <a:pt x="1117" y="429"/>
                  </a:lnTo>
                  <a:lnTo>
                    <a:pt x="1139" y="465"/>
                  </a:lnTo>
                  <a:lnTo>
                    <a:pt x="1160" y="502"/>
                  </a:lnTo>
                  <a:lnTo>
                    <a:pt x="1180" y="536"/>
                  </a:lnTo>
                  <a:lnTo>
                    <a:pt x="1197" y="568"/>
                  </a:lnTo>
                  <a:lnTo>
                    <a:pt x="1212" y="597"/>
                  </a:lnTo>
                  <a:lnTo>
                    <a:pt x="1222" y="624"/>
                  </a:lnTo>
                  <a:lnTo>
                    <a:pt x="1231" y="646"/>
                  </a:lnTo>
                  <a:lnTo>
                    <a:pt x="1233" y="667"/>
                  </a:lnTo>
                  <a:lnTo>
                    <a:pt x="1229" y="687"/>
                  </a:lnTo>
                  <a:lnTo>
                    <a:pt x="1218" y="707"/>
                  </a:lnTo>
                  <a:lnTo>
                    <a:pt x="1202" y="727"/>
                  </a:lnTo>
                  <a:lnTo>
                    <a:pt x="1181" y="748"/>
                  </a:lnTo>
                  <a:lnTo>
                    <a:pt x="1156" y="767"/>
                  </a:lnTo>
                  <a:lnTo>
                    <a:pt x="1128" y="786"/>
                  </a:lnTo>
                  <a:lnTo>
                    <a:pt x="1099" y="805"/>
                  </a:lnTo>
                  <a:lnTo>
                    <a:pt x="1068" y="824"/>
                  </a:lnTo>
                  <a:lnTo>
                    <a:pt x="1037" y="844"/>
                  </a:lnTo>
                  <a:lnTo>
                    <a:pt x="1006" y="863"/>
                  </a:lnTo>
                  <a:lnTo>
                    <a:pt x="976" y="882"/>
                  </a:lnTo>
                  <a:lnTo>
                    <a:pt x="948" y="901"/>
                  </a:lnTo>
                  <a:lnTo>
                    <a:pt x="923" y="920"/>
                  </a:lnTo>
                  <a:lnTo>
                    <a:pt x="902" y="940"/>
                  </a:lnTo>
                  <a:lnTo>
                    <a:pt x="885" y="959"/>
                  </a:lnTo>
                  <a:lnTo>
                    <a:pt x="869" y="977"/>
                  </a:lnTo>
                  <a:lnTo>
                    <a:pt x="849" y="993"/>
                  </a:lnTo>
                  <a:lnTo>
                    <a:pt x="825" y="1007"/>
                  </a:lnTo>
                  <a:lnTo>
                    <a:pt x="800" y="1020"/>
                  </a:lnTo>
                  <a:lnTo>
                    <a:pt x="770" y="1029"/>
                  </a:lnTo>
                  <a:lnTo>
                    <a:pt x="738" y="1037"/>
                  </a:lnTo>
                  <a:lnTo>
                    <a:pt x="705" y="1043"/>
                  </a:lnTo>
                  <a:lnTo>
                    <a:pt x="670" y="1047"/>
                  </a:lnTo>
                  <a:lnTo>
                    <a:pt x="634" y="1050"/>
                  </a:lnTo>
                  <a:lnTo>
                    <a:pt x="597" y="1052"/>
                  </a:lnTo>
                  <a:lnTo>
                    <a:pt x="560" y="1050"/>
                  </a:lnTo>
                  <a:lnTo>
                    <a:pt x="523" y="1049"/>
                  </a:lnTo>
                  <a:lnTo>
                    <a:pt x="486" y="1045"/>
                  </a:lnTo>
                  <a:lnTo>
                    <a:pt x="451" y="1041"/>
                  </a:lnTo>
                  <a:lnTo>
                    <a:pt x="417" y="1034"/>
                  </a:lnTo>
                  <a:lnTo>
                    <a:pt x="385" y="1027"/>
                  </a:lnTo>
                  <a:lnTo>
                    <a:pt x="354" y="1017"/>
                  </a:lnTo>
                  <a:lnTo>
                    <a:pt x="324" y="1003"/>
                  </a:lnTo>
                  <a:lnTo>
                    <a:pt x="294" y="984"/>
                  </a:lnTo>
                  <a:lnTo>
                    <a:pt x="266" y="962"/>
                  </a:lnTo>
                  <a:lnTo>
                    <a:pt x="237" y="936"/>
                  </a:lnTo>
                  <a:lnTo>
                    <a:pt x="209" y="909"/>
                  </a:lnTo>
                  <a:lnTo>
                    <a:pt x="182" y="878"/>
                  </a:lnTo>
                  <a:lnTo>
                    <a:pt x="157" y="845"/>
                  </a:lnTo>
                  <a:lnTo>
                    <a:pt x="132" y="810"/>
                  </a:lnTo>
                  <a:lnTo>
                    <a:pt x="110" y="773"/>
                  </a:lnTo>
                  <a:lnTo>
                    <a:pt x="87" y="736"/>
                  </a:lnTo>
                  <a:lnTo>
                    <a:pt x="67" y="698"/>
                  </a:lnTo>
                  <a:lnTo>
                    <a:pt x="49" y="659"/>
                  </a:lnTo>
                  <a:lnTo>
                    <a:pt x="32" y="620"/>
                  </a:lnTo>
                  <a:lnTo>
                    <a:pt x="17" y="581"/>
                  </a:lnTo>
                  <a:lnTo>
                    <a:pt x="4" y="544"/>
                  </a:lnTo>
                  <a:lnTo>
                    <a:pt x="3" y="541"/>
                  </a:lnTo>
                  <a:lnTo>
                    <a:pt x="2" y="538"/>
                  </a:lnTo>
                  <a:lnTo>
                    <a:pt x="1" y="535"/>
                  </a:lnTo>
                  <a:lnTo>
                    <a:pt x="0" y="530"/>
                  </a:lnTo>
                  <a:lnTo>
                    <a:pt x="0" y="526"/>
                  </a:lnTo>
                  <a:lnTo>
                    <a:pt x="0" y="516"/>
                  </a:lnTo>
                  <a:lnTo>
                    <a:pt x="1" y="500"/>
                  </a:lnTo>
                  <a:lnTo>
                    <a:pt x="3" y="481"/>
                  </a:lnTo>
                  <a:lnTo>
                    <a:pt x="6" y="457"/>
                  </a:lnTo>
                  <a:lnTo>
                    <a:pt x="13" y="429"/>
                  </a:lnTo>
                  <a:lnTo>
                    <a:pt x="20" y="398"/>
                  </a:lnTo>
                  <a:lnTo>
                    <a:pt x="31" y="365"/>
                  </a:lnTo>
                  <a:lnTo>
                    <a:pt x="44" y="330"/>
                  </a:lnTo>
                  <a:lnTo>
                    <a:pt x="61" y="294"/>
                  </a:lnTo>
                  <a:lnTo>
                    <a:pt x="81" y="257"/>
                  </a:lnTo>
                  <a:lnTo>
                    <a:pt x="106" y="220"/>
                  </a:lnTo>
                  <a:lnTo>
                    <a:pt x="134" y="184"/>
                  </a:lnTo>
                  <a:lnTo>
                    <a:pt x="168" y="149"/>
                  </a:lnTo>
                  <a:lnTo>
                    <a:pt x="208" y="115"/>
                  </a:lnTo>
                  <a:lnTo>
                    <a:pt x="253" y="84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0" name="Freeform 175"/>
            <p:cNvSpPr>
              <a:spLocks noChangeArrowheads="1"/>
            </p:cNvSpPr>
            <p:nvPr/>
          </p:nvSpPr>
          <p:spPr bwMode="auto">
            <a:xfrm>
              <a:off x="185" y="959"/>
              <a:ext cx="298" cy="251"/>
            </a:xfrm>
            <a:custGeom>
              <a:avLst/>
              <a:gdLst>
                <a:gd name="T0" fmla="*/ 296 w 1193"/>
                <a:gd name="T1" fmla="*/ 43 h 1006"/>
                <a:gd name="T2" fmla="*/ 394 w 1193"/>
                <a:gd name="T3" fmla="*/ 10 h 1006"/>
                <a:gd name="T4" fmla="*/ 486 w 1193"/>
                <a:gd name="T5" fmla="*/ 0 h 1006"/>
                <a:gd name="T6" fmla="*/ 570 w 1193"/>
                <a:gd name="T7" fmla="*/ 10 h 1006"/>
                <a:gd name="T8" fmla="*/ 648 w 1193"/>
                <a:gd name="T9" fmla="*/ 32 h 1006"/>
                <a:gd name="T10" fmla="*/ 717 w 1193"/>
                <a:gd name="T11" fmla="*/ 63 h 1006"/>
                <a:gd name="T12" fmla="*/ 779 w 1193"/>
                <a:gd name="T13" fmla="*/ 98 h 1006"/>
                <a:gd name="T14" fmla="*/ 833 w 1193"/>
                <a:gd name="T15" fmla="*/ 133 h 1006"/>
                <a:gd name="T16" fmla="*/ 880 w 1193"/>
                <a:gd name="T17" fmla="*/ 163 h 1006"/>
                <a:gd name="T18" fmla="*/ 929 w 1193"/>
                <a:gd name="T19" fmla="*/ 209 h 1006"/>
                <a:gd name="T20" fmla="*/ 980 w 1193"/>
                <a:gd name="T21" fmla="*/ 267 h 1006"/>
                <a:gd name="T22" fmla="*/ 1032 w 1193"/>
                <a:gd name="T23" fmla="*/ 334 h 1006"/>
                <a:gd name="T24" fmla="*/ 1080 w 1193"/>
                <a:gd name="T25" fmla="*/ 403 h 1006"/>
                <a:gd name="T26" fmla="*/ 1122 w 1193"/>
                <a:gd name="T27" fmla="*/ 473 h 1006"/>
                <a:gd name="T28" fmla="*/ 1157 w 1193"/>
                <a:gd name="T29" fmla="*/ 538 h 1006"/>
                <a:gd name="T30" fmla="*/ 1183 w 1193"/>
                <a:gd name="T31" fmla="*/ 591 h 1006"/>
                <a:gd name="T32" fmla="*/ 1193 w 1193"/>
                <a:gd name="T33" fmla="*/ 634 h 1006"/>
                <a:gd name="T34" fmla="*/ 1178 w 1193"/>
                <a:gd name="T35" fmla="*/ 673 h 1006"/>
                <a:gd name="T36" fmla="*/ 1143 w 1193"/>
                <a:gd name="T37" fmla="*/ 711 h 1006"/>
                <a:gd name="T38" fmla="*/ 1091 w 1193"/>
                <a:gd name="T39" fmla="*/ 749 h 1006"/>
                <a:gd name="T40" fmla="*/ 1033 w 1193"/>
                <a:gd name="T41" fmla="*/ 786 h 1006"/>
                <a:gd name="T42" fmla="*/ 973 w 1193"/>
                <a:gd name="T43" fmla="*/ 823 h 1006"/>
                <a:gd name="T44" fmla="*/ 916 w 1193"/>
                <a:gd name="T45" fmla="*/ 861 h 1006"/>
                <a:gd name="T46" fmla="*/ 873 w 1193"/>
                <a:gd name="T47" fmla="*/ 897 h 1006"/>
                <a:gd name="T48" fmla="*/ 842 w 1193"/>
                <a:gd name="T49" fmla="*/ 933 h 1006"/>
                <a:gd name="T50" fmla="*/ 799 w 1193"/>
                <a:gd name="T51" fmla="*/ 963 h 1006"/>
                <a:gd name="T52" fmla="*/ 745 w 1193"/>
                <a:gd name="T53" fmla="*/ 983 h 1006"/>
                <a:gd name="T54" fmla="*/ 682 w 1193"/>
                <a:gd name="T55" fmla="*/ 997 h 1006"/>
                <a:gd name="T56" fmla="*/ 614 w 1193"/>
                <a:gd name="T57" fmla="*/ 1004 h 1006"/>
                <a:gd name="T58" fmla="*/ 542 w 1193"/>
                <a:gd name="T59" fmla="*/ 1004 h 1006"/>
                <a:gd name="T60" fmla="*/ 471 w 1193"/>
                <a:gd name="T61" fmla="*/ 999 h 1006"/>
                <a:gd name="T62" fmla="*/ 403 w 1193"/>
                <a:gd name="T63" fmla="*/ 990 h 1006"/>
                <a:gd name="T64" fmla="*/ 343 w 1193"/>
                <a:gd name="T65" fmla="*/ 973 h 1006"/>
                <a:gd name="T66" fmla="*/ 285 w 1193"/>
                <a:gd name="T67" fmla="*/ 941 h 1006"/>
                <a:gd name="T68" fmla="*/ 230 w 1193"/>
                <a:gd name="T69" fmla="*/ 894 h 1006"/>
                <a:gd name="T70" fmla="*/ 176 w 1193"/>
                <a:gd name="T71" fmla="*/ 836 h 1006"/>
                <a:gd name="T72" fmla="*/ 128 w 1193"/>
                <a:gd name="T73" fmla="*/ 770 h 1006"/>
                <a:gd name="T74" fmla="*/ 85 w 1193"/>
                <a:gd name="T75" fmla="*/ 699 h 1006"/>
                <a:gd name="T76" fmla="*/ 46 w 1193"/>
                <a:gd name="T77" fmla="*/ 624 h 1006"/>
                <a:gd name="T78" fmla="*/ 16 w 1193"/>
                <a:gd name="T79" fmla="*/ 549 h 1006"/>
                <a:gd name="T80" fmla="*/ 2 w 1193"/>
                <a:gd name="T81" fmla="*/ 510 h 1006"/>
                <a:gd name="T82" fmla="*/ 1 w 1193"/>
                <a:gd name="T83" fmla="*/ 505 h 1006"/>
                <a:gd name="T84" fmla="*/ 0 w 1193"/>
                <a:gd name="T85" fmla="*/ 497 h 1006"/>
                <a:gd name="T86" fmla="*/ 0 w 1193"/>
                <a:gd name="T87" fmla="*/ 470 h 1006"/>
                <a:gd name="T88" fmla="*/ 6 w 1193"/>
                <a:gd name="T89" fmla="*/ 427 h 1006"/>
                <a:gd name="T90" fmla="*/ 18 w 1193"/>
                <a:gd name="T91" fmla="*/ 369 h 1006"/>
                <a:gd name="T92" fmla="*/ 41 w 1193"/>
                <a:gd name="T93" fmla="*/ 303 h 1006"/>
                <a:gd name="T94" fmla="*/ 77 w 1193"/>
                <a:gd name="T95" fmla="*/ 233 h 1006"/>
                <a:gd name="T96" fmla="*/ 129 w 1193"/>
                <a:gd name="T97" fmla="*/ 162 h 1006"/>
                <a:gd name="T98" fmla="*/ 201 w 1193"/>
                <a:gd name="T99" fmla="*/ 98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3" h="1006">
                  <a:moveTo>
                    <a:pt x="244" y="70"/>
                  </a:moveTo>
                  <a:lnTo>
                    <a:pt x="296" y="43"/>
                  </a:lnTo>
                  <a:lnTo>
                    <a:pt x="346" y="23"/>
                  </a:lnTo>
                  <a:lnTo>
                    <a:pt x="394" y="10"/>
                  </a:lnTo>
                  <a:lnTo>
                    <a:pt x="440" y="2"/>
                  </a:lnTo>
                  <a:lnTo>
                    <a:pt x="486" y="0"/>
                  </a:lnTo>
                  <a:lnTo>
                    <a:pt x="528" y="2"/>
                  </a:lnTo>
                  <a:lnTo>
                    <a:pt x="570" y="10"/>
                  </a:lnTo>
                  <a:lnTo>
                    <a:pt x="609" y="20"/>
                  </a:lnTo>
                  <a:lnTo>
                    <a:pt x="648" y="32"/>
                  </a:lnTo>
                  <a:lnTo>
                    <a:pt x="683" y="47"/>
                  </a:lnTo>
                  <a:lnTo>
                    <a:pt x="717" y="63"/>
                  </a:lnTo>
                  <a:lnTo>
                    <a:pt x="749" y="81"/>
                  </a:lnTo>
                  <a:lnTo>
                    <a:pt x="779" y="98"/>
                  </a:lnTo>
                  <a:lnTo>
                    <a:pt x="808" y="115"/>
                  </a:lnTo>
                  <a:lnTo>
                    <a:pt x="833" y="133"/>
                  </a:lnTo>
                  <a:lnTo>
                    <a:pt x="857" y="147"/>
                  </a:lnTo>
                  <a:lnTo>
                    <a:pt x="880" y="163"/>
                  </a:lnTo>
                  <a:lnTo>
                    <a:pt x="904" y="185"/>
                  </a:lnTo>
                  <a:lnTo>
                    <a:pt x="929" y="209"/>
                  </a:lnTo>
                  <a:lnTo>
                    <a:pt x="955" y="237"/>
                  </a:lnTo>
                  <a:lnTo>
                    <a:pt x="980" y="267"/>
                  </a:lnTo>
                  <a:lnTo>
                    <a:pt x="1006" y="300"/>
                  </a:lnTo>
                  <a:lnTo>
                    <a:pt x="1032" y="334"/>
                  </a:lnTo>
                  <a:lnTo>
                    <a:pt x="1056" y="368"/>
                  </a:lnTo>
                  <a:lnTo>
                    <a:pt x="1080" y="403"/>
                  </a:lnTo>
                  <a:lnTo>
                    <a:pt x="1102" y="438"/>
                  </a:lnTo>
                  <a:lnTo>
                    <a:pt x="1122" y="473"/>
                  </a:lnTo>
                  <a:lnTo>
                    <a:pt x="1141" y="506"/>
                  </a:lnTo>
                  <a:lnTo>
                    <a:pt x="1157" y="538"/>
                  </a:lnTo>
                  <a:lnTo>
                    <a:pt x="1171" y="565"/>
                  </a:lnTo>
                  <a:lnTo>
                    <a:pt x="1183" y="591"/>
                  </a:lnTo>
                  <a:lnTo>
                    <a:pt x="1191" y="613"/>
                  </a:lnTo>
                  <a:lnTo>
                    <a:pt x="1193" y="634"/>
                  </a:lnTo>
                  <a:lnTo>
                    <a:pt x="1188" y="653"/>
                  </a:lnTo>
                  <a:lnTo>
                    <a:pt x="1178" y="673"/>
                  </a:lnTo>
                  <a:lnTo>
                    <a:pt x="1163" y="692"/>
                  </a:lnTo>
                  <a:lnTo>
                    <a:pt x="1143" y="711"/>
                  </a:lnTo>
                  <a:lnTo>
                    <a:pt x="1118" y="729"/>
                  </a:lnTo>
                  <a:lnTo>
                    <a:pt x="1091" y="749"/>
                  </a:lnTo>
                  <a:lnTo>
                    <a:pt x="1063" y="768"/>
                  </a:lnTo>
                  <a:lnTo>
                    <a:pt x="1033" y="786"/>
                  </a:lnTo>
                  <a:lnTo>
                    <a:pt x="1003" y="804"/>
                  </a:lnTo>
                  <a:lnTo>
                    <a:pt x="973" y="823"/>
                  </a:lnTo>
                  <a:lnTo>
                    <a:pt x="944" y="841"/>
                  </a:lnTo>
                  <a:lnTo>
                    <a:pt x="916" y="861"/>
                  </a:lnTo>
                  <a:lnTo>
                    <a:pt x="893" y="879"/>
                  </a:lnTo>
                  <a:lnTo>
                    <a:pt x="873" y="897"/>
                  </a:lnTo>
                  <a:lnTo>
                    <a:pt x="857" y="916"/>
                  </a:lnTo>
                  <a:lnTo>
                    <a:pt x="842" y="933"/>
                  </a:lnTo>
                  <a:lnTo>
                    <a:pt x="821" y="949"/>
                  </a:lnTo>
                  <a:lnTo>
                    <a:pt x="799" y="963"/>
                  </a:lnTo>
                  <a:lnTo>
                    <a:pt x="773" y="974"/>
                  </a:lnTo>
                  <a:lnTo>
                    <a:pt x="745" y="983"/>
                  </a:lnTo>
                  <a:lnTo>
                    <a:pt x="715" y="992"/>
                  </a:lnTo>
                  <a:lnTo>
                    <a:pt x="682" y="997"/>
                  </a:lnTo>
                  <a:lnTo>
                    <a:pt x="649" y="1001"/>
                  </a:lnTo>
                  <a:lnTo>
                    <a:pt x="614" y="1004"/>
                  </a:lnTo>
                  <a:lnTo>
                    <a:pt x="577" y="1006"/>
                  </a:lnTo>
                  <a:lnTo>
                    <a:pt x="542" y="1004"/>
                  </a:lnTo>
                  <a:lnTo>
                    <a:pt x="506" y="1002"/>
                  </a:lnTo>
                  <a:lnTo>
                    <a:pt x="471" y="999"/>
                  </a:lnTo>
                  <a:lnTo>
                    <a:pt x="436" y="995"/>
                  </a:lnTo>
                  <a:lnTo>
                    <a:pt x="403" y="990"/>
                  </a:lnTo>
                  <a:lnTo>
                    <a:pt x="372" y="982"/>
                  </a:lnTo>
                  <a:lnTo>
                    <a:pt x="343" y="973"/>
                  </a:lnTo>
                  <a:lnTo>
                    <a:pt x="314" y="959"/>
                  </a:lnTo>
                  <a:lnTo>
                    <a:pt x="285" y="941"/>
                  </a:lnTo>
                  <a:lnTo>
                    <a:pt x="257" y="919"/>
                  </a:lnTo>
                  <a:lnTo>
                    <a:pt x="230" y="894"/>
                  </a:lnTo>
                  <a:lnTo>
                    <a:pt x="203" y="867"/>
                  </a:lnTo>
                  <a:lnTo>
                    <a:pt x="176" y="836"/>
                  </a:lnTo>
                  <a:lnTo>
                    <a:pt x="152" y="804"/>
                  </a:lnTo>
                  <a:lnTo>
                    <a:pt x="128" y="770"/>
                  </a:lnTo>
                  <a:lnTo>
                    <a:pt x="106" y="735"/>
                  </a:lnTo>
                  <a:lnTo>
                    <a:pt x="85" y="699"/>
                  </a:lnTo>
                  <a:lnTo>
                    <a:pt x="64" y="661"/>
                  </a:lnTo>
                  <a:lnTo>
                    <a:pt x="46" y="624"/>
                  </a:lnTo>
                  <a:lnTo>
                    <a:pt x="30" y="587"/>
                  </a:lnTo>
                  <a:lnTo>
                    <a:pt x="16" y="549"/>
                  </a:lnTo>
                  <a:lnTo>
                    <a:pt x="3" y="513"/>
                  </a:lnTo>
                  <a:lnTo>
                    <a:pt x="2" y="510"/>
                  </a:lnTo>
                  <a:lnTo>
                    <a:pt x="2" y="507"/>
                  </a:lnTo>
                  <a:lnTo>
                    <a:pt x="1" y="505"/>
                  </a:lnTo>
                  <a:lnTo>
                    <a:pt x="0" y="501"/>
                  </a:lnTo>
                  <a:lnTo>
                    <a:pt x="0" y="497"/>
                  </a:lnTo>
                  <a:lnTo>
                    <a:pt x="0" y="486"/>
                  </a:lnTo>
                  <a:lnTo>
                    <a:pt x="0" y="470"/>
                  </a:lnTo>
                  <a:lnTo>
                    <a:pt x="2" y="450"/>
                  </a:lnTo>
                  <a:lnTo>
                    <a:pt x="6" y="427"/>
                  </a:lnTo>
                  <a:lnTo>
                    <a:pt x="11" y="399"/>
                  </a:lnTo>
                  <a:lnTo>
                    <a:pt x="18" y="369"/>
                  </a:lnTo>
                  <a:lnTo>
                    <a:pt x="28" y="336"/>
                  </a:lnTo>
                  <a:lnTo>
                    <a:pt x="41" y="303"/>
                  </a:lnTo>
                  <a:lnTo>
                    <a:pt x="58" y="268"/>
                  </a:lnTo>
                  <a:lnTo>
                    <a:pt x="77" y="233"/>
                  </a:lnTo>
                  <a:lnTo>
                    <a:pt x="102" y="198"/>
                  </a:lnTo>
                  <a:lnTo>
                    <a:pt x="129" y="162"/>
                  </a:lnTo>
                  <a:lnTo>
                    <a:pt x="162" y="129"/>
                  </a:lnTo>
                  <a:lnTo>
                    <a:pt x="201" y="98"/>
                  </a:lnTo>
                  <a:lnTo>
                    <a:pt x="244" y="70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1" name="Freeform 176"/>
            <p:cNvSpPr>
              <a:spLocks noChangeArrowheads="1"/>
            </p:cNvSpPr>
            <p:nvPr/>
          </p:nvSpPr>
          <p:spPr bwMode="auto">
            <a:xfrm>
              <a:off x="190" y="967"/>
              <a:ext cx="288" cy="239"/>
            </a:xfrm>
            <a:custGeom>
              <a:avLst/>
              <a:gdLst>
                <a:gd name="T0" fmla="*/ 281 w 1151"/>
                <a:gd name="T1" fmla="*/ 34 h 960"/>
                <a:gd name="T2" fmla="*/ 371 w 1151"/>
                <a:gd name="T3" fmla="*/ 8 h 960"/>
                <a:gd name="T4" fmla="*/ 458 w 1151"/>
                <a:gd name="T5" fmla="*/ 0 h 960"/>
                <a:gd name="T6" fmla="*/ 540 w 1151"/>
                <a:gd name="T7" fmla="*/ 8 h 960"/>
                <a:gd name="T8" fmla="*/ 617 w 1151"/>
                <a:gd name="T9" fmla="*/ 28 h 960"/>
                <a:gd name="T10" fmla="*/ 687 w 1151"/>
                <a:gd name="T11" fmla="*/ 55 h 960"/>
                <a:gd name="T12" fmla="*/ 749 w 1151"/>
                <a:gd name="T13" fmla="*/ 87 h 960"/>
                <a:gd name="T14" fmla="*/ 804 w 1151"/>
                <a:gd name="T15" fmla="*/ 117 h 960"/>
                <a:gd name="T16" fmla="*/ 848 w 1151"/>
                <a:gd name="T17" fmla="*/ 147 h 960"/>
                <a:gd name="T18" fmla="*/ 896 w 1151"/>
                <a:gd name="T19" fmla="*/ 191 h 960"/>
                <a:gd name="T20" fmla="*/ 947 w 1151"/>
                <a:gd name="T21" fmla="*/ 246 h 960"/>
                <a:gd name="T22" fmla="*/ 996 w 1151"/>
                <a:gd name="T23" fmla="*/ 310 h 960"/>
                <a:gd name="T24" fmla="*/ 1043 w 1151"/>
                <a:gd name="T25" fmla="*/ 379 h 960"/>
                <a:gd name="T26" fmla="*/ 1083 w 1151"/>
                <a:gd name="T27" fmla="*/ 446 h 960"/>
                <a:gd name="T28" fmla="*/ 1117 w 1151"/>
                <a:gd name="T29" fmla="*/ 508 h 960"/>
                <a:gd name="T30" fmla="*/ 1142 w 1151"/>
                <a:gd name="T31" fmla="*/ 560 h 960"/>
                <a:gd name="T32" fmla="*/ 1151 w 1151"/>
                <a:gd name="T33" fmla="*/ 600 h 960"/>
                <a:gd name="T34" fmla="*/ 1138 w 1151"/>
                <a:gd name="T35" fmla="*/ 639 h 960"/>
                <a:gd name="T36" fmla="*/ 1102 w 1151"/>
                <a:gd name="T37" fmla="*/ 675 h 960"/>
                <a:gd name="T38" fmla="*/ 1053 w 1151"/>
                <a:gd name="T39" fmla="*/ 711 h 960"/>
                <a:gd name="T40" fmla="*/ 997 w 1151"/>
                <a:gd name="T41" fmla="*/ 747 h 960"/>
                <a:gd name="T42" fmla="*/ 938 w 1151"/>
                <a:gd name="T43" fmla="*/ 783 h 960"/>
                <a:gd name="T44" fmla="*/ 885 w 1151"/>
                <a:gd name="T45" fmla="*/ 819 h 960"/>
                <a:gd name="T46" fmla="*/ 841 w 1151"/>
                <a:gd name="T47" fmla="*/ 854 h 960"/>
                <a:gd name="T48" fmla="*/ 811 w 1151"/>
                <a:gd name="T49" fmla="*/ 889 h 960"/>
                <a:gd name="T50" fmla="*/ 771 w 1151"/>
                <a:gd name="T51" fmla="*/ 918 h 960"/>
                <a:gd name="T52" fmla="*/ 718 w 1151"/>
                <a:gd name="T53" fmla="*/ 938 h 960"/>
                <a:gd name="T54" fmla="*/ 658 w 1151"/>
                <a:gd name="T55" fmla="*/ 951 h 960"/>
                <a:gd name="T56" fmla="*/ 591 w 1151"/>
                <a:gd name="T57" fmla="*/ 959 h 960"/>
                <a:gd name="T58" fmla="*/ 522 w 1151"/>
                <a:gd name="T59" fmla="*/ 959 h 960"/>
                <a:gd name="T60" fmla="*/ 454 w 1151"/>
                <a:gd name="T61" fmla="*/ 953 h 960"/>
                <a:gd name="T62" fmla="*/ 389 w 1151"/>
                <a:gd name="T63" fmla="*/ 944 h 960"/>
                <a:gd name="T64" fmla="*/ 330 w 1151"/>
                <a:gd name="T65" fmla="*/ 927 h 960"/>
                <a:gd name="T66" fmla="*/ 274 w 1151"/>
                <a:gd name="T67" fmla="*/ 896 h 960"/>
                <a:gd name="T68" fmla="*/ 220 w 1151"/>
                <a:gd name="T69" fmla="*/ 851 h 960"/>
                <a:gd name="T70" fmla="*/ 169 w 1151"/>
                <a:gd name="T71" fmla="*/ 795 h 960"/>
                <a:gd name="T72" fmla="*/ 122 w 1151"/>
                <a:gd name="T73" fmla="*/ 731 h 960"/>
                <a:gd name="T74" fmla="*/ 81 w 1151"/>
                <a:gd name="T75" fmla="*/ 661 h 960"/>
                <a:gd name="T76" fmla="*/ 44 w 1151"/>
                <a:gd name="T77" fmla="*/ 590 h 960"/>
                <a:gd name="T78" fmla="*/ 14 w 1151"/>
                <a:gd name="T79" fmla="*/ 517 h 960"/>
                <a:gd name="T80" fmla="*/ 2 w 1151"/>
                <a:gd name="T81" fmla="*/ 480 h 960"/>
                <a:gd name="T82" fmla="*/ 1 w 1151"/>
                <a:gd name="T83" fmla="*/ 475 h 960"/>
                <a:gd name="T84" fmla="*/ 0 w 1151"/>
                <a:gd name="T85" fmla="*/ 467 h 960"/>
                <a:gd name="T86" fmla="*/ 0 w 1151"/>
                <a:gd name="T87" fmla="*/ 440 h 960"/>
                <a:gd name="T88" fmla="*/ 4 w 1151"/>
                <a:gd name="T89" fmla="*/ 397 h 960"/>
                <a:gd name="T90" fmla="*/ 16 w 1151"/>
                <a:gd name="T91" fmla="*/ 340 h 960"/>
                <a:gd name="T92" fmla="*/ 38 w 1151"/>
                <a:gd name="T93" fmla="*/ 276 h 960"/>
                <a:gd name="T94" fmla="*/ 72 w 1151"/>
                <a:gd name="T95" fmla="*/ 208 h 960"/>
                <a:gd name="T96" fmla="*/ 123 w 1151"/>
                <a:gd name="T97" fmla="*/ 142 h 960"/>
                <a:gd name="T98" fmla="*/ 193 w 1151"/>
                <a:gd name="T99" fmla="*/ 8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1" h="960">
                  <a:moveTo>
                    <a:pt x="235" y="56"/>
                  </a:moveTo>
                  <a:lnTo>
                    <a:pt x="281" y="34"/>
                  </a:lnTo>
                  <a:lnTo>
                    <a:pt x="326" y="18"/>
                  </a:lnTo>
                  <a:lnTo>
                    <a:pt x="371" y="8"/>
                  </a:lnTo>
                  <a:lnTo>
                    <a:pt x="414" y="1"/>
                  </a:lnTo>
                  <a:lnTo>
                    <a:pt x="458" y="0"/>
                  </a:lnTo>
                  <a:lnTo>
                    <a:pt x="500" y="2"/>
                  </a:lnTo>
                  <a:lnTo>
                    <a:pt x="540" y="8"/>
                  </a:lnTo>
                  <a:lnTo>
                    <a:pt x="580" y="16"/>
                  </a:lnTo>
                  <a:lnTo>
                    <a:pt x="617" y="28"/>
                  </a:lnTo>
                  <a:lnTo>
                    <a:pt x="653" y="41"/>
                  </a:lnTo>
                  <a:lnTo>
                    <a:pt x="687" y="55"/>
                  </a:lnTo>
                  <a:lnTo>
                    <a:pt x="719" y="71"/>
                  </a:lnTo>
                  <a:lnTo>
                    <a:pt x="749" y="87"/>
                  </a:lnTo>
                  <a:lnTo>
                    <a:pt x="778" y="101"/>
                  </a:lnTo>
                  <a:lnTo>
                    <a:pt x="804" y="117"/>
                  </a:lnTo>
                  <a:lnTo>
                    <a:pt x="826" y="131"/>
                  </a:lnTo>
                  <a:lnTo>
                    <a:pt x="848" y="147"/>
                  </a:lnTo>
                  <a:lnTo>
                    <a:pt x="872" y="166"/>
                  </a:lnTo>
                  <a:lnTo>
                    <a:pt x="896" y="191"/>
                  </a:lnTo>
                  <a:lnTo>
                    <a:pt x="921" y="218"/>
                  </a:lnTo>
                  <a:lnTo>
                    <a:pt x="947" y="246"/>
                  </a:lnTo>
                  <a:lnTo>
                    <a:pt x="971" y="277"/>
                  </a:lnTo>
                  <a:lnTo>
                    <a:pt x="996" y="310"/>
                  </a:lnTo>
                  <a:lnTo>
                    <a:pt x="1019" y="344"/>
                  </a:lnTo>
                  <a:lnTo>
                    <a:pt x="1043" y="379"/>
                  </a:lnTo>
                  <a:lnTo>
                    <a:pt x="1064" y="413"/>
                  </a:lnTo>
                  <a:lnTo>
                    <a:pt x="1083" y="446"/>
                  </a:lnTo>
                  <a:lnTo>
                    <a:pt x="1101" y="478"/>
                  </a:lnTo>
                  <a:lnTo>
                    <a:pt x="1117" y="508"/>
                  </a:lnTo>
                  <a:lnTo>
                    <a:pt x="1131" y="535"/>
                  </a:lnTo>
                  <a:lnTo>
                    <a:pt x="1142" y="560"/>
                  </a:lnTo>
                  <a:lnTo>
                    <a:pt x="1149" y="581"/>
                  </a:lnTo>
                  <a:lnTo>
                    <a:pt x="1151" y="600"/>
                  </a:lnTo>
                  <a:lnTo>
                    <a:pt x="1147" y="620"/>
                  </a:lnTo>
                  <a:lnTo>
                    <a:pt x="1138" y="639"/>
                  </a:lnTo>
                  <a:lnTo>
                    <a:pt x="1122" y="657"/>
                  </a:lnTo>
                  <a:lnTo>
                    <a:pt x="1102" y="675"/>
                  </a:lnTo>
                  <a:lnTo>
                    <a:pt x="1079" y="693"/>
                  </a:lnTo>
                  <a:lnTo>
                    <a:pt x="1053" y="711"/>
                  </a:lnTo>
                  <a:lnTo>
                    <a:pt x="1026" y="729"/>
                  </a:lnTo>
                  <a:lnTo>
                    <a:pt x="997" y="747"/>
                  </a:lnTo>
                  <a:lnTo>
                    <a:pt x="967" y="766"/>
                  </a:lnTo>
                  <a:lnTo>
                    <a:pt x="938" y="783"/>
                  </a:lnTo>
                  <a:lnTo>
                    <a:pt x="910" y="801"/>
                  </a:lnTo>
                  <a:lnTo>
                    <a:pt x="885" y="819"/>
                  </a:lnTo>
                  <a:lnTo>
                    <a:pt x="861" y="836"/>
                  </a:lnTo>
                  <a:lnTo>
                    <a:pt x="841" y="854"/>
                  </a:lnTo>
                  <a:lnTo>
                    <a:pt x="826" y="872"/>
                  </a:lnTo>
                  <a:lnTo>
                    <a:pt x="811" y="889"/>
                  </a:lnTo>
                  <a:lnTo>
                    <a:pt x="793" y="904"/>
                  </a:lnTo>
                  <a:lnTo>
                    <a:pt x="771" y="918"/>
                  </a:lnTo>
                  <a:lnTo>
                    <a:pt x="746" y="929"/>
                  </a:lnTo>
                  <a:lnTo>
                    <a:pt x="718" y="938"/>
                  </a:lnTo>
                  <a:lnTo>
                    <a:pt x="688" y="946"/>
                  </a:lnTo>
                  <a:lnTo>
                    <a:pt x="658" y="951"/>
                  </a:lnTo>
                  <a:lnTo>
                    <a:pt x="625" y="955"/>
                  </a:lnTo>
                  <a:lnTo>
                    <a:pt x="591" y="959"/>
                  </a:lnTo>
                  <a:lnTo>
                    <a:pt x="557" y="960"/>
                  </a:lnTo>
                  <a:lnTo>
                    <a:pt x="522" y="959"/>
                  </a:lnTo>
                  <a:lnTo>
                    <a:pt x="488" y="956"/>
                  </a:lnTo>
                  <a:lnTo>
                    <a:pt x="454" y="953"/>
                  </a:lnTo>
                  <a:lnTo>
                    <a:pt x="421" y="949"/>
                  </a:lnTo>
                  <a:lnTo>
                    <a:pt x="389" y="944"/>
                  </a:lnTo>
                  <a:lnTo>
                    <a:pt x="359" y="936"/>
                  </a:lnTo>
                  <a:lnTo>
                    <a:pt x="330" y="927"/>
                  </a:lnTo>
                  <a:lnTo>
                    <a:pt x="302" y="913"/>
                  </a:lnTo>
                  <a:lnTo>
                    <a:pt x="274" y="896"/>
                  </a:lnTo>
                  <a:lnTo>
                    <a:pt x="247" y="874"/>
                  </a:lnTo>
                  <a:lnTo>
                    <a:pt x="220" y="851"/>
                  </a:lnTo>
                  <a:lnTo>
                    <a:pt x="195" y="824"/>
                  </a:lnTo>
                  <a:lnTo>
                    <a:pt x="169" y="795"/>
                  </a:lnTo>
                  <a:lnTo>
                    <a:pt x="146" y="763"/>
                  </a:lnTo>
                  <a:lnTo>
                    <a:pt x="122" y="731"/>
                  </a:lnTo>
                  <a:lnTo>
                    <a:pt x="101" y="696"/>
                  </a:lnTo>
                  <a:lnTo>
                    <a:pt x="81" y="661"/>
                  </a:lnTo>
                  <a:lnTo>
                    <a:pt x="61" y="626"/>
                  </a:lnTo>
                  <a:lnTo>
                    <a:pt x="44" y="590"/>
                  </a:lnTo>
                  <a:lnTo>
                    <a:pt x="28" y="553"/>
                  </a:lnTo>
                  <a:lnTo>
                    <a:pt x="14" y="517"/>
                  </a:lnTo>
                  <a:lnTo>
                    <a:pt x="3" y="482"/>
                  </a:lnTo>
                  <a:lnTo>
                    <a:pt x="2" y="480"/>
                  </a:lnTo>
                  <a:lnTo>
                    <a:pt x="2" y="477"/>
                  </a:lnTo>
                  <a:lnTo>
                    <a:pt x="1" y="475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6"/>
                  </a:lnTo>
                  <a:lnTo>
                    <a:pt x="0" y="440"/>
                  </a:lnTo>
                  <a:lnTo>
                    <a:pt x="2" y="421"/>
                  </a:lnTo>
                  <a:lnTo>
                    <a:pt x="4" y="397"/>
                  </a:lnTo>
                  <a:lnTo>
                    <a:pt x="9" y="370"/>
                  </a:lnTo>
                  <a:lnTo>
                    <a:pt x="16" y="340"/>
                  </a:lnTo>
                  <a:lnTo>
                    <a:pt x="25" y="308"/>
                  </a:lnTo>
                  <a:lnTo>
                    <a:pt x="38" y="276"/>
                  </a:lnTo>
                  <a:lnTo>
                    <a:pt x="53" y="242"/>
                  </a:lnTo>
                  <a:lnTo>
                    <a:pt x="72" y="208"/>
                  </a:lnTo>
                  <a:lnTo>
                    <a:pt x="95" y="174"/>
                  </a:lnTo>
                  <a:lnTo>
                    <a:pt x="123" y="142"/>
                  </a:lnTo>
                  <a:lnTo>
                    <a:pt x="155" y="111"/>
                  </a:lnTo>
                  <a:lnTo>
                    <a:pt x="193" y="82"/>
                  </a:lnTo>
                  <a:lnTo>
                    <a:pt x="235" y="56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2" name="Freeform 177"/>
            <p:cNvSpPr>
              <a:spLocks noChangeArrowheads="1"/>
            </p:cNvSpPr>
            <p:nvPr/>
          </p:nvSpPr>
          <p:spPr bwMode="auto">
            <a:xfrm>
              <a:off x="195" y="974"/>
              <a:ext cx="278" cy="228"/>
            </a:xfrm>
            <a:custGeom>
              <a:avLst/>
              <a:gdLst>
                <a:gd name="T0" fmla="*/ 268 w 1111"/>
                <a:gd name="T1" fmla="*/ 26 h 915"/>
                <a:gd name="T2" fmla="*/ 351 w 1111"/>
                <a:gd name="T3" fmla="*/ 5 h 915"/>
                <a:gd name="T4" fmla="*/ 432 w 1111"/>
                <a:gd name="T5" fmla="*/ 0 h 915"/>
                <a:gd name="T6" fmla="*/ 513 w 1111"/>
                <a:gd name="T7" fmla="*/ 7 h 915"/>
                <a:gd name="T8" fmla="*/ 588 w 1111"/>
                <a:gd name="T9" fmla="*/ 24 h 915"/>
                <a:gd name="T10" fmla="*/ 660 w 1111"/>
                <a:gd name="T11" fmla="*/ 48 h 915"/>
                <a:gd name="T12" fmla="*/ 723 w 1111"/>
                <a:gd name="T13" fmla="*/ 75 h 915"/>
                <a:gd name="T14" fmla="*/ 776 w 1111"/>
                <a:gd name="T15" fmla="*/ 102 h 915"/>
                <a:gd name="T16" fmla="*/ 820 w 1111"/>
                <a:gd name="T17" fmla="*/ 131 h 915"/>
                <a:gd name="T18" fmla="*/ 866 w 1111"/>
                <a:gd name="T19" fmla="*/ 174 h 915"/>
                <a:gd name="T20" fmla="*/ 914 w 1111"/>
                <a:gd name="T21" fmla="*/ 227 h 915"/>
                <a:gd name="T22" fmla="*/ 962 w 1111"/>
                <a:gd name="T23" fmla="*/ 289 h 915"/>
                <a:gd name="T24" fmla="*/ 1007 w 1111"/>
                <a:gd name="T25" fmla="*/ 354 h 915"/>
                <a:gd name="T26" fmla="*/ 1046 w 1111"/>
                <a:gd name="T27" fmla="*/ 419 h 915"/>
                <a:gd name="T28" fmla="*/ 1079 w 1111"/>
                <a:gd name="T29" fmla="*/ 479 h 915"/>
                <a:gd name="T30" fmla="*/ 1101 w 1111"/>
                <a:gd name="T31" fmla="*/ 530 h 915"/>
                <a:gd name="T32" fmla="*/ 1111 w 1111"/>
                <a:gd name="T33" fmla="*/ 568 h 915"/>
                <a:gd name="T34" fmla="*/ 1097 w 1111"/>
                <a:gd name="T35" fmla="*/ 605 h 915"/>
                <a:gd name="T36" fmla="*/ 1064 w 1111"/>
                <a:gd name="T37" fmla="*/ 641 h 915"/>
                <a:gd name="T38" fmla="*/ 1017 w 1111"/>
                <a:gd name="T39" fmla="*/ 676 h 915"/>
                <a:gd name="T40" fmla="*/ 963 w 1111"/>
                <a:gd name="T41" fmla="*/ 710 h 915"/>
                <a:gd name="T42" fmla="*/ 906 w 1111"/>
                <a:gd name="T43" fmla="*/ 744 h 915"/>
                <a:gd name="T44" fmla="*/ 855 w 1111"/>
                <a:gd name="T45" fmla="*/ 778 h 915"/>
                <a:gd name="T46" fmla="*/ 813 w 1111"/>
                <a:gd name="T47" fmla="*/ 813 h 915"/>
                <a:gd name="T48" fmla="*/ 784 w 1111"/>
                <a:gd name="T49" fmla="*/ 847 h 915"/>
                <a:gd name="T50" fmla="*/ 745 w 1111"/>
                <a:gd name="T51" fmla="*/ 874 h 915"/>
                <a:gd name="T52" fmla="*/ 694 w 1111"/>
                <a:gd name="T53" fmla="*/ 894 h 915"/>
                <a:gd name="T54" fmla="*/ 635 w 1111"/>
                <a:gd name="T55" fmla="*/ 907 h 915"/>
                <a:gd name="T56" fmla="*/ 571 w 1111"/>
                <a:gd name="T57" fmla="*/ 914 h 915"/>
                <a:gd name="T58" fmla="*/ 505 w 1111"/>
                <a:gd name="T59" fmla="*/ 914 h 915"/>
                <a:gd name="T60" fmla="*/ 440 w 1111"/>
                <a:gd name="T61" fmla="*/ 909 h 915"/>
                <a:gd name="T62" fmla="*/ 377 w 1111"/>
                <a:gd name="T63" fmla="*/ 899 h 915"/>
                <a:gd name="T64" fmla="*/ 321 w 1111"/>
                <a:gd name="T65" fmla="*/ 883 h 915"/>
                <a:gd name="T66" fmla="*/ 266 w 1111"/>
                <a:gd name="T67" fmla="*/ 853 h 915"/>
                <a:gd name="T68" fmla="*/ 213 w 1111"/>
                <a:gd name="T69" fmla="*/ 809 h 915"/>
                <a:gd name="T70" fmla="*/ 164 w 1111"/>
                <a:gd name="T71" fmla="*/ 756 h 915"/>
                <a:gd name="T72" fmla="*/ 119 w 1111"/>
                <a:gd name="T73" fmla="*/ 694 h 915"/>
                <a:gd name="T74" fmla="*/ 78 w 1111"/>
                <a:gd name="T75" fmla="*/ 626 h 915"/>
                <a:gd name="T76" fmla="*/ 43 w 1111"/>
                <a:gd name="T77" fmla="*/ 556 h 915"/>
                <a:gd name="T78" fmla="*/ 15 w 1111"/>
                <a:gd name="T79" fmla="*/ 486 h 915"/>
                <a:gd name="T80" fmla="*/ 3 w 1111"/>
                <a:gd name="T81" fmla="*/ 450 h 915"/>
                <a:gd name="T82" fmla="*/ 2 w 1111"/>
                <a:gd name="T83" fmla="*/ 447 h 915"/>
                <a:gd name="T84" fmla="*/ 1 w 1111"/>
                <a:gd name="T85" fmla="*/ 439 h 915"/>
                <a:gd name="T86" fmla="*/ 1 w 1111"/>
                <a:gd name="T87" fmla="*/ 411 h 915"/>
                <a:gd name="T88" fmla="*/ 5 w 1111"/>
                <a:gd name="T89" fmla="*/ 368 h 915"/>
                <a:gd name="T90" fmla="*/ 16 w 1111"/>
                <a:gd name="T91" fmla="*/ 312 h 915"/>
                <a:gd name="T92" fmla="*/ 36 w 1111"/>
                <a:gd name="T93" fmla="*/ 249 h 915"/>
                <a:gd name="T94" fmla="*/ 70 w 1111"/>
                <a:gd name="T95" fmla="*/ 184 h 915"/>
                <a:gd name="T96" fmla="*/ 119 w 1111"/>
                <a:gd name="T97" fmla="*/ 121 h 915"/>
                <a:gd name="T98" fmla="*/ 187 w 1111"/>
                <a:gd name="T99" fmla="*/ 6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1" h="915">
                  <a:moveTo>
                    <a:pt x="229" y="43"/>
                  </a:moveTo>
                  <a:lnTo>
                    <a:pt x="268" y="26"/>
                  </a:lnTo>
                  <a:lnTo>
                    <a:pt x="309" y="14"/>
                  </a:lnTo>
                  <a:lnTo>
                    <a:pt x="351" y="5"/>
                  </a:lnTo>
                  <a:lnTo>
                    <a:pt x="391" y="1"/>
                  </a:lnTo>
                  <a:lnTo>
                    <a:pt x="432" y="0"/>
                  </a:lnTo>
                  <a:lnTo>
                    <a:pt x="472" y="3"/>
                  </a:lnTo>
                  <a:lnTo>
                    <a:pt x="513" y="7"/>
                  </a:lnTo>
                  <a:lnTo>
                    <a:pt x="551" y="15"/>
                  </a:lnTo>
                  <a:lnTo>
                    <a:pt x="588" y="24"/>
                  </a:lnTo>
                  <a:lnTo>
                    <a:pt x="625" y="35"/>
                  </a:lnTo>
                  <a:lnTo>
                    <a:pt x="660" y="48"/>
                  </a:lnTo>
                  <a:lnTo>
                    <a:pt x="692" y="61"/>
                  </a:lnTo>
                  <a:lnTo>
                    <a:pt x="723" y="75"/>
                  </a:lnTo>
                  <a:lnTo>
                    <a:pt x="751" y="88"/>
                  </a:lnTo>
                  <a:lnTo>
                    <a:pt x="776" y="102"/>
                  </a:lnTo>
                  <a:lnTo>
                    <a:pt x="799" y="116"/>
                  </a:lnTo>
                  <a:lnTo>
                    <a:pt x="820" y="131"/>
                  </a:lnTo>
                  <a:lnTo>
                    <a:pt x="843" y="150"/>
                  </a:lnTo>
                  <a:lnTo>
                    <a:pt x="866" y="174"/>
                  </a:lnTo>
                  <a:lnTo>
                    <a:pt x="890" y="199"/>
                  </a:lnTo>
                  <a:lnTo>
                    <a:pt x="914" y="227"/>
                  </a:lnTo>
                  <a:lnTo>
                    <a:pt x="938" y="258"/>
                  </a:lnTo>
                  <a:lnTo>
                    <a:pt x="962" y="289"/>
                  </a:lnTo>
                  <a:lnTo>
                    <a:pt x="984" y="322"/>
                  </a:lnTo>
                  <a:lnTo>
                    <a:pt x="1007" y="354"/>
                  </a:lnTo>
                  <a:lnTo>
                    <a:pt x="1027" y="387"/>
                  </a:lnTo>
                  <a:lnTo>
                    <a:pt x="1046" y="419"/>
                  </a:lnTo>
                  <a:lnTo>
                    <a:pt x="1063" y="450"/>
                  </a:lnTo>
                  <a:lnTo>
                    <a:pt x="1079" y="479"/>
                  </a:lnTo>
                  <a:lnTo>
                    <a:pt x="1092" y="505"/>
                  </a:lnTo>
                  <a:lnTo>
                    <a:pt x="1101" y="530"/>
                  </a:lnTo>
                  <a:lnTo>
                    <a:pt x="1109" y="550"/>
                  </a:lnTo>
                  <a:lnTo>
                    <a:pt x="1111" y="568"/>
                  </a:lnTo>
                  <a:lnTo>
                    <a:pt x="1107" y="587"/>
                  </a:lnTo>
                  <a:lnTo>
                    <a:pt x="1097" y="605"/>
                  </a:lnTo>
                  <a:lnTo>
                    <a:pt x="1083" y="624"/>
                  </a:lnTo>
                  <a:lnTo>
                    <a:pt x="1064" y="641"/>
                  </a:lnTo>
                  <a:lnTo>
                    <a:pt x="1042" y="659"/>
                  </a:lnTo>
                  <a:lnTo>
                    <a:pt x="1017" y="676"/>
                  </a:lnTo>
                  <a:lnTo>
                    <a:pt x="991" y="693"/>
                  </a:lnTo>
                  <a:lnTo>
                    <a:pt x="963" y="710"/>
                  </a:lnTo>
                  <a:lnTo>
                    <a:pt x="934" y="727"/>
                  </a:lnTo>
                  <a:lnTo>
                    <a:pt x="906" y="744"/>
                  </a:lnTo>
                  <a:lnTo>
                    <a:pt x="880" y="761"/>
                  </a:lnTo>
                  <a:lnTo>
                    <a:pt x="855" y="778"/>
                  </a:lnTo>
                  <a:lnTo>
                    <a:pt x="833" y="796"/>
                  </a:lnTo>
                  <a:lnTo>
                    <a:pt x="813" y="813"/>
                  </a:lnTo>
                  <a:lnTo>
                    <a:pt x="799" y="830"/>
                  </a:lnTo>
                  <a:lnTo>
                    <a:pt x="784" y="847"/>
                  </a:lnTo>
                  <a:lnTo>
                    <a:pt x="767" y="861"/>
                  </a:lnTo>
                  <a:lnTo>
                    <a:pt x="745" y="874"/>
                  </a:lnTo>
                  <a:lnTo>
                    <a:pt x="721" y="885"/>
                  </a:lnTo>
                  <a:lnTo>
                    <a:pt x="694" y="894"/>
                  </a:lnTo>
                  <a:lnTo>
                    <a:pt x="666" y="902"/>
                  </a:lnTo>
                  <a:lnTo>
                    <a:pt x="635" y="907"/>
                  </a:lnTo>
                  <a:lnTo>
                    <a:pt x="604" y="910"/>
                  </a:lnTo>
                  <a:lnTo>
                    <a:pt x="571" y="914"/>
                  </a:lnTo>
                  <a:lnTo>
                    <a:pt x="538" y="915"/>
                  </a:lnTo>
                  <a:lnTo>
                    <a:pt x="505" y="914"/>
                  </a:lnTo>
                  <a:lnTo>
                    <a:pt x="472" y="911"/>
                  </a:lnTo>
                  <a:lnTo>
                    <a:pt x="440" y="909"/>
                  </a:lnTo>
                  <a:lnTo>
                    <a:pt x="408" y="904"/>
                  </a:lnTo>
                  <a:lnTo>
                    <a:pt x="377" y="899"/>
                  </a:lnTo>
                  <a:lnTo>
                    <a:pt x="348" y="892"/>
                  </a:lnTo>
                  <a:lnTo>
                    <a:pt x="321" y="883"/>
                  </a:lnTo>
                  <a:lnTo>
                    <a:pt x="293" y="870"/>
                  </a:lnTo>
                  <a:lnTo>
                    <a:pt x="266" y="853"/>
                  </a:lnTo>
                  <a:lnTo>
                    <a:pt x="240" y="832"/>
                  </a:lnTo>
                  <a:lnTo>
                    <a:pt x="213" y="809"/>
                  </a:lnTo>
                  <a:lnTo>
                    <a:pt x="188" y="783"/>
                  </a:lnTo>
                  <a:lnTo>
                    <a:pt x="164" y="756"/>
                  </a:lnTo>
                  <a:lnTo>
                    <a:pt x="140" y="725"/>
                  </a:lnTo>
                  <a:lnTo>
                    <a:pt x="119" y="694"/>
                  </a:lnTo>
                  <a:lnTo>
                    <a:pt x="98" y="660"/>
                  </a:lnTo>
                  <a:lnTo>
                    <a:pt x="78" y="626"/>
                  </a:lnTo>
                  <a:lnTo>
                    <a:pt x="59" y="592"/>
                  </a:lnTo>
                  <a:lnTo>
                    <a:pt x="43" y="556"/>
                  </a:lnTo>
                  <a:lnTo>
                    <a:pt x="27" y="521"/>
                  </a:lnTo>
                  <a:lnTo>
                    <a:pt x="15" y="486"/>
                  </a:lnTo>
                  <a:lnTo>
                    <a:pt x="3" y="452"/>
                  </a:lnTo>
                  <a:lnTo>
                    <a:pt x="3" y="450"/>
                  </a:lnTo>
                  <a:lnTo>
                    <a:pt x="2" y="449"/>
                  </a:lnTo>
                  <a:lnTo>
                    <a:pt x="2" y="447"/>
                  </a:lnTo>
                  <a:lnTo>
                    <a:pt x="1" y="444"/>
                  </a:lnTo>
                  <a:lnTo>
                    <a:pt x="1" y="439"/>
                  </a:lnTo>
                  <a:lnTo>
                    <a:pt x="0" y="427"/>
                  </a:lnTo>
                  <a:lnTo>
                    <a:pt x="1" y="411"/>
                  </a:lnTo>
                  <a:lnTo>
                    <a:pt x="2" y="392"/>
                  </a:lnTo>
                  <a:lnTo>
                    <a:pt x="5" y="368"/>
                  </a:lnTo>
                  <a:lnTo>
                    <a:pt x="9" y="341"/>
                  </a:lnTo>
                  <a:lnTo>
                    <a:pt x="16" y="312"/>
                  </a:lnTo>
                  <a:lnTo>
                    <a:pt x="24" y="281"/>
                  </a:lnTo>
                  <a:lnTo>
                    <a:pt x="36" y="249"/>
                  </a:lnTo>
                  <a:lnTo>
                    <a:pt x="51" y="216"/>
                  </a:lnTo>
                  <a:lnTo>
                    <a:pt x="70" y="184"/>
                  </a:lnTo>
                  <a:lnTo>
                    <a:pt x="92" y="152"/>
                  </a:lnTo>
                  <a:lnTo>
                    <a:pt x="119" y="121"/>
                  </a:lnTo>
                  <a:lnTo>
                    <a:pt x="150" y="93"/>
                  </a:lnTo>
                  <a:lnTo>
                    <a:pt x="187" y="66"/>
                  </a:lnTo>
                  <a:lnTo>
                    <a:pt x="229" y="43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3" name="Freeform 178"/>
            <p:cNvSpPr>
              <a:spLocks noChangeArrowheads="1"/>
            </p:cNvSpPr>
            <p:nvPr/>
          </p:nvSpPr>
          <p:spPr bwMode="auto">
            <a:xfrm>
              <a:off x="200" y="981"/>
              <a:ext cx="268" cy="218"/>
            </a:xfrm>
            <a:custGeom>
              <a:avLst/>
              <a:gdLst>
                <a:gd name="T0" fmla="*/ 254 w 1070"/>
                <a:gd name="T1" fmla="*/ 18 h 870"/>
                <a:gd name="T2" fmla="*/ 327 w 1070"/>
                <a:gd name="T3" fmla="*/ 3 h 870"/>
                <a:gd name="T4" fmla="*/ 404 w 1070"/>
                <a:gd name="T5" fmla="*/ 0 h 870"/>
                <a:gd name="T6" fmla="*/ 482 w 1070"/>
                <a:gd name="T7" fmla="*/ 6 h 870"/>
                <a:gd name="T8" fmla="*/ 558 w 1070"/>
                <a:gd name="T9" fmla="*/ 20 h 870"/>
                <a:gd name="T10" fmla="*/ 629 w 1070"/>
                <a:gd name="T11" fmla="*/ 40 h 870"/>
                <a:gd name="T12" fmla="*/ 693 w 1070"/>
                <a:gd name="T13" fmla="*/ 64 h 870"/>
                <a:gd name="T14" fmla="*/ 747 w 1070"/>
                <a:gd name="T15" fmla="*/ 88 h 870"/>
                <a:gd name="T16" fmla="*/ 789 w 1070"/>
                <a:gd name="T17" fmla="*/ 116 h 870"/>
                <a:gd name="T18" fmla="*/ 834 w 1070"/>
                <a:gd name="T19" fmla="*/ 155 h 870"/>
                <a:gd name="T20" fmla="*/ 880 w 1070"/>
                <a:gd name="T21" fmla="*/ 208 h 870"/>
                <a:gd name="T22" fmla="*/ 925 w 1070"/>
                <a:gd name="T23" fmla="*/ 267 h 870"/>
                <a:gd name="T24" fmla="*/ 968 w 1070"/>
                <a:gd name="T25" fmla="*/ 330 h 870"/>
                <a:gd name="T26" fmla="*/ 1007 w 1070"/>
                <a:gd name="T27" fmla="*/ 392 h 870"/>
                <a:gd name="T28" fmla="*/ 1038 w 1070"/>
                <a:gd name="T29" fmla="*/ 450 h 870"/>
                <a:gd name="T30" fmla="*/ 1060 w 1070"/>
                <a:gd name="T31" fmla="*/ 498 h 870"/>
                <a:gd name="T32" fmla="*/ 1070 w 1070"/>
                <a:gd name="T33" fmla="*/ 536 h 870"/>
                <a:gd name="T34" fmla="*/ 1057 w 1070"/>
                <a:gd name="T35" fmla="*/ 571 h 870"/>
                <a:gd name="T36" fmla="*/ 1025 w 1070"/>
                <a:gd name="T37" fmla="*/ 605 h 870"/>
                <a:gd name="T38" fmla="*/ 979 w 1070"/>
                <a:gd name="T39" fmla="*/ 639 h 870"/>
                <a:gd name="T40" fmla="*/ 927 w 1070"/>
                <a:gd name="T41" fmla="*/ 672 h 870"/>
                <a:gd name="T42" fmla="*/ 872 w 1070"/>
                <a:gd name="T43" fmla="*/ 705 h 870"/>
                <a:gd name="T44" fmla="*/ 823 w 1070"/>
                <a:gd name="T45" fmla="*/ 739 h 870"/>
                <a:gd name="T46" fmla="*/ 783 w 1070"/>
                <a:gd name="T47" fmla="*/ 772 h 870"/>
                <a:gd name="T48" fmla="*/ 755 w 1070"/>
                <a:gd name="T49" fmla="*/ 805 h 870"/>
                <a:gd name="T50" fmla="*/ 717 w 1070"/>
                <a:gd name="T51" fmla="*/ 830 h 870"/>
                <a:gd name="T52" fmla="*/ 669 w 1070"/>
                <a:gd name="T53" fmla="*/ 849 h 870"/>
                <a:gd name="T54" fmla="*/ 612 w 1070"/>
                <a:gd name="T55" fmla="*/ 862 h 870"/>
                <a:gd name="T56" fmla="*/ 550 w 1070"/>
                <a:gd name="T57" fmla="*/ 869 h 870"/>
                <a:gd name="T58" fmla="*/ 486 w 1070"/>
                <a:gd name="T59" fmla="*/ 869 h 870"/>
                <a:gd name="T60" fmla="*/ 422 w 1070"/>
                <a:gd name="T61" fmla="*/ 864 h 870"/>
                <a:gd name="T62" fmla="*/ 363 w 1070"/>
                <a:gd name="T63" fmla="*/ 855 h 870"/>
                <a:gd name="T64" fmla="*/ 308 w 1070"/>
                <a:gd name="T65" fmla="*/ 840 h 870"/>
                <a:gd name="T66" fmla="*/ 255 w 1070"/>
                <a:gd name="T67" fmla="*/ 810 h 870"/>
                <a:gd name="T68" fmla="*/ 205 w 1070"/>
                <a:gd name="T69" fmla="*/ 768 h 870"/>
                <a:gd name="T70" fmla="*/ 157 w 1070"/>
                <a:gd name="T71" fmla="*/ 716 h 870"/>
                <a:gd name="T72" fmla="*/ 113 w 1070"/>
                <a:gd name="T73" fmla="*/ 655 h 870"/>
                <a:gd name="T74" fmla="*/ 74 w 1070"/>
                <a:gd name="T75" fmla="*/ 590 h 870"/>
                <a:gd name="T76" fmla="*/ 41 w 1070"/>
                <a:gd name="T77" fmla="*/ 523 h 870"/>
                <a:gd name="T78" fmla="*/ 13 w 1070"/>
                <a:gd name="T79" fmla="*/ 456 h 870"/>
                <a:gd name="T80" fmla="*/ 2 w 1070"/>
                <a:gd name="T81" fmla="*/ 421 h 870"/>
                <a:gd name="T82" fmla="*/ 1 w 1070"/>
                <a:gd name="T83" fmla="*/ 418 h 870"/>
                <a:gd name="T84" fmla="*/ 0 w 1070"/>
                <a:gd name="T85" fmla="*/ 410 h 870"/>
                <a:gd name="T86" fmla="*/ 0 w 1070"/>
                <a:gd name="T87" fmla="*/ 384 h 870"/>
                <a:gd name="T88" fmla="*/ 3 w 1070"/>
                <a:gd name="T89" fmla="*/ 339 h 870"/>
                <a:gd name="T90" fmla="*/ 13 w 1070"/>
                <a:gd name="T91" fmla="*/ 284 h 870"/>
                <a:gd name="T92" fmla="*/ 32 w 1070"/>
                <a:gd name="T93" fmla="*/ 223 h 870"/>
                <a:gd name="T94" fmla="*/ 64 w 1070"/>
                <a:gd name="T95" fmla="*/ 160 h 870"/>
                <a:gd name="T96" fmla="*/ 112 w 1070"/>
                <a:gd name="T97" fmla="*/ 101 h 870"/>
                <a:gd name="T98" fmla="*/ 178 w 1070"/>
                <a:gd name="T99" fmla="*/ 5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0" h="870">
                  <a:moveTo>
                    <a:pt x="220" y="30"/>
                  </a:moveTo>
                  <a:lnTo>
                    <a:pt x="254" y="18"/>
                  </a:lnTo>
                  <a:lnTo>
                    <a:pt x="290" y="8"/>
                  </a:lnTo>
                  <a:lnTo>
                    <a:pt x="327" y="3"/>
                  </a:lnTo>
                  <a:lnTo>
                    <a:pt x="365" y="0"/>
                  </a:lnTo>
                  <a:lnTo>
                    <a:pt x="404" y="0"/>
                  </a:lnTo>
                  <a:lnTo>
                    <a:pt x="443" y="2"/>
                  </a:lnTo>
                  <a:lnTo>
                    <a:pt x="482" y="6"/>
                  </a:lnTo>
                  <a:lnTo>
                    <a:pt x="521" y="13"/>
                  </a:lnTo>
                  <a:lnTo>
                    <a:pt x="558" y="20"/>
                  </a:lnTo>
                  <a:lnTo>
                    <a:pt x="594" y="30"/>
                  </a:lnTo>
                  <a:lnTo>
                    <a:pt x="629" y="40"/>
                  </a:lnTo>
                  <a:lnTo>
                    <a:pt x="662" y="51"/>
                  </a:lnTo>
                  <a:lnTo>
                    <a:pt x="693" y="64"/>
                  </a:lnTo>
                  <a:lnTo>
                    <a:pt x="722" y="75"/>
                  </a:lnTo>
                  <a:lnTo>
                    <a:pt x="747" y="88"/>
                  </a:lnTo>
                  <a:lnTo>
                    <a:pt x="769" y="101"/>
                  </a:lnTo>
                  <a:lnTo>
                    <a:pt x="789" y="116"/>
                  </a:lnTo>
                  <a:lnTo>
                    <a:pt x="812" y="134"/>
                  </a:lnTo>
                  <a:lnTo>
                    <a:pt x="834" y="155"/>
                  </a:lnTo>
                  <a:lnTo>
                    <a:pt x="856" y="181"/>
                  </a:lnTo>
                  <a:lnTo>
                    <a:pt x="880" y="208"/>
                  </a:lnTo>
                  <a:lnTo>
                    <a:pt x="902" y="236"/>
                  </a:lnTo>
                  <a:lnTo>
                    <a:pt x="925" y="267"/>
                  </a:lnTo>
                  <a:lnTo>
                    <a:pt x="947" y="298"/>
                  </a:lnTo>
                  <a:lnTo>
                    <a:pt x="968" y="330"/>
                  </a:lnTo>
                  <a:lnTo>
                    <a:pt x="988" y="361"/>
                  </a:lnTo>
                  <a:lnTo>
                    <a:pt x="1007" y="392"/>
                  </a:lnTo>
                  <a:lnTo>
                    <a:pt x="1024" y="422"/>
                  </a:lnTo>
                  <a:lnTo>
                    <a:pt x="1038" y="450"/>
                  </a:lnTo>
                  <a:lnTo>
                    <a:pt x="1051" y="475"/>
                  </a:lnTo>
                  <a:lnTo>
                    <a:pt x="1060" y="498"/>
                  </a:lnTo>
                  <a:lnTo>
                    <a:pt x="1068" y="518"/>
                  </a:lnTo>
                  <a:lnTo>
                    <a:pt x="1070" y="536"/>
                  </a:lnTo>
                  <a:lnTo>
                    <a:pt x="1066" y="554"/>
                  </a:lnTo>
                  <a:lnTo>
                    <a:pt x="1057" y="571"/>
                  </a:lnTo>
                  <a:lnTo>
                    <a:pt x="1043" y="588"/>
                  </a:lnTo>
                  <a:lnTo>
                    <a:pt x="1025" y="605"/>
                  </a:lnTo>
                  <a:lnTo>
                    <a:pt x="1004" y="622"/>
                  </a:lnTo>
                  <a:lnTo>
                    <a:pt x="979" y="639"/>
                  </a:lnTo>
                  <a:lnTo>
                    <a:pt x="954" y="656"/>
                  </a:lnTo>
                  <a:lnTo>
                    <a:pt x="927" y="672"/>
                  </a:lnTo>
                  <a:lnTo>
                    <a:pt x="899" y="690"/>
                  </a:lnTo>
                  <a:lnTo>
                    <a:pt x="872" y="705"/>
                  </a:lnTo>
                  <a:lnTo>
                    <a:pt x="847" y="723"/>
                  </a:lnTo>
                  <a:lnTo>
                    <a:pt x="823" y="739"/>
                  </a:lnTo>
                  <a:lnTo>
                    <a:pt x="801" y="756"/>
                  </a:lnTo>
                  <a:lnTo>
                    <a:pt x="783" y="772"/>
                  </a:lnTo>
                  <a:lnTo>
                    <a:pt x="769" y="789"/>
                  </a:lnTo>
                  <a:lnTo>
                    <a:pt x="755" y="805"/>
                  </a:lnTo>
                  <a:lnTo>
                    <a:pt x="738" y="818"/>
                  </a:lnTo>
                  <a:lnTo>
                    <a:pt x="717" y="830"/>
                  </a:lnTo>
                  <a:lnTo>
                    <a:pt x="694" y="841"/>
                  </a:lnTo>
                  <a:lnTo>
                    <a:pt x="669" y="849"/>
                  </a:lnTo>
                  <a:lnTo>
                    <a:pt x="641" y="857"/>
                  </a:lnTo>
                  <a:lnTo>
                    <a:pt x="612" y="862"/>
                  </a:lnTo>
                  <a:lnTo>
                    <a:pt x="581" y="866"/>
                  </a:lnTo>
                  <a:lnTo>
                    <a:pt x="550" y="869"/>
                  </a:lnTo>
                  <a:lnTo>
                    <a:pt x="518" y="870"/>
                  </a:lnTo>
                  <a:lnTo>
                    <a:pt x="486" y="869"/>
                  </a:lnTo>
                  <a:lnTo>
                    <a:pt x="454" y="868"/>
                  </a:lnTo>
                  <a:lnTo>
                    <a:pt x="422" y="864"/>
                  </a:lnTo>
                  <a:lnTo>
                    <a:pt x="393" y="860"/>
                  </a:lnTo>
                  <a:lnTo>
                    <a:pt x="363" y="855"/>
                  </a:lnTo>
                  <a:lnTo>
                    <a:pt x="335" y="848"/>
                  </a:lnTo>
                  <a:lnTo>
                    <a:pt x="308" y="840"/>
                  </a:lnTo>
                  <a:lnTo>
                    <a:pt x="282" y="826"/>
                  </a:lnTo>
                  <a:lnTo>
                    <a:pt x="255" y="810"/>
                  </a:lnTo>
                  <a:lnTo>
                    <a:pt x="229" y="791"/>
                  </a:lnTo>
                  <a:lnTo>
                    <a:pt x="205" y="768"/>
                  </a:lnTo>
                  <a:lnTo>
                    <a:pt x="180" y="743"/>
                  </a:lnTo>
                  <a:lnTo>
                    <a:pt x="157" y="716"/>
                  </a:lnTo>
                  <a:lnTo>
                    <a:pt x="134" y="686"/>
                  </a:lnTo>
                  <a:lnTo>
                    <a:pt x="113" y="655"/>
                  </a:lnTo>
                  <a:lnTo>
                    <a:pt x="93" y="623"/>
                  </a:lnTo>
                  <a:lnTo>
                    <a:pt x="74" y="590"/>
                  </a:lnTo>
                  <a:lnTo>
                    <a:pt x="57" y="557"/>
                  </a:lnTo>
                  <a:lnTo>
                    <a:pt x="41" y="523"/>
                  </a:lnTo>
                  <a:lnTo>
                    <a:pt x="26" y="489"/>
                  </a:lnTo>
                  <a:lnTo>
                    <a:pt x="13" y="456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1" y="418"/>
                  </a:lnTo>
                  <a:lnTo>
                    <a:pt x="1" y="417"/>
                  </a:lnTo>
                  <a:lnTo>
                    <a:pt x="0" y="410"/>
                  </a:lnTo>
                  <a:lnTo>
                    <a:pt x="0" y="400"/>
                  </a:lnTo>
                  <a:lnTo>
                    <a:pt x="0" y="384"/>
                  </a:lnTo>
                  <a:lnTo>
                    <a:pt x="1" y="363"/>
                  </a:lnTo>
                  <a:lnTo>
                    <a:pt x="3" y="339"/>
                  </a:lnTo>
                  <a:lnTo>
                    <a:pt x="8" y="313"/>
                  </a:lnTo>
                  <a:lnTo>
                    <a:pt x="13" y="284"/>
                  </a:lnTo>
                  <a:lnTo>
                    <a:pt x="21" y="254"/>
                  </a:lnTo>
                  <a:lnTo>
                    <a:pt x="32" y="223"/>
                  </a:lnTo>
                  <a:lnTo>
                    <a:pt x="47" y="192"/>
                  </a:lnTo>
                  <a:lnTo>
                    <a:pt x="64" y="160"/>
                  </a:lnTo>
                  <a:lnTo>
                    <a:pt x="86" y="130"/>
                  </a:lnTo>
                  <a:lnTo>
                    <a:pt x="112" y="101"/>
                  </a:lnTo>
                  <a:lnTo>
                    <a:pt x="143" y="74"/>
                  </a:lnTo>
                  <a:lnTo>
                    <a:pt x="178" y="50"/>
                  </a:lnTo>
                  <a:lnTo>
                    <a:pt x="220" y="30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4" name="Freeform 179"/>
            <p:cNvSpPr>
              <a:spLocks noChangeArrowheads="1"/>
            </p:cNvSpPr>
            <p:nvPr/>
          </p:nvSpPr>
          <p:spPr bwMode="auto">
            <a:xfrm>
              <a:off x="205" y="988"/>
              <a:ext cx="258" cy="207"/>
            </a:xfrm>
            <a:custGeom>
              <a:avLst/>
              <a:gdLst>
                <a:gd name="T0" fmla="*/ 240 w 1030"/>
                <a:gd name="T1" fmla="*/ 10 h 826"/>
                <a:gd name="T2" fmla="*/ 305 w 1030"/>
                <a:gd name="T3" fmla="*/ 2 h 826"/>
                <a:gd name="T4" fmla="*/ 377 w 1030"/>
                <a:gd name="T5" fmla="*/ 0 h 826"/>
                <a:gd name="T6" fmla="*/ 453 w 1030"/>
                <a:gd name="T7" fmla="*/ 5 h 826"/>
                <a:gd name="T8" fmla="*/ 528 w 1030"/>
                <a:gd name="T9" fmla="*/ 17 h 826"/>
                <a:gd name="T10" fmla="*/ 601 w 1030"/>
                <a:gd name="T11" fmla="*/ 33 h 826"/>
                <a:gd name="T12" fmla="*/ 666 w 1030"/>
                <a:gd name="T13" fmla="*/ 52 h 826"/>
                <a:gd name="T14" fmla="*/ 719 w 1030"/>
                <a:gd name="T15" fmla="*/ 74 h 826"/>
                <a:gd name="T16" fmla="*/ 761 w 1030"/>
                <a:gd name="T17" fmla="*/ 100 h 826"/>
                <a:gd name="T18" fmla="*/ 802 w 1030"/>
                <a:gd name="T19" fmla="*/ 139 h 826"/>
                <a:gd name="T20" fmla="*/ 847 w 1030"/>
                <a:gd name="T21" fmla="*/ 189 h 826"/>
                <a:gd name="T22" fmla="*/ 891 w 1030"/>
                <a:gd name="T23" fmla="*/ 246 h 826"/>
                <a:gd name="T24" fmla="*/ 932 w 1030"/>
                <a:gd name="T25" fmla="*/ 307 h 826"/>
                <a:gd name="T26" fmla="*/ 969 w 1030"/>
                <a:gd name="T27" fmla="*/ 366 h 826"/>
                <a:gd name="T28" fmla="*/ 1000 w 1030"/>
                <a:gd name="T29" fmla="*/ 422 h 826"/>
                <a:gd name="T30" fmla="*/ 1021 w 1030"/>
                <a:gd name="T31" fmla="*/ 469 h 826"/>
                <a:gd name="T32" fmla="*/ 1030 w 1030"/>
                <a:gd name="T33" fmla="*/ 505 h 826"/>
                <a:gd name="T34" fmla="*/ 1017 w 1030"/>
                <a:gd name="T35" fmla="*/ 539 h 826"/>
                <a:gd name="T36" fmla="*/ 986 w 1030"/>
                <a:gd name="T37" fmla="*/ 572 h 826"/>
                <a:gd name="T38" fmla="*/ 943 w 1030"/>
                <a:gd name="T39" fmla="*/ 604 h 826"/>
                <a:gd name="T40" fmla="*/ 892 w 1030"/>
                <a:gd name="T41" fmla="*/ 636 h 826"/>
                <a:gd name="T42" fmla="*/ 841 w 1030"/>
                <a:gd name="T43" fmla="*/ 668 h 826"/>
                <a:gd name="T44" fmla="*/ 793 w 1030"/>
                <a:gd name="T45" fmla="*/ 700 h 826"/>
                <a:gd name="T46" fmla="*/ 754 w 1030"/>
                <a:gd name="T47" fmla="*/ 732 h 826"/>
                <a:gd name="T48" fmla="*/ 727 w 1030"/>
                <a:gd name="T49" fmla="*/ 763 h 826"/>
                <a:gd name="T50" fmla="*/ 690 w 1030"/>
                <a:gd name="T51" fmla="*/ 788 h 826"/>
                <a:gd name="T52" fmla="*/ 643 w 1030"/>
                <a:gd name="T53" fmla="*/ 807 h 826"/>
                <a:gd name="T54" fmla="*/ 589 w 1030"/>
                <a:gd name="T55" fmla="*/ 818 h 826"/>
                <a:gd name="T56" fmla="*/ 530 w 1030"/>
                <a:gd name="T57" fmla="*/ 825 h 826"/>
                <a:gd name="T58" fmla="*/ 469 w 1030"/>
                <a:gd name="T59" fmla="*/ 825 h 826"/>
                <a:gd name="T60" fmla="*/ 408 w 1030"/>
                <a:gd name="T61" fmla="*/ 820 h 826"/>
                <a:gd name="T62" fmla="*/ 349 w 1030"/>
                <a:gd name="T63" fmla="*/ 811 h 826"/>
                <a:gd name="T64" fmla="*/ 297 w 1030"/>
                <a:gd name="T65" fmla="*/ 796 h 826"/>
                <a:gd name="T66" fmla="*/ 246 w 1030"/>
                <a:gd name="T67" fmla="*/ 768 h 826"/>
                <a:gd name="T68" fmla="*/ 197 w 1030"/>
                <a:gd name="T69" fmla="*/ 728 h 826"/>
                <a:gd name="T70" fmla="*/ 151 w 1030"/>
                <a:gd name="T71" fmla="*/ 676 h 826"/>
                <a:gd name="T72" fmla="*/ 109 w 1030"/>
                <a:gd name="T73" fmla="*/ 619 h 826"/>
                <a:gd name="T74" fmla="*/ 72 w 1030"/>
                <a:gd name="T75" fmla="*/ 556 h 826"/>
                <a:gd name="T76" fmla="*/ 39 w 1030"/>
                <a:gd name="T77" fmla="*/ 491 h 826"/>
                <a:gd name="T78" fmla="*/ 13 w 1030"/>
                <a:gd name="T79" fmla="*/ 426 h 826"/>
                <a:gd name="T80" fmla="*/ 2 w 1030"/>
                <a:gd name="T81" fmla="*/ 393 h 826"/>
                <a:gd name="T82" fmla="*/ 2 w 1030"/>
                <a:gd name="T83" fmla="*/ 391 h 826"/>
                <a:gd name="T84" fmla="*/ 0 w 1030"/>
                <a:gd name="T85" fmla="*/ 383 h 826"/>
                <a:gd name="T86" fmla="*/ 0 w 1030"/>
                <a:gd name="T87" fmla="*/ 355 h 826"/>
                <a:gd name="T88" fmla="*/ 2 w 1030"/>
                <a:gd name="T89" fmla="*/ 311 h 826"/>
                <a:gd name="T90" fmla="*/ 11 w 1030"/>
                <a:gd name="T91" fmla="*/ 255 h 826"/>
                <a:gd name="T92" fmla="*/ 29 w 1030"/>
                <a:gd name="T93" fmla="*/ 196 h 826"/>
                <a:gd name="T94" fmla="*/ 60 w 1030"/>
                <a:gd name="T95" fmla="*/ 135 h 826"/>
                <a:gd name="T96" fmla="*/ 107 w 1030"/>
                <a:gd name="T97" fmla="*/ 81 h 826"/>
                <a:gd name="T98" fmla="*/ 172 w 1030"/>
                <a:gd name="T99" fmla="*/ 3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0" h="826">
                  <a:moveTo>
                    <a:pt x="213" y="19"/>
                  </a:moveTo>
                  <a:lnTo>
                    <a:pt x="240" y="10"/>
                  </a:lnTo>
                  <a:lnTo>
                    <a:pt x="271" y="5"/>
                  </a:lnTo>
                  <a:lnTo>
                    <a:pt x="305" y="2"/>
                  </a:lnTo>
                  <a:lnTo>
                    <a:pt x="341" y="0"/>
                  </a:lnTo>
                  <a:lnTo>
                    <a:pt x="377" y="0"/>
                  </a:lnTo>
                  <a:lnTo>
                    <a:pt x="414" y="2"/>
                  </a:lnTo>
                  <a:lnTo>
                    <a:pt x="453" y="5"/>
                  </a:lnTo>
                  <a:lnTo>
                    <a:pt x="491" y="10"/>
                  </a:lnTo>
                  <a:lnTo>
                    <a:pt x="528" y="17"/>
                  </a:lnTo>
                  <a:lnTo>
                    <a:pt x="566" y="24"/>
                  </a:lnTo>
                  <a:lnTo>
                    <a:pt x="601" y="33"/>
                  </a:lnTo>
                  <a:lnTo>
                    <a:pt x="634" y="41"/>
                  </a:lnTo>
                  <a:lnTo>
                    <a:pt x="666" y="52"/>
                  </a:lnTo>
                  <a:lnTo>
                    <a:pt x="694" y="62"/>
                  </a:lnTo>
                  <a:lnTo>
                    <a:pt x="719" y="74"/>
                  </a:lnTo>
                  <a:lnTo>
                    <a:pt x="740" y="86"/>
                  </a:lnTo>
                  <a:lnTo>
                    <a:pt x="761" y="100"/>
                  </a:lnTo>
                  <a:lnTo>
                    <a:pt x="781" y="118"/>
                  </a:lnTo>
                  <a:lnTo>
                    <a:pt x="802" y="139"/>
                  </a:lnTo>
                  <a:lnTo>
                    <a:pt x="825" y="163"/>
                  </a:lnTo>
                  <a:lnTo>
                    <a:pt x="847" y="189"/>
                  </a:lnTo>
                  <a:lnTo>
                    <a:pt x="868" y="217"/>
                  </a:lnTo>
                  <a:lnTo>
                    <a:pt x="891" y="246"/>
                  </a:lnTo>
                  <a:lnTo>
                    <a:pt x="912" y="276"/>
                  </a:lnTo>
                  <a:lnTo>
                    <a:pt x="932" y="307"/>
                  </a:lnTo>
                  <a:lnTo>
                    <a:pt x="952" y="336"/>
                  </a:lnTo>
                  <a:lnTo>
                    <a:pt x="969" y="366"/>
                  </a:lnTo>
                  <a:lnTo>
                    <a:pt x="986" y="395"/>
                  </a:lnTo>
                  <a:lnTo>
                    <a:pt x="1000" y="422"/>
                  </a:lnTo>
                  <a:lnTo>
                    <a:pt x="1011" y="446"/>
                  </a:lnTo>
                  <a:lnTo>
                    <a:pt x="1021" y="469"/>
                  </a:lnTo>
                  <a:lnTo>
                    <a:pt x="1027" y="488"/>
                  </a:lnTo>
                  <a:lnTo>
                    <a:pt x="1030" y="505"/>
                  </a:lnTo>
                  <a:lnTo>
                    <a:pt x="1026" y="522"/>
                  </a:lnTo>
                  <a:lnTo>
                    <a:pt x="1017" y="539"/>
                  </a:lnTo>
                  <a:lnTo>
                    <a:pt x="1004" y="555"/>
                  </a:lnTo>
                  <a:lnTo>
                    <a:pt x="986" y="572"/>
                  </a:lnTo>
                  <a:lnTo>
                    <a:pt x="966" y="588"/>
                  </a:lnTo>
                  <a:lnTo>
                    <a:pt x="943" y="604"/>
                  </a:lnTo>
                  <a:lnTo>
                    <a:pt x="918" y="620"/>
                  </a:lnTo>
                  <a:lnTo>
                    <a:pt x="892" y="636"/>
                  </a:lnTo>
                  <a:lnTo>
                    <a:pt x="866" y="652"/>
                  </a:lnTo>
                  <a:lnTo>
                    <a:pt x="841" y="668"/>
                  </a:lnTo>
                  <a:lnTo>
                    <a:pt x="815" y="684"/>
                  </a:lnTo>
                  <a:lnTo>
                    <a:pt x="793" y="700"/>
                  </a:lnTo>
                  <a:lnTo>
                    <a:pt x="771" y="716"/>
                  </a:lnTo>
                  <a:lnTo>
                    <a:pt x="754" y="732"/>
                  </a:lnTo>
                  <a:lnTo>
                    <a:pt x="740" y="748"/>
                  </a:lnTo>
                  <a:lnTo>
                    <a:pt x="727" y="763"/>
                  </a:lnTo>
                  <a:lnTo>
                    <a:pt x="711" y="777"/>
                  </a:lnTo>
                  <a:lnTo>
                    <a:pt x="690" y="788"/>
                  </a:lnTo>
                  <a:lnTo>
                    <a:pt x="668" y="798"/>
                  </a:lnTo>
                  <a:lnTo>
                    <a:pt x="643" y="807"/>
                  </a:lnTo>
                  <a:lnTo>
                    <a:pt x="618" y="813"/>
                  </a:lnTo>
                  <a:lnTo>
                    <a:pt x="589" y="818"/>
                  </a:lnTo>
                  <a:lnTo>
                    <a:pt x="560" y="823"/>
                  </a:lnTo>
                  <a:lnTo>
                    <a:pt x="530" y="825"/>
                  </a:lnTo>
                  <a:lnTo>
                    <a:pt x="499" y="826"/>
                  </a:lnTo>
                  <a:lnTo>
                    <a:pt x="469" y="825"/>
                  </a:lnTo>
                  <a:lnTo>
                    <a:pt x="438" y="823"/>
                  </a:lnTo>
                  <a:lnTo>
                    <a:pt x="408" y="820"/>
                  </a:lnTo>
                  <a:lnTo>
                    <a:pt x="378" y="816"/>
                  </a:lnTo>
                  <a:lnTo>
                    <a:pt x="349" y="811"/>
                  </a:lnTo>
                  <a:lnTo>
                    <a:pt x="322" y="804"/>
                  </a:lnTo>
                  <a:lnTo>
                    <a:pt x="297" y="796"/>
                  </a:lnTo>
                  <a:lnTo>
                    <a:pt x="271" y="783"/>
                  </a:lnTo>
                  <a:lnTo>
                    <a:pt x="246" y="768"/>
                  </a:lnTo>
                  <a:lnTo>
                    <a:pt x="221" y="749"/>
                  </a:lnTo>
                  <a:lnTo>
                    <a:pt x="197" y="728"/>
                  </a:lnTo>
                  <a:lnTo>
                    <a:pt x="174" y="703"/>
                  </a:lnTo>
                  <a:lnTo>
                    <a:pt x="151" y="676"/>
                  </a:lnTo>
                  <a:lnTo>
                    <a:pt x="129" y="649"/>
                  </a:lnTo>
                  <a:lnTo>
                    <a:pt x="109" y="619"/>
                  </a:lnTo>
                  <a:lnTo>
                    <a:pt x="90" y="588"/>
                  </a:lnTo>
                  <a:lnTo>
                    <a:pt x="72" y="556"/>
                  </a:lnTo>
                  <a:lnTo>
                    <a:pt x="55" y="523"/>
                  </a:lnTo>
                  <a:lnTo>
                    <a:pt x="39" y="491"/>
                  </a:lnTo>
                  <a:lnTo>
                    <a:pt x="25" y="458"/>
                  </a:lnTo>
                  <a:lnTo>
                    <a:pt x="13" y="426"/>
                  </a:lnTo>
                  <a:lnTo>
                    <a:pt x="2" y="394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1"/>
                  </a:lnTo>
                  <a:lnTo>
                    <a:pt x="1" y="390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0" y="355"/>
                  </a:lnTo>
                  <a:lnTo>
                    <a:pt x="0" y="334"/>
                  </a:lnTo>
                  <a:lnTo>
                    <a:pt x="2" y="311"/>
                  </a:lnTo>
                  <a:lnTo>
                    <a:pt x="6" y="284"/>
                  </a:lnTo>
                  <a:lnTo>
                    <a:pt x="11" y="255"/>
                  </a:lnTo>
                  <a:lnTo>
                    <a:pt x="20" y="226"/>
                  </a:lnTo>
                  <a:lnTo>
                    <a:pt x="29" y="196"/>
                  </a:lnTo>
                  <a:lnTo>
                    <a:pt x="43" y="165"/>
                  </a:lnTo>
                  <a:lnTo>
                    <a:pt x="60" y="135"/>
                  </a:lnTo>
                  <a:lnTo>
                    <a:pt x="81" y="106"/>
                  </a:lnTo>
                  <a:lnTo>
                    <a:pt x="107" y="81"/>
                  </a:lnTo>
                  <a:lnTo>
                    <a:pt x="137" y="56"/>
                  </a:lnTo>
                  <a:lnTo>
                    <a:pt x="172" y="36"/>
                  </a:lnTo>
                  <a:lnTo>
                    <a:pt x="213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5" name="Freeform 180"/>
            <p:cNvSpPr>
              <a:spLocks noChangeArrowheads="1"/>
            </p:cNvSpPr>
            <p:nvPr/>
          </p:nvSpPr>
          <p:spPr bwMode="auto">
            <a:xfrm>
              <a:off x="210" y="994"/>
              <a:ext cx="248" cy="196"/>
            </a:xfrm>
            <a:custGeom>
              <a:avLst/>
              <a:gdLst>
                <a:gd name="T0" fmla="*/ 2 w 989"/>
                <a:gd name="T1" fmla="*/ 364 h 782"/>
                <a:gd name="T2" fmla="*/ 0 w 989"/>
                <a:gd name="T3" fmla="*/ 338 h 782"/>
                <a:gd name="T4" fmla="*/ 1 w 989"/>
                <a:gd name="T5" fmla="*/ 294 h 782"/>
                <a:gd name="T6" fmla="*/ 7 w 989"/>
                <a:gd name="T7" fmla="*/ 239 h 782"/>
                <a:gd name="T8" fmla="*/ 22 w 989"/>
                <a:gd name="T9" fmla="*/ 177 h 782"/>
                <a:gd name="T10" fmla="*/ 51 w 989"/>
                <a:gd name="T11" fmla="*/ 116 h 782"/>
                <a:gd name="T12" fmla="*/ 97 w 989"/>
                <a:gd name="T13" fmla="*/ 62 h 782"/>
                <a:gd name="T14" fmla="*/ 163 w 989"/>
                <a:gd name="T15" fmla="*/ 21 h 782"/>
                <a:gd name="T16" fmla="*/ 227 w 989"/>
                <a:gd name="T17" fmla="*/ 4 h 782"/>
                <a:gd name="T18" fmla="*/ 282 w 989"/>
                <a:gd name="T19" fmla="*/ 0 h 782"/>
                <a:gd name="T20" fmla="*/ 349 w 989"/>
                <a:gd name="T21" fmla="*/ 0 h 782"/>
                <a:gd name="T22" fmla="*/ 422 w 989"/>
                <a:gd name="T23" fmla="*/ 5 h 782"/>
                <a:gd name="T24" fmla="*/ 498 w 989"/>
                <a:gd name="T25" fmla="*/ 14 h 782"/>
                <a:gd name="T26" fmla="*/ 570 w 989"/>
                <a:gd name="T27" fmla="*/ 27 h 782"/>
                <a:gd name="T28" fmla="*/ 636 w 989"/>
                <a:gd name="T29" fmla="*/ 43 h 782"/>
                <a:gd name="T30" fmla="*/ 690 w 989"/>
                <a:gd name="T31" fmla="*/ 63 h 782"/>
                <a:gd name="T32" fmla="*/ 730 w 989"/>
                <a:gd name="T33" fmla="*/ 87 h 782"/>
                <a:gd name="T34" fmla="*/ 771 w 989"/>
                <a:gd name="T35" fmla="*/ 125 h 782"/>
                <a:gd name="T36" fmla="*/ 813 w 989"/>
                <a:gd name="T37" fmla="*/ 173 h 782"/>
                <a:gd name="T38" fmla="*/ 856 w 989"/>
                <a:gd name="T39" fmla="*/ 227 h 782"/>
                <a:gd name="T40" fmla="*/ 895 w 989"/>
                <a:gd name="T41" fmla="*/ 286 h 782"/>
                <a:gd name="T42" fmla="*/ 931 w 989"/>
                <a:gd name="T43" fmla="*/ 343 h 782"/>
                <a:gd name="T44" fmla="*/ 959 w 989"/>
                <a:gd name="T45" fmla="*/ 396 h 782"/>
                <a:gd name="T46" fmla="*/ 981 w 989"/>
                <a:gd name="T47" fmla="*/ 441 h 782"/>
                <a:gd name="T48" fmla="*/ 989 w 989"/>
                <a:gd name="T49" fmla="*/ 475 h 782"/>
                <a:gd name="T50" fmla="*/ 976 w 989"/>
                <a:gd name="T51" fmla="*/ 509 h 782"/>
                <a:gd name="T52" fmla="*/ 947 w 989"/>
                <a:gd name="T53" fmla="*/ 539 h 782"/>
                <a:gd name="T54" fmla="*/ 905 w 989"/>
                <a:gd name="T55" fmla="*/ 570 h 782"/>
                <a:gd name="T56" fmla="*/ 856 w 989"/>
                <a:gd name="T57" fmla="*/ 601 h 782"/>
                <a:gd name="T58" fmla="*/ 806 w 989"/>
                <a:gd name="T59" fmla="*/ 632 h 782"/>
                <a:gd name="T60" fmla="*/ 760 w 989"/>
                <a:gd name="T61" fmla="*/ 663 h 782"/>
                <a:gd name="T62" fmla="*/ 724 w 989"/>
                <a:gd name="T63" fmla="*/ 693 h 782"/>
                <a:gd name="T64" fmla="*/ 698 w 989"/>
                <a:gd name="T65" fmla="*/ 724 h 782"/>
                <a:gd name="T66" fmla="*/ 663 w 989"/>
                <a:gd name="T67" fmla="*/ 747 h 782"/>
                <a:gd name="T68" fmla="*/ 618 w 989"/>
                <a:gd name="T69" fmla="*/ 765 h 782"/>
                <a:gd name="T70" fmla="*/ 566 w 989"/>
                <a:gd name="T71" fmla="*/ 776 h 782"/>
                <a:gd name="T72" fmla="*/ 509 w 989"/>
                <a:gd name="T73" fmla="*/ 782 h 782"/>
                <a:gd name="T74" fmla="*/ 450 w 989"/>
                <a:gd name="T75" fmla="*/ 782 h 782"/>
                <a:gd name="T76" fmla="*/ 391 w 989"/>
                <a:gd name="T77" fmla="*/ 778 h 782"/>
                <a:gd name="T78" fmla="*/ 335 w 989"/>
                <a:gd name="T79" fmla="*/ 770 h 782"/>
                <a:gd name="T80" fmla="*/ 285 w 989"/>
                <a:gd name="T81" fmla="*/ 755 h 782"/>
                <a:gd name="T82" fmla="*/ 236 w 989"/>
                <a:gd name="T83" fmla="*/ 728 h 782"/>
                <a:gd name="T84" fmla="*/ 189 w 989"/>
                <a:gd name="T85" fmla="*/ 689 h 782"/>
                <a:gd name="T86" fmla="*/ 145 w 989"/>
                <a:gd name="T87" fmla="*/ 640 h 782"/>
                <a:gd name="T88" fmla="*/ 104 w 989"/>
                <a:gd name="T89" fmla="*/ 584 h 782"/>
                <a:gd name="T90" fmla="*/ 68 w 989"/>
                <a:gd name="T91" fmla="*/ 523 h 782"/>
                <a:gd name="T92" fmla="*/ 37 w 989"/>
                <a:gd name="T93" fmla="*/ 461 h 782"/>
                <a:gd name="T94" fmla="*/ 11 w 989"/>
                <a:gd name="T95" fmla="*/ 39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782">
                  <a:moveTo>
                    <a:pt x="2" y="367"/>
                  </a:moveTo>
                  <a:lnTo>
                    <a:pt x="2" y="364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19"/>
                  </a:lnTo>
                  <a:lnTo>
                    <a:pt x="1" y="294"/>
                  </a:lnTo>
                  <a:lnTo>
                    <a:pt x="3" y="268"/>
                  </a:lnTo>
                  <a:lnTo>
                    <a:pt x="7" y="239"/>
                  </a:lnTo>
                  <a:lnTo>
                    <a:pt x="13" y="208"/>
                  </a:lnTo>
                  <a:lnTo>
                    <a:pt x="22" y="177"/>
                  </a:lnTo>
                  <a:lnTo>
                    <a:pt x="35" y="146"/>
                  </a:lnTo>
                  <a:lnTo>
                    <a:pt x="51" y="116"/>
                  </a:lnTo>
                  <a:lnTo>
                    <a:pt x="71" y="87"/>
                  </a:lnTo>
                  <a:lnTo>
                    <a:pt x="97" y="62"/>
                  </a:lnTo>
                  <a:lnTo>
                    <a:pt x="126" y="39"/>
                  </a:lnTo>
                  <a:lnTo>
                    <a:pt x="163" y="21"/>
                  </a:lnTo>
                  <a:lnTo>
                    <a:pt x="204" y="9"/>
                  </a:lnTo>
                  <a:lnTo>
                    <a:pt x="227" y="4"/>
                  </a:lnTo>
                  <a:lnTo>
                    <a:pt x="252" y="2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9" y="0"/>
                  </a:lnTo>
                  <a:lnTo>
                    <a:pt x="385" y="2"/>
                  </a:lnTo>
                  <a:lnTo>
                    <a:pt x="422" y="5"/>
                  </a:lnTo>
                  <a:lnTo>
                    <a:pt x="460" y="9"/>
                  </a:lnTo>
                  <a:lnTo>
                    <a:pt x="498" y="14"/>
                  </a:lnTo>
                  <a:lnTo>
                    <a:pt x="535" y="19"/>
                  </a:lnTo>
                  <a:lnTo>
                    <a:pt x="570" y="27"/>
                  </a:lnTo>
                  <a:lnTo>
                    <a:pt x="604" y="34"/>
                  </a:lnTo>
                  <a:lnTo>
                    <a:pt x="636" y="43"/>
                  </a:lnTo>
                  <a:lnTo>
                    <a:pt x="665" y="52"/>
                  </a:lnTo>
                  <a:lnTo>
                    <a:pt x="690" y="63"/>
                  </a:lnTo>
                  <a:lnTo>
                    <a:pt x="711" y="74"/>
                  </a:lnTo>
                  <a:lnTo>
                    <a:pt x="730" y="87"/>
                  </a:lnTo>
                  <a:lnTo>
                    <a:pt x="750" y="105"/>
                  </a:lnTo>
                  <a:lnTo>
                    <a:pt x="771" y="125"/>
                  </a:lnTo>
                  <a:lnTo>
                    <a:pt x="792" y="147"/>
                  </a:lnTo>
                  <a:lnTo>
                    <a:pt x="813" y="173"/>
                  </a:lnTo>
                  <a:lnTo>
                    <a:pt x="835" y="199"/>
                  </a:lnTo>
                  <a:lnTo>
                    <a:pt x="856" y="227"/>
                  </a:lnTo>
                  <a:lnTo>
                    <a:pt x="876" y="256"/>
                  </a:lnTo>
                  <a:lnTo>
                    <a:pt x="895" y="286"/>
                  </a:lnTo>
                  <a:lnTo>
                    <a:pt x="914" y="315"/>
                  </a:lnTo>
                  <a:lnTo>
                    <a:pt x="931" y="343"/>
                  </a:lnTo>
                  <a:lnTo>
                    <a:pt x="947" y="370"/>
                  </a:lnTo>
                  <a:lnTo>
                    <a:pt x="959" y="396"/>
                  </a:lnTo>
                  <a:lnTo>
                    <a:pt x="971" y="420"/>
                  </a:lnTo>
                  <a:lnTo>
                    <a:pt x="981" y="441"/>
                  </a:lnTo>
                  <a:lnTo>
                    <a:pt x="987" y="459"/>
                  </a:lnTo>
                  <a:lnTo>
                    <a:pt x="989" y="475"/>
                  </a:lnTo>
                  <a:lnTo>
                    <a:pt x="985" y="493"/>
                  </a:lnTo>
                  <a:lnTo>
                    <a:pt x="976" y="509"/>
                  </a:lnTo>
                  <a:lnTo>
                    <a:pt x="964" y="525"/>
                  </a:lnTo>
                  <a:lnTo>
                    <a:pt x="947" y="539"/>
                  </a:lnTo>
                  <a:lnTo>
                    <a:pt x="927" y="555"/>
                  </a:lnTo>
                  <a:lnTo>
                    <a:pt x="905" y="570"/>
                  </a:lnTo>
                  <a:lnTo>
                    <a:pt x="882" y="586"/>
                  </a:lnTo>
                  <a:lnTo>
                    <a:pt x="856" y="601"/>
                  </a:lnTo>
                  <a:lnTo>
                    <a:pt x="831" y="617"/>
                  </a:lnTo>
                  <a:lnTo>
                    <a:pt x="806" y="632"/>
                  </a:lnTo>
                  <a:lnTo>
                    <a:pt x="782" y="647"/>
                  </a:lnTo>
                  <a:lnTo>
                    <a:pt x="760" y="663"/>
                  </a:lnTo>
                  <a:lnTo>
                    <a:pt x="741" y="678"/>
                  </a:lnTo>
                  <a:lnTo>
                    <a:pt x="724" y="693"/>
                  </a:lnTo>
                  <a:lnTo>
                    <a:pt x="711" y="709"/>
                  </a:lnTo>
                  <a:lnTo>
                    <a:pt x="698" y="724"/>
                  </a:lnTo>
                  <a:lnTo>
                    <a:pt x="682" y="737"/>
                  </a:lnTo>
                  <a:lnTo>
                    <a:pt x="663" y="747"/>
                  </a:lnTo>
                  <a:lnTo>
                    <a:pt x="642" y="757"/>
                  </a:lnTo>
                  <a:lnTo>
                    <a:pt x="618" y="765"/>
                  </a:lnTo>
                  <a:lnTo>
                    <a:pt x="592" y="772"/>
                  </a:lnTo>
                  <a:lnTo>
                    <a:pt x="566" y="776"/>
                  </a:lnTo>
                  <a:lnTo>
                    <a:pt x="538" y="780"/>
                  </a:lnTo>
                  <a:lnTo>
                    <a:pt x="509" y="782"/>
                  </a:lnTo>
                  <a:lnTo>
                    <a:pt x="479" y="782"/>
                  </a:lnTo>
                  <a:lnTo>
                    <a:pt x="450" y="782"/>
                  </a:lnTo>
                  <a:lnTo>
                    <a:pt x="421" y="780"/>
                  </a:lnTo>
                  <a:lnTo>
                    <a:pt x="391" y="778"/>
                  </a:lnTo>
                  <a:lnTo>
                    <a:pt x="363" y="774"/>
                  </a:lnTo>
                  <a:lnTo>
                    <a:pt x="335" y="770"/>
                  </a:lnTo>
                  <a:lnTo>
                    <a:pt x="310" y="763"/>
                  </a:lnTo>
                  <a:lnTo>
                    <a:pt x="285" y="755"/>
                  </a:lnTo>
                  <a:lnTo>
                    <a:pt x="261" y="743"/>
                  </a:lnTo>
                  <a:lnTo>
                    <a:pt x="236" y="728"/>
                  </a:lnTo>
                  <a:lnTo>
                    <a:pt x="212" y="710"/>
                  </a:lnTo>
                  <a:lnTo>
                    <a:pt x="189" y="689"/>
                  </a:lnTo>
                  <a:lnTo>
                    <a:pt x="166" y="665"/>
                  </a:lnTo>
                  <a:lnTo>
                    <a:pt x="145" y="640"/>
                  </a:lnTo>
                  <a:lnTo>
                    <a:pt x="124" y="613"/>
                  </a:lnTo>
                  <a:lnTo>
                    <a:pt x="104" y="584"/>
                  </a:lnTo>
                  <a:lnTo>
                    <a:pt x="85" y="554"/>
                  </a:lnTo>
                  <a:lnTo>
                    <a:pt x="68" y="523"/>
                  </a:lnTo>
                  <a:lnTo>
                    <a:pt x="52" y="491"/>
                  </a:lnTo>
                  <a:lnTo>
                    <a:pt x="37" y="461"/>
                  </a:lnTo>
                  <a:lnTo>
                    <a:pt x="23" y="429"/>
                  </a:lnTo>
                  <a:lnTo>
                    <a:pt x="11" y="398"/>
                  </a:lnTo>
                  <a:lnTo>
                    <a:pt x="2" y="367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6" name="Freeform 181"/>
            <p:cNvSpPr>
              <a:spLocks noChangeArrowheads="1"/>
            </p:cNvSpPr>
            <p:nvPr/>
          </p:nvSpPr>
          <p:spPr bwMode="auto">
            <a:xfrm>
              <a:off x="304" y="913"/>
              <a:ext cx="95" cy="227"/>
            </a:xfrm>
            <a:custGeom>
              <a:avLst/>
              <a:gdLst>
                <a:gd name="T0" fmla="*/ 19 w 380"/>
                <a:gd name="T1" fmla="*/ 1 h 906"/>
                <a:gd name="T2" fmla="*/ 14 w 380"/>
                <a:gd name="T3" fmla="*/ 9 h 906"/>
                <a:gd name="T4" fmla="*/ 6 w 380"/>
                <a:gd name="T5" fmla="*/ 25 h 906"/>
                <a:gd name="T6" fmla="*/ 1 w 380"/>
                <a:gd name="T7" fmla="*/ 49 h 906"/>
                <a:gd name="T8" fmla="*/ 2 w 380"/>
                <a:gd name="T9" fmla="*/ 82 h 906"/>
                <a:gd name="T10" fmla="*/ 13 w 380"/>
                <a:gd name="T11" fmla="*/ 124 h 906"/>
                <a:gd name="T12" fmla="*/ 38 w 380"/>
                <a:gd name="T13" fmla="*/ 175 h 906"/>
                <a:gd name="T14" fmla="*/ 81 w 380"/>
                <a:gd name="T15" fmla="*/ 235 h 906"/>
                <a:gd name="T16" fmla="*/ 142 w 380"/>
                <a:gd name="T17" fmla="*/ 304 h 906"/>
                <a:gd name="T18" fmla="*/ 196 w 380"/>
                <a:gd name="T19" fmla="*/ 377 h 906"/>
                <a:gd name="T20" fmla="*/ 239 w 380"/>
                <a:gd name="T21" fmla="*/ 454 h 906"/>
                <a:gd name="T22" fmla="*/ 272 w 380"/>
                <a:gd name="T23" fmla="*/ 532 h 906"/>
                <a:gd name="T24" fmla="*/ 294 w 380"/>
                <a:gd name="T25" fmla="*/ 613 h 906"/>
                <a:gd name="T26" fmla="*/ 307 w 380"/>
                <a:gd name="T27" fmla="*/ 695 h 906"/>
                <a:gd name="T28" fmla="*/ 311 w 380"/>
                <a:gd name="T29" fmla="*/ 778 h 906"/>
                <a:gd name="T30" fmla="*/ 308 w 380"/>
                <a:gd name="T31" fmla="*/ 863 h 906"/>
                <a:gd name="T32" fmla="*/ 305 w 380"/>
                <a:gd name="T33" fmla="*/ 902 h 906"/>
                <a:gd name="T34" fmla="*/ 319 w 380"/>
                <a:gd name="T35" fmla="*/ 870 h 906"/>
                <a:gd name="T36" fmla="*/ 340 w 380"/>
                <a:gd name="T37" fmla="*/ 811 h 906"/>
                <a:gd name="T38" fmla="*/ 363 w 380"/>
                <a:gd name="T39" fmla="*/ 728 h 906"/>
                <a:gd name="T40" fmla="*/ 376 w 380"/>
                <a:gd name="T41" fmla="*/ 627 h 906"/>
                <a:gd name="T42" fmla="*/ 377 w 380"/>
                <a:gd name="T43" fmla="*/ 510 h 906"/>
                <a:gd name="T44" fmla="*/ 357 w 380"/>
                <a:gd name="T45" fmla="*/ 383 h 906"/>
                <a:gd name="T46" fmla="*/ 308 w 380"/>
                <a:gd name="T47" fmla="*/ 249 h 906"/>
                <a:gd name="T48" fmla="*/ 269 w 380"/>
                <a:gd name="T49" fmla="*/ 182 h 906"/>
                <a:gd name="T50" fmla="*/ 254 w 380"/>
                <a:gd name="T51" fmla="*/ 179 h 906"/>
                <a:gd name="T52" fmla="*/ 227 w 380"/>
                <a:gd name="T53" fmla="*/ 172 h 906"/>
                <a:gd name="T54" fmla="*/ 192 w 380"/>
                <a:gd name="T55" fmla="*/ 158 h 906"/>
                <a:gd name="T56" fmla="*/ 152 w 380"/>
                <a:gd name="T57" fmla="*/ 139 h 906"/>
                <a:gd name="T58" fmla="*/ 111 w 380"/>
                <a:gd name="T59" fmla="*/ 111 h 906"/>
                <a:gd name="T60" fmla="*/ 70 w 380"/>
                <a:gd name="T61" fmla="*/ 75 h 906"/>
                <a:gd name="T62" fmla="*/ 35 w 380"/>
                <a:gd name="T63" fmla="*/ 2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906">
                  <a:moveTo>
                    <a:pt x="20" y="0"/>
                  </a:moveTo>
                  <a:lnTo>
                    <a:pt x="19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4"/>
                  </a:lnTo>
                  <a:lnTo>
                    <a:pt x="23" y="148"/>
                  </a:lnTo>
                  <a:lnTo>
                    <a:pt x="38" y="175"/>
                  </a:lnTo>
                  <a:lnTo>
                    <a:pt x="58" y="204"/>
                  </a:lnTo>
                  <a:lnTo>
                    <a:pt x="81" y="235"/>
                  </a:lnTo>
                  <a:lnTo>
                    <a:pt x="111" y="269"/>
                  </a:lnTo>
                  <a:lnTo>
                    <a:pt x="142" y="304"/>
                  </a:lnTo>
                  <a:lnTo>
                    <a:pt x="171" y="340"/>
                  </a:lnTo>
                  <a:lnTo>
                    <a:pt x="196" y="377"/>
                  </a:lnTo>
                  <a:lnTo>
                    <a:pt x="219" y="416"/>
                  </a:lnTo>
                  <a:lnTo>
                    <a:pt x="239" y="454"/>
                  </a:lnTo>
                  <a:lnTo>
                    <a:pt x="256" y="492"/>
                  </a:lnTo>
                  <a:lnTo>
                    <a:pt x="272" y="532"/>
                  </a:lnTo>
                  <a:lnTo>
                    <a:pt x="284" y="572"/>
                  </a:lnTo>
                  <a:lnTo>
                    <a:pt x="294" y="613"/>
                  </a:lnTo>
                  <a:lnTo>
                    <a:pt x="302" y="653"/>
                  </a:lnTo>
                  <a:lnTo>
                    <a:pt x="307" y="695"/>
                  </a:lnTo>
                  <a:lnTo>
                    <a:pt x="310" y="737"/>
                  </a:lnTo>
                  <a:lnTo>
                    <a:pt x="311" y="778"/>
                  </a:lnTo>
                  <a:lnTo>
                    <a:pt x="311" y="821"/>
                  </a:lnTo>
                  <a:lnTo>
                    <a:pt x="308" y="863"/>
                  </a:lnTo>
                  <a:lnTo>
                    <a:pt x="303" y="906"/>
                  </a:lnTo>
                  <a:lnTo>
                    <a:pt x="305" y="902"/>
                  </a:lnTo>
                  <a:lnTo>
                    <a:pt x="310" y="890"/>
                  </a:lnTo>
                  <a:lnTo>
                    <a:pt x="319" y="870"/>
                  </a:lnTo>
                  <a:lnTo>
                    <a:pt x="329" y="843"/>
                  </a:lnTo>
                  <a:lnTo>
                    <a:pt x="340" y="811"/>
                  </a:lnTo>
                  <a:lnTo>
                    <a:pt x="352" y="772"/>
                  </a:lnTo>
                  <a:lnTo>
                    <a:pt x="363" y="728"/>
                  </a:lnTo>
                  <a:lnTo>
                    <a:pt x="371" y="679"/>
                  </a:lnTo>
                  <a:lnTo>
                    <a:pt x="376" y="627"/>
                  </a:lnTo>
                  <a:lnTo>
                    <a:pt x="380" y="569"/>
                  </a:lnTo>
                  <a:lnTo>
                    <a:pt x="377" y="510"/>
                  </a:lnTo>
                  <a:lnTo>
                    <a:pt x="370" y="448"/>
                  </a:lnTo>
                  <a:lnTo>
                    <a:pt x="357" y="383"/>
                  </a:lnTo>
                  <a:lnTo>
                    <a:pt x="337" y="317"/>
                  </a:lnTo>
                  <a:lnTo>
                    <a:pt x="308" y="249"/>
                  </a:lnTo>
                  <a:lnTo>
                    <a:pt x="271" y="182"/>
                  </a:lnTo>
                  <a:lnTo>
                    <a:pt x="269" y="182"/>
                  </a:lnTo>
                  <a:lnTo>
                    <a:pt x="263" y="181"/>
                  </a:lnTo>
                  <a:lnTo>
                    <a:pt x="254" y="179"/>
                  </a:lnTo>
                  <a:lnTo>
                    <a:pt x="242" y="176"/>
                  </a:lnTo>
                  <a:lnTo>
                    <a:pt x="227" y="172"/>
                  </a:lnTo>
                  <a:lnTo>
                    <a:pt x="211" y="165"/>
                  </a:lnTo>
                  <a:lnTo>
                    <a:pt x="192" y="158"/>
                  </a:lnTo>
                  <a:lnTo>
                    <a:pt x="173" y="149"/>
                  </a:lnTo>
                  <a:lnTo>
                    <a:pt x="152" y="139"/>
                  </a:lnTo>
                  <a:lnTo>
                    <a:pt x="131" y="126"/>
                  </a:lnTo>
                  <a:lnTo>
                    <a:pt x="111" y="111"/>
                  </a:lnTo>
                  <a:lnTo>
                    <a:pt x="90" y="94"/>
                  </a:lnTo>
                  <a:lnTo>
                    <a:pt x="70" y="75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7" name="Freeform 182"/>
            <p:cNvSpPr>
              <a:spLocks noChangeArrowheads="1"/>
            </p:cNvSpPr>
            <p:nvPr/>
          </p:nvSpPr>
          <p:spPr bwMode="auto">
            <a:xfrm>
              <a:off x="310" y="820"/>
              <a:ext cx="103" cy="149"/>
            </a:xfrm>
            <a:custGeom>
              <a:avLst/>
              <a:gdLst>
                <a:gd name="T0" fmla="*/ 111 w 413"/>
                <a:gd name="T1" fmla="*/ 595 h 595"/>
                <a:gd name="T2" fmla="*/ 107 w 413"/>
                <a:gd name="T3" fmla="*/ 593 h 595"/>
                <a:gd name="T4" fmla="*/ 95 w 413"/>
                <a:gd name="T5" fmla="*/ 586 h 595"/>
                <a:gd name="T6" fmla="*/ 79 w 413"/>
                <a:gd name="T7" fmla="*/ 573 h 595"/>
                <a:gd name="T8" fmla="*/ 60 w 413"/>
                <a:gd name="T9" fmla="*/ 556 h 595"/>
                <a:gd name="T10" fmla="*/ 41 w 413"/>
                <a:gd name="T11" fmla="*/ 533 h 595"/>
                <a:gd name="T12" fmla="*/ 23 w 413"/>
                <a:gd name="T13" fmla="*/ 503 h 595"/>
                <a:gd name="T14" fmla="*/ 9 w 413"/>
                <a:gd name="T15" fmla="*/ 467 h 595"/>
                <a:gd name="T16" fmla="*/ 2 w 413"/>
                <a:gd name="T17" fmla="*/ 423 h 595"/>
                <a:gd name="T18" fmla="*/ 0 w 413"/>
                <a:gd name="T19" fmla="*/ 372 h 595"/>
                <a:gd name="T20" fmla="*/ 4 w 413"/>
                <a:gd name="T21" fmla="*/ 314 h 595"/>
                <a:gd name="T22" fmla="*/ 11 w 413"/>
                <a:gd name="T23" fmla="*/ 255 h 595"/>
                <a:gd name="T24" fmla="*/ 25 w 413"/>
                <a:gd name="T25" fmla="*/ 195 h 595"/>
                <a:gd name="T26" fmla="*/ 42 w 413"/>
                <a:gd name="T27" fmla="*/ 138 h 595"/>
                <a:gd name="T28" fmla="*/ 64 w 413"/>
                <a:gd name="T29" fmla="*/ 89 h 595"/>
                <a:gd name="T30" fmla="*/ 92 w 413"/>
                <a:gd name="T31" fmla="*/ 49 h 595"/>
                <a:gd name="T32" fmla="*/ 124 w 413"/>
                <a:gd name="T33" fmla="*/ 22 h 595"/>
                <a:gd name="T34" fmla="*/ 143 w 413"/>
                <a:gd name="T35" fmla="*/ 14 h 595"/>
                <a:gd name="T36" fmla="*/ 167 w 413"/>
                <a:gd name="T37" fmla="*/ 6 h 595"/>
                <a:gd name="T38" fmla="*/ 192 w 413"/>
                <a:gd name="T39" fmla="*/ 2 h 595"/>
                <a:gd name="T40" fmla="*/ 221 w 413"/>
                <a:gd name="T41" fmla="*/ 0 h 595"/>
                <a:gd name="T42" fmla="*/ 250 w 413"/>
                <a:gd name="T43" fmla="*/ 1 h 595"/>
                <a:gd name="T44" fmla="*/ 280 w 413"/>
                <a:gd name="T45" fmla="*/ 5 h 595"/>
                <a:gd name="T46" fmla="*/ 309 w 413"/>
                <a:gd name="T47" fmla="*/ 13 h 595"/>
                <a:gd name="T48" fmla="*/ 335 w 413"/>
                <a:gd name="T49" fmla="*/ 24 h 595"/>
                <a:gd name="T50" fmla="*/ 360 w 413"/>
                <a:gd name="T51" fmla="*/ 39 h 595"/>
                <a:gd name="T52" fmla="*/ 381 w 413"/>
                <a:gd name="T53" fmla="*/ 60 h 595"/>
                <a:gd name="T54" fmla="*/ 397 w 413"/>
                <a:gd name="T55" fmla="*/ 84 h 595"/>
                <a:gd name="T56" fmla="*/ 409 w 413"/>
                <a:gd name="T57" fmla="*/ 113 h 595"/>
                <a:gd name="T58" fmla="*/ 413 w 413"/>
                <a:gd name="T59" fmla="*/ 148 h 595"/>
                <a:gd name="T60" fmla="*/ 411 w 413"/>
                <a:gd name="T61" fmla="*/ 188 h 595"/>
                <a:gd name="T62" fmla="*/ 400 w 413"/>
                <a:gd name="T63" fmla="*/ 233 h 595"/>
                <a:gd name="T64" fmla="*/ 380 w 413"/>
                <a:gd name="T65" fmla="*/ 286 h 595"/>
                <a:gd name="T66" fmla="*/ 365 w 413"/>
                <a:gd name="T67" fmla="*/ 319 h 595"/>
                <a:gd name="T68" fmla="*/ 349 w 413"/>
                <a:gd name="T69" fmla="*/ 350 h 595"/>
                <a:gd name="T70" fmla="*/ 332 w 413"/>
                <a:gd name="T71" fmla="*/ 380 h 595"/>
                <a:gd name="T72" fmla="*/ 315 w 413"/>
                <a:gd name="T73" fmla="*/ 409 h 595"/>
                <a:gd name="T74" fmla="*/ 298 w 413"/>
                <a:gd name="T75" fmla="*/ 437 h 595"/>
                <a:gd name="T76" fmla="*/ 280 w 413"/>
                <a:gd name="T77" fmla="*/ 463 h 595"/>
                <a:gd name="T78" fmla="*/ 262 w 413"/>
                <a:gd name="T79" fmla="*/ 487 h 595"/>
                <a:gd name="T80" fmla="*/ 245 w 413"/>
                <a:gd name="T81" fmla="*/ 509 h 595"/>
                <a:gd name="T82" fmla="*/ 227 w 413"/>
                <a:gd name="T83" fmla="*/ 530 h 595"/>
                <a:gd name="T84" fmla="*/ 208 w 413"/>
                <a:gd name="T85" fmla="*/ 547 h 595"/>
                <a:gd name="T86" fmla="*/ 191 w 413"/>
                <a:gd name="T87" fmla="*/ 563 h 595"/>
                <a:gd name="T88" fmla="*/ 174 w 413"/>
                <a:gd name="T89" fmla="*/ 574 h 595"/>
                <a:gd name="T90" fmla="*/ 157 w 413"/>
                <a:gd name="T91" fmla="*/ 584 h 595"/>
                <a:gd name="T92" fmla="*/ 141 w 413"/>
                <a:gd name="T93" fmla="*/ 592 h 595"/>
                <a:gd name="T94" fmla="*/ 126 w 413"/>
                <a:gd name="T95" fmla="*/ 595 h 595"/>
                <a:gd name="T96" fmla="*/ 111 w 413"/>
                <a:gd name="T9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3" h="595">
                  <a:moveTo>
                    <a:pt x="111" y="595"/>
                  </a:moveTo>
                  <a:lnTo>
                    <a:pt x="107" y="593"/>
                  </a:lnTo>
                  <a:lnTo>
                    <a:pt x="95" y="586"/>
                  </a:lnTo>
                  <a:lnTo>
                    <a:pt x="79" y="573"/>
                  </a:lnTo>
                  <a:lnTo>
                    <a:pt x="60" y="556"/>
                  </a:lnTo>
                  <a:lnTo>
                    <a:pt x="41" y="533"/>
                  </a:lnTo>
                  <a:lnTo>
                    <a:pt x="23" y="503"/>
                  </a:lnTo>
                  <a:lnTo>
                    <a:pt x="9" y="467"/>
                  </a:lnTo>
                  <a:lnTo>
                    <a:pt x="2" y="423"/>
                  </a:lnTo>
                  <a:lnTo>
                    <a:pt x="0" y="372"/>
                  </a:lnTo>
                  <a:lnTo>
                    <a:pt x="4" y="314"/>
                  </a:lnTo>
                  <a:lnTo>
                    <a:pt x="11" y="255"/>
                  </a:lnTo>
                  <a:lnTo>
                    <a:pt x="25" y="195"/>
                  </a:lnTo>
                  <a:lnTo>
                    <a:pt x="42" y="138"/>
                  </a:lnTo>
                  <a:lnTo>
                    <a:pt x="64" y="89"/>
                  </a:lnTo>
                  <a:lnTo>
                    <a:pt x="92" y="49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7" y="6"/>
                  </a:lnTo>
                  <a:lnTo>
                    <a:pt x="192" y="2"/>
                  </a:lnTo>
                  <a:lnTo>
                    <a:pt x="221" y="0"/>
                  </a:lnTo>
                  <a:lnTo>
                    <a:pt x="250" y="1"/>
                  </a:lnTo>
                  <a:lnTo>
                    <a:pt x="280" y="5"/>
                  </a:lnTo>
                  <a:lnTo>
                    <a:pt x="309" y="13"/>
                  </a:lnTo>
                  <a:lnTo>
                    <a:pt x="335" y="24"/>
                  </a:lnTo>
                  <a:lnTo>
                    <a:pt x="360" y="39"/>
                  </a:lnTo>
                  <a:lnTo>
                    <a:pt x="381" y="60"/>
                  </a:lnTo>
                  <a:lnTo>
                    <a:pt x="397" y="84"/>
                  </a:lnTo>
                  <a:lnTo>
                    <a:pt x="409" y="113"/>
                  </a:lnTo>
                  <a:lnTo>
                    <a:pt x="413" y="148"/>
                  </a:lnTo>
                  <a:lnTo>
                    <a:pt x="411" y="188"/>
                  </a:lnTo>
                  <a:lnTo>
                    <a:pt x="400" y="233"/>
                  </a:lnTo>
                  <a:lnTo>
                    <a:pt x="380" y="286"/>
                  </a:lnTo>
                  <a:lnTo>
                    <a:pt x="365" y="319"/>
                  </a:lnTo>
                  <a:lnTo>
                    <a:pt x="349" y="350"/>
                  </a:lnTo>
                  <a:lnTo>
                    <a:pt x="332" y="380"/>
                  </a:lnTo>
                  <a:lnTo>
                    <a:pt x="315" y="409"/>
                  </a:lnTo>
                  <a:lnTo>
                    <a:pt x="298" y="437"/>
                  </a:lnTo>
                  <a:lnTo>
                    <a:pt x="280" y="463"/>
                  </a:lnTo>
                  <a:lnTo>
                    <a:pt x="262" y="487"/>
                  </a:lnTo>
                  <a:lnTo>
                    <a:pt x="245" y="509"/>
                  </a:lnTo>
                  <a:lnTo>
                    <a:pt x="227" y="530"/>
                  </a:lnTo>
                  <a:lnTo>
                    <a:pt x="208" y="547"/>
                  </a:lnTo>
                  <a:lnTo>
                    <a:pt x="191" y="563"/>
                  </a:lnTo>
                  <a:lnTo>
                    <a:pt x="174" y="574"/>
                  </a:lnTo>
                  <a:lnTo>
                    <a:pt x="157" y="584"/>
                  </a:lnTo>
                  <a:lnTo>
                    <a:pt x="141" y="592"/>
                  </a:lnTo>
                  <a:lnTo>
                    <a:pt x="126" y="595"/>
                  </a:lnTo>
                  <a:lnTo>
                    <a:pt x="111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8" name="Freeform 183"/>
            <p:cNvSpPr>
              <a:spLocks noChangeArrowheads="1"/>
            </p:cNvSpPr>
            <p:nvPr/>
          </p:nvSpPr>
          <p:spPr bwMode="auto">
            <a:xfrm>
              <a:off x="312" y="824"/>
              <a:ext cx="97" cy="141"/>
            </a:xfrm>
            <a:custGeom>
              <a:avLst/>
              <a:gdLst>
                <a:gd name="T0" fmla="*/ 117 w 387"/>
                <a:gd name="T1" fmla="*/ 20 h 564"/>
                <a:gd name="T2" fmla="*/ 135 w 387"/>
                <a:gd name="T3" fmla="*/ 12 h 564"/>
                <a:gd name="T4" fmla="*/ 157 w 387"/>
                <a:gd name="T5" fmla="*/ 5 h 564"/>
                <a:gd name="T6" fmla="*/ 181 w 387"/>
                <a:gd name="T7" fmla="*/ 1 h 564"/>
                <a:gd name="T8" fmla="*/ 208 w 387"/>
                <a:gd name="T9" fmla="*/ 0 h 564"/>
                <a:gd name="T10" fmla="*/ 235 w 387"/>
                <a:gd name="T11" fmla="*/ 1 h 564"/>
                <a:gd name="T12" fmla="*/ 262 w 387"/>
                <a:gd name="T13" fmla="*/ 6 h 564"/>
                <a:gd name="T14" fmla="*/ 289 w 387"/>
                <a:gd name="T15" fmla="*/ 14 h 564"/>
                <a:gd name="T16" fmla="*/ 314 w 387"/>
                <a:gd name="T17" fmla="*/ 24 h 564"/>
                <a:gd name="T18" fmla="*/ 336 w 387"/>
                <a:gd name="T19" fmla="*/ 39 h 564"/>
                <a:gd name="T20" fmla="*/ 356 w 387"/>
                <a:gd name="T21" fmla="*/ 59 h 564"/>
                <a:gd name="T22" fmla="*/ 371 w 387"/>
                <a:gd name="T23" fmla="*/ 82 h 564"/>
                <a:gd name="T24" fmla="*/ 382 w 387"/>
                <a:gd name="T25" fmla="*/ 109 h 564"/>
                <a:gd name="T26" fmla="*/ 387 w 387"/>
                <a:gd name="T27" fmla="*/ 141 h 564"/>
                <a:gd name="T28" fmla="*/ 385 w 387"/>
                <a:gd name="T29" fmla="*/ 178 h 564"/>
                <a:gd name="T30" fmla="*/ 376 w 387"/>
                <a:gd name="T31" fmla="*/ 221 h 564"/>
                <a:gd name="T32" fmla="*/ 359 w 387"/>
                <a:gd name="T33" fmla="*/ 268 h 564"/>
                <a:gd name="T34" fmla="*/ 346 w 387"/>
                <a:gd name="T35" fmla="*/ 298 h 564"/>
                <a:gd name="T36" fmla="*/ 331 w 387"/>
                <a:gd name="T37" fmla="*/ 329 h 564"/>
                <a:gd name="T38" fmla="*/ 316 w 387"/>
                <a:gd name="T39" fmla="*/ 358 h 564"/>
                <a:gd name="T40" fmla="*/ 300 w 387"/>
                <a:gd name="T41" fmla="*/ 386 h 564"/>
                <a:gd name="T42" fmla="*/ 283 w 387"/>
                <a:gd name="T43" fmla="*/ 412 h 564"/>
                <a:gd name="T44" fmla="*/ 267 w 387"/>
                <a:gd name="T45" fmla="*/ 438 h 564"/>
                <a:gd name="T46" fmla="*/ 250 w 387"/>
                <a:gd name="T47" fmla="*/ 460 h 564"/>
                <a:gd name="T48" fmla="*/ 232 w 387"/>
                <a:gd name="T49" fmla="*/ 482 h 564"/>
                <a:gd name="T50" fmla="*/ 215 w 387"/>
                <a:gd name="T51" fmla="*/ 501 h 564"/>
                <a:gd name="T52" fmla="*/ 198 w 387"/>
                <a:gd name="T53" fmla="*/ 518 h 564"/>
                <a:gd name="T54" fmla="*/ 181 w 387"/>
                <a:gd name="T55" fmla="*/ 533 h 564"/>
                <a:gd name="T56" fmla="*/ 165 w 387"/>
                <a:gd name="T57" fmla="*/ 545 h 564"/>
                <a:gd name="T58" fmla="*/ 149 w 387"/>
                <a:gd name="T59" fmla="*/ 554 h 564"/>
                <a:gd name="T60" fmla="*/ 133 w 387"/>
                <a:gd name="T61" fmla="*/ 561 h 564"/>
                <a:gd name="T62" fmla="*/ 119 w 387"/>
                <a:gd name="T63" fmla="*/ 564 h 564"/>
                <a:gd name="T64" fmla="*/ 106 w 387"/>
                <a:gd name="T65" fmla="*/ 564 h 564"/>
                <a:gd name="T66" fmla="*/ 101 w 387"/>
                <a:gd name="T67" fmla="*/ 562 h 564"/>
                <a:gd name="T68" fmla="*/ 91 w 387"/>
                <a:gd name="T69" fmla="*/ 555 h 564"/>
                <a:gd name="T70" fmla="*/ 75 w 387"/>
                <a:gd name="T71" fmla="*/ 544 h 564"/>
                <a:gd name="T72" fmla="*/ 57 w 387"/>
                <a:gd name="T73" fmla="*/ 528 h 564"/>
                <a:gd name="T74" fmla="*/ 38 w 387"/>
                <a:gd name="T75" fmla="*/ 505 h 564"/>
                <a:gd name="T76" fmla="*/ 21 w 387"/>
                <a:gd name="T77" fmla="*/ 478 h 564"/>
                <a:gd name="T78" fmla="*/ 9 w 387"/>
                <a:gd name="T79" fmla="*/ 442 h 564"/>
                <a:gd name="T80" fmla="*/ 1 w 387"/>
                <a:gd name="T81" fmla="*/ 401 h 564"/>
                <a:gd name="T82" fmla="*/ 0 w 387"/>
                <a:gd name="T83" fmla="*/ 352 h 564"/>
                <a:gd name="T84" fmla="*/ 3 w 387"/>
                <a:gd name="T85" fmla="*/ 297 h 564"/>
                <a:gd name="T86" fmla="*/ 11 w 387"/>
                <a:gd name="T87" fmla="*/ 240 h 564"/>
                <a:gd name="T88" fmla="*/ 23 w 387"/>
                <a:gd name="T89" fmla="*/ 183 h 564"/>
                <a:gd name="T90" fmla="*/ 41 w 387"/>
                <a:gd name="T91" fmla="*/ 131 h 564"/>
                <a:gd name="T92" fmla="*/ 62 w 387"/>
                <a:gd name="T93" fmla="*/ 84 h 564"/>
                <a:gd name="T94" fmla="*/ 87 w 387"/>
                <a:gd name="T95" fmla="*/ 46 h 564"/>
                <a:gd name="T96" fmla="*/ 117 w 387"/>
                <a:gd name="T97" fmla="*/ 2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" h="564">
                  <a:moveTo>
                    <a:pt x="117" y="20"/>
                  </a:moveTo>
                  <a:lnTo>
                    <a:pt x="135" y="12"/>
                  </a:lnTo>
                  <a:lnTo>
                    <a:pt x="157" y="5"/>
                  </a:lnTo>
                  <a:lnTo>
                    <a:pt x="181" y="1"/>
                  </a:lnTo>
                  <a:lnTo>
                    <a:pt x="208" y="0"/>
                  </a:lnTo>
                  <a:lnTo>
                    <a:pt x="235" y="1"/>
                  </a:lnTo>
                  <a:lnTo>
                    <a:pt x="262" y="6"/>
                  </a:lnTo>
                  <a:lnTo>
                    <a:pt x="289" y="14"/>
                  </a:lnTo>
                  <a:lnTo>
                    <a:pt x="314" y="24"/>
                  </a:lnTo>
                  <a:lnTo>
                    <a:pt x="336" y="39"/>
                  </a:lnTo>
                  <a:lnTo>
                    <a:pt x="356" y="59"/>
                  </a:lnTo>
                  <a:lnTo>
                    <a:pt x="371" y="82"/>
                  </a:lnTo>
                  <a:lnTo>
                    <a:pt x="382" y="109"/>
                  </a:lnTo>
                  <a:lnTo>
                    <a:pt x="387" y="141"/>
                  </a:lnTo>
                  <a:lnTo>
                    <a:pt x="385" y="178"/>
                  </a:lnTo>
                  <a:lnTo>
                    <a:pt x="376" y="221"/>
                  </a:lnTo>
                  <a:lnTo>
                    <a:pt x="359" y="268"/>
                  </a:lnTo>
                  <a:lnTo>
                    <a:pt x="346" y="298"/>
                  </a:lnTo>
                  <a:lnTo>
                    <a:pt x="331" y="329"/>
                  </a:lnTo>
                  <a:lnTo>
                    <a:pt x="316" y="358"/>
                  </a:lnTo>
                  <a:lnTo>
                    <a:pt x="300" y="386"/>
                  </a:lnTo>
                  <a:lnTo>
                    <a:pt x="283" y="412"/>
                  </a:lnTo>
                  <a:lnTo>
                    <a:pt x="267" y="438"/>
                  </a:lnTo>
                  <a:lnTo>
                    <a:pt x="250" y="460"/>
                  </a:lnTo>
                  <a:lnTo>
                    <a:pt x="232" y="482"/>
                  </a:lnTo>
                  <a:lnTo>
                    <a:pt x="215" y="501"/>
                  </a:lnTo>
                  <a:lnTo>
                    <a:pt x="198" y="518"/>
                  </a:lnTo>
                  <a:lnTo>
                    <a:pt x="181" y="533"/>
                  </a:lnTo>
                  <a:lnTo>
                    <a:pt x="165" y="545"/>
                  </a:lnTo>
                  <a:lnTo>
                    <a:pt x="149" y="554"/>
                  </a:lnTo>
                  <a:lnTo>
                    <a:pt x="133" y="561"/>
                  </a:lnTo>
                  <a:lnTo>
                    <a:pt x="119" y="564"/>
                  </a:lnTo>
                  <a:lnTo>
                    <a:pt x="106" y="564"/>
                  </a:lnTo>
                  <a:lnTo>
                    <a:pt x="101" y="562"/>
                  </a:lnTo>
                  <a:lnTo>
                    <a:pt x="91" y="555"/>
                  </a:lnTo>
                  <a:lnTo>
                    <a:pt x="75" y="544"/>
                  </a:lnTo>
                  <a:lnTo>
                    <a:pt x="57" y="528"/>
                  </a:lnTo>
                  <a:lnTo>
                    <a:pt x="38" y="505"/>
                  </a:lnTo>
                  <a:lnTo>
                    <a:pt x="21" y="478"/>
                  </a:lnTo>
                  <a:lnTo>
                    <a:pt x="9" y="442"/>
                  </a:lnTo>
                  <a:lnTo>
                    <a:pt x="1" y="401"/>
                  </a:lnTo>
                  <a:lnTo>
                    <a:pt x="0" y="352"/>
                  </a:lnTo>
                  <a:lnTo>
                    <a:pt x="3" y="297"/>
                  </a:lnTo>
                  <a:lnTo>
                    <a:pt x="11" y="240"/>
                  </a:lnTo>
                  <a:lnTo>
                    <a:pt x="23" y="183"/>
                  </a:lnTo>
                  <a:lnTo>
                    <a:pt x="41" y="131"/>
                  </a:lnTo>
                  <a:lnTo>
                    <a:pt x="62" y="84"/>
                  </a:lnTo>
                  <a:lnTo>
                    <a:pt x="87" y="46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9" name="Freeform 184"/>
            <p:cNvSpPr>
              <a:spLocks noChangeArrowheads="1"/>
            </p:cNvSpPr>
            <p:nvPr/>
          </p:nvSpPr>
          <p:spPr bwMode="auto">
            <a:xfrm>
              <a:off x="315" y="829"/>
              <a:ext cx="90" cy="133"/>
            </a:xfrm>
            <a:custGeom>
              <a:avLst/>
              <a:gdLst>
                <a:gd name="T0" fmla="*/ 111 w 360"/>
                <a:gd name="T1" fmla="*/ 18 h 533"/>
                <a:gd name="T2" fmla="*/ 128 w 360"/>
                <a:gd name="T3" fmla="*/ 11 h 533"/>
                <a:gd name="T4" fmla="*/ 148 w 360"/>
                <a:gd name="T5" fmla="*/ 4 h 533"/>
                <a:gd name="T6" fmla="*/ 170 w 360"/>
                <a:gd name="T7" fmla="*/ 1 h 533"/>
                <a:gd name="T8" fmla="*/ 195 w 360"/>
                <a:gd name="T9" fmla="*/ 0 h 533"/>
                <a:gd name="T10" fmla="*/ 219 w 360"/>
                <a:gd name="T11" fmla="*/ 2 h 533"/>
                <a:gd name="T12" fmla="*/ 244 w 360"/>
                <a:gd name="T13" fmla="*/ 6 h 533"/>
                <a:gd name="T14" fmla="*/ 268 w 360"/>
                <a:gd name="T15" fmla="*/ 14 h 533"/>
                <a:gd name="T16" fmla="*/ 292 w 360"/>
                <a:gd name="T17" fmla="*/ 26 h 533"/>
                <a:gd name="T18" fmla="*/ 312 w 360"/>
                <a:gd name="T19" fmla="*/ 39 h 533"/>
                <a:gd name="T20" fmla="*/ 330 w 360"/>
                <a:gd name="T21" fmla="*/ 58 h 533"/>
                <a:gd name="T22" fmla="*/ 344 w 360"/>
                <a:gd name="T23" fmla="*/ 79 h 533"/>
                <a:gd name="T24" fmla="*/ 355 w 360"/>
                <a:gd name="T25" fmla="*/ 104 h 533"/>
                <a:gd name="T26" fmla="*/ 360 w 360"/>
                <a:gd name="T27" fmla="*/ 134 h 533"/>
                <a:gd name="T28" fmla="*/ 359 w 360"/>
                <a:gd name="T29" fmla="*/ 167 h 533"/>
                <a:gd name="T30" fmla="*/ 352 w 360"/>
                <a:gd name="T31" fmla="*/ 206 h 533"/>
                <a:gd name="T32" fmla="*/ 338 w 360"/>
                <a:gd name="T33" fmla="*/ 248 h 533"/>
                <a:gd name="T34" fmla="*/ 325 w 360"/>
                <a:gd name="T35" fmla="*/ 278 h 533"/>
                <a:gd name="T36" fmla="*/ 311 w 360"/>
                <a:gd name="T37" fmla="*/ 307 h 533"/>
                <a:gd name="T38" fmla="*/ 297 w 360"/>
                <a:gd name="T39" fmla="*/ 335 h 533"/>
                <a:gd name="T40" fmla="*/ 282 w 360"/>
                <a:gd name="T41" fmla="*/ 361 h 533"/>
                <a:gd name="T42" fmla="*/ 267 w 360"/>
                <a:gd name="T43" fmla="*/ 387 h 533"/>
                <a:gd name="T44" fmla="*/ 251 w 360"/>
                <a:gd name="T45" fmla="*/ 411 h 533"/>
                <a:gd name="T46" fmla="*/ 235 w 360"/>
                <a:gd name="T47" fmla="*/ 434 h 533"/>
                <a:gd name="T48" fmla="*/ 219 w 360"/>
                <a:gd name="T49" fmla="*/ 454 h 533"/>
                <a:gd name="T50" fmla="*/ 203 w 360"/>
                <a:gd name="T51" fmla="*/ 472 h 533"/>
                <a:gd name="T52" fmla="*/ 186 w 360"/>
                <a:gd name="T53" fmla="*/ 488 h 533"/>
                <a:gd name="T54" fmla="*/ 171 w 360"/>
                <a:gd name="T55" fmla="*/ 503 h 533"/>
                <a:gd name="T56" fmla="*/ 155 w 360"/>
                <a:gd name="T57" fmla="*/ 514 h 533"/>
                <a:gd name="T58" fmla="*/ 140 w 360"/>
                <a:gd name="T59" fmla="*/ 523 h 533"/>
                <a:gd name="T60" fmla="*/ 125 w 360"/>
                <a:gd name="T61" fmla="*/ 530 h 533"/>
                <a:gd name="T62" fmla="*/ 112 w 360"/>
                <a:gd name="T63" fmla="*/ 533 h 533"/>
                <a:gd name="T64" fmla="*/ 99 w 360"/>
                <a:gd name="T65" fmla="*/ 533 h 533"/>
                <a:gd name="T66" fmla="*/ 95 w 360"/>
                <a:gd name="T67" fmla="*/ 531 h 533"/>
                <a:gd name="T68" fmla="*/ 85 w 360"/>
                <a:gd name="T69" fmla="*/ 524 h 533"/>
                <a:gd name="T70" fmla="*/ 70 w 360"/>
                <a:gd name="T71" fmla="*/ 514 h 533"/>
                <a:gd name="T72" fmla="*/ 53 w 360"/>
                <a:gd name="T73" fmla="*/ 499 h 533"/>
                <a:gd name="T74" fmla="*/ 36 w 360"/>
                <a:gd name="T75" fmla="*/ 478 h 533"/>
                <a:gd name="T76" fmla="*/ 20 w 360"/>
                <a:gd name="T77" fmla="*/ 451 h 533"/>
                <a:gd name="T78" fmla="*/ 7 w 360"/>
                <a:gd name="T79" fmla="*/ 418 h 533"/>
                <a:gd name="T80" fmla="*/ 1 w 360"/>
                <a:gd name="T81" fmla="*/ 378 h 533"/>
                <a:gd name="T82" fmla="*/ 0 w 360"/>
                <a:gd name="T83" fmla="*/ 332 h 533"/>
                <a:gd name="T84" fmla="*/ 2 w 360"/>
                <a:gd name="T85" fmla="*/ 280 h 533"/>
                <a:gd name="T86" fmla="*/ 9 w 360"/>
                <a:gd name="T87" fmla="*/ 226 h 533"/>
                <a:gd name="T88" fmla="*/ 21 w 360"/>
                <a:gd name="T89" fmla="*/ 173 h 533"/>
                <a:gd name="T90" fmla="*/ 37 w 360"/>
                <a:gd name="T91" fmla="*/ 123 h 533"/>
                <a:gd name="T92" fmla="*/ 57 w 360"/>
                <a:gd name="T93" fmla="*/ 78 h 533"/>
                <a:gd name="T94" fmla="*/ 82 w 360"/>
                <a:gd name="T95" fmla="*/ 43 h 533"/>
                <a:gd name="T96" fmla="*/ 111 w 360"/>
                <a:gd name="T97" fmla="*/ 1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533">
                  <a:moveTo>
                    <a:pt x="111" y="18"/>
                  </a:moveTo>
                  <a:lnTo>
                    <a:pt x="128" y="11"/>
                  </a:lnTo>
                  <a:lnTo>
                    <a:pt x="148" y="4"/>
                  </a:lnTo>
                  <a:lnTo>
                    <a:pt x="170" y="1"/>
                  </a:lnTo>
                  <a:lnTo>
                    <a:pt x="195" y="0"/>
                  </a:lnTo>
                  <a:lnTo>
                    <a:pt x="219" y="2"/>
                  </a:lnTo>
                  <a:lnTo>
                    <a:pt x="244" y="6"/>
                  </a:lnTo>
                  <a:lnTo>
                    <a:pt x="268" y="14"/>
                  </a:lnTo>
                  <a:lnTo>
                    <a:pt x="292" y="26"/>
                  </a:lnTo>
                  <a:lnTo>
                    <a:pt x="312" y="39"/>
                  </a:lnTo>
                  <a:lnTo>
                    <a:pt x="330" y="58"/>
                  </a:lnTo>
                  <a:lnTo>
                    <a:pt x="344" y="79"/>
                  </a:lnTo>
                  <a:lnTo>
                    <a:pt x="355" y="104"/>
                  </a:lnTo>
                  <a:lnTo>
                    <a:pt x="360" y="134"/>
                  </a:lnTo>
                  <a:lnTo>
                    <a:pt x="359" y="167"/>
                  </a:lnTo>
                  <a:lnTo>
                    <a:pt x="352" y="206"/>
                  </a:lnTo>
                  <a:lnTo>
                    <a:pt x="338" y="248"/>
                  </a:lnTo>
                  <a:lnTo>
                    <a:pt x="325" y="278"/>
                  </a:lnTo>
                  <a:lnTo>
                    <a:pt x="311" y="307"/>
                  </a:lnTo>
                  <a:lnTo>
                    <a:pt x="297" y="335"/>
                  </a:lnTo>
                  <a:lnTo>
                    <a:pt x="282" y="361"/>
                  </a:lnTo>
                  <a:lnTo>
                    <a:pt x="267" y="387"/>
                  </a:lnTo>
                  <a:lnTo>
                    <a:pt x="251" y="411"/>
                  </a:lnTo>
                  <a:lnTo>
                    <a:pt x="235" y="434"/>
                  </a:lnTo>
                  <a:lnTo>
                    <a:pt x="219" y="454"/>
                  </a:lnTo>
                  <a:lnTo>
                    <a:pt x="203" y="472"/>
                  </a:lnTo>
                  <a:lnTo>
                    <a:pt x="186" y="488"/>
                  </a:lnTo>
                  <a:lnTo>
                    <a:pt x="171" y="503"/>
                  </a:lnTo>
                  <a:lnTo>
                    <a:pt x="155" y="514"/>
                  </a:lnTo>
                  <a:lnTo>
                    <a:pt x="140" y="523"/>
                  </a:lnTo>
                  <a:lnTo>
                    <a:pt x="125" y="530"/>
                  </a:lnTo>
                  <a:lnTo>
                    <a:pt x="112" y="533"/>
                  </a:lnTo>
                  <a:lnTo>
                    <a:pt x="99" y="533"/>
                  </a:lnTo>
                  <a:lnTo>
                    <a:pt x="95" y="531"/>
                  </a:lnTo>
                  <a:lnTo>
                    <a:pt x="85" y="524"/>
                  </a:lnTo>
                  <a:lnTo>
                    <a:pt x="70" y="514"/>
                  </a:lnTo>
                  <a:lnTo>
                    <a:pt x="53" y="499"/>
                  </a:lnTo>
                  <a:lnTo>
                    <a:pt x="36" y="478"/>
                  </a:lnTo>
                  <a:lnTo>
                    <a:pt x="20" y="451"/>
                  </a:lnTo>
                  <a:lnTo>
                    <a:pt x="7" y="418"/>
                  </a:lnTo>
                  <a:lnTo>
                    <a:pt x="1" y="378"/>
                  </a:lnTo>
                  <a:lnTo>
                    <a:pt x="0" y="332"/>
                  </a:lnTo>
                  <a:lnTo>
                    <a:pt x="2" y="280"/>
                  </a:lnTo>
                  <a:lnTo>
                    <a:pt x="9" y="226"/>
                  </a:lnTo>
                  <a:lnTo>
                    <a:pt x="21" y="173"/>
                  </a:lnTo>
                  <a:lnTo>
                    <a:pt x="37" y="123"/>
                  </a:lnTo>
                  <a:lnTo>
                    <a:pt x="57" y="78"/>
                  </a:lnTo>
                  <a:lnTo>
                    <a:pt x="82" y="43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" name="Freeform 185"/>
            <p:cNvSpPr>
              <a:spLocks noChangeArrowheads="1"/>
            </p:cNvSpPr>
            <p:nvPr/>
          </p:nvSpPr>
          <p:spPr bwMode="auto">
            <a:xfrm>
              <a:off x="317" y="833"/>
              <a:ext cx="84" cy="125"/>
            </a:xfrm>
            <a:custGeom>
              <a:avLst/>
              <a:gdLst>
                <a:gd name="T0" fmla="*/ 106 w 335"/>
                <a:gd name="T1" fmla="*/ 15 h 501"/>
                <a:gd name="T2" fmla="*/ 122 w 335"/>
                <a:gd name="T3" fmla="*/ 8 h 501"/>
                <a:gd name="T4" fmla="*/ 140 w 335"/>
                <a:gd name="T5" fmla="*/ 2 h 501"/>
                <a:gd name="T6" fmla="*/ 161 w 335"/>
                <a:gd name="T7" fmla="*/ 0 h 501"/>
                <a:gd name="T8" fmla="*/ 182 w 335"/>
                <a:gd name="T9" fmla="*/ 0 h 501"/>
                <a:gd name="T10" fmla="*/ 205 w 335"/>
                <a:gd name="T11" fmla="*/ 2 h 501"/>
                <a:gd name="T12" fmla="*/ 228 w 335"/>
                <a:gd name="T13" fmla="*/ 7 h 501"/>
                <a:gd name="T14" fmla="*/ 250 w 335"/>
                <a:gd name="T15" fmla="*/ 15 h 501"/>
                <a:gd name="T16" fmla="*/ 271 w 335"/>
                <a:gd name="T17" fmla="*/ 26 h 501"/>
                <a:gd name="T18" fmla="*/ 290 w 335"/>
                <a:gd name="T19" fmla="*/ 40 h 501"/>
                <a:gd name="T20" fmla="*/ 306 w 335"/>
                <a:gd name="T21" fmla="*/ 56 h 501"/>
                <a:gd name="T22" fmla="*/ 320 w 335"/>
                <a:gd name="T23" fmla="*/ 76 h 501"/>
                <a:gd name="T24" fmla="*/ 330 w 335"/>
                <a:gd name="T25" fmla="*/ 99 h 501"/>
                <a:gd name="T26" fmla="*/ 335 w 335"/>
                <a:gd name="T27" fmla="*/ 127 h 501"/>
                <a:gd name="T28" fmla="*/ 335 w 335"/>
                <a:gd name="T29" fmla="*/ 157 h 501"/>
                <a:gd name="T30" fmla="*/ 330 w 335"/>
                <a:gd name="T31" fmla="*/ 191 h 501"/>
                <a:gd name="T32" fmla="*/ 318 w 335"/>
                <a:gd name="T33" fmla="*/ 229 h 501"/>
                <a:gd name="T34" fmla="*/ 306 w 335"/>
                <a:gd name="T35" fmla="*/ 258 h 501"/>
                <a:gd name="T36" fmla="*/ 294 w 335"/>
                <a:gd name="T37" fmla="*/ 286 h 501"/>
                <a:gd name="T38" fmla="*/ 282 w 335"/>
                <a:gd name="T39" fmla="*/ 312 h 501"/>
                <a:gd name="T40" fmla="*/ 268 w 335"/>
                <a:gd name="T41" fmla="*/ 338 h 501"/>
                <a:gd name="T42" fmla="*/ 253 w 335"/>
                <a:gd name="T43" fmla="*/ 361 h 501"/>
                <a:gd name="T44" fmla="*/ 239 w 335"/>
                <a:gd name="T45" fmla="*/ 385 h 501"/>
                <a:gd name="T46" fmla="*/ 224 w 335"/>
                <a:gd name="T47" fmla="*/ 406 h 501"/>
                <a:gd name="T48" fmla="*/ 208 w 335"/>
                <a:gd name="T49" fmla="*/ 425 h 501"/>
                <a:gd name="T50" fmla="*/ 193 w 335"/>
                <a:gd name="T51" fmla="*/ 444 h 501"/>
                <a:gd name="T52" fmla="*/ 178 w 335"/>
                <a:gd name="T53" fmla="*/ 459 h 501"/>
                <a:gd name="T54" fmla="*/ 163 w 335"/>
                <a:gd name="T55" fmla="*/ 472 h 501"/>
                <a:gd name="T56" fmla="*/ 148 w 335"/>
                <a:gd name="T57" fmla="*/ 483 h 501"/>
                <a:gd name="T58" fmla="*/ 134 w 335"/>
                <a:gd name="T59" fmla="*/ 492 h 501"/>
                <a:gd name="T60" fmla="*/ 121 w 335"/>
                <a:gd name="T61" fmla="*/ 498 h 501"/>
                <a:gd name="T62" fmla="*/ 107 w 335"/>
                <a:gd name="T63" fmla="*/ 501 h 501"/>
                <a:gd name="T64" fmla="*/ 95 w 335"/>
                <a:gd name="T65" fmla="*/ 501 h 501"/>
                <a:gd name="T66" fmla="*/ 92 w 335"/>
                <a:gd name="T67" fmla="*/ 499 h 501"/>
                <a:gd name="T68" fmla="*/ 81 w 335"/>
                <a:gd name="T69" fmla="*/ 494 h 501"/>
                <a:gd name="T70" fmla="*/ 67 w 335"/>
                <a:gd name="T71" fmla="*/ 483 h 501"/>
                <a:gd name="T72" fmla="*/ 51 w 335"/>
                <a:gd name="T73" fmla="*/ 468 h 501"/>
                <a:gd name="T74" fmla="*/ 34 w 335"/>
                <a:gd name="T75" fmla="*/ 449 h 501"/>
                <a:gd name="T76" fmla="*/ 19 w 335"/>
                <a:gd name="T77" fmla="*/ 423 h 501"/>
                <a:gd name="T78" fmla="*/ 8 w 335"/>
                <a:gd name="T79" fmla="*/ 392 h 501"/>
                <a:gd name="T80" fmla="*/ 1 w 335"/>
                <a:gd name="T81" fmla="*/ 355 h 501"/>
                <a:gd name="T82" fmla="*/ 0 w 335"/>
                <a:gd name="T83" fmla="*/ 311 h 501"/>
                <a:gd name="T84" fmla="*/ 3 w 335"/>
                <a:gd name="T85" fmla="*/ 262 h 501"/>
                <a:gd name="T86" fmla="*/ 10 w 335"/>
                <a:gd name="T87" fmla="*/ 211 h 501"/>
                <a:gd name="T88" fmla="*/ 21 w 335"/>
                <a:gd name="T89" fmla="*/ 161 h 501"/>
                <a:gd name="T90" fmla="*/ 36 w 335"/>
                <a:gd name="T91" fmla="*/ 113 h 501"/>
                <a:gd name="T92" fmla="*/ 56 w 335"/>
                <a:gd name="T93" fmla="*/ 72 h 501"/>
                <a:gd name="T94" fmla="*/ 79 w 335"/>
                <a:gd name="T95" fmla="*/ 37 h 501"/>
                <a:gd name="T96" fmla="*/ 106 w 335"/>
                <a:gd name="T97" fmla="*/ 1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501">
                  <a:moveTo>
                    <a:pt x="106" y="15"/>
                  </a:moveTo>
                  <a:lnTo>
                    <a:pt x="122" y="8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82" y="0"/>
                  </a:lnTo>
                  <a:lnTo>
                    <a:pt x="205" y="2"/>
                  </a:lnTo>
                  <a:lnTo>
                    <a:pt x="228" y="7"/>
                  </a:lnTo>
                  <a:lnTo>
                    <a:pt x="250" y="15"/>
                  </a:lnTo>
                  <a:lnTo>
                    <a:pt x="271" y="26"/>
                  </a:lnTo>
                  <a:lnTo>
                    <a:pt x="290" y="40"/>
                  </a:lnTo>
                  <a:lnTo>
                    <a:pt x="306" y="56"/>
                  </a:lnTo>
                  <a:lnTo>
                    <a:pt x="320" y="76"/>
                  </a:lnTo>
                  <a:lnTo>
                    <a:pt x="330" y="99"/>
                  </a:lnTo>
                  <a:lnTo>
                    <a:pt x="335" y="127"/>
                  </a:lnTo>
                  <a:lnTo>
                    <a:pt x="335" y="157"/>
                  </a:lnTo>
                  <a:lnTo>
                    <a:pt x="330" y="191"/>
                  </a:lnTo>
                  <a:lnTo>
                    <a:pt x="318" y="229"/>
                  </a:lnTo>
                  <a:lnTo>
                    <a:pt x="306" y="258"/>
                  </a:lnTo>
                  <a:lnTo>
                    <a:pt x="294" y="286"/>
                  </a:lnTo>
                  <a:lnTo>
                    <a:pt x="282" y="312"/>
                  </a:lnTo>
                  <a:lnTo>
                    <a:pt x="268" y="338"/>
                  </a:lnTo>
                  <a:lnTo>
                    <a:pt x="253" y="361"/>
                  </a:lnTo>
                  <a:lnTo>
                    <a:pt x="239" y="385"/>
                  </a:lnTo>
                  <a:lnTo>
                    <a:pt x="224" y="406"/>
                  </a:lnTo>
                  <a:lnTo>
                    <a:pt x="208" y="425"/>
                  </a:lnTo>
                  <a:lnTo>
                    <a:pt x="193" y="444"/>
                  </a:lnTo>
                  <a:lnTo>
                    <a:pt x="178" y="459"/>
                  </a:lnTo>
                  <a:lnTo>
                    <a:pt x="163" y="472"/>
                  </a:lnTo>
                  <a:lnTo>
                    <a:pt x="148" y="483"/>
                  </a:lnTo>
                  <a:lnTo>
                    <a:pt x="134" y="492"/>
                  </a:lnTo>
                  <a:lnTo>
                    <a:pt x="121" y="498"/>
                  </a:lnTo>
                  <a:lnTo>
                    <a:pt x="107" y="501"/>
                  </a:lnTo>
                  <a:lnTo>
                    <a:pt x="95" y="501"/>
                  </a:lnTo>
                  <a:lnTo>
                    <a:pt x="92" y="499"/>
                  </a:lnTo>
                  <a:lnTo>
                    <a:pt x="81" y="494"/>
                  </a:lnTo>
                  <a:lnTo>
                    <a:pt x="67" y="483"/>
                  </a:lnTo>
                  <a:lnTo>
                    <a:pt x="51" y="468"/>
                  </a:lnTo>
                  <a:lnTo>
                    <a:pt x="34" y="449"/>
                  </a:lnTo>
                  <a:lnTo>
                    <a:pt x="19" y="423"/>
                  </a:lnTo>
                  <a:lnTo>
                    <a:pt x="8" y="392"/>
                  </a:lnTo>
                  <a:lnTo>
                    <a:pt x="1" y="355"/>
                  </a:lnTo>
                  <a:lnTo>
                    <a:pt x="0" y="311"/>
                  </a:lnTo>
                  <a:lnTo>
                    <a:pt x="3" y="262"/>
                  </a:lnTo>
                  <a:lnTo>
                    <a:pt x="10" y="211"/>
                  </a:lnTo>
                  <a:lnTo>
                    <a:pt x="21" y="161"/>
                  </a:lnTo>
                  <a:lnTo>
                    <a:pt x="36" y="113"/>
                  </a:lnTo>
                  <a:lnTo>
                    <a:pt x="56" y="72"/>
                  </a:lnTo>
                  <a:lnTo>
                    <a:pt x="79" y="37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" name="Freeform 186"/>
            <p:cNvSpPr>
              <a:spLocks noChangeArrowheads="1"/>
            </p:cNvSpPr>
            <p:nvPr/>
          </p:nvSpPr>
          <p:spPr bwMode="auto">
            <a:xfrm>
              <a:off x="320" y="837"/>
              <a:ext cx="77" cy="118"/>
            </a:xfrm>
            <a:custGeom>
              <a:avLst/>
              <a:gdLst>
                <a:gd name="T0" fmla="*/ 98 w 309"/>
                <a:gd name="T1" fmla="*/ 13 h 471"/>
                <a:gd name="T2" fmla="*/ 113 w 309"/>
                <a:gd name="T3" fmla="*/ 7 h 471"/>
                <a:gd name="T4" fmla="*/ 130 w 309"/>
                <a:gd name="T5" fmla="*/ 2 h 471"/>
                <a:gd name="T6" fmla="*/ 149 w 309"/>
                <a:gd name="T7" fmla="*/ 0 h 471"/>
                <a:gd name="T8" fmla="*/ 168 w 309"/>
                <a:gd name="T9" fmla="*/ 0 h 471"/>
                <a:gd name="T10" fmla="*/ 189 w 309"/>
                <a:gd name="T11" fmla="*/ 3 h 471"/>
                <a:gd name="T12" fmla="*/ 210 w 309"/>
                <a:gd name="T13" fmla="*/ 9 h 471"/>
                <a:gd name="T14" fmla="*/ 229 w 309"/>
                <a:gd name="T15" fmla="*/ 16 h 471"/>
                <a:gd name="T16" fmla="*/ 248 w 309"/>
                <a:gd name="T17" fmla="*/ 27 h 471"/>
                <a:gd name="T18" fmla="*/ 265 w 309"/>
                <a:gd name="T19" fmla="*/ 41 h 471"/>
                <a:gd name="T20" fmla="*/ 280 w 309"/>
                <a:gd name="T21" fmla="*/ 57 h 471"/>
                <a:gd name="T22" fmla="*/ 293 w 309"/>
                <a:gd name="T23" fmla="*/ 75 h 471"/>
                <a:gd name="T24" fmla="*/ 303 w 309"/>
                <a:gd name="T25" fmla="*/ 96 h 471"/>
                <a:gd name="T26" fmla="*/ 308 w 309"/>
                <a:gd name="T27" fmla="*/ 121 h 471"/>
                <a:gd name="T28" fmla="*/ 309 w 309"/>
                <a:gd name="T29" fmla="*/ 148 h 471"/>
                <a:gd name="T30" fmla="*/ 306 w 309"/>
                <a:gd name="T31" fmla="*/ 179 h 471"/>
                <a:gd name="T32" fmla="*/ 296 w 309"/>
                <a:gd name="T33" fmla="*/ 212 h 471"/>
                <a:gd name="T34" fmla="*/ 287 w 309"/>
                <a:gd name="T35" fmla="*/ 239 h 471"/>
                <a:gd name="T36" fmla="*/ 275 w 309"/>
                <a:gd name="T37" fmla="*/ 266 h 471"/>
                <a:gd name="T38" fmla="*/ 263 w 309"/>
                <a:gd name="T39" fmla="*/ 290 h 471"/>
                <a:gd name="T40" fmla="*/ 251 w 309"/>
                <a:gd name="T41" fmla="*/ 315 h 471"/>
                <a:gd name="T42" fmla="*/ 238 w 309"/>
                <a:gd name="T43" fmla="*/ 338 h 471"/>
                <a:gd name="T44" fmla="*/ 224 w 309"/>
                <a:gd name="T45" fmla="*/ 359 h 471"/>
                <a:gd name="T46" fmla="*/ 210 w 309"/>
                <a:gd name="T47" fmla="*/ 380 h 471"/>
                <a:gd name="T48" fmla="*/ 195 w 309"/>
                <a:gd name="T49" fmla="*/ 399 h 471"/>
                <a:gd name="T50" fmla="*/ 181 w 309"/>
                <a:gd name="T51" fmla="*/ 416 h 471"/>
                <a:gd name="T52" fmla="*/ 166 w 309"/>
                <a:gd name="T53" fmla="*/ 431 h 471"/>
                <a:gd name="T54" fmla="*/ 152 w 309"/>
                <a:gd name="T55" fmla="*/ 444 h 471"/>
                <a:gd name="T56" fmla="*/ 139 w 309"/>
                <a:gd name="T57" fmla="*/ 454 h 471"/>
                <a:gd name="T58" fmla="*/ 125 w 309"/>
                <a:gd name="T59" fmla="*/ 462 h 471"/>
                <a:gd name="T60" fmla="*/ 112 w 309"/>
                <a:gd name="T61" fmla="*/ 468 h 471"/>
                <a:gd name="T62" fmla="*/ 100 w 309"/>
                <a:gd name="T63" fmla="*/ 471 h 471"/>
                <a:gd name="T64" fmla="*/ 88 w 309"/>
                <a:gd name="T65" fmla="*/ 471 h 471"/>
                <a:gd name="T66" fmla="*/ 85 w 309"/>
                <a:gd name="T67" fmla="*/ 469 h 471"/>
                <a:gd name="T68" fmla="*/ 76 w 309"/>
                <a:gd name="T69" fmla="*/ 464 h 471"/>
                <a:gd name="T70" fmla="*/ 63 w 309"/>
                <a:gd name="T71" fmla="*/ 454 h 471"/>
                <a:gd name="T72" fmla="*/ 48 w 309"/>
                <a:gd name="T73" fmla="*/ 440 h 471"/>
                <a:gd name="T74" fmla="*/ 32 w 309"/>
                <a:gd name="T75" fmla="*/ 422 h 471"/>
                <a:gd name="T76" fmla="*/ 18 w 309"/>
                <a:gd name="T77" fmla="*/ 398 h 471"/>
                <a:gd name="T78" fmla="*/ 7 w 309"/>
                <a:gd name="T79" fmla="*/ 369 h 471"/>
                <a:gd name="T80" fmla="*/ 1 w 309"/>
                <a:gd name="T81" fmla="*/ 334 h 471"/>
                <a:gd name="T82" fmla="*/ 0 w 309"/>
                <a:gd name="T83" fmla="*/ 292 h 471"/>
                <a:gd name="T84" fmla="*/ 2 w 309"/>
                <a:gd name="T85" fmla="*/ 246 h 471"/>
                <a:gd name="T86" fmla="*/ 8 w 309"/>
                <a:gd name="T87" fmla="*/ 198 h 471"/>
                <a:gd name="T88" fmla="*/ 19 w 309"/>
                <a:gd name="T89" fmla="*/ 150 h 471"/>
                <a:gd name="T90" fmla="*/ 33 w 309"/>
                <a:gd name="T91" fmla="*/ 107 h 471"/>
                <a:gd name="T92" fmla="*/ 51 w 309"/>
                <a:gd name="T93" fmla="*/ 66 h 471"/>
                <a:gd name="T94" fmla="*/ 72 w 309"/>
                <a:gd name="T95" fmla="*/ 34 h 471"/>
                <a:gd name="T96" fmla="*/ 98 w 309"/>
                <a:gd name="T97" fmla="*/ 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471">
                  <a:moveTo>
                    <a:pt x="98" y="13"/>
                  </a:moveTo>
                  <a:lnTo>
                    <a:pt x="113" y="7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68" y="0"/>
                  </a:lnTo>
                  <a:lnTo>
                    <a:pt x="189" y="3"/>
                  </a:lnTo>
                  <a:lnTo>
                    <a:pt x="210" y="9"/>
                  </a:lnTo>
                  <a:lnTo>
                    <a:pt x="229" y="16"/>
                  </a:lnTo>
                  <a:lnTo>
                    <a:pt x="248" y="27"/>
                  </a:lnTo>
                  <a:lnTo>
                    <a:pt x="265" y="41"/>
                  </a:lnTo>
                  <a:lnTo>
                    <a:pt x="280" y="57"/>
                  </a:lnTo>
                  <a:lnTo>
                    <a:pt x="293" y="75"/>
                  </a:lnTo>
                  <a:lnTo>
                    <a:pt x="303" y="96"/>
                  </a:lnTo>
                  <a:lnTo>
                    <a:pt x="308" y="121"/>
                  </a:lnTo>
                  <a:lnTo>
                    <a:pt x="309" y="148"/>
                  </a:lnTo>
                  <a:lnTo>
                    <a:pt x="306" y="179"/>
                  </a:lnTo>
                  <a:lnTo>
                    <a:pt x="296" y="212"/>
                  </a:lnTo>
                  <a:lnTo>
                    <a:pt x="287" y="239"/>
                  </a:lnTo>
                  <a:lnTo>
                    <a:pt x="275" y="266"/>
                  </a:lnTo>
                  <a:lnTo>
                    <a:pt x="263" y="290"/>
                  </a:lnTo>
                  <a:lnTo>
                    <a:pt x="251" y="315"/>
                  </a:lnTo>
                  <a:lnTo>
                    <a:pt x="238" y="338"/>
                  </a:lnTo>
                  <a:lnTo>
                    <a:pt x="224" y="359"/>
                  </a:lnTo>
                  <a:lnTo>
                    <a:pt x="210" y="380"/>
                  </a:lnTo>
                  <a:lnTo>
                    <a:pt x="195" y="399"/>
                  </a:lnTo>
                  <a:lnTo>
                    <a:pt x="181" y="416"/>
                  </a:lnTo>
                  <a:lnTo>
                    <a:pt x="166" y="431"/>
                  </a:lnTo>
                  <a:lnTo>
                    <a:pt x="152" y="444"/>
                  </a:lnTo>
                  <a:lnTo>
                    <a:pt x="139" y="454"/>
                  </a:lnTo>
                  <a:lnTo>
                    <a:pt x="125" y="462"/>
                  </a:lnTo>
                  <a:lnTo>
                    <a:pt x="112" y="468"/>
                  </a:lnTo>
                  <a:lnTo>
                    <a:pt x="100" y="471"/>
                  </a:lnTo>
                  <a:lnTo>
                    <a:pt x="88" y="471"/>
                  </a:lnTo>
                  <a:lnTo>
                    <a:pt x="85" y="469"/>
                  </a:lnTo>
                  <a:lnTo>
                    <a:pt x="76" y="464"/>
                  </a:lnTo>
                  <a:lnTo>
                    <a:pt x="63" y="454"/>
                  </a:lnTo>
                  <a:lnTo>
                    <a:pt x="48" y="440"/>
                  </a:lnTo>
                  <a:lnTo>
                    <a:pt x="32" y="422"/>
                  </a:lnTo>
                  <a:lnTo>
                    <a:pt x="18" y="398"/>
                  </a:lnTo>
                  <a:lnTo>
                    <a:pt x="7" y="369"/>
                  </a:lnTo>
                  <a:lnTo>
                    <a:pt x="1" y="334"/>
                  </a:lnTo>
                  <a:lnTo>
                    <a:pt x="0" y="292"/>
                  </a:lnTo>
                  <a:lnTo>
                    <a:pt x="2" y="246"/>
                  </a:lnTo>
                  <a:lnTo>
                    <a:pt x="8" y="198"/>
                  </a:lnTo>
                  <a:lnTo>
                    <a:pt x="19" y="150"/>
                  </a:lnTo>
                  <a:lnTo>
                    <a:pt x="33" y="107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" name="Freeform 187"/>
            <p:cNvSpPr>
              <a:spLocks noChangeArrowheads="1"/>
            </p:cNvSpPr>
            <p:nvPr/>
          </p:nvSpPr>
          <p:spPr bwMode="auto">
            <a:xfrm>
              <a:off x="322" y="841"/>
              <a:ext cx="71" cy="110"/>
            </a:xfrm>
            <a:custGeom>
              <a:avLst/>
              <a:gdLst>
                <a:gd name="T0" fmla="*/ 91 w 283"/>
                <a:gd name="T1" fmla="*/ 12 h 441"/>
                <a:gd name="T2" fmla="*/ 105 w 283"/>
                <a:gd name="T3" fmla="*/ 5 h 441"/>
                <a:gd name="T4" fmla="*/ 121 w 283"/>
                <a:gd name="T5" fmla="*/ 2 h 441"/>
                <a:gd name="T6" fmla="*/ 138 w 283"/>
                <a:gd name="T7" fmla="*/ 0 h 441"/>
                <a:gd name="T8" fmla="*/ 155 w 283"/>
                <a:gd name="T9" fmla="*/ 1 h 441"/>
                <a:gd name="T10" fmla="*/ 174 w 283"/>
                <a:gd name="T11" fmla="*/ 4 h 441"/>
                <a:gd name="T12" fmla="*/ 193 w 283"/>
                <a:gd name="T13" fmla="*/ 11 h 441"/>
                <a:gd name="T14" fmla="*/ 210 w 283"/>
                <a:gd name="T15" fmla="*/ 18 h 441"/>
                <a:gd name="T16" fmla="*/ 227 w 283"/>
                <a:gd name="T17" fmla="*/ 29 h 441"/>
                <a:gd name="T18" fmla="*/ 243 w 283"/>
                <a:gd name="T19" fmla="*/ 42 h 441"/>
                <a:gd name="T20" fmla="*/ 257 w 283"/>
                <a:gd name="T21" fmla="*/ 57 h 441"/>
                <a:gd name="T22" fmla="*/ 267 w 283"/>
                <a:gd name="T23" fmla="*/ 75 h 441"/>
                <a:gd name="T24" fmla="*/ 277 w 283"/>
                <a:gd name="T25" fmla="*/ 94 h 441"/>
                <a:gd name="T26" fmla="*/ 282 w 283"/>
                <a:gd name="T27" fmla="*/ 116 h 441"/>
                <a:gd name="T28" fmla="*/ 283 w 283"/>
                <a:gd name="T29" fmla="*/ 140 h 441"/>
                <a:gd name="T30" fmla="*/ 281 w 283"/>
                <a:gd name="T31" fmla="*/ 166 h 441"/>
                <a:gd name="T32" fmla="*/ 275 w 283"/>
                <a:gd name="T33" fmla="*/ 195 h 441"/>
                <a:gd name="T34" fmla="*/ 266 w 283"/>
                <a:gd name="T35" fmla="*/ 221 h 441"/>
                <a:gd name="T36" fmla="*/ 257 w 283"/>
                <a:gd name="T37" fmla="*/ 245 h 441"/>
                <a:gd name="T38" fmla="*/ 246 w 283"/>
                <a:gd name="T39" fmla="*/ 270 h 441"/>
                <a:gd name="T40" fmla="*/ 234 w 283"/>
                <a:gd name="T41" fmla="*/ 292 h 441"/>
                <a:gd name="T42" fmla="*/ 222 w 283"/>
                <a:gd name="T43" fmla="*/ 315 h 441"/>
                <a:gd name="T44" fmla="*/ 210 w 283"/>
                <a:gd name="T45" fmla="*/ 335 h 441"/>
                <a:gd name="T46" fmla="*/ 197 w 283"/>
                <a:gd name="T47" fmla="*/ 354 h 441"/>
                <a:gd name="T48" fmla="*/ 183 w 283"/>
                <a:gd name="T49" fmla="*/ 372 h 441"/>
                <a:gd name="T50" fmla="*/ 169 w 283"/>
                <a:gd name="T51" fmla="*/ 388 h 441"/>
                <a:gd name="T52" fmla="*/ 156 w 283"/>
                <a:gd name="T53" fmla="*/ 403 h 441"/>
                <a:gd name="T54" fmla="*/ 142 w 283"/>
                <a:gd name="T55" fmla="*/ 415 h 441"/>
                <a:gd name="T56" fmla="*/ 130 w 283"/>
                <a:gd name="T57" fmla="*/ 425 h 441"/>
                <a:gd name="T58" fmla="*/ 117 w 283"/>
                <a:gd name="T59" fmla="*/ 433 h 441"/>
                <a:gd name="T60" fmla="*/ 104 w 283"/>
                <a:gd name="T61" fmla="*/ 438 h 441"/>
                <a:gd name="T62" fmla="*/ 92 w 283"/>
                <a:gd name="T63" fmla="*/ 441 h 441"/>
                <a:gd name="T64" fmla="*/ 82 w 283"/>
                <a:gd name="T65" fmla="*/ 441 h 441"/>
                <a:gd name="T66" fmla="*/ 78 w 283"/>
                <a:gd name="T67" fmla="*/ 439 h 441"/>
                <a:gd name="T68" fmla="*/ 70 w 283"/>
                <a:gd name="T69" fmla="*/ 435 h 441"/>
                <a:gd name="T70" fmla="*/ 58 w 283"/>
                <a:gd name="T71" fmla="*/ 425 h 441"/>
                <a:gd name="T72" fmla="*/ 43 w 283"/>
                <a:gd name="T73" fmla="*/ 413 h 441"/>
                <a:gd name="T74" fmla="*/ 29 w 283"/>
                <a:gd name="T75" fmla="*/ 395 h 441"/>
                <a:gd name="T76" fmla="*/ 16 w 283"/>
                <a:gd name="T77" fmla="*/ 372 h 441"/>
                <a:gd name="T78" fmla="*/ 6 w 283"/>
                <a:gd name="T79" fmla="*/ 345 h 441"/>
                <a:gd name="T80" fmla="*/ 1 w 283"/>
                <a:gd name="T81" fmla="*/ 312 h 441"/>
                <a:gd name="T82" fmla="*/ 0 w 283"/>
                <a:gd name="T83" fmla="*/ 274 h 441"/>
                <a:gd name="T84" fmla="*/ 2 w 283"/>
                <a:gd name="T85" fmla="*/ 230 h 441"/>
                <a:gd name="T86" fmla="*/ 8 w 283"/>
                <a:gd name="T87" fmla="*/ 186 h 441"/>
                <a:gd name="T88" fmla="*/ 18 w 283"/>
                <a:gd name="T89" fmla="*/ 141 h 441"/>
                <a:gd name="T90" fmla="*/ 32 w 283"/>
                <a:gd name="T91" fmla="*/ 99 h 441"/>
                <a:gd name="T92" fmla="*/ 48 w 283"/>
                <a:gd name="T93" fmla="*/ 62 h 441"/>
                <a:gd name="T94" fmla="*/ 68 w 283"/>
                <a:gd name="T95" fmla="*/ 32 h 441"/>
                <a:gd name="T96" fmla="*/ 91 w 283"/>
                <a:gd name="T97" fmla="*/ 12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441">
                  <a:moveTo>
                    <a:pt x="91" y="12"/>
                  </a:moveTo>
                  <a:lnTo>
                    <a:pt x="105" y="5"/>
                  </a:lnTo>
                  <a:lnTo>
                    <a:pt x="121" y="2"/>
                  </a:lnTo>
                  <a:lnTo>
                    <a:pt x="138" y="0"/>
                  </a:lnTo>
                  <a:lnTo>
                    <a:pt x="155" y="1"/>
                  </a:lnTo>
                  <a:lnTo>
                    <a:pt x="174" y="4"/>
                  </a:lnTo>
                  <a:lnTo>
                    <a:pt x="193" y="11"/>
                  </a:lnTo>
                  <a:lnTo>
                    <a:pt x="210" y="18"/>
                  </a:lnTo>
                  <a:lnTo>
                    <a:pt x="227" y="29"/>
                  </a:lnTo>
                  <a:lnTo>
                    <a:pt x="243" y="42"/>
                  </a:lnTo>
                  <a:lnTo>
                    <a:pt x="257" y="57"/>
                  </a:lnTo>
                  <a:lnTo>
                    <a:pt x="267" y="75"/>
                  </a:lnTo>
                  <a:lnTo>
                    <a:pt x="277" y="94"/>
                  </a:lnTo>
                  <a:lnTo>
                    <a:pt x="282" y="116"/>
                  </a:lnTo>
                  <a:lnTo>
                    <a:pt x="283" y="140"/>
                  </a:lnTo>
                  <a:lnTo>
                    <a:pt x="281" y="166"/>
                  </a:lnTo>
                  <a:lnTo>
                    <a:pt x="275" y="195"/>
                  </a:lnTo>
                  <a:lnTo>
                    <a:pt x="266" y="221"/>
                  </a:lnTo>
                  <a:lnTo>
                    <a:pt x="257" y="245"/>
                  </a:lnTo>
                  <a:lnTo>
                    <a:pt x="246" y="270"/>
                  </a:lnTo>
                  <a:lnTo>
                    <a:pt x="234" y="292"/>
                  </a:lnTo>
                  <a:lnTo>
                    <a:pt x="222" y="315"/>
                  </a:lnTo>
                  <a:lnTo>
                    <a:pt x="210" y="335"/>
                  </a:lnTo>
                  <a:lnTo>
                    <a:pt x="197" y="354"/>
                  </a:lnTo>
                  <a:lnTo>
                    <a:pt x="183" y="372"/>
                  </a:lnTo>
                  <a:lnTo>
                    <a:pt x="169" y="388"/>
                  </a:lnTo>
                  <a:lnTo>
                    <a:pt x="156" y="403"/>
                  </a:lnTo>
                  <a:lnTo>
                    <a:pt x="142" y="415"/>
                  </a:lnTo>
                  <a:lnTo>
                    <a:pt x="130" y="425"/>
                  </a:lnTo>
                  <a:lnTo>
                    <a:pt x="117" y="433"/>
                  </a:lnTo>
                  <a:lnTo>
                    <a:pt x="104" y="438"/>
                  </a:lnTo>
                  <a:lnTo>
                    <a:pt x="92" y="441"/>
                  </a:lnTo>
                  <a:lnTo>
                    <a:pt x="82" y="441"/>
                  </a:lnTo>
                  <a:lnTo>
                    <a:pt x="78" y="439"/>
                  </a:lnTo>
                  <a:lnTo>
                    <a:pt x="70" y="435"/>
                  </a:lnTo>
                  <a:lnTo>
                    <a:pt x="58" y="425"/>
                  </a:lnTo>
                  <a:lnTo>
                    <a:pt x="43" y="413"/>
                  </a:lnTo>
                  <a:lnTo>
                    <a:pt x="29" y="395"/>
                  </a:lnTo>
                  <a:lnTo>
                    <a:pt x="16" y="372"/>
                  </a:lnTo>
                  <a:lnTo>
                    <a:pt x="6" y="345"/>
                  </a:lnTo>
                  <a:lnTo>
                    <a:pt x="1" y="312"/>
                  </a:lnTo>
                  <a:lnTo>
                    <a:pt x="0" y="274"/>
                  </a:lnTo>
                  <a:lnTo>
                    <a:pt x="2" y="230"/>
                  </a:lnTo>
                  <a:lnTo>
                    <a:pt x="8" y="186"/>
                  </a:lnTo>
                  <a:lnTo>
                    <a:pt x="18" y="141"/>
                  </a:lnTo>
                  <a:lnTo>
                    <a:pt x="32" y="99"/>
                  </a:lnTo>
                  <a:lnTo>
                    <a:pt x="48" y="62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3" name="Freeform 188"/>
            <p:cNvSpPr>
              <a:spLocks noChangeArrowheads="1"/>
            </p:cNvSpPr>
            <p:nvPr/>
          </p:nvSpPr>
          <p:spPr bwMode="auto">
            <a:xfrm>
              <a:off x="324" y="845"/>
              <a:ext cx="65" cy="103"/>
            </a:xfrm>
            <a:custGeom>
              <a:avLst/>
              <a:gdLst>
                <a:gd name="T0" fmla="*/ 77 w 259"/>
                <a:gd name="T1" fmla="*/ 411 h 411"/>
                <a:gd name="T2" fmla="*/ 74 w 259"/>
                <a:gd name="T3" fmla="*/ 410 h 411"/>
                <a:gd name="T4" fmla="*/ 66 w 259"/>
                <a:gd name="T5" fmla="*/ 404 h 411"/>
                <a:gd name="T6" fmla="*/ 54 w 259"/>
                <a:gd name="T7" fmla="*/ 396 h 411"/>
                <a:gd name="T8" fmla="*/ 42 w 259"/>
                <a:gd name="T9" fmla="*/ 384 h 411"/>
                <a:gd name="T10" fmla="*/ 28 w 259"/>
                <a:gd name="T11" fmla="*/ 367 h 411"/>
                <a:gd name="T12" fmla="*/ 16 w 259"/>
                <a:gd name="T13" fmla="*/ 347 h 411"/>
                <a:gd name="T14" fmla="*/ 6 w 259"/>
                <a:gd name="T15" fmla="*/ 321 h 411"/>
                <a:gd name="T16" fmla="*/ 1 w 259"/>
                <a:gd name="T17" fmla="*/ 290 h 411"/>
                <a:gd name="T18" fmla="*/ 0 w 259"/>
                <a:gd name="T19" fmla="*/ 254 h 411"/>
                <a:gd name="T20" fmla="*/ 2 w 259"/>
                <a:gd name="T21" fmla="*/ 213 h 411"/>
                <a:gd name="T22" fmla="*/ 9 w 259"/>
                <a:gd name="T23" fmla="*/ 172 h 411"/>
                <a:gd name="T24" fmla="*/ 17 w 259"/>
                <a:gd name="T25" fmla="*/ 130 h 411"/>
                <a:gd name="T26" fmla="*/ 30 w 259"/>
                <a:gd name="T27" fmla="*/ 91 h 411"/>
                <a:gd name="T28" fmla="*/ 46 w 259"/>
                <a:gd name="T29" fmla="*/ 57 h 411"/>
                <a:gd name="T30" fmla="*/ 64 w 259"/>
                <a:gd name="T31" fmla="*/ 29 h 411"/>
                <a:gd name="T32" fmla="*/ 86 w 259"/>
                <a:gd name="T33" fmla="*/ 10 h 411"/>
                <a:gd name="T34" fmla="*/ 99 w 259"/>
                <a:gd name="T35" fmla="*/ 4 h 411"/>
                <a:gd name="T36" fmla="*/ 113 w 259"/>
                <a:gd name="T37" fmla="*/ 1 h 411"/>
                <a:gd name="T38" fmla="*/ 128 w 259"/>
                <a:gd name="T39" fmla="*/ 0 h 411"/>
                <a:gd name="T40" fmla="*/ 144 w 259"/>
                <a:gd name="T41" fmla="*/ 1 h 411"/>
                <a:gd name="T42" fmla="*/ 160 w 259"/>
                <a:gd name="T43" fmla="*/ 5 h 411"/>
                <a:gd name="T44" fmla="*/ 176 w 259"/>
                <a:gd name="T45" fmla="*/ 12 h 411"/>
                <a:gd name="T46" fmla="*/ 192 w 259"/>
                <a:gd name="T47" fmla="*/ 19 h 411"/>
                <a:gd name="T48" fmla="*/ 207 w 259"/>
                <a:gd name="T49" fmla="*/ 30 h 411"/>
                <a:gd name="T50" fmla="*/ 220 w 259"/>
                <a:gd name="T51" fmla="*/ 42 h 411"/>
                <a:gd name="T52" fmla="*/ 232 w 259"/>
                <a:gd name="T53" fmla="*/ 56 h 411"/>
                <a:gd name="T54" fmla="*/ 243 w 259"/>
                <a:gd name="T55" fmla="*/ 72 h 411"/>
                <a:gd name="T56" fmla="*/ 251 w 259"/>
                <a:gd name="T57" fmla="*/ 90 h 411"/>
                <a:gd name="T58" fmla="*/ 256 w 259"/>
                <a:gd name="T59" fmla="*/ 109 h 411"/>
                <a:gd name="T60" fmla="*/ 259 w 259"/>
                <a:gd name="T61" fmla="*/ 130 h 411"/>
                <a:gd name="T62" fmla="*/ 258 w 259"/>
                <a:gd name="T63" fmla="*/ 153 h 411"/>
                <a:gd name="T64" fmla="*/ 254 w 259"/>
                <a:gd name="T65" fmla="*/ 176 h 411"/>
                <a:gd name="T66" fmla="*/ 246 w 259"/>
                <a:gd name="T67" fmla="*/ 201 h 411"/>
                <a:gd name="T68" fmla="*/ 239 w 259"/>
                <a:gd name="T69" fmla="*/ 224 h 411"/>
                <a:gd name="T70" fmla="*/ 229 w 259"/>
                <a:gd name="T71" fmla="*/ 246 h 411"/>
                <a:gd name="T72" fmla="*/ 219 w 259"/>
                <a:gd name="T73" fmla="*/ 269 h 411"/>
                <a:gd name="T74" fmla="*/ 208 w 259"/>
                <a:gd name="T75" fmla="*/ 290 h 411"/>
                <a:gd name="T76" fmla="*/ 196 w 259"/>
                <a:gd name="T77" fmla="*/ 309 h 411"/>
                <a:gd name="T78" fmla="*/ 184 w 259"/>
                <a:gd name="T79" fmla="*/ 327 h 411"/>
                <a:gd name="T80" fmla="*/ 172 w 259"/>
                <a:gd name="T81" fmla="*/ 344 h 411"/>
                <a:gd name="T82" fmla="*/ 160 w 259"/>
                <a:gd name="T83" fmla="*/ 359 h 411"/>
                <a:gd name="T84" fmla="*/ 147 w 259"/>
                <a:gd name="T85" fmla="*/ 373 h 411"/>
                <a:gd name="T86" fmla="*/ 134 w 259"/>
                <a:gd name="T87" fmla="*/ 385 h 411"/>
                <a:gd name="T88" fmla="*/ 122 w 259"/>
                <a:gd name="T89" fmla="*/ 395 h 411"/>
                <a:gd name="T90" fmla="*/ 110 w 259"/>
                <a:gd name="T91" fmla="*/ 402 h 411"/>
                <a:gd name="T92" fmla="*/ 98 w 259"/>
                <a:gd name="T93" fmla="*/ 407 h 411"/>
                <a:gd name="T94" fmla="*/ 87 w 259"/>
                <a:gd name="T95" fmla="*/ 411 h 411"/>
                <a:gd name="T96" fmla="*/ 77 w 259"/>
                <a:gd name="T9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411">
                  <a:moveTo>
                    <a:pt x="77" y="411"/>
                  </a:moveTo>
                  <a:lnTo>
                    <a:pt x="74" y="410"/>
                  </a:lnTo>
                  <a:lnTo>
                    <a:pt x="66" y="404"/>
                  </a:lnTo>
                  <a:lnTo>
                    <a:pt x="54" y="396"/>
                  </a:lnTo>
                  <a:lnTo>
                    <a:pt x="42" y="384"/>
                  </a:lnTo>
                  <a:lnTo>
                    <a:pt x="28" y="367"/>
                  </a:lnTo>
                  <a:lnTo>
                    <a:pt x="16" y="347"/>
                  </a:lnTo>
                  <a:lnTo>
                    <a:pt x="6" y="321"/>
                  </a:lnTo>
                  <a:lnTo>
                    <a:pt x="1" y="290"/>
                  </a:lnTo>
                  <a:lnTo>
                    <a:pt x="0" y="254"/>
                  </a:lnTo>
                  <a:lnTo>
                    <a:pt x="2" y="213"/>
                  </a:lnTo>
                  <a:lnTo>
                    <a:pt x="9" y="172"/>
                  </a:lnTo>
                  <a:lnTo>
                    <a:pt x="17" y="130"/>
                  </a:lnTo>
                  <a:lnTo>
                    <a:pt x="30" y="91"/>
                  </a:lnTo>
                  <a:lnTo>
                    <a:pt x="46" y="57"/>
                  </a:lnTo>
                  <a:lnTo>
                    <a:pt x="64" y="29"/>
                  </a:lnTo>
                  <a:lnTo>
                    <a:pt x="86" y="10"/>
                  </a:lnTo>
                  <a:lnTo>
                    <a:pt x="99" y="4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1"/>
                  </a:lnTo>
                  <a:lnTo>
                    <a:pt x="160" y="5"/>
                  </a:lnTo>
                  <a:lnTo>
                    <a:pt x="176" y="12"/>
                  </a:lnTo>
                  <a:lnTo>
                    <a:pt x="192" y="19"/>
                  </a:lnTo>
                  <a:lnTo>
                    <a:pt x="207" y="30"/>
                  </a:lnTo>
                  <a:lnTo>
                    <a:pt x="220" y="42"/>
                  </a:lnTo>
                  <a:lnTo>
                    <a:pt x="232" y="56"/>
                  </a:lnTo>
                  <a:lnTo>
                    <a:pt x="243" y="72"/>
                  </a:lnTo>
                  <a:lnTo>
                    <a:pt x="251" y="90"/>
                  </a:lnTo>
                  <a:lnTo>
                    <a:pt x="256" y="109"/>
                  </a:lnTo>
                  <a:lnTo>
                    <a:pt x="259" y="130"/>
                  </a:lnTo>
                  <a:lnTo>
                    <a:pt x="258" y="153"/>
                  </a:lnTo>
                  <a:lnTo>
                    <a:pt x="254" y="176"/>
                  </a:lnTo>
                  <a:lnTo>
                    <a:pt x="246" y="201"/>
                  </a:lnTo>
                  <a:lnTo>
                    <a:pt x="239" y="224"/>
                  </a:lnTo>
                  <a:lnTo>
                    <a:pt x="229" y="246"/>
                  </a:lnTo>
                  <a:lnTo>
                    <a:pt x="219" y="269"/>
                  </a:lnTo>
                  <a:lnTo>
                    <a:pt x="208" y="290"/>
                  </a:lnTo>
                  <a:lnTo>
                    <a:pt x="196" y="309"/>
                  </a:lnTo>
                  <a:lnTo>
                    <a:pt x="184" y="327"/>
                  </a:lnTo>
                  <a:lnTo>
                    <a:pt x="172" y="344"/>
                  </a:lnTo>
                  <a:lnTo>
                    <a:pt x="160" y="359"/>
                  </a:lnTo>
                  <a:lnTo>
                    <a:pt x="147" y="373"/>
                  </a:lnTo>
                  <a:lnTo>
                    <a:pt x="134" y="385"/>
                  </a:lnTo>
                  <a:lnTo>
                    <a:pt x="122" y="395"/>
                  </a:lnTo>
                  <a:lnTo>
                    <a:pt x="110" y="402"/>
                  </a:lnTo>
                  <a:lnTo>
                    <a:pt x="98" y="407"/>
                  </a:lnTo>
                  <a:lnTo>
                    <a:pt x="87" y="411"/>
                  </a:lnTo>
                  <a:lnTo>
                    <a:pt x="77" y="411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4" name="Freeform 189"/>
            <p:cNvSpPr>
              <a:spLocks noChangeArrowheads="1"/>
            </p:cNvSpPr>
            <p:nvPr/>
          </p:nvSpPr>
          <p:spPr bwMode="auto">
            <a:xfrm>
              <a:off x="401" y="835"/>
              <a:ext cx="13" cy="41"/>
            </a:xfrm>
            <a:custGeom>
              <a:avLst/>
              <a:gdLst>
                <a:gd name="T0" fmla="*/ 1 w 52"/>
                <a:gd name="T1" fmla="*/ 157 h 162"/>
                <a:gd name="T2" fmla="*/ 0 w 52"/>
                <a:gd name="T3" fmla="*/ 159 h 162"/>
                <a:gd name="T4" fmla="*/ 1 w 52"/>
                <a:gd name="T5" fmla="*/ 161 h 162"/>
                <a:gd name="T6" fmla="*/ 2 w 52"/>
                <a:gd name="T7" fmla="*/ 162 h 162"/>
                <a:gd name="T8" fmla="*/ 3 w 52"/>
                <a:gd name="T9" fmla="*/ 162 h 162"/>
                <a:gd name="T10" fmla="*/ 26 w 52"/>
                <a:gd name="T11" fmla="*/ 138 h 162"/>
                <a:gd name="T12" fmla="*/ 41 w 52"/>
                <a:gd name="T13" fmla="*/ 113 h 162"/>
                <a:gd name="T14" fmla="*/ 49 w 52"/>
                <a:gd name="T15" fmla="*/ 86 h 162"/>
                <a:gd name="T16" fmla="*/ 52 w 52"/>
                <a:gd name="T17" fmla="*/ 59 h 162"/>
                <a:gd name="T18" fmla="*/ 52 w 52"/>
                <a:gd name="T19" fmla="*/ 36 h 162"/>
                <a:gd name="T20" fmla="*/ 51 w 52"/>
                <a:gd name="T21" fmla="*/ 17 h 162"/>
                <a:gd name="T22" fmla="*/ 49 w 52"/>
                <a:gd name="T23" fmla="*/ 4 h 162"/>
                <a:gd name="T24" fmla="*/ 48 w 52"/>
                <a:gd name="T25" fmla="*/ 0 h 162"/>
                <a:gd name="T26" fmla="*/ 48 w 52"/>
                <a:gd name="T27" fmla="*/ 5 h 162"/>
                <a:gd name="T28" fmla="*/ 48 w 52"/>
                <a:gd name="T29" fmla="*/ 19 h 162"/>
                <a:gd name="T30" fmla="*/ 48 w 52"/>
                <a:gd name="T31" fmla="*/ 40 h 162"/>
                <a:gd name="T32" fmla="*/ 45 w 52"/>
                <a:gd name="T33" fmla="*/ 66 h 162"/>
                <a:gd name="T34" fmla="*/ 40 w 52"/>
                <a:gd name="T35" fmla="*/ 92 h 162"/>
                <a:gd name="T36" fmla="*/ 31 w 52"/>
                <a:gd name="T37" fmla="*/ 118 h 162"/>
                <a:gd name="T38" fmla="*/ 19 w 52"/>
                <a:gd name="T39" fmla="*/ 140 h 162"/>
                <a:gd name="T40" fmla="*/ 1 w 52"/>
                <a:gd name="T41" fmla="*/ 1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2">
                  <a:moveTo>
                    <a:pt x="1" y="157"/>
                  </a:moveTo>
                  <a:lnTo>
                    <a:pt x="0" y="159"/>
                  </a:lnTo>
                  <a:lnTo>
                    <a:pt x="1" y="161"/>
                  </a:lnTo>
                  <a:lnTo>
                    <a:pt x="2" y="162"/>
                  </a:lnTo>
                  <a:lnTo>
                    <a:pt x="3" y="162"/>
                  </a:lnTo>
                  <a:lnTo>
                    <a:pt x="26" y="138"/>
                  </a:lnTo>
                  <a:lnTo>
                    <a:pt x="41" y="113"/>
                  </a:lnTo>
                  <a:lnTo>
                    <a:pt x="49" y="86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1" y="17"/>
                  </a:lnTo>
                  <a:lnTo>
                    <a:pt x="49" y="4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19"/>
                  </a:lnTo>
                  <a:lnTo>
                    <a:pt x="48" y="40"/>
                  </a:lnTo>
                  <a:lnTo>
                    <a:pt x="45" y="66"/>
                  </a:lnTo>
                  <a:lnTo>
                    <a:pt x="40" y="92"/>
                  </a:lnTo>
                  <a:lnTo>
                    <a:pt x="31" y="118"/>
                  </a:lnTo>
                  <a:lnTo>
                    <a:pt x="19" y="140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5" name="Freeform 190"/>
            <p:cNvSpPr>
              <a:spLocks noChangeArrowheads="1"/>
            </p:cNvSpPr>
            <p:nvPr/>
          </p:nvSpPr>
          <p:spPr bwMode="auto">
            <a:xfrm>
              <a:off x="345" y="871"/>
              <a:ext cx="29" cy="8"/>
            </a:xfrm>
            <a:custGeom>
              <a:avLst/>
              <a:gdLst>
                <a:gd name="T0" fmla="*/ 13 w 118"/>
                <a:gd name="T1" fmla="*/ 3 h 31"/>
                <a:gd name="T2" fmla="*/ 2 w 118"/>
                <a:gd name="T3" fmla="*/ 0 h 31"/>
                <a:gd name="T4" fmla="*/ 0 w 118"/>
                <a:gd name="T5" fmla="*/ 3 h 31"/>
                <a:gd name="T6" fmla="*/ 2 w 118"/>
                <a:gd name="T7" fmla="*/ 8 h 31"/>
                <a:gd name="T8" fmla="*/ 7 w 118"/>
                <a:gd name="T9" fmla="*/ 11 h 31"/>
                <a:gd name="T10" fmla="*/ 30 w 118"/>
                <a:gd name="T11" fmla="*/ 24 h 31"/>
                <a:gd name="T12" fmla="*/ 51 w 118"/>
                <a:gd name="T13" fmla="*/ 30 h 31"/>
                <a:gd name="T14" fmla="*/ 70 w 118"/>
                <a:gd name="T15" fmla="*/ 31 h 31"/>
                <a:gd name="T16" fmla="*/ 86 w 118"/>
                <a:gd name="T17" fmla="*/ 28 h 31"/>
                <a:gd name="T18" fmla="*/ 100 w 118"/>
                <a:gd name="T19" fmla="*/ 24 h 31"/>
                <a:gd name="T20" fmla="*/ 110 w 118"/>
                <a:gd name="T21" fmla="*/ 19 h 31"/>
                <a:gd name="T22" fmla="*/ 116 w 118"/>
                <a:gd name="T23" fmla="*/ 14 h 31"/>
                <a:gd name="T24" fmla="*/ 118 w 118"/>
                <a:gd name="T25" fmla="*/ 12 h 31"/>
                <a:gd name="T26" fmla="*/ 115 w 118"/>
                <a:gd name="T27" fmla="*/ 12 h 31"/>
                <a:gd name="T28" fmla="*/ 107 w 118"/>
                <a:gd name="T29" fmla="*/ 12 h 31"/>
                <a:gd name="T30" fmla="*/ 94 w 118"/>
                <a:gd name="T31" fmla="*/ 12 h 31"/>
                <a:gd name="T32" fmla="*/ 79 w 118"/>
                <a:gd name="T33" fmla="*/ 12 h 31"/>
                <a:gd name="T34" fmla="*/ 61 w 118"/>
                <a:gd name="T35" fmla="*/ 11 h 31"/>
                <a:gd name="T36" fmla="*/ 44 w 118"/>
                <a:gd name="T37" fmla="*/ 9 h 31"/>
                <a:gd name="T38" fmla="*/ 27 w 118"/>
                <a:gd name="T39" fmla="*/ 7 h 31"/>
                <a:gd name="T40" fmla="*/ 13 w 118"/>
                <a:gd name="T4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1">
                  <a:moveTo>
                    <a:pt x="1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7" y="11"/>
                  </a:lnTo>
                  <a:lnTo>
                    <a:pt x="30" y="24"/>
                  </a:lnTo>
                  <a:lnTo>
                    <a:pt x="51" y="30"/>
                  </a:lnTo>
                  <a:lnTo>
                    <a:pt x="70" y="31"/>
                  </a:lnTo>
                  <a:lnTo>
                    <a:pt x="86" y="28"/>
                  </a:lnTo>
                  <a:lnTo>
                    <a:pt x="100" y="24"/>
                  </a:lnTo>
                  <a:lnTo>
                    <a:pt x="110" y="19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5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1" y="11"/>
                  </a:lnTo>
                  <a:lnTo>
                    <a:pt x="44" y="9"/>
                  </a:lnTo>
                  <a:lnTo>
                    <a:pt x="27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6" name="Freeform 191"/>
            <p:cNvSpPr>
              <a:spLocks noChangeArrowheads="1"/>
            </p:cNvSpPr>
            <p:nvPr/>
          </p:nvSpPr>
          <p:spPr bwMode="auto">
            <a:xfrm>
              <a:off x="372" y="877"/>
              <a:ext cx="33" cy="69"/>
            </a:xfrm>
            <a:custGeom>
              <a:avLst/>
              <a:gdLst>
                <a:gd name="T0" fmla="*/ 117 w 132"/>
                <a:gd name="T1" fmla="*/ 92 h 278"/>
                <a:gd name="T2" fmla="*/ 113 w 132"/>
                <a:gd name="T3" fmla="*/ 100 h 278"/>
                <a:gd name="T4" fmla="*/ 107 w 132"/>
                <a:gd name="T5" fmla="*/ 109 h 278"/>
                <a:gd name="T6" fmla="*/ 101 w 132"/>
                <a:gd name="T7" fmla="*/ 117 h 278"/>
                <a:gd name="T8" fmla="*/ 95 w 132"/>
                <a:gd name="T9" fmla="*/ 125 h 278"/>
                <a:gd name="T10" fmla="*/ 87 w 132"/>
                <a:gd name="T11" fmla="*/ 132 h 278"/>
                <a:gd name="T12" fmla="*/ 81 w 132"/>
                <a:gd name="T13" fmla="*/ 140 h 278"/>
                <a:gd name="T14" fmla="*/ 74 w 132"/>
                <a:gd name="T15" fmla="*/ 147 h 278"/>
                <a:gd name="T16" fmla="*/ 67 w 132"/>
                <a:gd name="T17" fmla="*/ 153 h 278"/>
                <a:gd name="T18" fmla="*/ 61 w 132"/>
                <a:gd name="T19" fmla="*/ 161 h 278"/>
                <a:gd name="T20" fmla="*/ 54 w 132"/>
                <a:gd name="T21" fmla="*/ 168 h 278"/>
                <a:gd name="T22" fmla="*/ 48 w 132"/>
                <a:gd name="T23" fmla="*/ 175 h 278"/>
                <a:gd name="T24" fmla="*/ 42 w 132"/>
                <a:gd name="T25" fmla="*/ 182 h 278"/>
                <a:gd name="T26" fmla="*/ 35 w 132"/>
                <a:gd name="T27" fmla="*/ 190 h 278"/>
                <a:gd name="T28" fmla="*/ 30 w 132"/>
                <a:gd name="T29" fmla="*/ 198 h 278"/>
                <a:gd name="T30" fmla="*/ 24 w 132"/>
                <a:gd name="T31" fmla="*/ 206 h 278"/>
                <a:gd name="T32" fmla="*/ 19 w 132"/>
                <a:gd name="T33" fmla="*/ 214 h 278"/>
                <a:gd name="T34" fmla="*/ 12 w 132"/>
                <a:gd name="T35" fmla="*/ 232 h 278"/>
                <a:gd name="T36" fmla="*/ 5 w 132"/>
                <a:gd name="T37" fmla="*/ 254 h 278"/>
                <a:gd name="T38" fmla="*/ 1 w 132"/>
                <a:gd name="T39" fmla="*/ 272 h 278"/>
                <a:gd name="T40" fmla="*/ 0 w 132"/>
                <a:gd name="T41" fmla="*/ 278 h 278"/>
                <a:gd name="T42" fmla="*/ 4 w 132"/>
                <a:gd name="T43" fmla="*/ 269 h 278"/>
                <a:gd name="T44" fmla="*/ 8 w 132"/>
                <a:gd name="T45" fmla="*/ 258 h 278"/>
                <a:gd name="T46" fmla="*/ 13 w 132"/>
                <a:gd name="T47" fmla="*/ 248 h 278"/>
                <a:gd name="T48" fmla="*/ 18 w 132"/>
                <a:gd name="T49" fmla="*/ 239 h 278"/>
                <a:gd name="T50" fmla="*/ 22 w 132"/>
                <a:gd name="T51" fmla="*/ 230 h 278"/>
                <a:gd name="T52" fmla="*/ 29 w 132"/>
                <a:gd name="T53" fmla="*/ 221 h 278"/>
                <a:gd name="T54" fmla="*/ 35 w 132"/>
                <a:gd name="T55" fmla="*/ 211 h 278"/>
                <a:gd name="T56" fmla="*/ 42 w 132"/>
                <a:gd name="T57" fmla="*/ 202 h 278"/>
                <a:gd name="T58" fmla="*/ 49 w 132"/>
                <a:gd name="T59" fmla="*/ 194 h 278"/>
                <a:gd name="T60" fmla="*/ 56 w 132"/>
                <a:gd name="T61" fmla="*/ 185 h 278"/>
                <a:gd name="T62" fmla="*/ 64 w 132"/>
                <a:gd name="T63" fmla="*/ 177 h 278"/>
                <a:gd name="T64" fmla="*/ 71 w 132"/>
                <a:gd name="T65" fmla="*/ 168 h 278"/>
                <a:gd name="T66" fmla="*/ 78 w 132"/>
                <a:gd name="T67" fmla="*/ 161 h 278"/>
                <a:gd name="T68" fmla="*/ 85 w 132"/>
                <a:gd name="T69" fmla="*/ 152 h 278"/>
                <a:gd name="T70" fmla="*/ 93 w 132"/>
                <a:gd name="T71" fmla="*/ 144 h 278"/>
                <a:gd name="T72" fmla="*/ 100 w 132"/>
                <a:gd name="T73" fmla="*/ 135 h 278"/>
                <a:gd name="T74" fmla="*/ 111 w 132"/>
                <a:gd name="T75" fmla="*/ 121 h 278"/>
                <a:gd name="T76" fmla="*/ 119 w 132"/>
                <a:gd name="T77" fmla="*/ 107 h 278"/>
                <a:gd name="T78" fmla="*/ 126 w 132"/>
                <a:gd name="T79" fmla="*/ 91 h 278"/>
                <a:gd name="T80" fmla="*/ 131 w 132"/>
                <a:gd name="T81" fmla="*/ 75 h 278"/>
                <a:gd name="T82" fmla="*/ 132 w 132"/>
                <a:gd name="T83" fmla="*/ 53 h 278"/>
                <a:gd name="T84" fmla="*/ 131 w 132"/>
                <a:gd name="T85" fmla="*/ 29 h 278"/>
                <a:gd name="T86" fmla="*/ 128 w 132"/>
                <a:gd name="T87" fmla="*/ 8 h 278"/>
                <a:gd name="T88" fmla="*/ 127 w 132"/>
                <a:gd name="T89" fmla="*/ 0 h 278"/>
                <a:gd name="T90" fmla="*/ 128 w 132"/>
                <a:gd name="T91" fmla="*/ 10 h 278"/>
                <a:gd name="T92" fmla="*/ 128 w 132"/>
                <a:gd name="T93" fmla="*/ 34 h 278"/>
                <a:gd name="T94" fmla="*/ 126 w 132"/>
                <a:gd name="T95" fmla="*/ 65 h 278"/>
                <a:gd name="T96" fmla="*/ 117 w 132"/>
                <a:gd name="T97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278">
                  <a:moveTo>
                    <a:pt x="117" y="92"/>
                  </a:moveTo>
                  <a:lnTo>
                    <a:pt x="113" y="100"/>
                  </a:lnTo>
                  <a:lnTo>
                    <a:pt x="107" y="109"/>
                  </a:lnTo>
                  <a:lnTo>
                    <a:pt x="101" y="117"/>
                  </a:lnTo>
                  <a:lnTo>
                    <a:pt x="95" y="125"/>
                  </a:lnTo>
                  <a:lnTo>
                    <a:pt x="87" y="132"/>
                  </a:lnTo>
                  <a:lnTo>
                    <a:pt x="81" y="140"/>
                  </a:lnTo>
                  <a:lnTo>
                    <a:pt x="74" y="147"/>
                  </a:lnTo>
                  <a:lnTo>
                    <a:pt x="67" y="153"/>
                  </a:lnTo>
                  <a:lnTo>
                    <a:pt x="61" y="161"/>
                  </a:lnTo>
                  <a:lnTo>
                    <a:pt x="54" y="168"/>
                  </a:lnTo>
                  <a:lnTo>
                    <a:pt x="48" y="175"/>
                  </a:lnTo>
                  <a:lnTo>
                    <a:pt x="42" y="182"/>
                  </a:lnTo>
                  <a:lnTo>
                    <a:pt x="35" y="190"/>
                  </a:lnTo>
                  <a:lnTo>
                    <a:pt x="30" y="198"/>
                  </a:lnTo>
                  <a:lnTo>
                    <a:pt x="24" y="206"/>
                  </a:lnTo>
                  <a:lnTo>
                    <a:pt x="19" y="214"/>
                  </a:lnTo>
                  <a:lnTo>
                    <a:pt x="12" y="232"/>
                  </a:lnTo>
                  <a:lnTo>
                    <a:pt x="5" y="25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4" y="269"/>
                  </a:lnTo>
                  <a:lnTo>
                    <a:pt x="8" y="258"/>
                  </a:lnTo>
                  <a:lnTo>
                    <a:pt x="13" y="248"/>
                  </a:lnTo>
                  <a:lnTo>
                    <a:pt x="18" y="239"/>
                  </a:lnTo>
                  <a:lnTo>
                    <a:pt x="22" y="230"/>
                  </a:lnTo>
                  <a:lnTo>
                    <a:pt x="29" y="221"/>
                  </a:lnTo>
                  <a:lnTo>
                    <a:pt x="35" y="211"/>
                  </a:lnTo>
                  <a:lnTo>
                    <a:pt x="42" y="202"/>
                  </a:lnTo>
                  <a:lnTo>
                    <a:pt x="49" y="194"/>
                  </a:lnTo>
                  <a:lnTo>
                    <a:pt x="56" y="185"/>
                  </a:lnTo>
                  <a:lnTo>
                    <a:pt x="64" y="177"/>
                  </a:lnTo>
                  <a:lnTo>
                    <a:pt x="71" y="168"/>
                  </a:lnTo>
                  <a:lnTo>
                    <a:pt x="78" y="161"/>
                  </a:lnTo>
                  <a:lnTo>
                    <a:pt x="85" y="152"/>
                  </a:lnTo>
                  <a:lnTo>
                    <a:pt x="93" y="144"/>
                  </a:lnTo>
                  <a:lnTo>
                    <a:pt x="100" y="135"/>
                  </a:lnTo>
                  <a:lnTo>
                    <a:pt x="111" y="121"/>
                  </a:lnTo>
                  <a:lnTo>
                    <a:pt x="119" y="107"/>
                  </a:lnTo>
                  <a:lnTo>
                    <a:pt x="126" y="91"/>
                  </a:lnTo>
                  <a:lnTo>
                    <a:pt x="131" y="75"/>
                  </a:lnTo>
                  <a:lnTo>
                    <a:pt x="132" y="53"/>
                  </a:lnTo>
                  <a:lnTo>
                    <a:pt x="131" y="29"/>
                  </a:lnTo>
                  <a:lnTo>
                    <a:pt x="128" y="8"/>
                  </a:lnTo>
                  <a:lnTo>
                    <a:pt x="127" y="0"/>
                  </a:lnTo>
                  <a:lnTo>
                    <a:pt x="128" y="10"/>
                  </a:lnTo>
                  <a:lnTo>
                    <a:pt x="128" y="34"/>
                  </a:lnTo>
                  <a:lnTo>
                    <a:pt x="126" y="65"/>
                  </a:lnTo>
                  <a:lnTo>
                    <a:pt x="117" y="9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7" name="Freeform 192"/>
            <p:cNvSpPr>
              <a:spLocks noChangeArrowheads="1"/>
            </p:cNvSpPr>
            <p:nvPr/>
          </p:nvSpPr>
          <p:spPr bwMode="auto">
            <a:xfrm>
              <a:off x="392" y="875"/>
              <a:ext cx="15" cy="6"/>
            </a:xfrm>
            <a:custGeom>
              <a:avLst/>
              <a:gdLst>
                <a:gd name="T0" fmla="*/ 29 w 60"/>
                <a:gd name="T1" fmla="*/ 9 h 24"/>
                <a:gd name="T2" fmla="*/ 22 w 60"/>
                <a:gd name="T3" fmla="*/ 8 h 24"/>
                <a:gd name="T4" fmla="*/ 16 w 60"/>
                <a:gd name="T5" fmla="*/ 7 h 24"/>
                <a:gd name="T6" fmla="*/ 8 w 60"/>
                <a:gd name="T7" fmla="*/ 8 h 24"/>
                <a:gd name="T8" fmla="*/ 2 w 60"/>
                <a:gd name="T9" fmla="*/ 9 h 24"/>
                <a:gd name="T10" fmla="*/ 1 w 60"/>
                <a:gd name="T11" fmla="*/ 10 h 24"/>
                <a:gd name="T12" fmla="*/ 0 w 60"/>
                <a:gd name="T13" fmla="*/ 11 h 24"/>
                <a:gd name="T14" fmla="*/ 0 w 60"/>
                <a:gd name="T15" fmla="*/ 13 h 24"/>
                <a:gd name="T16" fmla="*/ 0 w 60"/>
                <a:gd name="T17" fmla="*/ 14 h 24"/>
                <a:gd name="T18" fmla="*/ 2 w 60"/>
                <a:gd name="T19" fmla="*/ 18 h 24"/>
                <a:gd name="T20" fmla="*/ 4 w 60"/>
                <a:gd name="T21" fmla="*/ 20 h 24"/>
                <a:gd name="T22" fmla="*/ 7 w 60"/>
                <a:gd name="T23" fmla="*/ 22 h 24"/>
                <a:gd name="T24" fmla="*/ 11 w 60"/>
                <a:gd name="T25" fmla="*/ 23 h 24"/>
                <a:gd name="T26" fmla="*/ 16 w 60"/>
                <a:gd name="T27" fmla="*/ 24 h 24"/>
                <a:gd name="T28" fmla="*/ 21 w 60"/>
                <a:gd name="T29" fmla="*/ 23 h 24"/>
                <a:gd name="T30" fmla="*/ 28 w 60"/>
                <a:gd name="T31" fmla="*/ 23 h 24"/>
                <a:gd name="T32" fmla="*/ 32 w 60"/>
                <a:gd name="T33" fmla="*/ 21 h 24"/>
                <a:gd name="T34" fmla="*/ 40 w 60"/>
                <a:gd name="T35" fmla="*/ 16 h 24"/>
                <a:gd name="T36" fmla="*/ 50 w 60"/>
                <a:gd name="T37" fmla="*/ 8 h 24"/>
                <a:gd name="T38" fmla="*/ 56 w 60"/>
                <a:gd name="T39" fmla="*/ 3 h 24"/>
                <a:gd name="T40" fmla="*/ 60 w 60"/>
                <a:gd name="T41" fmla="*/ 0 h 24"/>
                <a:gd name="T42" fmla="*/ 56 w 60"/>
                <a:gd name="T43" fmla="*/ 2 h 24"/>
                <a:gd name="T44" fmla="*/ 49 w 60"/>
                <a:gd name="T45" fmla="*/ 5 h 24"/>
                <a:gd name="T46" fmla="*/ 38 w 60"/>
                <a:gd name="T47" fmla="*/ 8 h 24"/>
                <a:gd name="T48" fmla="*/ 29 w 6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4">
                  <a:moveTo>
                    <a:pt x="29" y="9"/>
                  </a:moveTo>
                  <a:lnTo>
                    <a:pt x="22" y="8"/>
                  </a:lnTo>
                  <a:lnTo>
                    <a:pt x="16" y="7"/>
                  </a:lnTo>
                  <a:lnTo>
                    <a:pt x="8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8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8" name="Freeform 193"/>
            <p:cNvSpPr>
              <a:spLocks noChangeArrowheads="1"/>
            </p:cNvSpPr>
            <p:nvPr/>
          </p:nvSpPr>
          <p:spPr bwMode="auto">
            <a:xfrm>
              <a:off x="355" y="920"/>
              <a:ext cx="24" cy="4"/>
            </a:xfrm>
            <a:custGeom>
              <a:avLst/>
              <a:gdLst>
                <a:gd name="T0" fmla="*/ 54 w 96"/>
                <a:gd name="T1" fmla="*/ 1 h 14"/>
                <a:gd name="T2" fmla="*/ 47 w 96"/>
                <a:gd name="T3" fmla="*/ 0 h 14"/>
                <a:gd name="T4" fmla="*/ 39 w 96"/>
                <a:gd name="T5" fmla="*/ 2 h 14"/>
                <a:gd name="T6" fmla="*/ 32 w 96"/>
                <a:gd name="T7" fmla="*/ 5 h 14"/>
                <a:gd name="T8" fmla="*/ 24 w 96"/>
                <a:gd name="T9" fmla="*/ 6 h 14"/>
                <a:gd name="T10" fmla="*/ 19 w 96"/>
                <a:gd name="T11" fmla="*/ 5 h 14"/>
                <a:gd name="T12" fmla="*/ 12 w 96"/>
                <a:gd name="T13" fmla="*/ 4 h 14"/>
                <a:gd name="T14" fmla="*/ 6 w 96"/>
                <a:gd name="T15" fmla="*/ 4 h 14"/>
                <a:gd name="T16" fmla="*/ 1 w 96"/>
                <a:gd name="T17" fmla="*/ 3 h 14"/>
                <a:gd name="T18" fmla="*/ 0 w 96"/>
                <a:gd name="T19" fmla="*/ 3 h 14"/>
                <a:gd name="T20" fmla="*/ 0 w 96"/>
                <a:gd name="T21" fmla="*/ 4 h 14"/>
                <a:gd name="T22" fmla="*/ 0 w 96"/>
                <a:gd name="T23" fmla="*/ 6 h 14"/>
                <a:gd name="T24" fmla="*/ 0 w 96"/>
                <a:gd name="T25" fmla="*/ 6 h 14"/>
                <a:gd name="T26" fmla="*/ 7 w 96"/>
                <a:gd name="T27" fmla="*/ 9 h 14"/>
                <a:gd name="T28" fmla="*/ 13 w 96"/>
                <a:gd name="T29" fmla="*/ 11 h 14"/>
                <a:gd name="T30" fmla="*/ 20 w 96"/>
                <a:gd name="T31" fmla="*/ 13 h 14"/>
                <a:gd name="T32" fmla="*/ 27 w 96"/>
                <a:gd name="T33" fmla="*/ 14 h 14"/>
                <a:gd name="T34" fmla="*/ 34 w 96"/>
                <a:gd name="T35" fmla="*/ 14 h 14"/>
                <a:gd name="T36" fmla="*/ 39 w 96"/>
                <a:gd name="T37" fmla="*/ 13 h 14"/>
                <a:gd name="T38" fmla="*/ 44 w 96"/>
                <a:gd name="T39" fmla="*/ 11 h 14"/>
                <a:gd name="T40" fmla="*/ 50 w 96"/>
                <a:gd name="T41" fmla="*/ 9 h 14"/>
                <a:gd name="T42" fmla="*/ 54 w 96"/>
                <a:gd name="T43" fmla="*/ 8 h 14"/>
                <a:gd name="T44" fmla="*/ 59 w 96"/>
                <a:gd name="T45" fmla="*/ 8 h 14"/>
                <a:gd name="T46" fmla="*/ 65 w 96"/>
                <a:gd name="T47" fmla="*/ 9 h 14"/>
                <a:gd name="T48" fmla="*/ 71 w 96"/>
                <a:gd name="T49" fmla="*/ 11 h 14"/>
                <a:gd name="T50" fmla="*/ 80 w 96"/>
                <a:gd name="T51" fmla="*/ 11 h 14"/>
                <a:gd name="T52" fmla="*/ 87 w 96"/>
                <a:gd name="T53" fmla="*/ 7 h 14"/>
                <a:gd name="T54" fmla="*/ 93 w 96"/>
                <a:gd name="T55" fmla="*/ 2 h 14"/>
                <a:gd name="T56" fmla="*/ 96 w 96"/>
                <a:gd name="T57" fmla="*/ 0 h 14"/>
                <a:gd name="T58" fmla="*/ 95 w 96"/>
                <a:gd name="T59" fmla="*/ 0 h 14"/>
                <a:gd name="T60" fmla="*/ 92 w 96"/>
                <a:gd name="T61" fmla="*/ 2 h 14"/>
                <a:gd name="T62" fmla="*/ 89 w 96"/>
                <a:gd name="T63" fmla="*/ 3 h 14"/>
                <a:gd name="T64" fmla="*/ 85 w 96"/>
                <a:gd name="T65" fmla="*/ 4 h 14"/>
                <a:gd name="T66" fmla="*/ 79 w 96"/>
                <a:gd name="T67" fmla="*/ 5 h 14"/>
                <a:gd name="T68" fmla="*/ 71 w 96"/>
                <a:gd name="T69" fmla="*/ 5 h 14"/>
                <a:gd name="T70" fmla="*/ 64 w 96"/>
                <a:gd name="T71" fmla="*/ 4 h 14"/>
                <a:gd name="T72" fmla="*/ 54 w 96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4">
                  <a:moveTo>
                    <a:pt x="54" y="1"/>
                  </a:moveTo>
                  <a:lnTo>
                    <a:pt x="47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2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3" y="11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80" y="11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79" y="5"/>
                  </a:lnTo>
                  <a:lnTo>
                    <a:pt x="71" y="5"/>
                  </a:lnTo>
                  <a:lnTo>
                    <a:pt x="64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9" name="Freeform 194"/>
            <p:cNvSpPr>
              <a:spLocks noChangeArrowheads="1"/>
            </p:cNvSpPr>
            <p:nvPr/>
          </p:nvSpPr>
          <p:spPr bwMode="auto">
            <a:xfrm>
              <a:off x="364" y="929"/>
              <a:ext cx="11" cy="4"/>
            </a:xfrm>
            <a:custGeom>
              <a:avLst/>
              <a:gdLst>
                <a:gd name="T0" fmla="*/ 23 w 45"/>
                <a:gd name="T1" fmla="*/ 5 h 14"/>
                <a:gd name="T2" fmla="*/ 18 w 45"/>
                <a:gd name="T3" fmla="*/ 4 h 14"/>
                <a:gd name="T4" fmla="*/ 13 w 45"/>
                <a:gd name="T5" fmla="*/ 3 h 14"/>
                <a:gd name="T6" fmla="*/ 7 w 45"/>
                <a:gd name="T7" fmla="*/ 2 h 14"/>
                <a:gd name="T8" fmla="*/ 2 w 45"/>
                <a:gd name="T9" fmla="*/ 1 h 14"/>
                <a:gd name="T10" fmla="*/ 1 w 45"/>
                <a:gd name="T11" fmla="*/ 1 h 14"/>
                <a:gd name="T12" fmla="*/ 0 w 45"/>
                <a:gd name="T13" fmla="*/ 3 h 14"/>
                <a:gd name="T14" fmla="*/ 0 w 45"/>
                <a:gd name="T15" fmla="*/ 4 h 14"/>
                <a:gd name="T16" fmla="*/ 1 w 45"/>
                <a:gd name="T17" fmla="*/ 5 h 14"/>
                <a:gd name="T18" fmla="*/ 13 w 45"/>
                <a:gd name="T19" fmla="*/ 11 h 14"/>
                <a:gd name="T20" fmla="*/ 22 w 45"/>
                <a:gd name="T21" fmla="*/ 13 h 14"/>
                <a:gd name="T22" fmla="*/ 30 w 45"/>
                <a:gd name="T23" fmla="*/ 14 h 14"/>
                <a:gd name="T24" fmla="*/ 36 w 45"/>
                <a:gd name="T25" fmla="*/ 12 h 14"/>
                <a:gd name="T26" fmla="*/ 39 w 45"/>
                <a:gd name="T27" fmla="*/ 10 h 14"/>
                <a:gd name="T28" fmla="*/ 43 w 45"/>
                <a:gd name="T29" fmla="*/ 6 h 14"/>
                <a:gd name="T30" fmla="*/ 44 w 45"/>
                <a:gd name="T31" fmla="*/ 3 h 14"/>
                <a:gd name="T32" fmla="*/ 45 w 45"/>
                <a:gd name="T33" fmla="*/ 0 h 14"/>
                <a:gd name="T34" fmla="*/ 43 w 45"/>
                <a:gd name="T35" fmla="*/ 1 h 14"/>
                <a:gd name="T36" fmla="*/ 37 w 45"/>
                <a:gd name="T37" fmla="*/ 2 h 14"/>
                <a:gd name="T38" fmla="*/ 30 w 45"/>
                <a:gd name="T39" fmla="*/ 4 h 14"/>
                <a:gd name="T40" fmla="*/ 23 w 45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" name="Freeform 195"/>
            <p:cNvSpPr>
              <a:spLocks noChangeArrowheads="1"/>
            </p:cNvSpPr>
            <p:nvPr/>
          </p:nvSpPr>
          <p:spPr bwMode="auto">
            <a:xfrm>
              <a:off x="385" y="860"/>
              <a:ext cx="32" cy="54"/>
            </a:xfrm>
            <a:custGeom>
              <a:avLst/>
              <a:gdLst>
                <a:gd name="T0" fmla="*/ 75 w 131"/>
                <a:gd name="T1" fmla="*/ 3 h 217"/>
                <a:gd name="T2" fmla="*/ 67 w 131"/>
                <a:gd name="T3" fmla="*/ 7 h 217"/>
                <a:gd name="T4" fmla="*/ 61 w 131"/>
                <a:gd name="T5" fmla="*/ 12 h 217"/>
                <a:gd name="T6" fmla="*/ 54 w 131"/>
                <a:gd name="T7" fmla="*/ 18 h 217"/>
                <a:gd name="T8" fmla="*/ 49 w 131"/>
                <a:gd name="T9" fmla="*/ 24 h 217"/>
                <a:gd name="T10" fmla="*/ 44 w 131"/>
                <a:gd name="T11" fmla="*/ 31 h 217"/>
                <a:gd name="T12" fmla="*/ 39 w 131"/>
                <a:gd name="T13" fmla="*/ 38 h 217"/>
                <a:gd name="T14" fmla="*/ 35 w 131"/>
                <a:gd name="T15" fmla="*/ 46 h 217"/>
                <a:gd name="T16" fmla="*/ 31 w 131"/>
                <a:gd name="T17" fmla="*/ 53 h 217"/>
                <a:gd name="T18" fmla="*/ 26 w 131"/>
                <a:gd name="T19" fmla="*/ 71 h 217"/>
                <a:gd name="T20" fmla="*/ 23 w 131"/>
                <a:gd name="T21" fmla="*/ 89 h 217"/>
                <a:gd name="T22" fmla="*/ 23 w 131"/>
                <a:gd name="T23" fmla="*/ 109 h 217"/>
                <a:gd name="T24" fmla="*/ 21 w 131"/>
                <a:gd name="T25" fmla="*/ 128 h 217"/>
                <a:gd name="T26" fmla="*/ 18 w 131"/>
                <a:gd name="T27" fmla="*/ 149 h 217"/>
                <a:gd name="T28" fmla="*/ 14 w 131"/>
                <a:gd name="T29" fmla="*/ 171 h 217"/>
                <a:gd name="T30" fmla="*/ 7 w 131"/>
                <a:gd name="T31" fmla="*/ 194 h 217"/>
                <a:gd name="T32" fmla="*/ 0 w 131"/>
                <a:gd name="T33" fmla="*/ 215 h 217"/>
                <a:gd name="T34" fmla="*/ 0 w 131"/>
                <a:gd name="T35" fmla="*/ 217 h 217"/>
                <a:gd name="T36" fmla="*/ 2 w 131"/>
                <a:gd name="T37" fmla="*/ 217 h 217"/>
                <a:gd name="T38" fmla="*/ 4 w 131"/>
                <a:gd name="T39" fmla="*/ 217 h 217"/>
                <a:gd name="T40" fmla="*/ 5 w 131"/>
                <a:gd name="T41" fmla="*/ 216 h 217"/>
                <a:gd name="T42" fmla="*/ 16 w 131"/>
                <a:gd name="T43" fmla="*/ 191 h 217"/>
                <a:gd name="T44" fmla="*/ 25 w 131"/>
                <a:gd name="T45" fmla="*/ 165 h 217"/>
                <a:gd name="T46" fmla="*/ 31 w 131"/>
                <a:gd name="T47" fmla="*/ 137 h 217"/>
                <a:gd name="T48" fmla="*/ 34 w 131"/>
                <a:gd name="T49" fmla="*/ 111 h 217"/>
                <a:gd name="T50" fmla="*/ 34 w 131"/>
                <a:gd name="T51" fmla="*/ 103 h 217"/>
                <a:gd name="T52" fmla="*/ 34 w 131"/>
                <a:gd name="T53" fmla="*/ 95 h 217"/>
                <a:gd name="T54" fmla="*/ 33 w 131"/>
                <a:gd name="T55" fmla="*/ 87 h 217"/>
                <a:gd name="T56" fmla="*/ 33 w 131"/>
                <a:gd name="T57" fmla="*/ 80 h 217"/>
                <a:gd name="T58" fmla="*/ 35 w 131"/>
                <a:gd name="T59" fmla="*/ 66 h 217"/>
                <a:gd name="T60" fmla="*/ 39 w 131"/>
                <a:gd name="T61" fmla="*/ 53 h 217"/>
                <a:gd name="T62" fmla="*/ 46 w 131"/>
                <a:gd name="T63" fmla="*/ 40 h 217"/>
                <a:gd name="T64" fmla="*/ 53 w 131"/>
                <a:gd name="T65" fmla="*/ 30 h 217"/>
                <a:gd name="T66" fmla="*/ 61 w 131"/>
                <a:gd name="T67" fmla="*/ 22 h 217"/>
                <a:gd name="T68" fmla="*/ 71 w 131"/>
                <a:gd name="T69" fmla="*/ 16 h 217"/>
                <a:gd name="T70" fmla="*/ 84 w 131"/>
                <a:gd name="T71" fmla="*/ 12 h 217"/>
                <a:gd name="T72" fmla="*/ 98 w 131"/>
                <a:gd name="T73" fmla="*/ 7 h 217"/>
                <a:gd name="T74" fmla="*/ 111 w 131"/>
                <a:gd name="T75" fmla="*/ 5 h 217"/>
                <a:gd name="T76" fmla="*/ 122 w 131"/>
                <a:gd name="T77" fmla="*/ 3 h 217"/>
                <a:gd name="T78" fmla="*/ 128 w 131"/>
                <a:gd name="T79" fmla="*/ 2 h 217"/>
                <a:gd name="T80" fmla="*/ 131 w 131"/>
                <a:gd name="T81" fmla="*/ 2 h 217"/>
                <a:gd name="T82" fmla="*/ 129 w 131"/>
                <a:gd name="T83" fmla="*/ 2 h 217"/>
                <a:gd name="T84" fmla="*/ 125 w 131"/>
                <a:gd name="T85" fmla="*/ 1 h 217"/>
                <a:gd name="T86" fmla="*/ 117 w 131"/>
                <a:gd name="T87" fmla="*/ 1 h 217"/>
                <a:gd name="T88" fmla="*/ 110 w 131"/>
                <a:gd name="T89" fmla="*/ 0 h 217"/>
                <a:gd name="T90" fmla="*/ 100 w 131"/>
                <a:gd name="T91" fmla="*/ 0 h 217"/>
                <a:gd name="T92" fmla="*/ 91 w 131"/>
                <a:gd name="T93" fmla="*/ 0 h 217"/>
                <a:gd name="T94" fmla="*/ 82 w 131"/>
                <a:gd name="T95" fmla="*/ 1 h 217"/>
                <a:gd name="T96" fmla="*/ 75 w 131"/>
                <a:gd name="T97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17">
                  <a:moveTo>
                    <a:pt x="75" y="3"/>
                  </a:moveTo>
                  <a:lnTo>
                    <a:pt x="67" y="7"/>
                  </a:lnTo>
                  <a:lnTo>
                    <a:pt x="61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6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9"/>
                  </a:lnTo>
                  <a:lnTo>
                    <a:pt x="21" y="128"/>
                  </a:lnTo>
                  <a:lnTo>
                    <a:pt x="18" y="149"/>
                  </a:lnTo>
                  <a:lnTo>
                    <a:pt x="14" y="171"/>
                  </a:lnTo>
                  <a:lnTo>
                    <a:pt x="7" y="194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4" y="217"/>
                  </a:lnTo>
                  <a:lnTo>
                    <a:pt x="5" y="216"/>
                  </a:lnTo>
                  <a:lnTo>
                    <a:pt x="16" y="191"/>
                  </a:lnTo>
                  <a:lnTo>
                    <a:pt x="25" y="165"/>
                  </a:lnTo>
                  <a:lnTo>
                    <a:pt x="31" y="137"/>
                  </a:lnTo>
                  <a:lnTo>
                    <a:pt x="34" y="111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3" y="87"/>
                  </a:lnTo>
                  <a:lnTo>
                    <a:pt x="33" y="80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1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8" y="7"/>
                  </a:lnTo>
                  <a:lnTo>
                    <a:pt x="111" y="5"/>
                  </a:lnTo>
                  <a:lnTo>
                    <a:pt x="122" y="3"/>
                  </a:lnTo>
                  <a:lnTo>
                    <a:pt x="128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1" name="Freeform 196"/>
            <p:cNvSpPr>
              <a:spLocks noChangeArrowheads="1"/>
            </p:cNvSpPr>
            <p:nvPr/>
          </p:nvSpPr>
          <p:spPr bwMode="auto">
            <a:xfrm>
              <a:off x="338" y="857"/>
              <a:ext cx="50" cy="9"/>
            </a:xfrm>
            <a:custGeom>
              <a:avLst/>
              <a:gdLst>
                <a:gd name="T0" fmla="*/ 140 w 201"/>
                <a:gd name="T1" fmla="*/ 19 h 37"/>
                <a:gd name="T2" fmla="*/ 136 w 201"/>
                <a:gd name="T3" fmla="*/ 16 h 37"/>
                <a:gd name="T4" fmla="*/ 130 w 201"/>
                <a:gd name="T5" fmla="*/ 13 h 37"/>
                <a:gd name="T6" fmla="*/ 125 w 201"/>
                <a:gd name="T7" fmla="*/ 11 h 37"/>
                <a:gd name="T8" fmla="*/ 120 w 201"/>
                <a:gd name="T9" fmla="*/ 9 h 37"/>
                <a:gd name="T10" fmla="*/ 114 w 201"/>
                <a:gd name="T11" fmla="*/ 7 h 37"/>
                <a:gd name="T12" fmla="*/ 109 w 201"/>
                <a:gd name="T13" fmla="*/ 6 h 37"/>
                <a:gd name="T14" fmla="*/ 103 w 201"/>
                <a:gd name="T15" fmla="*/ 5 h 37"/>
                <a:gd name="T16" fmla="*/ 97 w 201"/>
                <a:gd name="T17" fmla="*/ 4 h 37"/>
                <a:gd name="T18" fmla="*/ 85 w 201"/>
                <a:gd name="T19" fmla="*/ 2 h 37"/>
                <a:gd name="T20" fmla="*/ 73 w 201"/>
                <a:gd name="T21" fmla="*/ 0 h 37"/>
                <a:gd name="T22" fmla="*/ 61 w 201"/>
                <a:gd name="T23" fmla="*/ 0 h 37"/>
                <a:gd name="T24" fmla="*/ 49 w 201"/>
                <a:gd name="T25" fmla="*/ 0 h 37"/>
                <a:gd name="T26" fmla="*/ 38 w 201"/>
                <a:gd name="T27" fmla="*/ 1 h 37"/>
                <a:gd name="T28" fmla="*/ 26 w 201"/>
                <a:gd name="T29" fmla="*/ 3 h 37"/>
                <a:gd name="T30" fmla="*/ 15 w 201"/>
                <a:gd name="T31" fmla="*/ 7 h 37"/>
                <a:gd name="T32" fmla="*/ 4 w 201"/>
                <a:gd name="T33" fmla="*/ 12 h 37"/>
                <a:gd name="T34" fmla="*/ 1 w 201"/>
                <a:gd name="T35" fmla="*/ 14 h 37"/>
                <a:gd name="T36" fmla="*/ 0 w 201"/>
                <a:gd name="T37" fmla="*/ 17 h 37"/>
                <a:gd name="T38" fmla="*/ 1 w 201"/>
                <a:gd name="T39" fmla="*/ 19 h 37"/>
                <a:gd name="T40" fmla="*/ 5 w 201"/>
                <a:gd name="T41" fmla="*/ 20 h 37"/>
                <a:gd name="T42" fmla="*/ 20 w 201"/>
                <a:gd name="T43" fmla="*/ 19 h 37"/>
                <a:gd name="T44" fmla="*/ 33 w 201"/>
                <a:gd name="T45" fmla="*/ 18 h 37"/>
                <a:gd name="T46" fmla="*/ 48 w 201"/>
                <a:gd name="T47" fmla="*/ 19 h 37"/>
                <a:gd name="T48" fmla="*/ 62 w 201"/>
                <a:gd name="T49" fmla="*/ 19 h 37"/>
                <a:gd name="T50" fmla="*/ 77 w 201"/>
                <a:gd name="T51" fmla="*/ 21 h 37"/>
                <a:gd name="T52" fmla="*/ 91 w 201"/>
                <a:gd name="T53" fmla="*/ 23 h 37"/>
                <a:gd name="T54" fmla="*/ 106 w 201"/>
                <a:gd name="T55" fmla="*/ 27 h 37"/>
                <a:gd name="T56" fmla="*/ 120 w 201"/>
                <a:gd name="T57" fmla="*/ 31 h 37"/>
                <a:gd name="T58" fmla="*/ 139 w 201"/>
                <a:gd name="T59" fmla="*/ 36 h 37"/>
                <a:gd name="T60" fmla="*/ 155 w 201"/>
                <a:gd name="T61" fmla="*/ 37 h 37"/>
                <a:gd name="T62" fmla="*/ 169 w 201"/>
                <a:gd name="T63" fmla="*/ 37 h 37"/>
                <a:gd name="T64" fmla="*/ 181 w 201"/>
                <a:gd name="T65" fmla="*/ 35 h 37"/>
                <a:gd name="T66" fmla="*/ 189 w 201"/>
                <a:gd name="T67" fmla="*/ 32 h 37"/>
                <a:gd name="T68" fmla="*/ 196 w 201"/>
                <a:gd name="T69" fmla="*/ 30 h 37"/>
                <a:gd name="T70" fmla="*/ 200 w 201"/>
                <a:gd name="T71" fmla="*/ 28 h 37"/>
                <a:gd name="T72" fmla="*/ 201 w 201"/>
                <a:gd name="T73" fmla="*/ 27 h 37"/>
                <a:gd name="T74" fmla="*/ 199 w 201"/>
                <a:gd name="T75" fmla="*/ 27 h 37"/>
                <a:gd name="T76" fmla="*/ 194 w 201"/>
                <a:gd name="T77" fmla="*/ 28 h 37"/>
                <a:gd name="T78" fmla="*/ 188 w 201"/>
                <a:gd name="T79" fmla="*/ 30 h 37"/>
                <a:gd name="T80" fmla="*/ 180 w 201"/>
                <a:gd name="T81" fmla="*/ 30 h 37"/>
                <a:gd name="T82" fmla="*/ 170 w 201"/>
                <a:gd name="T83" fmla="*/ 30 h 37"/>
                <a:gd name="T84" fmla="*/ 160 w 201"/>
                <a:gd name="T85" fmla="*/ 29 h 37"/>
                <a:gd name="T86" fmla="*/ 150 w 201"/>
                <a:gd name="T87" fmla="*/ 25 h 37"/>
                <a:gd name="T88" fmla="*/ 140 w 201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37">
                  <a:moveTo>
                    <a:pt x="140" y="19"/>
                  </a:moveTo>
                  <a:lnTo>
                    <a:pt x="136" y="16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9"/>
                  </a:lnTo>
                  <a:lnTo>
                    <a:pt x="114" y="7"/>
                  </a:lnTo>
                  <a:lnTo>
                    <a:pt x="109" y="6"/>
                  </a:lnTo>
                  <a:lnTo>
                    <a:pt x="103" y="5"/>
                  </a:lnTo>
                  <a:lnTo>
                    <a:pt x="97" y="4"/>
                  </a:lnTo>
                  <a:lnTo>
                    <a:pt x="85" y="2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0"/>
                  </a:lnTo>
                  <a:lnTo>
                    <a:pt x="20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7" y="21"/>
                  </a:lnTo>
                  <a:lnTo>
                    <a:pt x="91" y="23"/>
                  </a:lnTo>
                  <a:lnTo>
                    <a:pt x="106" y="27"/>
                  </a:lnTo>
                  <a:lnTo>
                    <a:pt x="120" y="31"/>
                  </a:lnTo>
                  <a:lnTo>
                    <a:pt x="139" y="36"/>
                  </a:lnTo>
                  <a:lnTo>
                    <a:pt x="155" y="37"/>
                  </a:lnTo>
                  <a:lnTo>
                    <a:pt x="169" y="37"/>
                  </a:lnTo>
                  <a:lnTo>
                    <a:pt x="181" y="35"/>
                  </a:lnTo>
                  <a:lnTo>
                    <a:pt x="189" y="32"/>
                  </a:lnTo>
                  <a:lnTo>
                    <a:pt x="196" y="30"/>
                  </a:lnTo>
                  <a:lnTo>
                    <a:pt x="200" y="28"/>
                  </a:lnTo>
                  <a:lnTo>
                    <a:pt x="201" y="27"/>
                  </a:lnTo>
                  <a:lnTo>
                    <a:pt x="199" y="27"/>
                  </a:lnTo>
                  <a:lnTo>
                    <a:pt x="194" y="28"/>
                  </a:lnTo>
                  <a:lnTo>
                    <a:pt x="188" y="30"/>
                  </a:lnTo>
                  <a:lnTo>
                    <a:pt x="180" y="30"/>
                  </a:lnTo>
                  <a:lnTo>
                    <a:pt x="170" y="30"/>
                  </a:lnTo>
                  <a:lnTo>
                    <a:pt x="160" y="29"/>
                  </a:lnTo>
                  <a:lnTo>
                    <a:pt x="150" y="25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2" name="Freeform 197"/>
            <p:cNvSpPr>
              <a:spLocks noChangeArrowheads="1"/>
            </p:cNvSpPr>
            <p:nvPr/>
          </p:nvSpPr>
          <p:spPr bwMode="auto">
            <a:xfrm>
              <a:off x="318" y="884"/>
              <a:ext cx="49" cy="66"/>
            </a:xfrm>
            <a:custGeom>
              <a:avLst/>
              <a:gdLst>
                <a:gd name="T0" fmla="*/ 7 w 194"/>
                <a:gd name="T1" fmla="*/ 102 h 261"/>
                <a:gd name="T2" fmla="*/ 12 w 194"/>
                <a:gd name="T3" fmla="*/ 121 h 261"/>
                <a:gd name="T4" fmla="*/ 19 w 194"/>
                <a:gd name="T5" fmla="*/ 140 h 261"/>
                <a:gd name="T6" fmla="*/ 27 w 194"/>
                <a:gd name="T7" fmla="*/ 158 h 261"/>
                <a:gd name="T8" fmla="*/ 38 w 194"/>
                <a:gd name="T9" fmla="*/ 174 h 261"/>
                <a:gd name="T10" fmla="*/ 53 w 194"/>
                <a:gd name="T11" fmla="*/ 190 h 261"/>
                <a:gd name="T12" fmla="*/ 69 w 194"/>
                <a:gd name="T13" fmla="*/ 206 h 261"/>
                <a:gd name="T14" fmla="*/ 86 w 194"/>
                <a:gd name="T15" fmla="*/ 221 h 261"/>
                <a:gd name="T16" fmla="*/ 105 w 194"/>
                <a:gd name="T17" fmla="*/ 234 h 261"/>
                <a:gd name="T18" fmla="*/ 124 w 194"/>
                <a:gd name="T19" fmla="*/ 246 h 261"/>
                <a:gd name="T20" fmla="*/ 146 w 194"/>
                <a:gd name="T21" fmla="*/ 255 h 261"/>
                <a:gd name="T22" fmla="*/ 167 w 194"/>
                <a:gd name="T23" fmla="*/ 260 h 261"/>
                <a:gd name="T24" fmla="*/ 189 w 194"/>
                <a:gd name="T25" fmla="*/ 261 h 261"/>
                <a:gd name="T26" fmla="*/ 191 w 194"/>
                <a:gd name="T27" fmla="*/ 260 h 261"/>
                <a:gd name="T28" fmla="*/ 194 w 194"/>
                <a:gd name="T29" fmla="*/ 258 h 261"/>
                <a:gd name="T30" fmla="*/ 194 w 194"/>
                <a:gd name="T31" fmla="*/ 256 h 261"/>
                <a:gd name="T32" fmla="*/ 193 w 194"/>
                <a:gd name="T33" fmla="*/ 255 h 261"/>
                <a:gd name="T34" fmla="*/ 172 w 194"/>
                <a:gd name="T35" fmla="*/ 248 h 261"/>
                <a:gd name="T36" fmla="*/ 153 w 194"/>
                <a:gd name="T37" fmla="*/ 240 h 261"/>
                <a:gd name="T38" fmla="*/ 134 w 194"/>
                <a:gd name="T39" fmla="*/ 231 h 261"/>
                <a:gd name="T40" fmla="*/ 117 w 194"/>
                <a:gd name="T41" fmla="*/ 219 h 261"/>
                <a:gd name="T42" fmla="*/ 100 w 194"/>
                <a:gd name="T43" fmla="*/ 208 h 261"/>
                <a:gd name="T44" fmla="*/ 83 w 194"/>
                <a:gd name="T45" fmla="*/ 195 h 261"/>
                <a:gd name="T46" fmla="*/ 67 w 194"/>
                <a:gd name="T47" fmla="*/ 181 h 261"/>
                <a:gd name="T48" fmla="*/ 52 w 194"/>
                <a:gd name="T49" fmla="*/ 166 h 261"/>
                <a:gd name="T50" fmla="*/ 44 w 194"/>
                <a:gd name="T51" fmla="*/ 159 h 261"/>
                <a:gd name="T52" fmla="*/ 38 w 194"/>
                <a:gd name="T53" fmla="*/ 150 h 261"/>
                <a:gd name="T54" fmla="*/ 33 w 194"/>
                <a:gd name="T55" fmla="*/ 142 h 261"/>
                <a:gd name="T56" fmla="*/ 27 w 194"/>
                <a:gd name="T57" fmla="*/ 132 h 261"/>
                <a:gd name="T58" fmla="*/ 23 w 194"/>
                <a:gd name="T59" fmla="*/ 124 h 261"/>
                <a:gd name="T60" fmla="*/ 19 w 194"/>
                <a:gd name="T61" fmla="*/ 113 h 261"/>
                <a:gd name="T62" fmla="*/ 14 w 194"/>
                <a:gd name="T63" fmla="*/ 103 h 261"/>
                <a:gd name="T64" fmla="*/ 11 w 194"/>
                <a:gd name="T65" fmla="*/ 93 h 261"/>
                <a:gd name="T66" fmla="*/ 6 w 194"/>
                <a:gd name="T67" fmla="*/ 66 h 261"/>
                <a:gd name="T68" fmla="*/ 4 w 194"/>
                <a:gd name="T69" fmla="*/ 35 h 261"/>
                <a:gd name="T70" fmla="*/ 2 w 194"/>
                <a:gd name="T71" fmla="*/ 11 h 261"/>
                <a:gd name="T72" fmla="*/ 2 w 194"/>
                <a:gd name="T73" fmla="*/ 0 h 261"/>
                <a:gd name="T74" fmla="*/ 1 w 194"/>
                <a:gd name="T75" fmla="*/ 9 h 261"/>
                <a:gd name="T76" fmla="*/ 0 w 194"/>
                <a:gd name="T77" fmla="*/ 33 h 261"/>
                <a:gd name="T78" fmla="*/ 1 w 194"/>
                <a:gd name="T79" fmla="*/ 66 h 261"/>
                <a:gd name="T80" fmla="*/ 7 w 194"/>
                <a:gd name="T81" fmla="*/ 10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261">
                  <a:moveTo>
                    <a:pt x="7" y="102"/>
                  </a:moveTo>
                  <a:lnTo>
                    <a:pt x="12" y="121"/>
                  </a:lnTo>
                  <a:lnTo>
                    <a:pt x="19" y="140"/>
                  </a:lnTo>
                  <a:lnTo>
                    <a:pt x="27" y="158"/>
                  </a:lnTo>
                  <a:lnTo>
                    <a:pt x="38" y="174"/>
                  </a:lnTo>
                  <a:lnTo>
                    <a:pt x="53" y="190"/>
                  </a:lnTo>
                  <a:lnTo>
                    <a:pt x="69" y="206"/>
                  </a:lnTo>
                  <a:lnTo>
                    <a:pt x="86" y="221"/>
                  </a:lnTo>
                  <a:lnTo>
                    <a:pt x="105" y="234"/>
                  </a:lnTo>
                  <a:lnTo>
                    <a:pt x="124" y="246"/>
                  </a:lnTo>
                  <a:lnTo>
                    <a:pt x="146" y="255"/>
                  </a:lnTo>
                  <a:lnTo>
                    <a:pt x="167" y="260"/>
                  </a:lnTo>
                  <a:lnTo>
                    <a:pt x="189" y="261"/>
                  </a:lnTo>
                  <a:lnTo>
                    <a:pt x="191" y="260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3" y="255"/>
                  </a:lnTo>
                  <a:lnTo>
                    <a:pt x="172" y="248"/>
                  </a:lnTo>
                  <a:lnTo>
                    <a:pt x="153" y="240"/>
                  </a:lnTo>
                  <a:lnTo>
                    <a:pt x="134" y="231"/>
                  </a:lnTo>
                  <a:lnTo>
                    <a:pt x="117" y="219"/>
                  </a:lnTo>
                  <a:lnTo>
                    <a:pt x="100" y="208"/>
                  </a:lnTo>
                  <a:lnTo>
                    <a:pt x="83" y="195"/>
                  </a:lnTo>
                  <a:lnTo>
                    <a:pt x="67" y="181"/>
                  </a:lnTo>
                  <a:lnTo>
                    <a:pt x="52" y="166"/>
                  </a:lnTo>
                  <a:lnTo>
                    <a:pt x="44" y="159"/>
                  </a:lnTo>
                  <a:lnTo>
                    <a:pt x="38" y="150"/>
                  </a:lnTo>
                  <a:lnTo>
                    <a:pt x="33" y="142"/>
                  </a:lnTo>
                  <a:lnTo>
                    <a:pt x="27" y="132"/>
                  </a:lnTo>
                  <a:lnTo>
                    <a:pt x="23" y="124"/>
                  </a:lnTo>
                  <a:lnTo>
                    <a:pt x="19" y="113"/>
                  </a:lnTo>
                  <a:lnTo>
                    <a:pt x="14" y="103"/>
                  </a:lnTo>
                  <a:lnTo>
                    <a:pt x="11" y="93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3" name="Freeform 198"/>
            <p:cNvSpPr>
              <a:spLocks noChangeArrowheads="1"/>
            </p:cNvSpPr>
            <p:nvPr/>
          </p:nvSpPr>
          <p:spPr bwMode="auto">
            <a:xfrm>
              <a:off x="160" y="1002"/>
              <a:ext cx="101" cy="226"/>
            </a:xfrm>
            <a:custGeom>
              <a:avLst/>
              <a:gdLst>
                <a:gd name="T0" fmla="*/ 1 w 405"/>
                <a:gd name="T1" fmla="*/ 258 h 902"/>
                <a:gd name="T2" fmla="*/ 5 w 405"/>
                <a:gd name="T3" fmla="*/ 290 h 902"/>
                <a:gd name="T4" fmla="*/ 12 w 405"/>
                <a:gd name="T5" fmla="*/ 322 h 902"/>
                <a:gd name="T6" fmla="*/ 19 w 405"/>
                <a:gd name="T7" fmla="*/ 354 h 902"/>
                <a:gd name="T8" fmla="*/ 28 w 405"/>
                <a:gd name="T9" fmla="*/ 385 h 902"/>
                <a:gd name="T10" fmla="*/ 37 w 405"/>
                <a:gd name="T11" fmla="*/ 416 h 902"/>
                <a:gd name="T12" fmla="*/ 48 w 405"/>
                <a:gd name="T13" fmla="*/ 447 h 902"/>
                <a:gd name="T14" fmla="*/ 60 w 405"/>
                <a:gd name="T15" fmla="*/ 477 h 902"/>
                <a:gd name="T16" fmla="*/ 74 w 405"/>
                <a:gd name="T17" fmla="*/ 506 h 902"/>
                <a:gd name="T18" fmla="*/ 87 w 405"/>
                <a:gd name="T19" fmla="*/ 535 h 902"/>
                <a:gd name="T20" fmla="*/ 103 w 405"/>
                <a:gd name="T21" fmla="*/ 564 h 902"/>
                <a:gd name="T22" fmla="*/ 119 w 405"/>
                <a:gd name="T23" fmla="*/ 592 h 902"/>
                <a:gd name="T24" fmla="*/ 137 w 405"/>
                <a:gd name="T25" fmla="*/ 618 h 902"/>
                <a:gd name="T26" fmla="*/ 154 w 405"/>
                <a:gd name="T27" fmla="*/ 645 h 902"/>
                <a:gd name="T28" fmla="*/ 173 w 405"/>
                <a:gd name="T29" fmla="*/ 672 h 902"/>
                <a:gd name="T30" fmla="*/ 192 w 405"/>
                <a:gd name="T31" fmla="*/ 697 h 902"/>
                <a:gd name="T32" fmla="*/ 212 w 405"/>
                <a:gd name="T33" fmla="*/ 722 h 902"/>
                <a:gd name="T34" fmla="*/ 234 w 405"/>
                <a:gd name="T35" fmla="*/ 746 h 902"/>
                <a:gd name="T36" fmla="*/ 255 w 405"/>
                <a:gd name="T37" fmla="*/ 770 h 902"/>
                <a:gd name="T38" fmla="*/ 276 w 405"/>
                <a:gd name="T39" fmla="*/ 793 h 902"/>
                <a:gd name="T40" fmla="*/ 300 w 405"/>
                <a:gd name="T41" fmla="*/ 816 h 902"/>
                <a:gd name="T42" fmla="*/ 323 w 405"/>
                <a:gd name="T43" fmla="*/ 838 h 902"/>
                <a:gd name="T44" fmla="*/ 347 w 405"/>
                <a:gd name="T45" fmla="*/ 859 h 902"/>
                <a:gd name="T46" fmla="*/ 371 w 405"/>
                <a:gd name="T47" fmla="*/ 881 h 902"/>
                <a:gd name="T48" fmla="*/ 396 w 405"/>
                <a:gd name="T49" fmla="*/ 901 h 902"/>
                <a:gd name="T50" fmla="*/ 400 w 405"/>
                <a:gd name="T51" fmla="*/ 902 h 902"/>
                <a:gd name="T52" fmla="*/ 403 w 405"/>
                <a:gd name="T53" fmla="*/ 899 h 902"/>
                <a:gd name="T54" fmla="*/ 405 w 405"/>
                <a:gd name="T55" fmla="*/ 895 h 902"/>
                <a:gd name="T56" fmla="*/ 403 w 405"/>
                <a:gd name="T57" fmla="*/ 891 h 902"/>
                <a:gd name="T58" fmla="*/ 322 w 405"/>
                <a:gd name="T59" fmla="*/ 809 h 902"/>
                <a:gd name="T60" fmla="*/ 253 w 405"/>
                <a:gd name="T61" fmla="*/ 728 h 902"/>
                <a:gd name="T62" fmla="*/ 194 w 405"/>
                <a:gd name="T63" fmla="*/ 647 h 902"/>
                <a:gd name="T64" fmla="*/ 146 w 405"/>
                <a:gd name="T65" fmla="*/ 568 h 902"/>
                <a:gd name="T66" fmla="*/ 108 w 405"/>
                <a:gd name="T67" fmla="*/ 491 h 902"/>
                <a:gd name="T68" fmla="*/ 77 w 405"/>
                <a:gd name="T69" fmla="*/ 418 h 902"/>
                <a:gd name="T70" fmla="*/ 53 w 405"/>
                <a:gd name="T71" fmla="*/ 348 h 902"/>
                <a:gd name="T72" fmla="*/ 36 w 405"/>
                <a:gd name="T73" fmla="*/ 283 h 902"/>
                <a:gd name="T74" fmla="*/ 26 w 405"/>
                <a:gd name="T75" fmla="*/ 222 h 902"/>
                <a:gd name="T76" fmla="*/ 18 w 405"/>
                <a:gd name="T77" fmla="*/ 167 h 902"/>
                <a:gd name="T78" fmla="*/ 15 w 405"/>
                <a:gd name="T79" fmla="*/ 119 h 902"/>
                <a:gd name="T80" fmla="*/ 15 w 405"/>
                <a:gd name="T81" fmla="*/ 78 h 902"/>
                <a:gd name="T82" fmla="*/ 16 w 405"/>
                <a:gd name="T83" fmla="*/ 45 h 902"/>
                <a:gd name="T84" fmla="*/ 17 w 405"/>
                <a:gd name="T85" fmla="*/ 20 h 902"/>
                <a:gd name="T86" fmla="*/ 19 w 405"/>
                <a:gd name="T87" fmla="*/ 5 h 902"/>
                <a:gd name="T88" fmla="*/ 20 w 405"/>
                <a:gd name="T89" fmla="*/ 0 h 902"/>
                <a:gd name="T90" fmla="*/ 16 w 405"/>
                <a:gd name="T91" fmla="*/ 29 h 902"/>
                <a:gd name="T92" fmla="*/ 6 w 405"/>
                <a:gd name="T93" fmla="*/ 97 h 902"/>
                <a:gd name="T94" fmla="*/ 0 w 405"/>
                <a:gd name="T95" fmla="*/ 181 h 902"/>
                <a:gd name="T96" fmla="*/ 1 w 405"/>
                <a:gd name="T97" fmla="*/ 25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902">
                  <a:moveTo>
                    <a:pt x="1" y="258"/>
                  </a:moveTo>
                  <a:lnTo>
                    <a:pt x="5" y="290"/>
                  </a:lnTo>
                  <a:lnTo>
                    <a:pt x="12" y="322"/>
                  </a:lnTo>
                  <a:lnTo>
                    <a:pt x="19" y="354"/>
                  </a:lnTo>
                  <a:lnTo>
                    <a:pt x="28" y="385"/>
                  </a:lnTo>
                  <a:lnTo>
                    <a:pt x="37" y="416"/>
                  </a:lnTo>
                  <a:lnTo>
                    <a:pt x="48" y="447"/>
                  </a:lnTo>
                  <a:lnTo>
                    <a:pt x="60" y="477"/>
                  </a:lnTo>
                  <a:lnTo>
                    <a:pt x="74" y="506"/>
                  </a:lnTo>
                  <a:lnTo>
                    <a:pt x="87" y="535"/>
                  </a:lnTo>
                  <a:lnTo>
                    <a:pt x="103" y="564"/>
                  </a:lnTo>
                  <a:lnTo>
                    <a:pt x="119" y="592"/>
                  </a:lnTo>
                  <a:lnTo>
                    <a:pt x="137" y="618"/>
                  </a:lnTo>
                  <a:lnTo>
                    <a:pt x="154" y="645"/>
                  </a:lnTo>
                  <a:lnTo>
                    <a:pt x="173" y="672"/>
                  </a:lnTo>
                  <a:lnTo>
                    <a:pt x="192" y="697"/>
                  </a:lnTo>
                  <a:lnTo>
                    <a:pt x="212" y="722"/>
                  </a:lnTo>
                  <a:lnTo>
                    <a:pt x="234" y="746"/>
                  </a:lnTo>
                  <a:lnTo>
                    <a:pt x="255" y="770"/>
                  </a:lnTo>
                  <a:lnTo>
                    <a:pt x="276" y="793"/>
                  </a:lnTo>
                  <a:lnTo>
                    <a:pt x="300" y="816"/>
                  </a:lnTo>
                  <a:lnTo>
                    <a:pt x="323" y="838"/>
                  </a:lnTo>
                  <a:lnTo>
                    <a:pt x="347" y="859"/>
                  </a:lnTo>
                  <a:lnTo>
                    <a:pt x="371" y="881"/>
                  </a:lnTo>
                  <a:lnTo>
                    <a:pt x="396" y="901"/>
                  </a:lnTo>
                  <a:lnTo>
                    <a:pt x="400" y="902"/>
                  </a:lnTo>
                  <a:lnTo>
                    <a:pt x="403" y="899"/>
                  </a:lnTo>
                  <a:lnTo>
                    <a:pt x="405" y="895"/>
                  </a:lnTo>
                  <a:lnTo>
                    <a:pt x="403" y="891"/>
                  </a:lnTo>
                  <a:lnTo>
                    <a:pt x="322" y="809"/>
                  </a:lnTo>
                  <a:lnTo>
                    <a:pt x="253" y="728"/>
                  </a:lnTo>
                  <a:lnTo>
                    <a:pt x="194" y="647"/>
                  </a:lnTo>
                  <a:lnTo>
                    <a:pt x="146" y="568"/>
                  </a:lnTo>
                  <a:lnTo>
                    <a:pt x="108" y="491"/>
                  </a:lnTo>
                  <a:lnTo>
                    <a:pt x="77" y="418"/>
                  </a:lnTo>
                  <a:lnTo>
                    <a:pt x="53" y="348"/>
                  </a:lnTo>
                  <a:lnTo>
                    <a:pt x="36" y="283"/>
                  </a:lnTo>
                  <a:lnTo>
                    <a:pt x="26" y="222"/>
                  </a:lnTo>
                  <a:lnTo>
                    <a:pt x="18" y="167"/>
                  </a:lnTo>
                  <a:lnTo>
                    <a:pt x="15" y="119"/>
                  </a:lnTo>
                  <a:lnTo>
                    <a:pt x="15" y="78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6" y="97"/>
                  </a:lnTo>
                  <a:lnTo>
                    <a:pt x="0" y="181"/>
                  </a:lnTo>
                  <a:lnTo>
                    <a:pt x="1" y="25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4" name="Freeform 199"/>
            <p:cNvSpPr>
              <a:spLocks noChangeArrowheads="1"/>
            </p:cNvSpPr>
            <p:nvPr/>
          </p:nvSpPr>
          <p:spPr bwMode="auto">
            <a:xfrm>
              <a:off x="181" y="968"/>
              <a:ext cx="124" cy="161"/>
            </a:xfrm>
            <a:custGeom>
              <a:avLst/>
              <a:gdLst>
                <a:gd name="T0" fmla="*/ 226 w 496"/>
                <a:gd name="T1" fmla="*/ 120 h 641"/>
                <a:gd name="T2" fmla="*/ 251 w 496"/>
                <a:gd name="T3" fmla="*/ 136 h 641"/>
                <a:gd name="T4" fmla="*/ 274 w 496"/>
                <a:gd name="T5" fmla="*/ 153 h 641"/>
                <a:gd name="T6" fmla="*/ 298 w 496"/>
                <a:gd name="T7" fmla="*/ 171 h 641"/>
                <a:gd name="T8" fmla="*/ 321 w 496"/>
                <a:gd name="T9" fmla="*/ 189 h 641"/>
                <a:gd name="T10" fmla="*/ 343 w 496"/>
                <a:gd name="T11" fmla="*/ 209 h 641"/>
                <a:gd name="T12" fmla="*/ 364 w 496"/>
                <a:gd name="T13" fmla="*/ 229 h 641"/>
                <a:gd name="T14" fmla="*/ 385 w 496"/>
                <a:gd name="T15" fmla="*/ 249 h 641"/>
                <a:gd name="T16" fmla="*/ 412 w 496"/>
                <a:gd name="T17" fmla="*/ 281 h 641"/>
                <a:gd name="T18" fmla="*/ 443 w 496"/>
                <a:gd name="T19" fmla="*/ 327 h 641"/>
                <a:gd name="T20" fmla="*/ 465 w 496"/>
                <a:gd name="T21" fmla="*/ 377 h 641"/>
                <a:gd name="T22" fmla="*/ 472 w 496"/>
                <a:gd name="T23" fmla="*/ 430 h 641"/>
                <a:gd name="T24" fmla="*/ 461 w 496"/>
                <a:gd name="T25" fmla="*/ 482 h 641"/>
                <a:gd name="T26" fmla="*/ 440 w 496"/>
                <a:gd name="T27" fmla="*/ 527 h 641"/>
                <a:gd name="T28" fmla="*/ 413 w 496"/>
                <a:gd name="T29" fmla="*/ 570 h 641"/>
                <a:gd name="T30" fmla="*/ 389 w 496"/>
                <a:gd name="T31" fmla="*/ 613 h 641"/>
                <a:gd name="T32" fmla="*/ 379 w 496"/>
                <a:gd name="T33" fmla="*/ 639 h 641"/>
                <a:gd name="T34" fmla="*/ 385 w 496"/>
                <a:gd name="T35" fmla="*/ 640 h 641"/>
                <a:gd name="T36" fmla="*/ 401 w 496"/>
                <a:gd name="T37" fmla="*/ 615 h 641"/>
                <a:gd name="T38" fmla="*/ 432 w 496"/>
                <a:gd name="T39" fmla="*/ 571 h 641"/>
                <a:gd name="T40" fmla="*/ 462 w 496"/>
                <a:gd name="T41" fmla="*/ 527 h 641"/>
                <a:gd name="T42" fmla="*/ 486 w 496"/>
                <a:gd name="T43" fmla="*/ 479 h 641"/>
                <a:gd name="T44" fmla="*/ 496 w 496"/>
                <a:gd name="T45" fmla="*/ 427 h 641"/>
                <a:gd name="T46" fmla="*/ 489 w 496"/>
                <a:gd name="T47" fmla="*/ 376 h 641"/>
                <a:gd name="T48" fmla="*/ 469 w 496"/>
                <a:gd name="T49" fmla="*/ 328 h 641"/>
                <a:gd name="T50" fmla="*/ 440 w 496"/>
                <a:gd name="T51" fmla="*/ 285 h 641"/>
                <a:gd name="T52" fmla="*/ 414 w 496"/>
                <a:gd name="T53" fmla="*/ 253 h 641"/>
                <a:gd name="T54" fmla="*/ 392 w 496"/>
                <a:gd name="T55" fmla="*/ 232 h 641"/>
                <a:gd name="T56" fmla="*/ 368 w 496"/>
                <a:gd name="T57" fmla="*/ 213 h 641"/>
                <a:gd name="T58" fmla="*/ 345 w 496"/>
                <a:gd name="T59" fmla="*/ 195 h 641"/>
                <a:gd name="T60" fmla="*/ 319 w 496"/>
                <a:gd name="T61" fmla="*/ 177 h 641"/>
                <a:gd name="T62" fmla="*/ 294 w 496"/>
                <a:gd name="T63" fmla="*/ 159 h 641"/>
                <a:gd name="T64" fmla="*/ 269 w 496"/>
                <a:gd name="T65" fmla="*/ 141 h 641"/>
                <a:gd name="T66" fmla="*/ 245 w 496"/>
                <a:gd name="T67" fmla="*/ 123 h 641"/>
                <a:gd name="T68" fmla="*/ 214 w 496"/>
                <a:gd name="T69" fmla="*/ 99 h 641"/>
                <a:gd name="T70" fmla="*/ 175 w 496"/>
                <a:gd name="T71" fmla="*/ 72 h 641"/>
                <a:gd name="T72" fmla="*/ 136 w 496"/>
                <a:gd name="T73" fmla="*/ 50 h 641"/>
                <a:gd name="T74" fmla="*/ 97 w 496"/>
                <a:gd name="T75" fmla="*/ 33 h 641"/>
                <a:gd name="T76" fmla="*/ 63 w 496"/>
                <a:gd name="T77" fmla="*/ 19 h 641"/>
                <a:gd name="T78" fmla="*/ 34 w 496"/>
                <a:gd name="T79" fmla="*/ 9 h 641"/>
                <a:gd name="T80" fmla="*/ 13 w 496"/>
                <a:gd name="T81" fmla="*/ 3 h 641"/>
                <a:gd name="T82" fmla="*/ 1 w 496"/>
                <a:gd name="T83" fmla="*/ 0 h 641"/>
                <a:gd name="T84" fmla="*/ 2 w 496"/>
                <a:gd name="T85" fmla="*/ 1 h 641"/>
                <a:gd name="T86" fmla="*/ 14 w 496"/>
                <a:gd name="T87" fmla="*/ 6 h 641"/>
                <a:gd name="T88" fmla="*/ 37 w 496"/>
                <a:gd name="T89" fmla="*/ 17 h 641"/>
                <a:gd name="T90" fmla="*/ 66 w 496"/>
                <a:gd name="T91" fmla="*/ 30 h 641"/>
                <a:gd name="T92" fmla="*/ 100 w 496"/>
                <a:gd name="T93" fmla="*/ 48 h 641"/>
                <a:gd name="T94" fmla="*/ 136 w 496"/>
                <a:gd name="T95" fmla="*/ 66 h 641"/>
                <a:gd name="T96" fmla="*/ 170 w 496"/>
                <a:gd name="T97" fmla="*/ 85 h 641"/>
                <a:gd name="T98" fmla="*/ 202 w 496"/>
                <a:gd name="T99" fmla="*/ 10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641">
                  <a:moveTo>
                    <a:pt x="215" y="112"/>
                  </a:moveTo>
                  <a:lnTo>
                    <a:pt x="226" y="120"/>
                  </a:lnTo>
                  <a:lnTo>
                    <a:pt x="239" y="127"/>
                  </a:lnTo>
                  <a:lnTo>
                    <a:pt x="251" y="136"/>
                  </a:lnTo>
                  <a:lnTo>
                    <a:pt x="263" y="145"/>
                  </a:lnTo>
                  <a:lnTo>
                    <a:pt x="274" y="153"/>
                  </a:lnTo>
                  <a:lnTo>
                    <a:pt x="286" y="162"/>
                  </a:lnTo>
                  <a:lnTo>
                    <a:pt x="298" y="171"/>
                  </a:lnTo>
                  <a:lnTo>
                    <a:pt x="310" y="180"/>
                  </a:lnTo>
                  <a:lnTo>
                    <a:pt x="321" y="189"/>
                  </a:lnTo>
                  <a:lnTo>
                    <a:pt x="332" y="199"/>
                  </a:lnTo>
                  <a:lnTo>
                    <a:pt x="343" y="209"/>
                  </a:lnTo>
                  <a:lnTo>
                    <a:pt x="354" y="218"/>
                  </a:lnTo>
                  <a:lnTo>
                    <a:pt x="364" y="229"/>
                  </a:lnTo>
                  <a:lnTo>
                    <a:pt x="375" y="238"/>
                  </a:lnTo>
                  <a:lnTo>
                    <a:pt x="385" y="249"/>
                  </a:lnTo>
                  <a:lnTo>
                    <a:pt x="395" y="260"/>
                  </a:lnTo>
                  <a:lnTo>
                    <a:pt x="412" y="281"/>
                  </a:lnTo>
                  <a:lnTo>
                    <a:pt x="429" y="302"/>
                  </a:lnTo>
                  <a:lnTo>
                    <a:pt x="443" y="327"/>
                  </a:lnTo>
                  <a:lnTo>
                    <a:pt x="456" y="351"/>
                  </a:lnTo>
                  <a:lnTo>
                    <a:pt x="465" y="377"/>
                  </a:lnTo>
                  <a:lnTo>
                    <a:pt x="471" y="404"/>
                  </a:lnTo>
                  <a:lnTo>
                    <a:pt x="472" y="430"/>
                  </a:lnTo>
                  <a:lnTo>
                    <a:pt x="469" y="458"/>
                  </a:lnTo>
                  <a:lnTo>
                    <a:pt x="461" y="482"/>
                  </a:lnTo>
                  <a:lnTo>
                    <a:pt x="451" y="505"/>
                  </a:lnTo>
                  <a:lnTo>
                    <a:pt x="440" y="527"/>
                  </a:lnTo>
                  <a:lnTo>
                    <a:pt x="427" y="549"/>
                  </a:lnTo>
                  <a:lnTo>
                    <a:pt x="413" y="570"/>
                  </a:lnTo>
                  <a:lnTo>
                    <a:pt x="400" y="591"/>
                  </a:lnTo>
                  <a:lnTo>
                    <a:pt x="389" y="613"/>
                  </a:lnTo>
                  <a:lnTo>
                    <a:pt x="379" y="636"/>
                  </a:lnTo>
                  <a:lnTo>
                    <a:pt x="379" y="639"/>
                  </a:lnTo>
                  <a:lnTo>
                    <a:pt x="382" y="641"/>
                  </a:lnTo>
                  <a:lnTo>
                    <a:pt x="385" y="640"/>
                  </a:lnTo>
                  <a:lnTo>
                    <a:pt x="389" y="638"/>
                  </a:lnTo>
                  <a:lnTo>
                    <a:pt x="401" y="615"/>
                  </a:lnTo>
                  <a:lnTo>
                    <a:pt x="416" y="592"/>
                  </a:lnTo>
                  <a:lnTo>
                    <a:pt x="432" y="571"/>
                  </a:lnTo>
                  <a:lnTo>
                    <a:pt x="447" y="549"/>
                  </a:lnTo>
                  <a:lnTo>
                    <a:pt x="462" y="527"/>
                  </a:lnTo>
                  <a:lnTo>
                    <a:pt x="475" y="504"/>
                  </a:lnTo>
                  <a:lnTo>
                    <a:pt x="486" y="479"/>
                  </a:lnTo>
                  <a:lnTo>
                    <a:pt x="493" y="454"/>
                  </a:lnTo>
                  <a:lnTo>
                    <a:pt x="496" y="427"/>
                  </a:lnTo>
                  <a:lnTo>
                    <a:pt x="494" y="401"/>
                  </a:lnTo>
                  <a:lnTo>
                    <a:pt x="489" y="376"/>
                  </a:lnTo>
                  <a:lnTo>
                    <a:pt x="480" y="351"/>
                  </a:lnTo>
                  <a:lnTo>
                    <a:pt x="469" y="328"/>
                  </a:lnTo>
                  <a:lnTo>
                    <a:pt x="456" y="306"/>
                  </a:lnTo>
                  <a:lnTo>
                    <a:pt x="440" y="285"/>
                  </a:lnTo>
                  <a:lnTo>
                    <a:pt x="424" y="265"/>
                  </a:lnTo>
                  <a:lnTo>
                    <a:pt x="414" y="253"/>
                  </a:lnTo>
                  <a:lnTo>
                    <a:pt x="403" y="243"/>
                  </a:lnTo>
                  <a:lnTo>
                    <a:pt x="392" y="232"/>
                  </a:lnTo>
                  <a:lnTo>
                    <a:pt x="381" y="222"/>
                  </a:lnTo>
                  <a:lnTo>
                    <a:pt x="368" y="213"/>
                  </a:lnTo>
                  <a:lnTo>
                    <a:pt x="357" y="203"/>
                  </a:lnTo>
                  <a:lnTo>
                    <a:pt x="345" y="195"/>
                  </a:lnTo>
                  <a:lnTo>
                    <a:pt x="332" y="185"/>
                  </a:lnTo>
                  <a:lnTo>
                    <a:pt x="319" y="177"/>
                  </a:lnTo>
                  <a:lnTo>
                    <a:pt x="306" y="168"/>
                  </a:lnTo>
                  <a:lnTo>
                    <a:pt x="294" y="159"/>
                  </a:lnTo>
                  <a:lnTo>
                    <a:pt x="282" y="150"/>
                  </a:lnTo>
                  <a:lnTo>
                    <a:pt x="269" y="141"/>
                  </a:lnTo>
                  <a:lnTo>
                    <a:pt x="256" y="133"/>
                  </a:lnTo>
                  <a:lnTo>
                    <a:pt x="245" y="123"/>
                  </a:lnTo>
                  <a:lnTo>
                    <a:pt x="233" y="114"/>
                  </a:lnTo>
                  <a:lnTo>
                    <a:pt x="214" y="99"/>
                  </a:lnTo>
                  <a:lnTo>
                    <a:pt x="194" y="85"/>
                  </a:lnTo>
                  <a:lnTo>
                    <a:pt x="175" y="72"/>
                  </a:lnTo>
                  <a:lnTo>
                    <a:pt x="155" y="60"/>
                  </a:lnTo>
                  <a:lnTo>
                    <a:pt x="136" y="50"/>
                  </a:lnTo>
                  <a:lnTo>
                    <a:pt x="117" y="40"/>
                  </a:lnTo>
                  <a:lnTo>
                    <a:pt x="97" y="33"/>
                  </a:lnTo>
                  <a:lnTo>
                    <a:pt x="80" y="25"/>
                  </a:lnTo>
                  <a:lnTo>
                    <a:pt x="63" y="19"/>
                  </a:lnTo>
                  <a:lnTo>
                    <a:pt x="48" y="13"/>
                  </a:lnTo>
                  <a:lnTo>
                    <a:pt x="34" y="9"/>
                  </a:lnTo>
                  <a:lnTo>
                    <a:pt x="23" y="6"/>
                  </a:lnTo>
                  <a:lnTo>
                    <a:pt x="13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5" y="11"/>
                  </a:lnTo>
                  <a:lnTo>
                    <a:pt x="37" y="17"/>
                  </a:lnTo>
                  <a:lnTo>
                    <a:pt x="50" y="23"/>
                  </a:lnTo>
                  <a:lnTo>
                    <a:pt x="66" y="30"/>
                  </a:lnTo>
                  <a:lnTo>
                    <a:pt x="82" y="39"/>
                  </a:lnTo>
                  <a:lnTo>
                    <a:pt x="100" y="48"/>
                  </a:lnTo>
                  <a:lnTo>
                    <a:pt x="118" y="57"/>
                  </a:lnTo>
                  <a:lnTo>
                    <a:pt x="136" y="66"/>
                  </a:lnTo>
                  <a:lnTo>
                    <a:pt x="153" y="75"/>
                  </a:lnTo>
                  <a:lnTo>
                    <a:pt x="170" y="85"/>
                  </a:lnTo>
                  <a:lnTo>
                    <a:pt x="187" y="94"/>
                  </a:lnTo>
                  <a:lnTo>
                    <a:pt x="202" y="103"/>
                  </a:lnTo>
                  <a:lnTo>
                    <a:pt x="215" y="11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5" name="Freeform 200"/>
            <p:cNvSpPr>
              <a:spLocks noChangeArrowheads="1"/>
            </p:cNvSpPr>
            <p:nvPr/>
          </p:nvSpPr>
          <p:spPr bwMode="auto">
            <a:xfrm>
              <a:off x="314" y="963"/>
              <a:ext cx="70" cy="146"/>
            </a:xfrm>
            <a:custGeom>
              <a:avLst/>
              <a:gdLst>
                <a:gd name="T0" fmla="*/ 0 w 281"/>
                <a:gd name="T1" fmla="*/ 0 h 583"/>
                <a:gd name="T2" fmla="*/ 13 w 281"/>
                <a:gd name="T3" fmla="*/ 16 h 583"/>
                <a:gd name="T4" fmla="*/ 26 w 281"/>
                <a:gd name="T5" fmla="*/ 32 h 583"/>
                <a:gd name="T6" fmla="*/ 40 w 281"/>
                <a:gd name="T7" fmla="*/ 47 h 583"/>
                <a:gd name="T8" fmla="*/ 53 w 281"/>
                <a:gd name="T9" fmla="*/ 63 h 583"/>
                <a:gd name="T10" fmla="*/ 65 w 281"/>
                <a:gd name="T11" fmla="*/ 79 h 583"/>
                <a:gd name="T12" fmla="*/ 78 w 281"/>
                <a:gd name="T13" fmla="*/ 94 h 583"/>
                <a:gd name="T14" fmla="*/ 91 w 281"/>
                <a:gd name="T15" fmla="*/ 110 h 583"/>
                <a:gd name="T16" fmla="*/ 103 w 281"/>
                <a:gd name="T17" fmla="*/ 126 h 583"/>
                <a:gd name="T18" fmla="*/ 114 w 281"/>
                <a:gd name="T19" fmla="*/ 143 h 583"/>
                <a:gd name="T20" fmla="*/ 126 w 281"/>
                <a:gd name="T21" fmla="*/ 159 h 583"/>
                <a:gd name="T22" fmla="*/ 138 w 281"/>
                <a:gd name="T23" fmla="*/ 176 h 583"/>
                <a:gd name="T24" fmla="*/ 149 w 281"/>
                <a:gd name="T25" fmla="*/ 193 h 583"/>
                <a:gd name="T26" fmla="*/ 159 w 281"/>
                <a:gd name="T27" fmla="*/ 211 h 583"/>
                <a:gd name="T28" fmla="*/ 169 w 281"/>
                <a:gd name="T29" fmla="*/ 229 h 583"/>
                <a:gd name="T30" fmla="*/ 178 w 281"/>
                <a:gd name="T31" fmla="*/ 247 h 583"/>
                <a:gd name="T32" fmla="*/ 187 w 281"/>
                <a:gd name="T33" fmla="*/ 265 h 583"/>
                <a:gd name="T34" fmla="*/ 205 w 281"/>
                <a:gd name="T35" fmla="*/ 307 h 583"/>
                <a:gd name="T36" fmla="*/ 222 w 281"/>
                <a:gd name="T37" fmla="*/ 357 h 583"/>
                <a:gd name="T38" fmla="*/ 238 w 281"/>
                <a:gd name="T39" fmla="*/ 410 h 583"/>
                <a:gd name="T40" fmla="*/ 252 w 281"/>
                <a:gd name="T41" fmla="*/ 462 h 583"/>
                <a:gd name="T42" fmla="*/ 264 w 281"/>
                <a:gd name="T43" fmla="*/ 510 h 583"/>
                <a:gd name="T44" fmla="*/ 273 w 281"/>
                <a:gd name="T45" fmla="*/ 548 h 583"/>
                <a:gd name="T46" fmla="*/ 279 w 281"/>
                <a:gd name="T47" fmla="*/ 575 h 583"/>
                <a:gd name="T48" fmla="*/ 281 w 281"/>
                <a:gd name="T49" fmla="*/ 583 h 583"/>
                <a:gd name="T50" fmla="*/ 277 w 281"/>
                <a:gd name="T51" fmla="*/ 542 h 583"/>
                <a:gd name="T52" fmla="*/ 270 w 281"/>
                <a:gd name="T53" fmla="*/ 501 h 583"/>
                <a:gd name="T54" fmla="*/ 263 w 281"/>
                <a:gd name="T55" fmla="*/ 460 h 583"/>
                <a:gd name="T56" fmla="*/ 253 w 281"/>
                <a:gd name="T57" fmla="*/ 420 h 583"/>
                <a:gd name="T58" fmla="*/ 242 w 281"/>
                <a:gd name="T59" fmla="*/ 380 h 583"/>
                <a:gd name="T60" fmla="*/ 231 w 281"/>
                <a:gd name="T61" fmla="*/ 340 h 583"/>
                <a:gd name="T62" fmla="*/ 217 w 281"/>
                <a:gd name="T63" fmla="*/ 302 h 583"/>
                <a:gd name="T64" fmla="*/ 201 w 281"/>
                <a:gd name="T65" fmla="*/ 264 h 583"/>
                <a:gd name="T66" fmla="*/ 192 w 281"/>
                <a:gd name="T67" fmla="*/ 245 h 583"/>
                <a:gd name="T68" fmla="*/ 183 w 281"/>
                <a:gd name="T69" fmla="*/ 225 h 583"/>
                <a:gd name="T70" fmla="*/ 173 w 281"/>
                <a:gd name="T71" fmla="*/ 206 h 583"/>
                <a:gd name="T72" fmla="*/ 162 w 281"/>
                <a:gd name="T73" fmla="*/ 188 h 583"/>
                <a:gd name="T74" fmla="*/ 151 w 281"/>
                <a:gd name="T75" fmla="*/ 170 h 583"/>
                <a:gd name="T76" fmla="*/ 139 w 281"/>
                <a:gd name="T77" fmla="*/ 152 h 583"/>
                <a:gd name="T78" fmla="*/ 127 w 281"/>
                <a:gd name="T79" fmla="*/ 135 h 583"/>
                <a:gd name="T80" fmla="*/ 114 w 281"/>
                <a:gd name="T81" fmla="*/ 118 h 583"/>
                <a:gd name="T82" fmla="*/ 102 w 281"/>
                <a:gd name="T83" fmla="*/ 102 h 583"/>
                <a:gd name="T84" fmla="*/ 88 w 281"/>
                <a:gd name="T85" fmla="*/ 87 h 583"/>
                <a:gd name="T86" fmla="*/ 74 w 281"/>
                <a:gd name="T87" fmla="*/ 72 h 583"/>
                <a:gd name="T88" fmla="*/ 60 w 281"/>
                <a:gd name="T89" fmla="*/ 57 h 583"/>
                <a:gd name="T90" fmla="*/ 45 w 281"/>
                <a:gd name="T91" fmla="*/ 43 h 583"/>
                <a:gd name="T92" fmla="*/ 30 w 281"/>
                <a:gd name="T93" fmla="*/ 28 h 583"/>
                <a:gd name="T94" fmla="*/ 16 w 281"/>
                <a:gd name="T95" fmla="*/ 14 h 583"/>
                <a:gd name="T96" fmla="*/ 1 w 281"/>
                <a:gd name="T97" fmla="*/ 0 h 583"/>
                <a:gd name="T98" fmla="*/ 1 w 281"/>
                <a:gd name="T99" fmla="*/ 0 h 583"/>
                <a:gd name="T100" fmla="*/ 1 w 281"/>
                <a:gd name="T101" fmla="*/ 0 h 583"/>
                <a:gd name="T102" fmla="*/ 0 w 281"/>
                <a:gd name="T103" fmla="*/ 0 h 583"/>
                <a:gd name="T104" fmla="*/ 0 w 281"/>
                <a:gd name="T105" fmla="*/ 0 h 583"/>
                <a:gd name="T106" fmla="*/ 0 w 281"/>
                <a:gd name="T10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583">
                  <a:moveTo>
                    <a:pt x="0" y="0"/>
                  </a:moveTo>
                  <a:lnTo>
                    <a:pt x="13" y="16"/>
                  </a:lnTo>
                  <a:lnTo>
                    <a:pt x="26" y="32"/>
                  </a:lnTo>
                  <a:lnTo>
                    <a:pt x="40" y="47"/>
                  </a:lnTo>
                  <a:lnTo>
                    <a:pt x="53" y="63"/>
                  </a:lnTo>
                  <a:lnTo>
                    <a:pt x="65" y="79"/>
                  </a:lnTo>
                  <a:lnTo>
                    <a:pt x="78" y="94"/>
                  </a:lnTo>
                  <a:lnTo>
                    <a:pt x="91" y="110"/>
                  </a:lnTo>
                  <a:lnTo>
                    <a:pt x="103" y="126"/>
                  </a:lnTo>
                  <a:lnTo>
                    <a:pt x="114" y="143"/>
                  </a:lnTo>
                  <a:lnTo>
                    <a:pt x="126" y="159"/>
                  </a:lnTo>
                  <a:lnTo>
                    <a:pt x="138" y="176"/>
                  </a:lnTo>
                  <a:lnTo>
                    <a:pt x="149" y="193"/>
                  </a:lnTo>
                  <a:lnTo>
                    <a:pt x="159" y="211"/>
                  </a:lnTo>
                  <a:lnTo>
                    <a:pt x="169" y="229"/>
                  </a:lnTo>
                  <a:lnTo>
                    <a:pt x="178" y="247"/>
                  </a:lnTo>
                  <a:lnTo>
                    <a:pt x="187" y="265"/>
                  </a:lnTo>
                  <a:lnTo>
                    <a:pt x="205" y="307"/>
                  </a:lnTo>
                  <a:lnTo>
                    <a:pt x="222" y="357"/>
                  </a:lnTo>
                  <a:lnTo>
                    <a:pt x="238" y="410"/>
                  </a:lnTo>
                  <a:lnTo>
                    <a:pt x="252" y="462"/>
                  </a:lnTo>
                  <a:lnTo>
                    <a:pt x="264" y="510"/>
                  </a:lnTo>
                  <a:lnTo>
                    <a:pt x="273" y="548"/>
                  </a:lnTo>
                  <a:lnTo>
                    <a:pt x="279" y="575"/>
                  </a:lnTo>
                  <a:lnTo>
                    <a:pt x="281" y="583"/>
                  </a:lnTo>
                  <a:lnTo>
                    <a:pt x="277" y="542"/>
                  </a:lnTo>
                  <a:lnTo>
                    <a:pt x="270" y="501"/>
                  </a:lnTo>
                  <a:lnTo>
                    <a:pt x="263" y="460"/>
                  </a:lnTo>
                  <a:lnTo>
                    <a:pt x="253" y="420"/>
                  </a:lnTo>
                  <a:lnTo>
                    <a:pt x="242" y="380"/>
                  </a:lnTo>
                  <a:lnTo>
                    <a:pt x="231" y="340"/>
                  </a:lnTo>
                  <a:lnTo>
                    <a:pt x="217" y="302"/>
                  </a:lnTo>
                  <a:lnTo>
                    <a:pt x="201" y="264"/>
                  </a:lnTo>
                  <a:lnTo>
                    <a:pt x="192" y="245"/>
                  </a:lnTo>
                  <a:lnTo>
                    <a:pt x="183" y="225"/>
                  </a:lnTo>
                  <a:lnTo>
                    <a:pt x="173" y="206"/>
                  </a:lnTo>
                  <a:lnTo>
                    <a:pt x="162" y="188"/>
                  </a:lnTo>
                  <a:lnTo>
                    <a:pt x="151" y="170"/>
                  </a:lnTo>
                  <a:lnTo>
                    <a:pt x="139" y="152"/>
                  </a:lnTo>
                  <a:lnTo>
                    <a:pt x="127" y="135"/>
                  </a:lnTo>
                  <a:lnTo>
                    <a:pt x="114" y="118"/>
                  </a:lnTo>
                  <a:lnTo>
                    <a:pt x="102" y="102"/>
                  </a:lnTo>
                  <a:lnTo>
                    <a:pt x="88" y="87"/>
                  </a:lnTo>
                  <a:lnTo>
                    <a:pt x="74" y="72"/>
                  </a:lnTo>
                  <a:lnTo>
                    <a:pt x="60" y="57"/>
                  </a:lnTo>
                  <a:lnTo>
                    <a:pt x="45" y="43"/>
                  </a:lnTo>
                  <a:lnTo>
                    <a:pt x="30" y="2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6" name="Freeform 201"/>
            <p:cNvSpPr>
              <a:spLocks noChangeArrowheads="1"/>
            </p:cNvSpPr>
            <p:nvPr/>
          </p:nvSpPr>
          <p:spPr bwMode="auto">
            <a:xfrm>
              <a:off x="248" y="1132"/>
              <a:ext cx="160" cy="58"/>
            </a:xfrm>
            <a:custGeom>
              <a:avLst/>
              <a:gdLst>
                <a:gd name="T0" fmla="*/ 66 w 640"/>
                <a:gd name="T1" fmla="*/ 215 h 235"/>
                <a:gd name="T2" fmla="*/ 68 w 640"/>
                <a:gd name="T3" fmla="*/ 162 h 235"/>
                <a:gd name="T4" fmla="*/ 69 w 640"/>
                <a:gd name="T5" fmla="*/ 131 h 235"/>
                <a:gd name="T6" fmla="*/ 75 w 640"/>
                <a:gd name="T7" fmla="*/ 103 h 235"/>
                <a:gd name="T8" fmla="*/ 89 w 640"/>
                <a:gd name="T9" fmla="*/ 71 h 235"/>
                <a:gd name="T10" fmla="*/ 117 w 640"/>
                <a:gd name="T11" fmla="*/ 46 h 235"/>
                <a:gd name="T12" fmla="*/ 156 w 640"/>
                <a:gd name="T13" fmla="*/ 35 h 235"/>
                <a:gd name="T14" fmla="*/ 190 w 640"/>
                <a:gd name="T15" fmla="*/ 33 h 235"/>
                <a:gd name="T16" fmla="*/ 223 w 640"/>
                <a:gd name="T17" fmla="*/ 36 h 235"/>
                <a:gd name="T18" fmla="*/ 255 w 640"/>
                <a:gd name="T19" fmla="*/ 44 h 235"/>
                <a:gd name="T20" fmla="*/ 286 w 640"/>
                <a:gd name="T21" fmla="*/ 55 h 235"/>
                <a:gd name="T22" fmla="*/ 315 w 640"/>
                <a:gd name="T23" fmla="*/ 70 h 235"/>
                <a:gd name="T24" fmla="*/ 343 w 640"/>
                <a:gd name="T25" fmla="*/ 87 h 235"/>
                <a:gd name="T26" fmla="*/ 371 w 640"/>
                <a:gd name="T27" fmla="*/ 104 h 235"/>
                <a:gd name="T28" fmla="*/ 399 w 640"/>
                <a:gd name="T29" fmla="*/ 122 h 235"/>
                <a:gd name="T30" fmla="*/ 429 w 640"/>
                <a:gd name="T31" fmla="*/ 135 h 235"/>
                <a:gd name="T32" fmla="*/ 459 w 640"/>
                <a:gd name="T33" fmla="*/ 146 h 235"/>
                <a:gd name="T34" fmla="*/ 491 w 640"/>
                <a:gd name="T35" fmla="*/ 156 h 235"/>
                <a:gd name="T36" fmla="*/ 522 w 640"/>
                <a:gd name="T37" fmla="*/ 162 h 235"/>
                <a:gd name="T38" fmla="*/ 554 w 640"/>
                <a:gd name="T39" fmla="*/ 167 h 235"/>
                <a:gd name="T40" fmla="*/ 587 w 640"/>
                <a:gd name="T41" fmla="*/ 171 h 235"/>
                <a:gd name="T42" fmla="*/ 620 w 640"/>
                <a:gd name="T43" fmla="*/ 173 h 235"/>
                <a:gd name="T44" fmla="*/ 638 w 640"/>
                <a:gd name="T45" fmla="*/ 172 h 235"/>
                <a:gd name="T46" fmla="*/ 640 w 640"/>
                <a:gd name="T47" fmla="*/ 167 h 235"/>
                <a:gd name="T48" fmla="*/ 622 w 640"/>
                <a:gd name="T49" fmla="*/ 163 h 235"/>
                <a:gd name="T50" fmla="*/ 590 w 640"/>
                <a:gd name="T51" fmla="*/ 159 h 235"/>
                <a:gd name="T52" fmla="*/ 558 w 640"/>
                <a:gd name="T53" fmla="*/ 154 h 235"/>
                <a:gd name="T54" fmla="*/ 527 w 640"/>
                <a:gd name="T55" fmla="*/ 146 h 235"/>
                <a:gd name="T56" fmla="*/ 496 w 640"/>
                <a:gd name="T57" fmla="*/ 138 h 235"/>
                <a:gd name="T58" fmla="*/ 467 w 640"/>
                <a:gd name="T59" fmla="*/ 126 h 235"/>
                <a:gd name="T60" fmla="*/ 438 w 640"/>
                <a:gd name="T61" fmla="*/ 113 h 235"/>
                <a:gd name="T62" fmla="*/ 410 w 640"/>
                <a:gd name="T63" fmla="*/ 97 h 235"/>
                <a:gd name="T64" fmla="*/ 383 w 640"/>
                <a:gd name="T65" fmla="*/ 80 h 235"/>
                <a:gd name="T66" fmla="*/ 358 w 640"/>
                <a:gd name="T67" fmla="*/ 64 h 235"/>
                <a:gd name="T68" fmla="*/ 333 w 640"/>
                <a:gd name="T69" fmla="*/ 48 h 235"/>
                <a:gd name="T70" fmla="*/ 307 w 640"/>
                <a:gd name="T71" fmla="*/ 33 h 235"/>
                <a:gd name="T72" fmla="*/ 281 w 640"/>
                <a:gd name="T73" fmla="*/ 20 h 235"/>
                <a:gd name="T74" fmla="*/ 254 w 640"/>
                <a:gd name="T75" fmla="*/ 10 h 235"/>
                <a:gd name="T76" fmla="*/ 225 w 640"/>
                <a:gd name="T77" fmla="*/ 3 h 235"/>
                <a:gd name="T78" fmla="*/ 195 w 640"/>
                <a:gd name="T79" fmla="*/ 0 h 235"/>
                <a:gd name="T80" fmla="*/ 166 w 640"/>
                <a:gd name="T81" fmla="*/ 1 h 235"/>
                <a:gd name="T82" fmla="*/ 142 w 640"/>
                <a:gd name="T83" fmla="*/ 7 h 235"/>
                <a:gd name="T84" fmla="*/ 118 w 640"/>
                <a:gd name="T85" fmla="*/ 18 h 235"/>
                <a:gd name="T86" fmla="*/ 97 w 640"/>
                <a:gd name="T87" fmla="*/ 32 h 235"/>
                <a:gd name="T88" fmla="*/ 79 w 640"/>
                <a:gd name="T89" fmla="*/ 50 h 235"/>
                <a:gd name="T90" fmla="*/ 66 w 640"/>
                <a:gd name="T91" fmla="*/ 70 h 235"/>
                <a:gd name="T92" fmla="*/ 59 w 640"/>
                <a:gd name="T93" fmla="*/ 94 h 235"/>
                <a:gd name="T94" fmla="*/ 57 w 640"/>
                <a:gd name="T95" fmla="*/ 118 h 235"/>
                <a:gd name="T96" fmla="*/ 59 w 640"/>
                <a:gd name="T97" fmla="*/ 152 h 235"/>
                <a:gd name="T98" fmla="*/ 58 w 640"/>
                <a:gd name="T99" fmla="*/ 210 h 235"/>
                <a:gd name="T100" fmla="*/ 36 w 640"/>
                <a:gd name="T101" fmla="*/ 208 h 235"/>
                <a:gd name="T102" fmla="*/ 21 w 640"/>
                <a:gd name="T103" fmla="*/ 196 h 235"/>
                <a:gd name="T104" fmla="*/ 9 w 640"/>
                <a:gd name="T105" fmla="*/ 183 h 235"/>
                <a:gd name="T106" fmla="*/ 1 w 640"/>
                <a:gd name="T107" fmla="*/ 176 h 235"/>
                <a:gd name="T108" fmla="*/ 2 w 640"/>
                <a:gd name="T109" fmla="*/ 178 h 235"/>
                <a:gd name="T110" fmla="*/ 15 w 640"/>
                <a:gd name="T111" fmla="*/ 199 h 235"/>
                <a:gd name="T112" fmla="*/ 34 w 640"/>
                <a:gd name="T113" fmla="*/ 224 h 235"/>
                <a:gd name="T114" fmla="*/ 54 w 640"/>
                <a:gd name="T1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0" h="235">
                  <a:moveTo>
                    <a:pt x="63" y="230"/>
                  </a:moveTo>
                  <a:lnTo>
                    <a:pt x="66" y="215"/>
                  </a:lnTo>
                  <a:lnTo>
                    <a:pt x="68" y="190"/>
                  </a:lnTo>
                  <a:lnTo>
                    <a:pt x="68" y="162"/>
                  </a:lnTo>
                  <a:lnTo>
                    <a:pt x="68" y="142"/>
                  </a:lnTo>
                  <a:lnTo>
                    <a:pt x="69" y="131"/>
                  </a:lnTo>
                  <a:lnTo>
                    <a:pt x="70" y="118"/>
                  </a:lnTo>
                  <a:lnTo>
                    <a:pt x="75" y="103"/>
                  </a:lnTo>
                  <a:lnTo>
                    <a:pt x="80" y="86"/>
                  </a:lnTo>
                  <a:lnTo>
                    <a:pt x="89" y="71"/>
                  </a:lnTo>
                  <a:lnTo>
                    <a:pt x="101" y="58"/>
                  </a:lnTo>
                  <a:lnTo>
                    <a:pt x="117" y="46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3" y="34"/>
                  </a:lnTo>
                  <a:lnTo>
                    <a:pt x="190" y="33"/>
                  </a:lnTo>
                  <a:lnTo>
                    <a:pt x="207" y="34"/>
                  </a:lnTo>
                  <a:lnTo>
                    <a:pt x="223" y="36"/>
                  </a:lnTo>
                  <a:lnTo>
                    <a:pt x="240" y="39"/>
                  </a:lnTo>
                  <a:lnTo>
                    <a:pt x="255" y="44"/>
                  </a:lnTo>
                  <a:lnTo>
                    <a:pt x="271" y="49"/>
                  </a:lnTo>
                  <a:lnTo>
                    <a:pt x="286" y="55"/>
                  </a:lnTo>
                  <a:lnTo>
                    <a:pt x="301" y="63"/>
                  </a:lnTo>
                  <a:lnTo>
                    <a:pt x="315" y="70"/>
                  </a:lnTo>
                  <a:lnTo>
                    <a:pt x="330" y="79"/>
                  </a:lnTo>
                  <a:lnTo>
                    <a:pt x="343" y="87"/>
                  </a:lnTo>
                  <a:lnTo>
                    <a:pt x="357" y="96"/>
                  </a:lnTo>
                  <a:lnTo>
                    <a:pt x="371" y="104"/>
                  </a:lnTo>
                  <a:lnTo>
                    <a:pt x="385" y="113"/>
                  </a:lnTo>
                  <a:lnTo>
                    <a:pt x="399" y="122"/>
                  </a:lnTo>
                  <a:lnTo>
                    <a:pt x="414" y="128"/>
                  </a:lnTo>
                  <a:lnTo>
                    <a:pt x="429" y="135"/>
                  </a:lnTo>
                  <a:lnTo>
                    <a:pt x="444" y="141"/>
                  </a:lnTo>
                  <a:lnTo>
                    <a:pt x="459" y="146"/>
                  </a:lnTo>
                  <a:lnTo>
                    <a:pt x="475" y="151"/>
                  </a:lnTo>
                  <a:lnTo>
                    <a:pt x="491" y="156"/>
                  </a:lnTo>
                  <a:lnTo>
                    <a:pt x="506" y="159"/>
                  </a:lnTo>
                  <a:lnTo>
                    <a:pt x="522" y="162"/>
                  </a:lnTo>
                  <a:lnTo>
                    <a:pt x="538" y="164"/>
                  </a:lnTo>
                  <a:lnTo>
                    <a:pt x="554" y="167"/>
                  </a:lnTo>
                  <a:lnTo>
                    <a:pt x="571" y="168"/>
                  </a:lnTo>
                  <a:lnTo>
                    <a:pt x="587" y="171"/>
                  </a:lnTo>
                  <a:lnTo>
                    <a:pt x="603" y="172"/>
                  </a:lnTo>
                  <a:lnTo>
                    <a:pt x="620" y="173"/>
                  </a:lnTo>
                  <a:lnTo>
                    <a:pt x="636" y="173"/>
                  </a:lnTo>
                  <a:lnTo>
                    <a:pt x="638" y="172"/>
                  </a:lnTo>
                  <a:lnTo>
                    <a:pt x="640" y="170"/>
                  </a:lnTo>
                  <a:lnTo>
                    <a:pt x="640" y="167"/>
                  </a:lnTo>
                  <a:lnTo>
                    <a:pt x="638" y="165"/>
                  </a:lnTo>
                  <a:lnTo>
                    <a:pt x="622" y="163"/>
                  </a:lnTo>
                  <a:lnTo>
                    <a:pt x="606" y="161"/>
                  </a:lnTo>
                  <a:lnTo>
                    <a:pt x="590" y="159"/>
                  </a:lnTo>
                  <a:lnTo>
                    <a:pt x="574" y="157"/>
                  </a:lnTo>
                  <a:lnTo>
                    <a:pt x="558" y="154"/>
                  </a:lnTo>
                  <a:lnTo>
                    <a:pt x="542" y="150"/>
                  </a:lnTo>
                  <a:lnTo>
                    <a:pt x="527" y="146"/>
                  </a:lnTo>
                  <a:lnTo>
                    <a:pt x="512" y="142"/>
                  </a:lnTo>
                  <a:lnTo>
                    <a:pt x="496" y="138"/>
                  </a:lnTo>
                  <a:lnTo>
                    <a:pt x="482" y="132"/>
                  </a:lnTo>
                  <a:lnTo>
                    <a:pt x="467" y="126"/>
                  </a:lnTo>
                  <a:lnTo>
                    <a:pt x="452" y="120"/>
                  </a:lnTo>
                  <a:lnTo>
                    <a:pt x="438" y="113"/>
                  </a:lnTo>
                  <a:lnTo>
                    <a:pt x="423" y="106"/>
                  </a:lnTo>
                  <a:lnTo>
                    <a:pt x="410" y="97"/>
                  </a:lnTo>
                  <a:lnTo>
                    <a:pt x="396" y="89"/>
                  </a:lnTo>
                  <a:lnTo>
                    <a:pt x="383" y="80"/>
                  </a:lnTo>
                  <a:lnTo>
                    <a:pt x="371" y="73"/>
                  </a:lnTo>
                  <a:lnTo>
                    <a:pt x="358" y="64"/>
                  </a:lnTo>
                  <a:lnTo>
                    <a:pt x="346" y="57"/>
                  </a:lnTo>
                  <a:lnTo>
                    <a:pt x="333" y="48"/>
                  </a:lnTo>
                  <a:lnTo>
                    <a:pt x="320" y="41"/>
                  </a:lnTo>
                  <a:lnTo>
                    <a:pt x="307" y="33"/>
                  </a:lnTo>
                  <a:lnTo>
                    <a:pt x="294" y="27"/>
                  </a:lnTo>
                  <a:lnTo>
                    <a:pt x="281" y="20"/>
                  </a:lnTo>
                  <a:lnTo>
                    <a:pt x="268" y="15"/>
                  </a:lnTo>
                  <a:lnTo>
                    <a:pt x="254" y="10"/>
                  </a:lnTo>
                  <a:lnTo>
                    <a:pt x="239" y="6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5" y="0"/>
                  </a:lnTo>
                  <a:lnTo>
                    <a:pt x="179" y="0"/>
                  </a:lnTo>
                  <a:lnTo>
                    <a:pt x="166" y="1"/>
                  </a:lnTo>
                  <a:lnTo>
                    <a:pt x="154" y="3"/>
                  </a:lnTo>
                  <a:lnTo>
                    <a:pt x="142" y="7"/>
                  </a:lnTo>
                  <a:lnTo>
                    <a:pt x="130" y="12"/>
                  </a:lnTo>
                  <a:lnTo>
                    <a:pt x="118" y="18"/>
                  </a:lnTo>
                  <a:lnTo>
                    <a:pt x="108" y="25"/>
                  </a:lnTo>
                  <a:lnTo>
                    <a:pt x="97" y="32"/>
                  </a:lnTo>
                  <a:lnTo>
                    <a:pt x="87" y="41"/>
                  </a:lnTo>
                  <a:lnTo>
                    <a:pt x="79" y="50"/>
                  </a:lnTo>
                  <a:lnTo>
                    <a:pt x="71" y="60"/>
                  </a:lnTo>
                  <a:lnTo>
                    <a:pt x="66" y="70"/>
                  </a:lnTo>
                  <a:lnTo>
                    <a:pt x="62" y="82"/>
                  </a:lnTo>
                  <a:lnTo>
                    <a:pt x="59" y="94"/>
                  </a:lnTo>
                  <a:lnTo>
                    <a:pt x="58" y="106"/>
                  </a:lnTo>
                  <a:lnTo>
                    <a:pt x="57" y="118"/>
                  </a:lnTo>
                  <a:lnTo>
                    <a:pt x="57" y="131"/>
                  </a:lnTo>
                  <a:lnTo>
                    <a:pt x="59" y="152"/>
                  </a:lnTo>
                  <a:lnTo>
                    <a:pt x="61" y="184"/>
                  </a:lnTo>
                  <a:lnTo>
                    <a:pt x="58" y="210"/>
                  </a:lnTo>
                  <a:lnTo>
                    <a:pt x="43" y="212"/>
                  </a:lnTo>
                  <a:lnTo>
                    <a:pt x="36" y="208"/>
                  </a:lnTo>
                  <a:lnTo>
                    <a:pt x="29" y="201"/>
                  </a:lnTo>
                  <a:lnTo>
                    <a:pt x="21" y="196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4" y="179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7" y="187"/>
                  </a:lnTo>
                  <a:lnTo>
                    <a:pt x="15" y="199"/>
                  </a:lnTo>
                  <a:lnTo>
                    <a:pt x="23" y="212"/>
                  </a:lnTo>
                  <a:lnTo>
                    <a:pt x="34" y="224"/>
                  </a:lnTo>
                  <a:lnTo>
                    <a:pt x="45" y="232"/>
                  </a:lnTo>
                  <a:lnTo>
                    <a:pt x="54" y="235"/>
                  </a:lnTo>
                  <a:lnTo>
                    <a:pt x="63" y="2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7" name="Freeform 202"/>
            <p:cNvSpPr>
              <a:spLocks noChangeArrowheads="1"/>
            </p:cNvSpPr>
            <p:nvPr/>
          </p:nvSpPr>
          <p:spPr bwMode="auto">
            <a:xfrm>
              <a:off x="297" y="909"/>
              <a:ext cx="50" cy="60"/>
            </a:xfrm>
            <a:custGeom>
              <a:avLst/>
              <a:gdLst>
                <a:gd name="T0" fmla="*/ 55 w 199"/>
                <a:gd name="T1" fmla="*/ 147 h 240"/>
                <a:gd name="T2" fmla="*/ 61 w 199"/>
                <a:gd name="T3" fmla="*/ 156 h 240"/>
                <a:gd name="T4" fmla="*/ 69 w 199"/>
                <a:gd name="T5" fmla="*/ 164 h 240"/>
                <a:gd name="T6" fmla="*/ 76 w 199"/>
                <a:gd name="T7" fmla="*/ 172 h 240"/>
                <a:gd name="T8" fmla="*/ 85 w 199"/>
                <a:gd name="T9" fmla="*/ 180 h 240"/>
                <a:gd name="T10" fmla="*/ 93 w 199"/>
                <a:gd name="T11" fmla="*/ 188 h 240"/>
                <a:gd name="T12" fmla="*/ 102 w 199"/>
                <a:gd name="T13" fmla="*/ 195 h 240"/>
                <a:gd name="T14" fmla="*/ 110 w 199"/>
                <a:gd name="T15" fmla="*/ 201 h 240"/>
                <a:gd name="T16" fmla="*/ 119 w 199"/>
                <a:gd name="T17" fmla="*/ 208 h 240"/>
                <a:gd name="T18" fmla="*/ 127 w 199"/>
                <a:gd name="T19" fmla="*/ 213 h 240"/>
                <a:gd name="T20" fmla="*/ 137 w 199"/>
                <a:gd name="T21" fmla="*/ 218 h 240"/>
                <a:gd name="T22" fmla="*/ 146 w 199"/>
                <a:gd name="T23" fmla="*/ 223 h 240"/>
                <a:gd name="T24" fmla="*/ 156 w 199"/>
                <a:gd name="T25" fmla="*/ 227 h 240"/>
                <a:gd name="T26" fmla="*/ 166 w 199"/>
                <a:gd name="T27" fmla="*/ 230 h 240"/>
                <a:gd name="T28" fmla="*/ 176 w 199"/>
                <a:gd name="T29" fmla="*/ 233 h 240"/>
                <a:gd name="T30" fmla="*/ 186 w 199"/>
                <a:gd name="T31" fmla="*/ 237 h 240"/>
                <a:gd name="T32" fmla="*/ 195 w 199"/>
                <a:gd name="T33" fmla="*/ 240 h 240"/>
                <a:gd name="T34" fmla="*/ 198 w 199"/>
                <a:gd name="T35" fmla="*/ 240 h 240"/>
                <a:gd name="T36" fmla="*/ 199 w 199"/>
                <a:gd name="T37" fmla="*/ 238 h 240"/>
                <a:gd name="T38" fmla="*/ 199 w 199"/>
                <a:gd name="T39" fmla="*/ 237 h 240"/>
                <a:gd name="T40" fmla="*/ 198 w 199"/>
                <a:gd name="T41" fmla="*/ 236 h 240"/>
                <a:gd name="T42" fmla="*/ 190 w 199"/>
                <a:gd name="T43" fmla="*/ 232 h 240"/>
                <a:gd name="T44" fmla="*/ 183 w 199"/>
                <a:gd name="T45" fmla="*/ 229 h 240"/>
                <a:gd name="T46" fmla="*/ 175 w 199"/>
                <a:gd name="T47" fmla="*/ 226 h 240"/>
                <a:gd name="T48" fmla="*/ 169 w 199"/>
                <a:gd name="T49" fmla="*/ 223 h 240"/>
                <a:gd name="T50" fmla="*/ 161 w 199"/>
                <a:gd name="T51" fmla="*/ 220 h 240"/>
                <a:gd name="T52" fmla="*/ 154 w 199"/>
                <a:gd name="T53" fmla="*/ 216 h 240"/>
                <a:gd name="T54" fmla="*/ 146 w 199"/>
                <a:gd name="T55" fmla="*/ 213 h 240"/>
                <a:gd name="T56" fmla="*/ 139 w 199"/>
                <a:gd name="T57" fmla="*/ 210 h 240"/>
                <a:gd name="T58" fmla="*/ 130 w 199"/>
                <a:gd name="T59" fmla="*/ 205 h 240"/>
                <a:gd name="T60" fmla="*/ 122 w 199"/>
                <a:gd name="T61" fmla="*/ 199 h 240"/>
                <a:gd name="T62" fmla="*/ 113 w 199"/>
                <a:gd name="T63" fmla="*/ 193 h 240"/>
                <a:gd name="T64" fmla="*/ 106 w 199"/>
                <a:gd name="T65" fmla="*/ 185 h 240"/>
                <a:gd name="T66" fmla="*/ 98 w 199"/>
                <a:gd name="T67" fmla="*/ 179 h 240"/>
                <a:gd name="T68" fmla="*/ 91 w 199"/>
                <a:gd name="T69" fmla="*/ 172 h 240"/>
                <a:gd name="T70" fmla="*/ 83 w 199"/>
                <a:gd name="T71" fmla="*/ 164 h 240"/>
                <a:gd name="T72" fmla="*/ 76 w 199"/>
                <a:gd name="T73" fmla="*/ 157 h 240"/>
                <a:gd name="T74" fmla="*/ 62 w 199"/>
                <a:gd name="T75" fmla="*/ 139 h 240"/>
                <a:gd name="T76" fmla="*/ 48 w 199"/>
                <a:gd name="T77" fmla="*/ 116 h 240"/>
                <a:gd name="T78" fmla="*/ 35 w 199"/>
                <a:gd name="T79" fmla="*/ 91 h 240"/>
                <a:gd name="T80" fmla="*/ 24 w 199"/>
                <a:gd name="T81" fmla="*/ 64 h 240"/>
                <a:gd name="T82" fmla="*/ 14 w 199"/>
                <a:gd name="T83" fmla="*/ 39 h 240"/>
                <a:gd name="T84" fmla="*/ 7 w 199"/>
                <a:gd name="T85" fmla="*/ 19 h 240"/>
                <a:gd name="T86" fmla="*/ 2 w 199"/>
                <a:gd name="T87" fmla="*/ 5 h 240"/>
                <a:gd name="T88" fmla="*/ 0 w 199"/>
                <a:gd name="T89" fmla="*/ 0 h 240"/>
                <a:gd name="T90" fmla="*/ 1 w 199"/>
                <a:gd name="T91" fmla="*/ 4 h 240"/>
                <a:gd name="T92" fmla="*/ 5 w 199"/>
                <a:gd name="T93" fmla="*/ 17 h 240"/>
                <a:gd name="T94" fmla="*/ 9 w 199"/>
                <a:gd name="T95" fmla="*/ 36 h 240"/>
                <a:gd name="T96" fmla="*/ 16 w 199"/>
                <a:gd name="T97" fmla="*/ 59 h 240"/>
                <a:gd name="T98" fmla="*/ 24 w 199"/>
                <a:gd name="T99" fmla="*/ 83 h 240"/>
                <a:gd name="T100" fmla="*/ 33 w 199"/>
                <a:gd name="T101" fmla="*/ 108 h 240"/>
                <a:gd name="T102" fmla="*/ 43 w 199"/>
                <a:gd name="T103" fmla="*/ 129 h 240"/>
                <a:gd name="T104" fmla="*/ 55 w 199"/>
                <a:gd name="T105" fmla="*/ 1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9" h="240">
                  <a:moveTo>
                    <a:pt x="55" y="147"/>
                  </a:moveTo>
                  <a:lnTo>
                    <a:pt x="61" y="156"/>
                  </a:lnTo>
                  <a:lnTo>
                    <a:pt x="69" y="164"/>
                  </a:lnTo>
                  <a:lnTo>
                    <a:pt x="76" y="172"/>
                  </a:lnTo>
                  <a:lnTo>
                    <a:pt x="85" y="180"/>
                  </a:lnTo>
                  <a:lnTo>
                    <a:pt x="93" y="188"/>
                  </a:lnTo>
                  <a:lnTo>
                    <a:pt x="102" y="195"/>
                  </a:lnTo>
                  <a:lnTo>
                    <a:pt x="110" y="201"/>
                  </a:lnTo>
                  <a:lnTo>
                    <a:pt x="119" y="208"/>
                  </a:lnTo>
                  <a:lnTo>
                    <a:pt x="127" y="213"/>
                  </a:lnTo>
                  <a:lnTo>
                    <a:pt x="137" y="218"/>
                  </a:lnTo>
                  <a:lnTo>
                    <a:pt x="146" y="223"/>
                  </a:lnTo>
                  <a:lnTo>
                    <a:pt x="156" y="227"/>
                  </a:lnTo>
                  <a:lnTo>
                    <a:pt x="166" y="230"/>
                  </a:lnTo>
                  <a:lnTo>
                    <a:pt x="176" y="233"/>
                  </a:lnTo>
                  <a:lnTo>
                    <a:pt x="186" y="237"/>
                  </a:lnTo>
                  <a:lnTo>
                    <a:pt x="195" y="240"/>
                  </a:lnTo>
                  <a:lnTo>
                    <a:pt x="198" y="240"/>
                  </a:lnTo>
                  <a:lnTo>
                    <a:pt x="199" y="238"/>
                  </a:lnTo>
                  <a:lnTo>
                    <a:pt x="199" y="237"/>
                  </a:lnTo>
                  <a:lnTo>
                    <a:pt x="198" y="236"/>
                  </a:lnTo>
                  <a:lnTo>
                    <a:pt x="190" y="232"/>
                  </a:lnTo>
                  <a:lnTo>
                    <a:pt x="183" y="229"/>
                  </a:lnTo>
                  <a:lnTo>
                    <a:pt x="175" y="226"/>
                  </a:lnTo>
                  <a:lnTo>
                    <a:pt x="169" y="223"/>
                  </a:lnTo>
                  <a:lnTo>
                    <a:pt x="161" y="220"/>
                  </a:lnTo>
                  <a:lnTo>
                    <a:pt x="154" y="216"/>
                  </a:lnTo>
                  <a:lnTo>
                    <a:pt x="146" y="213"/>
                  </a:lnTo>
                  <a:lnTo>
                    <a:pt x="139" y="210"/>
                  </a:lnTo>
                  <a:lnTo>
                    <a:pt x="130" y="205"/>
                  </a:lnTo>
                  <a:lnTo>
                    <a:pt x="122" y="199"/>
                  </a:lnTo>
                  <a:lnTo>
                    <a:pt x="113" y="193"/>
                  </a:lnTo>
                  <a:lnTo>
                    <a:pt x="106" y="185"/>
                  </a:lnTo>
                  <a:lnTo>
                    <a:pt x="98" y="179"/>
                  </a:lnTo>
                  <a:lnTo>
                    <a:pt x="91" y="172"/>
                  </a:lnTo>
                  <a:lnTo>
                    <a:pt x="83" y="164"/>
                  </a:lnTo>
                  <a:lnTo>
                    <a:pt x="76" y="157"/>
                  </a:lnTo>
                  <a:lnTo>
                    <a:pt x="62" y="139"/>
                  </a:lnTo>
                  <a:lnTo>
                    <a:pt x="48" y="116"/>
                  </a:lnTo>
                  <a:lnTo>
                    <a:pt x="35" y="91"/>
                  </a:lnTo>
                  <a:lnTo>
                    <a:pt x="24" y="64"/>
                  </a:lnTo>
                  <a:lnTo>
                    <a:pt x="14" y="39"/>
                  </a:lnTo>
                  <a:lnTo>
                    <a:pt x="7" y="19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4"/>
                  </a:lnTo>
                  <a:lnTo>
                    <a:pt x="5" y="17"/>
                  </a:lnTo>
                  <a:lnTo>
                    <a:pt x="9" y="36"/>
                  </a:lnTo>
                  <a:lnTo>
                    <a:pt x="16" y="59"/>
                  </a:lnTo>
                  <a:lnTo>
                    <a:pt x="24" y="83"/>
                  </a:lnTo>
                  <a:lnTo>
                    <a:pt x="33" y="108"/>
                  </a:lnTo>
                  <a:lnTo>
                    <a:pt x="43" y="129"/>
                  </a:lnTo>
                  <a:lnTo>
                    <a:pt x="55" y="14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8" name="Freeform 203"/>
            <p:cNvSpPr>
              <a:spLocks noChangeArrowheads="1"/>
            </p:cNvSpPr>
            <p:nvPr/>
          </p:nvSpPr>
          <p:spPr bwMode="auto">
            <a:xfrm>
              <a:off x="345" y="966"/>
              <a:ext cx="5" cy="42"/>
            </a:xfrm>
            <a:custGeom>
              <a:avLst/>
              <a:gdLst>
                <a:gd name="T0" fmla="*/ 1 w 20"/>
                <a:gd name="T1" fmla="*/ 163 h 166"/>
                <a:gd name="T2" fmla="*/ 0 w 20"/>
                <a:gd name="T3" fmla="*/ 165 h 166"/>
                <a:gd name="T4" fmla="*/ 1 w 20"/>
                <a:gd name="T5" fmla="*/ 166 h 166"/>
                <a:gd name="T6" fmla="*/ 3 w 20"/>
                <a:gd name="T7" fmla="*/ 166 h 166"/>
                <a:gd name="T8" fmla="*/ 4 w 20"/>
                <a:gd name="T9" fmla="*/ 165 h 166"/>
                <a:gd name="T10" fmla="*/ 15 w 20"/>
                <a:gd name="T11" fmla="*/ 144 h 166"/>
                <a:gd name="T12" fmla="*/ 19 w 20"/>
                <a:gd name="T13" fmla="*/ 118 h 166"/>
                <a:gd name="T14" fmla="*/ 20 w 20"/>
                <a:gd name="T15" fmla="*/ 92 h 166"/>
                <a:gd name="T16" fmla="*/ 18 w 20"/>
                <a:gd name="T17" fmla="*/ 64 h 166"/>
                <a:gd name="T18" fmla="*/ 15 w 20"/>
                <a:gd name="T19" fmla="*/ 40 h 166"/>
                <a:gd name="T20" fmla="*/ 11 w 20"/>
                <a:gd name="T21" fmla="*/ 19 h 166"/>
                <a:gd name="T22" fmla="*/ 8 w 20"/>
                <a:gd name="T23" fmla="*/ 5 h 166"/>
                <a:gd name="T24" fmla="*/ 7 w 20"/>
                <a:gd name="T25" fmla="*/ 0 h 166"/>
                <a:gd name="T26" fmla="*/ 10 w 20"/>
                <a:gd name="T27" fmla="*/ 18 h 166"/>
                <a:gd name="T28" fmla="*/ 14 w 20"/>
                <a:gd name="T29" fmla="*/ 63 h 166"/>
                <a:gd name="T30" fmla="*/ 13 w 20"/>
                <a:gd name="T31" fmla="*/ 117 h 166"/>
                <a:gd name="T32" fmla="*/ 1 w 20"/>
                <a:gd name="T33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6">
                  <a:moveTo>
                    <a:pt x="1" y="163"/>
                  </a:moveTo>
                  <a:lnTo>
                    <a:pt x="0" y="165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5"/>
                  </a:lnTo>
                  <a:lnTo>
                    <a:pt x="15" y="144"/>
                  </a:lnTo>
                  <a:lnTo>
                    <a:pt x="19" y="118"/>
                  </a:lnTo>
                  <a:lnTo>
                    <a:pt x="20" y="92"/>
                  </a:lnTo>
                  <a:lnTo>
                    <a:pt x="18" y="64"/>
                  </a:lnTo>
                  <a:lnTo>
                    <a:pt x="15" y="40"/>
                  </a:lnTo>
                  <a:lnTo>
                    <a:pt x="11" y="19"/>
                  </a:lnTo>
                  <a:lnTo>
                    <a:pt x="8" y="5"/>
                  </a:lnTo>
                  <a:lnTo>
                    <a:pt x="7" y="0"/>
                  </a:lnTo>
                  <a:lnTo>
                    <a:pt x="10" y="18"/>
                  </a:lnTo>
                  <a:lnTo>
                    <a:pt x="14" y="63"/>
                  </a:lnTo>
                  <a:lnTo>
                    <a:pt x="13" y="117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9" name="Freeform 204"/>
            <p:cNvSpPr>
              <a:spLocks noChangeArrowheads="1"/>
            </p:cNvSpPr>
            <p:nvPr/>
          </p:nvSpPr>
          <p:spPr bwMode="auto">
            <a:xfrm>
              <a:off x="278" y="924"/>
              <a:ext cx="29" cy="102"/>
            </a:xfrm>
            <a:custGeom>
              <a:avLst/>
              <a:gdLst>
                <a:gd name="T0" fmla="*/ 0 w 117"/>
                <a:gd name="T1" fmla="*/ 103 h 407"/>
                <a:gd name="T2" fmla="*/ 3 w 117"/>
                <a:gd name="T3" fmla="*/ 131 h 407"/>
                <a:gd name="T4" fmla="*/ 4 w 117"/>
                <a:gd name="T5" fmla="*/ 160 h 407"/>
                <a:gd name="T6" fmla="*/ 6 w 117"/>
                <a:gd name="T7" fmla="*/ 188 h 407"/>
                <a:gd name="T8" fmla="*/ 10 w 117"/>
                <a:gd name="T9" fmla="*/ 216 h 407"/>
                <a:gd name="T10" fmla="*/ 15 w 117"/>
                <a:gd name="T11" fmla="*/ 243 h 407"/>
                <a:gd name="T12" fmla="*/ 23 w 117"/>
                <a:gd name="T13" fmla="*/ 269 h 407"/>
                <a:gd name="T14" fmla="*/ 32 w 117"/>
                <a:gd name="T15" fmla="*/ 294 h 407"/>
                <a:gd name="T16" fmla="*/ 44 w 117"/>
                <a:gd name="T17" fmla="*/ 318 h 407"/>
                <a:gd name="T18" fmla="*/ 57 w 117"/>
                <a:gd name="T19" fmla="*/ 342 h 407"/>
                <a:gd name="T20" fmla="*/ 72 w 117"/>
                <a:gd name="T21" fmla="*/ 364 h 407"/>
                <a:gd name="T22" fmla="*/ 89 w 117"/>
                <a:gd name="T23" fmla="*/ 386 h 407"/>
                <a:gd name="T24" fmla="*/ 107 w 117"/>
                <a:gd name="T25" fmla="*/ 406 h 407"/>
                <a:gd name="T26" fmla="*/ 111 w 117"/>
                <a:gd name="T27" fmla="*/ 407 h 407"/>
                <a:gd name="T28" fmla="*/ 115 w 117"/>
                <a:gd name="T29" fmla="*/ 405 h 407"/>
                <a:gd name="T30" fmla="*/ 117 w 117"/>
                <a:gd name="T31" fmla="*/ 401 h 407"/>
                <a:gd name="T32" fmla="*/ 117 w 117"/>
                <a:gd name="T33" fmla="*/ 396 h 407"/>
                <a:gd name="T34" fmla="*/ 103 w 117"/>
                <a:gd name="T35" fmla="*/ 376 h 407"/>
                <a:gd name="T36" fmla="*/ 89 w 117"/>
                <a:gd name="T37" fmla="*/ 354 h 407"/>
                <a:gd name="T38" fmla="*/ 76 w 117"/>
                <a:gd name="T39" fmla="*/ 332 h 407"/>
                <a:gd name="T40" fmla="*/ 64 w 117"/>
                <a:gd name="T41" fmla="*/ 310 h 407"/>
                <a:gd name="T42" fmla="*/ 54 w 117"/>
                <a:gd name="T43" fmla="*/ 287 h 407"/>
                <a:gd name="T44" fmla="*/ 44 w 117"/>
                <a:gd name="T45" fmla="*/ 263 h 407"/>
                <a:gd name="T46" fmla="*/ 36 w 117"/>
                <a:gd name="T47" fmla="*/ 240 h 407"/>
                <a:gd name="T48" fmla="*/ 29 w 117"/>
                <a:gd name="T49" fmla="*/ 215 h 407"/>
                <a:gd name="T50" fmla="*/ 23 w 117"/>
                <a:gd name="T51" fmla="*/ 191 h 407"/>
                <a:gd name="T52" fmla="*/ 19 w 117"/>
                <a:gd name="T53" fmla="*/ 165 h 407"/>
                <a:gd name="T54" fmla="*/ 14 w 117"/>
                <a:gd name="T55" fmla="*/ 139 h 407"/>
                <a:gd name="T56" fmla="*/ 11 w 117"/>
                <a:gd name="T57" fmla="*/ 114 h 407"/>
                <a:gd name="T58" fmla="*/ 8 w 117"/>
                <a:gd name="T59" fmla="*/ 80 h 407"/>
                <a:gd name="T60" fmla="*/ 6 w 117"/>
                <a:gd name="T61" fmla="*/ 42 h 407"/>
                <a:gd name="T62" fmla="*/ 5 w 117"/>
                <a:gd name="T63" fmla="*/ 13 h 407"/>
                <a:gd name="T64" fmla="*/ 5 w 117"/>
                <a:gd name="T65" fmla="*/ 0 h 407"/>
                <a:gd name="T66" fmla="*/ 4 w 117"/>
                <a:gd name="T67" fmla="*/ 11 h 407"/>
                <a:gd name="T68" fmla="*/ 1 w 117"/>
                <a:gd name="T69" fmla="*/ 38 h 407"/>
                <a:gd name="T70" fmla="*/ 0 w 117"/>
                <a:gd name="T71" fmla="*/ 72 h 407"/>
                <a:gd name="T72" fmla="*/ 0 w 117"/>
                <a:gd name="T73" fmla="*/ 1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07">
                  <a:moveTo>
                    <a:pt x="0" y="103"/>
                  </a:moveTo>
                  <a:lnTo>
                    <a:pt x="3" y="131"/>
                  </a:lnTo>
                  <a:lnTo>
                    <a:pt x="4" y="160"/>
                  </a:lnTo>
                  <a:lnTo>
                    <a:pt x="6" y="188"/>
                  </a:lnTo>
                  <a:lnTo>
                    <a:pt x="10" y="216"/>
                  </a:lnTo>
                  <a:lnTo>
                    <a:pt x="15" y="243"/>
                  </a:lnTo>
                  <a:lnTo>
                    <a:pt x="23" y="269"/>
                  </a:lnTo>
                  <a:lnTo>
                    <a:pt x="32" y="294"/>
                  </a:lnTo>
                  <a:lnTo>
                    <a:pt x="44" y="318"/>
                  </a:lnTo>
                  <a:lnTo>
                    <a:pt x="57" y="342"/>
                  </a:lnTo>
                  <a:lnTo>
                    <a:pt x="72" y="364"/>
                  </a:lnTo>
                  <a:lnTo>
                    <a:pt x="89" y="386"/>
                  </a:lnTo>
                  <a:lnTo>
                    <a:pt x="107" y="406"/>
                  </a:lnTo>
                  <a:lnTo>
                    <a:pt x="111" y="407"/>
                  </a:lnTo>
                  <a:lnTo>
                    <a:pt x="115" y="405"/>
                  </a:lnTo>
                  <a:lnTo>
                    <a:pt x="117" y="401"/>
                  </a:lnTo>
                  <a:lnTo>
                    <a:pt x="117" y="396"/>
                  </a:lnTo>
                  <a:lnTo>
                    <a:pt x="103" y="376"/>
                  </a:lnTo>
                  <a:lnTo>
                    <a:pt x="89" y="354"/>
                  </a:lnTo>
                  <a:lnTo>
                    <a:pt x="76" y="332"/>
                  </a:lnTo>
                  <a:lnTo>
                    <a:pt x="64" y="310"/>
                  </a:lnTo>
                  <a:lnTo>
                    <a:pt x="54" y="287"/>
                  </a:lnTo>
                  <a:lnTo>
                    <a:pt x="44" y="263"/>
                  </a:lnTo>
                  <a:lnTo>
                    <a:pt x="36" y="240"/>
                  </a:lnTo>
                  <a:lnTo>
                    <a:pt x="29" y="215"/>
                  </a:lnTo>
                  <a:lnTo>
                    <a:pt x="23" y="191"/>
                  </a:lnTo>
                  <a:lnTo>
                    <a:pt x="19" y="165"/>
                  </a:lnTo>
                  <a:lnTo>
                    <a:pt x="14" y="139"/>
                  </a:lnTo>
                  <a:lnTo>
                    <a:pt x="11" y="114"/>
                  </a:lnTo>
                  <a:lnTo>
                    <a:pt x="8" y="80"/>
                  </a:lnTo>
                  <a:lnTo>
                    <a:pt x="6" y="42"/>
                  </a:lnTo>
                  <a:lnTo>
                    <a:pt x="5" y="13"/>
                  </a:lnTo>
                  <a:lnTo>
                    <a:pt x="5" y="0"/>
                  </a:lnTo>
                  <a:lnTo>
                    <a:pt x="4" y="11"/>
                  </a:lnTo>
                  <a:lnTo>
                    <a:pt x="1" y="38"/>
                  </a:lnTo>
                  <a:lnTo>
                    <a:pt x="0" y="7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" name="Freeform 205"/>
            <p:cNvSpPr>
              <a:spLocks noChangeArrowheads="1"/>
            </p:cNvSpPr>
            <p:nvPr/>
          </p:nvSpPr>
          <p:spPr bwMode="auto">
            <a:xfrm>
              <a:off x="298" y="1021"/>
              <a:ext cx="53" cy="3"/>
            </a:xfrm>
            <a:custGeom>
              <a:avLst/>
              <a:gdLst>
                <a:gd name="T0" fmla="*/ 99 w 210"/>
                <a:gd name="T1" fmla="*/ 5 h 12"/>
                <a:gd name="T2" fmla="*/ 113 w 210"/>
                <a:gd name="T3" fmla="*/ 5 h 12"/>
                <a:gd name="T4" fmla="*/ 126 w 210"/>
                <a:gd name="T5" fmla="*/ 6 h 12"/>
                <a:gd name="T6" fmla="*/ 140 w 210"/>
                <a:gd name="T7" fmla="*/ 6 h 12"/>
                <a:gd name="T8" fmla="*/ 153 w 210"/>
                <a:gd name="T9" fmla="*/ 7 h 12"/>
                <a:gd name="T10" fmla="*/ 167 w 210"/>
                <a:gd name="T11" fmla="*/ 8 h 12"/>
                <a:gd name="T12" fmla="*/ 181 w 210"/>
                <a:gd name="T13" fmla="*/ 9 h 12"/>
                <a:gd name="T14" fmla="*/ 195 w 210"/>
                <a:gd name="T15" fmla="*/ 10 h 12"/>
                <a:gd name="T16" fmla="*/ 207 w 210"/>
                <a:gd name="T17" fmla="*/ 12 h 12"/>
                <a:gd name="T18" fmla="*/ 209 w 210"/>
                <a:gd name="T19" fmla="*/ 12 h 12"/>
                <a:gd name="T20" fmla="*/ 210 w 210"/>
                <a:gd name="T21" fmla="*/ 10 h 12"/>
                <a:gd name="T22" fmla="*/ 210 w 210"/>
                <a:gd name="T23" fmla="*/ 9 h 12"/>
                <a:gd name="T24" fmla="*/ 209 w 210"/>
                <a:gd name="T25" fmla="*/ 8 h 12"/>
                <a:gd name="T26" fmla="*/ 195 w 210"/>
                <a:gd name="T27" fmla="*/ 6 h 12"/>
                <a:gd name="T28" fmla="*/ 180 w 210"/>
                <a:gd name="T29" fmla="*/ 4 h 12"/>
                <a:gd name="T30" fmla="*/ 166 w 210"/>
                <a:gd name="T31" fmla="*/ 2 h 12"/>
                <a:gd name="T32" fmla="*/ 151 w 210"/>
                <a:gd name="T33" fmla="*/ 1 h 12"/>
                <a:gd name="T34" fmla="*/ 137 w 210"/>
                <a:gd name="T35" fmla="*/ 1 h 12"/>
                <a:gd name="T36" fmla="*/ 122 w 210"/>
                <a:gd name="T37" fmla="*/ 0 h 12"/>
                <a:gd name="T38" fmla="*/ 108 w 210"/>
                <a:gd name="T39" fmla="*/ 0 h 12"/>
                <a:gd name="T40" fmla="*/ 93 w 210"/>
                <a:gd name="T41" fmla="*/ 0 h 12"/>
                <a:gd name="T42" fmla="*/ 81 w 210"/>
                <a:gd name="T43" fmla="*/ 0 h 12"/>
                <a:gd name="T44" fmla="*/ 66 w 210"/>
                <a:gd name="T45" fmla="*/ 2 h 12"/>
                <a:gd name="T46" fmla="*/ 50 w 210"/>
                <a:gd name="T47" fmla="*/ 3 h 12"/>
                <a:gd name="T48" fmla="*/ 35 w 210"/>
                <a:gd name="T49" fmla="*/ 5 h 12"/>
                <a:gd name="T50" fmla="*/ 21 w 210"/>
                <a:gd name="T51" fmla="*/ 7 h 12"/>
                <a:gd name="T52" fmla="*/ 10 w 210"/>
                <a:gd name="T53" fmla="*/ 8 h 12"/>
                <a:gd name="T54" fmla="*/ 3 w 210"/>
                <a:gd name="T55" fmla="*/ 10 h 12"/>
                <a:gd name="T56" fmla="*/ 0 w 210"/>
                <a:gd name="T57" fmla="*/ 10 h 12"/>
                <a:gd name="T58" fmla="*/ 3 w 210"/>
                <a:gd name="T59" fmla="*/ 10 h 12"/>
                <a:gd name="T60" fmla="*/ 10 w 210"/>
                <a:gd name="T61" fmla="*/ 9 h 12"/>
                <a:gd name="T62" fmla="*/ 23 w 210"/>
                <a:gd name="T63" fmla="*/ 8 h 12"/>
                <a:gd name="T64" fmla="*/ 37 w 210"/>
                <a:gd name="T65" fmla="*/ 7 h 12"/>
                <a:gd name="T66" fmla="*/ 53 w 210"/>
                <a:gd name="T67" fmla="*/ 7 h 12"/>
                <a:gd name="T68" fmla="*/ 70 w 210"/>
                <a:gd name="T69" fmla="*/ 6 h 12"/>
                <a:gd name="T70" fmla="*/ 85 w 210"/>
                <a:gd name="T71" fmla="*/ 5 h 12"/>
                <a:gd name="T72" fmla="*/ 99 w 210"/>
                <a:gd name="T7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2">
                  <a:moveTo>
                    <a:pt x="99" y="5"/>
                  </a:moveTo>
                  <a:lnTo>
                    <a:pt x="113" y="5"/>
                  </a:lnTo>
                  <a:lnTo>
                    <a:pt x="126" y="6"/>
                  </a:lnTo>
                  <a:lnTo>
                    <a:pt x="140" y="6"/>
                  </a:lnTo>
                  <a:lnTo>
                    <a:pt x="153" y="7"/>
                  </a:lnTo>
                  <a:lnTo>
                    <a:pt x="167" y="8"/>
                  </a:lnTo>
                  <a:lnTo>
                    <a:pt x="181" y="9"/>
                  </a:lnTo>
                  <a:lnTo>
                    <a:pt x="195" y="10"/>
                  </a:lnTo>
                  <a:lnTo>
                    <a:pt x="207" y="12"/>
                  </a:lnTo>
                  <a:lnTo>
                    <a:pt x="209" y="12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195" y="6"/>
                  </a:lnTo>
                  <a:lnTo>
                    <a:pt x="180" y="4"/>
                  </a:lnTo>
                  <a:lnTo>
                    <a:pt x="166" y="2"/>
                  </a:lnTo>
                  <a:lnTo>
                    <a:pt x="151" y="1"/>
                  </a:lnTo>
                  <a:lnTo>
                    <a:pt x="137" y="1"/>
                  </a:lnTo>
                  <a:lnTo>
                    <a:pt x="122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3"/>
                  </a:lnTo>
                  <a:lnTo>
                    <a:pt x="35" y="5"/>
                  </a:lnTo>
                  <a:lnTo>
                    <a:pt x="21" y="7"/>
                  </a:lnTo>
                  <a:lnTo>
                    <a:pt x="10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0" y="9"/>
                  </a:lnTo>
                  <a:lnTo>
                    <a:pt x="23" y="8"/>
                  </a:lnTo>
                  <a:lnTo>
                    <a:pt x="37" y="7"/>
                  </a:lnTo>
                  <a:lnTo>
                    <a:pt x="53" y="7"/>
                  </a:lnTo>
                  <a:lnTo>
                    <a:pt x="70" y="6"/>
                  </a:lnTo>
                  <a:lnTo>
                    <a:pt x="85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1" name="Freeform 206"/>
            <p:cNvSpPr>
              <a:spLocks noChangeArrowheads="1"/>
            </p:cNvSpPr>
            <p:nvPr/>
          </p:nvSpPr>
          <p:spPr bwMode="auto">
            <a:xfrm>
              <a:off x="327" y="1023"/>
              <a:ext cx="22" cy="33"/>
            </a:xfrm>
            <a:custGeom>
              <a:avLst/>
              <a:gdLst>
                <a:gd name="T0" fmla="*/ 37 w 84"/>
                <a:gd name="T1" fmla="*/ 61 h 132"/>
                <a:gd name="T2" fmla="*/ 32 w 84"/>
                <a:gd name="T3" fmla="*/ 69 h 132"/>
                <a:gd name="T4" fmla="*/ 26 w 84"/>
                <a:gd name="T5" fmla="*/ 78 h 132"/>
                <a:gd name="T6" fmla="*/ 21 w 84"/>
                <a:gd name="T7" fmla="*/ 86 h 132"/>
                <a:gd name="T8" fmla="*/ 17 w 84"/>
                <a:gd name="T9" fmla="*/ 95 h 132"/>
                <a:gd name="T10" fmla="*/ 12 w 84"/>
                <a:gd name="T11" fmla="*/ 103 h 132"/>
                <a:gd name="T12" fmla="*/ 7 w 84"/>
                <a:gd name="T13" fmla="*/ 112 h 132"/>
                <a:gd name="T14" fmla="*/ 3 w 84"/>
                <a:gd name="T15" fmla="*/ 120 h 132"/>
                <a:gd name="T16" fmla="*/ 0 w 84"/>
                <a:gd name="T17" fmla="*/ 130 h 132"/>
                <a:gd name="T18" fmla="*/ 0 w 84"/>
                <a:gd name="T19" fmla="*/ 132 h 132"/>
                <a:gd name="T20" fmla="*/ 1 w 84"/>
                <a:gd name="T21" fmla="*/ 132 h 132"/>
                <a:gd name="T22" fmla="*/ 3 w 84"/>
                <a:gd name="T23" fmla="*/ 132 h 132"/>
                <a:gd name="T24" fmla="*/ 5 w 84"/>
                <a:gd name="T25" fmla="*/ 131 h 132"/>
                <a:gd name="T26" fmla="*/ 9 w 84"/>
                <a:gd name="T27" fmla="*/ 123 h 132"/>
                <a:gd name="T28" fmla="*/ 14 w 84"/>
                <a:gd name="T29" fmla="*/ 114 h 132"/>
                <a:gd name="T30" fmla="*/ 19 w 84"/>
                <a:gd name="T31" fmla="*/ 106 h 132"/>
                <a:gd name="T32" fmla="*/ 23 w 84"/>
                <a:gd name="T33" fmla="*/ 97 h 132"/>
                <a:gd name="T34" fmla="*/ 29 w 84"/>
                <a:gd name="T35" fmla="*/ 89 h 132"/>
                <a:gd name="T36" fmla="*/ 34 w 84"/>
                <a:gd name="T37" fmla="*/ 81 h 132"/>
                <a:gd name="T38" fmla="*/ 39 w 84"/>
                <a:gd name="T39" fmla="*/ 73 h 132"/>
                <a:gd name="T40" fmla="*/ 45 w 84"/>
                <a:gd name="T41" fmla="*/ 64 h 132"/>
                <a:gd name="T42" fmla="*/ 51 w 84"/>
                <a:gd name="T43" fmla="*/ 53 h 132"/>
                <a:gd name="T44" fmla="*/ 56 w 84"/>
                <a:gd name="T45" fmla="*/ 44 h 132"/>
                <a:gd name="T46" fmla="*/ 62 w 84"/>
                <a:gd name="T47" fmla="*/ 35 h 132"/>
                <a:gd name="T48" fmla="*/ 68 w 84"/>
                <a:gd name="T49" fmla="*/ 27 h 132"/>
                <a:gd name="T50" fmla="*/ 73 w 84"/>
                <a:gd name="T51" fmla="*/ 19 h 132"/>
                <a:gd name="T52" fmla="*/ 79 w 84"/>
                <a:gd name="T53" fmla="*/ 10 h 132"/>
                <a:gd name="T54" fmla="*/ 83 w 84"/>
                <a:gd name="T55" fmla="*/ 3 h 132"/>
                <a:gd name="T56" fmla="*/ 84 w 84"/>
                <a:gd name="T57" fmla="*/ 0 h 132"/>
                <a:gd name="T58" fmla="*/ 83 w 84"/>
                <a:gd name="T59" fmla="*/ 2 h 132"/>
                <a:gd name="T60" fmla="*/ 79 w 84"/>
                <a:gd name="T61" fmla="*/ 6 h 132"/>
                <a:gd name="T62" fmla="*/ 73 w 84"/>
                <a:gd name="T63" fmla="*/ 14 h 132"/>
                <a:gd name="T64" fmla="*/ 66 w 84"/>
                <a:gd name="T65" fmla="*/ 22 h 132"/>
                <a:gd name="T66" fmla="*/ 58 w 84"/>
                <a:gd name="T67" fmla="*/ 32 h 132"/>
                <a:gd name="T68" fmla="*/ 51 w 84"/>
                <a:gd name="T69" fmla="*/ 43 h 132"/>
                <a:gd name="T70" fmla="*/ 44 w 84"/>
                <a:gd name="T71" fmla="*/ 52 h 132"/>
                <a:gd name="T72" fmla="*/ 37 w 84"/>
                <a:gd name="T73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2">
                  <a:moveTo>
                    <a:pt x="37" y="61"/>
                  </a:moveTo>
                  <a:lnTo>
                    <a:pt x="32" y="69"/>
                  </a:lnTo>
                  <a:lnTo>
                    <a:pt x="26" y="78"/>
                  </a:lnTo>
                  <a:lnTo>
                    <a:pt x="21" y="86"/>
                  </a:lnTo>
                  <a:lnTo>
                    <a:pt x="17" y="95"/>
                  </a:lnTo>
                  <a:lnTo>
                    <a:pt x="12" y="103"/>
                  </a:lnTo>
                  <a:lnTo>
                    <a:pt x="7" y="112"/>
                  </a:lnTo>
                  <a:lnTo>
                    <a:pt x="3" y="12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3" y="132"/>
                  </a:lnTo>
                  <a:lnTo>
                    <a:pt x="5" y="131"/>
                  </a:lnTo>
                  <a:lnTo>
                    <a:pt x="9" y="123"/>
                  </a:lnTo>
                  <a:lnTo>
                    <a:pt x="14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9" y="89"/>
                  </a:lnTo>
                  <a:lnTo>
                    <a:pt x="34" y="81"/>
                  </a:lnTo>
                  <a:lnTo>
                    <a:pt x="39" y="73"/>
                  </a:lnTo>
                  <a:lnTo>
                    <a:pt x="45" y="64"/>
                  </a:lnTo>
                  <a:lnTo>
                    <a:pt x="51" y="53"/>
                  </a:lnTo>
                  <a:lnTo>
                    <a:pt x="56" y="44"/>
                  </a:lnTo>
                  <a:lnTo>
                    <a:pt x="62" y="35"/>
                  </a:lnTo>
                  <a:lnTo>
                    <a:pt x="68" y="27"/>
                  </a:lnTo>
                  <a:lnTo>
                    <a:pt x="73" y="19"/>
                  </a:lnTo>
                  <a:lnTo>
                    <a:pt x="79" y="10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83" y="2"/>
                  </a:lnTo>
                  <a:lnTo>
                    <a:pt x="79" y="6"/>
                  </a:lnTo>
                  <a:lnTo>
                    <a:pt x="73" y="14"/>
                  </a:lnTo>
                  <a:lnTo>
                    <a:pt x="66" y="22"/>
                  </a:lnTo>
                  <a:lnTo>
                    <a:pt x="58" y="32"/>
                  </a:lnTo>
                  <a:lnTo>
                    <a:pt x="51" y="43"/>
                  </a:lnTo>
                  <a:lnTo>
                    <a:pt x="44" y="52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2" name="Freeform 207"/>
            <p:cNvSpPr>
              <a:spLocks noChangeArrowheads="1"/>
            </p:cNvSpPr>
            <p:nvPr/>
          </p:nvSpPr>
          <p:spPr bwMode="auto">
            <a:xfrm>
              <a:off x="318" y="1049"/>
              <a:ext cx="59" cy="109"/>
            </a:xfrm>
            <a:custGeom>
              <a:avLst/>
              <a:gdLst>
                <a:gd name="T0" fmla="*/ 0 w 236"/>
                <a:gd name="T1" fmla="*/ 0 h 435"/>
                <a:gd name="T2" fmla="*/ 26 w 236"/>
                <a:gd name="T3" fmla="*/ 18 h 435"/>
                <a:gd name="T4" fmla="*/ 51 w 236"/>
                <a:gd name="T5" fmla="*/ 37 h 435"/>
                <a:gd name="T6" fmla="*/ 73 w 236"/>
                <a:gd name="T7" fmla="*/ 58 h 435"/>
                <a:gd name="T8" fmla="*/ 94 w 236"/>
                <a:gd name="T9" fmla="*/ 81 h 435"/>
                <a:gd name="T10" fmla="*/ 113 w 236"/>
                <a:gd name="T11" fmla="*/ 105 h 435"/>
                <a:gd name="T12" fmla="*/ 130 w 236"/>
                <a:gd name="T13" fmla="*/ 131 h 435"/>
                <a:gd name="T14" fmla="*/ 146 w 236"/>
                <a:gd name="T15" fmla="*/ 158 h 435"/>
                <a:gd name="T16" fmla="*/ 160 w 236"/>
                <a:gd name="T17" fmla="*/ 186 h 435"/>
                <a:gd name="T18" fmla="*/ 172 w 236"/>
                <a:gd name="T19" fmla="*/ 215 h 435"/>
                <a:gd name="T20" fmla="*/ 183 w 236"/>
                <a:gd name="T21" fmla="*/ 245 h 435"/>
                <a:gd name="T22" fmla="*/ 191 w 236"/>
                <a:gd name="T23" fmla="*/ 276 h 435"/>
                <a:gd name="T24" fmla="*/ 200 w 236"/>
                <a:gd name="T25" fmla="*/ 307 h 435"/>
                <a:gd name="T26" fmla="*/ 206 w 236"/>
                <a:gd name="T27" fmla="*/ 338 h 435"/>
                <a:gd name="T28" fmla="*/ 213 w 236"/>
                <a:gd name="T29" fmla="*/ 368 h 435"/>
                <a:gd name="T30" fmla="*/ 219 w 236"/>
                <a:gd name="T31" fmla="*/ 400 h 435"/>
                <a:gd name="T32" fmla="*/ 224 w 236"/>
                <a:gd name="T33" fmla="*/ 431 h 435"/>
                <a:gd name="T34" fmla="*/ 226 w 236"/>
                <a:gd name="T35" fmla="*/ 435 h 435"/>
                <a:gd name="T36" fmla="*/ 231 w 236"/>
                <a:gd name="T37" fmla="*/ 433 h 435"/>
                <a:gd name="T38" fmla="*/ 234 w 236"/>
                <a:gd name="T39" fmla="*/ 431 h 435"/>
                <a:gd name="T40" fmla="*/ 236 w 236"/>
                <a:gd name="T41" fmla="*/ 427 h 435"/>
                <a:gd name="T42" fmla="*/ 234 w 236"/>
                <a:gd name="T43" fmla="*/ 394 h 435"/>
                <a:gd name="T44" fmla="*/ 231 w 236"/>
                <a:gd name="T45" fmla="*/ 361 h 435"/>
                <a:gd name="T46" fmla="*/ 228 w 236"/>
                <a:gd name="T47" fmla="*/ 328 h 435"/>
                <a:gd name="T48" fmla="*/ 222 w 236"/>
                <a:gd name="T49" fmla="*/ 295 h 435"/>
                <a:gd name="T50" fmla="*/ 215 w 236"/>
                <a:gd name="T51" fmla="*/ 263 h 435"/>
                <a:gd name="T52" fmla="*/ 206 w 236"/>
                <a:gd name="T53" fmla="*/ 231 h 435"/>
                <a:gd name="T54" fmla="*/ 197 w 236"/>
                <a:gd name="T55" fmla="*/ 199 h 435"/>
                <a:gd name="T56" fmla="*/ 184 w 236"/>
                <a:gd name="T57" fmla="*/ 168 h 435"/>
                <a:gd name="T58" fmla="*/ 176 w 236"/>
                <a:gd name="T59" fmla="*/ 153 h 435"/>
                <a:gd name="T60" fmla="*/ 169 w 236"/>
                <a:gd name="T61" fmla="*/ 139 h 435"/>
                <a:gd name="T62" fmla="*/ 160 w 236"/>
                <a:gd name="T63" fmla="*/ 125 h 435"/>
                <a:gd name="T64" fmla="*/ 151 w 236"/>
                <a:gd name="T65" fmla="*/ 112 h 435"/>
                <a:gd name="T66" fmla="*/ 141 w 236"/>
                <a:gd name="T67" fmla="*/ 100 h 435"/>
                <a:gd name="T68" fmla="*/ 132 w 236"/>
                <a:gd name="T69" fmla="*/ 88 h 435"/>
                <a:gd name="T70" fmla="*/ 120 w 236"/>
                <a:gd name="T71" fmla="*/ 76 h 435"/>
                <a:gd name="T72" fmla="*/ 109 w 236"/>
                <a:gd name="T73" fmla="*/ 66 h 435"/>
                <a:gd name="T74" fmla="*/ 97 w 236"/>
                <a:gd name="T75" fmla="*/ 55 h 435"/>
                <a:gd name="T76" fmla="*/ 85 w 236"/>
                <a:gd name="T77" fmla="*/ 45 h 435"/>
                <a:gd name="T78" fmla="*/ 72 w 236"/>
                <a:gd name="T79" fmla="*/ 37 h 435"/>
                <a:gd name="T80" fmla="*/ 58 w 236"/>
                <a:gd name="T81" fmla="*/ 28 h 435"/>
                <a:gd name="T82" fmla="*/ 44 w 236"/>
                <a:gd name="T83" fmla="*/ 20 h 435"/>
                <a:gd name="T84" fmla="*/ 30 w 236"/>
                <a:gd name="T85" fmla="*/ 12 h 435"/>
                <a:gd name="T86" fmla="*/ 15 w 236"/>
                <a:gd name="T87" fmla="*/ 6 h 435"/>
                <a:gd name="T88" fmla="*/ 0 w 236"/>
                <a:gd name="T89" fmla="*/ 0 h 435"/>
                <a:gd name="T90" fmla="*/ 0 w 236"/>
                <a:gd name="T91" fmla="*/ 0 h 435"/>
                <a:gd name="T92" fmla="*/ 0 w 236"/>
                <a:gd name="T93" fmla="*/ 0 h 435"/>
                <a:gd name="T94" fmla="*/ 0 w 236"/>
                <a:gd name="T95" fmla="*/ 0 h 435"/>
                <a:gd name="T96" fmla="*/ 0 w 236"/>
                <a:gd name="T97" fmla="*/ 0 h 435"/>
                <a:gd name="T98" fmla="*/ 0 w 236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435">
                  <a:moveTo>
                    <a:pt x="0" y="0"/>
                  </a:moveTo>
                  <a:lnTo>
                    <a:pt x="26" y="18"/>
                  </a:lnTo>
                  <a:lnTo>
                    <a:pt x="51" y="37"/>
                  </a:lnTo>
                  <a:lnTo>
                    <a:pt x="73" y="58"/>
                  </a:lnTo>
                  <a:lnTo>
                    <a:pt x="94" y="81"/>
                  </a:lnTo>
                  <a:lnTo>
                    <a:pt x="113" y="105"/>
                  </a:lnTo>
                  <a:lnTo>
                    <a:pt x="130" y="131"/>
                  </a:lnTo>
                  <a:lnTo>
                    <a:pt x="146" y="158"/>
                  </a:lnTo>
                  <a:lnTo>
                    <a:pt x="160" y="186"/>
                  </a:lnTo>
                  <a:lnTo>
                    <a:pt x="172" y="215"/>
                  </a:lnTo>
                  <a:lnTo>
                    <a:pt x="183" y="245"/>
                  </a:lnTo>
                  <a:lnTo>
                    <a:pt x="191" y="276"/>
                  </a:lnTo>
                  <a:lnTo>
                    <a:pt x="200" y="307"/>
                  </a:lnTo>
                  <a:lnTo>
                    <a:pt x="206" y="338"/>
                  </a:lnTo>
                  <a:lnTo>
                    <a:pt x="213" y="368"/>
                  </a:lnTo>
                  <a:lnTo>
                    <a:pt x="219" y="400"/>
                  </a:lnTo>
                  <a:lnTo>
                    <a:pt x="224" y="431"/>
                  </a:lnTo>
                  <a:lnTo>
                    <a:pt x="226" y="435"/>
                  </a:lnTo>
                  <a:lnTo>
                    <a:pt x="231" y="433"/>
                  </a:lnTo>
                  <a:lnTo>
                    <a:pt x="234" y="431"/>
                  </a:lnTo>
                  <a:lnTo>
                    <a:pt x="236" y="427"/>
                  </a:lnTo>
                  <a:lnTo>
                    <a:pt x="234" y="394"/>
                  </a:lnTo>
                  <a:lnTo>
                    <a:pt x="231" y="361"/>
                  </a:lnTo>
                  <a:lnTo>
                    <a:pt x="228" y="328"/>
                  </a:lnTo>
                  <a:lnTo>
                    <a:pt x="222" y="295"/>
                  </a:lnTo>
                  <a:lnTo>
                    <a:pt x="215" y="263"/>
                  </a:lnTo>
                  <a:lnTo>
                    <a:pt x="206" y="231"/>
                  </a:lnTo>
                  <a:lnTo>
                    <a:pt x="197" y="199"/>
                  </a:lnTo>
                  <a:lnTo>
                    <a:pt x="184" y="168"/>
                  </a:lnTo>
                  <a:lnTo>
                    <a:pt x="176" y="153"/>
                  </a:lnTo>
                  <a:lnTo>
                    <a:pt x="169" y="139"/>
                  </a:lnTo>
                  <a:lnTo>
                    <a:pt x="160" y="125"/>
                  </a:lnTo>
                  <a:lnTo>
                    <a:pt x="151" y="112"/>
                  </a:lnTo>
                  <a:lnTo>
                    <a:pt x="141" y="100"/>
                  </a:lnTo>
                  <a:lnTo>
                    <a:pt x="132" y="88"/>
                  </a:lnTo>
                  <a:lnTo>
                    <a:pt x="120" y="76"/>
                  </a:lnTo>
                  <a:lnTo>
                    <a:pt x="109" y="66"/>
                  </a:lnTo>
                  <a:lnTo>
                    <a:pt x="97" y="55"/>
                  </a:lnTo>
                  <a:lnTo>
                    <a:pt x="85" y="45"/>
                  </a:lnTo>
                  <a:lnTo>
                    <a:pt x="72" y="37"/>
                  </a:lnTo>
                  <a:lnTo>
                    <a:pt x="58" y="28"/>
                  </a:lnTo>
                  <a:lnTo>
                    <a:pt x="44" y="20"/>
                  </a:lnTo>
                  <a:lnTo>
                    <a:pt x="30" y="12"/>
                  </a:lnTo>
                  <a:lnTo>
                    <a:pt x="15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3" name="Freeform 208"/>
            <p:cNvSpPr>
              <a:spLocks noChangeArrowheads="1"/>
            </p:cNvSpPr>
            <p:nvPr/>
          </p:nvSpPr>
          <p:spPr bwMode="auto">
            <a:xfrm>
              <a:off x="355" y="971"/>
              <a:ext cx="35" cy="144"/>
            </a:xfrm>
            <a:custGeom>
              <a:avLst/>
              <a:gdLst>
                <a:gd name="T0" fmla="*/ 54 w 140"/>
                <a:gd name="T1" fmla="*/ 131 h 574"/>
                <a:gd name="T2" fmla="*/ 60 w 140"/>
                <a:gd name="T3" fmla="*/ 149 h 574"/>
                <a:gd name="T4" fmla="*/ 66 w 140"/>
                <a:gd name="T5" fmla="*/ 167 h 574"/>
                <a:gd name="T6" fmla="*/ 70 w 140"/>
                <a:gd name="T7" fmla="*/ 184 h 574"/>
                <a:gd name="T8" fmla="*/ 74 w 140"/>
                <a:gd name="T9" fmla="*/ 202 h 574"/>
                <a:gd name="T10" fmla="*/ 78 w 140"/>
                <a:gd name="T11" fmla="*/ 219 h 574"/>
                <a:gd name="T12" fmla="*/ 82 w 140"/>
                <a:gd name="T13" fmla="*/ 237 h 574"/>
                <a:gd name="T14" fmla="*/ 85 w 140"/>
                <a:gd name="T15" fmla="*/ 255 h 574"/>
                <a:gd name="T16" fmla="*/ 88 w 140"/>
                <a:gd name="T17" fmla="*/ 273 h 574"/>
                <a:gd name="T18" fmla="*/ 97 w 140"/>
                <a:gd name="T19" fmla="*/ 346 h 574"/>
                <a:gd name="T20" fmla="*/ 101 w 140"/>
                <a:gd name="T21" fmla="*/ 419 h 574"/>
                <a:gd name="T22" fmla="*/ 103 w 140"/>
                <a:gd name="T23" fmla="*/ 493 h 574"/>
                <a:gd name="T24" fmla="*/ 105 w 140"/>
                <a:gd name="T25" fmla="*/ 566 h 574"/>
                <a:gd name="T26" fmla="*/ 108 w 140"/>
                <a:gd name="T27" fmla="*/ 573 h 574"/>
                <a:gd name="T28" fmla="*/ 114 w 140"/>
                <a:gd name="T29" fmla="*/ 574 h 574"/>
                <a:gd name="T30" fmla="*/ 120 w 140"/>
                <a:gd name="T31" fmla="*/ 571 h 574"/>
                <a:gd name="T32" fmla="*/ 123 w 140"/>
                <a:gd name="T33" fmla="*/ 565 h 574"/>
                <a:gd name="T34" fmla="*/ 136 w 140"/>
                <a:gd name="T35" fmla="*/ 491 h 574"/>
                <a:gd name="T36" fmla="*/ 140 w 140"/>
                <a:gd name="T37" fmla="*/ 415 h 574"/>
                <a:gd name="T38" fmla="*/ 135 w 140"/>
                <a:gd name="T39" fmla="*/ 339 h 574"/>
                <a:gd name="T40" fmla="*/ 121 w 140"/>
                <a:gd name="T41" fmla="*/ 266 h 574"/>
                <a:gd name="T42" fmla="*/ 117 w 140"/>
                <a:gd name="T43" fmla="*/ 248 h 574"/>
                <a:gd name="T44" fmla="*/ 112 w 140"/>
                <a:gd name="T45" fmla="*/ 231 h 574"/>
                <a:gd name="T46" fmla="*/ 106 w 140"/>
                <a:gd name="T47" fmla="*/ 214 h 574"/>
                <a:gd name="T48" fmla="*/ 101 w 140"/>
                <a:gd name="T49" fmla="*/ 197 h 574"/>
                <a:gd name="T50" fmla="*/ 93 w 140"/>
                <a:gd name="T51" fmla="*/ 179 h 574"/>
                <a:gd name="T52" fmla="*/ 87 w 140"/>
                <a:gd name="T53" fmla="*/ 162 h 574"/>
                <a:gd name="T54" fmla="*/ 80 w 140"/>
                <a:gd name="T55" fmla="*/ 146 h 574"/>
                <a:gd name="T56" fmla="*/ 71 w 140"/>
                <a:gd name="T57" fmla="*/ 130 h 574"/>
                <a:gd name="T58" fmla="*/ 67 w 140"/>
                <a:gd name="T59" fmla="*/ 122 h 574"/>
                <a:gd name="T60" fmla="*/ 61 w 140"/>
                <a:gd name="T61" fmla="*/ 113 h 574"/>
                <a:gd name="T62" fmla="*/ 57 w 140"/>
                <a:gd name="T63" fmla="*/ 105 h 574"/>
                <a:gd name="T64" fmla="*/ 52 w 140"/>
                <a:gd name="T65" fmla="*/ 96 h 574"/>
                <a:gd name="T66" fmla="*/ 46 w 140"/>
                <a:gd name="T67" fmla="*/ 88 h 574"/>
                <a:gd name="T68" fmla="*/ 42 w 140"/>
                <a:gd name="T69" fmla="*/ 80 h 574"/>
                <a:gd name="T70" fmla="*/ 37 w 140"/>
                <a:gd name="T71" fmla="*/ 72 h 574"/>
                <a:gd name="T72" fmla="*/ 33 w 140"/>
                <a:gd name="T73" fmla="*/ 63 h 574"/>
                <a:gd name="T74" fmla="*/ 28 w 140"/>
                <a:gd name="T75" fmla="*/ 55 h 574"/>
                <a:gd name="T76" fmla="*/ 23 w 140"/>
                <a:gd name="T77" fmla="*/ 44 h 574"/>
                <a:gd name="T78" fmla="*/ 18 w 140"/>
                <a:gd name="T79" fmla="*/ 34 h 574"/>
                <a:gd name="T80" fmla="*/ 12 w 140"/>
                <a:gd name="T81" fmla="*/ 24 h 574"/>
                <a:gd name="T82" fmla="*/ 7 w 140"/>
                <a:gd name="T83" fmla="*/ 14 h 574"/>
                <a:gd name="T84" fmla="*/ 3 w 140"/>
                <a:gd name="T85" fmla="*/ 7 h 574"/>
                <a:gd name="T86" fmla="*/ 1 w 140"/>
                <a:gd name="T87" fmla="*/ 3 h 574"/>
                <a:gd name="T88" fmla="*/ 0 w 140"/>
                <a:gd name="T89" fmla="*/ 0 h 574"/>
                <a:gd name="T90" fmla="*/ 2 w 140"/>
                <a:gd name="T91" fmla="*/ 5 h 574"/>
                <a:gd name="T92" fmla="*/ 6 w 140"/>
                <a:gd name="T93" fmla="*/ 14 h 574"/>
                <a:gd name="T94" fmla="*/ 12 w 140"/>
                <a:gd name="T95" fmla="*/ 30 h 574"/>
                <a:gd name="T96" fmla="*/ 21 w 140"/>
                <a:gd name="T97" fmla="*/ 49 h 574"/>
                <a:gd name="T98" fmla="*/ 29 w 140"/>
                <a:gd name="T99" fmla="*/ 71 h 574"/>
                <a:gd name="T100" fmla="*/ 38 w 140"/>
                <a:gd name="T101" fmla="*/ 92 h 574"/>
                <a:gd name="T102" fmla="*/ 46 w 140"/>
                <a:gd name="T103" fmla="*/ 113 h 574"/>
                <a:gd name="T104" fmla="*/ 54 w 140"/>
                <a:gd name="T105" fmla="*/ 13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574">
                  <a:moveTo>
                    <a:pt x="54" y="131"/>
                  </a:moveTo>
                  <a:lnTo>
                    <a:pt x="60" y="149"/>
                  </a:lnTo>
                  <a:lnTo>
                    <a:pt x="66" y="167"/>
                  </a:lnTo>
                  <a:lnTo>
                    <a:pt x="70" y="184"/>
                  </a:lnTo>
                  <a:lnTo>
                    <a:pt x="74" y="202"/>
                  </a:lnTo>
                  <a:lnTo>
                    <a:pt x="78" y="219"/>
                  </a:lnTo>
                  <a:lnTo>
                    <a:pt x="82" y="237"/>
                  </a:lnTo>
                  <a:lnTo>
                    <a:pt x="85" y="255"/>
                  </a:lnTo>
                  <a:lnTo>
                    <a:pt x="88" y="273"/>
                  </a:lnTo>
                  <a:lnTo>
                    <a:pt x="97" y="346"/>
                  </a:lnTo>
                  <a:lnTo>
                    <a:pt x="101" y="419"/>
                  </a:lnTo>
                  <a:lnTo>
                    <a:pt x="103" y="493"/>
                  </a:lnTo>
                  <a:lnTo>
                    <a:pt x="105" y="566"/>
                  </a:lnTo>
                  <a:lnTo>
                    <a:pt x="108" y="573"/>
                  </a:lnTo>
                  <a:lnTo>
                    <a:pt x="114" y="574"/>
                  </a:lnTo>
                  <a:lnTo>
                    <a:pt x="120" y="571"/>
                  </a:lnTo>
                  <a:lnTo>
                    <a:pt x="123" y="565"/>
                  </a:lnTo>
                  <a:lnTo>
                    <a:pt x="136" y="491"/>
                  </a:lnTo>
                  <a:lnTo>
                    <a:pt x="140" y="415"/>
                  </a:lnTo>
                  <a:lnTo>
                    <a:pt x="135" y="339"/>
                  </a:lnTo>
                  <a:lnTo>
                    <a:pt x="121" y="266"/>
                  </a:lnTo>
                  <a:lnTo>
                    <a:pt x="117" y="248"/>
                  </a:lnTo>
                  <a:lnTo>
                    <a:pt x="112" y="231"/>
                  </a:lnTo>
                  <a:lnTo>
                    <a:pt x="106" y="214"/>
                  </a:lnTo>
                  <a:lnTo>
                    <a:pt x="101" y="197"/>
                  </a:lnTo>
                  <a:lnTo>
                    <a:pt x="93" y="179"/>
                  </a:lnTo>
                  <a:lnTo>
                    <a:pt x="87" y="162"/>
                  </a:lnTo>
                  <a:lnTo>
                    <a:pt x="80" y="146"/>
                  </a:lnTo>
                  <a:lnTo>
                    <a:pt x="71" y="130"/>
                  </a:lnTo>
                  <a:lnTo>
                    <a:pt x="67" y="122"/>
                  </a:lnTo>
                  <a:lnTo>
                    <a:pt x="61" y="113"/>
                  </a:lnTo>
                  <a:lnTo>
                    <a:pt x="57" y="105"/>
                  </a:lnTo>
                  <a:lnTo>
                    <a:pt x="52" y="96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37" y="72"/>
                  </a:lnTo>
                  <a:lnTo>
                    <a:pt x="33" y="63"/>
                  </a:lnTo>
                  <a:lnTo>
                    <a:pt x="28" y="55"/>
                  </a:lnTo>
                  <a:lnTo>
                    <a:pt x="23" y="44"/>
                  </a:lnTo>
                  <a:lnTo>
                    <a:pt x="18" y="34"/>
                  </a:lnTo>
                  <a:lnTo>
                    <a:pt x="12" y="24"/>
                  </a:lnTo>
                  <a:lnTo>
                    <a:pt x="7" y="14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6" y="14"/>
                  </a:lnTo>
                  <a:lnTo>
                    <a:pt x="12" y="30"/>
                  </a:lnTo>
                  <a:lnTo>
                    <a:pt x="21" y="49"/>
                  </a:lnTo>
                  <a:lnTo>
                    <a:pt x="29" y="71"/>
                  </a:lnTo>
                  <a:lnTo>
                    <a:pt x="38" y="92"/>
                  </a:lnTo>
                  <a:lnTo>
                    <a:pt x="46" y="113"/>
                  </a:lnTo>
                  <a:lnTo>
                    <a:pt x="54" y="13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4" name="Freeform 209"/>
            <p:cNvSpPr>
              <a:spLocks noChangeArrowheads="1"/>
            </p:cNvSpPr>
            <p:nvPr/>
          </p:nvSpPr>
          <p:spPr bwMode="auto">
            <a:xfrm>
              <a:off x="381" y="1174"/>
              <a:ext cx="36" cy="53"/>
            </a:xfrm>
            <a:custGeom>
              <a:avLst/>
              <a:gdLst>
                <a:gd name="T0" fmla="*/ 34 w 143"/>
                <a:gd name="T1" fmla="*/ 80 h 213"/>
                <a:gd name="T2" fmla="*/ 29 w 143"/>
                <a:gd name="T3" fmla="*/ 88 h 213"/>
                <a:gd name="T4" fmla="*/ 24 w 143"/>
                <a:gd name="T5" fmla="*/ 96 h 213"/>
                <a:gd name="T6" fmla="*/ 18 w 143"/>
                <a:gd name="T7" fmla="*/ 104 h 213"/>
                <a:gd name="T8" fmla="*/ 14 w 143"/>
                <a:gd name="T9" fmla="*/ 112 h 213"/>
                <a:gd name="T10" fmla="*/ 10 w 143"/>
                <a:gd name="T11" fmla="*/ 121 h 213"/>
                <a:gd name="T12" fmla="*/ 7 w 143"/>
                <a:gd name="T13" fmla="*/ 129 h 213"/>
                <a:gd name="T14" fmla="*/ 3 w 143"/>
                <a:gd name="T15" fmla="*/ 138 h 213"/>
                <a:gd name="T16" fmla="*/ 1 w 143"/>
                <a:gd name="T17" fmla="*/ 146 h 213"/>
                <a:gd name="T18" fmla="*/ 0 w 143"/>
                <a:gd name="T19" fmla="*/ 164 h 213"/>
                <a:gd name="T20" fmla="*/ 2 w 143"/>
                <a:gd name="T21" fmla="*/ 181 h 213"/>
                <a:gd name="T22" fmla="*/ 8 w 143"/>
                <a:gd name="T23" fmla="*/ 197 h 213"/>
                <a:gd name="T24" fmla="*/ 14 w 143"/>
                <a:gd name="T25" fmla="*/ 212 h 213"/>
                <a:gd name="T26" fmla="*/ 15 w 143"/>
                <a:gd name="T27" fmla="*/ 213 h 213"/>
                <a:gd name="T28" fmla="*/ 17 w 143"/>
                <a:gd name="T29" fmla="*/ 213 h 213"/>
                <a:gd name="T30" fmla="*/ 19 w 143"/>
                <a:gd name="T31" fmla="*/ 210 h 213"/>
                <a:gd name="T32" fmla="*/ 19 w 143"/>
                <a:gd name="T33" fmla="*/ 208 h 213"/>
                <a:gd name="T34" fmla="*/ 15 w 143"/>
                <a:gd name="T35" fmla="*/ 190 h 213"/>
                <a:gd name="T36" fmla="*/ 13 w 143"/>
                <a:gd name="T37" fmla="*/ 174 h 213"/>
                <a:gd name="T38" fmla="*/ 13 w 143"/>
                <a:gd name="T39" fmla="*/ 157 h 213"/>
                <a:gd name="T40" fmla="*/ 16 w 143"/>
                <a:gd name="T41" fmla="*/ 141 h 213"/>
                <a:gd name="T42" fmla="*/ 20 w 143"/>
                <a:gd name="T43" fmla="*/ 126 h 213"/>
                <a:gd name="T44" fmla="*/ 27 w 143"/>
                <a:gd name="T45" fmla="*/ 111 h 213"/>
                <a:gd name="T46" fmla="*/ 35 w 143"/>
                <a:gd name="T47" fmla="*/ 96 h 213"/>
                <a:gd name="T48" fmla="*/ 45 w 143"/>
                <a:gd name="T49" fmla="*/ 81 h 213"/>
                <a:gd name="T50" fmla="*/ 56 w 143"/>
                <a:gd name="T51" fmla="*/ 69 h 213"/>
                <a:gd name="T52" fmla="*/ 70 w 143"/>
                <a:gd name="T53" fmla="*/ 55 h 213"/>
                <a:gd name="T54" fmla="*/ 86 w 143"/>
                <a:gd name="T55" fmla="*/ 42 h 213"/>
                <a:gd name="T56" fmla="*/ 103 w 143"/>
                <a:gd name="T57" fmla="*/ 29 h 213"/>
                <a:gd name="T58" fmla="*/ 119 w 143"/>
                <a:gd name="T59" fmla="*/ 18 h 213"/>
                <a:gd name="T60" fmla="*/ 131 w 143"/>
                <a:gd name="T61" fmla="*/ 9 h 213"/>
                <a:gd name="T62" fmla="*/ 140 w 143"/>
                <a:gd name="T63" fmla="*/ 3 h 213"/>
                <a:gd name="T64" fmla="*/ 143 w 143"/>
                <a:gd name="T65" fmla="*/ 0 h 213"/>
                <a:gd name="T66" fmla="*/ 140 w 143"/>
                <a:gd name="T67" fmla="*/ 3 h 213"/>
                <a:gd name="T68" fmla="*/ 129 w 143"/>
                <a:gd name="T69" fmla="*/ 9 h 213"/>
                <a:gd name="T70" fmla="*/ 115 w 143"/>
                <a:gd name="T71" fmla="*/ 18 h 213"/>
                <a:gd name="T72" fmla="*/ 98 w 143"/>
                <a:gd name="T73" fmla="*/ 29 h 213"/>
                <a:gd name="T74" fmla="*/ 79 w 143"/>
                <a:gd name="T75" fmla="*/ 42 h 213"/>
                <a:gd name="T76" fmla="*/ 62 w 143"/>
                <a:gd name="T77" fmla="*/ 55 h 213"/>
                <a:gd name="T78" fmla="*/ 46 w 143"/>
                <a:gd name="T79" fmla="*/ 68 h 213"/>
                <a:gd name="T80" fmla="*/ 34 w 143"/>
                <a:gd name="T81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3">
                  <a:moveTo>
                    <a:pt x="34" y="80"/>
                  </a:moveTo>
                  <a:lnTo>
                    <a:pt x="29" y="88"/>
                  </a:lnTo>
                  <a:lnTo>
                    <a:pt x="24" y="96"/>
                  </a:lnTo>
                  <a:lnTo>
                    <a:pt x="18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7" y="129"/>
                  </a:lnTo>
                  <a:lnTo>
                    <a:pt x="3" y="138"/>
                  </a:lnTo>
                  <a:lnTo>
                    <a:pt x="1" y="146"/>
                  </a:lnTo>
                  <a:lnTo>
                    <a:pt x="0" y="164"/>
                  </a:lnTo>
                  <a:lnTo>
                    <a:pt x="2" y="181"/>
                  </a:lnTo>
                  <a:lnTo>
                    <a:pt x="8" y="197"/>
                  </a:lnTo>
                  <a:lnTo>
                    <a:pt x="14" y="212"/>
                  </a:lnTo>
                  <a:lnTo>
                    <a:pt x="15" y="213"/>
                  </a:lnTo>
                  <a:lnTo>
                    <a:pt x="17" y="213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5" y="190"/>
                  </a:lnTo>
                  <a:lnTo>
                    <a:pt x="13" y="174"/>
                  </a:lnTo>
                  <a:lnTo>
                    <a:pt x="13" y="157"/>
                  </a:lnTo>
                  <a:lnTo>
                    <a:pt x="16" y="141"/>
                  </a:lnTo>
                  <a:lnTo>
                    <a:pt x="20" y="126"/>
                  </a:lnTo>
                  <a:lnTo>
                    <a:pt x="27" y="111"/>
                  </a:lnTo>
                  <a:lnTo>
                    <a:pt x="35" y="96"/>
                  </a:lnTo>
                  <a:lnTo>
                    <a:pt x="45" y="81"/>
                  </a:lnTo>
                  <a:lnTo>
                    <a:pt x="56" y="69"/>
                  </a:lnTo>
                  <a:lnTo>
                    <a:pt x="70" y="55"/>
                  </a:lnTo>
                  <a:lnTo>
                    <a:pt x="86" y="42"/>
                  </a:lnTo>
                  <a:lnTo>
                    <a:pt x="103" y="29"/>
                  </a:lnTo>
                  <a:lnTo>
                    <a:pt x="119" y="18"/>
                  </a:lnTo>
                  <a:lnTo>
                    <a:pt x="131" y="9"/>
                  </a:lnTo>
                  <a:lnTo>
                    <a:pt x="140" y="3"/>
                  </a:lnTo>
                  <a:lnTo>
                    <a:pt x="143" y="0"/>
                  </a:lnTo>
                  <a:lnTo>
                    <a:pt x="140" y="3"/>
                  </a:lnTo>
                  <a:lnTo>
                    <a:pt x="129" y="9"/>
                  </a:lnTo>
                  <a:lnTo>
                    <a:pt x="115" y="18"/>
                  </a:lnTo>
                  <a:lnTo>
                    <a:pt x="98" y="29"/>
                  </a:lnTo>
                  <a:lnTo>
                    <a:pt x="79" y="42"/>
                  </a:lnTo>
                  <a:lnTo>
                    <a:pt x="62" y="55"/>
                  </a:lnTo>
                  <a:lnTo>
                    <a:pt x="46" y="68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5" name="Freeform 210"/>
            <p:cNvSpPr>
              <a:spLocks noChangeArrowheads="1"/>
            </p:cNvSpPr>
            <p:nvPr/>
          </p:nvSpPr>
          <p:spPr bwMode="auto">
            <a:xfrm>
              <a:off x="404" y="1175"/>
              <a:ext cx="28" cy="56"/>
            </a:xfrm>
            <a:custGeom>
              <a:avLst/>
              <a:gdLst>
                <a:gd name="T0" fmla="*/ 25 w 114"/>
                <a:gd name="T1" fmla="*/ 96 h 225"/>
                <a:gd name="T2" fmla="*/ 17 w 114"/>
                <a:gd name="T3" fmla="*/ 112 h 225"/>
                <a:gd name="T4" fmla="*/ 11 w 114"/>
                <a:gd name="T5" fmla="*/ 128 h 225"/>
                <a:gd name="T6" fmla="*/ 5 w 114"/>
                <a:gd name="T7" fmla="*/ 145 h 225"/>
                <a:gd name="T8" fmla="*/ 1 w 114"/>
                <a:gd name="T9" fmla="*/ 162 h 225"/>
                <a:gd name="T10" fmla="*/ 0 w 114"/>
                <a:gd name="T11" fmla="*/ 177 h 225"/>
                <a:gd name="T12" fmla="*/ 2 w 114"/>
                <a:gd name="T13" fmla="*/ 193 h 225"/>
                <a:gd name="T14" fmla="*/ 5 w 114"/>
                <a:gd name="T15" fmla="*/ 208 h 225"/>
                <a:gd name="T16" fmla="*/ 8 w 114"/>
                <a:gd name="T17" fmla="*/ 223 h 225"/>
                <a:gd name="T18" fmla="*/ 9 w 114"/>
                <a:gd name="T19" fmla="*/ 225 h 225"/>
                <a:gd name="T20" fmla="*/ 12 w 114"/>
                <a:gd name="T21" fmla="*/ 224 h 225"/>
                <a:gd name="T22" fmla="*/ 14 w 114"/>
                <a:gd name="T23" fmla="*/ 221 h 225"/>
                <a:gd name="T24" fmla="*/ 15 w 114"/>
                <a:gd name="T25" fmla="*/ 219 h 225"/>
                <a:gd name="T26" fmla="*/ 12 w 114"/>
                <a:gd name="T27" fmla="*/ 186 h 225"/>
                <a:gd name="T28" fmla="*/ 15 w 114"/>
                <a:gd name="T29" fmla="*/ 154 h 225"/>
                <a:gd name="T30" fmla="*/ 22 w 114"/>
                <a:gd name="T31" fmla="*/ 124 h 225"/>
                <a:gd name="T32" fmla="*/ 36 w 114"/>
                <a:gd name="T33" fmla="*/ 94 h 225"/>
                <a:gd name="T34" fmla="*/ 46 w 114"/>
                <a:gd name="T35" fmla="*/ 79 h 225"/>
                <a:gd name="T36" fmla="*/ 56 w 114"/>
                <a:gd name="T37" fmla="*/ 63 h 225"/>
                <a:gd name="T38" fmla="*/ 69 w 114"/>
                <a:gd name="T39" fmla="*/ 48 h 225"/>
                <a:gd name="T40" fmla="*/ 83 w 114"/>
                <a:gd name="T41" fmla="*/ 33 h 225"/>
                <a:gd name="T42" fmla="*/ 95 w 114"/>
                <a:gd name="T43" fmla="*/ 20 h 225"/>
                <a:gd name="T44" fmla="*/ 104 w 114"/>
                <a:gd name="T45" fmla="*/ 9 h 225"/>
                <a:gd name="T46" fmla="*/ 112 w 114"/>
                <a:gd name="T47" fmla="*/ 2 h 225"/>
                <a:gd name="T48" fmla="*/ 114 w 114"/>
                <a:gd name="T49" fmla="*/ 0 h 225"/>
                <a:gd name="T50" fmla="*/ 111 w 114"/>
                <a:gd name="T51" fmla="*/ 2 h 225"/>
                <a:gd name="T52" fmla="*/ 103 w 114"/>
                <a:gd name="T53" fmla="*/ 9 h 225"/>
                <a:gd name="T54" fmla="*/ 93 w 114"/>
                <a:gd name="T55" fmla="*/ 20 h 225"/>
                <a:gd name="T56" fmla="*/ 79 w 114"/>
                <a:gd name="T57" fmla="*/ 33 h 225"/>
                <a:gd name="T58" fmla="*/ 64 w 114"/>
                <a:gd name="T59" fmla="*/ 49 h 225"/>
                <a:gd name="T60" fmla="*/ 49 w 114"/>
                <a:gd name="T61" fmla="*/ 65 h 225"/>
                <a:gd name="T62" fmla="*/ 36 w 114"/>
                <a:gd name="T63" fmla="*/ 81 h 225"/>
                <a:gd name="T64" fmla="*/ 25 w 114"/>
                <a:gd name="T65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5">
                  <a:moveTo>
                    <a:pt x="25" y="96"/>
                  </a:moveTo>
                  <a:lnTo>
                    <a:pt x="17" y="112"/>
                  </a:lnTo>
                  <a:lnTo>
                    <a:pt x="11" y="128"/>
                  </a:lnTo>
                  <a:lnTo>
                    <a:pt x="5" y="145"/>
                  </a:lnTo>
                  <a:lnTo>
                    <a:pt x="1" y="162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5" y="208"/>
                  </a:lnTo>
                  <a:lnTo>
                    <a:pt x="8" y="223"/>
                  </a:lnTo>
                  <a:lnTo>
                    <a:pt x="9" y="225"/>
                  </a:lnTo>
                  <a:lnTo>
                    <a:pt x="12" y="224"/>
                  </a:lnTo>
                  <a:lnTo>
                    <a:pt x="14" y="221"/>
                  </a:lnTo>
                  <a:lnTo>
                    <a:pt x="15" y="219"/>
                  </a:lnTo>
                  <a:lnTo>
                    <a:pt x="12" y="186"/>
                  </a:lnTo>
                  <a:lnTo>
                    <a:pt x="15" y="154"/>
                  </a:lnTo>
                  <a:lnTo>
                    <a:pt x="22" y="124"/>
                  </a:lnTo>
                  <a:lnTo>
                    <a:pt x="36" y="94"/>
                  </a:lnTo>
                  <a:lnTo>
                    <a:pt x="46" y="79"/>
                  </a:lnTo>
                  <a:lnTo>
                    <a:pt x="56" y="63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5" y="20"/>
                  </a:lnTo>
                  <a:lnTo>
                    <a:pt x="104" y="9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1" y="2"/>
                  </a:lnTo>
                  <a:lnTo>
                    <a:pt x="103" y="9"/>
                  </a:lnTo>
                  <a:lnTo>
                    <a:pt x="93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5"/>
                  </a:lnTo>
                  <a:lnTo>
                    <a:pt x="36" y="81"/>
                  </a:lnTo>
                  <a:lnTo>
                    <a:pt x="25" y="9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6" name="Freeform 211"/>
            <p:cNvSpPr>
              <a:spLocks noChangeArrowheads="1"/>
            </p:cNvSpPr>
            <p:nvPr/>
          </p:nvSpPr>
          <p:spPr bwMode="auto">
            <a:xfrm>
              <a:off x="434" y="1147"/>
              <a:ext cx="85" cy="39"/>
            </a:xfrm>
            <a:custGeom>
              <a:avLst/>
              <a:gdLst>
                <a:gd name="T0" fmla="*/ 139 w 340"/>
                <a:gd name="T1" fmla="*/ 47 h 155"/>
                <a:gd name="T2" fmla="*/ 152 w 340"/>
                <a:gd name="T3" fmla="*/ 31 h 155"/>
                <a:gd name="T4" fmla="*/ 166 w 340"/>
                <a:gd name="T5" fmla="*/ 17 h 155"/>
                <a:gd name="T6" fmla="*/ 183 w 340"/>
                <a:gd name="T7" fmla="*/ 13 h 155"/>
                <a:gd name="T8" fmla="*/ 201 w 340"/>
                <a:gd name="T9" fmla="*/ 17 h 155"/>
                <a:gd name="T10" fmla="*/ 219 w 340"/>
                <a:gd name="T11" fmla="*/ 23 h 155"/>
                <a:gd name="T12" fmla="*/ 234 w 340"/>
                <a:gd name="T13" fmla="*/ 31 h 155"/>
                <a:gd name="T14" fmla="*/ 249 w 340"/>
                <a:gd name="T15" fmla="*/ 36 h 155"/>
                <a:gd name="T16" fmla="*/ 263 w 340"/>
                <a:gd name="T17" fmla="*/ 42 h 155"/>
                <a:gd name="T18" fmla="*/ 278 w 340"/>
                <a:gd name="T19" fmla="*/ 47 h 155"/>
                <a:gd name="T20" fmla="*/ 290 w 340"/>
                <a:gd name="T21" fmla="*/ 53 h 155"/>
                <a:gd name="T22" fmla="*/ 304 w 340"/>
                <a:gd name="T23" fmla="*/ 59 h 155"/>
                <a:gd name="T24" fmla="*/ 318 w 340"/>
                <a:gd name="T25" fmla="*/ 65 h 155"/>
                <a:gd name="T26" fmla="*/ 331 w 340"/>
                <a:gd name="T27" fmla="*/ 71 h 155"/>
                <a:gd name="T28" fmla="*/ 339 w 340"/>
                <a:gd name="T29" fmla="*/ 75 h 155"/>
                <a:gd name="T30" fmla="*/ 340 w 340"/>
                <a:gd name="T31" fmla="*/ 71 h 155"/>
                <a:gd name="T32" fmla="*/ 333 w 340"/>
                <a:gd name="T33" fmla="*/ 67 h 155"/>
                <a:gd name="T34" fmla="*/ 320 w 340"/>
                <a:gd name="T35" fmla="*/ 60 h 155"/>
                <a:gd name="T36" fmla="*/ 307 w 340"/>
                <a:gd name="T37" fmla="*/ 53 h 155"/>
                <a:gd name="T38" fmla="*/ 294 w 340"/>
                <a:gd name="T39" fmla="*/ 47 h 155"/>
                <a:gd name="T40" fmla="*/ 281 w 340"/>
                <a:gd name="T41" fmla="*/ 40 h 155"/>
                <a:gd name="T42" fmla="*/ 267 w 340"/>
                <a:gd name="T43" fmla="*/ 35 h 155"/>
                <a:gd name="T44" fmla="*/ 252 w 340"/>
                <a:gd name="T45" fmla="*/ 29 h 155"/>
                <a:gd name="T46" fmla="*/ 238 w 340"/>
                <a:gd name="T47" fmla="*/ 22 h 155"/>
                <a:gd name="T48" fmla="*/ 221 w 340"/>
                <a:gd name="T49" fmla="*/ 14 h 155"/>
                <a:gd name="T50" fmla="*/ 200 w 340"/>
                <a:gd name="T51" fmla="*/ 4 h 155"/>
                <a:gd name="T52" fmla="*/ 178 w 340"/>
                <a:gd name="T53" fmla="*/ 0 h 155"/>
                <a:gd name="T54" fmla="*/ 159 w 340"/>
                <a:gd name="T55" fmla="*/ 6 h 155"/>
                <a:gd name="T56" fmla="*/ 130 w 340"/>
                <a:gd name="T57" fmla="*/ 38 h 155"/>
                <a:gd name="T58" fmla="*/ 81 w 340"/>
                <a:gd name="T59" fmla="*/ 85 h 155"/>
                <a:gd name="T60" fmla="*/ 34 w 340"/>
                <a:gd name="T61" fmla="*/ 126 h 155"/>
                <a:gd name="T62" fmla="*/ 5 w 340"/>
                <a:gd name="T63" fmla="*/ 151 h 155"/>
                <a:gd name="T64" fmla="*/ 5 w 340"/>
                <a:gd name="T65" fmla="*/ 152 h 155"/>
                <a:gd name="T66" fmla="*/ 32 w 340"/>
                <a:gd name="T67" fmla="*/ 134 h 155"/>
                <a:gd name="T68" fmla="*/ 75 w 340"/>
                <a:gd name="T69" fmla="*/ 104 h 155"/>
                <a:gd name="T70" fmla="*/ 117 w 340"/>
                <a:gd name="T71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155">
                  <a:moveTo>
                    <a:pt x="133" y="54"/>
                  </a:moveTo>
                  <a:lnTo>
                    <a:pt x="139" y="47"/>
                  </a:lnTo>
                  <a:lnTo>
                    <a:pt x="145" y="38"/>
                  </a:lnTo>
                  <a:lnTo>
                    <a:pt x="152" y="31"/>
                  </a:lnTo>
                  <a:lnTo>
                    <a:pt x="158" y="23"/>
                  </a:lnTo>
                  <a:lnTo>
                    <a:pt x="166" y="17"/>
                  </a:lnTo>
                  <a:lnTo>
                    <a:pt x="174" y="14"/>
                  </a:lnTo>
                  <a:lnTo>
                    <a:pt x="183" y="13"/>
                  </a:lnTo>
                  <a:lnTo>
                    <a:pt x="192" y="14"/>
                  </a:lnTo>
                  <a:lnTo>
                    <a:pt x="201" y="17"/>
                  </a:lnTo>
                  <a:lnTo>
                    <a:pt x="210" y="20"/>
                  </a:lnTo>
                  <a:lnTo>
                    <a:pt x="219" y="23"/>
                  </a:lnTo>
                  <a:lnTo>
                    <a:pt x="227" y="28"/>
                  </a:lnTo>
                  <a:lnTo>
                    <a:pt x="234" y="31"/>
                  </a:lnTo>
                  <a:lnTo>
                    <a:pt x="241" y="34"/>
                  </a:lnTo>
                  <a:lnTo>
                    <a:pt x="249" y="36"/>
                  </a:lnTo>
                  <a:lnTo>
                    <a:pt x="256" y="39"/>
                  </a:lnTo>
                  <a:lnTo>
                    <a:pt x="263" y="42"/>
                  </a:lnTo>
                  <a:lnTo>
                    <a:pt x="270" y="45"/>
                  </a:lnTo>
                  <a:lnTo>
                    <a:pt x="278" y="47"/>
                  </a:lnTo>
                  <a:lnTo>
                    <a:pt x="284" y="50"/>
                  </a:lnTo>
                  <a:lnTo>
                    <a:pt x="290" y="53"/>
                  </a:lnTo>
                  <a:lnTo>
                    <a:pt x="298" y="55"/>
                  </a:lnTo>
                  <a:lnTo>
                    <a:pt x="304" y="59"/>
                  </a:lnTo>
                  <a:lnTo>
                    <a:pt x="311" y="62"/>
                  </a:lnTo>
                  <a:lnTo>
                    <a:pt x="318" y="65"/>
                  </a:lnTo>
                  <a:lnTo>
                    <a:pt x="324" y="68"/>
                  </a:lnTo>
                  <a:lnTo>
                    <a:pt x="331" y="71"/>
                  </a:lnTo>
                  <a:lnTo>
                    <a:pt x="337" y="75"/>
                  </a:lnTo>
                  <a:lnTo>
                    <a:pt x="339" y="75"/>
                  </a:lnTo>
                  <a:lnTo>
                    <a:pt x="340" y="74"/>
                  </a:lnTo>
                  <a:lnTo>
                    <a:pt x="340" y="71"/>
                  </a:lnTo>
                  <a:lnTo>
                    <a:pt x="339" y="70"/>
                  </a:lnTo>
                  <a:lnTo>
                    <a:pt x="333" y="67"/>
                  </a:lnTo>
                  <a:lnTo>
                    <a:pt x="327" y="63"/>
                  </a:lnTo>
                  <a:lnTo>
                    <a:pt x="320" y="60"/>
                  </a:lnTo>
                  <a:lnTo>
                    <a:pt x="314" y="56"/>
                  </a:lnTo>
                  <a:lnTo>
                    <a:pt x="307" y="53"/>
                  </a:lnTo>
                  <a:lnTo>
                    <a:pt x="301" y="50"/>
                  </a:lnTo>
                  <a:lnTo>
                    <a:pt x="294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73" y="37"/>
                  </a:lnTo>
                  <a:lnTo>
                    <a:pt x="267" y="35"/>
                  </a:lnTo>
                  <a:lnTo>
                    <a:pt x="259" y="32"/>
                  </a:lnTo>
                  <a:lnTo>
                    <a:pt x="252" y="29"/>
                  </a:lnTo>
                  <a:lnTo>
                    <a:pt x="246" y="26"/>
                  </a:lnTo>
                  <a:lnTo>
                    <a:pt x="238" y="22"/>
                  </a:lnTo>
                  <a:lnTo>
                    <a:pt x="232" y="19"/>
                  </a:lnTo>
                  <a:lnTo>
                    <a:pt x="221" y="14"/>
                  </a:lnTo>
                  <a:lnTo>
                    <a:pt x="210" y="9"/>
                  </a:lnTo>
                  <a:lnTo>
                    <a:pt x="200" y="4"/>
                  </a:lnTo>
                  <a:lnTo>
                    <a:pt x="189" y="1"/>
                  </a:lnTo>
                  <a:lnTo>
                    <a:pt x="178" y="0"/>
                  </a:lnTo>
                  <a:lnTo>
                    <a:pt x="169" y="2"/>
                  </a:lnTo>
                  <a:lnTo>
                    <a:pt x="159" y="6"/>
                  </a:lnTo>
                  <a:lnTo>
                    <a:pt x="151" y="15"/>
                  </a:lnTo>
                  <a:lnTo>
                    <a:pt x="130" y="38"/>
                  </a:lnTo>
                  <a:lnTo>
                    <a:pt x="107" y="62"/>
                  </a:lnTo>
                  <a:lnTo>
                    <a:pt x="81" y="85"/>
                  </a:lnTo>
                  <a:lnTo>
                    <a:pt x="57" y="107"/>
                  </a:lnTo>
                  <a:lnTo>
                    <a:pt x="34" y="126"/>
                  </a:lnTo>
                  <a:lnTo>
                    <a:pt x="17" y="141"/>
                  </a:lnTo>
                  <a:lnTo>
                    <a:pt x="5" y="151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16" y="145"/>
                  </a:lnTo>
                  <a:lnTo>
                    <a:pt x="32" y="134"/>
                  </a:lnTo>
                  <a:lnTo>
                    <a:pt x="53" y="120"/>
                  </a:lnTo>
                  <a:lnTo>
                    <a:pt x="75" y="104"/>
                  </a:lnTo>
                  <a:lnTo>
                    <a:pt x="96" y="88"/>
                  </a:lnTo>
                  <a:lnTo>
                    <a:pt x="117" y="7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7" name="Freeform 212"/>
            <p:cNvSpPr>
              <a:spLocks noChangeArrowheads="1"/>
            </p:cNvSpPr>
            <p:nvPr/>
          </p:nvSpPr>
          <p:spPr bwMode="auto">
            <a:xfrm>
              <a:off x="416" y="1194"/>
              <a:ext cx="56" cy="23"/>
            </a:xfrm>
            <a:custGeom>
              <a:avLst/>
              <a:gdLst>
                <a:gd name="T0" fmla="*/ 104 w 224"/>
                <a:gd name="T1" fmla="*/ 91 h 91"/>
                <a:gd name="T2" fmla="*/ 113 w 224"/>
                <a:gd name="T3" fmla="*/ 89 h 91"/>
                <a:gd name="T4" fmla="*/ 121 w 224"/>
                <a:gd name="T5" fmla="*/ 86 h 91"/>
                <a:gd name="T6" fmla="*/ 130 w 224"/>
                <a:gd name="T7" fmla="*/ 83 h 91"/>
                <a:gd name="T8" fmla="*/ 139 w 224"/>
                <a:gd name="T9" fmla="*/ 78 h 91"/>
                <a:gd name="T10" fmla="*/ 147 w 224"/>
                <a:gd name="T11" fmla="*/ 74 h 91"/>
                <a:gd name="T12" fmla="*/ 156 w 224"/>
                <a:gd name="T13" fmla="*/ 70 h 91"/>
                <a:gd name="T14" fmla="*/ 163 w 224"/>
                <a:gd name="T15" fmla="*/ 65 h 91"/>
                <a:gd name="T16" fmla="*/ 171 w 224"/>
                <a:gd name="T17" fmla="*/ 60 h 91"/>
                <a:gd name="T18" fmla="*/ 178 w 224"/>
                <a:gd name="T19" fmla="*/ 56 h 91"/>
                <a:gd name="T20" fmla="*/ 184 w 224"/>
                <a:gd name="T21" fmla="*/ 51 h 91"/>
                <a:gd name="T22" fmla="*/ 191 w 224"/>
                <a:gd name="T23" fmla="*/ 44 h 91"/>
                <a:gd name="T24" fmla="*/ 198 w 224"/>
                <a:gd name="T25" fmla="*/ 39 h 91"/>
                <a:gd name="T26" fmla="*/ 204 w 224"/>
                <a:gd name="T27" fmla="*/ 33 h 91"/>
                <a:gd name="T28" fmla="*/ 210 w 224"/>
                <a:gd name="T29" fmla="*/ 26 h 91"/>
                <a:gd name="T30" fmla="*/ 216 w 224"/>
                <a:gd name="T31" fmla="*/ 19 h 91"/>
                <a:gd name="T32" fmla="*/ 222 w 224"/>
                <a:gd name="T33" fmla="*/ 12 h 91"/>
                <a:gd name="T34" fmla="*/ 224 w 224"/>
                <a:gd name="T35" fmla="*/ 8 h 91"/>
                <a:gd name="T36" fmla="*/ 223 w 224"/>
                <a:gd name="T37" fmla="*/ 3 h 91"/>
                <a:gd name="T38" fmla="*/ 220 w 224"/>
                <a:gd name="T39" fmla="*/ 0 h 91"/>
                <a:gd name="T40" fmla="*/ 214 w 224"/>
                <a:gd name="T41" fmla="*/ 1 h 91"/>
                <a:gd name="T42" fmla="*/ 203 w 224"/>
                <a:gd name="T43" fmla="*/ 7 h 91"/>
                <a:gd name="T44" fmla="*/ 190 w 224"/>
                <a:gd name="T45" fmla="*/ 12 h 91"/>
                <a:gd name="T46" fmla="*/ 178 w 224"/>
                <a:gd name="T47" fmla="*/ 18 h 91"/>
                <a:gd name="T48" fmla="*/ 165 w 224"/>
                <a:gd name="T49" fmla="*/ 23 h 91"/>
                <a:gd name="T50" fmla="*/ 153 w 224"/>
                <a:gd name="T51" fmla="*/ 28 h 91"/>
                <a:gd name="T52" fmla="*/ 141 w 224"/>
                <a:gd name="T53" fmla="*/ 35 h 91"/>
                <a:gd name="T54" fmla="*/ 130 w 224"/>
                <a:gd name="T55" fmla="*/ 41 h 91"/>
                <a:gd name="T56" fmla="*/ 119 w 224"/>
                <a:gd name="T57" fmla="*/ 50 h 91"/>
                <a:gd name="T58" fmla="*/ 99 w 224"/>
                <a:gd name="T59" fmla="*/ 61 h 91"/>
                <a:gd name="T60" fmla="*/ 79 w 224"/>
                <a:gd name="T61" fmla="*/ 66 h 91"/>
                <a:gd name="T62" fmla="*/ 59 w 224"/>
                <a:gd name="T63" fmla="*/ 65 h 91"/>
                <a:gd name="T64" fmla="*/ 40 w 224"/>
                <a:gd name="T65" fmla="*/ 60 h 91"/>
                <a:gd name="T66" fmla="*/ 24 w 224"/>
                <a:gd name="T67" fmla="*/ 55 h 91"/>
                <a:gd name="T68" fmla="*/ 12 w 224"/>
                <a:gd name="T69" fmla="*/ 49 h 91"/>
                <a:gd name="T70" fmla="*/ 3 w 224"/>
                <a:gd name="T71" fmla="*/ 43 h 91"/>
                <a:gd name="T72" fmla="*/ 0 w 224"/>
                <a:gd name="T73" fmla="*/ 41 h 91"/>
                <a:gd name="T74" fmla="*/ 3 w 224"/>
                <a:gd name="T75" fmla="*/ 43 h 91"/>
                <a:gd name="T76" fmla="*/ 11 w 224"/>
                <a:gd name="T77" fmla="*/ 50 h 91"/>
                <a:gd name="T78" fmla="*/ 21 w 224"/>
                <a:gd name="T79" fmla="*/ 59 h 91"/>
                <a:gd name="T80" fmla="*/ 36 w 224"/>
                <a:gd name="T81" fmla="*/ 69 h 91"/>
                <a:gd name="T82" fmla="*/ 52 w 224"/>
                <a:gd name="T83" fmla="*/ 78 h 91"/>
                <a:gd name="T84" fmla="*/ 70 w 224"/>
                <a:gd name="T85" fmla="*/ 87 h 91"/>
                <a:gd name="T86" fmla="*/ 87 w 224"/>
                <a:gd name="T87" fmla="*/ 91 h 91"/>
                <a:gd name="T88" fmla="*/ 104 w 224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91">
                  <a:moveTo>
                    <a:pt x="104" y="91"/>
                  </a:moveTo>
                  <a:lnTo>
                    <a:pt x="113" y="89"/>
                  </a:lnTo>
                  <a:lnTo>
                    <a:pt x="121" y="86"/>
                  </a:lnTo>
                  <a:lnTo>
                    <a:pt x="130" y="83"/>
                  </a:lnTo>
                  <a:lnTo>
                    <a:pt x="139" y="78"/>
                  </a:lnTo>
                  <a:lnTo>
                    <a:pt x="147" y="74"/>
                  </a:lnTo>
                  <a:lnTo>
                    <a:pt x="156" y="70"/>
                  </a:lnTo>
                  <a:lnTo>
                    <a:pt x="163" y="65"/>
                  </a:lnTo>
                  <a:lnTo>
                    <a:pt x="171" y="60"/>
                  </a:lnTo>
                  <a:lnTo>
                    <a:pt x="178" y="56"/>
                  </a:lnTo>
                  <a:lnTo>
                    <a:pt x="184" y="51"/>
                  </a:lnTo>
                  <a:lnTo>
                    <a:pt x="191" y="44"/>
                  </a:lnTo>
                  <a:lnTo>
                    <a:pt x="198" y="39"/>
                  </a:lnTo>
                  <a:lnTo>
                    <a:pt x="204" y="33"/>
                  </a:lnTo>
                  <a:lnTo>
                    <a:pt x="210" y="26"/>
                  </a:lnTo>
                  <a:lnTo>
                    <a:pt x="216" y="19"/>
                  </a:lnTo>
                  <a:lnTo>
                    <a:pt x="222" y="12"/>
                  </a:lnTo>
                  <a:lnTo>
                    <a:pt x="224" y="8"/>
                  </a:lnTo>
                  <a:lnTo>
                    <a:pt x="223" y="3"/>
                  </a:lnTo>
                  <a:lnTo>
                    <a:pt x="220" y="0"/>
                  </a:lnTo>
                  <a:lnTo>
                    <a:pt x="214" y="1"/>
                  </a:lnTo>
                  <a:lnTo>
                    <a:pt x="203" y="7"/>
                  </a:lnTo>
                  <a:lnTo>
                    <a:pt x="190" y="12"/>
                  </a:lnTo>
                  <a:lnTo>
                    <a:pt x="178" y="18"/>
                  </a:lnTo>
                  <a:lnTo>
                    <a:pt x="165" y="23"/>
                  </a:lnTo>
                  <a:lnTo>
                    <a:pt x="153" y="28"/>
                  </a:lnTo>
                  <a:lnTo>
                    <a:pt x="141" y="35"/>
                  </a:lnTo>
                  <a:lnTo>
                    <a:pt x="130" y="41"/>
                  </a:lnTo>
                  <a:lnTo>
                    <a:pt x="119" y="50"/>
                  </a:lnTo>
                  <a:lnTo>
                    <a:pt x="99" y="61"/>
                  </a:lnTo>
                  <a:lnTo>
                    <a:pt x="79" y="66"/>
                  </a:lnTo>
                  <a:lnTo>
                    <a:pt x="59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4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8" name="Freeform 213"/>
            <p:cNvSpPr>
              <a:spLocks noChangeArrowheads="1"/>
            </p:cNvSpPr>
            <p:nvPr/>
          </p:nvSpPr>
          <p:spPr bwMode="auto">
            <a:xfrm>
              <a:off x="453" y="1209"/>
              <a:ext cx="23" cy="6"/>
            </a:xfrm>
            <a:custGeom>
              <a:avLst/>
              <a:gdLst>
                <a:gd name="T0" fmla="*/ 90 w 92"/>
                <a:gd name="T1" fmla="*/ 27 h 27"/>
                <a:gd name="T2" fmla="*/ 91 w 92"/>
                <a:gd name="T3" fmla="*/ 26 h 27"/>
                <a:gd name="T4" fmla="*/ 92 w 92"/>
                <a:gd name="T5" fmla="*/ 25 h 27"/>
                <a:gd name="T6" fmla="*/ 92 w 92"/>
                <a:gd name="T7" fmla="*/ 24 h 27"/>
                <a:gd name="T8" fmla="*/ 91 w 92"/>
                <a:gd name="T9" fmla="*/ 22 h 27"/>
                <a:gd name="T10" fmla="*/ 78 w 92"/>
                <a:gd name="T11" fmla="*/ 20 h 27"/>
                <a:gd name="T12" fmla="*/ 64 w 92"/>
                <a:gd name="T13" fmla="*/ 17 h 27"/>
                <a:gd name="T14" fmla="*/ 49 w 92"/>
                <a:gd name="T15" fmla="*/ 14 h 27"/>
                <a:gd name="T16" fmla="*/ 34 w 92"/>
                <a:gd name="T17" fmla="*/ 10 h 27"/>
                <a:gd name="T18" fmla="*/ 21 w 92"/>
                <a:gd name="T19" fmla="*/ 6 h 27"/>
                <a:gd name="T20" fmla="*/ 10 w 92"/>
                <a:gd name="T21" fmla="*/ 3 h 27"/>
                <a:gd name="T22" fmla="*/ 3 w 92"/>
                <a:gd name="T23" fmla="*/ 1 h 27"/>
                <a:gd name="T24" fmla="*/ 0 w 92"/>
                <a:gd name="T25" fmla="*/ 0 h 27"/>
                <a:gd name="T26" fmla="*/ 0 w 92"/>
                <a:gd name="T27" fmla="*/ 1 h 27"/>
                <a:gd name="T28" fmla="*/ 2 w 92"/>
                <a:gd name="T29" fmla="*/ 4 h 27"/>
                <a:gd name="T30" fmla="*/ 5 w 92"/>
                <a:gd name="T31" fmla="*/ 10 h 27"/>
                <a:gd name="T32" fmla="*/ 13 w 92"/>
                <a:gd name="T33" fmla="*/ 15 h 27"/>
                <a:gd name="T34" fmla="*/ 24 w 92"/>
                <a:gd name="T35" fmla="*/ 20 h 27"/>
                <a:gd name="T36" fmla="*/ 40 w 92"/>
                <a:gd name="T37" fmla="*/ 25 h 27"/>
                <a:gd name="T38" fmla="*/ 61 w 92"/>
                <a:gd name="T39" fmla="*/ 27 h 27"/>
                <a:gd name="T40" fmla="*/ 90 w 9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7">
                  <a:moveTo>
                    <a:pt x="90" y="27"/>
                  </a:moveTo>
                  <a:lnTo>
                    <a:pt x="91" y="26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1" y="22"/>
                  </a:lnTo>
                  <a:lnTo>
                    <a:pt x="78" y="20"/>
                  </a:lnTo>
                  <a:lnTo>
                    <a:pt x="64" y="17"/>
                  </a:lnTo>
                  <a:lnTo>
                    <a:pt x="49" y="14"/>
                  </a:lnTo>
                  <a:lnTo>
                    <a:pt x="34" y="10"/>
                  </a:lnTo>
                  <a:lnTo>
                    <a:pt x="21" y="6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3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61" y="27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9" name="Freeform 214"/>
            <p:cNvSpPr>
              <a:spLocks noChangeArrowheads="1"/>
            </p:cNvSpPr>
            <p:nvPr/>
          </p:nvSpPr>
          <p:spPr bwMode="auto">
            <a:xfrm>
              <a:off x="176" y="878"/>
              <a:ext cx="136" cy="115"/>
            </a:xfrm>
            <a:custGeom>
              <a:avLst/>
              <a:gdLst>
                <a:gd name="T0" fmla="*/ 539 w 543"/>
                <a:gd name="T1" fmla="*/ 25 h 460"/>
                <a:gd name="T2" fmla="*/ 523 w 543"/>
                <a:gd name="T3" fmla="*/ 70 h 460"/>
                <a:gd name="T4" fmla="*/ 499 w 543"/>
                <a:gd name="T5" fmla="*/ 109 h 460"/>
                <a:gd name="T6" fmla="*/ 469 w 543"/>
                <a:gd name="T7" fmla="*/ 143 h 460"/>
                <a:gd name="T8" fmla="*/ 434 w 543"/>
                <a:gd name="T9" fmla="*/ 174 h 460"/>
                <a:gd name="T10" fmla="*/ 395 w 543"/>
                <a:gd name="T11" fmla="*/ 201 h 460"/>
                <a:gd name="T12" fmla="*/ 353 w 543"/>
                <a:gd name="T13" fmla="*/ 224 h 460"/>
                <a:gd name="T14" fmla="*/ 310 w 543"/>
                <a:gd name="T15" fmla="*/ 246 h 460"/>
                <a:gd name="T16" fmla="*/ 269 w 543"/>
                <a:gd name="T17" fmla="*/ 265 h 460"/>
                <a:gd name="T18" fmla="*/ 229 w 543"/>
                <a:gd name="T19" fmla="*/ 284 h 460"/>
                <a:gd name="T20" fmla="*/ 190 w 543"/>
                <a:gd name="T21" fmla="*/ 304 h 460"/>
                <a:gd name="T22" fmla="*/ 151 w 543"/>
                <a:gd name="T23" fmla="*/ 325 h 460"/>
                <a:gd name="T24" fmla="*/ 114 w 543"/>
                <a:gd name="T25" fmla="*/ 349 h 460"/>
                <a:gd name="T26" fmla="*/ 78 w 543"/>
                <a:gd name="T27" fmla="*/ 375 h 460"/>
                <a:gd name="T28" fmla="*/ 44 w 543"/>
                <a:gd name="T29" fmla="*/ 403 h 460"/>
                <a:gd name="T30" fmla="*/ 14 w 543"/>
                <a:gd name="T31" fmla="*/ 435 h 460"/>
                <a:gd name="T32" fmla="*/ 0 w 543"/>
                <a:gd name="T33" fmla="*/ 457 h 460"/>
                <a:gd name="T34" fmla="*/ 5 w 543"/>
                <a:gd name="T35" fmla="*/ 460 h 460"/>
                <a:gd name="T36" fmla="*/ 27 w 543"/>
                <a:gd name="T37" fmla="*/ 443 h 460"/>
                <a:gd name="T38" fmla="*/ 65 w 543"/>
                <a:gd name="T39" fmla="*/ 412 h 460"/>
                <a:gd name="T40" fmla="*/ 103 w 543"/>
                <a:gd name="T41" fmla="*/ 382 h 460"/>
                <a:gd name="T42" fmla="*/ 144 w 543"/>
                <a:gd name="T43" fmla="*/ 355 h 460"/>
                <a:gd name="T44" fmla="*/ 175 w 543"/>
                <a:gd name="T45" fmla="*/ 335 h 460"/>
                <a:gd name="T46" fmla="*/ 196 w 543"/>
                <a:gd name="T47" fmla="*/ 322 h 460"/>
                <a:gd name="T48" fmla="*/ 219 w 543"/>
                <a:gd name="T49" fmla="*/ 311 h 460"/>
                <a:gd name="T50" fmla="*/ 241 w 543"/>
                <a:gd name="T51" fmla="*/ 300 h 460"/>
                <a:gd name="T52" fmla="*/ 263 w 543"/>
                <a:gd name="T53" fmla="*/ 289 h 460"/>
                <a:gd name="T54" fmla="*/ 285 w 543"/>
                <a:gd name="T55" fmla="*/ 279 h 460"/>
                <a:gd name="T56" fmla="*/ 307 w 543"/>
                <a:gd name="T57" fmla="*/ 267 h 460"/>
                <a:gd name="T58" fmla="*/ 330 w 543"/>
                <a:gd name="T59" fmla="*/ 256 h 460"/>
                <a:gd name="T60" fmla="*/ 358 w 543"/>
                <a:gd name="T61" fmla="*/ 239 h 460"/>
                <a:gd name="T62" fmla="*/ 395 w 543"/>
                <a:gd name="T63" fmla="*/ 217 h 460"/>
                <a:gd name="T64" fmla="*/ 429 w 543"/>
                <a:gd name="T65" fmla="*/ 192 h 460"/>
                <a:gd name="T66" fmla="*/ 461 w 543"/>
                <a:gd name="T67" fmla="*/ 165 h 460"/>
                <a:gd name="T68" fmla="*/ 488 w 543"/>
                <a:gd name="T69" fmla="*/ 134 h 460"/>
                <a:gd name="T70" fmla="*/ 511 w 543"/>
                <a:gd name="T71" fmla="*/ 101 h 460"/>
                <a:gd name="T72" fmla="*/ 529 w 543"/>
                <a:gd name="T73" fmla="*/ 63 h 460"/>
                <a:gd name="T74" fmla="*/ 540 w 543"/>
                <a:gd name="T75" fmla="*/ 23 h 460"/>
                <a:gd name="T76" fmla="*/ 543 w 543"/>
                <a:gd name="T77" fmla="*/ 0 h 460"/>
                <a:gd name="T78" fmla="*/ 543 w 543"/>
                <a:gd name="T79" fmla="*/ 0 h 460"/>
                <a:gd name="T80" fmla="*/ 543 w 543"/>
                <a:gd name="T8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460">
                  <a:moveTo>
                    <a:pt x="543" y="0"/>
                  </a:moveTo>
                  <a:lnTo>
                    <a:pt x="539" y="25"/>
                  </a:lnTo>
                  <a:lnTo>
                    <a:pt x="532" y="47"/>
                  </a:lnTo>
                  <a:lnTo>
                    <a:pt x="523" y="70"/>
                  </a:lnTo>
                  <a:lnTo>
                    <a:pt x="512" y="90"/>
                  </a:lnTo>
                  <a:lnTo>
                    <a:pt x="499" y="109"/>
                  </a:lnTo>
                  <a:lnTo>
                    <a:pt x="485" y="126"/>
                  </a:lnTo>
                  <a:lnTo>
                    <a:pt x="469" y="143"/>
                  </a:lnTo>
                  <a:lnTo>
                    <a:pt x="452" y="159"/>
                  </a:lnTo>
                  <a:lnTo>
                    <a:pt x="434" y="174"/>
                  </a:lnTo>
                  <a:lnTo>
                    <a:pt x="415" y="188"/>
                  </a:lnTo>
                  <a:lnTo>
                    <a:pt x="395" y="201"/>
                  </a:lnTo>
                  <a:lnTo>
                    <a:pt x="374" y="212"/>
                  </a:lnTo>
                  <a:lnTo>
                    <a:pt x="353" y="224"/>
                  </a:lnTo>
                  <a:lnTo>
                    <a:pt x="332" y="235"/>
                  </a:lnTo>
                  <a:lnTo>
                    <a:pt x="310" y="246"/>
                  </a:lnTo>
                  <a:lnTo>
                    <a:pt x="289" y="255"/>
                  </a:lnTo>
                  <a:lnTo>
                    <a:pt x="269" y="265"/>
                  </a:lnTo>
                  <a:lnTo>
                    <a:pt x="248" y="274"/>
                  </a:lnTo>
                  <a:lnTo>
                    <a:pt x="229" y="284"/>
                  </a:lnTo>
                  <a:lnTo>
                    <a:pt x="209" y="293"/>
                  </a:lnTo>
                  <a:lnTo>
                    <a:pt x="190" y="304"/>
                  </a:lnTo>
                  <a:lnTo>
                    <a:pt x="171" y="315"/>
                  </a:lnTo>
                  <a:lnTo>
                    <a:pt x="151" y="325"/>
                  </a:lnTo>
                  <a:lnTo>
                    <a:pt x="132" y="337"/>
                  </a:lnTo>
                  <a:lnTo>
                    <a:pt x="114" y="349"/>
                  </a:lnTo>
                  <a:lnTo>
                    <a:pt x="96" y="362"/>
                  </a:lnTo>
                  <a:lnTo>
                    <a:pt x="78" y="375"/>
                  </a:lnTo>
                  <a:lnTo>
                    <a:pt x="61" y="388"/>
                  </a:lnTo>
                  <a:lnTo>
                    <a:pt x="44" y="403"/>
                  </a:lnTo>
                  <a:lnTo>
                    <a:pt x="29" y="418"/>
                  </a:lnTo>
                  <a:lnTo>
                    <a:pt x="14" y="435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2" y="459"/>
                  </a:lnTo>
                  <a:lnTo>
                    <a:pt x="5" y="460"/>
                  </a:lnTo>
                  <a:lnTo>
                    <a:pt x="9" y="459"/>
                  </a:lnTo>
                  <a:lnTo>
                    <a:pt x="27" y="443"/>
                  </a:lnTo>
                  <a:lnTo>
                    <a:pt x="46" y="427"/>
                  </a:lnTo>
                  <a:lnTo>
                    <a:pt x="65" y="412"/>
                  </a:lnTo>
                  <a:lnTo>
                    <a:pt x="84" y="397"/>
                  </a:lnTo>
                  <a:lnTo>
                    <a:pt x="103" y="382"/>
                  </a:lnTo>
                  <a:lnTo>
                    <a:pt x="124" y="368"/>
                  </a:lnTo>
                  <a:lnTo>
                    <a:pt x="144" y="355"/>
                  </a:lnTo>
                  <a:lnTo>
                    <a:pt x="164" y="341"/>
                  </a:lnTo>
                  <a:lnTo>
                    <a:pt x="175" y="335"/>
                  </a:lnTo>
                  <a:lnTo>
                    <a:pt x="186" y="329"/>
                  </a:lnTo>
                  <a:lnTo>
                    <a:pt x="196" y="322"/>
                  </a:lnTo>
                  <a:lnTo>
                    <a:pt x="208" y="317"/>
                  </a:lnTo>
                  <a:lnTo>
                    <a:pt x="219" y="311"/>
                  </a:lnTo>
                  <a:lnTo>
                    <a:pt x="229" y="305"/>
                  </a:lnTo>
                  <a:lnTo>
                    <a:pt x="241" y="300"/>
                  </a:lnTo>
                  <a:lnTo>
                    <a:pt x="252" y="295"/>
                  </a:lnTo>
                  <a:lnTo>
                    <a:pt x="263" y="289"/>
                  </a:lnTo>
                  <a:lnTo>
                    <a:pt x="274" y="284"/>
                  </a:lnTo>
                  <a:lnTo>
                    <a:pt x="285" y="279"/>
                  </a:lnTo>
                  <a:lnTo>
                    <a:pt x="296" y="272"/>
                  </a:lnTo>
                  <a:lnTo>
                    <a:pt x="307" y="267"/>
                  </a:lnTo>
                  <a:lnTo>
                    <a:pt x="319" y="262"/>
                  </a:lnTo>
                  <a:lnTo>
                    <a:pt x="330" y="256"/>
                  </a:lnTo>
                  <a:lnTo>
                    <a:pt x="340" y="250"/>
                  </a:lnTo>
                  <a:lnTo>
                    <a:pt x="358" y="239"/>
                  </a:lnTo>
                  <a:lnTo>
                    <a:pt x="376" y="228"/>
                  </a:lnTo>
                  <a:lnTo>
                    <a:pt x="395" y="217"/>
                  </a:lnTo>
                  <a:lnTo>
                    <a:pt x="412" y="205"/>
                  </a:lnTo>
                  <a:lnTo>
                    <a:pt x="429" y="192"/>
                  </a:lnTo>
                  <a:lnTo>
                    <a:pt x="445" y="178"/>
                  </a:lnTo>
                  <a:lnTo>
                    <a:pt x="461" y="165"/>
                  </a:lnTo>
                  <a:lnTo>
                    <a:pt x="475" y="150"/>
                  </a:lnTo>
                  <a:lnTo>
                    <a:pt x="488" y="134"/>
                  </a:lnTo>
                  <a:lnTo>
                    <a:pt x="500" y="118"/>
                  </a:lnTo>
                  <a:lnTo>
                    <a:pt x="511" y="101"/>
                  </a:lnTo>
                  <a:lnTo>
                    <a:pt x="520" y="82"/>
                  </a:lnTo>
                  <a:lnTo>
                    <a:pt x="529" y="63"/>
                  </a:lnTo>
                  <a:lnTo>
                    <a:pt x="535" y="43"/>
                  </a:lnTo>
                  <a:lnTo>
                    <a:pt x="540" y="23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" name="Freeform 215"/>
            <p:cNvSpPr>
              <a:spLocks noChangeArrowheads="1"/>
            </p:cNvSpPr>
            <p:nvPr/>
          </p:nvSpPr>
          <p:spPr bwMode="auto">
            <a:xfrm>
              <a:off x="307" y="785"/>
              <a:ext cx="40" cy="91"/>
            </a:xfrm>
            <a:custGeom>
              <a:avLst/>
              <a:gdLst>
                <a:gd name="T0" fmla="*/ 10 w 161"/>
                <a:gd name="T1" fmla="*/ 368 h 368"/>
                <a:gd name="T2" fmla="*/ 14 w 161"/>
                <a:gd name="T3" fmla="*/ 342 h 368"/>
                <a:gd name="T4" fmla="*/ 16 w 161"/>
                <a:gd name="T5" fmla="*/ 317 h 368"/>
                <a:gd name="T6" fmla="*/ 18 w 161"/>
                <a:gd name="T7" fmla="*/ 292 h 368"/>
                <a:gd name="T8" fmla="*/ 18 w 161"/>
                <a:gd name="T9" fmla="*/ 267 h 368"/>
                <a:gd name="T10" fmla="*/ 16 w 161"/>
                <a:gd name="T11" fmla="*/ 235 h 368"/>
                <a:gd name="T12" fmla="*/ 15 w 161"/>
                <a:gd name="T13" fmla="*/ 203 h 368"/>
                <a:gd name="T14" fmla="*/ 14 w 161"/>
                <a:gd name="T15" fmla="*/ 172 h 368"/>
                <a:gd name="T16" fmla="*/ 16 w 161"/>
                <a:gd name="T17" fmla="*/ 140 h 368"/>
                <a:gd name="T18" fmla="*/ 21 w 161"/>
                <a:gd name="T19" fmla="*/ 115 h 368"/>
                <a:gd name="T20" fmla="*/ 32 w 161"/>
                <a:gd name="T21" fmla="*/ 92 h 368"/>
                <a:gd name="T22" fmla="*/ 46 w 161"/>
                <a:gd name="T23" fmla="*/ 70 h 368"/>
                <a:gd name="T24" fmla="*/ 64 w 161"/>
                <a:gd name="T25" fmla="*/ 51 h 368"/>
                <a:gd name="T26" fmla="*/ 85 w 161"/>
                <a:gd name="T27" fmla="*/ 34 h 368"/>
                <a:gd name="T28" fmla="*/ 107 w 161"/>
                <a:gd name="T29" fmla="*/ 21 h 368"/>
                <a:gd name="T30" fmla="*/ 132 w 161"/>
                <a:gd name="T31" fmla="*/ 12 h 368"/>
                <a:gd name="T32" fmla="*/ 157 w 161"/>
                <a:gd name="T33" fmla="*/ 8 h 368"/>
                <a:gd name="T34" fmla="*/ 159 w 161"/>
                <a:gd name="T35" fmla="*/ 7 h 368"/>
                <a:gd name="T36" fmla="*/ 161 w 161"/>
                <a:gd name="T37" fmla="*/ 3 h 368"/>
                <a:gd name="T38" fmla="*/ 161 w 161"/>
                <a:gd name="T39" fmla="*/ 1 h 368"/>
                <a:gd name="T40" fmla="*/ 159 w 161"/>
                <a:gd name="T41" fmla="*/ 0 h 368"/>
                <a:gd name="T42" fmla="*/ 133 w 161"/>
                <a:gd name="T43" fmla="*/ 0 h 368"/>
                <a:gd name="T44" fmla="*/ 110 w 161"/>
                <a:gd name="T45" fmla="*/ 4 h 368"/>
                <a:gd name="T46" fmla="*/ 86 w 161"/>
                <a:gd name="T47" fmla="*/ 14 h 368"/>
                <a:gd name="T48" fmla="*/ 65 w 161"/>
                <a:gd name="T49" fmla="*/ 28 h 368"/>
                <a:gd name="T50" fmla="*/ 47 w 161"/>
                <a:gd name="T51" fmla="*/ 44 h 368"/>
                <a:gd name="T52" fmla="*/ 30 w 161"/>
                <a:gd name="T53" fmla="*/ 63 h 368"/>
                <a:gd name="T54" fmla="*/ 17 w 161"/>
                <a:gd name="T55" fmla="*/ 84 h 368"/>
                <a:gd name="T56" fmla="*/ 6 w 161"/>
                <a:gd name="T57" fmla="*/ 107 h 368"/>
                <a:gd name="T58" fmla="*/ 0 w 161"/>
                <a:gd name="T59" fmla="*/ 137 h 368"/>
                <a:gd name="T60" fmla="*/ 1 w 161"/>
                <a:gd name="T61" fmla="*/ 167 h 368"/>
                <a:gd name="T62" fmla="*/ 5 w 161"/>
                <a:gd name="T63" fmla="*/ 198 h 368"/>
                <a:gd name="T64" fmla="*/ 9 w 161"/>
                <a:gd name="T65" fmla="*/ 229 h 368"/>
                <a:gd name="T66" fmla="*/ 11 w 161"/>
                <a:gd name="T67" fmla="*/ 244 h 368"/>
                <a:gd name="T68" fmla="*/ 13 w 161"/>
                <a:gd name="T69" fmla="*/ 260 h 368"/>
                <a:gd name="T70" fmla="*/ 15 w 161"/>
                <a:gd name="T71" fmla="*/ 276 h 368"/>
                <a:gd name="T72" fmla="*/ 16 w 161"/>
                <a:gd name="T73" fmla="*/ 291 h 368"/>
                <a:gd name="T74" fmla="*/ 16 w 161"/>
                <a:gd name="T75" fmla="*/ 310 h 368"/>
                <a:gd name="T76" fmla="*/ 15 w 161"/>
                <a:gd name="T77" fmla="*/ 330 h 368"/>
                <a:gd name="T78" fmla="*/ 13 w 161"/>
                <a:gd name="T79" fmla="*/ 349 h 368"/>
                <a:gd name="T80" fmla="*/ 10 w 161"/>
                <a:gd name="T81" fmla="*/ 368 h 368"/>
                <a:gd name="T82" fmla="*/ 10 w 161"/>
                <a:gd name="T83" fmla="*/ 368 h 368"/>
                <a:gd name="T84" fmla="*/ 10 w 161"/>
                <a:gd name="T85" fmla="*/ 368 h 368"/>
                <a:gd name="T86" fmla="*/ 10 w 161"/>
                <a:gd name="T87" fmla="*/ 368 h 368"/>
                <a:gd name="T88" fmla="*/ 10 w 161"/>
                <a:gd name="T89" fmla="*/ 368 h 368"/>
                <a:gd name="T90" fmla="*/ 10 w 161"/>
                <a:gd name="T91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368">
                  <a:moveTo>
                    <a:pt x="10" y="368"/>
                  </a:moveTo>
                  <a:lnTo>
                    <a:pt x="14" y="342"/>
                  </a:lnTo>
                  <a:lnTo>
                    <a:pt x="16" y="317"/>
                  </a:lnTo>
                  <a:lnTo>
                    <a:pt x="18" y="292"/>
                  </a:lnTo>
                  <a:lnTo>
                    <a:pt x="18" y="267"/>
                  </a:lnTo>
                  <a:lnTo>
                    <a:pt x="16" y="235"/>
                  </a:lnTo>
                  <a:lnTo>
                    <a:pt x="15" y="203"/>
                  </a:lnTo>
                  <a:lnTo>
                    <a:pt x="14" y="172"/>
                  </a:lnTo>
                  <a:lnTo>
                    <a:pt x="16" y="140"/>
                  </a:lnTo>
                  <a:lnTo>
                    <a:pt x="21" y="115"/>
                  </a:lnTo>
                  <a:lnTo>
                    <a:pt x="32" y="92"/>
                  </a:lnTo>
                  <a:lnTo>
                    <a:pt x="46" y="70"/>
                  </a:lnTo>
                  <a:lnTo>
                    <a:pt x="64" y="51"/>
                  </a:lnTo>
                  <a:lnTo>
                    <a:pt x="85" y="34"/>
                  </a:lnTo>
                  <a:lnTo>
                    <a:pt x="107" y="21"/>
                  </a:lnTo>
                  <a:lnTo>
                    <a:pt x="132" y="12"/>
                  </a:lnTo>
                  <a:lnTo>
                    <a:pt x="157" y="8"/>
                  </a:lnTo>
                  <a:lnTo>
                    <a:pt x="159" y="7"/>
                  </a:lnTo>
                  <a:lnTo>
                    <a:pt x="161" y="3"/>
                  </a:lnTo>
                  <a:lnTo>
                    <a:pt x="161" y="1"/>
                  </a:lnTo>
                  <a:lnTo>
                    <a:pt x="159" y="0"/>
                  </a:lnTo>
                  <a:lnTo>
                    <a:pt x="133" y="0"/>
                  </a:lnTo>
                  <a:lnTo>
                    <a:pt x="110" y="4"/>
                  </a:lnTo>
                  <a:lnTo>
                    <a:pt x="86" y="14"/>
                  </a:lnTo>
                  <a:lnTo>
                    <a:pt x="65" y="28"/>
                  </a:lnTo>
                  <a:lnTo>
                    <a:pt x="47" y="44"/>
                  </a:lnTo>
                  <a:lnTo>
                    <a:pt x="30" y="63"/>
                  </a:lnTo>
                  <a:lnTo>
                    <a:pt x="17" y="84"/>
                  </a:lnTo>
                  <a:lnTo>
                    <a:pt x="6" y="107"/>
                  </a:lnTo>
                  <a:lnTo>
                    <a:pt x="0" y="137"/>
                  </a:lnTo>
                  <a:lnTo>
                    <a:pt x="1" y="167"/>
                  </a:lnTo>
                  <a:lnTo>
                    <a:pt x="5" y="198"/>
                  </a:lnTo>
                  <a:lnTo>
                    <a:pt x="9" y="229"/>
                  </a:lnTo>
                  <a:lnTo>
                    <a:pt x="11" y="244"/>
                  </a:lnTo>
                  <a:lnTo>
                    <a:pt x="13" y="260"/>
                  </a:lnTo>
                  <a:lnTo>
                    <a:pt x="15" y="276"/>
                  </a:lnTo>
                  <a:lnTo>
                    <a:pt x="16" y="291"/>
                  </a:lnTo>
                  <a:lnTo>
                    <a:pt x="16" y="310"/>
                  </a:lnTo>
                  <a:lnTo>
                    <a:pt x="15" y="330"/>
                  </a:lnTo>
                  <a:lnTo>
                    <a:pt x="13" y="349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1" name="Freeform 216"/>
            <p:cNvSpPr>
              <a:spLocks noChangeArrowheads="1"/>
            </p:cNvSpPr>
            <p:nvPr/>
          </p:nvSpPr>
          <p:spPr bwMode="auto">
            <a:xfrm>
              <a:off x="345" y="784"/>
              <a:ext cx="75" cy="53"/>
            </a:xfrm>
            <a:custGeom>
              <a:avLst/>
              <a:gdLst>
                <a:gd name="T0" fmla="*/ 13 w 301"/>
                <a:gd name="T1" fmla="*/ 11 h 212"/>
                <a:gd name="T2" fmla="*/ 39 w 301"/>
                <a:gd name="T3" fmla="*/ 6 h 212"/>
                <a:gd name="T4" fmla="*/ 67 w 301"/>
                <a:gd name="T5" fmla="*/ 5 h 212"/>
                <a:gd name="T6" fmla="*/ 96 w 301"/>
                <a:gd name="T7" fmla="*/ 7 h 212"/>
                <a:gd name="T8" fmla="*/ 124 w 301"/>
                <a:gd name="T9" fmla="*/ 13 h 212"/>
                <a:gd name="T10" fmla="*/ 150 w 301"/>
                <a:gd name="T11" fmla="*/ 20 h 212"/>
                <a:gd name="T12" fmla="*/ 176 w 301"/>
                <a:gd name="T13" fmla="*/ 31 h 212"/>
                <a:gd name="T14" fmla="*/ 201 w 301"/>
                <a:gd name="T15" fmla="*/ 45 h 212"/>
                <a:gd name="T16" fmla="*/ 221 w 301"/>
                <a:gd name="T17" fmla="*/ 60 h 212"/>
                <a:gd name="T18" fmla="*/ 239 w 301"/>
                <a:gd name="T19" fmla="*/ 76 h 212"/>
                <a:gd name="T20" fmla="*/ 255 w 301"/>
                <a:gd name="T21" fmla="*/ 94 h 212"/>
                <a:gd name="T22" fmla="*/ 269 w 301"/>
                <a:gd name="T23" fmla="*/ 113 h 212"/>
                <a:gd name="T24" fmla="*/ 284 w 301"/>
                <a:gd name="T25" fmla="*/ 145 h 212"/>
                <a:gd name="T26" fmla="*/ 293 w 301"/>
                <a:gd name="T27" fmla="*/ 189 h 212"/>
                <a:gd name="T28" fmla="*/ 298 w 301"/>
                <a:gd name="T29" fmla="*/ 212 h 212"/>
                <a:gd name="T30" fmla="*/ 301 w 301"/>
                <a:gd name="T31" fmla="*/ 211 h 212"/>
                <a:gd name="T32" fmla="*/ 299 w 301"/>
                <a:gd name="T33" fmla="*/ 186 h 212"/>
                <a:gd name="T34" fmla="*/ 290 w 301"/>
                <a:gd name="T35" fmla="*/ 141 h 212"/>
                <a:gd name="T36" fmla="*/ 276 w 301"/>
                <a:gd name="T37" fmla="*/ 107 h 212"/>
                <a:gd name="T38" fmla="*/ 261 w 301"/>
                <a:gd name="T39" fmla="*/ 84 h 212"/>
                <a:gd name="T40" fmla="*/ 243 w 301"/>
                <a:gd name="T41" fmla="*/ 65 h 212"/>
                <a:gd name="T42" fmla="*/ 223 w 301"/>
                <a:gd name="T43" fmla="*/ 48 h 212"/>
                <a:gd name="T44" fmla="*/ 201 w 301"/>
                <a:gd name="T45" fmla="*/ 33 h 212"/>
                <a:gd name="T46" fmla="*/ 177 w 301"/>
                <a:gd name="T47" fmla="*/ 20 h 212"/>
                <a:gd name="T48" fmla="*/ 150 w 301"/>
                <a:gd name="T49" fmla="*/ 11 h 212"/>
                <a:gd name="T50" fmla="*/ 123 w 301"/>
                <a:gd name="T51" fmla="*/ 3 h 212"/>
                <a:gd name="T52" fmla="*/ 95 w 301"/>
                <a:gd name="T53" fmla="*/ 0 h 212"/>
                <a:gd name="T54" fmla="*/ 67 w 301"/>
                <a:gd name="T55" fmla="*/ 0 h 212"/>
                <a:gd name="T56" fmla="*/ 39 w 301"/>
                <a:gd name="T57" fmla="*/ 3 h 212"/>
                <a:gd name="T58" fmla="*/ 13 w 301"/>
                <a:gd name="T59" fmla="*/ 10 h 212"/>
                <a:gd name="T60" fmla="*/ 0 w 301"/>
                <a:gd name="T61" fmla="*/ 14 h 212"/>
                <a:gd name="T62" fmla="*/ 0 w 301"/>
                <a:gd name="T63" fmla="*/ 14 h 212"/>
                <a:gd name="T64" fmla="*/ 0 w 301"/>
                <a:gd name="T65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1" h="212">
                  <a:moveTo>
                    <a:pt x="0" y="14"/>
                  </a:moveTo>
                  <a:lnTo>
                    <a:pt x="13" y="11"/>
                  </a:lnTo>
                  <a:lnTo>
                    <a:pt x="27" y="7"/>
                  </a:lnTo>
                  <a:lnTo>
                    <a:pt x="39" y="6"/>
                  </a:lnTo>
                  <a:lnTo>
                    <a:pt x="53" y="5"/>
                  </a:lnTo>
                  <a:lnTo>
                    <a:pt x="67" y="5"/>
                  </a:lnTo>
                  <a:lnTo>
                    <a:pt x="82" y="5"/>
                  </a:lnTo>
                  <a:lnTo>
                    <a:pt x="96" y="7"/>
                  </a:lnTo>
                  <a:lnTo>
                    <a:pt x="110" y="10"/>
                  </a:lnTo>
                  <a:lnTo>
                    <a:pt x="124" y="13"/>
                  </a:lnTo>
                  <a:lnTo>
                    <a:pt x="137" y="16"/>
                  </a:lnTo>
                  <a:lnTo>
                    <a:pt x="150" y="20"/>
                  </a:lnTo>
                  <a:lnTo>
                    <a:pt x="163" y="26"/>
                  </a:lnTo>
                  <a:lnTo>
                    <a:pt x="176" y="31"/>
                  </a:lnTo>
                  <a:lnTo>
                    <a:pt x="189" y="37"/>
                  </a:lnTo>
                  <a:lnTo>
                    <a:pt x="201" y="45"/>
                  </a:lnTo>
                  <a:lnTo>
                    <a:pt x="211" y="52"/>
                  </a:lnTo>
                  <a:lnTo>
                    <a:pt x="221" y="60"/>
                  </a:lnTo>
                  <a:lnTo>
                    <a:pt x="230" y="67"/>
                  </a:lnTo>
                  <a:lnTo>
                    <a:pt x="239" y="76"/>
                  </a:lnTo>
                  <a:lnTo>
                    <a:pt x="247" y="84"/>
                  </a:lnTo>
                  <a:lnTo>
                    <a:pt x="255" y="94"/>
                  </a:lnTo>
                  <a:lnTo>
                    <a:pt x="262" y="103"/>
                  </a:lnTo>
                  <a:lnTo>
                    <a:pt x="269" y="113"/>
                  </a:lnTo>
                  <a:lnTo>
                    <a:pt x="275" y="124"/>
                  </a:lnTo>
                  <a:lnTo>
                    <a:pt x="284" y="145"/>
                  </a:lnTo>
                  <a:lnTo>
                    <a:pt x="290" y="166"/>
                  </a:lnTo>
                  <a:lnTo>
                    <a:pt x="293" y="189"/>
                  </a:lnTo>
                  <a:lnTo>
                    <a:pt x="297" y="211"/>
                  </a:lnTo>
                  <a:lnTo>
                    <a:pt x="298" y="212"/>
                  </a:lnTo>
                  <a:lnTo>
                    <a:pt x="299" y="212"/>
                  </a:lnTo>
                  <a:lnTo>
                    <a:pt x="301" y="211"/>
                  </a:lnTo>
                  <a:lnTo>
                    <a:pt x="301" y="210"/>
                  </a:lnTo>
                  <a:lnTo>
                    <a:pt x="299" y="186"/>
                  </a:lnTo>
                  <a:lnTo>
                    <a:pt x="295" y="163"/>
                  </a:lnTo>
                  <a:lnTo>
                    <a:pt x="290" y="141"/>
                  </a:lnTo>
                  <a:lnTo>
                    <a:pt x="283" y="118"/>
                  </a:lnTo>
                  <a:lnTo>
                    <a:pt x="276" y="107"/>
                  </a:lnTo>
                  <a:lnTo>
                    <a:pt x="270" y="95"/>
                  </a:lnTo>
                  <a:lnTo>
                    <a:pt x="261" y="84"/>
                  </a:lnTo>
                  <a:lnTo>
                    <a:pt x="253" y="75"/>
                  </a:lnTo>
                  <a:lnTo>
                    <a:pt x="243" y="65"/>
                  </a:lnTo>
                  <a:lnTo>
                    <a:pt x="233" y="56"/>
                  </a:lnTo>
                  <a:lnTo>
                    <a:pt x="223" y="48"/>
                  </a:lnTo>
                  <a:lnTo>
                    <a:pt x="212" y="40"/>
                  </a:lnTo>
                  <a:lnTo>
                    <a:pt x="201" y="33"/>
                  </a:lnTo>
                  <a:lnTo>
                    <a:pt x="189" y="26"/>
                  </a:lnTo>
                  <a:lnTo>
                    <a:pt x="177" y="20"/>
                  </a:lnTo>
                  <a:lnTo>
                    <a:pt x="163" y="15"/>
                  </a:lnTo>
                  <a:lnTo>
                    <a:pt x="150" y="11"/>
                  </a:lnTo>
                  <a:lnTo>
                    <a:pt x="137" y="6"/>
                  </a:lnTo>
                  <a:lnTo>
                    <a:pt x="123" y="3"/>
                  </a:lnTo>
                  <a:lnTo>
                    <a:pt x="109" y="1"/>
                  </a:lnTo>
                  <a:lnTo>
                    <a:pt x="95" y="0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39" y="3"/>
                  </a:lnTo>
                  <a:lnTo>
                    <a:pt x="26" y="6"/>
                  </a:lnTo>
                  <a:lnTo>
                    <a:pt x="13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2" name="Freeform 217"/>
            <p:cNvSpPr>
              <a:spLocks noChangeArrowheads="1"/>
            </p:cNvSpPr>
            <p:nvPr/>
          </p:nvSpPr>
          <p:spPr bwMode="auto">
            <a:xfrm>
              <a:off x="373" y="816"/>
              <a:ext cx="25" cy="24"/>
            </a:xfrm>
            <a:custGeom>
              <a:avLst/>
              <a:gdLst>
                <a:gd name="T0" fmla="*/ 68 w 98"/>
                <a:gd name="T1" fmla="*/ 28 h 97"/>
                <a:gd name="T2" fmla="*/ 79 w 98"/>
                <a:gd name="T3" fmla="*/ 42 h 97"/>
                <a:gd name="T4" fmla="*/ 85 w 98"/>
                <a:gd name="T5" fmla="*/ 58 h 97"/>
                <a:gd name="T6" fmla="*/ 90 w 98"/>
                <a:gd name="T7" fmla="*/ 78 h 97"/>
                <a:gd name="T8" fmla="*/ 92 w 98"/>
                <a:gd name="T9" fmla="*/ 96 h 97"/>
                <a:gd name="T10" fmla="*/ 93 w 98"/>
                <a:gd name="T11" fmla="*/ 97 h 97"/>
                <a:gd name="T12" fmla="*/ 95 w 98"/>
                <a:gd name="T13" fmla="*/ 97 h 97"/>
                <a:gd name="T14" fmla="*/ 96 w 98"/>
                <a:gd name="T15" fmla="*/ 96 h 97"/>
                <a:gd name="T16" fmla="*/ 97 w 98"/>
                <a:gd name="T17" fmla="*/ 95 h 97"/>
                <a:gd name="T18" fmla="*/ 98 w 98"/>
                <a:gd name="T19" fmla="*/ 73 h 97"/>
                <a:gd name="T20" fmla="*/ 96 w 98"/>
                <a:gd name="T21" fmla="*/ 53 h 97"/>
                <a:gd name="T22" fmla="*/ 89 w 98"/>
                <a:gd name="T23" fmla="*/ 34 h 97"/>
                <a:gd name="T24" fmla="*/ 75 w 98"/>
                <a:gd name="T25" fmla="*/ 19 h 97"/>
                <a:gd name="T26" fmla="*/ 62 w 98"/>
                <a:gd name="T27" fmla="*/ 11 h 97"/>
                <a:gd name="T28" fmla="*/ 48 w 98"/>
                <a:gd name="T29" fmla="*/ 5 h 97"/>
                <a:gd name="T30" fmla="*/ 35 w 98"/>
                <a:gd name="T31" fmla="*/ 2 h 97"/>
                <a:gd name="T32" fmla="*/ 25 w 98"/>
                <a:gd name="T33" fmla="*/ 0 h 97"/>
                <a:gd name="T34" fmla="*/ 14 w 98"/>
                <a:gd name="T35" fmla="*/ 0 h 97"/>
                <a:gd name="T36" fmla="*/ 7 w 98"/>
                <a:gd name="T37" fmla="*/ 0 h 97"/>
                <a:gd name="T38" fmla="*/ 2 w 98"/>
                <a:gd name="T39" fmla="*/ 1 h 97"/>
                <a:gd name="T40" fmla="*/ 0 w 98"/>
                <a:gd name="T41" fmla="*/ 1 h 97"/>
                <a:gd name="T42" fmla="*/ 2 w 98"/>
                <a:gd name="T43" fmla="*/ 1 h 97"/>
                <a:gd name="T44" fmla="*/ 9 w 98"/>
                <a:gd name="T45" fmla="*/ 3 h 97"/>
                <a:gd name="T46" fmla="*/ 17 w 98"/>
                <a:gd name="T47" fmla="*/ 5 h 97"/>
                <a:gd name="T48" fmla="*/ 28 w 98"/>
                <a:gd name="T49" fmla="*/ 7 h 97"/>
                <a:gd name="T50" fmla="*/ 40 w 98"/>
                <a:gd name="T51" fmla="*/ 12 h 97"/>
                <a:gd name="T52" fmla="*/ 50 w 98"/>
                <a:gd name="T53" fmla="*/ 16 h 97"/>
                <a:gd name="T54" fmla="*/ 61 w 98"/>
                <a:gd name="T55" fmla="*/ 21 h 97"/>
                <a:gd name="T56" fmla="*/ 68 w 98"/>
                <a:gd name="T5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7">
                  <a:moveTo>
                    <a:pt x="68" y="28"/>
                  </a:moveTo>
                  <a:lnTo>
                    <a:pt x="79" y="42"/>
                  </a:lnTo>
                  <a:lnTo>
                    <a:pt x="85" y="58"/>
                  </a:lnTo>
                  <a:lnTo>
                    <a:pt x="90" y="78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73"/>
                  </a:lnTo>
                  <a:lnTo>
                    <a:pt x="96" y="53"/>
                  </a:lnTo>
                  <a:lnTo>
                    <a:pt x="89" y="34"/>
                  </a:lnTo>
                  <a:lnTo>
                    <a:pt x="75" y="19"/>
                  </a:lnTo>
                  <a:lnTo>
                    <a:pt x="62" y="11"/>
                  </a:lnTo>
                  <a:lnTo>
                    <a:pt x="48" y="5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3"/>
                  </a:lnTo>
                  <a:lnTo>
                    <a:pt x="17" y="5"/>
                  </a:lnTo>
                  <a:lnTo>
                    <a:pt x="28" y="7"/>
                  </a:lnTo>
                  <a:lnTo>
                    <a:pt x="40" y="12"/>
                  </a:lnTo>
                  <a:lnTo>
                    <a:pt x="50" y="16"/>
                  </a:lnTo>
                  <a:lnTo>
                    <a:pt x="61" y="21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3" name="Freeform 218"/>
            <p:cNvSpPr>
              <a:spLocks noChangeArrowheads="1"/>
            </p:cNvSpPr>
            <p:nvPr/>
          </p:nvSpPr>
          <p:spPr bwMode="auto">
            <a:xfrm>
              <a:off x="321" y="812"/>
              <a:ext cx="28" cy="75"/>
            </a:xfrm>
            <a:custGeom>
              <a:avLst/>
              <a:gdLst>
                <a:gd name="T0" fmla="*/ 30 w 111"/>
                <a:gd name="T1" fmla="*/ 23 h 298"/>
                <a:gd name="T2" fmla="*/ 18 w 111"/>
                <a:gd name="T3" fmla="*/ 38 h 298"/>
                <a:gd name="T4" fmla="*/ 13 w 111"/>
                <a:gd name="T5" fmla="*/ 54 h 298"/>
                <a:gd name="T6" fmla="*/ 15 w 111"/>
                <a:gd name="T7" fmla="*/ 71 h 298"/>
                <a:gd name="T8" fmla="*/ 26 w 111"/>
                <a:gd name="T9" fmla="*/ 85 h 298"/>
                <a:gd name="T10" fmla="*/ 35 w 111"/>
                <a:gd name="T11" fmla="*/ 96 h 298"/>
                <a:gd name="T12" fmla="*/ 43 w 111"/>
                <a:gd name="T13" fmla="*/ 112 h 298"/>
                <a:gd name="T14" fmla="*/ 37 w 111"/>
                <a:gd name="T15" fmla="*/ 131 h 298"/>
                <a:gd name="T16" fmla="*/ 26 w 111"/>
                <a:gd name="T17" fmla="*/ 151 h 298"/>
                <a:gd name="T18" fmla="*/ 14 w 111"/>
                <a:gd name="T19" fmla="*/ 177 h 298"/>
                <a:gd name="T20" fmla="*/ 3 w 111"/>
                <a:gd name="T21" fmla="*/ 216 h 298"/>
                <a:gd name="T22" fmla="*/ 0 w 111"/>
                <a:gd name="T23" fmla="*/ 271 h 298"/>
                <a:gd name="T24" fmla="*/ 3 w 111"/>
                <a:gd name="T25" fmla="*/ 288 h 298"/>
                <a:gd name="T26" fmla="*/ 11 w 111"/>
                <a:gd name="T27" fmla="*/ 227 h 298"/>
                <a:gd name="T28" fmla="*/ 21 w 111"/>
                <a:gd name="T29" fmla="*/ 188 h 298"/>
                <a:gd name="T30" fmla="*/ 31 w 111"/>
                <a:gd name="T31" fmla="*/ 168 h 298"/>
                <a:gd name="T32" fmla="*/ 42 w 111"/>
                <a:gd name="T33" fmla="*/ 149 h 298"/>
                <a:gd name="T34" fmla="*/ 52 w 111"/>
                <a:gd name="T35" fmla="*/ 130 h 298"/>
                <a:gd name="T36" fmla="*/ 58 w 111"/>
                <a:gd name="T37" fmla="*/ 105 h 298"/>
                <a:gd name="T38" fmla="*/ 43 w 111"/>
                <a:gd name="T39" fmla="*/ 79 h 298"/>
                <a:gd name="T40" fmla="*/ 28 w 111"/>
                <a:gd name="T41" fmla="*/ 60 h 298"/>
                <a:gd name="T42" fmla="*/ 26 w 111"/>
                <a:gd name="T43" fmla="*/ 44 h 298"/>
                <a:gd name="T44" fmla="*/ 33 w 111"/>
                <a:gd name="T45" fmla="*/ 30 h 298"/>
                <a:gd name="T46" fmla="*/ 47 w 111"/>
                <a:gd name="T47" fmla="*/ 17 h 298"/>
                <a:gd name="T48" fmla="*/ 61 w 111"/>
                <a:gd name="T49" fmla="*/ 8 h 298"/>
                <a:gd name="T50" fmla="*/ 79 w 111"/>
                <a:gd name="T51" fmla="*/ 5 h 298"/>
                <a:gd name="T52" fmla="*/ 97 w 111"/>
                <a:gd name="T53" fmla="*/ 4 h 298"/>
                <a:gd name="T54" fmla="*/ 109 w 111"/>
                <a:gd name="T55" fmla="*/ 4 h 298"/>
                <a:gd name="T56" fmla="*/ 109 w 111"/>
                <a:gd name="T57" fmla="*/ 3 h 298"/>
                <a:gd name="T58" fmla="*/ 95 w 111"/>
                <a:gd name="T59" fmla="*/ 1 h 298"/>
                <a:gd name="T60" fmla="*/ 73 w 111"/>
                <a:gd name="T61" fmla="*/ 1 h 298"/>
                <a:gd name="T62" fmla="*/ 48 w 111"/>
                <a:gd name="T63" fmla="*/ 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298">
                  <a:moveTo>
                    <a:pt x="36" y="17"/>
                  </a:moveTo>
                  <a:lnTo>
                    <a:pt x="30" y="23"/>
                  </a:lnTo>
                  <a:lnTo>
                    <a:pt x="24" y="31"/>
                  </a:lnTo>
                  <a:lnTo>
                    <a:pt x="18" y="38"/>
                  </a:lnTo>
                  <a:lnTo>
                    <a:pt x="15" y="47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5" y="71"/>
                  </a:lnTo>
                  <a:lnTo>
                    <a:pt x="20" y="80"/>
                  </a:lnTo>
                  <a:lnTo>
                    <a:pt x="26" y="85"/>
                  </a:lnTo>
                  <a:lnTo>
                    <a:pt x="31" y="91"/>
                  </a:lnTo>
                  <a:lnTo>
                    <a:pt x="35" y="96"/>
                  </a:lnTo>
                  <a:lnTo>
                    <a:pt x="40" y="102"/>
                  </a:lnTo>
                  <a:lnTo>
                    <a:pt x="43" y="112"/>
                  </a:lnTo>
                  <a:lnTo>
                    <a:pt x="42" y="121"/>
                  </a:lnTo>
                  <a:lnTo>
                    <a:pt x="37" y="131"/>
                  </a:lnTo>
                  <a:lnTo>
                    <a:pt x="32" y="140"/>
                  </a:lnTo>
                  <a:lnTo>
                    <a:pt x="26" y="151"/>
                  </a:lnTo>
                  <a:lnTo>
                    <a:pt x="19" y="164"/>
                  </a:lnTo>
                  <a:lnTo>
                    <a:pt x="14" y="177"/>
                  </a:lnTo>
                  <a:lnTo>
                    <a:pt x="10" y="190"/>
                  </a:lnTo>
                  <a:lnTo>
                    <a:pt x="3" y="216"/>
                  </a:lnTo>
                  <a:lnTo>
                    <a:pt x="1" y="243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3" y="288"/>
                  </a:lnTo>
                  <a:lnTo>
                    <a:pt x="7" y="261"/>
                  </a:lnTo>
                  <a:lnTo>
                    <a:pt x="11" y="227"/>
                  </a:lnTo>
                  <a:lnTo>
                    <a:pt x="18" y="197"/>
                  </a:lnTo>
                  <a:lnTo>
                    <a:pt x="21" y="188"/>
                  </a:lnTo>
                  <a:lnTo>
                    <a:pt x="27" y="177"/>
                  </a:lnTo>
                  <a:lnTo>
                    <a:pt x="31" y="168"/>
                  </a:lnTo>
                  <a:lnTo>
                    <a:pt x="36" y="159"/>
                  </a:lnTo>
                  <a:lnTo>
                    <a:pt x="42" y="149"/>
                  </a:lnTo>
                  <a:lnTo>
                    <a:pt x="47" y="141"/>
                  </a:lnTo>
                  <a:lnTo>
                    <a:pt x="52" y="130"/>
                  </a:lnTo>
                  <a:lnTo>
                    <a:pt x="57" y="120"/>
                  </a:lnTo>
                  <a:lnTo>
                    <a:pt x="58" y="105"/>
                  </a:lnTo>
                  <a:lnTo>
                    <a:pt x="52" y="92"/>
                  </a:lnTo>
                  <a:lnTo>
                    <a:pt x="43" y="79"/>
                  </a:lnTo>
                  <a:lnTo>
                    <a:pt x="33" y="68"/>
                  </a:lnTo>
                  <a:lnTo>
                    <a:pt x="28" y="60"/>
                  </a:lnTo>
                  <a:lnTo>
                    <a:pt x="25" y="52"/>
                  </a:lnTo>
                  <a:lnTo>
                    <a:pt x="26" y="44"/>
                  </a:lnTo>
                  <a:lnTo>
                    <a:pt x="29" y="36"/>
                  </a:lnTo>
                  <a:lnTo>
                    <a:pt x="33" y="30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1" y="8"/>
                  </a:lnTo>
                  <a:lnTo>
                    <a:pt x="69" y="6"/>
                  </a:lnTo>
                  <a:lnTo>
                    <a:pt x="79" y="5"/>
                  </a:lnTo>
                  <a:lnTo>
                    <a:pt x="89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73" y="1"/>
                  </a:lnTo>
                  <a:lnTo>
                    <a:pt x="60" y="3"/>
                  </a:lnTo>
                  <a:lnTo>
                    <a:pt x="48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4" name="Freeform 219"/>
            <p:cNvSpPr>
              <a:spLocks noChangeArrowheads="1"/>
            </p:cNvSpPr>
            <p:nvPr/>
          </p:nvSpPr>
          <p:spPr bwMode="auto">
            <a:xfrm>
              <a:off x="303" y="836"/>
              <a:ext cx="21" cy="46"/>
            </a:xfrm>
            <a:custGeom>
              <a:avLst/>
              <a:gdLst>
                <a:gd name="T0" fmla="*/ 68 w 83"/>
                <a:gd name="T1" fmla="*/ 9 h 183"/>
                <a:gd name="T2" fmla="*/ 63 w 83"/>
                <a:gd name="T3" fmla="*/ 4 h 183"/>
                <a:gd name="T4" fmla="*/ 57 w 83"/>
                <a:gd name="T5" fmla="*/ 1 h 183"/>
                <a:gd name="T6" fmla="*/ 51 w 83"/>
                <a:gd name="T7" fmla="*/ 0 h 183"/>
                <a:gd name="T8" fmla="*/ 45 w 83"/>
                <a:gd name="T9" fmla="*/ 1 h 183"/>
                <a:gd name="T10" fmla="*/ 39 w 83"/>
                <a:gd name="T11" fmla="*/ 3 h 183"/>
                <a:gd name="T12" fmla="*/ 34 w 83"/>
                <a:gd name="T13" fmla="*/ 6 h 183"/>
                <a:gd name="T14" fmla="*/ 29 w 83"/>
                <a:gd name="T15" fmla="*/ 11 h 183"/>
                <a:gd name="T16" fmla="*/ 24 w 83"/>
                <a:gd name="T17" fmla="*/ 16 h 183"/>
                <a:gd name="T18" fmla="*/ 13 w 83"/>
                <a:gd name="T19" fmla="*/ 36 h 183"/>
                <a:gd name="T20" fmla="*/ 5 w 83"/>
                <a:gd name="T21" fmla="*/ 58 h 183"/>
                <a:gd name="T22" fmla="*/ 1 w 83"/>
                <a:gd name="T23" fmla="*/ 82 h 183"/>
                <a:gd name="T24" fmla="*/ 0 w 83"/>
                <a:gd name="T25" fmla="*/ 105 h 183"/>
                <a:gd name="T26" fmla="*/ 2 w 83"/>
                <a:gd name="T27" fmla="*/ 118 h 183"/>
                <a:gd name="T28" fmla="*/ 6 w 83"/>
                <a:gd name="T29" fmla="*/ 132 h 183"/>
                <a:gd name="T30" fmla="*/ 13 w 83"/>
                <a:gd name="T31" fmla="*/ 146 h 183"/>
                <a:gd name="T32" fmla="*/ 20 w 83"/>
                <a:gd name="T33" fmla="*/ 159 h 183"/>
                <a:gd name="T34" fmla="*/ 28 w 83"/>
                <a:gd name="T35" fmla="*/ 169 h 183"/>
                <a:gd name="T36" fmla="*/ 34 w 83"/>
                <a:gd name="T37" fmla="*/ 177 h 183"/>
                <a:gd name="T38" fmla="*/ 39 w 83"/>
                <a:gd name="T39" fmla="*/ 182 h 183"/>
                <a:gd name="T40" fmla="*/ 40 w 83"/>
                <a:gd name="T41" fmla="*/ 183 h 183"/>
                <a:gd name="T42" fmla="*/ 34 w 83"/>
                <a:gd name="T43" fmla="*/ 171 h 183"/>
                <a:gd name="T44" fmla="*/ 28 w 83"/>
                <a:gd name="T45" fmla="*/ 159 h 183"/>
                <a:gd name="T46" fmla="*/ 22 w 83"/>
                <a:gd name="T47" fmla="*/ 147 h 183"/>
                <a:gd name="T48" fmla="*/ 18 w 83"/>
                <a:gd name="T49" fmla="*/ 134 h 183"/>
                <a:gd name="T50" fmla="*/ 16 w 83"/>
                <a:gd name="T51" fmla="*/ 117 h 183"/>
                <a:gd name="T52" fmla="*/ 16 w 83"/>
                <a:gd name="T53" fmla="*/ 99 h 183"/>
                <a:gd name="T54" fmla="*/ 17 w 83"/>
                <a:gd name="T55" fmla="*/ 81 h 183"/>
                <a:gd name="T56" fmla="*/ 19 w 83"/>
                <a:gd name="T57" fmla="*/ 64 h 183"/>
                <a:gd name="T58" fmla="*/ 21 w 83"/>
                <a:gd name="T59" fmla="*/ 54 h 183"/>
                <a:gd name="T60" fmla="*/ 25 w 83"/>
                <a:gd name="T61" fmla="*/ 44 h 183"/>
                <a:gd name="T62" fmla="*/ 30 w 83"/>
                <a:gd name="T63" fmla="*/ 32 h 183"/>
                <a:gd name="T64" fmla="*/ 36 w 83"/>
                <a:gd name="T65" fmla="*/ 22 h 183"/>
                <a:gd name="T66" fmla="*/ 42 w 83"/>
                <a:gd name="T67" fmla="*/ 15 h 183"/>
                <a:gd name="T68" fmla="*/ 51 w 83"/>
                <a:gd name="T69" fmla="*/ 12 h 183"/>
                <a:gd name="T70" fmla="*/ 60 w 83"/>
                <a:gd name="T71" fmla="*/ 14 h 183"/>
                <a:gd name="T72" fmla="*/ 69 w 83"/>
                <a:gd name="T73" fmla="*/ 23 h 183"/>
                <a:gd name="T74" fmla="*/ 78 w 83"/>
                <a:gd name="T75" fmla="*/ 33 h 183"/>
                <a:gd name="T76" fmla="*/ 83 w 83"/>
                <a:gd name="T77" fmla="*/ 35 h 183"/>
                <a:gd name="T78" fmla="*/ 81 w 83"/>
                <a:gd name="T79" fmla="*/ 29 h 183"/>
                <a:gd name="T80" fmla="*/ 68 w 83"/>
                <a:gd name="T81" fmla="*/ 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83">
                  <a:moveTo>
                    <a:pt x="68" y="9"/>
                  </a:moveTo>
                  <a:lnTo>
                    <a:pt x="63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3" y="146"/>
                  </a:lnTo>
                  <a:lnTo>
                    <a:pt x="20" y="159"/>
                  </a:lnTo>
                  <a:lnTo>
                    <a:pt x="28" y="169"/>
                  </a:lnTo>
                  <a:lnTo>
                    <a:pt x="34" y="177"/>
                  </a:lnTo>
                  <a:lnTo>
                    <a:pt x="39" y="182"/>
                  </a:lnTo>
                  <a:lnTo>
                    <a:pt x="40" y="183"/>
                  </a:lnTo>
                  <a:lnTo>
                    <a:pt x="34" y="171"/>
                  </a:lnTo>
                  <a:lnTo>
                    <a:pt x="28" y="159"/>
                  </a:lnTo>
                  <a:lnTo>
                    <a:pt x="22" y="147"/>
                  </a:lnTo>
                  <a:lnTo>
                    <a:pt x="18" y="134"/>
                  </a:lnTo>
                  <a:lnTo>
                    <a:pt x="16" y="117"/>
                  </a:lnTo>
                  <a:lnTo>
                    <a:pt x="16" y="99"/>
                  </a:lnTo>
                  <a:lnTo>
                    <a:pt x="17" y="81"/>
                  </a:lnTo>
                  <a:lnTo>
                    <a:pt x="19" y="64"/>
                  </a:lnTo>
                  <a:lnTo>
                    <a:pt x="21" y="54"/>
                  </a:lnTo>
                  <a:lnTo>
                    <a:pt x="25" y="44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60" y="14"/>
                  </a:lnTo>
                  <a:lnTo>
                    <a:pt x="69" y="23"/>
                  </a:lnTo>
                  <a:lnTo>
                    <a:pt x="78" y="33"/>
                  </a:lnTo>
                  <a:lnTo>
                    <a:pt x="83" y="35"/>
                  </a:lnTo>
                  <a:lnTo>
                    <a:pt x="81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5" name="Freeform 220"/>
            <p:cNvSpPr>
              <a:spLocks noChangeArrowheads="1"/>
            </p:cNvSpPr>
            <p:nvPr/>
          </p:nvSpPr>
          <p:spPr bwMode="auto">
            <a:xfrm>
              <a:off x="506" y="931"/>
              <a:ext cx="41" cy="202"/>
            </a:xfrm>
            <a:custGeom>
              <a:avLst/>
              <a:gdLst>
                <a:gd name="T0" fmla="*/ 165 w 165"/>
                <a:gd name="T1" fmla="*/ 0 h 811"/>
                <a:gd name="T2" fmla="*/ 143 w 165"/>
                <a:gd name="T3" fmla="*/ 48 h 811"/>
                <a:gd name="T4" fmla="*/ 122 w 165"/>
                <a:gd name="T5" fmla="*/ 96 h 811"/>
                <a:gd name="T6" fmla="*/ 101 w 165"/>
                <a:gd name="T7" fmla="*/ 144 h 811"/>
                <a:gd name="T8" fmla="*/ 81 w 165"/>
                <a:gd name="T9" fmla="*/ 192 h 811"/>
                <a:gd name="T10" fmla="*/ 63 w 165"/>
                <a:gd name="T11" fmla="*/ 241 h 811"/>
                <a:gd name="T12" fmla="*/ 47 w 165"/>
                <a:gd name="T13" fmla="*/ 291 h 811"/>
                <a:gd name="T14" fmla="*/ 33 w 165"/>
                <a:gd name="T15" fmla="*/ 342 h 811"/>
                <a:gd name="T16" fmla="*/ 23 w 165"/>
                <a:gd name="T17" fmla="*/ 394 h 811"/>
                <a:gd name="T18" fmla="*/ 8 w 165"/>
                <a:gd name="T19" fmla="*/ 497 h 811"/>
                <a:gd name="T20" fmla="*/ 0 w 165"/>
                <a:gd name="T21" fmla="*/ 601 h 811"/>
                <a:gd name="T22" fmla="*/ 0 w 165"/>
                <a:gd name="T23" fmla="*/ 706 h 811"/>
                <a:gd name="T24" fmla="*/ 10 w 165"/>
                <a:gd name="T25" fmla="*/ 810 h 811"/>
                <a:gd name="T26" fmla="*/ 11 w 165"/>
                <a:gd name="T27" fmla="*/ 811 h 811"/>
                <a:gd name="T28" fmla="*/ 13 w 165"/>
                <a:gd name="T29" fmla="*/ 811 h 811"/>
                <a:gd name="T30" fmla="*/ 15 w 165"/>
                <a:gd name="T31" fmla="*/ 810 h 811"/>
                <a:gd name="T32" fmla="*/ 15 w 165"/>
                <a:gd name="T33" fmla="*/ 808 h 811"/>
                <a:gd name="T34" fmla="*/ 12 w 165"/>
                <a:gd name="T35" fmla="*/ 758 h 811"/>
                <a:gd name="T36" fmla="*/ 10 w 165"/>
                <a:gd name="T37" fmla="*/ 709 h 811"/>
                <a:gd name="T38" fmla="*/ 9 w 165"/>
                <a:gd name="T39" fmla="*/ 659 h 811"/>
                <a:gd name="T40" fmla="*/ 9 w 165"/>
                <a:gd name="T41" fmla="*/ 609 h 811"/>
                <a:gd name="T42" fmla="*/ 11 w 165"/>
                <a:gd name="T43" fmla="*/ 557 h 811"/>
                <a:gd name="T44" fmla="*/ 16 w 165"/>
                <a:gd name="T45" fmla="*/ 504 h 811"/>
                <a:gd name="T46" fmla="*/ 22 w 165"/>
                <a:gd name="T47" fmla="*/ 452 h 811"/>
                <a:gd name="T48" fmla="*/ 29 w 165"/>
                <a:gd name="T49" fmla="*/ 400 h 811"/>
                <a:gd name="T50" fmla="*/ 39 w 165"/>
                <a:gd name="T51" fmla="*/ 348 h 811"/>
                <a:gd name="T52" fmla="*/ 50 w 165"/>
                <a:gd name="T53" fmla="*/ 297 h 811"/>
                <a:gd name="T54" fmla="*/ 66 w 165"/>
                <a:gd name="T55" fmla="*/ 247 h 811"/>
                <a:gd name="T56" fmla="*/ 83 w 165"/>
                <a:gd name="T57" fmla="*/ 196 h 811"/>
                <a:gd name="T58" fmla="*/ 103 w 165"/>
                <a:gd name="T59" fmla="*/ 146 h 811"/>
                <a:gd name="T60" fmla="*/ 122 w 165"/>
                <a:gd name="T61" fmla="*/ 97 h 811"/>
                <a:gd name="T62" fmla="*/ 143 w 165"/>
                <a:gd name="T63" fmla="*/ 48 h 811"/>
                <a:gd name="T64" fmla="*/ 165 w 165"/>
                <a:gd name="T65" fmla="*/ 0 h 811"/>
                <a:gd name="T66" fmla="*/ 165 w 165"/>
                <a:gd name="T67" fmla="*/ 0 h 811"/>
                <a:gd name="T68" fmla="*/ 165 w 165"/>
                <a:gd name="T69" fmla="*/ 0 h 811"/>
                <a:gd name="T70" fmla="*/ 165 w 165"/>
                <a:gd name="T71" fmla="*/ 0 h 811"/>
                <a:gd name="T72" fmla="*/ 165 w 165"/>
                <a:gd name="T73" fmla="*/ 0 h 811"/>
                <a:gd name="T74" fmla="*/ 165 w 165"/>
                <a:gd name="T7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811">
                  <a:moveTo>
                    <a:pt x="165" y="0"/>
                  </a:moveTo>
                  <a:lnTo>
                    <a:pt x="143" y="48"/>
                  </a:lnTo>
                  <a:lnTo>
                    <a:pt x="122" y="96"/>
                  </a:lnTo>
                  <a:lnTo>
                    <a:pt x="101" y="144"/>
                  </a:lnTo>
                  <a:lnTo>
                    <a:pt x="81" y="192"/>
                  </a:lnTo>
                  <a:lnTo>
                    <a:pt x="63" y="241"/>
                  </a:lnTo>
                  <a:lnTo>
                    <a:pt x="47" y="291"/>
                  </a:lnTo>
                  <a:lnTo>
                    <a:pt x="33" y="342"/>
                  </a:lnTo>
                  <a:lnTo>
                    <a:pt x="23" y="394"/>
                  </a:lnTo>
                  <a:lnTo>
                    <a:pt x="8" y="497"/>
                  </a:lnTo>
                  <a:lnTo>
                    <a:pt x="0" y="601"/>
                  </a:lnTo>
                  <a:lnTo>
                    <a:pt x="0" y="706"/>
                  </a:lnTo>
                  <a:lnTo>
                    <a:pt x="10" y="810"/>
                  </a:lnTo>
                  <a:lnTo>
                    <a:pt x="11" y="811"/>
                  </a:lnTo>
                  <a:lnTo>
                    <a:pt x="13" y="811"/>
                  </a:lnTo>
                  <a:lnTo>
                    <a:pt x="15" y="810"/>
                  </a:lnTo>
                  <a:lnTo>
                    <a:pt x="15" y="808"/>
                  </a:lnTo>
                  <a:lnTo>
                    <a:pt x="12" y="758"/>
                  </a:lnTo>
                  <a:lnTo>
                    <a:pt x="10" y="709"/>
                  </a:lnTo>
                  <a:lnTo>
                    <a:pt x="9" y="659"/>
                  </a:lnTo>
                  <a:lnTo>
                    <a:pt x="9" y="609"/>
                  </a:lnTo>
                  <a:lnTo>
                    <a:pt x="11" y="557"/>
                  </a:lnTo>
                  <a:lnTo>
                    <a:pt x="16" y="504"/>
                  </a:lnTo>
                  <a:lnTo>
                    <a:pt x="22" y="452"/>
                  </a:lnTo>
                  <a:lnTo>
                    <a:pt x="29" y="400"/>
                  </a:lnTo>
                  <a:lnTo>
                    <a:pt x="39" y="348"/>
                  </a:lnTo>
                  <a:lnTo>
                    <a:pt x="50" y="297"/>
                  </a:lnTo>
                  <a:lnTo>
                    <a:pt x="66" y="247"/>
                  </a:lnTo>
                  <a:lnTo>
                    <a:pt x="83" y="196"/>
                  </a:lnTo>
                  <a:lnTo>
                    <a:pt x="103" y="146"/>
                  </a:lnTo>
                  <a:lnTo>
                    <a:pt x="122" y="97"/>
                  </a:lnTo>
                  <a:lnTo>
                    <a:pt x="143" y="48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6" name="Freeform 221"/>
            <p:cNvSpPr>
              <a:spLocks noChangeArrowheads="1"/>
            </p:cNvSpPr>
            <p:nvPr/>
          </p:nvSpPr>
          <p:spPr bwMode="auto">
            <a:xfrm>
              <a:off x="576" y="935"/>
              <a:ext cx="42" cy="220"/>
            </a:xfrm>
            <a:custGeom>
              <a:avLst/>
              <a:gdLst>
                <a:gd name="T0" fmla="*/ 158 w 164"/>
                <a:gd name="T1" fmla="*/ 12 h 883"/>
                <a:gd name="T2" fmla="*/ 146 w 164"/>
                <a:gd name="T3" fmla="*/ 34 h 883"/>
                <a:gd name="T4" fmla="*/ 135 w 164"/>
                <a:gd name="T5" fmla="*/ 59 h 883"/>
                <a:gd name="T6" fmla="*/ 127 w 164"/>
                <a:gd name="T7" fmla="*/ 82 h 883"/>
                <a:gd name="T8" fmla="*/ 117 w 164"/>
                <a:gd name="T9" fmla="*/ 109 h 883"/>
                <a:gd name="T10" fmla="*/ 108 w 164"/>
                <a:gd name="T11" fmla="*/ 136 h 883"/>
                <a:gd name="T12" fmla="*/ 98 w 164"/>
                <a:gd name="T13" fmla="*/ 163 h 883"/>
                <a:gd name="T14" fmla="*/ 90 w 164"/>
                <a:gd name="T15" fmla="*/ 190 h 883"/>
                <a:gd name="T16" fmla="*/ 77 w 164"/>
                <a:gd name="T17" fmla="*/ 232 h 883"/>
                <a:gd name="T18" fmla="*/ 60 w 164"/>
                <a:gd name="T19" fmla="*/ 287 h 883"/>
                <a:gd name="T20" fmla="*/ 45 w 164"/>
                <a:gd name="T21" fmla="*/ 344 h 883"/>
                <a:gd name="T22" fmla="*/ 31 w 164"/>
                <a:gd name="T23" fmla="*/ 399 h 883"/>
                <a:gd name="T24" fmla="*/ 14 w 164"/>
                <a:gd name="T25" fmla="*/ 483 h 883"/>
                <a:gd name="T26" fmla="*/ 2 w 164"/>
                <a:gd name="T27" fmla="*/ 595 h 883"/>
                <a:gd name="T28" fmla="*/ 1 w 164"/>
                <a:gd name="T29" fmla="*/ 709 h 883"/>
                <a:gd name="T30" fmla="*/ 11 w 164"/>
                <a:gd name="T31" fmla="*/ 823 h 883"/>
                <a:gd name="T32" fmla="*/ 19 w 164"/>
                <a:gd name="T33" fmla="*/ 883 h 883"/>
                <a:gd name="T34" fmla="*/ 23 w 164"/>
                <a:gd name="T35" fmla="*/ 881 h 883"/>
                <a:gd name="T36" fmla="*/ 20 w 164"/>
                <a:gd name="T37" fmla="*/ 823 h 883"/>
                <a:gd name="T38" fmla="*/ 14 w 164"/>
                <a:gd name="T39" fmla="*/ 711 h 883"/>
                <a:gd name="T40" fmla="*/ 16 w 164"/>
                <a:gd name="T41" fmla="*/ 598 h 883"/>
                <a:gd name="T42" fmla="*/ 27 w 164"/>
                <a:gd name="T43" fmla="*/ 485 h 883"/>
                <a:gd name="T44" fmla="*/ 42 w 164"/>
                <a:gd name="T45" fmla="*/ 401 h 883"/>
                <a:gd name="T46" fmla="*/ 53 w 164"/>
                <a:gd name="T47" fmla="*/ 347 h 883"/>
                <a:gd name="T48" fmla="*/ 67 w 164"/>
                <a:gd name="T49" fmla="*/ 292 h 883"/>
                <a:gd name="T50" fmla="*/ 81 w 164"/>
                <a:gd name="T51" fmla="*/ 239 h 883"/>
                <a:gd name="T52" fmla="*/ 93 w 164"/>
                <a:gd name="T53" fmla="*/ 200 h 883"/>
                <a:gd name="T54" fmla="*/ 100 w 164"/>
                <a:gd name="T55" fmla="*/ 173 h 883"/>
                <a:gd name="T56" fmla="*/ 108 w 164"/>
                <a:gd name="T57" fmla="*/ 147 h 883"/>
                <a:gd name="T58" fmla="*/ 116 w 164"/>
                <a:gd name="T59" fmla="*/ 123 h 883"/>
                <a:gd name="T60" fmla="*/ 125 w 164"/>
                <a:gd name="T61" fmla="*/ 96 h 883"/>
                <a:gd name="T62" fmla="*/ 134 w 164"/>
                <a:gd name="T63" fmla="*/ 67 h 883"/>
                <a:gd name="T64" fmla="*/ 145 w 164"/>
                <a:gd name="T65" fmla="*/ 40 h 883"/>
                <a:gd name="T66" fmla="*/ 157 w 164"/>
                <a:gd name="T67" fmla="*/ 13 h 883"/>
                <a:gd name="T68" fmla="*/ 164 w 164"/>
                <a:gd name="T69" fmla="*/ 0 h 883"/>
                <a:gd name="T70" fmla="*/ 164 w 164"/>
                <a:gd name="T71" fmla="*/ 0 h 883"/>
                <a:gd name="T72" fmla="*/ 164 w 164"/>
                <a:gd name="T7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883">
                  <a:moveTo>
                    <a:pt x="164" y="0"/>
                  </a:moveTo>
                  <a:lnTo>
                    <a:pt x="158" y="12"/>
                  </a:lnTo>
                  <a:lnTo>
                    <a:pt x="151" y="23"/>
                  </a:lnTo>
                  <a:lnTo>
                    <a:pt x="146" y="34"/>
                  </a:lnTo>
                  <a:lnTo>
                    <a:pt x="141" y="46"/>
                  </a:lnTo>
                  <a:lnTo>
                    <a:pt x="135" y="59"/>
                  </a:lnTo>
                  <a:lnTo>
                    <a:pt x="131" y="71"/>
                  </a:lnTo>
                  <a:lnTo>
                    <a:pt x="127" y="82"/>
                  </a:lnTo>
                  <a:lnTo>
                    <a:pt x="123" y="95"/>
                  </a:lnTo>
                  <a:lnTo>
                    <a:pt x="117" y="109"/>
                  </a:lnTo>
                  <a:lnTo>
                    <a:pt x="113" y="122"/>
                  </a:lnTo>
                  <a:lnTo>
                    <a:pt x="108" y="136"/>
                  </a:lnTo>
                  <a:lnTo>
                    <a:pt x="103" y="150"/>
                  </a:lnTo>
                  <a:lnTo>
                    <a:pt x="98" y="163"/>
                  </a:lnTo>
                  <a:lnTo>
                    <a:pt x="94" y="176"/>
                  </a:lnTo>
                  <a:lnTo>
                    <a:pt x="90" y="190"/>
                  </a:lnTo>
                  <a:lnTo>
                    <a:pt x="85" y="204"/>
                  </a:lnTo>
                  <a:lnTo>
                    <a:pt x="77" y="232"/>
                  </a:lnTo>
                  <a:lnTo>
                    <a:pt x="68" y="259"/>
                  </a:lnTo>
                  <a:lnTo>
                    <a:pt x="60" y="287"/>
                  </a:lnTo>
                  <a:lnTo>
                    <a:pt x="52" y="315"/>
                  </a:lnTo>
                  <a:lnTo>
                    <a:pt x="45" y="344"/>
                  </a:lnTo>
                  <a:lnTo>
                    <a:pt x="37" y="371"/>
                  </a:lnTo>
                  <a:lnTo>
                    <a:pt x="31" y="399"/>
                  </a:lnTo>
                  <a:lnTo>
                    <a:pt x="24" y="428"/>
                  </a:lnTo>
                  <a:lnTo>
                    <a:pt x="14" y="483"/>
                  </a:lnTo>
                  <a:lnTo>
                    <a:pt x="6" y="539"/>
                  </a:lnTo>
                  <a:lnTo>
                    <a:pt x="2" y="595"/>
                  </a:lnTo>
                  <a:lnTo>
                    <a:pt x="0" y="652"/>
                  </a:lnTo>
                  <a:lnTo>
                    <a:pt x="1" y="709"/>
                  </a:lnTo>
                  <a:lnTo>
                    <a:pt x="5" y="766"/>
                  </a:lnTo>
                  <a:lnTo>
                    <a:pt x="11" y="823"/>
                  </a:lnTo>
                  <a:lnTo>
                    <a:pt x="17" y="881"/>
                  </a:lnTo>
                  <a:lnTo>
                    <a:pt x="19" y="883"/>
                  </a:lnTo>
                  <a:lnTo>
                    <a:pt x="21" y="883"/>
                  </a:lnTo>
                  <a:lnTo>
                    <a:pt x="23" y="881"/>
                  </a:lnTo>
                  <a:lnTo>
                    <a:pt x="24" y="879"/>
                  </a:lnTo>
                  <a:lnTo>
                    <a:pt x="20" y="823"/>
                  </a:lnTo>
                  <a:lnTo>
                    <a:pt x="16" y="767"/>
                  </a:lnTo>
                  <a:lnTo>
                    <a:pt x="14" y="711"/>
                  </a:lnTo>
                  <a:lnTo>
                    <a:pt x="14" y="656"/>
                  </a:lnTo>
                  <a:lnTo>
                    <a:pt x="16" y="598"/>
                  </a:lnTo>
                  <a:lnTo>
                    <a:pt x="20" y="542"/>
                  </a:lnTo>
                  <a:lnTo>
                    <a:pt x="27" y="485"/>
                  </a:lnTo>
                  <a:lnTo>
                    <a:pt x="36" y="429"/>
                  </a:lnTo>
                  <a:lnTo>
                    <a:pt x="42" y="401"/>
                  </a:lnTo>
                  <a:lnTo>
                    <a:pt x="47" y="374"/>
                  </a:lnTo>
                  <a:lnTo>
                    <a:pt x="53" y="347"/>
                  </a:lnTo>
                  <a:lnTo>
                    <a:pt x="60" y="320"/>
                  </a:lnTo>
                  <a:lnTo>
                    <a:pt x="67" y="292"/>
                  </a:lnTo>
                  <a:lnTo>
                    <a:pt x="74" y="266"/>
                  </a:lnTo>
                  <a:lnTo>
                    <a:pt x="81" y="239"/>
                  </a:lnTo>
                  <a:lnTo>
                    <a:pt x="88" y="212"/>
                  </a:lnTo>
                  <a:lnTo>
                    <a:pt x="93" y="200"/>
                  </a:lnTo>
                  <a:lnTo>
                    <a:pt x="96" y="186"/>
                  </a:lnTo>
                  <a:lnTo>
                    <a:pt x="100" y="173"/>
                  </a:lnTo>
                  <a:lnTo>
                    <a:pt x="104" y="160"/>
                  </a:lnTo>
                  <a:lnTo>
                    <a:pt x="108" y="147"/>
                  </a:lnTo>
                  <a:lnTo>
                    <a:pt x="112" y="135"/>
                  </a:lnTo>
                  <a:lnTo>
                    <a:pt x="116" y="123"/>
                  </a:lnTo>
                  <a:lnTo>
                    <a:pt x="120" y="110"/>
                  </a:lnTo>
                  <a:lnTo>
                    <a:pt x="125" y="96"/>
                  </a:lnTo>
                  <a:lnTo>
                    <a:pt x="129" y="82"/>
                  </a:lnTo>
                  <a:lnTo>
                    <a:pt x="134" y="67"/>
                  </a:lnTo>
                  <a:lnTo>
                    <a:pt x="140" y="54"/>
                  </a:lnTo>
                  <a:lnTo>
                    <a:pt x="145" y="40"/>
                  </a:lnTo>
                  <a:lnTo>
                    <a:pt x="150" y="27"/>
                  </a:lnTo>
                  <a:lnTo>
                    <a:pt x="157" y="1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7" name="Freeform 222"/>
            <p:cNvSpPr>
              <a:spLocks noChangeArrowheads="1"/>
            </p:cNvSpPr>
            <p:nvPr/>
          </p:nvSpPr>
          <p:spPr bwMode="auto">
            <a:xfrm>
              <a:off x="517" y="1143"/>
              <a:ext cx="70" cy="20"/>
            </a:xfrm>
            <a:custGeom>
              <a:avLst/>
              <a:gdLst>
                <a:gd name="T0" fmla="*/ 122 w 281"/>
                <a:gd name="T1" fmla="*/ 33 h 80"/>
                <a:gd name="T2" fmla="*/ 141 w 281"/>
                <a:gd name="T3" fmla="*/ 38 h 80"/>
                <a:gd name="T4" fmla="*/ 161 w 281"/>
                <a:gd name="T5" fmla="*/ 45 h 80"/>
                <a:gd name="T6" fmla="*/ 180 w 281"/>
                <a:gd name="T7" fmla="*/ 50 h 80"/>
                <a:gd name="T8" fmla="*/ 200 w 281"/>
                <a:gd name="T9" fmla="*/ 56 h 80"/>
                <a:gd name="T10" fmla="*/ 219 w 281"/>
                <a:gd name="T11" fmla="*/ 62 h 80"/>
                <a:gd name="T12" fmla="*/ 238 w 281"/>
                <a:gd name="T13" fmla="*/ 68 h 80"/>
                <a:gd name="T14" fmla="*/ 258 w 281"/>
                <a:gd name="T15" fmla="*/ 73 h 80"/>
                <a:gd name="T16" fmla="*/ 277 w 281"/>
                <a:gd name="T17" fmla="*/ 80 h 80"/>
                <a:gd name="T18" fmla="*/ 279 w 281"/>
                <a:gd name="T19" fmla="*/ 80 h 80"/>
                <a:gd name="T20" fmla="*/ 281 w 281"/>
                <a:gd name="T21" fmla="*/ 79 h 80"/>
                <a:gd name="T22" fmla="*/ 281 w 281"/>
                <a:gd name="T23" fmla="*/ 77 h 80"/>
                <a:gd name="T24" fmla="*/ 280 w 281"/>
                <a:gd name="T25" fmla="*/ 76 h 80"/>
                <a:gd name="T26" fmla="*/ 258 w 281"/>
                <a:gd name="T27" fmla="*/ 68 h 80"/>
                <a:gd name="T28" fmla="*/ 238 w 281"/>
                <a:gd name="T29" fmla="*/ 61 h 80"/>
                <a:gd name="T30" fmla="*/ 217 w 281"/>
                <a:gd name="T31" fmla="*/ 54 h 80"/>
                <a:gd name="T32" fmla="*/ 195 w 281"/>
                <a:gd name="T33" fmla="*/ 47 h 80"/>
                <a:gd name="T34" fmla="*/ 175 w 281"/>
                <a:gd name="T35" fmla="*/ 40 h 80"/>
                <a:gd name="T36" fmla="*/ 154 w 281"/>
                <a:gd name="T37" fmla="*/ 34 h 80"/>
                <a:gd name="T38" fmla="*/ 132 w 281"/>
                <a:gd name="T39" fmla="*/ 28 h 80"/>
                <a:gd name="T40" fmla="*/ 111 w 281"/>
                <a:gd name="T41" fmla="*/ 22 h 80"/>
                <a:gd name="T42" fmla="*/ 103 w 281"/>
                <a:gd name="T43" fmla="*/ 20 h 80"/>
                <a:gd name="T44" fmla="*/ 94 w 281"/>
                <a:gd name="T45" fmla="*/ 17 h 80"/>
                <a:gd name="T46" fmla="*/ 85 w 281"/>
                <a:gd name="T47" fmla="*/ 15 h 80"/>
                <a:gd name="T48" fmla="*/ 78 w 281"/>
                <a:gd name="T49" fmla="*/ 13 h 80"/>
                <a:gd name="T50" fmla="*/ 69 w 281"/>
                <a:gd name="T51" fmla="*/ 11 h 80"/>
                <a:gd name="T52" fmla="*/ 61 w 281"/>
                <a:gd name="T53" fmla="*/ 7 h 80"/>
                <a:gd name="T54" fmla="*/ 52 w 281"/>
                <a:gd name="T55" fmla="*/ 5 h 80"/>
                <a:gd name="T56" fmla="*/ 44 w 281"/>
                <a:gd name="T57" fmla="*/ 3 h 80"/>
                <a:gd name="T58" fmla="*/ 37 w 281"/>
                <a:gd name="T59" fmla="*/ 2 h 80"/>
                <a:gd name="T60" fmla="*/ 31 w 281"/>
                <a:gd name="T61" fmla="*/ 1 h 80"/>
                <a:gd name="T62" fmla="*/ 24 w 281"/>
                <a:gd name="T63" fmla="*/ 1 h 80"/>
                <a:gd name="T64" fmla="*/ 16 w 281"/>
                <a:gd name="T65" fmla="*/ 0 h 80"/>
                <a:gd name="T66" fmla="*/ 10 w 281"/>
                <a:gd name="T67" fmla="*/ 1 h 80"/>
                <a:gd name="T68" fmla="*/ 4 w 281"/>
                <a:gd name="T69" fmla="*/ 1 h 80"/>
                <a:gd name="T70" fmla="*/ 1 w 281"/>
                <a:gd name="T71" fmla="*/ 1 h 80"/>
                <a:gd name="T72" fmla="*/ 0 w 281"/>
                <a:gd name="T73" fmla="*/ 1 h 80"/>
                <a:gd name="T74" fmla="*/ 4 w 281"/>
                <a:gd name="T75" fmla="*/ 2 h 80"/>
                <a:gd name="T76" fmla="*/ 16 w 281"/>
                <a:gd name="T77" fmla="*/ 5 h 80"/>
                <a:gd name="T78" fmla="*/ 33 w 281"/>
                <a:gd name="T79" fmla="*/ 9 h 80"/>
                <a:gd name="T80" fmla="*/ 52 w 281"/>
                <a:gd name="T81" fmla="*/ 15 h 80"/>
                <a:gd name="T82" fmla="*/ 74 w 281"/>
                <a:gd name="T83" fmla="*/ 20 h 80"/>
                <a:gd name="T84" fmla="*/ 93 w 281"/>
                <a:gd name="T85" fmla="*/ 25 h 80"/>
                <a:gd name="T86" fmla="*/ 110 w 281"/>
                <a:gd name="T87" fmla="*/ 30 h 80"/>
                <a:gd name="T88" fmla="*/ 122 w 281"/>
                <a:gd name="T8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" h="80">
                  <a:moveTo>
                    <a:pt x="122" y="33"/>
                  </a:moveTo>
                  <a:lnTo>
                    <a:pt x="141" y="38"/>
                  </a:lnTo>
                  <a:lnTo>
                    <a:pt x="161" y="45"/>
                  </a:lnTo>
                  <a:lnTo>
                    <a:pt x="180" y="50"/>
                  </a:lnTo>
                  <a:lnTo>
                    <a:pt x="200" y="56"/>
                  </a:lnTo>
                  <a:lnTo>
                    <a:pt x="219" y="62"/>
                  </a:lnTo>
                  <a:lnTo>
                    <a:pt x="238" y="68"/>
                  </a:lnTo>
                  <a:lnTo>
                    <a:pt x="258" y="73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0" y="76"/>
                  </a:lnTo>
                  <a:lnTo>
                    <a:pt x="258" y="68"/>
                  </a:lnTo>
                  <a:lnTo>
                    <a:pt x="238" y="61"/>
                  </a:lnTo>
                  <a:lnTo>
                    <a:pt x="217" y="54"/>
                  </a:lnTo>
                  <a:lnTo>
                    <a:pt x="195" y="47"/>
                  </a:lnTo>
                  <a:lnTo>
                    <a:pt x="175" y="40"/>
                  </a:lnTo>
                  <a:lnTo>
                    <a:pt x="154" y="34"/>
                  </a:lnTo>
                  <a:lnTo>
                    <a:pt x="132" y="28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7"/>
                  </a:lnTo>
                  <a:lnTo>
                    <a:pt x="52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2"/>
                  </a:lnTo>
                  <a:lnTo>
                    <a:pt x="16" y="5"/>
                  </a:lnTo>
                  <a:lnTo>
                    <a:pt x="33" y="9"/>
                  </a:lnTo>
                  <a:lnTo>
                    <a:pt x="52" y="15"/>
                  </a:lnTo>
                  <a:lnTo>
                    <a:pt x="74" y="20"/>
                  </a:lnTo>
                  <a:lnTo>
                    <a:pt x="93" y="25"/>
                  </a:lnTo>
                  <a:lnTo>
                    <a:pt x="110" y="30"/>
                  </a:lnTo>
                  <a:lnTo>
                    <a:pt x="122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8" name="Freeform 223"/>
            <p:cNvSpPr>
              <a:spLocks noChangeArrowheads="1"/>
            </p:cNvSpPr>
            <p:nvPr/>
          </p:nvSpPr>
          <p:spPr bwMode="auto">
            <a:xfrm>
              <a:off x="570" y="1138"/>
              <a:ext cx="98" cy="5"/>
            </a:xfrm>
            <a:custGeom>
              <a:avLst/>
              <a:gdLst>
                <a:gd name="T0" fmla="*/ 167 w 393"/>
                <a:gd name="T1" fmla="*/ 19 h 19"/>
                <a:gd name="T2" fmla="*/ 181 w 393"/>
                <a:gd name="T3" fmla="*/ 19 h 19"/>
                <a:gd name="T4" fmla="*/ 195 w 393"/>
                <a:gd name="T5" fmla="*/ 18 h 19"/>
                <a:gd name="T6" fmla="*/ 208 w 393"/>
                <a:gd name="T7" fmla="*/ 18 h 19"/>
                <a:gd name="T8" fmla="*/ 222 w 393"/>
                <a:gd name="T9" fmla="*/ 17 h 19"/>
                <a:gd name="T10" fmla="*/ 237 w 393"/>
                <a:gd name="T11" fmla="*/ 17 h 19"/>
                <a:gd name="T12" fmla="*/ 251 w 393"/>
                <a:gd name="T13" fmla="*/ 16 h 19"/>
                <a:gd name="T14" fmla="*/ 265 w 393"/>
                <a:gd name="T15" fmla="*/ 16 h 19"/>
                <a:gd name="T16" fmla="*/ 279 w 393"/>
                <a:gd name="T17" fmla="*/ 15 h 19"/>
                <a:gd name="T18" fmla="*/ 293 w 393"/>
                <a:gd name="T19" fmla="*/ 15 h 19"/>
                <a:gd name="T20" fmla="*/ 306 w 393"/>
                <a:gd name="T21" fmla="*/ 14 h 19"/>
                <a:gd name="T22" fmla="*/ 320 w 393"/>
                <a:gd name="T23" fmla="*/ 12 h 19"/>
                <a:gd name="T24" fmla="*/ 334 w 393"/>
                <a:gd name="T25" fmla="*/ 11 h 19"/>
                <a:gd name="T26" fmla="*/ 348 w 393"/>
                <a:gd name="T27" fmla="*/ 10 h 19"/>
                <a:gd name="T28" fmla="*/ 362 w 393"/>
                <a:gd name="T29" fmla="*/ 9 h 19"/>
                <a:gd name="T30" fmla="*/ 376 w 393"/>
                <a:gd name="T31" fmla="*/ 7 h 19"/>
                <a:gd name="T32" fmla="*/ 390 w 393"/>
                <a:gd name="T33" fmla="*/ 6 h 19"/>
                <a:gd name="T34" fmla="*/ 392 w 393"/>
                <a:gd name="T35" fmla="*/ 5 h 19"/>
                <a:gd name="T36" fmla="*/ 393 w 393"/>
                <a:gd name="T37" fmla="*/ 3 h 19"/>
                <a:gd name="T38" fmla="*/ 393 w 393"/>
                <a:gd name="T39" fmla="*/ 1 h 19"/>
                <a:gd name="T40" fmla="*/ 391 w 393"/>
                <a:gd name="T41" fmla="*/ 0 h 19"/>
                <a:gd name="T42" fmla="*/ 378 w 393"/>
                <a:gd name="T43" fmla="*/ 1 h 19"/>
                <a:gd name="T44" fmla="*/ 365 w 393"/>
                <a:gd name="T45" fmla="*/ 1 h 19"/>
                <a:gd name="T46" fmla="*/ 352 w 393"/>
                <a:gd name="T47" fmla="*/ 1 h 19"/>
                <a:gd name="T48" fmla="*/ 340 w 393"/>
                <a:gd name="T49" fmla="*/ 2 h 19"/>
                <a:gd name="T50" fmla="*/ 327 w 393"/>
                <a:gd name="T51" fmla="*/ 2 h 19"/>
                <a:gd name="T52" fmla="*/ 314 w 393"/>
                <a:gd name="T53" fmla="*/ 3 h 19"/>
                <a:gd name="T54" fmla="*/ 301 w 393"/>
                <a:gd name="T55" fmla="*/ 3 h 19"/>
                <a:gd name="T56" fmla="*/ 288 w 393"/>
                <a:gd name="T57" fmla="*/ 3 h 19"/>
                <a:gd name="T58" fmla="*/ 276 w 393"/>
                <a:gd name="T59" fmla="*/ 4 h 19"/>
                <a:gd name="T60" fmla="*/ 263 w 393"/>
                <a:gd name="T61" fmla="*/ 4 h 19"/>
                <a:gd name="T62" fmla="*/ 250 w 393"/>
                <a:gd name="T63" fmla="*/ 4 h 19"/>
                <a:gd name="T64" fmla="*/ 237 w 393"/>
                <a:gd name="T65" fmla="*/ 5 h 19"/>
                <a:gd name="T66" fmla="*/ 224 w 393"/>
                <a:gd name="T67" fmla="*/ 5 h 19"/>
                <a:gd name="T68" fmla="*/ 212 w 393"/>
                <a:gd name="T69" fmla="*/ 5 h 19"/>
                <a:gd name="T70" fmla="*/ 199 w 393"/>
                <a:gd name="T71" fmla="*/ 6 h 19"/>
                <a:gd name="T72" fmla="*/ 186 w 393"/>
                <a:gd name="T73" fmla="*/ 6 h 19"/>
                <a:gd name="T74" fmla="*/ 179 w 393"/>
                <a:gd name="T75" fmla="*/ 6 h 19"/>
                <a:gd name="T76" fmla="*/ 168 w 393"/>
                <a:gd name="T77" fmla="*/ 7 h 19"/>
                <a:gd name="T78" fmla="*/ 156 w 393"/>
                <a:gd name="T79" fmla="*/ 7 h 19"/>
                <a:gd name="T80" fmla="*/ 142 w 393"/>
                <a:gd name="T81" fmla="*/ 7 h 19"/>
                <a:gd name="T82" fmla="*/ 127 w 393"/>
                <a:gd name="T83" fmla="*/ 8 h 19"/>
                <a:gd name="T84" fmla="*/ 112 w 393"/>
                <a:gd name="T85" fmla="*/ 8 h 19"/>
                <a:gd name="T86" fmla="*/ 96 w 393"/>
                <a:gd name="T87" fmla="*/ 8 h 19"/>
                <a:gd name="T88" fmla="*/ 80 w 393"/>
                <a:gd name="T89" fmla="*/ 9 h 19"/>
                <a:gd name="T90" fmla="*/ 64 w 393"/>
                <a:gd name="T91" fmla="*/ 9 h 19"/>
                <a:gd name="T92" fmla="*/ 51 w 393"/>
                <a:gd name="T93" fmla="*/ 10 h 19"/>
                <a:gd name="T94" fmla="*/ 37 w 393"/>
                <a:gd name="T95" fmla="*/ 10 h 19"/>
                <a:gd name="T96" fmla="*/ 25 w 393"/>
                <a:gd name="T97" fmla="*/ 10 h 19"/>
                <a:gd name="T98" fmla="*/ 14 w 393"/>
                <a:gd name="T99" fmla="*/ 11 h 19"/>
                <a:gd name="T100" fmla="*/ 7 w 393"/>
                <a:gd name="T101" fmla="*/ 11 h 19"/>
                <a:gd name="T102" fmla="*/ 3 w 393"/>
                <a:gd name="T103" fmla="*/ 11 h 19"/>
                <a:gd name="T104" fmla="*/ 0 w 393"/>
                <a:gd name="T105" fmla="*/ 11 h 19"/>
                <a:gd name="T106" fmla="*/ 6 w 393"/>
                <a:gd name="T107" fmla="*/ 11 h 19"/>
                <a:gd name="T108" fmla="*/ 22 w 393"/>
                <a:gd name="T109" fmla="*/ 12 h 19"/>
                <a:gd name="T110" fmla="*/ 43 w 393"/>
                <a:gd name="T111" fmla="*/ 14 h 19"/>
                <a:gd name="T112" fmla="*/ 70 w 393"/>
                <a:gd name="T113" fmla="*/ 16 h 19"/>
                <a:gd name="T114" fmla="*/ 99 w 393"/>
                <a:gd name="T115" fmla="*/ 17 h 19"/>
                <a:gd name="T116" fmla="*/ 125 w 393"/>
                <a:gd name="T117" fmla="*/ 18 h 19"/>
                <a:gd name="T118" fmla="*/ 150 w 393"/>
                <a:gd name="T119" fmla="*/ 19 h 19"/>
                <a:gd name="T120" fmla="*/ 167 w 393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19">
                  <a:moveTo>
                    <a:pt x="167" y="19"/>
                  </a:moveTo>
                  <a:lnTo>
                    <a:pt x="181" y="19"/>
                  </a:lnTo>
                  <a:lnTo>
                    <a:pt x="195" y="18"/>
                  </a:lnTo>
                  <a:lnTo>
                    <a:pt x="208" y="18"/>
                  </a:lnTo>
                  <a:lnTo>
                    <a:pt x="222" y="17"/>
                  </a:lnTo>
                  <a:lnTo>
                    <a:pt x="237" y="17"/>
                  </a:lnTo>
                  <a:lnTo>
                    <a:pt x="251" y="16"/>
                  </a:lnTo>
                  <a:lnTo>
                    <a:pt x="265" y="16"/>
                  </a:lnTo>
                  <a:lnTo>
                    <a:pt x="279" y="15"/>
                  </a:lnTo>
                  <a:lnTo>
                    <a:pt x="293" y="15"/>
                  </a:lnTo>
                  <a:lnTo>
                    <a:pt x="306" y="14"/>
                  </a:lnTo>
                  <a:lnTo>
                    <a:pt x="320" y="12"/>
                  </a:lnTo>
                  <a:lnTo>
                    <a:pt x="334" y="11"/>
                  </a:lnTo>
                  <a:lnTo>
                    <a:pt x="348" y="10"/>
                  </a:lnTo>
                  <a:lnTo>
                    <a:pt x="362" y="9"/>
                  </a:lnTo>
                  <a:lnTo>
                    <a:pt x="376" y="7"/>
                  </a:lnTo>
                  <a:lnTo>
                    <a:pt x="390" y="6"/>
                  </a:lnTo>
                  <a:lnTo>
                    <a:pt x="392" y="5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91" y="0"/>
                  </a:lnTo>
                  <a:lnTo>
                    <a:pt x="378" y="1"/>
                  </a:lnTo>
                  <a:lnTo>
                    <a:pt x="365" y="1"/>
                  </a:lnTo>
                  <a:lnTo>
                    <a:pt x="352" y="1"/>
                  </a:lnTo>
                  <a:lnTo>
                    <a:pt x="340" y="2"/>
                  </a:lnTo>
                  <a:lnTo>
                    <a:pt x="327" y="2"/>
                  </a:lnTo>
                  <a:lnTo>
                    <a:pt x="314" y="3"/>
                  </a:lnTo>
                  <a:lnTo>
                    <a:pt x="301" y="3"/>
                  </a:lnTo>
                  <a:lnTo>
                    <a:pt x="288" y="3"/>
                  </a:lnTo>
                  <a:lnTo>
                    <a:pt x="276" y="4"/>
                  </a:lnTo>
                  <a:lnTo>
                    <a:pt x="263" y="4"/>
                  </a:lnTo>
                  <a:lnTo>
                    <a:pt x="250" y="4"/>
                  </a:lnTo>
                  <a:lnTo>
                    <a:pt x="237" y="5"/>
                  </a:lnTo>
                  <a:lnTo>
                    <a:pt x="224" y="5"/>
                  </a:lnTo>
                  <a:lnTo>
                    <a:pt x="212" y="5"/>
                  </a:lnTo>
                  <a:lnTo>
                    <a:pt x="199" y="6"/>
                  </a:lnTo>
                  <a:lnTo>
                    <a:pt x="186" y="6"/>
                  </a:lnTo>
                  <a:lnTo>
                    <a:pt x="179" y="6"/>
                  </a:lnTo>
                  <a:lnTo>
                    <a:pt x="168" y="7"/>
                  </a:lnTo>
                  <a:lnTo>
                    <a:pt x="156" y="7"/>
                  </a:lnTo>
                  <a:lnTo>
                    <a:pt x="142" y="7"/>
                  </a:lnTo>
                  <a:lnTo>
                    <a:pt x="127" y="8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80" y="9"/>
                  </a:lnTo>
                  <a:lnTo>
                    <a:pt x="64" y="9"/>
                  </a:lnTo>
                  <a:lnTo>
                    <a:pt x="51" y="10"/>
                  </a:lnTo>
                  <a:lnTo>
                    <a:pt x="37" y="10"/>
                  </a:lnTo>
                  <a:lnTo>
                    <a:pt x="25" y="10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22" y="12"/>
                  </a:lnTo>
                  <a:lnTo>
                    <a:pt x="43" y="14"/>
                  </a:lnTo>
                  <a:lnTo>
                    <a:pt x="70" y="16"/>
                  </a:lnTo>
                  <a:lnTo>
                    <a:pt x="99" y="17"/>
                  </a:lnTo>
                  <a:lnTo>
                    <a:pt x="125" y="18"/>
                  </a:lnTo>
                  <a:lnTo>
                    <a:pt x="150" y="19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9" name="Freeform 224"/>
            <p:cNvSpPr>
              <a:spLocks noChangeArrowheads="1"/>
            </p:cNvSpPr>
            <p:nvPr/>
          </p:nvSpPr>
          <p:spPr bwMode="auto">
            <a:xfrm>
              <a:off x="441" y="1231"/>
              <a:ext cx="94" cy="13"/>
            </a:xfrm>
            <a:custGeom>
              <a:avLst/>
              <a:gdLst>
                <a:gd name="T0" fmla="*/ 43 w 378"/>
                <a:gd name="T1" fmla="*/ 5 h 51"/>
                <a:gd name="T2" fmla="*/ 77 w 378"/>
                <a:gd name="T3" fmla="*/ 7 h 51"/>
                <a:gd name="T4" fmla="*/ 121 w 378"/>
                <a:gd name="T5" fmla="*/ 11 h 51"/>
                <a:gd name="T6" fmla="*/ 160 w 378"/>
                <a:gd name="T7" fmla="*/ 16 h 51"/>
                <a:gd name="T8" fmla="*/ 188 w 378"/>
                <a:gd name="T9" fmla="*/ 20 h 51"/>
                <a:gd name="T10" fmla="*/ 212 w 378"/>
                <a:gd name="T11" fmla="*/ 23 h 51"/>
                <a:gd name="T12" fmla="*/ 238 w 378"/>
                <a:gd name="T13" fmla="*/ 27 h 51"/>
                <a:gd name="T14" fmla="*/ 262 w 378"/>
                <a:gd name="T15" fmla="*/ 32 h 51"/>
                <a:gd name="T16" fmla="*/ 288 w 378"/>
                <a:gd name="T17" fmla="*/ 36 h 51"/>
                <a:gd name="T18" fmla="*/ 313 w 378"/>
                <a:gd name="T19" fmla="*/ 40 h 51"/>
                <a:gd name="T20" fmla="*/ 337 w 378"/>
                <a:gd name="T21" fmla="*/ 44 h 51"/>
                <a:gd name="T22" fmla="*/ 362 w 378"/>
                <a:gd name="T23" fmla="*/ 49 h 51"/>
                <a:gd name="T24" fmla="*/ 377 w 378"/>
                <a:gd name="T25" fmla="*/ 51 h 51"/>
                <a:gd name="T26" fmla="*/ 378 w 378"/>
                <a:gd name="T27" fmla="*/ 47 h 51"/>
                <a:gd name="T28" fmla="*/ 365 w 378"/>
                <a:gd name="T29" fmla="*/ 43 h 51"/>
                <a:gd name="T30" fmla="*/ 341 w 378"/>
                <a:gd name="T31" fmla="*/ 38 h 51"/>
                <a:gd name="T32" fmla="*/ 317 w 378"/>
                <a:gd name="T33" fmla="*/ 33 h 51"/>
                <a:gd name="T34" fmla="*/ 293 w 378"/>
                <a:gd name="T35" fmla="*/ 27 h 51"/>
                <a:gd name="T36" fmla="*/ 270 w 378"/>
                <a:gd name="T37" fmla="*/ 23 h 51"/>
                <a:gd name="T38" fmla="*/ 245 w 378"/>
                <a:gd name="T39" fmla="*/ 19 h 51"/>
                <a:gd name="T40" fmla="*/ 222 w 378"/>
                <a:gd name="T41" fmla="*/ 16 h 51"/>
                <a:gd name="T42" fmla="*/ 197 w 378"/>
                <a:gd name="T43" fmla="*/ 11 h 51"/>
                <a:gd name="T44" fmla="*/ 178 w 378"/>
                <a:gd name="T45" fmla="*/ 9 h 51"/>
                <a:gd name="T46" fmla="*/ 156 w 378"/>
                <a:gd name="T47" fmla="*/ 8 h 51"/>
                <a:gd name="T48" fmla="*/ 128 w 378"/>
                <a:gd name="T49" fmla="*/ 6 h 51"/>
                <a:gd name="T50" fmla="*/ 96 w 378"/>
                <a:gd name="T51" fmla="*/ 4 h 51"/>
                <a:gd name="T52" fmla="*/ 64 w 378"/>
                <a:gd name="T53" fmla="*/ 3 h 51"/>
                <a:gd name="T54" fmla="*/ 36 w 378"/>
                <a:gd name="T55" fmla="*/ 2 h 51"/>
                <a:gd name="T56" fmla="*/ 14 w 378"/>
                <a:gd name="T57" fmla="*/ 1 h 51"/>
                <a:gd name="T58" fmla="*/ 1 w 378"/>
                <a:gd name="T59" fmla="*/ 0 h 51"/>
                <a:gd name="T60" fmla="*/ 1 w 378"/>
                <a:gd name="T61" fmla="*/ 0 h 51"/>
                <a:gd name="T62" fmla="*/ 8 w 378"/>
                <a:gd name="T63" fmla="*/ 1 h 51"/>
                <a:gd name="T64" fmla="*/ 18 w 378"/>
                <a:gd name="T65" fmla="*/ 3 h 51"/>
                <a:gd name="T66" fmla="*/ 30 w 378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51">
                  <a:moveTo>
                    <a:pt x="34" y="4"/>
                  </a:moveTo>
                  <a:lnTo>
                    <a:pt x="43" y="5"/>
                  </a:lnTo>
                  <a:lnTo>
                    <a:pt x="58" y="6"/>
                  </a:lnTo>
                  <a:lnTo>
                    <a:pt x="77" y="7"/>
                  </a:lnTo>
                  <a:lnTo>
                    <a:pt x="98" y="9"/>
                  </a:lnTo>
                  <a:lnTo>
                    <a:pt x="121" y="11"/>
                  </a:lnTo>
                  <a:lnTo>
                    <a:pt x="142" y="14"/>
                  </a:lnTo>
                  <a:lnTo>
                    <a:pt x="160" y="16"/>
                  </a:lnTo>
                  <a:lnTo>
                    <a:pt x="175" y="18"/>
                  </a:lnTo>
                  <a:lnTo>
                    <a:pt x="188" y="20"/>
                  </a:lnTo>
                  <a:lnTo>
                    <a:pt x="201" y="21"/>
                  </a:lnTo>
                  <a:lnTo>
                    <a:pt x="212" y="23"/>
                  </a:lnTo>
                  <a:lnTo>
                    <a:pt x="225" y="25"/>
                  </a:lnTo>
                  <a:lnTo>
                    <a:pt x="238" y="27"/>
                  </a:lnTo>
                  <a:lnTo>
                    <a:pt x="251" y="30"/>
                  </a:lnTo>
                  <a:lnTo>
                    <a:pt x="262" y="32"/>
                  </a:lnTo>
                  <a:lnTo>
                    <a:pt x="275" y="34"/>
                  </a:lnTo>
                  <a:lnTo>
                    <a:pt x="288" y="36"/>
                  </a:lnTo>
                  <a:lnTo>
                    <a:pt x="300" y="38"/>
                  </a:lnTo>
                  <a:lnTo>
                    <a:pt x="313" y="40"/>
                  </a:lnTo>
                  <a:lnTo>
                    <a:pt x="324" y="42"/>
                  </a:lnTo>
                  <a:lnTo>
                    <a:pt x="337" y="44"/>
                  </a:lnTo>
                  <a:lnTo>
                    <a:pt x="350" y="47"/>
                  </a:lnTo>
                  <a:lnTo>
                    <a:pt x="362" y="49"/>
                  </a:lnTo>
                  <a:lnTo>
                    <a:pt x="374" y="51"/>
                  </a:lnTo>
                  <a:lnTo>
                    <a:pt x="377" y="51"/>
                  </a:lnTo>
                  <a:lnTo>
                    <a:pt x="378" y="49"/>
                  </a:lnTo>
                  <a:lnTo>
                    <a:pt x="378" y="47"/>
                  </a:lnTo>
                  <a:lnTo>
                    <a:pt x="377" y="46"/>
                  </a:lnTo>
                  <a:lnTo>
                    <a:pt x="365" y="43"/>
                  </a:lnTo>
                  <a:lnTo>
                    <a:pt x="353" y="40"/>
                  </a:lnTo>
                  <a:lnTo>
                    <a:pt x="341" y="38"/>
                  </a:lnTo>
                  <a:lnTo>
                    <a:pt x="330" y="35"/>
                  </a:lnTo>
                  <a:lnTo>
                    <a:pt x="317" y="33"/>
                  </a:lnTo>
                  <a:lnTo>
                    <a:pt x="305" y="31"/>
                  </a:lnTo>
                  <a:lnTo>
                    <a:pt x="293" y="27"/>
                  </a:lnTo>
                  <a:lnTo>
                    <a:pt x="282" y="25"/>
                  </a:lnTo>
                  <a:lnTo>
                    <a:pt x="270" y="23"/>
                  </a:lnTo>
                  <a:lnTo>
                    <a:pt x="257" y="21"/>
                  </a:lnTo>
                  <a:lnTo>
                    <a:pt x="245" y="19"/>
                  </a:lnTo>
                  <a:lnTo>
                    <a:pt x="234" y="17"/>
                  </a:lnTo>
                  <a:lnTo>
                    <a:pt x="222" y="16"/>
                  </a:lnTo>
                  <a:lnTo>
                    <a:pt x="209" y="14"/>
                  </a:lnTo>
                  <a:lnTo>
                    <a:pt x="197" y="11"/>
                  </a:lnTo>
                  <a:lnTo>
                    <a:pt x="186" y="10"/>
                  </a:lnTo>
                  <a:lnTo>
                    <a:pt x="178" y="9"/>
                  </a:lnTo>
                  <a:lnTo>
                    <a:pt x="169" y="8"/>
                  </a:lnTo>
                  <a:lnTo>
                    <a:pt x="156" y="8"/>
                  </a:lnTo>
                  <a:lnTo>
                    <a:pt x="143" y="7"/>
                  </a:lnTo>
                  <a:lnTo>
                    <a:pt x="128" y="6"/>
                  </a:lnTo>
                  <a:lnTo>
                    <a:pt x="112" y="5"/>
                  </a:lnTo>
                  <a:lnTo>
                    <a:pt x="96" y="4"/>
                  </a:lnTo>
                  <a:lnTo>
                    <a:pt x="80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4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0" name="Freeform 225"/>
            <p:cNvSpPr>
              <a:spLocks noChangeArrowheads="1"/>
            </p:cNvSpPr>
            <p:nvPr/>
          </p:nvSpPr>
          <p:spPr bwMode="auto">
            <a:xfrm>
              <a:off x="592" y="953"/>
              <a:ext cx="35" cy="165"/>
            </a:xfrm>
            <a:custGeom>
              <a:avLst/>
              <a:gdLst>
                <a:gd name="T0" fmla="*/ 139 w 140"/>
                <a:gd name="T1" fmla="*/ 0 h 662"/>
                <a:gd name="T2" fmla="*/ 131 w 140"/>
                <a:gd name="T3" fmla="*/ 17 h 662"/>
                <a:gd name="T4" fmla="*/ 123 w 140"/>
                <a:gd name="T5" fmla="*/ 35 h 662"/>
                <a:gd name="T6" fmla="*/ 116 w 140"/>
                <a:gd name="T7" fmla="*/ 52 h 662"/>
                <a:gd name="T8" fmla="*/ 110 w 140"/>
                <a:gd name="T9" fmla="*/ 70 h 662"/>
                <a:gd name="T10" fmla="*/ 104 w 140"/>
                <a:gd name="T11" fmla="*/ 88 h 662"/>
                <a:gd name="T12" fmla="*/ 99 w 140"/>
                <a:gd name="T13" fmla="*/ 107 h 662"/>
                <a:gd name="T14" fmla="*/ 94 w 140"/>
                <a:gd name="T15" fmla="*/ 126 h 662"/>
                <a:gd name="T16" fmla="*/ 89 w 140"/>
                <a:gd name="T17" fmla="*/ 144 h 662"/>
                <a:gd name="T18" fmla="*/ 84 w 140"/>
                <a:gd name="T19" fmla="*/ 165 h 662"/>
                <a:gd name="T20" fmla="*/ 79 w 140"/>
                <a:gd name="T21" fmla="*/ 186 h 662"/>
                <a:gd name="T22" fmla="*/ 73 w 140"/>
                <a:gd name="T23" fmla="*/ 208 h 662"/>
                <a:gd name="T24" fmla="*/ 67 w 140"/>
                <a:gd name="T25" fmla="*/ 228 h 662"/>
                <a:gd name="T26" fmla="*/ 62 w 140"/>
                <a:gd name="T27" fmla="*/ 249 h 662"/>
                <a:gd name="T28" fmla="*/ 56 w 140"/>
                <a:gd name="T29" fmla="*/ 271 h 662"/>
                <a:gd name="T30" fmla="*/ 51 w 140"/>
                <a:gd name="T31" fmla="*/ 291 h 662"/>
                <a:gd name="T32" fmla="*/ 45 w 140"/>
                <a:gd name="T33" fmla="*/ 312 h 662"/>
                <a:gd name="T34" fmla="*/ 38 w 140"/>
                <a:gd name="T35" fmla="*/ 332 h 662"/>
                <a:gd name="T36" fmla="*/ 33 w 140"/>
                <a:gd name="T37" fmla="*/ 353 h 662"/>
                <a:gd name="T38" fmla="*/ 27 w 140"/>
                <a:gd name="T39" fmla="*/ 373 h 662"/>
                <a:gd name="T40" fmla="*/ 22 w 140"/>
                <a:gd name="T41" fmla="*/ 393 h 662"/>
                <a:gd name="T42" fmla="*/ 17 w 140"/>
                <a:gd name="T43" fmla="*/ 413 h 662"/>
                <a:gd name="T44" fmla="*/ 13 w 140"/>
                <a:gd name="T45" fmla="*/ 434 h 662"/>
                <a:gd name="T46" fmla="*/ 8 w 140"/>
                <a:gd name="T47" fmla="*/ 455 h 662"/>
                <a:gd name="T48" fmla="*/ 5 w 140"/>
                <a:gd name="T49" fmla="*/ 475 h 662"/>
                <a:gd name="T50" fmla="*/ 1 w 140"/>
                <a:gd name="T51" fmla="*/ 521 h 662"/>
                <a:gd name="T52" fmla="*/ 0 w 140"/>
                <a:gd name="T53" fmla="*/ 567 h 662"/>
                <a:gd name="T54" fmla="*/ 1 w 140"/>
                <a:gd name="T55" fmla="*/ 613 h 662"/>
                <a:gd name="T56" fmla="*/ 4 w 140"/>
                <a:gd name="T57" fmla="*/ 659 h 662"/>
                <a:gd name="T58" fmla="*/ 6 w 140"/>
                <a:gd name="T59" fmla="*/ 662 h 662"/>
                <a:gd name="T60" fmla="*/ 9 w 140"/>
                <a:gd name="T61" fmla="*/ 662 h 662"/>
                <a:gd name="T62" fmla="*/ 13 w 140"/>
                <a:gd name="T63" fmla="*/ 660 h 662"/>
                <a:gd name="T64" fmla="*/ 14 w 140"/>
                <a:gd name="T65" fmla="*/ 656 h 662"/>
                <a:gd name="T66" fmla="*/ 13 w 140"/>
                <a:gd name="T67" fmla="*/ 614 h 662"/>
                <a:gd name="T68" fmla="*/ 14 w 140"/>
                <a:gd name="T69" fmla="*/ 572 h 662"/>
                <a:gd name="T70" fmla="*/ 16 w 140"/>
                <a:gd name="T71" fmla="*/ 531 h 662"/>
                <a:gd name="T72" fmla="*/ 20 w 140"/>
                <a:gd name="T73" fmla="*/ 488 h 662"/>
                <a:gd name="T74" fmla="*/ 23 w 140"/>
                <a:gd name="T75" fmla="*/ 466 h 662"/>
                <a:gd name="T76" fmla="*/ 26 w 140"/>
                <a:gd name="T77" fmla="*/ 443 h 662"/>
                <a:gd name="T78" fmla="*/ 31 w 140"/>
                <a:gd name="T79" fmla="*/ 422 h 662"/>
                <a:gd name="T80" fmla="*/ 35 w 140"/>
                <a:gd name="T81" fmla="*/ 400 h 662"/>
                <a:gd name="T82" fmla="*/ 40 w 140"/>
                <a:gd name="T83" fmla="*/ 378 h 662"/>
                <a:gd name="T84" fmla="*/ 46 w 140"/>
                <a:gd name="T85" fmla="*/ 357 h 662"/>
                <a:gd name="T86" fmla="*/ 51 w 140"/>
                <a:gd name="T87" fmla="*/ 335 h 662"/>
                <a:gd name="T88" fmla="*/ 56 w 140"/>
                <a:gd name="T89" fmla="*/ 313 h 662"/>
                <a:gd name="T90" fmla="*/ 63 w 140"/>
                <a:gd name="T91" fmla="*/ 288 h 662"/>
                <a:gd name="T92" fmla="*/ 71 w 140"/>
                <a:gd name="T93" fmla="*/ 249 h 662"/>
                <a:gd name="T94" fmla="*/ 82 w 140"/>
                <a:gd name="T95" fmla="*/ 204 h 662"/>
                <a:gd name="T96" fmla="*/ 94 w 140"/>
                <a:gd name="T97" fmla="*/ 157 h 662"/>
                <a:gd name="T98" fmla="*/ 105 w 140"/>
                <a:gd name="T99" fmla="*/ 107 h 662"/>
                <a:gd name="T100" fmla="*/ 118 w 140"/>
                <a:gd name="T101" fmla="*/ 63 h 662"/>
                <a:gd name="T102" fmla="*/ 130 w 140"/>
                <a:gd name="T103" fmla="*/ 25 h 662"/>
                <a:gd name="T104" fmla="*/ 140 w 140"/>
                <a:gd name="T105" fmla="*/ 0 h 662"/>
                <a:gd name="T106" fmla="*/ 140 w 140"/>
                <a:gd name="T107" fmla="*/ 0 h 662"/>
                <a:gd name="T108" fmla="*/ 140 w 140"/>
                <a:gd name="T109" fmla="*/ 0 h 662"/>
                <a:gd name="T110" fmla="*/ 139 w 140"/>
                <a:gd name="T111" fmla="*/ 0 h 662"/>
                <a:gd name="T112" fmla="*/ 139 w 140"/>
                <a:gd name="T113" fmla="*/ 0 h 662"/>
                <a:gd name="T114" fmla="*/ 139 w 140"/>
                <a:gd name="T11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62">
                  <a:moveTo>
                    <a:pt x="139" y="0"/>
                  </a:moveTo>
                  <a:lnTo>
                    <a:pt x="131" y="17"/>
                  </a:lnTo>
                  <a:lnTo>
                    <a:pt x="123" y="35"/>
                  </a:lnTo>
                  <a:lnTo>
                    <a:pt x="116" y="52"/>
                  </a:lnTo>
                  <a:lnTo>
                    <a:pt x="110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4" y="126"/>
                  </a:lnTo>
                  <a:lnTo>
                    <a:pt x="89" y="144"/>
                  </a:lnTo>
                  <a:lnTo>
                    <a:pt x="84" y="165"/>
                  </a:lnTo>
                  <a:lnTo>
                    <a:pt x="79" y="186"/>
                  </a:lnTo>
                  <a:lnTo>
                    <a:pt x="73" y="208"/>
                  </a:lnTo>
                  <a:lnTo>
                    <a:pt x="67" y="228"/>
                  </a:lnTo>
                  <a:lnTo>
                    <a:pt x="62" y="249"/>
                  </a:lnTo>
                  <a:lnTo>
                    <a:pt x="56" y="271"/>
                  </a:lnTo>
                  <a:lnTo>
                    <a:pt x="51" y="291"/>
                  </a:lnTo>
                  <a:lnTo>
                    <a:pt x="45" y="312"/>
                  </a:lnTo>
                  <a:lnTo>
                    <a:pt x="38" y="332"/>
                  </a:lnTo>
                  <a:lnTo>
                    <a:pt x="33" y="353"/>
                  </a:lnTo>
                  <a:lnTo>
                    <a:pt x="27" y="373"/>
                  </a:lnTo>
                  <a:lnTo>
                    <a:pt x="22" y="393"/>
                  </a:lnTo>
                  <a:lnTo>
                    <a:pt x="17" y="413"/>
                  </a:lnTo>
                  <a:lnTo>
                    <a:pt x="13" y="434"/>
                  </a:lnTo>
                  <a:lnTo>
                    <a:pt x="8" y="455"/>
                  </a:lnTo>
                  <a:lnTo>
                    <a:pt x="5" y="475"/>
                  </a:lnTo>
                  <a:lnTo>
                    <a:pt x="1" y="521"/>
                  </a:lnTo>
                  <a:lnTo>
                    <a:pt x="0" y="567"/>
                  </a:lnTo>
                  <a:lnTo>
                    <a:pt x="1" y="613"/>
                  </a:lnTo>
                  <a:lnTo>
                    <a:pt x="4" y="659"/>
                  </a:lnTo>
                  <a:lnTo>
                    <a:pt x="6" y="662"/>
                  </a:lnTo>
                  <a:lnTo>
                    <a:pt x="9" y="662"/>
                  </a:lnTo>
                  <a:lnTo>
                    <a:pt x="13" y="660"/>
                  </a:lnTo>
                  <a:lnTo>
                    <a:pt x="14" y="656"/>
                  </a:lnTo>
                  <a:lnTo>
                    <a:pt x="13" y="614"/>
                  </a:lnTo>
                  <a:lnTo>
                    <a:pt x="14" y="572"/>
                  </a:lnTo>
                  <a:lnTo>
                    <a:pt x="16" y="531"/>
                  </a:lnTo>
                  <a:lnTo>
                    <a:pt x="20" y="488"/>
                  </a:lnTo>
                  <a:lnTo>
                    <a:pt x="23" y="466"/>
                  </a:lnTo>
                  <a:lnTo>
                    <a:pt x="26" y="443"/>
                  </a:lnTo>
                  <a:lnTo>
                    <a:pt x="31" y="422"/>
                  </a:lnTo>
                  <a:lnTo>
                    <a:pt x="35" y="400"/>
                  </a:lnTo>
                  <a:lnTo>
                    <a:pt x="40" y="378"/>
                  </a:lnTo>
                  <a:lnTo>
                    <a:pt x="46" y="357"/>
                  </a:lnTo>
                  <a:lnTo>
                    <a:pt x="51" y="335"/>
                  </a:lnTo>
                  <a:lnTo>
                    <a:pt x="56" y="313"/>
                  </a:lnTo>
                  <a:lnTo>
                    <a:pt x="63" y="288"/>
                  </a:lnTo>
                  <a:lnTo>
                    <a:pt x="71" y="249"/>
                  </a:lnTo>
                  <a:lnTo>
                    <a:pt x="82" y="204"/>
                  </a:lnTo>
                  <a:lnTo>
                    <a:pt x="94" y="157"/>
                  </a:lnTo>
                  <a:lnTo>
                    <a:pt x="105" y="107"/>
                  </a:lnTo>
                  <a:lnTo>
                    <a:pt x="118" y="63"/>
                  </a:lnTo>
                  <a:lnTo>
                    <a:pt x="130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" name="Freeform 226"/>
            <p:cNvSpPr>
              <a:spLocks noChangeArrowheads="1"/>
            </p:cNvSpPr>
            <p:nvPr/>
          </p:nvSpPr>
          <p:spPr bwMode="auto">
            <a:xfrm>
              <a:off x="624" y="952"/>
              <a:ext cx="65" cy="34"/>
            </a:xfrm>
            <a:custGeom>
              <a:avLst/>
              <a:gdLst>
                <a:gd name="T0" fmla="*/ 257 w 260"/>
                <a:gd name="T1" fmla="*/ 136 h 136"/>
                <a:gd name="T2" fmla="*/ 258 w 260"/>
                <a:gd name="T3" fmla="*/ 136 h 136"/>
                <a:gd name="T4" fmla="*/ 260 w 260"/>
                <a:gd name="T5" fmla="*/ 135 h 136"/>
                <a:gd name="T6" fmla="*/ 260 w 260"/>
                <a:gd name="T7" fmla="*/ 133 h 136"/>
                <a:gd name="T8" fmla="*/ 259 w 260"/>
                <a:gd name="T9" fmla="*/ 132 h 136"/>
                <a:gd name="T10" fmla="*/ 242 w 260"/>
                <a:gd name="T11" fmla="*/ 122 h 136"/>
                <a:gd name="T12" fmla="*/ 225 w 260"/>
                <a:gd name="T13" fmla="*/ 114 h 136"/>
                <a:gd name="T14" fmla="*/ 208 w 260"/>
                <a:gd name="T15" fmla="*/ 104 h 136"/>
                <a:gd name="T16" fmla="*/ 191 w 260"/>
                <a:gd name="T17" fmla="*/ 96 h 136"/>
                <a:gd name="T18" fmla="*/ 174 w 260"/>
                <a:gd name="T19" fmla="*/ 87 h 136"/>
                <a:gd name="T20" fmla="*/ 155 w 260"/>
                <a:gd name="T21" fmla="*/ 79 h 136"/>
                <a:gd name="T22" fmla="*/ 138 w 260"/>
                <a:gd name="T23" fmla="*/ 69 h 136"/>
                <a:gd name="T24" fmla="*/ 121 w 260"/>
                <a:gd name="T25" fmla="*/ 60 h 136"/>
                <a:gd name="T26" fmla="*/ 108 w 260"/>
                <a:gd name="T27" fmla="*/ 54 h 136"/>
                <a:gd name="T28" fmla="*/ 91 w 260"/>
                <a:gd name="T29" fmla="*/ 45 h 136"/>
                <a:gd name="T30" fmla="*/ 71 w 260"/>
                <a:gd name="T31" fmla="*/ 36 h 136"/>
                <a:gd name="T32" fmla="*/ 51 w 260"/>
                <a:gd name="T33" fmla="*/ 25 h 136"/>
                <a:gd name="T34" fmla="*/ 31 w 260"/>
                <a:gd name="T35" fmla="*/ 16 h 136"/>
                <a:gd name="T36" fmla="*/ 15 w 260"/>
                <a:gd name="T37" fmla="*/ 7 h 136"/>
                <a:gd name="T38" fmla="*/ 4 w 260"/>
                <a:gd name="T39" fmla="*/ 2 h 136"/>
                <a:gd name="T40" fmla="*/ 0 w 260"/>
                <a:gd name="T41" fmla="*/ 0 h 136"/>
                <a:gd name="T42" fmla="*/ 2 w 260"/>
                <a:gd name="T43" fmla="*/ 1 h 136"/>
                <a:gd name="T44" fmla="*/ 9 w 260"/>
                <a:gd name="T45" fmla="*/ 5 h 136"/>
                <a:gd name="T46" fmla="*/ 19 w 260"/>
                <a:gd name="T47" fmla="*/ 10 h 136"/>
                <a:gd name="T48" fmla="*/ 33 w 260"/>
                <a:gd name="T49" fmla="*/ 18 h 136"/>
                <a:gd name="T50" fmla="*/ 50 w 260"/>
                <a:gd name="T51" fmla="*/ 27 h 136"/>
                <a:gd name="T52" fmla="*/ 69 w 260"/>
                <a:gd name="T53" fmla="*/ 37 h 136"/>
                <a:gd name="T54" fmla="*/ 89 w 260"/>
                <a:gd name="T55" fmla="*/ 49 h 136"/>
                <a:gd name="T56" fmla="*/ 111 w 260"/>
                <a:gd name="T57" fmla="*/ 59 h 136"/>
                <a:gd name="T58" fmla="*/ 133 w 260"/>
                <a:gd name="T59" fmla="*/ 72 h 136"/>
                <a:gd name="T60" fmla="*/ 154 w 260"/>
                <a:gd name="T61" fmla="*/ 84 h 136"/>
                <a:gd name="T62" fmla="*/ 177 w 260"/>
                <a:gd name="T63" fmla="*/ 94 h 136"/>
                <a:gd name="T64" fmla="*/ 197 w 260"/>
                <a:gd name="T65" fmla="*/ 106 h 136"/>
                <a:gd name="T66" fmla="*/ 215 w 260"/>
                <a:gd name="T67" fmla="*/ 116 h 136"/>
                <a:gd name="T68" fmla="*/ 232 w 260"/>
                <a:gd name="T69" fmla="*/ 124 h 136"/>
                <a:gd name="T70" fmla="*/ 246 w 260"/>
                <a:gd name="T71" fmla="*/ 131 h 136"/>
                <a:gd name="T72" fmla="*/ 257 w 260"/>
                <a:gd name="T7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36">
                  <a:moveTo>
                    <a:pt x="257" y="136"/>
                  </a:moveTo>
                  <a:lnTo>
                    <a:pt x="258" y="136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59" y="132"/>
                  </a:lnTo>
                  <a:lnTo>
                    <a:pt x="242" y="122"/>
                  </a:lnTo>
                  <a:lnTo>
                    <a:pt x="225" y="114"/>
                  </a:lnTo>
                  <a:lnTo>
                    <a:pt x="208" y="104"/>
                  </a:lnTo>
                  <a:lnTo>
                    <a:pt x="191" y="96"/>
                  </a:lnTo>
                  <a:lnTo>
                    <a:pt x="174" y="87"/>
                  </a:lnTo>
                  <a:lnTo>
                    <a:pt x="155" y="79"/>
                  </a:lnTo>
                  <a:lnTo>
                    <a:pt x="138" y="69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6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9"/>
                  </a:lnTo>
                  <a:lnTo>
                    <a:pt x="111" y="59"/>
                  </a:lnTo>
                  <a:lnTo>
                    <a:pt x="133" y="72"/>
                  </a:lnTo>
                  <a:lnTo>
                    <a:pt x="154" y="84"/>
                  </a:lnTo>
                  <a:lnTo>
                    <a:pt x="177" y="94"/>
                  </a:lnTo>
                  <a:lnTo>
                    <a:pt x="197" y="106"/>
                  </a:lnTo>
                  <a:lnTo>
                    <a:pt x="215" y="116"/>
                  </a:lnTo>
                  <a:lnTo>
                    <a:pt x="232" y="124"/>
                  </a:lnTo>
                  <a:lnTo>
                    <a:pt x="246" y="131"/>
                  </a:lnTo>
                  <a:lnTo>
                    <a:pt x="257" y="13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2" name="Freeform 227"/>
            <p:cNvSpPr>
              <a:spLocks noChangeArrowheads="1"/>
            </p:cNvSpPr>
            <p:nvPr/>
          </p:nvSpPr>
          <p:spPr bwMode="auto">
            <a:xfrm>
              <a:off x="621" y="938"/>
              <a:ext cx="63" cy="13"/>
            </a:xfrm>
            <a:custGeom>
              <a:avLst/>
              <a:gdLst>
                <a:gd name="T0" fmla="*/ 1 w 252"/>
                <a:gd name="T1" fmla="*/ 51 h 51"/>
                <a:gd name="T2" fmla="*/ 6 w 252"/>
                <a:gd name="T3" fmla="*/ 50 h 51"/>
                <a:gd name="T4" fmla="*/ 16 w 252"/>
                <a:gd name="T5" fmla="*/ 49 h 51"/>
                <a:gd name="T6" fmla="*/ 29 w 252"/>
                <a:gd name="T7" fmla="*/ 47 h 51"/>
                <a:gd name="T8" fmla="*/ 46 w 252"/>
                <a:gd name="T9" fmla="*/ 43 h 51"/>
                <a:gd name="T10" fmla="*/ 65 w 252"/>
                <a:gd name="T11" fmla="*/ 40 h 51"/>
                <a:gd name="T12" fmla="*/ 86 w 252"/>
                <a:gd name="T13" fmla="*/ 35 h 51"/>
                <a:gd name="T14" fmla="*/ 109 w 252"/>
                <a:gd name="T15" fmla="*/ 30 h 51"/>
                <a:gd name="T16" fmla="*/ 132 w 252"/>
                <a:gd name="T17" fmla="*/ 26 h 51"/>
                <a:gd name="T18" fmla="*/ 155 w 252"/>
                <a:gd name="T19" fmla="*/ 22 h 51"/>
                <a:gd name="T20" fmla="*/ 177 w 252"/>
                <a:gd name="T21" fmla="*/ 16 h 51"/>
                <a:gd name="T22" fmla="*/ 197 w 252"/>
                <a:gd name="T23" fmla="*/ 12 h 51"/>
                <a:gd name="T24" fmla="*/ 216 w 252"/>
                <a:gd name="T25" fmla="*/ 8 h 51"/>
                <a:gd name="T26" fmla="*/ 230 w 252"/>
                <a:gd name="T27" fmla="*/ 4 h 51"/>
                <a:gd name="T28" fmla="*/ 242 w 252"/>
                <a:gd name="T29" fmla="*/ 2 h 51"/>
                <a:gd name="T30" fmla="*/ 250 w 252"/>
                <a:gd name="T31" fmla="*/ 1 h 51"/>
                <a:gd name="T32" fmla="*/ 252 w 252"/>
                <a:gd name="T33" fmla="*/ 0 h 51"/>
                <a:gd name="T34" fmla="*/ 236 w 252"/>
                <a:gd name="T35" fmla="*/ 2 h 51"/>
                <a:gd name="T36" fmla="*/ 220 w 252"/>
                <a:gd name="T37" fmla="*/ 6 h 51"/>
                <a:gd name="T38" fmla="*/ 204 w 252"/>
                <a:gd name="T39" fmla="*/ 8 h 51"/>
                <a:gd name="T40" fmla="*/ 189 w 252"/>
                <a:gd name="T41" fmla="*/ 10 h 51"/>
                <a:gd name="T42" fmla="*/ 173 w 252"/>
                <a:gd name="T43" fmla="*/ 12 h 51"/>
                <a:gd name="T44" fmla="*/ 157 w 252"/>
                <a:gd name="T45" fmla="*/ 15 h 51"/>
                <a:gd name="T46" fmla="*/ 142 w 252"/>
                <a:gd name="T47" fmla="*/ 17 h 51"/>
                <a:gd name="T48" fmla="*/ 126 w 252"/>
                <a:gd name="T49" fmla="*/ 20 h 51"/>
                <a:gd name="T50" fmla="*/ 113 w 252"/>
                <a:gd name="T51" fmla="*/ 23 h 51"/>
                <a:gd name="T52" fmla="*/ 95 w 252"/>
                <a:gd name="T53" fmla="*/ 27 h 51"/>
                <a:gd name="T54" fmla="*/ 72 w 252"/>
                <a:gd name="T55" fmla="*/ 32 h 51"/>
                <a:gd name="T56" fmla="*/ 48 w 252"/>
                <a:gd name="T57" fmla="*/ 36 h 51"/>
                <a:gd name="T58" fmla="*/ 26 w 252"/>
                <a:gd name="T59" fmla="*/ 42 h 51"/>
                <a:gd name="T60" fmla="*/ 9 w 252"/>
                <a:gd name="T61" fmla="*/ 46 h 51"/>
                <a:gd name="T62" fmla="*/ 0 w 252"/>
                <a:gd name="T63" fmla="*/ 49 h 51"/>
                <a:gd name="T64" fmla="*/ 1 w 252"/>
                <a:gd name="T65" fmla="*/ 50 h 51"/>
                <a:gd name="T66" fmla="*/ 1 w 252"/>
                <a:gd name="T67" fmla="*/ 50 h 51"/>
                <a:gd name="T68" fmla="*/ 1 w 252"/>
                <a:gd name="T69" fmla="*/ 50 h 51"/>
                <a:gd name="T70" fmla="*/ 1 w 252"/>
                <a:gd name="T71" fmla="*/ 51 h 51"/>
                <a:gd name="T72" fmla="*/ 1 w 252"/>
                <a:gd name="T73" fmla="*/ 51 h 51"/>
                <a:gd name="T74" fmla="*/ 1 w 252"/>
                <a:gd name="T7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" h="51">
                  <a:moveTo>
                    <a:pt x="1" y="51"/>
                  </a:moveTo>
                  <a:lnTo>
                    <a:pt x="6" y="50"/>
                  </a:lnTo>
                  <a:lnTo>
                    <a:pt x="16" y="49"/>
                  </a:lnTo>
                  <a:lnTo>
                    <a:pt x="29" y="47"/>
                  </a:lnTo>
                  <a:lnTo>
                    <a:pt x="46" y="43"/>
                  </a:lnTo>
                  <a:lnTo>
                    <a:pt x="65" y="40"/>
                  </a:lnTo>
                  <a:lnTo>
                    <a:pt x="86" y="35"/>
                  </a:lnTo>
                  <a:lnTo>
                    <a:pt x="109" y="30"/>
                  </a:lnTo>
                  <a:lnTo>
                    <a:pt x="132" y="26"/>
                  </a:lnTo>
                  <a:lnTo>
                    <a:pt x="155" y="22"/>
                  </a:lnTo>
                  <a:lnTo>
                    <a:pt x="177" y="16"/>
                  </a:lnTo>
                  <a:lnTo>
                    <a:pt x="197" y="12"/>
                  </a:lnTo>
                  <a:lnTo>
                    <a:pt x="216" y="8"/>
                  </a:lnTo>
                  <a:lnTo>
                    <a:pt x="230" y="4"/>
                  </a:lnTo>
                  <a:lnTo>
                    <a:pt x="242" y="2"/>
                  </a:lnTo>
                  <a:lnTo>
                    <a:pt x="250" y="1"/>
                  </a:lnTo>
                  <a:lnTo>
                    <a:pt x="252" y="0"/>
                  </a:lnTo>
                  <a:lnTo>
                    <a:pt x="236" y="2"/>
                  </a:lnTo>
                  <a:lnTo>
                    <a:pt x="220" y="6"/>
                  </a:lnTo>
                  <a:lnTo>
                    <a:pt x="204" y="8"/>
                  </a:lnTo>
                  <a:lnTo>
                    <a:pt x="189" y="10"/>
                  </a:lnTo>
                  <a:lnTo>
                    <a:pt x="173" y="12"/>
                  </a:lnTo>
                  <a:lnTo>
                    <a:pt x="157" y="15"/>
                  </a:lnTo>
                  <a:lnTo>
                    <a:pt x="142" y="17"/>
                  </a:lnTo>
                  <a:lnTo>
                    <a:pt x="126" y="20"/>
                  </a:lnTo>
                  <a:lnTo>
                    <a:pt x="113" y="23"/>
                  </a:lnTo>
                  <a:lnTo>
                    <a:pt x="95" y="27"/>
                  </a:lnTo>
                  <a:lnTo>
                    <a:pt x="72" y="32"/>
                  </a:lnTo>
                  <a:lnTo>
                    <a:pt x="48" y="36"/>
                  </a:lnTo>
                  <a:lnTo>
                    <a:pt x="26" y="42"/>
                  </a:lnTo>
                  <a:lnTo>
                    <a:pt x="9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3" name="Freeform 228"/>
            <p:cNvSpPr>
              <a:spLocks noChangeArrowheads="1"/>
            </p:cNvSpPr>
            <p:nvPr/>
          </p:nvSpPr>
          <p:spPr bwMode="auto">
            <a:xfrm>
              <a:off x="542" y="920"/>
              <a:ext cx="129" cy="4"/>
            </a:xfrm>
            <a:custGeom>
              <a:avLst/>
              <a:gdLst>
                <a:gd name="T0" fmla="*/ 121 w 516"/>
                <a:gd name="T1" fmla="*/ 10 h 17"/>
                <a:gd name="T2" fmla="*/ 131 w 516"/>
                <a:gd name="T3" fmla="*/ 9 h 17"/>
                <a:gd name="T4" fmla="*/ 146 w 516"/>
                <a:gd name="T5" fmla="*/ 9 h 17"/>
                <a:gd name="T6" fmla="*/ 166 w 516"/>
                <a:gd name="T7" fmla="*/ 8 h 17"/>
                <a:gd name="T8" fmla="*/ 189 w 516"/>
                <a:gd name="T9" fmla="*/ 7 h 17"/>
                <a:gd name="T10" fmla="*/ 214 w 516"/>
                <a:gd name="T11" fmla="*/ 7 h 17"/>
                <a:gd name="T12" fmla="*/ 241 w 516"/>
                <a:gd name="T13" fmla="*/ 6 h 17"/>
                <a:gd name="T14" fmla="*/ 271 w 516"/>
                <a:gd name="T15" fmla="*/ 5 h 17"/>
                <a:gd name="T16" fmla="*/ 302 w 516"/>
                <a:gd name="T17" fmla="*/ 4 h 17"/>
                <a:gd name="T18" fmla="*/ 333 w 516"/>
                <a:gd name="T19" fmla="*/ 4 h 17"/>
                <a:gd name="T20" fmla="*/ 364 w 516"/>
                <a:gd name="T21" fmla="*/ 4 h 17"/>
                <a:gd name="T22" fmla="*/ 394 w 516"/>
                <a:gd name="T23" fmla="*/ 3 h 17"/>
                <a:gd name="T24" fmla="*/ 423 w 516"/>
                <a:gd name="T25" fmla="*/ 3 h 17"/>
                <a:gd name="T26" fmla="*/ 450 w 516"/>
                <a:gd name="T27" fmla="*/ 3 h 17"/>
                <a:gd name="T28" fmla="*/ 475 w 516"/>
                <a:gd name="T29" fmla="*/ 4 h 17"/>
                <a:gd name="T30" fmla="*/ 497 w 516"/>
                <a:gd name="T31" fmla="*/ 4 h 17"/>
                <a:gd name="T32" fmla="*/ 515 w 516"/>
                <a:gd name="T33" fmla="*/ 5 h 17"/>
                <a:gd name="T34" fmla="*/ 516 w 516"/>
                <a:gd name="T35" fmla="*/ 5 h 17"/>
                <a:gd name="T36" fmla="*/ 516 w 516"/>
                <a:gd name="T37" fmla="*/ 4 h 17"/>
                <a:gd name="T38" fmla="*/ 516 w 516"/>
                <a:gd name="T39" fmla="*/ 3 h 17"/>
                <a:gd name="T40" fmla="*/ 516 w 516"/>
                <a:gd name="T41" fmla="*/ 3 h 17"/>
                <a:gd name="T42" fmla="*/ 498 w 516"/>
                <a:gd name="T43" fmla="*/ 2 h 17"/>
                <a:gd name="T44" fmla="*/ 477 w 516"/>
                <a:gd name="T45" fmla="*/ 1 h 17"/>
                <a:gd name="T46" fmla="*/ 452 w 516"/>
                <a:gd name="T47" fmla="*/ 1 h 17"/>
                <a:gd name="T48" fmla="*/ 425 w 516"/>
                <a:gd name="T49" fmla="*/ 0 h 17"/>
                <a:gd name="T50" fmla="*/ 397 w 516"/>
                <a:gd name="T51" fmla="*/ 0 h 17"/>
                <a:gd name="T52" fmla="*/ 367 w 516"/>
                <a:gd name="T53" fmla="*/ 0 h 17"/>
                <a:gd name="T54" fmla="*/ 337 w 516"/>
                <a:gd name="T55" fmla="*/ 0 h 17"/>
                <a:gd name="T56" fmla="*/ 306 w 516"/>
                <a:gd name="T57" fmla="*/ 0 h 17"/>
                <a:gd name="T58" fmla="*/ 277 w 516"/>
                <a:gd name="T59" fmla="*/ 0 h 17"/>
                <a:gd name="T60" fmla="*/ 249 w 516"/>
                <a:gd name="T61" fmla="*/ 0 h 17"/>
                <a:gd name="T62" fmla="*/ 222 w 516"/>
                <a:gd name="T63" fmla="*/ 0 h 17"/>
                <a:gd name="T64" fmla="*/ 198 w 516"/>
                <a:gd name="T65" fmla="*/ 1 h 17"/>
                <a:gd name="T66" fmla="*/ 175 w 516"/>
                <a:gd name="T67" fmla="*/ 1 h 17"/>
                <a:gd name="T68" fmla="*/ 157 w 516"/>
                <a:gd name="T69" fmla="*/ 2 h 17"/>
                <a:gd name="T70" fmla="*/ 143 w 516"/>
                <a:gd name="T71" fmla="*/ 2 h 17"/>
                <a:gd name="T72" fmla="*/ 134 w 516"/>
                <a:gd name="T73" fmla="*/ 3 h 17"/>
                <a:gd name="T74" fmla="*/ 114 w 516"/>
                <a:gd name="T75" fmla="*/ 5 h 17"/>
                <a:gd name="T76" fmla="*/ 93 w 516"/>
                <a:gd name="T77" fmla="*/ 7 h 17"/>
                <a:gd name="T78" fmla="*/ 72 w 516"/>
                <a:gd name="T79" fmla="*/ 9 h 17"/>
                <a:gd name="T80" fmla="*/ 49 w 516"/>
                <a:gd name="T81" fmla="*/ 11 h 17"/>
                <a:gd name="T82" fmla="*/ 30 w 516"/>
                <a:gd name="T83" fmla="*/ 14 h 17"/>
                <a:gd name="T84" fmla="*/ 14 w 516"/>
                <a:gd name="T85" fmla="*/ 16 h 17"/>
                <a:gd name="T86" fmla="*/ 5 w 516"/>
                <a:gd name="T87" fmla="*/ 17 h 17"/>
                <a:gd name="T88" fmla="*/ 0 w 516"/>
                <a:gd name="T89" fmla="*/ 17 h 17"/>
                <a:gd name="T90" fmla="*/ 3 w 516"/>
                <a:gd name="T91" fmla="*/ 17 h 17"/>
                <a:gd name="T92" fmla="*/ 13 w 516"/>
                <a:gd name="T93" fmla="*/ 16 h 17"/>
                <a:gd name="T94" fmla="*/ 28 w 516"/>
                <a:gd name="T95" fmla="*/ 16 h 17"/>
                <a:gd name="T96" fmla="*/ 45 w 516"/>
                <a:gd name="T97" fmla="*/ 15 h 17"/>
                <a:gd name="T98" fmla="*/ 65 w 516"/>
                <a:gd name="T99" fmla="*/ 14 h 17"/>
                <a:gd name="T100" fmla="*/ 85 w 516"/>
                <a:gd name="T101" fmla="*/ 12 h 17"/>
                <a:gd name="T102" fmla="*/ 104 w 516"/>
                <a:gd name="T103" fmla="*/ 11 h 17"/>
                <a:gd name="T104" fmla="*/ 121 w 516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17">
                  <a:moveTo>
                    <a:pt x="121" y="10"/>
                  </a:moveTo>
                  <a:lnTo>
                    <a:pt x="131" y="9"/>
                  </a:lnTo>
                  <a:lnTo>
                    <a:pt x="146" y="9"/>
                  </a:lnTo>
                  <a:lnTo>
                    <a:pt x="166" y="8"/>
                  </a:lnTo>
                  <a:lnTo>
                    <a:pt x="189" y="7"/>
                  </a:lnTo>
                  <a:lnTo>
                    <a:pt x="214" y="7"/>
                  </a:lnTo>
                  <a:lnTo>
                    <a:pt x="241" y="6"/>
                  </a:lnTo>
                  <a:lnTo>
                    <a:pt x="271" y="5"/>
                  </a:lnTo>
                  <a:lnTo>
                    <a:pt x="302" y="4"/>
                  </a:lnTo>
                  <a:lnTo>
                    <a:pt x="333" y="4"/>
                  </a:lnTo>
                  <a:lnTo>
                    <a:pt x="364" y="4"/>
                  </a:lnTo>
                  <a:lnTo>
                    <a:pt x="394" y="3"/>
                  </a:lnTo>
                  <a:lnTo>
                    <a:pt x="423" y="3"/>
                  </a:lnTo>
                  <a:lnTo>
                    <a:pt x="450" y="3"/>
                  </a:lnTo>
                  <a:lnTo>
                    <a:pt x="475" y="4"/>
                  </a:lnTo>
                  <a:lnTo>
                    <a:pt x="497" y="4"/>
                  </a:lnTo>
                  <a:lnTo>
                    <a:pt x="515" y="5"/>
                  </a:lnTo>
                  <a:lnTo>
                    <a:pt x="516" y="5"/>
                  </a:lnTo>
                  <a:lnTo>
                    <a:pt x="516" y="4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498" y="2"/>
                  </a:lnTo>
                  <a:lnTo>
                    <a:pt x="477" y="1"/>
                  </a:lnTo>
                  <a:lnTo>
                    <a:pt x="452" y="1"/>
                  </a:lnTo>
                  <a:lnTo>
                    <a:pt x="425" y="0"/>
                  </a:lnTo>
                  <a:lnTo>
                    <a:pt x="397" y="0"/>
                  </a:lnTo>
                  <a:lnTo>
                    <a:pt x="367" y="0"/>
                  </a:lnTo>
                  <a:lnTo>
                    <a:pt x="337" y="0"/>
                  </a:lnTo>
                  <a:lnTo>
                    <a:pt x="306" y="0"/>
                  </a:lnTo>
                  <a:lnTo>
                    <a:pt x="277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8" y="1"/>
                  </a:lnTo>
                  <a:lnTo>
                    <a:pt x="175" y="1"/>
                  </a:lnTo>
                  <a:lnTo>
                    <a:pt x="157" y="2"/>
                  </a:lnTo>
                  <a:lnTo>
                    <a:pt x="143" y="2"/>
                  </a:lnTo>
                  <a:lnTo>
                    <a:pt x="134" y="3"/>
                  </a:lnTo>
                  <a:lnTo>
                    <a:pt x="114" y="5"/>
                  </a:lnTo>
                  <a:lnTo>
                    <a:pt x="93" y="7"/>
                  </a:lnTo>
                  <a:lnTo>
                    <a:pt x="72" y="9"/>
                  </a:lnTo>
                  <a:lnTo>
                    <a:pt x="49" y="11"/>
                  </a:lnTo>
                  <a:lnTo>
                    <a:pt x="30" y="14"/>
                  </a:lnTo>
                  <a:lnTo>
                    <a:pt x="14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3" y="16"/>
                  </a:lnTo>
                  <a:lnTo>
                    <a:pt x="28" y="16"/>
                  </a:lnTo>
                  <a:lnTo>
                    <a:pt x="45" y="15"/>
                  </a:lnTo>
                  <a:lnTo>
                    <a:pt x="65" y="14"/>
                  </a:lnTo>
                  <a:lnTo>
                    <a:pt x="85" y="12"/>
                  </a:lnTo>
                  <a:lnTo>
                    <a:pt x="104" y="11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4" name="Freeform 229"/>
            <p:cNvSpPr>
              <a:spLocks noChangeArrowheads="1"/>
            </p:cNvSpPr>
            <p:nvPr/>
          </p:nvSpPr>
          <p:spPr bwMode="auto">
            <a:xfrm>
              <a:off x="603" y="927"/>
              <a:ext cx="79" cy="10"/>
            </a:xfrm>
            <a:custGeom>
              <a:avLst/>
              <a:gdLst>
                <a:gd name="T0" fmla="*/ 139 w 313"/>
                <a:gd name="T1" fmla="*/ 22 h 40"/>
                <a:gd name="T2" fmla="*/ 150 w 313"/>
                <a:gd name="T3" fmla="*/ 21 h 40"/>
                <a:gd name="T4" fmla="*/ 161 w 313"/>
                <a:gd name="T5" fmla="*/ 20 h 40"/>
                <a:gd name="T6" fmla="*/ 171 w 313"/>
                <a:gd name="T7" fmla="*/ 18 h 40"/>
                <a:gd name="T8" fmla="*/ 182 w 313"/>
                <a:gd name="T9" fmla="*/ 17 h 40"/>
                <a:gd name="T10" fmla="*/ 193 w 313"/>
                <a:gd name="T11" fmla="*/ 16 h 40"/>
                <a:gd name="T12" fmla="*/ 203 w 313"/>
                <a:gd name="T13" fmla="*/ 16 h 40"/>
                <a:gd name="T14" fmla="*/ 214 w 313"/>
                <a:gd name="T15" fmla="*/ 15 h 40"/>
                <a:gd name="T16" fmla="*/ 225 w 313"/>
                <a:gd name="T17" fmla="*/ 14 h 40"/>
                <a:gd name="T18" fmla="*/ 235 w 313"/>
                <a:gd name="T19" fmla="*/ 13 h 40"/>
                <a:gd name="T20" fmla="*/ 246 w 313"/>
                <a:gd name="T21" fmla="*/ 12 h 40"/>
                <a:gd name="T22" fmla="*/ 257 w 313"/>
                <a:gd name="T23" fmla="*/ 11 h 40"/>
                <a:gd name="T24" fmla="*/ 268 w 313"/>
                <a:gd name="T25" fmla="*/ 10 h 40"/>
                <a:gd name="T26" fmla="*/ 279 w 313"/>
                <a:gd name="T27" fmla="*/ 9 h 40"/>
                <a:gd name="T28" fmla="*/ 290 w 313"/>
                <a:gd name="T29" fmla="*/ 7 h 40"/>
                <a:gd name="T30" fmla="*/ 300 w 313"/>
                <a:gd name="T31" fmla="*/ 6 h 40"/>
                <a:gd name="T32" fmla="*/ 311 w 313"/>
                <a:gd name="T33" fmla="*/ 5 h 40"/>
                <a:gd name="T34" fmla="*/ 312 w 313"/>
                <a:gd name="T35" fmla="*/ 4 h 40"/>
                <a:gd name="T36" fmla="*/ 313 w 313"/>
                <a:gd name="T37" fmla="*/ 2 h 40"/>
                <a:gd name="T38" fmla="*/ 313 w 313"/>
                <a:gd name="T39" fmla="*/ 1 h 40"/>
                <a:gd name="T40" fmla="*/ 311 w 313"/>
                <a:gd name="T41" fmla="*/ 0 h 40"/>
                <a:gd name="T42" fmla="*/ 300 w 313"/>
                <a:gd name="T43" fmla="*/ 1 h 40"/>
                <a:gd name="T44" fmla="*/ 290 w 313"/>
                <a:gd name="T45" fmla="*/ 2 h 40"/>
                <a:gd name="T46" fmla="*/ 279 w 313"/>
                <a:gd name="T47" fmla="*/ 4 h 40"/>
                <a:gd name="T48" fmla="*/ 268 w 313"/>
                <a:gd name="T49" fmla="*/ 5 h 40"/>
                <a:gd name="T50" fmla="*/ 258 w 313"/>
                <a:gd name="T51" fmla="*/ 5 h 40"/>
                <a:gd name="T52" fmla="*/ 247 w 313"/>
                <a:gd name="T53" fmla="*/ 6 h 40"/>
                <a:gd name="T54" fmla="*/ 236 w 313"/>
                <a:gd name="T55" fmla="*/ 7 h 40"/>
                <a:gd name="T56" fmla="*/ 226 w 313"/>
                <a:gd name="T57" fmla="*/ 8 h 40"/>
                <a:gd name="T58" fmla="*/ 215 w 313"/>
                <a:gd name="T59" fmla="*/ 9 h 40"/>
                <a:gd name="T60" fmla="*/ 204 w 313"/>
                <a:gd name="T61" fmla="*/ 9 h 40"/>
                <a:gd name="T62" fmla="*/ 194 w 313"/>
                <a:gd name="T63" fmla="*/ 10 h 40"/>
                <a:gd name="T64" fmla="*/ 183 w 313"/>
                <a:gd name="T65" fmla="*/ 11 h 40"/>
                <a:gd name="T66" fmla="*/ 172 w 313"/>
                <a:gd name="T67" fmla="*/ 12 h 40"/>
                <a:gd name="T68" fmla="*/ 162 w 313"/>
                <a:gd name="T69" fmla="*/ 12 h 40"/>
                <a:gd name="T70" fmla="*/ 151 w 313"/>
                <a:gd name="T71" fmla="*/ 13 h 40"/>
                <a:gd name="T72" fmla="*/ 140 w 313"/>
                <a:gd name="T73" fmla="*/ 14 h 40"/>
                <a:gd name="T74" fmla="*/ 126 w 313"/>
                <a:gd name="T75" fmla="*/ 16 h 40"/>
                <a:gd name="T76" fmla="*/ 107 w 313"/>
                <a:gd name="T77" fmla="*/ 20 h 40"/>
                <a:gd name="T78" fmla="*/ 85 w 313"/>
                <a:gd name="T79" fmla="*/ 23 h 40"/>
                <a:gd name="T80" fmla="*/ 60 w 313"/>
                <a:gd name="T81" fmla="*/ 28 h 40"/>
                <a:gd name="T82" fmla="*/ 37 w 313"/>
                <a:gd name="T83" fmla="*/ 32 h 40"/>
                <a:gd name="T84" fmla="*/ 18 w 313"/>
                <a:gd name="T85" fmla="*/ 37 h 40"/>
                <a:gd name="T86" fmla="*/ 5 w 313"/>
                <a:gd name="T87" fmla="*/ 39 h 40"/>
                <a:gd name="T88" fmla="*/ 0 w 313"/>
                <a:gd name="T89" fmla="*/ 40 h 40"/>
                <a:gd name="T90" fmla="*/ 5 w 313"/>
                <a:gd name="T91" fmla="*/ 39 h 40"/>
                <a:gd name="T92" fmla="*/ 18 w 313"/>
                <a:gd name="T93" fmla="*/ 38 h 40"/>
                <a:gd name="T94" fmla="*/ 37 w 313"/>
                <a:gd name="T95" fmla="*/ 34 h 40"/>
                <a:gd name="T96" fmla="*/ 59 w 313"/>
                <a:gd name="T97" fmla="*/ 32 h 40"/>
                <a:gd name="T98" fmla="*/ 83 w 313"/>
                <a:gd name="T99" fmla="*/ 29 h 40"/>
                <a:gd name="T100" fmla="*/ 106 w 313"/>
                <a:gd name="T101" fmla="*/ 26 h 40"/>
                <a:gd name="T102" fmla="*/ 125 w 313"/>
                <a:gd name="T103" fmla="*/ 24 h 40"/>
                <a:gd name="T104" fmla="*/ 139 w 313"/>
                <a:gd name="T10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" h="40">
                  <a:moveTo>
                    <a:pt x="139" y="22"/>
                  </a:moveTo>
                  <a:lnTo>
                    <a:pt x="150" y="21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2" y="17"/>
                  </a:lnTo>
                  <a:lnTo>
                    <a:pt x="193" y="16"/>
                  </a:lnTo>
                  <a:lnTo>
                    <a:pt x="203" y="16"/>
                  </a:lnTo>
                  <a:lnTo>
                    <a:pt x="214" y="15"/>
                  </a:lnTo>
                  <a:lnTo>
                    <a:pt x="225" y="14"/>
                  </a:lnTo>
                  <a:lnTo>
                    <a:pt x="235" y="13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8" y="10"/>
                  </a:lnTo>
                  <a:lnTo>
                    <a:pt x="279" y="9"/>
                  </a:lnTo>
                  <a:lnTo>
                    <a:pt x="290" y="7"/>
                  </a:lnTo>
                  <a:lnTo>
                    <a:pt x="300" y="6"/>
                  </a:lnTo>
                  <a:lnTo>
                    <a:pt x="311" y="5"/>
                  </a:lnTo>
                  <a:lnTo>
                    <a:pt x="312" y="4"/>
                  </a:lnTo>
                  <a:lnTo>
                    <a:pt x="313" y="2"/>
                  </a:lnTo>
                  <a:lnTo>
                    <a:pt x="313" y="1"/>
                  </a:lnTo>
                  <a:lnTo>
                    <a:pt x="311" y="0"/>
                  </a:lnTo>
                  <a:lnTo>
                    <a:pt x="300" y="1"/>
                  </a:lnTo>
                  <a:lnTo>
                    <a:pt x="290" y="2"/>
                  </a:lnTo>
                  <a:lnTo>
                    <a:pt x="279" y="4"/>
                  </a:lnTo>
                  <a:lnTo>
                    <a:pt x="268" y="5"/>
                  </a:lnTo>
                  <a:lnTo>
                    <a:pt x="258" y="5"/>
                  </a:lnTo>
                  <a:lnTo>
                    <a:pt x="247" y="6"/>
                  </a:lnTo>
                  <a:lnTo>
                    <a:pt x="236" y="7"/>
                  </a:lnTo>
                  <a:lnTo>
                    <a:pt x="226" y="8"/>
                  </a:lnTo>
                  <a:lnTo>
                    <a:pt x="215" y="9"/>
                  </a:lnTo>
                  <a:lnTo>
                    <a:pt x="204" y="9"/>
                  </a:lnTo>
                  <a:lnTo>
                    <a:pt x="194" y="10"/>
                  </a:lnTo>
                  <a:lnTo>
                    <a:pt x="183" y="11"/>
                  </a:lnTo>
                  <a:lnTo>
                    <a:pt x="172" y="12"/>
                  </a:lnTo>
                  <a:lnTo>
                    <a:pt x="162" y="12"/>
                  </a:lnTo>
                  <a:lnTo>
                    <a:pt x="151" y="13"/>
                  </a:lnTo>
                  <a:lnTo>
                    <a:pt x="140" y="14"/>
                  </a:lnTo>
                  <a:lnTo>
                    <a:pt x="126" y="16"/>
                  </a:lnTo>
                  <a:lnTo>
                    <a:pt x="107" y="20"/>
                  </a:lnTo>
                  <a:lnTo>
                    <a:pt x="85" y="23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7"/>
                  </a:lnTo>
                  <a:lnTo>
                    <a:pt x="5" y="39"/>
                  </a:lnTo>
                  <a:lnTo>
                    <a:pt x="0" y="40"/>
                  </a:lnTo>
                  <a:lnTo>
                    <a:pt x="5" y="39"/>
                  </a:lnTo>
                  <a:lnTo>
                    <a:pt x="18" y="38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3" y="29"/>
                  </a:lnTo>
                  <a:lnTo>
                    <a:pt x="106" y="26"/>
                  </a:lnTo>
                  <a:lnTo>
                    <a:pt x="125" y="24"/>
                  </a:lnTo>
                  <a:lnTo>
                    <a:pt x="139" y="2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5" name="Freeform 230"/>
            <p:cNvSpPr>
              <a:spLocks noChangeArrowheads="1"/>
            </p:cNvSpPr>
            <p:nvPr/>
          </p:nvSpPr>
          <p:spPr bwMode="auto">
            <a:xfrm>
              <a:off x="435" y="994"/>
              <a:ext cx="65" cy="89"/>
            </a:xfrm>
            <a:custGeom>
              <a:avLst/>
              <a:gdLst>
                <a:gd name="T0" fmla="*/ 38 w 263"/>
                <a:gd name="T1" fmla="*/ 88 h 357"/>
                <a:gd name="T2" fmla="*/ 45 w 263"/>
                <a:gd name="T3" fmla="*/ 101 h 357"/>
                <a:gd name="T4" fmla="*/ 53 w 263"/>
                <a:gd name="T5" fmla="*/ 114 h 357"/>
                <a:gd name="T6" fmla="*/ 60 w 263"/>
                <a:gd name="T7" fmla="*/ 127 h 357"/>
                <a:gd name="T8" fmla="*/ 69 w 263"/>
                <a:gd name="T9" fmla="*/ 139 h 357"/>
                <a:gd name="T10" fmla="*/ 77 w 263"/>
                <a:gd name="T11" fmla="*/ 151 h 357"/>
                <a:gd name="T12" fmla="*/ 86 w 263"/>
                <a:gd name="T13" fmla="*/ 163 h 357"/>
                <a:gd name="T14" fmla="*/ 94 w 263"/>
                <a:gd name="T15" fmla="*/ 175 h 357"/>
                <a:gd name="T16" fmla="*/ 103 w 263"/>
                <a:gd name="T17" fmla="*/ 187 h 357"/>
                <a:gd name="T18" fmla="*/ 121 w 263"/>
                <a:gd name="T19" fmla="*/ 209 h 357"/>
                <a:gd name="T20" fmla="*/ 139 w 263"/>
                <a:gd name="T21" fmla="*/ 231 h 357"/>
                <a:gd name="T22" fmla="*/ 158 w 263"/>
                <a:gd name="T23" fmla="*/ 254 h 357"/>
                <a:gd name="T24" fmla="*/ 178 w 263"/>
                <a:gd name="T25" fmla="*/ 275 h 357"/>
                <a:gd name="T26" fmla="*/ 197 w 263"/>
                <a:gd name="T27" fmla="*/ 296 h 357"/>
                <a:gd name="T28" fmla="*/ 217 w 263"/>
                <a:gd name="T29" fmla="*/ 317 h 357"/>
                <a:gd name="T30" fmla="*/ 237 w 263"/>
                <a:gd name="T31" fmla="*/ 337 h 357"/>
                <a:gd name="T32" fmla="*/ 258 w 263"/>
                <a:gd name="T33" fmla="*/ 357 h 357"/>
                <a:gd name="T34" fmla="*/ 260 w 263"/>
                <a:gd name="T35" fmla="*/ 357 h 357"/>
                <a:gd name="T36" fmla="*/ 262 w 263"/>
                <a:gd name="T37" fmla="*/ 356 h 357"/>
                <a:gd name="T38" fmla="*/ 263 w 263"/>
                <a:gd name="T39" fmla="*/ 355 h 357"/>
                <a:gd name="T40" fmla="*/ 262 w 263"/>
                <a:gd name="T41" fmla="*/ 353 h 357"/>
                <a:gd name="T42" fmla="*/ 243 w 263"/>
                <a:gd name="T43" fmla="*/ 333 h 357"/>
                <a:gd name="T44" fmla="*/ 225 w 263"/>
                <a:gd name="T45" fmla="*/ 312 h 357"/>
                <a:gd name="T46" fmla="*/ 205 w 263"/>
                <a:gd name="T47" fmla="*/ 291 h 357"/>
                <a:gd name="T48" fmla="*/ 187 w 263"/>
                <a:gd name="T49" fmla="*/ 271 h 357"/>
                <a:gd name="T50" fmla="*/ 169 w 263"/>
                <a:gd name="T51" fmla="*/ 249 h 357"/>
                <a:gd name="T52" fmla="*/ 152 w 263"/>
                <a:gd name="T53" fmla="*/ 228 h 357"/>
                <a:gd name="T54" fmla="*/ 134 w 263"/>
                <a:gd name="T55" fmla="*/ 207 h 357"/>
                <a:gd name="T56" fmla="*/ 117 w 263"/>
                <a:gd name="T57" fmla="*/ 185 h 357"/>
                <a:gd name="T58" fmla="*/ 108 w 263"/>
                <a:gd name="T59" fmla="*/ 175 h 357"/>
                <a:gd name="T60" fmla="*/ 100 w 263"/>
                <a:gd name="T61" fmla="*/ 164 h 357"/>
                <a:gd name="T62" fmla="*/ 91 w 263"/>
                <a:gd name="T63" fmla="*/ 152 h 357"/>
                <a:gd name="T64" fmla="*/ 83 w 263"/>
                <a:gd name="T65" fmla="*/ 142 h 357"/>
                <a:gd name="T66" fmla="*/ 75 w 263"/>
                <a:gd name="T67" fmla="*/ 130 h 357"/>
                <a:gd name="T68" fmla="*/ 67 w 263"/>
                <a:gd name="T69" fmla="*/ 118 h 357"/>
                <a:gd name="T70" fmla="*/ 59 w 263"/>
                <a:gd name="T71" fmla="*/ 107 h 357"/>
                <a:gd name="T72" fmla="*/ 52 w 263"/>
                <a:gd name="T73" fmla="*/ 95 h 357"/>
                <a:gd name="T74" fmla="*/ 44 w 263"/>
                <a:gd name="T75" fmla="*/ 83 h 357"/>
                <a:gd name="T76" fmla="*/ 36 w 263"/>
                <a:gd name="T77" fmla="*/ 68 h 357"/>
                <a:gd name="T78" fmla="*/ 27 w 263"/>
                <a:gd name="T79" fmla="*/ 52 h 357"/>
                <a:gd name="T80" fmla="*/ 19 w 263"/>
                <a:gd name="T81" fmla="*/ 37 h 357"/>
                <a:gd name="T82" fmla="*/ 11 w 263"/>
                <a:gd name="T83" fmla="*/ 22 h 357"/>
                <a:gd name="T84" fmla="*/ 5 w 263"/>
                <a:gd name="T85" fmla="*/ 11 h 357"/>
                <a:gd name="T86" fmla="*/ 1 w 263"/>
                <a:gd name="T87" fmla="*/ 3 h 357"/>
                <a:gd name="T88" fmla="*/ 0 w 263"/>
                <a:gd name="T89" fmla="*/ 0 h 357"/>
                <a:gd name="T90" fmla="*/ 1 w 263"/>
                <a:gd name="T91" fmla="*/ 3 h 357"/>
                <a:gd name="T92" fmla="*/ 4 w 263"/>
                <a:gd name="T93" fmla="*/ 10 h 357"/>
                <a:gd name="T94" fmla="*/ 8 w 263"/>
                <a:gd name="T95" fmla="*/ 21 h 357"/>
                <a:gd name="T96" fmla="*/ 13 w 263"/>
                <a:gd name="T97" fmla="*/ 34 h 357"/>
                <a:gd name="T98" fmla="*/ 19 w 263"/>
                <a:gd name="T99" fmla="*/ 49 h 357"/>
                <a:gd name="T100" fmla="*/ 25 w 263"/>
                <a:gd name="T101" fmla="*/ 63 h 357"/>
                <a:gd name="T102" fmla="*/ 32 w 263"/>
                <a:gd name="T103" fmla="*/ 77 h 357"/>
                <a:gd name="T104" fmla="*/ 38 w 263"/>
                <a:gd name="T105" fmla="*/ 8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" h="357">
                  <a:moveTo>
                    <a:pt x="38" y="88"/>
                  </a:moveTo>
                  <a:lnTo>
                    <a:pt x="45" y="101"/>
                  </a:lnTo>
                  <a:lnTo>
                    <a:pt x="53" y="114"/>
                  </a:lnTo>
                  <a:lnTo>
                    <a:pt x="60" y="127"/>
                  </a:lnTo>
                  <a:lnTo>
                    <a:pt x="69" y="139"/>
                  </a:lnTo>
                  <a:lnTo>
                    <a:pt x="77" y="151"/>
                  </a:lnTo>
                  <a:lnTo>
                    <a:pt x="86" y="163"/>
                  </a:lnTo>
                  <a:lnTo>
                    <a:pt x="94" y="175"/>
                  </a:lnTo>
                  <a:lnTo>
                    <a:pt x="103" y="187"/>
                  </a:lnTo>
                  <a:lnTo>
                    <a:pt x="121" y="209"/>
                  </a:lnTo>
                  <a:lnTo>
                    <a:pt x="139" y="231"/>
                  </a:lnTo>
                  <a:lnTo>
                    <a:pt x="158" y="254"/>
                  </a:lnTo>
                  <a:lnTo>
                    <a:pt x="178" y="275"/>
                  </a:lnTo>
                  <a:lnTo>
                    <a:pt x="197" y="296"/>
                  </a:lnTo>
                  <a:lnTo>
                    <a:pt x="217" y="317"/>
                  </a:lnTo>
                  <a:lnTo>
                    <a:pt x="237" y="337"/>
                  </a:lnTo>
                  <a:lnTo>
                    <a:pt x="258" y="357"/>
                  </a:lnTo>
                  <a:lnTo>
                    <a:pt x="260" y="357"/>
                  </a:lnTo>
                  <a:lnTo>
                    <a:pt x="262" y="356"/>
                  </a:lnTo>
                  <a:lnTo>
                    <a:pt x="263" y="355"/>
                  </a:lnTo>
                  <a:lnTo>
                    <a:pt x="262" y="353"/>
                  </a:lnTo>
                  <a:lnTo>
                    <a:pt x="243" y="333"/>
                  </a:lnTo>
                  <a:lnTo>
                    <a:pt x="225" y="312"/>
                  </a:lnTo>
                  <a:lnTo>
                    <a:pt x="205" y="291"/>
                  </a:lnTo>
                  <a:lnTo>
                    <a:pt x="187" y="271"/>
                  </a:lnTo>
                  <a:lnTo>
                    <a:pt x="169" y="249"/>
                  </a:lnTo>
                  <a:lnTo>
                    <a:pt x="152" y="228"/>
                  </a:lnTo>
                  <a:lnTo>
                    <a:pt x="134" y="207"/>
                  </a:lnTo>
                  <a:lnTo>
                    <a:pt x="117" y="185"/>
                  </a:lnTo>
                  <a:lnTo>
                    <a:pt x="108" y="175"/>
                  </a:lnTo>
                  <a:lnTo>
                    <a:pt x="100" y="164"/>
                  </a:lnTo>
                  <a:lnTo>
                    <a:pt x="91" y="152"/>
                  </a:lnTo>
                  <a:lnTo>
                    <a:pt x="83" y="142"/>
                  </a:lnTo>
                  <a:lnTo>
                    <a:pt x="75" y="130"/>
                  </a:lnTo>
                  <a:lnTo>
                    <a:pt x="67" y="118"/>
                  </a:lnTo>
                  <a:lnTo>
                    <a:pt x="59" y="107"/>
                  </a:lnTo>
                  <a:lnTo>
                    <a:pt x="52" y="95"/>
                  </a:lnTo>
                  <a:lnTo>
                    <a:pt x="44" y="83"/>
                  </a:lnTo>
                  <a:lnTo>
                    <a:pt x="36" y="68"/>
                  </a:lnTo>
                  <a:lnTo>
                    <a:pt x="27" y="52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10"/>
                  </a:lnTo>
                  <a:lnTo>
                    <a:pt x="8" y="21"/>
                  </a:lnTo>
                  <a:lnTo>
                    <a:pt x="13" y="34"/>
                  </a:lnTo>
                  <a:lnTo>
                    <a:pt x="19" y="49"/>
                  </a:lnTo>
                  <a:lnTo>
                    <a:pt x="25" y="63"/>
                  </a:lnTo>
                  <a:lnTo>
                    <a:pt x="32" y="77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6" name="Freeform 231"/>
            <p:cNvSpPr>
              <a:spLocks noChangeArrowheads="1"/>
            </p:cNvSpPr>
            <p:nvPr/>
          </p:nvSpPr>
          <p:spPr bwMode="auto">
            <a:xfrm>
              <a:off x="406" y="1028"/>
              <a:ext cx="32" cy="28"/>
            </a:xfrm>
            <a:custGeom>
              <a:avLst/>
              <a:gdLst>
                <a:gd name="T0" fmla="*/ 56 w 128"/>
                <a:gd name="T1" fmla="*/ 56 h 112"/>
                <a:gd name="T2" fmla="*/ 64 w 128"/>
                <a:gd name="T3" fmla="*/ 62 h 112"/>
                <a:gd name="T4" fmla="*/ 73 w 128"/>
                <a:gd name="T5" fmla="*/ 70 h 112"/>
                <a:gd name="T6" fmla="*/ 81 w 128"/>
                <a:gd name="T7" fmla="*/ 76 h 112"/>
                <a:gd name="T8" fmla="*/ 91 w 128"/>
                <a:gd name="T9" fmla="*/ 84 h 112"/>
                <a:gd name="T10" fmla="*/ 101 w 128"/>
                <a:gd name="T11" fmla="*/ 91 h 112"/>
                <a:gd name="T12" fmla="*/ 109 w 128"/>
                <a:gd name="T13" fmla="*/ 98 h 112"/>
                <a:gd name="T14" fmla="*/ 119 w 128"/>
                <a:gd name="T15" fmla="*/ 105 h 112"/>
                <a:gd name="T16" fmla="*/ 127 w 128"/>
                <a:gd name="T17" fmla="*/ 112 h 112"/>
                <a:gd name="T18" fmla="*/ 128 w 128"/>
                <a:gd name="T19" fmla="*/ 110 h 112"/>
                <a:gd name="T20" fmla="*/ 128 w 128"/>
                <a:gd name="T21" fmla="*/ 106 h 112"/>
                <a:gd name="T22" fmla="*/ 128 w 128"/>
                <a:gd name="T23" fmla="*/ 103 h 112"/>
                <a:gd name="T24" fmla="*/ 128 w 128"/>
                <a:gd name="T25" fmla="*/ 101 h 112"/>
                <a:gd name="T26" fmla="*/ 111 w 128"/>
                <a:gd name="T27" fmla="*/ 87 h 112"/>
                <a:gd name="T28" fmla="*/ 91 w 128"/>
                <a:gd name="T29" fmla="*/ 71 h 112"/>
                <a:gd name="T30" fmla="*/ 70 w 128"/>
                <a:gd name="T31" fmla="*/ 54 h 112"/>
                <a:gd name="T32" fmla="*/ 49 w 128"/>
                <a:gd name="T33" fmla="*/ 38 h 112"/>
                <a:gd name="T34" fmla="*/ 30 w 128"/>
                <a:gd name="T35" fmla="*/ 23 h 112"/>
                <a:gd name="T36" fmla="*/ 14 w 128"/>
                <a:gd name="T37" fmla="*/ 11 h 112"/>
                <a:gd name="T38" fmla="*/ 5 w 128"/>
                <a:gd name="T39" fmla="*/ 4 h 112"/>
                <a:gd name="T40" fmla="*/ 0 w 128"/>
                <a:gd name="T41" fmla="*/ 0 h 112"/>
                <a:gd name="T42" fmla="*/ 1 w 128"/>
                <a:gd name="T43" fmla="*/ 2 h 112"/>
                <a:gd name="T44" fmla="*/ 6 w 128"/>
                <a:gd name="T45" fmla="*/ 7 h 112"/>
                <a:gd name="T46" fmla="*/ 12 w 128"/>
                <a:gd name="T47" fmla="*/ 13 h 112"/>
                <a:gd name="T48" fmla="*/ 21 w 128"/>
                <a:gd name="T49" fmla="*/ 22 h 112"/>
                <a:gd name="T50" fmla="*/ 29 w 128"/>
                <a:gd name="T51" fmla="*/ 31 h 112"/>
                <a:gd name="T52" fmla="*/ 39 w 128"/>
                <a:gd name="T53" fmla="*/ 40 h 112"/>
                <a:gd name="T54" fmla="*/ 47 w 128"/>
                <a:gd name="T55" fmla="*/ 48 h 112"/>
                <a:gd name="T56" fmla="*/ 56 w 128"/>
                <a:gd name="T5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2">
                  <a:moveTo>
                    <a:pt x="56" y="56"/>
                  </a:moveTo>
                  <a:lnTo>
                    <a:pt x="64" y="62"/>
                  </a:lnTo>
                  <a:lnTo>
                    <a:pt x="73" y="70"/>
                  </a:lnTo>
                  <a:lnTo>
                    <a:pt x="81" y="76"/>
                  </a:lnTo>
                  <a:lnTo>
                    <a:pt x="91" y="84"/>
                  </a:lnTo>
                  <a:lnTo>
                    <a:pt x="101" y="91"/>
                  </a:lnTo>
                  <a:lnTo>
                    <a:pt x="109" y="98"/>
                  </a:lnTo>
                  <a:lnTo>
                    <a:pt x="119" y="105"/>
                  </a:lnTo>
                  <a:lnTo>
                    <a:pt x="127" y="112"/>
                  </a:lnTo>
                  <a:lnTo>
                    <a:pt x="128" y="110"/>
                  </a:lnTo>
                  <a:lnTo>
                    <a:pt x="128" y="106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11" y="87"/>
                  </a:lnTo>
                  <a:lnTo>
                    <a:pt x="91" y="71"/>
                  </a:lnTo>
                  <a:lnTo>
                    <a:pt x="70" y="54"/>
                  </a:lnTo>
                  <a:lnTo>
                    <a:pt x="49" y="38"/>
                  </a:lnTo>
                  <a:lnTo>
                    <a:pt x="30" y="23"/>
                  </a:lnTo>
                  <a:lnTo>
                    <a:pt x="14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1" y="22"/>
                  </a:lnTo>
                  <a:lnTo>
                    <a:pt x="29" y="31"/>
                  </a:lnTo>
                  <a:lnTo>
                    <a:pt x="39" y="40"/>
                  </a:lnTo>
                  <a:lnTo>
                    <a:pt x="47" y="48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7" name="Freeform 232"/>
            <p:cNvSpPr>
              <a:spLocks noChangeArrowheads="1"/>
            </p:cNvSpPr>
            <p:nvPr/>
          </p:nvSpPr>
          <p:spPr bwMode="auto">
            <a:xfrm>
              <a:off x="384" y="1049"/>
              <a:ext cx="50" cy="110"/>
            </a:xfrm>
            <a:custGeom>
              <a:avLst/>
              <a:gdLst>
                <a:gd name="T0" fmla="*/ 137 w 199"/>
                <a:gd name="T1" fmla="*/ 243 h 440"/>
                <a:gd name="T2" fmla="*/ 124 w 199"/>
                <a:gd name="T3" fmla="*/ 269 h 440"/>
                <a:gd name="T4" fmla="*/ 109 w 199"/>
                <a:gd name="T5" fmla="*/ 295 h 440"/>
                <a:gd name="T6" fmla="*/ 93 w 199"/>
                <a:gd name="T7" fmla="*/ 319 h 440"/>
                <a:gd name="T8" fmla="*/ 76 w 199"/>
                <a:gd name="T9" fmla="*/ 344 h 440"/>
                <a:gd name="T10" fmla="*/ 58 w 199"/>
                <a:gd name="T11" fmla="*/ 367 h 440"/>
                <a:gd name="T12" fmla="*/ 39 w 199"/>
                <a:gd name="T13" fmla="*/ 391 h 440"/>
                <a:gd name="T14" fmla="*/ 21 w 199"/>
                <a:gd name="T15" fmla="*/ 413 h 440"/>
                <a:gd name="T16" fmla="*/ 1 w 199"/>
                <a:gd name="T17" fmla="*/ 435 h 440"/>
                <a:gd name="T18" fmla="*/ 0 w 199"/>
                <a:gd name="T19" fmla="*/ 437 h 440"/>
                <a:gd name="T20" fmla="*/ 1 w 199"/>
                <a:gd name="T21" fmla="*/ 439 h 440"/>
                <a:gd name="T22" fmla="*/ 2 w 199"/>
                <a:gd name="T23" fmla="*/ 440 h 440"/>
                <a:gd name="T24" fmla="*/ 4 w 199"/>
                <a:gd name="T25" fmla="*/ 439 h 440"/>
                <a:gd name="T26" fmla="*/ 25 w 199"/>
                <a:gd name="T27" fmla="*/ 418 h 440"/>
                <a:gd name="T28" fmla="*/ 46 w 199"/>
                <a:gd name="T29" fmla="*/ 395 h 440"/>
                <a:gd name="T30" fmla="*/ 65 w 199"/>
                <a:gd name="T31" fmla="*/ 372 h 440"/>
                <a:gd name="T32" fmla="*/ 84 w 199"/>
                <a:gd name="T33" fmla="*/ 348 h 440"/>
                <a:gd name="T34" fmla="*/ 101 w 199"/>
                <a:gd name="T35" fmla="*/ 325 h 440"/>
                <a:gd name="T36" fmla="*/ 118 w 199"/>
                <a:gd name="T37" fmla="*/ 299 h 440"/>
                <a:gd name="T38" fmla="*/ 133 w 199"/>
                <a:gd name="T39" fmla="*/ 274 h 440"/>
                <a:gd name="T40" fmla="*/ 147 w 199"/>
                <a:gd name="T41" fmla="*/ 247 h 440"/>
                <a:gd name="T42" fmla="*/ 160 w 199"/>
                <a:gd name="T43" fmla="*/ 214 h 440"/>
                <a:gd name="T44" fmla="*/ 172 w 199"/>
                <a:gd name="T45" fmla="*/ 176 h 440"/>
                <a:gd name="T46" fmla="*/ 180 w 199"/>
                <a:gd name="T47" fmla="*/ 135 h 440"/>
                <a:gd name="T48" fmla="*/ 188 w 199"/>
                <a:gd name="T49" fmla="*/ 95 h 440"/>
                <a:gd name="T50" fmla="*/ 193 w 199"/>
                <a:gd name="T51" fmla="*/ 57 h 440"/>
                <a:gd name="T52" fmla="*/ 196 w 199"/>
                <a:gd name="T53" fmla="*/ 27 h 440"/>
                <a:gd name="T54" fmla="*/ 198 w 199"/>
                <a:gd name="T55" fmla="*/ 7 h 440"/>
                <a:gd name="T56" fmla="*/ 199 w 199"/>
                <a:gd name="T57" fmla="*/ 0 h 440"/>
                <a:gd name="T58" fmla="*/ 198 w 199"/>
                <a:gd name="T59" fmla="*/ 7 h 440"/>
                <a:gd name="T60" fmla="*/ 195 w 199"/>
                <a:gd name="T61" fmla="*/ 27 h 440"/>
                <a:gd name="T62" fmla="*/ 190 w 199"/>
                <a:gd name="T63" fmla="*/ 56 h 440"/>
                <a:gd name="T64" fmla="*/ 182 w 199"/>
                <a:gd name="T65" fmla="*/ 92 h 440"/>
                <a:gd name="T66" fmla="*/ 174 w 199"/>
                <a:gd name="T67" fmla="*/ 133 h 440"/>
                <a:gd name="T68" fmla="*/ 163 w 199"/>
                <a:gd name="T69" fmla="*/ 172 h 440"/>
                <a:gd name="T70" fmla="*/ 151 w 199"/>
                <a:gd name="T71" fmla="*/ 211 h 440"/>
                <a:gd name="T72" fmla="*/ 137 w 199"/>
                <a:gd name="T73" fmla="*/ 2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440">
                  <a:moveTo>
                    <a:pt x="137" y="243"/>
                  </a:moveTo>
                  <a:lnTo>
                    <a:pt x="124" y="269"/>
                  </a:lnTo>
                  <a:lnTo>
                    <a:pt x="109" y="295"/>
                  </a:lnTo>
                  <a:lnTo>
                    <a:pt x="93" y="319"/>
                  </a:lnTo>
                  <a:lnTo>
                    <a:pt x="76" y="344"/>
                  </a:lnTo>
                  <a:lnTo>
                    <a:pt x="58" y="367"/>
                  </a:lnTo>
                  <a:lnTo>
                    <a:pt x="39" y="391"/>
                  </a:lnTo>
                  <a:lnTo>
                    <a:pt x="21" y="413"/>
                  </a:lnTo>
                  <a:lnTo>
                    <a:pt x="1" y="435"/>
                  </a:lnTo>
                  <a:lnTo>
                    <a:pt x="0" y="437"/>
                  </a:lnTo>
                  <a:lnTo>
                    <a:pt x="1" y="439"/>
                  </a:lnTo>
                  <a:lnTo>
                    <a:pt x="2" y="440"/>
                  </a:lnTo>
                  <a:lnTo>
                    <a:pt x="4" y="439"/>
                  </a:lnTo>
                  <a:lnTo>
                    <a:pt x="25" y="418"/>
                  </a:lnTo>
                  <a:lnTo>
                    <a:pt x="46" y="395"/>
                  </a:lnTo>
                  <a:lnTo>
                    <a:pt x="65" y="372"/>
                  </a:lnTo>
                  <a:lnTo>
                    <a:pt x="84" y="348"/>
                  </a:lnTo>
                  <a:lnTo>
                    <a:pt x="101" y="325"/>
                  </a:lnTo>
                  <a:lnTo>
                    <a:pt x="118" y="299"/>
                  </a:lnTo>
                  <a:lnTo>
                    <a:pt x="133" y="274"/>
                  </a:lnTo>
                  <a:lnTo>
                    <a:pt x="147" y="247"/>
                  </a:lnTo>
                  <a:lnTo>
                    <a:pt x="160" y="214"/>
                  </a:lnTo>
                  <a:lnTo>
                    <a:pt x="172" y="176"/>
                  </a:lnTo>
                  <a:lnTo>
                    <a:pt x="180" y="135"/>
                  </a:lnTo>
                  <a:lnTo>
                    <a:pt x="188" y="95"/>
                  </a:lnTo>
                  <a:lnTo>
                    <a:pt x="193" y="57"/>
                  </a:lnTo>
                  <a:lnTo>
                    <a:pt x="196" y="27"/>
                  </a:lnTo>
                  <a:lnTo>
                    <a:pt x="198" y="7"/>
                  </a:lnTo>
                  <a:lnTo>
                    <a:pt x="199" y="0"/>
                  </a:lnTo>
                  <a:lnTo>
                    <a:pt x="198" y="7"/>
                  </a:lnTo>
                  <a:lnTo>
                    <a:pt x="195" y="27"/>
                  </a:lnTo>
                  <a:lnTo>
                    <a:pt x="190" y="56"/>
                  </a:lnTo>
                  <a:lnTo>
                    <a:pt x="182" y="92"/>
                  </a:lnTo>
                  <a:lnTo>
                    <a:pt x="174" y="133"/>
                  </a:lnTo>
                  <a:lnTo>
                    <a:pt x="163" y="172"/>
                  </a:lnTo>
                  <a:lnTo>
                    <a:pt x="151" y="211"/>
                  </a:lnTo>
                  <a:lnTo>
                    <a:pt x="137" y="24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8" name="Freeform 233"/>
            <p:cNvSpPr>
              <a:spLocks noChangeArrowheads="1"/>
            </p:cNvSpPr>
            <p:nvPr/>
          </p:nvSpPr>
          <p:spPr bwMode="auto">
            <a:xfrm>
              <a:off x="420" y="1003"/>
              <a:ext cx="28" cy="168"/>
            </a:xfrm>
            <a:custGeom>
              <a:avLst/>
              <a:gdLst>
                <a:gd name="T0" fmla="*/ 37 w 112"/>
                <a:gd name="T1" fmla="*/ 0 h 672"/>
                <a:gd name="T2" fmla="*/ 41 w 112"/>
                <a:gd name="T3" fmla="*/ 19 h 672"/>
                <a:gd name="T4" fmla="*/ 47 w 112"/>
                <a:gd name="T5" fmla="*/ 39 h 672"/>
                <a:gd name="T6" fmla="*/ 52 w 112"/>
                <a:gd name="T7" fmla="*/ 57 h 672"/>
                <a:gd name="T8" fmla="*/ 59 w 112"/>
                <a:gd name="T9" fmla="*/ 75 h 672"/>
                <a:gd name="T10" fmla="*/ 65 w 112"/>
                <a:gd name="T11" fmla="*/ 94 h 672"/>
                <a:gd name="T12" fmla="*/ 70 w 112"/>
                <a:gd name="T13" fmla="*/ 112 h 672"/>
                <a:gd name="T14" fmla="*/ 76 w 112"/>
                <a:gd name="T15" fmla="*/ 131 h 672"/>
                <a:gd name="T16" fmla="*/ 80 w 112"/>
                <a:gd name="T17" fmla="*/ 151 h 672"/>
                <a:gd name="T18" fmla="*/ 87 w 112"/>
                <a:gd name="T19" fmla="*/ 195 h 672"/>
                <a:gd name="T20" fmla="*/ 93 w 112"/>
                <a:gd name="T21" fmla="*/ 241 h 672"/>
                <a:gd name="T22" fmla="*/ 96 w 112"/>
                <a:gd name="T23" fmla="*/ 288 h 672"/>
                <a:gd name="T24" fmla="*/ 96 w 112"/>
                <a:gd name="T25" fmla="*/ 335 h 672"/>
                <a:gd name="T26" fmla="*/ 93 w 112"/>
                <a:gd name="T27" fmla="*/ 379 h 672"/>
                <a:gd name="T28" fmla="*/ 87 w 112"/>
                <a:gd name="T29" fmla="*/ 421 h 672"/>
                <a:gd name="T30" fmla="*/ 79 w 112"/>
                <a:gd name="T31" fmla="*/ 464 h 672"/>
                <a:gd name="T32" fmla="*/ 68 w 112"/>
                <a:gd name="T33" fmla="*/ 505 h 672"/>
                <a:gd name="T34" fmla="*/ 54 w 112"/>
                <a:gd name="T35" fmla="*/ 546 h 672"/>
                <a:gd name="T36" fmla="*/ 38 w 112"/>
                <a:gd name="T37" fmla="*/ 587 h 672"/>
                <a:gd name="T38" fmla="*/ 20 w 112"/>
                <a:gd name="T39" fmla="*/ 626 h 672"/>
                <a:gd name="T40" fmla="*/ 1 w 112"/>
                <a:gd name="T41" fmla="*/ 665 h 672"/>
                <a:gd name="T42" fmla="*/ 0 w 112"/>
                <a:gd name="T43" fmla="*/ 670 h 672"/>
                <a:gd name="T44" fmla="*/ 2 w 112"/>
                <a:gd name="T45" fmla="*/ 672 h 672"/>
                <a:gd name="T46" fmla="*/ 6 w 112"/>
                <a:gd name="T47" fmla="*/ 671 h 672"/>
                <a:gd name="T48" fmla="*/ 9 w 112"/>
                <a:gd name="T49" fmla="*/ 669 h 672"/>
                <a:gd name="T50" fmla="*/ 20 w 112"/>
                <a:gd name="T51" fmla="*/ 649 h 672"/>
                <a:gd name="T52" fmla="*/ 31 w 112"/>
                <a:gd name="T53" fmla="*/ 631 h 672"/>
                <a:gd name="T54" fmla="*/ 41 w 112"/>
                <a:gd name="T55" fmla="*/ 612 h 672"/>
                <a:gd name="T56" fmla="*/ 51 w 112"/>
                <a:gd name="T57" fmla="*/ 592 h 672"/>
                <a:gd name="T58" fmla="*/ 61 w 112"/>
                <a:gd name="T59" fmla="*/ 573 h 672"/>
                <a:gd name="T60" fmla="*/ 69 w 112"/>
                <a:gd name="T61" fmla="*/ 552 h 672"/>
                <a:gd name="T62" fmla="*/ 78 w 112"/>
                <a:gd name="T63" fmla="*/ 532 h 672"/>
                <a:gd name="T64" fmla="*/ 85 w 112"/>
                <a:gd name="T65" fmla="*/ 512 h 672"/>
                <a:gd name="T66" fmla="*/ 98 w 112"/>
                <a:gd name="T67" fmla="*/ 469 h 672"/>
                <a:gd name="T68" fmla="*/ 105 w 112"/>
                <a:gd name="T69" fmla="*/ 427 h 672"/>
                <a:gd name="T70" fmla="*/ 111 w 112"/>
                <a:gd name="T71" fmla="*/ 383 h 672"/>
                <a:gd name="T72" fmla="*/ 112 w 112"/>
                <a:gd name="T73" fmla="*/ 338 h 672"/>
                <a:gd name="T74" fmla="*/ 111 w 112"/>
                <a:gd name="T75" fmla="*/ 293 h 672"/>
                <a:gd name="T76" fmla="*/ 107 w 112"/>
                <a:gd name="T77" fmla="*/ 249 h 672"/>
                <a:gd name="T78" fmla="*/ 100 w 112"/>
                <a:gd name="T79" fmla="*/ 205 h 672"/>
                <a:gd name="T80" fmla="*/ 92 w 112"/>
                <a:gd name="T81" fmla="*/ 161 h 672"/>
                <a:gd name="T82" fmla="*/ 86 w 112"/>
                <a:gd name="T83" fmla="*/ 141 h 672"/>
                <a:gd name="T84" fmla="*/ 80 w 112"/>
                <a:gd name="T85" fmla="*/ 121 h 672"/>
                <a:gd name="T86" fmla="*/ 72 w 112"/>
                <a:gd name="T87" fmla="*/ 100 h 672"/>
                <a:gd name="T88" fmla="*/ 65 w 112"/>
                <a:gd name="T89" fmla="*/ 80 h 672"/>
                <a:gd name="T90" fmla="*/ 57 w 112"/>
                <a:gd name="T91" fmla="*/ 61 h 672"/>
                <a:gd name="T92" fmla="*/ 51 w 112"/>
                <a:gd name="T93" fmla="*/ 41 h 672"/>
                <a:gd name="T94" fmla="*/ 44 w 112"/>
                <a:gd name="T95" fmla="*/ 20 h 672"/>
                <a:gd name="T96" fmla="*/ 38 w 112"/>
                <a:gd name="T97" fmla="*/ 0 h 672"/>
                <a:gd name="T98" fmla="*/ 38 w 112"/>
                <a:gd name="T99" fmla="*/ 0 h 672"/>
                <a:gd name="T100" fmla="*/ 38 w 112"/>
                <a:gd name="T101" fmla="*/ 0 h 672"/>
                <a:gd name="T102" fmla="*/ 37 w 112"/>
                <a:gd name="T103" fmla="*/ 0 h 672"/>
                <a:gd name="T104" fmla="*/ 37 w 112"/>
                <a:gd name="T105" fmla="*/ 0 h 672"/>
                <a:gd name="T106" fmla="*/ 37 w 112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672">
                  <a:moveTo>
                    <a:pt x="37" y="0"/>
                  </a:moveTo>
                  <a:lnTo>
                    <a:pt x="41" y="19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9" y="75"/>
                  </a:lnTo>
                  <a:lnTo>
                    <a:pt x="65" y="94"/>
                  </a:lnTo>
                  <a:lnTo>
                    <a:pt x="70" y="112"/>
                  </a:lnTo>
                  <a:lnTo>
                    <a:pt x="76" y="131"/>
                  </a:lnTo>
                  <a:lnTo>
                    <a:pt x="80" y="151"/>
                  </a:lnTo>
                  <a:lnTo>
                    <a:pt x="87" y="195"/>
                  </a:lnTo>
                  <a:lnTo>
                    <a:pt x="93" y="241"/>
                  </a:lnTo>
                  <a:lnTo>
                    <a:pt x="96" y="288"/>
                  </a:lnTo>
                  <a:lnTo>
                    <a:pt x="96" y="335"/>
                  </a:lnTo>
                  <a:lnTo>
                    <a:pt x="93" y="379"/>
                  </a:lnTo>
                  <a:lnTo>
                    <a:pt x="87" y="421"/>
                  </a:lnTo>
                  <a:lnTo>
                    <a:pt x="79" y="464"/>
                  </a:lnTo>
                  <a:lnTo>
                    <a:pt x="68" y="505"/>
                  </a:lnTo>
                  <a:lnTo>
                    <a:pt x="54" y="546"/>
                  </a:lnTo>
                  <a:lnTo>
                    <a:pt x="38" y="587"/>
                  </a:lnTo>
                  <a:lnTo>
                    <a:pt x="20" y="626"/>
                  </a:lnTo>
                  <a:lnTo>
                    <a:pt x="1" y="665"/>
                  </a:lnTo>
                  <a:lnTo>
                    <a:pt x="0" y="670"/>
                  </a:lnTo>
                  <a:lnTo>
                    <a:pt x="2" y="672"/>
                  </a:lnTo>
                  <a:lnTo>
                    <a:pt x="6" y="671"/>
                  </a:lnTo>
                  <a:lnTo>
                    <a:pt x="9" y="669"/>
                  </a:lnTo>
                  <a:lnTo>
                    <a:pt x="20" y="649"/>
                  </a:lnTo>
                  <a:lnTo>
                    <a:pt x="31" y="631"/>
                  </a:lnTo>
                  <a:lnTo>
                    <a:pt x="41" y="612"/>
                  </a:lnTo>
                  <a:lnTo>
                    <a:pt x="51" y="592"/>
                  </a:lnTo>
                  <a:lnTo>
                    <a:pt x="61" y="573"/>
                  </a:lnTo>
                  <a:lnTo>
                    <a:pt x="69" y="552"/>
                  </a:lnTo>
                  <a:lnTo>
                    <a:pt x="78" y="532"/>
                  </a:lnTo>
                  <a:lnTo>
                    <a:pt x="85" y="512"/>
                  </a:lnTo>
                  <a:lnTo>
                    <a:pt x="98" y="469"/>
                  </a:lnTo>
                  <a:lnTo>
                    <a:pt x="105" y="427"/>
                  </a:lnTo>
                  <a:lnTo>
                    <a:pt x="111" y="383"/>
                  </a:lnTo>
                  <a:lnTo>
                    <a:pt x="112" y="338"/>
                  </a:lnTo>
                  <a:lnTo>
                    <a:pt x="111" y="293"/>
                  </a:lnTo>
                  <a:lnTo>
                    <a:pt x="107" y="249"/>
                  </a:lnTo>
                  <a:lnTo>
                    <a:pt x="100" y="205"/>
                  </a:lnTo>
                  <a:lnTo>
                    <a:pt x="92" y="161"/>
                  </a:lnTo>
                  <a:lnTo>
                    <a:pt x="86" y="141"/>
                  </a:lnTo>
                  <a:lnTo>
                    <a:pt x="80" y="121"/>
                  </a:lnTo>
                  <a:lnTo>
                    <a:pt x="72" y="100"/>
                  </a:lnTo>
                  <a:lnTo>
                    <a:pt x="65" y="80"/>
                  </a:lnTo>
                  <a:lnTo>
                    <a:pt x="57" y="61"/>
                  </a:lnTo>
                  <a:lnTo>
                    <a:pt x="51" y="41"/>
                  </a:lnTo>
                  <a:lnTo>
                    <a:pt x="44" y="2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9" name="Freeform 234"/>
            <p:cNvSpPr>
              <a:spLocks noChangeArrowheads="1"/>
            </p:cNvSpPr>
            <p:nvPr/>
          </p:nvSpPr>
          <p:spPr bwMode="auto">
            <a:xfrm>
              <a:off x="571" y="1178"/>
              <a:ext cx="5" cy="56"/>
            </a:xfrm>
            <a:custGeom>
              <a:avLst/>
              <a:gdLst>
                <a:gd name="T0" fmla="*/ 6 w 17"/>
                <a:gd name="T1" fmla="*/ 106 h 223"/>
                <a:gd name="T2" fmla="*/ 7 w 17"/>
                <a:gd name="T3" fmla="*/ 135 h 223"/>
                <a:gd name="T4" fmla="*/ 8 w 17"/>
                <a:gd name="T5" fmla="*/ 164 h 223"/>
                <a:gd name="T6" fmla="*/ 8 w 17"/>
                <a:gd name="T7" fmla="*/ 192 h 223"/>
                <a:gd name="T8" fmla="*/ 9 w 17"/>
                <a:gd name="T9" fmla="*/ 221 h 223"/>
                <a:gd name="T10" fmla="*/ 10 w 17"/>
                <a:gd name="T11" fmla="*/ 223 h 223"/>
                <a:gd name="T12" fmla="*/ 12 w 17"/>
                <a:gd name="T13" fmla="*/ 223 h 223"/>
                <a:gd name="T14" fmla="*/ 14 w 17"/>
                <a:gd name="T15" fmla="*/ 222 h 223"/>
                <a:gd name="T16" fmla="*/ 15 w 17"/>
                <a:gd name="T17" fmla="*/ 220 h 223"/>
                <a:gd name="T18" fmla="*/ 16 w 17"/>
                <a:gd name="T19" fmla="*/ 189 h 223"/>
                <a:gd name="T20" fmla="*/ 17 w 17"/>
                <a:gd name="T21" fmla="*/ 157 h 223"/>
                <a:gd name="T22" fmla="*/ 16 w 17"/>
                <a:gd name="T23" fmla="*/ 126 h 223"/>
                <a:gd name="T24" fmla="*/ 15 w 17"/>
                <a:gd name="T25" fmla="*/ 95 h 223"/>
                <a:gd name="T26" fmla="*/ 11 w 17"/>
                <a:gd name="T27" fmla="*/ 67 h 223"/>
                <a:gd name="T28" fmla="*/ 6 w 17"/>
                <a:gd name="T29" fmla="*/ 36 h 223"/>
                <a:gd name="T30" fmla="*/ 2 w 17"/>
                <a:gd name="T31" fmla="*/ 10 h 223"/>
                <a:gd name="T32" fmla="*/ 0 w 17"/>
                <a:gd name="T33" fmla="*/ 0 h 223"/>
                <a:gd name="T34" fmla="*/ 1 w 17"/>
                <a:gd name="T35" fmla="*/ 11 h 223"/>
                <a:gd name="T36" fmla="*/ 3 w 17"/>
                <a:gd name="T37" fmla="*/ 40 h 223"/>
                <a:gd name="T38" fmla="*/ 5 w 17"/>
                <a:gd name="T39" fmla="*/ 74 h 223"/>
                <a:gd name="T40" fmla="*/ 6 w 17"/>
                <a:gd name="T41" fmla="*/ 1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3">
                  <a:moveTo>
                    <a:pt x="6" y="106"/>
                  </a:moveTo>
                  <a:lnTo>
                    <a:pt x="7" y="135"/>
                  </a:lnTo>
                  <a:lnTo>
                    <a:pt x="8" y="164"/>
                  </a:lnTo>
                  <a:lnTo>
                    <a:pt x="8" y="192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5" y="220"/>
                  </a:lnTo>
                  <a:lnTo>
                    <a:pt x="16" y="189"/>
                  </a:lnTo>
                  <a:lnTo>
                    <a:pt x="17" y="157"/>
                  </a:lnTo>
                  <a:lnTo>
                    <a:pt x="16" y="126"/>
                  </a:lnTo>
                  <a:lnTo>
                    <a:pt x="15" y="95"/>
                  </a:lnTo>
                  <a:lnTo>
                    <a:pt x="11" y="67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0" name="Freeform 235"/>
            <p:cNvSpPr>
              <a:spLocks noChangeArrowheads="1"/>
            </p:cNvSpPr>
            <p:nvPr/>
          </p:nvSpPr>
          <p:spPr bwMode="auto">
            <a:xfrm>
              <a:off x="572" y="1243"/>
              <a:ext cx="106" cy="14"/>
            </a:xfrm>
            <a:custGeom>
              <a:avLst/>
              <a:gdLst>
                <a:gd name="T0" fmla="*/ 6 w 420"/>
                <a:gd name="T1" fmla="*/ 3 h 56"/>
                <a:gd name="T2" fmla="*/ 29 w 420"/>
                <a:gd name="T3" fmla="*/ 7 h 56"/>
                <a:gd name="T4" fmla="*/ 58 w 420"/>
                <a:gd name="T5" fmla="*/ 11 h 56"/>
                <a:gd name="T6" fmla="*/ 82 w 420"/>
                <a:gd name="T7" fmla="*/ 15 h 56"/>
                <a:gd name="T8" fmla="*/ 104 w 420"/>
                <a:gd name="T9" fmla="*/ 18 h 56"/>
                <a:gd name="T10" fmla="*/ 131 w 420"/>
                <a:gd name="T11" fmla="*/ 22 h 56"/>
                <a:gd name="T12" fmla="*/ 159 w 420"/>
                <a:gd name="T13" fmla="*/ 25 h 56"/>
                <a:gd name="T14" fmla="*/ 186 w 420"/>
                <a:gd name="T15" fmla="*/ 30 h 56"/>
                <a:gd name="T16" fmla="*/ 213 w 420"/>
                <a:gd name="T17" fmla="*/ 34 h 56"/>
                <a:gd name="T18" fmla="*/ 240 w 420"/>
                <a:gd name="T19" fmla="*/ 38 h 56"/>
                <a:gd name="T20" fmla="*/ 268 w 420"/>
                <a:gd name="T21" fmla="*/ 41 h 56"/>
                <a:gd name="T22" fmla="*/ 294 w 420"/>
                <a:gd name="T23" fmla="*/ 46 h 56"/>
                <a:gd name="T24" fmla="*/ 322 w 420"/>
                <a:gd name="T25" fmla="*/ 49 h 56"/>
                <a:gd name="T26" fmla="*/ 349 w 420"/>
                <a:gd name="T27" fmla="*/ 51 h 56"/>
                <a:gd name="T28" fmla="*/ 376 w 420"/>
                <a:gd name="T29" fmla="*/ 53 h 56"/>
                <a:gd name="T30" fmla="*/ 403 w 420"/>
                <a:gd name="T31" fmla="*/ 55 h 56"/>
                <a:gd name="T32" fmla="*/ 419 w 420"/>
                <a:gd name="T33" fmla="*/ 56 h 56"/>
                <a:gd name="T34" fmla="*/ 420 w 420"/>
                <a:gd name="T35" fmla="*/ 52 h 56"/>
                <a:gd name="T36" fmla="*/ 405 w 420"/>
                <a:gd name="T37" fmla="*/ 49 h 56"/>
                <a:gd name="T38" fmla="*/ 380 w 420"/>
                <a:gd name="T39" fmla="*/ 46 h 56"/>
                <a:gd name="T40" fmla="*/ 353 w 420"/>
                <a:gd name="T41" fmla="*/ 42 h 56"/>
                <a:gd name="T42" fmla="*/ 327 w 420"/>
                <a:gd name="T43" fmla="*/ 38 h 56"/>
                <a:gd name="T44" fmla="*/ 302 w 420"/>
                <a:gd name="T45" fmla="*/ 34 h 56"/>
                <a:gd name="T46" fmla="*/ 276 w 420"/>
                <a:gd name="T47" fmla="*/ 30 h 56"/>
                <a:gd name="T48" fmla="*/ 249 w 420"/>
                <a:gd name="T49" fmla="*/ 25 h 56"/>
                <a:gd name="T50" fmla="*/ 224 w 420"/>
                <a:gd name="T51" fmla="*/ 22 h 56"/>
                <a:gd name="T52" fmla="*/ 204 w 420"/>
                <a:gd name="T53" fmla="*/ 19 h 56"/>
                <a:gd name="T54" fmla="*/ 180 w 420"/>
                <a:gd name="T55" fmla="*/ 17 h 56"/>
                <a:gd name="T56" fmla="*/ 150 w 420"/>
                <a:gd name="T57" fmla="*/ 15 h 56"/>
                <a:gd name="T58" fmla="*/ 116 w 420"/>
                <a:gd name="T59" fmla="*/ 11 h 56"/>
                <a:gd name="T60" fmla="*/ 82 w 420"/>
                <a:gd name="T61" fmla="*/ 9 h 56"/>
                <a:gd name="T62" fmla="*/ 50 w 420"/>
                <a:gd name="T63" fmla="*/ 6 h 56"/>
                <a:gd name="T64" fmla="*/ 22 w 420"/>
                <a:gd name="T65" fmla="*/ 3 h 56"/>
                <a:gd name="T66" fmla="*/ 5 w 420"/>
                <a:gd name="T67" fmla="*/ 1 h 56"/>
                <a:gd name="T68" fmla="*/ 0 w 420"/>
                <a:gd name="T69" fmla="*/ 0 h 56"/>
                <a:gd name="T70" fmla="*/ 0 w 420"/>
                <a:gd name="T71" fmla="*/ 1 h 56"/>
                <a:gd name="T72" fmla="*/ 0 w 420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56">
                  <a:moveTo>
                    <a:pt x="0" y="1"/>
                  </a:moveTo>
                  <a:lnTo>
                    <a:pt x="6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3" y="9"/>
                  </a:lnTo>
                  <a:lnTo>
                    <a:pt x="58" y="11"/>
                  </a:lnTo>
                  <a:lnTo>
                    <a:pt x="70" y="14"/>
                  </a:lnTo>
                  <a:lnTo>
                    <a:pt x="82" y="15"/>
                  </a:lnTo>
                  <a:lnTo>
                    <a:pt x="91" y="16"/>
                  </a:lnTo>
                  <a:lnTo>
                    <a:pt x="104" y="18"/>
                  </a:lnTo>
                  <a:lnTo>
                    <a:pt x="118" y="20"/>
                  </a:lnTo>
                  <a:lnTo>
                    <a:pt x="131" y="22"/>
                  </a:lnTo>
                  <a:lnTo>
                    <a:pt x="145" y="23"/>
                  </a:lnTo>
                  <a:lnTo>
                    <a:pt x="159" y="25"/>
                  </a:lnTo>
                  <a:lnTo>
                    <a:pt x="173" y="27"/>
                  </a:lnTo>
                  <a:lnTo>
                    <a:pt x="186" y="30"/>
                  </a:lnTo>
                  <a:lnTo>
                    <a:pt x="199" y="32"/>
                  </a:lnTo>
                  <a:lnTo>
                    <a:pt x="213" y="34"/>
                  </a:lnTo>
                  <a:lnTo>
                    <a:pt x="227" y="36"/>
                  </a:lnTo>
                  <a:lnTo>
                    <a:pt x="240" y="38"/>
                  </a:lnTo>
                  <a:lnTo>
                    <a:pt x="254" y="40"/>
                  </a:lnTo>
                  <a:lnTo>
                    <a:pt x="268" y="41"/>
                  </a:lnTo>
                  <a:lnTo>
                    <a:pt x="281" y="43"/>
                  </a:lnTo>
                  <a:lnTo>
                    <a:pt x="294" y="46"/>
                  </a:lnTo>
                  <a:lnTo>
                    <a:pt x="308" y="47"/>
                  </a:lnTo>
                  <a:lnTo>
                    <a:pt x="322" y="49"/>
                  </a:lnTo>
                  <a:lnTo>
                    <a:pt x="336" y="50"/>
                  </a:lnTo>
                  <a:lnTo>
                    <a:pt x="349" y="51"/>
                  </a:lnTo>
                  <a:lnTo>
                    <a:pt x="363" y="52"/>
                  </a:lnTo>
                  <a:lnTo>
                    <a:pt x="376" y="53"/>
                  </a:lnTo>
                  <a:lnTo>
                    <a:pt x="390" y="54"/>
                  </a:lnTo>
                  <a:lnTo>
                    <a:pt x="403" y="55"/>
                  </a:lnTo>
                  <a:lnTo>
                    <a:pt x="417" y="56"/>
                  </a:lnTo>
                  <a:lnTo>
                    <a:pt x="419" y="56"/>
                  </a:lnTo>
                  <a:lnTo>
                    <a:pt x="420" y="54"/>
                  </a:lnTo>
                  <a:lnTo>
                    <a:pt x="420" y="52"/>
                  </a:lnTo>
                  <a:lnTo>
                    <a:pt x="418" y="51"/>
                  </a:lnTo>
                  <a:lnTo>
                    <a:pt x="405" y="49"/>
                  </a:lnTo>
                  <a:lnTo>
                    <a:pt x="392" y="48"/>
                  </a:lnTo>
                  <a:lnTo>
                    <a:pt x="380" y="46"/>
                  </a:lnTo>
                  <a:lnTo>
                    <a:pt x="366" y="43"/>
                  </a:lnTo>
                  <a:lnTo>
                    <a:pt x="353" y="42"/>
                  </a:lnTo>
                  <a:lnTo>
                    <a:pt x="340" y="40"/>
                  </a:lnTo>
                  <a:lnTo>
                    <a:pt x="327" y="38"/>
                  </a:lnTo>
                  <a:lnTo>
                    <a:pt x="315" y="36"/>
                  </a:lnTo>
                  <a:lnTo>
                    <a:pt x="302" y="34"/>
                  </a:lnTo>
                  <a:lnTo>
                    <a:pt x="289" y="32"/>
                  </a:lnTo>
                  <a:lnTo>
                    <a:pt x="276" y="30"/>
                  </a:lnTo>
                  <a:lnTo>
                    <a:pt x="263" y="27"/>
                  </a:lnTo>
                  <a:lnTo>
                    <a:pt x="249" y="25"/>
                  </a:lnTo>
                  <a:lnTo>
                    <a:pt x="237" y="24"/>
                  </a:lnTo>
                  <a:lnTo>
                    <a:pt x="224" y="22"/>
                  </a:lnTo>
                  <a:lnTo>
                    <a:pt x="211" y="20"/>
                  </a:lnTo>
                  <a:lnTo>
                    <a:pt x="204" y="19"/>
                  </a:lnTo>
                  <a:lnTo>
                    <a:pt x="193" y="18"/>
                  </a:lnTo>
                  <a:lnTo>
                    <a:pt x="180" y="17"/>
                  </a:lnTo>
                  <a:lnTo>
                    <a:pt x="166" y="16"/>
                  </a:lnTo>
                  <a:lnTo>
                    <a:pt x="150" y="15"/>
                  </a:lnTo>
                  <a:lnTo>
                    <a:pt x="134" y="14"/>
                  </a:lnTo>
                  <a:lnTo>
                    <a:pt x="116" y="11"/>
                  </a:lnTo>
                  <a:lnTo>
                    <a:pt x="99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" name="Freeform 236"/>
            <p:cNvSpPr>
              <a:spLocks noChangeArrowheads="1"/>
            </p:cNvSpPr>
            <p:nvPr/>
          </p:nvSpPr>
          <p:spPr bwMode="auto">
            <a:xfrm>
              <a:off x="563" y="1183"/>
              <a:ext cx="122" cy="17"/>
            </a:xfrm>
            <a:custGeom>
              <a:avLst/>
              <a:gdLst>
                <a:gd name="T0" fmla="*/ 249 w 487"/>
                <a:gd name="T1" fmla="*/ 36 h 69"/>
                <a:gd name="T2" fmla="*/ 280 w 487"/>
                <a:gd name="T3" fmla="*/ 39 h 69"/>
                <a:gd name="T4" fmla="*/ 311 w 487"/>
                <a:gd name="T5" fmla="*/ 43 h 69"/>
                <a:gd name="T6" fmla="*/ 342 w 487"/>
                <a:gd name="T7" fmla="*/ 47 h 69"/>
                <a:gd name="T8" fmla="*/ 374 w 487"/>
                <a:gd name="T9" fmla="*/ 51 h 69"/>
                <a:gd name="T10" fmla="*/ 405 w 487"/>
                <a:gd name="T11" fmla="*/ 56 h 69"/>
                <a:gd name="T12" fmla="*/ 436 w 487"/>
                <a:gd name="T13" fmla="*/ 61 h 69"/>
                <a:gd name="T14" fmla="*/ 467 w 487"/>
                <a:gd name="T15" fmla="*/ 66 h 69"/>
                <a:gd name="T16" fmla="*/ 485 w 487"/>
                <a:gd name="T17" fmla="*/ 68 h 69"/>
                <a:gd name="T18" fmla="*/ 487 w 487"/>
                <a:gd name="T19" fmla="*/ 64 h 69"/>
                <a:gd name="T20" fmla="*/ 470 w 487"/>
                <a:gd name="T21" fmla="*/ 58 h 69"/>
                <a:gd name="T22" fmla="*/ 439 w 487"/>
                <a:gd name="T23" fmla="*/ 52 h 69"/>
                <a:gd name="T24" fmla="*/ 408 w 487"/>
                <a:gd name="T25" fmla="*/ 46 h 69"/>
                <a:gd name="T26" fmla="*/ 377 w 487"/>
                <a:gd name="T27" fmla="*/ 40 h 69"/>
                <a:gd name="T28" fmla="*/ 346 w 487"/>
                <a:gd name="T29" fmla="*/ 36 h 69"/>
                <a:gd name="T30" fmla="*/ 315 w 487"/>
                <a:gd name="T31" fmla="*/ 31 h 69"/>
                <a:gd name="T32" fmla="*/ 284 w 487"/>
                <a:gd name="T33" fmla="*/ 26 h 69"/>
                <a:gd name="T34" fmla="*/ 253 w 487"/>
                <a:gd name="T35" fmla="*/ 22 h 69"/>
                <a:gd name="T36" fmla="*/ 220 w 487"/>
                <a:gd name="T37" fmla="*/ 18 h 69"/>
                <a:gd name="T38" fmla="*/ 183 w 487"/>
                <a:gd name="T39" fmla="*/ 14 h 69"/>
                <a:gd name="T40" fmla="*/ 144 w 487"/>
                <a:gd name="T41" fmla="*/ 10 h 69"/>
                <a:gd name="T42" fmla="*/ 104 w 487"/>
                <a:gd name="T43" fmla="*/ 7 h 69"/>
                <a:gd name="T44" fmla="*/ 68 w 487"/>
                <a:gd name="T45" fmla="*/ 4 h 69"/>
                <a:gd name="T46" fmla="*/ 37 w 487"/>
                <a:gd name="T47" fmla="*/ 2 h 69"/>
                <a:gd name="T48" fmla="*/ 15 w 487"/>
                <a:gd name="T49" fmla="*/ 1 h 69"/>
                <a:gd name="T50" fmla="*/ 2 w 487"/>
                <a:gd name="T51" fmla="*/ 0 h 69"/>
                <a:gd name="T52" fmla="*/ 2 w 487"/>
                <a:gd name="T53" fmla="*/ 0 h 69"/>
                <a:gd name="T54" fmla="*/ 15 w 487"/>
                <a:gd name="T55" fmla="*/ 2 h 69"/>
                <a:gd name="T56" fmla="*/ 38 w 487"/>
                <a:gd name="T57" fmla="*/ 6 h 69"/>
                <a:gd name="T58" fmla="*/ 69 w 487"/>
                <a:gd name="T59" fmla="*/ 10 h 69"/>
                <a:gd name="T60" fmla="*/ 106 w 487"/>
                <a:gd name="T61" fmla="*/ 16 h 69"/>
                <a:gd name="T62" fmla="*/ 145 w 487"/>
                <a:gd name="T63" fmla="*/ 22 h 69"/>
                <a:gd name="T64" fmla="*/ 183 w 487"/>
                <a:gd name="T65" fmla="*/ 27 h 69"/>
                <a:gd name="T66" fmla="*/ 218 w 487"/>
                <a:gd name="T67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69">
                  <a:moveTo>
                    <a:pt x="233" y="34"/>
                  </a:moveTo>
                  <a:lnTo>
                    <a:pt x="249" y="36"/>
                  </a:lnTo>
                  <a:lnTo>
                    <a:pt x="264" y="37"/>
                  </a:lnTo>
                  <a:lnTo>
                    <a:pt x="280" y="39"/>
                  </a:lnTo>
                  <a:lnTo>
                    <a:pt x="296" y="41"/>
                  </a:lnTo>
                  <a:lnTo>
                    <a:pt x="311" y="43"/>
                  </a:lnTo>
                  <a:lnTo>
                    <a:pt x="327" y="45"/>
                  </a:lnTo>
                  <a:lnTo>
                    <a:pt x="342" y="47"/>
                  </a:lnTo>
                  <a:lnTo>
                    <a:pt x="358" y="49"/>
                  </a:lnTo>
                  <a:lnTo>
                    <a:pt x="374" y="51"/>
                  </a:lnTo>
                  <a:lnTo>
                    <a:pt x="389" y="53"/>
                  </a:lnTo>
                  <a:lnTo>
                    <a:pt x="405" y="56"/>
                  </a:lnTo>
                  <a:lnTo>
                    <a:pt x="421" y="58"/>
                  </a:lnTo>
                  <a:lnTo>
                    <a:pt x="436" y="61"/>
                  </a:lnTo>
                  <a:lnTo>
                    <a:pt x="452" y="64"/>
                  </a:lnTo>
                  <a:lnTo>
                    <a:pt x="467" y="66"/>
                  </a:lnTo>
                  <a:lnTo>
                    <a:pt x="483" y="69"/>
                  </a:lnTo>
                  <a:lnTo>
                    <a:pt x="485" y="68"/>
                  </a:lnTo>
                  <a:lnTo>
                    <a:pt x="487" y="66"/>
                  </a:lnTo>
                  <a:lnTo>
                    <a:pt x="487" y="64"/>
                  </a:lnTo>
                  <a:lnTo>
                    <a:pt x="485" y="62"/>
                  </a:lnTo>
                  <a:lnTo>
                    <a:pt x="470" y="58"/>
                  </a:lnTo>
                  <a:lnTo>
                    <a:pt x="454" y="55"/>
                  </a:lnTo>
                  <a:lnTo>
                    <a:pt x="439" y="52"/>
                  </a:lnTo>
                  <a:lnTo>
                    <a:pt x="423" y="49"/>
                  </a:lnTo>
                  <a:lnTo>
                    <a:pt x="408" y="46"/>
                  </a:lnTo>
                  <a:lnTo>
                    <a:pt x="392" y="43"/>
                  </a:lnTo>
                  <a:lnTo>
                    <a:pt x="377" y="40"/>
                  </a:lnTo>
                  <a:lnTo>
                    <a:pt x="361" y="38"/>
                  </a:lnTo>
                  <a:lnTo>
                    <a:pt x="346" y="36"/>
                  </a:lnTo>
                  <a:lnTo>
                    <a:pt x="330" y="33"/>
                  </a:lnTo>
                  <a:lnTo>
                    <a:pt x="315" y="31"/>
                  </a:lnTo>
                  <a:lnTo>
                    <a:pt x="299" y="29"/>
                  </a:lnTo>
                  <a:lnTo>
                    <a:pt x="284" y="26"/>
                  </a:lnTo>
                  <a:lnTo>
                    <a:pt x="268" y="24"/>
                  </a:lnTo>
                  <a:lnTo>
                    <a:pt x="253" y="22"/>
                  </a:lnTo>
                  <a:lnTo>
                    <a:pt x="237" y="20"/>
                  </a:lnTo>
                  <a:lnTo>
                    <a:pt x="220" y="18"/>
                  </a:lnTo>
                  <a:lnTo>
                    <a:pt x="202" y="16"/>
                  </a:lnTo>
                  <a:lnTo>
                    <a:pt x="183" y="14"/>
                  </a:lnTo>
                  <a:lnTo>
                    <a:pt x="164" y="11"/>
                  </a:lnTo>
                  <a:lnTo>
                    <a:pt x="144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5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5" y="2"/>
                  </a:lnTo>
                  <a:lnTo>
                    <a:pt x="25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4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5" y="22"/>
                  </a:lnTo>
                  <a:lnTo>
                    <a:pt x="164" y="24"/>
                  </a:lnTo>
                  <a:lnTo>
                    <a:pt x="183" y="27"/>
                  </a:lnTo>
                  <a:lnTo>
                    <a:pt x="201" y="30"/>
                  </a:lnTo>
                  <a:lnTo>
                    <a:pt x="218" y="32"/>
                  </a:lnTo>
                  <a:lnTo>
                    <a:pt x="233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2" name="Freeform 237"/>
            <p:cNvSpPr>
              <a:spLocks noChangeArrowheads="1"/>
            </p:cNvSpPr>
            <p:nvPr/>
          </p:nvSpPr>
          <p:spPr bwMode="auto">
            <a:xfrm>
              <a:off x="620" y="1136"/>
              <a:ext cx="64" cy="36"/>
            </a:xfrm>
            <a:custGeom>
              <a:avLst/>
              <a:gdLst>
                <a:gd name="T0" fmla="*/ 254 w 256"/>
                <a:gd name="T1" fmla="*/ 144 h 144"/>
                <a:gd name="T2" fmla="*/ 255 w 256"/>
                <a:gd name="T3" fmla="*/ 144 h 144"/>
                <a:gd name="T4" fmla="*/ 256 w 256"/>
                <a:gd name="T5" fmla="*/ 143 h 144"/>
                <a:gd name="T6" fmla="*/ 256 w 256"/>
                <a:gd name="T7" fmla="*/ 142 h 144"/>
                <a:gd name="T8" fmla="*/ 255 w 256"/>
                <a:gd name="T9" fmla="*/ 141 h 144"/>
                <a:gd name="T10" fmla="*/ 236 w 256"/>
                <a:gd name="T11" fmla="*/ 137 h 144"/>
                <a:gd name="T12" fmla="*/ 215 w 256"/>
                <a:gd name="T13" fmla="*/ 129 h 144"/>
                <a:gd name="T14" fmla="*/ 195 w 256"/>
                <a:gd name="T15" fmla="*/ 121 h 144"/>
                <a:gd name="T16" fmla="*/ 174 w 256"/>
                <a:gd name="T17" fmla="*/ 111 h 144"/>
                <a:gd name="T18" fmla="*/ 152 w 256"/>
                <a:gd name="T19" fmla="*/ 100 h 144"/>
                <a:gd name="T20" fmla="*/ 131 w 256"/>
                <a:gd name="T21" fmla="*/ 88 h 144"/>
                <a:gd name="T22" fmla="*/ 111 w 256"/>
                <a:gd name="T23" fmla="*/ 76 h 144"/>
                <a:gd name="T24" fmla="*/ 91 w 256"/>
                <a:gd name="T25" fmla="*/ 63 h 144"/>
                <a:gd name="T26" fmla="*/ 71 w 256"/>
                <a:gd name="T27" fmla="*/ 51 h 144"/>
                <a:gd name="T28" fmla="*/ 54 w 256"/>
                <a:gd name="T29" fmla="*/ 40 h 144"/>
                <a:gd name="T30" fmla="*/ 39 w 256"/>
                <a:gd name="T31" fmla="*/ 29 h 144"/>
                <a:gd name="T32" fmla="*/ 25 w 256"/>
                <a:gd name="T33" fmla="*/ 19 h 144"/>
                <a:gd name="T34" fmla="*/ 15 w 256"/>
                <a:gd name="T35" fmla="*/ 11 h 144"/>
                <a:gd name="T36" fmla="*/ 6 w 256"/>
                <a:gd name="T37" fmla="*/ 5 h 144"/>
                <a:gd name="T38" fmla="*/ 2 w 256"/>
                <a:gd name="T39" fmla="*/ 1 h 144"/>
                <a:gd name="T40" fmla="*/ 0 w 256"/>
                <a:gd name="T41" fmla="*/ 0 h 144"/>
                <a:gd name="T42" fmla="*/ 1 w 256"/>
                <a:gd name="T43" fmla="*/ 1 h 144"/>
                <a:gd name="T44" fmla="*/ 3 w 256"/>
                <a:gd name="T45" fmla="*/ 5 h 144"/>
                <a:gd name="T46" fmla="*/ 7 w 256"/>
                <a:gd name="T47" fmla="*/ 12 h 144"/>
                <a:gd name="T48" fmla="*/ 13 w 256"/>
                <a:gd name="T49" fmla="*/ 20 h 144"/>
                <a:gd name="T50" fmla="*/ 21 w 256"/>
                <a:gd name="T51" fmla="*/ 30 h 144"/>
                <a:gd name="T52" fmla="*/ 31 w 256"/>
                <a:gd name="T53" fmla="*/ 42 h 144"/>
                <a:gd name="T54" fmla="*/ 43 w 256"/>
                <a:gd name="T55" fmla="*/ 53 h 144"/>
                <a:gd name="T56" fmla="*/ 56 w 256"/>
                <a:gd name="T57" fmla="*/ 66 h 144"/>
                <a:gd name="T58" fmla="*/ 72 w 256"/>
                <a:gd name="T59" fmla="*/ 79 h 144"/>
                <a:gd name="T60" fmla="*/ 91 w 256"/>
                <a:gd name="T61" fmla="*/ 92 h 144"/>
                <a:gd name="T62" fmla="*/ 112 w 256"/>
                <a:gd name="T63" fmla="*/ 104 h 144"/>
                <a:gd name="T64" fmla="*/ 135 w 256"/>
                <a:gd name="T65" fmla="*/ 115 h 144"/>
                <a:gd name="T66" fmla="*/ 161 w 256"/>
                <a:gd name="T67" fmla="*/ 125 h 144"/>
                <a:gd name="T68" fmla="*/ 189 w 256"/>
                <a:gd name="T69" fmla="*/ 133 h 144"/>
                <a:gd name="T70" fmla="*/ 220 w 256"/>
                <a:gd name="T71" fmla="*/ 140 h 144"/>
                <a:gd name="T72" fmla="*/ 254 w 256"/>
                <a:gd name="T7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44">
                  <a:moveTo>
                    <a:pt x="254" y="144"/>
                  </a:moveTo>
                  <a:lnTo>
                    <a:pt x="255" y="144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5" y="141"/>
                  </a:lnTo>
                  <a:lnTo>
                    <a:pt x="236" y="137"/>
                  </a:lnTo>
                  <a:lnTo>
                    <a:pt x="215" y="129"/>
                  </a:lnTo>
                  <a:lnTo>
                    <a:pt x="195" y="121"/>
                  </a:lnTo>
                  <a:lnTo>
                    <a:pt x="174" y="111"/>
                  </a:lnTo>
                  <a:lnTo>
                    <a:pt x="152" y="100"/>
                  </a:lnTo>
                  <a:lnTo>
                    <a:pt x="131" y="88"/>
                  </a:lnTo>
                  <a:lnTo>
                    <a:pt x="111" y="76"/>
                  </a:lnTo>
                  <a:lnTo>
                    <a:pt x="91" y="63"/>
                  </a:lnTo>
                  <a:lnTo>
                    <a:pt x="71" y="51"/>
                  </a:lnTo>
                  <a:lnTo>
                    <a:pt x="54" y="40"/>
                  </a:lnTo>
                  <a:lnTo>
                    <a:pt x="39" y="29"/>
                  </a:lnTo>
                  <a:lnTo>
                    <a:pt x="25" y="19"/>
                  </a:lnTo>
                  <a:lnTo>
                    <a:pt x="15" y="11"/>
                  </a:lnTo>
                  <a:lnTo>
                    <a:pt x="6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5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21" y="30"/>
                  </a:lnTo>
                  <a:lnTo>
                    <a:pt x="31" y="42"/>
                  </a:lnTo>
                  <a:lnTo>
                    <a:pt x="43" y="53"/>
                  </a:lnTo>
                  <a:lnTo>
                    <a:pt x="56" y="66"/>
                  </a:lnTo>
                  <a:lnTo>
                    <a:pt x="72" y="79"/>
                  </a:lnTo>
                  <a:lnTo>
                    <a:pt x="91" y="92"/>
                  </a:lnTo>
                  <a:lnTo>
                    <a:pt x="112" y="104"/>
                  </a:lnTo>
                  <a:lnTo>
                    <a:pt x="135" y="115"/>
                  </a:lnTo>
                  <a:lnTo>
                    <a:pt x="161" y="125"/>
                  </a:lnTo>
                  <a:lnTo>
                    <a:pt x="189" y="133"/>
                  </a:lnTo>
                  <a:lnTo>
                    <a:pt x="220" y="140"/>
                  </a:lnTo>
                  <a:lnTo>
                    <a:pt x="254" y="14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3" name="Freeform 238"/>
            <p:cNvSpPr>
              <a:spLocks noChangeArrowheads="1"/>
            </p:cNvSpPr>
            <p:nvPr/>
          </p:nvSpPr>
          <p:spPr bwMode="auto">
            <a:xfrm>
              <a:off x="574" y="1145"/>
              <a:ext cx="51" cy="18"/>
            </a:xfrm>
            <a:custGeom>
              <a:avLst/>
              <a:gdLst>
                <a:gd name="T0" fmla="*/ 1 w 203"/>
                <a:gd name="T1" fmla="*/ 72 h 72"/>
                <a:gd name="T2" fmla="*/ 13 w 203"/>
                <a:gd name="T3" fmla="*/ 66 h 72"/>
                <a:gd name="T4" fmla="*/ 25 w 203"/>
                <a:gd name="T5" fmla="*/ 61 h 72"/>
                <a:gd name="T6" fmla="*/ 37 w 203"/>
                <a:gd name="T7" fmla="*/ 57 h 72"/>
                <a:gd name="T8" fmla="*/ 49 w 203"/>
                <a:gd name="T9" fmla="*/ 51 h 72"/>
                <a:gd name="T10" fmla="*/ 61 w 203"/>
                <a:gd name="T11" fmla="*/ 47 h 72"/>
                <a:gd name="T12" fmla="*/ 73 w 203"/>
                <a:gd name="T13" fmla="*/ 43 h 72"/>
                <a:gd name="T14" fmla="*/ 85 w 203"/>
                <a:gd name="T15" fmla="*/ 40 h 72"/>
                <a:gd name="T16" fmla="*/ 97 w 203"/>
                <a:gd name="T17" fmla="*/ 36 h 72"/>
                <a:gd name="T18" fmla="*/ 110 w 203"/>
                <a:gd name="T19" fmla="*/ 32 h 72"/>
                <a:gd name="T20" fmla="*/ 122 w 203"/>
                <a:gd name="T21" fmla="*/ 29 h 72"/>
                <a:gd name="T22" fmla="*/ 135 w 203"/>
                <a:gd name="T23" fmla="*/ 26 h 72"/>
                <a:gd name="T24" fmla="*/ 148 w 203"/>
                <a:gd name="T25" fmla="*/ 23 h 72"/>
                <a:gd name="T26" fmla="*/ 159 w 203"/>
                <a:gd name="T27" fmla="*/ 20 h 72"/>
                <a:gd name="T28" fmla="*/ 172 w 203"/>
                <a:gd name="T29" fmla="*/ 16 h 72"/>
                <a:gd name="T30" fmla="*/ 185 w 203"/>
                <a:gd name="T31" fmla="*/ 14 h 72"/>
                <a:gd name="T32" fmla="*/ 198 w 203"/>
                <a:gd name="T33" fmla="*/ 11 h 72"/>
                <a:gd name="T34" fmla="*/ 201 w 203"/>
                <a:gd name="T35" fmla="*/ 9 h 72"/>
                <a:gd name="T36" fmla="*/ 203 w 203"/>
                <a:gd name="T37" fmla="*/ 5 h 72"/>
                <a:gd name="T38" fmla="*/ 202 w 203"/>
                <a:gd name="T39" fmla="*/ 1 h 72"/>
                <a:gd name="T40" fmla="*/ 198 w 203"/>
                <a:gd name="T41" fmla="*/ 0 h 72"/>
                <a:gd name="T42" fmla="*/ 185 w 203"/>
                <a:gd name="T43" fmla="*/ 2 h 72"/>
                <a:gd name="T44" fmla="*/ 172 w 203"/>
                <a:gd name="T45" fmla="*/ 4 h 72"/>
                <a:gd name="T46" fmla="*/ 159 w 203"/>
                <a:gd name="T47" fmla="*/ 6 h 72"/>
                <a:gd name="T48" fmla="*/ 145 w 203"/>
                <a:gd name="T49" fmla="*/ 8 h 72"/>
                <a:gd name="T50" fmla="*/ 132 w 203"/>
                <a:gd name="T51" fmla="*/ 10 h 72"/>
                <a:gd name="T52" fmla="*/ 119 w 203"/>
                <a:gd name="T53" fmla="*/ 12 h 72"/>
                <a:gd name="T54" fmla="*/ 105 w 203"/>
                <a:gd name="T55" fmla="*/ 15 h 72"/>
                <a:gd name="T56" fmla="*/ 91 w 203"/>
                <a:gd name="T57" fmla="*/ 18 h 72"/>
                <a:gd name="T58" fmla="*/ 78 w 203"/>
                <a:gd name="T59" fmla="*/ 23 h 72"/>
                <a:gd name="T60" fmla="*/ 65 w 203"/>
                <a:gd name="T61" fmla="*/ 27 h 72"/>
                <a:gd name="T62" fmla="*/ 53 w 203"/>
                <a:gd name="T63" fmla="*/ 32 h 72"/>
                <a:gd name="T64" fmla="*/ 41 w 203"/>
                <a:gd name="T65" fmla="*/ 38 h 72"/>
                <a:gd name="T66" fmla="*/ 30 w 203"/>
                <a:gd name="T67" fmla="*/ 45 h 72"/>
                <a:gd name="T68" fmla="*/ 20 w 203"/>
                <a:gd name="T69" fmla="*/ 53 h 72"/>
                <a:gd name="T70" fmla="*/ 9 w 203"/>
                <a:gd name="T71" fmla="*/ 61 h 72"/>
                <a:gd name="T72" fmla="*/ 0 w 203"/>
                <a:gd name="T73" fmla="*/ 71 h 72"/>
                <a:gd name="T74" fmla="*/ 0 w 203"/>
                <a:gd name="T75" fmla="*/ 71 h 72"/>
                <a:gd name="T76" fmla="*/ 0 w 203"/>
                <a:gd name="T77" fmla="*/ 71 h 72"/>
                <a:gd name="T78" fmla="*/ 0 w 203"/>
                <a:gd name="T79" fmla="*/ 72 h 72"/>
                <a:gd name="T80" fmla="*/ 1 w 203"/>
                <a:gd name="T81" fmla="*/ 72 h 72"/>
                <a:gd name="T82" fmla="*/ 1 w 203"/>
                <a:gd name="T8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72">
                  <a:moveTo>
                    <a:pt x="1" y="72"/>
                  </a:moveTo>
                  <a:lnTo>
                    <a:pt x="13" y="66"/>
                  </a:lnTo>
                  <a:lnTo>
                    <a:pt x="25" y="61"/>
                  </a:lnTo>
                  <a:lnTo>
                    <a:pt x="37" y="57"/>
                  </a:lnTo>
                  <a:lnTo>
                    <a:pt x="49" y="51"/>
                  </a:lnTo>
                  <a:lnTo>
                    <a:pt x="61" y="47"/>
                  </a:lnTo>
                  <a:lnTo>
                    <a:pt x="73" y="43"/>
                  </a:lnTo>
                  <a:lnTo>
                    <a:pt x="85" y="40"/>
                  </a:lnTo>
                  <a:lnTo>
                    <a:pt x="97" y="36"/>
                  </a:lnTo>
                  <a:lnTo>
                    <a:pt x="110" y="32"/>
                  </a:lnTo>
                  <a:lnTo>
                    <a:pt x="122" y="29"/>
                  </a:lnTo>
                  <a:lnTo>
                    <a:pt x="135" y="26"/>
                  </a:lnTo>
                  <a:lnTo>
                    <a:pt x="148" y="23"/>
                  </a:lnTo>
                  <a:lnTo>
                    <a:pt x="159" y="20"/>
                  </a:lnTo>
                  <a:lnTo>
                    <a:pt x="172" y="16"/>
                  </a:lnTo>
                  <a:lnTo>
                    <a:pt x="185" y="14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3" y="5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85" y="2"/>
                  </a:lnTo>
                  <a:lnTo>
                    <a:pt x="172" y="4"/>
                  </a:lnTo>
                  <a:lnTo>
                    <a:pt x="159" y="6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19" y="12"/>
                  </a:lnTo>
                  <a:lnTo>
                    <a:pt x="105" y="15"/>
                  </a:lnTo>
                  <a:lnTo>
                    <a:pt x="91" y="18"/>
                  </a:lnTo>
                  <a:lnTo>
                    <a:pt x="78" y="23"/>
                  </a:lnTo>
                  <a:lnTo>
                    <a:pt x="65" y="27"/>
                  </a:lnTo>
                  <a:lnTo>
                    <a:pt x="53" y="32"/>
                  </a:lnTo>
                  <a:lnTo>
                    <a:pt x="41" y="38"/>
                  </a:lnTo>
                  <a:lnTo>
                    <a:pt x="30" y="45"/>
                  </a:lnTo>
                  <a:lnTo>
                    <a:pt x="20" y="53"/>
                  </a:lnTo>
                  <a:lnTo>
                    <a:pt x="9" y="6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4" name="Freeform 239"/>
            <p:cNvSpPr>
              <a:spLocks noChangeArrowheads="1"/>
            </p:cNvSpPr>
            <p:nvPr/>
          </p:nvSpPr>
          <p:spPr bwMode="auto">
            <a:xfrm>
              <a:off x="440" y="1238"/>
              <a:ext cx="185" cy="53"/>
            </a:xfrm>
            <a:custGeom>
              <a:avLst/>
              <a:gdLst>
                <a:gd name="T0" fmla="*/ 132 w 740"/>
                <a:gd name="T1" fmla="*/ 49 h 211"/>
                <a:gd name="T2" fmla="*/ 113 w 740"/>
                <a:gd name="T3" fmla="*/ 58 h 211"/>
                <a:gd name="T4" fmla="*/ 98 w 740"/>
                <a:gd name="T5" fmla="*/ 64 h 211"/>
                <a:gd name="T6" fmla="*/ 82 w 740"/>
                <a:gd name="T7" fmla="*/ 71 h 211"/>
                <a:gd name="T8" fmla="*/ 62 w 740"/>
                <a:gd name="T9" fmla="*/ 79 h 211"/>
                <a:gd name="T10" fmla="*/ 38 w 740"/>
                <a:gd name="T11" fmla="*/ 90 h 211"/>
                <a:gd name="T12" fmla="*/ 19 w 740"/>
                <a:gd name="T13" fmla="*/ 105 h 211"/>
                <a:gd name="T14" fmla="*/ 1 w 740"/>
                <a:gd name="T15" fmla="*/ 138 h 211"/>
                <a:gd name="T16" fmla="*/ 6 w 740"/>
                <a:gd name="T17" fmla="*/ 160 h 211"/>
                <a:gd name="T18" fmla="*/ 23 w 740"/>
                <a:gd name="T19" fmla="*/ 169 h 211"/>
                <a:gd name="T20" fmla="*/ 39 w 740"/>
                <a:gd name="T21" fmla="*/ 173 h 211"/>
                <a:gd name="T22" fmla="*/ 95 w 740"/>
                <a:gd name="T23" fmla="*/ 177 h 211"/>
                <a:gd name="T24" fmla="*/ 151 w 740"/>
                <a:gd name="T25" fmla="*/ 166 h 211"/>
                <a:gd name="T26" fmla="*/ 205 w 740"/>
                <a:gd name="T27" fmla="*/ 148 h 211"/>
                <a:gd name="T28" fmla="*/ 259 w 740"/>
                <a:gd name="T29" fmla="*/ 127 h 211"/>
                <a:gd name="T30" fmla="*/ 315 w 740"/>
                <a:gd name="T31" fmla="*/ 113 h 211"/>
                <a:gd name="T32" fmla="*/ 351 w 740"/>
                <a:gd name="T33" fmla="*/ 111 h 211"/>
                <a:gd name="T34" fmla="*/ 375 w 740"/>
                <a:gd name="T35" fmla="*/ 116 h 211"/>
                <a:gd name="T36" fmla="*/ 399 w 740"/>
                <a:gd name="T37" fmla="*/ 125 h 211"/>
                <a:gd name="T38" fmla="*/ 424 w 740"/>
                <a:gd name="T39" fmla="*/ 143 h 211"/>
                <a:gd name="T40" fmla="*/ 447 w 740"/>
                <a:gd name="T41" fmla="*/ 166 h 211"/>
                <a:gd name="T42" fmla="*/ 478 w 740"/>
                <a:gd name="T43" fmla="*/ 189 h 211"/>
                <a:gd name="T44" fmla="*/ 524 w 740"/>
                <a:gd name="T45" fmla="*/ 207 h 211"/>
                <a:gd name="T46" fmla="*/ 573 w 740"/>
                <a:gd name="T47" fmla="*/ 210 h 211"/>
                <a:gd name="T48" fmla="*/ 621 w 740"/>
                <a:gd name="T49" fmla="*/ 200 h 211"/>
                <a:gd name="T50" fmla="*/ 664 w 740"/>
                <a:gd name="T51" fmla="*/ 176 h 211"/>
                <a:gd name="T52" fmla="*/ 701 w 740"/>
                <a:gd name="T53" fmla="*/ 142 h 211"/>
                <a:gd name="T54" fmla="*/ 718 w 740"/>
                <a:gd name="T55" fmla="*/ 119 h 211"/>
                <a:gd name="T56" fmla="*/ 732 w 740"/>
                <a:gd name="T57" fmla="*/ 92 h 211"/>
                <a:gd name="T58" fmla="*/ 740 w 740"/>
                <a:gd name="T59" fmla="*/ 73 h 211"/>
                <a:gd name="T60" fmla="*/ 735 w 740"/>
                <a:gd name="T61" fmla="*/ 74 h 211"/>
                <a:gd name="T62" fmla="*/ 705 w 740"/>
                <a:gd name="T63" fmla="*/ 120 h 211"/>
                <a:gd name="T64" fmla="*/ 669 w 740"/>
                <a:gd name="T65" fmla="*/ 159 h 211"/>
                <a:gd name="T66" fmla="*/ 620 w 740"/>
                <a:gd name="T67" fmla="*/ 188 h 211"/>
                <a:gd name="T68" fmla="*/ 558 w 740"/>
                <a:gd name="T69" fmla="*/ 197 h 211"/>
                <a:gd name="T70" fmla="*/ 496 w 740"/>
                <a:gd name="T71" fmla="*/ 182 h 211"/>
                <a:gd name="T72" fmla="*/ 463 w 740"/>
                <a:gd name="T73" fmla="*/ 160 h 211"/>
                <a:gd name="T74" fmla="*/ 443 w 740"/>
                <a:gd name="T75" fmla="*/ 141 h 211"/>
                <a:gd name="T76" fmla="*/ 421 w 740"/>
                <a:gd name="T77" fmla="*/ 122 h 211"/>
                <a:gd name="T78" fmla="*/ 401 w 740"/>
                <a:gd name="T79" fmla="*/ 110 h 211"/>
                <a:gd name="T80" fmla="*/ 380 w 740"/>
                <a:gd name="T81" fmla="*/ 103 h 211"/>
                <a:gd name="T82" fmla="*/ 348 w 740"/>
                <a:gd name="T83" fmla="*/ 98 h 211"/>
                <a:gd name="T84" fmla="*/ 297 w 740"/>
                <a:gd name="T85" fmla="*/ 104 h 211"/>
                <a:gd name="T86" fmla="*/ 248 w 740"/>
                <a:gd name="T87" fmla="*/ 118 h 211"/>
                <a:gd name="T88" fmla="*/ 193 w 740"/>
                <a:gd name="T89" fmla="*/ 138 h 211"/>
                <a:gd name="T90" fmla="*/ 134 w 740"/>
                <a:gd name="T91" fmla="*/ 156 h 211"/>
                <a:gd name="T92" fmla="*/ 71 w 740"/>
                <a:gd name="T93" fmla="*/ 164 h 211"/>
                <a:gd name="T94" fmla="*/ 56 w 740"/>
                <a:gd name="T95" fmla="*/ 164 h 211"/>
                <a:gd name="T96" fmla="*/ 42 w 740"/>
                <a:gd name="T97" fmla="*/ 160 h 211"/>
                <a:gd name="T98" fmla="*/ 21 w 740"/>
                <a:gd name="T99" fmla="*/ 154 h 211"/>
                <a:gd name="T100" fmla="*/ 17 w 740"/>
                <a:gd name="T101" fmla="*/ 124 h 211"/>
                <a:gd name="T102" fmla="*/ 37 w 740"/>
                <a:gd name="T103" fmla="*/ 102 h 211"/>
                <a:gd name="T104" fmla="*/ 63 w 740"/>
                <a:gd name="T105" fmla="*/ 88 h 211"/>
                <a:gd name="T106" fmla="*/ 90 w 740"/>
                <a:gd name="T107" fmla="*/ 75 h 211"/>
                <a:gd name="T108" fmla="*/ 120 w 740"/>
                <a:gd name="T109" fmla="*/ 62 h 211"/>
                <a:gd name="T110" fmla="*/ 147 w 740"/>
                <a:gd name="T111" fmla="*/ 44 h 211"/>
                <a:gd name="T112" fmla="*/ 145 w 740"/>
                <a:gd name="T113" fmla="*/ 21 h 211"/>
                <a:gd name="T114" fmla="*/ 100 w 740"/>
                <a:gd name="T115" fmla="*/ 6 h 211"/>
                <a:gd name="T116" fmla="*/ 62 w 740"/>
                <a:gd name="T117" fmla="*/ 0 h 211"/>
                <a:gd name="T118" fmla="*/ 62 w 740"/>
                <a:gd name="T119" fmla="*/ 1 h 211"/>
                <a:gd name="T120" fmla="*/ 77 w 740"/>
                <a:gd name="T121" fmla="*/ 6 h 211"/>
                <a:gd name="T122" fmla="*/ 125 w 740"/>
                <a:gd name="T123" fmla="*/ 23 h 211"/>
                <a:gd name="T124" fmla="*/ 145 w 740"/>
                <a:gd name="T12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211">
                  <a:moveTo>
                    <a:pt x="145" y="41"/>
                  </a:moveTo>
                  <a:lnTo>
                    <a:pt x="139" y="45"/>
                  </a:lnTo>
                  <a:lnTo>
                    <a:pt x="132" y="49"/>
                  </a:lnTo>
                  <a:lnTo>
                    <a:pt x="125" y="53"/>
                  </a:lnTo>
                  <a:lnTo>
                    <a:pt x="118" y="56"/>
                  </a:lnTo>
                  <a:lnTo>
                    <a:pt x="113" y="58"/>
                  </a:lnTo>
                  <a:lnTo>
                    <a:pt x="108" y="60"/>
                  </a:lnTo>
                  <a:lnTo>
                    <a:pt x="102" y="62"/>
                  </a:lnTo>
                  <a:lnTo>
                    <a:pt x="98" y="64"/>
                  </a:lnTo>
                  <a:lnTo>
                    <a:pt x="93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7" y="73"/>
                  </a:lnTo>
                  <a:lnTo>
                    <a:pt x="70" y="76"/>
                  </a:lnTo>
                  <a:lnTo>
                    <a:pt x="62" y="79"/>
                  </a:lnTo>
                  <a:lnTo>
                    <a:pt x="54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9" y="105"/>
                  </a:lnTo>
                  <a:lnTo>
                    <a:pt x="12" y="116"/>
                  </a:lnTo>
                  <a:lnTo>
                    <a:pt x="5" y="126"/>
                  </a:lnTo>
                  <a:lnTo>
                    <a:pt x="1" y="138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6" y="160"/>
                  </a:lnTo>
                  <a:lnTo>
                    <a:pt x="11" y="164"/>
                  </a:lnTo>
                  <a:lnTo>
                    <a:pt x="17" y="167"/>
                  </a:lnTo>
                  <a:lnTo>
                    <a:pt x="23" y="169"/>
                  </a:lnTo>
                  <a:lnTo>
                    <a:pt x="29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58" y="177"/>
                  </a:lnTo>
                  <a:lnTo>
                    <a:pt x="76" y="178"/>
                  </a:lnTo>
                  <a:lnTo>
                    <a:pt x="95" y="177"/>
                  </a:lnTo>
                  <a:lnTo>
                    <a:pt x="114" y="174"/>
                  </a:lnTo>
                  <a:lnTo>
                    <a:pt x="132" y="170"/>
                  </a:lnTo>
                  <a:lnTo>
                    <a:pt x="151" y="166"/>
                  </a:lnTo>
                  <a:lnTo>
                    <a:pt x="170" y="159"/>
                  </a:lnTo>
                  <a:lnTo>
                    <a:pt x="187" y="154"/>
                  </a:lnTo>
                  <a:lnTo>
                    <a:pt x="205" y="148"/>
                  </a:lnTo>
                  <a:lnTo>
                    <a:pt x="223" y="140"/>
                  </a:lnTo>
                  <a:lnTo>
                    <a:pt x="241" y="134"/>
                  </a:lnTo>
                  <a:lnTo>
                    <a:pt x="259" y="127"/>
                  </a:lnTo>
                  <a:lnTo>
                    <a:pt x="277" y="121"/>
                  </a:lnTo>
                  <a:lnTo>
                    <a:pt x="296" y="117"/>
                  </a:lnTo>
                  <a:lnTo>
                    <a:pt x="315" y="113"/>
                  </a:lnTo>
                  <a:lnTo>
                    <a:pt x="334" y="111"/>
                  </a:lnTo>
                  <a:lnTo>
                    <a:pt x="342" y="111"/>
                  </a:lnTo>
                  <a:lnTo>
                    <a:pt x="351" y="111"/>
                  </a:lnTo>
                  <a:lnTo>
                    <a:pt x="359" y="112"/>
                  </a:lnTo>
                  <a:lnTo>
                    <a:pt x="367" y="113"/>
                  </a:lnTo>
                  <a:lnTo>
                    <a:pt x="375" y="116"/>
                  </a:lnTo>
                  <a:lnTo>
                    <a:pt x="383" y="119"/>
                  </a:lnTo>
                  <a:lnTo>
                    <a:pt x="391" y="122"/>
                  </a:lnTo>
                  <a:lnTo>
                    <a:pt x="399" y="125"/>
                  </a:lnTo>
                  <a:lnTo>
                    <a:pt x="408" y="130"/>
                  </a:lnTo>
                  <a:lnTo>
                    <a:pt x="417" y="137"/>
                  </a:lnTo>
                  <a:lnTo>
                    <a:pt x="424" y="143"/>
                  </a:lnTo>
                  <a:lnTo>
                    <a:pt x="432" y="151"/>
                  </a:lnTo>
                  <a:lnTo>
                    <a:pt x="439" y="158"/>
                  </a:lnTo>
                  <a:lnTo>
                    <a:pt x="447" y="166"/>
                  </a:lnTo>
                  <a:lnTo>
                    <a:pt x="454" y="173"/>
                  </a:lnTo>
                  <a:lnTo>
                    <a:pt x="463" y="180"/>
                  </a:lnTo>
                  <a:lnTo>
                    <a:pt x="478" y="189"/>
                  </a:lnTo>
                  <a:lnTo>
                    <a:pt x="493" y="197"/>
                  </a:lnTo>
                  <a:lnTo>
                    <a:pt x="508" y="203"/>
                  </a:lnTo>
                  <a:lnTo>
                    <a:pt x="524" y="207"/>
                  </a:lnTo>
                  <a:lnTo>
                    <a:pt x="541" y="210"/>
                  </a:lnTo>
                  <a:lnTo>
                    <a:pt x="557" y="211"/>
                  </a:lnTo>
                  <a:lnTo>
                    <a:pt x="573" y="210"/>
                  </a:lnTo>
                  <a:lnTo>
                    <a:pt x="589" y="208"/>
                  </a:lnTo>
                  <a:lnTo>
                    <a:pt x="605" y="205"/>
                  </a:lnTo>
                  <a:lnTo>
                    <a:pt x="621" y="200"/>
                  </a:lnTo>
                  <a:lnTo>
                    <a:pt x="636" y="193"/>
                  </a:lnTo>
                  <a:lnTo>
                    <a:pt x="651" y="186"/>
                  </a:lnTo>
                  <a:lnTo>
                    <a:pt x="664" y="176"/>
                  </a:lnTo>
                  <a:lnTo>
                    <a:pt x="677" y="167"/>
                  </a:lnTo>
                  <a:lnTo>
                    <a:pt x="690" y="155"/>
                  </a:lnTo>
                  <a:lnTo>
                    <a:pt x="701" y="142"/>
                  </a:lnTo>
                  <a:lnTo>
                    <a:pt x="706" y="135"/>
                  </a:lnTo>
                  <a:lnTo>
                    <a:pt x="712" y="126"/>
                  </a:lnTo>
                  <a:lnTo>
                    <a:pt x="718" y="119"/>
                  </a:lnTo>
                  <a:lnTo>
                    <a:pt x="722" y="110"/>
                  </a:lnTo>
                  <a:lnTo>
                    <a:pt x="727" y="102"/>
                  </a:lnTo>
                  <a:lnTo>
                    <a:pt x="732" y="92"/>
                  </a:lnTo>
                  <a:lnTo>
                    <a:pt x="736" y="84"/>
                  </a:lnTo>
                  <a:lnTo>
                    <a:pt x="740" y="75"/>
                  </a:lnTo>
                  <a:lnTo>
                    <a:pt x="740" y="73"/>
                  </a:lnTo>
                  <a:lnTo>
                    <a:pt x="739" y="72"/>
                  </a:lnTo>
                  <a:lnTo>
                    <a:pt x="737" y="72"/>
                  </a:lnTo>
                  <a:lnTo>
                    <a:pt x="735" y="74"/>
                  </a:lnTo>
                  <a:lnTo>
                    <a:pt x="725" y="90"/>
                  </a:lnTo>
                  <a:lnTo>
                    <a:pt x="716" y="105"/>
                  </a:lnTo>
                  <a:lnTo>
                    <a:pt x="705" y="120"/>
                  </a:lnTo>
                  <a:lnTo>
                    <a:pt x="694" y="134"/>
                  </a:lnTo>
                  <a:lnTo>
                    <a:pt x="681" y="146"/>
                  </a:lnTo>
                  <a:lnTo>
                    <a:pt x="669" y="159"/>
                  </a:lnTo>
                  <a:lnTo>
                    <a:pt x="655" y="170"/>
                  </a:lnTo>
                  <a:lnTo>
                    <a:pt x="639" y="180"/>
                  </a:lnTo>
                  <a:lnTo>
                    <a:pt x="620" y="188"/>
                  </a:lnTo>
                  <a:lnTo>
                    <a:pt x="599" y="193"/>
                  </a:lnTo>
                  <a:lnTo>
                    <a:pt x="578" y="197"/>
                  </a:lnTo>
                  <a:lnTo>
                    <a:pt x="558" y="197"/>
                  </a:lnTo>
                  <a:lnTo>
                    <a:pt x="536" y="194"/>
                  </a:lnTo>
                  <a:lnTo>
                    <a:pt x="516" y="189"/>
                  </a:lnTo>
                  <a:lnTo>
                    <a:pt x="496" y="182"/>
                  </a:lnTo>
                  <a:lnTo>
                    <a:pt x="478" y="172"/>
                  </a:lnTo>
                  <a:lnTo>
                    <a:pt x="470" y="167"/>
                  </a:lnTo>
                  <a:lnTo>
                    <a:pt x="463" y="160"/>
                  </a:lnTo>
                  <a:lnTo>
                    <a:pt x="455" y="154"/>
                  </a:lnTo>
                  <a:lnTo>
                    <a:pt x="449" y="148"/>
                  </a:lnTo>
                  <a:lnTo>
                    <a:pt x="443" y="141"/>
                  </a:lnTo>
                  <a:lnTo>
                    <a:pt x="435" y="135"/>
                  </a:lnTo>
                  <a:lnTo>
                    <a:pt x="429" y="128"/>
                  </a:lnTo>
                  <a:lnTo>
                    <a:pt x="421" y="122"/>
                  </a:lnTo>
                  <a:lnTo>
                    <a:pt x="415" y="118"/>
                  </a:lnTo>
                  <a:lnTo>
                    <a:pt x="408" y="113"/>
                  </a:lnTo>
                  <a:lnTo>
                    <a:pt x="401" y="110"/>
                  </a:lnTo>
                  <a:lnTo>
                    <a:pt x="395" y="107"/>
                  </a:lnTo>
                  <a:lnTo>
                    <a:pt x="387" y="105"/>
                  </a:lnTo>
                  <a:lnTo>
                    <a:pt x="380" y="103"/>
                  </a:lnTo>
                  <a:lnTo>
                    <a:pt x="371" y="101"/>
                  </a:lnTo>
                  <a:lnTo>
                    <a:pt x="364" y="100"/>
                  </a:lnTo>
                  <a:lnTo>
                    <a:pt x="348" y="98"/>
                  </a:lnTo>
                  <a:lnTo>
                    <a:pt x="331" y="98"/>
                  </a:lnTo>
                  <a:lnTo>
                    <a:pt x="313" y="101"/>
                  </a:lnTo>
                  <a:lnTo>
                    <a:pt x="297" y="104"/>
                  </a:lnTo>
                  <a:lnTo>
                    <a:pt x="280" y="108"/>
                  </a:lnTo>
                  <a:lnTo>
                    <a:pt x="264" y="112"/>
                  </a:lnTo>
                  <a:lnTo>
                    <a:pt x="248" y="118"/>
                  </a:lnTo>
                  <a:lnTo>
                    <a:pt x="233" y="123"/>
                  </a:lnTo>
                  <a:lnTo>
                    <a:pt x="213" y="130"/>
                  </a:lnTo>
                  <a:lnTo>
                    <a:pt x="193" y="138"/>
                  </a:lnTo>
                  <a:lnTo>
                    <a:pt x="174" y="144"/>
                  </a:lnTo>
                  <a:lnTo>
                    <a:pt x="155" y="151"/>
                  </a:lnTo>
                  <a:lnTo>
                    <a:pt x="134" y="156"/>
                  </a:lnTo>
                  <a:lnTo>
                    <a:pt x="114" y="160"/>
                  </a:lnTo>
                  <a:lnTo>
                    <a:pt x="93" y="162"/>
                  </a:lnTo>
                  <a:lnTo>
                    <a:pt x="71" y="164"/>
                  </a:lnTo>
                  <a:lnTo>
                    <a:pt x="66" y="164"/>
                  </a:lnTo>
                  <a:lnTo>
                    <a:pt x="61" y="164"/>
                  </a:lnTo>
                  <a:lnTo>
                    <a:pt x="56" y="164"/>
                  </a:lnTo>
                  <a:lnTo>
                    <a:pt x="51" y="162"/>
                  </a:lnTo>
                  <a:lnTo>
                    <a:pt x="47" y="161"/>
                  </a:lnTo>
                  <a:lnTo>
                    <a:pt x="42" y="160"/>
                  </a:lnTo>
                  <a:lnTo>
                    <a:pt x="37" y="159"/>
                  </a:lnTo>
                  <a:lnTo>
                    <a:pt x="32" y="158"/>
                  </a:lnTo>
                  <a:lnTo>
                    <a:pt x="21" y="154"/>
                  </a:lnTo>
                  <a:lnTo>
                    <a:pt x="14" y="148"/>
                  </a:lnTo>
                  <a:lnTo>
                    <a:pt x="12" y="138"/>
                  </a:lnTo>
                  <a:lnTo>
                    <a:pt x="17" y="124"/>
                  </a:lnTo>
                  <a:lnTo>
                    <a:pt x="22" y="116"/>
                  </a:lnTo>
                  <a:lnTo>
                    <a:pt x="30" y="108"/>
                  </a:lnTo>
                  <a:lnTo>
                    <a:pt x="37" y="102"/>
                  </a:lnTo>
                  <a:lnTo>
                    <a:pt x="45" y="96"/>
                  </a:lnTo>
                  <a:lnTo>
                    <a:pt x="53" y="92"/>
                  </a:lnTo>
                  <a:lnTo>
                    <a:pt x="63" y="88"/>
                  </a:lnTo>
                  <a:lnTo>
                    <a:pt x="71" y="84"/>
                  </a:lnTo>
                  <a:lnTo>
                    <a:pt x="81" y="79"/>
                  </a:lnTo>
                  <a:lnTo>
                    <a:pt x="90" y="75"/>
                  </a:lnTo>
                  <a:lnTo>
                    <a:pt x="99" y="71"/>
                  </a:lnTo>
                  <a:lnTo>
                    <a:pt x="110" y="67"/>
                  </a:lnTo>
                  <a:lnTo>
                    <a:pt x="120" y="62"/>
                  </a:lnTo>
                  <a:lnTo>
                    <a:pt x="130" y="57"/>
                  </a:lnTo>
                  <a:lnTo>
                    <a:pt x="140" y="52"/>
                  </a:lnTo>
                  <a:lnTo>
                    <a:pt x="147" y="44"/>
                  </a:lnTo>
                  <a:lnTo>
                    <a:pt x="152" y="37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3" y="15"/>
                  </a:lnTo>
                  <a:lnTo>
                    <a:pt x="117" y="10"/>
                  </a:lnTo>
                  <a:lnTo>
                    <a:pt x="100" y="6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7" y="6"/>
                  </a:lnTo>
                  <a:lnTo>
                    <a:pt x="92" y="11"/>
                  </a:lnTo>
                  <a:lnTo>
                    <a:pt x="109" y="16"/>
                  </a:lnTo>
                  <a:lnTo>
                    <a:pt x="125" y="23"/>
                  </a:lnTo>
                  <a:lnTo>
                    <a:pt x="139" y="29"/>
                  </a:lnTo>
                  <a:lnTo>
                    <a:pt x="146" y="36"/>
                  </a:lnTo>
                  <a:lnTo>
                    <a:pt x="145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5" name="Freeform 240"/>
            <p:cNvSpPr>
              <a:spLocks noChangeArrowheads="1"/>
            </p:cNvSpPr>
            <p:nvPr/>
          </p:nvSpPr>
          <p:spPr bwMode="auto">
            <a:xfrm>
              <a:off x="539" y="1222"/>
              <a:ext cx="4" cy="21"/>
            </a:xfrm>
            <a:custGeom>
              <a:avLst/>
              <a:gdLst>
                <a:gd name="T0" fmla="*/ 3 w 19"/>
                <a:gd name="T1" fmla="*/ 0 h 85"/>
                <a:gd name="T2" fmla="*/ 4 w 19"/>
                <a:gd name="T3" fmla="*/ 6 h 85"/>
                <a:gd name="T4" fmla="*/ 7 w 19"/>
                <a:gd name="T5" fmla="*/ 20 h 85"/>
                <a:gd name="T6" fmla="*/ 8 w 19"/>
                <a:gd name="T7" fmla="*/ 40 h 85"/>
                <a:gd name="T8" fmla="*/ 5 w 19"/>
                <a:gd name="T9" fmla="*/ 62 h 85"/>
                <a:gd name="T10" fmla="*/ 0 w 19"/>
                <a:gd name="T11" fmla="*/ 79 h 85"/>
                <a:gd name="T12" fmla="*/ 2 w 19"/>
                <a:gd name="T13" fmla="*/ 85 h 85"/>
                <a:gd name="T14" fmla="*/ 6 w 19"/>
                <a:gd name="T15" fmla="*/ 82 h 85"/>
                <a:gd name="T16" fmla="*/ 11 w 19"/>
                <a:gd name="T17" fmla="*/ 75 h 85"/>
                <a:gd name="T18" fmla="*/ 16 w 19"/>
                <a:gd name="T19" fmla="*/ 60 h 85"/>
                <a:gd name="T20" fmla="*/ 19 w 19"/>
                <a:gd name="T21" fmla="*/ 39 h 85"/>
                <a:gd name="T22" fmla="*/ 14 w 19"/>
                <a:gd name="T23" fmla="*/ 16 h 85"/>
                <a:gd name="T24" fmla="*/ 3 w 19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85">
                  <a:moveTo>
                    <a:pt x="3" y="0"/>
                  </a:moveTo>
                  <a:lnTo>
                    <a:pt x="4" y="6"/>
                  </a:lnTo>
                  <a:lnTo>
                    <a:pt x="7" y="20"/>
                  </a:lnTo>
                  <a:lnTo>
                    <a:pt x="8" y="40"/>
                  </a:lnTo>
                  <a:lnTo>
                    <a:pt x="5" y="62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6" y="82"/>
                  </a:lnTo>
                  <a:lnTo>
                    <a:pt x="11" y="75"/>
                  </a:lnTo>
                  <a:lnTo>
                    <a:pt x="16" y="60"/>
                  </a:lnTo>
                  <a:lnTo>
                    <a:pt x="19" y="39"/>
                  </a:lnTo>
                  <a:lnTo>
                    <a:pt x="14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6" name="Freeform 241"/>
            <p:cNvSpPr>
              <a:spLocks noChangeArrowheads="1"/>
            </p:cNvSpPr>
            <p:nvPr/>
          </p:nvSpPr>
          <p:spPr bwMode="auto">
            <a:xfrm>
              <a:off x="481" y="1162"/>
              <a:ext cx="19" cy="53"/>
            </a:xfrm>
            <a:custGeom>
              <a:avLst/>
              <a:gdLst>
                <a:gd name="T0" fmla="*/ 14 w 74"/>
                <a:gd name="T1" fmla="*/ 0 h 213"/>
                <a:gd name="T2" fmla="*/ 13 w 74"/>
                <a:gd name="T3" fmla="*/ 6 h 213"/>
                <a:gd name="T4" fmla="*/ 14 w 74"/>
                <a:gd name="T5" fmla="*/ 21 h 213"/>
                <a:gd name="T6" fmla="*/ 19 w 74"/>
                <a:gd name="T7" fmla="*/ 43 h 213"/>
                <a:gd name="T8" fmla="*/ 34 w 74"/>
                <a:gd name="T9" fmla="*/ 68 h 213"/>
                <a:gd name="T10" fmla="*/ 44 w 74"/>
                <a:gd name="T11" fmla="*/ 80 h 213"/>
                <a:gd name="T12" fmla="*/ 52 w 74"/>
                <a:gd name="T13" fmla="*/ 91 h 213"/>
                <a:gd name="T14" fmla="*/ 60 w 74"/>
                <a:gd name="T15" fmla="*/ 103 h 213"/>
                <a:gd name="T16" fmla="*/ 64 w 74"/>
                <a:gd name="T17" fmla="*/ 115 h 213"/>
                <a:gd name="T18" fmla="*/ 66 w 74"/>
                <a:gd name="T19" fmla="*/ 125 h 213"/>
                <a:gd name="T20" fmla="*/ 66 w 74"/>
                <a:gd name="T21" fmla="*/ 136 h 213"/>
                <a:gd name="T22" fmla="*/ 63 w 74"/>
                <a:gd name="T23" fmla="*/ 146 h 213"/>
                <a:gd name="T24" fmla="*/ 57 w 74"/>
                <a:gd name="T25" fmla="*/ 154 h 213"/>
                <a:gd name="T26" fmla="*/ 49 w 74"/>
                <a:gd name="T27" fmla="*/ 163 h 213"/>
                <a:gd name="T28" fmla="*/ 41 w 74"/>
                <a:gd name="T29" fmla="*/ 171 h 213"/>
                <a:gd name="T30" fmla="*/ 32 w 74"/>
                <a:gd name="T31" fmla="*/ 179 h 213"/>
                <a:gd name="T32" fmla="*/ 25 w 74"/>
                <a:gd name="T33" fmla="*/ 186 h 213"/>
                <a:gd name="T34" fmla="*/ 17 w 74"/>
                <a:gd name="T35" fmla="*/ 194 h 213"/>
                <a:gd name="T36" fmla="*/ 10 w 74"/>
                <a:gd name="T37" fmla="*/ 201 h 213"/>
                <a:gd name="T38" fmla="*/ 4 w 74"/>
                <a:gd name="T39" fmla="*/ 207 h 213"/>
                <a:gd name="T40" fmla="*/ 0 w 74"/>
                <a:gd name="T41" fmla="*/ 213 h 213"/>
                <a:gd name="T42" fmla="*/ 2 w 74"/>
                <a:gd name="T43" fmla="*/ 212 h 213"/>
                <a:gd name="T44" fmla="*/ 8 w 74"/>
                <a:gd name="T45" fmla="*/ 206 h 213"/>
                <a:gd name="T46" fmla="*/ 15 w 74"/>
                <a:gd name="T47" fmla="*/ 201 h 213"/>
                <a:gd name="T48" fmla="*/ 25 w 74"/>
                <a:gd name="T49" fmla="*/ 193 h 213"/>
                <a:gd name="T50" fmla="*/ 34 w 74"/>
                <a:gd name="T51" fmla="*/ 185 h 213"/>
                <a:gd name="T52" fmla="*/ 44 w 74"/>
                <a:gd name="T53" fmla="*/ 177 h 213"/>
                <a:gd name="T54" fmla="*/ 52 w 74"/>
                <a:gd name="T55" fmla="*/ 169 h 213"/>
                <a:gd name="T56" fmla="*/ 59 w 74"/>
                <a:gd name="T57" fmla="*/ 164 h 213"/>
                <a:gd name="T58" fmla="*/ 67 w 74"/>
                <a:gd name="T59" fmla="*/ 150 h 213"/>
                <a:gd name="T60" fmla="*/ 73 w 74"/>
                <a:gd name="T61" fmla="*/ 130 h 213"/>
                <a:gd name="T62" fmla="*/ 74 w 74"/>
                <a:gd name="T63" fmla="*/ 108 h 213"/>
                <a:gd name="T64" fmla="*/ 66 w 74"/>
                <a:gd name="T65" fmla="*/ 88 h 213"/>
                <a:gd name="T66" fmla="*/ 60 w 74"/>
                <a:gd name="T67" fmla="*/ 80 h 213"/>
                <a:gd name="T68" fmla="*/ 52 w 74"/>
                <a:gd name="T69" fmla="*/ 70 h 213"/>
                <a:gd name="T70" fmla="*/ 45 w 74"/>
                <a:gd name="T71" fmla="*/ 61 h 213"/>
                <a:gd name="T72" fmla="*/ 37 w 74"/>
                <a:gd name="T73" fmla="*/ 52 h 213"/>
                <a:gd name="T74" fmla="*/ 30 w 74"/>
                <a:gd name="T75" fmla="*/ 41 h 213"/>
                <a:gd name="T76" fmla="*/ 24 w 74"/>
                <a:gd name="T77" fmla="*/ 28 h 213"/>
                <a:gd name="T78" fmla="*/ 18 w 74"/>
                <a:gd name="T79" fmla="*/ 16 h 213"/>
                <a:gd name="T80" fmla="*/ 14 w 74"/>
                <a:gd name="T8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213">
                  <a:moveTo>
                    <a:pt x="14" y="0"/>
                  </a:moveTo>
                  <a:lnTo>
                    <a:pt x="13" y="6"/>
                  </a:lnTo>
                  <a:lnTo>
                    <a:pt x="14" y="21"/>
                  </a:lnTo>
                  <a:lnTo>
                    <a:pt x="19" y="43"/>
                  </a:lnTo>
                  <a:lnTo>
                    <a:pt x="34" y="68"/>
                  </a:lnTo>
                  <a:lnTo>
                    <a:pt x="44" y="80"/>
                  </a:lnTo>
                  <a:lnTo>
                    <a:pt x="52" y="91"/>
                  </a:lnTo>
                  <a:lnTo>
                    <a:pt x="60" y="103"/>
                  </a:lnTo>
                  <a:lnTo>
                    <a:pt x="64" y="115"/>
                  </a:lnTo>
                  <a:lnTo>
                    <a:pt x="66" y="125"/>
                  </a:lnTo>
                  <a:lnTo>
                    <a:pt x="66" y="136"/>
                  </a:lnTo>
                  <a:lnTo>
                    <a:pt x="63" y="146"/>
                  </a:lnTo>
                  <a:lnTo>
                    <a:pt x="57" y="154"/>
                  </a:lnTo>
                  <a:lnTo>
                    <a:pt x="49" y="163"/>
                  </a:lnTo>
                  <a:lnTo>
                    <a:pt x="41" y="171"/>
                  </a:lnTo>
                  <a:lnTo>
                    <a:pt x="32" y="179"/>
                  </a:lnTo>
                  <a:lnTo>
                    <a:pt x="25" y="186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4" y="207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8" y="206"/>
                  </a:lnTo>
                  <a:lnTo>
                    <a:pt x="15" y="201"/>
                  </a:lnTo>
                  <a:lnTo>
                    <a:pt x="25" y="193"/>
                  </a:lnTo>
                  <a:lnTo>
                    <a:pt x="34" y="185"/>
                  </a:lnTo>
                  <a:lnTo>
                    <a:pt x="44" y="177"/>
                  </a:lnTo>
                  <a:lnTo>
                    <a:pt x="52" y="169"/>
                  </a:lnTo>
                  <a:lnTo>
                    <a:pt x="59" y="164"/>
                  </a:lnTo>
                  <a:lnTo>
                    <a:pt x="67" y="150"/>
                  </a:lnTo>
                  <a:lnTo>
                    <a:pt x="73" y="130"/>
                  </a:lnTo>
                  <a:lnTo>
                    <a:pt x="74" y="108"/>
                  </a:lnTo>
                  <a:lnTo>
                    <a:pt x="66" y="88"/>
                  </a:lnTo>
                  <a:lnTo>
                    <a:pt x="60" y="80"/>
                  </a:lnTo>
                  <a:lnTo>
                    <a:pt x="52" y="70"/>
                  </a:lnTo>
                  <a:lnTo>
                    <a:pt x="45" y="61"/>
                  </a:lnTo>
                  <a:lnTo>
                    <a:pt x="37" y="52"/>
                  </a:lnTo>
                  <a:lnTo>
                    <a:pt x="30" y="41"/>
                  </a:lnTo>
                  <a:lnTo>
                    <a:pt x="24" y="28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7" name="Freeform 242"/>
            <p:cNvSpPr>
              <a:spLocks noChangeArrowheads="1"/>
            </p:cNvSpPr>
            <p:nvPr/>
          </p:nvSpPr>
          <p:spPr bwMode="auto">
            <a:xfrm>
              <a:off x="482" y="1163"/>
              <a:ext cx="50" cy="42"/>
            </a:xfrm>
            <a:custGeom>
              <a:avLst/>
              <a:gdLst>
                <a:gd name="T0" fmla="*/ 5 w 202"/>
                <a:gd name="T1" fmla="*/ 7 h 169"/>
                <a:gd name="T2" fmla="*/ 8 w 202"/>
                <a:gd name="T3" fmla="*/ 8 h 169"/>
                <a:gd name="T4" fmla="*/ 16 w 202"/>
                <a:gd name="T5" fmla="*/ 13 h 169"/>
                <a:gd name="T6" fmla="*/ 28 w 202"/>
                <a:gd name="T7" fmla="*/ 19 h 169"/>
                <a:gd name="T8" fmla="*/ 44 w 202"/>
                <a:gd name="T9" fmla="*/ 26 h 169"/>
                <a:gd name="T10" fmla="*/ 61 w 202"/>
                <a:gd name="T11" fmla="*/ 36 h 169"/>
                <a:gd name="T12" fmla="*/ 79 w 202"/>
                <a:gd name="T13" fmla="*/ 47 h 169"/>
                <a:gd name="T14" fmla="*/ 96 w 202"/>
                <a:gd name="T15" fmla="*/ 58 h 169"/>
                <a:gd name="T16" fmla="*/ 111 w 202"/>
                <a:gd name="T17" fmla="*/ 71 h 169"/>
                <a:gd name="T18" fmla="*/ 124 w 202"/>
                <a:gd name="T19" fmla="*/ 85 h 169"/>
                <a:gd name="T20" fmla="*/ 134 w 202"/>
                <a:gd name="T21" fmla="*/ 99 h 169"/>
                <a:gd name="T22" fmla="*/ 142 w 202"/>
                <a:gd name="T23" fmla="*/ 114 h 169"/>
                <a:gd name="T24" fmla="*/ 151 w 202"/>
                <a:gd name="T25" fmla="*/ 129 h 169"/>
                <a:gd name="T26" fmla="*/ 159 w 202"/>
                <a:gd name="T27" fmla="*/ 142 h 169"/>
                <a:gd name="T28" fmla="*/ 170 w 202"/>
                <a:gd name="T29" fmla="*/ 153 h 169"/>
                <a:gd name="T30" fmla="*/ 184 w 202"/>
                <a:gd name="T31" fmla="*/ 163 h 169"/>
                <a:gd name="T32" fmla="*/ 202 w 202"/>
                <a:gd name="T33" fmla="*/ 169 h 169"/>
                <a:gd name="T34" fmla="*/ 201 w 202"/>
                <a:gd name="T35" fmla="*/ 168 h 169"/>
                <a:gd name="T36" fmla="*/ 198 w 202"/>
                <a:gd name="T37" fmla="*/ 165 h 169"/>
                <a:gd name="T38" fmla="*/ 193 w 202"/>
                <a:gd name="T39" fmla="*/ 160 h 169"/>
                <a:gd name="T40" fmla="*/ 187 w 202"/>
                <a:gd name="T41" fmla="*/ 153 h 169"/>
                <a:gd name="T42" fmla="*/ 181 w 202"/>
                <a:gd name="T43" fmla="*/ 144 h 169"/>
                <a:gd name="T44" fmla="*/ 173 w 202"/>
                <a:gd name="T45" fmla="*/ 133 h 169"/>
                <a:gd name="T46" fmla="*/ 167 w 202"/>
                <a:gd name="T47" fmla="*/ 120 h 169"/>
                <a:gd name="T48" fmla="*/ 159 w 202"/>
                <a:gd name="T49" fmla="*/ 106 h 169"/>
                <a:gd name="T50" fmla="*/ 152 w 202"/>
                <a:gd name="T51" fmla="*/ 92 h 169"/>
                <a:gd name="T52" fmla="*/ 144 w 202"/>
                <a:gd name="T53" fmla="*/ 80 h 169"/>
                <a:gd name="T54" fmla="*/ 137 w 202"/>
                <a:gd name="T55" fmla="*/ 68 h 169"/>
                <a:gd name="T56" fmla="*/ 129 w 202"/>
                <a:gd name="T57" fmla="*/ 57 h 169"/>
                <a:gd name="T58" fmla="*/ 122 w 202"/>
                <a:gd name="T59" fmla="*/ 48 h 169"/>
                <a:gd name="T60" fmla="*/ 113 w 202"/>
                <a:gd name="T61" fmla="*/ 40 h 169"/>
                <a:gd name="T62" fmla="*/ 104 w 202"/>
                <a:gd name="T63" fmla="*/ 33 h 169"/>
                <a:gd name="T64" fmla="*/ 94 w 202"/>
                <a:gd name="T65" fmla="*/ 27 h 169"/>
                <a:gd name="T66" fmla="*/ 82 w 202"/>
                <a:gd name="T67" fmla="*/ 22 h 169"/>
                <a:gd name="T68" fmla="*/ 66 w 202"/>
                <a:gd name="T69" fmla="*/ 16 h 169"/>
                <a:gd name="T70" fmla="*/ 48 w 202"/>
                <a:gd name="T71" fmla="*/ 9 h 169"/>
                <a:gd name="T72" fmla="*/ 30 w 202"/>
                <a:gd name="T73" fmla="*/ 4 h 169"/>
                <a:gd name="T74" fmla="*/ 15 w 202"/>
                <a:gd name="T75" fmla="*/ 1 h 169"/>
                <a:gd name="T76" fmla="*/ 5 w 202"/>
                <a:gd name="T77" fmla="*/ 0 h 169"/>
                <a:gd name="T78" fmla="*/ 0 w 202"/>
                <a:gd name="T79" fmla="*/ 2 h 169"/>
                <a:gd name="T80" fmla="*/ 5 w 202"/>
                <a:gd name="T81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69">
                  <a:moveTo>
                    <a:pt x="5" y="7"/>
                  </a:moveTo>
                  <a:lnTo>
                    <a:pt x="8" y="8"/>
                  </a:lnTo>
                  <a:lnTo>
                    <a:pt x="16" y="13"/>
                  </a:lnTo>
                  <a:lnTo>
                    <a:pt x="28" y="19"/>
                  </a:lnTo>
                  <a:lnTo>
                    <a:pt x="44" y="26"/>
                  </a:lnTo>
                  <a:lnTo>
                    <a:pt x="61" y="36"/>
                  </a:lnTo>
                  <a:lnTo>
                    <a:pt x="79" y="47"/>
                  </a:lnTo>
                  <a:lnTo>
                    <a:pt x="96" y="58"/>
                  </a:lnTo>
                  <a:lnTo>
                    <a:pt x="111" y="71"/>
                  </a:lnTo>
                  <a:lnTo>
                    <a:pt x="124" y="85"/>
                  </a:lnTo>
                  <a:lnTo>
                    <a:pt x="134" y="99"/>
                  </a:lnTo>
                  <a:lnTo>
                    <a:pt x="142" y="114"/>
                  </a:lnTo>
                  <a:lnTo>
                    <a:pt x="151" y="129"/>
                  </a:lnTo>
                  <a:lnTo>
                    <a:pt x="159" y="142"/>
                  </a:lnTo>
                  <a:lnTo>
                    <a:pt x="170" y="153"/>
                  </a:lnTo>
                  <a:lnTo>
                    <a:pt x="184" y="163"/>
                  </a:lnTo>
                  <a:lnTo>
                    <a:pt x="202" y="169"/>
                  </a:lnTo>
                  <a:lnTo>
                    <a:pt x="201" y="168"/>
                  </a:lnTo>
                  <a:lnTo>
                    <a:pt x="198" y="165"/>
                  </a:lnTo>
                  <a:lnTo>
                    <a:pt x="193" y="160"/>
                  </a:lnTo>
                  <a:lnTo>
                    <a:pt x="187" y="153"/>
                  </a:lnTo>
                  <a:lnTo>
                    <a:pt x="181" y="144"/>
                  </a:lnTo>
                  <a:lnTo>
                    <a:pt x="173" y="133"/>
                  </a:lnTo>
                  <a:lnTo>
                    <a:pt x="167" y="120"/>
                  </a:lnTo>
                  <a:lnTo>
                    <a:pt x="159" y="106"/>
                  </a:lnTo>
                  <a:lnTo>
                    <a:pt x="152" y="92"/>
                  </a:lnTo>
                  <a:lnTo>
                    <a:pt x="144" y="80"/>
                  </a:lnTo>
                  <a:lnTo>
                    <a:pt x="137" y="68"/>
                  </a:lnTo>
                  <a:lnTo>
                    <a:pt x="129" y="57"/>
                  </a:lnTo>
                  <a:lnTo>
                    <a:pt x="122" y="48"/>
                  </a:lnTo>
                  <a:lnTo>
                    <a:pt x="113" y="40"/>
                  </a:lnTo>
                  <a:lnTo>
                    <a:pt x="104" y="33"/>
                  </a:lnTo>
                  <a:lnTo>
                    <a:pt x="94" y="27"/>
                  </a:lnTo>
                  <a:lnTo>
                    <a:pt x="82" y="22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8" name="Freeform 243"/>
            <p:cNvSpPr>
              <a:spLocks noChangeArrowheads="1"/>
            </p:cNvSpPr>
            <p:nvPr/>
          </p:nvSpPr>
          <p:spPr bwMode="auto">
            <a:xfrm>
              <a:off x="519" y="1167"/>
              <a:ext cx="16" cy="32"/>
            </a:xfrm>
            <a:custGeom>
              <a:avLst/>
              <a:gdLst>
                <a:gd name="T0" fmla="*/ 0 w 63"/>
                <a:gd name="T1" fmla="*/ 6 h 127"/>
                <a:gd name="T2" fmla="*/ 2 w 63"/>
                <a:gd name="T3" fmla="*/ 6 h 127"/>
                <a:gd name="T4" fmla="*/ 7 w 63"/>
                <a:gd name="T5" fmla="*/ 7 h 127"/>
                <a:gd name="T6" fmla="*/ 14 w 63"/>
                <a:gd name="T7" fmla="*/ 14 h 127"/>
                <a:gd name="T8" fmla="*/ 19 w 63"/>
                <a:gd name="T9" fmla="*/ 31 h 127"/>
                <a:gd name="T10" fmla="*/ 22 w 63"/>
                <a:gd name="T11" fmla="*/ 44 h 127"/>
                <a:gd name="T12" fmla="*/ 28 w 63"/>
                <a:gd name="T13" fmla="*/ 58 h 127"/>
                <a:gd name="T14" fmla="*/ 35 w 63"/>
                <a:gd name="T15" fmla="*/ 74 h 127"/>
                <a:gd name="T16" fmla="*/ 42 w 63"/>
                <a:gd name="T17" fmla="*/ 89 h 127"/>
                <a:gd name="T18" fmla="*/ 50 w 63"/>
                <a:gd name="T19" fmla="*/ 104 h 127"/>
                <a:gd name="T20" fmla="*/ 56 w 63"/>
                <a:gd name="T21" fmla="*/ 116 h 127"/>
                <a:gd name="T22" fmla="*/ 60 w 63"/>
                <a:gd name="T23" fmla="*/ 124 h 127"/>
                <a:gd name="T24" fmla="*/ 63 w 63"/>
                <a:gd name="T25" fmla="*/ 127 h 127"/>
                <a:gd name="T26" fmla="*/ 58 w 63"/>
                <a:gd name="T27" fmla="*/ 115 h 127"/>
                <a:gd name="T28" fmla="*/ 50 w 63"/>
                <a:gd name="T29" fmla="*/ 89 h 127"/>
                <a:gd name="T30" fmla="*/ 39 w 63"/>
                <a:gd name="T31" fmla="*/ 60 h 127"/>
                <a:gd name="T32" fmla="*/ 32 w 63"/>
                <a:gd name="T33" fmla="*/ 39 h 127"/>
                <a:gd name="T34" fmla="*/ 30 w 63"/>
                <a:gd name="T35" fmla="*/ 33 h 127"/>
                <a:gd name="T36" fmla="*/ 26 w 63"/>
                <a:gd name="T37" fmla="*/ 24 h 127"/>
                <a:gd name="T38" fmla="*/ 23 w 63"/>
                <a:gd name="T39" fmla="*/ 17 h 127"/>
                <a:gd name="T40" fmla="*/ 20 w 63"/>
                <a:gd name="T41" fmla="*/ 9 h 127"/>
                <a:gd name="T42" fmla="*/ 16 w 63"/>
                <a:gd name="T43" fmla="*/ 3 h 127"/>
                <a:gd name="T44" fmla="*/ 10 w 63"/>
                <a:gd name="T45" fmla="*/ 0 h 127"/>
                <a:gd name="T46" fmla="*/ 5 w 63"/>
                <a:gd name="T47" fmla="*/ 1 h 127"/>
                <a:gd name="T48" fmla="*/ 0 w 63"/>
                <a:gd name="T4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7">
                  <a:moveTo>
                    <a:pt x="0" y="6"/>
                  </a:moveTo>
                  <a:lnTo>
                    <a:pt x="2" y="6"/>
                  </a:lnTo>
                  <a:lnTo>
                    <a:pt x="7" y="7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8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3" y="127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30" y="33"/>
                  </a:lnTo>
                  <a:lnTo>
                    <a:pt x="26" y="24"/>
                  </a:lnTo>
                  <a:lnTo>
                    <a:pt x="23" y="17"/>
                  </a:lnTo>
                  <a:lnTo>
                    <a:pt x="20" y="9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9" name="Freeform 244"/>
            <p:cNvSpPr>
              <a:spLocks noChangeArrowheads="1"/>
            </p:cNvSpPr>
            <p:nvPr/>
          </p:nvSpPr>
          <p:spPr bwMode="auto">
            <a:xfrm>
              <a:off x="547" y="927"/>
              <a:ext cx="69" cy="14"/>
            </a:xfrm>
            <a:custGeom>
              <a:avLst/>
              <a:gdLst>
                <a:gd name="T0" fmla="*/ 0 w 275"/>
                <a:gd name="T1" fmla="*/ 1 h 55"/>
                <a:gd name="T2" fmla="*/ 2 w 275"/>
                <a:gd name="T3" fmla="*/ 1 h 55"/>
                <a:gd name="T4" fmla="*/ 8 w 275"/>
                <a:gd name="T5" fmla="*/ 3 h 55"/>
                <a:gd name="T6" fmla="*/ 18 w 275"/>
                <a:gd name="T7" fmla="*/ 4 h 55"/>
                <a:gd name="T8" fmla="*/ 31 w 275"/>
                <a:gd name="T9" fmla="*/ 6 h 55"/>
                <a:gd name="T10" fmla="*/ 45 w 275"/>
                <a:gd name="T11" fmla="*/ 8 h 55"/>
                <a:gd name="T12" fmla="*/ 63 w 275"/>
                <a:gd name="T13" fmla="*/ 11 h 55"/>
                <a:gd name="T14" fmla="*/ 82 w 275"/>
                <a:gd name="T15" fmla="*/ 14 h 55"/>
                <a:gd name="T16" fmla="*/ 102 w 275"/>
                <a:gd name="T17" fmla="*/ 17 h 55"/>
                <a:gd name="T18" fmla="*/ 123 w 275"/>
                <a:gd name="T19" fmla="*/ 22 h 55"/>
                <a:gd name="T20" fmla="*/ 145 w 275"/>
                <a:gd name="T21" fmla="*/ 26 h 55"/>
                <a:gd name="T22" fmla="*/ 166 w 275"/>
                <a:gd name="T23" fmla="*/ 30 h 55"/>
                <a:gd name="T24" fmla="*/ 187 w 275"/>
                <a:gd name="T25" fmla="*/ 35 h 55"/>
                <a:gd name="T26" fmla="*/ 208 w 275"/>
                <a:gd name="T27" fmla="*/ 40 h 55"/>
                <a:gd name="T28" fmla="*/ 226 w 275"/>
                <a:gd name="T29" fmla="*/ 44 h 55"/>
                <a:gd name="T30" fmla="*/ 243 w 275"/>
                <a:gd name="T31" fmla="*/ 49 h 55"/>
                <a:gd name="T32" fmla="*/ 257 w 275"/>
                <a:gd name="T33" fmla="*/ 55 h 55"/>
                <a:gd name="T34" fmla="*/ 259 w 275"/>
                <a:gd name="T35" fmla="*/ 55 h 55"/>
                <a:gd name="T36" fmla="*/ 262 w 275"/>
                <a:gd name="T37" fmla="*/ 55 h 55"/>
                <a:gd name="T38" fmla="*/ 267 w 275"/>
                <a:gd name="T39" fmla="*/ 55 h 55"/>
                <a:gd name="T40" fmla="*/ 273 w 275"/>
                <a:gd name="T41" fmla="*/ 55 h 55"/>
                <a:gd name="T42" fmla="*/ 275 w 275"/>
                <a:gd name="T43" fmla="*/ 54 h 55"/>
                <a:gd name="T44" fmla="*/ 274 w 275"/>
                <a:gd name="T45" fmla="*/ 52 h 55"/>
                <a:gd name="T46" fmla="*/ 268 w 275"/>
                <a:gd name="T47" fmla="*/ 47 h 55"/>
                <a:gd name="T48" fmla="*/ 257 w 275"/>
                <a:gd name="T49" fmla="*/ 42 h 55"/>
                <a:gd name="T50" fmla="*/ 248 w 275"/>
                <a:gd name="T51" fmla="*/ 39 h 55"/>
                <a:gd name="T52" fmla="*/ 237 w 275"/>
                <a:gd name="T53" fmla="*/ 36 h 55"/>
                <a:gd name="T54" fmla="*/ 227 w 275"/>
                <a:gd name="T55" fmla="*/ 31 h 55"/>
                <a:gd name="T56" fmla="*/ 214 w 275"/>
                <a:gd name="T57" fmla="*/ 28 h 55"/>
                <a:gd name="T58" fmla="*/ 200 w 275"/>
                <a:gd name="T59" fmla="*/ 24 h 55"/>
                <a:gd name="T60" fmla="*/ 185 w 275"/>
                <a:gd name="T61" fmla="*/ 21 h 55"/>
                <a:gd name="T62" fmla="*/ 169 w 275"/>
                <a:gd name="T63" fmla="*/ 16 h 55"/>
                <a:gd name="T64" fmla="*/ 153 w 275"/>
                <a:gd name="T65" fmla="*/ 13 h 55"/>
                <a:gd name="T66" fmla="*/ 135 w 275"/>
                <a:gd name="T67" fmla="*/ 10 h 55"/>
                <a:gd name="T68" fmla="*/ 118 w 275"/>
                <a:gd name="T69" fmla="*/ 8 h 55"/>
                <a:gd name="T70" fmla="*/ 99 w 275"/>
                <a:gd name="T71" fmla="*/ 5 h 55"/>
                <a:gd name="T72" fmla="*/ 80 w 275"/>
                <a:gd name="T73" fmla="*/ 4 h 55"/>
                <a:gd name="T74" fmla="*/ 60 w 275"/>
                <a:gd name="T75" fmla="*/ 1 h 55"/>
                <a:gd name="T76" fmla="*/ 40 w 275"/>
                <a:gd name="T77" fmla="*/ 1 h 55"/>
                <a:gd name="T78" fmla="*/ 20 w 275"/>
                <a:gd name="T79" fmla="*/ 0 h 55"/>
                <a:gd name="T80" fmla="*/ 0 w 275"/>
                <a:gd name="T8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5">
                  <a:moveTo>
                    <a:pt x="0" y="1"/>
                  </a:moveTo>
                  <a:lnTo>
                    <a:pt x="2" y="1"/>
                  </a:lnTo>
                  <a:lnTo>
                    <a:pt x="8" y="3"/>
                  </a:lnTo>
                  <a:lnTo>
                    <a:pt x="18" y="4"/>
                  </a:lnTo>
                  <a:lnTo>
                    <a:pt x="31" y="6"/>
                  </a:lnTo>
                  <a:lnTo>
                    <a:pt x="45" y="8"/>
                  </a:lnTo>
                  <a:lnTo>
                    <a:pt x="63" y="11"/>
                  </a:lnTo>
                  <a:lnTo>
                    <a:pt x="82" y="14"/>
                  </a:lnTo>
                  <a:lnTo>
                    <a:pt x="102" y="17"/>
                  </a:lnTo>
                  <a:lnTo>
                    <a:pt x="123" y="22"/>
                  </a:lnTo>
                  <a:lnTo>
                    <a:pt x="145" y="26"/>
                  </a:lnTo>
                  <a:lnTo>
                    <a:pt x="166" y="30"/>
                  </a:lnTo>
                  <a:lnTo>
                    <a:pt x="187" y="35"/>
                  </a:lnTo>
                  <a:lnTo>
                    <a:pt x="208" y="40"/>
                  </a:lnTo>
                  <a:lnTo>
                    <a:pt x="226" y="44"/>
                  </a:lnTo>
                  <a:lnTo>
                    <a:pt x="243" y="4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7" y="55"/>
                  </a:lnTo>
                  <a:lnTo>
                    <a:pt x="273" y="55"/>
                  </a:lnTo>
                  <a:lnTo>
                    <a:pt x="275" y="54"/>
                  </a:lnTo>
                  <a:lnTo>
                    <a:pt x="274" y="52"/>
                  </a:lnTo>
                  <a:lnTo>
                    <a:pt x="268" y="47"/>
                  </a:lnTo>
                  <a:lnTo>
                    <a:pt x="257" y="42"/>
                  </a:lnTo>
                  <a:lnTo>
                    <a:pt x="248" y="39"/>
                  </a:lnTo>
                  <a:lnTo>
                    <a:pt x="237" y="36"/>
                  </a:lnTo>
                  <a:lnTo>
                    <a:pt x="227" y="31"/>
                  </a:lnTo>
                  <a:lnTo>
                    <a:pt x="214" y="28"/>
                  </a:lnTo>
                  <a:lnTo>
                    <a:pt x="200" y="24"/>
                  </a:lnTo>
                  <a:lnTo>
                    <a:pt x="185" y="21"/>
                  </a:lnTo>
                  <a:lnTo>
                    <a:pt x="169" y="16"/>
                  </a:lnTo>
                  <a:lnTo>
                    <a:pt x="153" y="13"/>
                  </a:lnTo>
                  <a:lnTo>
                    <a:pt x="135" y="10"/>
                  </a:lnTo>
                  <a:lnTo>
                    <a:pt x="118" y="8"/>
                  </a:lnTo>
                  <a:lnTo>
                    <a:pt x="99" y="5"/>
                  </a:lnTo>
                  <a:lnTo>
                    <a:pt x="80" y="4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0" name="Freeform 245"/>
            <p:cNvSpPr>
              <a:spLocks noChangeArrowheads="1"/>
            </p:cNvSpPr>
            <p:nvPr/>
          </p:nvSpPr>
          <p:spPr bwMode="auto">
            <a:xfrm>
              <a:off x="269" y="1228"/>
              <a:ext cx="131" cy="11"/>
            </a:xfrm>
            <a:custGeom>
              <a:avLst/>
              <a:gdLst>
                <a:gd name="T0" fmla="*/ 0 w 522"/>
                <a:gd name="T1" fmla="*/ 2 h 45"/>
                <a:gd name="T2" fmla="*/ 5 w 522"/>
                <a:gd name="T3" fmla="*/ 2 h 45"/>
                <a:gd name="T4" fmla="*/ 15 w 522"/>
                <a:gd name="T5" fmla="*/ 4 h 45"/>
                <a:gd name="T6" fmla="*/ 32 w 522"/>
                <a:gd name="T7" fmla="*/ 6 h 45"/>
                <a:gd name="T8" fmla="*/ 55 w 522"/>
                <a:gd name="T9" fmla="*/ 8 h 45"/>
                <a:gd name="T10" fmla="*/ 82 w 522"/>
                <a:gd name="T11" fmla="*/ 12 h 45"/>
                <a:gd name="T12" fmla="*/ 114 w 522"/>
                <a:gd name="T13" fmla="*/ 15 h 45"/>
                <a:gd name="T14" fmla="*/ 150 w 522"/>
                <a:gd name="T15" fmla="*/ 17 h 45"/>
                <a:gd name="T16" fmla="*/ 187 w 522"/>
                <a:gd name="T17" fmla="*/ 19 h 45"/>
                <a:gd name="T18" fmla="*/ 226 w 522"/>
                <a:gd name="T19" fmla="*/ 21 h 45"/>
                <a:gd name="T20" fmla="*/ 267 w 522"/>
                <a:gd name="T21" fmla="*/ 22 h 45"/>
                <a:gd name="T22" fmla="*/ 309 w 522"/>
                <a:gd name="T23" fmla="*/ 22 h 45"/>
                <a:gd name="T24" fmla="*/ 349 w 522"/>
                <a:gd name="T25" fmla="*/ 21 h 45"/>
                <a:gd name="T26" fmla="*/ 388 w 522"/>
                <a:gd name="T27" fmla="*/ 19 h 45"/>
                <a:gd name="T28" fmla="*/ 426 w 522"/>
                <a:gd name="T29" fmla="*/ 15 h 45"/>
                <a:gd name="T30" fmla="*/ 461 w 522"/>
                <a:gd name="T31" fmla="*/ 8 h 45"/>
                <a:gd name="T32" fmla="*/ 493 w 522"/>
                <a:gd name="T33" fmla="*/ 1 h 45"/>
                <a:gd name="T34" fmla="*/ 495 w 522"/>
                <a:gd name="T35" fmla="*/ 1 h 45"/>
                <a:gd name="T36" fmla="*/ 500 w 522"/>
                <a:gd name="T37" fmla="*/ 0 h 45"/>
                <a:gd name="T38" fmla="*/ 508 w 522"/>
                <a:gd name="T39" fmla="*/ 0 h 45"/>
                <a:gd name="T40" fmla="*/ 514 w 522"/>
                <a:gd name="T41" fmla="*/ 0 h 45"/>
                <a:gd name="T42" fmla="*/ 520 w 522"/>
                <a:gd name="T43" fmla="*/ 1 h 45"/>
                <a:gd name="T44" fmla="*/ 522 w 522"/>
                <a:gd name="T45" fmla="*/ 4 h 45"/>
                <a:gd name="T46" fmla="*/ 519 w 522"/>
                <a:gd name="T47" fmla="*/ 10 h 45"/>
                <a:gd name="T48" fmla="*/ 509 w 522"/>
                <a:gd name="T49" fmla="*/ 18 h 45"/>
                <a:gd name="T50" fmla="*/ 500 w 522"/>
                <a:gd name="T51" fmla="*/ 22 h 45"/>
                <a:gd name="T52" fmla="*/ 490 w 522"/>
                <a:gd name="T53" fmla="*/ 28 h 45"/>
                <a:gd name="T54" fmla="*/ 475 w 522"/>
                <a:gd name="T55" fmla="*/ 32 h 45"/>
                <a:gd name="T56" fmla="*/ 458 w 522"/>
                <a:gd name="T57" fmla="*/ 35 h 45"/>
                <a:gd name="T58" fmla="*/ 438 w 522"/>
                <a:gd name="T59" fmla="*/ 38 h 45"/>
                <a:gd name="T60" fmla="*/ 413 w 522"/>
                <a:gd name="T61" fmla="*/ 41 h 45"/>
                <a:gd name="T62" fmla="*/ 386 w 522"/>
                <a:gd name="T63" fmla="*/ 44 h 45"/>
                <a:gd name="T64" fmla="*/ 356 w 522"/>
                <a:gd name="T65" fmla="*/ 45 h 45"/>
                <a:gd name="T66" fmla="*/ 323 w 522"/>
                <a:gd name="T67" fmla="*/ 45 h 45"/>
                <a:gd name="T68" fmla="*/ 287 w 522"/>
                <a:gd name="T69" fmla="*/ 43 h 45"/>
                <a:gd name="T70" fmla="*/ 248 w 522"/>
                <a:gd name="T71" fmla="*/ 40 h 45"/>
                <a:gd name="T72" fmla="*/ 205 w 522"/>
                <a:gd name="T73" fmla="*/ 36 h 45"/>
                <a:gd name="T74" fmla="*/ 158 w 522"/>
                <a:gd name="T75" fmla="*/ 31 h 45"/>
                <a:gd name="T76" fmla="*/ 109 w 522"/>
                <a:gd name="T77" fmla="*/ 23 h 45"/>
                <a:gd name="T78" fmla="*/ 57 w 522"/>
                <a:gd name="T79" fmla="*/ 14 h 45"/>
                <a:gd name="T80" fmla="*/ 0 w 522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45">
                  <a:moveTo>
                    <a:pt x="0" y="2"/>
                  </a:moveTo>
                  <a:lnTo>
                    <a:pt x="5" y="2"/>
                  </a:lnTo>
                  <a:lnTo>
                    <a:pt x="15" y="4"/>
                  </a:lnTo>
                  <a:lnTo>
                    <a:pt x="32" y="6"/>
                  </a:lnTo>
                  <a:lnTo>
                    <a:pt x="55" y="8"/>
                  </a:lnTo>
                  <a:lnTo>
                    <a:pt x="82" y="12"/>
                  </a:lnTo>
                  <a:lnTo>
                    <a:pt x="114" y="15"/>
                  </a:lnTo>
                  <a:lnTo>
                    <a:pt x="150" y="17"/>
                  </a:lnTo>
                  <a:lnTo>
                    <a:pt x="187" y="19"/>
                  </a:lnTo>
                  <a:lnTo>
                    <a:pt x="226" y="21"/>
                  </a:lnTo>
                  <a:lnTo>
                    <a:pt x="267" y="22"/>
                  </a:lnTo>
                  <a:lnTo>
                    <a:pt x="309" y="22"/>
                  </a:lnTo>
                  <a:lnTo>
                    <a:pt x="349" y="21"/>
                  </a:lnTo>
                  <a:lnTo>
                    <a:pt x="388" y="19"/>
                  </a:lnTo>
                  <a:lnTo>
                    <a:pt x="426" y="15"/>
                  </a:lnTo>
                  <a:lnTo>
                    <a:pt x="461" y="8"/>
                  </a:lnTo>
                  <a:lnTo>
                    <a:pt x="493" y="1"/>
                  </a:lnTo>
                  <a:lnTo>
                    <a:pt x="495" y="1"/>
                  </a:lnTo>
                  <a:lnTo>
                    <a:pt x="500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1"/>
                  </a:lnTo>
                  <a:lnTo>
                    <a:pt x="522" y="4"/>
                  </a:lnTo>
                  <a:lnTo>
                    <a:pt x="519" y="10"/>
                  </a:lnTo>
                  <a:lnTo>
                    <a:pt x="509" y="18"/>
                  </a:lnTo>
                  <a:lnTo>
                    <a:pt x="500" y="22"/>
                  </a:lnTo>
                  <a:lnTo>
                    <a:pt x="490" y="28"/>
                  </a:lnTo>
                  <a:lnTo>
                    <a:pt x="475" y="32"/>
                  </a:lnTo>
                  <a:lnTo>
                    <a:pt x="458" y="35"/>
                  </a:lnTo>
                  <a:lnTo>
                    <a:pt x="438" y="38"/>
                  </a:lnTo>
                  <a:lnTo>
                    <a:pt x="413" y="41"/>
                  </a:lnTo>
                  <a:lnTo>
                    <a:pt x="386" y="44"/>
                  </a:lnTo>
                  <a:lnTo>
                    <a:pt x="356" y="45"/>
                  </a:lnTo>
                  <a:lnTo>
                    <a:pt x="323" y="45"/>
                  </a:lnTo>
                  <a:lnTo>
                    <a:pt x="287" y="43"/>
                  </a:lnTo>
                  <a:lnTo>
                    <a:pt x="248" y="40"/>
                  </a:lnTo>
                  <a:lnTo>
                    <a:pt x="205" y="36"/>
                  </a:lnTo>
                  <a:lnTo>
                    <a:pt x="158" y="31"/>
                  </a:lnTo>
                  <a:lnTo>
                    <a:pt x="109" y="23"/>
                  </a:lnTo>
                  <a:lnTo>
                    <a:pt x="57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" name="Freeform 246"/>
            <p:cNvSpPr>
              <a:spLocks noChangeArrowheads="1"/>
            </p:cNvSpPr>
            <p:nvPr/>
          </p:nvSpPr>
          <p:spPr bwMode="auto">
            <a:xfrm>
              <a:off x="441" y="1219"/>
              <a:ext cx="94" cy="8"/>
            </a:xfrm>
            <a:custGeom>
              <a:avLst/>
              <a:gdLst>
                <a:gd name="T0" fmla="*/ 0 w 375"/>
                <a:gd name="T1" fmla="*/ 30 h 30"/>
                <a:gd name="T2" fmla="*/ 3 w 375"/>
                <a:gd name="T3" fmla="*/ 30 h 30"/>
                <a:gd name="T4" fmla="*/ 14 w 375"/>
                <a:gd name="T5" fmla="*/ 29 h 30"/>
                <a:gd name="T6" fmla="*/ 30 w 375"/>
                <a:gd name="T7" fmla="*/ 28 h 30"/>
                <a:gd name="T8" fmla="*/ 51 w 375"/>
                <a:gd name="T9" fmla="*/ 25 h 30"/>
                <a:gd name="T10" fmla="*/ 77 w 375"/>
                <a:gd name="T11" fmla="*/ 24 h 30"/>
                <a:gd name="T12" fmla="*/ 105 w 375"/>
                <a:gd name="T13" fmla="*/ 22 h 30"/>
                <a:gd name="T14" fmla="*/ 135 w 375"/>
                <a:gd name="T15" fmla="*/ 19 h 30"/>
                <a:gd name="T16" fmla="*/ 166 w 375"/>
                <a:gd name="T17" fmla="*/ 17 h 30"/>
                <a:gd name="T18" fmla="*/ 196 w 375"/>
                <a:gd name="T19" fmla="*/ 15 h 30"/>
                <a:gd name="T20" fmla="*/ 227 w 375"/>
                <a:gd name="T21" fmla="*/ 12 h 30"/>
                <a:gd name="T22" fmla="*/ 256 w 375"/>
                <a:gd name="T23" fmla="*/ 9 h 30"/>
                <a:gd name="T24" fmla="*/ 282 w 375"/>
                <a:gd name="T25" fmla="*/ 7 h 30"/>
                <a:gd name="T26" fmla="*/ 304 w 375"/>
                <a:gd name="T27" fmla="*/ 5 h 30"/>
                <a:gd name="T28" fmla="*/ 322 w 375"/>
                <a:gd name="T29" fmla="*/ 3 h 30"/>
                <a:gd name="T30" fmla="*/ 334 w 375"/>
                <a:gd name="T31" fmla="*/ 2 h 30"/>
                <a:gd name="T32" fmla="*/ 340 w 375"/>
                <a:gd name="T33" fmla="*/ 1 h 30"/>
                <a:gd name="T34" fmla="*/ 347 w 375"/>
                <a:gd name="T35" fmla="*/ 0 h 30"/>
                <a:gd name="T36" fmla="*/ 354 w 375"/>
                <a:gd name="T37" fmla="*/ 1 h 30"/>
                <a:gd name="T38" fmla="*/ 363 w 375"/>
                <a:gd name="T39" fmla="*/ 2 h 30"/>
                <a:gd name="T40" fmla="*/ 369 w 375"/>
                <a:gd name="T41" fmla="*/ 4 h 30"/>
                <a:gd name="T42" fmla="*/ 375 w 375"/>
                <a:gd name="T43" fmla="*/ 7 h 30"/>
                <a:gd name="T44" fmla="*/ 375 w 375"/>
                <a:gd name="T45" fmla="*/ 10 h 30"/>
                <a:gd name="T46" fmla="*/ 371 w 375"/>
                <a:gd name="T47" fmla="*/ 14 h 30"/>
                <a:gd name="T48" fmla="*/ 361 w 375"/>
                <a:gd name="T49" fmla="*/ 17 h 30"/>
                <a:gd name="T50" fmla="*/ 350 w 375"/>
                <a:gd name="T51" fmla="*/ 18 h 30"/>
                <a:gd name="T52" fmla="*/ 334 w 375"/>
                <a:gd name="T53" fmla="*/ 20 h 30"/>
                <a:gd name="T54" fmla="*/ 314 w 375"/>
                <a:gd name="T55" fmla="*/ 21 h 30"/>
                <a:gd name="T56" fmla="*/ 288 w 375"/>
                <a:gd name="T57" fmla="*/ 22 h 30"/>
                <a:gd name="T58" fmla="*/ 260 w 375"/>
                <a:gd name="T59" fmla="*/ 23 h 30"/>
                <a:gd name="T60" fmla="*/ 231 w 375"/>
                <a:gd name="T61" fmla="*/ 24 h 30"/>
                <a:gd name="T62" fmla="*/ 199 w 375"/>
                <a:gd name="T63" fmla="*/ 25 h 30"/>
                <a:gd name="T64" fmla="*/ 167 w 375"/>
                <a:gd name="T65" fmla="*/ 26 h 30"/>
                <a:gd name="T66" fmla="*/ 135 w 375"/>
                <a:gd name="T67" fmla="*/ 28 h 30"/>
                <a:gd name="T68" fmla="*/ 105 w 375"/>
                <a:gd name="T69" fmla="*/ 28 h 30"/>
                <a:gd name="T70" fmla="*/ 76 w 375"/>
                <a:gd name="T71" fmla="*/ 29 h 30"/>
                <a:gd name="T72" fmla="*/ 51 w 375"/>
                <a:gd name="T73" fmla="*/ 29 h 30"/>
                <a:gd name="T74" fmla="*/ 30 w 375"/>
                <a:gd name="T75" fmla="*/ 30 h 30"/>
                <a:gd name="T76" fmla="*/ 14 w 375"/>
                <a:gd name="T77" fmla="*/ 30 h 30"/>
                <a:gd name="T78" fmla="*/ 3 w 375"/>
                <a:gd name="T79" fmla="*/ 30 h 30"/>
                <a:gd name="T80" fmla="*/ 0 w 375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5" h="30">
                  <a:moveTo>
                    <a:pt x="0" y="30"/>
                  </a:moveTo>
                  <a:lnTo>
                    <a:pt x="3" y="30"/>
                  </a:lnTo>
                  <a:lnTo>
                    <a:pt x="14" y="29"/>
                  </a:lnTo>
                  <a:lnTo>
                    <a:pt x="30" y="28"/>
                  </a:lnTo>
                  <a:lnTo>
                    <a:pt x="51" y="25"/>
                  </a:lnTo>
                  <a:lnTo>
                    <a:pt x="77" y="24"/>
                  </a:lnTo>
                  <a:lnTo>
                    <a:pt x="105" y="22"/>
                  </a:lnTo>
                  <a:lnTo>
                    <a:pt x="135" y="19"/>
                  </a:lnTo>
                  <a:lnTo>
                    <a:pt x="166" y="17"/>
                  </a:lnTo>
                  <a:lnTo>
                    <a:pt x="196" y="15"/>
                  </a:lnTo>
                  <a:lnTo>
                    <a:pt x="227" y="12"/>
                  </a:lnTo>
                  <a:lnTo>
                    <a:pt x="256" y="9"/>
                  </a:lnTo>
                  <a:lnTo>
                    <a:pt x="282" y="7"/>
                  </a:lnTo>
                  <a:lnTo>
                    <a:pt x="304" y="5"/>
                  </a:lnTo>
                  <a:lnTo>
                    <a:pt x="322" y="3"/>
                  </a:lnTo>
                  <a:lnTo>
                    <a:pt x="334" y="2"/>
                  </a:lnTo>
                  <a:lnTo>
                    <a:pt x="340" y="1"/>
                  </a:lnTo>
                  <a:lnTo>
                    <a:pt x="347" y="0"/>
                  </a:lnTo>
                  <a:lnTo>
                    <a:pt x="354" y="1"/>
                  </a:lnTo>
                  <a:lnTo>
                    <a:pt x="363" y="2"/>
                  </a:lnTo>
                  <a:lnTo>
                    <a:pt x="369" y="4"/>
                  </a:lnTo>
                  <a:lnTo>
                    <a:pt x="375" y="7"/>
                  </a:lnTo>
                  <a:lnTo>
                    <a:pt x="375" y="10"/>
                  </a:lnTo>
                  <a:lnTo>
                    <a:pt x="371" y="14"/>
                  </a:lnTo>
                  <a:lnTo>
                    <a:pt x="361" y="17"/>
                  </a:lnTo>
                  <a:lnTo>
                    <a:pt x="350" y="18"/>
                  </a:lnTo>
                  <a:lnTo>
                    <a:pt x="334" y="20"/>
                  </a:lnTo>
                  <a:lnTo>
                    <a:pt x="314" y="21"/>
                  </a:lnTo>
                  <a:lnTo>
                    <a:pt x="288" y="22"/>
                  </a:lnTo>
                  <a:lnTo>
                    <a:pt x="260" y="23"/>
                  </a:lnTo>
                  <a:lnTo>
                    <a:pt x="231" y="24"/>
                  </a:lnTo>
                  <a:lnTo>
                    <a:pt x="199" y="25"/>
                  </a:lnTo>
                  <a:lnTo>
                    <a:pt x="167" y="26"/>
                  </a:lnTo>
                  <a:lnTo>
                    <a:pt x="135" y="28"/>
                  </a:lnTo>
                  <a:lnTo>
                    <a:pt x="105" y="28"/>
                  </a:lnTo>
                  <a:lnTo>
                    <a:pt x="76" y="29"/>
                  </a:lnTo>
                  <a:lnTo>
                    <a:pt x="51" y="29"/>
                  </a:lnTo>
                  <a:lnTo>
                    <a:pt x="30" y="30"/>
                  </a:lnTo>
                  <a:lnTo>
                    <a:pt x="14" y="3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" name="Freeform 247"/>
            <p:cNvSpPr>
              <a:spLocks noChangeArrowheads="1"/>
            </p:cNvSpPr>
            <p:nvPr/>
          </p:nvSpPr>
          <p:spPr bwMode="auto">
            <a:xfrm>
              <a:off x="542" y="1207"/>
              <a:ext cx="32" cy="15"/>
            </a:xfrm>
            <a:custGeom>
              <a:avLst/>
              <a:gdLst>
                <a:gd name="T0" fmla="*/ 0 w 129"/>
                <a:gd name="T1" fmla="*/ 59 h 59"/>
                <a:gd name="T2" fmla="*/ 7 w 129"/>
                <a:gd name="T3" fmla="*/ 55 h 59"/>
                <a:gd name="T4" fmla="*/ 23 w 129"/>
                <a:gd name="T5" fmla="*/ 46 h 59"/>
                <a:gd name="T6" fmla="*/ 44 w 129"/>
                <a:gd name="T7" fmla="*/ 33 h 59"/>
                <a:gd name="T8" fmla="*/ 70 w 129"/>
                <a:gd name="T9" fmla="*/ 19 h 59"/>
                <a:gd name="T10" fmla="*/ 94 w 129"/>
                <a:gd name="T11" fmla="*/ 7 h 59"/>
                <a:gd name="T12" fmla="*/ 114 w 129"/>
                <a:gd name="T13" fmla="*/ 0 h 59"/>
                <a:gd name="T14" fmla="*/ 127 w 129"/>
                <a:gd name="T15" fmla="*/ 0 h 59"/>
                <a:gd name="T16" fmla="*/ 129 w 129"/>
                <a:gd name="T17" fmla="*/ 9 h 59"/>
                <a:gd name="T18" fmla="*/ 120 w 129"/>
                <a:gd name="T19" fmla="*/ 23 h 59"/>
                <a:gd name="T20" fmla="*/ 104 w 129"/>
                <a:gd name="T21" fmla="*/ 35 h 59"/>
                <a:gd name="T22" fmla="*/ 82 w 129"/>
                <a:gd name="T23" fmla="*/ 43 h 59"/>
                <a:gd name="T24" fmla="*/ 60 w 129"/>
                <a:gd name="T25" fmla="*/ 50 h 59"/>
                <a:gd name="T26" fmla="*/ 38 w 129"/>
                <a:gd name="T27" fmla="*/ 54 h 59"/>
                <a:gd name="T28" fmla="*/ 18 w 129"/>
                <a:gd name="T29" fmla="*/ 57 h 59"/>
                <a:gd name="T30" fmla="*/ 6 w 129"/>
                <a:gd name="T31" fmla="*/ 59 h 59"/>
                <a:gd name="T32" fmla="*/ 0 w 129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59">
                  <a:moveTo>
                    <a:pt x="0" y="59"/>
                  </a:moveTo>
                  <a:lnTo>
                    <a:pt x="7" y="55"/>
                  </a:lnTo>
                  <a:lnTo>
                    <a:pt x="23" y="46"/>
                  </a:lnTo>
                  <a:lnTo>
                    <a:pt x="44" y="33"/>
                  </a:lnTo>
                  <a:lnTo>
                    <a:pt x="70" y="19"/>
                  </a:lnTo>
                  <a:lnTo>
                    <a:pt x="94" y="7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29" y="9"/>
                  </a:lnTo>
                  <a:lnTo>
                    <a:pt x="120" y="23"/>
                  </a:lnTo>
                  <a:lnTo>
                    <a:pt x="104" y="35"/>
                  </a:lnTo>
                  <a:lnTo>
                    <a:pt x="82" y="43"/>
                  </a:lnTo>
                  <a:lnTo>
                    <a:pt x="60" y="50"/>
                  </a:lnTo>
                  <a:lnTo>
                    <a:pt x="38" y="54"/>
                  </a:lnTo>
                  <a:lnTo>
                    <a:pt x="18" y="57"/>
                  </a:lnTo>
                  <a:lnTo>
                    <a:pt x="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3" name="Freeform 248"/>
            <p:cNvSpPr>
              <a:spLocks noChangeArrowheads="1"/>
            </p:cNvSpPr>
            <p:nvPr/>
          </p:nvSpPr>
          <p:spPr bwMode="auto">
            <a:xfrm>
              <a:off x="538" y="1193"/>
              <a:ext cx="40" cy="20"/>
            </a:xfrm>
            <a:custGeom>
              <a:avLst/>
              <a:gdLst>
                <a:gd name="T0" fmla="*/ 0 w 162"/>
                <a:gd name="T1" fmla="*/ 83 h 83"/>
                <a:gd name="T2" fmla="*/ 162 w 162"/>
                <a:gd name="T3" fmla="*/ 0 h 83"/>
                <a:gd name="T4" fmla="*/ 159 w 162"/>
                <a:gd name="T5" fmla="*/ 3 h 83"/>
                <a:gd name="T6" fmla="*/ 149 w 162"/>
                <a:gd name="T7" fmla="*/ 11 h 83"/>
                <a:gd name="T8" fmla="*/ 131 w 162"/>
                <a:gd name="T9" fmla="*/ 23 h 83"/>
                <a:gd name="T10" fmla="*/ 111 w 162"/>
                <a:gd name="T11" fmla="*/ 35 h 83"/>
                <a:gd name="T12" fmla="*/ 87 w 162"/>
                <a:gd name="T13" fmla="*/ 50 h 83"/>
                <a:gd name="T14" fmla="*/ 59 w 162"/>
                <a:gd name="T15" fmla="*/ 63 h 83"/>
                <a:gd name="T16" fmla="*/ 30 w 162"/>
                <a:gd name="T17" fmla="*/ 75 h 83"/>
                <a:gd name="T18" fmla="*/ 0 w 162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83">
                  <a:moveTo>
                    <a:pt x="0" y="83"/>
                  </a:moveTo>
                  <a:lnTo>
                    <a:pt x="162" y="0"/>
                  </a:lnTo>
                  <a:lnTo>
                    <a:pt x="159" y="3"/>
                  </a:lnTo>
                  <a:lnTo>
                    <a:pt x="149" y="11"/>
                  </a:lnTo>
                  <a:lnTo>
                    <a:pt x="131" y="23"/>
                  </a:lnTo>
                  <a:lnTo>
                    <a:pt x="111" y="35"/>
                  </a:lnTo>
                  <a:lnTo>
                    <a:pt x="87" y="50"/>
                  </a:lnTo>
                  <a:lnTo>
                    <a:pt x="59" y="63"/>
                  </a:lnTo>
                  <a:lnTo>
                    <a:pt x="30" y="75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4" name="Freeform 249"/>
            <p:cNvSpPr>
              <a:spLocks noChangeArrowheads="1"/>
            </p:cNvSpPr>
            <p:nvPr/>
          </p:nvSpPr>
          <p:spPr bwMode="auto">
            <a:xfrm>
              <a:off x="372" y="952"/>
              <a:ext cx="63" cy="39"/>
            </a:xfrm>
            <a:custGeom>
              <a:avLst/>
              <a:gdLst>
                <a:gd name="T0" fmla="*/ 0 w 253"/>
                <a:gd name="T1" fmla="*/ 0 h 153"/>
                <a:gd name="T2" fmla="*/ 1 w 253"/>
                <a:gd name="T3" fmla="*/ 1 h 153"/>
                <a:gd name="T4" fmla="*/ 3 w 253"/>
                <a:gd name="T5" fmla="*/ 4 h 153"/>
                <a:gd name="T6" fmla="*/ 8 w 253"/>
                <a:gd name="T7" fmla="*/ 10 h 153"/>
                <a:gd name="T8" fmla="*/ 15 w 253"/>
                <a:gd name="T9" fmla="*/ 17 h 153"/>
                <a:gd name="T10" fmla="*/ 23 w 253"/>
                <a:gd name="T11" fmla="*/ 26 h 153"/>
                <a:gd name="T12" fmla="*/ 33 w 253"/>
                <a:gd name="T13" fmla="*/ 36 h 153"/>
                <a:gd name="T14" fmla="*/ 46 w 253"/>
                <a:gd name="T15" fmla="*/ 48 h 153"/>
                <a:gd name="T16" fmla="*/ 60 w 253"/>
                <a:gd name="T17" fmla="*/ 59 h 153"/>
                <a:gd name="T18" fmla="*/ 76 w 253"/>
                <a:gd name="T19" fmla="*/ 72 h 153"/>
                <a:gd name="T20" fmla="*/ 94 w 253"/>
                <a:gd name="T21" fmla="*/ 85 h 153"/>
                <a:gd name="T22" fmla="*/ 113 w 253"/>
                <a:gd name="T23" fmla="*/ 98 h 153"/>
                <a:gd name="T24" fmla="*/ 135 w 253"/>
                <a:gd name="T25" fmla="*/ 109 h 153"/>
                <a:gd name="T26" fmla="*/ 159 w 253"/>
                <a:gd name="T27" fmla="*/ 122 h 153"/>
                <a:gd name="T28" fmla="*/ 184 w 253"/>
                <a:gd name="T29" fmla="*/ 133 h 153"/>
                <a:gd name="T30" fmla="*/ 211 w 253"/>
                <a:gd name="T31" fmla="*/ 144 h 153"/>
                <a:gd name="T32" fmla="*/ 241 w 253"/>
                <a:gd name="T33" fmla="*/ 153 h 153"/>
                <a:gd name="T34" fmla="*/ 242 w 253"/>
                <a:gd name="T35" fmla="*/ 153 h 153"/>
                <a:gd name="T36" fmla="*/ 245 w 253"/>
                <a:gd name="T37" fmla="*/ 152 h 153"/>
                <a:gd name="T38" fmla="*/ 248 w 253"/>
                <a:gd name="T39" fmla="*/ 150 h 153"/>
                <a:gd name="T40" fmla="*/ 252 w 253"/>
                <a:gd name="T41" fmla="*/ 147 h 153"/>
                <a:gd name="T42" fmla="*/ 253 w 253"/>
                <a:gd name="T43" fmla="*/ 145 h 153"/>
                <a:gd name="T44" fmla="*/ 250 w 253"/>
                <a:gd name="T45" fmla="*/ 140 h 153"/>
                <a:gd name="T46" fmla="*/ 244 w 253"/>
                <a:gd name="T47" fmla="*/ 136 h 153"/>
                <a:gd name="T48" fmla="*/ 233 w 253"/>
                <a:gd name="T49" fmla="*/ 132 h 153"/>
                <a:gd name="T50" fmla="*/ 226 w 253"/>
                <a:gd name="T51" fmla="*/ 130 h 153"/>
                <a:gd name="T52" fmla="*/ 218 w 253"/>
                <a:gd name="T53" fmla="*/ 128 h 153"/>
                <a:gd name="T54" fmla="*/ 209 w 253"/>
                <a:gd name="T55" fmla="*/ 124 h 153"/>
                <a:gd name="T56" fmla="*/ 199 w 253"/>
                <a:gd name="T57" fmla="*/ 121 h 153"/>
                <a:gd name="T58" fmla="*/ 189 w 253"/>
                <a:gd name="T59" fmla="*/ 118 h 153"/>
                <a:gd name="T60" fmla="*/ 177 w 253"/>
                <a:gd name="T61" fmla="*/ 114 h 153"/>
                <a:gd name="T62" fmla="*/ 164 w 253"/>
                <a:gd name="T63" fmla="*/ 108 h 153"/>
                <a:gd name="T64" fmla="*/ 151 w 253"/>
                <a:gd name="T65" fmla="*/ 102 h 153"/>
                <a:gd name="T66" fmla="*/ 136 w 253"/>
                <a:gd name="T67" fmla="*/ 94 h 153"/>
                <a:gd name="T68" fmla="*/ 120 w 253"/>
                <a:gd name="T69" fmla="*/ 86 h 153"/>
                <a:gd name="T70" fmla="*/ 103 w 253"/>
                <a:gd name="T71" fmla="*/ 75 h 153"/>
                <a:gd name="T72" fmla="*/ 85 w 253"/>
                <a:gd name="T73" fmla="*/ 64 h 153"/>
                <a:gd name="T74" fmla="*/ 66 w 253"/>
                <a:gd name="T75" fmla="*/ 51 h 153"/>
                <a:gd name="T76" fmla="*/ 46 w 253"/>
                <a:gd name="T77" fmla="*/ 36 h 153"/>
                <a:gd name="T78" fmla="*/ 23 w 253"/>
                <a:gd name="T79" fmla="*/ 19 h 153"/>
                <a:gd name="T80" fmla="*/ 0 w 253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53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3" y="26"/>
                  </a:lnTo>
                  <a:lnTo>
                    <a:pt x="33" y="36"/>
                  </a:lnTo>
                  <a:lnTo>
                    <a:pt x="46" y="48"/>
                  </a:lnTo>
                  <a:lnTo>
                    <a:pt x="60" y="59"/>
                  </a:lnTo>
                  <a:lnTo>
                    <a:pt x="76" y="72"/>
                  </a:lnTo>
                  <a:lnTo>
                    <a:pt x="94" y="85"/>
                  </a:lnTo>
                  <a:lnTo>
                    <a:pt x="113" y="98"/>
                  </a:lnTo>
                  <a:lnTo>
                    <a:pt x="135" y="109"/>
                  </a:lnTo>
                  <a:lnTo>
                    <a:pt x="159" y="122"/>
                  </a:lnTo>
                  <a:lnTo>
                    <a:pt x="184" y="133"/>
                  </a:lnTo>
                  <a:lnTo>
                    <a:pt x="211" y="144"/>
                  </a:lnTo>
                  <a:lnTo>
                    <a:pt x="241" y="153"/>
                  </a:lnTo>
                  <a:lnTo>
                    <a:pt x="242" y="153"/>
                  </a:lnTo>
                  <a:lnTo>
                    <a:pt x="245" y="152"/>
                  </a:lnTo>
                  <a:lnTo>
                    <a:pt x="248" y="150"/>
                  </a:lnTo>
                  <a:lnTo>
                    <a:pt x="252" y="147"/>
                  </a:lnTo>
                  <a:lnTo>
                    <a:pt x="253" y="145"/>
                  </a:lnTo>
                  <a:lnTo>
                    <a:pt x="250" y="140"/>
                  </a:lnTo>
                  <a:lnTo>
                    <a:pt x="244" y="136"/>
                  </a:lnTo>
                  <a:lnTo>
                    <a:pt x="233" y="132"/>
                  </a:lnTo>
                  <a:lnTo>
                    <a:pt x="226" y="130"/>
                  </a:lnTo>
                  <a:lnTo>
                    <a:pt x="218" y="128"/>
                  </a:lnTo>
                  <a:lnTo>
                    <a:pt x="209" y="124"/>
                  </a:lnTo>
                  <a:lnTo>
                    <a:pt x="199" y="121"/>
                  </a:lnTo>
                  <a:lnTo>
                    <a:pt x="189" y="118"/>
                  </a:lnTo>
                  <a:lnTo>
                    <a:pt x="177" y="114"/>
                  </a:lnTo>
                  <a:lnTo>
                    <a:pt x="164" y="108"/>
                  </a:lnTo>
                  <a:lnTo>
                    <a:pt x="151" y="102"/>
                  </a:lnTo>
                  <a:lnTo>
                    <a:pt x="136" y="94"/>
                  </a:lnTo>
                  <a:lnTo>
                    <a:pt x="120" y="86"/>
                  </a:lnTo>
                  <a:lnTo>
                    <a:pt x="103" y="75"/>
                  </a:lnTo>
                  <a:lnTo>
                    <a:pt x="85" y="64"/>
                  </a:lnTo>
                  <a:lnTo>
                    <a:pt x="66" y="51"/>
                  </a:lnTo>
                  <a:lnTo>
                    <a:pt x="46" y="36"/>
                  </a:lnTo>
                  <a:lnTo>
                    <a:pt x="2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5" name="Freeform 250"/>
            <p:cNvSpPr>
              <a:spLocks noChangeArrowheads="1"/>
            </p:cNvSpPr>
            <p:nvPr/>
          </p:nvSpPr>
          <p:spPr bwMode="auto">
            <a:xfrm>
              <a:off x="375" y="965"/>
              <a:ext cx="24" cy="197"/>
            </a:xfrm>
            <a:custGeom>
              <a:avLst/>
              <a:gdLst>
                <a:gd name="T0" fmla="*/ 4 w 98"/>
                <a:gd name="T1" fmla="*/ 5 h 789"/>
                <a:gd name="T2" fmla="*/ 6 w 98"/>
                <a:gd name="T3" fmla="*/ 11 h 789"/>
                <a:gd name="T4" fmla="*/ 11 w 98"/>
                <a:gd name="T5" fmla="*/ 24 h 789"/>
                <a:gd name="T6" fmla="*/ 19 w 98"/>
                <a:gd name="T7" fmla="*/ 47 h 789"/>
                <a:gd name="T8" fmla="*/ 28 w 98"/>
                <a:gd name="T9" fmla="*/ 78 h 789"/>
                <a:gd name="T10" fmla="*/ 39 w 98"/>
                <a:gd name="T11" fmla="*/ 115 h 789"/>
                <a:gd name="T12" fmla="*/ 50 w 98"/>
                <a:gd name="T13" fmla="*/ 159 h 789"/>
                <a:gd name="T14" fmla="*/ 60 w 98"/>
                <a:gd name="T15" fmla="*/ 209 h 789"/>
                <a:gd name="T16" fmla="*/ 69 w 98"/>
                <a:gd name="T17" fmla="*/ 263 h 789"/>
                <a:gd name="T18" fmla="*/ 75 w 98"/>
                <a:gd name="T19" fmla="*/ 322 h 789"/>
                <a:gd name="T20" fmla="*/ 80 w 98"/>
                <a:gd name="T21" fmla="*/ 385 h 789"/>
                <a:gd name="T22" fmla="*/ 80 w 98"/>
                <a:gd name="T23" fmla="*/ 450 h 789"/>
                <a:gd name="T24" fmla="*/ 76 w 98"/>
                <a:gd name="T25" fmla="*/ 516 h 789"/>
                <a:gd name="T26" fmla="*/ 67 w 98"/>
                <a:gd name="T27" fmla="*/ 584 h 789"/>
                <a:gd name="T28" fmla="*/ 51 w 98"/>
                <a:gd name="T29" fmla="*/ 653 h 789"/>
                <a:gd name="T30" fmla="*/ 29 w 98"/>
                <a:gd name="T31" fmla="*/ 722 h 789"/>
                <a:gd name="T32" fmla="*/ 0 w 98"/>
                <a:gd name="T33" fmla="*/ 789 h 789"/>
                <a:gd name="T34" fmla="*/ 2 w 98"/>
                <a:gd name="T35" fmla="*/ 785 h 789"/>
                <a:gd name="T36" fmla="*/ 8 w 98"/>
                <a:gd name="T37" fmla="*/ 775 h 789"/>
                <a:gd name="T38" fmla="*/ 18 w 98"/>
                <a:gd name="T39" fmla="*/ 758 h 789"/>
                <a:gd name="T40" fmla="*/ 28 w 98"/>
                <a:gd name="T41" fmla="*/ 735 h 789"/>
                <a:gd name="T42" fmla="*/ 41 w 98"/>
                <a:gd name="T43" fmla="*/ 706 h 789"/>
                <a:gd name="T44" fmla="*/ 55 w 98"/>
                <a:gd name="T45" fmla="*/ 670 h 789"/>
                <a:gd name="T46" fmla="*/ 68 w 98"/>
                <a:gd name="T47" fmla="*/ 629 h 789"/>
                <a:gd name="T48" fmla="*/ 80 w 98"/>
                <a:gd name="T49" fmla="*/ 583 h 789"/>
                <a:gd name="T50" fmla="*/ 89 w 98"/>
                <a:gd name="T51" fmla="*/ 531 h 789"/>
                <a:gd name="T52" fmla="*/ 96 w 98"/>
                <a:gd name="T53" fmla="*/ 473 h 789"/>
                <a:gd name="T54" fmla="*/ 98 w 98"/>
                <a:gd name="T55" fmla="*/ 411 h 789"/>
                <a:gd name="T56" fmla="*/ 97 w 98"/>
                <a:gd name="T57" fmla="*/ 345 h 789"/>
                <a:gd name="T58" fmla="*/ 89 w 98"/>
                <a:gd name="T59" fmla="*/ 274 h 789"/>
                <a:gd name="T60" fmla="*/ 75 w 98"/>
                <a:gd name="T61" fmla="*/ 198 h 789"/>
                <a:gd name="T62" fmla="*/ 54 w 98"/>
                <a:gd name="T63" fmla="*/ 118 h 789"/>
                <a:gd name="T64" fmla="*/ 25 w 98"/>
                <a:gd name="T65" fmla="*/ 35 h 789"/>
                <a:gd name="T66" fmla="*/ 24 w 98"/>
                <a:gd name="T67" fmla="*/ 27 h 789"/>
                <a:gd name="T68" fmla="*/ 20 w 98"/>
                <a:gd name="T69" fmla="*/ 11 h 789"/>
                <a:gd name="T70" fmla="*/ 12 w 98"/>
                <a:gd name="T71" fmla="*/ 0 h 789"/>
                <a:gd name="T72" fmla="*/ 4 w 98"/>
                <a:gd name="T73" fmla="*/ 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789">
                  <a:moveTo>
                    <a:pt x="4" y="5"/>
                  </a:moveTo>
                  <a:lnTo>
                    <a:pt x="6" y="11"/>
                  </a:lnTo>
                  <a:lnTo>
                    <a:pt x="11" y="24"/>
                  </a:lnTo>
                  <a:lnTo>
                    <a:pt x="19" y="47"/>
                  </a:lnTo>
                  <a:lnTo>
                    <a:pt x="28" y="78"/>
                  </a:lnTo>
                  <a:lnTo>
                    <a:pt x="39" y="115"/>
                  </a:lnTo>
                  <a:lnTo>
                    <a:pt x="50" y="159"/>
                  </a:lnTo>
                  <a:lnTo>
                    <a:pt x="60" y="209"/>
                  </a:lnTo>
                  <a:lnTo>
                    <a:pt x="69" y="263"/>
                  </a:lnTo>
                  <a:lnTo>
                    <a:pt x="75" y="322"/>
                  </a:lnTo>
                  <a:lnTo>
                    <a:pt x="80" y="385"/>
                  </a:lnTo>
                  <a:lnTo>
                    <a:pt x="80" y="450"/>
                  </a:lnTo>
                  <a:lnTo>
                    <a:pt x="76" y="516"/>
                  </a:lnTo>
                  <a:lnTo>
                    <a:pt x="67" y="584"/>
                  </a:lnTo>
                  <a:lnTo>
                    <a:pt x="51" y="653"/>
                  </a:lnTo>
                  <a:lnTo>
                    <a:pt x="29" y="722"/>
                  </a:lnTo>
                  <a:lnTo>
                    <a:pt x="0" y="789"/>
                  </a:lnTo>
                  <a:lnTo>
                    <a:pt x="2" y="785"/>
                  </a:lnTo>
                  <a:lnTo>
                    <a:pt x="8" y="775"/>
                  </a:lnTo>
                  <a:lnTo>
                    <a:pt x="18" y="758"/>
                  </a:lnTo>
                  <a:lnTo>
                    <a:pt x="28" y="735"/>
                  </a:lnTo>
                  <a:lnTo>
                    <a:pt x="41" y="706"/>
                  </a:lnTo>
                  <a:lnTo>
                    <a:pt x="55" y="670"/>
                  </a:lnTo>
                  <a:lnTo>
                    <a:pt x="68" y="629"/>
                  </a:lnTo>
                  <a:lnTo>
                    <a:pt x="80" y="583"/>
                  </a:lnTo>
                  <a:lnTo>
                    <a:pt x="89" y="531"/>
                  </a:lnTo>
                  <a:lnTo>
                    <a:pt x="96" y="473"/>
                  </a:lnTo>
                  <a:lnTo>
                    <a:pt x="98" y="411"/>
                  </a:lnTo>
                  <a:lnTo>
                    <a:pt x="97" y="345"/>
                  </a:lnTo>
                  <a:lnTo>
                    <a:pt x="89" y="274"/>
                  </a:lnTo>
                  <a:lnTo>
                    <a:pt x="75" y="198"/>
                  </a:lnTo>
                  <a:lnTo>
                    <a:pt x="54" y="118"/>
                  </a:lnTo>
                  <a:lnTo>
                    <a:pt x="25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2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6" name="Freeform 251"/>
            <p:cNvSpPr>
              <a:spLocks noChangeArrowheads="1"/>
            </p:cNvSpPr>
            <p:nvPr/>
          </p:nvSpPr>
          <p:spPr bwMode="auto">
            <a:xfrm>
              <a:off x="353" y="809"/>
              <a:ext cx="39" cy="25"/>
            </a:xfrm>
            <a:custGeom>
              <a:avLst/>
              <a:gdLst>
                <a:gd name="T0" fmla="*/ 0 w 158"/>
                <a:gd name="T1" fmla="*/ 0 h 103"/>
                <a:gd name="T2" fmla="*/ 1 w 158"/>
                <a:gd name="T3" fmla="*/ 2 h 103"/>
                <a:gd name="T4" fmla="*/ 5 w 158"/>
                <a:gd name="T5" fmla="*/ 6 h 103"/>
                <a:gd name="T6" fmla="*/ 13 w 158"/>
                <a:gd name="T7" fmla="*/ 13 h 103"/>
                <a:gd name="T8" fmla="*/ 21 w 158"/>
                <a:gd name="T9" fmla="*/ 20 h 103"/>
                <a:gd name="T10" fmla="*/ 32 w 158"/>
                <a:gd name="T11" fmla="*/ 30 h 103"/>
                <a:gd name="T12" fmla="*/ 44 w 158"/>
                <a:gd name="T13" fmla="*/ 37 h 103"/>
                <a:gd name="T14" fmla="*/ 58 w 158"/>
                <a:gd name="T15" fmla="*/ 45 h 103"/>
                <a:gd name="T16" fmla="*/ 72 w 158"/>
                <a:gd name="T17" fmla="*/ 51 h 103"/>
                <a:gd name="T18" fmla="*/ 86 w 158"/>
                <a:gd name="T19" fmla="*/ 55 h 103"/>
                <a:gd name="T20" fmla="*/ 100 w 158"/>
                <a:gd name="T21" fmla="*/ 60 h 103"/>
                <a:gd name="T22" fmla="*/ 113 w 158"/>
                <a:gd name="T23" fmla="*/ 63 h 103"/>
                <a:gd name="T24" fmla="*/ 125 w 158"/>
                <a:gd name="T25" fmla="*/ 67 h 103"/>
                <a:gd name="T26" fmla="*/ 136 w 158"/>
                <a:gd name="T27" fmla="*/ 73 h 103"/>
                <a:gd name="T28" fmla="*/ 145 w 158"/>
                <a:gd name="T29" fmla="*/ 80 h 103"/>
                <a:gd name="T30" fmla="*/ 153 w 158"/>
                <a:gd name="T31" fmla="*/ 91 h 103"/>
                <a:gd name="T32" fmla="*/ 158 w 158"/>
                <a:gd name="T33" fmla="*/ 103 h 103"/>
                <a:gd name="T34" fmla="*/ 158 w 158"/>
                <a:gd name="T35" fmla="*/ 102 h 103"/>
                <a:gd name="T36" fmla="*/ 158 w 158"/>
                <a:gd name="T37" fmla="*/ 98 h 103"/>
                <a:gd name="T38" fmla="*/ 157 w 158"/>
                <a:gd name="T39" fmla="*/ 92 h 103"/>
                <a:gd name="T40" fmla="*/ 153 w 158"/>
                <a:gd name="T41" fmla="*/ 83 h 103"/>
                <a:gd name="T42" fmla="*/ 143 w 158"/>
                <a:gd name="T43" fmla="*/ 75 h 103"/>
                <a:gd name="T44" fmla="*/ 129 w 158"/>
                <a:gd name="T45" fmla="*/ 65 h 103"/>
                <a:gd name="T46" fmla="*/ 108 w 158"/>
                <a:gd name="T47" fmla="*/ 55 h 103"/>
                <a:gd name="T48" fmla="*/ 79 w 158"/>
                <a:gd name="T49" fmla="*/ 47 h 103"/>
                <a:gd name="T50" fmla="*/ 78 w 158"/>
                <a:gd name="T51" fmla="*/ 47 h 103"/>
                <a:gd name="T52" fmla="*/ 73 w 158"/>
                <a:gd name="T53" fmla="*/ 45 h 103"/>
                <a:gd name="T54" fmla="*/ 66 w 158"/>
                <a:gd name="T55" fmla="*/ 43 h 103"/>
                <a:gd name="T56" fmla="*/ 57 w 158"/>
                <a:gd name="T57" fmla="*/ 38 h 103"/>
                <a:gd name="T58" fmla="*/ 45 w 158"/>
                <a:gd name="T59" fmla="*/ 33 h 103"/>
                <a:gd name="T60" fmla="*/ 32 w 158"/>
                <a:gd name="T61" fmla="*/ 25 h 103"/>
                <a:gd name="T62" fmla="*/ 17 w 158"/>
                <a:gd name="T63" fmla="*/ 14 h 103"/>
                <a:gd name="T64" fmla="*/ 0 w 158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03">
                  <a:moveTo>
                    <a:pt x="0" y="0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3" y="13"/>
                  </a:lnTo>
                  <a:lnTo>
                    <a:pt x="21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5"/>
                  </a:lnTo>
                  <a:lnTo>
                    <a:pt x="72" y="51"/>
                  </a:lnTo>
                  <a:lnTo>
                    <a:pt x="86" y="55"/>
                  </a:lnTo>
                  <a:lnTo>
                    <a:pt x="100" y="60"/>
                  </a:lnTo>
                  <a:lnTo>
                    <a:pt x="113" y="63"/>
                  </a:lnTo>
                  <a:lnTo>
                    <a:pt x="125" y="67"/>
                  </a:lnTo>
                  <a:lnTo>
                    <a:pt x="136" y="73"/>
                  </a:lnTo>
                  <a:lnTo>
                    <a:pt x="145" y="80"/>
                  </a:lnTo>
                  <a:lnTo>
                    <a:pt x="153" y="91"/>
                  </a:lnTo>
                  <a:lnTo>
                    <a:pt x="158" y="103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7" y="92"/>
                  </a:lnTo>
                  <a:lnTo>
                    <a:pt x="153" y="83"/>
                  </a:lnTo>
                  <a:lnTo>
                    <a:pt x="143" y="75"/>
                  </a:lnTo>
                  <a:lnTo>
                    <a:pt x="129" y="65"/>
                  </a:lnTo>
                  <a:lnTo>
                    <a:pt x="108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3" y="45"/>
                  </a:lnTo>
                  <a:lnTo>
                    <a:pt x="66" y="43"/>
                  </a:lnTo>
                  <a:lnTo>
                    <a:pt x="57" y="38"/>
                  </a:lnTo>
                  <a:lnTo>
                    <a:pt x="45" y="33"/>
                  </a:lnTo>
                  <a:lnTo>
                    <a:pt x="32" y="25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97" name="Text Box 252"/>
          <p:cNvSpPr txBox="1">
            <a:spLocks noChangeArrowheads="1"/>
          </p:cNvSpPr>
          <p:nvPr/>
        </p:nvSpPr>
        <p:spPr bwMode="auto">
          <a:xfrm>
            <a:off x="95349" y="4335744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err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Admin</a:t>
            </a:r>
            <a:endParaRPr lang="it-IT" sz="1400" b="1" dirty="0">
              <a:solidFill>
                <a:schemeClr val="tx1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498" name="Picture 25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12" y="4653136"/>
            <a:ext cx="9445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9" name="Picture 254" descr="moni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78" y="3962726"/>
            <a:ext cx="1790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Picture 255" descr="TRACK-USER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15" y="4139578"/>
            <a:ext cx="161131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" name="Picture 256" descr="moni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2" y="4897674"/>
            <a:ext cx="1790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257" descr="TRACK-US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7" y="5100874"/>
            <a:ext cx="160337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" name="Picture 258" descr="moni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2" y="4802469"/>
            <a:ext cx="1790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" name="Picture 259" descr="TRACK-USER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92" y="4999319"/>
            <a:ext cx="1616075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" name="Line 260"/>
          <p:cNvSpPr>
            <a:spLocks noChangeShapeType="1"/>
          </p:cNvSpPr>
          <p:nvPr/>
        </p:nvSpPr>
        <p:spPr bwMode="auto">
          <a:xfrm flipH="1">
            <a:off x="685899" y="4318281"/>
            <a:ext cx="269875" cy="693738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6" name="Line 261"/>
          <p:cNvSpPr>
            <a:spLocks noChangeShapeType="1"/>
          </p:cNvSpPr>
          <p:nvPr/>
        </p:nvSpPr>
        <p:spPr bwMode="auto">
          <a:xfrm>
            <a:off x="992287" y="4284944"/>
            <a:ext cx="1893887" cy="723900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7" name="Line 262"/>
          <p:cNvSpPr>
            <a:spLocks noChangeShapeType="1"/>
          </p:cNvSpPr>
          <p:nvPr/>
        </p:nvSpPr>
        <p:spPr bwMode="auto">
          <a:xfrm>
            <a:off x="1033562" y="4229381"/>
            <a:ext cx="676275" cy="100013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08" name="Group 269"/>
          <p:cNvGrpSpPr>
            <a:grpSpLocks/>
          </p:cNvGrpSpPr>
          <p:nvPr/>
        </p:nvGrpSpPr>
        <p:grpSpPr bwMode="auto">
          <a:xfrm rot="1850747">
            <a:off x="4661705" y="3309177"/>
            <a:ext cx="2842881" cy="818295"/>
            <a:chOff x="1614" y="3111"/>
            <a:chExt cx="1040" cy="510"/>
          </a:xfrm>
        </p:grpSpPr>
        <p:sp>
          <p:nvSpPr>
            <p:cNvPr id="509" name="Line 270"/>
            <p:cNvSpPr>
              <a:spLocks noChangeShapeType="1"/>
            </p:cNvSpPr>
            <p:nvPr/>
          </p:nvSpPr>
          <p:spPr bwMode="auto">
            <a:xfrm flipV="1">
              <a:off x="1698" y="3111"/>
              <a:ext cx="905" cy="510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0" name="AutoShape 271"/>
            <p:cNvSpPr>
              <a:spLocks noChangeArrowheads="1"/>
            </p:cNvSpPr>
            <p:nvPr/>
          </p:nvSpPr>
          <p:spPr bwMode="auto">
            <a:xfrm rot="20495409">
              <a:off x="1614" y="3113"/>
              <a:ext cx="1040" cy="232"/>
            </a:xfrm>
            <a:prstGeom prst="roundRect">
              <a:avLst>
                <a:gd name="adj" fmla="val 48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5.</a:t>
              </a: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en-GB" sz="1800" b="1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get output</a:t>
              </a:r>
            </a:p>
          </p:txBody>
        </p:sp>
      </p:grpSp>
      <p:sp>
        <p:nvSpPr>
          <p:cNvPr id="511" name="Rectangle 268"/>
          <p:cNvSpPr>
            <a:spLocks noChangeArrowheads="1"/>
          </p:cNvSpPr>
          <p:nvPr/>
        </p:nvSpPr>
        <p:spPr bwMode="auto">
          <a:xfrm>
            <a:off x="7930896" y="2688265"/>
            <a:ext cx="66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2000" b="1" dirty="0" smtClean="0">
                <a:latin typeface="Comic Sans MS" pitchFamily="66" charset="0"/>
                <a:ea typeface="ＭＳ Ｐゴシック" charset="-128"/>
              </a:rPr>
              <a:t>The </a:t>
            </a:r>
            <a:r>
              <a:rPr lang="it-IT" sz="2000" b="1" dirty="0" err="1" smtClean="0">
                <a:latin typeface="Comic Sans MS" pitchFamily="66" charset="0"/>
                <a:ea typeface="ＭＳ Ｐゴシック" charset="-128"/>
              </a:rPr>
              <a:t>Grid</a:t>
            </a:r>
            <a:endParaRPr lang="it-IT" sz="2000" b="1" dirty="0">
              <a:latin typeface="Comic Sans MS" pitchFamily="66" charset="0"/>
              <a:ea typeface="ＭＳ Ｐゴシック" charset="-128"/>
            </a:endParaRPr>
          </a:p>
        </p:txBody>
      </p:sp>
      <p:graphicFrame>
        <p:nvGraphicFramePr>
          <p:cNvPr id="512" name="Oggetto 5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355086"/>
              </p:ext>
            </p:extLst>
          </p:nvPr>
        </p:nvGraphicFramePr>
        <p:xfrm>
          <a:off x="2737688" y="261397"/>
          <a:ext cx="826200" cy="107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Visio" r:id="rId16" imgW="508000" imgH="812800" progId="">
                  <p:embed/>
                </p:oleObj>
              </mc:Choice>
              <mc:Fallback>
                <p:oleObj name="Visio" r:id="rId16" imgW="508000" imgH="81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688" y="261397"/>
                        <a:ext cx="826200" cy="10793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" name="Line 30"/>
          <p:cNvSpPr>
            <a:spLocks noChangeShapeType="1"/>
          </p:cNvSpPr>
          <p:nvPr/>
        </p:nvSpPr>
        <p:spPr bwMode="auto">
          <a:xfrm flipH="1" flipV="1">
            <a:off x="3513478" y="1203300"/>
            <a:ext cx="473930" cy="867079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" name="AutoShape 145"/>
          <p:cNvSpPr>
            <a:spLocks noChangeArrowheads="1"/>
          </p:cNvSpPr>
          <p:nvPr/>
        </p:nvSpPr>
        <p:spPr bwMode="auto">
          <a:xfrm rot="3645479">
            <a:off x="2712884" y="1281279"/>
            <a:ext cx="2292350" cy="380939"/>
          </a:xfrm>
          <a:prstGeom prst="roundRect">
            <a:avLst>
              <a:gd name="adj" fmla="val 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2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”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.</a:t>
            </a:r>
            <a:r>
              <a:rPr lang="en-GB" sz="1800" b="1" dirty="0" smtClean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authZ</a:t>
            </a:r>
            <a:endParaRPr lang="en-GB" sz="18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515" name="Immagine 5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43" y="469900"/>
            <a:ext cx="1115334" cy="438820"/>
          </a:xfrm>
          <a:prstGeom prst="rect">
            <a:avLst/>
          </a:prstGeom>
        </p:spPr>
      </p:pic>
      <p:pic>
        <p:nvPicPr>
          <p:cNvPr id="516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06997" y="1115169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" name="Rectangle 268"/>
          <p:cNvSpPr>
            <a:spLocks noChangeArrowheads="1"/>
          </p:cNvSpPr>
          <p:nvPr/>
        </p:nvSpPr>
        <p:spPr bwMode="auto">
          <a:xfrm>
            <a:off x="7991146" y="827137"/>
            <a:ext cx="66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1800" dirty="0" err="1" smtClean="0">
                <a:latin typeface="Comic Sans MS" pitchFamily="66" charset="0"/>
                <a:ea typeface="ＭＳ Ｐゴシック" charset="-128"/>
              </a:rPr>
              <a:t>eToken</a:t>
            </a:r>
            <a:r>
              <a:rPr lang="it-IT" sz="1800" dirty="0" smtClean="0">
                <a:latin typeface="Comic Sans MS" pitchFamily="66" charset="0"/>
                <a:ea typeface="ＭＳ Ｐゴシック" charset="-128"/>
              </a:rPr>
              <a:t> server</a:t>
            </a:r>
            <a:endParaRPr lang="it-IT" sz="1800" b="1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19" name="AutoShape 145"/>
          <p:cNvSpPr>
            <a:spLocks noChangeArrowheads="1"/>
          </p:cNvSpPr>
          <p:nvPr/>
        </p:nvSpPr>
        <p:spPr bwMode="auto">
          <a:xfrm rot="1352490">
            <a:off x="1534232" y="1333558"/>
            <a:ext cx="2292350" cy="380939"/>
          </a:xfrm>
          <a:prstGeom prst="roundRect">
            <a:avLst>
              <a:gd name="adj" fmla="val 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2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’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.</a:t>
            </a:r>
            <a:r>
              <a:rPr lang="en-GB" sz="1800" b="1" dirty="0" smtClean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authN</a:t>
            </a:r>
            <a:endParaRPr lang="en-GB" sz="18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20" name="Line 30"/>
          <p:cNvSpPr>
            <a:spLocks noChangeShapeType="1"/>
          </p:cNvSpPr>
          <p:nvPr/>
        </p:nvSpPr>
        <p:spPr bwMode="auto">
          <a:xfrm flipH="1" flipV="1">
            <a:off x="1836811" y="1369664"/>
            <a:ext cx="1771829" cy="681115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21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3" y="514259"/>
            <a:ext cx="1186549" cy="118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" name="Rectangle 268"/>
          <p:cNvSpPr>
            <a:spLocks noChangeArrowheads="1"/>
          </p:cNvSpPr>
          <p:nvPr/>
        </p:nvSpPr>
        <p:spPr bwMode="auto">
          <a:xfrm>
            <a:off x="899592" y="1638904"/>
            <a:ext cx="66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1800" b="1" dirty="0" smtClean="0">
                <a:latin typeface="Comic Sans MS" pitchFamily="66" charset="0"/>
                <a:ea typeface="ＭＳ Ｐゴシック" charset="-128"/>
              </a:rPr>
              <a:t>Identity Provider</a:t>
            </a:r>
            <a:endParaRPr lang="it-IT" sz="1800" b="1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23" name="Rectangle 268"/>
          <p:cNvSpPr>
            <a:spLocks noChangeArrowheads="1"/>
          </p:cNvSpPr>
          <p:nvPr/>
        </p:nvSpPr>
        <p:spPr bwMode="auto">
          <a:xfrm>
            <a:off x="2791034" y="11452"/>
            <a:ext cx="66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1800" b="1" dirty="0" smtClean="0">
                <a:latin typeface="Comic Sans MS" pitchFamily="66" charset="0"/>
                <a:ea typeface="ＭＳ Ｐゴシック" charset="-128"/>
              </a:rPr>
              <a:t>User </a:t>
            </a:r>
            <a:r>
              <a:rPr lang="it-IT" sz="1800" b="1" dirty="0" err="1" smtClean="0">
                <a:latin typeface="Comic Sans MS" pitchFamily="66" charset="0"/>
                <a:ea typeface="ＭＳ Ｐゴシック" charset="-128"/>
              </a:rPr>
              <a:t>Registry</a:t>
            </a:r>
            <a:endParaRPr lang="it-IT" sz="1800" b="1" dirty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82" y="1924363"/>
            <a:ext cx="20304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>
            <a:off x="8024420" y="1115169"/>
            <a:ext cx="1012076" cy="1168845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8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395" grpId="0" animBg="1"/>
      <p:bldP spid="497" grpId="0"/>
      <p:bldP spid="505" grpId="0" animBg="1"/>
      <p:bldP spid="506" grpId="0" animBg="1"/>
      <p:bldP spid="50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33917"/>
            <a:ext cx="6624736" cy="5075403"/>
          </a:xfrm>
          <a:prstGeom prst="rect">
            <a:avLst/>
          </a:prstGeom>
        </p:spPr>
      </p:pic>
      <p:sp>
        <p:nvSpPr>
          <p:cNvPr id="14" name="Titolo 8"/>
          <p:cNvSpPr txBox="1">
            <a:spLocks/>
          </p:cNvSpPr>
          <p:nvPr/>
        </p:nvSpPr>
        <p:spPr>
          <a:xfrm>
            <a:off x="935088" y="332656"/>
            <a:ext cx="820891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b="0" dirty="0" smtClean="0">
                <a:solidFill>
                  <a:schemeClr val="tx1"/>
                </a:solidFill>
              </a:rPr>
              <a:t>The «</a:t>
            </a:r>
            <a:r>
              <a:rPr lang="it-IT" b="0" dirty="0" err="1" smtClean="0">
                <a:solidFill>
                  <a:schemeClr val="tx1"/>
                </a:solidFill>
              </a:rPr>
              <a:t>lightweight</a:t>
            </a:r>
            <a:r>
              <a:rPr lang="it-IT" b="0" dirty="0" smtClean="0">
                <a:solidFill>
                  <a:schemeClr val="tx1"/>
                </a:solidFill>
              </a:rPr>
              <a:t>» </a:t>
            </a:r>
            <a:r>
              <a:rPr lang="it-IT" b="0" dirty="0" err="1" smtClean="0">
                <a:solidFill>
                  <a:schemeClr val="tx1"/>
                </a:solidFill>
              </a:rPr>
              <a:t>crypto-library</a:t>
            </a:r>
            <a:endParaRPr lang="it-IT" b="0" dirty="0">
              <a:solidFill>
                <a:schemeClr val="tx1"/>
              </a:solidFill>
            </a:endParaRPr>
          </a:p>
        </p:txBody>
      </p:sp>
      <p:sp>
        <p:nvSpPr>
          <p:cNvPr id="1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4"/>
          <p:cNvGrpSpPr>
            <a:grpSpLocks/>
          </p:cNvGrpSpPr>
          <p:nvPr/>
        </p:nvGrpSpPr>
        <p:grpSpPr bwMode="auto">
          <a:xfrm>
            <a:off x="5724535" y="1474788"/>
            <a:ext cx="3163892" cy="4833938"/>
            <a:chOff x="3606" y="929"/>
            <a:chExt cx="1993" cy="3045"/>
          </a:xfrm>
        </p:grpSpPr>
        <p:pic>
          <p:nvPicPr>
            <p:cNvPr id="1028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0" t="49194" r="26060" b="42770"/>
            <a:stretch>
              <a:fillRect/>
            </a:stretch>
          </p:blipFill>
          <p:spPr bwMode="auto">
            <a:xfrm>
              <a:off x="4060" y="1130"/>
              <a:ext cx="907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5" name="Picture 6" descr="EToken_Blue_Pr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" y="1149"/>
              <a:ext cx="54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6" name="Picture 7" descr="BS00979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2509"/>
              <a:ext cx="29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7" name="AutoShape 8"/>
            <p:cNvSpPr>
              <a:spLocks noChangeArrowheads="1"/>
            </p:cNvSpPr>
            <p:nvPr/>
          </p:nvSpPr>
          <p:spPr bwMode="auto">
            <a:xfrm>
              <a:off x="4151" y="929"/>
              <a:ext cx="1224" cy="192"/>
            </a:xfrm>
            <a:prstGeom prst="roundRect">
              <a:avLst>
                <a:gd name="adj" fmla="val 58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 dirty="0" err="1">
                  <a:solidFill>
                    <a:srgbClr val="FC2818"/>
                  </a:solidFill>
                  <a:latin typeface="Comic Sans MS" pitchFamily="66" charset="0"/>
                  <a:ea typeface="ＭＳ Ｐゴシック" pitchFamily="34" charset="-128"/>
                </a:rPr>
                <a:t>eTokenServer</a:t>
              </a:r>
              <a:endParaRPr lang="en-GB" sz="1400" b="1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pic>
          <p:nvPicPr>
            <p:cNvPr id="1028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" y="2766"/>
              <a:ext cx="497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89" name="AutoShape 10"/>
            <p:cNvSpPr>
              <a:spLocks noChangeArrowheads="1"/>
            </p:cNvSpPr>
            <p:nvPr/>
          </p:nvSpPr>
          <p:spPr bwMode="auto">
            <a:xfrm>
              <a:off x="4829" y="3647"/>
              <a:ext cx="770" cy="327"/>
            </a:xfrm>
            <a:prstGeom prst="roundRect">
              <a:avLst>
                <a:gd name="adj" fmla="val 58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 dirty="0" err="1">
                  <a:solidFill>
                    <a:srgbClr val="FC2818"/>
                  </a:solidFill>
                  <a:latin typeface="Comic Sans MS" pitchFamily="66" charset="0"/>
                  <a:ea typeface="ＭＳ Ｐゴシック" pitchFamily="34" charset="-128"/>
                </a:rPr>
                <a:t>MyProxy</a:t>
              </a:r>
              <a:r>
                <a:rPr lang="en-GB" sz="1400" b="1" dirty="0">
                  <a:solidFill>
                    <a:srgbClr val="FC2818"/>
                  </a:solidFill>
                  <a:latin typeface="Comic Sans MS" pitchFamily="66" charset="0"/>
                  <a:ea typeface="ＭＳ Ｐゴシック" pitchFamily="34" charset="-128"/>
                </a:rPr>
                <a:t> Server</a:t>
              </a:r>
              <a:endParaRPr lang="en-GB" sz="1400" b="1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pic>
          <p:nvPicPr>
            <p:cNvPr id="10290" name="Picture 9" descr="MCj0424770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2894"/>
              <a:ext cx="571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1" name="AutoShape 12"/>
            <p:cNvSpPr>
              <a:spLocks noChangeArrowheads="1"/>
            </p:cNvSpPr>
            <p:nvPr/>
          </p:nvSpPr>
          <p:spPr bwMode="auto">
            <a:xfrm>
              <a:off x="3606" y="2293"/>
              <a:ext cx="952" cy="467"/>
            </a:xfrm>
            <a:prstGeom prst="roundRect">
              <a:avLst>
                <a:gd name="adj" fmla="val 58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a</a:t>
              </a:r>
              <a:r>
                <a:rPr lang="en-GB" sz="14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sk/get </a:t>
              </a:r>
              <a:r>
                <a:rPr lang="en-GB" sz="1400" b="1" dirty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/>
              </a:r>
              <a:br>
                <a:rPr lang="en-GB" sz="1400" b="1" dirty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</a:br>
              <a:r>
                <a:rPr lang="en-GB" sz="1400" b="1" dirty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VOMS AC attributes</a:t>
              </a:r>
            </a:p>
          </p:txBody>
        </p:sp>
        <p:sp>
          <p:nvSpPr>
            <p:cNvPr id="10292" name="Line 13"/>
            <p:cNvSpPr>
              <a:spLocks noChangeShapeType="1"/>
            </p:cNvSpPr>
            <p:nvPr/>
          </p:nvSpPr>
          <p:spPr bwMode="auto">
            <a:xfrm>
              <a:off x="4332" y="1784"/>
              <a:ext cx="0" cy="1134"/>
            </a:xfrm>
            <a:prstGeom prst="line">
              <a:avLst/>
            </a:prstGeom>
            <a:noFill/>
            <a:ln w="44323">
              <a:solidFill>
                <a:srgbClr val="FFCC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3" name="AutoShape 14"/>
            <p:cNvSpPr>
              <a:spLocks noChangeArrowheads="1"/>
            </p:cNvSpPr>
            <p:nvPr/>
          </p:nvSpPr>
          <p:spPr bwMode="auto">
            <a:xfrm>
              <a:off x="4201" y="3647"/>
              <a:ext cx="770" cy="327"/>
            </a:xfrm>
            <a:prstGeom prst="roundRect">
              <a:avLst>
                <a:gd name="adj" fmla="val 58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 dirty="0">
                  <a:solidFill>
                    <a:srgbClr val="FC2818"/>
                  </a:solidFill>
                  <a:latin typeface="Comic Sans MS" pitchFamily="66" charset="0"/>
                  <a:ea typeface="ＭＳ Ｐゴシック" pitchFamily="34" charset="-128"/>
                </a:rPr>
                <a:t>VOMS Server</a:t>
              </a:r>
              <a:endParaRPr lang="en-GB" sz="1400" b="1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294" name="AutoShape 15"/>
            <p:cNvSpPr>
              <a:spLocks noChangeArrowheads="1"/>
            </p:cNvSpPr>
            <p:nvPr/>
          </p:nvSpPr>
          <p:spPr bwMode="auto">
            <a:xfrm>
              <a:off x="4921" y="2157"/>
              <a:ext cx="590" cy="467"/>
            </a:xfrm>
            <a:prstGeom prst="roundRect">
              <a:avLst>
                <a:gd name="adj" fmla="val 58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store </a:t>
              </a:r>
              <a:br>
                <a:rPr lang="en-GB" sz="1400" b="1" dirty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</a:br>
              <a:r>
                <a:rPr lang="en-GB" sz="1400" b="1" dirty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long </a:t>
              </a:r>
              <a:r>
                <a:rPr lang="en-GB" sz="14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proxy</a:t>
              </a:r>
              <a:endParaRPr lang="en-GB" sz="1400" b="1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295" name="Line 16"/>
            <p:cNvSpPr>
              <a:spLocks noChangeShapeType="1"/>
            </p:cNvSpPr>
            <p:nvPr/>
          </p:nvSpPr>
          <p:spPr bwMode="auto">
            <a:xfrm>
              <a:off x="4694" y="1784"/>
              <a:ext cx="227" cy="952"/>
            </a:xfrm>
            <a:prstGeom prst="line">
              <a:avLst/>
            </a:prstGeom>
            <a:noFill/>
            <a:ln w="44323">
              <a:solidFill>
                <a:srgbClr val="FFCC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44" name="AutoShape 58"/>
          <p:cNvSpPr>
            <a:spLocks noChangeArrowheads="1"/>
          </p:cNvSpPr>
          <p:nvPr/>
        </p:nvSpPr>
        <p:spPr bwMode="auto">
          <a:xfrm>
            <a:off x="6500723" y="1001735"/>
            <a:ext cx="2662237" cy="304800"/>
          </a:xfrm>
          <a:prstGeom prst="roundRect">
            <a:avLst>
              <a:gd name="adj" fmla="val 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baseline="300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(*)</a:t>
            </a:r>
            <a:r>
              <a:rPr lang="en-GB" sz="1400" b="1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 SSL encryption </a:t>
            </a:r>
          </a:p>
        </p:txBody>
      </p:sp>
      <p:sp>
        <p:nvSpPr>
          <p:cNvPr id="10245" name="Line 22"/>
          <p:cNvSpPr>
            <a:spLocks noChangeShapeType="1"/>
          </p:cNvSpPr>
          <p:nvPr/>
        </p:nvSpPr>
        <p:spPr bwMode="auto">
          <a:xfrm flipV="1">
            <a:off x="4335463" y="1768475"/>
            <a:ext cx="1871662" cy="0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Line 37"/>
          <p:cNvSpPr>
            <a:spLocks noChangeShapeType="1"/>
          </p:cNvSpPr>
          <p:nvPr/>
        </p:nvSpPr>
        <p:spPr bwMode="auto">
          <a:xfrm flipH="1">
            <a:off x="3851275" y="2751138"/>
            <a:ext cx="1588" cy="1209675"/>
          </a:xfrm>
          <a:prstGeom prst="line">
            <a:avLst/>
          </a:prstGeom>
          <a:noFill/>
          <a:ln w="44323">
            <a:solidFill>
              <a:srgbClr val="FFCC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660400" y="2114550"/>
            <a:ext cx="1681163" cy="517525"/>
            <a:chOff x="416" y="1291"/>
            <a:chExt cx="1059" cy="326"/>
          </a:xfrm>
        </p:grpSpPr>
        <p:sp>
          <p:nvSpPr>
            <p:cNvPr id="10282" name="AutoShape 20"/>
            <p:cNvSpPr>
              <a:spLocks noChangeArrowheads="1"/>
            </p:cNvSpPr>
            <p:nvPr/>
          </p:nvSpPr>
          <p:spPr bwMode="auto">
            <a:xfrm flipH="1">
              <a:off x="416" y="1291"/>
              <a:ext cx="1059" cy="326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get </a:t>
              </a:r>
              <a:br>
                <a:rPr lang="en-GB" sz="1400" b="1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</a:br>
              <a:r>
                <a:rPr lang="en-GB" sz="1400" b="1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results</a:t>
              </a:r>
            </a:p>
          </p:txBody>
        </p:sp>
        <p:sp>
          <p:nvSpPr>
            <p:cNvPr id="10283" name="Line 21"/>
            <p:cNvSpPr>
              <a:spLocks noChangeShapeType="1"/>
            </p:cNvSpPr>
            <p:nvPr/>
          </p:nvSpPr>
          <p:spPr bwMode="auto">
            <a:xfrm flipH="1">
              <a:off x="514" y="1468"/>
              <a:ext cx="898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0248" name="Picture 7" descr="MCj044146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1" y="2209138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5" descr="moni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12850"/>
            <a:ext cx="2027237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Group 26"/>
          <p:cNvGrpSpPr>
            <a:grpSpLocks/>
          </p:cNvGrpSpPr>
          <p:nvPr/>
        </p:nvGrpSpPr>
        <p:grpSpPr bwMode="auto">
          <a:xfrm>
            <a:off x="466725" y="1366838"/>
            <a:ext cx="2017713" cy="517525"/>
            <a:chOff x="294" y="846"/>
            <a:chExt cx="1271" cy="326"/>
          </a:xfrm>
        </p:grpSpPr>
        <p:sp>
          <p:nvSpPr>
            <p:cNvPr id="10280" name="AutoShape 27"/>
            <p:cNvSpPr>
              <a:spLocks noChangeArrowheads="1"/>
            </p:cNvSpPr>
            <p:nvPr/>
          </p:nvSpPr>
          <p:spPr bwMode="auto">
            <a:xfrm>
              <a:off x="294" y="846"/>
              <a:ext cx="1271" cy="326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ask for </a:t>
              </a:r>
              <a:br>
                <a:rPr lang="en-GB" sz="1400" b="1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</a:br>
              <a:r>
                <a:rPr lang="en-GB" sz="1400" b="1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a service</a:t>
              </a:r>
            </a:p>
          </p:txBody>
        </p:sp>
        <p:sp>
          <p:nvSpPr>
            <p:cNvPr id="10281" name="Line 28"/>
            <p:cNvSpPr>
              <a:spLocks noChangeShapeType="1"/>
            </p:cNvSpPr>
            <p:nvPr/>
          </p:nvSpPr>
          <p:spPr bwMode="auto">
            <a:xfrm>
              <a:off x="462" y="1015"/>
              <a:ext cx="954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51" name="AutoShape 29"/>
          <p:cNvSpPr>
            <a:spLocks noChangeArrowheads="1"/>
          </p:cNvSpPr>
          <p:nvPr/>
        </p:nvSpPr>
        <p:spPr bwMode="auto">
          <a:xfrm>
            <a:off x="4284663" y="1285875"/>
            <a:ext cx="1941512" cy="731838"/>
          </a:xfrm>
          <a:prstGeom prst="roundRect">
            <a:avLst>
              <a:gd name="adj" fmla="val 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baseline="3000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GB" sz="1400" b="1">
                <a:latin typeface="Comic Sans MS" pitchFamily="66" charset="0"/>
                <a:ea typeface="ＭＳ Ｐゴシック" pitchFamily="34" charset="-128"/>
              </a:rPr>
              <a:t> </a:t>
            </a:r>
            <a:br>
              <a:rPr lang="en-GB" sz="1400" b="1">
                <a:latin typeface="Comic Sans MS" pitchFamily="66" charset="0"/>
                <a:ea typeface="ＭＳ Ｐゴシック" pitchFamily="34" charset="-128"/>
              </a:rPr>
            </a:br>
            <a:r>
              <a:rPr lang="en-GB" sz="1400" b="1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list/create</a:t>
            </a:r>
            <a:r>
              <a:rPr lang="en-GB" sz="1400" b="1">
                <a:latin typeface="Comic Sans MS" pitchFamily="66" charset="0"/>
                <a:ea typeface="ＭＳ Ｐゴシック" pitchFamily="34" charset="-128"/>
              </a:rPr>
              <a:t> </a:t>
            </a:r>
            <a:br>
              <a:rPr lang="en-GB" sz="1400" b="1">
                <a:latin typeface="Comic Sans MS" pitchFamily="66" charset="0"/>
                <a:ea typeface="ＭＳ Ｐゴシック" pitchFamily="34" charset="-128"/>
              </a:rPr>
            </a:br>
            <a:r>
              <a:rPr lang="en-GB" sz="1400" b="1">
                <a:latin typeface="Comic Sans MS" pitchFamily="66" charset="0"/>
                <a:ea typeface="ＭＳ Ｐゴシック" pitchFamily="34" charset="-128"/>
              </a:rPr>
              <a:t>request</a:t>
            </a:r>
          </a:p>
        </p:txBody>
      </p:sp>
      <p:sp>
        <p:nvSpPr>
          <p:cNvPr id="10252" name="Line 30"/>
          <p:cNvSpPr>
            <a:spLocks noChangeShapeType="1"/>
          </p:cNvSpPr>
          <p:nvPr/>
        </p:nvSpPr>
        <p:spPr bwMode="auto">
          <a:xfrm>
            <a:off x="2627313" y="2779713"/>
            <a:ext cx="0" cy="1325562"/>
          </a:xfrm>
          <a:prstGeom prst="line">
            <a:avLst/>
          </a:prstGeom>
          <a:noFill/>
          <a:ln w="44323">
            <a:solidFill>
              <a:srgbClr val="FF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3" name="AutoShape 31"/>
          <p:cNvSpPr>
            <a:spLocks noChangeArrowheads="1"/>
          </p:cNvSpPr>
          <p:nvPr/>
        </p:nvSpPr>
        <p:spPr bwMode="auto">
          <a:xfrm>
            <a:off x="1739973" y="3028287"/>
            <a:ext cx="1511300" cy="525401"/>
          </a:xfrm>
          <a:prstGeom prst="roundRect">
            <a:avLst>
              <a:gd name="adj" fmla="val 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execute </a:t>
            </a:r>
            <a:br>
              <a:rPr lang="en-GB" sz="1400" b="1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GB" sz="1400" b="1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a service</a:t>
            </a:r>
            <a:endParaRPr lang="en-GB" sz="1400" b="1" dirty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0254" name="Picture 3" descr="C:\Users\cdespoix\Pictures\Microsoft Clip Organizer\j04326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42" y="1268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Freeform 36"/>
          <p:cNvSpPr>
            <a:spLocks/>
          </p:cNvSpPr>
          <p:nvPr/>
        </p:nvSpPr>
        <p:spPr bwMode="auto">
          <a:xfrm rot="5237707">
            <a:off x="1900238" y="-379412"/>
            <a:ext cx="2808287" cy="6249987"/>
          </a:xfrm>
          <a:custGeom>
            <a:avLst/>
            <a:gdLst>
              <a:gd name="T0" fmla="*/ 0 w 4310"/>
              <a:gd name="T1" fmla="*/ 0 h 1542"/>
              <a:gd name="T2" fmla="*/ 4561 w 4310"/>
              <a:gd name="T3" fmla="*/ 2147483647 h 1542"/>
              <a:gd name="T4" fmla="*/ 5213 w 4310"/>
              <a:gd name="T5" fmla="*/ 2147483647 h 1542"/>
              <a:gd name="T6" fmla="*/ 0 60000 65536"/>
              <a:gd name="T7" fmla="*/ 0 60000 65536"/>
              <a:gd name="T8" fmla="*/ 0 60000 65536"/>
              <a:gd name="T9" fmla="*/ 0 w 4310"/>
              <a:gd name="T10" fmla="*/ 0 h 1542"/>
              <a:gd name="T11" fmla="*/ 4310 w 4310"/>
              <a:gd name="T12" fmla="*/ 1542 h 1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0" h="1542">
                <a:moveTo>
                  <a:pt x="0" y="0"/>
                </a:moveTo>
                <a:cubicBezTo>
                  <a:pt x="1447" y="18"/>
                  <a:pt x="2894" y="36"/>
                  <a:pt x="3602" y="293"/>
                </a:cubicBezTo>
                <a:cubicBezTo>
                  <a:pt x="4310" y="550"/>
                  <a:pt x="4237" y="1331"/>
                  <a:pt x="4247" y="1542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6" name="AutoShape 38"/>
          <p:cNvSpPr>
            <a:spLocks noChangeArrowheads="1"/>
          </p:cNvSpPr>
          <p:nvPr/>
        </p:nvSpPr>
        <p:spPr bwMode="auto">
          <a:xfrm>
            <a:off x="3852133" y="3028288"/>
            <a:ext cx="1511300" cy="525401"/>
          </a:xfrm>
          <a:prstGeom prst="roundRect">
            <a:avLst>
              <a:gd name="adj" fmla="val 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latin typeface="Comic Sans MS" pitchFamily="66" charset="0"/>
                <a:ea typeface="ＭＳ Ｐゴシック" pitchFamily="34" charset="-128"/>
              </a:rPr>
              <a:t>get </a:t>
            </a:r>
            <a:r>
              <a:rPr lang="en-GB" sz="1400" b="1" dirty="0" smtClean="0">
                <a:latin typeface="Comic Sans MS" pitchFamily="66" charset="0"/>
                <a:ea typeface="ＭＳ Ｐゴシック" pitchFamily="34" charset="-128"/>
              </a:rPr>
              <a:t>the</a:t>
            </a:r>
            <a:r>
              <a:rPr lang="en-GB" sz="1400" b="1" dirty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GB" sz="1400" b="1" dirty="0">
                <a:latin typeface="Comic Sans MS" pitchFamily="66" charset="0"/>
                <a:ea typeface="ＭＳ Ｐゴシック" pitchFamily="34" charset="-128"/>
              </a:rPr>
            </a:br>
            <a:r>
              <a:rPr lang="en-GB" sz="1400" b="1" dirty="0" smtClean="0">
                <a:latin typeface="Comic Sans MS" pitchFamily="66" charset="0"/>
                <a:ea typeface="ＭＳ Ｐゴシック" pitchFamily="34" charset="-128"/>
              </a:rPr>
              <a:t>results back</a:t>
            </a:r>
            <a:endParaRPr lang="en-GB" sz="1400" b="1" dirty="0">
              <a:latin typeface="Comic Sans MS" pitchFamily="66" charset="0"/>
              <a:ea typeface="ＭＳ Ｐゴシック" pitchFamily="34" charset="-128"/>
            </a:endParaRPr>
          </a:p>
        </p:txBody>
      </p:sp>
      <p:grpSp>
        <p:nvGrpSpPr>
          <p:cNvPr id="10257" name="Group 39"/>
          <p:cNvGrpSpPr>
            <a:grpSpLocks/>
          </p:cNvGrpSpPr>
          <p:nvPr/>
        </p:nvGrpSpPr>
        <p:grpSpPr bwMode="auto">
          <a:xfrm>
            <a:off x="1236663" y="3716338"/>
            <a:ext cx="4271962" cy="2890837"/>
            <a:chOff x="567" y="2550"/>
            <a:chExt cx="2858" cy="2005"/>
          </a:xfrm>
        </p:grpSpPr>
        <p:sp>
          <p:nvSpPr>
            <p:cNvPr id="4" name="Cloud 3"/>
            <p:cNvSpPr/>
            <p:nvPr/>
          </p:nvSpPr>
          <p:spPr>
            <a:xfrm>
              <a:off x="633" y="2627"/>
              <a:ext cx="2730" cy="1846"/>
            </a:xfrm>
            <a:prstGeom prst="cloud">
              <a:avLst/>
            </a:prstGeom>
            <a:effectLst>
              <a:outerShdw blurRad="40000" dir="5400000" rotWithShape="0">
                <a:srgbClr val="1C2F6B">
                  <a:alpha val="38000"/>
                </a:srgb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contourW="12700">
              <a:bevelT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268" name="Picture 3" descr="C:\Documents and Settings\cdelbe\Local Settings\Temporary Internet Files\Content.IE5\6FQNAH23\MCj04316160000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3165"/>
              <a:ext cx="3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3" descr="C:\Documents and Settings\cdelbe\Local Settings\Temporary Internet Files\Content.IE5\6FQNAH23\MCj04316160000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" y="3627"/>
              <a:ext cx="3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3" descr="C:\Documents and Settings\cdelbe\Local Settings\Temporary Internet Files\Content.IE5\6FQNAH23\MCj04316160000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2934"/>
              <a:ext cx="348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Picture 3" descr="C:\Documents and Settings\cdelbe\Local Settings\Temporary Internet Files\Content.IE5\6FQNAH23\MCj04316160000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" y="3781"/>
              <a:ext cx="3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2" name="Picture 3" descr="C:\Documents and Settings\cdelbe\Local Settings\Temporary Internet Files\Content.IE5\6FQNAH23\MCj04316160000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" y="2857"/>
              <a:ext cx="348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Picture 3" descr="C:\Documents and Settings\cdelbe\Local Settings\Temporary Internet Files\Content.IE5\6FQNAH23\MCj04316160000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3088"/>
              <a:ext cx="3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3" descr="C:\Documents and Settings\cdelbe\Local Settings\Temporary Internet Files\Content.IE5\6FQNAH23\MCj04316160000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" y="3550"/>
              <a:ext cx="3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5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148"/>
              <a:ext cx="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6" name="Picture 5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" y="3221"/>
              <a:ext cx="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7" name="Picture 5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" y="3910"/>
              <a:ext cx="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8" name="Picture 53" descr="T3E_OED_an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" y="3321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Picture 54" descr="T3E_OED_an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3815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8" name="AutoShape 55"/>
          <p:cNvSpPr>
            <a:spLocks noChangeArrowheads="1"/>
          </p:cNvSpPr>
          <p:nvPr/>
        </p:nvSpPr>
        <p:spPr bwMode="auto">
          <a:xfrm>
            <a:off x="4284663" y="1924050"/>
            <a:ext cx="1941512" cy="731838"/>
          </a:xfrm>
          <a:prstGeom prst="roundRect">
            <a:avLst>
              <a:gd name="adj" fmla="val 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baseline="3000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GB" sz="1400" b="1">
                <a:latin typeface="Comic Sans MS" pitchFamily="66" charset="0"/>
                <a:ea typeface="ＭＳ Ｐゴシック" pitchFamily="34" charset="-128"/>
              </a:rPr>
              <a:t> </a:t>
            </a:r>
            <a:br>
              <a:rPr lang="en-GB" sz="1400" b="1">
                <a:latin typeface="Comic Sans MS" pitchFamily="66" charset="0"/>
                <a:ea typeface="ＭＳ Ｐゴシック" pitchFamily="34" charset="-128"/>
              </a:rPr>
            </a:br>
            <a:r>
              <a:rPr lang="en-GB" sz="1400" b="1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retrieve</a:t>
            </a:r>
            <a:r>
              <a:rPr lang="en-GB" sz="1400" b="1">
                <a:latin typeface="Comic Sans MS" pitchFamily="66" charset="0"/>
                <a:ea typeface="ＭＳ Ｐゴシック" pitchFamily="34" charset="-128"/>
              </a:rPr>
              <a:t> </a:t>
            </a:r>
            <a:br>
              <a:rPr lang="en-GB" sz="1400" b="1">
                <a:latin typeface="Comic Sans MS" pitchFamily="66" charset="0"/>
                <a:ea typeface="ＭＳ Ｐゴシック" pitchFamily="34" charset="-128"/>
              </a:rPr>
            </a:br>
            <a:r>
              <a:rPr lang="en-GB" sz="1400" b="1">
                <a:latin typeface="Comic Sans MS" pitchFamily="66" charset="0"/>
                <a:ea typeface="ＭＳ Ｐゴシック" pitchFamily="34" charset="-128"/>
              </a:rPr>
              <a:t>serials/proxy</a:t>
            </a:r>
          </a:p>
        </p:txBody>
      </p:sp>
      <p:sp>
        <p:nvSpPr>
          <p:cNvPr id="10259" name="Line 56"/>
          <p:cNvSpPr>
            <a:spLocks noChangeShapeType="1"/>
          </p:cNvSpPr>
          <p:nvPr/>
        </p:nvSpPr>
        <p:spPr bwMode="auto">
          <a:xfrm flipV="1">
            <a:off x="4310063" y="2406650"/>
            <a:ext cx="1871662" cy="0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60" name="Picture 56" descr="MCj0239697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3" y="1970088"/>
            <a:ext cx="50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57" descr="MCj0239697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69" y="1295400"/>
            <a:ext cx="50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AutoShape 59"/>
          <p:cNvSpPr>
            <a:spLocks noChangeArrowheads="1"/>
          </p:cNvSpPr>
          <p:nvPr/>
        </p:nvSpPr>
        <p:spPr bwMode="auto">
          <a:xfrm>
            <a:off x="5580063" y="1508125"/>
            <a:ext cx="506412" cy="338138"/>
          </a:xfrm>
          <a:prstGeom prst="roundRect">
            <a:avLst>
              <a:gd name="adj" fmla="val 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(*)</a:t>
            </a:r>
            <a:endParaRPr lang="en-GB" sz="16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263" name="AutoShape 60"/>
          <p:cNvSpPr>
            <a:spLocks noChangeArrowheads="1"/>
          </p:cNvSpPr>
          <p:nvPr/>
        </p:nvSpPr>
        <p:spPr bwMode="auto">
          <a:xfrm>
            <a:off x="5464175" y="2127250"/>
            <a:ext cx="506413" cy="338138"/>
          </a:xfrm>
          <a:prstGeom prst="roundRect">
            <a:avLst>
              <a:gd name="adj" fmla="val 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(*)</a:t>
            </a:r>
            <a:endParaRPr lang="en-GB" sz="16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0264" name="Picture 63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92275"/>
            <a:ext cx="18288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itolo 8"/>
          <p:cNvSpPr txBox="1">
            <a:spLocks/>
          </p:cNvSpPr>
          <p:nvPr/>
        </p:nvSpPr>
        <p:spPr>
          <a:xfrm>
            <a:off x="935088" y="107271"/>
            <a:ext cx="820891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b="0" dirty="0" smtClean="0">
                <a:solidFill>
                  <a:schemeClr val="tx1"/>
                </a:solidFill>
              </a:rPr>
              <a:t>The </a:t>
            </a:r>
            <a:r>
              <a:rPr lang="it-IT" b="0" dirty="0" err="1" smtClean="0">
                <a:solidFill>
                  <a:schemeClr val="tx1"/>
                </a:solidFill>
              </a:rPr>
              <a:t>eToken</a:t>
            </a:r>
            <a:r>
              <a:rPr lang="it-IT" b="0" dirty="0" smtClean="0">
                <a:solidFill>
                  <a:schemeClr val="tx1"/>
                </a:solidFill>
              </a:rPr>
              <a:t> server </a:t>
            </a:r>
            <a:r>
              <a:rPr lang="it-IT" b="0" dirty="0" err="1" smtClean="0">
                <a:solidFill>
                  <a:schemeClr val="tx1"/>
                </a:solidFill>
              </a:rPr>
              <a:t>working</a:t>
            </a:r>
            <a:r>
              <a:rPr lang="it-IT" b="0" dirty="0" smtClean="0">
                <a:solidFill>
                  <a:schemeClr val="tx1"/>
                </a:solidFill>
              </a:rPr>
              <a:t> scenario</a:t>
            </a:r>
            <a:endParaRPr lang="it-IT" b="0" dirty="0">
              <a:solidFill>
                <a:schemeClr val="tx1"/>
              </a:solidFill>
            </a:endParaRPr>
          </a:p>
        </p:txBody>
      </p:sp>
      <p:sp>
        <p:nvSpPr>
          <p:cNvPr id="56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08912" cy="792088"/>
          </a:xfrm>
        </p:spPr>
        <p:txBody>
          <a:bodyPr>
            <a:normAutofit/>
          </a:bodyPr>
          <a:lstStyle/>
          <a:p>
            <a:pPr algn="r"/>
            <a:r>
              <a:rPr lang="it-IT" sz="3600" dirty="0" smtClean="0"/>
              <a:t>The Catania </a:t>
            </a:r>
            <a:r>
              <a:rPr lang="it-IT" sz="3600" dirty="0" err="1" smtClean="0"/>
              <a:t>Grid</a:t>
            </a:r>
            <a:r>
              <a:rPr lang="it-IT" sz="3600" dirty="0" smtClean="0"/>
              <a:t> Engine</a:t>
            </a:r>
            <a:endParaRPr lang="it-IT" sz="3600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12648" y="6500366"/>
            <a:ext cx="1981200" cy="365760"/>
          </a:xfrm>
        </p:spPr>
        <p:txBody>
          <a:bodyPr/>
          <a:lstStyle/>
          <a:p>
            <a:fld id="{807A774B-4C56-4194-A4C0-AC5BE6BD7911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8" name="Disco magnetico 7"/>
          <p:cNvSpPr/>
          <p:nvPr/>
        </p:nvSpPr>
        <p:spPr>
          <a:xfrm>
            <a:off x="7438693" y="3975101"/>
            <a:ext cx="1075443" cy="1152896"/>
          </a:xfrm>
          <a:prstGeom prst="flowChartMagneticDisk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sellaDiTesto 14"/>
          <p:cNvSpPr txBox="1">
            <a:spLocks noChangeArrowheads="1"/>
          </p:cNvSpPr>
          <p:nvPr/>
        </p:nvSpPr>
        <p:spPr bwMode="auto">
          <a:xfrm>
            <a:off x="6551520" y="2004031"/>
            <a:ext cx="2084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Grid Engine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1" name="Freccia bidirezionale verticale 10"/>
          <p:cNvSpPr/>
          <p:nvPr/>
        </p:nvSpPr>
        <p:spPr>
          <a:xfrm>
            <a:off x="1055450" y="2649271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ccia bidirezionale verticale 11"/>
          <p:cNvSpPr/>
          <p:nvPr/>
        </p:nvSpPr>
        <p:spPr>
          <a:xfrm flipH="1">
            <a:off x="3608748" y="5322783"/>
            <a:ext cx="201345" cy="345869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6632389" y="4241009"/>
            <a:ext cx="806582" cy="404129"/>
          </a:xfrm>
          <a:prstGeom prst="leftRight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sellaDiTesto 49"/>
          <p:cNvSpPr txBox="1">
            <a:spLocks noChangeArrowheads="1"/>
          </p:cNvSpPr>
          <p:nvPr/>
        </p:nvSpPr>
        <p:spPr bwMode="auto">
          <a:xfrm>
            <a:off x="7469987" y="4186344"/>
            <a:ext cx="1041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Users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Tracking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DB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786682" y="2990510"/>
            <a:ext cx="5375363" cy="492443"/>
            <a:chOff x="611560" y="3318397"/>
            <a:chExt cx="5760640" cy="615144"/>
          </a:xfrm>
        </p:grpSpPr>
        <p:sp>
          <p:nvSpPr>
            <p:cNvPr id="16" name="Rettangolo arrotondato 15"/>
            <p:cNvSpPr/>
            <p:nvPr/>
          </p:nvSpPr>
          <p:spPr>
            <a:xfrm>
              <a:off x="611560" y="3429000"/>
              <a:ext cx="5760640" cy="43204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CasellaDiTesto 25"/>
            <p:cNvSpPr txBox="1">
              <a:spLocks noChangeArrowheads="1"/>
            </p:cNvSpPr>
            <p:nvPr/>
          </p:nvSpPr>
          <p:spPr bwMode="auto">
            <a:xfrm>
              <a:off x="1846515" y="3318397"/>
              <a:ext cx="3284689" cy="61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 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Interface</a:t>
              </a:r>
            </a:p>
          </p:txBody>
        </p:sp>
      </p:grpSp>
      <p:sp>
        <p:nvSpPr>
          <p:cNvPr id="18" name="Rettangolo arrotondato 17"/>
          <p:cNvSpPr/>
          <p:nvPr/>
        </p:nvSpPr>
        <p:spPr>
          <a:xfrm>
            <a:off x="786682" y="4930195"/>
            <a:ext cx="5375363" cy="345869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asellaDiTesto 19"/>
          <p:cNvSpPr txBox="1">
            <a:spLocks noChangeArrowheads="1"/>
          </p:cNvSpPr>
          <p:nvPr/>
        </p:nvSpPr>
        <p:spPr bwMode="auto">
          <a:xfrm>
            <a:off x="2511171" y="4851832"/>
            <a:ext cx="2438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SAGA/JSAGA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API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16338" y="3052784"/>
            <a:ext cx="6316051" cy="2248147"/>
          </a:xfrm>
          <a:prstGeom prst="roundRect">
            <a:avLst/>
          </a:prstGeom>
          <a:noFill/>
          <a:ln w="635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600867" y="3802167"/>
            <a:ext cx="2284529" cy="749382"/>
            <a:chOff x="2555776" y="4077072"/>
            <a:chExt cx="2592288" cy="936104"/>
          </a:xfrm>
        </p:grpSpPr>
        <p:sp>
          <p:nvSpPr>
            <p:cNvPr id="22" name="Rettangolo arrotondato 21"/>
            <p:cNvSpPr/>
            <p:nvPr/>
          </p:nvSpPr>
          <p:spPr>
            <a:xfrm>
              <a:off x="2555776" y="4077072"/>
              <a:ext cx="2592288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asellaDiTesto 19"/>
            <p:cNvSpPr txBox="1">
              <a:spLocks noChangeArrowheads="1"/>
            </p:cNvSpPr>
            <p:nvPr/>
          </p:nvSpPr>
          <p:spPr bwMode="auto">
            <a:xfrm>
              <a:off x="2974916" y="4235409"/>
              <a:ext cx="17684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Job Engine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500279" y="3802167"/>
            <a:ext cx="1835336" cy="749382"/>
            <a:chOff x="303969" y="4077072"/>
            <a:chExt cx="2035783" cy="936104"/>
          </a:xfrm>
        </p:grpSpPr>
        <p:sp>
          <p:nvSpPr>
            <p:cNvPr id="25" name="Rettangolo arrotondato 24"/>
            <p:cNvSpPr/>
            <p:nvPr/>
          </p:nvSpPr>
          <p:spPr>
            <a:xfrm>
              <a:off x="323528" y="4077072"/>
              <a:ext cx="2016224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asellaDiTesto 19"/>
            <p:cNvSpPr txBox="1">
              <a:spLocks noChangeArrowheads="1"/>
            </p:cNvSpPr>
            <p:nvPr/>
          </p:nvSpPr>
          <p:spPr bwMode="auto">
            <a:xfrm>
              <a:off x="303969" y="4205940"/>
              <a:ext cx="19651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Data Engine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5313615" y="3976850"/>
            <a:ext cx="1403771" cy="923330"/>
            <a:chOff x="5274231" y="3963117"/>
            <a:chExt cx="1504386" cy="1153394"/>
          </a:xfrm>
        </p:grpSpPr>
        <p:sp>
          <p:nvSpPr>
            <p:cNvPr id="28" name="Rettangolo arrotondato 27"/>
            <p:cNvSpPr/>
            <p:nvPr/>
          </p:nvSpPr>
          <p:spPr>
            <a:xfrm>
              <a:off x="5436096" y="4077072"/>
              <a:ext cx="1224136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CasellaDiTesto 19"/>
            <p:cNvSpPr txBox="1">
              <a:spLocks noChangeArrowheads="1"/>
            </p:cNvSpPr>
            <p:nvPr/>
          </p:nvSpPr>
          <p:spPr bwMode="auto">
            <a:xfrm>
              <a:off x="5274231" y="3963117"/>
              <a:ext cx="1504386" cy="115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Users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Track 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Monit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755575" y="1971512"/>
            <a:ext cx="1038981" cy="707886"/>
            <a:chOff x="7486553" y="1276303"/>
            <a:chExt cx="1261911" cy="1045043"/>
          </a:xfrm>
        </p:grpSpPr>
        <p:sp>
          <p:nvSpPr>
            <p:cNvPr id="31" name="Rettangolo arrotondato 30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CasellaDiTesto 19"/>
            <p:cNvSpPr txBox="1">
              <a:spLocks noChangeArrowheads="1"/>
            </p:cNvSpPr>
            <p:nvPr/>
          </p:nvSpPr>
          <p:spPr bwMode="auto">
            <a:xfrm>
              <a:off x="7486553" y="1276303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2776602" y="1971512"/>
            <a:ext cx="1007880" cy="707886"/>
            <a:chOff x="7524328" y="1282639"/>
            <a:chExt cx="1224136" cy="1045043"/>
          </a:xfrm>
        </p:grpSpPr>
        <p:sp>
          <p:nvSpPr>
            <p:cNvPr id="34" name="Rettangolo arrotondato 33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CasellaDiTesto 19"/>
            <p:cNvSpPr txBox="1">
              <a:spLocks noChangeArrowheads="1"/>
            </p:cNvSpPr>
            <p:nvPr/>
          </p:nvSpPr>
          <p:spPr bwMode="auto">
            <a:xfrm>
              <a:off x="7562672" y="1282639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4859550" y="1971512"/>
            <a:ext cx="1007880" cy="707886"/>
            <a:chOff x="7524328" y="1282639"/>
            <a:chExt cx="1224136" cy="1045043"/>
          </a:xfrm>
        </p:grpSpPr>
        <p:sp>
          <p:nvSpPr>
            <p:cNvPr id="37" name="Rettangolo arrotondato 36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CasellaDiTesto 19"/>
            <p:cNvSpPr txBox="1">
              <a:spLocks noChangeArrowheads="1"/>
            </p:cNvSpPr>
            <p:nvPr/>
          </p:nvSpPr>
          <p:spPr bwMode="auto">
            <a:xfrm>
              <a:off x="7551357" y="1282639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3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cxnSp>
        <p:nvCxnSpPr>
          <p:cNvPr id="39" name="Connettore 2 38"/>
          <p:cNvCxnSpPr/>
          <p:nvPr/>
        </p:nvCxnSpPr>
        <p:spPr>
          <a:xfrm rot="5400000">
            <a:off x="1256157" y="3600357"/>
            <a:ext cx="404149" cy="741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0" name="Connettore 2 39"/>
          <p:cNvCxnSpPr/>
          <p:nvPr/>
        </p:nvCxnSpPr>
        <p:spPr>
          <a:xfrm rot="5400000">
            <a:off x="3675019" y="3599670"/>
            <a:ext cx="403513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1" name="Connettore 2 40"/>
          <p:cNvCxnSpPr/>
          <p:nvPr/>
        </p:nvCxnSpPr>
        <p:spPr>
          <a:xfrm rot="5400000">
            <a:off x="1257587" y="4741639"/>
            <a:ext cx="403514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2" name="Connettore 2 41"/>
          <p:cNvCxnSpPr/>
          <p:nvPr/>
        </p:nvCxnSpPr>
        <p:spPr>
          <a:xfrm rot="10800000">
            <a:off x="5061502" y="4413944"/>
            <a:ext cx="470344" cy="7347"/>
          </a:xfrm>
          <a:prstGeom prst="straightConnector1">
            <a:avLst/>
          </a:prstGeom>
          <a:noFill/>
          <a:ln w="47625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3" name="Connettore 2 42"/>
          <p:cNvCxnSpPr/>
          <p:nvPr/>
        </p:nvCxnSpPr>
        <p:spPr>
          <a:xfrm rot="5400000">
            <a:off x="3676500" y="4730714"/>
            <a:ext cx="403514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44" name="Rettangolo arrotondato 43"/>
          <p:cNvSpPr/>
          <p:nvPr/>
        </p:nvSpPr>
        <p:spPr>
          <a:xfrm>
            <a:off x="179512" y="5682594"/>
            <a:ext cx="8894854" cy="842750"/>
          </a:xfrm>
          <a:prstGeom prst="roundRect">
            <a:avLst/>
          </a:prstGeom>
          <a:noFill/>
          <a:ln w="635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Freccia bidirezionale verticale 44"/>
          <p:cNvSpPr/>
          <p:nvPr/>
        </p:nvSpPr>
        <p:spPr>
          <a:xfrm>
            <a:off x="3138103" y="2649270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ccia bidirezionale verticale 45"/>
          <p:cNvSpPr/>
          <p:nvPr/>
        </p:nvSpPr>
        <p:spPr>
          <a:xfrm>
            <a:off x="5221356" y="2649271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asellaDiTesto 14"/>
          <p:cNvSpPr txBox="1">
            <a:spLocks noChangeArrowheads="1"/>
          </p:cNvSpPr>
          <p:nvPr/>
        </p:nvSpPr>
        <p:spPr bwMode="auto">
          <a:xfrm>
            <a:off x="7056213" y="5168328"/>
            <a:ext cx="1781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Grid MWs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cxnSp>
        <p:nvCxnSpPr>
          <p:cNvPr id="48" name="Connettore 2 47"/>
          <p:cNvCxnSpPr/>
          <p:nvPr/>
        </p:nvCxnSpPr>
        <p:spPr>
          <a:xfrm rot="5400000">
            <a:off x="6315162" y="2851208"/>
            <a:ext cx="1037606" cy="403152"/>
          </a:xfrm>
          <a:prstGeom prst="straightConnector1">
            <a:avLst/>
          </a:prstGeom>
          <a:noFill/>
          <a:ln w="730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grpSp>
        <p:nvGrpSpPr>
          <p:cNvPr id="49" name="Gruppo 48"/>
          <p:cNvGrpSpPr/>
          <p:nvPr/>
        </p:nvGrpSpPr>
        <p:grpSpPr>
          <a:xfrm>
            <a:off x="216024" y="1268760"/>
            <a:ext cx="6349173" cy="1726379"/>
            <a:chOff x="0" y="264352"/>
            <a:chExt cx="6804248" cy="2156536"/>
          </a:xfrm>
        </p:grpSpPr>
        <p:sp>
          <p:nvSpPr>
            <p:cNvPr id="50" name="Ovale 49"/>
            <p:cNvSpPr/>
            <p:nvPr/>
          </p:nvSpPr>
          <p:spPr bwMode="auto">
            <a:xfrm>
              <a:off x="0" y="548680"/>
              <a:ext cx="6804248" cy="1872208"/>
            </a:xfrm>
            <a:prstGeom prst="ellipse">
              <a:avLst/>
            </a:prstGeom>
            <a:noFill/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1" name="Gruppo 116"/>
            <p:cNvGrpSpPr/>
            <p:nvPr/>
          </p:nvGrpSpPr>
          <p:grpSpPr>
            <a:xfrm>
              <a:off x="1276879" y="264352"/>
              <a:ext cx="3799177" cy="716376"/>
              <a:chOff x="3525288" y="480376"/>
              <a:chExt cx="3799177" cy="716376"/>
            </a:xfrm>
          </p:grpSpPr>
          <p:sp>
            <p:nvSpPr>
              <p:cNvPr id="52" name="Rettangolo arrotondato 51"/>
              <p:cNvSpPr/>
              <p:nvPr/>
            </p:nvSpPr>
            <p:spPr>
              <a:xfrm>
                <a:off x="3779912" y="548680"/>
                <a:ext cx="3248744" cy="648072"/>
              </a:xfrm>
              <a:prstGeom prst="roundRect">
                <a:avLst/>
              </a:prstGeom>
              <a:solidFill>
                <a:srgbClr val="0067B1"/>
              </a:solidFill>
              <a:ln w="25400" cap="flat" cmpd="sng" algn="ctr">
                <a:solidFill>
                  <a:srgbClr val="0067B1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CasellaDiTesto 19"/>
              <p:cNvSpPr txBox="1">
                <a:spLocks noChangeArrowheads="1"/>
              </p:cNvSpPr>
              <p:nvPr/>
            </p:nvSpPr>
            <p:spPr bwMode="auto">
              <a:xfrm>
                <a:off x="3525288" y="480376"/>
                <a:ext cx="379917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Liferay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Portlets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54" name="Rettangolo arrotondato 53"/>
          <p:cNvSpPr/>
          <p:nvPr/>
        </p:nvSpPr>
        <p:spPr>
          <a:xfrm>
            <a:off x="383530" y="3675951"/>
            <a:ext cx="4703442" cy="1037606"/>
          </a:xfrm>
          <a:prstGeom prst="roundRect">
            <a:avLst/>
          </a:prstGeom>
          <a:noFill/>
          <a:ln w="381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7102733" y="2835607"/>
            <a:ext cx="1645731" cy="707886"/>
            <a:chOff x="5274231" y="3927692"/>
            <a:chExt cx="1504386" cy="1237975"/>
          </a:xfrm>
        </p:grpSpPr>
        <p:sp>
          <p:nvSpPr>
            <p:cNvPr id="56" name="Rettangolo arrotondato 55"/>
            <p:cNvSpPr/>
            <p:nvPr/>
          </p:nvSpPr>
          <p:spPr>
            <a:xfrm>
              <a:off x="5436096" y="4077072"/>
              <a:ext cx="1224136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CasellaDiTesto 19"/>
            <p:cNvSpPr txBox="1">
              <a:spLocks noChangeArrowheads="1"/>
            </p:cNvSpPr>
            <p:nvPr/>
          </p:nvSpPr>
          <p:spPr bwMode="auto">
            <a:xfrm>
              <a:off x="5274231" y="3927692"/>
              <a:ext cx="1504386" cy="123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eToken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Server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5086972" y="3456933"/>
            <a:ext cx="2419654" cy="404149"/>
            <a:chOff x="5220072" y="2997746"/>
            <a:chExt cx="2593082" cy="504850"/>
          </a:xfrm>
        </p:grpSpPr>
        <p:cxnSp>
          <p:nvCxnSpPr>
            <p:cNvPr id="59" name="Connettore 2 58"/>
            <p:cNvCxnSpPr/>
            <p:nvPr/>
          </p:nvCxnSpPr>
          <p:spPr>
            <a:xfrm rot="10800000">
              <a:off x="5220072" y="3501008"/>
              <a:ext cx="2592288" cy="1588"/>
            </a:xfrm>
            <a:prstGeom prst="straightConnector1">
              <a:avLst/>
            </a:prstGeom>
            <a:noFill/>
            <a:ln w="47625" cap="flat" cmpd="sng" algn="ctr">
              <a:solidFill>
                <a:srgbClr val="0067B1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0" name="Connettore 2 59"/>
            <p:cNvCxnSpPr/>
            <p:nvPr/>
          </p:nvCxnSpPr>
          <p:spPr>
            <a:xfrm rot="5400000" flipH="1" flipV="1">
              <a:off x="7560332" y="3248980"/>
              <a:ext cx="504056" cy="1588"/>
            </a:xfrm>
            <a:prstGeom prst="straightConnector1">
              <a:avLst/>
            </a:prstGeom>
            <a:noFill/>
            <a:ln w="47625" cap="flat" cmpd="sng" algn="ctr">
              <a:solidFill>
                <a:srgbClr val="0067B1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6728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75" y="5815441"/>
            <a:ext cx="1442641" cy="57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CasellaDiTesto 62"/>
          <p:cNvSpPr txBox="1"/>
          <p:nvPr/>
        </p:nvSpPr>
        <p:spPr>
          <a:xfrm>
            <a:off x="6814260" y="6444044"/>
            <a:ext cx="6380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New</a:t>
            </a:r>
            <a:endParaRPr lang="it-IT" dirty="0"/>
          </a:p>
        </p:txBody>
      </p:sp>
      <p:pic>
        <p:nvPicPr>
          <p:cNvPr id="65" name="Picture 13" descr="GL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814964"/>
            <a:ext cx="803930" cy="4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magine 65" descr="logo_unico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6349" y="5959953"/>
            <a:ext cx="1248139" cy="288032"/>
          </a:xfrm>
          <a:prstGeom prst="rect">
            <a:avLst/>
          </a:prstGeom>
        </p:spPr>
      </p:pic>
      <p:sp>
        <p:nvSpPr>
          <p:cNvPr id="67" name="CasellaDiTesto 66"/>
          <p:cNvSpPr txBox="1"/>
          <p:nvPr/>
        </p:nvSpPr>
        <p:spPr>
          <a:xfrm>
            <a:off x="3672908" y="6453336"/>
            <a:ext cx="9957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Modified</a:t>
            </a:r>
            <a:endParaRPr lang="it-IT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436096" y="6453336"/>
            <a:ext cx="6380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New</a:t>
            </a:r>
            <a:endParaRPr lang="it-IT" dirty="0"/>
          </a:p>
        </p:txBody>
      </p:sp>
      <p:pic>
        <p:nvPicPr>
          <p:cNvPr id="69" name="Immagine 68" descr="glob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5832225"/>
            <a:ext cx="693242" cy="549103"/>
          </a:xfrm>
          <a:prstGeom prst="rect">
            <a:avLst/>
          </a:prstGeom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89" y="5711590"/>
            <a:ext cx="140097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Immagin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56" y="5899821"/>
            <a:ext cx="1431294" cy="404496"/>
          </a:xfrm>
          <a:prstGeom prst="rect">
            <a:avLst/>
          </a:prstGeom>
        </p:spPr>
      </p:pic>
      <p:sp>
        <p:nvSpPr>
          <p:cNvPr id="78" name="CasellaDiTesto 77"/>
          <p:cNvSpPr txBox="1"/>
          <p:nvPr/>
        </p:nvSpPr>
        <p:spPr>
          <a:xfrm>
            <a:off x="7896695" y="6453336"/>
            <a:ext cx="9957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Modified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90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First set of considerations - Interoperability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Segnaposto contenuto 9"/>
          <p:cNvSpPr>
            <a:spLocks noGrp="1"/>
          </p:cNvSpPr>
          <p:nvPr>
            <p:ph sz="quarter" idx="1"/>
          </p:nvPr>
        </p:nvSpPr>
        <p:spPr>
          <a:xfrm>
            <a:off x="313184" y="1268760"/>
            <a:ext cx="8579296" cy="493776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Interoperability</a:t>
            </a:r>
            <a:r>
              <a:rPr lang="en-US" u="sng" dirty="0"/>
              <a:t> is </a:t>
            </a:r>
            <a:r>
              <a:rPr lang="en-US" dirty="0"/>
              <a:t>a property referring to </a:t>
            </a:r>
            <a:r>
              <a:rPr lang="en-US" u="sng" dirty="0"/>
              <a:t>the ability of diverse systems and organizations to work together (inter-operate)</a:t>
            </a:r>
            <a:r>
              <a:rPr lang="en-US" dirty="0"/>
              <a:t>. The term is often used in a technical systems engineering sense, or alternatively in a broad sense, taking into account social, political, and organizational factors that impact system to system performance;</a:t>
            </a:r>
          </a:p>
          <a:p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ISO/IEC </a:t>
            </a:r>
            <a:r>
              <a:rPr lang="en-US" dirty="0" smtClean="0"/>
              <a:t>2382-01 (</a:t>
            </a:r>
            <a:r>
              <a:rPr lang="en-US" i="1" dirty="0" smtClean="0"/>
              <a:t>Information </a:t>
            </a:r>
            <a:r>
              <a:rPr lang="en-US" i="1" dirty="0"/>
              <a:t>Technology Vocabulary, Fundamental </a:t>
            </a:r>
            <a:r>
              <a:rPr lang="en-US" i="1" dirty="0" smtClean="0"/>
              <a:t>Terms)</a:t>
            </a:r>
            <a:r>
              <a:rPr lang="en-US" dirty="0" smtClean="0"/>
              <a:t>, </a:t>
            </a:r>
            <a:r>
              <a:rPr lang="en-US" b="1" dirty="0"/>
              <a:t>interoperability</a:t>
            </a:r>
            <a:r>
              <a:rPr lang="en-US" dirty="0"/>
              <a:t> is </a:t>
            </a:r>
            <a:r>
              <a:rPr lang="en-US" i="1" dirty="0" smtClean="0"/>
              <a:t>"</a:t>
            </a:r>
            <a:r>
              <a:rPr lang="en-US" i="1" dirty="0">
                <a:solidFill>
                  <a:srgbClr val="FF0000"/>
                </a:solidFill>
              </a:rPr>
              <a:t>The capability to communicate, execute programs, or transfer data among various functional units in a manner that requires the user to have little or no knowledge of the unique characteristics of those units</a:t>
            </a:r>
            <a:r>
              <a:rPr lang="en-US" i="1" dirty="0"/>
              <a:t>".</a:t>
            </a:r>
            <a:endParaRPr lang="it-IT" dirty="0"/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3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The CHAIN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orldwide Interoperability Demo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(http://science-gateway.chain-project.eu)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Segnaposto contenuto 9"/>
          <p:cNvSpPr>
            <a:spLocks noGrp="1"/>
          </p:cNvSpPr>
          <p:nvPr>
            <p:ph sz="quarter" idx="1"/>
          </p:nvPr>
        </p:nvSpPr>
        <p:spPr>
          <a:xfrm>
            <a:off x="241176" y="1340768"/>
            <a:ext cx="8579296" cy="493776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To </a:t>
            </a:r>
            <a:r>
              <a:rPr lang="it-IT" sz="2800" dirty="0" err="1"/>
              <a:t>d</a:t>
            </a:r>
            <a:r>
              <a:rPr lang="it-IT" sz="2800" dirty="0" err="1" smtClean="0"/>
              <a:t>emonstrate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:</a:t>
            </a:r>
          </a:p>
          <a:p>
            <a:pPr marL="0" indent="0">
              <a:buNone/>
            </a:pPr>
            <a:endParaRPr lang="it-IT" sz="2800" dirty="0" smtClean="0"/>
          </a:p>
          <a:p>
            <a:pPr lvl="1"/>
            <a:r>
              <a:rPr lang="it-IT" sz="2400" dirty="0" smtClean="0"/>
              <a:t>e-</a:t>
            </a:r>
            <a:r>
              <a:rPr lang="it-IT" sz="2400" dirty="0" err="1" smtClean="0"/>
              <a:t>Infrastructures</a:t>
            </a:r>
            <a:r>
              <a:rPr lang="it-IT" sz="2400" dirty="0" smtClean="0"/>
              <a:t> can be made </a:t>
            </a:r>
            <a:r>
              <a:rPr lang="it-IT" sz="2400" dirty="0" err="1" smtClean="0"/>
              <a:t>interoperable</a:t>
            </a:r>
            <a:r>
              <a:rPr lang="it-IT" sz="2400" dirty="0" smtClean="0"/>
              <a:t> 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 err="1" smtClean="0"/>
              <a:t>user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</a:t>
            </a:r>
            <a:r>
              <a:rPr lang="it-IT" sz="2400" dirty="0" smtClean="0"/>
              <a:t> </a:t>
            </a:r>
            <a:r>
              <a:rPr lang="it-IT" sz="2400" dirty="0" err="1" smtClean="0"/>
              <a:t>level</a:t>
            </a:r>
            <a:r>
              <a:rPr lang="it-IT" sz="2400" dirty="0" smtClean="0"/>
              <a:t> </a:t>
            </a:r>
            <a:r>
              <a:rPr lang="it-IT" sz="2400" dirty="0" err="1" smtClean="0"/>
              <a:t>using</a:t>
            </a:r>
            <a:r>
              <a:rPr lang="it-IT" sz="2400" dirty="0" smtClean="0"/>
              <a:t> </a:t>
            </a:r>
            <a:r>
              <a:rPr lang="it-IT" sz="2400" dirty="0" err="1" smtClean="0"/>
              <a:t>standards</a:t>
            </a:r>
            <a:endParaRPr lang="it-IT" sz="2400" dirty="0"/>
          </a:p>
          <a:p>
            <a:pPr lvl="2"/>
            <a:r>
              <a:rPr lang="it-IT" sz="2400" dirty="0" smtClean="0"/>
              <a:t>with the </a:t>
            </a:r>
            <a:r>
              <a:rPr lang="it-IT" sz="2400" dirty="0" err="1" smtClean="0"/>
              <a:t>meaning</a:t>
            </a:r>
            <a:r>
              <a:rPr lang="it-IT" sz="2400" dirty="0" smtClean="0"/>
              <a:t> of </a:t>
            </a:r>
            <a:r>
              <a:rPr lang="it-IT" sz="2400" dirty="0" err="1" smtClean="0"/>
              <a:t>interoperability</a:t>
            </a:r>
            <a:r>
              <a:rPr lang="it-IT" sz="2400" dirty="0" smtClean="0"/>
              <a:t> </a:t>
            </a:r>
            <a:r>
              <a:rPr lang="it-IT" sz="2400" dirty="0" err="1" smtClean="0"/>
              <a:t>given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previous</a:t>
            </a:r>
            <a:r>
              <a:rPr lang="it-IT" sz="2400" dirty="0" smtClean="0"/>
              <a:t> slide;</a:t>
            </a:r>
          </a:p>
          <a:p>
            <a:pPr lvl="2"/>
            <a:endParaRPr lang="it-IT" sz="2400" dirty="0" smtClean="0"/>
          </a:p>
          <a:p>
            <a:pPr lvl="1"/>
            <a:r>
              <a:rPr lang="it-IT" sz="2400" dirty="0" smtClean="0"/>
              <a:t>VRC-</a:t>
            </a:r>
            <a:r>
              <a:rPr lang="it-IT" sz="2400" dirty="0" err="1" smtClean="0"/>
              <a:t>specific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applications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submitted</a:t>
            </a:r>
            <a:r>
              <a:rPr lang="it-IT" sz="2400" dirty="0" smtClean="0"/>
              <a:t> from </a:t>
            </a:r>
            <a:r>
              <a:rPr lang="it-IT" sz="2400" dirty="0" err="1" smtClean="0"/>
              <a:t>anywhere</a:t>
            </a:r>
            <a:r>
              <a:rPr lang="it-IT" sz="2400" dirty="0" smtClean="0"/>
              <a:t> and </a:t>
            </a:r>
            <a:r>
              <a:rPr lang="it-IT" sz="2400" dirty="0" err="1" smtClean="0"/>
              <a:t>run</a:t>
            </a:r>
            <a:r>
              <a:rPr lang="it-IT" sz="2400" dirty="0" smtClean="0"/>
              <a:t> </a:t>
            </a:r>
            <a:r>
              <a:rPr lang="it-IT" sz="2400" dirty="0" err="1" smtClean="0"/>
              <a:t>everywhere</a:t>
            </a:r>
            <a:r>
              <a:rPr lang="it-IT" sz="2400" dirty="0" smtClean="0"/>
              <a:t>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299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The CHAIN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orldwide Interoperability Demo - Requirements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Segnaposto contenuto 9"/>
          <p:cNvSpPr>
            <a:spLocks noGrp="1"/>
          </p:cNvSpPr>
          <p:nvPr>
            <p:ph sz="quarter" idx="1"/>
          </p:nvPr>
        </p:nvSpPr>
        <p:spPr>
          <a:xfrm>
            <a:off x="72008" y="1340768"/>
            <a:ext cx="9036496" cy="49377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The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interface</a:t>
            </a:r>
            <a:r>
              <a:rPr lang="it-IT" dirty="0" smtClean="0"/>
              <a:t> must be </a:t>
            </a:r>
            <a:r>
              <a:rPr lang="it-IT" u="sng" dirty="0" err="1" smtClean="0"/>
              <a:t>only</a:t>
            </a:r>
            <a:r>
              <a:rPr lang="it-IT" dirty="0" smtClean="0"/>
              <a:t> web </a:t>
            </a:r>
            <a:r>
              <a:rPr lang="it-IT" dirty="0" err="1" smtClean="0"/>
              <a:t>based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Users</a:t>
            </a:r>
            <a:r>
              <a:rPr lang="it-IT" dirty="0" smtClean="0"/>
              <a:t> must be </a:t>
            </a:r>
            <a:r>
              <a:rPr lang="it-IT" dirty="0" err="1" smtClean="0"/>
              <a:t>transparently</a:t>
            </a:r>
            <a:r>
              <a:rPr lang="it-IT" dirty="0" smtClean="0"/>
              <a:t> </a:t>
            </a:r>
            <a:r>
              <a:rPr lang="it-IT" dirty="0" err="1" smtClean="0"/>
              <a:t>authenticated</a:t>
            </a:r>
            <a:r>
              <a:rPr lang="it-IT" dirty="0" smtClean="0"/>
              <a:t> &amp; </a:t>
            </a:r>
            <a:r>
              <a:rPr lang="it-IT" dirty="0" err="1" smtClean="0"/>
              <a:t>authorised</a:t>
            </a:r>
            <a:r>
              <a:rPr lang="it-IT" dirty="0" smtClean="0"/>
              <a:t> on </a:t>
            </a:r>
            <a:r>
              <a:rPr lang="it-IT" dirty="0" err="1" smtClean="0"/>
              <a:t>all</a:t>
            </a:r>
            <a:r>
              <a:rPr lang="it-IT" dirty="0" smtClean="0"/>
              <a:t>      e-</a:t>
            </a:r>
            <a:r>
              <a:rPr lang="it-IT" dirty="0" err="1" smtClean="0"/>
              <a:t>Infrastructures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additional</a:t>
            </a:r>
            <a:r>
              <a:rPr lang="it-IT" dirty="0" smtClean="0"/>
              <a:t> human/machine </a:t>
            </a:r>
            <a:r>
              <a:rPr lang="it-IT" dirty="0" err="1" smtClean="0"/>
              <a:t>intervention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There</a:t>
            </a:r>
            <a:r>
              <a:rPr lang="it-IT" dirty="0" smtClean="0"/>
              <a:t> must be the </a:t>
            </a:r>
            <a:r>
              <a:rPr lang="it-IT" dirty="0" err="1" smtClean="0"/>
              <a:t>smallest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interaction</a:t>
            </a:r>
            <a:r>
              <a:rPr lang="it-IT" dirty="0" smtClean="0"/>
              <a:t> with </a:t>
            </a:r>
            <a:r>
              <a:rPr lang="it-IT" dirty="0" err="1" smtClean="0"/>
              <a:t>both</a:t>
            </a:r>
            <a:r>
              <a:rPr lang="it-IT" dirty="0" smtClean="0"/>
              <a:t> site </a:t>
            </a:r>
            <a:r>
              <a:rPr lang="it-IT" dirty="0" err="1" smtClean="0"/>
              <a:t>managers</a:t>
            </a:r>
            <a:r>
              <a:rPr lang="it-IT" dirty="0" smtClean="0"/>
              <a:t> and e-</a:t>
            </a:r>
            <a:r>
              <a:rPr lang="it-IT" dirty="0" err="1" smtClean="0"/>
              <a:t>Infrastructure</a:t>
            </a:r>
            <a:r>
              <a:rPr lang="it-IT" dirty="0" smtClean="0"/>
              <a:t> </a:t>
            </a:r>
            <a:r>
              <a:rPr lang="it-IT" dirty="0" err="1" smtClean="0"/>
              <a:t>operators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N</a:t>
            </a:r>
            <a:r>
              <a:rPr lang="it-IT" dirty="0" smtClean="0"/>
              <a:t>o </a:t>
            </a:r>
            <a:r>
              <a:rPr lang="it-IT" dirty="0" err="1" smtClean="0"/>
              <a:t>modification</a:t>
            </a:r>
            <a:r>
              <a:rPr lang="it-IT" dirty="0" smtClean="0"/>
              <a:t> </a:t>
            </a:r>
            <a:r>
              <a:rPr lang="it-IT" dirty="0" err="1"/>
              <a:t>whatsoever</a:t>
            </a:r>
            <a:r>
              <a:rPr lang="it-IT" dirty="0"/>
              <a:t> of </a:t>
            </a:r>
            <a:r>
              <a:rPr lang="it-IT" dirty="0" smtClean="0"/>
              <a:t>the </a:t>
            </a:r>
            <a:r>
              <a:rPr lang="it-IT" dirty="0" err="1" smtClean="0"/>
              <a:t>various</a:t>
            </a:r>
            <a:r>
              <a:rPr lang="it-IT" dirty="0" smtClean="0"/>
              <a:t> </a:t>
            </a:r>
            <a:r>
              <a:rPr lang="it-IT" dirty="0" err="1" smtClean="0"/>
              <a:t>middleware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required</a:t>
            </a:r>
            <a:r>
              <a:rPr lang="it-IT" dirty="0" smtClean="0"/>
              <a:t> to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developers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missing</a:t>
            </a:r>
            <a:r>
              <a:rPr lang="it-IT" dirty="0" smtClean="0"/>
              <a:t> JSAGA </a:t>
            </a:r>
            <a:r>
              <a:rPr lang="it-IT" dirty="0" err="1" smtClean="0"/>
              <a:t>adaptors</a:t>
            </a:r>
            <a:r>
              <a:rPr lang="it-IT" dirty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created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78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CHAIN Demo Contributors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3762"/>
            <a:ext cx="7883080" cy="50755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3078882"/>
            <a:ext cx="877912" cy="7101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3968072"/>
            <a:ext cx="1237952" cy="5410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4581128"/>
            <a:ext cx="1561905" cy="5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3" y="1221667"/>
            <a:ext cx="7564432" cy="5087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CHAIN Demo Applications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(http://</a:t>
            </a:r>
            <a:r>
              <a:rPr lang="en-US" sz="2200" dirty="0" smtClean="0">
                <a:solidFill>
                  <a:schemeClr val="tx1"/>
                </a:solidFill>
              </a:rPr>
              <a:t>science-gateway.chain-project.eu/general-overview)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2123728" y="2060848"/>
            <a:ext cx="720080" cy="38884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827584" y="3717032"/>
            <a:ext cx="7707685" cy="23957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27584" y="4581128"/>
            <a:ext cx="7707685" cy="23957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948059" y="6444044"/>
            <a:ext cx="3078087" cy="36004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948059" y="6444044"/>
            <a:ext cx="3078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g</a:t>
            </a:r>
            <a:r>
              <a:rPr lang="it-IT" sz="1600" dirty="0" smtClean="0">
                <a:latin typeface="+mj-lt"/>
              </a:rPr>
              <a:t>eneral </a:t>
            </a:r>
            <a:r>
              <a:rPr lang="it-IT" sz="1600" dirty="0" err="1" smtClean="0">
                <a:latin typeface="+mj-lt"/>
              </a:rPr>
              <a:t>purpose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applications</a:t>
            </a:r>
            <a:endParaRPr lang="it-I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6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848" y="-902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it-IT" sz="3600" dirty="0" err="1" smtClean="0">
                <a:solidFill>
                  <a:schemeClr val="tx1"/>
                </a:solidFill>
              </a:rPr>
              <a:t>Outline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533" y="1412776"/>
            <a:ext cx="8589963" cy="4680520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smtClean="0"/>
              <a:t>The Catania Science Gateway </a:t>
            </a:r>
            <a:r>
              <a:rPr lang="it-IT" sz="3200" dirty="0" err="1" smtClean="0"/>
              <a:t>framework</a:t>
            </a:r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err="1" smtClean="0"/>
              <a:t>Considerations</a:t>
            </a:r>
            <a:r>
              <a:rPr lang="it-IT" sz="3200" dirty="0" smtClean="0"/>
              <a:t> </a:t>
            </a:r>
            <a:r>
              <a:rPr lang="it-IT" sz="3200" dirty="0" err="1" smtClean="0"/>
              <a:t>driving</a:t>
            </a:r>
            <a:r>
              <a:rPr lang="it-IT" sz="3200" dirty="0" smtClean="0"/>
              <a:t> </a:t>
            </a:r>
            <a:r>
              <a:rPr lang="it-IT" sz="3200" dirty="0" err="1" smtClean="0"/>
              <a:t>current</a:t>
            </a:r>
            <a:r>
              <a:rPr lang="it-IT" sz="3200" dirty="0" smtClean="0"/>
              <a:t> </a:t>
            </a:r>
            <a:r>
              <a:rPr lang="it-IT" sz="3200" dirty="0" err="1" smtClean="0"/>
              <a:t>activities</a:t>
            </a:r>
            <a:r>
              <a:rPr lang="it-IT" sz="3200" dirty="0" smtClean="0"/>
              <a:t>:</a:t>
            </a:r>
          </a:p>
          <a:p>
            <a:pPr lvl="1"/>
            <a:r>
              <a:rPr lang="it-IT" sz="2900" dirty="0" smtClean="0"/>
              <a:t>The CHAIN Worldwide </a:t>
            </a:r>
            <a:r>
              <a:rPr lang="it-IT" sz="2900" dirty="0" err="1" smtClean="0"/>
              <a:t>Interoperability</a:t>
            </a:r>
            <a:r>
              <a:rPr lang="it-IT" sz="2900" dirty="0" smtClean="0"/>
              <a:t> Demo</a:t>
            </a:r>
            <a:endParaRPr lang="it-IT" sz="3200" dirty="0" smtClean="0"/>
          </a:p>
          <a:p>
            <a:pPr lvl="1"/>
            <a:r>
              <a:rPr lang="it-IT" sz="2900" dirty="0" smtClean="0"/>
              <a:t>«Social» and mobile </a:t>
            </a:r>
            <a:r>
              <a:rPr lang="it-IT" sz="2900" dirty="0" err="1" smtClean="0"/>
              <a:t>access</a:t>
            </a:r>
            <a:r>
              <a:rPr lang="it-IT" sz="2900" dirty="0" smtClean="0"/>
              <a:t> to Science </a:t>
            </a:r>
            <a:r>
              <a:rPr lang="it-IT" sz="2900" dirty="0" err="1" smtClean="0"/>
              <a:t>Gateways</a:t>
            </a:r>
            <a:endParaRPr lang="it-IT" sz="2900" dirty="0" smtClean="0"/>
          </a:p>
          <a:p>
            <a:endParaRPr lang="it-IT" sz="3200" dirty="0" smtClean="0"/>
          </a:p>
          <a:p>
            <a:r>
              <a:rPr lang="it-IT" sz="3200" dirty="0" smtClean="0"/>
              <a:t>The Science Gateway market </a:t>
            </a:r>
            <a:r>
              <a:rPr lang="it-IT" sz="3200" dirty="0" err="1" smtClean="0"/>
              <a:t>place</a:t>
            </a:r>
            <a:endParaRPr lang="it-IT" sz="3200" dirty="0"/>
          </a:p>
          <a:p>
            <a:endParaRPr lang="it-IT" sz="3200" dirty="0" smtClean="0"/>
          </a:p>
          <a:p>
            <a:r>
              <a:rPr lang="it-IT" sz="3200" dirty="0" err="1" smtClean="0"/>
              <a:t>Summary</a:t>
            </a:r>
            <a:r>
              <a:rPr lang="it-IT" sz="3200" dirty="0" smtClean="0"/>
              <a:t> and </a:t>
            </a:r>
            <a:r>
              <a:rPr lang="it-IT" sz="3200" dirty="0" err="1" smtClean="0"/>
              <a:t>conclusions</a:t>
            </a:r>
            <a:endParaRPr lang="it-IT" sz="3200" dirty="0" smtClean="0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31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1284312"/>
            <a:ext cx="8977943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CHAIN Demo Status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(http://science-gateway.chain-project.eu/demo-status)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 rot="20881751">
            <a:off x="678164" y="5117908"/>
            <a:ext cx="8422851" cy="830997"/>
          </a:xfrm>
          <a:prstGeom prst="rect">
            <a:avLst/>
          </a:prstGeom>
          <a:solidFill>
            <a:sysClr val="window" lastClr="FFFFFF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 err="1" smtClean="0">
                <a:solidFill>
                  <a:srgbClr val="FF0000"/>
                </a:solidFill>
              </a:rPr>
              <a:t>See</a:t>
            </a:r>
            <a:r>
              <a:rPr lang="it-IT" sz="2400" b="1" kern="0" dirty="0" smtClean="0">
                <a:solidFill>
                  <a:srgbClr val="FF0000"/>
                </a:solidFill>
              </a:rPr>
              <a:t> the demo in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action</a:t>
            </a:r>
            <a:r>
              <a:rPr lang="it-IT" sz="2400" b="1" kern="0" dirty="0" smtClean="0">
                <a:solidFill>
                  <a:srgbClr val="FF0000"/>
                </a:solidFill>
              </a:rPr>
              <a:t>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at</a:t>
            </a:r>
            <a:r>
              <a:rPr lang="it-IT" sz="2400" b="1" kern="0" dirty="0" smtClean="0">
                <a:solidFill>
                  <a:srgbClr val="FF0000"/>
                </a:solidFill>
              </a:rPr>
              <a:t> the CHAIN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booth</a:t>
            </a:r>
            <a:r>
              <a:rPr lang="it-IT" sz="2400" b="1" kern="0" dirty="0" smtClean="0">
                <a:solidFill>
                  <a:srgbClr val="FF0000"/>
                </a:solidFill>
              </a:rPr>
              <a:t> (no. 7 in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 err="1" smtClean="0">
                <a:solidFill>
                  <a:srgbClr val="FF0000"/>
                </a:solidFill>
              </a:rPr>
              <a:t>exhibition</a:t>
            </a:r>
            <a:r>
              <a:rPr lang="it-IT" sz="2400" b="1" kern="0" dirty="0" smtClean="0">
                <a:solidFill>
                  <a:srgbClr val="FF0000"/>
                </a:solidFill>
              </a:rPr>
              <a:t> area) and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learn</a:t>
            </a:r>
            <a:r>
              <a:rPr lang="it-IT" sz="2400" b="1" kern="0" dirty="0" smtClean="0">
                <a:solidFill>
                  <a:srgbClr val="FF0000"/>
                </a:solidFill>
              </a:rPr>
              <a:t>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how</a:t>
            </a:r>
            <a:r>
              <a:rPr lang="it-IT" sz="2400" b="1" kern="0" dirty="0" smtClean="0">
                <a:solidFill>
                  <a:srgbClr val="FF0000"/>
                </a:solidFill>
              </a:rPr>
              <a:t> to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run</a:t>
            </a:r>
            <a:r>
              <a:rPr lang="it-IT" sz="2400" b="1" kern="0" dirty="0" smtClean="0">
                <a:solidFill>
                  <a:srgbClr val="FF0000"/>
                </a:solidFill>
              </a:rPr>
              <a:t>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it</a:t>
            </a:r>
            <a:r>
              <a:rPr lang="it-IT" sz="2400" b="1" kern="0" dirty="0" smtClean="0">
                <a:solidFill>
                  <a:srgbClr val="FF0000"/>
                </a:solidFill>
              </a:rPr>
              <a:t>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yourself</a:t>
            </a:r>
            <a:r>
              <a:rPr lang="it-IT" sz="2400" b="1" kern="0" dirty="0" smtClean="0">
                <a:solidFill>
                  <a:srgbClr val="FF0000"/>
                </a:solidFill>
              </a:rPr>
              <a:t> !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3203848" y="2132856"/>
            <a:ext cx="3744416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Second set of considerations – Social Networks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Segnaposto contenuto 9"/>
          <p:cNvSpPr>
            <a:spLocks noGrp="1"/>
          </p:cNvSpPr>
          <p:nvPr>
            <p:ph sz="quarter" idx="1"/>
          </p:nvPr>
        </p:nvSpPr>
        <p:spPr>
          <a:xfrm>
            <a:off x="313184" y="1299552"/>
            <a:ext cx="8579296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About 1 billion people have accounts on the existing Social Networks (many of the researchers we are targeting with  e-Infrastructures are among them)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eb-based </a:t>
            </a:r>
            <a:r>
              <a:rPr lang="en-US" dirty="0"/>
              <a:t>social networking accounts for </a:t>
            </a:r>
            <a:r>
              <a:rPr lang="en-US" dirty="0" smtClean="0"/>
              <a:t>more </a:t>
            </a:r>
            <a:r>
              <a:rPr lang="en-US" dirty="0"/>
              <a:t>than </a:t>
            </a:r>
            <a:r>
              <a:rPr lang="en-US" dirty="0" smtClean="0"/>
              <a:t>     10-15</a:t>
            </a:r>
            <a:r>
              <a:rPr lang="en-US" dirty="0"/>
              <a:t>% of the total time spent online in the whole </a:t>
            </a:r>
            <a:r>
              <a:rPr lang="en-US" dirty="0" smtClean="0"/>
              <a:t>world</a:t>
            </a:r>
          </a:p>
          <a:p>
            <a:endParaRPr lang="en-US" dirty="0" smtClean="0"/>
          </a:p>
          <a:p>
            <a:r>
              <a:rPr lang="en-US" dirty="0" smtClean="0"/>
              <a:t>Social Networks’ are by far the most </a:t>
            </a:r>
            <a:r>
              <a:rPr lang="en-US" smtClean="0"/>
              <a:t>used (liked</a:t>
            </a:r>
            <a:r>
              <a:rPr lang="en-US" dirty="0" smtClean="0"/>
              <a:t>) virtual environments in the world</a:t>
            </a:r>
            <a:endParaRPr lang="it-IT" dirty="0"/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Catania “social” Science Gateways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(http://www.facebook.com/pages/Catania-Science-Gateways/220075701389624)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" y="1196752"/>
            <a:ext cx="3334524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536503" cy="4992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uppo 13"/>
          <p:cNvGrpSpPr/>
          <p:nvPr/>
        </p:nvGrpSpPr>
        <p:grpSpPr>
          <a:xfrm>
            <a:off x="3059832" y="1268760"/>
            <a:ext cx="1368152" cy="4992800"/>
            <a:chOff x="3059832" y="1268760"/>
            <a:chExt cx="1368152" cy="4992800"/>
          </a:xfrm>
        </p:grpSpPr>
        <p:cxnSp>
          <p:nvCxnSpPr>
            <p:cNvPr id="6" name="Connettore 1 5"/>
            <p:cNvCxnSpPr/>
            <p:nvPr/>
          </p:nvCxnSpPr>
          <p:spPr>
            <a:xfrm flipV="1">
              <a:off x="3059832" y="1268760"/>
              <a:ext cx="1368152" cy="2304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3059832" y="3573016"/>
              <a:ext cx="1368152" cy="2688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tangolo 14"/>
          <p:cNvSpPr/>
          <p:nvPr/>
        </p:nvSpPr>
        <p:spPr>
          <a:xfrm>
            <a:off x="1763688" y="3380872"/>
            <a:ext cx="1307222" cy="336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7884368" y="3068960"/>
            <a:ext cx="1080119" cy="479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2440"/>
            <a:ext cx="507934" cy="53615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8004"/>
            <a:ext cx="2765796" cy="197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0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Catania “social” Science Gateways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agINFRA</a:t>
            </a:r>
            <a:r>
              <a:rPr lang="en-US" sz="2000" dirty="0" smtClean="0">
                <a:solidFill>
                  <a:schemeClr val="tx1"/>
                </a:solidFill>
              </a:rPr>
              <a:t> Science Gateway as Facebook app)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7" y="1196752"/>
            <a:ext cx="7717167" cy="5123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 rot="20820380">
            <a:off x="831318" y="5351494"/>
            <a:ext cx="8186071" cy="461665"/>
          </a:xfrm>
          <a:prstGeom prst="rect">
            <a:avLst/>
          </a:prstGeom>
          <a:solidFill>
            <a:sysClr val="window" lastClr="FFFFFF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 smtClean="0">
                <a:solidFill>
                  <a:srgbClr val="FF0000"/>
                </a:solidFill>
              </a:rPr>
              <a:t>SSO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possible</a:t>
            </a:r>
            <a:r>
              <a:rPr lang="it-IT" sz="2400" b="1" kern="0" dirty="0" smtClean="0">
                <a:solidFill>
                  <a:srgbClr val="FF0000"/>
                </a:solidFill>
              </a:rPr>
              <a:t>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through</a:t>
            </a:r>
            <a:r>
              <a:rPr lang="it-IT" sz="2400" b="1" kern="0" dirty="0" smtClean="0">
                <a:solidFill>
                  <a:srgbClr val="FF0000"/>
                </a:solidFill>
              </a:rPr>
              <a:t> the Social Networks’ Bridge </a:t>
            </a:r>
            <a:r>
              <a:rPr lang="it-IT" sz="2400" b="1" kern="0" dirty="0" err="1" smtClean="0">
                <a:solidFill>
                  <a:srgbClr val="FF0000"/>
                </a:solidFill>
              </a:rPr>
              <a:t>IdP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1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Catania “social” Science Gateways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(Italian Soil Information System – </a:t>
            </a:r>
            <a:r>
              <a:rPr lang="en-US" sz="2000" dirty="0" err="1" smtClean="0">
                <a:solidFill>
                  <a:schemeClr val="tx1"/>
                </a:solidFill>
              </a:rPr>
              <a:t>WebGIS</a:t>
            </a:r>
            <a:r>
              <a:rPr lang="en-US" sz="2000" dirty="0" smtClean="0">
                <a:solidFill>
                  <a:schemeClr val="tx1"/>
                </a:solidFill>
              </a:rPr>
              <a:t>-based and Cloud-enabled)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1" y="1211188"/>
            <a:ext cx="7741263" cy="5096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2440"/>
            <a:ext cx="507934" cy="5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Third set of considerations – Mobile Access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Segnaposto contenuto 9"/>
          <p:cNvSpPr>
            <a:spLocks noGrp="1"/>
          </p:cNvSpPr>
          <p:nvPr>
            <p:ph sz="quarter" idx="1"/>
          </p:nvPr>
        </p:nvSpPr>
        <p:spPr>
          <a:xfrm>
            <a:off x="313184" y="1299552"/>
            <a:ext cx="8579296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More than 25% of mobile phones in the world are smartphones and the number of people connected through mobile appliances increases every year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Social networking amounts to 91% </a:t>
            </a:r>
            <a:r>
              <a:rPr lang="en-US" dirty="0" smtClean="0"/>
              <a:t>                                                   of </a:t>
            </a:r>
            <a:r>
              <a:rPr lang="en-US" dirty="0"/>
              <a:t>mobile internet access, compared </a:t>
            </a:r>
            <a:r>
              <a:rPr lang="en-US" dirty="0" smtClean="0"/>
              <a:t>                                                        to </a:t>
            </a:r>
            <a:r>
              <a:rPr lang="en-US" dirty="0"/>
              <a:t>79% on desktops, and it is </a:t>
            </a:r>
            <a:r>
              <a:rPr lang="en-US" dirty="0" smtClean="0"/>
              <a:t>                                                    expected that </a:t>
            </a:r>
            <a:r>
              <a:rPr lang="en-US" dirty="0"/>
              <a:t>by 2014 mobile </a:t>
            </a:r>
            <a:r>
              <a:rPr lang="en-US" dirty="0" smtClean="0"/>
              <a:t>                                                            internet </a:t>
            </a:r>
            <a:r>
              <a:rPr lang="en-US" dirty="0"/>
              <a:t>should </a:t>
            </a:r>
            <a:r>
              <a:rPr lang="en-US" dirty="0" smtClean="0"/>
              <a:t>take </a:t>
            </a:r>
            <a:r>
              <a:rPr lang="en-US" dirty="0"/>
              <a:t>over </a:t>
            </a:r>
            <a:r>
              <a:rPr lang="en-US" dirty="0" smtClean="0"/>
              <a:t>                                                        desktop internet usage</a:t>
            </a:r>
            <a:r>
              <a:rPr lang="en-US" baseline="30000" dirty="0" smtClean="0"/>
              <a:t>(*)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mobile access to “everything” is not any more an option; it is a must and e-Infrastructures shouldn’t/won’t be an exception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6372036"/>
            <a:ext cx="798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(*) </a:t>
            </a:r>
            <a:r>
              <a:rPr lang="en-US" dirty="0"/>
              <a:t>http://</a:t>
            </a:r>
            <a:r>
              <a:rPr lang="en-US" dirty="0" smtClean="0"/>
              <a:t>www.biztechday.com/mobile-stats-2011-91-use-mobile-phones-to-socialize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98573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12" y="1196752"/>
            <a:ext cx="1149452" cy="1149452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62272"/>
            <a:ext cx="8468602" cy="1143000"/>
          </a:xfrm>
        </p:spPr>
        <p:txBody>
          <a:bodyPr/>
          <a:lstStyle/>
          <a:p>
            <a:pPr algn="r" eaLnBrk="1" hangingPunct="1"/>
            <a:r>
              <a:rPr lang="en-GB" sz="3000" dirty="0" smtClean="0">
                <a:solidFill>
                  <a:schemeClr val="tx1"/>
                </a:solidFill>
              </a:rPr>
              <a:t>The “mobile” Authentication Procedure</a:t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(REST API independent of the Science Gateway)</a:t>
            </a:r>
            <a:endParaRPr lang="en-GB" sz="1050" b="1" dirty="0" smtClean="0">
              <a:solidFill>
                <a:srgbClr val="FF0000"/>
              </a:solidFill>
            </a:endParaRPr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1514"/>
            <a:ext cx="3960440" cy="3277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05670"/>
            <a:ext cx="4063708" cy="319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98" y="2490220"/>
            <a:ext cx="3913574" cy="30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93631"/>
            <a:ext cx="1021816" cy="8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1"/>
          <p:cNvSpPr>
            <a:spLocks noChangeShapeType="1"/>
          </p:cNvSpPr>
          <p:nvPr/>
        </p:nvSpPr>
        <p:spPr bwMode="auto">
          <a:xfrm>
            <a:off x="8470900" y="2349500"/>
            <a:ext cx="4763" cy="1009650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7371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835025"/>
            <a:ext cx="1257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574800"/>
            <a:ext cx="1993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787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8255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00660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9" name="Rectangle 15"/>
          <p:cNvSpPr>
            <a:spLocks noGrp="1" noChangeArrowheads="1"/>
          </p:cNvSpPr>
          <p:nvPr>
            <p:ph type="title"/>
          </p:nvPr>
        </p:nvSpPr>
        <p:spPr>
          <a:xfrm>
            <a:off x="899592" y="-99392"/>
            <a:ext cx="8208912" cy="792088"/>
          </a:xfrm>
          <a:ln/>
        </p:spPr>
        <p:txBody>
          <a:bodyPr rIns="132080">
            <a:normAutofit/>
          </a:bodyPr>
          <a:lstStyle/>
          <a:p>
            <a:pPr algn="r"/>
            <a:r>
              <a:rPr lang="en-US" sz="2800" dirty="0" smtClean="0"/>
              <a:t>Example #1: the </a:t>
            </a:r>
            <a:r>
              <a:rPr lang="en-US" sz="2800" b="1" dirty="0" smtClean="0">
                <a:solidFill>
                  <a:srgbClr val="FF0000"/>
                </a:solidFill>
              </a:rPr>
              <a:t>new</a:t>
            </a:r>
            <a:r>
              <a:rPr lang="en-US" sz="2800" dirty="0" smtClean="0"/>
              <a:t> </a:t>
            </a:r>
            <a:r>
              <a:rPr lang="en-US" sz="2800" dirty="0" err="1" smtClean="0"/>
              <a:t>gLibrary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sp>
        <p:nvSpPr>
          <p:cNvPr id="16401" name="AutoShape 17"/>
          <p:cNvSpPr>
            <a:spLocks/>
          </p:cNvSpPr>
          <p:nvPr/>
        </p:nvSpPr>
        <p:spPr bwMode="auto">
          <a:xfrm>
            <a:off x="101600" y="2844800"/>
            <a:ext cx="89408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46465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gLibrary REST API</a:t>
            </a:r>
          </a:p>
        </p:txBody>
      </p:sp>
      <p:sp>
        <p:nvSpPr>
          <p:cNvPr id="16402" name="AutoShape 18"/>
          <p:cNvSpPr>
            <a:spLocks/>
          </p:cNvSpPr>
          <p:nvPr/>
        </p:nvSpPr>
        <p:spPr bwMode="auto">
          <a:xfrm>
            <a:off x="152400" y="4089400"/>
            <a:ext cx="24638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FF7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Metadata Services</a:t>
            </a:r>
          </a:p>
        </p:txBody>
      </p:sp>
      <p:sp>
        <p:nvSpPr>
          <p:cNvPr id="16403" name="AutoShape 19"/>
          <p:cNvSpPr>
            <a:spLocks/>
          </p:cNvSpPr>
          <p:nvPr/>
        </p:nvSpPr>
        <p:spPr bwMode="auto">
          <a:xfrm>
            <a:off x="2794000" y="4089400"/>
            <a:ext cx="21082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Storage Services</a:t>
            </a:r>
          </a:p>
        </p:txBody>
      </p:sp>
      <p:sp>
        <p:nvSpPr>
          <p:cNvPr id="16404" name="AutoShape 20"/>
          <p:cNvSpPr>
            <a:spLocks/>
          </p:cNvSpPr>
          <p:nvPr/>
        </p:nvSpPr>
        <p:spPr bwMode="auto">
          <a:xfrm>
            <a:off x="6565900" y="4279900"/>
            <a:ext cx="26416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AuthN/AuthZ Services</a:t>
            </a:r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991100"/>
            <a:ext cx="130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384800"/>
            <a:ext cx="130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143500"/>
            <a:ext cx="130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24"/>
          <p:cNvSpPr>
            <a:spLocks/>
          </p:cNvSpPr>
          <p:nvPr/>
        </p:nvSpPr>
        <p:spPr bwMode="auto">
          <a:xfrm>
            <a:off x="3429000" y="6210300"/>
            <a:ext cx="1130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200" bIns="0">
            <a:spAutoFit/>
          </a:bodyPr>
          <a:lstStyle/>
          <a:p>
            <a:pPr marL="38100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Storages</a:t>
            </a:r>
          </a:p>
        </p:txBody>
      </p:sp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7371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165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11" name="Rectangle 27"/>
          <p:cNvSpPr>
            <a:spLocks/>
          </p:cNvSpPr>
          <p:nvPr/>
        </p:nvSpPr>
        <p:spPr bwMode="auto">
          <a:xfrm>
            <a:off x="722313" y="6210300"/>
            <a:ext cx="1298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200" bIns="0">
            <a:spAutoFit/>
          </a:bodyPr>
          <a:lstStyle/>
          <a:p>
            <a:pPr marL="38100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Databases</a:t>
            </a:r>
          </a:p>
        </p:txBody>
      </p:sp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41900"/>
            <a:ext cx="1257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13" name="Rectangle 29"/>
          <p:cNvSpPr>
            <a:spLocks/>
          </p:cNvSpPr>
          <p:nvPr/>
        </p:nvSpPr>
        <p:spPr bwMode="auto">
          <a:xfrm>
            <a:off x="6781800" y="6108700"/>
            <a:ext cx="2324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200" bIns="0">
            <a:spAutoFit/>
          </a:bodyPr>
          <a:lstStyle/>
          <a:p>
            <a:pPr marL="38100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Identity Federations</a:t>
            </a:r>
          </a:p>
        </p:txBody>
      </p: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4878388" y="4965700"/>
            <a:ext cx="1652587" cy="1117600"/>
            <a:chOff x="0" y="0"/>
            <a:chExt cx="1040" cy="704"/>
          </a:xfrm>
        </p:grpSpPr>
        <p:pic>
          <p:nvPicPr>
            <p:cNvPr id="16414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0"/>
              <a:ext cx="51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5" name="Rectangle 31"/>
            <p:cNvSpPr>
              <a:spLocks/>
            </p:cNvSpPr>
            <p:nvPr/>
          </p:nvSpPr>
          <p:spPr bwMode="auto">
            <a:xfrm>
              <a:off x="0" y="355"/>
              <a:ext cx="10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600" b="1">
                  <a:solidFill>
                    <a:srgbClr val="00338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eToken Service </a:t>
              </a:r>
            </a:p>
            <a:p>
              <a:pPr algn="ctr"/>
              <a:endParaRPr lang="en-US" sz="1600">
                <a:solidFill>
                  <a:srgbClr val="00338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6417" name="AutoShape 33"/>
          <p:cNvSpPr>
            <a:spLocks/>
          </p:cNvSpPr>
          <p:nvPr/>
        </p:nvSpPr>
        <p:spPr bwMode="auto">
          <a:xfrm>
            <a:off x="4914900" y="4089400"/>
            <a:ext cx="15367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Grid Auth Service</a:t>
            </a:r>
          </a:p>
        </p:txBody>
      </p:sp>
      <p:sp>
        <p:nvSpPr>
          <p:cNvPr id="16418" name="Rectangle 34"/>
          <p:cNvSpPr>
            <a:spLocks/>
          </p:cNvSpPr>
          <p:nvPr/>
        </p:nvSpPr>
        <p:spPr bwMode="auto">
          <a:xfrm>
            <a:off x="88900" y="4089400"/>
            <a:ext cx="6451600" cy="2705100"/>
          </a:xfrm>
          <a:prstGeom prst="rect">
            <a:avLst/>
          </a:prstGeom>
          <a:noFill/>
          <a:ln w="25400" cap="flat">
            <a:solidFill>
              <a:srgbClr val="325FA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6419" name="Rectangle 35"/>
          <p:cNvSpPr>
            <a:spLocks/>
          </p:cNvSpPr>
          <p:nvPr/>
        </p:nvSpPr>
        <p:spPr bwMode="auto">
          <a:xfrm>
            <a:off x="1930400" y="6464300"/>
            <a:ext cx="2998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200" bIns="0">
            <a:spAutoFit/>
          </a:bodyPr>
          <a:lstStyle/>
          <a:p>
            <a:pPr marL="38100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e-infrastructure resources</a:t>
            </a:r>
          </a:p>
        </p:txBody>
      </p: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212725" y="1301750"/>
            <a:ext cx="3086100" cy="1130300"/>
            <a:chOff x="0" y="0"/>
            <a:chExt cx="1944" cy="712"/>
          </a:xfrm>
        </p:grpSpPr>
        <p:sp>
          <p:nvSpPr>
            <p:cNvPr id="16420" name="AutoShape 36"/>
            <p:cNvSpPr>
              <a:spLocks/>
            </p:cNvSpPr>
            <p:nvPr/>
          </p:nvSpPr>
          <p:spPr bwMode="auto">
            <a:xfrm>
              <a:off x="0" y="0"/>
              <a:ext cx="1944" cy="712"/>
            </a:xfrm>
            <a:prstGeom prst="roundRect">
              <a:avLst>
                <a:gd name="adj" fmla="val 16852"/>
              </a:avLst>
            </a:prstGeom>
            <a:solidFill>
              <a:srgbClr val="325FAF"/>
            </a:solidFill>
            <a:ln>
              <a:noFill/>
            </a:ln>
            <a:effectLst>
              <a:outerShdw blurRad="127000" dist="76198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421" name="Rectangle 37"/>
            <p:cNvSpPr>
              <a:spLocks/>
            </p:cNvSpPr>
            <p:nvPr/>
          </p:nvSpPr>
          <p:spPr bwMode="auto">
            <a:xfrm>
              <a:off x="34" y="31"/>
              <a:ext cx="187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9200" bIns="0"/>
            <a:lstStyle/>
            <a:p>
              <a:pPr marL="38100" algn="ctr"/>
              <a:r>
                <a:rPr lang="en-US" sz="1900">
                  <a:solidFill>
                    <a:srgbClr val="AFDEEF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Science Gateways</a:t>
              </a:r>
            </a:p>
          </p:txBody>
        </p:sp>
      </p:grpSp>
      <p:pic>
        <p:nvPicPr>
          <p:cNvPr id="16423" name="Picture 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17675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4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8001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25" name="Picture 4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066800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4413250" y="2333625"/>
            <a:ext cx="0" cy="458788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>
            <a:off x="1754981" y="2493963"/>
            <a:ext cx="18257" cy="433387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H="1">
            <a:off x="6530975" y="2573338"/>
            <a:ext cx="11113" cy="392112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6429" name="AutoShape 45"/>
          <p:cNvSpPr>
            <a:spLocks/>
          </p:cNvSpPr>
          <p:nvPr/>
        </p:nvSpPr>
        <p:spPr bwMode="auto">
          <a:xfrm>
            <a:off x="139700" y="3606800"/>
            <a:ext cx="2463800" cy="457200"/>
          </a:xfrm>
          <a:prstGeom prst="roundRect">
            <a:avLst>
              <a:gd name="adj" fmla="val 41667"/>
            </a:avLst>
          </a:prstGeom>
          <a:gradFill rotWithShape="0">
            <a:gsLst>
              <a:gs pos="0">
                <a:srgbClr val="FFFFFF"/>
              </a:gs>
              <a:gs pos="100000">
                <a:srgbClr val="FF33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Repo 1</a:t>
            </a:r>
          </a:p>
        </p:txBody>
      </p:sp>
      <p:sp>
        <p:nvSpPr>
          <p:cNvPr id="16430" name="AutoShape 46"/>
          <p:cNvSpPr>
            <a:spLocks/>
          </p:cNvSpPr>
          <p:nvPr/>
        </p:nvSpPr>
        <p:spPr bwMode="auto">
          <a:xfrm>
            <a:off x="2616200" y="3619500"/>
            <a:ext cx="2463800" cy="457200"/>
          </a:xfrm>
          <a:prstGeom prst="roundRect">
            <a:avLst>
              <a:gd name="adj" fmla="val 41667"/>
            </a:avLst>
          </a:prstGeom>
          <a:gradFill rotWithShape="0">
            <a:gsLst>
              <a:gs pos="0">
                <a:srgbClr val="FFFFFF"/>
              </a:gs>
              <a:gs pos="100000">
                <a:srgbClr val="FF33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Repo 2</a:t>
            </a:r>
          </a:p>
        </p:txBody>
      </p:sp>
      <p:sp>
        <p:nvSpPr>
          <p:cNvPr id="16431" name="AutoShape 47"/>
          <p:cNvSpPr>
            <a:spLocks/>
          </p:cNvSpPr>
          <p:nvPr/>
        </p:nvSpPr>
        <p:spPr bwMode="auto">
          <a:xfrm>
            <a:off x="5232400" y="3594100"/>
            <a:ext cx="1308100" cy="457200"/>
          </a:xfrm>
          <a:prstGeom prst="roundRect">
            <a:avLst>
              <a:gd name="adj" fmla="val 41667"/>
            </a:avLst>
          </a:prstGeom>
          <a:gradFill rotWithShape="0">
            <a:gsLst>
              <a:gs pos="0">
                <a:srgbClr val="FFFFFF"/>
              </a:gs>
              <a:gs pos="100000">
                <a:srgbClr val="FF33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Repo 3</a:t>
            </a:r>
          </a:p>
        </p:txBody>
      </p:sp>
      <p:sp>
        <p:nvSpPr>
          <p:cNvPr id="16432" name="AutoShape 48"/>
          <p:cNvSpPr>
            <a:spLocks/>
          </p:cNvSpPr>
          <p:nvPr/>
        </p:nvSpPr>
        <p:spPr bwMode="auto">
          <a:xfrm>
            <a:off x="6654800" y="3657600"/>
            <a:ext cx="2463800" cy="622300"/>
          </a:xfrm>
          <a:prstGeom prst="roundRect">
            <a:avLst>
              <a:gd name="adj" fmla="val 30611"/>
            </a:avLst>
          </a:pr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 sz="15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Discovery Service</a:t>
            </a:r>
          </a:p>
          <a:p>
            <a:pPr marL="38100" algn="ctr"/>
            <a:r>
              <a:rPr lang="en-US" sz="15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Rest API</a:t>
            </a:r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>
            <a:off x="8458200" y="2578100"/>
            <a:ext cx="14288" cy="390525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01600" y="2927350"/>
            <a:ext cx="9004300" cy="64135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3707904" y="764704"/>
            <a:ext cx="5397996" cy="2162646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6597650" y="3573016"/>
            <a:ext cx="2510854" cy="2815084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1" y="1196752"/>
            <a:ext cx="4483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67" y="1630908"/>
            <a:ext cx="477043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28" y="3140968"/>
            <a:ext cx="424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755576" y="188640"/>
            <a:ext cx="8208912" cy="792088"/>
          </a:xfrm>
          <a:prstGeom prst="rect">
            <a:avLst/>
          </a:prstGeom>
          <a:ln/>
        </p:spPr>
        <p:txBody>
          <a:bodyPr vert="horz" rIns="13208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The mobile version of the INDICATE </a:t>
            </a:r>
          </a:p>
          <a:p>
            <a:pPr algn="r"/>
            <a:r>
              <a:rPr lang="en-US" dirty="0" smtClean="0"/>
              <a:t>e-Culture Science Gateway – Browse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58418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INDICATE Project Meeting</a:t>
            </a:r>
            <a:endParaRPr lang="it-IT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50" y="1196776"/>
            <a:ext cx="454818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114501"/>
            <a:ext cx="47879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7089"/>
            <a:ext cx="39751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755576" y="188640"/>
            <a:ext cx="8208912" cy="792088"/>
          </a:xfrm>
          <a:prstGeom prst="rect">
            <a:avLst/>
          </a:prstGeom>
          <a:ln/>
        </p:spPr>
        <p:txBody>
          <a:bodyPr vert="horz" rIns="13208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The mobile version of the INDICATE </a:t>
            </a:r>
          </a:p>
          <a:p>
            <a:pPr algn="r"/>
            <a:r>
              <a:rPr lang="en-US" dirty="0" smtClean="0"/>
              <a:t>e-Culture Science Gateway – Download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8204990" cy="1008062"/>
          </a:xfrm>
        </p:spPr>
        <p:txBody>
          <a:bodyPr>
            <a:normAutofit/>
          </a:bodyPr>
          <a:lstStyle/>
          <a:p>
            <a:pPr algn="r"/>
            <a:r>
              <a:rPr lang="it-IT" dirty="0" smtClean="0">
                <a:solidFill>
                  <a:schemeClr val="tx1"/>
                </a:solidFill>
              </a:rPr>
              <a:t>The Catania Science Gateway model</a:t>
            </a:r>
          </a:p>
        </p:txBody>
      </p:sp>
      <p:sp>
        <p:nvSpPr>
          <p:cNvPr id="4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940481" y="1511493"/>
            <a:ext cx="1284326" cy="77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.......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Rounded Rectangle 6"/>
          <p:cNvSpPr/>
          <p:nvPr/>
        </p:nvSpPr>
        <p:spPr>
          <a:xfrm rot="5400000">
            <a:off x="4977730" y="2043684"/>
            <a:ext cx="2392363" cy="69850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Gateway</a:t>
            </a:r>
          </a:p>
        </p:txBody>
      </p:sp>
      <p:sp>
        <p:nvSpPr>
          <p:cNvPr id="50" name="Left Arrow 7"/>
          <p:cNvSpPr/>
          <p:nvPr/>
        </p:nvSpPr>
        <p:spPr>
          <a:xfrm>
            <a:off x="5189662" y="1892077"/>
            <a:ext cx="635000" cy="295275"/>
          </a:xfrm>
          <a:prstGeom prst="leftArrow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" name="Picture 8" descr="Screen shot 2011-04-18 at 4.08.00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7730">
            <a:off x="5442511" y="3090095"/>
            <a:ext cx="12985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ounded Rectangle 9"/>
          <p:cNvSpPr/>
          <p:nvPr/>
        </p:nvSpPr>
        <p:spPr>
          <a:xfrm>
            <a:off x="439862" y="1715865"/>
            <a:ext cx="1003300" cy="6794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3" name="Rounded Rectangle 10"/>
          <p:cNvSpPr/>
          <p:nvPr/>
        </p:nvSpPr>
        <p:spPr>
          <a:xfrm>
            <a:off x="2176918" y="1738090"/>
            <a:ext cx="1003300" cy="681037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kern="0" noProof="0" dirty="0">
                <a:solidFill>
                  <a:srgbClr val="FFFFFF"/>
                </a:solidFill>
                <a:latin typeface="Arial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ounded Rectangle 11"/>
          <p:cNvSpPr/>
          <p:nvPr/>
        </p:nvSpPr>
        <p:spPr>
          <a:xfrm>
            <a:off x="3849812" y="1743161"/>
            <a:ext cx="1003300" cy="6794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55" name="Rounded Rectangle 17"/>
          <p:cNvSpPr/>
          <p:nvPr/>
        </p:nvSpPr>
        <p:spPr>
          <a:xfrm>
            <a:off x="179512" y="1366615"/>
            <a:ext cx="5010150" cy="12700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" name="Straight Connector 19"/>
          <p:cNvCxnSpPr>
            <a:endCxn id="67" idx="0"/>
          </p:cNvCxnSpPr>
          <p:nvPr/>
        </p:nvCxnSpPr>
        <p:spPr>
          <a:xfrm>
            <a:off x="2687762" y="2644552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Straight Connector 21"/>
          <p:cNvCxnSpPr>
            <a:stCxn id="67" idx="2"/>
          </p:cNvCxnSpPr>
          <p:nvPr/>
        </p:nvCxnSpPr>
        <p:spPr>
          <a:xfrm>
            <a:off x="2687762" y="3794455"/>
            <a:ext cx="0" cy="36724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8" name="TextBox 24"/>
          <p:cNvSpPr txBox="1">
            <a:spLocks noChangeArrowheads="1"/>
          </p:cNvSpPr>
          <p:nvPr/>
        </p:nvSpPr>
        <p:spPr bwMode="auto">
          <a:xfrm>
            <a:off x="1044119" y="1347167"/>
            <a:ext cx="3311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Embedded </a:t>
            </a:r>
            <a:r>
              <a:rPr lang="en-US" b="1" kern="0" noProof="0" dirty="0" smtClean="0">
                <a:solidFill>
                  <a:srgbClr val="2B519A"/>
                </a:solidFill>
                <a:latin typeface="Calibri" pitchFamily="34" charset="0"/>
              </a:rPr>
              <a:t>Applications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59" name="Picture 27" descr="User-group-25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575" y="2309590"/>
            <a:ext cx="12811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29"/>
          <p:cNvSpPr txBox="1">
            <a:spLocks noChangeArrowheads="1"/>
          </p:cNvSpPr>
          <p:nvPr/>
        </p:nvSpPr>
        <p:spPr bwMode="auto">
          <a:xfrm>
            <a:off x="6937499" y="1316029"/>
            <a:ext cx="2098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Administrator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Power User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Basic User</a:t>
            </a:r>
          </a:p>
        </p:txBody>
      </p:sp>
      <p:sp>
        <p:nvSpPr>
          <p:cNvPr id="61" name="Left Brace 30"/>
          <p:cNvSpPr/>
          <p:nvPr/>
        </p:nvSpPr>
        <p:spPr>
          <a:xfrm>
            <a:off x="6688262" y="1285652"/>
            <a:ext cx="341313" cy="2278063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Fumetto 1 61"/>
          <p:cNvSpPr/>
          <p:nvPr/>
        </p:nvSpPr>
        <p:spPr>
          <a:xfrm>
            <a:off x="6731125" y="4343177"/>
            <a:ext cx="2133600" cy="1735138"/>
          </a:xfrm>
          <a:prstGeom prst="wedgeRectCallout">
            <a:avLst>
              <a:gd name="adj1" fmla="val 4854"/>
              <a:gd name="adj2" fmla="val -107955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25FA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Users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privileges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ounded Rectangle 16"/>
          <p:cNvSpPr/>
          <p:nvPr/>
        </p:nvSpPr>
        <p:spPr>
          <a:xfrm>
            <a:off x="107504" y="4161695"/>
            <a:ext cx="6415658" cy="20193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3" y="4250573"/>
            <a:ext cx="1122643" cy="112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55" y="5494969"/>
            <a:ext cx="1688955" cy="67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5" y="5301208"/>
            <a:ext cx="1682285" cy="7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ounded Rectangle 12"/>
          <p:cNvSpPr/>
          <p:nvPr/>
        </p:nvSpPr>
        <p:spPr>
          <a:xfrm>
            <a:off x="1290762" y="2949352"/>
            <a:ext cx="2794000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Standard-based (SAGA) middleware-independent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Grid Engine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Picture 13" descr="GLite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221088"/>
            <a:ext cx="1758487" cy="10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magine 68" descr="logo_unicor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43024" y="5625044"/>
            <a:ext cx="1800201" cy="415431"/>
          </a:xfrm>
          <a:prstGeom prst="rect">
            <a:avLst/>
          </a:prstGeom>
        </p:spPr>
      </p:pic>
      <p:pic>
        <p:nvPicPr>
          <p:cNvPr id="70" name="Immagine 69" descr="globu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04048" y="4523079"/>
            <a:ext cx="1008112" cy="7985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09121"/>
            <a:ext cx="1944216" cy="5494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96208" y="600213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INDICATE Project Meeting</a:t>
            </a:r>
            <a:endParaRPr lang="it-IT" dirty="0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2581"/>
            <a:ext cx="72771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/>
          </p:cNvSpPr>
          <p:nvPr/>
        </p:nvSpPr>
        <p:spPr bwMode="auto">
          <a:xfrm rot="19608357">
            <a:off x="3261511" y="4543084"/>
            <a:ext cx="6591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/>
          <a:lstStyle/>
          <a:p>
            <a:pPr marL="38100" algn="ctr"/>
            <a:r>
              <a:rPr lang="en-US" sz="3500" dirty="0" smtClean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First</a:t>
            </a:r>
            <a:r>
              <a:rPr lang="en-US" sz="350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prototype</a:t>
            </a:r>
            <a:endParaRPr lang="en-US" sz="3500" dirty="0">
              <a:solidFill>
                <a:schemeClr val="tx1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755576" y="188640"/>
            <a:ext cx="8208912" cy="792088"/>
          </a:xfrm>
          <a:prstGeom prst="rect">
            <a:avLst/>
          </a:prstGeom>
          <a:ln/>
        </p:spPr>
        <p:txBody>
          <a:bodyPr vert="horz" rIns="13208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The mobile version of the INDICATE </a:t>
            </a:r>
          </a:p>
          <a:p>
            <a:pPr algn="r"/>
            <a:r>
              <a:rPr lang="en-US" dirty="0" smtClean="0"/>
              <a:t>e-Culture Science Gateway – Annotate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4888960" cy="26446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143000"/>
          </a:xfrm>
        </p:spPr>
        <p:txBody>
          <a:bodyPr/>
          <a:lstStyle/>
          <a:p>
            <a:pPr algn="r"/>
            <a:r>
              <a:rPr lang="it-IT" dirty="0" err="1" smtClean="0"/>
              <a:t>Example</a:t>
            </a:r>
            <a:r>
              <a:rPr lang="it-IT" dirty="0" smtClean="0"/>
              <a:t> #2: KLIOS mobile</a:t>
            </a:r>
            <a:br>
              <a:rPr lang="it-IT" dirty="0" smtClean="0"/>
            </a:br>
            <a:r>
              <a:rPr lang="it-IT" sz="2400" dirty="0" smtClean="0"/>
              <a:t>(klios.ct.infn.it)</a:t>
            </a:r>
            <a:endParaRPr lang="it-IT" sz="1800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093">
            <a:off x="5357295" y="1288229"/>
            <a:ext cx="2197674" cy="3598190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528">
            <a:off x="6467182" y="3017832"/>
            <a:ext cx="2303780" cy="3684905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" y="1268761"/>
            <a:ext cx="5002376" cy="2884478"/>
          </a:xfrm>
          <a:prstGeom prst="rect">
            <a:avLst/>
          </a:prstGeom>
          <a:ln>
            <a:noFill/>
          </a:ln>
        </p:spPr>
      </p:pic>
      <p:sp>
        <p:nvSpPr>
          <p:cNvPr id="11" name="Ovale 10"/>
          <p:cNvSpPr/>
          <p:nvPr/>
        </p:nvSpPr>
        <p:spPr>
          <a:xfrm rot="2156578">
            <a:off x="2483768" y="980728"/>
            <a:ext cx="1421068" cy="151216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6577607"/>
            <a:ext cx="464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Knowledge Linking and </a:t>
            </a:r>
            <a:r>
              <a:rPr lang="en-US" sz="1400" b="1" dirty="0" err="1"/>
              <a:t>sharIng</a:t>
            </a:r>
            <a:r>
              <a:rPr lang="en-US" sz="1400" b="1" dirty="0"/>
              <a:t> in research </a:t>
            </a:r>
            <a:r>
              <a:rPr lang="en-US" sz="1400" b="1" dirty="0" err="1"/>
              <a:t>dOmainS</a:t>
            </a:r>
            <a:r>
              <a:rPr lang="en-US" sz="1400" b="1" dirty="0"/>
              <a:t> </a:t>
            </a:r>
            <a:endParaRPr lang="it-IT" sz="1400" dirty="0"/>
          </a:p>
        </p:txBody>
      </p:sp>
      <p:sp>
        <p:nvSpPr>
          <p:cNvPr id="5" name="Freccia circolare in giù 4"/>
          <p:cNvSpPr/>
          <p:nvPr/>
        </p:nvSpPr>
        <p:spPr>
          <a:xfrm rot="613241">
            <a:off x="3816557" y="707616"/>
            <a:ext cx="1656184" cy="56114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ircolare in giù 12"/>
          <p:cNvSpPr/>
          <p:nvPr/>
        </p:nvSpPr>
        <p:spPr>
          <a:xfrm rot="2735544">
            <a:off x="7404128" y="2072490"/>
            <a:ext cx="1656184" cy="56114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222099"/>
            <a:ext cx="8229600" cy="1143000"/>
          </a:xfrm>
        </p:spPr>
        <p:txBody>
          <a:bodyPr/>
          <a:lstStyle/>
          <a:p>
            <a:pPr algn="r"/>
            <a:r>
              <a:rPr lang="it-IT" dirty="0" smtClean="0"/>
              <a:t>Big </a:t>
            </a:r>
            <a:r>
              <a:rPr lang="it-IT" dirty="0" err="1" smtClean="0"/>
              <a:t>challenges</a:t>
            </a:r>
            <a:r>
              <a:rPr lang="it-IT" dirty="0" smtClean="0"/>
              <a:t> are in front of </a:t>
            </a:r>
            <a:r>
              <a:rPr lang="it-IT" dirty="0" err="1" smtClean="0"/>
              <a:t>us</a:t>
            </a:r>
            <a:r>
              <a:rPr lang="it-IT" dirty="0" smtClean="0"/>
              <a:t>…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456134"/>
            <a:ext cx="9048467" cy="4205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b="1" u="sng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users</a:t>
            </a:r>
            <a:r>
              <a:rPr lang="it-IT" dirty="0" smtClean="0"/>
              <a:t> can </a:t>
            </a:r>
            <a:r>
              <a:rPr lang="it-IT" dirty="0" err="1" smtClean="0"/>
              <a:t>potentially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and use Catania Science </a:t>
            </a:r>
            <a:r>
              <a:rPr lang="it-IT" dirty="0" err="1" smtClean="0"/>
              <a:t>Gateways</a:t>
            </a:r>
            <a:r>
              <a:rPr lang="it-IT" dirty="0" smtClean="0"/>
              <a:t>, a </a:t>
            </a:r>
            <a:r>
              <a:rPr lang="it-IT" b="1" dirty="0" smtClean="0"/>
              <a:t>new training and </a:t>
            </a:r>
            <a:r>
              <a:rPr lang="it-IT" b="1" dirty="0" err="1" smtClean="0"/>
              <a:t>communication</a:t>
            </a:r>
            <a:r>
              <a:rPr lang="it-IT" b="1" dirty="0" smtClean="0"/>
              <a:t> </a:t>
            </a:r>
            <a:r>
              <a:rPr lang="it-IT" b="1" dirty="0" err="1" smtClean="0"/>
              <a:t>strategy</a:t>
            </a:r>
            <a:r>
              <a:rPr lang="it-IT" b="1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b="1" dirty="0" smtClean="0"/>
              <a:t>portfolio of </a:t>
            </a:r>
            <a:r>
              <a:rPr lang="it-IT" b="1" dirty="0" err="1" smtClean="0"/>
              <a:t>appealing</a:t>
            </a:r>
            <a:r>
              <a:rPr lang="it-IT" b="1" dirty="0" smtClean="0"/>
              <a:t> </a:t>
            </a:r>
            <a:r>
              <a:rPr lang="it-IT" b="1" dirty="0" err="1" smtClean="0"/>
              <a:t>applications</a:t>
            </a:r>
            <a:r>
              <a:rPr lang="it-IT" dirty="0" smtClean="0"/>
              <a:t> to </a:t>
            </a:r>
            <a:r>
              <a:rPr lang="it-IT" dirty="0" err="1" smtClean="0"/>
              <a:t>attract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1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222099"/>
            <a:ext cx="8229600" cy="1143000"/>
          </a:xfrm>
        </p:spPr>
        <p:txBody>
          <a:bodyPr/>
          <a:lstStyle/>
          <a:p>
            <a:pPr algn="r"/>
            <a:r>
              <a:rPr lang="it-IT" dirty="0" smtClean="0"/>
              <a:t>The Science Gateway market </a:t>
            </a:r>
            <a:r>
              <a:rPr lang="it-IT" dirty="0" err="1" smtClean="0"/>
              <a:t>place</a:t>
            </a:r>
            <a:endParaRPr lang="it-IT" sz="2400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8" y="1777752"/>
            <a:ext cx="1219200" cy="1219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28800"/>
            <a:ext cx="1656184" cy="1053333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3275064" y="2177493"/>
            <a:ext cx="2305049" cy="1971589"/>
            <a:chOff x="3263249" y="2628507"/>
            <a:chExt cx="2028831" cy="1736597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9394">
              <a:off x="3263249" y="2628507"/>
              <a:ext cx="1328584" cy="1006402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278" y="3294738"/>
              <a:ext cx="1415802" cy="1070366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059">
            <a:off x="2277476" y="2175717"/>
            <a:ext cx="834568" cy="959753"/>
          </a:xfrm>
          <a:prstGeom prst="rect">
            <a:avLst/>
          </a:prstGeom>
        </p:spPr>
      </p:pic>
      <p:sp>
        <p:nvSpPr>
          <p:cNvPr id="13" name="Freccia bidirezionale orizzontale 12"/>
          <p:cNvSpPr/>
          <p:nvPr/>
        </p:nvSpPr>
        <p:spPr>
          <a:xfrm rot="1019962">
            <a:off x="1620837" y="3053949"/>
            <a:ext cx="2136483" cy="327253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bidirezionale orizzontale 13"/>
          <p:cNvSpPr/>
          <p:nvPr/>
        </p:nvSpPr>
        <p:spPr>
          <a:xfrm rot="9401139">
            <a:off x="5629654" y="2838787"/>
            <a:ext cx="2136483" cy="327253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bidirezionale orizzontale 14"/>
          <p:cNvSpPr/>
          <p:nvPr/>
        </p:nvSpPr>
        <p:spPr>
          <a:xfrm rot="5400000">
            <a:off x="4411591" y="4525512"/>
            <a:ext cx="936105" cy="32725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29969"/>
            <a:ext cx="814998" cy="82722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4211960" y="5085184"/>
            <a:ext cx="1335280" cy="1506354"/>
            <a:chOff x="3756499" y="756386"/>
            <a:chExt cx="2027238" cy="1998663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756499" y="756386"/>
              <a:ext cx="2027238" cy="1998663"/>
              <a:chOff x="342" y="3228"/>
              <a:chExt cx="1128" cy="1092"/>
            </a:xfrm>
          </p:grpSpPr>
          <p:pic>
            <p:nvPicPr>
              <p:cNvPr id="22" name="Picture 25" descr="monitor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" y="3228"/>
                <a:ext cx="1128" cy="1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Clipboard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" y="3354"/>
                <a:ext cx="1023" cy="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uppo 18"/>
            <p:cNvGrpSpPr/>
            <p:nvPr/>
          </p:nvGrpSpPr>
          <p:grpSpPr>
            <a:xfrm>
              <a:off x="3844377" y="996720"/>
              <a:ext cx="1845013" cy="1218332"/>
              <a:chOff x="3844377" y="996720"/>
              <a:chExt cx="1845013" cy="1218332"/>
            </a:xfrm>
          </p:grpSpPr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4377" y="996720"/>
                <a:ext cx="1845013" cy="1218332"/>
              </a:xfrm>
              <a:prstGeom prst="rect">
                <a:avLst/>
              </a:prstGeom>
            </p:spPr>
          </p:pic>
          <p:pic>
            <p:nvPicPr>
              <p:cNvPr id="21" name="Picture 1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492" y="1947178"/>
                <a:ext cx="1049898" cy="245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4" name="Immagin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56622"/>
            <a:ext cx="689498" cy="689498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2267744" y="321297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1.</a:t>
            </a:r>
            <a:endParaRPr lang="it-IT" sz="3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588224" y="2996952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2</a:t>
            </a:r>
            <a:r>
              <a:rPr lang="it-IT" sz="3200" b="1" dirty="0" smtClean="0"/>
              <a:t>.</a:t>
            </a:r>
            <a:endParaRPr lang="it-IT" sz="3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004048" y="4365104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3</a:t>
            </a:r>
            <a:r>
              <a:rPr lang="it-IT" sz="3200" b="1" dirty="0" smtClean="0"/>
              <a:t>.</a:t>
            </a:r>
            <a:endParaRPr lang="it-IT" sz="3200" b="1" dirty="0"/>
          </a:p>
        </p:txBody>
      </p:sp>
      <p:sp>
        <p:nvSpPr>
          <p:cNvPr id="33" name="Freccia curva 32"/>
          <p:cNvSpPr/>
          <p:nvPr/>
        </p:nvSpPr>
        <p:spPr>
          <a:xfrm rot="741324" flipV="1">
            <a:off x="202470" y="3275016"/>
            <a:ext cx="4162829" cy="2011267"/>
          </a:xfrm>
          <a:prstGeom prst="bentArrow">
            <a:avLst>
              <a:gd name="adj1" fmla="val 6201"/>
              <a:gd name="adj2" fmla="val 8586"/>
              <a:gd name="adj3" fmla="val 14271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259632" y="500446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4.</a:t>
            </a:r>
            <a:endParaRPr lang="it-IT" sz="3200" b="1" dirty="0"/>
          </a:p>
        </p:txBody>
      </p:sp>
      <p:sp>
        <p:nvSpPr>
          <p:cNvPr id="35" name="Freccia curva 34"/>
          <p:cNvSpPr/>
          <p:nvPr/>
        </p:nvSpPr>
        <p:spPr>
          <a:xfrm rot="5908421" flipH="1">
            <a:off x="5442830" y="3094642"/>
            <a:ext cx="3534696" cy="2485663"/>
          </a:xfrm>
          <a:prstGeom prst="bentArrow">
            <a:avLst>
              <a:gd name="adj1" fmla="val 5181"/>
              <a:gd name="adj2" fmla="val 6338"/>
              <a:gd name="adj3" fmla="val 1032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939135" y="5661248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5</a:t>
            </a:r>
            <a:r>
              <a:rPr lang="it-IT" sz="3200" b="1" dirty="0" smtClean="0"/>
              <a:t>.</a:t>
            </a:r>
            <a:endParaRPr lang="it-IT" sz="32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05403" y="1268760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Users</a:t>
            </a:r>
            <a:r>
              <a:rPr lang="it-IT" sz="2800" dirty="0" smtClean="0"/>
              <a:t>/</a:t>
            </a:r>
            <a:r>
              <a:rPr lang="it-IT" sz="2800" dirty="0" err="1" smtClean="0"/>
              <a:t>VRCs</a:t>
            </a:r>
            <a:endParaRPr lang="it-IT" sz="28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7596336" y="1124744"/>
            <a:ext cx="1364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SG </a:t>
            </a:r>
            <a:r>
              <a:rPr lang="it-IT" sz="2800" dirty="0" err="1" smtClean="0"/>
              <a:t>Dev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3563888" y="6381328"/>
            <a:ext cx="2625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Science Gateway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67" y="4262883"/>
            <a:ext cx="972792" cy="6472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78" y="4921731"/>
            <a:ext cx="688892" cy="70751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44" y="4293096"/>
            <a:ext cx="1037464" cy="1037464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it-IT" dirty="0" err="1" smtClean="0"/>
              <a:t>Survey</a:t>
            </a:r>
            <a:r>
              <a:rPr lang="it-IT" dirty="0" smtClean="0"/>
              <a:t> for </a:t>
            </a:r>
            <a:r>
              <a:rPr lang="it-IT" dirty="0" err="1" smtClean="0"/>
              <a:t>VRCs</a:t>
            </a:r>
            <a:r>
              <a:rPr lang="it-IT" dirty="0" smtClean="0"/>
              <a:t> to propose </a:t>
            </a:r>
            <a:r>
              <a:rPr lang="it-IT" dirty="0" err="1" smtClean="0"/>
              <a:t>applications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/>
              <a:t>(http://</a:t>
            </a:r>
            <a:r>
              <a:rPr lang="it-IT" sz="2200" dirty="0" smtClean="0"/>
              <a:t>applications.epikh.eu/survey4sciencegateways)</a:t>
            </a:r>
            <a:endParaRPr lang="it-IT" sz="1800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1340768"/>
            <a:ext cx="8792085" cy="47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Training for Science Gateway </a:t>
            </a:r>
            <a:r>
              <a:rPr lang="it-IT" dirty="0" err="1" smtClean="0"/>
              <a:t>developers</a:t>
            </a:r>
            <a:endParaRPr lang="it-IT" sz="180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820472" cy="5450160"/>
          </a:xfrm>
        </p:spPr>
        <p:txBody>
          <a:bodyPr>
            <a:normAutofit fontScale="70000" lnSpcReduction="20000"/>
          </a:bodyPr>
          <a:lstStyle/>
          <a:p>
            <a:r>
              <a:rPr lang="it-IT" sz="2400" dirty="0" smtClean="0"/>
              <a:t>New training </a:t>
            </a:r>
            <a:r>
              <a:rPr lang="it-IT" sz="2400" dirty="0" err="1" smtClean="0"/>
              <a:t>material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New training </a:t>
            </a:r>
            <a:r>
              <a:rPr lang="it-IT" sz="2400" dirty="0" err="1" smtClean="0"/>
              <a:t>tools</a:t>
            </a:r>
            <a:r>
              <a:rPr lang="it-IT" sz="2400" dirty="0" smtClean="0"/>
              <a:t>: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New training </a:t>
            </a:r>
            <a:r>
              <a:rPr lang="it-IT" sz="2400" dirty="0" err="1" smtClean="0"/>
              <a:t>events</a:t>
            </a:r>
            <a:r>
              <a:rPr lang="it-IT" sz="2400" dirty="0" smtClean="0"/>
              <a:t>:</a:t>
            </a:r>
          </a:p>
          <a:p>
            <a:pPr lvl="1"/>
            <a:r>
              <a:rPr lang="it-IT" sz="2000" dirty="0">
                <a:hlinkClick r:id="rId3"/>
              </a:rPr>
              <a:t>http://agenda.ct.infn.it/conferenceDisplay.py?confId=608</a:t>
            </a:r>
          </a:p>
          <a:p>
            <a:pPr lvl="1"/>
            <a:r>
              <a:rPr lang="it-IT" sz="2000" dirty="0" smtClean="0">
                <a:hlinkClick r:id="rId3"/>
              </a:rPr>
              <a:t>http</a:t>
            </a:r>
            <a:r>
              <a:rPr lang="it-IT" sz="2000" dirty="0">
                <a:hlinkClick r:id="rId3"/>
              </a:rPr>
              <a:t>://</a:t>
            </a:r>
            <a:r>
              <a:rPr lang="it-IT" sz="2000" dirty="0" smtClean="0">
                <a:hlinkClick r:id="rId3"/>
              </a:rPr>
              <a:t>agenda.ct.infn.it/conferenceDisplay.py?confId=784</a:t>
            </a:r>
            <a:r>
              <a:rPr lang="it-IT" sz="2000" dirty="0" smtClean="0"/>
              <a:t> </a:t>
            </a:r>
          </a:p>
          <a:p>
            <a:pPr lvl="1"/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5400600" cy="1921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98" y="3286789"/>
            <a:ext cx="3604294" cy="21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angolare in su 6"/>
          <p:cNvSpPr/>
          <p:nvPr/>
        </p:nvSpPr>
        <p:spPr>
          <a:xfrm rot="5400000">
            <a:off x="1260763" y="1688236"/>
            <a:ext cx="850392" cy="73152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ngolare in su 8"/>
          <p:cNvSpPr/>
          <p:nvPr/>
        </p:nvSpPr>
        <p:spPr>
          <a:xfrm rot="5400000">
            <a:off x="1272204" y="3704460"/>
            <a:ext cx="850392" cy="73152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136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>
                <a:solidFill>
                  <a:schemeClr val="tx1"/>
                </a:solidFill>
              </a:rPr>
              <a:t>Catania Science Gateway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err="1" smtClean="0">
                <a:solidFill>
                  <a:schemeClr val="tx1"/>
                </a:solidFill>
              </a:rPr>
              <a:t>application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developers</a:t>
            </a:r>
            <a:r>
              <a:rPr lang="it-IT" dirty="0" smtClean="0">
                <a:solidFill>
                  <a:schemeClr val="tx1"/>
                </a:solidFill>
              </a:rPr>
              <a:t> task force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D738-4651-4817-946C-39FAA42221EE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590872" y="1299552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Argentina: 1</a:t>
            </a:r>
          </a:p>
          <a:p>
            <a:r>
              <a:rPr lang="it-IT" dirty="0" smtClean="0"/>
              <a:t>Brazil: 1</a:t>
            </a:r>
          </a:p>
          <a:p>
            <a:r>
              <a:rPr lang="it-IT" dirty="0" smtClean="0"/>
              <a:t>China: 1</a:t>
            </a:r>
          </a:p>
          <a:p>
            <a:r>
              <a:rPr lang="it-IT" dirty="0" smtClean="0"/>
              <a:t>Colombia: 9</a:t>
            </a:r>
          </a:p>
          <a:p>
            <a:r>
              <a:rPr lang="it-IT" dirty="0" smtClean="0"/>
              <a:t>Ecuador: 2</a:t>
            </a:r>
          </a:p>
          <a:p>
            <a:r>
              <a:rPr lang="it-IT" dirty="0" err="1" smtClean="0"/>
              <a:t>Italy</a:t>
            </a:r>
            <a:r>
              <a:rPr lang="it-IT" dirty="0" smtClean="0"/>
              <a:t>: </a:t>
            </a:r>
            <a:r>
              <a:rPr lang="it-IT" dirty="0" smtClean="0">
                <a:cs typeface="Times New Roman"/>
              </a:rPr>
              <a:t>~10</a:t>
            </a:r>
          </a:p>
          <a:p>
            <a:r>
              <a:rPr lang="it-IT" dirty="0" smtClean="0"/>
              <a:t>Mexico: 6</a:t>
            </a:r>
          </a:p>
          <a:p>
            <a:r>
              <a:rPr lang="it-IT" dirty="0" smtClean="0"/>
              <a:t>South Africa: 1</a:t>
            </a:r>
          </a:p>
          <a:p>
            <a:r>
              <a:rPr lang="it-IT" dirty="0" err="1"/>
              <a:t>Spain</a:t>
            </a:r>
            <a:r>
              <a:rPr lang="it-IT" dirty="0"/>
              <a:t>: 2</a:t>
            </a:r>
          </a:p>
          <a:p>
            <a:r>
              <a:rPr lang="it-IT" dirty="0" smtClean="0"/>
              <a:t>Uruguay: 1</a:t>
            </a:r>
          </a:p>
          <a:p>
            <a:r>
              <a:rPr lang="it-IT" dirty="0" smtClean="0"/>
              <a:t>Venezuela: 7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872" y="-234280"/>
            <a:ext cx="8229600" cy="1143000"/>
          </a:xfrm>
        </p:spPr>
        <p:txBody>
          <a:bodyPr/>
          <a:lstStyle/>
          <a:p>
            <a:pPr algn="r"/>
            <a:r>
              <a:rPr lang="it-IT" sz="2800" dirty="0" err="1" smtClean="0">
                <a:solidFill>
                  <a:schemeClr val="tx1"/>
                </a:solidFill>
              </a:rPr>
              <a:t>Uptake</a:t>
            </a:r>
            <a:r>
              <a:rPr lang="it-IT" sz="2800" dirty="0" smtClean="0">
                <a:solidFill>
                  <a:schemeClr val="tx1"/>
                </a:solidFill>
              </a:rPr>
              <a:t> of Catania Science </a:t>
            </a:r>
            <a:r>
              <a:rPr lang="it-IT" sz="2800" dirty="0" err="1" smtClean="0">
                <a:solidFill>
                  <a:schemeClr val="tx1"/>
                </a:solidFill>
              </a:rPr>
              <a:t>Gateways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79512" y="476672"/>
            <a:ext cx="8769152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Users</a:t>
            </a:r>
            <a:r>
              <a:rPr lang="it-IT" sz="2800" b="1" dirty="0" smtClean="0">
                <a:solidFill>
                  <a:srgbClr val="FF0000"/>
                </a:solidFill>
              </a:rPr>
              <a:t> from 184 </a:t>
            </a:r>
            <a:r>
              <a:rPr lang="it-IT" sz="2800" b="1" dirty="0" err="1" smtClean="0">
                <a:solidFill>
                  <a:srgbClr val="FF0000"/>
                </a:solidFill>
              </a:rPr>
              <a:t>Organisations</a:t>
            </a:r>
            <a:r>
              <a:rPr lang="it-IT" sz="2800" b="1" dirty="0" smtClean="0">
                <a:solidFill>
                  <a:srgbClr val="FF0000"/>
                </a:solidFill>
              </a:rPr>
              <a:t> in 43 </a:t>
            </a:r>
            <a:r>
              <a:rPr lang="it-IT" sz="2800" b="1" dirty="0" err="1" smtClean="0">
                <a:solidFill>
                  <a:srgbClr val="FF0000"/>
                </a:solidFill>
              </a:rPr>
              <a:t>Countries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5929"/>
            <a:ext cx="7289254" cy="45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848" y="-222099"/>
            <a:ext cx="8229600" cy="1143000"/>
          </a:xfrm>
        </p:spPr>
        <p:txBody>
          <a:bodyPr/>
          <a:lstStyle/>
          <a:p>
            <a:pPr algn="r"/>
            <a:r>
              <a:rPr lang="it-IT" dirty="0" err="1" smtClean="0">
                <a:solidFill>
                  <a:schemeClr val="tx1"/>
                </a:solidFill>
              </a:rPr>
              <a:t>Summary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conclusions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045" y="1124744"/>
            <a:ext cx="9048467" cy="54292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e-Infrastructures can be very beneficial </a:t>
            </a:r>
            <a:r>
              <a:rPr lang="en-US" dirty="0" smtClean="0"/>
              <a:t>platforms for many users, </a:t>
            </a:r>
            <a:r>
              <a:rPr lang="en-US" dirty="0"/>
              <a:t>provided they are </a:t>
            </a:r>
            <a:r>
              <a:rPr lang="en-US" dirty="0" smtClean="0"/>
              <a:t>really «easy </a:t>
            </a:r>
            <a:r>
              <a:rPr lang="en-US" dirty="0"/>
              <a:t>to use</a:t>
            </a:r>
            <a:r>
              <a:rPr lang="en-US" dirty="0" smtClean="0"/>
              <a:t>»</a:t>
            </a:r>
            <a:endParaRPr lang="it-IT" dirty="0" smtClean="0"/>
          </a:p>
          <a:p>
            <a:r>
              <a:rPr lang="it-IT" dirty="0" smtClean="0"/>
              <a:t>Catania Science </a:t>
            </a:r>
            <a:r>
              <a:rPr lang="it-IT" dirty="0" err="1" smtClean="0"/>
              <a:t>Gateways</a:t>
            </a:r>
            <a:r>
              <a:rPr lang="it-IT" dirty="0" smtClean="0"/>
              <a:t>, with </a:t>
            </a:r>
            <a:r>
              <a:rPr lang="it-IT" dirty="0" err="1" smtClean="0"/>
              <a:t>support</a:t>
            </a:r>
            <a:r>
              <a:rPr lang="it-IT" dirty="0" smtClean="0"/>
              <a:t> for Identity </a:t>
            </a:r>
            <a:r>
              <a:rPr lang="it-IT" dirty="0" err="1" smtClean="0"/>
              <a:t>Federations</a:t>
            </a:r>
            <a:r>
              <a:rPr lang="it-IT" dirty="0" smtClean="0"/>
              <a:t>, Social Networks and mobile </a:t>
            </a:r>
            <a:r>
              <a:rPr lang="it-IT" dirty="0" err="1" smtClean="0"/>
              <a:t>access</a:t>
            </a:r>
            <a:r>
              <a:rPr lang="it-IT" dirty="0" smtClean="0"/>
              <a:t>, are </a:t>
            </a:r>
            <a:r>
              <a:rPr lang="it-IT" dirty="0" err="1" smtClean="0"/>
              <a:t>changing</a:t>
            </a:r>
            <a:r>
              <a:rPr lang="it-IT" dirty="0" smtClean="0"/>
              <a:t> the way </a:t>
            </a:r>
            <a:r>
              <a:rPr lang="it-IT" dirty="0" err="1" smtClean="0"/>
              <a:t>Grid</a:t>
            </a:r>
            <a:r>
              <a:rPr lang="it-IT" dirty="0" smtClean="0"/>
              <a:t> </a:t>
            </a:r>
            <a:r>
              <a:rPr lang="it-IT" dirty="0" err="1" smtClean="0"/>
              <a:t>infrastructures</a:t>
            </a:r>
            <a:r>
              <a:rPr lang="it-IT" dirty="0" smtClean="0"/>
              <a:t> are </a:t>
            </a:r>
            <a:r>
              <a:rPr lang="it-IT" dirty="0" err="1" smtClean="0"/>
              <a:t>used</a:t>
            </a:r>
            <a:r>
              <a:rPr lang="it-IT" dirty="0" smtClean="0"/>
              <a:t>, </a:t>
            </a:r>
            <a:r>
              <a:rPr lang="it-IT" dirty="0" err="1" smtClean="0"/>
              <a:t>hugely</a:t>
            </a:r>
            <a:r>
              <a:rPr lang="it-IT" dirty="0" smtClean="0"/>
              <a:t> </a:t>
            </a:r>
            <a:r>
              <a:rPr lang="it-IT" dirty="0" err="1" smtClean="0"/>
              <a:t>widening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r>
              <a:rPr lang="it-IT" dirty="0" smtClean="0"/>
              <a:t> </a:t>
            </a:r>
            <a:r>
              <a:rPr lang="it-IT" dirty="0" err="1" smtClean="0"/>
              <a:t>user</a:t>
            </a:r>
            <a:r>
              <a:rPr lang="it-IT" dirty="0" smtClean="0"/>
              <a:t> base</a:t>
            </a:r>
            <a:r>
              <a:rPr lang="en-US" dirty="0" smtClean="0"/>
              <a:t>, especially non-IT experts and the “citizen scientist”, yet keeping the required security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adoption</a:t>
            </a:r>
            <a:r>
              <a:rPr lang="it-IT" dirty="0" smtClean="0"/>
              <a:t> of </a:t>
            </a:r>
            <a:r>
              <a:rPr lang="it-IT" dirty="0" err="1" smtClean="0"/>
              <a:t>standards</a:t>
            </a:r>
            <a:r>
              <a:rPr lang="it-IT" dirty="0" smtClean="0"/>
              <a:t> (JSR 286, SAGA, SAML, etc.) </a:t>
            </a:r>
            <a:r>
              <a:rPr lang="it-IT" dirty="0" err="1" smtClean="0"/>
              <a:t>represents</a:t>
            </a:r>
            <a:r>
              <a:rPr lang="it-IT" dirty="0" smtClean="0"/>
              <a:t> a concrete </a:t>
            </a:r>
            <a:r>
              <a:rPr lang="it-IT" dirty="0" err="1" smtClean="0"/>
              <a:t>investment</a:t>
            </a:r>
            <a:r>
              <a:rPr lang="it-IT" dirty="0" smtClean="0"/>
              <a:t> </a:t>
            </a:r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sustainability</a:t>
            </a:r>
            <a:r>
              <a:rPr lang="it-IT" dirty="0" smtClean="0"/>
              <a:t> and </a:t>
            </a:r>
            <a:r>
              <a:rPr lang="it-IT" dirty="0" err="1" smtClean="0"/>
              <a:t>allows</a:t>
            </a:r>
            <a:r>
              <a:rPr lang="it-IT" dirty="0" smtClean="0"/>
              <a:t> </a:t>
            </a:r>
            <a:r>
              <a:rPr lang="it-IT" dirty="0" err="1" smtClean="0"/>
              <a:t>worldwide</a:t>
            </a:r>
            <a:r>
              <a:rPr lang="it-IT" dirty="0" smtClean="0"/>
              <a:t> </a:t>
            </a:r>
            <a:r>
              <a:rPr lang="it-IT" dirty="0" err="1" smtClean="0"/>
              <a:t>interoperability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application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r>
              <a:rPr lang="en-US" dirty="0"/>
              <a:t>By design, the components 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Catania Science Gateways  </a:t>
            </a:r>
            <a:r>
              <a:rPr lang="en-US" dirty="0"/>
              <a:t>have maximum re-usability and, indeed, they have been already adopted in/by </a:t>
            </a:r>
            <a:r>
              <a:rPr lang="en-US" dirty="0" smtClean="0"/>
              <a:t>several </a:t>
            </a:r>
            <a:r>
              <a:rPr lang="en-US" dirty="0"/>
              <a:t>projects </a:t>
            </a:r>
            <a:r>
              <a:rPr lang="en-US" dirty="0" smtClean="0"/>
              <a:t>(</a:t>
            </a:r>
            <a:r>
              <a:rPr lang="en-US" dirty="0" err="1" smtClean="0"/>
              <a:t>agINFRA</a:t>
            </a:r>
            <a:r>
              <a:rPr lang="en-US" dirty="0" smtClean="0"/>
              <a:t>, DECIDE</a:t>
            </a:r>
            <a:r>
              <a:rPr lang="en-US" dirty="0"/>
              <a:t>, </a:t>
            </a:r>
            <a:r>
              <a:rPr lang="en-US" dirty="0" err="1" smtClean="0"/>
              <a:t>EarthServer</a:t>
            </a:r>
            <a:r>
              <a:rPr lang="en-US" dirty="0" smtClean="0"/>
              <a:t>, EUMEDGRID-Support</a:t>
            </a:r>
            <a:r>
              <a:rPr lang="en-US" dirty="0"/>
              <a:t>, </a:t>
            </a:r>
            <a:r>
              <a:rPr lang="en-US" dirty="0" smtClean="0"/>
              <a:t>GISELA, INDICATE, etc.)</a:t>
            </a:r>
          </a:p>
          <a:p>
            <a:endParaRPr lang="it-IT" dirty="0"/>
          </a:p>
          <a:p>
            <a:r>
              <a:rPr lang="it-IT" dirty="0" err="1" smtClean="0">
                <a:solidFill>
                  <a:srgbClr val="FF0000"/>
                </a:solidFill>
              </a:rPr>
              <a:t>If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you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want</a:t>
            </a:r>
            <a:r>
              <a:rPr lang="it-IT" dirty="0" smtClean="0">
                <a:solidFill>
                  <a:srgbClr val="FF0000"/>
                </a:solidFill>
              </a:rPr>
              <a:t> to join the Science Gateway market </a:t>
            </a:r>
            <a:r>
              <a:rPr lang="it-IT" dirty="0" err="1" smtClean="0">
                <a:solidFill>
                  <a:srgbClr val="FF0000"/>
                </a:solidFill>
              </a:rPr>
              <a:t>place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please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contact</a:t>
            </a:r>
            <a:r>
              <a:rPr lang="it-IT" dirty="0" smtClean="0">
                <a:solidFill>
                  <a:srgbClr val="FF0000"/>
                </a:solidFill>
              </a:rPr>
              <a:t> me   </a:t>
            </a:r>
            <a:r>
              <a:rPr lang="it-IT" dirty="0" err="1" smtClean="0">
                <a:solidFill>
                  <a:srgbClr val="FF0000"/>
                </a:solidFill>
              </a:rPr>
              <a:t>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  <a:hlinkClick r:id="rId3"/>
              </a:rPr>
              <a:t>sg-licence@ct.infn.it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5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 algn="ctr">
              <a:buNone/>
            </a:pPr>
            <a:r>
              <a:rPr lang="it-IT" sz="4400" dirty="0" err="1" smtClean="0"/>
              <a:t>Thank</a:t>
            </a:r>
            <a:r>
              <a:rPr lang="it-IT" sz="4400" dirty="0" smtClean="0"/>
              <a:t> </a:t>
            </a:r>
            <a:r>
              <a:rPr lang="it-IT" sz="4400" dirty="0" err="1" smtClean="0"/>
              <a:t>you</a:t>
            </a:r>
            <a:r>
              <a:rPr lang="it-IT" sz="4400" dirty="0" smtClean="0"/>
              <a:t> !</a:t>
            </a:r>
            <a:endParaRPr lang="it-IT" sz="4400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-171400"/>
            <a:ext cx="6768752" cy="990600"/>
          </a:xfrm>
        </p:spPr>
        <p:txBody>
          <a:bodyPr>
            <a:normAutofit/>
          </a:bodyPr>
          <a:lstStyle/>
          <a:p>
            <a:pPr algn="r"/>
            <a:r>
              <a:rPr lang="it-IT" dirty="0" err="1" smtClean="0">
                <a:solidFill>
                  <a:schemeClr val="tx1"/>
                </a:solidFill>
              </a:rPr>
              <a:t>Summary</a:t>
            </a:r>
            <a:r>
              <a:rPr lang="it-IT" dirty="0" smtClean="0">
                <a:solidFill>
                  <a:schemeClr val="tx1"/>
                </a:solidFill>
              </a:rPr>
              <a:t> of </a:t>
            </a:r>
            <a:r>
              <a:rPr lang="it-IT" dirty="0" err="1" smtClean="0">
                <a:solidFill>
                  <a:schemeClr val="tx1"/>
                </a:solidFill>
              </a:rPr>
              <a:t>standards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adopted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"/>
          </p:nvPr>
        </p:nvSpPr>
        <p:spPr>
          <a:xfrm>
            <a:off x="35496" y="1368864"/>
            <a:ext cx="9143999" cy="46524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Catania Science Gateway framework builds on consolidated and widely adopted standards: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dirty="0">
                <a:hlinkClick r:id="rId2"/>
              </a:rPr>
              <a:t>JSR 168</a:t>
            </a:r>
            <a:r>
              <a:rPr lang="en-US" sz="2000" dirty="0"/>
              <a:t> and </a:t>
            </a:r>
            <a:r>
              <a:rPr lang="en-US" sz="2000" dirty="0">
                <a:hlinkClick r:id="rId3"/>
              </a:rPr>
              <a:t>JSR 286</a:t>
            </a:r>
            <a:r>
              <a:rPr lang="en-US" sz="2000" dirty="0"/>
              <a:t> standards </a:t>
            </a:r>
            <a:r>
              <a:rPr lang="en-US" sz="2000" dirty="0" smtClean="0"/>
              <a:t>(</a:t>
            </a:r>
            <a:r>
              <a:rPr lang="en-US" sz="2000" dirty="0"/>
              <a:t>a</a:t>
            </a:r>
            <a:r>
              <a:rPr lang="en-US" sz="2000" dirty="0" smtClean="0"/>
              <a:t>lso </a:t>
            </a:r>
            <a:r>
              <a:rPr lang="en-US" sz="2000" dirty="0"/>
              <a:t>known as "</a:t>
            </a:r>
            <a:r>
              <a:rPr lang="en-US" sz="2000" dirty="0" err="1"/>
              <a:t>portlet</a:t>
            </a:r>
            <a:r>
              <a:rPr lang="en-US" sz="2000" dirty="0"/>
              <a:t> 1.0" and "</a:t>
            </a:r>
            <a:r>
              <a:rPr lang="en-US" sz="2000" dirty="0" err="1"/>
              <a:t>portlet</a:t>
            </a:r>
            <a:r>
              <a:rPr lang="en-US" sz="2000" dirty="0"/>
              <a:t> 2.0" standards</a:t>
            </a:r>
            <a:r>
              <a:rPr lang="en-US" sz="2000" dirty="0" smtClean="0"/>
              <a:t>)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>
                <a:hlinkClick r:id="rId4"/>
              </a:rPr>
              <a:t>OASIS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Security Assertion Markup Language</a:t>
            </a:r>
            <a:r>
              <a:rPr lang="en-US" sz="2000" dirty="0"/>
              <a:t> (SAML) standard and its </a:t>
            </a:r>
            <a:r>
              <a:rPr lang="en-US" sz="2000" dirty="0">
                <a:hlinkClick r:id="rId6"/>
              </a:rPr>
              <a:t>Shibboleth</a:t>
            </a:r>
            <a:r>
              <a:rPr lang="en-US" sz="2000" dirty="0"/>
              <a:t> and </a:t>
            </a:r>
            <a:r>
              <a:rPr lang="en-US" sz="2000" dirty="0">
                <a:hlinkClick r:id="rId7"/>
              </a:rPr>
              <a:t>SimpleSAMLphp</a:t>
            </a:r>
            <a:r>
              <a:rPr lang="en-US" sz="2000" dirty="0"/>
              <a:t> </a:t>
            </a:r>
            <a:r>
              <a:rPr lang="en-US" sz="2000" dirty="0" smtClean="0"/>
              <a:t>implementations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The Lightweight Direct Access Protocol, and its </a:t>
            </a:r>
            <a:r>
              <a:rPr lang="en-US" sz="2000" dirty="0">
                <a:hlinkClick r:id="rId8"/>
              </a:rPr>
              <a:t>OpenLDAP</a:t>
            </a:r>
            <a:r>
              <a:rPr lang="en-US" sz="2000" dirty="0"/>
              <a:t> </a:t>
            </a:r>
            <a:r>
              <a:rPr lang="en-US" sz="2000" dirty="0" smtClean="0"/>
              <a:t>implementation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dirty="0">
                <a:hlinkClick r:id="rId9"/>
              </a:rPr>
              <a:t>Cryptographic Token Interface Standard</a:t>
            </a:r>
            <a:r>
              <a:rPr lang="en-US" sz="2000" dirty="0"/>
              <a:t> (PKCS#11) standard and its </a:t>
            </a:r>
            <a:r>
              <a:rPr lang="en-US" sz="2000" dirty="0" err="1"/>
              <a:t>Cryptoki</a:t>
            </a:r>
            <a:r>
              <a:rPr lang="en-US" sz="2000" dirty="0"/>
              <a:t> </a:t>
            </a:r>
            <a:r>
              <a:rPr lang="en-US" sz="2000" dirty="0" smtClean="0"/>
              <a:t>implementation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dirty="0">
                <a:hlinkClick r:id="rId10"/>
              </a:rPr>
              <a:t>Open Grid Forum</a:t>
            </a:r>
            <a:r>
              <a:rPr lang="en-US" sz="2000" dirty="0"/>
              <a:t> (OGF) </a:t>
            </a:r>
            <a:r>
              <a:rPr lang="en-US" sz="2000" dirty="0">
                <a:hlinkClick r:id="rId11"/>
              </a:rPr>
              <a:t>Simple API for Grid Applications</a:t>
            </a:r>
            <a:r>
              <a:rPr lang="en-US" sz="2000" dirty="0"/>
              <a:t> (SAGA) standard and its </a:t>
            </a:r>
            <a:r>
              <a:rPr lang="en-US" sz="2000" dirty="0">
                <a:hlinkClick r:id="rId12"/>
              </a:rPr>
              <a:t>JSAGA</a:t>
            </a:r>
            <a:r>
              <a:rPr lang="en-US" sz="2000" dirty="0"/>
              <a:t> </a:t>
            </a:r>
            <a:r>
              <a:rPr lang="en-US" sz="2000" dirty="0" smtClean="0"/>
              <a:t>implementation </a:t>
            </a:r>
            <a:endParaRPr lang="en-US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4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2"/>
          <p:cNvSpPr>
            <a:spLocks noChangeShapeType="1"/>
          </p:cNvSpPr>
          <p:nvPr/>
        </p:nvSpPr>
        <p:spPr bwMode="auto">
          <a:xfrm>
            <a:off x="5965840" y="3948618"/>
            <a:ext cx="1779726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845" y="-315416"/>
            <a:ext cx="6202362" cy="108267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AuthN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Auth</a:t>
            </a:r>
            <a:r>
              <a:rPr lang="en-US" dirty="0" err="1">
                <a:solidFill>
                  <a:schemeClr val="tx1"/>
                </a:solidFill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 Schema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6594296" y="5200576"/>
            <a:ext cx="1512168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4794096" y="5200576"/>
            <a:ext cx="699545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8394496" y="3948618"/>
            <a:ext cx="699545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8415031" y="5169694"/>
            <a:ext cx="699545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3" name="Rectangle 1"/>
          <p:cNvSpPr>
            <a:spLocks/>
          </p:cNvSpPr>
          <p:nvPr/>
        </p:nvSpPr>
        <p:spPr bwMode="auto">
          <a:xfrm>
            <a:off x="4470332" y="1239044"/>
            <a:ext cx="1524000" cy="31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0800" tIns="50800" bIns="508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>
                <a:solidFill>
                  <a:srgbClr val="2720D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Authorisation</a:t>
            </a: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069" y="2459831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AutoShape 4"/>
          <p:cNvSpPr>
            <a:spLocks/>
          </p:cNvSpPr>
          <p:nvPr/>
        </p:nvSpPr>
        <p:spPr bwMode="auto">
          <a:xfrm>
            <a:off x="1154044" y="1124744"/>
            <a:ext cx="3213100" cy="1270000"/>
          </a:xfrm>
          <a:prstGeom prst="roundRect">
            <a:avLst>
              <a:gd name="adj" fmla="val 15000"/>
            </a:avLst>
          </a:prstGeom>
          <a:solidFill>
            <a:srgbClr val="325FAF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</p:spPr>
        <p:txBody>
          <a:bodyPr lIns="50800" tIns="50800" bIns="50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0" dirty="0" smtClean="0">
                <a:solidFill>
                  <a:srgbClr val="AFDE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Science </a:t>
            </a:r>
            <a:r>
              <a:rPr lang="en-US" sz="1900" b="0" dirty="0">
                <a:solidFill>
                  <a:srgbClr val="AFDE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Gateway</a:t>
            </a:r>
          </a:p>
        </p:txBody>
      </p: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4" y="5036344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3911" y="1719040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07" y="1150144"/>
            <a:ext cx="210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8"/>
          <p:cNvSpPr>
            <a:spLocks/>
          </p:cNvSpPr>
          <p:nvPr/>
        </p:nvSpPr>
        <p:spPr bwMode="auto">
          <a:xfrm>
            <a:off x="4875144" y="3565040"/>
            <a:ext cx="1066800" cy="825500"/>
          </a:xfrm>
          <a:prstGeom prst="rect">
            <a:avLst/>
          </a:prstGeom>
          <a:solidFill>
            <a:srgbClr val="FEDF98"/>
          </a:solidFill>
          <a:ln w="25400" cap="flat">
            <a:solidFill>
              <a:srgbClr val="FF0000"/>
            </a:solidFill>
            <a:round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GrIDP</a:t>
            </a:r>
            <a:endParaRPr lang="en-US" sz="1200" b="1" dirty="0" smtClean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(“</a:t>
            </a:r>
            <a:r>
              <a:rPr lang="en-US" sz="12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catch-all”)</a:t>
            </a:r>
          </a:p>
        </p:txBody>
      </p:sp>
      <p:grpSp>
        <p:nvGrpSpPr>
          <p:cNvPr id="70" name="Group 57"/>
          <p:cNvGrpSpPr/>
          <p:nvPr/>
        </p:nvGrpSpPr>
        <p:grpSpPr>
          <a:xfrm>
            <a:off x="7674416" y="3544392"/>
            <a:ext cx="1066800" cy="825500"/>
            <a:chOff x="6500860" y="3589334"/>
            <a:chExt cx="1066800" cy="825500"/>
          </a:xfrm>
        </p:grpSpPr>
        <p:sp>
          <p:nvSpPr>
            <p:cNvPr id="71" name="Rectangle 9"/>
            <p:cNvSpPr>
              <a:spLocks/>
            </p:cNvSpPr>
            <p:nvPr/>
          </p:nvSpPr>
          <p:spPr bwMode="auto">
            <a:xfrm>
              <a:off x="6500860" y="3589334"/>
              <a:ext cx="1066800" cy="825500"/>
            </a:xfrm>
            <a:prstGeom prst="rect">
              <a:avLst/>
            </a:prstGeom>
            <a:solidFill>
              <a:srgbClr val="FEDF98"/>
            </a:solidFill>
            <a:ln>
              <a:solidFill>
                <a:srgbClr val="C00000"/>
              </a:solidFill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latin typeface="+mn-lt"/>
              </a:endParaRPr>
            </a:p>
          </p:txBody>
        </p:sp>
        <p:pic>
          <p:nvPicPr>
            <p:cNvPr id="7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02460" y="3752846"/>
              <a:ext cx="850900" cy="496888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73" name="Oval 11"/>
          <p:cNvSpPr>
            <a:spLocks/>
          </p:cNvSpPr>
          <p:nvPr/>
        </p:nvSpPr>
        <p:spPr bwMode="auto">
          <a:xfrm>
            <a:off x="4002008" y="4883200"/>
            <a:ext cx="977900" cy="533400"/>
          </a:xfrm>
          <a:prstGeom prst="ellipse">
            <a:avLst/>
          </a:prstGeom>
          <a:solidFill>
            <a:srgbClr val="3ECDE0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Arial Bold"/>
                <a:ea typeface="ＭＳ Ｐゴシック" charset="0"/>
                <a:cs typeface="Arial Bold"/>
                <a:sym typeface="Arial Bold" charset="0"/>
              </a:rPr>
              <a:t>IDPCT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Arial Bold"/>
                <a:ea typeface="ＭＳ Ｐゴシック" charset="0"/>
                <a:cs typeface="Arial Bold"/>
                <a:sym typeface="Arial Bold" charset="0"/>
              </a:rPr>
              <a:t>(“catch-all”)</a:t>
            </a:r>
            <a:endParaRPr lang="en-US" sz="1000" b="0" dirty="0">
              <a:solidFill>
                <a:schemeClr val="tx1"/>
              </a:solidFill>
              <a:latin typeface="Arial Bold"/>
              <a:ea typeface="ＭＳ Ｐゴシック" charset="0"/>
              <a:cs typeface="Arial Bold"/>
              <a:sym typeface="Arial Bold" charset="0"/>
            </a:endParaRPr>
          </a:p>
        </p:txBody>
      </p:sp>
      <p:sp>
        <p:nvSpPr>
          <p:cNvPr id="74" name="Oval 12"/>
          <p:cNvSpPr>
            <a:spLocks/>
          </p:cNvSpPr>
          <p:nvPr/>
        </p:nvSpPr>
        <p:spPr bwMode="auto">
          <a:xfrm>
            <a:off x="7745566" y="4883944"/>
            <a:ext cx="1041400" cy="533400"/>
          </a:xfrm>
          <a:prstGeom prst="ellipse">
            <a:avLst/>
          </a:prstGeom>
          <a:solidFill>
            <a:srgbClr val="DF8BA7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dirty="0" err="1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IDP_y</a:t>
            </a:r>
            <a:endParaRPr lang="en-US" sz="1500" b="0" dirty="0"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75" name="AutoShape 14"/>
          <p:cNvSpPr>
            <a:spLocks/>
          </p:cNvSpPr>
          <p:nvPr/>
        </p:nvSpPr>
        <p:spPr bwMode="auto">
          <a:xfrm rot="16200000">
            <a:off x="4068742" y="5976144"/>
            <a:ext cx="850900" cy="317500"/>
          </a:xfrm>
          <a:prstGeom prst="roundRect">
            <a:avLst>
              <a:gd name="adj" fmla="val 50000"/>
            </a:avLst>
          </a:prstGeom>
          <a:solidFill>
            <a:srgbClr val="CEFFF5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tx1"/>
                </a:solidFill>
                <a:ea typeface="ＭＳ Ｐゴシック" charset="0"/>
                <a:cs typeface="Arial" charset="0"/>
                <a:sym typeface="Arial" charset="0"/>
              </a:rPr>
              <a:t>LDAP</a:t>
            </a:r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flipH="1">
            <a:off x="1511232" y="2526506"/>
            <a:ext cx="660400" cy="313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rot="10800000">
            <a:off x="4436994" y="2362993"/>
            <a:ext cx="750887" cy="10985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8" name="Line 20"/>
          <p:cNvSpPr>
            <a:spLocks noChangeShapeType="1"/>
          </p:cNvSpPr>
          <p:nvPr/>
        </p:nvSpPr>
        <p:spPr bwMode="auto">
          <a:xfrm rot="10800000">
            <a:off x="8233463" y="4436266"/>
            <a:ext cx="0" cy="385764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rot="10800000" flipH="1">
            <a:off x="4600603" y="4404514"/>
            <a:ext cx="406400" cy="468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0" name="Line 23"/>
          <p:cNvSpPr>
            <a:spLocks noChangeShapeType="1"/>
          </p:cNvSpPr>
          <p:nvPr/>
        </p:nvSpPr>
        <p:spPr bwMode="auto">
          <a:xfrm rot="10800000">
            <a:off x="4500542" y="5410994"/>
            <a:ext cx="9525" cy="29527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81" name="Group 45"/>
          <p:cNvGrpSpPr/>
          <p:nvPr/>
        </p:nvGrpSpPr>
        <p:grpSpPr>
          <a:xfrm>
            <a:off x="8106464" y="5442744"/>
            <a:ext cx="317500" cy="1117600"/>
            <a:chOff x="7580361" y="5443533"/>
            <a:chExt cx="317500" cy="1117600"/>
          </a:xfrm>
        </p:grpSpPr>
        <p:sp>
          <p:nvSpPr>
            <p:cNvPr id="82" name="AutoShape 16"/>
            <p:cNvSpPr>
              <a:spLocks/>
            </p:cNvSpPr>
            <p:nvPr/>
          </p:nvSpPr>
          <p:spPr bwMode="auto">
            <a:xfrm rot="16200000">
              <a:off x="7313661" y="5976933"/>
              <a:ext cx="850900" cy="317500"/>
            </a:xfrm>
            <a:prstGeom prst="roundRect">
              <a:avLst>
                <a:gd name="adj" fmla="val 50000"/>
              </a:avLst>
            </a:prstGeom>
            <a:solidFill>
              <a:srgbClr val="FF9AA0"/>
            </a:solidFill>
            <a:ln>
              <a:noFill/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50800" t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chemeClr val="tx1"/>
                  </a:solidFill>
                  <a:ea typeface="ＭＳ Ｐゴシック" charset="0"/>
                  <a:cs typeface="Arial" charset="0"/>
                  <a:sym typeface="Arial" charset="0"/>
                </a:rPr>
                <a:t>.........</a:t>
              </a:r>
            </a:p>
          </p:txBody>
        </p:sp>
        <p:sp>
          <p:nvSpPr>
            <p:cNvPr id="83" name="Line 25"/>
            <p:cNvSpPr>
              <a:spLocks noChangeShapeType="1"/>
            </p:cNvSpPr>
            <p:nvPr/>
          </p:nvSpPr>
          <p:spPr bwMode="auto">
            <a:xfrm rot="10800000">
              <a:off x="7732761" y="5443533"/>
              <a:ext cx="9525" cy="293687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84" name="Rectangle 26"/>
          <p:cNvSpPr>
            <a:spLocks/>
          </p:cNvSpPr>
          <p:nvPr/>
        </p:nvSpPr>
        <p:spPr bwMode="auto">
          <a:xfrm>
            <a:off x="639694" y="3613944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1. </a:t>
            </a:r>
            <a:r>
              <a:rPr lang="en-US" sz="1200" b="1" dirty="0" smtClean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Register to a Service</a:t>
            </a:r>
            <a:endParaRPr lang="en-US" sz="1200" b="1" dirty="0">
              <a:solidFill>
                <a:srgbClr val="000000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 rot="10800000">
            <a:off x="1636644" y="5787231"/>
            <a:ext cx="1427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6" name="Rectangle 28"/>
          <p:cNvSpPr>
            <a:spLocks/>
          </p:cNvSpPr>
          <p:nvPr/>
        </p:nvSpPr>
        <p:spPr bwMode="auto">
          <a:xfrm>
            <a:off x="2599606" y="5277644"/>
            <a:ext cx="850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2. </a:t>
            </a:r>
            <a:r>
              <a:rPr lang="en-US" sz="1200" b="1" dirty="0" smtClean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Sign in</a:t>
            </a:r>
            <a:endParaRPr lang="en-US" sz="1200" b="1" dirty="0">
              <a:solidFill>
                <a:srgbClr val="000000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87" name="Line 29"/>
          <p:cNvSpPr>
            <a:spLocks noChangeShapeType="1"/>
          </p:cNvSpPr>
          <p:nvPr/>
        </p:nvSpPr>
        <p:spPr bwMode="auto">
          <a:xfrm>
            <a:off x="4122669" y="2505869"/>
            <a:ext cx="244475" cy="2316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8" name="Rectangle 30"/>
          <p:cNvSpPr>
            <a:spLocks/>
          </p:cNvSpPr>
          <p:nvPr/>
        </p:nvSpPr>
        <p:spPr bwMode="auto">
          <a:xfrm rot="3307647">
            <a:off x="4176644" y="2616994"/>
            <a:ext cx="1663700" cy="31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0800" tIns="50800" bIns="508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FF0B02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Authentication</a:t>
            </a:r>
          </a:p>
        </p:txBody>
      </p:sp>
      <p:sp>
        <p:nvSpPr>
          <p:cNvPr id="89" name="AutoShape 31"/>
          <p:cNvSpPr>
            <a:spLocks/>
          </p:cNvSpPr>
          <p:nvPr/>
        </p:nvSpPr>
        <p:spPr bwMode="auto">
          <a:xfrm>
            <a:off x="4494144" y="1566069"/>
            <a:ext cx="1663700" cy="279400"/>
          </a:xfrm>
          <a:prstGeom prst="leftRightArrow">
            <a:avLst>
              <a:gd name="adj1" fmla="val 56370"/>
              <a:gd name="adj2" fmla="val 116362"/>
            </a:avLst>
          </a:prstGeom>
          <a:solidFill>
            <a:srgbClr val="A388BB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latin typeface="+mn-lt"/>
            </a:endParaRPr>
          </a:p>
        </p:txBody>
      </p:sp>
      <p:cxnSp>
        <p:nvCxnSpPr>
          <p:cNvPr id="90" name="Connettore 7 33"/>
          <p:cNvCxnSpPr>
            <a:cxnSpLocks noChangeShapeType="1"/>
          </p:cNvCxnSpPr>
          <p:nvPr/>
        </p:nvCxnSpPr>
        <p:spPr bwMode="auto">
          <a:xfrm rot="16200000" flipH="1">
            <a:off x="1970863" y="5087144"/>
            <a:ext cx="3009900" cy="38100"/>
          </a:xfrm>
          <a:prstGeom prst="curvedConnector3">
            <a:avLst>
              <a:gd name="adj1" fmla="val 72782"/>
            </a:avLst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Connettore 7 34"/>
          <p:cNvCxnSpPr>
            <a:cxnSpLocks noChangeShapeType="1"/>
          </p:cNvCxnSpPr>
          <p:nvPr/>
        </p:nvCxnSpPr>
        <p:spPr bwMode="auto">
          <a:xfrm rot="5400000">
            <a:off x="3548836" y="3082925"/>
            <a:ext cx="4156075" cy="1947863"/>
          </a:xfrm>
          <a:prstGeom prst="curvedConnector2">
            <a:avLst/>
          </a:prstGeom>
          <a:noFill/>
          <a:ln w="19050" algn="ctr">
            <a:solidFill>
              <a:srgbClr val="2B519A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92" name="Line 19"/>
          <p:cNvSpPr>
            <a:spLocks noChangeShapeType="1"/>
          </p:cNvSpPr>
          <p:nvPr/>
        </p:nvSpPr>
        <p:spPr bwMode="auto">
          <a:xfrm rot="10800000">
            <a:off x="4470330" y="2353466"/>
            <a:ext cx="3813176" cy="110807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3" name="Oval 13"/>
          <p:cNvSpPr>
            <a:spLocks/>
          </p:cNvSpPr>
          <p:nvPr/>
        </p:nvSpPr>
        <p:spPr bwMode="auto">
          <a:xfrm>
            <a:off x="5298152" y="4791454"/>
            <a:ext cx="1520019" cy="7691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Social Networks’ Bridge </a:t>
            </a:r>
            <a:r>
              <a:rPr lang="en-US" sz="1400" b="0" dirty="0" err="1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IdP</a:t>
            </a:r>
            <a:endParaRPr lang="en-US" sz="1400" b="0" dirty="0"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4" name="Line 21"/>
          <p:cNvSpPr>
            <a:spLocks noChangeShapeType="1"/>
          </p:cNvSpPr>
          <p:nvPr/>
        </p:nvSpPr>
        <p:spPr bwMode="auto">
          <a:xfrm rot="10800000">
            <a:off x="5412250" y="4414887"/>
            <a:ext cx="317950" cy="4071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cxnSp>
        <p:nvCxnSpPr>
          <p:cNvPr id="95" name="Connettore 7 34"/>
          <p:cNvCxnSpPr>
            <a:cxnSpLocks noChangeShapeType="1"/>
            <a:stCxn id="68" idx="2"/>
            <a:endCxn id="98" idx="5"/>
          </p:cNvCxnSpPr>
          <p:nvPr/>
        </p:nvCxnSpPr>
        <p:spPr bwMode="auto">
          <a:xfrm rot="16200000" flipH="1">
            <a:off x="5289093" y="3919132"/>
            <a:ext cx="3973452" cy="92825"/>
          </a:xfrm>
          <a:prstGeom prst="curvedConnector2">
            <a:avLst/>
          </a:prstGeom>
          <a:noFill/>
          <a:ln w="19050" algn="ctr">
            <a:solidFill>
              <a:srgbClr val="2B519A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96" name="Connettore 7 34"/>
          <p:cNvCxnSpPr>
            <a:cxnSpLocks noChangeShapeType="1"/>
            <a:endCxn id="82" idx="2"/>
          </p:cNvCxnSpPr>
          <p:nvPr/>
        </p:nvCxnSpPr>
        <p:spPr bwMode="auto">
          <a:xfrm rot="16200000" flipH="1">
            <a:off x="6034447" y="3745377"/>
            <a:ext cx="4131536" cy="647498"/>
          </a:xfrm>
          <a:prstGeom prst="curvedConnector4">
            <a:avLst>
              <a:gd name="adj1" fmla="val 7343"/>
              <a:gd name="adj2" fmla="val 195464"/>
            </a:avLst>
          </a:prstGeom>
          <a:noFill/>
          <a:ln w="19050" algn="ctr">
            <a:solidFill>
              <a:srgbClr val="2B519A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97" name="Line 23"/>
          <p:cNvSpPr>
            <a:spLocks noChangeShapeType="1"/>
          </p:cNvSpPr>
          <p:nvPr/>
        </p:nvSpPr>
        <p:spPr bwMode="auto">
          <a:xfrm rot="10800000">
            <a:off x="6157844" y="5602271"/>
            <a:ext cx="426738" cy="17777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8" name="Ovale 97"/>
          <p:cNvSpPr/>
          <p:nvPr/>
        </p:nvSpPr>
        <p:spPr>
          <a:xfrm rot="16200000">
            <a:off x="5883970" y="5165628"/>
            <a:ext cx="1176028" cy="2404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9" name="Immagin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12" y="6138649"/>
            <a:ext cx="458820" cy="458820"/>
          </a:xfrm>
          <a:prstGeom prst="rect">
            <a:avLst/>
          </a:prstGeom>
        </p:spPr>
      </p:pic>
      <p:pic>
        <p:nvPicPr>
          <p:cNvPr id="100" name="Immagine 9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93" y="5897992"/>
            <a:ext cx="358304" cy="358304"/>
          </a:xfrm>
          <a:prstGeom prst="rect">
            <a:avLst/>
          </a:prstGeom>
        </p:spPr>
      </p:pic>
      <p:pic>
        <p:nvPicPr>
          <p:cNvPr id="101" name="Immagine 10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49" y="6395286"/>
            <a:ext cx="473933" cy="480309"/>
          </a:xfrm>
          <a:prstGeom prst="rect">
            <a:avLst/>
          </a:prstGeom>
        </p:spPr>
      </p:pic>
      <p:pic>
        <p:nvPicPr>
          <p:cNvPr id="102" name="Immagin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46" y="5846771"/>
            <a:ext cx="445434" cy="445434"/>
          </a:xfrm>
          <a:prstGeom prst="rect">
            <a:avLst/>
          </a:prstGeom>
        </p:spPr>
      </p:pic>
      <p:pic>
        <p:nvPicPr>
          <p:cNvPr id="103" name="Immagine 10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19" y="6311536"/>
            <a:ext cx="429443" cy="429443"/>
          </a:xfrm>
          <a:prstGeom prst="rect">
            <a:avLst/>
          </a:prstGeom>
        </p:spPr>
      </p:pic>
      <p:pic>
        <p:nvPicPr>
          <p:cNvPr id="104" name="Immagine 10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62" y="6144489"/>
            <a:ext cx="446236" cy="396403"/>
          </a:xfrm>
          <a:prstGeom prst="rect">
            <a:avLst/>
          </a:prstGeom>
        </p:spPr>
      </p:pic>
      <p:sp>
        <p:nvSpPr>
          <p:cNvPr id="5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888" y="-902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it-IT" sz="2800" dirty="0" err="1" smtClean="0">
                <a:solidFill>
                  <a:schemeClr val="tx1"/>
                </a:solidFill>
              </a:rPr>
              <a:t>Official</a:t>
            </a:r>
            <a:r>
              <a:rPr lang="it-IT" sz="2800" dirty="0" smtClean="0">
                <a:solidFill>
                  <a:schemeClr val="tx1"/>
                </a:solidFill>
              </a:rPr>
              <a:t> Identity </a:t>
            </a:r>
            <a:r>
              <a:rPr lang="it-IT" sz="2800" dirty="0" err="1" smtClean="0">
                <a:solidFill>
                  <a:schemeClr val="tx1"/>
                </a:solidFill>
              </a:rPr>
              <a:t>Federations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c</a:t>
            </a:r>
            <a:r>
              <a:rPr lang="it-IT" sz="2800" dirty="0" err="1" smtClean="0">
                <a:solidFill>
                  <a:schemeClr val="tx1"/>
                </a:solidFill>
              </a:rPr>
              <a:t>urrently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supported</a:t>
            </a:r>
            <a:r>
              <a:rPr lang="it-IT" sz="2800" dirty="0" smtClean="0">
                <a:solidFill>
                  <a:schemeClr val="tx1"/>
                </a:solidFill>
              </a:rPr>
              <a:t> by Catania Science </a:t>
            </a:r>
            <a:r>
              <a:rPr lang="it-IT" sz="2800" dirty="0" err="1" smtClean="0">
                <a:solidFill>
                  <a:schemeClr val="tx1"/>
                </a:solidFill>
              </a:rPr>
              <a:t>Gateways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4" y="1484784"/>
            <a:ext cx="2711473" cy="86409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443215"/>
            <a:ext cx="2173597" cy="90566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20877"/>
            <a:ext cx="1320207" cy="14652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6952"/>
            <a:ext cx="1853003" cy="12669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70875"/>
            <a:ext cx="2579170" cy="90599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12976"/>
            <a:ext cx="2622115" cy="73895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72703"/>
            <a:ext cx="1872208" cy="9485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27" y="4911055"/>
            <a:ext cx="2638425" cy="103822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876256" y="4941168"/>
            <a:ext cx="1638269" cy="70788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To be </a:t>
            </a:r>
            <a:r>
              <a:rPr lang="it-IT" sz="2000" dirty="0" err="1" smtClean="0">
                <a:solidFill>
                  <a:srgbClr val="FF0000"/>
                </a:solidFill>
              </a:rPr>
              <a:t>created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dirty="0" err="1" smtClean="0">
                <a:solidFill>
                  <a:srgbClr val="FF0000"/>
                </a:solidFill>
              </a:rPr>
              <a:t>soon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49" y="2348880"/>
            <a:ext cx="682875" cy="51149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18" y="2401824"/>
            <a:ext cx="689082" cy="45855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6" y="2348880"/>
            <a:ext cx="768644" cy="51149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35254"/>
            <a:ext cx="862667" cy="57406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12" y="4077072"/>
            <a:ext cx="746280" cy="49661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34110"/>
            <a:ext cx="822022" cy="54701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67" y="5949280"/>
            <a:ext cx="810701" cy="570831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6" y="3946019"/>
            <a:ext cx="818269" cy="55654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62" y="6002013"/>
            <a:ext cx="788534" cy="5180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21" y="5735254"/>
            <a:ext cx="844033" cy="5740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135324" y="4797152"/>
            <a:ext cx="5854951" cy="1800200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95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-27384"/>
            <a:ext cx="6851104" cy="990600"/>
          </a:xfrm>
        </p:spPr>
        <p:txBody>
          <a:bodyPr>
            <a:normAutofit/>
          </a:bodyPr>
          <a:lstStyle/>
          <a:p>
            <a:pPr algn="r"/>
            <a:r>
              <a:rPr lang="it-IT" dirty="0" err="1" smtClean="0"/>
              <a:t>eduGAIN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/>
              <a:t>(www.edugain.org)</a:t>
            </a:r>
            <a:endParaRPr lang="it-IT" sz="22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30" y="1268760"/>
            <a:ext cx="5349166" cy="324036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85" y="4653136"/>
            <a:ext cx="5494719" cy="1584176"/>
          </a:xfrm>
          <a:prstGeom prst="rect">
            <a:avLst/>
          </a:prstGeom>
        </p:spPr>
      </p:pic>
      <p:sp>
        <p:nvSpPr>
          <p:cNvPr id="16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 rot="864489">
            <a:off x="4066294" y="981212"/>
            <a:ext cx="4813817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C00000"/>
                </a:solidFill>
              </a:rPr>
              <a:t>Catania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Science Gateways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are also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registered as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Service Providers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eduGAIN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312368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94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1" y="1233320"/>
            <a:ext cx="6507365" cy="5472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172" y="-101947"/>
            <a:ext cx="6202362" cy="108267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The Grid </a:t>
            </a:r>
            <a:r>
              <a:rPr lang="en-US" dirty="0" err="1" smtClean="0">
                <a:solidFill>
                  <a:schemeClr val="tx1"/>
                </a:solidFill>
              </a:rPr>
              <a:t>IDentity</a:t>
            </a:r>
            <a:r>
              <a:rPr lang="en-US" dirty="0" smtClean="0">
                <a:solidFill>
                  <a:schemeClr val="tx1"/>
                </a:solidFill>
              </a:rPr>
              <a:t> Pool (</a:t>
            </a:r>
            <a:r>
              <a:rPr lang="en-US" dirty="0" err="1" smtClean="0">
                <a:solidFill>
                  <a:schemeClr val="tx1"/>
                </a:solidFill>
              </a:rPr>
              <a:t>GrIDP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(http://gridp.ct.infn.it)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29" y="2081354"/>
            <a:ext cx="6025723" cy="3723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/>
          <p:cNvSpPr txBox="1"/>
          <p:nvPr/>
        </p:nvSpPr>
        <p:spPr>
          <a:xfrm rot="670740">
            <a:off x="3265228" y="1254200"/>
            <a:ext cx="5837613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his is an “</a:t>
            </a:r>
            <a:r>
              <a:rPr lang="en-US" sz="2400" kern="0" dirty="0" smtClean="0">
                <a:solidFill>
                  <a:srgbClr val="C00000"/>
                </a:solidFill>
              </a:rPr>
              <a:t>open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” Identity Federation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2001259" y="4938828"/>
            <a:ext cx="3434837" cy="2183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3075" marR="0" indent="-473075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31169"/>
            <a:ext cx="6019614" cy="39822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uppo 16"/>
          <p:cNvGrpSpPr/>
          <p:nvPr/>
        </p:nvGrpSpPr>
        <p:grpSpPr>
          <a:xfrm>
            <a:off x="3275856" y="5589242"/>
            <a:ext cx="5803590" cy="800673"/>
            <a:chOff x="3142153" y="5396884"/>
            <a:chExt cx="3450757" cy="589432"/>
          </a:xfrm>
        </p:grpSpPr>
        <p:sp>
          <p:nvSpPr>
            <p:cNvPr id="18" name="Rettangolo 17"/>
            <p:cNvSpPr/>
            <p:nvPr/>
          </p:nvSpPr>
          <p:spPr bwMode="auto">
            <a:xfrm>
              <a:off x="3142153" y="5396884"/>
              <a:ext cx="1733338" cy="818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73075" marR="0" indent="-473075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SzTx/>
                <a:buFont typeface="Wingdings" pitchFamily="2" charset="2"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Rettangolo 18"/>
            <p:cNvSpPr/>
            <p:nvPr/>
          </p:nvSpPr>
          <p:spPr bwMode="auto">
            <a:xfrm>
              <a:off x="3158073" y="5767952"/>
              <a:ext cx="3434837" cy="2183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73075" marR="0" indent="-473075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CC00"/>
                </a:buClr>
                <a:buSzTx/>
                <a:buFont typeface="Wingdings" pitchFamily="2" charset="2"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91634"/>
            <a:ext cx="5999138" cy="5089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CasellaDiTesto 20"/>
          <p:cNvSpPr txBox="1"/>
          <p:nvPr/>
        </p:nvSpPr>
        <p:spPr>
          <a:xfrm>
            <a:off x="1547664" y="1753071"/>
            <a:ext cx="4107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Identity </a:t>
            </a:r>
            <a:r>
              <a:rPr lang="it-IT" sz="1400" b="1" dirty="0" err="1" smtClean="0">
                <a:solidFill>
                  <a:srgbClr val="FF0000"/>
                </a:solidFill>
              </a:rPr>
              <a:t>Federations</a:t>
            </a:r>
            <a:r>
              <a:rPr lang="it-IT" sz="1400" b="1" dirty="0" smtClean="0">
                <a:solidFill>
                  <a:srgbClr val="FF0000"/>
                </a:solidFill>
              </a:rPr>
              <a:t>’ </a:t>
            </a:r>
            <a:r>
              <a:rPr lang="it-IT" sz="1400" b="1" dirty="0" err="1" smtClean="0">
                <a:solidFill>
                  <a:srgbClr val="FF0000"/>
                </a:solidFill>
              </a:rPr>
              <a:t>discovery</a:t>
            </a:r>
            <a:r>
              <a:rPr lang="it-IT" sz="1400" b="1" dirty="0" smtClean="0">
                <a:solidFill>
                  <a:srgbClr val="FF0000"/>
                </a:solidFill>
              </a:rPr>
              <a:t> service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62272"/>
            <a:ext cx="8468602" cy="1143000"/>
          </a:xfrm>
        </p:spPr>
        <p:txBody>
          <a:bodyPr/>
          <a:lstStyle/>
          <a:p>
            <a:pPr algn="r" eaLnBrk="1" hangingPunct="1"/>
            <a:r>
              <a:rPr lang="en-GB" sz="3000" smtClean="0">
                <a:solidFill>
                  <a:schemeClr val="tx1"/>
                </a:solidFill>
              </a:rPr>
              <a:t>The normal </a:t>
            </a:r>
            <a:r>
              <a:rPr lang="en-GB" sz="3000" dirty="0" smtClean="0">
                <a:solidFill>
                  <a:schemeClr val="tx1"/>
                </a:solidFill>
              </a:rPr>
              <a:t>Authentication </a:t>
            </a:r>
            <a:r>
              <a:rPr lang="en-GB" sz="3000" dirty="0">
                <a:solidFill>
                  <a:schemeClr val="tx1"/>
                </a:solidFill>
              </a:rPr>
              <a:t>P</a:t>
            </a:r>
            <a:r>
              <a:rPr lang="en-GB" sz="3000" dirty="0" smtClean="0">
                <a:solidFill>
                  <a:schemeClr val="tx1"/>
                </a:solidFill>
              </a:rPr>
              <a:t>rocedure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0" name="CasellaDiTesto 19"/>
          <p:cNvSpPr txBox="1"/>
          <p:nvPr/>
        </p:nvSpPr>
        <p:spPr>
          <a:xfrm>
            <a:off x="6084168" y="3693552"/>
            <a:ext cx="2330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«Open» Identity Provider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372200" y="5115241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http://idp.ct.infn.it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40"/>
            <a:ext cx="1015867" cy="10723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0216"/>
            <a:ext cx="4643311" cy="293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64" y="2773600"/>
            <a:ext cx="6051140" cy="2743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Connettore 2 10"/>
          <p:cNvCxnSpPr/>
          <p:nvPr/>
        </p:nvCxnSpPr>
        <p:spPr bwMode="auto">
          <a:xfrm>
            <a:off x="4427984" y="2499733"/>
            <a:ext cx="648072" cy="2738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/>
          <p:cNvCxnSpPr/>
          <p:nvPr/>
        </p:nvCxnSpPr>
        <p:spPr bwMode="auto">
          <a:xfrm flipH="1">
            <a:off x="1763688" y="2348880"/>
            <a:ext cx="504057" cy="1891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15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96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1193</TotalTime>
  <Words>1327</Words>
  <Application>Microsoft Office PowerPoint</Application>
  <PresentationFormat>Presentazione su schermo (4:3)</PresentationFormat>
  <Paragraphs>314</Paragraphs>
  <Slides>39</Slides>
  <Notes>28</Notes>
  <HiddenSlides>4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Satellite</vt:lpstr>
      <vt:lpstr>EELA_Presentation_Template</vt:lpstr>
      <vt:lpstr>3_EELA_Presentation_Template</vt:lpstr>
      <vt:lpstr>5_EELA_Presentation_Template</vt:lpstr>
      <vt:lpstr>2_EELA_Presentation_Template</vt:lpstr>
      <vt:lpstr>Visio</vt:lpstr>
      <vt:lpstr>How to integrate EGI portals with  Identity Federations Roberto Barbera (roberto.barbera@ct.infn.it)   Univ. of Catania and INFN</vt:lpstr>
      <vt:lpstr>Outline</vt:lpstr>
      <vt:lpstr>The Catania Science Gateway model</vt:lpstr>
      <vt:lpstr>Summary of standards adopted</vt:lpstr>
      <vt:lpstr>AuthN &amp; AuthZ Schema</vt:lpstr>
      <vt:lpstr>Official Identity Federations currently supported by Catania Science Gateways</vt:lpstr>
      <vt:lpstr>eduGAIN (www.edugain.org)</vt:lpstr>
      <vt:lpstr>The Grid IDentity Pool (GrIDP) (http://gridp.ct.infn.it)</vt:lpstr>
      <vt:lpstr>The normal Authentication Procedure</vt:lpstr>
      <vt:lpstr>The “social” Authentication Procedure</vt:lpstr>
      <vt:lpstr>Catania Science Gateways  access workflow</vt:lpstr>
      <vt:lpstr>Presentazione standard di PowerPoint</vt:lpstr>
      <vt:lpstr>Presentazione standard di PowerPoint</vt:lpstr>
      <vt:lpstr>The Catania Grid Engine</vt:lpstr>
      <vt:lpstr>First set of considerations - Interoperability</vt:lpstr>
      <vt:lpstr>The CHAIN Worldwide Interoperability Demo (http://science-gateway.chain-project.eu)</vt:lpstr>
      <vt:lpstr>The CHAIN Worldwide Interoperability Demo - Requirements</vt:lpstr>
      <vt:lpstr>CHAIN Demo Contributors</vt:lpstr>
      <vt:lpstr>CHAIN Demo Applications (http://science-gateway.chain-project.eu/general-overview)</vt:lpstr>
      <vt:lpstr>CHAIN Demo Status (http://science-gateway.chain-project.eu/demo-status)</vt:lpstr>
      <vt:lpstr>Second set of considerations – Social Networks</vt:lpstr>
      <vt:lpstr>Catania “social” Science Gateways (http://www.facebook.com/pages/Catania-Science-Gateways/220075701389624)</vt:lpstr>
      <vt:lpstr>Catania “social” Science Gateways (agINFRA Science Gateway as Facebook app)</vt:lpstr>
      <vt:lpstr>Catania “social” Science Gateways (Italian Soil Information System – WebGIS-based and Cloud-enabled)</vt:lpstr>
      <vt:lpstr>Third set of considerations – Mobile Access</vt:lpstr>
      <vt:lpstr>The “mobile” Authentication Procedure (REST API independent of the Science Gateway)</vt:lpstr>
      <vt:lpstr>Example #1: the new gLibrary architecture</vt:lpstr>
      <vt:lpstr>Presentazione standard di PowerPoint</vt:lpstr>
      <vt:lpstr>Presentazione standard di PowerPoint</vt:lpstr>
      <vt:lpstr>Presentazione standard di PowerPoint</vt:lpstr>
      <vt:lpstr>Example #2: KLIOS mobile (klios.ct.infn.it)</vt:lpstr>
      <vt:lpstr>Big challenges are in front of us…</vt:lpstr>
      <vt:lpstr>The Science Gateway market place</vt:lpstr>
      <vt:lpstr>Survey for VRCs to propose applications (http://applications.epikh.eu/survey4sciencegateways)</vt:lpstr>
      <vt:lpstr>Training for Science Gateway developers</vt:lpstr>
      <vt:lpstr>Catania Science Gateway  application developers task force</vt:lpstr>
      <vt:lpstr>Uptake of Catania Science Gateways</vt:lpstr>
      <vt:lpstr>Summary and conclusions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Barbera</dc:creator>
  <cp:lastModifiedBy>Roberto Barbera</cp:lastModifiedBy>
  <cp:revision>245</cp:revision>
  <dcterms:created xsi:type="dcterms:W3CDTF">2012-02-24T14:26:31Z</dcterms:created>
  <dcterms:modified xsi:type="dcterms:W3CDTF">2012-09-20T11:58:42Z</dcterms:modified>
</cp:coreProperties>
</file>