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ustom.xml" ContentType="application/vnd.openxmlformats-officedocument.custom-properties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tags/tag7.xml" ContentType="application/vnd.openxmlformats-officedocument.presentationml.tags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5" r:id="rId1"/>
    <p:sldMasterId id="2147483777" r:id="rId2"/>
  </p:sldMasterIdLst>
  <p:notesMasterIdLst>
    <p:notesMasterId r:id="rId13"/>
  </p:notesMasterIdLst>
  <p:handoutMasterIdLst>
    <p:handoutMasterId r:id="rId14"/>
  </p:handoutMasterIdLst>
  <p:sldIdLst>
    <p:sldId id="911" r:id="rId3"/>
    <p:sldId id="912" r:id="rId4"/>
    <p:sldId id="914" r:id="rId5"/>
    <p:sldId id="906" r:id="rId6"/>
    <p:sldId id="907" r:id="rId7"/>
    <p:sldId id="908" r:id="rId8"/>
    <p:sldId id="909" r:id="rId9"/>
    <p:sldId id="910" r:id="rId10"/>
    <p:sldId id="915" r:id="rId11"/>
    <p:sldId id="916" r:id="rId12"/>
  </p:sldIdLst>
  <p:sldSz cx="9144000" cy="6858000" type="screen4x3"/>
  <p:notesSz cx="6797675" cy="9926638"/>
  <p:embeddedFontLst>
    <p:embeddedFont>
      <p:font typeface="Tele-GroteskNor" pitchFamily="2" charset="0"/>
      <p:regular r:id="rId15"/>
    </p:embeddedFont>
    <p:embeddedFont>
      <p:font typeface="Tele-GroteskFet" pitchFamily="2" charset="0"/>
      <p:regular r:id="rId16"/>
    </p:embeddedFont>
    <p:embeddedFont>
      <p:font typeface="Arial Unicode MS" pitchFamily="34" charset="-128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ele-GroteskFet" pitchFamily="2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2"/>
    </p:penClr>
  </p:showPr>
  <p:clrMru>
    <a:srgbClr val="E20074"/>
    <a:srgbClr val="FF0066"/>
    <a:srgbClr val="FF3399"/>
    <a:srgbClr val="E6E6E6"/>
    <a:srgbClr val="E0E0E0"/>
    <a:srgbClr val="0033CC"/>
    <a:srgbClr val="FFFFFF"/>
    <a:srgbClr val="DBDBDB"/>
    <a:srgbClr val="F7F7F7"/>
    <a:srgbClr val="DCE7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2" autoAdjust="0"/>
    <p:restoredTop sz="84303" autoAdjust="0"/>
  </p:normalViewPr>
  <p:slideViewPr>
    <p:cSldViewPr snapToGrid="0">
      <p:cViewPr varScale="1">
        <p:scale>
          <a:sx n="58" d="100"/>
          <a:sy n="58" d="100"/>
        </p:scale>
        <p:origin x="-1548" y="-90"/>
      </p:cViewPr>
      <p:guideLst>
        <p:guide orient="horz" pos="3972"/>
        <p:guide orient="horz" pos="284"/>
        <p:guide orient="horz" pos="720"/>
        <p:guide orient="horz" pos="606"/>
        <p:guide orient="horz" pos="60"/>
        <p:guide pos="5590"/>
        <p:guide pos="1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1932" y="-114"/>
      </p:cViewPr>
      <p:guideLst>
        <p:guide orient="horz" pos="8"/>
        <p:guide orient="horz" pos="201"/>
        <p:guide orient="horz" pos="515"/>
        <p:guide orient="horz" pos="3179"/>
        <p:guide pos="341"/>
        <p:guide pos="39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957513" y="9525"/>
            <a:ext cx="33020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ele-GroteskFet" pitchFamily="2" charset="0"/>
              <a:buNone/>
              <a:defRPr sz="600" u="none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23.11.2009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957513" y="203200"/>
            <a:ext cx="3302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ele-GroteskFet" pitchFamily="2" charset="0"/>
              <a:buNone/>
              <a:defRPr sz="600" u="none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fld id="{0ED154A1-9B0C-4198-BB71-D0B6143F2E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957513" y="106363"/>
            <a:ext cx="3302000" cy="12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buClr>
                <a:srgbClr val="FFFFFF"/>
              </a:buClr>
              <a:buSzPct val="100000"/>
              <a:buFont typeface="Tele-GroteskFet" pitchFamily="2" charset="0"/>
              <a:buNone/>
              <a:defRPr sz="600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–streng vertraulich, vertraulich, intern, öffentlich– Autor/Thema der Präsentation</a:t>
            </a:r>
          </a:p>
        </p:txBody>
      </p:sp>
      <p:pic>
        <p:nvPicPr>
          <p:cNvPr id="76805" name="Picture 11" descr="T_Kurzform_1K"/>
          <p:cNvPicPr>
            <a:picLocks noChangeAspect="1" noChangeArrowheads="1"/>
          </p:cNvPicPr>
          <p:nvPr/>
        </p:nvPicPr>
        <p:blipFill>
          <a:blip r:embed="rId2" cstate="print"/>
          <a:srcRect l="2551" t="23399" r="2734" b="23399"/>
          <a:stretch>
            <a:fillRect/>
          </a:stretch>
        </p:blipFill>
        <p:spPr bwMode="auto">
          <a:xfrm>
            <a:off x="585788" y="1588"/>
            <a:ext cx="1630362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gray">
          <a:xfrm>
            <a:off x="744538" y="820738"/>
            <a:ext cx="5313362" cy="398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gray">
          <a:xfrm>
            <a:off x="541338" y="5043488"/>
            <a:ext cx="5718175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gray">
          <a:xfrm>
            <a:off x="2957513" y="9525"/>
            <a:ext cx="33020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ele-GroteskFet" pitchFamily="2" charset="0"/>
              <a:buNone/>
              <a:defRPr sz="600" u="none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23.11.2009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gray">
          <a:xfrm>
            <a:off x="2957513" y="203200"/>
            <a:ext cx="3302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ele-GroteskFet" pitchFamily="2" charset="0"/>
              <a:buNone/>
              <a:defRPr sz="600" u="none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fld id="{016FC254-ECAD-4DAE-B356-C9F807FBF9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208" name="Rectangle 16"/>
          <p:cNvSpPr>
            <a:spLocks noGrp="1" noChangeArrowheads="1"/>
          </p:cNvSpPr>
          <p:nvPr>
            <p:ph type="hdr" sz="quarter"/>
          </p:nvPr>
        </p:nvSpPr>
        <p:spPr bwMode="gray">
          <a:xfrm>
            <a:off x="2957513" y="106363"/>
            <a:ext cx="3302000" cy="12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49263" eaLnBrk="0" hangingPunct="0">
              <a:lnSpc>
                <a:spcPct val="68000"/>
              </a:lnSpc>
              <a:buClr>
                <a:srgbClr val="FFFFFF"/>
              </a:buClr>
              <a:buSzPct val="100000"/>
              <a:buFont typeface="Tele-GroteskFet" pitchFamily="2" charset="0"/>
              <a:buNone/>
              <a:defRPr sz="600">
                <a:latin typeface="Tele-GroteskNor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–streng vertraulich, vertraulich, intern, öffentlich– Autor/Thema der Präsentation</a:t>
            </a:r>
          </a:p>
        </p:txBody>
      </p:sp>
      <p:pic>
        <p:nvPicPr>
          <p:cNvPr id="59399" name="Picture 17" descr="T_Kurzform_1K"/>
          <p:cNvPicPr>
            <a:picLocks noChangeAspect="1" noChangeArrowheads="1"/>
          </p:cNvPicPr>
          <p:nvPr/>
        </p:nvPicPr>
        <p:blipFill>
          <a:blip r:embed="rId2"/>
          <a:srcRect l="2551" t="23399" r="2734" b="23399"/>
          <a:stretch>
            <a:fillRect/>
          </a:stretch>
        </p:blipFill>
        <p:spPr bwMode="gray">
          <a:xfrm>
            <a:off x="585788" y="1588"/>
            <a:ext cx="1630362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180975" indent="-180975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1pPr>
    <a:lvl2pPr marL="541338" indent="-203200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903288" indent="-192088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263650" indent="-190500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1625600" indent="-192088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1F497D"/>
              </a:buClr>
            </a:pPr>
            <a:r>
              <a:rPr lang="en-US" smtClean="0">
                <a:solidFill>
                  <a:srgbClr val="000000"/>
                </a:solidFill>
              </a:rPr>
              <a:t>November 23, 2009</a:t>
            </a:r>
          </a:p>
        </p:txBody>
      </p:sp>
      <p:sp>
        <p:nvSpPr>
          <p:cNvPr id="6973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1F497D"/>
              </a:buClr>
            </a:pPr>
            <a:fld id="{383CE7FB-2EF2-4E37-A452-E52BC1041546}" type="slidenum">
              <a:rPr lang="de-DE" smtClean="0">
                <a:solidFill>
                  <a:srgbClr val="000000"/>
                </a:solidFill>
              </a:rPr>
              <a:pPr>
                <a:buClr>
                  <a:srgbClr val="1F497D"/>
                </a:buClr>
              </a:pPr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7347" name="Rectangle 20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1F497D"/>
              </a:buClr>
            </a:pPr>
            <a:r>
              <a:rPr lang="en-US" smtClean="0">
                <a:solidFill>
                  <a:srgbClr val="000000"/>
                </a:solidFill>
              </a:rPr>
              <a:t>– strictly confidential, confidential, internal, public–                         Author / topic of presentation</a:t>
            </a:r>
          </a:p>
        </p:txBody>
      </p:sp>
      <p:sp>
        <p:nvSpPr>
          <p:cNvPr id="69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6502" y="814518"/>
            <a:ext cx="5590753" cy="4246575"/>
          </a:xfrm>
          <a:ln/>
        </p:spPr>
      </p:sp>
      <p:sp>
        <p:nvSpPr>
          <p:cNvPr id="69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64" y="5590759"/>
            <a:ext cx="5570993" cy="3161065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SDN Defines a new model for high performance, and cost effective network infrastructure:</a:t>
            </a:r>
          </a:p>
          <a:p>
            <a:pPr lvl="1"/>
            <a:r>
              <a:rPr lang="en-US" dirty="0" smtClean="0"/>
              <a:t>Network control is decoupled from forwarding and is directly programmable.</a:t>
            </a:r>
          </a:p>
          <a:p>
            <a:pPr lvl="1"/>
            <a:r>
              <a:rPr lang="en-US" dirty="0" smtClean="0"/>
              <a:t>Enables the underlying infrastructure to be abstracted and thereby virtualized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148-A86F-4F29-9904-EA5E020B1B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7269163" y="6602413"/>
            <a:ext cx="809625" cy="144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9FF17-603C-443B-A120-5B797E6ED3D6}" type="datetimeFigureOut">
              <a:rPr lang="de-DE"/>
              <a:pPr>
                <a:defRPr/>
              </a:pPr>
              <a:t>19.09.2012</a:t>
            </a:fld>
            <a:endParaRPr lang="de-DE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4800" y="6602413"/>
            <a:ext cx="6607175" cy="144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93486-C2A0-4B72-838F-8D4629AB21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7269163" y="6602413"/>
            <a:ext cx="809625" cy="144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2905-4AA4-42A6-AC2C-290D137516A8}" type="datetimeFigureOut">
              <a:rPr lang="de-DE"/>
              <a:pPr>
                <a:defRPr/>
              </a:pPr>
              <a:t>19.09.2012</a:t>
            </a:fld>
            <a:endParaRPr lang="de-DE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4800" y="6602413"/>
            <a:ext cx="6607175" cy="144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6E45-2CE6-40F5-A540-F9CAA7C27C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93186" name="think-cell Slide" r:id="rId5" imgW="0" imgH="0" progId="">
              <p:embed/>
            </p:oleObj>
          </a:graphicData>
        </a:graphic>
      </p:graphicFrame>
      <p:pic>
        <p:nvPicPr>
          <p:cNvPr id="4" name="Picture 40" descr="T_Label_2_3C_li_pp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t="35382" r="84" b="17410"/>
          <a:stretch>
            <a:fillRect/>
          </a:stretch>
        </p:blipFill>
        <p:spPr bwMode="gray">
          <a:xfrm>
            <a:off x="304800" y="6329363"/>
            <a:ext cx="8524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T_Label_2_3C_li_ppt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 t="35382" r="84" b="17410"/>
          <a:stretch>
            <a:fillRect/>
          </a:stretch>
        </p:blipFill>
        <p:spPr bwMode="gray">
          <a:xfrm>
            <a:off x="304800" y="6329363"/>
            <a:ext cx="8524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8193088" y="6604000"/>
            <a:ext cx="673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31775" indent="-231775" algn="r" fontAlgn="auto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None/>
              <a:defRPr/>
            </a:pPr>
            <a:fld id="{F4202ADA-C31C-494E-8A4A-4F354ABC2F8D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marL="231775" indent="-231775" algn="r" fontAlgn="auto">
                <a:spcBef>
                  <a:spcPts val="0"/>
                </a:spcBef>
                <a:spcAft>
                  <a:spcPts val="0"/>
                </a:spcAft>
                <a:buSzPct val="110000"/>
                <a:buFont typeface="Wingdings" pitchFamily="2" charset="2"/>
                <a:buNone/>
                <a:defRPr/>
              </a:pPr>
              <a:t>‹Nr.›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907" y="112535"/>
            <a:ext cx="8604250" cy="400110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6597650"/>
            <a:ext cx="2133600" cy="1539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33124A4-2DD4-4247-B192-20D2AAF674E1}" type="datetime1">
              <a:rPr lang="en-US"/>
              <a:pPr>
                <a:defRPr/>
              </a:pPr>
              <a:t>9/19/2012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T_Label_2_3C_li_ppt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 t="35382" r="84" b="17410"/>
          <a:stretch>
            <a:fillRect/>
          </a:stretch>
        </p:blipFill>
        <p:spPr bwMode="gray">
          <a:xfrm>
            <a:off x="304800" y="6329363"/>
            <a:ext cx="8524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/>
          <p:nvPr userDrawn="1"/>
        </p:nvSpPr>
        <p:spPr>
          <a:xfrm>
            <a:off x="8193088" y="6604000"/>
            <a:ext cx="673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31775" indent="-231775" algn="r" fontAlgn="auto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None/>
              <a:defRPr/>
            </a:pPr>
            <a:fld id="{8898A63C-B7DC-403E-8EF7-E6275FD91E1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marL="231775" indent="-231775" algn="r" fontAlgn="auto">
                <a:spcBef>
                  <a:spcPts val="0"/>
                </a:spcBef>
                <a:spcAft>
                  <a:spcPts val="0"/>
                </a:spcAft>
                <a:buSzPct val="110000"/>
                <a:buFont typeface="Wingdings" pitchFamily="2" charset="2"/>
                <a:buNone/>
                <a:defRPr/>
              </a:pPr>
              <a:t>‹Nr.›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585" y="118474"/>
            <a:ext cx="8589962" cy="400110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875" y="1143000"/>
            <a:ext cx="8588375" cy="1114425"/>
          </a:xfrm>
        </p:spPr>
        <p:txBody>
          <a:bodyPr>
            <a:spAutoFit/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T_Label_2_3C_li_ppt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 t="35382" r="84" b="17410"/>
          <a:stretch>
            <a:fillRect/>
          </a:stretch>
        </p:blipFill>
        <p:spPr bwMode="gray">
          <a:xfrm>
            <a:off x="304800" y="6329363"/>
            <a:ext cx="8524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/>
          <p:nvPr userDrawn="1"/>
        </p:nvSpPr>
        <p:spPr>
          <a:xfrm>
            <a:off x="8193088" y="6604000"/>
            <a:ext cx="673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31775" indent="-231775" algn="r" fontAlgn="auto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None/>
              <a:defRPr/>
            </a:pPr>
            <a:fld id="{1B79BC09-E269-4851-91AE-C65CB2124DB3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marL="231775" indent="-231775" algn="r" fontAlgn="auto">
                <a:spcBef>
                  <a:spcPts val="0"/>
                </a:spcBef>
                <a:spcAft>
                  <a:spcPts val="0"/>
                </a:spcAft>
                <a:buSzPct val="110000"/>
                <a:buFont typeface="Wingdings" pitchFamily="2" charset="2"/>
                <a:buNone/>
                <a:defRPr/>
              </a:pPr>
              <a:t>‹Nr.›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875" y="1101725"/>
            <a:ext cx="8588375" cy="1114425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225_IP Motiv pp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" descr="T_Label_2_3C_li_ppt"/>
          <p:cNvPicPr>
            <a:picLocks noChangeAspect="1" noChangeArrowheads="1"/>
          </p:cNvPicPr>
          <p:nvPr userDrawn="1"/>
        </p:nvPicPr>
        <p:blipFill>
          <a:blip r:embed="rId3" cstate="print"/>
          <a:srcRect r="84" b="937"/>
          <a:stretch>
            <a:fillRect/>
          </a:stretch>
        </p:blipFill>
        <p:spPr bwMode="gray">
          <a:xfrm>
            <a:off x="304800" y="5792788"/>
            <a:ext cx="85248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516563"/>
            <a:ext cx="8532813" cy="184666"/>
          </a:xfrm>
          <a:solidFill>
            <a:schemeClr val="bg1"/>
          </a:solidFill>
        </p:spPr>
        <p:txBody>
          <a:bodyPr lIns="234000"/>
          <a:lstStyle>
            <a:lvl1pPr marL="0" indent="0">
              <a:buFont typeface="Wingdings" pitchFamily="2" charset="2"/>
              <a:buNone/>
              <a:defRPr sz="1200"/>
            </a:lvl1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797075"/>
            <a:ext cx="8532813" cy="558118"/>
          </a:xfrm>
          <a:solidFill>
            <a:schemeClr val="bg1"/>
          </a:solidFill>
        </p:spPr>
        <p:txBody>
          <a:bodyPr lIns="216000" tIns="126000"/>
          <a:lstStyle>
            <a:lvl1pPr>
              <a:defRPr sz="2800" b="0">
                <a:solidFill>
                  <a:srgbClr val="E20074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85750" y="6597650"/>
            <a:ext cx="2133600" cy="1539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4A6BC9-BF1F-417F-BC0C-B66499CB6D48}" type="datetime1">
              <a:rPr lang="en-US" smtClean="0"/>
              <a:pPr>
                <a:defRPr/>
              </a:pPr>
              <a:t>9/19/2012</a:t>
            </a:fld>
            <a:endParaRPr lang="de-DE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1289050" y="6597650"/>
            <a:ext cx="3571875" cy="138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4650" y="6597650"/>
            <a:ext cx="2133600" cy="184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F6F42D-7C23-4806-93B9-076AEAA511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10" Type="http://schemas.openxmlformats.org/officeDocument/2006/relationships/image" Target="../media/image2.wmf"/><Relationship Id="rId4" Type="http://schemas.openxmlformats.org/officeDocument/2006/relationships/theme" Target="../theme/theme1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ags" Target="../tags/tag1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 descr="iStock_000003876801Medium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VCT_Marker_ID_4123" hidden="1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270000" y="127000"/>
            <a:ext cx="127000" cy="1270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  <a:latin typeface="Tele-GroteskNor" pitchFamily="2" charset="0"/>
              <a:ea typeface="MS PGothic" pitchFamily="34" charset="-128"/>
              <a:cs typeface="Arial" charset="0"/>
            </a:endParaRPr>
          </a:p>
        </p:txBody>
      </p:sp>
      <p:sp>
        <p:nvSpPr>
          <p:cNvPr id="9" name="VCT_Backup_ID_4128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304800" y="3962400"/>
            <a:ext cx="853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5947" tIns="125969" rIns="0" bIns="0"/>
          <a:lstStyle>
            <a:lvl1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rgbClr val="E20074"/>
                </a:solidFill>
                <a:cs typeface="Arial" charset="0"/>
              </a:rPr>
              <a:t>Mastertitelformat bearbeiten</a:t>
            </a:r>
          </a:p>
        </p:txBody>
      </p:sp>
      <p:sp>
        <p:nvSpPr>
          <p:cNvPr id="10" name="VCT_Backup_ID_4129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304800" y="5486400"/>
            <a:ext cx="853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33942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1pPr>
            <a:lvl2pPr marL="360363"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2pPr>
            <a:lvl3pPr marL="720725"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3pPr>
            <a:lvl4pPr marL="1071563"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4pPr>
            <a:lvl5pPr marL="1431925" eaLnBrk="0" hangingPunct="0"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5pPr>
            <a:lvl6pPr marL="1889125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6pPr>
            <a:lvl7pPr marL="2346325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7pPr>
            <a:lvl8pPr marL="2803525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8pPr>
            <a:lvl9pPr marL="3260725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latin typeface="Tele-GroteskNor" pitchFamily="2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5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Master-Untertitelformat bearbeiten</a:t>
            </a:r>
          </a:p>
        </p:txBody>
      </p:sp>
      <p:pic>
        <p:nvPicPr>
          <p:cNvPr id="5126" name="Picture 40" descr="T_Label_2_3C_li_ppt"/>
          <p:cNvPicPr>
            <a:picLocks noChangeAspect="1" noChangeArrowheads="1"/>
          </p:cNvPicPr>
          <p:nvPr userDrawn="1"/>
        </p:nvPicPr>
        <p:blipFill>
          <a:blip r:embed="rId10" cstate="print"/>
          <a:srcRect r="84" b="937"/>
          <a:stretch>
            <a:fillRect/>
          </a:stretch>
        </p:blipFill>
        <p:spPr bwMode="gray">
          <a:xfrm>
            <a:off x="304800" y="5792788"/>
            <a:ext cx="85248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225425"/>
            <a:ext cx="8532813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gray">
          <a:xfrm>
            <a:off x="304800" y="1485900"/>
            <a:ext cx="853281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1038" y="6602413"/>
            <a:ext cx="539750" cy="144462"/>
          </a:xfrm>
          <a:prstGeom prst="rect">
            <a:avLst/>
          </a:prstGeom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7D7553D-3511-4F22-9998-66D457EEE4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9" r:id="rId1"/>
    <p:sldLayoutId id="2147485215" r:id="rId2"/>
    <p:sldLayoutId id="2147485216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ele-GroteskNor" pitchFamily="2" charset="0"/>
        </a:defRPr>
      </a:lvl9pPr>
    </p:titleStyle>
    <p:bodyStyle>
      <a:lvl1pPr marL="222250" indent="-22225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22225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941388" indent="-22066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209675" indent="-13811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662113" indent="-23018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19313" indent="-230188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76513" indent="-230188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33713" indent="-230188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90913" indent="-230188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274638" y="107950"/>
            <a:ext cx="858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269875" y="1143000"/>
            <a:ext cx="858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Rectangle 11"/>
          <p:cNvSpPr/>
          <p:nvPr userDrawn="1"/>
        </p:nvSpPr>
        <p:spPr>
          <a:xfrm>
            <a:off x="8193088" y="6604000"/>
            <a:ext cx="673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31775" indent="-231775" algn="r" fontAlgn="auto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None/>
              <a:defRPr/>
            </a:pPr>
            <a:fld id="{73AED9A0-12EE-4B01-8BF9-4690563D05E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marL="231775" indent="-231775" algn="r" fontAlgn="auto">
                <a:spcBef>
                  <a:spcPts val="0"/>
                </a:spcBef>
                <a:spcAft>
                  <a:spcPts val="0"/>
                </a:spcAft>
                <a:buSzPct val="110000"/>
                <a:buFont typeface="Wingdings" pitchFamily="2" charset="2"/>
                <a:buNone/>
                <a:defRPr/>
              </a:pPr>
              <a:t>‹Nr.›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9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E2007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20074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20074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20074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20074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SzPct val="11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2317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301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525" indent="-2222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16038" indent="-2301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networking.org/" TargetMode="External"/><Relationship Id="rId2" Type="http://schemas.openxmlformats.org/officeDocument/2006/relationships/hyperlink" Target="http://www.openflow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opennetsummit.org/talks/ONS2012/clauberg-wed-carrier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Titel_D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7" y="0"/>
            <a:ext cx="9138085" cy="6858000"/>
          </a:xfrm>
          <a:prstGeom prst="rect">
            <a:avLst/>
          </a:prstGeom>
        </p:spPr>
      </p:pic>
      <p:pic>
        <p:nvPicPr>
          <p:cNvPr id="696322" name="Picture 31" descr="TSY_PPT_Label_neu"/>
          <p:cNvPicPr preferRelativeResize="0">
            <a:picLocks noChangeAspect="1" noChangeArrowheads="1"/>
          </p:cNvPicPr>
          <p:nvPr/>
        </p:nvPicPr>
        <p:blipFill>
          <a:blip r:embed="rId4" cstate="print"/>
          <a:srcRect r="84" b="1210"/>
          <a:stretch>
            <a:fillRect/>
          </a:stretch>
        </p:blipFill>
        <p:spPr bwMode="gray">
          <a:xfrm>
            <a:off x="304800" y="5948363"/>
            <a:ext cx="85248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04800" y="4509120"/>
            <a:ext cx="8534400" cy="1080120"/>
          </a:xfrm>
        </p:spPr>
        <p:txBody>
          <a:bodyPr/>
          <a:lstStyle/>
          <a:p>
            <a:r>
              <a:rPr lang="en-US" dirty="0" smtClean="0">
                <a:solidFill>
                  <a:srgbClr val="E20074"/>
                </a:solidFill>
                <a:latin typeface="Tele-GroteskNor" pitchFamily="2" charset="0"/>
              </a:rPr>
              <a:t>Network Connectivity for Science Clouds -</a:t>
            </a:r>
            <a:r>
              <a:rPr dirty="0"/>
              <a:t/>
            </a:r>
            <a:br>
              <a:rPr dirty="0"/>
            </a:br>
            <a:r>
              <a:rPr lang="en-US" dirty="0" smtClean="0">
                <a:solidFill>
                  <a:srgbClr val="E20074"/>
                </a:solidFill>
                <a:latin typeface="Tele-GroteskNor" pitchFamily="2" charset="0"/>
              </a:rPr>
              <a:t>Developing Network-as-a-Service.</a:t>
            </a:r>
            <a:r>
              <a:rPr dirty="0"/>
              <a:t/>
            </a:r>
            <a:br>
              <a:rPr dirty="0"/>
            </a:b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04800" y="5589240"/>
            <a:ext cx="8534400" cy="365473"/>
          </a:xfrm>
        </p:spPr>
        <p:txBody>
          <a:bodyPr/>
          <a:lstStyle/>
          <a:p>
            <a:r>
              <a:rPr lang="en-US" dirty="0" err="1" smtClean="0"/>
              <a:t>Jurry</a:t>
            </a:r>
            <a:r>
              <a:rPr lang="en-US" dirty="0" smtClean="0"/>
              <a:t> de la Mar, EGI Technical Forum, September 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875" y="1143000"/>
            <a:ext cx="8588375" cy="3348609"/>
          </a:xfrm>
        </p:spPr>
        <p:txBody>
          <a:bodyPr/>
          <a:lstStyle/>
          <a:p>
            <a:r>
              <a:rPr lang="en-GB" dirty="0" err="1" smtClean="0"/>
              <a:t>OpenFlow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hlinkClick r:id="rId2"/>
              </a:rPr>
              <a:t>www.openflow.org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Open Network Foundation: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hlinkClick r:id="rId3"/>
              </a:rPr>
              <a:t>www.opennetworking.org</a:t>
            </a:r>
            <a:r>
              <a:rPr lang="en-GB" dirty="0" smtClean="0"/>
              <a:t> 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Deutsche Telekom activities: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Revolutionizing Carrier Service Delivery, </a:t>
            </a:r>
            <a:br>
              <a:rPr lang="en-GB" dirty="0" smtClean="0"/>
            </a:br>
            <a:r>
              <a:rPr lang="en-GB" dirty="0" smtClean="0"/>
              <a:t>Axel </a:t>
            </a:r>
            <a:r>
              <a:rPr lang="en-GB" dirty="0" err="1" smtClean="0"/>
              <a:t>Cauberg</a:t>
            </a:r>
            <a:r>
              <a:rPr lang="en-GB" dirty="0" smtClean="0"/>
              <a:t>, VP IP Architecture and Design</a:t>
            </a:r>
            <a:br>
              <a:rPr lang="en-GB" dirty="0" smtClean="0"/>
            </a:br>
            <a:r>
              <a:rPr lang="en-GB" dirty="0" smtClean="0">
                <a:hlinkClick r:id="rId4"/>
              </a:rPr>
              <a:t>http://opennetsummit.org/talks/ONS2012/clauberg-wed-carrier.pdf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Carrier challenges</a:t>
            </a:r>
            <a:endParaRPr lang="en-GB" dirty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75" y="2486025"/>
            <a:ext cx="2295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2462212"/>
            <a:ext cx="23050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2325" y="685801"/>
            <a:ext cx="2305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6" y="4371975"/>
            <a:ext cx="22955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Architectures</a:t>
            </a:r>
            <a:endParaRPr lang="en-GB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12" y="885831"/>
            <a:ext cx="6218192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61585" y="118474"/>
            <a:ext cx="8589962" cy="800219"/>
          </a:xfrm>
        </p:spPr>
        <p:txBody>
          <a:bodyPr/>
          <a:lstStyle/>
          <a:p>
            <a:r>
              <a:rPr lang="en-US" dirty="0" smtClean="0"/>
              <a:t>Current Internet </a:t>
            </a:r>
            <a:br>
              <a:rPr lang="en-US" dirty="0" smtClean="0"/>
            </a:br>
            <a:r>
              <a:rPr lang="en-US" dirty="0" smtClean="0"/>
              <a:t>Roadblocks to Innovation</a:t>
            </a:r>
          </a:p>
        </p:txBody>
      </p:sp>
      <p:sp>
        <p:nvSpPr>
          <p:cNvPr id="22531" name="TextBox 112"/>
          <p:cNvSpPr txBox="1">
            <a:spLocks noChangeArrowheads="1"/>
          </p:cNvSpPr>
          <p:nvPr/>
        </p:nvSpPr>
        <p:spPr bwMode="auto">
          <a:xfrm>
            <a:off x="6618288" y="303213"/>
            <a:ext cx="2057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 u="sng" dirty="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Current Mode of Operation: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 dirty="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High complexity and cost,  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 dirty="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Coarse traffic management,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 dirty="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not easy to innovate on top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65138" y="2071688"/>
            <a:ext cx="7677150" cy="4208462"/>
            <a:chOff x="465138" y="1628800"/>
            <a:chExt cx="7677150" cy="4208463"/>
          </a:xfrm>
        </p:grpSpPr>
        <p:sp>
          <p:nvSpPr>
            <p:cNvPr id="9" name="Rectangle 8"/>
            <p:cNvSpPr/>
            <p:nvPr/>
          </p:nvSpPr>
          <p:spPr>
            <a:xfrm>
              <a:off x="465138" y="3090887"/>
              <a:ext cx="1525587" cy="13096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565830" y="3891204"/>
              <a:ext cx="1339620" cy="420131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900" b="1">
                  <a:solidFill>
                    <a:schemeClr val="bg1"/>
                  </a:solidFill>
                  <a:latin typeface="Calibri" pitchFamily="34" charset="0"/>
                  <a:ea typeface="MS PGothic" charset="-128"/>
                  <a:cs typeface="Times New Roman" pitchFamily="18" charset="0"/>
                </a:rPr>
                <a:t>Specialized Packet Forwarding Hardware</a:t>
              </a:r>
              <a:endParaRPr lang="en-US" sz="8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565150" y="3179788"/>
              <a:ext cx="1339850" cy="344487"/>
              <a:chOff x="558086" y="3810293"/>
              <a:chExt cx="1339620" cy="343744"/>
            </a:xfrm>
          </p:grpSpPr>
          <p:grpSp>
            <p:nvGrpSpPr>
              <p:cNvPr id="6" name="Rounded Rectangle 4"/>
              <p:cNvGrpSpPr>
                <a:grpSpLocks/>
              </p:cNvGrpSpPr>
              <p:nvPr/>
            </p:nvGrpSpPr>
            <p:grpSpPr bwMode="auto">
              <a:xfrm>
                <a:off x="498224" y="3772708"/>
                <a:ext cx="451104" cy="457200"/>
                <a:chOff x="505968" y="3974592"/>
                <a:chExt cx="451104" cy="457200"/>
              </a:xfrm>
            </p:grpSpPr>
            <p:pic>
              <p:nvPicPr>
                <p:cNvPr id="22641" name="Rounded Rectangle 4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5968" y="3974592"/>
                  <a:ext cx="451104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42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582179" y="4028526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7" name="Rounded Rectangle 5"/>
              <p:cNvGrpSpPr>
                <a:grpSpLocks/>
              </p:cNvGrpSpPr>
              <p:nvPr/>
            </p:nvGrpSpPr>
            <p:grpSpPr bwMode="auto">
              <a:xfrm>
                <a:off x="833504" y="3772708"/>
                <a:ext cx="451104" cy="457200"/>
                <a:chOff x="841248" y="3974592"/>
                <a:chExt cx="451104" cy="457200"/>
              </a:xfrm>
            </p:grpSpPr>
            <p:pic>
              <p:nvPicPr>
                <p:cNvPr id="22644" name="Rounded Rectangle 5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841248" y="3974592"/>
                  <a:ext cx="451104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4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917084" y="4028526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10" name="Rounded Rectangle 6"/>
              <p:cNvGrpSpPr>
                <a:grpSpLocks/>
              </p:cNvGrpSpPr>
              <p:nvPr/>
            </p:nvGrpSpPr>
            <p:grpSpPr bwMode="auto">
              <a:xfrm>
                <a:off x="1504064" y="3772708"/>
                <a:ext cx="451104" cy="457200"/>
                <a:chOff x="1511808" y="3974592"/>
                <a:chExt cx="451104" cy="457200"/>
              </a:xfrm>
            </p:grpSpPr>
            <p:pic>
              <p:nvPicPr>
                <p:cNvPr id="22647" name="Rounded Rectangle 6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11808" y="3974592"/>
                  <a:ext cx="451104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48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586894" y="4028526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cxnSp>
            <p:nvCxnSpPr>
              <p:cNvPr id="8" name="Straight Connector 7"/>
              <p:cNvCxnSpPr>
                <a:cxnSpLocks noChangeShapeType="1"/>
                <a:stCxn id="0" idx="3"/>
                <a:endCxn id="0" idx="1"/>
              </p:cNvCxnSpPr>
              <p:nvPr/>
            </p:nvCxnSpPr>
            <p:spPr bwMode="auto">
              <a:xfrm>
                <a:off x="1227896" y="3982957"/>
                <a:ext cx="334905" cy="0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prstDash val="dot"/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12" name="Rectangle 11"/>
            <p:cNvSpPr/>
            <p:nvPr/>
          </p:nvSpPr>
          <p:spPr>
            <a:xfrm>
              <a:off x="2887663" y="1816125"/>
              <a:ext cx="1525587" cy="1308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88148" y="2615821"/>
              <a:ext cx="1339620" cy="420131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900" b="1">
                  <a:solidFill>
                    <a:schemeClr val="bg1"/>
                  </a:solidFill>
                  <a:latin typeface="Calibri" pitchFamily="34" charset="0"/>
                  <a:ea typeface="MS PGothic" charset="-128"/>
                  <a:cs typeface="Times New Roman" pitchFamily="18" charset="0"/>
                </a:rPr>
                <a:t>Specialized Packet Forwarding Hardware</a:t>
              </a:r>
              <a:endParaRPr lang="en-US" sz="8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2987675" y="1905025"/>
              <a:ext cx="1339850" cy="342900"/>
              <a:chOff x="2988148" y="2012694"/>
              <a:chExt cx="1339620" cy="343744"/>
            </a:xfrm>
          </p:grpSpPr>
          <p:grpSp>
            <p:nvGrpSpPr>
              <p:cNvPr id="15" name="Rounded Rectangle 14"/>
              <p:cNvGrpSpPr>
                <a:grpSpLocks/>
              </p:cNvGrpSpPr>
              <p:nvPr/>
            </p:nvGrpSpPr>
            <p:grpSpPr bwMode="auto">
              <a:xfrm>
                <a:off x="2926080" y="1976428"/>
                <a:ext cx="451104" cy="451104"/>
                <a:chOff x="2926080" y="2700528"/>
                <a:chExt cx="451104" cy="451104"/>
              </a:xfrm>
            </p:grpSpPr>
            <p:pic>
              <p:nvPicPr>
                <p:cNvPr id="22656" name="Rounded Rectangle 14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926080" y="2700528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57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3004497" y="2753143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16" name="Rounded Rectangle 15"/>
              <p:cNvGrpSpPr>
                <a:grpSpLocks/>
              </p:cNvGrpSpPr>
              <p:nvPr/>
            </p:nvGrpSpPr>
            <p:grpSpPr bwMode="auto">
              <a:xfrm>
                <a:off x="3261360" y="1976428"/>
                <a:ext cx="451104" cy="451104"/>
                <a:chOff x="3261360" y="2700528"/>
                <a:chExt cx="451104" cy="451104"/>
              </a:xfrm>
            </p:grpSpPr>
            <p:pic>
              <p:nvPicPr>
                <p:cNvPr id="22659" name="Rounded Rectangle 15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261360" y="2700528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60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3339402" y="2753143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17" name="Rounded Rectangle 16"/>
              <p:cNvGrpSpPr>
                <a:grpSpLocks/>
              </p:cNvGrpSpPr>
              <p:nvPr/>
            </p:nvGrpSpPr>
            <p:grpSpPr bwMode="auto">
              <a:xfrm>
                <a:off x="3931920" y="1976428"/>
                <a:ext cx="451104" cy="451104"/>
                <a:chOff x="3931920" y="2700528"/>
                <a:chExt cx="451104" cy="451104"/>
              </a:xfrm>
            </p:grpSpPr>
            <p:pic>
              <p:nvPicPr>
                <p:cNvPr id="22662" name="Rounded Rectangle 16"/>
                <p:cNvPicPr>
                  <a:picLocks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931920" y="2700528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63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4009212" y="2753143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cxnSp>
            <p:nvCxnSpPr>
              <p:cNvPr id="18" name="Straight Connector 17"/>
              <p:cNvCxnSpPr>
                <a:cxnSpLocks noChangeShapeType="1"/>
                <a:stCxn id="0" idx="3"/>
                <a:endCxn id="0" idx="1"/>
              </p:cNvCxnSpPr>
              <p:nvPr/>
            </p:nvCxnSpPr>
            <p:spPr bwMode="auto">
              <a:xfrm>
                <a:off x="3657958" y="2184566"/>
                <a:ext cx="334905" cy="1591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prstDash val="dot"/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6616700" y="2411437"/>
              <a:ext cx="1525588" cy="1308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17510" y="3211380"/>
              <a:ext cx="1339620" cy="420131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900" b="1">
                  <a:solidFill>
                    <a:schemeClr val="bg1"/>
                  </a:solidFill>
                  <a:latin typeface="Calibri" pitchFamily="34" charset="0"/>
                  <a:ea typeface="MS PGothic" charset="-128"/>
                  <a:cs typeface="Times New Roman" pitchFamily="18" charset="0"/>
                </a:rPr>
                <a:t>Specialized Packet Forwarding Hardware</a:t>
              </a:r>
              <a:endParaRPr lang="en-US" sz="8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18300" y="2500338"/>
              <a:ext cx="1338263" cy="344487"/>
              <a:chOff x="6717510" y="2608253"/>
              <a:chExt cx="1339620" cy="343744"/>
            </a:xfrm>
          </p:grpSpPr>
          <p:grpSp>
            <p:nvGrpSpPr>
              <p:cNvPr id="23" name="Rounded Rectangle 22"/>
              <p:cNvGrpSpPr>
                <a:grpSpLocks/>
              </p:cNvGrpSpPr>
              <p:nvPr/>
            </p:nvGrpSpPr>
            <p:grpSpPr bwMode="auto">
              <a:xfrm>
                <a:off x="6656832" y="2573836"/>
                <a:ext cx="451104" cy="451104"/>
                <a:chOff x="6656832" y="3297936"/>
                <a:chExt cx="451104" cy="451104"/>
              </a:xfrm>
            </p:grpSpPr>
            <p:pic>
              <p:nvPicPr>
                <p:cNvPr id="22671" name="Rounded Rectangle 22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656832" y="32979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72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6733859" y="334870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4" name="Rounded Rectangle 23"/>
              <p:cNvGrpSpPr>
                <a:grpSpLocks/>
              </p:cNvGrpSpPr>
              <p:nvPr/>
            </p:nvGrpSpPr>
            <p:grpSpPr bwMode="auto">
              <a:xfrm>
                <a:off x="6992112" y="2573836"/>
                <a:ext cx="451104" cy="451104"/>
                <a:chOff x="6992112" y="3297936"/>
                <a:chExt cx="451104" cy="451104"/>
              </a:xfrm>
            </p:grpSpPr>
            <p:pic>
              <p:nvPicPr>
                <p:cNvPr id="22674" name="Rounded Rectangle 23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6992112" y="32979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75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7068764" y="334870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5" name="Rounded Rectangle 24"/>
              <p:cNvGrpSpPr>
                <a:grpSpLocks/>
              </p:cNvGrpSpPr>
              <p:nvPr/>
            </p:nvGrpSpPr>
            <p:grpSpPr bwMode="auto">
              <a:xfrm>
                <a:off x="7662672" y="2573836"/>
                <a:ext cx="451104" cy="451104"/>
                <a:chOff x="7662672" y="3297936"/>
                <a:chExt cx="451104" cy="451104"/>
              </a:xfrm>
            </p:grpSpPr>
            <p:pic>
              <p:nvPicPr>
                <p:cNvPr id="22677" name="Rounded Rectangle 24"/>
                <p:cNvPicPr>
                  <a:picLocks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7662672" y="32979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78" name="Text Box 148"/>
                <p:cNvSpPr txBox="1">
                  <a:spLocks noChangeArrowheads="1"/>
                </p:cNvSpPr>
                <p:nvPr/>
              </p:nvSpPr>
              <p:spPr bwMode="auto">
                <a:xfrm>
                  <a:off x="7738574" y="334870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cxnSp>
            <p:nvCxnSpPr>
              <p:cNvPr id="26" name="Straight Connector 25"/>
              <p:cNvCxnSpPr>
                <a:cxnSpLocks noChangeShapeType="1"/>
                <a:stCxn id="0" idx="3"/>
                <a:endCxn id="0" idx="1"/>
              </p:cNvCxnSpPr>
              <p:nvPr/>
            </p:nvCxnSpPr>
            <p:spPr bwMode="auto">
              <a:xfrm>
                <a:off x="7388114" y="2780917"/>
                <a:ext cx="333713" cy="0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prstDash val="dot"/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28" name="Rectangle 27"/>
            <p:cNvSpPr/>
            <p:nvPr/>
          </p:nvSpPr>
          <p:spPr>
            <a:xfrm>
              <a:off x="2292350" y="4506938"/>
              <a:ext cx="1525588" cy="13096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392599" y="5307938"/>
              <a:ext cx="1339620" cy="420131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900" b="1">
                  <a:solidFill>
                    <a:schemeClr val="bg1"/>
                  </a:solidFill>
                  <a:latin typeface="Calibri" pitchFamily="34" charset="0"/>
                  <a:ea typeface="MS PGothic" charset="-128"/>
                  <a:cs typeface="Times New Roman" pitchFamily="18" charset="0"/>
                </a:rPr>
                <a:t>Specialized Packet Forwarding Hardware</a:t>
              </a:r>
              <a:endParaRPr lang="en-US" sz="8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grpSp>
          <p:nvGrpSpPr>
            <p:cNvPr id="27" name="Group 55"/>
            <p:cNvGrpSpPr>
              <a:grpSpLocks/>
            </p:cNvGrpSpPr>
            <p:nvPr/>
          </p:nvGrpSpPr>
          <p:grpSpPr bwMode="auto">
            <a:xfrm>
              <a:off x="2392363" y="4597425"/>
              <a:ext cx="1339850" cy="342900"/>
              <a:chOff x="2995893" y="5485693"/>
              <a:chExt cx="1339620" cy="343744"/>
            </a:xfrm>
          </p:grpSpPr>
          <p:grpSp>
            <p:nvGrpSpPr>
              <p:cNvPr id="31" name="Rounded Rectangle 30"/>
              <p:cNvGrpSpPr>
                <a:grpSpLocks/>
              </p:cNvGrpSpPr>
              <p:nvPr/>
            </p:nvGrpSpPr>
            <p:grpSpPr bwMode="auto">
              <a:xfrm>
                <a:off x="2931966" y="5451742"/>
                <a:ext cx="451104" cy="451104"/>
                <a:chOff x="2328672" y="5394960"/>
                <a:chExt cx="451104" cy="451104"/>
              </a:xfrm>
            </p:grpSpPr>
            <p:pic>
              <p:nvPicPr>
                <p:cNvPr id="22686" name="Rounded Rectangle 30"/>
                <p:cNvPicPr>
                  <a:picLocks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328672" y="5394960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87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408948" y="5445260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2624" name="Rounded Rectangle 31"/>
              <p:cNvGrpSpPr>
                <a:grpSpLocks/>
              </p:cNvGrpSpPr>
              <p:nvPr/>
            </p:nvGrpSpPr>
            <p:grpSpPr bwMode="auto">
              <a:xfrm>
                <a:off x="3267246" y="5451742"/>
                <a:ext cx="451104" cy="451104"/>
                <a:chOff x="2663952" y="5394960"/>
                <a:chExt cx="451104" cy="451104"/>
              </a:xfrm>
            </p:grpSpPr>
            <p:pic>
              <p:nvPicPr>
                <p:cNvPr id="22689" name="Rounded Rectangle 31"/>
                <p:cNvPicPr>
                  <a:picLocks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663952" y="5394960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90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2743853" y="5445260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2625" name="Rounded Rectangle 32"/>
              <p:cNvGrpSpPr>
                <a:grpSpLocks/>
              </p:cNvGrpSpPr>
              <p:nvPr/>
            </p:nvGrpSpPr>
            <p:grpSpPr bwMode="auto">
              <a:xfrm>
                <a:off x="3937806" y="5451742"/>
                <a:ext cx="451104" cy="451104"/>
                <a:chOff x="3334512" y="5394960"/>
                <a:chExt cx="451104" cy="451104"/>
              </a:xfrm>
            </p:grpSpPr>
            <p:pic>
              <p:nvPicPr>
                <p:cNvPr id="22692" name="Rounded Rectangle 32"/>
                <p:cNvPicPr>
                  <a:picLocks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334512" y="5394960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693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3413663" y="5445260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cxnSp>
            <p:nvCxnSpPr>
              <p:cNvPr id="34" name="Straight Connector 33"/>
              <p:cNvCxnSpPr>
                <a:cxnSpLocks noChangeShapeType="1"/>
                <a:stCxn id="0" idx="3"/>
                <a:endCxn id="0" idx="1"/>
              </p:cNvCxnSpPr>
              <p:nvPr/>
            </p:nvCxnSpPr>
            <p:spPr bwMode="auto">
              <a:xfrm>
                <a:off x="3665703" y="5657566"/>
                <a:ext cx="334905" cy="1591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prstDash val="dot"/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36" name="Rectangle 35"/>
            <p:cNvSpPr/>
            <p:nvPr/>
          </p:nvSpPr>
          <p:spPr>
            <a:xfrm>
              <a:off x="4421188" y="3632225"/>
              <a:ext cx="1525587" cy="1308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521796" y="4431930"/>
              <a:ext cx="1339620" cy="420131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900" b="1">
                  <a:solidFill>
                    <a:schemeClr val="bg1"/>
                  </a:solidFill>
                  <a:latin typeface="Calibri" pitchFamily="34" charset="0"/>
                  <a:ea typeface="MS PGothic" charset="-128"/>
                  <a:cs typeface="Times New Roman" pitchFamily="18" charset="0"/>
                </a:rPr>
                <a:t>Specialized Packet Forwarding Hardware</a:t>
              </a:r>
              <a:endParaRPr lang="en-US" sz="8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65829" y="3524096"/>
              <a:ext cx="1339620" cy="353792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Operating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System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988147" y="2248713"/>
              <a:ext cx="1339620" cy="353792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Operating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System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717509" y="2844272"/>
              <a:ext cx="1339620" cy="353792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Operating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System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92598" y="4940830"/>
              <a:ext cx="1339620" cy="353792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Operating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System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521795" y="4064822"/>
              <a:ext cx="1339620" cy="353792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Operating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System</a:t>
              </a:r>
            </a:p>
          </p:txBody>
        </p:sp>
        <p:grpSp>
          <p:nvGrpSpPr>
            <p:cNvPr id="22626" name="Group 56"/>
            <p:cNvGrpSpPr>
              <a:grpSpLocks/>
            </p:cNvGrpSpPr>
            <p:nvPr/>
          </p:nvGrpSpPr>
          <p:grpSpPr bwMode="auto">
            <a:xfrm>
              <a:off x="4521200" y="3721125"/>
              <a:ext cx="1339850" cy="344488"/>
              <a:chOff x="4521796" y="3828803"/>
              <a:chExt cx="1339620" cy="343744"/>
            </a:xfrm>
          </p:grpSpPr>
          <p:grpSp>
            <p:nvGrpSpPr>
              <p:cNvPr id="22627" name="Rounded Rectangle 38"/>
              <p:cNvGrpSpPr>
                <a:grpSpLocks/>
              </p:cNvGrpSpPr>
              <p:nvPr/>
            </p:nvGrpSpPr>
            <p:grpSpPr bwMode="auto">
              <a:xfrm>
                <a:off x="4462272" y="3793036"/>
                <a:ext cx="451104" cy="451104"/>
                <a:chOff x="4462272" y="4517136"/>
                <a:chExt cx="451104" cy="451104"/>
              </a:xfrm>
            </p:grpSpPr>
            <p:pic>
              <p:nvPicPr>
                <p:cNvPr id="22716" name="Rounded Rectangle 38"/>
                <p:cNvPicPr>
                  <a:picLocks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462272" y="45171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717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4538145" y="456925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2628" name="Rounded Rectangle 39"/>
              <p:cNvGrpSpPr>
                <a:grpSpLocks/>
              </p:cNvGrpSpPr>
              <p:nvPr/>
            </p:nvGrpSpPr>
            <p:grpSpPr bwMode="auto">
              <a:xfrm>
                <a:off x="4797552" y="3793036"/>
                <a:ext cx="451104" cy="451104"/>
                <a:chOff x="4797552" y="4517136"/>
                <a:chExt cx="451104" cy="451104"/>
              </a:xfrm>
            </p:grpSpPr>
            <p:pic>
              <p:nvPicPr>
                <p:cNvPr id="22719" name="Rounded Rectangle 39"/>
                <p:cNvPicPr>
                  <a:picLocks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97552" y="45171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720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4873050" y="456925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grpSp>
            <p:nvGrpSpPr>
              <p:cNvPr id="22629" name="Rounded Rectangle 40"/>
              <p:cNvGrpSpPr>
                <a:grpSpLocks/>
              </p:cNvGrpSpPr>
              <p:nvPr/>
            </p:nvGrpSpPr>
            <p:grpSpPr bwMode="auto">
              <a:xfrm>
                <a:off x="5468112" y="3793036"/>
                <a:ext cx="451104" cy="451104"/>
                <a:chOff x="5468112" y="4517136"/>
                <a:chExt cx="451104" cy="451104"/>
              </a:xfrm>
            </p:grpSpPr>
            <p:pic>
              <p:nvPicPr>
                <p:cNvPr id="22722" name="Rounded Rectangle 40"/>
                <p:cNvPicPr>
                  <a:picLocks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5468112" y="4517136"/>
                  <a:ext cx="451104" cy="45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723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5542860" y="4569252"/>
                  <a:ext cx="302207" cy="311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defTabSz="457200"/>
                  <a:r>
                    <a:rPr lang="en-US" sz="600">
                      <a:solidFill>
                        <a:srgbClr val="FFFFFF"/>
                      </a:solidFill>
                      <a:latin typeface="Calibri" pitchFamily="34" charset="0"/>
                      <a:ea typeface="ＭＳ Ｐゴシック" pitchFamily="34" charset="-128"/>
                    </a:rPr>
                    <a:t>Service</a:t>
                  </a:r>
                </a:p>
              </p:txBody>
            </p:sp>
          </p:grpSp>
          <p:cxnSp>
            <p:nvCxnSpPr>
              <p:cNvPr id="42" name="Straight Connector 41"/>
              <p:cNvCxnSpPr>
                <a:cxnSpLocks noChangeShapeType="1"/>
                <a:stCxn id="0" idx="3"/>
                <a:endCxn id="0" idx="1"/>
              </p:cNvCxnSpPr>
              <p:nvPr/>
            </p:nvCxnSpPr>
            <p:spPr bwMode="auto">
              <a:xfrm>
                <a:off x="5191606" y="4001466"/>
                <a:ext cx="334905" cy="0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prstDash val="dot"/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cxnSp>
          <p:nvCxnSpPr>
            <p:cNvPr id="44" name="Straight Connector 43"/>
            <p:cNvCxnSpPr>
              <a:stCxn id="9" idx="3"/>
              <a:endCxn id="12" idx="2"/>
            </p:cNvCxnSpPr>
            <p:nvPr/>
          </p:nvCxnSpPr>
          <p:spPr>
            <a:xfrm flipV="1">
              <a:off x="1990725" y="3124225"/>
              <a:ext cx="1658938" cy="6207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2" idx="3"/>
              <a:endCxn id="36" idx="0"/>
            </p:cNvCxnSpPr>
            <p:nvPr/>
          </p:nvCxnSpPr>
          <p:spPr>
            <a:xfrm>
              <a:off x="4413250" y="2470175"/>
              <a:ext cx="769938" cy="1162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8" idx="0"/>
              <a:endCxn id="36" idx="1"/>
            </p:cNvCxnSpPr>
            <p:nvPr/>
          </p:nvCxnSpPr>
          <p:spPr>
            <a:xfrm rot="5400000" flipH="1" flipV="1">
              <a:off x="3627438" y="3713188"/>
              <a:ext cx="220662" cy="13668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9" idx="2"/>
              <a:endCxn id="28" idx="1"/>
            </p:cNvCxnSpPr>
            <p:nvPr/>
          </p:nvCxnSpPr>
          <p:spPr>
            <a:xfrm rot="16200000" flipH="1">
              <a:off x="1378744" y="4248970"/>
              <a:ext cx="762000" cy="10652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6" idx="3"/>
              <a:endCxn id="20" idx="2"/>
            </p:cNvCxnSpPr>
            <p:nvPr/>
          </p:nvCxnSpPr>
          <p:spPr>
            <a:xfrm flipV="1">
              <a:off x="5946775" y="3719537"/>
              <a:ext cx="1433513" cy="5667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887663" y="1816125"/>
              <a:ext cx="1525587" cy="1308100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3075" y="3067075"/>
              <a:ext cx="1525588" cy="1308100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92350" y="4527576"/>
              <a:ext cx="1525588" cy="130968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29125" y="3656037"/>
              <a:ext cx="1525588" cy="1309688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616700" y="2411437"/>
              <a:ext cx="1525588" cy="1308100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endParaRPr>
            </a:p>
          </p:txBody>
        </p:sp>
        <p:sp>
          <p:nvSpPr>
            <p:cNvPr id="50381" name="TextBox 65"/>
            <p:cNvSpPr txBox="1">
              <a:spLocks noChangeArrowheads="1"/>
            </p:cNvSpPr>
            <p:nvPr/>
          </p:nvSpPr>
          <p:spPr bwMode="auto">
            <a:xfrm>
              <a:off x="4429125" y="1628800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1800" b="1" dirty="0">
                  <a:latin typeface="+mj-lt"/>
                  <a:ea typeface="MS PGothic" charset="-128"/>
                </a:rPr>
                <a:t>Closed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“Software Defined Networking” Approach To Open It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5138" y="3516313"/>
            <a:ext cx="1525587" cy="13096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charset="-12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5830" y="4316282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Specialized Packet Forwarding Hardware</a:t>
            </a:r>
            <a:endParaRPr lang="en-US" sz="8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65150" y="3605213"/>
            <a:ext cx="1339850" cy="344487"/>
            <a:chOff x="558086" y="3810293"/>
            <a:chExt cx="1339620" cy="343744"/>
          </a:xfrm>
        </p:grpSpPr>
        <p:grpSp>
          <p:nvGrpSpPr>
            <p:cNvPr id="6" name="Rounded Rectangle 4"/>
            <p:cNvGrpSpPr>
              <a:grpSpLocks/>
            </p:cNvGrpSpPr>
            <p:nvPr/>
          </p:nvGrpSpPr>
          <p:grpSpPr bwMode="auto">
            <a:xfrm>
              <a:off x="498224" y="3772708"/>
              <a:ext cx="445008" cy="457200"/>
              <a:chOff x="505968" y="3974592"/>
              <a:chExt cx="445008" cy="457200"/>
            </a:xfrm>
          </p:grpSpPr>
          <p:pic>
            <p:nvPicPr>
              <p:cNvPr id="23651" name="Rounded Rectangle 4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05968" y="3974592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52" name="Text Box 11"/>
              <p:cNvSpPr txBox="1">
                <a:spLocks noChangeArrowheads="1"/>
              </p:cNvSpPr>
              <p:nvPr/>
            </p:nvSpPr>
            <p:spPr bwMode="auto">
              <a:xfrm>
                <a:off x="582179" y="4028526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7" name="Rounded Rectangle 5"/>
            <p:cNvGrpSpPr>
              <a:grpSpLocks/>
            </p:cNvGrpSpPr>
            <p:nvPr/>
          </p:nvGrpSpPr>
          <p:grpSpPr bwMode="auto">
            <a:xfrm>
              <a:off x="833504" y="3772708"/>
              <a:ext cx="445008" cy="457200"/>
              <a:chOff x="841248" y="3974592"/>
              <a:chExt cx="445008" cy="457200"/>
            </a:xfrm>
          </p:grpSpPr>
          <p:pic>
            <p:nvPicPr>
              <p:cNvPr id="23649" name="Rounded Rectangle 5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1248" y="3974592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50" name="Text Box 14"/>
              <p:cNvSpPr txBox="1">
                <a:spLocks noChangeArrowheads="1"/>
              </p:cNvSpPr>
              <p:nvPr/>
            </p:nvSpPr>
            <p:spPr bwMode="auto">
              <a:xfrm>
                <a:off x="917084" y="4028526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10" name="Rounded Rectangle 6"/>
            <p:cNvGrpSpPr>
              <a:grpSpLocks/>
            </p:cNvGrpSpPr>
            <p:nvPr/>
          </p:nvGrpSpPr>
          <p:grpSpPr bwMode="auto">
            <a:xfrm>
              <a:off x="1504064" y="3772708"/>
              <a:ext cx="445008" cy="457200"/>
              <a:chOff x="1511808" y="3974592"/>
              <a:chExt cx="445008" cy="457200"/>
            </a:xfrm>
          </p:grpSpPr>
          <p:pic>
            <p:nvPicPr>
              <p:cNvPr id="23647" name="Rounded Rectangle 6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11808" y="3974592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48" name="Text Box 17"/>
              <p:cNvSpPr txBox="1">
                <a:spLocks noChangeArrowheads="1"/>
              </p:cNvSpPr>
              <p:nvPr/>
            </p:nvSpPr>
            <p:spPr bwMode="auto">
              <a:xfrm>
                <a:off x="1586894" y="4028526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cxnSp>
          <p:nvCxnSpPr>
            <p:cNvPr id="8" name="Straight Connector 7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227896" y="3982957"/>
              <a:ext cx="33490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87663" y="2241550"/>
            <a:ext cx="1525587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charset="-12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8148" y="3040899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Specialized Packet Forwarding Hardware</a:t>
            </a:r>
            <a:endParaRPr lang="en-US" sz="8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2987675" y="2330450"/>
            <a:ext cx="1339850" cy="342900"/>
            <a:chOff x="2988148" y="2012694"/>
            <a:chExt cx="1339620" cy="343744"/>
          </a:xfrm>
        </p:grpSpPr>
        <p:grpSp>
          <p:nvGrpSpPr>
            <p:cNvPr id="15" name="Rounded Rectangle 14"/>
            <p:cNvGrpSpPr>
              <a:grpSpLocks/>
            </p:cNvGrpSpPr>
            <p:nvPr/>
          </p:nvGrpSpPr>
          <p:grpSpPr bwMode="auto">
            <a:xfrm>
              <a:off x="2932176" y="1976428"/>
              <a:ext cx="445008" cy="457200"/>
              <a:chOff x="2932176" y="2700528"/>
              <a:chExt cx="445008" cy="457200"/>
            </a:xfrm>
          </p:grpSpPr>
          <p:pic>
            <p:nvPicPr>
              <p:cNvPr id="23641" name="Rounded Rectangle 14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932176" y="2700528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42" name="Text Box 26"/>
              <p:cNvSpPr txBox="1">
                <a:spLocks noChangeArrowheads="1"/>
              </p:cNvSpPr>
              <p:nvPr/>
            </p:nvSpPr>
            <p:spPr bwMode="auto">
              <a:xfrm>
                <a:off x="3004497" y="2753143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16" name="Rounded Rectangle 15"/>
            <p:cNvGrpSpPr>
              <a:grpSpLocks/>
            </p:cNvGrpSpPr>
            <p:nvPr/>
          </p:nvGrpSpPr>
          <p:grpSpPr bwMode="auto">
            <a:xfrm>
              <a:off x="3267456" y="1976428"/>
              <a:ext cx="445008" cy="457200"/>
              <a:chOff x="3267456" y="2700528"/>
              <a:chExt cx="445008" cy="457200"/>
            </a:xfrm>
          </p:grpSpPr>
          <p:pic>
            <p:nvPicPr>
              <p:cNvPr id="23639" name="Rounded Rectangle 15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67456" y="2700528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40" name="Text Box 29"/>
              <p:cNvSpPr txBox="1">
                <a:spLocks noChangeArrowheads="1"/>
              </p:cNvSpPr>
              <p:nvPr/>
            </p:nvSpPr>
            <p:spPr bwMode="auto">
              <a:xfrm>
                <a:off x="3339402" y="2753143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17" name="Rounded Rectangle 16"/>
            <p:cNvGrpSpPr>
              <a:grpSpLocks/>
            </p:cNvGrpSpPr>
            <p:nvPr/>
          </p:nvGrpSpPr>
          <p:grpSpPr bwMode="auto">
            <a:xfrm>
              <a:off x="3931920" y="1976428"/>
              <a:ext cx="445008" cy="457200"/>
              <a:chOff x="3931920" y="2700528"/>
              <a:chExt cx="445008" cy="457200"/>
            </a:xfrm>
          </p:grpSpPr>
          <p:pic>
            <p:nvPicPr>
              <p:cNvPr id="23637" name="Rounded Rectangle 16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31920" y="2700528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38" name="Text Box 32"/>
              <p:cNvSpPr txBox="1">
                <a:spLocks noChangeArrowheads="1"/>
              </p:cNvSpPr>
              <p:nvPr/>
            </p:nvSpPr>
            <p:spPr bwMode="auto">
              <a:xfrm>
                <a:off x="4009212" y="2753143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cxnSp>
          <p:nvCxnSpPr>
            <p:cNvPr id="18" name="Straight Connector 17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3657958" y="2184566"/>
              <a:ext cx="334905" cy="159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616700" y="2836863"/>
            <a:ext cx="1525588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charset="-12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17510" y="3636458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Specialized Packet Forwarding Hardware</a:t>
            </a:r>
            <a:endParaRPr lang="en-US" sz="8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6718300" y="2925763"/>
            <a:ext cx="1338263" cy="344487"/>
            <a:chOff x="6717510" y="2608253"/>
            <a:chExt cx="1339620" cy="343744"/>
          </a:xfrm>
        </p:grpSpPr>
        <p:grpSp>
          <p:nvGrpSpPr>
            <p:cNvPr id="23" name="Rounded Rectangle 22"/>
            <p:cNvGrpSpPr>
              <a:grpSpLocks/>
            </p:cNvGrpSpPr>
            <p:nvPr/>
          </p:nvGrpSpPr>
          <p:grpSpPr bwMode="auto">
            <a:xfrm>
              <a:off x="6656832" y="2573836"/>
              <a:ext cx="445008" cy="451104"/>
              <a:chOff x="6656832" y="3297936"/>
              <a:chExt cx="445008" cy="451104"/>
            </a:xfrm>
          </p:grpSpPr>
          <p:pic>
            <p:nvPicPr>
              <p:cNvPr id="23631" name="Rounded Rectangle 22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656832" y="3297936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32" name="Text Box 41"/>
              <p:cNvSpPr txBox="1">
                <a:spLocks noChangeArrowheads="1"/>
              </p:cNvSpPr>
              <p:nvPr/>
            </p:nvSpPr>
            <p:spPr bwMode="auto">
              <a:xfrm>
                <a:off x="6733859" y="334870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4" name="Rounded Rectangle 23"/>
            <p:cNvGrpSpPr>
              <a:grpSpLocks/>
            </p:cNvGrpSpPr>
            <p:nvPr/>
          </p:nvGrpSpPr>
          <p:grpSpPr bwMode="auto">
            <a:xfrm>
              <a:off x="6992112" y="2573836"/>
              <a:ext cx="445008" cy="451104"/>
              <a:chOff x="6992112" y="3297936"/>
              <a:chExt cx="445008" cy="451104"/>
            </a:xfrm>
          </p:grpSpPr>
          <p:pic>
            <p:nvPicPr>
              <p:cNvPr id="23629" name="Rounded Rectangle 23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992112" y="3297936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30" name="Text Box 44"/>
              <p:cNvSpPr txBox="1">
                <a:spLocks noChangeArrowheads="1"/>
              </p:cNvSpPr>
              <p:nvPr/>
            </p:nvSpPr>
            <p:spPr bwMode="auto">
              <a:xfrm>
                <a:off x="7068764" y="334870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5" name="Rounded Rectangle 24"/>
            <p:cNvGrpSpPr>
              <a:grpSpLocks/>
            </p:cNvGrpSpPr>
            <p:nvPr/>
          </p:nvGrpSpPr>
          <p:grpSpPr bwMode="auto">
            <a:xfrm>
              <a:off x="7662672" y="2573836"/>
              <a:ext cx="445008" cy="451104"/>
              <a:chOff x="7662672" y="3297936"/>
              <a:chExt cx="445008" cy="451104"/>
            </a:xfrm>
          </p:grpSpPr>
          <p:pic>
            <p:nvPicPr>
              <p:cNvPr id="23627" name="Rounded Rectangle 24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662672" y="3297936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28" name="Text Box 47"/>
              <p:cNvSpPr txBox="1">
                <a:spLocks noChangeArrowheads="1"/>
              </p:cNvSpPr>
              <p:nvPr/>
            </p:nvSpPr>
            <p:spPr bwMode="auto">
              <a:xfrm>
                <a:off x="7738574" y="334870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cxnSp>
          <p:nvCxnSpPr>
            <p:cNvPr id="26" name="Straight Connector 25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7388114" y="2780917"/>
              <a:ext cx="33371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292350" y="4932363"/>
            <a:ext cx="1525588" cy="13096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charset="-12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392599" y="5733016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Specialized Packet Forwarding Hardware</a:t>
            </a:r>
            <a:endParaRPr lang="en-US" sz="8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2392363" y="5022850"/>
            <a:ext cx="1339850" cy="342900"/>
            <a:chOff x="2995893" y="5485693"/>
            <a:chExt cx="1339620" cy="343744"/>
          </a:xfrm>
        </p:grpSpPr>
        <p:grpSp>
          <p:nvGrpSpPr>
            <p:cNvPr id="31" name="Rounded Rectangle 30"/>
            <p:cNvGrpSpPr>
              <a:grpSpLocks/>
            </p:cNvGrpSpPr>
            <p:nvPr/>
          </p:nvGrpSpPr>
          <p:grpSpPr bwMode="auto">
            <a:xfrm>
              <a:off x="2938062" y="5451742"/>
              <a:ext cx="445008" cy="451104"/>
              <a:chOff x="2334768" y="5394960"/>
              <a:chExt cx="445008" cy="451104"/>
            </a:xfrm>
          </p:grpSpPr>
          <p:pic>
            <p:nvPicPr>
              <p:cNvPr id="23621" name="Rounded Rectangle 30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334768" y="5394960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22" name="Text Box 56"/>
              <p:cNvSpPr txBox="1">
                <a:spLocks noChangeArrowheads="1"/>
              </p:cNvSpPr>
              <p:nvPr/>
            </p:nvSpPr>
            <p:spPr bwMode="auto">
              <a:xfrm>
                <a:off x="2408948" y="5445260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3552" name="Rounded Rectangle 31"/>
            <p:cNvGrpSpPr>
              <a:grpSpLocks/>
            </p:cNvGrpSpPr>
            <p:nvPr/>
          </p:nvGrpSpPr>
          <p:grpSpPr bwMode="auto">
            <a:xfrm>
              <a:off x="3273342" y="5451742"/>
              <a:ext cx="445008" cy="451104"/>
              <a:chOff x="2670048" y="5394960"/>
              <a:chExt cx="445008" cy="451104"/>
            </a:xfrm>
          </p:grpSpPr>
          <p:pic>
            <p:nvPicPr>
              <p:cNvPr id="23619" name="Rounded Rectangle 31"/>
              <p:cNvPicPr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670048" y="5394960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20" name="Text Box 59"/>
              <p:cNvSpPr txBox="1">
                <a:spLocks noChangeArrowheads="1"/>
              </p:cNvSpPr>
              <p:nvPr/>
            </p:nvSpPr>
            <p:spPr bwMode="auto">
              <a:xfrm>
                <a:off x="2743853" y="5445260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3554" name="Rounded Rectangle 32"/>
            <p:cNvGrpSpPr>
              <a:grpSpLocks/>
            </p:cNvGrpSpPr>
            <p:nvPr/>
          </p:nvGrpSpPr>
          <p:grpSpPr bwMode="auto">
            <a:xfrm>
              <a:off x="3943902" y="5451742"/>
              <a:ext cx="445008" cy="451104"/>
              <a:chOff x="3340608" y="5394960"/>
              <a:chExt cx="445008" cy="451104"/>
            </a:xfrm>
          </p:grpSpPr>
          <p:pic>
            <p:nvPicPr>
              <p:cNvPr id="23617" name="Rounded Rectangle 32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0608" y="5394960"/>
                <a:ext cx="445008" cy="45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18" name="Text Box 62"/>
              <p:cNvSpPr txBox="1">
                <a:spLocks noChangeArrowheads="1"/>
              </p:cNvSpPr>
              <p:nvPr/>
            </p:nvSpPr>
            <p:spPr bwMode="auto">
              <a:xfrm>
                <a:off x="3413663" y="5445260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cxnSp>
          <p:nvCxnSpPr>
            <p:cNvPr id="34" name="Straight Connector 33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3665703" y="5657565"/>
              <a:ext cx="334905" cy="159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421188" y="4057650"/>
            <a:ext cx="1525587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alibri" pitchFamily="34" charset="0"/>
              <a:ea typeface="MS PGothic" charset="-128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521796" y="4857008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Specialized Packet Forwarding Hardware</a:t>
            </a:r>
            <a:endParaRPr lang="en-US" sz="8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65829" y="3949174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Operating</a:t>
            </a:r>
          </a:p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System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88147" y="2673791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Operating</a:t>
            </a:r>
          </a:p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System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17509" y="3269350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Operating</a:t>
            </a:r>
          </a:p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System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392598" y="5365908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Operating</a:t>
            </a:r>
          </a:p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System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21795" y="4489900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Operating</a:t>
            </a:r>
          </a:p>
          <a:p>
            <a:pPr algn="ctr" defTabSz="457200">
              <a:defRPr/>
            </a:pPr>
            <a:r>
              <a:rPr lang="en-US" sz="9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System</a:t>
            </a:r>
          </a:p>
        </p:txBody>
      </p:sp>
      <p:grpSp>
        <p:nvGrpSpPr>
          <p:cNvPr id="23555" name="Group 56"/>
          <p:cNvGrpSpPr>
            <a:grpSpLocks/>
          </p:cNvGrpSpPr>
          <p:nvPr/>
        </p:nvGrpSpPr>
        <p:grpSpPr bwMode="auto">
          <a:xfrm>
            <a:off x="4521200" y="4146550"/>
            <a:ext cx="1339850" cy="344488"/>
            <a:chOff x="4521796" y="3828803"/>
            <a:chExt cx="1339620" cy="343744"/>
          </a:xfrm>
        </p:grpSpPr>
        <p:grpSp>
          <p:nvGrpSpPr>
            <p:cNvPr id="23556" name="Rounded Rectangle 38"/>
            <p:cNvGrpSpPr>
              <a:grpSpLocks/>
            </p:cNvGrpSpPr>
            <p:nvPr/>
          </p:nvGrpSpPr>
          <p:grpSpPr bwMode="auto">
            <a:xfrm>
              <a:off x="4462272" y="3793036"/>
              <a:ext cx="445008" cy="457200"/>
              <a:chOff x="4462272" y="4517136"/>
              <a:chExt cx="445008" cy="457200"/>
            </a:xfrm>
          </p:grpSpPr>
          <p:pic>
            <p:nvPicPr>
              <p:cNvPr id="23611" name="Rounded Rectangle 38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62272" y="4517136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12" name="Text Box 86"/>
              <p:cNvSpPr txBox="1">
                <a:spLocks noChangeArrowheads="1"/>
              </p:cNvSpPr>
              <p:nvPr/>
            </p:nvSpPr>
            <p:spPr bwMode="auto">
              <a:xfrm>
                <a:off x="4538145" y="456925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3557" name="Rounded Rectangle 39"/>
            <p:cNvGrpSpPr>
              <a:grpSpLocks/>
            </p:cNvGrpSpPr>
            <p:nvPr/>
          </p:nvGrpSpPr>
          <p:grpSpPr bwMode="auto">
            <a:xfrm>
              <a:off x="4797552" y="3793036"/>
              <a:ext cx="445008" cy="457200"/>
              <a:chOff x="4797552" y="4517136"/>
              <a:chExt cx="445008" cy="457200"/>
            </a:xfrm>
          </p:grpSpPr>
          <p:pic>
            <p:nvPicPr>
              <p:cNvPr id="23609" name="Rounded Rectangle 39"/>
              <p:cNvPicPr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97552" y="4517136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10" name="Text Box 89"/>
              <p:cNvSpPr txBox="1">
                <a:spLocks noChangeArrowheads="1"/>
              </p:cNvSpPr>
              <p:nvPr/>
            </p:nvSpPr>
            <p:spPr bwMode="auto">
              <a:xfrm>
                <a:off x="4873050" y="456925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grpSp>
          <p:nvGrpSpPr>
            <p:cNvPr id="23558" name="Rounded Rectangle 40"/>
            <p:cNvGrpSpPr>
              <a:grpSpLocks/>
            </p:cNvGrpSpPr>
            <p:nvPr/>
          </p:nvGrpSpPr>
          <p:grpSpPr bwMode="auto">
            <a:xfrm>
              <a:off x="5468112" y="3793036"/>
              <a:ext cx="445008" cy="457200"/>
              <a:chOff x="5468112" y="4517136"/>
              <a:chExt cx="445008" cy="457200"/>
            </a:xfrm>
          </p:grpSpPr>
          <p:pic>
            <p:nvPicPr>
              <p:cNvPr id="23607" name="Rounded Rectangle 40"/>
              <p:cNvPicPr>
                <a:picLocks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468112" y="4517136"/>
                <a:ext cx="44500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08" name="Text Box 92"/>
              <p:cNvSpPr txBox="1">
                <a:spLocks noChangeArrowheads="1"/>
              </p:cNvSpPr>
              <p:nvPr/>
            </p:nvSpPr>
            <p:spPr bwMode="auto">
              <a:xfrm>
                <a:off x="5542860" y="4569252"/>
                <a:ext cx="302207" cy="31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457200"/>
                <a:r>
                  <a:rPr lang="en-US" sz="600">
                    <a:solidFill>
                      <a:srgbClr val="FFFFFF"/>
                    </a:solidFill>
                    <a:latin typeface="Calibri" pitchFamily="34" charset="0"/>
                    <a:ea typeface="ＭＳ Ｐゴシック" pitchFamily="34" charset="-128"/>
                  </a:rPr>
                  <a:t>Service</a:t>
                </a:r>
              </a:p>
            </p:txBody>
          </p:sp>
        </p:grpSp>
        <p:cxnSp>
          <p:nvCxnSpPr>
            <p:cNvPr id="42" name="Straight Connector 41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5191606" y="4001467"/>
              <a:ext cx="33490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cxnSp>
        <p:nvCxnSpPr>
          <p:cNvPr id="44" name="Straight Connector 43"/>
          <p:cNvCxnSpPr>
            <a:cxnSpLocks noChangeShapeType="1"/>
            <a:stCxn id="9" idx="3"/>
            <a:endCxn id="12" idx="2"/>
          </p:cNvCxnSpPr>
          <p:nvPr/>
        </p:nvCxnSpPr>
        <p:spPr bwMode="auto">
          <a:xfrm flipV="1">
            <a:off x="1990725" y="3549650"/>
            <a:ext cx="1658938" cy="6207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Straight Connector 45"/>
          <p:cNvCxnSpPr>
            <a:cxnSpLocks noChangeShapeType="1"/>
            <a:stCxn id="12" idx="3"/>
            <a:endCxn id="36" idx="0"/>
          </p:cNvCxnSpPr>
          <p:nvPr/>
        </p:nvCxnSpPr>
        <p:spPr bwMode="auto">
          <a:xfrm>
            <a:off x="4413250" y="2895600"/>
            <a:ext cx="769938" cy="11620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  <a:stCxn id="28" idx="0"/>
            <a:endCxn id="36" idx="1"/>
          </p:cNvCxnSpPr>
          <p:nvPr/>
        </p:nvCxnSpPr>
        <p:spPr bwMode="auto">
          <a:xfrm rot="5400000" flipH="1" flipV="1">
            <a:off x="3627437" y="4138613"/>
            <a:ext cx="220663" cy="13668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Connector 49"/>
          <p:cNvCxnSpPr>
            <a:cxnSpLocks noChangeShapeType="1"/>
            <a:stCxn id="9" idx="2"/>
            <a:endCxn id="28" idx="1"/>
          </p:cNvCxnSpPr>
          <p:nvPr/>
        </p:nvCxnSpPr>
        <p:spPr bwMode="auto">
          <a:xfrm rot="16200000" flipH="1">
            <a:off x="1378744" y="4674394"/>
            <a:ext cx="762000" cy="10652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2" name="Straight Connector 51"/>
          <p:cNvCxnSpPr>
            <a:cxnSpLocks noChangeShapeType="1"/>
            <a:stCxn id="36" idx="3"/>
            <a:endCxn id="20" idx="2"/>
          </p:cNvCxnSpPr>
          <p:nvPr/>
        </p:nvCxnSpPr>
        <p:spPr bwMode="auto">
          <a:xfrm flipV="1">
            <a:off x="5946775" y="4144963"/>
            <a:ext cx="1433513" cy="5667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4" name="Rounded Rectangle 53"/>
          <p:cNvSpPr/>
          <p:nvPr/>
        </p:nvSpPr>
        <p:spPr>
          <a:xfrm>
            <a:off x="821267" y="1585127"/>
            <a:ext cx="6663266" cy="416311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6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Network Operating  System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82096" y="948149"/>
            <a:ext cx="882421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LB service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732218" y="948149"/>
            <a:ext cx="882421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FW service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742651" y="944952"/>
            <a:ext cx="1243812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IP routing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3.4914E-7 -0.5296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2.16566E-6 L 1.5581E-6 -0.086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1.4484E-6 L 0.00017 -0.3477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1.24479E-6 L -3.4914E-7 -0.5543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1.06432E-7 L -4.16884E-6 -0.4266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-3.22073E-6 L -3.45492E-6 -0.2487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“Software-defined Network”</a:t>
            </a:r>
            <a:br>
              <a:rPr lang="en-US" smtClean="0"/>
            </a:br>
            <a:endParaRPr lang="en-US" smtClean="0"/>
          </a:p>
        </p:txBody>
      </p:sp>
      <p:sp>
        <p:nvSpPr>
          <p:cNvPr id="5" name="Rounded Rectangle 4"/>
          <p:cNvSpPr/>
          <p:nvPr/>
        </p:nvSpPr>
        <p:spPr>
          <a:xfrm>
            <a:off x="2682096" y="1173574"/>
            <a:ext cx="882421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LB service</a:t>
            </a: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flipV="1">
            <a:off x="1982788" y="3743325"/>
            <a:ext cx="1666875" cy="127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4413250" y="3289300"/>
            <a:ext cx="769938" cy="11620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rot="5400000" flipH="1" flipV="1">
            <a:off x="3675063" y="5000625"/>
            <a:ext cx="1154112" cy="573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 rot="16200000" flipH="1">
            <a:off x="1967707" y="4945856"/>
            <a:ext cx="603250" cy="18367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V="1">
            <a:off x="5946775" y="4171950"/>
            <a:ext cx="1433513" cy="5667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" name="Rounded Rectangle 2"/>
          <p:cNvSpPr/>
          <p:nvPr/>
        </p:nvSpPr>
        <p:spPr>
          <a:xfrm>
            <a:off x="574291" y="4958113"/>
            <a:ext cx="1554801" cy="603688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Simple Packet Forwarding Hardware</a:t>
            </a:r>
            <a:endParaRPr lang="en-US" sz="11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538001" y="4408487"/>
            <a:ext cx="1554801" cy="603688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Simple Packet Forwarding Hardware</a:t>
            </a:r>
            <a:endParaRPr lang="en-US" sz="11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187850" y="5733256"/>
            <a:ext cx="1554801" cy="603688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Simple Packet Forwarding Hardware</a:t>
            </a:r>
            <a:endParaRPr lang="en-US" sz="1100" b="1" dirty="0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732218" y="1173574"/>
            <a:ext cx="882421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FW service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742651" y="1170377"/>
            <a:ext cx="1286674" cy="492031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sz="1400">
                <a:solidFill>
                  <a:schemeClr val="tx1"/>
                </a:solidFill>
                <a:cs typeface="Times New Roman" pitchFamily="18" charset="0"/>
              </a:rPr>
              <a:t>IP routing service</a:t>
            </a:r>
          </a:p>
        </p:txBody>
      </p: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rot="16200000" flipH="1">
            <a:off x="-453231" y="3571082"/>
            <a:ext cx="2776537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rot="5400000">
            <a:off x="2836863" y="2676525"/>
            <a:ext cx="989012" cy="1588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rot="5400000">
            <a:off x="4368800" y="3316288"/>
            <a:ext cx="2268537" cy="1588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 rot="5400000">
            <a:off x="6665912" y="2897188"/>
            <a:ext cx="1427163" cy="1588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6" name="Rounded Rectangle 55"/>
          <p:cNvSpPr/>
          <p:nvPr/>
        </p:nvSpPr>
        <p:spPr>
          <a:xfrm>
            <a:off x="3037775" y="3171654"/>
            <a:ext cx="1554801" cy="603688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Simple Packet Forwarding Hardware</a:t>
            </a:r>
            <a:endParaRPr lang="en-US" sz="11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611164" y="3611253"/>
            <a:ext cx="1554801" cy="603688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b="1">
                <a:solidFill>
                  <a:schemeClr val="bg1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Simple Packet Forwarding Hardware</a:t>
            </a:r>
            <a:endParaRPr lang="en-US" sz="1100" b="1">
              <a:solidFill>
                <a:schemeClr val="bg1"/>
              </a:solidFill>
              <a:latin typeface="Calibri" pitchFamily="34" charset="0"/>
              <a:ea typeface="MS PGothic" charset="-128"/>
              <a:cs typeface="Times New Roman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821267" y="1765644"/>
            <a:ext cx="6663266" cy="416311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600">
                <a:solidFill>
                  <a:srgbClr val="FFFFFF"/>
                </a:solidFill>
                <a:latin typeface="Calibri" pitchFamily="34" charset="0"/>
                <a:ea typeface="MS PGothic" charset="-128"/>
                <a:cs typeface="Times New Roman" pitchFamily="18" charset="0"/>
              </a:rPr>
              <a:t>Network Operating  System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649663" y="2184400"/>
            <a:ext cx="3213100" cy="987425"/>
            <a:chOff x="3650213" y="1672972"/>
            <a:chExt cx="3213252" cy="673471"/>
          </a:xfrm>
        </p:grpSpPr>
        <p:sp>
          <p:nvSpPr>
            <p:cNvPr id="101" name="Right Brace 100"/>
            <p:cNvSpPr>
              <a:spLocks/>
            </p:cNvSpPr>
            <p:nvPr/>
          </p:nvSpPr>
          <p:spPr bwMode="auto">
            <a:xfrm>
              <a:off x="3650213" y="1672972"/>
              <a:ext cx="219085" cy="673471"/>
            </a:xfrm>
            <a:prstGeom prst="rightBrace">
              <a:avLst>
                <a:gd name="adj1" fmla="val 31528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68999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sz="1800">
                <a:latin typeface="Calibri" pitchFamily="34" charset="0"/>
                <a:ea typeface="MS PGothic" charset="-128"/>
              </a:endParaRPr>
            </a:p>
          </p:txBody>
        </p:sp>
        <p:sp>
          <p:nvSpPr>
            <p:cNvPr id="52266" name="TextBox 101"/>
            <p:cNvSpPr txBox="1">
              <a:spLocks noChangeArrowheads="1"/>
            </p:cNvSpPr>
            <p:nvPr/>
          </p:nvSpPr>
          <p:spPr bwMode="auto">
            <a:xfrm>
              <a:off x="3861360" y="1810482"/>
              <a:ext cx="3002105" cy="2511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en-US" sz="1800" b="1" dirty="0" err="1">
                  <a:latin typeface="+mj-lt"/>
                  <a:ea typeface="MS PGothic" charset="-128"/>
                </a:rPr>
                <a:t>OpenFlow</a:t>
              </a:r>
              <a:r>
                <a:rPr lang="en-US" sz="1800" b="1" dirty="0">
                  <a:latin typeface="+mj-lt"/>
                  <a:ea typeface="MS PGothic" charset="-128"/>
                </a:rPr>
                <a:t> API</a:t>
              </a:r>
            </a:p>
          </p:txBody>
        </p: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360363" y="742950"/>
            <a:ext cx="5475287" cy="977900"/>
            <a:chOff x="360953" y="231801"/>
            <a:chExt cx="5475244" cy="977815"/>
          </a:xfrm>
        </p:grpSpPr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2227838" y="1208029"/>
              <a:ext cx="3608359" cy="15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2269" name="TextBox 109"/>
            <p:cNvSpPr txBox="1">
              <a:spLocks noChangeArrowheads="1"/>
            </p:cNvSpPr>
            <p:nvPr/>
          </p:nvSpPr>
          <p:spPr bwMode="auto">
            <a:xfrm>
              <a:off x="360953" y="231801"/>
              <a:ext cx="1249352" cy="646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1800" b="1" dirty="0">
                  <a:latin typeface="+mj-lt"/>
                  <a:ea typeface="MS PGothic" charset="-128"/>
                </a:rPr>
                <a:t>North-bound</a:t>
              </a:r>
              <a:br>
                <a:rPr lang="en-US" sz="1800" b="1" dirty="0">
                  <a:latin typeface="+mj-lt"/>
                  <a:ea typeface="MS PGothic" charset="-128"/>
                </a:rPr>
              </a:br>
              <a:r>
                <a:rPr lang="en-US" sz="1800" b="1" dirty="0">
                  <a:latin typeface="+mj-lt"/>
                  <a:ea typeface="MS PGothic" charset="-128"/>
                </a:rPr>
                <a:t>interface API</a:t>
              </a:r>
            </a:p>
          </p:txBody>
        </p:sp>
        <p:cxnSp>
          <p:nvCxnSpPr>
            <p:cNvPr id="113" name="Straight Connector 112"/>
            <p:cNvCxnSpPr>
              <a:cxnSpLocks noChangeShapeType="1"/>
              <a:endCxn id="52269" idx="2"/>
            </p:cNvCxnSpPr>
            <p:nvPr/>
          </p:nvCxnSpPr>
          <p:spPr bwMode="auto">
            <a:xfrm flipH="1" flipV="1">
              <a:off x="986423" y="877858"/>
              <a:ext cx="1241415" cy="33017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616" name="TextBox 113"/>
          <p:cNvSpPr txBox="1">
            <a:spLocks noChangeArrowheads="1"/>
          </p:cNvSpPr>
          <p:nvPr/>
        </p:nvSpPr>
        <p:spPr bwMode="auto">
          <a:xfrm>
            <a:off x="6588125" y="188913"/>
            <a:ext cx="222408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 u="sng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Future Mode of Operation: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Lower complexity and cost, 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Granular traffic management, 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1400">
                <a:latin typeface="Tele-GroteskFet" pitchFamily="2" charset="0"/>
                <a:ea typeface="Arial Unicode MS" pitchFamily="34" charset="-128"/>
                <a:cs typeface="Arial Unicode MS" pitchFamily="34" charset="-128"/>
              </a:rPr>
              <a:t>Dynamic and Automated</a:t>
            </a:r>
          </a:p>
        </p:txBody>
      </p:sp>
      <p:sp>
        <p:nvSpPr>
          <p:cNvPr id="24623" name="Line 47"/>
          <p:cNvSpPr>
            <a:spLocks noChangeShapeType="1"/>
          </p:cNvSpPr>
          <p:nvPr/>
        </p:nvSpPr>
        <p:spPr bwMode="auto">
          <a:xfrm flipV="1">
            <a:off x="3132138" y="7651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endParaRPr lang="de-DE"/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 flipV="1">
            <a:off x="4211638" y="7651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endParaRPr lang="de-DE"/>
          </a:p>
        </p:txBody>
      </p:sp>
      <p:sp>
        <p:nvSpPr>
          <p:cNvPr id="24626" name="Line 50"/>
          <p:cNvSpPr>
            <a:spLocks noChangeShapeType="1"/>
          </p:cNvSpPr>
          <p:nvPr/>
        </p:nvSpPr>
        <p:spPr bwMode="auto">
          <a:xfrm flipV="1">
            <a:off x="5219700" y="7651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endParaRPr lang="de-DE"/>
          </a:p>
        </p:txBody>
      </p:sp>
      <p:sp>
        <p:nvSpPr>
          <p:cNvPr id="24627" name="Rectangle 51"/>
          <p:cNvSpPr>
            <a:spLocks noChangeArrowheads="1"/>
          </p:cNvSpPr>
          <p:nvPr/>
        </p:nvSpPr>
        <p:spPr bwMode="auto">
          <a:xfrm>
            <a:off x="4144961" y="762000"/>
            <a:ext cx="1846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1600" b="1" dirty="0"/>
              <a:t>Unchanged   mgmt 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Modes of SDN Deployment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81075"/>
            <a:ext cx="8482013" cy="3065455"/>
          </a:xfrm>
        </p:spPr>
        <p:txBody>
          <a:bodyPr/>
          <a:lstStyle/>
          <a:p>
            <a:pPr marL="419100" indent="-419100">
              <a:buSzTx/>
              <a:buFont typeface="Wingdings" pitchFamily="2" charset="2"/>
              <a:buAutoNum type="arabicPeriod"/>
            </a:pPr>
            <a:r>
              <a:rPr lang="en-US" sz="2000" b="1" dirty="0" smtClean="0"/>
              <a:t>In-network</a:t>
            </a:r>
            <a:r>
              <a:rPr lang="en-US" sz="2000" dirty="0" smtClean="0"/>
              <a:t>: Existing or green-field network fabrics upgraded to support </a:t>
            </a:r>
            <a:r>
              <a:rPr lang="en-US" sz="2000" dirty="0" err="1" smtClean="0"/>
              <a:t>OpenFlow</a:t>
            </a:r>
            <a:endParaRPr lang="en-US" sz="2000" dirty="0" smtClean="0"/>
          </a:p>
          <a:p>
            <a:pPr marL="419100" indent="-419100">
              <a:buSzTx/>
              <a:buFont typeface="Wingdings" pitchFamily="2" charset="2"/>
              <a:buAutoNum type="arabicPeriod"/>
            </a:pPr>
            <a:endParaRPr lang="en-US" sz="2000" dirty="0" smtClean="0"/>
          </a:p>
          <a:p>
            <a:pPr marL="419100" indent="-419100">
              <a:buSzTx/>
              <a:buFont typeface="Wingdings" pitchFamily="2" charset="2"/>
              <a:buAutoNum type="arabicPeriod"/>
            </a:pPr>
            <a:endParaRPr lang="en-US" sz="2000" dirty="0" smtClean="0"/>
          </a:p>
          <a:p>
            <a:pPr marL="419100" indent="-419100">
              <a:buSzTx/>
              <a:buNone/>
            </a:pPr>
            <a:endParaRPr lang="en-US" sz="2000" dirty="0" smtClean="0"/>
          </a:p>
          <a:p>
            <a:pPr marL="419100" indent="-419100">
              <a:buSzTx/>
              <a:buNone/>
            </a:pPr>
            <a:r>
              <a:rPr lang="en-US" sz="2000" b="1" dirty="0" smtClean="0"/>
              <a:t>2.	Overlay</a:t>
            </a:r>
            <a:r>
              <a:rPr lang="en-US" sz="2000" dirty="0" smtClean="0"/>
              <a:t>: WITHOUT changing fabric, the intelligence is added to </a:t>
            </a:r>
            <a:br>
              <a:rPr lang="en-US" sz="2000" dirty="0" smtClean="0"/>
            </a:br>
            <a:r>
              <a:rPr lang="en-US" sz="2000" dirty="0" smtClean="0"/>
              <a:t>edge-devices, </a:t>
            </a:r>
          </a:p>
          <a:p>
            <a:pPr marL="741363" lvl="1" indent="-381000"/>
            <a:r>
              <a:rPr lang="en-US" sz="1800" dirty="0" smtClean="0"/>
              <a:t>as an additional appliance (e.g., gateways managed by controller)</a:t>
            </a:r>
          </a:p>
          <a:p>
            <a:pPr marL="741363" lvl="1" indent="-381000"/>
            <a:r>
              <a:rPr lang="en-US" sz="1800" dirty="0" smtClean="0"/>
              <a:t>as enhanced server kernel bridge (e.g., </a:t>
            </a:r>
            <a:r>
              <a:rPr lang="en-US" sz="1800" dirty="0" err="1" smtClean="0"/>
              <a:t>OpenVSwitch</a:t>
            </a:r>
            <a:r>
              <a:rPr lang="en-US" sz="1800" dirty="0" smtClean="0"/>
              <a:t> in x86 hypervisors)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574" y="4271961"/>
            <a:ext cx="3481044" cy="2014538"/>
          </a:xfrm>
          <a:prstGeom prst="rect">
            <a:avLst/>
          </a:prstGeom>
          <a:noFill/>
        </p:spPr>
      </p:pic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777985" y="1498599"/>
            <a:ext cx="6937375" cy="1108075"/>
            <a:chOff x="778" y="1054"/>
            <a:chExt cx="4370" cy="698"/>
          </a:xfrm>
        </p:grpSpPr>
        <p:sp>
          <p:nvSpPr>
            <p:cNvPr id="67590" name="AutoShape 1"/>
            <p:cNvSpPr>
              <a:spLocks/>
            </p:cNvSpPr>
            <p:nvPr/>
          </p:nvSpPr>
          <p:spPr bwMode="auto">
            <a:xfrm>
              <a:off x="1470" y="1054"/>
              <a:ext cx="2184" cy="698"/>
            </a:xfrm>
            <a:prstGeom prst="roundRect">
              <a:avLst>
                <a:gd name="adj" fmla="val 6486"/>
              </a:avLst>
            </a:prstGeom>
            <a:solidFill>
              <a:srgbClr val="7F7F7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900">
                <a:latin typeface="Calibri" pitchFamily="34" charset="0"/>
              </a:endParaRPr>
            </a:p>
          </p:txBody>
        </p:sp>
        <p:pic>
          <p:nvPicPr>
            <p:cNvPr id="6759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55" y="1472"/>
              <a:ext cx="968" cy="1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759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55" y="1573"/>
              <a:ext cx="969" cy="1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759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21" y="1200"/>
              <a:ext cx="119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7597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9" y="1200"/>
              <a:ext cx="120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0179" name="AutoShape 3"/>
            <p:cNvSpPr>
              <a:spLocks/>
            </p:cNvSpPr>
            <p:nvPr/>
          </p:nvSpPr>
          <p:spPr bwMode="auto">
            <a:xfrm>
              <a:off x="1684" y="1107"/>
              <a:ext cx="639" cy="283"/>
            </a:xfrm>
            <a:prstGeom prst="roundRect">
              <a:avLst>
                <a:gd name="adj" fmla="val 6894"/>
              </a:avLst>
            </a:prstGeom>
            <a:solidFill>
              <a:srgbClr val="C8D2DF"/>
            </a:solidFill>
            <a:ln w="25400" cap="flat">
              <a:solidFill>
                <a:srgbClr val="163F8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457200"/>
              <a:r>
                <a:rPr lang="en-US" sz="1500">
                  <a:solidFill>
                    <a:srgbClr val="001949"/>
                  </a:solidFill>
                  <a:latin typeface="Calibri" pitchFamily="34" charset="0"/>
                </a:rPr>
                <a:t>Control Path</a:t>
              </a:r>
            </a:p>
          </p:txBody>
        </p:sp>
        <p:sp>
          <p:nvSpPr>
            <p:cNvPr id="50181" name="AutoShape 5"/>
            <p:cNvSpPr>
              <a:spLocks/>
            </p:cNvSpPr>
            <p:nvPr/>
          </p:nvSpPr>
          <p:spPr bwMode="auto">
            <a:xfrm>
              <a:off x="2452" y="1107"/>
              <a:ext cx="681" cy="283"/>
            </a:xfrm>
            <a:prstGeom prst="roundRect">
              <a:avLst>
                <a:gd name="adj" fmla="val 6894"/>
              </a:avLst>
            </a:prstGeom>
            <a:solidFill>
              <a:srgbClr val="C8D2DF"/>
            </a:solidFill>
            <a:ln w="25400" cap="flat">
              <a:solidFill>
                <a:srgbClr val="163F8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457200"/>
              <a:r>
                <a:rPr lang="en-US" sz="1500">
                  <a:solidFill>
                    <a:srgbClr val="001949"/>
                  </a:solidFill>
                  <a:latin typeface="Calibri" pitchFamily="34" charset="0"/>
                </a:rPr>
                <a:t>OpenFlow</a:t>
              </a:r>
            </a:p>
          </p:txBody>
        </p:sp>
        <p:sp>
          <p:nvSpPr>
            <p:cNvPr id="67607" name="Line 4"/>
            <p:cNvSpPr>
              <a:spLocks noChangeShapeType="1"/>
            </p:cNvSpPr>
            <p:nvPr/>
          </p:nvSpPr>
          <p:spPr bwMode="auto">
            <a:xfrm rot="10800000" flipH="1">
              <a:off x="1470" y="1423"/>
              <a:ext cx="2175" cy="1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778" y="1162"/>
              <a:ext cx="65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r"/>
              <a:r>
                <a:rPr lang="en-US" sz="1800"/>
                <a:t>Hardware </a:t>
              </a:r>
              <a:br>
                <a:rPr lang="en-US" sz="1800"/>
              </a:br>
              <a:r>
                <a:rPr lang="en-US" sz="1800"/>
                <a:t>switch</a:t>
              </a:r>
            </a:p>
          </p:txBody>
        </p:sp>
        <p:pic>
          <p:nvPicPr>
            <p:cNvPr id="676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9" y="1472"/>
              <a:ext cx="969" cy="1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76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79" y="1573"/>
              <a:ext cx="970" cy="1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" name="AutoShape 5"/>
            <p:cNvSpPr>
              <a:spLocks/>
            </p:cNvSpPr>
            <p:nvPr/>
          </p:nvSpPr>
          <p:spPr bwMode="auto">
            <a:xfrm>
              <a:off x="2579" y="1439"/>
              <a:ext cx="682" cy="284"/>
            </a:xfrm>
            <a:prstGeom prst="roundRect">
              <a:avLst>
                <a:gd name="adj" fmla="val 6894"/>
              </a:avLst>
            </a:prstGeom>
            <a:solidFill>
              <a:srgbClr val="C8D2DF"/>
            </a:solidFill>
            <a:ln w="25400" cap="flat">
              <a:solidFill>
                <a:srgbClr val="163F8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457200"/>
              <a:r>
                <a:rPr lang="en-US" sz="1500" dirty="0">
                  <a:solidFill>
                    <a:srgbClr val="001949"/>
                  </a:solidFill>
                  <a:latin typeface="Calibri" pitchFamily="34" charset="0"/>
                </a:rPr>
                <a:t>Data path (Hardware)</a:t>
              </a:r>
            </a:p>
          </p:txBody>
        </p:sp>
        <p:pic>
          <p:nvPicPr>
            <p:cNvPr id="67618" name="Picture 3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5" y="1153"/>
              <a:ext cx="1043" cy="512"/>
            </a:xfrm>
            <a:prstGeom prst="rect">
              <a:avLst/>
            </a:prstGeom>
            <a:noFill/>
          </p:spPr>
        </p:pic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3107" y="1253"/>
              <a:ext cx="1633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Publicly Announced SDN Production Deployments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279525"/>
            <a:ext cx="5562600" cy="3853363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 smtClean="0"/>
              <a:t>Google </a:t>
            </a:r>
            <a:r>
              <a:rPr lang="en-US" dirty="0" smtClean="0">
                <a:solidFill>
                  <a:srgbClr val="0000FF"/>
                </a:solidFill>
              </a:rPr>
              <a:t>(Mode #1)</a:t>
            </a:r>
            <a:r>
              <a:rPr lang="en-US" dirty="0" smtClean="0"/>
              <a:t>:</a:t>
            </a:r>
          </a:p>
          <a:p>
            <a:pPr lvl="1">
              <a:spcBef>
                <a:spcPct val="20000"/>
              </a:spcBef>
            </a:pPr>
            <a:r>
              <a:rPr lang="en-US" sz="1800" dirty="0" smtClean="0"/>
              <a:t>Uses </a:t>
            </a:r>
            <a:r>
              <a:rPr lang="en-US" sz="1800" dirty="0" err="1" smtClean="0"/>
              <a:t>OpenFlow</a:t>
            </a:r>
            <a:r>
              <a:rPr lang="en-US" sz="1800" dirty="0" smtClean="0"/>
              <a:t> controllers and enabled switches to interconnect their data centers</a:t>
            </a:r>
          </a:p>
          <a:p>
            <a:pPr lvl="1">
              <a:spcBef>
                <a:spcPct val="20000"/>
              </a:spcBef>
              <a:buNone/>
            </a:pPr>
            <a:endParaRPr lang="en-US" sz="1800" dirty="0" smtClean="0"/>
          </a:p>
          <a:p>
            <a:pPr>
              <a:spcBef>
                <a:spcPct val="20000"/>
              </a:spcBef>
            </a:pPr>
            <a:r>
              <a:rPr lang="en-US" dirty="0" smtClean="0"/>
              <a:t>AT&amp;T, eBay, Fidelity Investments, NTT and </a:t>
            </a:r>
            <a:r>
              <a:rPr lang="en-US" dirty="0" err="1" smtClean="0"/>
              <a:t>Rackspace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(Mode #2)</a:t>
            </a:r>
            <a:r>
              <a:rPr lang="en-US" dirty="0" smtClean="0"/>
              <a:t>:</a:t>
            </a:r>
          </a:p>
          <a:p>
            <a:pPr lvl="1">
              <a:spcBef>
                <a:spcPct val="20000"/>
              </a:spcBef>
            </a:pPr>
            <a:r>
              <a:rPr lang="en-US" sz="1800" dirty="0" smtClean="0"/>
              <a:t>Using </a:t>
            </a:r>
            <a:r>
              <a:rPr lang="en-US" sz="1800" dirty="0" err="1" smtClean="0"/>
              <a:t>OpenStack</a:t>
            </a:r>
            <a:r>
              <a:rPr lang="en-US" sz="1800" dirty="0" smtClean="0"/>
              <a:t> Quantum and </a:t>
            </a:r>
            <a:r>
              <a:rPr lang="en-US" sz="1800" dirty="0" err="1" smtClean="0"/>
              <a:t>Nicira</a:t>
            </a:r>
            <a:r>
              <a:rPr lang="en-US" sz="1800" dirty="0" smtClean="0"/>
              <a:t> NVP  controller to manage the virtual networks within cloud environment</a:t>
            </a:r>
          </a:p>
          <a:p>
            <a:pPr lvl="1">
              <a:spcBef>
                <a:spcPct val="20000"/>
              </a:spcBef>
              <a:buNone/>
            </a:pPr>
            <a:endParaRPr lang="en-US" sz="1800" dirty="0" smtClean="0"/>
          </a:p>
          <a:p>
            <a:pPr>
              <a:spcBef>
                <a:spcPct val="20000"/>
              </a:spcBef>
            </a:pPr>
            <a:r>
              <a:rPr lang="en-US" dirty="0" smtClean="0"/>
              <a:t>Genesis hosting </a:t>
            </a:r>
            <a:r>
              <a:rPr lang="en-US" dirty="0" smtClean="0">
                <a:solidFill>
                  <a:srgbClr val="0000FF"/>
                </a:solidFill>
              </a:rPr>
              <a:t>(Hybrid Mode #1 + Mode #2)</a:t>
            </a:r>
          </a:p>
          <a:p>
            <a:pPr lvl="1">
              <a:spcBef>
                <a:spcPct val="20000"/>
              </a:spcBef>
            </a:pPr>
            <a:r>
              <a:rPr lang="en-US" sz="1800" dirty="0" smtClean="0"/>
              <a:t>Uses NEC controller in intra-data-center scenario in production setting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3789363"/>
            <a:ext cx="2730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268413"/>
            <a:ext cx="305911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– The “Software Defined Network”</a:t>
            </a:r>
            <a:endParaRPr lang="en-GB" dirty="0"/>
          </a:p>
        </p:txBody>
      </p:sp>
      <p:sp>
        <p:nvSpPr>
          <p:cNvPr id="5" name="Rectangle 11"/>
          <p:cNvSpPr/>
          <p:nvPr/>
        </p:nvSpPr>
        <p:spPr>
          <a:xfrm>
            <a:off x="302758" y="1701556"/>
            <a:ext cx="8526463" cy="797984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anchor="ctr"/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Define networks for (cloud) applications</a:t>
            </a: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13"/>
          <p:cNvSpPr/>
          <p:nvPr/>
        </p:nvSpPr>
        <p:spPr>
          <a:xfrm>
            <a:off x="302758" y="2586572"/>
            <a:ext cx="8526463" cy="797984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Increase Service flexibility (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SaaS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PaaS</a:t>
            </a:r>
            <a:r>
              <a:rPr lang="en-US" sz="2400" smtClean="0">
                <a:solidFill>
                  <a:srgbClr val="FFFFFF"/>
                </a:solidFill>
                <a:cs typeface="Arial" pitchFamily="34" charset="0"/>
              </a:rPr>
              <a:t>, …)</a:t>
            </a: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302758" y="3471588"/>
            <a:ext cx="8526463" cy="797984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Reduce Costs</a:t>
            </a: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302758" y="4356604"/>
            <a:ext cx="8526463" cy="797984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Global and widely supported emerging standard</a:t>
            </a: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758" y="5241620"/>
            <a:ext cx="8526463" cy="79798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A pragmatic approach for European Science …..? </a:t>
            </a: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478"/>
  <p:tag name="NP_IDX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e1qtFodk6BqqZxff..k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z4eyRyTUq2MNBLGQ2D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BWhIlXhkGzePU1ZfR0u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UW2W7wz0.f4Vw9yi8uu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cc6QaPF06FiDOEHECNX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DUjEw8T0mSIqlgjc9ve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DUjEw8T0mSIqlgjc9ve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DUjEw8T0mSIqlgjc9v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0.05.2010 14:10:39"/>
  <p:tag name="VCTMASTER" val="DTE Master"/>
  <p:tag name="VCTLAYOUT" val="title"/>
  <p:tag name="VCT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0.05.2010 19:35:17"/>
  <p:tag name="PLACEHFMT" val="3"/>
  <p:tag name="VCT-BODYINDENTATION" val="0;0;0;0;0;0;0;0;0;0;"/>
  <p:tag name="VCT-BULLETVISIBILITY" val="L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0.05.2010 19:35:17"/>
  <p:tag name="PLACEHFMT" val="4"/>
  <p:tag name="VCT-BODYINDENTATION" val="0;0;28,375;28,375;56,75;56,75;84,375;84,375;112,75;112,75;"/>
  <p:tag name="VCT-BULLETVISIBILITY" val="L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17,5;28,375;45,875;56,75;74,125;84,375;95,25;112,75;130,875;"/>
  <p:tag name="VCT-BULLETVISIBILITY" val="G*****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kxhJObfU6jljMJP.MH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e1qtFodk6BqqZxff..k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z4eyRyTUq2MNBLGQ2D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kxhJObfU6jljMJP.MHVg"/>
</p:tagLst>
</file>

<file path=ppt/theme/theme1.xml><?xml version="1.0" encoding="utf-8"?>
<a:theme xmlns:a="http://schemas.openxmlformats.org/drawingml/2006/main" name="3_DTE Master">
  <a:themeElements>
    <a:clrScheme name="">
      <a:dk1>
        <a:srgbClr val="000000"/>
      </a:dk1>
      <a:lt1>
        <a:srgbClr val="FFFFFF"/>
      </a:lt1>
      <a:dk2>
        <a:srgbClr val="E20074"/>
      </a:dk2>
      <a:lt2>
        <a:srgbClr val="CCCCCC"/>
      </a:lt2>
      <a:accent1>
        <a:srgbClr val="427BAB"/>
      </a:accent1>
      <a:accent2>
        <a:srgbClr val="FDD167"/>
      </a:accent2>
      <a:accent3>
        <a:srgbClr val="FFFFFF"/>
      </a:accent3>
      <a:accent4>
        <a:srgbClr val="000000"/>
      </a:accent4>
      <a:accent5>
        <a:srgbClr val="B0BFD2"/>
      </a:accent5>
      <a:accent6>
        <a:srgbClr val="E5BD5D"/>
      </a:accent6>
      <a:hlink>
        <a:srgbClr val="E20074"/>
      </a:hlink>
      <a:folHlink>
        <a:srgbClr val="64B9E4"/>
      </a:folHlink>
    </a:clrScheme>
    <a:fontScheme name="3_DTE Master">
      <a:majorFont>
        <a:latin typeface="Tele-GroteskNor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TE Master 1">
        <a:dk1>
          <a:srgbClr val="000000"/>
        </a:dk1>
        <a:lt1>
          <a:srgbClr val="FFFFFF"/>
        </a:lt1>
        <a:dk2>
          <a:srgbClr val="E20074"/>
        </a:dk2>
        <a:lt2>
          <a:srgbClr val="CCCCCC"/>
        </a:lt2>
        <a:accent1>
          <a:srgbClr val="3366CC"/>
        </a:accent1>
        <a:accent2>
          <a:srgbClr val="FDCD67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E5BA5D"/>
        </a:accent6>
        <a:hlink>
          <a:srgbClr val="E20074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-System">
  <a:themeElements>
    <a:clrScheme name="Custom 5">
      <a:dk1>
        <a:sysClr val="windowText" lastClr="000000"/>
      </a:dk1>
      <a:lt1>
        <a:sysClr val="window" lastClr="FFFFFF"/>
      </a:lt1>
      <a:dk2>
        <a:srgbClr val="E20074"/>
      </a:dk2>
      <a:lt2>
        <a:srgbClr val="002960"/>
      </a:lt2>
      <a:accent1>
        <a:srgbClr val="666699"/>
      </a:accent1>
      <a:accent2>
        <a:srgbClr val="A4A4A4"/>
      </a:accent2>
      <a:accent3>
        <a:srgbClr val="336699"/>
      </a:accent3>
      <a:accent4>
        <a:srgbClr val="7B99B5"/>
      </a:accent4>
      <a:accent5>
        <a:srgbClr val="000080"/>
      </a:accent5>
      <a:accent6>
        <a:srgbClr val="00668C"/>
      </a:accent6>
      <a:hlink>
        <a:srgbClr val="7B99B5"/>
      </a:hlink>
      <a:folHlink>
        <a:srgbClr val="00668C"/>
      </a:folHlink>
    </a:clrScheme>
    <a:fontScheme name="T-Syste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9525">
          <a:noFill/>
        </a:ln>
      </a:spPr>
      <a:bodyPr rtlCol="0" anchor="ctr"/>
      <a:lstStyle>
        <a:defPPr algn="ctr">
          <a:defRPr b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E20074"/>
      </a:dk2>
      <a:lt2>
        <a:srgbClr val="CCCCCC"/>
      </a:lt2>
      <a:accent1>
        <a:srgbClr val="3366CC"/>
      </a:accent1>
      <a:accent2>
        <a:srgbClr val="FDCD67"/>
      </a:accent2>
      <a:accent3>
        <a:srgbClr val="FFFFFF"/>
      </a:accent3>
      <a:accent4>
        <a:srgbClr val="000000"/>
      </a:accent4>
      <a:accent5>
        <a:srgbClr val="ADB8E2"/>
      </a:accent5>
      <a:accent6>
        <a:srgbClr val="E5BA5D"/>
      </a:accent6>
      <a:hlink>
        <a:srgbClr val="E20074"/>
      </a:hlink>
      <a:folHlink>
        <a:srgbClr val="99CC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409</Words>
  <Application>Microsoft Office PowerPoint</Application>
  <PresentationFormat>Bildschirmpräsentation (4:3)</PresentationFormat>
  <Paragraphs>130</Paragraphs>
  <Slides>10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21" baseType="lpstr">
      <vt:lpstr>Arial</vt:lpstr>
      <vt:lpstr>Tele-GroteskNor</vt:lpstr>
      <vt:lpstr>Wingdings</vt:lpstr>
      <vt:lpstr>Tele-GroteskFet</vt:lpstr>
      <vt:lpstr>Arial Unicode MS</vt:lpstr>
      <vt:lpstr>Calibri</vt:lpstr>
      <vt:lpstr>MS PGothic</vt:lpstr>
      <vt:lpstr>Times New Roman</vt:lpstr>
      <vt:lpstr>3_DTE Master</vt:lpstr>
      <vt:lpstr>T-System</vt:lpstr>
      <vt:lpstr>think-cell Slide</vt:lpstr>
      <vt:lpstr>Network Connectivity for Science Clouds - Developing Network-as-a-Service. </vt:lpstr>
      <vt:lpstr>Carrier challenges</vt:lpstr>
      <vt:lpstr>New Architectures</vt:lpstr>
      <vt:lpstr>Current Internet  Roadblocks to Innovation</vt:lpstr>
      <vt:lpstr>“Software Defined Networking” Approach To Open It</vt:lpstr>
      <vt:lpstr>The “Software-defined Network” </vt:lpstr>
      <vt:lpstr>Two Modes of SDN Deployment</vt:lpstr>
      <vt:lpstr>Publicly Announced SDN Production Deployments</vt:lpstr>
      <vt:lpstr>Summary – The “Software Defined Network”</vt:lpstr>
      <vt:lpstr>References</vt:lpstr>
    </vt:vector>
  </TitlesOfParts>
  <Company>T-Systems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 Technical Forum 2012</dc:title>
  <dc:subject>Helix Nebula The Science Cloud</dc:subject>
  <dc:creator>Jurry de la Mar</dc:creator>
  <cp:lastModifiedBy>jdelamar</cp:lastModifiedBy>
  <cp:revision>1815</cp:revision>
  <cp:lastPrinted>2012-01-31T17:19:16Z</cp:lastPrinted>
  <dcterms:modified xsi:type="dcterms:W3CDTF">2012-09-19T10:37:33Z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0008003618000000000001023720</vt:lpwstr>
  </property>
  <property fmtid="{D5CDD505-2E9C-101B-9397-08002B2CF9AE}" pid="3" name="Title">
    <vt:lpwstr>Die PowerPoint-Vorlagen.</vt:lpwstr>
  </property>
  <property fmtid="{D5CDD505-2E9C-101B-9397-08002B2CF9AE}" pid="4" name="Final">
    <vt:bool>true</vt:bool>
  </property>
  <property fmtid="{D5CDD505-2E9C-101B-9397-08002B2CF9AE}" pid="5" name="Event">
    <vt:lpwstr/>
  </property>
  <property fmtid="{D5CDD505-2E9C-101B-9397-08002B2CF9AE}" pid="6" name="Delivery Date">
    <vt:lpwstr/>
  </property>
  <property fmtid="{D5CDD505-2E9C-101B-9397-08002B2CF9AE}" pid="7" name="docid">
    <vt:lpwstr/>
  </property>
</Properties>
</file>