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0" r:id="rId3"/>
    <p:sldId id="263" r:id="rId4"/>
    <p:sldId id="259" r:id="rId5"/>
    <p:sldId id="258" r:id="rId6"/>
    <p:sldId id="261" r:id="rId7"/>
    <p:sldId id="262" r:id="rId8"/>
    <p:sldId id="264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uno.ferreira@egi.eu" initials="nuno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3922DB-7C24-48E3-9C15-8381EC8A6227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43341C-00F0-48C8-AFB4-E5A944BC38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5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419A13A-694F-4288-ADCF-A2E360084450}" type="datetime1">
              <a:rPr lang="en-US" smtClean="0"/>
              <a:pPr/>
              <a:t>9/20/2012</a:t>
            </a:fld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B173F47-AF8A-4F05-8C53-5BEC11341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71DB0E-2040-47C8-BCAE-07E370C66850}" type="datetime1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3F47-AF8A-4F05-8C53-5BEC11341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49BF-F1AD-4B1A-A916-8CCB919D44F3}" type="datetime1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275EB3C-5C22-4EA5-95E1-AB64103DEEE7}" type="datetime1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B173F47-AF8A-4F05-8C53-5BEC11341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.eu/services/support/science-gateways/science_gateways_for_users.html" TargetMode="External"/><Relationship Id="rId2" Type="http://schemas.openxmlformats.org/officeDocument/2006/relationships/hyperlink" Target="http://go.egi.eu/sgp-v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gi.eu/services/support/science-gateways/science_gateways_for_developer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sessionDisplay.py?sessionId=48&amp;confId=101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go.egi.eu/sgp-v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967"/>
            <a:ext cx="7632848" cy="1470025"/>
          </a:xfrm>
        </p:spPr>
        <p:txBody>
          <a:bodyPr/>
          <a:lstStyle/>
          <a:p>
            <a:r>
              <a:rPr lang="en-US" sz="3600" dirty="0"/>
              <a:t>Science </a:t>
            </a:r>
            <a:r>
              <a:rPr lang="en-US" sz="3600" dirty="0" smtClean="0"/>
              <a:t>Gateway</a:t>
            </a:r>
            <a:br>
              <a:rPr lang="en-US" sz="3600" dirty="0" smtClean="0"/>
            </a:br>
            <a:r>
              <a:rPr lang="en-US" sz="3600" dirty="0"/>
              <a:t>s</a:t>
            </a:r>
            <a:r>
              <a:rPr lang="en-US" sz="3600" dirty="0" smtClean="0"/>
              <a:t>ession introduction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3789040"/>
            <a:ext cx="5832648" cy="1343000"/>
          </a:xfrm>
        </p:spPr>
        <p:txBody>
          <a:bodyPr/>
          <a:lstStyle/>
          <a:p>
            <a:r>
              <a:rPr lang="en-US" sz="2800" dirty="0" smtClean="0"/>
              <a:t>Robert </a:t>
            </a:r>
            <a:r>
              <a:rPr lang="en-US" sz="2800" dirty="0" err="1" smtClean="0"/>
              <a:t>Lovas</a:t>
            </a:r>
            <a:endParaRPr lang="en-US" sz="2800" dirty="0"/>
          </a:p>
          <a:p>
            <a:r>
              <a:rPr lang="en-US" sz="2800" dirty="0" smtClean="0"/>
              <a:t>MTA SZTAKI / NGI_HU NIL</a:t>
            </a:r>
          </a:p>
          <a:p>
            <a:r>
              <a:rPr lang="en-US" sz="2800" dirty="0" smtClean="0"/>
              <a:t>[robert.lovas@sztaki.mta.hu]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AB2C-6279-4B6E-B305-315317B838BD}" type="datetime1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1979712" y="6237312"/>
            <a:ext cx="5616624" cy="5016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</a:t>
            </a:r>
            <a:r>
              <a:rPr kumimoji="0" lang="en-GB" sz="1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Technical Forum 2012, Prague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http://tf2012.egi.eu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5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SGP-VT Project</a:t>
            </a:r>
            <a:endParaRPr lang="en-US" sz="4000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568952" cy="5184576"/>
          </a:xfrm>
        </p:spPr>
        <p:txBody>
          <a:bodyPr>
            <a:noAutofit/>
          </a:bodyPr>
          <a:lstStyle/>
          <a:p>
            <a:r>
              <a:rPr lang="pt-PT" sz="2200" b="1" dirty="0"/>
              <a:t>General project info</a:t>
            </a:r>
          </a:p>
          <a:p>
            <a:pPr lvl="1"/>
            <a:r>
              <a:rPr lang="pt-PT" sz="1600" b="1" dirty="0"/>
              <a:t>Start :	</a:t>
            </a:r>
            <a:r>
              <a:rPr lang="en-US" sz="1600" dirty="0"/>
              <a:t>16 May 2012</a:t>
            </a:r>
            <a:endParaRPr lang="pt-PT" sz="1600" b="1" dirty="0"/>
          </a:p>
          <a:p>
            <a:pPr lvl="1"/>
            <a:r>
              <a:rPr lang="pt-PT" sz="1600" b="1" dirty="0"/>
              <a:t>End : 	</a:t>
            </a:r>
            <a:r>
              <a:rPr lang="en-US" sz="1600" dirty="0"/>
              <a:t>15 </a:t>
            </a:r>
            <a:r>
              <a:rPr lang="en-US" sz="1600" dirty="0" smtClean="0"/>
              <a:t>Nov </a:t>
            </a:r>
            <a:r>
              <a:rPr lang="en-US" sz="1600" dirty="0"/>
              <a:t>2012 </a:t>
            </a:r>
          </a:p>
          <a:p>
            <a:pPr lvl="1"/>
            <a:r>
              <a:rPr lang="pt-PT" sz="1600" b="1" dirty="0"/>
              <a:t>Wiki :	</a:t>
            </a:r>
            <a:r>
              <a:rPr lang="pt-PT" sz="1600" dirty="0">
                <a:hlinkClick r:id="rId2"/>
              </a:rPr>
              <a:t>http://</a:t>
            </a:r>
            <a:r>
              <a:rPr lang="pt-PT" sz="1600" dirty="0" smtClean="0">
                <a:hlinkClick r:id="rId2"/>
              </a:rPr>
              <a:t>go.egi.eu/sgp-vt</a:t>
            </a:r>
            <a:endParaRPr lang="pt-PT" sz="1600" dirty="0"/>
          </a:p>
          <a:p>
            <a:pPr lvl="1"/>
            <a:endParaRPr lang="en-US" sz="2200" b="1" dirty="0" smtClean="0"/>
          </a:p>
          <a:p>
            <a:r>
              <a:rPr lang="en-US" sz="2200" b="1" dirty="0" smtClean="0"/>
              <a:t>What is a Science Gateway? </a:t>
            </a:r>
          </a:p>
          <a:p>
            <a:pPr marL="355600" lvl="1" indent="0">
              <a:buNone/>
            </a:pPr>
            <a:r>
              <a:rPr lang="en-US" sz="1600" dirty="0"/>
              <a:t>EGI science gateway is a community-specific set of tools, applications, and data collections that are integrated together via a web portal or a desktop application, providing access to resources and services from </a:t>
            </a:r>
            <a:r>
              <a:rPr lang="en-US" sz="1600" dirty="0" smtClean="0"/>
              <a:t>EGI.</a:t>
            </a:r>
          </a:p>
          <a:p>
            <a:pPr marL="355600" lvl="1" indent="0">
              <a:buNone/>
            </a:pPr>
            <a:endParaRPr lang="en-US" sz="1800" dirty="0" smtClean="0"/>
          </a:p>
          <a:p>
            <a:pPr marL="400050"/>
            <a:r>
              <a:rPr lang="pt-PT" sz="2200" b="1" dirty="0" smtClean="0"/>
              <a:t>Motivation</a:t>
            </a:r>
            <a:endParaRPr lang="pt-PT" sz="2200" b="1" dirty="0"/>
          </a:p>
          <a:p>
            <a:pPr marL="641350" lvl="1"/>
            <a:r>
              <a:rPr lang="pt-PT" sz="1600" dirty="0" smtClean="0"/>
              <a:t>How to identify </a:t>
            </a:r>
            <a:r>
              <a:rPr lang="en-US" sz="1600" dirty="0"/>
              <a:t>the right set of technologies </a:t>
            </a:r>
            <a:r>
              <a:rPr lang="en-US" sz="1600" dirty="0" smtClean="0"/>
              <a:t>to build a </a:t>
            </a:r>
            <a:r>
              <a:rPr lang="en-US" sz="1600" dirty="0"/>
              <a:t>science domain specific gateway? D</a:t>
            </a:r>
            <a:r>
              <a:rPr lang="en-US" sz="1600" dirty="0" smtClean="0"/>
              <a:t>edicated webpages </a:t>
            </a:r>
            <a:r>
              <a:rPr lang="en-US" sz="1600" dirty="0"/>
              <a:t>to present basic information about </a:t>
            </a:r>
            <a:r>
              <a:rPr lang="en-US" sz="1600" dirty="0">
                <a:hlinkClick r:id="rId3"/>
              </a:rPr>
              <a:t>ready to use </a:t>
            </a:r>
            <a:r>
              <a:rPr lang="en-US" sz="1600" dirty="0" smtClean="0">
                <a:hlinkClick r:id="rId3"/>
              </a:rPr>
              <a:t>SGs </a:t>
            </a:r>
            <a:r>
              <a:rPr lang="en-US" sz="1600" dirty="0" smtClean="0"/>
              <a:t>and </a:t>
            </a:r>
            <a:r>
              <a:rPr lang="en-US" sz="1600" dirty="0"/>
              <a:t>about </a:t>
            </a:r>
            <a:r>
              <a:rPr lang="en-US" sz="1600" dirty="0" smtClean="0">
                <a:hlinkClick r:id="rId4"/>
              </a:rPr>
              <a:t>SG enabling </a:t>
            </a:r>
            <a:r>
              <a:rPr lang="en-US" sz="1600" dirty="0">
                <a:hlinkClick r:id="rId4"/>
              </a:rPr>
              <a:t>technologies</a:t>
            </a:r>
            <a:r>
              <a:rPr lang="en-US" sz="1600" dirty="0"/>
              <a:t> </a:t>
            </a:r>
            <a:r>
              <a:rPr lang="en-US" sz="1600" dirty="0" smtClean="0"/>
              <a:t>are in place.</a:t>
            </a:r>
          </a:p>
          <a:p>
            <a:pPr marL="641350" lvl="1"/>
            <a:r>
              <a:rPr lang="en-US" sz="1600" dirty="0" smtClean="0"/>
              <a:t>This </a:t>
            </a:r>
            <a:r>
              <a:rPr lang="en-US" sz="1600" dirty="0"/>
              <a:t>VT aims to </a:t>
            </a:r>
            <a:r>
              <a:rPr lang="en-US" sz="1600" b="1" dirty="0"/>
              <a:t>help gateway developers and provide an 'EGI gateway primer</a:t>
            </a:r>
            <a:r>
              <a:rPr lang="en-US" sz="1600" b="1" dirty="0" smtClean="0"/>
              <a:t>'</a:t>
            </a:r>
            <a:r>
              <a:rPr lang="en-US" sz="1600" dirty="0" smtClean="0"/>
              <a:t>, a </a:t>
            </a:r>
            <a:r>
              <a:rPr lang="en-US" sz="1600" dirty="0"/>
              <a:t>manual that collects useful and up to date information from the EGI community about science gateway development.</a:t>
            </a:r>
            <a:endParaRPr lang="en-US" sz="16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endParaRPr lang="en-US" sz="1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8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</a:t>
            </a:r>
            <a:r>
              <a:rPr lang="en-US" dirty="0" err="1" smtClean="0"/>
              <a:t>AppDB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DB0E-2040-47C8-BCAE-07E370C66850}" type="datetime1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174824"/>
            <a:ext cx="5191125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894037"/>
            <a:ext cx="5238750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456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Project and members</a:t>
            </a:r>
            <a:endParaRPr lang="en-US" sz="4000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525963"/>
          </a:xfrm>
        </p:spPr>
        <p:txBody>
          <a:bodyPr>
            <a:noAutofit/>
          </a:bodyPr>
          <a:lstStyle/>
          <a:p>
            <a:r>
              <a:rPr lang="pt-PT" sz="2200" b="1" dirty="0"/>
              <a:t>Goals?</a:t>
            </a:r>
            <a:endParaRPr lang="en-US" sz="2200" b="1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Provide </a:t>
            </a:r>
            <a:r>
              <a:rPr lang="en-US" sz="1800" dirty="0"/>
              <a:t>a comprehensive document, an </a:t>
            </a:r>
            <a:r>
              <a:rPr lang="en-US" sz="1800" b="1" dirty="0"/>
              <a:t>'EGI </a:t>
            </a:r>
            <a:r>
              <a:rPr lang="en-US" sz="1800" b="1" dirty="0" smtClean="0"/>
              <a:t>science gateway </a:t>
            </a:r>
            <a:r>
              <a:rPr lang="en-US" sz="1800" b="1" dirty="0"/>
              <a:t>primer‘</a:t>
            </a:r>
            <a:r>
              <a:rPr lang="en-US" sz="1800" dirty="0"/>
              <a:t>, that collects information about technologies, policies, solutions that exist from the EGI community for </a:t>
            </a:r>
            <a:r>
              <a:rPr lang="en-US" sz="1800" u="sng" dirty="0"/>
              <a:t>gateway </a:t>
            </a:r>
            <a:r>
              <a:rPr lang="en-US" sz="1800" u="sng" dirty="0" smtClean="0"/>
              <a:t>developers,</a:t>
            </a:r>
            <a:endParaRPr lang="en-US" sz="18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Up </a:t>
            </a:r>
            <a:r>
              <a:rPr lang="en-US" sz="1800" dirty="0"/>
              <a:t>to date and complete information in the </a:t>
            </a:r>
            <a:r>
              <a:rPr lang="en-US" sz="1800" b="1" dirty="0"/>
              <a:t>EGI Application Database </a:t>
            </a:r>
            <a:r>
              <a:rPr lang="en-US" sz="1800" dirty="0"/>
              <a:t>about EGI science gateways and science gateway enabling technologies,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Recommendations </a:t>
            </a:r>
            <a:r>
              <a:rPr lang="en-US" sz="1800" dirty="0"/>
              <a:t>on how to improve the data structure of the EGI Application Database and the </a:t>
            </a:r>
            <a:r>
              <a:rPr lang="en-US" sz="1800" b="1" dirty="0"/>
              <a:t>EGI website </a:t>
            </a:r>
            <a:r>
              <a:rPr lang="en-US" sz="1800" dirty="0"/>
              <a:t>to better support science gateway developers.</a:t>
            </a:r>
          </a:p>
          <a:p>
            <a:endParaRPr lang="en-US" sz="2400" b="1" dirty="0" smtClean="0"/>
          </a:p>
          <a:p>
            <a:r>
              <a:rPr lang="en-US" sz="2200" b="1" dirty="0" smtClean="0"/>
              <a:t>Who?</a:t>
            </a:r>
            <a:r>
              <a:rPr lang="en-US" sz="2200" dirty="0" smtClean="0"/>
              <a:t> </a:t>
            </a:r>
          </a:p>
          <a:p>
            <a:pPr lvl="1"/>
            <a:r>
              <a:rPr lang="en-US" sz="1800" dirty="0" smtClean="0"/>
              <a:t>34 individuals (including 5 NILs) from Armenia, France, Greece, Hungary, Ireland, Italy, Netherlands, Poland, Serbia, Malaysia, Spain, Switzerland, Taiwan, UK, and Ukraine</a:t>
            </a:r>
          </a:p>
          <a:p>
            <a:pPr lvl="1"/>
            <a:endParaRPr lang="pt-PT" sz="2000" dirty="0"/>
          </a:p>
          <a:p>
            <a:pPr lvl="1"/>
            <a:endParaRPr lang="en-US" sz="2000" dirty="0" smtClean="0"/>
          </a:p>
          <a:p>
            <a:endParaRPr lang="en-US" sz="1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9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Progress and plans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DB0E-2040-47C8-BCAE-07E370C66850}" type="datetime1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838933"/>
              </p:ext>
            </p:extLst>
          </p:nvPr>
        </p:nvGraphicFramePr>
        <p:xfrm>
          <a:off x="395536" y="1268760"/>
          <a:ext cx="8496944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5812"/>
                <a:gridCol w="1471132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Achievements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Wiki site, regular WebEx meetings, etc.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Learning from the others, e.g. XSEDE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Focus on the Primer </a:t>
                      </a:r>
                      <a:r>
                        <a:rPr lang="en-GB" sz="1800" dirty="0" err="1" smtClean="0"/>
                        <a:t>ToC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READY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Draft of Primer with several chapters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AVAILABLE </a:t>
                      </a:r>
                      <a:r>
                        <a:rPr lang="pt-PT" sz="1400" dirty="0" smtClean="0"/>
                        <a:t>for the VT members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Organize and advertise a double session at the EGI.TF.2012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DONE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41967"/>
              </p:ext>
            </p:extLst>
          </p:nvPr>
        </p:nvGraphicFramePr>
        <p:xfrm>
          <a:off x="395536" y="4293096"/>
          <a:ext cx="849694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5812"/>
                <a:gridCol w="1471132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Next</a:t>
                      </a:r>
                      <a:r>
                        <a:rPr lang="pt-PT" baseline="0" dirty="0" smtClean="0"/>
                        <a:t> steps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When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Presentations and discussion on </a:t>
                      </a:r>
                      <a:r>
                        <a:rPr lang="en-GB" sz="1800" dirty="0" smtClean="0">
                          <a:hlinkClick r:id="rId2"/>
                        </a:rPr>
                        <a:t>SG double session @ EGI.TF.2012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20th</a:t>
                      </a:r>
                      <a:r>
                        <a:rPr lang="pt-PT" baseline="0" dirty="0" smtClean="0"/>
                        <a:t> Sep.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More contributions based on the presentations and discussions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Mid</a:t>
                      </a:r>
                      <a:r>
                        <a:rPr lang="pt-PT" baseline="0" dirty="0" smtClean="0"/>
                        <a:t> Oct.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EGI </a:t>
                      </a:r>
                      <a:r>
                        <a:rPr lang="en-GB" sz="1800" dirty="0" err="1" smtClean="0"/>
                        <a:t>AppDB</a:t>
                      </a:r>
                      <a:r>
                        <a:rPr lang="en-GB" sz="1800" dirty="0" smtClean="0"/>
                        <a:t> / EGI website improvements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Last</a:t>
                      </a:r>
                      <a:r>
                        <a:rPr lang="pt-PT" baseline="0" dirty="0" smtClean="0"/>
                        <a:t> month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 Primer –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07293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 smtClean="0"/>
              <a:t>1 </a:t>
            </a:r>
            <a:r>
              <a:rPr lang="en-US" sz="2000" u="sng" dirty="0"/>
              <a:t>INTRODUCTION</a:t>
            </a:r>
            <a:endParaRPr lang="en-US" sz="2000" dirty="0"/>
          </a:p>
          <a:p>
            <a:pPr marL="0" indent="0">
              <a:buNone/>
            </a:pPr>
            <a:r>
              <a:rPr lang="en-US" sz="2000" u="sng" dirty="0"/>
              <a:t>2 DEFINITIONS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u="sng" dirty="0"/>
              <a:t>2.1 Distinction Between "Enabling Technology", "SG Framework", and "SG Instance"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u="sng" dirty="0"/>
              <a:t>2.2 Front-end, Back-end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u="sng" dirty="0"/>
              <a:t>2.3 </a:t>
            </a:r>
            <a:r>
              <a:rPr lang="en-US" sz="2000" u="sng" dirty="0" smtClean="0"/>
              <a:t>Roles</a:t>
            </a:r>
            <a:r>
              <a:rPr lang="en-US" sz="2000" u="sng" dirty="0"/>
              <a:t>: Gateway User (Community), Developer, and Operator; Middleware Operators and Developers</a:t>
            </a:r>
            <a:endParaRPr lang="en-US" sz="2000" dirty="0"/>
          </a:p>
          <a:p>
            <a:pPr marL="0" indent="0">
              <a:buNone/>
            </a:pPr>
            <a:r>
              <a:rPr lang="en-US" sz="2000" u="sng" dirty="0"/>
              <a:t>3 SG FUNCTIONAL </a:t>
            </a:r>
            <a:r>
              <a:rPr lang="en-US" sz="2000" u="sng" dirty="0" smtClean="0"/>
              <a:t>FEATURES/FUNCTIONALITIES </a:t>
            </a:r>
            <a:r>
              <a:rPr lang="en-US" sz="1600" u="sng" dirty="0" smtClean="0"/>
              <a:t>(e.g. Data management) </a:t>
            </a:r>
            <a:endParaRPr lang="en-US" sz="1600" dirty="0"/>
          </a:p>
          <a:p>
            <a:pPr marL="0" indent="0">
              <a:buNone/>
            </a:pPr>
            <a:r>
              <a:rPr lang="en-US" sz="2000" u="sng" dirty="0"/>
              <a:t>4 SG LIST AND COMPARISON</a:t>
            </a:r>
            <a:endParaRPr lang="en-US" sz="2000" dirty="0"/>
          </a:p>
          <a:p>
            <a:pPr marL="0" indent="0">
              <a:buNone/>
            </a:pPr>
            <a:r>
              <a:rPr lang="en-US" sz="2000" u="sng" dirty="0"/>
              <a:t>5 SG </a:t>
            </a:r>
            <a:r>
              <a:rPr lang="en-US" sz="2000" u="sng" dirty="0" smtClean="0"/>
              <a:t>QUALITIES </a:t>
            </a:r>
            <a:r>
              <a:rPr lang="en-US" sz="1600" u="sng" dirty="0" smtClean="0"/>
              <a:t>(from different points of view)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2000" u="sng" dirty="0" smtClean="0"/>
              <a:t>5.1 SG Developers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u="sng" dirty="0" smtClean="0"/>
              <a:t>5.2 SG Operators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u="sng" dirty="0" smtClean="0"/>
              <a:t>5.3 </a:t>
            </a:r>
            <a:r>
              <a:rPr lang="en-US" sz="2000" u="sng" dirty="0"/>
              <a:t>Application Developers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u="sng" dirty="0" smtClean="0"/>
              <a:t>5.4 </a:t>
            </a:r>
            <a:r>
              <a:rPr lang="en-US" sz="2000" u="sng" dirty="0"/>
              <a:t>End-users</a:t>
            </a:r>
            <a:endParaRPr lang="en-US" sz="20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DB0E-2040-47C8-BCAE-07E370C66850}" type="datetime1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6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SG Primer – current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6 FOR SG (FRAMEWORK) DEVELOPERS AND OPERATORS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u="sng" dirty="0"/>
              <a:t>6.1 What is their Role?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u="sng" dirty="0"/>
              <a:t>6.2 What is Expected from Them?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u="sng" dirty="0"/>
              <a:t>6.3 Who are these Players in Europe</a:t>
            </a:r>
            <a:r>
              <a:rPr lang="en-US" sz="2000" u="sng" dirty="0" smtClean="0"/>
              <a:t>?</a:t>
            </a:r>
          </a:p>
          <a:p>
            <a:pPr marL="0" indent="0">
              <a:buNone/>
            </a:pPr>
            <a:r>
              <a:rPr lang="en-US" sz="2000" u="sng" dirty="0" smtClean="0"/>
              <a:t>7 </a:t>
            </a:r>
            <a:r>
              <a:rPr lang="en-US" sz="2000" u="sng" dirty="0"/>
              <a:t>FOR SG (INSTANCE) DEVELOPERS AND OPERATORS</a:t>
            </a:r>
            <a:endParaRPr lang="en-US" sz="2000" dirty="0"/>
          </a:p>
          <a:p>
            <a:pPr marL="0" indent="0">
              <a:buNone/>
            </a:pPr>
            <a:r>
              <a:rPr lang="en-US" sz="2000" b="1" u="sng" dirty="0"/>
              <a:t>8 STEPS OF BUILDING YOUR SG</a:t>
            </a:r>
            <a:endParaRPr lang="en-US" sz="2000" b="1" dirty="0"/>
          </a:p>
          <a:p>
            <a:pPr marL="457200" lvl="1" indent="0">
              <a:buNone/>
            </a:pPr>
            <a:r>
              <a:rPr lang="en-US" sz="2000" b="1" u="sng" dirty="0"/>
              <a:t>8.1 Create an Exact List of Requirements your SG Should Meet</a:t>
            </a:r>
            <a:endParaRPr lang="en-US" sz="2000" b="1" dirty="0"/>
          </a:p>
          <a:p>
            <a:pPr marL="457200" lvl="1" indent="0">
              <a:buNone/>
            </a:pPr>
            <a:r>
              <a:rPr lang="en-US" sz="2000" b="1" u="sng" dirty="0"/>
              <a:t>8.2 Choose Technologies based on Resources and Time</a:t>
            </a:r>
            <a:endParaRPr lang="en-US" sz="2000" b="1" dirty="0"/>
          </a:p>
          <a:p>
            <a:pPr marL="457200" lvl="1" indent="0">
              <a:buNone/>
            </a:pPr>
            <a:r>
              <a:rPr lang="en-US" sz="2000" b="1" u="sng" dirty="0"/>
              <a:t>8.3 Building Portals from Reusable Components</a:t>
            </a:r>
            <a:endParaRPr lang="en-US" sz="2000" b="1" dirty="0"/>
          </a:p>
          <a:p>
            <a:pPr marL="457200" lvl="1" indent="0">
              <a:buNone/>
            </a:pPr>
            <a:r>
              <a:rPr lang="en-US" sz="2000" b="1" u="sng" dirty="0"/>
              <a:t>8.4 Select a Development Team with User Interface (UI) Experience</a:t>
            </a:r>
            <a:endParaRPr lang="en-US" sz="2000" b="1" dirty="0"/>
          </a:p>
          <a:p>
            <a:pPr marL="457200" lvl="1" indent="0">
              <a:buNone/>
            </a:pPr>
            <a:r>
              <a:rPr lang="en-US" sz="2000" b="1" u="sng" dirty="0"/>
              <a:t>8.5 Plan for the Long Term</a:t>
            </a:r>
            <a:endParaRPr lang="en-US" sz="2000" b="1" dirty="0"/>
          </a:p>
          <a:p>
            <a:pPr marL="457200" lvl="1" indent="0">
              <a:buNone/>
            </a:pPr>
            <a:r>
              <a:rPr lang="en-US" sz="2000" b="1" u="sng" dirty="0"/>
              <a:t>8.6 Develop in Stages</a:t>
            </a:r>
            <a:endParaRPr lang="en-US" sz="2000" b="1" dirty="0"/>
          </a:p>
          <a:p>
            <a:pPr marL="0" indent="0">
              <a:buNone/>
            </a:pPr>
            <a:r>
              <a:rPr lang="en-US" sz="2000" u="sng" dirty="0"/>
              <a:t>9 INTEGRATION WITH EGI </a:t>
            </a:r>
            <a:r>
              <a:rPr lang="en-US" sz="2000" u="sng" dirty="0" smtClean="0"/>
              <a:t>INFRASTRUCTURE </a:t>
            </a:r>
            <a:r>
              <a:rPr lang="en-US" sz="2000" u="sng" dirty="0" smtClean="0">
                <a:sym typeface="Wingdings" pitchFamily="2" charset="2"/>
              </a:rPr>
              <a:t> next slide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DB0E-2040-47C8-BCAE-07E370C66850}" type="datetime1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53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INTEGRATION WITH EGI </a:t>
            </a:r>
            <a:r>
              <a:rPr lang="en-US" sz="3600" dirty="0" smtClean="0"/>
              <a:t>INFRASTRUCTURE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353300" cy="4525963"/>
          </a:xfrm>
        </p:spPr>
        <p:txBody>
          <a:bodyPr/>
          <a:lstStyle/>
          <a:p>
            <a:r>
              <a:rPr lang="en-US" sz="2400" dirty="0"/>
              <a:t>EGI.eu </a:t>
            </a:r>
            <a:r>
              <a:rPr lang="en-US" sz="2400" dirty="0" smtClean="0"/>
              <a:t>policies</a:t>
            </a:r>
            <a:r>
              <a:rPr lang="en-US" sz="1600" dirty="0"/>
              <a:t> </a:t>
            </a:r>
            <a:r>
              <a:rPr lang="en-US" sz="2000" dirty="0" smtClean="0"/>
              <a:t>(VO Portal, Service </a:t>
            </a:r>
            <a:r>
              <a:rPr lang="en-US" sz="2000" dirty="0"/>
              <a:t>Operations </a:t>
            </a:r>
            <a:r>
              <a:rPr lang="en-US" sz="2000" dirty="0" smtClean="0"/>
              <a:t>Security, Traceability </a:t>
            </a:r>
            <a:r>
              <a:rPr lang="en-US" sz="2000" dirty="0"/>
              <a:t>and </a:t>
            </a:r>
            <a:r>
              <a:rPr lang="en-US" sz="2000" dirty="0" smtClean="0"/>
              <a:t>Logging, Security </a:t>
            </a:r>
            <a:r>
              <a:rPr lang="en-US" sz="2000" dirty="0"/>
              <a:t>Incident Response </a:t>
            </a:r>
            <a:r>
              <a:rPr lang="en-US" sz="2000" dirty="0" smtClean="0"/>
              <a:t>Policy)</a:t>
            </a:r>
            <a:endParaRPr lang="en-US" sz="2000" dirty="0"/>
          </a:p>
          <a:p>
            <a:r>
              <a:rPr lang="en-US" sz="2400" dirty="0"/>
              <a:t>How to keep track of user identities and activities inside the portal and on the grid </a:t>
            </a:r>
            <a:endParaRPr lang="en-US" sz="2400" dirty="0" smtClean="0"/>
          </a:p>
          <a:p>
            <a:r>
              <a:rPr lang="en-US" sz="2400" b="1" dirty="0" smtClean="0"/>
              <a:t>How </a:t>
            </a:r>
            <a:r>
              <a:rPr lang="en-US" sz="2400" b="1" dirty="0"/>
              <a:t>to integrate EGI portals with identity federations</a:t>
            </a:r>
          </a:p>
          <a:p>
            <a:r>
              <a:rPr lang="en-US" sz="2400" b="1" dirty="0" smtClean="0"/>
              <a:t>How </a:t>
            </a:r>
            <a:r>
              <a:rPr lang="en-US" sz="2400" b="1" dirty="0"/>
              <a:t>to integrate portals with EGI monitoring </a:t>
            </a:r>
            <a:r>
              <a:rPr lang="en-US" sz="2400" b="1" dirty="0" smtClean="0"/>
              <a:t>system</a:t>
            </a:r>
            <a:endParaRPr lang="en-US" sz="2400" b="1" dirty="0"/>
          </a:p>
          <a:p>
            <a:r>
              <a:rPr lang="en-US" sz="2400" b="1" dirty="0"/>
              <a:t>How to integrate portals with EGI accounting </a:t>
            </a:r>
            <a:r>
              <a:rPr lang="en-US" sz="2400" b="1" dirty="0" smtClean="0"/>
              <a:t>system</a:t>
            </a:r>
          </a:p>
          <a:p>
            <a:r>
              <a:rPr lang="en-US" sz="2400" b="1" dirty="0" smtClean="0"/>
              <a:t>How </a:t>
            </a:r>
            <a:r>
              <a:rPr lang="en-US" sz="2400" b="1" dirty="0"/>
              <a:t>to integrate portals &amp; enabling technologies with EGI Applications </a:t>
            </a:r>
            <a:r>
              <a:rPr lang="en-US" sz="2400" b="1" dirty="0" smtClean="0"/>
              <a:t>Database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future of science gateway and EGI support 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DB0E-2040-47C8-BCAE-07E370C66850}" type="datetime1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Thank you!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353300" cy="4525963"/>
          </a:xfrm>
        </p:spPr>
        <p:txBody>
          <a:bodyPr/>
          <a:lstStyle/>
          <a:p>
            <a:endParaRPr lang="en-US" sz="24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DB0E-2040-47C8-BCAE-07E370C66850}" type="datetime1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68452" y="4221088"/>
            <a:ext cx="4464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dirty="0">
                <a:hlinkClick r:id="rId2"/>
              </a:rPr>
              <a:t>http://go.egi.eu/sgp-vt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051720" y="3429000"/>
            <a:ext cx="517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Science Gateway Primer – Virtual Team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87011197"/>
      </p:ext>
    </p:extLst>
  </p:cSld>
  <p:clrMapOvr>
    <a:masterClrMapping/>
  </p:clrMapOvr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147</TotalTime>
  <Words>456</Words>
  <Application>Microsoft Office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EGITheme1</vt:lpstr>
      <vt:lpstr>Science Gateway session introduction</vt:lpstr>
      <vt:lpstr>SGP-VT Project</vt:lpstr>
      <vt:lpstr>EGI AppDB</vt:lpstr>
      <vt:lpstr>Project and members</vt:lpstr>
      <vt:lpstr>Progress and plans</vt:lpstr>
      <vt:lpstr>SG Primer – current status</vt:lpstr>
      <vt:lpstr>SG Primer – current status</vt:lpstr>
      <vt:lpstr>INTEGRATION WITH EGI INFRASTRUCTURE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SGP-VT: intro</dc:title>
  <dc:creator>Robert Lovas</dc:creator>
  <cp:lastModifiedBy>Robert Lovas</cp:lastModifiedBy>
  <cp:revision>529</cp:revision>
  <cp:lastPrinted>2012-06-07T12:31:51Z</cp:lastPrinted>
  <dcterms:created xsi:type="dcterms:W3CDTF">2012-06-02T14:07:39Z</dcterms:created>
  <dcterms:modified xsi:type="dcterms:W3CDTF">2012-09-20T07:16:41Z</dcterms:modified>
</cp:coreProperties>
</file>