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diagrams/layout6.xml" ContentType="application/vnd.openxmlformats-officedocument.drawingml.diagram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6" r:id="rId2"/>
    <p:sldId id="309" r:id="rId3"/>
    <p:sldId id="257" r:id="rId4"/>
    <p:sldId id="260" r:id="rId5"/>
    <p:sldId id="261" r:id="rId6"/>
    <p:sldId id="292" r:id="rId7"/>
    <p:sldId id="268" r:id="rId8"/>
    <p:sldId id="299" r:id="rId9"/>
    <p:sldId id="273" r:id="rId10"/>
    <p:sldId id="307" r:id="rId11"/>
    <p:sldId id="276" r:id="rId12"/>
    <p:sldId id="308" r:id="rId13"/>
    <p:sldId id="274" r:id="rId14"/>
    <p:sldId id="279" r:id="rId15"/>
    <p:sldId id="286" r:id="rId16"/>
    <p:sldId id="300" r:id="rId17"/>
    <p:sldId id="304" r:id="rId18"/>
    <p:sldId id="301" r:id="rId19"/>
    <p:sldId id="302" r:id="rId20"/>
    <p:sldId id="303" r:id="rId21"/>
    <p:sldId id="305" r:id="rId22"/>
  </p:sldIdLst>
  <p:sldSz cx="9144000" cy="6858000" type="screen4x3"/>
  <p:notesSz cx="7102475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792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79" d="100"/>
          <a:sy n="79" d="100"/>
        </p:scale>
        <p:origin x="-2456" y="-96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141F9-1CB4-4E77-B412-123FC36A057F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5700206-C9A8-46FB-831F-F2614AE6D6A5}">
      <dgm:prSet phldrT="[Testo]" custT="1"/>
      <dgm:spPr>
        <a:solidFill>
          <a:srgbClr val="FF3300"/>
        </a:solidFill>
      </dgm:spPr>
      <dgm:t>
        <a:bodyPr/>
        <a:lstStyle/>
        <a:p>
          <a:endParaRPr lang="en-GB" sz="1200" b="1" dirty="0"/>
        </a:p>
      </dgm:t>
    </dgm:pt>
    <dgm:pt modelId="{7BBC248F-A32E-4C19-B009-723C41464D9E}" type="parTrans" cxnId="{85C24D44-FB9C-497D-A899-6CFA3D4AFD2B}">
      <dgm:prSet/>
      <dgm:spPr/>
      <dgm:t>
        <a:bodyPr/>
        <a:lstStyle/>
        <a:p>
          <a:endParaRPr lang="en-GB"/>
        </a:p>
      </dgm:t>
    </dgm:pt>
    <dgm:pt modelId="{A824FE26-779F-4673-9B68-B5B0A8A3A5CA}" type="sibTrans" cxnId="{85C24D44-FB9C-497D-A899-6CFA3D4AFD2B}">
      <dgm:prSet/>
      <dgm:spPr/>
      <dgm:t>
        <a:bodyPr/>
        <a:lstStyle/>
        <a:p>
          <a:endParaRPr lang="en-GB"/>
        </a:p>
      </dgm:t>
    </dgm:pt>
    <dgm:pt modelId="{62C895F3-E82B-4E87-819E-430D6E1FDB70}">
      <dgm:prSet phldrT="[Testo]"/>
      <dgm:spPr/>
      <dgm:t>
        <a:bodyPr/>
        <a:lstStyle/>
        <a:p>
          <a:endParaRPr lang="en-GB" dirty="0"/>
        </a:p>
      </dgm:t>
    </dgm:pt>
    <dgm:pt modelId="{AA599C56-2CC2-4A50-9028-CA9A1B70C87C}" type="parTrans" cxnId="{29A8600B-A722-4EAA-9F57-FDD8E8243728}">
      <dgm:prSet/>
      <dgm:spPr/>
      <dgm:t>
        <a:bodyPr/>
        <a:lstStyle/>
        <a:p>
          <a:endParaRPr lang="en-GB"/>
        </a:p>
      </dgm:t>
    </dgm:pt>
    <dgm:pt modelId="{AD0687FF-AE2C-45B9-AB73-77421D4CD343}" type="sibTrans" cxnId="{29A8600B-A722-4EAA-9F57-FDD8E8243728}">
      <dgm:prSet/>
      <dgm:spPr/>
      <dgm:t>
        <a:bodyPr/>
        <a:lstStyle/>
        <a:p>
          <a:endParaRPr lang="en-GB"/>
        </a:p>
      </dgm:t>
    </dgm:pt>
    <dgm:pt modelId="{2B1902EF-DD53-4FB6-AD7E-CE1DB65F66B4}">
      <dgm:prSet phldrT="[Testo]"/>
      <dgm:spPr/>
      <dgm:t>
        <a:bodyPr/>
        <a:lstStyle/>
        <a:p>
          <a:endParaRPr lang="en-GB" dirty="0"/>
        </a:p>
      </dgm:t>
    </dgm:pt>
    <dgm:pt modelId="{D1BF0727-8262-40A8-A55A-E7A63482E88A}" type="parTrans" cxnId="{D5015EF7-7504-4E00-9A2B-F0FF3B960457}">
      <dgm:prSet/>
      <dgm:spPr/>
      <dgm:t>
        <a:bodyPr/>
        <a:lstStyle/>
        <a:p>
          <a:endParaRPr lang="en-GB"/>
        </a:p>
      </dgm:t>
    </dgm:pt>
    <dgm:pt modelId="{3B40CC3F-302C-4ACB-BE4D-0C40BAB24BCC}" type="sibTrans" cxnId="{D5015EF7-7504-4E00-9A2B-F0FF3B960457}">
      <dgm:prSet/>
      <dgm:spPr/>
      <dgm:t>
        <a:bodyPr/>
        <a:lstStyle/>
        <a:p>
          <a:endParaRPr lang="en-GB"/>
        </a:p>
      </dgm:t>
    </dgm:pt>
    <dgm:pt modelId="{85D51509-DBB8-4F1E-917F-A794F95ABF2F}">
      <dgm:prSet phldrT="[Testo]"/>
      <dgm:spPr/>
      <dgm:t>
        <a:bodyPr/>
        <a:lstStyle/>
        <a:p>
          <a:endParaRPr lang="en-GB" dirty="0"/>
        </a:p>
      </dgm:t>
    </dgm:pt>
    <dgm:pt modelId="{B3B57E43-1E9D-49DB-BA54-CB4DAFD5B637}" type="parTrans" cxnId="{DE491617-FDA7-45D2-9130-19874788D046}">
      <dgm:prSet/>
      <dgm:spPr/>
      <dgm:t>
        <a:bodyPr/>
        <a:lstStyle/>
        <a:p>
          <a:endParaRPr lang="en-GB"/>
        </a:p>
      </dgm:t>
    </dgm:pt>
    <dgm:pt modelId="{ECA62857-92D4-42A7-8342-E5952B6DD046}" type="sibTrans" cxnId="{DE491617-FDA7-45D2-9130-19874788D046}">
      <dgm:prSet/>
      <dgm:spPr/>
      <dgm:t>
        <a:bodyPr/>
        <a:lstStyle/>
        <a:p>
          <a:endParaRPr lang="en-GB"/>
        </a:p>
      </dgm:t>
    </dgm:pt>
    <dgm:pt modelId="{4A356708-1E95-47BC-B531-A058321E6387}">
      <dgm:prSet phldrT="[Testo]"/>
      <dgm:spPr/>
      <dgm:t>
        <a:bodyPr/>
        <a:lstStyle/>
        <a:p>
          <a:endParaRPr lang="en-GB" dirty="0"/>
        </a:p>
      </dgm:t>
    </dgm:pt>
    <dgm:pt modelId="{F544ADE9-6953-46F3-9C27-658529E4C051}" type="parTrans" cxnId="{D76D0F1F-7127-47D8-8DC1-277F83F5E2D5}">
      <dgm:prSet/>
      <dgm:spPr/>
      <dgm:t>
        <a:bodyPr/>
        <a:lstStyle/>
        <a:p>
          <a:endParaRPr lang="en-GB"/>
        </a:p>
      </dgm:t>
    </dgm:pt>
    <dgm:pt modelId="{AB28AA0C-D193-4819-96C8-315BAD9790FA}" type="sibTrans" cxnId="{D76D0F1F-7127-47D8-8DC1-277F83F5E2D5}">
      <dgm:prSet/>
      <dgm:spPr/>
      <dgm:t>
        <a:bodyPr/>
        <a:lstStyle/>
        <a:p>
          <a:endParaRPr lang="en-GB"/>
        </a:p>
      </dgm:t>
    </dgm:pt>
    <dgm:pt modelId="{CA833BF4-F068-4E05-B0AC-3C5BF7EC1C42}">
      <dgm:prSet phldrT="[Testo]"/>
      <dgm:spPr/>
      <dgm:t>
        <a:bodyPr/>
        <a:lstStyle/>
        <a:p>
          <a:endParaRPr lang="en-GB" dirty="0"/>
        </a:p>
      </dgm:t>
    </dgm:pt>
    <dgm:pt modelId="{3E704BEC-DCB5-4BD8-8BB9-703D85F99181}" type="parTrans" cxnId="{FA730C06-3C5A-43E7-9874-7F0C2A677D01}">
      <dgm:prSet/>
      <dgm:spPr/>
      <dgm:t>
        <a:bodyPr/>
        <a:lstStyle/>
        <a:p>
          <a:endParaRPr lang="en-GB"/>
        </a:p>
      </dgm:t>
    </dgm:pt>
    <dgm:pt modelId="{B70A69ED-D313-4B70-A97A-C786CB870130}" type="sibTrans" cxnId="{FA730C06-3C5A-43E7-9874-7F0C2A677D01}">
      <dgm:prSet/>
      <dgm:spPr/>
      <dgm:t>
        <a:bodyPr/>
        <a:lstStyle/>
        <a:p>
          <a:endParaRPr lang="en-GB"/>
        </a:p>
      </dgm:t>
    </dgm:pt>
    <dgm:pt modelId="{E001515E-AD30-4DEC-94E7-71EAD1DB30F7}">
      <dgm:prSet phldrT="[Testo]"/>
      <dgm:spPr/>
      <dgm:t>
        <a:bodyPr/>
        <a:lstStyle/>
        <a:p>
          <a:endParaRPr lang="en-GB" dirty="0"/>
        </a:p>
      </dgm:t>
    </dgm:pt>
    <dgm:pt modelId="{515EB786-04F5-4365-80B2-96694B24A005}" type="parTrans" cxnId="{E361DC0F-9085-4AA9-9194-D49D8C6CB3CF}">
      <dgm:prSet/>
      <dgm:spPr/>
      <dgm:t>
        <a:bodyPr/>
        <a:lstStyle/>
        <a:p>
          <a:endParaRPr lang="en-GB"/>
        </a:p>
      </dgm:t>
    </dgm:pt>
    <dgm:pt modelId="{4A55B9E7-22E0-4ADB-903C-72EAD4D9ECDD}" type="sibTrans" cxnId="{E361DC0F-9085-4AA9-9194-D49D8C6CB3CF}">
      <dgm:prSet/>
      <dgm:spPr/>
      <dgm:t>
        <a:bodyPr/>
        <a:lstStyle/>
        <a:p>
          <a:endParaRPr lang="en-GB"/>
        </a:p>
      </dgm:t>
    </dgm:pt>
    <dgm:pt modelId="{1B17DDEF-B856-4971-8F3F-07967519134A}">
      <dgm:prSet phldrT="[Testo]"/>
      <dgm:spPr/>
      <dgm:t>
        <a:bodyPr/>
        <a:lstStyle/>
        <a:p>
          <a:endParaRPr lang="en-GB" dirty="0"/>
        </a:p>
      </dgm:t>
    </dgm:pt>
    <dgm:pt modelId="{12E48544-F0C8-4A7F-8242-40CB5C3951E7}" type="parTrans" cxnId="{0BAEFFA8-ECC3-42C1-9188-98CA1BFF77BF}">
      <dgm:prSet/>
      <dgm:spPr/>
      <dgm:t>
        <a:bodyPr/>
        <a:lstStyle/>
        <a:p>
          <a:endParaRPr lang="en-GB"/>
        </a:p>
      </dgm:t>
    </dgm:pt>
    <dgm:pt modelId="{4395F825-E6C5-49CF-8CB1-58B7055DCC32}" type="sibTrans" cxnId="{0BAEFFA8-ECC3-42C1-9188-98CA1BFF77BF}">
      <dgm:prSet/>
      <dgm:spPr/>
      <dgm:t>
        <a:bodyPr/>
        <a:lstStyle/>
        <a:p>
          <a:endParaRPr lang="en-GB"/>
        </a:p>
      </dgm:t>
    </dgm:pt>
    <dgm:pt modelId="{27435232-1C2B-4BF8-9429-8F79D55485B4}" type="pres">
      <dgm:prSet presAssocID="{76C141F9-1CB4-4E77-B412-123FC36A057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E925C50-60E2-4E56-B24E-4F3061E12655}" type="pres">
      <dgm:prSet presAssocID="{A5700206-C9A8-46FB-831F-F2614AE6D6A5}" presName="centerShape" presStyleLbl="node0" presStyleIdx="0" presStyleCnt="1" custScaleX="139309" custScaleY="137525"/>
      <dgm:spPr/>
      <dgm:t>
        <a:bodyPr/>
        <a:lstStyle/>
        <a:p>
          <a:endParaRPr lang="en-GB"/>
        </a:p>
      </dgm:t>
    </dgm:pt>
    <dgm:pt modelId="{83E17BBB-C7E5-4FCA-A47F-CE773E90008F}" type="pres">
      <dgm:prSet presAssocID="{AA599C56-2CC2-4A50-9028-CA9A1B70C87C}" presName="Name9" presStyleLbl="parChTrans1D2" presStyleIdx="0" presStyleCnt="7"/>
      <dgm:spPr/>
      <dgm:t>
        <a:bodyPr/>
        <a:lstStyle/>
        <a:p>
          <a:endParaRPr lang="en-GB"/>
        </a:p>
      </dgm:t>
    </dgm:pt>
    <dgm:pt modelId="{81CD1C5B-CE58-46FC-B648-9F53F84D87D7}" type="pres">
      <dgm:prSet presAssocID="{AA599C56-2CC2-4A50-9028-CA9A1B70C87C}" presName="connTx" presStyleLbl="parChTrans1D2" presStyleIdx="0" presStyleCnt="7"/>
      <dgm:spPr/>
      <dgm:t>
        <a:bodyPr/>
        <a:lstStyle/>
        <a:p>
          <a:endParaRPr lang="en-GB"/>
        </a:p>
      </dgm:t>
    </dgm:pt>
    <dgm:pt modelId="{EC8DA775-263B-440E-9493-49081B717153}" type="pres">
      <dgm:prSet presAssocID="{62C895F3-E82B-4E87-819E-430D6E1FDB7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2FB13B-B32C-48E8-8715-5FA3D7AEDC66}" type="pres">
      <dgm:prSet presAssocID="{D1BF0727-8262-40A8-A55A-E7A63482E88A}" presName="Name9" presStyleLbl="parChTrans1D2" presStyleIdx="1" presStyleCnt="7"/>
      <dgm:spPr/>
      <dgm:t>
        <a:bodyPr/>
        <a:lstStyle/>
        <a:p>
          <a:endParaRPr lang="en-GB"/>
        </a:p>
      </dgm:t>
    </dgm:pt>
    <dgm:pt modelId="{13FC60E9-4694-467A-AE82-6B42F1AD237E}" type="pres">
      <dgm:prSet presAssocID="{D1BF0727-8262-40A8-A55A-E7A63482E88A}" presName="connTx" presStyleLbl="parChTrans1D2" presStyleIdx="1" presStyleCnt="7"/>
      <dgm:spPr/>
      <dgm:t>
        <a:bodyPr/>
        <a:lstStyle/>
        <a:p>
          <a:endParaRPr lang="en-GB"/>
        </a:p>
      </dgm:t>
    </dgm:pt>
    <dgm:pt modelId="{DDB7F196-AD0E-44FE-B36A-F6D6055D6E50}" type="pres">
      <dgm:prSet presAssocID="{2B1902EF-DD53-4FB6-AD7E-CE1DB65F66B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94CF68-5157-4787-97C4-54733C3EDCB7}" type="pres">
      <dgm:prSet presAssocID="{F544ADE9-6953-46F3-9C27-658529E4C051}" presName="Name9" presStyleLbl="parChTrans1D2" presStyleIdx="2" presStyleCnt="7"/>
      <dgm:spPr/>
      <dgm:t>
        <a:bodyPr/>
        <a:lstStyle/>
        <a:p>
          <a:endParaRPr lang="en-GB"/>
        </a:p>
      </dgm:t>
    </dgm:pt>
    <dgm:pt modelId="{0ADD1241-8357-4E94-869C-0E0511B52A50}" type="pres">
      <dgm:prSet presAssocID="{F544ADE9-6953-46F3-9C27-658529E4C051}" presName="connTx" presStyleLbl="parChTrans1D2" presStyleIdx="2" presStyleCnt="7"/>
      <dgm:spPr/>
      <dgm:t>
        <a:bodyPr/>
        <a:lstStyle/>
        <a:p>
          <a:endParaRPr lang="en-GB"/>
        </a:p>
      </dgm:t>
    </dgm:pt>
    <dgm:pt modelId="{6DA7841C-77A2-45A9-AB09-80D6A7A5461E}" type="pres">
      <dgm:prSet presAssocID="{4A356708-1E95-47BC-B531-A058321E638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8B1EB9-7908-440C-BF12-038159CED578}" type="pres">
      <dgm:prSet presAssocID="{3E704BEC-DCB5-4BD8-8BB9-703D85F99181}" presName="Name9" presStyleLbl="parChTrans1D2" presStyleIdx="3" presStyleCnt="7"/>
      <dgm:spPr/>
      <dgm:t>
        <a:bodyPr/>
        <a:lstStyle/>
        <a:p>
          <a:endParaRPr lang="en-GB"/>
        </a:p>
      </dgm:t>
    </dgm:pt>
    <dgm:pt modelId="{0B76AB36-B199-4CB5-8C15-0A76041C0E3A}" type="pres">
      <dgm:prSet presAssocID="{3E704BEC-DCB5-4BD8-8BB9-703D85F99181}" presName="connTx" presStyleLbl="parChTrans1D2" presStyleIdx="3" presStyleCnt="7"/>
      <dgm:spPr/>
      <dgm:t>
        <a:bodyPr/>
        <a:lstStyle/>
        <a:p>
          <a:endParaRPr lang="en-GB"/>
        </a:p>
      </dgm:t>
    </dgm:pt>
    <dgm:pt modelId="{DBD19078-F350-4F5F-909D-CC5489731D8E}" type="pres">
      <dgm:prSet presAssocID="{CA833BF4-F068-4E05-B0AC-3C5BF7EC1C4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01310C-7D8D-4420-923B-CDADBFF9D76B}" type="pres">
      <dgm:prSet presAssocID="{515EB786-04F5-4365-80B2-96694B24A005}" presName="Name9" presStyleLbl="parChTrans1D2" presStyleIdx="4" presStyleCnt="7"/>
      <dgm:spPr/>
      <dgm:t>
        <a:bodyPr/>
        <a:lstStyle/>
        <a:p>
          <a:endParaRPr lang="en-GB"/>
        </a:p>
      </dgm:t>
    </dgm:pt>
    <dgm:pt modelId="{18DE8373-9BF2-4A26-8B36-89E70DCE9E7B}" type="pres">
      <dgm:prSet presAssocID="{515EB786-04F5-4365-80B2-96694B24A005}" presName="connTx" presStyleLbl="parChTrans1D2" presStyleIdx="4" presStyleCnt="7"/>
      <dgm:spPr/>
      <dgm:t>
        <a:bodyPr/>
        <a:lstStyle/>
        <a:p>
          <a:endParaRPr lang="en-GB"/>
        </a:p>
      </dgm:t>
    </dgm:pt>
    <dgm:pt modelId="{F837E308-A9E8-455B-A430-636426DDD1B7}" type="pres">
      <dgm:prSet presAssocID="{E001515E-AD30-4DEC-94E7-71EAD1DB30F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123AC9-0CA2-4B76-9258-F60CF564ABE2}" type="pres">
      <dgm:prSet presAssocID="{12E48544-F0C8-4A7F-8242-40CB5C3951E7}" presName="Name9" presStyleLbl="parChTrans1D2" presStyleIdx="5" presStyleCnt="7"/>
      <dgm:spPr/>
      <dgm:t>
        <a:bodyPr/>
        <a:lstStyle/>
        <a:p>
          <a:endParaRPr lang="en-GB"/>
        </a:p>
      </dgm:t>
    </dgm:pt>
    <dgm:pt modelId="{15988A26-EA58-454B-908B-FA931E012821}" type="pres">
      <dgm:prSet presAssocID="{12E48544-F0C8-4A7F-8242-40CB5C3951E7}" presName="connTx" presStyleLbl="parChTrans1D2" presStyleIdx="5" presStyleCnt="7"/>
      <dgm:spPr/>
      <dgm:t>
        <a:bodyPr/>
        <a:lstStyle/>
        <a:p>
          <a:endParaRPr lang="en-GB"/>
        </a:p>
      </dgm:t>
    </dgm:pt>
    <dgm:pt modelId="{9FFE370E-5D13-49E3-A683-F3A86BC62194}" type="pres">
      <dgm:prSet presAssocID="{1B17DDEF-B856-4971-8F3F-07967519134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D5BCBE-BC5C-4DD8-A3A6-61D56D6B0AD6}" type="pres">
      <dgm:prSet presAssocID="{B3B57E43-1E9D-49DB-BA54-CB4DAFD5B637}" presName="Name9" presStyleLbl="parChTrans1D2" presStyleIdx="6" presStyleCnt="7"/>
      <dgm:spPr/>
      <dgm:t>
        <a:bodyPr/>
        <a:lstStyle/>
        <a:p>
          <a:endParaRPr lang="en-GB"/>
        </a:p>
      </dgm:t>
    </dgm:pt>
    <dgm:pt modelId="{6476A086-DA7A-499C-8014-AB0BFC298CDE}" type="pres">
      <dgm:prSet presAssocID="{B3B57E43-1E9D-49DB-BA54-CB4DAFD5B637}" presName="connTx" presStyleLbl="parChTrans1D2" presStyleIdx="6" presStyleCnt="7"/>
      <dgm:spPr/>
      <dgm:t>
        <a:bodyPr/>
        <a:lstStyle/>
        <a:p>
          <a:endParaRPr lang="en-GB"/>
        </a:p>
      </dgm:t>
    </dgm:pt>
    <dgm:pt modelId="{914FDC4A-3022-4B08-9069-815062FA1DA8}" type="pres">
      <dgm:prSet presAssocID="{85D51509-DBB8-4F1E-917F-A794F95ABF2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FEDCC2B-83AB-0948-B467-2AEAF16EE398}" type="presOf" srcId="{515EB786-04F5-4365-80B2-96694B24A005}" destId="{0001310C-7D8D-4420-923B-CDADBFF9D76B}" srcOrd="0" destOrd="0" presId="urn:microsoft.com/office/officeart/2005/8/layout/radial1"/>
    <dgm:cxn modelId="{3C9DECB2-0ABC-004B-8936-1495994277E4}" type="presOf" srcId="{AA599C56-2CC2-4A50-9028-CA9A1B70C87C}" destId="{81CD1C5B-CE58-46FC-B648-9F53F84D87D7}" srcOrd="1" destOrd="0" presId="urn:microsoft.com/office/officeart/2005/8/layout/radial1"/>
    <dgm:cxn modelId="{E7FC46A4-178B-9F42-BC89-2BE9C1594F8B}" type="presOf" srcId="{3E704BEC-DCB5-4BD8-8BB9-703D85F99181}" destId="{918B1EB9-7908-440C-BF12-038159CED578}" srcOrd="0" destOrd="0" presId="urn:microsoft.com/office/officeart/2005/8/layout/radial1"/>
    <dgm:cxn modelId="{29A8600B-A722-4EAA-9F57-FDD8E8243728}" srcId="{A5700206-C9A8-46FB-831F-F2614AE6D6A5}" destId="{62C895F3-E82B-4E87-819E-430D6E1FDB70}" srcOrd="0" destOrd="0" parTransId="{AA599C56-2CC2-4A50-9028-CA9A1B70C87C}" sibTransId="{AD0687FF-AE2C-45B9-AB73-77421D4CD343}"/>
    <dgm:cxn modelId="{8DF2676B-FFBF-5E43-8C65-A6FAAB64285D}" type="presOf" srcId="{F544ADE9-6953-46F3-9C27-658529E4C051}" destId="{A694CF68-5157-4787-97C4-54733C3EDCB7}" srcOrd="0" destOrd="0" presId="urn:microsoft.com/office/officeart/2005/8/layout/radial1"/>
    <dgm:cxn modelId="{A4D5CD0E-5DCD-684F-B0DB-D2CA893C00F2}" type="presOf" srcId="{515EB786-04F5-4365-80B2-96694B24A005}" destId="{18DE8373-9BF2-4A26-8B36-89E70DCE9E7B}" srcOrd="1" destOrd="0" presId="urn:microsoft.com/office/officeart/2005/8/layout/radial1"/>
    <dgm:cxn modelId="{8C7957FA-1609-EA40-BAE8-5EDEBB47D0BC}" type="presOf" srcId="{62C895F3-E82B-4E87-819E-430D6E1FDB70}" destId="{EC8DA775-263B-440E-9493-49081B717153}" srcOrd="0" destOrd="0" presId="urn:microsoft.com/office/officeart/2005/8/layout/radial1"/>
    <dgm:cxn modelId="{E361DC0F-9085-4AA9-9194-D49D8C6CB3CF}" srcId="{A5700206-C9A8-46FB-831F-F2614AE6D6A5}" destId="{E001515E-AD30-4DEC-94E7-71EAD1DB30F7}" srcOrd="4" destOrd="0" parTransId="{515EB786-04F5-4365-80B2-96694B24A005}" sibTransId="{4A55B9E7-22E0-4ADB-903C-72EAD4D9ECDD}"/>
    <dgm:cxn modelId="{FA730C06-3C5A-43E7-9874-7F0C2A677D01}" srcId="{A5700206-C9A8-46FB-831F-F2614AE6D6A5}" destId="{CA833BF4-F068-4E05-B0AC-3C5BF7EC1C42}" srcOrd="3" destOrd="0" parTransId="{3E704BEC-DCB5-4BD8-8BB9-703D85F99181}" sibTransId="{B70A69ED-D313-4B70-A97A-C786CB870130}"/>
    <dgm:cxn modelId="{D76D0F1F-7127-47D8-8DC1-277F83F5E2D5}" srcId="{A5700206-C9A8-46FB-831F-F2614AE6D6A5}" destId="{4A356708-1E95-47BC-B531-A058321E6387}" srcOrd="2" destOrd="0" parTransId="{F544ADE9-6953-46F3-9C27-658529E4C051}" sibTransId="{AB28AA0C-D193-4819-96C8-315BAD9790FA}"/>
    <dgm:cxn modelId="{D5015EF7-7504-4E00-9A2B-F0FF3B960457}" srcId="{A5700206-C9A8-46FB-831F-F2614AE6D6A5}" destId="{2B1902EF-DD53-4FB6-AD7E-CE1DB65F66B4}" srcOrd="1" destOrd="0" parTransId="{D1BF0727-8262-40A8-A55A-E7A63482E88A}" sibTransId="{3B40CC3F-302C-4ACB-BE4D-0C40BAB24BCC}"/>
    <dgm:cxn modelId="{85C24D44-FB9C-497D-A899-6CFA3D4AFD2B}" srcId="{76C141F9-1CB4-4E77-B412-123FC36A057F}" destId="{A5700206-C9A8-46FB-831F-F2614AE6D6A5}" srcOrd="0" destOrd="0" parTransId="{7BBC248F-A32E-4C19-B009-723C41464D9E}" sibTransId="{A824FE26-779F-4673-9B68-B5B0A8A3A5CA}"/>
    <dgm:cxn modelId="{BE4B1C68-BC14-4947-8A94-EDB9B993D095}" type="presOf" srcId="{E001515E-AD30-4DEC-94E7-71EAD1DB30F7}" destId="{F837E308-A9E8-455B-A430-636426DDD1B7}" srcOrd="0" destOrd="0" presId="urn:microsoft.com/office/officeart/2005/8/layout/radial1"/>
    <dgm:cxn modelId="{DE491617-FDA7-45D2-9130-19874788D046}" srcId="{A5700206-C9A8-46FB-831F-F2614AE6D6A5}" destId="{85D51509-DBB8-4F1E-917F-A794F95ABF2F}" srcOrd="6" destOrd="0" parTransId="{B3B57E43-1E9D-49DB-BA54-CB4DAFD5B637}" sibTransId="{ECA62857-92D4-42A7-8342-E5952B6DD046}"/>
    <dgm:cxn modelId="{0BAEFFA8-ECC3-42C1-9188-98CA1BFF77BF}" srcId="{A5700206-C9A8-46FB-831F-F2614AE6D6A5}" destId="{1B17DDEF-B856-4971-8F3F-07967519134A}" srcOrd="5" destOrd="0" parTransId="{12E48544-F0C8-4A7F-8242-40CB5C3951E7}" sibTransId="{4395F825-E6C5-49CF-8CB1-58B7055DCC32}"/>
    <dgm:cxn modelId="{401C5238-9BB4-B94B-924C-121EBEA39FD1}" type="presOf" srcId="{B3B57E43-1E9D-49DB-BA54-CB4DAFD5B637}" destId="{70D5BCBE-BC5C-4DD8-A3A6-61D56D6B0AD6}" srcOrd="0" destOrd="0" presId="urn:microsoft.com/office/officeart/2005/8/layout/radial1"/>
    <dgm:cxn modelId="{265EEA19-C2B8-5C41-A40A-E115ACA08E7F}" type="presOf" srcId="{AA599C56-2CC2-4A50-9028-CA9A1B70C87C}" destId="{83E17BBB-C7E5-4FCA-A47F-CE773E90008F}" srcOrd="0" destOrd="0" presId="urn:microsoft.com/office/officeart/2005/8/layout/radial1"/>
    <dgm:cxn modelId="{E0D0962A-3CA2-984C-BA94-3CD7AF1A7C4A}" type="presOf" srcId="{4A356708-1E95-47BC-B531-A058321E6387}" destId="{6DA7841C-77A2-45A9-AB09-80D6A7A5461E}" srcOrd="0" destOrd="0" presId="urn:microsoft.com/office/officeart/2005/8/layout/radial1"/>
    <dgm:cxn modelId="{08382A3A-C257-7641-83FA-1042EADFA95E}" type="presOf" srcId="{12E48544-F0C8-4A7F-8242-40CB5C3951E7}" destId="{15988A26-EA58-454B-908B-FA931E012821}" srcOrd="1" destOrd="0" presId="urn:microsoft.com/office/officeart/2005/8/layout/radial1"/>
    <dgm:cxn modelId="{BC945874-9BBF-E440-B6ED-4A77D68A296A}" type="presOf" srcId="{2B1902EF-DD53-4FB6-AD7E-CE1DB65F66B4}" destId="{DDB7F196-AD0E-44FE-B36A-F6D6055D6E50}" srcOrd="0" destOrd="0" presId="urn:microsoft.com/office/officeart/2005/8/layout/radial1"/>
    <dgm:cxn modelId="{6FC290E3-3113-454F-AEB3-30060E6A4362}" type="presOf" srcId="{F544ADE9-6953-46F3-9C27-658529E4C051}" destId="{0ADD1241-8357-4E94-869C-0E0511B52A50}" srcOrd="1" destOrd="0" presId="urn:microsoft.com/office/officeart/2005/8/layout/radial1"/>
    <dgm:cxn modelId="{D7F4520B-4A98-D243-A205-A7A564A10743}" type="presOf" srcId="{85D51509-DBB8-4F1E-917F-A794F95ABF2F}" destId="{914FDC4A-3022-4B08-9069-815062FA1DA8}" srcOrd="0" destOrd="0" presId="urn:microsoft.com/office/officeart/2005/8/layout/radial1"/>
    <dgm:cxn modelId="{4265B5D0-C99A-BE48-9082-940F87C1CCF4}" type="presOf" srcId="{1B17DDEF-B856-4971-8F3F-07967519134A}" destId="{9FFE370E-5D13-49E3-A683-F3A86BC62194}" srcOrd="0" destOrd="0" presId="urn:microsoft.com/office/officeart/2005/8/layout/radial1"/>
    <dgm:cxn modelId="{C9BCAA16-959B-2145-BA72-2F25AF372386}" type="presOf" srcId="{A5700206-C9A8-46FB-831F-F2614AE6D6A5}" destId="{DE925C50-60E2-4E56-B24E-4F3061E12655}" srcOrd="0" destOrd="0" presId="urn:microsoft.com/office/officeart/2005/8/layout/radial1"/>
    <dgm:cxn modelId="{A4BBF862-9B82-6449-B995-552C70947DB1}" type="presOf" srcId="{D1BF0727-8262-40A8-A55A-E7A63482E88A}" destId="{13FC60E9-4694-467A-AE82-6B42F1AD237E}" srcOrd="1" destOrd="0" presId="urn:microsoft.com/office/officeart/2005/8/layout/radial1"/>
    <dgm:cxn modelId="{788BEF0E-199D-2840-9216-0672D9A6D71A}" type="presOf" srcId="{76C141F9-1CB4-4E77-B412-123FC36A057F}" destId="{27435232-1C2B-4BF8-9429-8F79D55485B4}" srcOrd="0" destOrd="0" presId="urn:microsoft.com/office/officeart/2005/8/layout/radial1"/>
    <dgm:cxn modelId="{E6E87B30-E37C-5242-8FED-5C1AF0557185}" type="presOf" srcId="{B3B57E43-1E9D-49DB-BA54-CB4DAFD5B637}" destId="{6476A086-DA7A-499C-8014-AB0BFC298CDE}" srcOrd="1" destOrd="0" presId="urn:microsoft.com/office/officeart/2005/8/layout/radial1"/>
    <dgm:cxn modelId="{F5E469F6-9AE1-7941-A20C-B56335CF2D27}" type="presOf" srcId="{CA833BF4-F068-4E05-B0AC-3C5BF7EC1C42}" destId="{DBD19078-F350-4F5F-909D-CC5489731D8E}" srcOrd="0" destOrd="0" presId="urn:microsoft.com/office/officeart/2005/8/layout/radial1"/>
    <dgm:cxn modelId="{9BD3F3B5-2AE6-E243-99FA-A764D07EA0BA}" type="presOf" srcId="{12E48544-F0C8-4A7F-8242-40CB5C3951E7}" destId="{5B123AC9-0CA2-4B76-9258-F60CF564ABE2}" srcOrd="0" destOrd="0" presId="urn:microsoft.com/office/officeart/2005/8/layout/radial1"/>
    <dgm:cxn modelId="{94B5FE72-AC04-2345-B8A3-0524E5230A4C}" type="presOf" srcId="{D1BF0727-8262-40A8-A55A-E7A63482E88A}" destId="{3E2FB13B-B32C-48E8-8715-5FA3D7AEDC66}" srcOrd="0" destOrd="0" presId="urn:microsoft.com/office/officeart/2005/8/layout/radial1"/>
    <dgm:cxn modelId="{00D9DAAA-DA27-FB4E-B33F-DA6173D876C4}" type="presOf" srcId="{3E704BEC-DCB5-4BD8-8BB9-703D85F99181}" destId="{0B76AB36-B199-4CB5-8C15-0A76041C0E3A}" srcOrd="1" destOrd="0" presId="urn:microsoft.com/office/officeart/2005/8/layout/radial1"/>
    <dgm:cxn modelId="{9909A967-2E43-0C43-BA9F-143AF37105C6}" type="presParOf" srcId="{27435232-1C2B-4BF8-9429-8F79D55485B4}" destId="{DE925C50-60E2-4E56-B24E-4F3061E12655}" srcOrd="0" destOrd="0" presId="urn:microsoft.com/office/officeart/2005/8/layout/radial1"/>
    <dgm:cxn modelId="{AE5FE877-4D4F-9C4C-BFEE-09F1761EA097}" type="presParOf" srcId="{27435232-1C2B-4BF8-9429-8F79D55485B4}" destId="{83E17BBB-C7E5-4FCA-A47F-CE773E90008F}" srcOrd="1" destOrd="0" presId="urn:microsoft.com/office/officeart/2005/8/layout/radial1"/>
    <dgm:cxn modelId="{4ACF2B1B-7CF8-694D-B194-D2F59B57B30E}" type="presParOf" srcId="{83E17BBB-C7E5-4FCA-A47F-CE773E90008F}" destId="{81CD1C5B-CE58-46FC-B648-9F53F84D87D7}" srcOrd="0" destOrd="0" presId="urn:microsoft.com/office/officeart/2005/8/layout/radial1"/>
    <dgm:cxn modelId="{C81F749C-E710-F648-9E63-C9338F0C1BE8}" type="presParOf" srcId="{27435232-1C2B-4BF8-9429-8F79D55485B4}" destId="{EC8DA775-263B-440E-9493-49081B717153}" srcOrd="2" destOrd="0" presId="urn:microsoft.com/office/officeart/2005/8/layout/radial1"/>
    <dgm:cxn modelId="{208DB85D-C170-404F-ACB8-610ACEB4A064}" type="presParOf" srcId="{27435232-1C2B-4BF8-9429-8F79D55485B4}" destId="{3E2FB13B-B32C-48E8-8715-5FA3D7AEDC66}" srcOrd="3" destOrd="0" presId="urn:microsoft.com/office/officeart/2005/8/layout/radial1"/>
    <dgm:cxn modelId="{7A689863-2209-0A40-BFBE-B97D83263C6B}" type="presParOf" srcId="{3E2FB13B-B32C-48E8-8715-5FA3D7AEDC66}" destId="{13FC60E9-4694-467A-AE82-6B42F1AD237E}" srcOrd="0" destOrd="0" presId="urn:microsoft.com/office/officeart/2005/8/layout/radial1"/>
    <dgm:cxn modelId="{C82ECC56-2197-604E-AAAD-54BFE530C16F}" type="presParOf" srcId="{27435232-1C2B-4BF8-9429-8F79D55485B4}" destId="{DDB7F196-AD0E-44FE-B36A-F6D6055D6E50}" srcOrd="4" destOrd="0" presId="urn:microsoft.com/office/officeart/2005/8/layout/radial1"/>
    <dgm:cxn modelId="{963FB6E4-BFB8-B146-8500-4329018BA7BA}" type="presParOf" srcId="{27435232-1C2B-4BF8-9429-8F79D55485B4}" destId="{A694CF68-5157-4787-97C4-54733C3EDCB7}" srcOrd="5" destOrd="0" presId="urn:microsoft.com/office/officeart/2005/8/layout/radial1"/>
    <dgm:cxn modelId="{E7F36E0F-E76B-3E49-873F-3A47E46E46A4}" type="presParOf" srcId="{A694CF68-5157-4787-97C4-54733C3EDCB7}" destId="{0ADD1241-8357-4E94-869C-0E0511B52A50}" srcOrd="0" destOrd="0" presId="urn:microsoft.com/office/officeart/2005/8/layout/radial1"/>
    <dgm:cxn modelId="{8E6DB79D-C787-DD43-84D4-04CDE6053520}" type="presParOf" srcId="{27435232-1C2B-4BF8-9429-8F79D55485B4}" destId="{6DA7841C-77A2-45A9-AB09-80D6A7A5461E}" srcOrd="6" destOrd="0" presId="urn:microsoft.com/office/officeart/2005/8/layout/radial1"/>
    <dgm:cxn modelId="{CDAB6265-DC29-EF47-BF07-333BE655A4A8}" type="presParOf" srcId="{27435232-1C2B-4BF8-9429-8F79D55485B4}" destId="{918B1EB9-7908-440C-BF12-038159CED578}" srcOrd="7" destOrd="0" presId="urn:microsoft.com/office/officeart/2005/8/layout/radial1"/>
    <dgm:cxn modelId="{78F1A0B8-1D4C-1C4B-8D74-EA8688504276}" type="presParOf" srcId="{918B1EB9-7908-440C-BF12-038159CED578}" destId="{0B76AB36-B199-4CB5-8C15-0A76041C0E3A}" srcOrd="0" destOrd="0" presId="urn:microsoft.com/office/officeart/2005/8/layout/radial1"/>
    <dgm:cxn modelId="{CE8198A3-ADE3-3844-AB81-F731D0C45109}" type="presParOf" srcId="{27435232-1C2B-4BF8-9429-8F79D55485B4}" destId="{DBD19078-F350-4F5F-909D-CC5489731D8E}" srcOrd="8" destOrd="0" presId="urn:microsoft.com/office/officeart/2005/8/layout/radial1"/>
    <dgm:cxn modelId="{91848FDE-A6BB-F64C-B691-0E483B548AEF}" type="presParOf" srcId="{27435232-1C2B-4BF8-9429-8F79D55485B4}" destId="{0001310C-7D8D-4420-923B-CDADBFF9D76B}" srcOrd="9" destOrd="0" presId="urn:microsoft.com/office/officeart/2005/8/layout/radial1"/>
    <dgm:cxn modelId="{CE2AAB1C-73B3-DC4D-97F4-49962FED5F26}" type="presParOf" srcId="{0001310C-7D8D-4420-923B-CDADBFF9D76B}" destId="{18DE8373-9BF2-4A26-8B36-89E70DCE9E7B}" srcOrd="0" destOrd="0" presId="urn:microsoft.com/office/officeart/2005/8/layout/radial1"/>
    <dgm:cxn modelId="{34CA30F4-2024-1646-A41B-36A70D57F586}" type="presParOf" srcId="{27435232-1C2B-4BF8-9429-8F79D55485B4}" destId="{F837E308-A9E8-455B-A430-636426DDD1B7}" srcOrd="10" destOrd="0" presId="urn:microsoft.com/office/officeart/2005/8/layout/radial1"/>
    <dgm:cxn modelId="{9E3912CA-ABC3-C142-9FAF-03D8F27081E8}" type="presParOf" srcId="{27435232-1C2B-4BF8-9429-8F79D55485B4}" destId="{5B123AC9-0CA2-4B76-9258-F60CF564ABE2}" srcOrd="11" destOrd="0" presId="urn:microsoft.com/office/officeart/2005/8/layout/radial1"/>
    <dgm:cxn modelId="{409BA5D4-349D-4F4D-9D1A-00AB981707CB}" type="presParOf" srcId="{5B123AC9-0CA2-4B76-9258-F60CF564ABE2}" destId="{15988A26-EA58-454B-908B-FA931E012821}" srcOrd="0" destOrd="0" presId="urn:microsoft.com/office/officeart/2005/8/layout/radial1"/>
    <dgm:cxn modelId="{96C25133-22D4-084B-A437-EDAB97556E9D}" type="presParOf" srcId="{27435232-1C2B-4BF8-9429-8F79D55485B4}" destId="{9FFE370E-5D13-49E3-A683-F3A86BC62194}" srcOrd="12" destOrd="0" presId="urn:microsoft.com/office/officeart/2005/8/layout/radial1"/>
    <dgm:cxn modelId="{5CFFA284-7F7F-1F4C-81C9-3681879DE357}" type="presParOf" srcId="{27435232-1C2B-4BF8-9429-8F79D55485B4}" destId="{70D5BCBE-BC5C-4DD8-A3A6-61D56D6B0AD6}" srcOrd="13" destOrd="0" presId="urn:microsoft.com/office/officeart/2005/8/layout/radial1"/>
    <dgm:cxn modelId="{DDBCDEE0-D0DC-7843-9A58-2C6B8F347C50}" type="presParOf" srcId="{70D5BCBE-BC5C-4DD8-A3A6-61D56D6B0AD6}" destId="{6476A086-DA7A-499C-8014-AB0BFC298CDE}" srcOrd="0" destOrd="0" presId="urn:microsoft.com/office/officeart/2005/8/layout/radial1"/>
    <dgm:cxn modelId="{E3766BE9-44C1-844D-9F2F-5DBE876DD25C}" type="presParOf" srcId="{27435232-1C2B-4BF8-9429-8F79D55485B4}" destId="{914FDC4A-3022-4B08-9069-815062FA1DA8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3C5AB4-69E6-49CA-83A5-A331AF7971D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A65C575-E983-4AF5-AD86-058E0815A805}">
      <dgm:prSet phldrT="[Testo]" custT="1"/>
      <dgm:spPr/>
      <dgm:t>
        <a:bodyPr/>
        <a:lstStyle/>
        <a:p>
          <a:r>
            <a:rPr lang="en-GB" sz="1200" dirty="0" smtClean="0"/>
            <a:t>Obtain Commitment</a:t>
          </a:r>
          <a:endParaRPr lang="en-GB" sz="1200" dirty="0"/>
        </a:p>
      </dgm:t>
    </dgm:pt>
    <dgm:pt modelId="{2BC7F06A-7A97-4F28-AFE4-EE1FFAA23F0D}" type="parTrans" cxnId="{1CE2283C-8033-4153-B423-7F7645F0E46B}">
      <dgm:prSet/>
      <dgm:spPr/>
      <dgm:t>
        <a:bodyPr/>
        <a:lstStyle/>
        <a:p>
          <a:endParaRPr lang="en-GB" sz="1200"/>
        </a:p>
      </dgm:t>
    </dgm:pt>
    <dgm:pt modelId="{0BB275A3-0460-4F86-879A-DB2D0159D971}" type="sibTrans" cxnId="{1CE2283C-8033-4153-B423-7F7645F0E46B}">
      <dgm:prSet/>
      <dgm:spPr/>
      <dgm:t>
        <a:bodyPr/>
        <a:lstStyle/>
        <a:p>
          <a:endParaRPr lang="en-GB" sz="1200"/>
        </a:p>
      </dgm:t>
    </dgm:pt>
    <dgm:pt modelId="{9CC82210-F801-40B4-8C75-450D876C2799}">
      <dgm:prSet phldrT="[Testo]" custT="1"/>
      <dgm:spPr/>
      <dgm:t>
        <a:bodyPr/>
        <a:lstStyle/>
        <a:p>
          <a:r>
            <a:rPr lang="en-GB" sz="1200" dirty="0" smtClean="0"/>
            <a:t>Establish EMSO ERIC</a:t>
          </a:r>
          <a:endParaRPr lang="en-GB" sz="1200" dirty="0"/>
        </a:p>
      </dgm:t>
    </dgm:pt>
    <dgm:pt modelId="{26D32E9F-BD71-472C-A4FD-091B7C1DF9E0}" type="parTrans" cxnId="{5A3EFD4E-E6C1-4015-8E53-BAC9881AFC65}">
      <dgm:prSet/>
      <dgm:spPr/>
      <dgm:t>
        <a:bodyPr/>
        <a:lstStyle/>
        <a:p>
          <a:endParaRPr lang="en-GB" sz="1200"/>
        </a:p>
      </dgm:t>
    </dgm:pt>
    <dgm:pt modelId="{828458F3-F67B-424E-BF7A-47AE7182E463}" type="sibTrans" cxnId="{5A3EFD4E-E6C1-4015-8E53-BAC9881AFC65}">
      <dgm:prSet/>
      <dgm:spPr/>
      <dgm:t>
        <a:bodyPr/>
        <a:lstStyle/>
        <a:p>
          <a:endParaRPr lang="en-GB" sz="1200"/>
        </a:p>
      </dgm:t>
    </dgm:pt>
    <dgm:pt modelId="{8AE3F107-8F84-4B90-9FD3-13FBAA3BC5F6}" type="pres">
      <dgm:prSet presAssocID="{853C5AB4-69E6-49CA-83A5-A331AF7971D1}" presName="Name0" presStyleCnt="0">
        <dgm:presLayoutVars>
          <dgm:dir/>
          <dgm:animLvl val="lvl"/>
          <dgm:resizeHandles val="exact"/>
        </dgm:presLayoutVars>
      </dgm:prSet>
      <dgm:spPr/>
    </dgm:pt>
    <dgm:pt modelId="{81C70A9B-0D52-4868-B5A1-D6B8572C99B1}" type="pres">
      <dgm:prSet presAssocID="{4A65C575-E983-4AF5-AD86-058E0815A805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FB5EC8-8A16-443D-92E3-42E463026937}" type="pres">
      <dgm:prSet presAssocID="{0BB275A3-0460-4F86-879A-DB2D0159D971}" presName="parTxOnlySpace" presStyleCnt="0"/>
      <dgm:spPr/>
    </dgm:pt>
    <dgm:pt modelId="{628C6A11-A618-4C54-A15D-09DCAD613155}" type="pres">
      <dgm:prSet presAssocID="{9CC82210-F801-40B4-8C75-450D876C2799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E2283C-8033-4153-B423-7F7645F0E46B}" srcId="{853C5AB4-69E6-49CA-83A5-A331AF7971D1}" destId="{4A65C575-E983-4AF5-AD86-058E0815A805}" srcOrd="0" destOrd="0" parTransId="{2BC7F06A-7A97-4F28-AFE4-EE1FFAA23F0D}" sibTransId="{0BB275A3-0460-4F86-879A-DB2D0159D971}"/>
    <dgm:cxn modelId="{5A3EFD4E-E6C1-4015-8E53-BAC9881AFC65}" srcId="{853C5AB4-69E6-49CA-83A5-A331AF7971D1}" destId="{9CC82210-F801-40B4-8C75-450D876C2799}" srcOrd="1" destOrd="0" parTransId="{26D32E9F-BD71-472C-A4FD-091B7C1DF9E0}" sibTransId="{828458F3-F67B-424E-BF7A-47AE7182E463}"/>
    <dgm:cxn modelId="{6FFB3F81-427E-DE45-848E-5600F58601DA}" type="presOf" srcId="{4A65C575-E983-4AF5-AD86-058E0815A805}" destId="{81C70A9B-0D52-4868-B5A1-D6B8572C99B1}" srcOrd="0" destOrd="0" presId="urn:microsoft.com/office/officeart/2005/8/layout/chevron1"/>
    <dgm:cxn modelId="{B08BC6FB-4581-174B-87A9-4E011EC2E0BB}" type="presOf" srcId="{853C5AB4-69E6-49CA-83A5-A331AF7971D1}" destId="{8AE3F107-8F84-4B90-9FD3-13FBAA3BC5F6}" srcOrd="0" destOrd="0" presId="urn:microsoft.com/office/officeart/2005/8/layout/chevron1"/>
    <dgm:cxn modelId="{E1FD1D15-EAF1-B84F-97A7-08A951C30E82}" type="presOf" srcId="{9CC82210-F801-40B4-8C75-450D876C2799}" destId="{628C6A11-A618-4C54-A15D-09DCAD613155}" srcOrd="0" destOrd="0" presId="urn:microsoft.com/office/officeart/2005/8/layout/chevron1"/>
    <dgm:cxn modelId="{DFD587A1-D426-E746-AB04-804DF3922640}" type="presParOf" srcId="{8AE3F107-8F84-4B90-9FD3-13FBAA3BC5F6}" destId="{81C70A9B-0D52-4868-B5A1-D6B8572C99B1}" srcOrd="0" destOrd="0" presId="urn:microsoft.com/office/officeart/2005/8/layout/chevron1"/>
    <dgm:cxn modelId="{42940D75-54E2-A947-8993-B127ADB8BE80}" type="presParOf" srcId="{8AE3F107-8F84-4B90-9FD3-13FBAA3BC5F6}" destId="{B7FB5EC8-8A16-443D-92E3-42E463026937}" srcOrd="1" destOrd="0" presId="urn:microsoft.com/office/officeart/2005/8/layout/chevron1"/>
    <dgm:cxn modelId="{91BDC6D2-28D2-F441-82C0-3125B59B9187}" type="presParOf" srcId="{8AE3F107-8F84-4B90-9FD3-13FBAA3BC5F6}" destId="{628C6A11-A618-4C54-A15D-09DCAD613155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C5AB4-69E6-49CA-83A5-A331AF7971D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A65C575-E983-4AF5-AD86-058E0815A805}">
      <dgm:prSet phldrT="[Testo]"/>
      <dgm:spPr/>
      <dgm:t>
        <a:bodyPr/>
        <a:lstStyle/>
        <a:p>
          <a:r>
            <a:rPr lang="en-GB" dirty="0" smtClean="0"/>
            <a:t>Obtain Finance </a:t>
          </a:r>
          <a:endParaRPr lang="en-GB" dirty="0"/>
        </a:p>
      </dgm:t>
    </dgm:pt>
    <dgm:pt modelId="{2BC7F06A-7A97-4F28-AFE4-EE1FFAA23F0D}" type="parTrans" cxnId="{1CE2283C-8033-4153-B423-7F7645F0E46B}">
      <dgm:prSet/>
      <dgm:spPr/>
      <dgm:t>
        <a:bodyPr/>
        <a:lstStyle/>
        <a:p>
          <a:endParaRPr lang="en-GB"/>
        </a:p>
      </dgm:t>
    </dgm:pt>
    <dgm:pt modelId="{0BB275A3-0460-4F86-879A-DB2D0159D971}" type="sibTrans" cxnId="{1CE2283C-8033-4153-B423-7F7645F0E46B}">
      <dgm:prSet/>
      <dgm:spPr/>
      <dgm:t>
        <a:bodyPr/>
        <a:lstStyle/>
        <a:p>
          <a:endParaRPr lang="en-GB"/>
        </a:p>
      </dgm:t>
    </dgm:pt>
    <dgm:pt modelId="{9CC82210-F801-40B4-8C75-450D876C2799}">
      <dgm:prSet phldrT="[Testo]"/>
      <dgm:spPr/>
      <dgm:t>
        <a:bodyPr/>
        <a:lstStyle/>
        <a:p>
          <a:r>
            <a:rPr lang="en-GB" dirty="0" smtClean="0"/>
            <a:t>Upgrade and jointly manage initial sites</a:t>
          </a:r>
          <a:endParaRPr lang="en-GB" dirty="0"/>
        </a:p>
      </dgm:t>
    </dgm:pt>
    <dgm:pt modelId="{26D32E9F-BD71-472C-A4FD-091B7C1DF9E0}" type="parTrans" cxnId="{5A3EFD4E-E6C1-4015-8E53-BAC9881AFC65}">
      <dgm:prSet/>
      <dgm:spPr/>
      <dgm:t>
        <a:bodyPr/>
        <a:lstStyle/>
        <a:p>
          <a:endParaRPr lang="en-GB"/>
        </a:p>
      </dgm:t>
    </dgm:pt>
    <dgm:pt modelId="{828458F3-F67B-424E-BF7A-47AE7182E463}" type="sibTrans" cxnId="{5A3EFD4E-E6C1-4015-8E53-BAC9881AFC65}">
      <dgm:prSet/>
      <dgm:spPr/>
      <dgm:t>
        <a:bodyPr/>
        <a:lstStyle/>
        <a:p>
          <a:endParaRPr lang="en-GB"/>
        </a:p>
      </dgm:t>
    </dgm:pt>
    <dgm:pt modelId="{8AE3F107-8F84-4B90-9FD3-13FBAA3BC5F6}" type="pres">
      <dgm:prSet presAssocID="{853C5AB4-69E6-49CA-83A5-A331AF7971D1}" presName="Name0" presStyleCnt="0">
        <dgm:presLayoutVars>
          <dgm:dir/>
          <dgm:animLvl val="lvl"/>
          <dgm:resizeHandles val="exact"/>
        </dgm:presLayoutVars>
      </dgm:prSet>
      <dgm:spPr/>
    </dgm:pt>
    <dgm:pt modelId="{81C70A9B-0D52-4868-B5A1-D6B8572C99B1}" type="pres">
      <dgm:prSet presAssocID="{4A65C575-E983-4AF5-AD86-058E0815A805}" presName="parTxOnly" presStyleLbl="node1" presStyleIdx="0" presStyleCnt="2" custLinFactNeighborY="-94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FB5EC8-8A16-443D-92E3-42E463026937}" type="pres">
      <dgm:prSet presAssocID="{0BB275A3-0460-4F86-879A-DB2D0159D971}" presName="parTxOnlySpace" presStyleCnt="0"/>
      <dgm:spPr/>
    </dgm:pt>
    <dgm:pt modelId="{628C6A11-A618-4C54-A15D-09DCAD613155}" type="pres">
      <dgm:prSet presAssocID="{9CC82210-F801-40B4-8C75-450D876C2799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E2283C-8033-4153-B423-7F7645F0E46B}" srcId="{853C5AB4-69E6-49CA-83A5-A331AF7971D1}" destId="{4A65C575-E983-4AF5-AD86-058E0815A805}" srcOrd="0" destOrd="0" parTransId="{2BC7F06A-7A97-4F28-AFE4-EE1FFAA23F0D}" sibTransId="{0BB275A3-0460-4F86-879A-DB2D0159D971}"/>
    <dgm:cxn modelId="{DD860024-E5DD-774C-97E2-FA310BDA6B10}" type="presOf" srcId="{9CC82210-F801-40B4-8C75-450D876C2799}" destId="{628C6A11-A618-4C54-A15D-09DCAD613155}" srcOrd="0" destOrd="0" presId="urn:microsoft.com/office/officeart/2005/8/layout/chevron1"/>
    <dgm:cxn modelId="{5A3EFD4E-E6C1-4015-8E53-BAC9881AFC65}" srcId="{853C5AB4-69E6-49CA-83A5-A331AF7971D1}" destId="{9CC82210-F801-40B4-8C75-450D876C2799}" srcOrd="1" destOrd="0" parTransId="{26D32E9F-BD71-472C-A4FD-091B7C1DF9E0}" sibTransId="{828458F3-F67B-424E-BF7A-47AE7182E463}"/>
    <dgm:cxn modelId="{C4693DEB-09C1-B44A-86D3-6E3679F06742}" type="presOf" srcId="{853C5AB4-69E6-49CA-83A5-A331AF7971D1}" destId="{8AE3F107-8F84-4B90-9FD3-13FBAA3BC5F6}" srcOrd="0" destOrd="0" presId="urn:microsoft.com/office/officeart/2005/8/layout/chevron1"/>
    <dgm:cxn modelId="{66606881-A24B-1F4D-B97E-04A6B166CC62}" type="presOf" srcId="{4A65C575-E983-4AF5-AD86-058E0815A805}" destId="{81C70A9B-0D52-4868-B5A1-D6B8572C99B1}" srcOrd="0" destOrd="0" presId="urn:microsoft.com/office/officeart/2005/8/layout/chevron1"/>
    <dgm:cxn modelId="{03EA3967-D1C1-3443-972F-86864DB5719E}" type="presParOf" srcId="{8AE3F107-8F84-4B90-9FD3-13FBAA3BC5F6}" destId="{81C70A9B-0D52-4868-B5A1-D6B8572C99B1}" srcOrd="0" destOrd="0" presId="urn:microsoft.com/office/officeart/2005/8/layout/chevron1"/>
    <dgm:cxn modelId="{006FFF7C-0648-8D4D-8E05-39096EC2E191}" type="presParOf" srcId="{8AE3F107-8F84-4B90-9FD3-13FBAA3BC5F6}" destId="{B7FB5EC8-8A16-443D-92E3-42E463026937}" srcOrd="1" destOrd="0" presId="urn:microsoft.com/office/officeart/2005/8/layout/chevron1"/>
    <dgm:cxn modelId="{FE08D040-5C74-0644-82D1-F9140706C08F}" type="presParOf" srcId="{8AE3F107-8F84-4B90-9FD3-13FBAA3BC5F6}" destId="{628C6A11-A618-4C54-A15D-09DCAD613155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3C5AB4-69E6-49CA-83A5-A331AF7971D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A65C575-E983-4AF5-AD86-058E0815A805}">
      <dgm:prSet phldrT="[Testo]" custT="1"/>
      <dgm:spPr/>
      <dgm:t>
        <a:bodyPr/>
        <a:lstStyle/>
        <a:p>
          <a:r>
            <a:rPr lang="en-GB" sz="1400" dirty="0" smtClean="0"/>
            <a:t>Operate First Sites</a:t>
          </a:r>
          <a:endParaRPr lang="en-GB" sz="1400" dirty="0"/>
        </a:p>
      </dgm:t>
    </dgm:pt>
    <dgm:pt modelId="{2BC7F06A-7A97-4F28-AFE4-EE1FFAA23F0D}" type="parTrans" cxnId="{1CE2283C-8033-4153-B423-7F7645F0E46B}">
      <dgm:prSet/>
      <dgm:spPr/>
      <dgm:t>
        <a:bodyPr/>
        <a:lstStyle/>
        <a:p>
          <a:endParaRPr lang="en-GB"/>
        </a:p>
      </dgm:t>
    </dgm:pt>
    <dgm:pt modelId="{0BB275A3-0460-4F86-879A-DB2D0159D971}" type="sibTrans" cxnId="{1CE2283C-8033-4153-B423-7F7645F0E46B}">
      <dgm:prSet/>
      <dgm:spPr/>
      <dgm:t>
        <a:bodyPr/>
        <a:lstStyle/>
        <a:p>
          <a:endParaRPr lang="en-GB"/>
        </a:p>
      </dgm:t>
    </dgm:pt>
    <dgm:pt modelId="{8AE3F107-8F84-4B90-9FD3-13FBAA3BC5F6}" type="pres">
      <dgm:prSet presAssocID="{853C5AB4-69E6-49CA-83A5-A331AF7971D1}" presName="Name0" presStyleCnt="0">
        <dgm:presLayoutVars>
          <dgm:dir/>
          <dgm:animLvl val="lvl"/>
          <dgm:resizeHandles val="exact"/>
        </dgm:presLayoutVars>
      </dgm:prSet>
      <dgm:spPr/>
    </dgm:pt>
    <dgm:pt modelId="{81C70A9B-0D52-4868-B5A1-D6B8572C99B1}" type="pres">
      <dgm:prSet presAssocID="{4A65C575-E983-4AF5-AD86-058E0815A805}" presName="parTxOnly" presStyleLbl="node1" presStyleIdx="0" presStyleCnt="1" custLinFactNeighborY="-94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E2283C-8033-4153-B423-7F7645F0E46B}" srcId="{853C5AB4-69E6-49CA-83A5-A331AF7971D1}" destId="{4A65C575-E983-4AF5-AD86-058E0815A805}" srcOrd="0" destOrd="0" parTransId="{2BC7F06A-7A97-4F28-AFE4-EE1FFAA23F0D}" sibTransId="{0BB275A3-0460-4F86-879A-DB2D0159D971}"/>
    <dgm:cxn modelId="{99124624-14ED-9246-A61A-D26EB65A1511}" type="presOf" srcId="{853C5AB4-69E6-49CA-83A5-A331AF7971D1}" destId="{8AE3F107-8F84-4B90-9FD3-13FBAA3BC5F6}" srcOrd="0" destOrd="0" presId="urn:microsoft.com/office/officeart/2005/8/layout/chevron1"/>
    <dgm:cxn modelId="{B0F1EE06-57CB-0846-A516-641028E25CDE}" type="presOf" srcId="{4A65C575-E983-4AF5-AD86-058E0815A805}" destId="{81C70A9B-0D52-4868-B5A1-D6B8572C99B1}" srcOrd="0" destOrd="0" presId="urn:microsoft.com/office/officeart/2005/8/layout/chevron1"/>
    <dgm:cxn modelId="{D8F1EC87-3ED2-2C4D-84F8-EA463B09FE24}" type="presParOf" srcId="{8AE3F107-8F84-4B90-9FD3-13FBAA3BC5F6}" destId="{81C70A9B-0D52-4868-B5A1-D6B8572C99B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C5AB4-69E6-49CA-83A5-A331AF7971D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A65C575-E983-4AF5-AD86-058E0815A805}">
      <dgm:prSet phldrT="[Testo]"/>
      <dgm:spPr/>
      <dgm:t>
        <a:bodyPr/>
        <a:lstStyle/>
        <a:p>
          <a:r>
            <a:rPr lang="en-GB" dirty="0" smtClean="0"/>
            <a:t>Expand ERIC membership</a:t>
          </a:r>
          <a:endParaRPr lang="en-GB" dirty="0"/>
        </a:p>
      </dgm:t>
    </dgm:pt>
    <dgm:pt modelId="{2BC7F06A-7A97-4F28-AFE4-EE1FFAA23F0D}" type="parTrans" cxnId="{1CE2283C-8033-4153-B423-7F7645F0E46B}">
      <dgm:prSet/>
      <dgm:spPr/>
      <dgm:t>
        <a:bodyPr/>
        <a:lstStyle/>
        <a:p>
          <a:endParaRPr lang="en-GB"/>
        </a:p>
      </dgm:t>
    </dgm:pt>
    <dgm:pt modelId="{0BB275A3-0460-4F86-879A-DB2D0159D971}" type="sibTrans" cxnId="{1CE2283C-8033-4153-B423-7F7645F0E46B}">
      <dgm:prSet/>
      <dgm:spPr/>
      <dgm:t>
        <a:bodyPr/>
        <a:lstStyle/>
        <a:p>
          <a:endParaRPr lang="en-GB"/>
        </a:p>
      </dgm:t>
    </dgm:pt>
    <dgm:pt modelId="{9CC82210-F801-40B4-8C75-450D876C2799}">
      <dgm:prSet phldrT="[Testo]"/>
      <dgm:spPr/>
      <dgm:t>
        <a:bodyPr/>
        <a:lstStyle/>
        <a:p>
          <a:r>
            <a:rPr lang="en-GB" dirty="0" smtClean="0"/>
            <a:t>Build additional sites</a:t>
          </a:r>
          <a:endParaRPr lang="en-GB" dirty="0"/>
        </a:p>
      </dgm:t>
    </dgm:pt>
    <dgm:pt modelId="{26D32E9F-BD71-472C-A4FD-091B7C1DF9E0}" type="parTrans" cxnId="{5A3EFD4E-E6C1-4015-8E53-BAC9881AFC65}">
      <dgm:prSet/>
      <dgm:spPr/>
      <dgm:t>
        <a:bodyPr/>
        <a:lstStyle/>
        <a:p>
          <a:endParaRPr lang="en-GB"/>
        </a:p>
      </dgm:t>
    </dgm:pt>
    <dgm:pt modelId="{828458F3-F67B-424E-BF7A-47AE7182E463}" type="sibTrans" cxnId="{5A3EFD4E-E6C1-4015-8E53-BAC9881AFC65}">
      <dgm:prSet/>
      <dgm:spPr/>
      <dgm:t>
        <a:bodyPr/>
        <a:lstStyle/>
        <a:p>
          <a:endParaRPr lang="en-GB"/>
        </a:p>
      </dgm:t>
    </dgm:pt>
    <dgm:pt modelId="{8AE3F107-8F84-4B90-9FD3-13FBAA3BC5F6}" type="pres">
      <dgm:prSet presAssocID="{853C5AB4-69E6-49CA-83A5-A331AF7971D1}" presName="Name0" presStyleCnt="0">
        <dgm:presLayoutVars>
          <dgm:dir/>
          <dgm:animLvl val="lvl"/>
          <dgm:resizeHandles val="exact"/>
        </dgm:presLayoutVars>
      </dgm:prSet>
      <dgm:spPr/>
    </dgm:pt>
    <dgm:pt modelId="{81C70A9B-0D52-4868-B5A1-D6B8572C99B1}" type="pres">
      <dgm:prSet presAssocID="{4A65C575-E983-4AF5-AD86-058E0815A805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FB5EC8-8A16-443D-92E3-42E463026937}" type="pres">
      <dgm:prSet presAssocID="{0BB275A3-0460-4F86-879A-DB2D0159D971}" presName="parTxOnlySpace" presStyleCnt="0"/>
      <dgm:spPr/>
    </dgm:pt>
    <dgm:pt modelId="{628C6A11-A618-4C54-A15D-09DCAD613155}" type="pres">
      <dgm:prSet presAssocID="{9CC82210-F801-40B4-8C75-450D876C2799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73E49D2-3551-7F46-8BA1-0F2D7952AB3D}" type="presOf" srcId="{9CC82210-F801-40B4-8C75-450D876C2799}" destId="{628C6A11-A618-4C54-A15D-09DCAD613155}" srcOrd="0" destOrd="0" presId="urn:microsoft.com/office/officeart/2005/8/layout/chevron1"/>
    <dgm:cxn modelId="{1CE2283C-8033-4153-B423-7F7645F0E46B}" srcId="{853C5AB4-69E6-49CA-83A5-A331AF7971D1}" destId="{4A65C575-E983-4AF5-AD86-058E0815A805}" srcOrd="0" destOrd="0" parTransId="{2BC7F06A-7A97-4F28-AFE4-EE1FFAA23F0D}" sibTransId="{0BB275A3-0460-4F86-879A-DB2D0159D971}"/>
    <dgm:cxn modelId="{DD2CADA0-E28B-3846-B28C-0987E2E742B8}" type="presOf" srcId="{4A65C575-E983-4AF5-AD86-058E0815A805}" destId="{81C70A9B-0D52-4868-B5A1-D6B8572C99B1}" srcOrd="0" destOrd="0" presId="urn:microsoft.com/office/officeart/2005/8/layout/chevron1"/>
    <dgm:cxn modelId="{5A3EFD4E-E6C1-4015-8E53-BAC9881AFC65}" srcId="{853C5AB4-69E6-49CA-83A5-A331AF7971D1}" destId="{9CC82210-F801-40B4-8C75-450D876C2799}" srcOrd="1" destOrd="0" parTransId="{26D32E9F-BD71-472C-A4FD-091B7C1DF9E0}" sibTransId="{828458F3-F67B-424E-BF7A-47AE7182E463}"/>
    <dgm:cxn modelId="{5C8BE86C-FF49-884B-82E7-94402A8542FD}" type="presOf" srcId="{853C5AB4-69E6-49CA-83A5-A331AF7971D1}" destId="{8AE3F107-8F84-4B90-9FD3-13FBAA3BC5F6}" srcOrd="0" destOrd="0" presId="urn:microsoft.com/office/officeart/2005/8/layout/chevron1"/>
    <dgm:cxn modelId="{1A355F86-75FF-0347-BEAA-C143D1878B70}" type="presParOf" srcId="{8AE3F107-8F84-4B90-9FD3-13FBAA3BC5F6}" destId="{81C70A9B-0D52-4868-B5A1-D6B8572C99B1}" srcOrd="0" destOrd="0" presId="urn:microsoft.com/office/officeart/2005/8/layout/chevron1"/>
    <dgm:cxn modelId="{346A0263-D92C-054A-9628-63C1C182770B}" type="presParOf" srcId="{8AE3F107-8F84-4B90-9FD3-13FBAA3BC5F6}" destId="{B7FB5EC8-8A16-443D-92E3-42E463026937}" srcOrd="1" destOrd="0" presId="urn:microsoft.com/office/officeart/2005/8/layout/chevron1"/>
    <dgm:cxn modelId="{65345278-52CF-0848-B77A-979C20EF22E6}" type="presParOf" srcId="{8AE3F107-8F84-4B90-9FD3-13FBAA3BC5F6}" destId="{628C6A11-A618-4C54-A15D-09DCAD613155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C5AB4-69E6-49CA-83A5-A331AF7971D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A65C575-E983-4AF5-AD86-058E0815A805}">
      <dgm:prSet phldrT="[Testo]" custT="1"/>
      <dgm:spPr/>
      <dgm:t>
        <a:bodyPr/>
        <a:lstStyle/>
        <a:p>
          <a:r>
            <a:rPr lang="en-GB" sz="1400" dirty="0" smtClean="0"/>
            <a:t>Fully Operational EMSO Infrastructure</a:t>
          </a:r>
          <a:endParaRPr lang="en-GB" sz="1400" dirty="0"/>
        </a:p>
      </dgm:t>
    </dgm:pt>
    <dgm:pt modelId="{2BC7F06A-7A97-4F28-AFE4-EE1FFAA23F0D}" type="parTrans" cxnId="{1CE2283C-8033-4153-B423-7F7645F0E46B}">
      <dgm:prSet/>
      <dgm:spPr/>
      <dgm:t>
        <a:bodyPr/>
        <a:lstStyle/>
        <a:p>
          <a:endParaRPr lang="en-GB"/>
        </a:p>
      </dgm:t>
    </dgm:pt>
    <dgm:pt modelId="{0BB275A3-0460-4F86-879A-DB2D0159D971}" type="sibTrans" cxnId="{1CE2283C-8033-4153-B423-7F7645F0E46B}">
      <dgm:prSet/>
      <dgm:spPr/>
      <dgm:t>
        <a:bodyPr/>
        <a:lstStyle/>
        <a:p>
          <a:endParaRPr lang="en-GB"/>
        </a:p>
      </dgm:t>
    </dgm:pt>
    <dgm:pt modelId="{8AE3F107-8F84-4B90-9FD3-13FBAA3BC5F6}" type="pres">
      <dgm:prSet presAssocID="{853C5AB4-69E6-49CA-83A5-A331AF7971D1}" presName="Name0" presStyleCnt="0">
        <dgm:presLayoutVars>
          <dgm:dir/>
          <dgm:animLvl val="lvl"/>
          <dgm:resizeHandles val="exact"/>
        </dgm:presLayoutVars>
      </dgm:prSet>
      <dgm:spPr/>
    </dgm:pt>
    <dgm:pt modelId="{81C70A9B-0D52-4868-B5A1-D6B8572C99B1}" type="pres">
      <dgm:prSet presAssocID="{4A65C575-E983-4AF5-AD86-058E0815A805}" presName="parTxOnly" presStyleLbl="node1" presStyleIdx="0" presStyleCnt="1" custLinFactNeighborY="125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E2283C-8033-4153-B423-7F7645F0E46B}" srcId="{853C5AB4-69E6-49CA-83A5-A331AF7971D1}" destId="{4A65C575-E983-4AF5-AD86-058E0815A805}" srcOrd="0" destOrd="0" parTransId="{2BC7F06A-7A97-4F28-AFE4-EE1FFAA23F0D}" sibTransId="{0BB275A3-0460-4F86-879A-DB2D0159D971}"/>
    <dgm:cxn modelId="{BDA5DE38-F3BE-D84B-A0BC-61057FEDF879}" type="presOf" srcId="{853C5AB4-69E6-49CA-83A5-A331AF7971D1}" destId="{8AE3F107-8F84-4B90-9FD3-13FBAA3BC5F6}" srcOrd="0" destOrd="0" presId="urn:microsoft.com/office/officeart/2005/8/layout/chevron1"/>
    <dgm:cxn modelId="{89CF71D8-BF82-0648-92FE-C9E98A805015}" type="presOf" srcId="{4A65C575-E983-4AF5-AD86-058E0815A805}" destId="{81C70A9B-0D52-4868-B5A1-D6B8572C99B1}" srcOrd="0" destOrd="0" presId="urn:microsoft.com/office/officeart/2005/8/layout/chevron1"/>
    <dgm:cxn modelId="{0A6A2742-F46E-A54F-B2EA-D4312BA3D81B}" type="presParOf" srcId="{8AE3F107-8F84-4B90-9FD3-13FBAA3BC5F6}" destId="{81C70A9B-0D52-4868-B5A1-D6B8572C99B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925C50-60E2-4E56-B24E-4F3061E12655}">
      <dsp:nvSpPr>
        <dsp:cNvPr id="0" name=""/>
        <dsp:cNvSpPr/>
      </dsp:nvSpPr>
      <dsp:spPr>
        <a:xfrm>
          <a:off x="1733284" y="1159856"/>
          <a:ext cx="1216962" cy="1201377"/>
        </a:xfrm>
        <a:prstGeom prst="ellipse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b="1" kern="1200" dirty="0"/>
        </a:p>
      </dsp:txBody>
      <dsp:txXfrm>
        <a:off x="1733284" y="1159856"/>
        <a:ext cx="1216962" cy="1201377"/>
      </dsp:txXfrm>
    </dsp:sp>
    <dsp:sp modelId="{83E17BBB-C7E5-4FCA-A47F-CE773E90008F}">
      <dsp:nvSpPr>
        <dsp:cNvPr id="0" name=""/>
        <dsp:cNvSpPr/>
      </dsp:nvSpPr>
      <dsp:spPr>
        <a:xfrm rot="16200000">
          <a:off x="2205030" y="1006334"/>
          <a:ext cx="273470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273470" y="16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6200000">
        <a:off x="2334928" y="1016284"/>
        <a:ext cx="13673" cy="13673"/>
      </dsp:txXfrm>
    </dsp:sp>
    <dsp:sp modelId="{EC8DA775-263B-440E-9493-49081B717153}">
      <dsp:nvSpPr>
        <dsp:cNvPr id="0" name=""/>
        <dsp:cNvSpPr/>
      </dsp:nvSpPr>
      <dsp:spPr>
        <a:xfrm>
          <a:off x="1904980" y="12815"/>
          <a:ext cx="873570" cy="873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0" kern="1200" dirty="0"/>
        </a:p>
      </dsp:txBody>
      <dsp:txXfrm>
        <a:off x="1904980" y="12815"/>
        <a:ext cx="873570" cy="873570"/>
      </dsp:txXfrm>
    </dsp:sp>
    <dsp:sp modelId="{3E2FB13B-B32C-48E8-8715-5FA3D7AEDC66}">
      <dsp:nvSpPr>
        <dsp:cNvPr id="0" name=""/>
        <dsp:cNvSpPr/>
      </dsp:nvSpPr>
      <dsp:spPr>
        <a:xfrm rot="19285714">
          <a:off x="2785783" y="1282508"/>
          <a:ext cx="268743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268743" y="16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9285714">
        <a:off x="2913436" y="1292576"/>
        <a:ext cx="13437" cy="13437"/>
      </dsp:txXfrm>
    </dsp:sp>
    <dsp:sp modelId="{DDB7F196-AD0E-44FE-B36A-F6D6055D6E50}">
      <dsp:nvSpPr>
        <dsp:cNvPr id="0" name=""/>
        <dsp:cNvSpPr/>
      </dsp:nvSpPr>
      <dsp:spPr>
        <a:xfrm>
          <a:off x="2929918" y="506399"/>
          <a:ext cx="873570" cy="873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0" kern="1200" dirty="0"/>
        </a:p>
      </dsp:txBody>
      <dsp:txXfrm>
        <a:off x="2929918" y="506399"/>
        <a:ext cx="873570" cy="873570"/>
      </dsp:txXfrm>
    </dsp:sp>
    <dsp:sp modelId="{A694CF68-5157-4787-97C4-54733C3EDCB7}">
      <dsp:nvSpPr>
        <dsp:cNvPr id="0" name=""/>
        <dsp:cNvSpPr/>
      </dsp:nvSpPr>
      <dsp:spPr>
        <a:xfrm rot="771429">
          <a:off x="2931272" y="1908673"/>
          <a:ext cx="266071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266071" y="16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771429">
        <a:off x="3057656" y="1918808"/>
        <a:ext cx="13303" cy="13303"/>
      </dsp:txXfrm>
    </dsp:sp>
    <dsp:sp modelId="{6DA7841C-77A2-45A9-AB09-80D6A7A5461E}">
      <dsp:nvSpPr>
        <dsp:cNvPr id="0" name=""/>
        <dsp:cNvSpPr/>
      </dsp:nvSpPr>
      <dsp:spPr>
        <a:xfrm>
          <a:off x="3183056" y="1615472"/>
          <a:ext cx="873570" cy="873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0" kern="1200" dirty="0"/>
        </a:p>
      </dsp:txBody>
      <dsp:txXfrm>
        <a:off x="3183056" y="1615472"/>
        <a:ext cx="873570" cy="873570"/>
      </dsp:txXfrm>
    </dsp:sp>
    <dsp:sp modelId="{918B1EB9-7908-440C-BF12-038159CED578}">
      <dsp:nvSpPr>
        <dsp:cNvPr id="0" name=""/>
        <dsp:cNvSpPr/>
      </dsp:nvSpPr>
      <dsp:spPr>
        <a:xfrm rot="3857143">
          <a:off x="2526021" y="2408805"/>
          <a:ext cx="272026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272026" y="16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3857143">
        <a:off x="2655234" y="2418791"/>
        <a:ext cx="13601" cy="13601"/>
      </dsp:txXfrm>
    </dsp:sp>
    <dsp:sp modelId="{DBD19078-F350-4F5F-909D-CC5489731D8E}">
      <dsp:nvSpPr>
        <dsp:cNvPr id="0" name=""/>
        <dsp:cNvSpPr/>
      </dsp:nvSpPr>
      <dsp:spPr>
        <a:xfrm>
          <a:off x="2473777" y="2504880"/>
          <a:ext cx="873570" cy="873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0" kern="1200" dirty="0"/>
        </a:p>
      </dsp:txBody>
      <dsp:txXfrm>
        <a:off x="2473777" y="2504880"/>
        <a:ext cx="873570" cy="873570"/>
      </dsp:txXfrm>
    </dsp:sp>
    <dsp:sp modelId="{0001310C-7D8D-4420-923B-CDADBFF9D76B}">
      <dsp:nvSpPr>
        <dsp:cNvPr id="0" name=""/>
        <dsp:cNvSpPr/>
      </dsp:nvSpPr>
      <dsp:spPr>
        <a:xfrm rot="6942857">
          <a:off x="1885482" y="2408805"/>
          <a:ext cx="272026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272026" y="16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6942857">
        <a:off x="2014695" y="2418791"/>
        <a:ext cx="13601" cy="13601"/>
      </dsp:txXfrm>
    </dsp:sp>
    <dsp:sp modelId="{F837E308-A9E8-455B-A430-636426DDD1B7}">
      <dsp:nvSpPr>
        <dsp:cNvPr id="0" name=""/>
        <dsp:cNvSpPr/>
      </dsp:nvSpPr>
      <dsp:spPr>
        <a:xfrm>
          <a:off x="1336182" y="2504880"/>
          <a:ext cx="873570" cy="873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0" kern="1200" dirty="0"/>
        </a:p>
      </dsp:txBody>
      <dsp:txXfrm>
        <a:off x="1336182" y="2504880"/>
        <a:ext cx="873570" cy="873570"/>
      </dsp:txXfrm>
    </dsp:sp>
    <dsp:sp modelId="{5B123AC9-0CA2-4B76-9258-F60CF564ABE2}">
      <dsp:nvSpPr>
        <dsp:cNvPr id="0" name=""/>
        <dsp:cNvSpPr/>
      </dsp:nvSpPr>
      <dsp:spPr>
        <a:xfrm rot="10028571">
          <a:off x="1486187" y="1908673"/>
          <a:ext cx="266071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266071" y="16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028571">
        <a:off x="1612571" y="1918808"/>
        <a:ext cx="13303" cy="13303"/>
      </dsp:txXfrm>
    </dsp:sp>
    <dsp:sp modelId="{9FFE370E-5D13-49E3-A683-F3A86BC62194}">
      <dsp:nvSpPr>
        <dsp:cNvPr id="0" name=""/>
        <dsp:cNvSpPr/>
      </dsp:nvSpPr>
      <dsp:spPr>
        <a:xfrm>
          <a:off x="626903" y="1615472"/>
          <a:ext cx="873570" cy="873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0" kern="1200" dirty="0"/>
        </a:p>
      </dsp:txBody>
      <dsp:txXfrm>
        <a:off x="626903" y="1615472"/>
        <a:ext cx="873570" cy="873570"/>
      </dsp:txXfrm>
    </dsp:sp>
    <dsp:sp modelId="{70D5BCBE-BC5C-4DD8-A3A6-61D56D6B0AD6}">
      <dsp:nvSpPr>
        <dsp:cNvPr id="0" name=""/>
        <dsp:cNvSpPr/>
      </dsp:nvSpPr>
      <dsp:spPr>
        <a:xfrm rot="13114286">
          <a:off x="1629004" y="1282508"/>
          <a:ext cx="268743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268743" y="16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3114286">
        <a:off x="1756657" y="1292576"/>
        <a:ext cx="13437" cy="13437"/>
      </dsp:txXfrm>
    </dsp:sp>
    <dsp:sp modelId="{914FDC4A-3022-4B08-9069-815062FA1DA8}">
      <dsp:nvSpPr>
        <dsp:cNvPr id="0" name=""/>
        <dsp:cNvSpPr/>
      </dsp:nvSpPr>
      <dsp:spPr>
        <a:xfrm>
          <a:off x="880042" y="506399"/>
          <a:ext cx="873570" cy="873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000" kern="1200" dirty="0"/>
        </a:p>
      </dsp:txBody>
      <dsp:txXfrm>
        <a:off x="880042" y="506399"/>
        <a:ext cx="873570" cy="8735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C70A9B-0D52-4868-B5A1-D6B8572C99B1}">
      <dsp:nvSpPr>
        <dsp:cNvPr id="0" name=""/>
        <dsp:cNvSpPr/>
      </dsp:nvSpPr>
      <dsp:spPr>
        <a:xfrm>
          <a:off x="3287" y="0"/>
          <a:ext cx="1965176" cy="6644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Obtain Commitment</a:t>
          </a:r>
          <a:endParaRPr lang="en-GB" sz="1200" kern="1200" dirty="0"/>
        </a:p>
      </dsp:txBody>
      <dsp:txXfrm>
        <a:off x="3287" y="0"/>
        <a:ext cx="1965176" cy="664424"/>
      </dsp:txXfrm>
    </dsp:sp>
    <dsp:sp modelId="{628C6A11-A618-4C54-A15D-09DCAD613155}">
      <dsp:nvSpPr>
        <dsp:cNvPr id="0" name=""/>
        <dsp:cNvSpPr/>
      </dsp:nvSpPr>
      <dsp:spPr>
        <a:xfrm>
          <a:off x="1771946" y="0"/>
          <a:ext cx="1965176" cy="6644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Establish EMSO ERIC</a:t>
          </a:r>
          <a:endParaRPr lang="en-GB" sz="1200" kern="1200" dirty="0"/>
        </a:p>
      </dsp:txBody>
      <dsp:txXfrm>
        <a:off x="1771946" y="0"/>
        <a:ext cx="1965176" cy="66442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C70A9B-0D52-4868-B5A1-D6B8572C99B1}">
      <dsp:nvSpPr>
        <dsp:cNvPr id="0" name=""/>
        <dsp:cNvSpPr/>
      </dsp:nvSpPr>
      <dsp:spPr>
        <a:xfrm>
          <a:off x="3463" y="0"/>
          <a:ext cx="2070382" cy="7291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Obtain Finance </a:t>
          </a:r>
          <a:endParaRPr lang="en-GB" sz="1500" kern="1200" dirty="0"/>
        </a:p>
      </dsp:txBody>
      <dsp:txXfrm>
        <a:off x="3463" y="0"/>
        <a:ext cx="2070382" cy="729146"/>
      </dsp:txXfrm>
    </dsp:sp>
    <dsp:sp modelId="{628C6A11-A618-4C54-A15D-09DCAD613155}">
      <dsp:nvSpPr>
        <dsp:cNvPr id="0" name=""/>
        <dsp:cNvSpPr/>
      </dsp:nvSpPr>
      <dsp:spPr>
        <a:xfrm>
          <a:off x="1866807" y="0"/>
          <a:ext cx="2070382" cy="7291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Upgrade and jointly manage initial sites</a:t>
          </a:r>
          <a:endParaRPr lang="en-GB" sz="1500" kern="1200" dirty="0"/>
        </a:p>
      </dsp:txBody>
      <dsp:txXfrm>
        <a:off x="1866807" y="0"/>
        <a:ext cx="2070382" cy="72914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C70A9B-0D52-4868-B5A1-D6B8572C99B1}">
      <dsp:nvSpPr>
        <dsp:cNvPr id="0" name=""/>
        <dsp:cNvSpPr/>
      </dsp:nvSpPr>
      <dsp:spPr>
        <a:xfrm>
          <a:off x="1782" y="0"/>
          <a:ext cx="3647801" cy="5307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Operate First Sites</a:t>
          </a:r>
          <a:endParaRPr lang="en-GB" sz="1400" kern="1200" dirty="0"/>
        </a:p>
      </dsp:txBody>
      <dsp:txXfrm>
        <a:off x="1782" y="0"/>
        <a:ext cx="3647801" cy="53072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C70A9B-0D52-4868-B5A1-D6B8572C99B1}">
      <dsp:nvSpPr>
        <dsp:cNvPr id="0" name=""/>
        <dsp:cNvSpPr/>
      </dsp:nvSpPr>
      <dsp:spPr>
        <a:xfrm>
          <a:off x="3111" y="0"/>
          <a:ext cx="1859815" cy="5966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Expand ERIC membership</a:t>
          </a:r>
          <a:endParaRPr lang="en-GB" sz="1400" kern="1200" dirty="0"/>
        </a:p>
      </dsp:txBody>
      <dsp:txXfrm>
        <a:off x="3111" y="0"/>
        <a:ext cx="1859815" cy="596603"/>
      </dsp:txXfrm>
    </dsp:sp>
    <dsp:sp modelId="{628C6A11-A618-4C54-A15D-09DCAD613155}">
      <dsp:nvSpPr>
        <dsp:cNvPr id="0" name=""/>
        <dsp:cNvSpPr/>
      </dsp:nvSpPr>
      <dsp:spPr>
        <a:xfrm>
          <a:off x="1676945" y="0"/>
          <a:ext cx="1859815" cy="5966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Build additional sites</a:t>
          </a:r>
          <a:endParaRPr lang="en-GB" sz="1400" kern="1200" dirty="0"/>
        </a:p>
      </dsp:txBody>
      <dsp:txXfrm>
        <a:off x="1676945" y="0"/>
        <a:ext cx="1859815" cy="59660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C70A9B-0D52-4868-B5A1-D6B8572C99B1}">
      <dsp:nvSpPr>
        <dsp:cNvPr id="0" name=""/>
        <dsp:cNvSpPr/>
      </dsp:nvSpPr>
      <dsp:spPr>
        <a:xfrm>
          <a:off x="1782" y="0"/>
          <a:ext cx="3647801" cy="5307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Fully Operational EMSO Infrastructure</a:t>
          </a:r>
          <a:endParaRPr lang="en-GB" sz="1400" kern="1200" dirty="0"/>
        </a:p>
      </dsp:txBody>
      <dsp:txXfrm>
        <a:off x="1782" y="0"/>
        <a:ext cx="3647801" cy="530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65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65" charset="0"/>
              </a:defRPr>
            </a:lvl1pPr>
          </a:lstStyle>
          <a:p>
            <a:fld id="{11EE1E8D-1954-624D-ABD6-F68B3A79DCE2}" type="datetime1">
              <a:rPr lang="en-US"/>
              <a:pPr/>
              <a:t>9/17/2012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65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65" charset="0"/>
              </a:defRPr>
            </a:lvl1pPr>
          </a:lstStyle>
          <a:p>
            <a:fld id="{2457651D-8D4C-1245-A1FD-30492E6D8A63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65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65" charset="0"/>
              </a:defRPr>
            </a:lvl1pPr>
          </a:lstStyle>
          <a:p>
            <a:fld id="{A195EDE5-0DD5-CC43-A085-9470A9EB2281}" type="datetime1">
              <a:rPr lang="en-US"/>
              <a:pPr/>
              <a:t>9/17/2012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9066" tIns="49533" rIns="99066" bIns="4953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65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65" charset="0"/>
              </a:defRPr>
            </a:lvl1pPr>
          </a:lstStyle>
          <a:p>
            <a:fld id="{2899A982-817E-9D42-A2E4-80E2029A8DAE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Membership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9A982-817E-9D42-A2E4-80E2029A8DA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0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0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0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0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B7B970-2264-6949-9A47-A9C86A5E3874}" type="slidenum">
              <a:rPr lang="en-GB" sz="1300"/>
              <a:pPr eaLnBrk="1" hangingPunct="1"/>
              <a:t>12</a:t>
            </a:fld>
            <a:endParaRPr lang="en-GB" sz="13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it-IT" dirty="0" smtClean="0">
                <a:latin typeface="Times New Roman" charset="0"/>
              </a:rPr>
              <a:t>LBW = large </a:t>
            </a:r>
            <a:r>
              <a:rPr lang="it-IT" dirty="0" err="1" smtClean="0">
                <a:latin typeface="Times New Roman" charset="0"/>
              </a:rPr>
              <a:t>bandwidth</a:t>
            </a:r>
            <a:r>
              <a:rPr lang="it-IT" dirty="0" smtClean="0">
                <a:latin typeface="Times New Roman" charset="0"/>
              </a:rPr>
              <a:t> </a:t>
            </a:r>
          </a:p>
          <a:p>
            <a:r>
              <a:rPr lang="it-IT" dirty="0" smtClean="0">
                <a:latin typeface="Times New Roman" charset="0"/>
              </a:rPr>
              <a:t>LF= </a:t>
            </a:r>
            <a:r>
              <a:rPr lang="it-IT" dirty="0" err="1" smtClean="0">
                <a:latin typeface="Times New Roman" charset="0"/>
              </a:rPr>
              <a:t>low</a:t>
            </a:r>
            <a:r>
              <a:rPr lang="it-IT" dirty="0" smtClean="0">
                <a:latin typeface="Times New Roman" charset="0"/>
              </a:rPr>
              <a:t> </a:t>
            </a:r>
            <a:r>
              <a:rPr lang="it-IT" dirty="0" err="1" smtClean="0">
                <a:latin typeface="Times New Roman" charset="0"/>
              </a:rPr>
              <a:t>frequency</a:t>
            </a:r>
            <a:endParaRPr lang="it-IT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3686A-859B-6E42-90C9-64F5C638659A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-491072" y="6492875"/>
            <a:ext cx="762000" cy="365125"/>
          </a:xfrm>
        </p:spPr>
        <p:txBody>
          <a:bodyPr/>
          <a:lstStyle>
            <a:lvl1pPr>
              <a:defRPr sz="1400">
                <a:solidFill>
                  <a:srgbClr val="FFFF00"/>
                </a:solidFill>
              </a:defRPr>
            </a:lvl1pPr>
          </a:lstStyle>
          <a:p>
            <a:fld id="{CD017906-1060-7D4E-8C75-5672D70540B9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365328" y="6576794"/>
            <a:ext cx="2820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  <a:latin typeface="+mn-lt"/>
              </a:rPr>
              <a:t>EGI Technical Forum 18 September 2012</a:t>
            </a:r>
            <a:endParaRPr lang="en-US" sz="12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03988F-D8AD-6C4D-ADEC-4EDA2716B0A2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8927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nstantia" pitchFamily="-65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onstantia" pitchFamily="-65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Constantia" pitchFamily="-65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itchFamily="-65" charset="0"/>
              </a:defRPr>
            </a:lvl1pPr>
          </a:lstStyle>
          <a:p>
            <a:fld id="{1B03988F-D8AD-6C4D-ADEC-4EDA2716B0A2}" type="slidenum">
              <a:rPr lang="en-US"/>
              <a:pPr/>
              <a:t>‹N›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nstantia" pitchFamily="-65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onstantia" pitchFamily="-65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-65" charset="2"/>
        <a:buChar char=""/>
        <a:defRPr sz="26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-65" charset="2"/>
        <a:buChar char="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-65" charset="2"/>
        <a:buChar char=""/>
        <a:defRPr sz="21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-65" charset="2"/>
        <a:buChar char="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-65" charset="2"/>
        <a:buChar char="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ocalhost\Users\Juditta\Desktop\EGI\video.mpg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gif"/><Relationship Id="rId4" Type="http://schemas.openxmlformats.org/officeDocument/2006/relationships/image" Target="../media/image2.jpeg"/><Relationship Id="rId9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9.jpeg"/><Relationship Id="rId7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9.jpeg"/><Relationship Id="rId7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2" Type="http://schemas.openxmlformats.org/officeDocument/2006/relationships/image" Target="../media/image2.jpeg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6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28" Type="http://schemas.openxmlformats.org/officeDocument/2006/relationships/image" Target="../media/image3.jpe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008529"/>
            <a:ext cx="7851648" cy="2191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EGI delves into the sea depths: the collaboration with EMSO begins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1028648" y="4871541"/>
            <a:ext cx="735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/>
              <a:t>Authors</a:t>
            </a:r>
            <a:r>
              <a:rPr lang="it-IT" b="1" dirty="0" smtClean="0"/>
              <a:t>:</a:t>
            </a:r>
            <a:r>
              <a:rPr lang="it-IT" dirty="0" smtClean="0"/>
              <a:t> P. </a:t>
            </a:r>
            <a:r>
              <a:rPr lang="it-IT" dirty="0" err="1" smtClean="0"/>
              <a:t>Favali</a:t>
            </a:r>
            <a:r>
              <a:rPr lang="it-IT" dirty="0" smtClean="0"/>
              <a:t> (INGV), G. </a:t>
            </a:r>
            <a:r>
              <a:rPr lang="it-IT" dirty="0" err="1" smtClean="0"/>
              <a:t>Riccobene</a:t>
            </a:r>
            <a:r>
              <a:rPr lang="it-IT" dirty="0" smtClean="0"/>
              <a:t> (INFN), L. Badiali (INGV), D. Cesini (INFN), G. Giovanetti, (INGV), E. Giorgio(INFN), L. </a:t>
            </a:r>
            <a:r>
              <a:rPr lang="it-IT" dirty="0" err="1" smtClean="0"/>
              <a:t>Gaido</a:t>
            </a:r>
            <a:r>
              <a:rPr lang="it-IT" dirty="0" smtClean="0"/>
              <a:t> (INFN), G. Marinaro (INGV), D. </a:t>
            </a:r>
            <a:r>
              <a:rPr lang="it-IT" dirty="0" err="1" smtClean="0"/>
              <a:t>Embriaco</a:t>
            </a:r>
            <a:r>
              <a:rPr lang="it-IT" dirty="0" smtClean="0"/>
              <a:t> (INGV), F. </a:t>
            </a:r>
            <a:r>
              <a:rPr lang="it-IT" dirty="0" err="1" smtClean="0"/>
              <a:t>Zanolin</a:t>
            </a:r>
            <a:r>
              <a:rPr lang="it-IT" dirty="0" smtClean="0"/>
              <a:t> (INGV).</a:t>
            </a:r>
            <a:endParaRPr lang="en-US" dirty="0"/>
          </a:p>
        </p:txBody>
      </p:sp>
      <p:sp>
        <p:nvSpPr>
          <p:cNvPr id="8" name="Sottotitolo 4"/>
          <p:cNvSpPr>
            <a:spLocks noGrp="1"/>
          </p:cNvSpPr>
          <p:nvPr>
            <p:ph type="subTitle" idx="1"/>
          </p:nvPr>
        </p:nvSpPr>
        <p:spPr>
          <a:xfrm>
            <a:off x="533400" y="3338898"/>
            <a:ext cx="7854696" cy="1043916"/>
          </a:xfrm>
        </p:spPr>
        <p:txBody>
          <a:bodyPr/>
          <a:lstStyle/>
          <a:p>
            <a:r>
              <a:rPr lang="en-US" sz="2400" dirty="0" err="1" smtClean="0"/>
              <a:t>D.Cesini</a:t>
            </a:r>
            <a:r>
              <a:rPr lang="en-US" sz="2400" dirty="0" smtClean="0"/>
              <a:t> (INFN/IGI)</a:t>
            </a:r>
          </a:p>
          <a:p>
            <a:r>
              <a:rPr lang="en-US" sz="2400" dirty="0" smtClean="0"/>
              <a:t>(on behalf of the EMSO/IGI collaboration)</a:t>
            </a:r>
            <a:endParaRPr lang="en-US" sz="2400" dirty="0"/>
          </a:p>
        </p:txBody>
      </p:sp>
      <p:pic>
        <p:nvPicPr>
          <p:cNvPr id="10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52538" y="48653"/>
            <a:ext cx="6162675" cy="106745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Western Ionian Sea </a:t>
            </a:r>
            <a:endParaRPr lang="en-GB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-65" charset="0"/>
            </a:endParaRPr>
          </a:p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(</a:t>
            </a: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offshore 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Capo </a:t>
            </a:r>
            <a:r>
              <a:rPr lang="en-GB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Passero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)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-65" charset="0"/>
            </a:endParaRPr>
          </a:p>
        </p:txBody>
      </p:sp>
      <p:pic>
        <p:nvPicPr>
          <p:cNvPr id="35860" name="Picture 27" descr="Immagin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3250" y="663575"/>
            <a:ext cx="873125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Segnaposto numero diapositiva 38"/>
          <p:cNvSpPr>
            <a:spLocks noGrp="1"/>
          </p:cNvSpPr>
          <p:nvPr>
            <p:ph type="sldNum" sz="quarter" idx="12"/>
          </p:nvPr>
        </p:nvSpPr>
        <p:spPr>
          <a:xfrm>
            <a:off x="-491072" y="6398746"/>
            <a:ext cx="762000" cy="365125"/>
          </a:xfrm>
        </p:spPr>
        <p:txBody>
          <a:bodyPr/>
          <a:lstStyle/>
          <a:p>
            <a:fld id="{CD017906-1060-7D4E-8C75-5672D70540B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" name="Picture 12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699247" y="1185117"/>
            <a:ext cx="6938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85 km South East offshore Capo </a:t>
            </a:r>
            <a:r>
              <a:rPr lang="en-US" b="1" dirty="0" err="1" smtClean="0"/>
              <a:t>Passero</a:t>
            </a:r>
            <a:r>
              <a:rPr lang="en-US" b="1" dirty="0" smtClean="0"/>
              <a:t>, 3500-m depth</a:t>
            </a:r>
          </a:p>
          <a:p>
            <a:r>
              <a:rPr lang="en-US" b="1" dirty="0" smtClean="0"/>
              <a:t>(cable deployed 2007, junction box deployed 2009)</a:t>
            </a:r>
            <a:endParaRPr lang="en-US" dirty="0"/>
          </a:p>
        </p:txBody>
      </p:sp>
      <p:pic>
        <p:nvPicPr>
          <p:cNvPr id="30" name="Picture 32" descr="INFN_new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3336" y="1454057"/>
            <a:ext cx="863039" cy="8317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5626" y="2665320"/>
            <a:ext cx="3285607" cy="117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ttangolo 31"/>
          <p:cNvSpPr/>
          <p:nvPr/>
        </p:nvSpPr>
        <p:spPr>
          <a:xfrm>
            <a:off x="5163522" y="2295988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Shore Station in Porto Palo </a:t>
            </a:r>
            <a:r>
              <a:rPr lang="en-US" b="1" dirty="0" err="1" smtClean="0"/>
              <a:t>Harbour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68212" y="1846786"/>
            <a:ext cx="2348188" cy="275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56710" y="4799619"/>
            <a:ext cx="1074737" cy="1106487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sp>
        <p:nvSpPr>
          <p:cNvPr id="36" name="Rettangolo 35"/>
          <p:cNvSpPr/>
          <p:nvPr/>
        </p:nvSpPr>
        <p:spPr>
          <a:xfrm>
            <a:off x="4790227" y="5880194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>
                <a:solidFill>
                  <a:srgbClr val="FFC000"/>
                </a:solidFill>
              </a:rPr>
              <a:t>@ 3500 m </a:t>
            </a:r>
            <a:r>
              <a:rPr lang="it-IT" b="1" dirty="0" err="1" smtClean="0">
                <a:solidFill>
                  <a:srgbClr val="FFC000"/>
                </a:solidFill>
              </a:rPr>
              <a:t>depth</a:t>
            </a:r>
            <a:endParaRPr lang="it-IT" b="1" dirty="0">
              <a:solidFill>
                <a:srgbClr val="FFC000"/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5891437" y="4284166"/>
            <a:ext cx="3492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INFN NEMO (Neutrino </a:t>
            </a:r>
            <a:r>
              <a:rPr lang="it-IT" sz="1400" dirty="0" err="1" smtClean="0"/>
              <a:t>Mediterranean</a:t>
            </a:r>
            <a:r>
              <a:rPr lang="it-IT" sz="1400" dirty="0" smtClean="0"/>
              <a:t> </a:t>
            </a:r>
            <a:r>
              <a:rPr lang="it-IT" sz="1400" dirty="0" err="1" smtClean="0"/>
              <a:t>Observatory</a:t>
            </a:r>
            <a:r>
              <a:rPr lang="it-IT" sz="1400" dirty="0" smtClean="0"/>
              <a:t>) KM3 </a:t>
            </a:r>
            <a:r>
              <a:rPr lang="it-IT" sz="1400" dirty="0" err="1" smtClean="0"/>
              <a:t>experiment</a:t>
            </a:r>
            <a:r>
              <a:rPr lang="it-IT" sz="1400" dirty="0" smtClean="0"/>
              <a:t> site</a:t>
            </a:r>
            <a:endParaRPr lang="en-US" sz="1400" dirty="0"/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67" y="4807386"/>
            <a:ext cx="2208323" cy="654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uppo 46"/>
          <p:cNvGrpSpPr/>
          <p:nvPr/>
        </p:nvGrpSpPr>
        <p:grpSpPr>
          <a:xfrm>
            <a:off x="288925" y="4121809"/>
            <a:ext cx="4400550" cy="2643188"/>
            <a:chOff x="107950" y="2514600"/>
            <a:chExt cx="4400550" cy="2643188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1476" r="-998"/>
            <a:stretch>
              <a:fillRect/>
            </a:stretch>
          </p:blipFill>
          <p:spPr bwMode="auto">
            <a:xfrm>
              <a:off x="107950" y="2514600"/>
              <a:ext cx="4400550" cy="2643188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</p:spPr>
        </p:pic>
        <p:sp>
          <p:nvSpPr>
            <p:cNvPr id="43" name="Oval 46"/>
            <p:cNvSpPr/>
            <p:nvPr/>
          </p:nvSpPr>
          <p:spPr>
            <a:xfrm>
              <a:off x="2465388" y="4221659"/>
              <a:ext cx="71437" cy="714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173038" y="4548188"/>
              <a:ext cx="3862387" cy="585787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b="1">
                  <a:solidFill>
                    <a:srgbClr val="FF0000"/>
                  </a:solidFill>
                  <a:cs typeface="Arial" charset="0"/>
                </a:rPr>
                <a:t>The Capo Passero Site lies at 3500 m water depth on a flat and wide plateau</a:t>
              </a:r>
              <a:endParaRPr lang="en-US" sz="1600" b="1">
                <a:solidFill>
                  <a:srgbClr val="FF0000"/>
                </a:solidFill>
                <a:cs typeface="Arial" charset="0"/>
              </a:endParaRPr>
            </a:p>
          </p:txBody>
        </p:sp>
      </p:grp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2489200" y="5520893"/>
            <a:ext cx="809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i="1" dirty="0">
                <a:solidFill>
                  <a:schemeClr val="bg1"/>
                </a:solidFill>
                <a:cs typeface="Arial" charset="0"/>
              </a:rPr>
              <a:t>CP Site</a:t>
            </a:r>
            <a:endParaRPr lang="en-US" b="1" i="1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DSCF08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8" r="2768" b="11073"/>
          <a:stretch>
            <a:fillRect/>
          </a:stretch>
        </p:blipFill>
        <p:spPr bwMode="auto">
          <a:xfrm>
            <a:off x="3473450" y="4226974"/>
            <a:ext cx="3405188" cy="23574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7" descr="emso logo final 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724366"/>
            <a:ext cx="82296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it-IT" sz="2700" b="1" dirty="0" err="1" smtClean="0"/>
              <a:t>Deployment</a:t>
            </a:r>
            <a:r>
              <a:rPr lang="it-IT" sz="2700" b="1" dirty="0" smtClean="0"/>
              <a:t> at </a:t>
            </a:r>
            <a:r>
              <a:rPr lang="it-IT" sz="2700" b="1" dirty="0"/>
              <a:t>the Catania Test Site</a:t>
            </a:r>
            <a:endParaRPr lang="en-GB" sz="2700" b="1" baseline="30000" dirty="0"/>
          </a:p>
        </p:txBody>
      </p:sp>
      <p:pic>
        <p:nvPicPr>
          <p:cNvPr id="36876" name="Picture 2" descr="IMG_6592"/>
          <p:cNvPicPr>
            <a:picLocks noChangeAspect="1" noChangeArrowheads="1"/>
          </p:cNvPicPr>
          <p:nvPr/>
        </p:nvPicPr>
        <p:blipFill>
          <a:blip r:embed="rId4"/>
          <a:srcRect l="4559" b="974"/>
          <a:stretch>
            <a:fillRect/>
          </a:stretch>
        </p:blipFill>
        <p:spPr bwMode="auto">
          <a:xfrm>
            <a:off x="270928" y="1579474"/>
            <a:ext cx="2983260" cy="463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27" descr="Immagin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2513" y="-3175"/>
            <a:ext cx="7461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image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-491072" y="0"/>
            <a:ext cx="8134351" cy="6302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Western Ionian 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Sea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-65" charset="0"/>
            </a:endParaRPr>
          </a:p>
        </p:txBody>
      </p:sp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69" y="1579474"/>
            <a:ext cx="2846796" cy="262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6738831" y="1210142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>
                <a:solidFill>
                  <a:srgbClr val="FFC000"/>
                </a:solidFill>
              </a:rPr>
              <a:t>@ 2000 m </a:t>
            </a:r>
            <a:r>
              <a:rPr lang="it-IT" b="1" dirty="0" err="1" smtClean="0">
                <a:solidFill>
                  <a:srgbClr val="FFC000"/>
                </a:solidFill>
              </a:rPr>
              <a:t>depth</a:t>
            </a:r>
            <a:endParaRPr lang="it-IT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1" name="Titolo 11"/>
          <p:cNvSpPr>
            <a:spLocks noGrp="1"/>
          </p:cNvSpPr>
          <p:nvPr>
            <p:ph type="ctrTitle"/>
          </p:nvPr>
        </p:nvSpPr>
        <p:spPr>
          <a:xfrm>
            <a:off x="536448" y="94589"/>
            <a:ext cx="7851648" cy="61485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SN1 (TSN) </a:t>
            </a:r>
            <a:r>
              <a:rPr lang="it-IT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installation</a:t>
            </a:r>
            <a:r>
              <a:rPr lang="it-IT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 and connection</a:t>
            </a:r>
            <a:r>
              <a:rPr lang="it-IT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/>
            </a:r>
            <a:br>
              <a:rPr lang="it-IT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</a:b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(8 </a:t>
            </a:r>
            <a:r>
              <a:rPr lang="it-IT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June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 2012)</a:t>
            </a:r>
            <a:endParaRPr 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65" charset="0"/>
              <a:ea typeface="Times New Roman" pitchFamily="-65" charset="0"/>
              <a:cs typeface="ＭＳ Ｐゴシック" pitchFamily="-65" charset="-128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8097" y="757198"/>
            <a:ext cx="9042839" cy="6039075"/>
            <a:chOff x="0" y="404664"/>
            <a:chExt cx="9144000" cy="6192688"/>
          </a:xfrm>
        </p:grpSpPr>
        <p:sp>
          <p:nvSpPr>
            <p:cNvPr id="7" name="Rettangolo 6"/>
            <p:cNvSpPr/>
            <p:nvPr/>
          </p:nvSpPr>
          <p:spPr bwMode="auto">
            <a:xfrm>
              <a:off x="0" y="404664"/>
              <a:ext cx="9144000" cy="6192688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9402" y="476673"/>
              <a:ext cx="3541031" cy="228029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3017812"/>
              <a:ext cx="3456384" cy="2785965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156" y="476672"/>
              <a:ext cx="3019839" cy="2570847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2120" y="3501008"/>
              <a:ext cx="2952328" cy="2492807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103528" y="2916232"/>
              <a:ext cx="3668182" cy="599650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/>
                <a:t>SN1 </a:t>
              </a:r>
              <a:r>
                <a:rPr lang="it-IT" sz="1600" b="1" dirty="0" err="1" smtClean="0"/>
                <a:t>deployed</a:t>
              </a:r>
              <a:r>
                <a:rPr lang="it-IT" sz="1600" b="1" dirty="0" smtClean="0"/>
                <a:t> with the MODUS Shuttle (INGV standard </a:t>
              </a:r>
              <a:r>
                <a:rPr lang="it-IT" sz="1600" b="1" dirty="0" err="1" smtClean="0"/>
                <a:t>operation</a:t>
              </a:r>
              <a:r>
                <a:rPr lang="it-IT" sz="1600" b="1" dirty="0" smtClean="0"/>
                <a:t>)</a:t>
              </a:r>
              <a:endParaRPr lang="it-IT" sz="1600" b="1" dirty="0"/>
            </a:p>
          </p:txBody>
        </p:sp>
      </p:grpSp>
      <p:sp>
        <p:nvSpPr>
          <p:cNvPr id="14" name="Rettangolo 13"/>
          <p:cNvSpPr/>
          <p:nvPr/>
        </p:nvSpPr>
        <p:spPr>
          <a:xfrm>
            <a:off x="4465685" y="297338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b="1" dirty="0" smtClean="0"/>
              <a:t>MODUS Shuttle </a:t>
            </a:r>
            <a:r>
              <a:rPr lang="it-IT" sz="1600" b="1" dirty="0" err="1" smtClean="0"/>
              <a:t>power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failure</a:t>
            </a:r>
            <a:r>
              <a:rPr lang="it-IT" sz="1600" b="1" dirty="0" smtClean="0"/>
              <a:t>.</a:t>
            </a:r>
          </a:p>
          <a:p>
            <a:r>
              <a:rPr lang="it-IT" sz="1600" b="1" dirty="0" smtClean="0"/>
              <a:t>SN1 </a:t>
            </a:r>
            <a:r>
              <a:rPr lang="it-IT" sz="1600" b="1" dirty="0" err="1" smtClean="0"/>
              <a:t>released</a:t>
            </a:r>
            <a:r>
              <a:rPr lang="it-IT" sz="1600" b="1" dirty="0" smtClean="0"/>
              <a:t> 250 </a:t>
            </a:r>
            <a:r>
              <a:rPr lang="it-IT" sz="1600" b="1" dirty="0" err="1" smtClean="0"/>
              <a:t>above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seabed</a:t>
            </a:r>
            <a:r>
              <a:rPr lang="it-IT" sz="1600" b="1" dirty="0" smtClean="0"/>
              <a:t> (1850 m). </a:t>
            </a:r>
          </a:p>
          <a:p>
            <a:r>
              <a:rPr lang="it-IT" sz="1600" b="1" dirty="0" smtClean="0"/>
              <a:t>SN1 </a:t>
            </a:r>
            <a:r>
              <a:rPr lang="it-IT" sz="1600" b="1" dirty="0" err="1" smtClean="0"/>
              <a:t>fallen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upside</a:t>
            </a:r>
            <a:r>
              <a:rPr lang="it-IT" sz="1600" b="1" dirty="0" smtClean="0"/>
              <a:t> down on the </a:t>
            </a:r>
            <a:r>
              <a:rPr lang="it-IT" sz="1600" b="1" dirty="0" err="1" smtClean="0"/>
              <a:t>seabed</a:t>
            </a:r>
            <a:r>
              <a:rPr lang="it-IT" sz="1600" b="1" dirty="0" smtClean="0"/>
              <a:t>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31389" y="599085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b="1" dirty="0" smtClean="0"/>
              <a:t>ROV and </a:t>
            </a:r>
            <a:r>
              <a:rPr lang="it-IT" sz="1600" b="1" dirty="0" err="1" smtClean="0"/>
              <a:t>Certamen</a:t>
            </a:r>
            <a:r>
              <a:rPr lang="it-IT" sz="1600" b="1" dirty="0" smtClean="0"/>
              <a:t> C/L Vessel joint </a:t>
            </a:r>
            <a:r>
              <a:rPr lang="it-IT" sz="1600" b="1" dirty="0" err="1" smtClean="0"/>
              <a:t>operation</a:t>
            </a:r>
            <a:r>
              <a:rPr lang="it-IT" sz="1600" b="1" dirty="0" smtClean="0"/>
              <a:t>: SN1 </a:t>
            </a:r>
            <a:r>
              <a:rPr lang="it-IT" sz="1600" b="1" dirty="0" err="1" smtClean="0"/>
              <a:t>hooked</a:t>
            </a:r>
            <a:r>
              <a:rPr lang="it-IT" sz="1600" b="1" dirty="0" smtClean="0"/>
              <a:t> and </a:t>
            </a:r>
            <a:r>
              <a:rPr lang="it-IT" sz="1600" b="1" dirty="0" err="1" smtClean="0"/>
              <a:t>turned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correctly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above</a:t>
            </a:r>
            <a:r>
              <a:rPr lang="it-IT" sz="1600" b="1" dirty="0" smtClean="0"/>
              <a:t>  the </a:t>
            </a:r>
            <a:r>
              <a:rPr lang="it-IT" sz="1600" b="1" dirty="0" err="1" smtClean="0"/>
              <a:t>seabed</a:t>
            </a:r>
            <a:endParaRPr lang="it-IT" sz="1600" b="1" dirty="0"/>
          </a:p>
        </p:txBody>
      </p:sp>
      <p:sp>
        <p:nvSpPr>
          <p:cNvPr id="16" name="Rettangolo 15"/>
          <p:cNvSpPr/>
          <p:nvPr/>
        </p:nvSpPr>
        <p:spPr>
          <a:xfrm>
            <a:off x="5234161" y="6207707"/>
            <a:ext cx="3644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/>
              <a:t>SN1 </a:t>
            </a:r>
            <a:r>
              <a:rPr lang="it-IT" sz="1600" b="1" dirty="0" err="1" smtClean="0"/>
              <a:t>connected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to</a:t>
            </a:r>
            <a:r>
              <a:rPr lang="it-IT" sz="1600" b="1" dirty="0" smtClean="0"/>
              <a:t> the TSN </a:t>
            </a:r>
            <a:r>
              <a:rPr lang="it-IT" sz="1600" b="1" dirty="0" err="1" smtClean="0"/>
              <a:t>cable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termination</a:t>
            </a:r>
            <a:r>
              <a:rPr lang="it-IT" sz="1600" b="1" dirty="0" smtClean="0"/>
              <a:t>. </a:t>
            </a:r>
            <a:r>
              <a:rPr lang="it-IT" sz="1600" b="1" dirty="0" err="1" smtClean="0"/>
              <a:t>Switch</a:t>
            </a:r>
            <a:r>
              <a:rPr lang="it-IT" sz="1600" b="1" dirty="0" smtClean="0"/>
              <a:t> on.</a:t>
            </a:r>
            <a:endParaRPr lang="it-IT" sz="1600" b="1" dirty="0"/>
          </a:p>
        </p:txBody>
      </p:sp>
    </p:spTree>
    <p:extLst>
      <p:ext uri="{BB962C8B-B14F-4D97-AF65-F5344CB8AC3E}">
        <p14:creationId xmlns="" xmlns:p14="http://schemas.microsoft.com/office/powerpoint/2010/main" val="23418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video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84743" y="1978733"/>
            <a:ext cx="3144216" cy="1942330"/>
          </a:xfrm>
          <a:prstGeom prst="rect">
            <a:avLst/>
          </a:prstGeom>
        </p:spPr>
      </p:pic>
      <p:pic>
        <p:nvPicPr>
          <p:cNvPr id="37891" name="Picture 57" descr="emso logo final 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0" y="620713"/>
            <a:ext cx="914558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700" b="1" dirty="0"/>
              <a:t>Geo-hazard: towards tsunami early warning systems</a:t>
            </a:r>
            <a:endParaRPr lang="en-US" sz="2700" b="1" dirty="0"/>
          </a:p>
        </p:txBody>
      </p:sp>
      <p:pic>
        <p:nvPicPr>
          <p:cNvPr id="11" name="Picture 218" descr="Copia%20di%20AAAAAA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8296" y="2132415"/>
            <a:ext cx="2156980" cy="172558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</p:pic>
      <p:sp>
        <p:nvSpPr>
          <p:cNvPr id="12" name="TextBox 35"/>
          <p:cNvSpPr txBox="1">
            <a:spLocks noChangeArrowheads="1"/>
          </p:cNvSpPr>
          <p:nvPr/>
        </p:nvSpPr>
        <p:spPr bwMode="auto">
          <a:xfrm>
            <a:off x="2667000" y="1206500"/>
            <a:ext cx="6421438" cy="646113"/>
          </a:xfrm>
          <a:prstGeom prst="rect">
            <a:avLst/>
          </a:prstGeom>
          <a:solidFill>
            <a:srgbClr val="DAEDEF"/>
          </a:solidFill>
          <a:ln w="9525">
            <a:solidFill>
              <a:srgbClr val="222268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it-IT">
                <a:solidFill>
                  <a:schemeClr val="accent2"/>
                </a:solidFill>
              </a:rPr>
              <a:t>Monitoring of volcanic and seismic activity in Sicily</a:t>
            </a:r>
          </a:p>
          <a:p>
            <a:r>
              <a:rPr lang="it-IT">
                <a:solidFill>
                  <a:schemeClr val="accent2"/>
                </a:solidFill>
              </a:rPr>
              <a:t>-Development  of Tsunami early warning systems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/>
          <a:srcRect l="1775" t="2251" r="1775" b="2251"/>
          <a:stretch>
            <a:fillRect/>
          </a:stretch>
        </p:blipFill>
        <p:spPr bwMode="auto">
          <a:xfrm>
            <a:off x="106364" y="1865966"/>
            <a:ext cx="1748890" cy="1366868"/>
          </a:xfrm>
          <a:prstGeom prst="rect">
            <a:avLst/>
          </a:prstGeom>
          <a:noFill/>
          <a:ln w="9525">
            <a:solidFill>
              <a:srgbClr val="222268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7901" name="TextBox 16"/>
          <p:cNvSpPr txBox="1">
            <a:spLocks noChangeArrowheads="1"/>
          </p:cNvSpPr>
          <p:nvPr/>
        </p:nvSpPr>
        <p:spPr bwMode="auto">
          <a:xfrm>
            <a:off x="6970713" y="60325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7904" name="Picture 27" descr="Immagine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0925" y="0"/>
            <a:ext cx="7413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images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-491072" y="0"/>
            <a:ext cx="8134351" cy="6302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Times New Roman" pitchFamily="-65" charset="0"/>
              </a:rPr>
              <a:t>Western Ionian </a:t>
            </a:r>
            <a:r>
              <a:rPr lang="en-GB" sz="3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Times New Roman" pitchFamily="-65" charset="0"/>
              </a:rPr>
              <a:t>Sea</a:t>
            </a:r>
            <a:endParaRPr lang="en-GB" sz="24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Times New Roman" pitchFamily="-65" charset="0"/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06363" y="4093317"/>
            <a:ext cx="525011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err="1" smtClean="0">
                <a:latin typeface="Arial" pitchFamily="34" charset="0"/>
                <a:ea typeface="+mn-ea"/>
              </a:rPr>
              <a:t>Multiparameteric</a:t>
            </a:r>
            <a:r>
              <a:rPr lang="en-US" sz="2200" b="1" dirty="0" smtClean="0">
                <a:latin typeface="Arial" pitchFamily="34" charset="0"/>
                <a:ea typeface="+mn-ea"/>
              </a:rPr>
              <a:t> observatories are necessary for early detection of </a:t>
            </a:r>
            <a:r>
              <a:rPr lang="en-US" sz="2200" b="1" dirty="0" err="1" smtClean="0">
                <a:latin typeface="Arial" pitchFamily="34" charset="0"/>
                <a:ea typeface="+mn-ea"/>
              </a:rPr>
              <a:t>tsunamigenic</a:t>
            </a:r>
            <a:r>
              <a:rPr lang="en-US" sz="2200" b="1" dirty="0" smtClean="0">
                <a:latin typeface="Arial" pitchFamily="34" charset="0"/>
                <a:ea typeface="+mn-ea"/>
              </a:rPr>
              <a:t> events:</a:t>
            </a:r>
          </a:p>
          <a:p>
            <a:pPr>
              <a:defRPr/>
            </a:pPr>
            <a:endParaRPr lang="en-US" sz="2200" b="1" dirty="0" smtClean="0">
              <a:latin typeface="Arial" pitchFamily="34" charset="0"/>
              <a:ea typeface="+mn-ea"/>
            </a:endParaRPr>
          </a:p>
          <a:p>
            <a:pPr>
              <a:defRPr/>
            </a:pPr>
            <a:r>
              <a:rPr lang="en-US" sz="2200" b="1" dirty="0" smtClean="0">
                <a:latin typeface="Arial" pitchFamily="34" charset="0"/>
                <a:ea typeface="+mn-ea"/>
              </a:rPr>
              <a:t>- Seismic waves</a:t>
            </a:r>
          </a:p>
          <a:p>
            <a:pPr>
              <a:defRPr/>
            </a:pPr>
            <a:r>
              <a:rPr lang="en-US" sz="2200" b="1" dirty="0" smtClean="0">
                <a:latin typeface="Arial" pitchFamily="34" charset="0"/>
                <a:ea typeface="+mn-ea"/>
              </a:rPr>
              <a:t>- Magnetic field change</a:t>
            </a:r>
          </a:p>
          <a:p>
            <a:pPr>
              <a:defRPr/>
            </a:pPr>
            <a:r>
              <a:rPr lang="en-US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</a:rPr>
              <a:t>- </a:t>
            </a:r>
            <a:r>
              <a:rPr lang="en-US" sz="2200" b="1" dirty="0" smtClean="0">
                <a:latin typeface="Arial" pitchFamily="34" charset="0"/>
                <a:ea typeface="+mn-ea"/>
              </a:rPr>
              <a:t>Low </a:t>
            </a:r>
            <a:r>
              <a:rPr lang="en-US" sz="2200" b="1" i="1" dirty="0" smtClean="0">
                <a:latin typeface="Arial" pitchFamily="34" charset="0"/>
                <a:ea typeface="+mn-ea"/>
              </a:rPr>
              <a:t>f </a:t>
            </a:r>
            <a:r>
              <a:rPr lang="en-US" sz="2200" b="1" dirty="0" smtClean="0">
                <a:latin typeface="Arial" pitchFamily="34" charset="0"/>
                <a:ea typeface="+mn-ea"/>
              </a:rPr>
              <a:t>sound waves</a:t>
            </a:r>
          </a:p>
          <a:p>
            <a:pPr>
              <a:defRPr/>
            </a:pPr>
            <a:r>
              <a:rPr lang="it-IT" dirty="0" smtClean="0">
                <a:latin typeface="Arial" pitchFamily="34" charset="0"/>
                <a:ea typeface="+mn-ea"/>
              </a:rPr>
              <a:t> </a:t>
            </a:r>
            <a:endParaRPr lang="it-IT" dirty="0">
              <a:latin typeface="Arial" pitchFamily="34" charset="0"/>
              <a:ea typeface="+mn-ea"/>
            </a:endParaRPr>
          </a:p>
        </p:txBody>
      </p:sp>
      <p:pic>
        <p:nvPicPr>
          <p:cNvPr id="24" name="Picture 6" descr="DSC_005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6479" y="3952595"/>
            <a:ext cx="3787521" cy="2541379"/>
          </a:xfrm>
          <a:prstGeom prst="rect">
            <a:avLst/>
          </a:prstGeom>
          <a:noFill/>
        </p:spPr>
      </p:pic>
      <p:sp>
        <p:nvSpPr>
          <p:cNvPr id="25" name="TextBox 17"/>
          <p:cNvSpPr txBox="1"/>
          <p:nvPr/>
        </p:nvSpPr>
        <p:spPr>
          <a:xfrm>
            <a:off x="5410200" y="5786088"/>
            <a:ext cx="349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Laboratory test for tsunami </a:t>
            </a:r>
            <a:r>
              <a:rPr lang="en-US" b="1" i="1" dirty="0" err="1" smtClean="0"/>
              <a:t>modelling</a:t>
            </a:r>
            <a:r>
              <a:rPr lang="en-US" b="1" i="1" dirty="0" smtClean="0"/>
              <a:t> (Roma 3</a:t>
            </a:r>
            <a:r>
              <a:rPr lang="it-IT" b="1" i="1" dirty="0" smtClean="0"/>
              <a:t>)</a:t>
            </a:r>
            <a:endParaRPr lang="it-IT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2695" y="1224446"/>
            <a:ext cx="26701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57" descr="emso logo final RG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667000" y="474130"/>
            <a:ext cx="3476625" cy="461963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hangingPunct="0"/>
            <a:r>
              <a:rPr lang="it-IT" sz="2400" dirty="0" err="1">
                <a:solidFill>
                  <a:srgbClr val="FFFF00"/>
                </a:solidFill>
              </a:rPr>
              <a:t>Sperm-whales</a:t>
            </a:r>
            <a:r>
              <a:rPr lang="ja-JP" altLang="it-IT" sz="2400" dirty="0">
                <a:solidFill>
                  <a:srgbClr val="FFFF00"/>
                </a:solidFill>
              </a:rPr>
              <a:t>’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tracking</a:t>
            </a:r>
            <a:endParaRPr lang="it-IT" sz="2400" dirty="0">
              <a:solidFill>
                <a:srgbClr val="FFFF00"/>
              </a:solidFill>
            </a:endParaRPr>
          </a:p>
        </p:txBody>
      </p:sp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51" y="1167031"/>
            <a:ext cx="3622676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21220" y="2080170"/>
            <a:ext cx="26019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lIns="36000" tIns="36000" rIns="36000" bIns="3600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en-US" sz="1600" b="1" dirty="0">
                <a:solidFill>
                  <a:srgbClr val="FFFFFF"/>
                </a:solidFill>
              </a:rPr>
              <a:t>Surface reflection permits determination of source position.</a:t>
            </a:r>
          </a:p>
        </p:txBody>
      </p:sp>
      <p:sp>
        <p:nvSpPr>
          <p:cNvPr id="40969" name="Rectangle 34"/>
          <p:cNvSpPr>
            <a:spLocks noChangeArrowheads="1"/>
          </p:cNvSpPr>
          <p:nvPr/>
        </p:nvSpPr>
        <p:spPr bwMode="auto">
          <a:xfrm>
            <a:off x="15741" y="823913"/>
            <a:ext cx="829244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15000"/>
              </a:lnSpc>
            </a:pPr>
            <a:r>
              <a:rPr lang="en-US" b="1" dirty="0">
                <a:sym typeface="Wingdings" pitchFamily="-65" charset="2"/>
              </a:rPr>
              <a:t>Wave direction reconstruction through 4 hydrophones  source tracking     </a:t>
            </a:r>
          </a:p>
        </p:txBody>
      </p:sp>
      <p:sp>
        <p:nvSpPr>
          <p:cNvPr id="40970" name="Rectangle 14"/>
          <p:cNvSpPr>
            <a:spLocks noChangeArrowheads="1"/>
          </p:cNvSpPr>
          <p:nvPr/>
        </p:nvSpPr>
        <p:spPr bwMode="auto">
          <a:xfrm>
            <a:off x="1283961" y="3775293"/>
            <a:ext cx="7046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</a:rPr>
              <a:t>Sperm-whales</a:t>
            </a:r>
            <a:r>
              <a:rPr lang="ja-JP" altLang="it-IT" sz="2400" dirty="0">
                <a:solidFill>
                  <a:srgbClr val="FFFF00"/>
                </a:solidFill>
              </a:rPr>
              <a:t>’</a:t>
            </a:r>
            <a:r>
              <a:rPr lang="it-IT" sz="2400" dirty="0">
                <a:solidFill>
                  <a:srgbClr val="FFFF00"/>
                </a:solidFill>
              </a:rPr>
              <a:t> click </a:t>
            </a:r>
            <a:r>
              <a:rPr lang="it-IT" sz="2400" dirty="0" err="1">
                <a:solidFill>
                  <a:srgbClr val="FFFF00"/>
                </a:solidFill>
              </a:rPr>
              <a:t>analysis</a:t>
            </a:r>
            <a:r>
              <a:rPr lang="it-IT" sz="2400" dirty="0">
                <a:solidFill>
                  <a:srgbClr val="FFFF00"/>
                </a:solidFill>
              </a:rPr>
              <a:t>: </a:t>
            </a:r>
            <a:r>
              <a:rPr lang="it-IT" sz="2400" dirty="0" err="1">
                <a:solidFill>
                  <a:srgbClr val="FFFF00"/>
                </a:solidFill>
              </a:rPr>
              <a:t>size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 err="1">
                <a:solidFill>
                  <a:srgbClr val="FFFF00"/>
                </a:solidFill>
              </a:rPr>
              <a:t>of</a:t>
            </a:r>
            <a:r>
              <a:rPr lang="it-IT" sz="2400" dirty="0">
                <a:solidFill>
                  <a:srgbClr val="FFFF00"/>
                </a:solidFill>
              </a:rPr>
              <a:t> the </a:t>
            </a:r>
            <a:r>
              <a:rPr lang="it-IT" sz="2400" dirty="0" err="1">
                <a:solidFill>
                  <a:srgbClr val="FFFF00"/>
                </a:solidFill>
              </a:rPr>
              <a:t>animals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0971" name="Immagine 1"/>
          <p:cNvPicPr>
            <a:picLocks noChangeAspect="1" noChangeArrowheads="1"/>
          </p:cNvPicPr>
          <p:nvPr/>
        </p:nvPicPr>
        <p:blipFill>
          <a:blip r:embed="rId6"/>
          <a:srcRect l="3236" r="2428"/>
          <a:stretch>
            <a:fillRect/>
          </a:stretch>
        </p:blipFill>
        <p:spPr bwMode="auto">
          <a:xfrm>
            <a:off x="192098" y="4788178"/>
            <a:ext cx="4759860" cy="167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2" name="TextBox 11"/>
          <p:cNvSpPr txBox="1">
            <a:spLocks noChangeArrowheads="1"/>
          </p:cNvSpPr>
          <p:nvPr/>
        </p:nvSpPr>
        <p:spPr bwMode="auto">
          <a:xfrm>
            <a:off x="2667000" y="6091299"/>
            <a:ext cx="20714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i="1" dirty="0">
                <a:solidFill>
                  <a:schemeClr val="bg1"/>
                </a:solidFill>
              </a:rPr>
              <a:t>IPI = head(m) * </a:t>
            </a:r>
            <a:r>
              <a:rPr lang="it-IT" sz="1600" i="1" dirty="0" err="1">
                <a:solidFill>
                  <a:schemeClr val="bg1"/>
                </a:solidFill>
              </a:rPr>
              <a:t>c</a:t>
            </a:r>
            <a:r>
              <a:rPr lang="it-IT" sz="1600" i="1" baseline="-25000" dirty="0" err="1">
                <a:solidFill>
                  <a:schemeClr val="bg1"/>
                </a:solidFill>
              </a:rPr>
              <a:t>s</a:t>
            </a:r>
            <a:r>
              <a:rPr lang="it-IT" sz="1600" i="1" baseline="-25000" dirty="0">
                <a:solidFill>
                  <a:schemeClr val="bg1"/>
                </a:solidFill>
              </a:rPr>
              <a:t> </a:t>
            </a:r>
            <a:r>
              <a:rPr lang="it-IT" sz="1600" i="1" dirty="0">
                <a:solidFill>
                  <a:schemeClr val="bg1"/>
                </a:solidFill>
              </a:rPr>
              <a:t>/ 2</a:t>
            </a:r>
          </a:p>
        </p:txBody>
      </p:sp>
      <p:sp>
        <p:nvSpPr>
          <p:cNvPr id="40973" name="TextBox 12"/>
          <p:cNvSpPr txBox="1">
            <a:spLocks noChangeArrowheads="1"/>
          </p:cNvSpPr>
          <p:nvPr/>
        </p:nvSpPr>
        <p:spPr bwMode="auto">
          <a:xfrm>
            <a:off x="-6349" y="4203700"/>
            <a:ext cx="8422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Measurement of Inter-Pulse-Interval permits to determine the size of individual whales and to assess the population size and structure</a:t>
            </a:r>
            <a:endParaRPr lang="it-IT" dirty="0"/>
          </a:p>
        </p:txBody>
      </p:sp>
      <p:grpSp>
        <p:nvGrpSpPr>
          <p:cNvPr id="40974" name="Group 30"/>
          <p:cNvGrpSpPr>
            <a:grpSpLocks/>
          </p:cNvGrpSpPr>
          <p:nvPr/>
        </p:nvGrpSpPr>
        <p:grpSpPr bwMode="auto">
          <a:xfrm>
            <a:off x="5659821" y="4824736"/>
            <a:ext cx="3154103" cy="1620903"/>
            <a:chOff x="5946281" y="4905550"/>
            <a:chExt cx="2501695" cy="1920493"/>
          </a:xfrm>
        </p:grpSpPr>
        <p:pic>
          <p:nvPicPr>
            <p:cNvPr id="40978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46281" y="4905550"/>
              <a:ext cx="2501695" cy="1920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0979" name="Group 29"/>
            <p:cNvGrpSpPr>
              <a:grpSpLocks/>
            </p:cNvGrpSpPr>
            <p:nvPr/>
          </p:nvGrpSpPr>
          <p:grpSpPr bwMode="auto">
            <a:xfrm>
              <a:off x="6205937" y="4981214"/>
              <a:ext cx="1587989" cy="668831"/>
              <a:chOff x="6205937" y="4981214"/>
              <a:chExt cx="1587989" cy="668831"/>
            </a:xfrm>
          </p:grpSpPr>
          <p:sp>
            <p:nvSpPr>
              <p:cNvPr id="40980" name="Rectangle 32"/>
              <p:cNvSpPr>
                <a:spLocks noChangeArrowheads="1"/>
              </p:cNvSpPr>
              <p:nvPr/>
            </p:nvSpPr>
            <p:spPr bwMode="auto">
              <a:xfrm>
                <a:off x="6205937" y="4981214"/>
                <a:ext cx="404812" cy="267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>
                    <a:solidFill>
                      <a:srgbClr val="000066"/>
                    </a:solidFill>
                  </a:rPr>
                  <a:t>P1</a:t>
                </a:r>
                <a:endParaRPr lang="it-IT" sz="1400"/>
              </a:p>
            </p:txBody>
          </p:sp>
          <p:grpSp>
            <p:nvGrpSpPr>
              <p:cNvPr id="40981" name="Group 28"/>
              <p:cNvGrpSpPr>
                <a:grpSpLocks/>
              </p:cNvGrpSpPr>
              <p:nvPr/>
            </p:nvGrpSpPr>
            <p:grpSpPr bwMode="auto">
              <a:xfrm>
                <a:off x="6523974" y="5247158"/>
                <a:ext cx="1269952" cy="402887"/>
                <a:chOff x="6523974" y="5247158"/>
                <a:chExt cx="1269952" cy="402887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>
                <a:xfrm rot="10800000">
                  <a:off x="6524576" y="5246966"/>
                  <a:ext cx="864609" cy="138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983" name="Rectangle 34"/>
                <p:cNvSpPr>
                  <a:spLocks noChangeArrowheads="1"/>
                </p:cNvSpPr>
                <p:nvPr/>
              </p:nvSpPr>
              <p:spPr bwMode="auto">
                <a:xfrm>
                  <a:off x="7389113" y="5382512"/>
                  <a:ext cx="404813" cy="2675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400" b="1">
                      <a:solidFill>
                        <a:srgbClr val="000066"/>
                      </a:solidFill>
                    </a:rPr>
                    <a:t>P2</a:t>
                  </a:r>
                  <a:endParaRPr lang="it-IT" sz="1400"/>
                </a:p>
              </p:txBody>
            </p:sp>
          </p:grpSp>
        </p:grpSp>
      </p:grpSp>
      <p:sp>
        <p:nvSpPr>
          <p:cNvPr id="40975" name="Rectangle 26"/>
          <p:cNvSpPr>
            <a:spLocks noChangeArrowheads="1"/>
          </p:cNvSpPr>
          <p:nvPr/>
        </p:nvSpPr>
        <p:spPr bwMode="auto">
          <a:xfrm>
            <a:off x="-63453" y="6445639"/>
            <a:ext cx="66252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400" dirty="0">
                <a:solidFill>
                  <a:srgbClr val="FFFFFF"/>
                </a:solidFill>
              </a:rPr>
              <a:t>Head  = 3.41 </a:t>
            </a:r>
            <a:r>
              <a:rPr lang="en-GB" sz="1400" dirty="0">
                <a:solidFill>
                  <a:srgbClr val="FFFFFF"/>
                </a:solidFill>
              </a:rPr>
              <a:t>± 0.05 m </a:t>
            </a:r>
            <a:r>
              <a:rPr lang="en-GB" sz="1400" dirty="0">
                <a:solidFill>
                  <a:srgbClr val="FFFFFF"/>
                </a:solidFill>
                <a:sym typeface="Wingdings" pitchFamily="-65" charset="2"/>
              </a:rPr>
              <a:t> Total length</a:t>
            </a:r>
            <a:r>
              <a:rPr lang="en-GB" sz="1400" dirty="0">
                <a:solidFill>
                  <a:srgbClr val="FFFFFF"/>
                </a:solidFill>
              </a:rPr>
              <a:t> = </a:t>
            </a:r>
            <a:r>
              <a:rPr lang="it-IT" sz="1400" dirty="0">
                <a:solidFill>
                  <a:srgbClr val="FFFFFF"/>
                </a:solidFill>
              </a:rPr>
              <a:t>9.72÷10.50 </a:t>
            </a:r>
            <a:r>
              <a:rPr lang="it-IT" sz="1400" dirty="0" smtClean="0">
                <a:solidFill>
                  <a:srgbClr val="FFFFFF"/>
                </a:solidFill>
              </a:rPr>
              <a:t>m - Young </a:t>
            </a:r>
            <a:r>
              <a:rPr lang="it-IT" sz="1400" dirty="0">
                <a:solidFill>
                  <a:srgbClr val="FFFFFF"/>
                </a:solidFill>
              </a:rPr>
              <a:t>male or </a:t>
            </a:r>
            <a:r>
              <a:rPr lang="it-IT" sz="1400" dirty="0" err="1">
                <a:solidFill>
                  <a:srgbClr val="FFFFFF"/>
                </a:solidFill>
              </a:rPr>
              <a:t>female</a:t>
            </a:r>
            <a:endParaRPr lang="it-IT" sz="1400" dirty="0">
              <a:solidFill>
                <a:srgbClr val="FFFFFF"/>
              </a:solidFill>
            </a:endParaRPr>
          </a:p>
        </p:txBody>
      </p:sp>
      <p:pic>
        <p:nvPicPr>
          <p:cNvPr id="40976" name="Picture 27" descr="Immagine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3150" y="1588"/>
            <a:ext cx="739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images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-491072" y="0"/>
            <a:ext cx="8134351" cy="6302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Times New Roman" pitchFamily="-65" charset="0"/>
              </a:rPr>
              <a:t>Western Ionian </a:t>
            </a:r>
            <a:r>
              <a:rPr lang="en-GB" sz="3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Times New Roman" pitchFamily="-65" charset="0"/>
              </a:rPr>
              <a:t>Sea</a:t>
            </a:r>
            <a:endParaRPr lang="en-GB" sz="32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Times New Roman" pitchFamily="-65" charset="0"/>
            </a:endParaRPr>
          </a:p>
        </p:txBody>
      </p:sp>
      <p:sp>
        <p:nvSpPr>
          <p:cNvPr id="26" name="Segnaposto numero diapositiva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7410" name="Picture 2" descr="C:\Users\cesini\AppData\Local\Temp\UnipvCibraLogo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67040" y="649289"/>
            <a:ext cx="883073" cy="1084918"/>
          </a:xfrm>
          <a:prstGeom prst="rect">
            <a:avLst/>
          </a:prstGeom>
          <a:noFill/>
        </p:spPr>
      </p:pic>
      <p:pic>
        <p:nvPicPr>
          <p:cNvPr id="28" name="Immagin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59821" y="3085812"/>
            <a:ext cx="3484179" cy="77394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52256" y="1701805"/>
          <a:ext cx="5772468" cy="348077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924156"/>
                <a:gridCol w="1924156"/>
                <a:gridCol w="1924156"/>
              </a:tblGrid>
              <a:tr h="417507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Arial"/>
                          <a:cs typeface="Arial"/>
                        </a:rPr>
                        <a:t>INSTRUMENT</a:t>
                      </a:r>
                      <a:endParaRPr lang="en-US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Arial"/>
                          <a:cs typeface="Arial"/>
                        </a:rPr>
                        <a:t>byte/day</a:t>
                      </a:r>
                      <a:endParaRPr lang="en-US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Arial"/>
                          <a:cs typeface="Arial"/>
                        </a:rPr>
                        <a:t>byte/month</a:t>
                      </a:r>
                      <a:endParaRPr lang="en-US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343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Oceanographic sensors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13 M 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390 M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343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Gravity meter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5 M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150 M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343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Magnetometers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2.5 M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75 M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343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Seismic sensors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933 M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28 G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343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DACS monitor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11 M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330 M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3434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Bio-acoustic Hydrophones*</a:t>
                      </a:r>
                      <a:endPara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372 G</a:t>
                      </a:r>
                      <a:endPara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11 T</a:t>
                      </a:r>
                      <a:endParaRPr lang="en-US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3434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Station monitoring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163 M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/>
                          <a:cs typeface="Arial"/>
                        </a:rPr>
                        <a:t>5 G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513847" y="889000"/>
            <a:ext cx="4111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Data rate produced daily or monthly by</a:t>
            </a:r>
          </a:p>
          <a:p>
            <a:pPr algn="ctr"/>
            <a:r>
              <a:rPr lang="en-US" dirty="0" smtClean="0"/>
              <a:t>NEMO-SN1 observatory</a:t>
            </a:r>
            <a:endParaRPr lang="en-US" dirty="0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824100" y="5275610"/>
            <a:ext cx="8048998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Lossless data compression algorithms (e.g. FLAC) may reduce file-size to 30% of the original size.</a:t>
            </a:r>
            <a:r>
              <a:rPr lang="en-US" dirty="0"/>
              <a:t> </a:t>
            </a:r>
          </a:p>
          <a:p>
            <a:endParaRPr lang="en-US" sz="11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389474" y="0"/>
            <a:ext cx="8134351" cy="6302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Times New Roman" pitchFamily="-65" charset="0"/>
              </a:rPr>
              <a:t>Western Ionian </a:t>
            </a:r>
            <a:r>
              <a:rPr lang="en-GB" sz="3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Times New Roman" pitchFamily="-65" charset="0"/>
              </a:rPr>
              <a:t>Sea</a:t>
            </a:r>
            <a:endParaRPr lang="en-GB" sz="32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Times New Roman" pitchFamily="-65" charset="0"/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352928" cy="5065676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GB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scientific data measured by the EMSO seafloor observatories are mainly composed by hydrophones.</a:t>
            </a:r>
          </a:p>
          <a:p>
            <a:pPr marL="800100" lvl="1" indent="-342900" algn="just">
              <a:buClrTx/>
              <a:buFont typeface="Wingdings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 hydrophones with sampling rate of 96kHz are located in the CATANIA NORTH site ~ 3 Mb/s for each hydrophone;</a:t>
            </a:r>
          </a:p>
          <a:p>
            <a:pPr marL="800100" lvl="1" indent="-342900" algn="just">
              <a:buClrTx/>
              <a:buFont typeface="Wingdings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 hydrophones with doubled sampling rate (192kHz) are located in the CATANIA SOUTH site with the rate doubled accordingly.</a:t>
            </a:r>
          </a:p>
          <a:p>
            <a:pPr marL="800100" lvl="1" indent="-342900" algn="just">
              <a:buClrTx/>
              <a:buFont typeface="Wingdings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So 4 x 3 Mb/s from the north plus  4 x 6 Mb/s from the south ~36 Mb/s = 4,5 MB/s ~ 11 TB/month</a:t>
            </a:r>
          </a:p>
          <a:p>
            <a:pPr marL="800100" lvl="1" indent="-342900" algn="just"/>
            <a:endParaRPr lang="en-GB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This raw data has to be shared and freely accessed by all the EMSO members</a:t>
            </a:r>
          </a:p>
          <a:p>
            <a:pPr marL="800100" lvl="1" indent="-342900" algn="just">
              <a:buFont typeface="Arial" pitchFamily="34" charset="0"/>
              <a:buChar char="•"/>
            </a:pPr>
            <a:endParaRPr lang="it-IT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bksv.com/~/media/New_Products/transducers/hydrophones/8103%20sideways.ashx?db=master&amp;bc=%23ffffff&amp;h=90&amp;w=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38" y="2003611"/>
            <a:ext cx="857250" cy="857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bksv.com/~/media/New_Products/transducers/hydrophones/8103%20sideways.ashx?db=master&amp;bc=%23ffffff&amp;h=90&amp;w=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63" y="2238360"/>
            <a:ext cx="857250" cy="857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Titolo 1"/>
          <p:cNvSpPr>
            <a:spLocks noGrp="1"/>
          </p:cNvSpPr>
          <p:nvPr>
            <p:ph type="ctrTitle"/>
          </p:nvPr>
        </p:nvSpPr>
        <p:spPr>
          <a:xfrm>
            <a:off x="1788458" y="26894"/>
            <a:ext cx="4854389" cy="605119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The EMSO data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65" charset="0"/>
              <a:ea typeface="Times New Roman" pitchFamily="-65" charset="0"/>
              <a:cs typeface="ＭＳ Ｐゴシック" pitchFamily="-65" charset="-128"/>
            </a:endParaRPr>
          </a:p>
        </p:txBody>
      </p:sp>
      <p:pic>
        <p:nvPicPr>
          <p:cNvPr id="12" name="Picture 57" descr="emso logo final 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452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88458" y="-26859"/>
            <a:ext cx="4854389" cy="94126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The EMSO Computing</a:t>
            </a:r>
            <a:b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Infrastructure </a:t>
            </a:r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395536" y="1425389"/>
            <a:ext cx="8352928" cy="4986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computing model and data distribution infrastructure designed for EMSO will be based on layered structure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en-US" sz="2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Similar to the one already adopted for the LHC community;</a:t>
            </a:r>
          </a:p>
          <a:p>
            <a:pPr marL="800100" lvl="1" indent="-342900" algn="just"/>
            <a:endParaRPr lang="en-U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Tier0s will be close to the experimental sites;</a:t>
            </a:r>
          </a:p>
          <a:p>
            <a:pPr marL="1257300" lvl="2" indent="-342900" algn="just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Will contain all the experiment data</a:t>
            </a:r>
          </a:p>
          <a:p>
            <a:pPr marL="800100" lvl="1" indent="-342900" algn="just"/>
            <a:endParaRPr lang="en-U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Tier1s will host replicas for experimental analysis.</a:t>
            </a:r>
          </a:p>
          <a:p>
            <a:pPr lvl="1" algn="just"/>
            <a:endParaRPr lang="en-US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8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73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72824" y="40342"/>
            <a:ext cx="5510364" cy="954740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Building the Western </a:t>
            </a:r>
            <a:r>
              <a:rPr lang="it-IT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Ionian</a:t>
            </a:r>
            <a:r>
              <a:rPr lang="it-IT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 Tier0 Site</a:t>
            </a:r>
          </a:p>
        </p:txBody>
      </p:sp>
      <p:pic>
        <p:nvPicPr>
          <p:cNvPr id="14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72510" y="3495700"/>
            <a:ext cx="3629911" cy="2384837"/>
          </a:xfrm>
          <a:prstGeom prst="rect">
            <a:avLst/>
          </a:prstGeom>
        </p:spPr>
      </p:pic>
      <p:sp>
        <p:nvSpPr>
          <p:cNvPr id="15" name="CustomShape 18"/>
          <p:cNvSpPr/>
          <p:nvPr/>
        </p:nvSpPr>
        <p:spPr>
          <a:xfrm>
            <a:off x="2965424" y="2550105"/>
            <a:ext cx="348840" cy="971280"/>
          </a:xfrm>
          <a:prstGeom prst="lightningBol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17" name="CustomShape 20"/>
          <p:cNvSpPr/>
          <p:nvPr/>
        </p:nvSpPr>
        <p:spPr>
          <a:xfrm>
            <a:off x="1687260" y="5965017"/>
            <a:ext cx="2142720" cy="33372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en-US" sz="1600" b="1" dirty="0">
                <a:solidFill>
                  <a:srgbClr val="002060"/>
                </a:solidFill>
                <a:latin typeface="Arial"/>
                <a:ea typeface="Arial"/>
              </a:rPr>
              <a:t>LNS-INFN Catania</a:t>
            </a:r>
            <a:endParaRPr dirty="0"/>
          </a:p>
        </p:txBody>
      </p:sp>
      <p:sp>
        <p:nvSpPr>
          <p:cNvPr id="18" name="CustomShape 21"/>
          <p:cNvSpPr/>
          <p:nvPr/>
        </p:nvSpPr>
        <p:spPr>
          <a:xfrm>
            <a:off x="270928" y="2689411"/>
            <a:ext cx="2128700" cy="753516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b="1" dirty="0">
                <a:solidFill>
                  <a:srgbClr val="FF0000"/>
                </a:solidFill>
                <a:latin typeface="Calibri"/>
                <a:ea typeface="Arial"/>
              </a:rPr>
              <a:t>Internet Radio Link </a:t>
            </a:r>
            <a:r>
              <a:rPr lang="en-US" b="1" dirty="0" smtClean="0">
                <a:solidFill>
                  <a:srgbClr val="FF0000"/>
                </a:solidFill>
                <a:latin typeface="Calibri"/>
                <a:ea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Calibri"/>
                <a:ea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Calibri"/>
                <a:ea typeface="Arial"/>
              </a:rPr>
              <a:t>@ </a:t>
            </a:r>
            <a:r>
              <a:rPr lang="en-US" b="1" dirty="0">
                <a:solidFill>
                  <a:srgbClr val="FF0000"/>
                </a:solidFill>
                <a:latin typeface="Calibri"/>
                <a:ea typeface="Arial"/>
              </a:rPr>
              <a:t>100 Mbps</a:t>
            </a:r>
            <a:endParaRPr dirty="0"/>
          </a:p>
        </p:txBody>
      </p:sp>
      <p:sp>
        <p:nvSpPr>
          <p:cNvPr id="22" name="CustomShape 18"/>
          <p:cNvSpPr/>
          <p:nvPr/>
        </p:nvSpPr>
        <p:spPr>
          <a:xfrm flipH="1">
            <a:off x="3882324" y="2550105"/>
            <a:ext cx="348840" cy="971280"/>
          </a:xfrm>
          <a:prstGeom prst="lightningBolt">
            <a:avLst/>
          </a:prstGeom>
          <a:solidFill>
            <a:srgbClr val="FFFF00"/>
          </a:solidFill>
          <a:ln w="25560">
            <a:solidFill>
              <a:srgbClr val="FFC000"/>
            </a:solidFill>
            <a:round/>
          </a:ln>
        </p:spPr>
      </p:sp>
      <p:sp>
        <p:nvSpPr>
          <p:cNvPr id="24" name="CustomShape 19"/>
          <p:cNvSpPr/>
          <p:nvPr/>
        </p:nvSpPr>
        <p:spPr>
          <a:xfrm>
            <a:off x="6171421" y="5645157"/>
            <a:ext cx="2231320" cy="820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  <a:t>Local Storage @ </a:t>
            </a:r>
            <a:b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</a:br>
            <a: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  <a:t>LNS-INFN Catania</a:t>
            </a:r>
          </a:p>
          <a:p>
            <a:pPr algn="ctr"/>
            <a:r>
              <a:rPr lang="it-IT" sz="1600" b="1" dirty="0" smtClean="0">
                <a:solidFill>
                  <a:srgbClr val="002060"/>
                </a:solidFill>
                <a:latin typeface="Constantia"/>
              </a:rPr>
              <a:t>(40+120 TB)</a:t>
            </a:r>
            <a:endParaRPr dirty="0"/>
          </a:p>
        </p:txBody>
      </p:sp>
      <p:pic>
        <p:nvPicPr>
          <p:cNvPr id="21" name="Picture 82"/>
          <p:cNvPicPr/>
          <p:nvPr/>
        </p:nvPicPr>
        <p:blipFill>
          <a:blip r:embed="rId3"/>
          <a:stretch>
            <a:fillRect/>
          </a:stretch>
        </p:blipFill>
        <p:spPr>
          <a:xfrm>
            <a:off x="1584134" y="1468090"/>
            <a:ext cx="2064900" cy="1221320"/>
          </a:xfrm>
          <a:prstGeom prst="rect">
            <a:avLst/>
          </a:prstGeom>
        </p:spPr>
      </p:pic>
      <p:sp>
        <p:nvSpPr>
          <p:cNvPr id="23" name="CustomShape 19"/>
          <p:cNvSpPr/>
          <p:nvPr/>
        </p:nvSpPr>
        <p:spPr>
          <a:xfrm>
            <a:off x="-112940" y="1474915"/>
            <a:ext cx="1871280" cy="820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onstantia"/>
                <a:ea typeface="Arial"/>
              </a:rPr>
              <a:t>Shore Station</a:t>
            </a:r>
            <a:endParaRPr dirty="0"/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Constantia"/>
                <a:ea typeface="Arial"/>
              </a:rPr>
              <a:t>Catania </a:t>
            </a:r>
            <a:r>
              <a:rPr lang="en-US" sz="1600" b="1" dirty="0" smtClean="0">
                <a:solidFill>
                  <a:srgbClr val="002060"/>
                </a:solidFill>
                <a:latin typeface="Constantia"/>
                <a:ea typeface="Arial"/>
              </a:rPr>
              <a:t>harbor</a:t>
            </a:r>
            <a:endParaRPr dirty="0"/>
          </a:p>
        </p:txBody>
      </p:sp>
      <p:sp>
        <p:nvSpPr>
          <p:cNvPr id="26" name="CustomShape 19"/>
          <p:cNvSpPr/>
          <p:nvPr/>
        </p:nvSpPr>
        <p:spPr>
          <a:xfrm>
            <a:off x="5979621" y="1474915"/>
            <a:ext cx="2231320" cy="820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onstantia"/>
                <a:ea typeface="Arial"/>
              </a:rPr>
              <a:t>Shore Station</a:t>
            </a:r>
            <a:endParaRPr dirty="0"/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Constantia"/>
                <a:ea typeface="Arial"/>
              </a:rPr>
              <a:t>Porto Palo (Syracuse) harbor</a:t>
            </a:r>
            <a:endParaRPr dirty="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41" y="3521385"/>
            <a:ext cx="1835740" cy="1835740"/>
          </a:xfrm>
          <a:prstGeom prst="rect">
            <a:avLst/>
          </a:prstGeom>
        </p:spPr>
      </p:pic>
      <p:pic>
        <p:nvPicPr>
          <p:cNvPr id="28" name="Picture 8" descr="http://www.essetishop.it/images/userfiles/image/Home%20Page/Freccia%20Dest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20" y="3977521"/>
            <a:ext cx="840075" cy="528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01" y="3809417"/>
            <a:ext cx="1835740" cy="1835740"/>
          </a:xfrm>
          <a:prstGeom prst="rect">
            <a:avLst/>
          </a:prstGeom>
        </p:spPr>
      </p:pic>
      <p:sp>
        <p:nvSpPr>
          <p:cNvPr id="32" name="Segnaposto numero diapositiva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9980" y="1468090"/>
            <a:ext cx="2281679" cy="122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7" descr="emso logo final RG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 descr="images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73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274512" y="5385019"/>
            <a:ext cx="8761911" cy="1107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 make available the RAW data from the LNS-INFN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atania local storage to the Grid one  a small application, run as a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cron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was developed</a:t>
            </a:r>
          </a:p>
        </p:txBody>
      </p:sp>
      <p:pic>
        <p:nvPicPr>
          <p:cNvPr id="1030" name="Picture 6" descr="http://us.cdn3.123rf.com/168nwm/vtls/vtls0904/vtls090400017/4629285-montato-su-rack-server-blade-vista-frontale-isolati-su-bian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676951"/>
            <a:ext cx="2232249" cy="1421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stomShape 19"/>
          <p:cNvSpPr/>
          <p:nvPr/>
        </p:nvSpPr>
        <p:spPr>
          <a:xfrm>
            <a:off x="5652119" y="2054798"/>
            <a:ext cx="3023409" cy="648526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it-IT" sz="1600" b="1" dirty="0" err="1" smtClean="0">
                <a:solidFill>
                  <a:srgbClr val="002060"/>
                </a:solidFill>
                <a:latin typeface="Constantia"/>
                <a:ea typeface="Arial"/>
              </a:rPr>
              <a:t>Grid</a:t>
            </a:r>
            <a: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  <a:t> Storage @ </a:t>
            </a:r>
            <a:b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</a:br>
            <a: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  <a:t>LNS-INFN Catania</a:t>
            </a:r>
            <a:b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</a:br>
            <a:endParaRPr dirty="0"/>
          </a:p>
        </p:txBody>
      </p:sp>
      <p:pic>
        <p:nvPicPr>
          <p:cNvPr id="1032" name="Picture 8" descr="http://www.essetishop.it/images/userfiles/image/Home%20Page/Freccia%20Dest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85" y="3037983"/>
            <a:ext cx="952974" cy="528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ottotitolo 2"/>
          <p:cNvSpPr txBox="1">
            <a:spLocks/>
          </p:cNvSpPr>
          <p:nvPr/>
        </p:nvSpPr>
        <p:spPr>
          <a:xfrm>
            <a:off x="301407" y="1021069"/>
            <a:ext cx="835292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grid storage has been installed @ LNS-INFN Catania, mounting the RAW data from the local storage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33577"/>
            <a:ext cx="1835740" cy="183574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52" y="2361950"/>
            <a:ext cx="1835740" cy="1835740"/>
          </a:xfrm>
          <a:prstGeom prst="rect">
            <a:avLst/>
          </a:prstGeom>
        </p:spPr>
      </p:pic>
      <p:sp>
        <p:nvSpPr>
          <p:cNvPr id="26" name="Sottotitolo 2"/>
          <p:cNvSpPr txBox="1">
            <a:spLocks/>
          </p:cNvSpPr>
          <p:nvPr/>
        </p:nvSpPr>
        <p:spPr>
          <a:xfrm>
            <a:off x="274513" y="4333105"/>
            <a:ext cx="835292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err="1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lcg_util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lfc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plugins have been installed to use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lcg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-* and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lfc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-* client commands directly from the storage;</a:t>
            </a:r>
            <a:endParaRPr lang="en-US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4" name="Picture 57" descr="emso logo final RG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image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17" name="Titolo 1"/>
          <p:cNvSpPr txBox="1">
            <a:spLocks/>
          </p:cNvSpPr>
          <p:nvPr/>
        </p:nvSpPr>
        <p:spPr bwMode="auto">
          <a:xfrm>
            <a:off x="1172824" y="40342"/>
            <a:ext cx="5510364" cy="95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Building the Western Ionian Tier0 Site</a:t>
            </a:r>
            <a:endParaRPr kumimoji="0" lang="it-IT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Arial" pitchFamily="-65" charset="0"/>
              <a:ea typeface="Times New Roman" pitchFamily="-65" charset="0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36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72824" y="108045"/>
            <a:ext cx="5705814" cy="457165"/>
          </a:xfrm>
        </p:spPr>
        <p:txBody>
          <a:bodyPr>
            <a:noAutofit/>
          </a:bodyPr>
          <a:lstStyle/>
          <a:p>
            <a:pPr algn="ctr"/>
            <a:r>
              <a:rPr lang="it-IT" sz="4000" dirty="0" err="1" smtClean="0">
                <a:solidFill>
                  <a:srgbClr val="FFFF00"/>
                </a:solidFill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Outline</a:t>
            </a:r>
            <a:endParaRPr lang="it-IT" sz="4000" dirty="0">
              <a:solidFill>
                <a:srgbClr val="FFFF00"/>
              </a:solidFill>
              <a:latin typeface="Arial" pitchFamily="-65" charset="0"/>
              <a:ea typeface="Times New Roman" pitchFamily="-65" charset="0"/>
              <a:cs typeface="ＭＳ Ｐゴシック" pitchFamily="-65" charset="-128"/>
            </a:endParaRPr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387662" y="1105912"/>
            <a:ext cx="8352928" cy="4853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EMSO project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IGI-EMSO collaboration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EMSO computing model</a:t>
            </a:r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Grid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pilot activity: building a T0</a:t>
            </a:r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Conclusion</a:t>
            </a:r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09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86254" y="900046"/>
            <a:ext cx="8806225" cy="36211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cron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job: 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18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downloads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 robot certificate is downloaded from the </a:t>
            </a:r>
            <a:r>
              <a:rPr lang="en-US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eTokenServer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using a REST call. This certificate will be used to secure the grid operation;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18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reads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recursively the RAW data from the local storage and create the SURL/LFN for each “new” entry to be registered in the LFC File Catalog;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entries to be registered are stored on a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sqlite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database;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18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8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egisters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SURLs on the LFC File Catalog;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18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8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eplicates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SURLs on Tiers1 (*);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18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800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dds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the metadata (SURL) into a dedicated DB (</a:t>
            </a:r>
            <a:r>
              <a:rPr lang="en-US" sz="1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MOISTdb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(*).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(*) working in progress – T1s need to be identified</a:t>
            </a:r>
            <a:endParaRPr lang="en-US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 Italian catch-all GRIDIT VO is currently used</a:t>
            </a:r>
          </a:p>
          <a:p>
            <a:pPr marL="1257300" lvl="2" indent="-342900" algn="just">
              <a:buFont typeface="Arial" pitchFamily="34" charset="0"/>
              <a:buChar char="•"/>
            </a:pPr>
            <a:endParaRPr lang="en-US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us.cdn3.123rf.com/168nwm/vtls/vtls0904/vtls090400017/4629285-montato-su-rack-server-blade-vista-frontale-isolati-su-bian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5157192"/>
            <a:ext cx="2232249" cy="1421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stomShape 19"/>
          <p:cNvSpPr/>
          <p:nvPr/>
        </p:nvSpPr>
        <p:spPr>
          <a:xfrm>
            <a:off x="2124655" y="4580362"/>
            <a:ext cx="3023409" cy="553837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it-IT" sz="1600" b="1" dirty="0" err="1" smtClean="0">
                <a:solidFill>
                  <a:srgbClr val="002060"/>
                </a:solidFill>
                <a:latin typeface="Constantia"/>
                <a:ea typeface="Arial"/>
              </a:rPr>
              <a:t>Grid</a:t>
            </a:r>
            <a: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  <a:t> Storage @ </a:t>
            </a:r>
            <a:b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</a:br>
            <a: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  <a:t>LNS-INFN Catania</a:t>
            </a:r>
            <a:endParaRPr dirty="0"/>
          </a:p>
        </p:txBody>
      </p:sp>
      <p:pic>
        <p:nvPicPr>
          <p:cNvPr id="1032" name="Picture 8" descr="http://www.essetishop.it/images/userfiles/image/Home%20Page/Freccia%20Dest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1491">
            <a:off x="4626008" y="5204990"/>
            <a:ext cx="952974" cy="528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essetishop.it/images/userfiles/image/Home%20Page/Freccia%20Dest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949">
            <a:off x="4692095" y="5763884"/>
            <a:ext cx="952974" cy="528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openclipart.org/image/800px/svg_to_png/94723/d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62" y="5853603"/>
            <a:ext cx="792088" cy="879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9" y="5061873"/>
            <a:ext cx="873819" cy="146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CustomShape 19"/>
          <p:cNvSpPr/>
          <p:nvPr/>
        </p:nvSpPr>
        <p:spPr>
          <a:xfrm>
            <a:off x="7669271" y="4602956"/>
            <a:ext cx="1367225" cy="4102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it-IT" sz="1600" b="1" dirty="0" smtClean="0">
                <a:solidFill>
                  <a:srgbClr val="002060"/>
                </a:solidFill>
                <a:latin typeface="Constantia"/>
                <a:ea typeface="Arial"/>
              </a:rPr>
              <a:t>EMSO Tiers1</a:t>
            </a:r>
            <a:endParaRPr dirty="0"/>
          </a:p>
        </p:txBody>
      </p:sp>
      <p:sp>
        <p:nvSpPr>
          <p:cNvPr id="17" name="CustomShape 19"/>
          <p:cNvSpPr/>
          <p:nvPr/>
        </p:nvSpPr>
        <p:spPr>
          <a:xfrm>
            <a:off x="6516216" y="6043116"/>
            <a:ext cx="1367225" cy="4102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it-IT" sz="1600" b="1" dirty="0" err="1" smtClean="0">
                <a:solidFill>
                  <a:srgbClr val="002060"/>
                </a:solidFill>
                <a:latin typeface="Constantia"/>
                <a:ea typeface="Arial"/>
              </a:rPr>
              <a:t>MOISTdb</a:t>
            </a:r>
            <a:endParaRPr dirty="0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77" t="52058" r="16393" b="34644"/>
          <a:stretch>
            <a:fillRect/>
          </a:stretch>
        </p:blipFill>
        <p:spPr bwMode="auto">
          <a:xfrm>
            <a:off x="6506425" y="4521200"/>
            <a:ext cx="121126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77" t="52058" r="16393" b="34644"/>
          <a:stretch>
            <a:fillRect/>
          </a:stretch>
        </p:blipFill>
        <p:spPr bwMode="auto">
          <a:xfrm>
            <a:off x="5508104" y="4591843"/>
            <a:ext cx="121126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ustomShape 19"/>
          <p:cNvSpPr/>
          <p:nvPr/>
        </p:nvSpPr>
        <p:spPr>
          <a:xfrm>
            <a:off x="-252536" y="4408760"/>
            <a:ext cx="3023409" cy="820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it-IT" sz="1600" b="1" dirty="0" err="1" smtClean="0">
                <a:solidFill>
                  <a:srgbClr val="002060"/>
                </a:solidFill>
                <a:latin typeface="Constantia"/>
                <a:ea typeface="Arial"/>
              </a:rPr>
              <a:t>eTokenServer</a:t>
            </a:r>
            <a:endParaRPr dirty="0"/>
          </a:p>
        </p:txBody>
      </p:sp>
      <p:pic>
        <p:nvPicPr>
          <p:cNvPr id="45" name="Picture 8" descr="http://www.essetishop.it/images/userfiles/image/Home%20Page/Freccia%20Dest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78" y="5420473"/>
            <a:ext cx="952974" cy="528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>
          <a:xfrm>
            <a:off x="-491072" y="6477109"/>
            <a:ext cx="762000" cy="365125"/>
          </a:xfrm>
        </p:spPr>
        <p:txBody>
          <a:bodyPr/>
          <a:lstStyle/>
          <a:p>
            <a:fld id="{CD017906-1060-7D4E-8C75-5672D70540B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2" name="Picture 57" descr="emso logo final RG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images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26" name="Titolo 1"/>
          <p:cNvSpPr>
            <a:spLocks noGrp="1"/>
          </p:cNvSpPr>
          <p:nvPr>
            <p:ph type="ctrTitle"/>
          </p:nvPr>
        </p:nvSpPr>
        <p:spPr>
          <a:xfrm>
            <a:off x="1253506" y="40342"/>
            <a:ext cx="5510364" cy="954740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Building the Western </a:t>
            </a:r>
            <a:r>
              <a:rPr lang="it-IT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Ionian</a:t>
            </a:r>
            <a:r>
              <a:rPr lang="it-IT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 Tier0 Site</a:t>
            </a:r>
          </a:p>
        </p:txBody>
      </p:sp>
    </p:spTree>
    <p:extLst>
      <p:ext uri="{BB962C8B-B14F-4D97-AF65-F5344CB8AC3E}">
        <p14:creationId xmlns="" xmlns:p14="http://schemas.microsoft.com/office/powerpoint/2010/main" val="20509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72824" y="13449"/>
            <a:ext cx="5705814" cy="457165"/>
          </a:xfrm>
        </p:spPr>
        <p:txBody>
          <a:bodyPr>
            <a:noAutofit/>
          </a:bodyPr>
          <a:lstStyle/>
          <a:p>
            <a:pPr algn="ctr"/>
            <a:r>
              <a:rPr lang="it-IT" sz="3200" dirty="0" err="1" smtClean="0">
                <a:solidFill>
                  <a:srgbClr val="FFFF00"/>
                </a:solidFill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Conclusion</a:t>
            </a:r>
            <a:r>
              <a:rPr lang="it-IT" sz="3200" dirty="0" smtClean="0">
                <a:solidFill>
                  <a:srgbClr val="FFFF00"/>
                </a:solidFill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 and </a:t>
            </a:r>
            <a:r>
              <a:rPr lang="it-IT" sz="3200" dirty="0" err="1" smtClean="0">
                <a:solidFill>
                  <a:srgbClr val="FFFF00"/>
                </a:solidFill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next</a:t>
            </a:r>
            <a:r>
              <a:rPr lang="it-IT" sz="3200" dirty="0" smtClean="0">
                <a:solidFill>
                  <a:srgbClr val="FFFF00"/>
                </a:solidFill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steps</a:t>
            </a:r>
            <a:endParaRPr lang="it-IT" sz="3200" dirty="0">
              <a:solidFill>
                <a:srgbClr val="FFFF00"/>
              </a:solidFill>
              <a:latin typeface="Arial" pitchFamily="-65" charset="0"/>
              <a:ea typeface="Times New Roman" pitchFamily="-65" charset="0"/>
              <a:cs typeface="ＭＳ Ｐゴシック" pitchFamily="-65" charset="-128"/>
            </a:endParaRPr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387662" y="900954"/>
            <a:ext cx="8352928" cy="5766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Accomplishment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collaboration with EMSO started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layered WLCG-like architecture has been chosen as e-infrastructure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prototypical Grid Tier0 was created for the Western Ionian site</a:t>
            </a:r>
          </a:p>
          <a:p>
            <a:pPr marL="342900" indent="-342900" algn="just"/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itchFamily="-65" charset="0"/>
                <a:ea typeface="Times New Roman" pitchFamily="-65" charset="0"/>
                <a:cs typeface="ＭＳ Ｐゴシック" pitchFamily="-65" charset="-128"/>
              </a:rPr>
              <a:t>Next steps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Create an EMSO dedicated VO (name under discussion)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Replicate data at least in one T1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Support EMSO in the applications porting activity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Create high level interfaces to access the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Wait for EMSO to evaluate the services offered by EGI/IGI </a:t>
            </a:r>
            <a:endParaRPr lang="en-US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09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050" y="659345"/>
            <a:ext cx="8448675" cy="92392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EMSO,</a:t>
            </a:r>
            <a:r>
              <a:rPr lang="en-US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 a</a:t>
            </a:r>
            <a:r>
              <a:rPr lang="en-US" dirty="0" smtClean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 Research </a:t>
            </a:r>
            <a:r>
              <a:rPr lang="en-US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Infrastructure of the ESFRI Roadmap,</a:t>
            </a:r>
            <a:r>
              <a:rPr lang="en-GB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 is the European network of </a:t>
            </a:r>
            <a:r>
              <a:rPr lang="en-GB" u="sng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fixed seafloor and water column observatories</a:t>
            </a:r>
            <a:r>
              <a:rPr lang="en-GB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 constituting a distributed infrastructure for long-term monitoring of environmental </a:t>
            </a:r>
            <a:r>
              <a:rPr lang="en-GB" dirty="0" smtClean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processes</a:t>
            </a:r>
            <a:endParaRPr lang="it-IT" dirty="0">
              <a:solidFill>
                <a:srgbClr val="FFFFFF"/>
              </a:solidFill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928" y="5738280"/>
            <a:ext cx="7302500" cy="923925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A large European users community has been gathered around </a:t>
            </a:r>
            <a:r>
              <a:rPr lang="en-US" u="sng" dirty="0"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ESONET-</a:t>
            </a:r>
            <a:r>
              <a:rPr lang="en-US" u="sng" dirty="0" err="1"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NoE</a:t>
            </a:r>
            <a:r>
              <a:rPr lang="en-US" dirty="0"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 (2007-2011, </a:t>
            </a:r>
            <a:r>
              <a:rPr lang="en-US" u="sng" dirty="0" err="1"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www.esonet-emso.org</a:t>
            </a:r>
            <a:r>
              <a:rPr lang="en-US" u="sng" dirty="0"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/)</a:t>
            </a:r>
            <a:r>
              <a:rPr lang="en-US" dirty="0"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 which has been providing many inputs to the shaping of EMSO</a:t>
            </a:r>
            <a:endParaRPr lang="it-IT" dirty="0">
              <a:ea typeface="Arial" pitchFamily="-65" charset="0"/>
              <a:cs typeface="Arial" pitchFamily="-65" charset="0"/>
            </a:endParaRPr>
          </a:p>
        </p:txBody>
      </p:sp>
      <p:pic>
        <p:nvPicPr>
          <p:cNvPr id="16390" name="Picture 2" descr="C:\Documents and Settings\hr1s07\My Documents\Henry\ESONET &amp; EMSO\ESONET NoE\outreach\ESON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02550" y="5729288"/>
            <a:ext cx="1182688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7" descr="emso logo final 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490538" y="1752600"/>
            <a:ext cx="8291512" cy="5184775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1588" indent="-1588" algn="ctr" defTabSz="91440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EMSO is a Marine Research Infrastructure: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permanent, large-scale, deep-sea laboratory to observe and study</a:t>
            </a:r>
          </a:p>
          <a:p>
            <a:pPr marL="193675" lvl="1" indent="-12700" defTabSz="91440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4617B"/>
                </a:outerShdw>
              </a:effectLst>
              <a:latin typeface="Times New Roman" pitchFamily="-65" charset="0"/>
            </a:endParaRPr>
          </a:p>
          <a:p>
            <a:pPr marL="193675" lvl="1" indent="-12700" defTabSz="914400">
              <a:spcBef>
                <a:spcPct val="20000"/>
              </a:spcBef>
              <a:buClr>
                <a:schemeClr val="accent1"/>
              </a:buClr>
              <a:buSzPct val="85000"/>
            </a:pP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4617B"/>
                </a:outerShdw>
              </a:effectLst>
              <a:latin typeface="Times New Roman" pitchFamily="-65" charset="0"/>
            </a:endParaRPr>
          </a:p>
          <a:p>
            <a:pPr marL="1588" indent="-1588" defTabSz="91440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Times New Roman" pitchFamily="-65" charset="0"/>
              </a:rPr>
              <a:t>	Marine Ecosystems </a:t>
            </a:r>
          </a:p>
          <a:p>
            <a:pPr marL="1588" indent="-1588" defTabSz="91440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Times New Roman" pitchFamily="-65" charset="0"/>
              </a:rPr>
              <a:t>						Climate Change </a:t>
            </a:r>
          </a:p>
          <a:p>
            <a:pPr marL="1588" indent="-1588" defTabSz="91440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Times New Roman" pitchFamily="-65" charset="0"/>
              </a:rPr>
              <a:t>				</a:t>
            </a:r>
          </a:p>
          <a:p>
            <a:pPr marL="1588" indent="-1588" defTabSz="91440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Times New Roman" pitchFamily="-65" charset="0"/>
              </a:rPr>
              <a:t>				</a:t>
            </a:r>
          </a:p>
          <a:p>
            <a:pPr marL="1588" indent="-1588" defTabSz="91440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Times New Roman" pitchFamily="-65" charset="0"/>
              </a:rPr>
              <a:t>	     Geo-Hazards</a:t>
            </a:r>
          </a:p>
          <a:p>
            <a:pPr marL="1588" indent="-1588" defTabSz="91440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-65" charset="2"/>
              <a:buChar char=""/>
            </a:pPr>
            <a:endParaRPr lang="en-GB" sz="2600" dirty="0">
              <a:solidFill>
                <a:srgbClr val="FFFFFF"/>
              </a:solidFill>
              <a:latin typeface="Constantia" pitchFamily="-65" charset="0"/>
            </a:endParaRP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2570584" y="2492901"/>
            <a:ext cx="3673475" cy="2952750"/>
            <a:chOff x="2381" y="1344"/>
            <a:chExt cx="3583" cy="2812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 rot="10800000" flipH="1">
              <a:off x="2381" y="1344"/>
              <a:ext cx="862" cy="2766"/>
            </a:xfrm>
            <a:prstGeom prst="curvedRightArrow">
              <a:avLst>
                <a:gd name="adj1" fmla="val 59928"/>
                <a:gd name="adj2" fmla="val 124104"/>
                <a:gd name="adj3" fmla="val 29657"/>
              </a:avLst>
            </a:prstGeom>
            <a:solidFill>
              <a:schemeClr val="bg1">
                <a:alpha val="2196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GB">
                <a:latin typeface="Constantia" pitchFamily="-65" charset="0"/>
              </a:endParaRPr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 rot="17989625" flipH="1">
              <a:off x="4150" y="664"/>
              <a:ext cx="862" cy="2766"/>
            </a:xfrm>
            <a:prstGeom prst="curvedRightArrow">
              <a:avLst>
                <a:gd name="adj1" fmla="val 59928"/>
                <a:gd name="adj2" fmla="val 124104"/>
                <a:gd name="adj3" fmla="val 29657"/>
              </a:avLst>
            </a:prstGeom>
            <a:solidFill>
              <a:schemeClr val="bg1">
                <a:alpha val="2196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GB">
                <a:latin typeface="Constantia" pitchFamily="-65" charset="0"/>
              </a:endParaRPr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 rot="3773855" flipH="1">
              <a:off x="3968" y="2342"/>
              <a:ext cx="862" cy="2766"/>
            </a:xfrm>
            <a:prstGeom prst="curvedRightArrow">
              <a:avLst>
                <a:gd name="adj1" fmla="val 59928"/>
                <a:gd name="adj2" fmla="val 124104"/>
                <a:gd name="adj3" fmla="val 29657"/>
              </a:avLst>
            </a:prstGeom>
            <a:solidFill>
              <a:schemeClr val="bg1">
                <a:alpha val="2196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GB">
                <a:latin typeface="Constantia" pitchFamily="-65" charset="0"/>
              </a:endParaRPr>
            </a:p>
          </p:txBody>
        </p:sp>
      </p:grp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667435" y="35206"/>
            <a:ext cx="5029200" cy="6302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EMSO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12" name="Slide Number Placeholder 2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3988F-D8AD-6C4D-ADEC-4EDA2716B0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Constantia" pitchFamily="-65" charset="0"/>
                <a:ea typeface="ＭＳ Ｐゴシック" pitchFamily="-65" charset="-128"/>
                <a:cs typeface="ＭＳ Ｐゴシック" pitchFamily="-65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Constanti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366714" y="4140727"/>
            <a:ext cx="7558086" cy="2303462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88900" marR="0" lvl="0" indent="-88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9" charset="-128"/>
                <a:cs typeface="Arial"/>
              </a:rPr>
              <a:t> </a:t>
            </a:r>
          </a:p>
          <a:p>
            <a:pPr marL="88900" marR="0" lvl="0" indent="-88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ＭＳ Ｐゴシック" pitchFamily="-109" charset="-128"/>
                <a:cs typeface="Arial"/>
              </a:rPr>
              <a:t>EMSO-ERIC will </a:t>
            </a:r>
            <a:r>
              <a:rPr lang="en-GB" sz="2000" dirty="0" smtClean="0">
                <a:latin typeface="Arial"/>
                <a:ea typeface="ＭＳ Ｐゴシック" pitchFamily="-109" charset="-128"/>
                <a:cs typeface="Arial"/>
              </a:rPr>
              <a:t>be composed by</a:t>
            </a:r>
            <a:r>
              <a:rPr kumimoji="0" lang="en-GB" sz="20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ＭＳ Ｐゴシック" pitchFamily="-109" charset="-128"/>
                <a:cs typeface="Arial"/>
              </a:rPr>
              <a:t>:</a:t>
            </a:r>
          </a:p>
          <a:p>
            <a:pPr marL="88900" marR="0" lvl="0" indent="-88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charset="2"/>
              <a:buChar char="§"/>
              <a:tabLst/>
              <a:defRPr/>
            </a:pPr>
            <a:r>
              <a:rPr kumimoji="0" lang="en-GB" sz="20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ＭＳ Ｐゴシック" pitchFamily="-109" charset="-128"/>
                <a:cs typeface="Arial"/>
              </a:rPr>
              <a:t>Central coordination </a:t>
            </a:r>
          </a:p>
          <a:p>
            <a:pPr marL="88900" marR="0" lvl="0" indent="-88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tabLst/>
              <a:defRPr/>
            </a:pPr>
            <a:r>
              <a:rPr kumimoji="0" lang="en-GB" sz="20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ＭＳ Ｐゴシック" pitchFamily="-109" charset="-128"/>
                <a:cs typeface="Arial"/>
              </a:rPr>
              <a:t>(statutory seat with central management)</a:t>
            </a:r>
          </a:p>
          <a:p>
            <a:pPr marL="88900" marR="0" lvl="0" indent="-88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charset="2"/>
              <a:buChar char="§"/>
              <a:tabLst/>
              <a:defRPr/>
            </a:pPr>
            <a:r>
              <a:rPr kumimoji="0" lang="en-GB" sz="20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ＭＳ Ｐゴシック" pitchFamily="-109" charset="-128"/>
                <a:cs typeface="Arial"/>
              </a:rPr>
              <a:t>Regional Team (in charge of the EMSO nodes)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uLnTx/>
              <a:uFillTx/>
              <a:latin typeface="Arial"/>
              <a:ea typeface="ＭＳ Ｐゴシック" pitchFamily="-109" charset="-128"/>
              <a:cs typeface="Arial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850939" y="3195772"/>
            <a:ext cx="4683531" cy="3391266"/>
            <a:chOff x="2835" y="945"/>
            <a:chExt cx="2925" cy="2205"/>
          </a:xfrm>
        </p:grpSpPr>
        <p:graphicFrame>
          <p:nvGraphicFramePr>
            <p:cNvPr id="16" name="Diagramma 26"/>
            <p:cNvGraphicFramePr/>
            <p:nvPr/>
          </p:nvGraphicFramePr>
          <p:xfrm>
            <a:off x="2835" y="945"/>
            <a:ext cx="2925" cy="22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4070" y="1122"/>
              <a:ext cx="4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b="1" dirty="0">
                  <a:latin typeface="Times New Roman" charset="0"/>
                </a:rPr>
                <a:t>Arctic</a:t>
              </a: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3376" y="1356"/>
              <a:ext cx="56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b="1" dirty="0">
                  <a:latin typeface="Times New Roman" charset="0"/>
                </a:rPr>
                <a:t>Iberian </a:t>
              </a:r>
            </a:p>
            <a:p>
              <a:pPr algn="ctr"/>
              <a:r>
                <a:rPr lang="en-GB" sz="1600" b="1" dirty="0">
                  <a:latin typeface="Times New Roman" charset="0"/>
                </a:rPr>
                <a:t>margin</a:t>
              </a: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770" y="2124"/>
              <a:ext cx="65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b="1" dirty="0">
                  <a:latin typeface="Times New Roman" charset="0"/>
                </a:rPr>
                <a:t>Marmara</a:t>
              </a:r>
            </a:p>
            <a:p>
              <a:pPr algn="ctr"/>
              <a:r>
                <a:rPr lang="en-GB" sz="1600" b="1" dirty="0">
                  <a:latin typeface="Times New Roman" charset="0"/>
                </a:rPr>
                <a:t>Sea</a:t>
              </a: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194" y="2124"/>
              <a:ext cx="60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b="1" dirty="0" err="1">
                  <a:latin typeface="Times New Roman" charset="0"/>
                </a:rPr>
                <a:t>Ligurian</a:t>
              </a:r>
              <a:endParaRPr lang="en-GB" sz="1600" b="1" dirty="0">
                <a:latin typeface="Times New Roman" charset="0"/>
              </a:endParaRPr>
            </a:p>
            <a:p>
              <a:pPr algn="ctr"/>
              <a:r>
                <a:rPr lang="en-GB" sz="1600" b="1" dirty="0">
                  <a:latin typeface="Times New Roman" charset="0"/>
                </a:rPr>
                <a:t>Sea</a:t>
              </a: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3600" y="2704"/>
              <a:ext cx="66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b="1" dirty="0">
                  <a:latin typeface="Times New Roman" charset="0"/>
                </a:rPr>
                <a:t>W. Ionian</a:t>
              </a:r>
            </a:p>
            <a:p>
              <a:pPr algn="ctr"/>
              <a:r>
                <a:rPr lang="en-GB" sz="1600" b="1" dirty="0">
                  <a:latin typeface="Times New Roman" charset="0"/>
                </a:rPr>
                <a:t>Sea</a:t>
              </a: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4389" y="2731"/>
              <a:ext cx="56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b="1">
                  <a:latin typeface="Times New Roman" charset="0"/>
                </a:rPr>
                <a:t>Hellenic</a:t>
              </a:r>
            </a:p>
            <a:p>
              <a:pPr algn="ctr"/>
              <a:r>
                <a:rPr lang="en-GB" sz="1600" b="1">
                  <a:latin typeface="Times New Roman" charset="0"/>
                </a:rPr>
                <a:t>Arc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939" y="1888"/>
              <a:ext cx="72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600" b="1">
                  <a:latin typeface="Times New Roman" charset="0"/>
                </a:rPr>
                <a:t>Secretariat</a:t>
              </a:r>
            </a:p>
            <a:p>
              <a:pPr algn="ctr"/>
              <a:r>
                <a:rPr lang="en-GB" sz="1600" b="1">
                  <a:latin typeface="Times New Roman" charset="0"/>
                </a:rPr>
                <a:t>(Italy)</a:t>
              </a: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4631" y="1444"/>
              <a:ext cx="6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b="1" dirty="0">
                  <a:latin typeface="Times New Roman" charset="0"/>
                </a:rPr>
                <a:t>…</a:t>
              </a:r>
              <a:r>
                <a:rPr lang="en-GB" sz="1600" b="1" dirty="0" err="1">
                  <a:latin typeface="Times New Roman" charset="0"/>
                </a:rPr>
                <a:t>RDs</a:t>
              </a:r>
              <a:r>
                <a:rPr lang="en-GB" sz="1600" b="1" dirty="0">
                  <a:latin typeface="Times New Roman" charset="0"/>
                </a:rPr>
                <a:t>…</a:t>
              </a:r>
            </a:p>
          </p:txBody>
        </p:sp>
      </p:grpSp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530352" y="626538"/>
            <a:ext cx="77724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-65" charset="2"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EMSO is in the Preparatory Phase (2008-2012; 12 Countries involved) with the aim to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establish the legal entity EMSO-ERIC (European Research Infrastructure Consortium) </a:t>
            </a:r>
            <a:r>
              <a:rPr kumimoji="0" lang="en-GB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in charge of coordinating the infrastructure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-65" charset="2"/>
              <a:buNone/>
              <a:tabLst/>
              <a:defRPr/>
            </a:pPr>
            <a:endParaRPr kumimoji="0" lang="en-GB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pitchFamily="-109" charset="-128"/>
              <a:cs typeface="Arial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-65" charset="2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The EMSO-ERIC statutes were distributed to and amended by the Funding Agencies to arrive to the final acceptance &amp; signature (within 2012)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-65" charset="2"/>
              <a:buNone/>
              <a:tabLst/>
              <a:defRPr/>
            </a:pPr>
            <a:r>
              <a:rPr kumimoji="0" lang="en-US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Full Members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: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Italy, France, Germany, UK, Spain, Greece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-65" charset="2"/>
              <a:buNone/>
              <a:tabLst/>
              <a:defRPr/>
            </a:pPr>
            <a:r>
              <a:rPr kumimoji="0" lang="en-GB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Observers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: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 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Ireland, Norway, Turkey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-65" charset="2"/>
              <a:buNone/>
              <a:tabLst/>
              <a:defRPr/>
            </a:pPr>
            <a:r>
              <a:rPr kumimoji="0" lang="en-GB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New Full Member candidate</a:t>
            </a:r>
            <a:r>
              <a:rPr kumimoji="0" lang="en-GB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9" charset="-128"/>
                <a:cs typeface="Arial"/>
              </a:rPr>
              <a:t>: Romania</a:t>
            </a:r>
            <a:endParaRPr kumimoji="0" lang="it-IT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pitchFamily="-109" charset="-128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-65" charset="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Segnaposto numero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667435" y="35206"/>
            <a:ext cx="5029200" cy="6302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EMSO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5" name="Group 7"/>
          <p:cNvGrpSpPr>
            <a:grpSpLocks/>
          </p:cNvGrpSpPr>
          <p:nvPr/>
        </p:nvGrpSpPr>
        <p:grpSpPr bwMode="auto">
          <a:xfrm>
            <a:off x="291447" y="1382527"/>
            <a:ext cx="8480425" cy="4392612"/>
            <a:chOff x="611188" y="1557338"/>
            <a:chExt cx="8480647" cy="4392612"/>
          </a:xfrm>
        </p:grpSpPr>
        <p:sp>
          <p:nvSpPr>
            <p:cNvPr id="9" name="Rettangolo 4"/>
            <p:cNvSpPr/>
            <p:nvPr/>
          </p:nvSpPr>
          <p:spPr bwMode="auto">
            <a:xfrm>
              <a:off x="611188" y="1573213"/>
              <a:ext cx="8480647" cy="43767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  <a:ea typeface="ＭＳ Ｐゴシック" pitchFamily="-65" charset="-128"/>
                  <a:cs typeface="ＭＳ Ｐゴシック" pitchFamily="-65" charset="-128"/>
                </a:rPr>
                <a:t>`</a:t>
              </a:r>
              <a:endParaRPr lang="en-GB" sz="1600" dirty="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aphicFrame>
          <p:nvGraphicFramePr>
            <p:cNvPr id="10" name="Diagramma 5"/>
            <p:cNvGraphicFramePr/>
            <p:nvPr/>
          </p:nvGraphicFramePr>
          <p:xfrm>
            <a:off x="710941" y="2237239"/>
            <a:ext cx="3740509" cy="6644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1" name="Diagramma 6"/>
            <p:cNvGraphicFramePr/>
            <p:nvPr/>
          </p:nvGraphicFramePr>
          <p:xfrm>
            <a:off x="2581031" y="2967667"/>
            <a:ext cx="3940756" cy="7291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2" name="Rettangolo 7"/>
            <p:cNvSpPr/>
            <p:nvPr/>
          </p:nvSpPr>
          <p:spPr bwMode="auto">
            <a:xfrm>
              <a:off x="1898684" y="1557338"/>
              <a:ext cx="1268446" cy="5476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  <a:ea typeface="ＭＳ Ｐゴシック" pitchFamily="-65" charset="-128"/>
                  <a:cs typeface="ＭＳ Ｐゴシック" pitchFamily="-65" charset="-128"/>
                </a:rPr>
                <a:t>2011</a:t>
              </a:r>
            </a:p>
          </p:txBody>
        </p:sp>
        <p:sp>
          <p:nvSpPr>
            <p:cNvPr id="13" name="Rettangolo 8"/>
            <p:cNvSpPr/>
            <p:nvPr/>
          </p:nvSpPr>
          <p:spPr bwMode="auto">
            <a:xfrm>
              <a:off x="630238" y="1557338"/>
              <a:ext cx="1266858" cy="5476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  <a:ea typeface="ＭＳ Ｐゴシック" pitchFamily="-65" charset="-128"/>
                  <a:cs typeface="ＭＳ Ｐゴシック" pitchFamily="-65" charset="-128"/>
                </a:rPr>
                <a:t>2010</a:t>
              </a:r>
            </a:p>
          </p:txBody>
        </p:sp>
        <p:sp>
          <p:nvSpPr>
            <p:cNvPr id="14" name="Rettangolo 9"/>
            <p:cNvSpPr/>
            <p:nvPr/>
          </p:nvSpPr>
          <p:spPr bwMode="auto">
            <a:xfrm>
              <a:off x="3181417" y="1557338"/>
              <a:ext cx="1270033" cy="5476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  <a:ea typeface="ＭＳ Ｐゴシック" pitchFamily="-65" charset="-128"/>
                  <a:cs typeface="ＭＳ Ｐゴシック" pitchFamily="-65" charset="-128"/>
                </a:rPr>
                <a:t>2012</a:t>
              </a:r>
            </a:p>
          </p:txBody>
        </p:sp>
        <p:sp>
          <p:nvSpPr>
            <p:cNvPr id="15" name="Rettangolo 10"/>
            <p:cNvSpPr/>
            <p:nvPr/>
          </p:nvSpPr>
          <p:spPr bwMode="auto">
            <a:xfrm>
              <a:off x="6132658" y="1557338"/>
              <a:ext cx="2940127" cy="5476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  <a:ea typeface="ＭＳ Ｐゴシック" pitchFamily="-65" charset="-128"/>
                  <a:cs typeface="ＭＳ Ｐゴシック" pitchFamily="-65" charset="-128"/>
                </a:rPr>
                <a:t>2016-2020</a:t>
              </a:r>
            </a:p>
          </p:txBody>
        </p:sp>
        <p:sp>
          <p:nvSpPr>
            <p:cNvPr id="16" name="Rettangolo 11"/>
            <p:cNvSpPr/>
            <p:nvPr/>
          </p:nvSpPr>
          <p:spPr bwMode="auto">
            <a:xfrm>
              <a:off x="4451451" y="1557338"/>
              <a:ext cx="1666919" cy="5476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>
                  <a:solidFill>
                    <a:schemeClr val="bg1"/>
                  </a:solidFill>
                  <a:ea typeface="ＭＳ Ｐゴシック" pitchFamily="-65" charset="-128"/>
                  <a:cs typeface="ＭＳ Ｐゴシック" pitchFamily="-65" charset="-128"/>
                </a:rPr>
                <a:t>2013-2015</a:t>
              </a:r>
            </a:p>
          </p:txBody>
        </p:sp>
        <p:graphicFrame>
          <p:nvGraphicFramePr>
            <p:cNvPr id="17" name="Diagramma 11"/>
            <p:cNvGraphicFramePr/>
            <p:nvPr/>
          </p:nvGraphicFramePr>
          <p:xfrm>
            <a:off x="5440371" y="3830434"/>
            <a:ext cx="3651463" cy="5307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aphicFrame>
          <p:nvGraphicFramePr>
            <p:cNvPr id="18" name="Diagramma 13"/>
            <p:cNvGraphicFramePr/>
            <p:nvPr/>
          </p:nvGraphicFramePr>
          <p:xfrm>
            <a:off x="4317012" y="4425873"/>
            <a:ext cx="3539965" cy="5966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  <p:graphicFrame>
          <p:nvGraphicFramePr>
            <p:cNvPr id="19" name="Diagramma 14"/>
            <p:cNvGraphicFramePr/>
            <p:nvPr/>
          </p:nvGraphicFramePr>
          <p:xfrm>
            <a:off x="5440371" y="5088789"/>
            <a:ext cx="3651463" cy="5307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3" r:lo="rId24" r:qs="rId25" r:cs="rId26"/>
            </a:graphicData>
          </a:graphic>
        </p:graphicFrame>
      </p:grpSp>
      <p:pic>
        <p:nvPicPr>
          <p:cNvPr id="22" name="Picture 21" descr="images.jpe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667435" y="35206"/>
            <a:ext cx="5029200" cy="6302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EMSO Timeline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-6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2071517" y="42584"/>
            <a:ext cx="4261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EMSO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e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-infrastructure</a:t>
            </a: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285750" y="1562100"/>
            <a:ext cx="865505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63538" indent="-363538" algn="just">
              <a:buFont typeface="Wingdings" pitchFamily="2" charset="2"/>
              <a:buChar char="q"/>
            </a:pPr>
            <a:r>
              <a:rPr lang="en-GB" sz="2200" dirty="0" smtClean="0"/>
              <a:t>EMSO is going to exploit the power of the </a:t>
            </a:r>
            <a:r>
              <a:rPr lang="en-GB" sz="2200" dirty="0" smtClean="0">
                <a:solidFill>
                  <a:srgbClr val="FFFF00"/>
                </a:solidFill>
              </a:rPr>
              <a:t>European GRID Infrastructure</a:t>
            </a:r>
            <a:r>
              <a:rPr lang="en-GB" sz="2200" dirty="0" smtClean="0"/>
              <a:t> to create a data infrastructure to serve the wide communities of scientists studying marine mammals’ </a:t>
            </a:r>
            <a:r>
              <a:rPr lang="it-IT" sz="2400" dirty="0" err="1" smtClean="0"/>
              <a:t>underwater</a:t>
            </a:r>
            <a:r>
              <a:rPr lang="it-IT" sz="2400" dirty="0" smtClean="0"/>
              <a:t> </a:t>
            </a:r>
            <a:r>
              <a:rPr lang="it-IT" sz="2400" dirty="0" err="1" smtClean="0"/>
              <a:t>noise</a:t>
            </a:r>
            <a:r>
              <a:rPr lang="en-GB" sz="2200" dirty="0" smtClean="0"/>
              <a:t>, oceanography, geophysics, </a:t>
            </a:r>
            <a:r>
              <a:rPr lang="en-GB" sz="2200" dirty="0" err="1" smtClean="0"/>
              <a:t>astro</a:t>
            </a:r>
            <a:r>
              <a:rPr lang="en-GB" sz="2200" dirty="0" smtClean="0"/>
              <a:t>-particle physics, and ecology.</a:t>
            </a:r>
            <a:endParaRPr lang="en-GB" sz="2200" dirty="0"/>
          </a:p>
          <a:p>
            <a:pPr algn="just">
              <a:buFont typeface="Wingdings" pitchFamily="2" charset="2"/>
              <a:buChar char="q"/>
            </a:pPr>
            <a:endParaRPr lang="en-GB" sz="2200" dirty="0"/>
          </a:p>
          <a:p>
            <a:pPr marL="363538" indent="-363538" algn="just">
              <a:buFont typeface="Wingdings" pitchFamily="2" charset="2"/>
              <a:buChar char="q"/>
            </a:pPr>
            <a:r>
              <a:rPr lang="en-GB" sz="2200" dirty="0"/>
              <a:t>A special objective is to also provide </a:t>
            </a:r>
            <a:r>
              <a:rPr lang="en-GB" sz="2200" dirty="0">
                <a:solidFill>
                  <a:srgbClr val="FFFF00"/>
                </a:solidFill>
              </a:rPr>
              <a:t>open access </a:t>
            </a:r>
            <a:r>
              <a:rPr lang="en-GB" sz="2200" dirty="0"/>
              <a:t>and shared tools for collaborative studies with state-of-the-art analysis algorithms</a:t>
            </a:r>
            <a:r>
              <a:rPr lang="en-GB" sz="2200" dirty="0" smtClean="0"/>
              <a:t>.</a:t>
            </a:r>
          </a:p>
          <a:p>
            <a:pPr algn="just">
              <a:buFont typeface="Wingdings" pitchFamily="2" charset="2"/>
              <a:buChar char="q"/>
            </a:pPr>
            <a:endParaRPr lang="en-GB" sz="2200" dirty="0"/>
          </a:p>
          <a:p>
            <a:pPr algn="just">
              <a:buFont typeface="Wingdings" pitchFamily="2" charset="2"/>
              <a:buChar char="q"/>
            </a:pPr>
            <a:endParaRPr lang="en-GB" sz="2200" dirty="0"/>
          </a:p>
          <a:p>
            <a:pPr marL="363538" indent="-363538" algn="just">
              <a:buFont typeface="Wingdings" pitchFamily="2" charset="2"/>
              <a:buChar char="q"/>
            </a:pPr>
            <a:r>
              <a:rPr lang="en-GB" sz="2200" dirty="0"/>
              <a:t>The distributed computing paradigm of the EU e-infrastructure will be used to provide large CPU and storage </a:t>
            </a:r>
            <a:r>
              <a:rPr lang="en-GB" sz="2200" dirty="0" smtClean="0"/>
              <a:t>capacity.</a:t>
            </a:r>
            <a:endParaRPr lang="en-US" sz="2200" dirty="0" smtClean="0"/>
          </a:p>
          <a:p>
            <a:endParaRPr lang="en-US" sz="1900" dirty="0"/>
          </a:p>
          <a:p>
            <a:endParaRPr lang="en-US" sz="1900" dirty="0"/>
          </a:p>
        </p:txBody>
      </p:sp>
      <p:pic>
        <p:nvPicPr>
          <p:cNvPr id="10" name="Picture 9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ubtitle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hangingPunct="1"/>
            <a:endParaRPr lang="en-US">
              <a:solidFill>
                <a:srgbClr val="4DE1EA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358775" y="0"/>
            <a:ext cx="950277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CasellaDiTesto 2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72225" y="1628775"/>
            <a:ext cx="2446338" cy="588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EMSO sites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57" descr="emso logo final 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Box 9"/>
          <p:cNvSpPr txBox="1">
            <a:spLocks noChangeArrowheads="1"/>
          </p:cNvSpPr>
          <p:nvPr/>
        </p:nvSpPr>
        <p:spPr bwMode="auto">
          <a:xfrm>
            <a:off x="1438371" y="-635"/>
            <a:ext cx="5474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EMSO &amp;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GRID - Pilot Activity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-65" charset="0"/>
            </a:endParaRPr>
          </a:p>
        </p:txBody>
      </p:sp>
      <p:pic>
        <p:nvPicPr>
          <p:cNvPr id="13" name="Picture 12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7800" y="1107586"/>
            <a:ext cx="86995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2000" dirty="0" smtClean="0"/>
              <a:t>This activity aims at deploying a Grid-based solution for the data repository </a:t>
            </a:r>
            <a:r>
              <a:rPr lang="en-GB" sz="2000" dirty="0"/>
              <a:t>and </a:t>
            </a:r>
            <a:r>
              <a:rPr lang="en-GB" sz="2000" dirty="0" smtClean="0"/>
              <a:t>for the basic </a:t>
            </a:r>
            <a:r>
              <a:rPr lang="en-GB" sz="2000" dirty="0"/>
              <a:t>tools </a:t>
            </a:r>
            <a:r>
              <a:rPr lang="en-GB" sz="2000" dirty="0" smtClean="0"/>
              <a:t>needed to </a:t>
            </a:r>
            <a:r>
              <a:rPr lang="en-GB" sz="2000" dirty="0">
                <a:solidFill>
                  <a:srgbClr val="FFC000"/>
                </a:solidFill>
              </a:rPr>
              <a:t>manage </a:t>
            </a:r>
            <a:r>
              <a:rPr lang="en-GB" sz="2000" dirty="0" smtClean="0">
                <a:solidFill>
                  <a:srgbClr val="FFC000"/>
                </a:solidFill>
              </a:rPr>
              <a:t>data acquired at the Western Ionian Sea node near Catania</a:t>
            </a:r>
            <a:r>
              <a:rPr lang="en-GB" sz="2000" dirty="0" smtClean="0"/>
              <a:t>.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Collaboration between NGI_IT  (IGI) and EMSO representatives</a:t>
            </a:r>
          </a:p>
          <a:p>
            <a:pPr algn="just"/>
            <a:endParaRPr lang="en-GB" sz="2000" i="1" dirty="0" smtClean="0"/>
          </a:p>
          <a:p>
            <a:pPr algn="just"/>
            <a:endParaRPr lang="en-GB" sz="2000" i="1" dirty="0" smtClean="0"/>
          </a:p>
          <a:p>
            <a:pPr algn="just"/>
            <a:endParaRPr lang="en-GB" sz="1900" i="1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702" descr="Italia IGI 20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975" y="2810434"/>
            <a:ext cx="3336683" cy="404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698"/>
          <p:cNvGrpSpPr>
            <a:grpSpLocks/>
          </p:cNvGrpSpPr>
          <p:nvPr/>
        </p:nvGrpSpPr>
        <p:grpSpPr bwMode="auto">
          <a:xfrm>
            <a:off x="177800" y="3420308"/>
            <a:ext cx="4032448" cy="2730740"/>
            <a:chOff x="8528" y="1375"/>
            <a:chExt cx="3815" cy="3124"/>
          </a:xfrm>
        </p:grpSpPr>
        <p:sp>
          <p:nvSpPr>
            <p:cNvPr id="12" name="Text Box 537"/>
            <p:cNvSpPr txBox="1">
              <a:spLocks noChangeArrowheads="1"/>
            </p:cNvSpPr>
            <p:nvPr/>
          </p:nvSpPr>
          <p:spPr bwMode="auto">
            <a:xfrm>
              <a:off x="8528" y="1375"/>
              <a:ext cx="3172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b="1" dirty="0">
                  <a:solidFill>
                    <a:srgbClr val="FFFFFF"/>
                  </a:solidFill>
                  <a:cs typeface="Tahoma" pitchFamily="84" charset="0"/>
                </a:rPr>
                <a:t>IGI </a:t>
              </a:r>
              <a:r>
                <a:rPr lang="it-IT" b="1" dirty="0" smtClean="0">
                  <a:solidFill>
                    <a:srgbClr val="FFFFFF"/>
                  </a:solidFill>
                  <a:cs typeface="Tahoma" pitchFamily="84" charset="0"/>
                </a:rPr>
                <a:t>N </a:t>
              </a:r>
              <a:r>
                <a:rPr lang="it-IT" b="1" dirty="0">
                  <a:solidFill>
                    <a:srgbClr val="FFFFFF"/>
                  </a:solidFill>
                  <a:cs typeface="Tahoma" pitchFamily="84" charset="0"/>
                </a:rPr>
                <a:t>NUMBERS</a:t>
              </a:r>
            </a:p>
          </p:txBody>
        </p:sp>
        <p:sp>
          <p:nvSpPr>
            <p:cNvPr id="14" name="Text Box 538"/>
            <p:cNvSpPr txBox="1">
              <a:spLocks noChangeArrowheads="1"/>
            </p:cNvSpPr>
            <p:nvPr/>
          </p:nvSpPr>
          <p:spPr bwMode="auto">
            <a:xfrm>
              <a:off x="8745" y="1457"/>
              <a:ext cx="3598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tabLst>
                  <a:tab pos="1135063" algn="r"/>
                  <a:tab pos="1423988" algn="l"/>
                </a:tabLst>
              </a:pPr>
              <a:r>
                <a:rPr lang="it-IT" sz="2700" b="1" dirty="0">
                  <a:solidFill>
                    <a:srgbClr val="FF0000"/>
                  </a:solidFill>
                  <a:cs typeface="Tahoma" pitchFamily="84" charset="0"/>
                </a:rPr>
                <a:t>	</a:t>
              </a:r>
              <a:r>
                <a:rPr lang="it-IT" sz="1400" b="1" dirty="0" smtClean="0">
                  <a:cs typeface="Tahoma" pitchFamily="84" charset="0"/>
                </a:rPr>
                <a:t>55</a:t>
              </a:r>
              <a:r>
                <a:rPr lang="it-IT" sz="1400" b="1" dirty="0">
                  <a:cs typeface="Tahoma" pitchFamily="84" charset="0"/>
                </a:rPr>
                <a:t>	</a:t>
              </a:r>
              <a:r>
                <a:rPr lang="it-IT" sz="1400" b="1" dirty="0" err="1" smtClean="0">
                  <a:cs typeface="Tahoma" pitchFamily="84" charset="0"/>
                </a:rPr>
                <a:t>Sites</a:t>
              </a:r>
              <a:endParaRPr lang="it-IT" sz="1400" b="1" dirty="0">
                <a:cs typeface="Tahoma" pitchFamily="84" charset="0"/>
              </a:endParaRPr>
            </a:p>
            <a:p>
              <a:pPr>
                <a:lnSpc>
                  <a:spcPct val="120000"/>
                </a:lnSpc>
                <a:tabLst>
                  <a:tab pos="1135063" algn="r"/>
                  <a:tab pos="1423988" algn="l"/>
                </a:tabLst>
              </a:pPr>
              <a:r>
                <a:rPr lang="it-IT" sz="1400" b="1" dirty="0">
                  <a:cs typeface="Tahoma" pitchFamily="84" charset="0"/>
                </a:rPr>
                <a:t>	33000	</a:t>
              </a:r>
              <a:r>
                <a:rPr lang="it-IT" sz="1400" b="1" dirty="0" err="1">
                  <a:cs typeface="Tahoma" pitchFamily="84" charset="0"/>
                </a:rPr>
                <a:t>C</a:t>
              </a:r>
              <a:r>
                <a:rPr lang="it-IT" sz="1400" b="1" dirty="0" err="1" smtClean="0">
                  <a:cs typeface="Tahoma" pitchFamily="84" charset="0"/>
                </a:rPr>
                <a:t>ores</a:t>
              </a:r>
              <a:endParaRPr lang="it-IT" sz="1400" b="1" dirty="0">
                <a:cs typeface="Tahoma" pitchFamily="84" charset="0"/>
              </a:endParaRPr>
            </a:p>
            <a:p>
              <a:pPr>
                <a:lnSpc>
                  <a:spcPct val="120000"/>
                </a:lnSpc>
                <a:tabLst>
                  <a:tab pos="1135063" algn="r"/>
                  <a:tab pos="1423988" algn="l"/>
                </a:tabLst>
              </a:pPr>
              <a:r>
                <a:rPr lang="it-IT" sz="1400" b="1" dirty="0">
                  <a:cs typeface="Tahoma" pitchFamily="84" charset="0"/>
                </a:rPr>
                <a:t>	17 PB	D</a:t>
              </a:r>
              <a:r>
                <a:rPr lang="it-IT" sz="1400" b="1" dirty="0" smtClean="0">
                  <a:cs typeface="Tahoma" pitchFamily="84" charset="0"/>
                </a:rPr>
                <a:t>isk </a:t>
              </a:r>
              <a:r>
                <a:rPr lang="it-IT" sz="1400" b="1" dirty="0" err="1">
                  <a:cs typeface="Tahoma" pitchFamily="84" charset="0"/>
                </a:rPr>
                <a:t>S</a:t>
              </a:r>
              <a:r>
                <a:rPr lang="it-IT" sz="1400" b="1" dirty="0" err="1" smtClean="0">
                  <a:cs typeface="Tahoma" pitchFamily="84" charset="0"/>
                </a:rPr>
                <a:t>torage</a:t>
              </a:r>
              <a:endParaRPr lang="it-IT" sz="1400" b="1" dirty="0">
                <a:cs typeface="Tahoma" pitchFamily="84" charset="0"/>
              </a:endParaRPr>
            </a:p>
            <a:p>
              <a:pPr>
                <a:lnSpc>
                  <a:spcPct val="120000"/>
                </a:lnSpc>
                <a:tabLst>
                  <a:tab pos="1135063" algn="r"/>
                  <a:tab pos="1423988" algn="l"/>
                </a:tabLst>
              </a:pPr>
              <a:r>
                <a:rPr lang="it-IT" sz="1400" b="1" dirty="0">
                  <a:cs typeface="Tahoma" pitchFamily="84" charset="0"/>
                </a:rPr>
                <a:t>	10 PB	</a:t>
              </a:r>
              <a:r>
                <a:rPr lang="it-IT" sz="1400" b="1" dirty="0" err="1">
                  <a:cs typeface="Tahoma" pitchFamily="84" charset="0"/>
                </a:rPr>
                <a:t>T</a:t>
              </a:r>
              <a:r>
                <a:rPr lang="it-IT" sz="1400" b="1" dirty="0" err="1" smtClean="0">
                  <a:cs typeface="Tahoma" pitchFamily="84" charset="0"/>
                </a:rPr>
                <a:t>ape</a:t>
              </a:r>
              <a:r>
                <a:rPr lang="it-IT" sz="1400" b="1" dirty="0" smtClean="0">
                  <a:cs typeface="Tahoma" pitchFamily="84" charset="0"/>
                </a:rPr>
                <a:t> </a:t>
              </a:r>
              <a:r>
                <a:rPr lang="it-IT" sz="1400" b="1" dirty="0" err="1">
                  <a:cs typeface="Tahoma" pitchFamily="84" charset="0"/>
                </a:rPr>
                <a:t>S</a:t>
              </a:r>
              <a:r>
                <a:rPr lang="it-IT" sz="1400" b="1" dirty="0" err="1" smtClean="0">
                  <a:cs typeface="Tahoma" pitchFamily="84" charset="0"/>
                </a:rPr>
                <a:t>torage</a:t>
              </a:r>
              <a:endParaRPr lang="it-IT" sz="1400" b="1" dirty="0">
                <a:cs typeface="Tahoma" pitchFamily="84" charset="0"/>
              </a:endParaRPr>
            </a:p>
            <a:p>
              <a:pPr>
                <a:lnSpc>
                  <a:spcPct val="120000"/>
                </a:lnSpc>
                <a:tabLst>
                  <a:tab pos="1135063" algn="r"/>
                  <a:tab pos="1423988" algn="l"/>
                </a:tabLst>
              </a:pPr>
              <a:r>
                <a:rPr lang="it-IT" sz="1400" b="1" dirty="0">
                  <a:cs typeface="Tahoma" pitchFamily="84" charset="0"/>
                </a:rPr>
                <a:t>	8000	</a:t>
              </a:r>
              <a:r>
                <a:rPr lang="it-IT" sz="1400" b="1" dirty="0" err="1">
                  <a:cs typeface="Tahoma" pitchFamily="84" charset="0"/>
                </a:rPr>
                <a:t>CPUs</a:t>
              </a:r>
              <a:endParaRPr lang="it-IT" sz="1400" b="1" dirty="0">
                <a:cs typeface="Tahoma" pitchFamily="84" charset="0"/>
              </a:endParaRPr>
            </a:p>
            <a:p>
              <a:pPr>
                <a:lnSpc>
                  <a:spcPct val="120000"/>
                </a:lnSpc>
                <a:tabLst>
                  <a:tab pos="1135063" algn="r"/>
                  <a:tab pos="1423988" algn="l"/>
                </a:tabLst>
              </a:pPr>
              <a:r>
                <a:rPr lang="it-IT" sz="1400" b="1" dirty="0">
                  <a:cs typeface="Tahoma" pitchFamily="84" charset="0"/>
                </a:rPr>
                <a:t>	1100	</a:t>
              </a:r>
              <a:r>
                <a:rPr lang="it-IT" sz="1400" b="1" dirty="0" err="1">
                  <a:cs typeface="Tahoma" pitchFamily="84" charset="0"/>
                </a:rPr>
                <a:t>U</a:t>
              </a:r>
              <a:r>
                <a:rPr lang="it-IT" sz="1400" b="1" dirty="0" err="1" smtClean="0">
                  <a:cs typeface="Tahoma" pitchFamily="84" charset="0"/>
                </a:rPr>
                <a:t>sers</a:t>
              </a:r>
              <a:endParaRPr lang="it-IT" sz="1400" b="1" dirty="0">
                <a:cs typeface="Tahoma" pitchFamily="84" charset="0"/>
              </a:endParaRPr>
            </a:p>
            <a:p>
              <a:pPr>
                <a:lnSpc>
                  <a:spcPct val="120000"/>
                </a:lnSpc>
                <a:tabLst>
                  <a:tab pos="1135063" algn="r"/>
                  <a:tab pos="1423988" algn="l"/>
                </a:tabLst>
              </a:pPr>
              <a:r>
                <a:rPr lang="it-IT" sz="1400" b="1" dirty="0">
                  <a:cs typeface="Tahoma" pitchFamily="84" charset="0"/>
                </a:rPr>
                <a:t>	50	</a:t>
              </a:r>
              <a:r>
                <a:rPr lang="it-IT" sz="1400" b="1" dirty="0" err="1">
                  <a:cs typeface="Tahoma" pitchFamily="84" charset="0"/>
                </a:rPr>
                <a:t>VOs</a:t>
              </a:r>
              <a:endParaRPr lang="it-IT" sz="1400" b="1" dirty="0">
                <a:cs typeface="Tahoma" pitchFamily="84" charset="0"/>
              </a:endParaRPr>
            </a:p>
            <a:p>
              <a:pPr>
                <a:lnSpc>
                  <a:spcPct val="120000"/>
                </a:lnSpc>
                <a:tabLst>
                  <a:tab pos="1135063" algn="r"/>
                  <a:tab pos="1423988" algn="l"/>
                </a:tabLst>
              </a:pPr>
              <a:r>
                <a:rPr lang="it-IT" sz="1400" b="1" dirty="0">
                  <a:cs typeface="Tahoma" pitchFamily="84" charset="0"/>
                </a:rPr>
                <a:t>	30M	</a:t>
              </a:r>
              <a:r>
                <a:rPr lang="it-IT" sz="1400" b="1" dirty="0" err="1" smtClean="0">
                  <a:cs typeface="Tahoma" pitchFamily="84" charset="0"/>
                </a:rPr>
                <a:t>jobs</a:t>
              </a:r>
              <a:r>
                <a:rPr lang="it-IT" sz="1400" b="1" dirty="0" smtClean="0">
                  <a:cs typeface="Tahoma" pitchFamily="84" charset="0"/>
                </a:rPr>
                <a:t>/</a:t>
              </a:r>
              <a:r>
                <a:rPr lang="it-IT" sz="1400" b="1" dirty="0" err="1" smtClean="0">
                  <a:cs typeface="Tahoma" pitchFamily="84" charset="0"/>
                </a:rPr>
                <a:t>year</a:t>
              </a:r>
              <a:endParaRPr lang="it-IT" sz="1400" b="1" dirty="0">
                <a:cs typeface="Tahoma" pitchFamily="84" charset="0"/>
              </a:endParaRPr>
            </a:p>
            <a:p>
              <a:pPr>
                <a:lnSpc>
                  <a:spcPct val="120000"/>
                </a:lnSpc>
                <a:tabLst>
                  <a:tab pos="1135063" algn="r"/>
                  <a:tab pos="1423988" algn="l"/>
                </a:tabLst>
              </a:pPr>
              <a:r>
                <a:rPr lang="it-IT" sz="1400" b="1" dirty="0">
                  <a:cs typeface="Tahoma" pitchFamily="84" charset="0"/>
                </a:rPr>
                <a:t>	10	</a:t>
              </a:r>
              <a:r>
                <a:rPr lang="it-IT" sz="1400" b="1" dirty="0" err="1">
                  <a:cs typeface="Tahoma" pitchFamily="84" charset="0"/>
                </a:rPr>
                <a:t>A</a:t>
              </a:r>
              <a:r>
                <a:rPr lang="it-IT" sz="1400" b="1" dirty="0" err="1" smtClean="0">
                  <a:cs typeface="Tahoma" pitchFamily="84" charset="0"/>
                </a:rPr>
                <a:t>pplication</a:t>
              </a:r>
              <a:r>
                <a:rPr lang="it-IT" sz="1400" b="1" dirty="0" smtClean="0">
                  <a:cs typeface="Tahoma" pitchFamily="84" charset="0"/>
                </a:rPr>
                <a:t> </a:t>
              </a:r>
              <a:r>
                <a:rPr lang="it-IT" sz="1400" b="1" dirty="0" err="1">
                  <a:cs typeface="Tahoma" pitchFamily="84" charset="0"/>
                </a:rPr>
                <a:t>Domains</a:t>
              </a:r>
              <a:endParaRPr lang="it-IT" sz="2000" b="1" dirty="0">
                <a:cs typeface="Tahoma" pitchFamily="84" charset="0"/>
              </a:endParaRPr>
            </a:p>
          </p:txBody>
        </p:sp>
      </p:grpSp>
      <p:sp>
        <p:nvSpPr>
          <p:cNvPr id="15" name="Ovale 14"/>
          <p:cNvSpPr/>
          <p:nvPr/>
        </p:nvSpPr>
        <p:spPr>
          <a:xfrm>
            <a:off x="4780429" y="5923475"/>
            <a:ext cx="605118" cy="609741"/>
          </a:xfrm>
          <a:prstGeom prst="ellipse">
            <a:avLst/>
          </a:prstGeom>
          <a:solidFill>
            <a:schemeClr val="tx1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57" descr="emso logo final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8638" y="0"/>
            <a:ext cx="226695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52538" y="48653"/>
            <a:ext cx="6162675" cy="106745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Western Ionian Sea </a:t>
            </a:r>
            <a:endParaRPr lang="en-GB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-65" charset="0"/>
            </a:endParaRPr>
          </a:p>
          <a:p>
            <a:pPr algn="ctr" defTabSz="914400">
              <a:buClr>
                <a:srgbClr val="0BD0D9"/>
              </a:buClr>
              <a:buSzPct val="95000"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(</a:t>
            </a: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-65" charset="0"/>
              </a:rPr>
              <a:t>offshore Catania)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/>
          <a:srcRect b="1945"/>
          <a:stretch>
            <a:fillRect/>
          </a:stretch>
        </p:blipFill>
        <p:spPr bwMode="auto">
          <a:xfrm>
            <a:off x="16970" y="1116107"/>
            <a:ext cx="9096308" cy="504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4144963" y="3911600"/>
            <a:ext cx="200025" cy="196850"/>
          </a:xfrm>
          <a:prstGeom prst="ellipse">
            <a:avLst/>
          </a:prstGeom>
          <a:solidFill>
            <a:srgbClr val="FFC0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it-IT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11" name="Elbow Connector 10"/>
          <p:cNvCxnSpPr>
            <a:endCxn id="10" idx="2"/>
          </p:cNvCxnSpPr>
          <p:nvPr/>
        </p:nvCxnSpPr>
        <p:spPr>
          <a:xfrm flipV="1">
            <a:off x="3001963" y="4010025"/>
            <a:ext cx="1114425" cy="644525"/>
          </a:xfrm>
          <a:prstGeom prst="bentConnector3">
            <a:avLst>
              <a:gd name="adj1" fmla="val 16004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Rectangle 48"/>
          <p:cNvSpPr>
            <a:spLocks noChangeArrowheads="1"/>
          </p:cNvSpPr>
          <p:nvPr/>
        </p:nvSpPr>
        <p:spPr bwMode="auto">
          <a:xfrm>
            <a:off x="5214938" y="5240338"/>
            <a:ext cx="1220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 dirty="0">
                <a:solidFill>
                  <a:srgbClr val="000090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NEMO </a:t>
            </a:r>
            <a:r>
              <a:rPr lang="it-IT" sz="1600" b="1" dirty="0" err="1" smtClean="0">
                <a:solidFill>
                  <a:srgbClr val="000090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Junction</a:t>
            </a:r>
            <a:r>
              <a:rPr lang="it-IT" sz="1600" b="1" dirty="0" smtClean="0">
                <a:solidFill>
                  <a:srgbClr val="000090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 Box</a:t>
            </a:r>
            <a:endParaRPr lang="it-IT" sz="1600" b="1" dirty="0">
              <a:solidFill>
                <a:srgbClr val="000090"/>
              </a:solidFill>
              <a:latin typeface="Constantia" pitchFamily="-65" charset="0"/>
              <a:ea typeface="Arial" pitchFamily="-65" charset="0"/>
              <a:cs typeface="Arial" pitchFamily="-65" charset="0"/>
            </a:endParaRPr>
          </a:p>
        </p:txBody>
      </p:sp>
      <p:pic>
        <p:nvPicPr>
          <p:cNvPr id="3584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9875" y="4192588"/>
            <a:ext cx="1074737" cy="1106487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</p:pic>
      <p:sp>
        <p:nvSpPr>
          <p:cNvPr id="35850" name="TextBox 55"/>
          <p:cNvSpPr txBox="1">
            <a:spLocks noChangeArrowheads="1"/>
          </p:cNvSpPr>
          <p:nvPr/>
        </p:nvSpPr>
        <p:spPr bwMode="auto">
          <a:xfrm rot="2378977">
            <a:off x="4162425" y="4208463"/>
            <a:ext cx="647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000000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5 km</a:t>
            </a:r>
          </a:p>
        </p:txBody>
      </p:sp>
      <p:sp>
        <p:nvSpPr>
          <p:cNvPr id="35851" name="TextBox 56"/>
          <p:cNvSpPr txBox="1">
            <a:spLocks noChangeArrowheads="1"/>
          </p:cNvSpPr>
          <p:nvPr/>
        </p:nvSpPr>
        <p:spPr bwMode="auto">
          <a:xfrm rot="-2472713">
            <a:off x="4154488" y="3340100"/>
            <a:ext cx="647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000000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5 km</a:t>
            </a:r>
          </a:p>
        </p:txBody>
      </p:sp>
      <p:cxnSp>
        <p:nvCxnSpPr>
          <p:cNvPr id="16" name="Straight Arrow Connector 15"/>
          <p:cNvCxnSpPr>
            <a:stCxn id="10" idx="7"/>
          </p:cNvCxnSpPr>
          <p:nvPr/>
        </p:nvCxnSpPr>
        <p:spPr>
          <a:xfrm rot="5400000" flipH="1" flipV="1">
            <a:off x="4403725" y="3370263"/>
            <a:ext cx="454025" cy="62865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5"/>
          </p:cNvCxnSpPr>
          <p:nvPr/>
        </p:nvCxnSpPr>
        <p:spPr>
          <a:xfrm rot="16200000" flipH="1">
            <a:off x="4428331" y="3996532"/>
            <a:ext cx="511175" cy="73501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4" name="Picture 82" descr="DSCN06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2538" y="4040527"/>
            <a:ext cx="1749425" cy="9715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5855" name="TextBox 63"/>
          <p:cNvSpPr txBox="1">
            <a:spLocks noChangeArrowheads="1"/>
          </p:cNvSpPr>
          <p:nvPr/>
        </p:nvSpPr>
        <p:spPr bwMode="auto">
          <a:xfrm>
            <a:off x="3295650" y="4059238"/>
            <a:ext cx="984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chemeClr val="bg1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20 km</a:t>
            </a:r>
          </a:p>
          <a:p>
            <a:r>
              <a:rPr lang="it-IT" sz="1600" b="1">
                <a:solidFill>
                  <a:schemeClr val="bg1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6 e.c.</a:t>
            </a:r>
          </a:p>
          <a:p>
            <a:r>
              <a:rPr lang="it-IT" sz="1600" b="1">
                <a:solidFill>
                  <a:schemeClr val="bg1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10 fibers</a:t>
            </a:r>
          </a:p>
        </p:txBody>
      </p:sp>
      <p:sp>
        <p:nvSpPr>
          <p:cNvPr id="35856" name="Rectangle 28"/>
          <p:cNvSpPr>
            <a:spLocks noChangeArrowheads="1"/>
          </p:cNvSpPr>
          <p:nvPr/>
        </p:nvSpPr>
        <p:spPr bwMode="auto">
          <a:xfrm>
            <a:off x="6878638" y="2493123"/>
            <a:ext cx="1666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 err="1">
                <a:ea typeface="Arial" pitchFamily="-65" charset="0"/>
                <a:cs typeface="Arial" pitchFamily="-65" charset="0"/>
              </a:rPr>
              <a:t>Geo-hazard</a:t>
            </a:r>
            <a:r>
              <a:rPr lang="it-IT" sz="1600" dirty="0">
                <a:ea typeface="Arial" pitchFamily="-65" charset="0"/>
                <a:cs typeface="Arial" pitchFamily="-65" charset="0"/>
              </a:rPr>
              <a:t> and </a:t>
            </a:r>
            <a:r>
              <a:rPr lang="it-IT" sz="1600" dirty="0" err="1">
                <a:ea typeface="Arial" pitchFamily="-65" charset="0"/>
                <a:cs typeface="Arial" pitchFamily="-65" charset="0"/>
              </a:rPr>
              <a:t>bio-acoustic</a:t>
            </a:r>
            <a:r>
              <a:rPr lang="it-IT" sz="1600" dirty="0">
                <a:ea typeface="Arial" pitchFamily="-65" charset="0"/>
                <a:cs typeface="Arial" pitchFamily="-65" charset="0"/>
              </a:rPr>
              <a:t> </a:t>
            </a:r>
            <a:r>
              <a:rPr lang="it-IT" sz="1600" dirty="0" err="1">
                <a:ea typeface="Arial" pitchFamily="-65" charset="0"/>
                <a:cs typeface="Arial" pitchFamily="-65" charset="0"/>
              </a:rPr>
              <a:t>module</a:t>
            </a:r>
            <a:endParaRPr lang="it-IT" sz="1600" dirty="0">
              <a:ea typeface="Arial" pitchFamily="-65" charset="0"/>
              <a:cs typeface="Arial" pitchFamily="-65" charset="0"/>
            </a:endParaRPr>
          </a:p>
        </p:txBody>
      </p:sp>
      <p:sp>
        <p:nvSpPr>
          <p:cNvPr id="35857" name="Rectangle 32"/>
          <p:cNvSpPr>
            <a:spLocks noChangeArrowheads="1"/>
          </p:cNvSpPr>
          <p:nvPr/>
        </p:nvSpPr>
        <p:spPr bwMode="auto">
          <a:xfrm>
            <a:off x="7380288" y="4316413"/>
            <a:ext cx="1344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 err="1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Bio-acoustic</a:t>
            </a:r>
            <a:r>
              <a:rPr lang="it-IT" sz="1600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 </a:t>
            </a:r>
            <a:r>
              <a:rPr lang="it-IT" sz="1600" dirty="0" err="1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module</a:t>
            </a:r>
            <a:endParaRPr lang="it-IT" sz="1600" dirty="0">
              <a:solidFill>
                <a:srgbClr val="FFFFFF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5860" name="Picture 27" descr="Immagin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3250" y="663575"/>
            <a:ext cx="873125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96297" y="6165851"/>
            <a:ext cx="79739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Synergy between the 2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ESFRI </a:t>
            </a:r>
            <a:r>
              <a:rPr lang="en-GB" sz="2000" b="1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infrastructures: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KM3NeT </a:t>
            </a:r>
            <a:r>
              <a:rPr lang="en-GB" sz="2000" b="1" dirty="0" smtClean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&amp;</a:t>
            </a:r>
            <a:r>
              <a:rPr lang="en-GB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ea typeface="Arial" pitchFamily="-65" charset="0"/>
                <a:cs typeface="Arial" pitchFamily="-65" charset="0"/>
              </a:rPr>
              <a:t> EMSO</a:t>
            </a:r>
            <a:endParaRPr lang="en-GB" sz="2000" b="1" dirty="0">
              <a:solidFill>
                <a:srgbClr val="FFFFFF"/>
              </a:solidFill>
              <a:effectLst>
                <a:outerShdw blurRad="38100" dist="38100" dir="2700000" algn="tl">
                  <a:srgbClr val="04617B"/>
                </a:outerShdw>
              </a:effectLst>
              <a:ea typeface="Arial" pitchFamily="-65" charset="0"/>
              <a:cs typeface="Arial" pitchFamily="-65" charset="0"/>
            </a:endParaRPr>
          </a:p>
        </p:txBody>
      </p:sp>
      <p:pic>
        <p:nvPicPr>
          <p:cNvPr id="35864" name="Picture 32" descr="INFN_new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3394" y="5422900"/>
            <a:ext cx="701675" cy="6762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5866" name="Rectangle 48"/>
          <p:cNvSpPr>
            <a:spLocks noChangeArrowheads="1"/>
          </p:cNvSpPr>
          <p:nvPr/>
        </p:nvSpPr>
        <p:spPr bwMode="auto">
          <a:xfrm>
            <a:off x="3926075" y="1929562"/>
            <a:ext cx="238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North Site - SN</a:t>
            </a:r>
            <a:r>
              <a:rPr lang="it-IT" sz="2800" b="1" dirty="0" smtClean="0">
                <a:solidFill>
                  <a:schemeClr val="bg1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1</a:t>
            </a:r>
            <a:endParaRPr lang="it-IT" sz="2400" b="1" dirty="0">
              <a:solidFill>
                <a:schemeClr val="bg1"/>
              </a:solidFill>
              <a:latin typeface="Constantia" pitchFamily="-65" charset="0"/>
              <a:ea typeface="Arial" pitchFamily="-65" charset="0"/>
              <a:cs typeface="Arial" pitchFamily="-65" charset="0"/>
            </a:endParaRPr>
          </a:p>
        </p:txBody>
      </p:sp>
      <p:pic>
        <p:nvPicPr>
          <p:cNvPr id="35867" name="Immagine 2" descr="P3020284.JPG"/>
          <p:cNvPicPr>
            <a:picLocks noChangeAspect="1"/>
          </p:cNvPicPr>
          <p:nvPr/>
        </p:nvPicPr>
        <p:blipFill>
          <a:blip r:embed="rId8"/>
          <a:srcRect l="29968" t="9619" r="24367" b="9038"/>
          <a:stretch>
            <a:fillRect/>
          </a:stretch>
        </p:blipFill>
        <p:spPr bwMode="auto">
          <a:xfrm>
            <a:off x="6292290" y="4357688"/>
            <a:ext cx="1020763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8" name="Immagine 3" descr="P2230248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68875" y="2493123"/>
            <a:ext cx="1909763" cy="143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71" name="TextBox 42"/>
          <p:cNvSpPr txBox="1">
            <a:spLocks noChangeArrowheads="1"/>
          </p:cNvSpPr>
          <p:nvPr/>
        </p:nvSpPr>
        <p:spPr bwMode="auto">
          <a:xfrm>
            <a:off x="1252538" y="3527425"/>
            <a:ext cx="18716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Shore Station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Catania </a:t>
            </a:r>
            <a:r>
              <a:rPr lang="en-US" sz="1600" b="1" dirty="0" err="1" smtClean="0">
                <a:solidFill>
                  <a:srgbClr val="002060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harbour</a:t>
            </a:r>
            <a:endParaRPr lang="en-US" sz="1600" b="1" dirty="0">
              <a:solidFill>
                <a:srgbClr val="002060"/>
              </a:solidFill>
              <a:latin typeface="Constantia" pitchFamily="-65" charset="0"/>
              <a:ea typeface="Arial" pitchFamily="-65" charset="0"/>
              <a:cs typeface="Arial" pitchFamily="-65" charset="0"/>
            </a:endParaRPr>
          </a:p>
        </p:txBody>
      </p:sp>
      <p:pic>
        <p:nvPicPr>
          <p:cNvPr id="35875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9800" y="1842808"/>
            <a:ext cx="6731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Segnaposto numero diapositiva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7906-1060-7D4E-8C75-5672D70540B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0" name="Picture 12" descr="images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-7493"/>
            <a:ext cx="1172823" cy="656781"/>
          </a:xfrm>
          <a:prstGeom prst="rect">
            <a:avLst/>
          </a:prstGeom>
        </p:spPr>
      </p:pic>
      <p:sp>
        <p:nvSpPr>
          <p:cNvPr id="41" name="Rectangle 48"/>
          <p:cNvSpPr>
            <a:spLocks noChangeArrowheads="1"/>
          </p:cNvSpPr>
          <p:nvPr/>
        </p:nvSpPr>
        <p:spPr bwMode="auto">
          <a:xfrm>
            <a:off x="3546490" y="5026820"/>
            <a:ext cx="1927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onstantia" pitchFamily="-65" charset="0"/>
                <a:ea typeface="Arial" pitchFamily="-65" charset="0"/>
                <a:cs typeface="Arial" pitchFamily="-65" charset="0"/>
              </a:rPr>
              <a:t>South Site</a:t>
            </a:r>
            <a:endParaRPr lang="it-IT" sz="2400" b="1" dirty="0">
              <a:solidFill>
                <a:schemeClr val="bg1"/>
              </a:solidFill>
              <a:latin typeface="Constanti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6297383" y="1210142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>
                <a:solidFill>
                  <a:srgbClr val="FFC000"/>
                </a:solidFill>
              </a:rPr>
              <a:t>@ 2000 m </a:t>
            </a:r>
            <a:r>
              <a:rPr lang="it-IT" b="1" dirty="0" err="1" smtClean="0">
                <a:solidFill>
                  <a:srgbClr val="FFC000"/>
                </a:solidFill>
              </a:rPr>
              <a:t>depth</a:t>
            </a:r>
            <a:endParaRPr lang="it-IT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xHS0Flpk3KU1tfReTJP4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uuyQcsLiOxnI3ZGYPqi6z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10806</TotalTime>
  <Words>1378</Words>
  <Application>Microsoft Office PowerPoint</Application>
  <PresentationFormat>Presentazione su schermo (4:3)</PresentationFormat>
  <Paragraphs>257</Paragraphs>
  <Slides>21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Flow</vt:lpstr>
      <vt:lpstr>EGI delves into the sea depths: the collaboration with EMSO begins</vt:lpstr>
      <vt:lpstr>Outline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SN1 (TSN) installation and connection (8 June 2012)</vt:lpstr>
      <vt:lpstr>Diapositiva 13</vt:lpstr>
      <vt:lpstr>Diapositiva 14</vt:lpstr>
      <vt:lpstr>Diapositiva 15</vt:lpstr>
      <vt:lpstr>The EMSO data</vt:lpstr>
      <vt:lpstr>The EMSO Computing Infrastructure </vt:lpstr>
      <vt:lpstr>Building the Western Ionian Tier0 Site</vt:lpstr>
      <vt:lpstr>Diapositiva 19</vt:lpstr>
      <vt:lpstr>Building the Western Ionian Tier0 Site</vt:lpstr>
      <vt:lpstr>Conclusion and next steps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EMSO:  the European-scale network of fixed seafloor and water-column observatories</dc:title>
  <dc:creator>juditta</dc:creator>
  <cp:lastModifiedBy>cesini</cp:lastModifiedBy>
  <cp:revision>120</cp:revision>
  <dcterms:created xsi:type="dcterms:W3CDTF">2012-03-27T12:23:44Z</dcterms:created>
  <dcterms:modified xsi:type="dcterms:W3CDTF">2012-09-18T08:19:38Z</dcterms:modified>
</cp:coreProperties>
</file>