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97" r:id="rId4"/>
    <p:sldId id="279" r:id="rId5"/>
    <p:sldId id="300" r:id="rId6"/>
    <p:sldId id="281" r:id="rId7"/>
    <p:sldId id="263" r:id="rId8"/>
    <p:sldId id="282" r:id="rId9"/>
    <p:sldId id="298" r:id="rId10"/>
    <p:sldId id="265" r:id="rId11"/>
    <p:sldId id="268" r:id="rId12"/>
    <p:sldId id="269" r:id="rId13"/>
    <p:sldId id="270" r:id="rId14"/>
    <p:sldId id="299" r:id="rId15"/>
    <p:sldId id="293" r:id="rId16"/>
    <p:sldId id="301" r:id="rId17"/>
    <p:sldId id="257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43BB8-01AD-7A4C-B20C-28CA8071F261}" type="datetimeFigureOut">
              <a:rPr lang="it-IT" smtClean="0"/>
              <a:pPr/>
              <a:t>18/09/12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4DCBC-1CC4-274C-A4B2-B3BFD2080F61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39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880331"/>
            <a:fld id="{A76056C7-0678-4947-BE95-E8B457CB3CD5}" type="datetime1">
              <a:rPr lang="en-GB" smtClean="0">
                <a:latin typeface="Arial" pitchFamily="34" charset="0"/>
              </a:rPr>
              <a:pPr defTabSz="880331"/>
              <a:t>18/09/12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08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0331"/>
            <a:fld id="{E7B67F37-E52E-465A-B374-D74DF1CBDE6D}" type="slidenum">
              <a:rPr lang="en-US" smtClean="0">
                <a:latin typeface="Arial" pitchFamily="34" charset="0"/>
              </a:rPr>
              <a:pPr defTabSz="880331"/>
              <a:t>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880331"/>
            <a:fld id="{A76056C7-0678-4947-BE95-E8B457CB3CD5}" type="datetime1">
              <a:rPr lang="en-GB" smtClean="0">
                <a:latin typeface="Arial" pitchFamily="34" charset="0"/>
              </a:rPr>
              <a:pPr defTabSz="880331"/>
              <a:t>18/09/12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08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0331"/>
            <a:fld id="{E7B67F37-E52E-465A-B374-D74DF1CBDE6D}" type="slidenum">
              <a:rPr lang="en-US" smtClean="0">
                <a:latin typeface="Arial" pitchFamily="34" charset="0"/>
              </a:rPr>
              <a:pPr defTabSz="880331"/>
              <a:t>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8831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01865" indent="-269948" defTabSz="878831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79792" indent="-215958" defTabSz="878831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709" indent="-215958" defTabSz="878831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3626" indent="-215958" defTabSz="878831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5543" indent="-215958" defTabSz="878831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07459" indent="-215958" defTabSz="878831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9376" indent="-215958" defTabSz="878831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1293" indent="-215958" defTabSz="878831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816720-05B8-6848-B424-1225994D5F93}" type="datetime1">
              <a:rPr lang="en-GB" sz="1100"/>
              <a:pPr eaLnBrk="1" hangingPunct="1"/>
              <a:t>18/09/12</a:t>
            </a:fld>
            <a:endParaRPr lang="en-US" sz="1100"/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8831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01865" indent="-269948" defTabSz="878831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79792" indent="-215958" defTabSz="878831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709" indent="-215958" defTabSz="878831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3626" indent="-215958" defTabSz="878831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5543" indent="-215958" defTabSz="878831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07459" indent="-215958" defTabSz="878831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9376" indent="-215958" defTabSz="878831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1293" indent="-215958" defTabSz="878831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052C8C-E5E3-6540-9931-C1E4BF751726}" type="slidenum">
              <a:rPr lang="en-US" sz="1100"/>
              <a:pPr eaLnBrk="1" hangingPunct="1"/>
              <a:t>6</a:t>
            </a:fld>
            <a:endParaRPr lang="en-US" sz="11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 txBox="1">
            <a:spLocks noGrp="1" noChangeArrowheads="1"/>
          </p:cNvSpPr>
          <p:nvPr/>
        </p:nvSpPr>
        <p:spPr bwMode="auto">
          <a:xfrm>
            <a:off x="3885145" y="0"/>
            <a:ext cx="2971272" cy="4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0" tIns="43730" rIns="87460" bIns="43730"/>
          <a:lstStyle>
            <a:lvl1pPr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91DF6C8-91DE-B74C-8A4B-8BE74180E244}" type="datetime1">
              <a:rPr lang="en-GB" sz="1100">
                <a:latin typeface="Calibri" charset="0"/>
              </a:rPr>
              <a:pPr algn="r" eaLnBrk="1" hangingPunct="1"/>
              <a:t>18/09/12</a:t>
            </a:fld>
            <a:endParaRPr lang="en-US" sz="1100">
              <a:latin typeface="Calibri" charset="0"/>
            </a:endParaRPr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5145" y="8685286"/>
            <a:ext cx="2971272" cy="45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0" tIns="43730" rIns="87460" bIns="43730" anchor="b"/>
          <a:lstStyle>
            <a:lvl1pPr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D5CDE1C-FDEF-CC4D-9667-45BEBDECC53E}" type="slidenum">
              <a:rPr lang="en-US" sz="1100">
                <a:latin typeface="Calibri" charset="0"/>
              </a:rPr>
              <a:pPr algn="r" eaLnBrk="1" hangingPunct="1"/>
              <a:t>8</a:t>
            </a:fld>
            <a:endParaRPr lang="en-US" sz="1100">
              <a:latin typeface="Calibri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 txBox="1">
            <a:spLocks noGrp="1" noChangeArrowheads="1"/>
          </p:cNvSpPr>
          <p:nvPr/>
        </p:nvSpPr>
        <p:spPr bwMode="auto">
          <a:xfrm>
            <a:off x="3885145" y="0"/>
            <a:ext cx="2971272" cy="4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0" tIns="43730" rIns="87460" bIns="43730"/>
          <a:lstStyle>
            <a:lvl1pPr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91DF6C8-91DE-B74C-8A4B-8BE74180E244}" type="datetime1">
              <a:rPr lang="en-GB" sz="1100">
                <a:latin typeface="Calibri" charset="0"/>
              </a:rPr>
              <a:pPr algn="r" eaLnBrk="1" hangingPunct="1"/>
              <a:t>18/09/12</a:t>
            </a:fld>
            <a:endParaRPr lang="en-US" sz="1100">
              <a:latin typeface="Calibri" charset="0"/>
            </a:endParaRPr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5145" y="8685286"/>
            <a:ext cx="2971272" cy="45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0" tIns="43730" rIns="87460" bIns="43730" anchor="b"/>
          <a:lstStyle>
            <a:lvl1pPr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D5CDE1C-FDEF-CC4D-9667-45BEBDECC53E}" type="slidenum">
              <a:rPr lang="en-US" sz="1100">
                <a:latin typeface="Calibri" charset="0"/>
              </a:rPr>
              <a:pPr algn="r" eaLnBrk="1" hangingPunct="1"/>
              <a:t>9</a:t>
            </a:fld>
            <a:endParaRPr lang="en-US" sz="1100">
              <a:latin typeface="Calibri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16428" y="2130425"/>
            <a:ext cx="6841771" cy="1470025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8204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64BD28-6F0E-4CAF-85CC-B110EAC09D3D}" type="datetime1">
              <a:rPr lang="it-IT" smtClean="0"/>
              <a:pPr/>
              <a:t>18/09/12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1CD51-BE82-F449-80E0-849BD27201CA}" type="slidenum">
              <a:rPr lang="it-IT" smtClean="0"/>
              <a:pPr/>
              <a:t>‹n.›</a:t>
            </a:fld>
            <a:endParaRPr lang="it-IT"/>
          </a:p>
        </p:txBody>
      </p:sp>
      <p:pic>
        <p:nvPicPr>
          <p:cNvPr id="8" name="Immagine 7" descr="Logo_INF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42" y="1092378"/>
            <a:ext cx="1058182" cy="1038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6429" y="1154542"/>
            <a:ext cx="1248127" cy="7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62136" y="63766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457200" rtl="0" eaLnBrk="1" latinLnBrk="0" hangingPunct="1">
              <a:defRPr sz="12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D30BDEB-DAC9-4436-925D-F77FA7140691}" type="datetime1">
              <a:rPr lang="en-US" smtClean="0"/>
              <a:pPr>
                <a:defRPr/>
              </a:pPr>
              <a:t>18/09/12</a:t>
            </a:fld>
            <a:endParaRPr lang="en-US" dirty="0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7010400" y="6578600"/>
            <a:ext cx="213360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 Community Forum 2012</a:t>
            </a:r>
            <a:endParaRPr lang="en-US" sz="1200" dirty="0">
              <a:solidFill>
                <a:srgbClr val="FFFFFF"/>
              </a:solidFill>
              <a:ea typeface="SimSun" charset="0"/>
              <a:cs typeface="Arial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563" y="5715000"/>
            <a:ext cx="12643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019925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‹n.›</a:t>
            </a:fld>
            <a:endParaRPr lang="en-US" dirty="0"/>
          </a:p>
        </p:txBody>
      </p:sp>
      <p:grpSp>
        <p:nvGrpSpPr>
          <p:cNvPr id="17" name="Group 21"/>
          <p:cNvGrpSpPr>
            <a:grpSpLocks/>
          </p:cNvGrpSpPr>
          <p:nvPr userDrawn="1"/>
        </p:nvGrpSpPr>
        <p:grpSpPr bwMode="auto">
          <a:xfrm>
            <a:off x="-2821" y="11290"/>
            <a:ext cx="9215438" cy="1081088"/>
            <a:chOff x="-1" y="0"/>
            <a:chExt cx="9215439" cy="1081088"/>
          </a:xfrm>
        </p:grpSpPr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Freeform 7"/>
            <p:cNvSpPr>
              <a:spLocks noChangeArrowheads="1"/>
            </p:cNvSpPr>
            <p:nvPr/>
          </p:nvSpPr>
          <p:spPr bwMode="auto">
            <a:xfrm>
              <a:off x="1691654" y="124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EGI-InSPIRE</a:t>
              </a:r>
            </a:p>
          </p:txBody>
        </p:sp>
      </p:grp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7017104" y="63517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9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E9EF3-BCCE-4502-BCFE-81DDCDDDE7C2}" type="datetime1">
              <a:rPr lang="it-IT" smtClean="0"/>
              <a:pPr/>
              <a:t>18/09/12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1CD51-BE82-F449-80E0-849BD27201C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57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9948A-7EEE-48D6-BDC0-6AA20DB5365E}" type="datetime1">
              <a:rPr lang="it-IT" smtClean="0"/>
              <a:pPr/>
              <a:t>18/09/12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1CD51-BE82-F449-80E0-849BD27201C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05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1CD51-BE82-F449-80E0-849BD27201C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04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E240AA-B90C-41C0-89B3-7BA9674C659B}" type="datetime1">
              <a:rPr lang="it-IT" smtClean="0"/>
              <a:pPr/>
              <a:t>18/09/12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1CD51-BE82-F449-80E0-849BD27201C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49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AABDD0-6F96-48F2-BDF4-C5F287B80E4C}" type="datetime1">
              <a:rPr lang="it-IT" smtClean="0"/>
              <a:pPr/>
              <a:t>18/09/12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1CD51-BE82-F449-80E0-849BD27201C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34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1D191-E198-4152-9ABC-F9B46DA3A818}" type="datetime1">
              <a:rPr lang="it-IT" smtClean="0"/>
              <a:pPr/>
              <a:t>18/09/12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1CD51-BE82-F449-80E0-849BD27201C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83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1E1671-4E19-4B30-8373-CDC9C5EE561D}" type="datetime1">
              <a:rPr lang="it-IT" smtClean="0"/>
              <a:pPr/>
              <a:t>18/09/12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1CD51-BE82-F449-80E0-849BD27201C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37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F9DCE5-CF0A-4837-B174-8664B797C474}" type="datetime1">
              <a:rPr lang="it-IT" smtClean="0"/>
              <a:pPr/>
              <a:t>18/09/12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1CD51-BE82-F449-80E0-849BD27201C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16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92031-E13A-42BF-8CBC-7EACF5D4066E}" type="datetime1">
              <a:rPr lang="it-IT" smtClean="0"/>
              <a:pPr/>
              <a:t>18/09/12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1CD51-BE82-F449-80E0-849BD27201C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78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2E03BE-FE44-46E0-8C65-EA0927EC49C0}" type="datetime1">
              <a:rPr lang="it-IT" smtClean="0"/>
              <a:pPr/>
              <a:t>18/09/12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1CD51-BE82-F449-80E0-849BD27201C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88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30089A-DEAF-477D-A05B-0EF2861E1464}" type="datetime1">
              <a:rPr lang="it-IT" smtClean="0"/>
              <a:pPr/>
              <a:t>18/09/12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1CD51-BE82-F449-80E0-849BD27201C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64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285999" y="189973"/>
            <a:ext cx="6632223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grpSp>
        <p:nvGrpSpPr>
          <p:cNvPr id="10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1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691654" y="0"/>
              <a:ext cx="1800225" cy="98072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" name="Freeform 7"/>
            <p:cNvSpPr>
              <a:spLocks noChangeArrowheads="1"/>
            </p:cNvSpPr>
            <p:nvPr/>
          </p:nvSpPr>
          <p:spPr bwMode="auto">
            <a:xfrm>
              <a:off x="1763662" y="0"/>
              <a:ext cx="1800225" cy="98072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5" name="Text Box 2"/>
          <p:cNvSpPr txBox="1">
            <a:spLocks noChangeArrowheads="1"/>
          </p:cNvSpPr>
          <p:nvPr userDrawn="1"/>
        </p:nvSpPr>
        <p:spPr bwMode="auto">
          <a:xfrm>
            <a:off x="0" y="6303962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Rectangle 17"/>
          <p:cNvSpPr>
            <a:spLocks noChangeArrowheads="1"/>
          </p:cNvSpPr>
          <p:nvPr userDrawn="1"/>
        </p:nvSpPr>
        <p:spPr bwMode="auto">
          <a:xfrm>
            <a:off x="7010400" y="6578600"/>
            <a:ext cx="213360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 Community Forum 2012</a:t>
            </a:r>
            <a:endParaRPr lang="en-US" sz="1200" dirty="0">
              <a:solidFill>
                <a:srgbClr val="FFFFFF"/>
              </a:solidFill>
              <a:ea typeface="SimSun" charset="0"/>
              <a:cs typeface="Arial" pitchFamily="34" charset="0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019925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‹n.›</a:t>
            </a:fld>
            <a:endParaRPr lang="en-US" dirty="0"/>
          </a:p>
        </p:txBody>
      </p:sp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AB38687-8083-4359-80B4-230EE3DB5611}" type="datetimeFigureOut">
              <a:rPr lang="en-US" smtClean="0"/>
              <a:pPr>
                <a:defRPr/>
              </a:pPr>
              <a:t>18/09/12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0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lessandro.costantini@cnaf.infn.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6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38598" y="2152367"/>
            <a:ext cx="7410150" cy="1470025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G-NEMO: a </a:t>
            </a:r>
            <a:r>
              <a:rPr lang="it-IT" sz="32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Grid</a:t>
            </a:r>
            <a:r>
              <a:rPr lang="it-IT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it-IT" sz="32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empowered</a:t>
            </a:r>
            <a:r>
              <a:rPr lang="it-IT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it-IT" sz="32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version</a:t>
            </a:r>
            <a:r>
              <a:rPr lang="it-IT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 of the state-of-the-art </a:t>
            </a:r>
            <a:r>
              <a:rPr lang="it-IT" sz="32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European</a:t>
            </a:r>
            <a:r>
              <a:rPr lang="it-IT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it-IT" sz="32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modelling</a:t>
            </a:r>
            <a:r>
              <a:rPr lang="it-IT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it-IT" sz="32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framework</a:t>
            </a:r>
            <a:r>
              <a:rPr lang="it-IT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 for </a:t>
            </a:r>
            <a:r>
              <a:rPr lang="it-IT" sz="32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oceanographic</a:t>
            </a:r>
            <a:r>
              <a:rPr lang="it-IT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it-IT" sz="32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research</a:t>
            </a:r>
            <a:endParaRPr lang="it-IT" sz="3200" b="1" dirty="0">
              <a:solidFill>
                <a:srgbClr val="0000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00224" y="3664905"/>
            <a:ext cx="6725173" cy="1752600"/>
          </a:xfrm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chemeClr val="tx1"/>
                </a:solidFill>
              </a:rPr>
              <a:t>Alessandro COSTANTINI</a:t>
            </a:r>
            <a:r>
              <a:rPr lang="it-IT" sz="1800" baseline="30000" dirty="0" smtClean="0">
                <a:solidFill>
                  <a:schemeClr val="tx1"/>
                </a:solidFill>
              </a:rPr>
              <a:t>1</a:t>
            </a:r>
            <a:r>
              <a:rPr lang="it-IT" sz="1800" dirty="0" smtClean="0">
                <a:solidFill>
                  <a:schemeClr val="tx1"/>
                </a:solidFill>
              </a:rPr>
              <a:t>, Marco BENCIVENNI</a:t>
            </a:r>
            <a:r>
              <a:rPr lang="it-IT" sz="1800" baseline="30000" dirty="0" smtClean="0">
                <a:solidFill>
                  <a:schemeClr val="tx1"/>
                </a:solidFill>
              </a:rPr>
              <a:t>1</a:t>
            </a:r>
            <a:r>
              <a:rPr lang="it-IT" sz="1800" dirty="0" smtClean="0">
                <a:solidFill>
                  <a:schemeClr val="tx1"/>
                </a:solidFill>
              </a:rPr>
              <a:t>, Diego MICHELOTTO</a:t>
            </a:r>
            <a:r>
              <a:rPr lang="it-IT" sz="1800" baseline="30000" dirty="0" smtClean="0">
                <a:solidFill>
                  <a:schemeClr val="tx1"/>
                </a:solidFill>
              </a:rPr>
              <a:t>1</a:t>
            </a:r>
            <a:r>
              <a:rPr lang="it-IT" sz="1800" dirty="0" smtClean="0">
                <a:solidFill>
                  <a:schemeClr val="tx1"/>
                </a:solidFill>
              </a:rPr>
              <a:t>, Daniele CESINI</a:t>
            </a:r>
            <a:r>
              <a:rPr lang="it-IT" sz="1800" baseline="30000" dirty="0" smtClean="0">
                <a:solidFill>
                  <a:schemeClr val="tx1"/>
                </a:solidFill>
              </a:rPr>
              <a:t>1</a:t>
            </a:r>
            <a:r>
              <a:rPr lang="it-IT" sz="1800" dirty="0" smtClean="0">
                <a:solidFill>
                  <a:schemeClr val="tx1"/>
                </a:solidFill>
              </a:rPr>
              <a:t>, Emidio GIORGIO</a:t>
            </a:r>
            <a:r>
              <a:rPr lang="it-IT" sz="1800" baseline="30000" dirty="0" smtClean="0">
                <a:solidFill>
                  <a:schemeClr val="tx1"/>
                </a:solidFill>
              </a:rPr>
              <a:t>1</a:t>
            </a:r>
            <a:r>
              <a:rPr lang="it-IT" sz="1800" dirty="0" smtClean="0">
                <a:solidFill>
                  <a:schemeClr val="tx1"/>
                </a:solidFill>
              </a:rPr>
              <a:t>, Luciano GAIDO</a:t>
            </a:r>
            <a:r>
              <a:rPr lang="it-IT" sz="1800" baseline="30000" dirty="0" smtClean="0">
                <a:solidFill>
                  <a:schemeClr val="tx1"/>
                </a:solidFill>
              </a:rPr>
              <a:t>1</a:t>
            </a:r>
            <a:r>
              <a:rPr lang="it-IT" sz="1800" dirty="0" smtClean="0">
                <a:solidFill>
                  <a:schemeClr val="tx1"/>
                </a:solidFill>
              </a:rPr>
              <a:t>, Vania BOCCIA</a:t>
            </a:r>
            <a:r>
              <a:rPr lang="it-IT" sz="1800" baseline="30000" dirty="0" smtClean="0">
                <a:solidFill>
                  <a:schemeClr val="tx1"/>
                </a:solidFill>
              </a:rPr>
              <a:t>1</a:t>
            </a:r>
            <a:r>
              <a:rPr lang="it-IT" sz="1800" dirty="0" smtClean="0">
                <a:solidFill>
                  <a:schemeClr val="tx1"/>
                </a:solidFill>
              </a:rPr>
              <a:t>, Roberto ALFIERI</a:t>
            </a:r>
            <a:r>
              <a:rPr lang="it-IT" sz="1800" baseline="30000" dirty="0" smtClean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, Paolo ODDO</a:t>
            </a:r>
            <a:r>
              <a:rPr lang="it-IT" sz="1800" baseline="30000" dirty="0">
                <a:solidFill>
                  <a:schemeClr val="tx1"/>
                </a:solidFill>
              </a:rPr>
              <a:t>3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dirty="0" smtClean="0">
                <a:solidFill>
                  <a:schemeClr val="tx1"/>
                </a:solidFill>
              </a:rPr>
              <a:t>Massimiliano DRUDI</a:t>
            </a:r>
            <a:r>
              <a:rPr lang="it-IT" sz="1800" baseline="30000" dirty="0" smtClean="0">
                <a:solidFill>
                  <a:schemeClr val="tx1"/>
                </a:solidFill>
              </a:rPr>
              <a:t>3</a:t>
            </a:r>
            <a:r>
              <a:rPr lang="it-IT" sz="1800" dirty="0">
                <a:solidFill>
                  <a:schemeClr val="tx1"/>
                </a:solidFill>
              </a:rPr>
              <a:t>, Mario ADANI</a:t>
            </a:r>
            <a:r>
              <a:rPr lang="it-IT" sz="1800" baseline="30000" dirty="0">
                <a:solidFill>
                  <a:schemeClr val="tx1"/>
                </a:solidFill>
              </a:rPr>
              <a:t>3</a:t>
            </a:r>
          </a:p>
          <a:p>
            <a:endParaRPr lang="it-IT" sz="1000" dirty="0">
              <a:solidFill>
                <a:schemeClr val="tx1"/>
              </a:solidFill>
            </a:endParaRPr>
          </a:p>
          <a:p>
            <a:r>
              <a:rPr lang="it-IT" sz="1800" baseline="30000" dirty="0" smtClean="0">
                <a:solidFill>
                  <a:schemeClr val="tx1"/>
                </a:solidFill>
              </a:rPr>
              <a:t>1 </a:t>
            </a:r>
            <a:r>
              <a:rPr lang="it-IT" sz="1800" dirty="0" smtClean="0">
                <a:solidFill>
                  <a:schemeClr val="tx1"/>
                </a:solidFill>
              </a:rPr>
              <a:t>INFN/IGI, </a:t>
            </a:r>
            <a:r>
              <a:rPr lang="it-IT" sz="1800" dirty="0" smtClean="0">
                <a:solidFill>
                  <a:schemeClr val="tx1"/>
                </a:solidFill>
                <a:effectLst/>
              </a:rPr>
              <a:t>Bologna (IT)</a:t>
            </a:r>
          </a:p>
          <a:p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it-IT" sz="1800" baseline="30000" dirty="0" smtClean="0">
                <a:solidFill>
                  <a:schemeClr val="tx1"/>
                </a:solidFill>
                <a:effectLst/>
              </a:rPr>
              <a:t>2 </a:t>
            </a:r>
            <a:r>
              <a:rPr lang="it-IT" sz="1800" dirty="0" smtClean="0">
                <a:solidFill>
                  <a:schemeClr val="tx1"/>
                </a:solidFill>
                <a:effectLst/>
              </a:rPr>
              <a:t>INFN-</a:t>
            </a:r>
            <a:r>
              <a:rPr lang="it-IT" sz="1800" dirty="0" smtClean="0">
                <a:solidFill>
                  <a:schemeClr val="tx1"/>
                </a:solidFill>
              </a:rPr>
              <a:t>Parma (IT)</a:t>
            </a:r>
          </a:p>
          <a:p>
            <a:r>
              <a:rPr lang="it-IT" sz="1800" baseline="30000" dirty="0" smtClean="0">
                <a:solidFill>
                  <a:schemeClr val="tx1"/>
                </a:solidFill>
              </a:rPr>
              <a:t>3</a:t>
            </a:r>
            <a:r>
              <a:rPr lang="it-IT" sz="1800" dirty="0" smtClean="0">
                <a:solidFill>
                  <a:schemeClr val="tx1"/>
                </a:solidFill>
              </a:rPr>
              <a:t>INGV Bologna (IT)</a:t>
            </a:r>
            <a:endParaRPr lang="it-IT" sz="1800" baseline="30000" dirty="0" smtClean="0">
              <a:solidFill>
                <a:schemeClr val="tx1"/>
              </a:solidFill>
            </a:endParaRPr>
          </a:p>
          <a:p>
            <a:endParaRPr lang="it-IT" sz="1000" dirty="0"/>
          </a:p>
          <a:p>
            <a:r>
              <a:rPr lang="it-IT" sz="1800" dirty="0" smtClean="0"/>
              <a:t> </a:t>
            </a:r>
            <a:r>
              <a:rPr lang="it-IT" sz="1800" dirty="0" smtClean="0">
                <a:hlinkClick r:id="rId2"/>
              </a:rPr>
              <a:t>alessandro.costantini@cnaf.infn.it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41249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00300" y="219216"/>
            <a:ext cx="6743700" cy="7572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computational problem</a:t>
            </a:r>
            <a:endParaRPr lang="en-US" sz="4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30017"/>
            <a:ext cx="8229600" cy="418658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>
                <a:latin typeface="Times New Roman"/>
                <a:cs typeface="Times New Roman"/>
              </a:rPr>
              <a:t>NEMO calculations performed by INGV can be treated as a series of independent computations</a:t>
            </a:r>
          </a:p>
          <a:p>
            <a:pPr lvl="1" algn="just"/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Model evaluation purposes</a:t>
            </a:r>
          </a:p>
          <a:p>
            <a:pPr algn="just">
              <a:buNone/>
            </a:pPr>
            <a:endParaRPr lang="en-US" sz="28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800" dirty="0" smtClean="0">
                <a:latin typeface="Times New Roman"/>
                <a:cs typeface="Times New Roman"/>
              </a:rPr>
              <a:t>They require:</a:t>
            </a:r>
          </a:p>
          <a:p>
            <a:pPr lvl="1" algn="just"/>
            <a:r>
              <a:rPr lang="en-US" sz="2400" dirty="0" smtClean="0">
                <a:latin typeface="Times New Roman"/>
                <a:cs typeface="Times New Roman"/>
              </a:rPr>
              <a:t>A set of multiprocessors (or multicore) resources for parallel calculations</a:t>
            </a:r>
          </a:p>
          <a:p>
            <a:pPr lvl="1" algn="just"/>
            <a:r>
              <a:rPr lang="en-US" sz="2400" dirty="0" smtClean="0">
                <a:latin typeface="Times New Roman"/>
                <a:cs typeface="Times New Roman"/>
              </a:rPr>
              <a:t>From hours to days of CPU time per computation</a:t>
            </a:r>
          </a:p>
          <a:p>
            <a:pPr lvl="1" algn="just"/>
            <a:r>
              <a:rPr lang="en-US" sz="2400" dirty="0" smtClean="0">
                <a:latin typeface="Times New Roman"/>
                <a:cs typeface="Times New Roman"/>
              </a:rPr>
              <a:t>Storage area to save the results coming from the computations (from few to hundred GB/calculation)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708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63825" y="66268"/>
            <a:ext cx="5908675" cy="74177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Application porting</a:t>
            </a:r>
            <a:endParaRPr lang="en-US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4680" y="1750430"/>
            <a:ext cx="8501270" cy="3844085"/>
          </a:xfrm>
        </p:spPr>
        <p:txBody>
          <a:bodyPr>
            <a:normAutofit/>
          </a:bodyPr>
          <a:lstStyle/>
          <a:p>
            <a:pPr algn="just"/>
            <a:r>
              <a:rPr lang="en-US" sz="2800" b="0" dirty="0" smtClean="0">
                <a:effectLst/>
                <a:latin typeface="Times New Roman"/>
                <a:cs typeface="Times New Roman"/>
              </a:rPr>
              <a:t>NEMO has been compiled in a UI machine that belongs to the IGI domain and tested in a site located at CNAF </a:t>
            </a:r>
          </a:p>
          <a:p>
            <a:pPr algn="just"/>
            <a:r>
              <a:rPr lang="en-US" sz="2800" dirty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he build-up of the executable has been carried out </a:t>
            </a:r>
          </a:p>
          <a:p>
            <a:pPr lvl="1" algn="just"/>
            <a:r>
              <a:rPr lang="en-US" sz="2400" dirty="0" smtClean="0">
                <a:latin typeface="Times New Roman"/>
                <a:cs typeface="Times New Roman"/>
              </a:rPr>
              <a:t>Under Scientific Linux 5.7 O.S. (EMI 1)</a:t>
            </a:r>
          </a:p>
          <a:p>
            <a:pPr lvl="1" algn="just"/>
            <a:r>
              <a:rPr lang="en-US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fortan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44</a:t>
            </a:r>
          </a:p>
          <a:p>
            <a:pPr lvl="1" algn="just"/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Netcdf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1.0.1                   User Requirements</a:t>
            </a:r>
          </a:p>
          <a:p>
            <a:pPr lvl="1" algn="just"/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openmpi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1.4.3</a:t>
            </a:r>
          </a:p>
          <a:p>
            <a:pPr lvl="1" algn="just"/>
            <a:r>
              <a:rPr lang="en-US" sz="2400" dirty="0" smtClean="0">
                <a:latin typeface="Times New Roman"/>
                <a:cs typeface="Times New Roman"/>
              </a:rPr>
              <a:t>Statically linked</a:t>
            </a:r>
          </a:p>
        </p:txBody>
      </p:sp>
      <p:sp>
        <p:nvSpPr>
          <p:cNvPr id="5" name="Parentesi graffa chiusa 4"/>
          <p:cNvSpPr/>
          <p:nvPr/>
        </p:nvSpPr>
        <p:spPr>
          <a:xfrm>
            <a:off x="3427506" y="3673075"/>
            <a:ext cx="341386" cy="121525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51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5325" y="198786"/>
            <a:ext cx="7178675" cy="900803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IGI Portal </a:t>
            </a:r>
            <a:r>
              <a:rPr lang="it-IT" sz="40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facility</a:t>
            </a:r>
            <a:endParaRPr lang="it-IT" sz="4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2035" y="1600200"/>
            <a:ext cx="8693425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300" dirty="0" smtClean="0">
                <a:effectLst/>
                <a:latin typeface="Times New Roman"/>
                <a:cs typeface="Times New Roman"/>
              </a:rPr>
              <a:t>IGI Portal is a powerful and easy to use gateway to access distributed computing and storage resources</a:t>
            </a:r>
          </a:p>
          <a:p>
            <a:pPr lvl="1" algn="just"/>
            <a:r>
              <a:rPr lang="en-US" dirty="0" smtClean="0">
                <a:latin typeface="Times New Roman"/>
                <a:cs typeface="Times New Roman"/>
              </a:rPr>
              <a:t>Based on the WS-PGRADE application</a:t>
            </a:r>
          </a:p>
          <a:p>
            <a:pPr lvl="1" algn="just"/>
            <a:r>
              <a:rPr lang="en-US" dirty="0" smtClean="0">
                <a:latin typeface="Times New Roman"/>
                <a:cs typeface="Times New Roman"/>
              </a:rPr>
              <a:t>The generic application structure is a workflow</a:t>
            </a:r>
          </a:p>
          <a:p>
            <a:pPr lvl="1" algn="just"/>
            <a:r>
              <a:rPr lang="en-US" dirty="0" smtClean="0">
                <a:effectLst/>
                <a:latin typeface="Times New Roman"/>
                <a:cs typeface="Times New Roman"/>
              </a:rPr>
              <a:t>Interface can be customized to support different </a:t>
            </a:r>
            <a:r>
              <a:rPr lang="en-US" dirty="0" smtClean="0">
                <a:latin typeface="Times New Roman"/>
                <a:cs typeface="Times New Roman"/>
              </a:rPr>
              <a:t>user communities needs 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(GRIDIT, THEOPHYS, COMPCHEM, …)</a:t>
            </a:r>
            <a:endParaRPr lang="en-US" dirty="0" smtClean="0">
              <a:latin typeface="Times New Roman"/>
              <a:cs typeface="Times New Roman"/>
            </a:endParaRPr>
          </a:p>
          <a:p>
            <a:pPr lvl="1" algn="just">
              <a:buNone/>
            </a:pPr>
            <a:endParaRPr lang="en-US" dirty="0" smtClean="0">
              <a:effectLst/>
              <a:latin typeface="Times New Roman"/>
              <a:cs typeface="Times New Roman"/>
            </a:endParaRPr>
          </a:p>
          <a:p>
            <a:pPr algn="just"/>
            <a:r>
              <a:rPr lang="en-US" sz="3300" dirty="0" smtClean="0">
                <a:effectLst/>
                <a:latin typeface="Times New Roman"/>
                <a:cs typeface="Times New Roman"/>
              </a:rPr>
              <a:t>A web GUI has been provided through a dedicated </a:t>
            </a:r>
            <a:r>
              <a:rPr lang="en-US" sz="3300" dirty="0" err="1" smtClean="0">
                <a:effectLst/>
                <a:latin typeface="Times New Roman"/>
                <a:cs typeface="Times New Roman"/>
              </a:rPr>
              <a:t>portlet</a:t>
            </a:r>
            <a:r>
              <a:rPr lang="en-US" sz="3300" dirty="0" smtClean="0">
                <a:effectLst/>
                <a:latin typeface="Times New Roman"/>
                <a:cs typeface="Times New Roman"/>
              </a:rPr>
              <a:t> </a:t>
            </a:r>
          </a:p>
          <a:p>
            <a:pPr lvl="1" algn="just"/>
            <a:r>
              <a:rPr lang="en-US" dirty="0" smtClean="0">
                <a:latin typeface="Times New Roman"/>
                <a:cs typeface="Times New Roman"/>
              </a:rPr>
              <a:t>To access the standard functionalities of the Grid</a:t>
            </a:r>
          </a:p>
          <a:p>
            <a:pPr lvl="1" algn="just"/>
            <a:r>
              <a:rPr lang="en-US" dirty="0" smtClean="0">
                <a:latin typeface="Times New Roman"/>
                <a:cs typeface="Times New Roman"/>
              </a:rPr>
              <a:t>To minimize the skills needed by the user to use the Infrastructure</a:t>
            </a:r>
          </a:p>
          <a:p>
            <a:pPr lvl="1"/>
            <a:endParaRPr lang="it-IT" dirty="0"/>
          </a:p>
          <a:p>
            <a:r>
              <a:rPr lang="it-IT" sz="2800" dirty="0">
                <a:solidFill>
                  <a:srgbClr val="FF0000"/>
                </a:solidFill>
                <a:latin typeface="Times New Roman"/>
                <a:cs typeface="Times New Roman"/>
              </a:rPr>
              <a:t>IGI PORTAL Presentation</a:t>
            </a:r>
          </a:p>
          <a:p>
            <a:pPr lvl="1"/>
            <a:r>
              <a:rPr lang="it-IT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Booth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</a:rPr>
              <a:t> no. 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it-IT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/>
            <a:endParaRPr lang="it-IT" dirty="0" smtClean="0">
              <a:effectLst/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26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6950" y="251796"/>
            <a:ext cx="6670675" cy="70202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typical </a:t>
            </a:r>
            <a:r>
              <a:rPr lang="en-US" sz="40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usecase</a:t>
            </a:r>
            <a:endParaRPr lang="en-US" sz="4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97496"/>
            <a:ext cx="8229600" cy="4204805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/>
                <a:cs typeface="Times New Roman"/>
              </a:rPr>
              <a:t>U</a:t>
            </a:r>
            <a:r>
              <a:rPr lang="en-US" sz="2800" dirty="0" smtClean="0">
                <a:effectLst/>
                <a:latin typeface="Times New Roman"/>
                <a:cs typeface="Times New Roman"/>
              </a:rPr>
              <a:t>ser provides the initial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input files </a:t>
            </a:r>
            <a:r>
              <a:rPr lang="en-US" sz="2800" dirty="0" smtClean="0">
                <a:effectLst/>
                <a:latin typeface="Times New Roman"/>
                <a:cs typeface="Times New Roman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executable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effectLst/>
                <a:latin typeface="Times New Roman"/>
                <a:cs typeface="Times New Roman"/>
              </a:rPr>
              <a:t>and waits for the results until the calculation is terminated</a:t>
            </a:r>
          </a:p>
          <a:p>
            <a:pPr lvl="1" algn="just"/>
            <a:r>
              <a:rPr lang="en-US" sz="2400" dirty="0" err="1" smtClean="0">
                <a:latin typeface="Times New Roman"/>
                <a:cs typeface="Times New Roman"/>
              </a:rPr>
              <a:t>Netdcf</a:t>
            </a:r>
            <a:r>
              <a:rPr lang="en-US" sz="2400" dirty="0" smtClean="0">
                <a:latin typeface="Times New Roman"/>
                <a:cs typeface="Times New Roman"/>
              </a:rPr>
              <a:t> formatted input files</a:t>
            </a:r>
          </a:p>
          <a:p>
            <a:pPr lvl="1" algn="just"/>
            <a:r>
              <a:rPr lang="en-US" sz="2400" dirty="0" smtClean="0">
                <a:latin typeface="Times New Roman"/>
                <a:cs typeface="Times New Roman"/>
              </a:rPr>
              <a:t>Executable implementing the different models to test</a:t>
            </a:r>
          </a:p>
          <a:p>
            <a:pPr lvl="1" algn="just"/>
            <a:endParaRPr lang="en-US" sz="2400" dirty="0" smtClean="0">
              <a:effectLst/>
              <a:latin typeface="Times New Roman"/>
              <a:cs typeface="Times New Roman"/>
            </a:endParaRPr>
          </a:p>
          <a:p>
            <a:pPr algn="just"/>
            <a:r>
              <a:rPr lang="en-US" sz="2800" dirty="0" smtClean="0">
                <a:latin typeface="Times New Roman"/>
                <a:cs typeface="Times New Roman"/>
              </a:rPr>
              <a:t>Needs</a:t>
            </a:r>
            <a:endParaRPr lang="en-US" sz="2800" dirty="0" smtClean="0">
              <a:effectLst/>
              <a:latin typeface="Times New Roman"/>
              <a:cs typeface="Times New Roman"/>
            </a:endParaRPr>
          </a:p>
          <a:p>
            <a:pPr lvl="1" algn="just"/>
            <a:r>
              <a:rPr lang="en-US" sz="2400" dirty="0" smtClean="0">
                <a:latin typeface="Times New Roman"/>
                <a:cs typeface="Times New Roman"/>
              </a:rPr>
              <a:t>Resources for parallel calculations</a:t>
            </a:r>
          </a:p>
          <a:p>
            <a:pPr lvl="1" algn="just"/>
            <a:r>
              <a:rPr lang="en-US" sz="2400" dirty="0" smtClean="0">
                <a:latin typeface="Times New Roman"/>
                <a:cs typeface="Times New Roman"/>
              </a:rPr>
              <a:t>Store </a:t>
            </a:r>
            <a:r>
              <a:rPr lang="en-US" sz="2400" dirty="0" smtClean="0">
                <a:effectLst/>
                <a:latin typeface="Times New Roman"/>
                <a:cs typeface="Times New Roman"/>
              </a:rPr>
              <a:t>GB of data for each computation</a:t>
            </a:r>
          </a:p>
          <a:p>
            <a:pPr marL="457200" lvl="1" indent="0">
              <a:buNone/>
            </a:pPr>
            <a:endParaRPr lang="it-IT" sz="2400" dirty="0" smtClean="0">
              <a:effectLst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87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575" y="0"/>
            <a:ext cx="6956425" cy="94056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NEMO </a:t>
            </a:r>
            <a:r>
              <a:rPr lang="en-US" sz="40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portlet</a:t>
            </a:r>
            <a:endParaRPr lang="en-US" sz="40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magine 3" descr="job configur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948"/>
            <a:ext cx="9144000" cy="2757498"/>
          </a:xfrm>
          <a:prstGeom prst="rect">
            <a:avLst/>
          </a:prstGeom>
        </p:spPr>
      </p:pic>
      <p:pic>
        <p:nvPicPr>
          <p:cNvPr id="6" name="Immagine 5" descr="data management user output fol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975"/>
            <a:ext cx="9144000" cy="2781471"/>
          </a:xfrm>
          <a:prstGeom prst="rect">
            <a:avLst/>
          </a:prstGeom>
        </p:spPr>
      </p:pic>
      <p:pic>
        <p:nvPicPr>
          <p:cNvPr id="5" name="Immagine 4" descr="job finisch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8004"/>
            <a:ext cx="9144000" cy="2575775"/>
          </a:xfrm>
          <a:prstGeom prst="rect">
            <a:avLst/>
          </a:prstGeom>
        </p:spPr>
      </p:pic>
      <p:pic>
        <p:nvPicPr>
          <p:cNvPr id="7" name="Immagine 6" descr="job submitt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103"/>
            <a:ext cx="9144000" cy="2581676"/>
          </a:xfrm>
          <a:prstGeom prst="rect">
            <a:avLst/>
          </a:prstGeom>
        </p:spPr>
      </p:pic>
      <p:pic>
        <p:nvPicPr>
          <p:cNvPr id="3" name="Immagine 2" descr="data management user hom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8004"/>
            <a:ext cx="9144000" cy="27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7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575" y="0"/>
            <a:ext cx="6956425" cy="94056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NEMO Requirements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212035" y="1600200"/>
            <a:ext cx="8541489" cy="43890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3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it-IT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he </a:t>
            </a:r>
            <a:r>
              <a:rPr lang="it-IT" sz="3000" dirty="0" err="1">
                <a:solidFill>
                  <a:srgbClr val="000000"/>
                </a:solidFill>
                <a:latin typeface="Times New Roman"/>
                <a:cs typeface="Times New Roman"/>
              </a:rPr>
              <a:t>validation</a:t>
            </a:r>
            <a:r>
              <a:rPr lang="it-IT"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3000" dirty="0" err="1">
                <a:solidFill>
                  <a:srgbClr val="000000"/>
                </a:solidFill>
                <a:latin typeface="Times New Roman"/>
                <a:cs typeface="Times New Roman"/>
              </a:rPr>
              <a:t>runs</a:t>
            </a:r>
            <a:r>
              <a:rPr lang="it-IT"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3000" dirty="0" err="1">
                <a:solidFill>
                  <a:srgbClr val="000000"/>
                </a:solidFill>
                <a:latin typeface="Times New Roman"/>
                <a:cs typeface="Times New Roman"/>
              </a:rPr>
              <a:t>were</a:t>
            </a:r>
            <a:r>
              <a:rPr lang="it-IT"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3000" dirty="0" err="1">
                <a:solidFill>
                  <a:srgbClr val="000000"/>
                </a:solidFill>
                <a:latin typeface="Times New Roman"/>
                <a:cs typeface="Times New Roman"/>
              </a:rPr>
              <a:t>performed</a:t>
            </a:r>
            <a:r>
              <a:rPr lang="it-IT" sz="3000" dirty="0">
                <a:solidFill>
                  <a:srgbClr val="000000"/>
                </a:solidFill>
                <a:latin typeface="Times New Roman"/>
                <a:cs typeface="Times New Roman"/>
              </a:rPr>
              <a:t> on the </a:t>
            </a:r>
            <a:r>
              <a:rPr lang="it-IT" sz="3000" dirty="0" err="1">
                <a:solidFill>
                  <a:srgbClr val="000000"/>
                </a:solidFill>
                <a:latin typeface="Times New Roman"/>
                <a:cs typeface="Times New Roman"/>
              </a:rPr>
              <a:t>resources</a:t>
            </a:r>
            <a:r>
              <a:rPr lang="it-IT" sz="3000" dirty="0">
                <a:solidFill>
                  <a:srgbClr val="000000"/>
                </a:solidFill>
                <a:latin typeface="Times New Roman"/>
                <a:cs typeface="Times New Roman"/>
              </a:rPr>
              <a:t> made </a:t>
            </a:r>
            <a:r>
              <a:rPr lang="it-IT" sz="3000" dirty="0" err="1">
                <a:solidFill>
                  <a:srgbClr val="000000"/>
                </a:solidFill>
                <a:latin typeface="Times New Roman"/>
                <a:cs typeface="Times New Roman"/>
              </a:rPr>
              <a:t>available</a:t>
            </a:r>
            <a:r>
              <a:rPr lang="it-IT" sz="3000" dirty="0">
                <a:solidFill>
                  <a:srgbClr val="000000"/>
                </a:solidFill>
                <a:latin typeface="Times New Roman"/>
                <a:cs typeface="Times New Roman"/>
              </a:rPr>
              <a:t> by the </a:t>
            </a:r>
            <a:r>
              <a:rPr lang="it-IT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IGI </a:t>
            </a:r>
            <a:r>
              <a:rPr lang="it-IT" sz="3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Infrastructure</a:t>
            </a:r>
            <a:r>
              <a:rPr lang="it-IT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(MPI </a:t>
            </a:r>
            <a:r>
              <a:rPr lang="it-IT" sz="3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Multicores</a:t>
            </a:r>
            <a:r>
              <a:rPr lang="it-IT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it-IT" sz="3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algn="just"/>
            <a:r>
              <a:rPr lang="it-IT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Simulation</a:t>
            </a:r>
            <a:r>
              <a:rPr lang="it-IT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of </a:t>
            </a:r>
            <a:r>
              <a:rPr lang="it-IT" dirty="0" err="1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lang="it-IT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/>
                <a:cs typeface="Times New Roman"/>
              </a:rPr>
              <a:t>day</a:t>
            </a:r>
            <a:r>
              <a:rPr lang="it-IT" dirty="0">
                <a:solidFill>
                  <a:srgbClr val="000000"/>
                </a:solidFill>
                <a:latin typeface="Times New Roman"/>
                <a:cs typeface="Times New Roman"/>
              </a:rPr>
              <a:t> of a </a:t>
            </a:r>
            <a:r>
              <a:rPr lang="it-IT" dirty="0" err="1">
                <a:solidFill>
                  <a:srgbClr val="000000"/>
                </a:solidFill>
                <a:latin typeface="Times New Roman"/>
                <a:cs typeface="Times New Roman"/>
              </a:rPr>
              <a:t>Mediterranean</a:t>
            </a:r>
            <a:r>
              <a:rPr lang="it-IT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/>
                <a:cs typeface="Times New Roman"/>
              </a:rPr>
              <a:t>sea</a:t>
            </a:r>
            <a:r>
              <a:rPr lang="it-IT" dirty="0">
                <a:solidFill>
                  <a:srgbClr val="000000"/>
                </a:solidFill>
                <a:latin typeface="Times New Roman"/>
                <a:cs typeface="Times New Roman"/>
              </a:rPr>
              <a:t> benchmark </a:t>
            </a:r>
            <a:r>
              <a:rPr lang="it-IT" dirty="0" err="1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lang="it-IT" dirty="0">
                <a:solidFill>
                  <a:srgbClr val="000000"/>
                </a:solidFill>
                <a:latin typeface="Times New Roman"/>
                <a:cs typeface="Times New Roman"/>
              </a:rPr>
              <a:t> an </a:t>
            </a:r>
            <a:r>
              <a:rPr lang="it-IT" dirty="0" err="1">
                <a:solidFill>
                  <a:srgbClr val="000000"/>
                </a:solidFill>
                <a:latin typeface="Times New Roman"/>
                <a:cs typeface="Times New Roman"/>
              </a:rPr>
              <a:t>increasing</a:t>
            </a:r>
            <a:r>
              <a:rPr lang="it-IT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/>
                <a:cs typeface="Times New Roman"/>
              </a:rPr>
              <a:t>number</a:t>
            </a:r>
            <a:r>
              <a:rPr lang="it-IT" dirty="0">
                <a:solidFill>
                  <a:srgbClr val="000000"/>
                </a:solidFill>
                <a:latin typeface="Times New Roman"/>
                <a:cs typeface="Times New Roman"/>
              </a:rPr>
              <a:t> of </a:t>
            </a:r>
            <a:r>
              <a:rPr lang="it-IT" dirty="0" err="1">
                <a:solidFill>
                  <a:srgbClr val="000000"/>
                </a:solidFill>
                <a:latin typeface="Times New Roman"/>
                <a:cs typeface="Times New Roman"/>
              </a:rPr>
              <a:t>cores</a:t>
            </a:r>
            <a:r>
              <a:rPr lang="it-IT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it-IT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algn="just"/>
            <a:endParaRPr lang="it-IT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r>
              <a:rPr lang="it-IT" sz="3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Unfortunately</a:t>
            </a:r>
            <a:r>
              <a:rPr lang="it-IT" sz="3000" dirty="0">
                <a:solidFill>
                  <a:srgbClr val="000000"/>
                </a:solidFill>
                <a:latin typeface="Times New Roman"/>
                <a:cs typeface="Times New Roman"/>
              </a:rPr>
              <a:t>, due to </a:t>
            </a:r>
            <a:r>
              <a:rPr lang="it-IT" sz="3000" dirty="0" err="1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lang="it-IT"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3000" dirty="0" err="1">
                <a:solidFill>
                  <a:srgbClr val="000000"/>
                </a:solidFill>
                <a:latin typeface="Times New Roman"/>
                <a:cs typeface="Times New Roman"/>
              </a:rPr>
              <a:t>implemented</a:t>
            </a:r>
            <a:r>
              <a:rPr lang="it-IT"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3000" dirty="0" err="1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lang="it-IT"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3000" dirty="0" err="1">
                <a:solidFill>
                  <a:srgbClr val="000000"/>
                </a:solidFill>
                <a:latin typeface="Times New Roman"/>
                <a:cs typeface="Times New Roman"/>
              </a:rPr>
              <a:t>strategy</a:t>
            </a:r>
            <a:r>
              <a:rPr lang="it-IT" sz="3000" dirty="0">
                <a:solidFill>
                  <a:srgbClr val="000000"/>
                </a:solidFill>
                <a:latin typeface="Times New Roman"/>
                <a:cs typeface="Times New Roman"/>
              </a:rPr>
              <a:t>, NEMO </a:t>
            </a:r>
            <a:r>
              <a:rPr lang="it-IT" sz="3000" dirty="0" err="1">
                <a:solidFill>
                  <a:srgbClr val="000000"/>
                </a:solidFill>
                <a:latin typeface="Times New Roman"/>
                <a:cs typeface="Times New Roman"/>
              </a:rPr>
              <a:t>requires</a:t>
            </a:r>
            <a:r>
              <a:rPr lang="it-IT"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it-IT" sz="3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algn="just"/>
            <a:r>
              <a:rPr lang="it-IT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/>
                <a:cs typeface="Times New Roman"/>
              </a:rPr>
              <a:t>shared</a:t>
            </a:r>
            <a:r>
              <a:rPr lang="it-IT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/>
                <a:cs typeface="Times New Roman"/>
              </a:rPr>
              <a:t>memory</a:t>
            </a:r>
            <a:r>
              <a:rPr lang="it-IT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/>
                <a:cs typeface="Times New Roman"/>
              </a:rPr>
              <a:t>multiprocessor</a:t>
            </a:r>
            <a:r>
              <a:rPr lang="it-IT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/>
                <a:cs typeface="Times New Roman"/>
              </a:rPr>
              <a:t>architecture</a:t>
            </a:r>
            <a:r>
              <a:rPr lang="it-IT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lvl="1" algn="just"/>
            <a:r>
              <a:rPr lang="it-IT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distributed</a:t>
            </a:r>
            <a:r>
              <a:rPr lang="it-IT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/>
                <a:cs typeface="Times New Roman"/>
              </a:rPr>
              <a:t>memory</a:t>
            </a:r>
            <a:r>
              <a:rPr lang="it-IT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/>
                <a:cs typeface="Times New Roman"/>
              </a:rPr>
              <a:t>multicomputer</a:t>
            </a:r>
            <a:r>
              <a:rPr lang="it-IT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/>
                <a:cs typeface="Times New Roman"/>
              </a:rPr>
              <a:t>architecture</a:t>
            </a:r>
            <a:r>
              <a:rPr lang="it-IT" dirty="0">
                <a:solidFill>
                  <a:srgbClr val="000000"/>
                </a:solidFill>
                <a:latin typeface="Times New Roman"/>
                <a:cs typeface="Times New Roman"/>
              </a:rPr>
              <a:t> with </a:t>
            </a:r>
            <a:r>
              <a:rPr lang="it-IT" dirty="0" err="1">
                <a:solidFill>
                  <a:srgbClr val="000000"/>
                </a:solidFill>
                <a:latin typeface="Times New Roman"/>
                <a:cs typeface="Times New Roman"/>
              </a:rPr>
              <a:t>clustered</a:t>
            </a:r>
            <a:r>
              <a:rPr lang="it-IT" dirty="0">
                <a:solidFill>
                  <a:srgbClr val="000000"/>
                </a:solidFill>
                <a:latin typeface="Times New Roman"/>
                <a:cs typeface="Times New Roman"/>
              </a:rPr>
              <a:t> file </a:t>
            </a:r>
            <a:r>
              <a:rPr lang="it-IT" dirty="0" err="1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endParaRPr lang="it-IT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it-IT" dirty="0" smtClean="0">
              <a:effectLst/>
            </a:endParaRPr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575" y="0"/>
            <a:ext cx="6956425" cy="94056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Performance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434801"/>
              </p:ext>
            </p:extLst>
          </p:nvPr>
        </p:nvGraphicFramePr>
        <p:xfrm>
          <a:off x="1321609" y="1067697"/>
          <a:ext cx="7260277" cy="408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5759640" imgH="3239640" progId="">
                  <p:embed/>
                </p:oleObj>
              </mc:Choice>
              <mc:Fallback>
                <p:oleObj r:id="rId3" imgW="5759640" imgH="323964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609" y="1067697"/>
                        <a:ext cx="7260277" cy="40846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/>
          <p:cNvSpPr/>
          <p:nvPr/>
        </p:nvSpPr>
        <p:spPr>
          <a:xfrm>
            <a:off x="446258" y="5008294"/>
            <a:ext cx="813562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GB" sz="2400" dirty="0">
                <a:latin typeface="Times New Roman"/>
                <a:cs typeface="Times New Roman"/>
              </a:rPr>
              <a:t>P</a:t>
            </a:r>
            <a:r>
              <a:rPr lang="en-GB" sz="2400" dirty="0" smtClean="0">
                <a:latin typeface="Times New Roman"/>
                <a:cs typeface="Times New Roman"/>
              </a:rPr>
              <a:t>erformance </a:t>
            </a:r>
            <a:r>
              <a:rPr lang="en-GB" sz="2400" dirty="0">
                <a:latin typeface="Times New Roman"/>
                <a:cs typeface="Times New Roman"/>
              </a:rPr>
              <a:t>very close to the ideal value up to 8 </a:t>
            </a:r>
            <a:r>
              <a:rPr lang="en-GB" sz="2400" dirty="0" smtClean="0">
                <a:latin typeface="Times New Roman"/>
                <a:cs typeface="Times New Roman"/>
              </a:rPr>
              <a:t>cores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400" dirty="0" err="1">
                <a:latin typeface="Times New Roman"/>
                <a:cs typeface="Times New Roman"/>
              </a:rPr>
              <a:t>I</a:t>
            </a:r>
            <a:r>
              <a:rPr lang="it-IT" sz="2400" dirty="0" err="1" smtClean="0">
                <a:latin typeface="Times New Roman"/>
                <a:cs typeface="Times New Roman"/>
              </a:rPr>
              <a:t>ncrease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>
                <a:latin typeface="Times New Roman"/>
                <a:cs typeface="Times New Roman"/>
              </a:rPr>
              <a:t>in </a:t>
            </a:r>
            <a:r>
              <a:rPr lang="it-IT" sz="2400" dirty="0" err="1">
                <a:latin typeface="Times New Roman"/>
                <a:cs typeface="Times New Roman"/>
              </a:rPr>
              <a:t>communications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between</a:t>
            </a:r>
            <a:r>
              <a:rPr lang="it-IT" sz="2400" dirty="0">
                <a:latin typeface="Times New Roman"/>
                <a:cs typeface="Times New Roman"/>
              </a:rPr>
              <a:t> the </a:t>
            </a:r>
            <a:r>
              <a:rPr lang="it-IT" sz="2400" dirty="0" err="1">
                <a:latin typeface="Times New Roman"/>
                <a:cs typeface="Times New Roman"/>
              </a:rPr>
              <a:t>computational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processes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smtClean="0">
                <a:latin typeface="Times New Roman"/>
                <a:cs typeface="Times New Roman"/>
              </a:rPr>
              <a:t>due to a </a:t>
            </a:r>
            <a:r>
              <a:rPr lang="it-IT" sz="2400" dirty="0" err="1" smtClean="0">
                <a:latin typeface="Times New Roman"/>
                <a:cs typeface="Times New Roman"/>
              </a:rPr>
              <a:t>reduction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>
                <a:latin typeface="Times New Roman"/>
                <a:cs typeface="Times New Roman"/>
              </a:rPr>
              <a:t>of the domain-</a:t>
            </a:r>
            <a:r>
              <a:rPr lang="it-IT" sz="2400" dirty="0" err="1">
                <a:latin typeface="Times New Roman"/>
                <a:cs typeface="Times New Roman"/>
              </a:rPr>
              <a:t>specific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dataset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345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9450" y="212042"/>
            <a:ext cx="5289550" cy="68876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Conclusion</a:t>
            </a:r>
            <a:endParaRPr lang="en-US" sz="4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292609"/>
            <a:ext cx="8229600" cy="478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36600" indent="-279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ts val="48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ts val="48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ts val="48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ts val="48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algn="just"/>
            <a:endParaRPr lang="it-IT" sz="1000" dirty="0">
              <a:solidFill>
                <a:srgbClr val="000000"/>
              </a:solidFill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</a:rPr>
              <a:t>NEMO was successfully ported to Grid services in strong partnership with the INGV community in order to address their requirements and with the MPI Multicores group of IGI</a:t>
            </a:r>
          </a:p>
          <a:p>
            <a:pPr algn="just"/>
            <a:endParaRPr lang="en-US" sz="1000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</a:rPr>
              <a:t>The adoption of a “web based ad-hoc solution” allows also inexperienced users to execute NEMO on the Grid</a:t>
            </a:r>
          </a:p>
          <a:p>
            <a:pPr marL="0" indent="0" algn="just">
              <a:buNone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algn="just"/>
            <a:r>
              <a:rPr lang="it-IT" dirty="0">
                <a:solidFill>
                  <a:srgbClr val="000000"/>
                </a:solidFill>
              </a:rPr>
              <a:t>The </a:t>
            </a:r>
            <a:r>
              <a:rPr lang="it-IT" dirty="0" err="1">
                <a:solidFill>
                  <a:srgbClr val="000000"/>
                </a:solidFill>
              </a:rPr>
              <a:t>implemented</a:t>
            </a:r>
            <a:r>
              <a:rPr lang="it-IT" dirty="0">
                <a:solidFill>
                  <a:srgbClr val="000000"/>
                </a:solidFill>
              </a:rPr>
              <a:t> case </a:t>
            </a:r>
            <a:r>
              <a:rPr lang="it-IT" dirty="0" err="1">
                <a:solidFill>
                  <a:srgbClr val="000000"/>
                </a:solidFill>
              </a:rPr>
              <a:t>study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demonstrates</a:t>
            </a:r>
            <a:r>
              <a:rPr lang="it-IT" dirty="0">
                <a:solidFill>
                  <a:srgbClr val="000000"/>
                </a:solidFill>
              </a:rPr>
              <a:t> the </a:t>
            </a:r>
            <a:r>
              <a:rPr lang="it-IT" dirty="0" err="1">
                <a:solidFill>
                  <a:srgbClr val="000000"/>
                </a:solidFill>
              </a:rPr>
              <a:t>validity</a:t>
            </a:r>
            <a:r>
              <a:rPr lang="it-IT" dirty="0">
                <a:solidFill>
                  <a:srgbClr val="000000"/>
                </a:solidFill>
              </a:rPr>
              <a:t> of </a:t>
            </a:r>
            <a:r>
              <a:rPr lang="it-IT" dirty="0" err="1">
                <a:solidFill>
                  <a:srgbClr val="000000"/>
                </a:solidFill>
              </a:rPr>
              <a:t>this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approach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that</a:t>
            </a:r>
            <a:r>
              <a:rPr lang="it-IT" dirty="0">
                <a:solidFill>
                  <a:srgbClr val="000000"/>
                </a:solidFill>
              </a:rPr>
              <a:t> can </a:t>
            </a:r>
            <a:r>
              <a:rPr lang="it-IT" dirty="0" err="1">
                <a:solidFill>
                  <a:srgbClr val="000000"/>
                </a:solidFill>
              </a:rPr>
              <a:t>adopted</a:t>
            </a:r>
            <a:r>
              <a:rPr lang="it-IT" dirty="0">
                <a:solidFill>
                  <a:srgbClr val="000000"/>
                </a:solidFill>
              </a:rPr>
              <a:t> in </a:t>
            </a:r>
            <a:r>
              <a:rPr lang="it-IT" dirty="0" err="1">
                <a:solidFill>
                  <a:srgbClr val="000000"/>
                </a:solidFill>
              </a:rPr>
              <a:t>other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research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fields</a:t>
            </a:r>
            <a:endParaRPr lang="it-IT" dirty="0">
              <a:solidFill>
                <a:srgbClr val="000000"/>
              </a:solidFill>
            </a:endParaRPr>
          </a:p>
          <a:p>
            <a:pPr algn="just"/>
            <a:endParaRPr lang="it-IT" sz="800" b="1" dirty="0">
              <a:solidFill>
                <a:srgbClr val="000000"/>
              </a:solidFill>
            </a:endParaRPr>
          </a:p>
          <a:p>
            <a:pPr algn="just"/>
            <a:r>
              <a:rPr lang="it-IT" dirty="0">
                <a:solidFill>
                  <a:srgbClr val="000000"/>
                </a:solidFill>
              </a:rPr>
              <a:t>Work in progress to </a:t>
            </a:r>
            <a:r>
              <a:rPr lang="it-IT" dirty="0" err="1">
                <a:solidFill>
                  <a:schemeClr val="tx1"/>
                </a:solidFill>
              </a:rPr>
              <a:t>build</a:t>
            </a:r>
            <a:r>
              <a:rPr lang="it-IT" dirty="0">
                <a:solidFill>
                  <a:schemeClr val="tx1"/>
                </a:solidFill>
              </a:rPr>
              <a:t> a </a:t>
            </a:r>
            <a:r>
              <a:rPr lang="it-IT" dirty="0" err="1">
                <a:solidFill>
                  <a:schemeClr val="tx1"/>
                </a:solidFill>
              </a:rPr>
              <a:t>solid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platform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offered</a:t>
            </a:r>
            <a:r>
              <a:rPr lang="it-IT" dirty="0">
                <a:solidFill>
                  <a:schemeClr val="tx1"/>
                </a:solidFill>
              </a:rPr>
              <a:t> to </a:t>
            </a:r>
            <a:r>
              <a:rPr lang="it-IT" dirty="0" err="1">
                <a:solidFill>
                  <a:schemeClr val="tx1"/>
                </a:solidFill>
              </a:rPr>
              <a:t>users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as</a:t>
            </a:r>
            <a:r>
              <a:rPr lang="it-IT" dirty="0">
                <a:solidFill>
                  <a:schemeClr val="tx1"/>
                </a:solidFill>
              </a:rPr>
              <a:t> a service, for </a:t>
            </a:r>
            <a:r>
              <a:rPr lang="it-IT" dirty="0" err="1">
                <a:solidFill>
                  <a:schemeClr val="tx1"/>
                </a:solidFill>
              </a:rPr>
              <a:t>assembling</a:t>
            </a:r>
            <a:r>
              <a:rPr lang="it-IT" dirty="0">
                <a:solidFill>
                  <a:schemeClr val="tx1"/>
                </a:solidFill>
              </a:rPr>
              <a:t> accurate multi scale </a:t>
            </a:r>
            <a:r>
              <a:rPr lang="it-IT" dirty="0" err="1">
                <a:solidFill>
                  <a:schemeClr val="tx1"/>
                </a:solidFill>
              </a:rPr>
              <a:t>realistic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simulations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200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Summary</a:t>
            </a:r>
            <a:endParaRPr lang="it-IT" sz="40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9800" y="1893006"/>
            <a:ext cx="7518400" cy="397608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The Italian NGI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The User Community: INGV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The computational problem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Code Porting: NEMO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A smart solution: IGI web portal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MPI Performances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Conclusions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653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80129" y="1245143"/>
            <a:ext cx="7887429" cy="5035802"/>
            <a:chOff x="-295" y="681"/>
            <a:chExt cx="6080" cy="3808"/>
          </a:xfrm>
        </p:grpSpPr>
        <p:sp>
          <p:nvSpPr>
            <p:cNvPr id="8196" name="Line 6"/>
            <p:cNvSpPr>
              <a:spLocks noChangeShapeType="1"/>
            </p:cNvSpPr>
            <p:nvPr/>
          </p:nvSpPr>
          <p:spPr bwMode="auto">
            <a:xfrm>
              <a:off x="1352" y="2065"/>
              <a:ext cx="88" cy="41"/>
            </a:xfrm>
            <a:prstGeom prst="lin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it-IT" sz="180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8222" name="Text Box 9"/>
            <p:cNvSpPr txBox="1">
              <a:spLocks noChangeArrowheads="1"/>
            </p:cNvSpPr>
            <p:nvPr/>
          </p:nvSpPr>
          <p:spPr bwMode="auto">
            <a:xfrm>
              <a:off x="2845" y="959"/>
              <a:ext cx="115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91440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CC66"/>
                </a:buClr>
                <a:buSzTx/>
                <a:buFontTx/>
                <a:buNone/>
                <a:defRPr/>
              </a:pPr>
              <a:endParaRPr lang="it-IT" sz="18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20" name="Text Box 12"/>
            <p:cNvSpPr txBox="1">
              <a:spLocks noChangeArrowheads="1"/>
            </p:cNvSpPr>
            <p:nvPr/>
          </p:nvSpPr>
          <p:spPr bwMode="auto">
            <a:xfrm>
              <a:off x="1302" y="2680"/>
              <a:ext cx="114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91440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CC66"/>
                </a:buClr>
                <a:buSzTx/>
                <a:buFontTx/>
                <a:buNone/>
                <a:defRPr/>
              </a:pPr>
              <a:endParaRPr lang="it-IT" sz="1800" b="1">
                <a:solidFill>
                  <a:srgbClr val="9FB8CD"/>
                </a:solidFill>
                <a:latin typeface="Arial" charset="0"/>
              </a:endParaRPr>
            </a:p>
          </p:txBody>
        </p:sp>
        <p:sp>
          <p:nvSpPr>
            <p:cNvPr id="8218" name="Text Box 15"/>
            <p:cNvSpPr txBox="1">
              <a:spLocks noChangeArrowheads="1"/>
            </p:cNvSpPr>
            <p:nvPr/>
          </p:nvSpPr>
          <p:spPr bwMode="auto">
            <a:xfrm>
              <a:off x="4371" y="2626"/>
              <a:ext cx="114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91440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CC66"/>
                </a:buClr>
                <a:buSzTx/>
                <a:buFontTx/>
                <a:buNone/>
                <a:defRPr/>
              </a:pPr>
              <a:endParaRPr lang="it-IT" sz="1800" b="1">
                <a:solidFill>
                  <a:srgbClr val="9FB8CD"/>
                </a:solidFill>
                <a:latin typeface="Arial" charset="0"/>
              </a:endParaRPr>
            </a:p>
          </p:txBody>
        </p:sp>
        <p:sp>
          <p:nvSpPr>
            <p:cNvPr id="8200" name="Text Box 16"/>
            <p:cNvSpPr txBox="1">
              <a:spLocks noChangeArrowheads="1"/>
            </p:cNvSpPr>
            <p:nvPr/>
          </p:nvSpPr>
          <p:spPr bwMode="auto">
            <a:xfrm>
              <a:off x="3893" y="3580"/>
              <a:ext cx="1892" cy="700"/>
            </a:xfrm>
            <a:prstGeom prst="rect">
              <a:avLst/>
            </a:prstGeom>
            <a:solidFill>
              <a:srgbClr val="FFFFFF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CC66"/>
                </a:buClr>
                <a:buSzTx/>
                <a:buFontTx/>
                <a:buNone/>
                <a:defRPr/>
              </a:pPr>
              <a:r>
                <a:rPr lang="it-IT" b="1" dirty="0">
                  <a:solidFill>
                    <a:prstClr val="black"/>
                  </a:solidFill>
                  <a:latin typeface="Arial" charset="0"/>
                </a:rPr>
                <a:t>Train </a:t>
              </a:r>
              <a:r>
                <a:rPr lang="it-IT" b="1" dirty="0" err="1" smtClean="0">
                  <a:solidFill>
                    <a:prstClr val="black"/>
                  </a:solidFill>
                  <a:latin typeface="Arial" charset="0"/>
                </a:rPr>
                <a:t>users</a:t>
              </a:r>
              <a:r>
                <a:rPr lang="it-IT" b="1" dirty="0" smtClean="0">
                  <a:solidFill>
                    <a:prstClr val="black"/>
                  </a:solidFill>
                  <a:latin typeface="Arial" charset="0"/>
                </a:rPr>
                <a:t> to use the new </a:t>
              </a:r>
              <a:r>
                <a:rPr lang="it-IT" b="1" dirty="0" err="1" smtClean="0">
                  <a:solidFill>
                    <a:prstClr val="black"/>
                  </a:solidFill>
                  <a:latin typeface="Arial" charset="0"/>
                </a:rPr>
                <a:t>execution</a:t>
              </a:r>
              <a:r>
                <a:rPr lang="it-IT" b="1" dirty="0" smtClean="0">
                  <a:solidFill>
                    <a:prstClr val="black"/>
                  </a:solidFill>
                  <a:latin typeface="Arial" charset="0"/>
                </a:rPr>
                <a:t> procedure</a:t>
              </a: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02" name="Text Box 18"/>
            <p:cNvSpPr txBox="1">
              <a:spLocks noChangeArrowheads="1"/>
            </p:cNvSpPr>
            <p:nvPr/>
          </p:nvSpPr>
          <p:spPr bwMode="auto">
            <a:xfrm>
              <a:off x="-295" y="3580"/>
              <a:ext cx="2171" cy="909"/>
            </a:xfrm>
            <a:prstGeom prst="rect">
              <a:avLst/>
            </a:prstGeom>
            <a:solidFill>
              <a:srgbClr val="FFFFFF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CC66"/>
                </a:buClr>
                <a:buSzTx/>
                <a:buFontTx/>
                <a:buNone/>
                <a:defRPr/>
              </a:pPr>
              <a:r>
                <a:rPr lang="en-US" b="1" dirty="0" smtClean="0">
                  <a:solidFill>
                    <a:prstClr val="black"/>
                  </a:solidFill>
                  <a:latin typeface="Arial" charset="0"/>
                </a:rPr>
                <a:t>Disseminate the work done to find new applications for long term sustainability</a:t>
              </a: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04" name="Text Box 20"/>
            <p:cNvSpPr txBox="1">
              <a:spLocks noChangeArrowheads="1"/>
            </p:cNvSpPr>
            <p:nvPr/>
          </p:nvSpPr>
          <p:spPr bwMode="auto">
            <a:xfrm>
              <a:off x="1161" y="681"/>
              <a:ext cx="3562" cy="700"/>
            </a:xfrm>
            <a:prstGeom prst="rect">
              <a:avLst/>
            </a:prstGeom>
            <a:solidFill>
              <a:srgbClr val="FFFFFF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CC66"/>
                </a:buClr>
                <a:buSzTx/>
                <a:buFontTx/>
                <a:buNone/>
                <a:defRPr/>
              </a:pPr>
              <a:r>
                <a:rPr lang="en-US" b="1" dirty="0" smtClean="0">
                  <a:solidFill>
                    <a:prstClr val="black"/>
                  </a:solidFill>
                  <a:latin typeface="Arial" charset="0"/>
                </a:rPr>
                <a:t>Seek, identify, and  closely support  new communities to deploy their applications and create the computing model</a:t>
              </a:r>
              <a:endParaRPr lang="en-US" dirty="0">
                <a:solidFill>
                  <a:srgbClr val="9FB8CD"/>
                </a:solidFill>
                <a:latin typeface="Arial" charset="0"/>
              </a:endParaRPr>
            </a:p>
          </p:txBody>
        </p:sp>
        <p:sp>
          <p:nvSpPr>
            <p:cNvPr id="8210" name="AutoShape 26"/>
            <p:cNvSpPr>
              <a:spLocks noChangeArrowheads="1"/>
            </p:cNvSpPr>
            <p:nvPr/>
          </p:nvSpPr>
          <p:spPr bwMode="auto">
            <a:xfrm rot="7824361">
              <a:off x="2121" y="3215"/>
              <a:ext cx="1097" cy="1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9 w 21600"/>
                <a:gd name="T19" fmla="*/ 3161 h 21600"/>
                <a:gd name="T20" fmla="*/ 18431 w 21600"/>
                <a:gd name="T21" fmla="*/ 1843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bg1"/>
            </a:solidFill>
            <a:ln w="25400" algn="ctr">
              <a:solidFill>
                <a:srgbClr val="CC33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it-IT" sz="180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8211" name="AutoShape 27"/>
            <p:cNvSpPr>
              <a:spLocks noChangeArrowheads="1"/>
            </p:cNvSpPr>
            <p:nvPr/>
          </p:nvSpPr>
          <p:spPr bwMode="auto">
            <a:xfrm rot="15292238">
              <a:off x="94" y="1152"/>
              <a:ext cx="999" cy="12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9 w 21600"/>
                <a:gd name="T19" fmla="*/ 3156 h 21600"/>
                <a:gd name="T20" fmla="*/ 18441 w 21600"/>
                <a:gd name="T21" fmla="*/ 1844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noFill/>
            <a:ln w="25400" algn="ctr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it-IT" sz="180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8212" name="AutoShape 28"/>
            <p:cNvSpPr>
              <a:spLocks noChangeArrowheads="1"/>
            </p:cNvSpPr>
            <p:nvPr/>
          </p:nvSpPr>
          <p:spPr bwMode="auto">
            <a:xfrm rot="3738672">
              <a:off x="4220" y="2312"/>
              <a:ext cx="1030" cy="11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8 w 21600"/>
                <a:gd name="T19" fmla="*/ 3164 h 21600"/>
                <a:gd name="T20" fmla="*/ 18432 w 21600"/>
                <a:gd name="T21" fmla="*/ 18436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noFill/>
            <a:ln w="25400" algn="ctr">
              <a:solidFill>
                <a:srgbClr val="CC33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it-IT" sz="1800">
                <a:solidFill>
                  <a:prstClr val="black"/>
                </a:solidFill>
                <a:latin typeface="Gill Sans MT"/>
              </a:endParaRPr>
            </a:p>
          </p:txBody>
        </p:sp>
      </p:grpSp>
      <p:sp>
        <p:nvSpPr>
          <p:cNvPr id="535582" name="Rectangle 4"/>
          <p:cNvSpPr>
            <a:spLocks noChangeArrowheads="1"/>
          </p:cNvSpPr>
          <p:nvPr/>
        </p:nvSpPr>
        <p:spPr bwMode="auto">
          <a:xfrm>
            <a:off x="976880" y="149931"/>
            <a:ext cx="804955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3600" b="1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Work-plan for application porting</a:t>
            </a:r>
          </a:p>
        </p:txBody>
      </p:sp>
      <p:pic>
        <p:nvPicPr>
          <p:cNvPr id="27" name="Picture 702" descr="Italia IGI 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6436" y="2322378"/>
            <a:ext cx="2321597" cy="281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4753571" y="2582797"/>
            <a:ext cx="2127530" cy="143642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66"/>
              </a:buClr>
              <a:buSzTx/>
              <a:buFontTx/>
              <a:buNone/>
              <a:defRPr/>
            </a:pPr>
            <a:r>
              <a:rPr lang="it-IT" sz="2000" b="1" dirty="0" smtClean="0">
                <a:solidFill>
                  <a:prstClr val="black"/>
                </a:solidFill>
                <a:latin typeface="Arial" charset="0"/>
              </a:rPr>
              <a:t>The NGI_IT </a:t>
            </a:r>
          </a:p>
          <a:p>
            <a:pPr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66"/>
              </a:buClr>
              <a:buSzTx/>
              <a:buFontTx/>
              <a:buNone/>
              <a:defRPr/>
            </a:pPr>
            <a:r>
              <a:rPr lang="it-IT" b="1" dirty="0" smtClean="0">
                <a:latin typeface="Arial" charset="0"/>
              </a:rPr>
              <a:t>User </a:t>
            </a:r>
            <a:r>
              <a:rPr lang="it-IT" b="1" dirty="0" err="1" smtClean="0">
                <a:latin typeface="Arial" charset="0"/>
              </a:rPr>
              <a:t>Support</a:t>
            </a:r>
            <a:r>
              <a:rPr lang="it-IT" b="1" dirty="0" smtClean="0">
                <a:latin typeface="Arial" charset="0"/>
              </a:rPr>
              <a:t> and </a:t>
            </a:r>
          </a:p>
          <a:p>
            <a:pPr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66"/>
              </a:buClr>
              <a:buSzTx/>
              <a:buFontTx/>
              <a:buNone/>
              <a:defRPr/>
            </a:pPr>
            <a:r>
              <a:rPr lang="it-IT" b="1" dirty="0" smtClean="0">
                <a:latin typeface="Arial" charset="0"/>
              </a:rPr>
              <a:t>Training</a:t>
            </a:r>
            <a:r>
              <a:rPr lang="it-IT" b="1" dirty="0">
                <a:latin typeface="Arial" charset="0"/>
              </a:rPr>
              <a:t> </a:t>
            </a:r>
            <a:r>
              <a:rPr lang="it-IT" sz="2000" b="1" dirty="0" smtClean="0">
                <a:solidFill>
                  <a:prstClr val="black"/>
                </a:solidFill>
                <a:latin typeface="Arial" charset="0"/>
              </a:rPr>
              <a:t>(</a:t>
            </a:r>
            <a:r>
              <a:rPr lang="it-IT" sz="2000" b="1" dirty="0" smtClean="0">
                <a:solidFill>
                  <a:srgbClr val="3366FF"/>
                </a:solidFill>
                <a:latin typeface="Arial" charset="0"/>
              </a:rPr>
              <a:t>FUS </a:t>
            </a:r>
            <a:r>
              <a:rPr lang="it-IT" sz="2000" b="1" dirty="0" smtClean="0">
                <a:solidFill>
                  <a:srgbClr val="000000"/>
                </a:solidFill>
                <a:latin typeface="Arial" charset="0"/>
              </a:rPr>
              <a:t>in </a:t>
            </a:r>
            <a:r>
              <a:rPr lang="it-IT" sz="2000" b="1" dirty="0" err="1" smtClean="0">
                <a:solidFill>
                  <a:srgbClr val="000000"/>
                </a:solidFill>
                <a:latin typeface="Arial" charset="0"/>
              </a:rPr>
              <a:t>Italian</a:t>
            </a:r>
            <a:r>
              <a:rPr lang="it-IT" sz="2000" b="1" dirty="0" smtClean="0">
                <a:solidFill>
                  <a:prstClr val="black"/>
                </a:solidFill>
                <a:latin typeface="Arial" charset="0"/>
              </a:rPr>
              <a:t>) team</a:t>
            </a:r>
            <a:endParaRPr lang="en-GB" sz="20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1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162635" y="88198"/>
            <a:ext cx="69813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Collaborations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457200" y="1215255"/>
            <a:ext cx="8229600" cy="48769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it-IT" sz="2800" dirty="0" smtClean="0">
                <a:latin typeface="Times New Roman"/>
                <a:cs typeface="Times New Roman"/>
              </a:rPr>
              <a:t>National </a:t>
            </a:r>
            <a:r>
              <a:rPr lang="it-IT" sz="2800" dirty="0" err="1" smtClean="0">
                <a:latin typeface="Times New Roman"/>
                <a:cs typeface="Times New Roman"/>
              </a:rPr>
              <a:t>Institute</a:t>
            </a:r>
            <a:r>
              <a:rPr lang="it-IT" sz="2800" dirty="0" smtClean="0">
                <a:latin typeface="Times New Roman"/>
                <a:cs typeface="Times New Roman"/>
              </a:rPr>
              <a:t> of </a:t>
            </a:r>
            <a:r>
              <a:rPr lang="it-IT" sz="2800" dirty="0" err="1" smtClean="0">
                <a:latin typeface="Times New Roman"/>
                <a:cs typeface="Times New Roman"/>
              </a:rPr>
              <a:t>Geophysics</a:t>
            </a:r>
            <a:r>
              <a:rPr lang="it-IT" sz="2800" dirty="0" smtClean="0">
                <a:latin typeface="Times New Roman"/>
                <a:cs typeface="Times New Roman"/>
              </a:rPr>
              <a:t> and </a:t>
            </a:r>
            <a:r>
              <a:rPr lang="it-IT" sz="2800" dirty="0" err="1" smtClean="0">
                <a:latin typeface="Times New Roman"/>
                <a:cs typeface="Times New Roman"/>
              </a:rPr>
              <a:t>Vulcanology</a:t>
            </a:r>
            <a:r>
              <a:rPr lang="it-IT" sz="2800" dirty="0" smtClean="0">
                <a:latin typeface="Times New Roman"/>
                <a:cs typeface="Times New Roman"/>
              </a:rPr>
              <a:t> (INGV</a:t>
            </a:r>
            <a:r>
              <a:rPr lang="it-IT" sz="2800" dirty="0">
                <a:latin typeface="Times New Roman"/>
                <a:cs typeface="Times New Roman"/>
              </a:rPr>
              <a:t>, Bologna </a:t>
            </a:r>
            <a:r>
              <a:rPr lang="it-IT" sz="2800" dirty="0" err="1" smtClean="0">
                <a:latin typeface="Times New Roman"/>
                <a:cs typeface="Times New Roman"/>
              </a:rPr>
              <a:t>division</a:t>
            </a:r>
            <a:r>
              <a:rPr lang="it-IT" sz="2800" dirty="0" smtClean="0">
                <a:latin typeface="Times New Roman"/>
                <a:cs typeface="Times New Roman"/>
              </a:rPr>
              <a:t>) </a:t>
            </a:r>
          </a:p>
          <a:p>
            <a:pPr marL="857250" lvl="1" indent="-457200"/>
            <a:r>
              <a:rPr lang="it-IT" sz="2400" dirty="0" err="1" smtClean="0">
                <a:latin typeface="Times New Roman"/>
                <a:cs typeface="Times New Roman"/>
              </a:rPr>
              <a:t>produces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>
                <a:latin typeface="Times New Roman"/>
                <a:cs typeface="Times New Roman"/>
              </a:rPr>
              <a:t>short-</a:t>
            </a:r>
            <a:r>
              <a:rPr lang="it-IT" sz="2400" dirty="0" err="1">
                <a:latin typeface="Times New Roman"/>
                <a:cs typeface="Times New Roman"/>
              </a:rPr>
              <a:t>term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forecasts</a:t>
            </a:r>
            <a:r>
              <a:rPr lang="it-IT" sz="2400" dirty="0">
                <a:latin typeface="Times New Roman"/>
                <a:cs typeface="Times New Roman"/>
              </a:rPr>
              <a:t> for the </a:t>
            </a:r>
            <a:r>
              <a:rPr lang="it-IT" sz="2400" dirty="0" err="1">
                <a:latin typeface="Times New Roman"/>
                <a:cs typeface="Times New Roman"/>
              </a:rPr>
              <a:t>Mediterranean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smtClean="0">
                <a:latin typeface="Times New Roman"/>
                <a:cs typeface="Times New Roman"/>
              </a:rPr>
              <a:t>and </a:t>
            </a:r>
            <a:r>
              <a:rPr lang="it-IT" sz="2400" dirty="0" err="1" smtClean="0">
                <a:latin typeface="Times New Roman"/>
                <a:cs typeface="Times New Roman"/>
              </a:rPr>
              <a:t>Adriatic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system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</a:p>
          <a:p>
            <a:pPr marL="857250" lvl="1" indent="-457200"/>
            <a:r>
              <a:rPr lang="it-IT" sz="2400" dirty="0" err="1" smtClean="0">
                <a:latin typeface="Times New Roman"/>
                <a:cs typeface="Times New Roman"/>
              </a:rPr>
              <a:t>produces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seasonal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forecasts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carried</a:t>
            </a:r>
            <a:r>
              <a:rPr lang="it-IT" sz="2400" dirty="0">
                <a:latin typeface="Times New Roman"/>
                <a:cs typeface="Times New Roman"/>
              </a:rPr>
              <a:t> out with </a:t>
            </a:r>
            <a:r>
              <a:rPr lang="it-IT" sz="2400" dirty="0" err="1">
                <a:latin typeface="Times New Roman"/>
                <a:cs typeface="Times New Roman"/>
              </a:rPr>
              <a:t>coupled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ocean-atmosphere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models</a:t>
            </a:r>
            <a:endParaRPr lang="it-IT" sz="2400" dirty="0" smtClean="0">
              <a:latin typeface="Times New Roman"/>
              <a:cs typeface="Times New Roman"/>
            </a:endParaRPr>
          </a:p>
          <a:p>
            <a:pPr marL="400050" lvl="1" indent="0">
              <a:buNone/>
            </a:pPr>
            <a:endParaRPr lang="it-IT" sz="2400" dirty="0">
              <a:latin typeface="Times New Roman"/>
              <a:cs typeface="Times New Roman"/>
            </a:endParaRPr>
          </a:p>
          <a:p>
            <a:pPr marL="457200" indent="-457200"/>
            <a:r>
              <a:rPr lang="it-IT" sz="2800" dirty="0" smtClean="0">
                <a:latin typeface="Times New Roman"/>
                <a:cs typeface="Times New Roman"/>
              </a:rPr>
              <a:t>MPI </a:t>
            </a:r>
            <a:r>
              <a:rPr lang="it-IT" sz="2800" dirty="0" err="1" smtClean="0">
                <a:latin typeface="Times New Roman"/>
                <a:cs typeface="Times New Roman"/>
              </a:rPr>
              <a:t>multicore</a:t>
            </a:r>
            <a:r>
              <a:rPr lang="it-IT" sz="2800" dirty="0" smtClean="0">
                <a:latin typeface="Times New Roman"/>
                <a:cs typeface="Times New Roman"/>
              </a:rPr>
              <a:t> </a:t>
            </a:r>
            <a:r>
              <a:rPr lang="it-IT" sz="2800" dirty="0" err="1" smtClean="0">
                <a:latin typeface="Times New Roman"/>
                <a:cs typeface="Times New Roman"/>
              </a:rPr>
              <a:t>group</a:t>
            </a:r>
            <a:r>
              <a:rPr lang="it-IT" sz="2800" dirty="0" smtClean="0">
                <a:latin typeface="Times New Roman"/>
                <a:cs typeface="Times New Roman"/>
              </a:rPr>
              <a:t> of IGI &amp; Distributed </a:t>
            </a:r>
            <a:r>
              <a:rPr lang="it-IT" sz="2800" dirty="0" err="1">
                <a:latin typeface="Times New Roman"/>
                <a:cs typeface="Times New Roman"/>
              </a:rPr>
              <a:t>Unified</a:t>
            </a:r>
            <a:r>
              <a:rPr lang="it-IT" sz="2800" dirty="0">
                <a:latin typeface="Times New Roman"/>
                <a:cs typeface="Times New Roman"/>
              </a:rPr>
              <a:t> Computing for Knowledge (DUCK)</a:t>
            </a:r>
            <a:endParaRPr lang="it-IT" sz="2800" dirty="0" smtClean="0">
              <a:latin typeface="Times New Roman"/>
              <a:cs typeface="Times New Roman"/>
            </a:endParaRPr>
          </a:p>
          <a:p>
            <a:pPr lvl="1"/>
            <a:r>
              <a:rPr lang="it-IT" sz="2400" dirty="0" err="1">
                <a:latin typeface="Times New Roman"/>
                <a:cs typeface="Times New Roman"/>
              </a:rPr>
              <a:t>setting</a:t>
            </a:r>
            <a:r>
              <a:rPr lang="it-IT" sz="2400" dirty="0">
                <a:latin typeface="Times New Roman"/>
                <a:cs typeface="Times New Roman"/>
              </a:rPr>
              <a:t> up of a HPC </a:t>
            </a:r>
            <a:r>
              <a:rPr lang="it-IT" sz="2400" dirty="0" err="1">
                <a:latin typeface="Times New Roman"/>
                <a:cs typeface="Times New Roman"/>
              </a:rPr>
              <a:t>testbed</a:t>
            </a:r>
            <a:r>
              <a:rPr lang="it-IT" sz="2400" dirty="0">
                <a:latin typeface="Times New Roman"/>
                <a:cs typeface="Times New Roman"/>
              </a:rPr>
              <a:t> for “</a:t>
            </a:r>
            <a:r>
              <a:rPr lang="it-IT" sz="2400" dirty="0" err="1">
                <a:latin typeface="Times New Roman"/>
                <a:cs typeface="Times New Roman"/>
              </a:rPr>
              <a:t>not</a:t>
            </a:r>
            <a:r>
              <a:rPr lang="it-IT" sz="2400" dirty="0">
                <a:latin typeface="Times New Roman"/>
                <a:cs typeface="Times New Roman"/>
              </a:rPr>
              <a:t> high-end” </a:t>
            </a:r>
            <a:r>
              <a:rPr lang="it-IT" sz="2400" dirty="0" smtClean="0">
                <a:latin typeface="Times New Roman"/>
                <a:cs typeface="Times New Roman"/>
              </a:rPr>
              <a:t>HPC </a:t>
            </a:r>
            <a:r>
              <a:rPr lang="it-IT" sz="2400" dirty="0" err="1" smtClean="0">
                <a:latin typeface="Times New Roman"/>
                <a:cs typeface="Times New Roman"/>
              </a:rPr>
              <a:t>applications</a:t>
            </a:r>
            <a:r>
              <a:rPr lang="it-IT" sz="2400" dirty="0">
                <a:latin typeface="Times New Roman"/>
                <a:cs typeface="Times New Roman"/>
              </a:rPr>
              <a:t>, </a:t>
            </a:r>
            <a:r>
              <a:rPr lang="it-IT" sz="2400" dirty="0" err="1">
                <a:latin typeface="Times New Roman"/>
                <a:cs typeface="Times New Roman"/>
              </a:rPr>
              <a:t>based</a:t>
            </a:r>
            <a:r>
              <a:rPr lang="it-IT" sz="2400" dirty="0">
                <a:latin typeface="Times New Roman"/>
                <a:cs typeface="Times New Roman"/>
              </a:rPr>
              <a:t> on IGI </a:t>
            </a:r>
            <a:r>
              <a:rPr lang="it-IT" sz="2400" dirty="0" err="1">
                <a:latin typeface="Times New Roman"/>
                <a:cs typeface="Times New Roman"/>
              </a:rPr>
              <a:t>Grid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technologies</a:t>
            </a:r>
            <a:endParaRPr lang="it-IT" sz="24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735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162635" y="88198"/>
            <a:ext cx="69813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MPI Multicores group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457200" y="1390049"/>
            <a:ext cx="8229600" cy="47021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err="1">
                <a:latin typeface="Times New Roman"/>
                <a:cs typeface="Times New Roman"/>
              </a:rPr>
              <a:t>Participating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sites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have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been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selected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among</a:t>
            </a:r>
            <a:r>
              <a:rPr lang="it-IT" sz="2800" dirty="0">
                <a:latin typeface="Times New Roman"/>
                <a:cs typeface="Times New Roman"/>
              </a:rPr>
              <a:t> the </a:t>
            </a:r>
            <a:r>
              <a:rPr lang="it-IT" sz="2800" dirty="0" err="1">
                <a:latin typeface="Times New Roman"/>
                <a:cs typeface="Times New Roman"/>
              </a:rPr>
              <a:t>ones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running</a:t>
            </a:r>
            <a:r>
              <a:rPr lang="it-IT" sz="2800" dirty="0">
                <a:latin typeface="Times New Roman"/>
                <a:cs typeface="Times New Roman"/>
              </a:rPr>
              <a:t> HPC clusters in </a:t>
            </a:r>
            <a:r>
              <a:rPr lang="it-IT" sz="2800" dirty="0" smtClean="0">
                <a:latin typeface="Times New Roman"/>
                <a:cs typeface="Times New Roman"/>
              </a:rPr>
              <a:t>the IGI </a:t>
            </a:r>
            <a:r>
              <a:rPr lang="it-IT" sz="2800" dirty="0" err="1" smtClean="0">
                <a:latin typeface="Times New Roman"/>
                <a:cs typeface="Times New Roman"/>
              </a:rPr>
              <a:t>Grid</a:t>
            </a:r>
            <a:r>
              <a:rPr lang="it-IT" sz="2800" dirty="0" smtClean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environment</a:t>
            </a:r>
            <a:r>
              <a:rPr lang="it-IT" sz="2800" dirty="0">
                <a:latin typeface="Times New Roman"/>
                <a:cs typeface="Times New Roman"/>
              </a:rPr>
              <a:t>.</a:t>
            </a:r>
          </a:p>
          <a:p>
            <a:r>
              <a:rPr lang="it-IT" sz="2800" dirty="0" err="1">
                <a:latin typeface="Times New Roman"/>
                <a:cs typeface="Times New Roman"/>
              </a:rPr>
              <a:t>These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sites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contributed</a:t>
            </a:r>
            <a:r>
              <a:rPr lang="it-IT" sz="2800" dirty="0">
                <a:latin typeface="Times New Roman"/>
                <a:cs typeface="Times New Roman"/>
              </a:rPr>
              <a:t> with </a:t>
            </a:r>
            <a:r>
              <a:rPr lang="it-IT" sz="2800" dirty="0" err="1">
                <a:latin typeface="Times New Roman"/>
                <a:cs typeface="Times New Roman"/>
              </a:rPr>
              <a:t>their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specific</a:t>
            </a:r>
            <a:r>
              <a:rPr lang="it-IT" sz="2800" dirty="0">
                <a:latin typeface="Times New Roman"/>
                <a:cs typeface="Times New Roman"/>
              </a:rPr>
              <a:t> HPC </a:t>
            </a:r>
            <a:r>
              <a:rPr lang="it-IT" sz="2800" dirty="0" err="1">
                <a:latin typeface="Times New Roman"/>
                <a:cs typeface="Times New Roman"/>
              </a:rPr>
              <a:t>experience</a:t>
            </a:r>
            <a:r>
              <a:rPr lang="it-IT" sz="2800" dirty="0">
                <a:latin typeface="Times New Roman"/>
                <a:cs typeface="Times New Roman"/>
              </a:rPr>
              <a:t> and </a:t>
            </a:r>
            <a:r>
              <a:rPr lang="it-IT" sz="2800" dirty="0" err="1">
                <a:latin typeface="Times New Roman"/>
                <a:cs typeface="Times New Roman"/>
              </a:rPr>
              <a:t>their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available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 smtClean="0">
                <a:latin typeface="Times New Roman"/>
                <a:cs typeface="Times New Roman"/>
              </a:rPr>
              <a:t>infrastructure</a:t>
            </a:r>
            <a:endParaRPr lang="it-IT" sz="2800" dirty="0">
              <a:latin typeface="Times New Roman"/>
              <a:cs typeface="Times New Roman"/>
            </a:endParaRPr>
          </a:p>
          <a:p>
            <a:pPr lvl="1"/>
            <a:r>
              <a:rPr lang="it-IT" sz="2400" dirty="0" err="1">
                <a:latin typeface="Times New Roman"/>
                <a:cs typeface="Times New Roman"/>
              </a:rPr>
              <a:t>including</a:t>
            </a:r>
            <a:r>
              <a:rPr lang="it-IT" sz="2400" dirty="0">
                <a:latin typeface="Times New Roman"/>
                <a:cs typeface="Times New Roman"/>
              </a:rPr>
              <a:t> special HPC </a:t>
            </a:r>
            <a:r>
              <a:rPr lang="it-IT" sz="2400" dirty="0" err="1">
                <a:latin typeface="Times New Roman"/>
                <a:cs typeface="Times New Roman"/>
              </a:rPr>
              <a:t>components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such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as</a:t>
            </a:r>
            <a:r>
              <a:rPr lang="it-IT" sz="2400" dirty="0">
                <a:latin typeface="Times New Roman"/>
                <a:cs typeface="Times New Roman"/>
              </a:rPr>
              <a:t> high </a:t>
            </a:r>
            <a:r>
              <a:rPr lang="it-IT" sz="2400" dirty="0" err="1">
                <a:latin typeface="Times New Roman"/>
                <a:cs typeface="Times New Roman"/>
              </a:rPr>
              <a:t>speed</a:t>
            </a:r>
            <a:r>
              <a:rPr lang="it-IT" sz="2400" dirty="0">
                <a:latin typeface="Times New Roman"/>
                <a:cs typeface="Times New Roman"/>
              </a:rPr>
              <a:t> networks, high performance </a:t>
            </a:r>
            <a:r>
              <a:rPr lang="it-IT" sz="2400" dirty="0" err="1" smtClean="0">
                <a:latin typeface="Times New Roman"/>
                <a:cs typeface="Times New Roman"/>
              </a:rPr>
              <a:t>shared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smtClean="0">
                <a:latin typeface="Times New Roman"/>
                <a:cs typeface="Times New Roman"/>
              </a:rPr>
              <a:t>file </a:t>
            </a:r>
            <a:r>
              <a:rPr lang="it-IT" sz="2400" dirty="0" err="1">
                <a:latin typeface="Times New Roman"/>
                <a:cs typeface="Times New Roman"/>
              </a:rPr>
              <a:t>systems</a:t>
            </a:r>
            <a:r>
              <a:rPr lang="it-IT" sz="2400" dirty="0" smtClean="0">
                <a:latin typeface="Times New Roman"/>
                <a:cs typeface="Times New Roman"/>
              </a:rPr>
              <a:t>, </a:t>
            </a:r>
            <a:r>
              <a:rPr lang="it-IT" sz="2400" dirty="0" err="1" smtClean="0">
                <a:latin typeface="Times New Roman"/>
                <a:cs typeface="Times New Roman"/>
              </a:rPr>
              <a:t>libraries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>
                <a:latin typeface="Times New Roman"/>
                <a:cs typeface="Times New Roman"/>
              </a:rPr>
              <a:t>and </a:t>
            </a:r>
            <a:r>
              <a:rPr lang="it-IT" sz="2400" dirty="0" err="1" smtClean="0">
                <a:latin typeface="Times New Roman"/>
                <a:cs typeface="Times New Roman"/>
              </a:rPr>
              <a:t>tools</a:t>
            </a:r>
            <a:endParaRPr lang="it-IT" sz="2400" dirty="0" smtClean="0">
              <a:latin typeface="Times New Roman"/>
              <a:cs typeface="Times New Roman"/>
            </a:endParaRPr>
          </a:p>
          <a:p>
            <a:pPr lvl="1"/>
            <a:r>
              <a:rPr lang="it-IT" sz="2400" dirty="0" smtClean="0">
                <a:latin typeface="Times New Roman"/>
                <a:cs typeface="Times New Roman"/>
              </a:rPr>
              <a:t>EMI </a:t>
            </a:r>
            <a:r>
              <a:rPr lang="it-IT" sz="2400" dirty="0" err="1">
                <a:latin typeface="Times New Roman"/>
                <a:cs typeface="Times New Roman"/>
              </a:rPr>
              <a:t>middleware</a:t>
            </a:r>
            <a:r>
              <a:rPr lang="it-IT" sz="2400" dirty="0">
                <a:latin typeface="Times New Roman"/>
                <a:cs typeface="Times New Roman"/>
              </a:rPr>
              <a:t>, </a:t>
            </a:r>
            <a:r>
              <a:rPr lang="it-IT" sz="2400" dirty="0" smtClean="0">
                <a:latin typeface="Times New Roman"/>
                <a:cs typeface="Times New Roman"/>
              </a:rPr>
              <a:t>with </a:t>
            </a:r>
            <a:r>
              <a:rPr lang="it-IT" sz="2400" dirty="0">
                <a:latin typeface="Times New Roman"/>
                <a:cs typeface="Times New Roman"/>
              </a:rPr>
              <a:t>the </a:t>
            </a:r>
            <a:r>
              <a:rPr lang="it-IT" sz="2400" dirty="0" smtClean="0">
                <a:latin typeface="Times New Roman"/>
                <a:cs typeface="Times New Roman"/>
              </a:rPr>
              <a:t>SMP </a:t>
            </a:r>
            <a:r>
              <a:rPr lang="it-IT" sz="2400" dirty="0" err="1" smtClean="0">
                <a:latin typeface="Times New Roman"/>
                <a:cs typeface="Times New Roman"/>
              </a:rPr>
              <a:t>Granularity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support</a:t>
            </a:r>
            <a:endParaRPr lang="it-IT" sz="2400" dirty="0" smtClean="0">
              <a:latin typeface="Times New Roman"/>
              <a:cs typeface="Times New Roman"/>
            </a:endParaRPr>
          </a:p>
          <a:p>
            <a:r>
              <a:rPr lang="it-IT" sz="2800" dirty="0" err="1" smtClean="0">
                <a:latin typeface="Times New Roman"/>
                <a:cs typeface="Times New Roman"/>
              </a:rPr>
              <a:t>Collaborated</a:t>
            </a:r>
            <a:r>
              <a:rPr lang="it-IT" sz="2800" dirty="0" smtClean="0">
                <a:latin typeface="Times New Roman"/>
                <a:cs typeface="Times New Roman"/>
              </a:rPr>
              <a:t> </a:t>
            </a:r>
            <a:r>
              <a:rPr lang="it-IT" sz="2800" dirty="0" err="1" smtClean="0">
                <a:latin typeface="Times New Roman"/>
                <a:cs typeface="Times New Roman"/>
              </a:rPr>
              <a:t>within</a:t>
            </a:r>
            <a:r>
              <a:rPr lang="it-IT" sz="2800" dirty="0" smtClean="0">
                <a:latin typeface="Times New Roman"/>
                <a:cs typeface="Times New Roman"/>
              </a:rPr>
              <a:t> the </a:t>
            </a:r>
            <a:r>
              <a:rPr lang="it-IT" sz="2800" dirty="0" err="1" smtClean="0">
                <a:latin typeface="Times New Roman"/>
                <a:cs typeface="Times New Roman"/>
              </a:rPr>
              <a:t>activities</a:t>
            </a:r>
            <a:r>
              <a:rPr lang="it-IT" sz="2800" dirty="0" smtClean="0">
                <a:latin typeface="Times New Roman"/>
                <a:cs typeface="Times New Roman"/>
              </a:rPr>
              <a:t> of the EGI MPI-VT</a:t>
            </a:r>
          </a:p>
          <a:p>
            <a:pPr lvl="1"/>
            <a:r>
              <a:rPr lang="it-IT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Demo </a:t>
            </a:r>
            <a:r>
              <a:rPr lang="it-IT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scheduled</a:t>
            </a:r>
            <a:r>
              <a:rPr lang="it-IT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lang="it-IT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17:30</a:t>
            </a:r>
            <a:endParaRPr lang="en-US" sz="24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163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1"/>
          <p:cNvSpPr txBox="1"/>
          <p:nvPr/>
        </p:nvSpPr>
        <p:spPr>
          <a:xfrm>
            <a:off x="1816100" y="104920"/>
            <a:ext cx="7213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The scientific problem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eaLnBrk="1" hangingPunct="1"/>
            <a:endParaRPr lang="en-US" b="1" dirty="0">
              <a:solidFill>
                <a:srgbClr val="0066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3316" name="CasellaDiTesto 12"/>
          <p:cNvSpPr txBox="1">
            <a:spLocks noChangeArrowheads="1"/>
          </p:cNvSpPr>
          <p:nvPr/>
        </p:nvSpPr>
        <p:spPr bwMode="auto">
          <a:xfrm>
            <a:off x="38100" y="1338472"/>
            <a:ext cx="89916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2603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25450" indent="-342900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400" u="sng" dirty="0" err="1" smtClean="0">
                <a:latin typeface="Times New Roman"/>
                <a:cs typeface="Times New Roman"/>
              </a:rPr>
              <a:t>Multiscale</a:t>
            </a:r>
            <a:r>
              <a:rPr lang="en-US" sz="2400" u="sng" dirty="0" smtClean="0">
                <a:latin typeface="Times New Roman"/>
                <a:cs typeface="Times New Roman"/>
              </a:rPr>
              <a:t> modeling of oceanographic simulations</a:t>
            </a:r>
          </a:p>
          <a:p>
            <a:pPr marL="425450" indent="-342900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400" u="sng" dirty="0" smtClean="0">
                <a:latin typeface="Times New Roman"/>
                <a:cs typeface="Times New Roman"/>
              </a:rPr>
              <a:t>Target:</a:t>
            </a:r>
            <a:r>
              <a:rPr lang="en-US" sz="2400" dirty="0" smtClean="0">
                <a:latin typeface="Times New Roman"/>
                <a:cs typeface="Times New Roman"/>
              </a:rPr>
              <a:t> oceanographic simulations for provisioning purposes </a:t>
            </a:r>
          </a:p>
          <a:p>
            <a:pPr marL="425450" indent="-342900" eaLnBrk="1" hangingPunct="1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Software used: </a:t>
            </a:r>
            <a:r>
              <a:rPr lang="en-US" sz="2400" dirty="0">
                <a:latin typeface="Times New Roman"/>
                <a:cs typeface="Times New Roman"/>
              </a:rPr>
              <a:t>Nucleus for European </a:t>
            </a:r>
            <a:r>
              <a:rPr lang="en-US" sz="2400" dirty="0" err="1">
                <a:latin typeface="Times New Roman"/>
                <a:cs typeface="Times New Roman"/>
              </a:rPr>
              <a:t>Modelling</a:t>
            </a:r>
            <a:r>
              <a:rPr lang="en-US" sz="2400" dirty="0">
                <a:latin typeface="Times New Roman"/>
                <a:cs typeface="Times New Roman"/>
              </a:rPr>
              <a:t> of the Ocean </a:t>
            </a:r>
            <a:r>
              <a:rPr lang="en-US" sz="2400" dirty="0" smtClean="0">
                <a:latin typeface="Times New Roman"/>
                <a:cs typeface="Times New Roman"/>
              </a:rPr>
              <a:t>(NEMO) </a:t>
            </a:r>
            <a:r>
              <a:rPr lang="en-US" sz="2400" dirty="0">
                <a:latin typeface="Times New Roman"/>
                <a:cs typeface="Times New Roman"/>
              </a:rPr>
              <a:t>simulation framework</a:t>
            </a:r>
          </a:p>
          <a:p>
            <a:pPr algn="ctr" eaLnBrk="1" hangingPunct="1">
              <a:spcAft>
                <a:spcPts val="1200"/>
              </a:spcAft>
            </a:pPr>
            <a:endParaRPr lang="it-IT" sz="2000" u="sng" dirty="0"/>
          </a:p>
          <a:p>
            <a:pPr algn="ctr" eaLnBrk="1" hangingPunct="1"/>
            <a:endParaRPr lang="it-IT" sz="2000" u="sng" dirty="0"/>
          </a:p>
        </p:txBody>
      </p:sp>
      <p:pic>
        <p:nvPicPr>
          <p:cNvPr id="2" name="Immagine 1" descr="Logo-NEM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3" y="3997728"/>
            <a:ext cx="2791574" cy="890285"/>
          </a:xfrm>
          <a:prstGeom prst="rect">
            <a:avLst/>
          </a:prstGeom>
        </p:spPr>
      </p:pic>
      <p:pic>
        <p:nvPicPr>
          <p:cNvPr id="3" name="Immagine 2" descr="sea-surface-salinity_orca05_n.png_image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3" y="3174801"/>
            <a:ext cx="4273702" cy="28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6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22500" y="265054"/>
            <a:ext cx="6807200" cy="6600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NEMO </a:t>
            </a:r>
            <a:r>
              <a:rPr lang="en-US" b="1" dirty="0" smtClean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simulation framework</a:t>
            </a:r>
            <a:endParaRPr lang="en-US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692"/>
            <a:ext cx="8229600" cy="4507205"/>
          </a:xfrm>
        </p:spPr>
        <p:txBody>
          <a:bodyPr>
            <a:noAutofit/>
          </a:bodyPr>
          <a:lstStyle/>
          <a:p>
            <a:pPr algn="just"/>
            <a:r>
              <a:rPr lang="it-IT" sz="2800" dirty="0">
                <a:latin typeface="Times New Roman"/>
                <a:cs typeface="Times New Roman"/>
              </a:rPr>
              <a:t>NEMO </a:t>
            </a:r>
            <a:r>
              <a:rPr lang="it-IT" sz="2800" dirty="0" err="1">
                <a:latin typeface="Times New Roman"/>
                <a:cs typeface="Times New Roman"/>
              </a:rPr>
              <a:t>is</a:t>
            </a:r>
            <a:r>
              <a:rPr lang="it-IT" sz="2800" dirty="0">
                <a:latin typeface="Times New Roman"/>
                <a:cs typeface="Times New Roman"/>
              </a:rPr>
              <a:t> an </a:t>
            </a:r>
            <a:r>
              <a:rPr lang="it-IT" sz="2800" dirty="0" err="1">
                <a:latin typeface="Times New Roman"/>
                <a:cs typeface="Times New Roman"/>
              </a:rPr>
              <a:t>ocean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modelling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framework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which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is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composed</a:t>
            </a:r>
            <a:r>
              <a:rPr lang="it-IT" sz="2800" dirty="0">
                <a:latin typeface="Times New Roman"/>
                <a:cs typeface="Times New Roman"/>
              </a:rPr>
              <a:t> of "</a:t>
            </a:r>
            <a:r>
              <a:rPr lang="it-IT" sz="2800" dirty="0" err="1">
                <a:latin typeface="Times New Roman"/>
                <a:cs typeface="Times New Roman"/>
              </a:rPr>
              <a:t>engines</a:t>
            </a:r>
            <a:r>
              <a:rPr lang="it-IT" sz="2800" dirty="0">
                <a:latin typeface="Times New Roman"/>
                <a:cs typeface="Times New Roman"/>
              </a:rPr>
              <a:t>" </a:t>
            </a:r>
            <a:r>
              <a:rPr lang="it-IT" sz="2800" dirty="0" err="1">
                <a:latin typeface="Times New Roman"/>
                <a:cs typeface="Times New Roman"/>
              </a:rPr>
              <a:t>nested</a:t>
            </a:r>
            <a:r>
              <a:rPr lang="it-IT" sz="2800" dirty="0">
                <a:latin typeface="Times New Roman"/>
                <a:cs typeface="Times New Roman"/>
              </a:rPr>
              <a:t> in an "</a:t>
            </a:r>
            <a:r>
              <a:rPr lang="it-IT" sz="2800" dirty="0" err="1">
                <a:latin typeface="Times New Roman"/>
                <a:cs typeface="Times New Roman"/>
              </a:rPr>
              <a:t>environment</a:t>
            </a:r>
            <a:r>
              <a:rPr lang="it-IT" sz="2800" dirty="0">
                <a:latin typeface="Times New Roman"/>
                <a:cs typeface="Times New Roman"/>
              </a:rPr>
              <a:t>". </a:t>
            </a:r>
            <a:endParaRPr lang="it-IT" sz="2800" dirty="0" smtClean="0">
              <a:latin typeface="Times New Roman"/>
              <a:cs typeface="Times New Roman"/>
            </a:endParaRPr>
          </a:p>
          <a:p>
            <a:pPr algn="just"/>
            <a:r>
              <a:rPr lang="it-IT" sz="2800" dirty="0" smtClean="0">
                <a:latin typeface="Times New Roman"/>
                <a:cs typeface="Times New Roman"/>
              </a:rPr>
              <a:t>The </a:t>
            </a:r>
            <a:r>
              <a:rPr lang="it-IT" sz="2800" dirty="0">
                <a:latin typeface="Times New Roman"/>
                <a:cs typeface="Times New Roman"/>
              </a:rPr>
              <a:t>"</a:t>
            </a:r>
            <a:r>
              <a:rPr lang="it-IT" sz="2800" dirty="0" err="1">
                <a:latin typeface="Times New Roman"/>
                <a:cs typeface="Times New Roman"/>
              </a:rPr>
              <a:t>engines</a:t>
            </a:r>
            <a:r>
              <a:rPr lang="it-IT" sz="2800" dirty="0">
                <a:latin typeface="Times New Roman"/>
                <a:cs typeface="Times New Roman"/>
              </a:rPr>
              <a:t>" </a:t>
            </a:r>
            <a:r>
              <a:rPr lang="it-IT" sz="2800" dirty="0" err="1">
                <a:latin typeface="Times New Roman"/>
                <a:cs typeface="Times New Roman"/>
              </a:rPr>
              <a:t>provide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numerical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 smtClean="0">
                <a:latin typeface="Times New Roman"/>
                <a:cs typeface="Times New Roman"/>
              </a:rPr>
              <a:t>solutions</a:t>
            </a:r>
            <a:endParaRPr lang="it-IT" sz="2800" dirty="0" smtClean="0">
              <a:latin typeface="Times New Roman"/>
              <a:cs typeface="Times New Roman"/>
            </a:endParaRPr>
          </a:p>
          <a:p>
            <a:pPr lvl="1" algn="just"/>
            <a:r>
              <a:rPr lang="it-IT" sz="2400" dirty="0" err="1" smtClean="0">
                <a:latin typeface="Times New Roman"/>
                <a:cs typeface="Times New Roman"/>
              </a:rPr>
              <a:t>ocean</a:t>
            </a:r>
            <a:r>
              <a:rPr lang="it-IT" sz="2400" dirty="0">
                <a:latin typeface="Times New Roman"/>
                <a:cs typeface="Times New Roman"/>
              </a:rPr>
              <a:t>, </a:t>
            </a:r>
            <a:r>
              <a:rPr lang="it-IT" sz="2400" dirty="0" err="1">
                <a:latin typeface="Times New Roman"/>
                <a:cs typeface="Times New Roman"/>
              </a:rPr>
              <a:t>sea-ice</a:t>
            </a:r>
            <a:r>
              <a:rPr lang="it-IT" sz="2400" dirty="0" smtClean="0">
                <a:latin typeface="Times New Roman"/>
                <a:cs typeface="Times New Roman"/>
              </a:rPr>
              <a:t>, </a:t>
            </a:r>
            <a:r>
              <a:rPr lang="it-IT" sz="2400" dirty="0" err="1">
                <a:latin typeface="Times New Roman"/>
                <a:cs typeface="Times New Roman"/>
              </a:rPr>
              <a:t>biochemistry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equations</a:t>
            </a:r>
            <a:r>
              <a:rPr lang="it-IT" sz="2400" dirty="0" smtClean="0">
                <a:latin typeface="Times New Roman"/>
                <a:cs typeface="Times New Roman"/>
              </a:rPr>
              <a:t>, </a:t>
            </a:r>
            <a:r>
              <a:rPr lang="it-IT" sz="2400" dirty="0" err="1">
                <a:latin typeface="Times New Roman"/>
                <a:cs typeface="Times New Roman"/>
              </a:rPr>
              <a:t>related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physics</a:t>
            </a:r>
            <a:r>
              <a:rPr lang="it-IT" sz="2400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lang="it-IT" sz="2800" dirty="0" smtClean="0">
                <a:latin typeface="Times New Roman"/>
                <a:cs typeface="Times New Roman"/>
              </a:rPr>
              <a:t>The </a:t>
            </a:r>
            <a:r>
              <a:rPr lang="it-IT" sz="2800" dirty="0">
                <a:latin typeface="Times New Roman"/>
                <a:cs typeface="Times New Roman"/>
              </a:rPr>
              <a:t>"</a:t>
            </a:r>
            <a:r>
              <a:rPr lang="it-IT" sz="2800" dirty="0" err="1">
                <a:latin typeface="Times New Roman"/>
                <a:cs typeface="Times New Roman"/>
              </a:rPr>
              <a:t>environment</a:t>
            </a:r>
            <a:r>
              <a:rPr lang="it-IT" sz="2800" dirty="0">
                <a:latin typeface="Times New Roman"/>
                <a:cs typeface="Times New Roman"/>
              </a:rPr>
              <a:t>" </a:t>
            </a:r>
            <a:r>
              <a:rPr lang="it-IT" sz="2800" dirty="0" err="1">
                <a:latin typeface="Times New Roman"/>
                <a:cs typeface="Times New Roman"/>
              </a:rPr>
              <a:t>consists</a:t>
            </a:r>
            <a:r>
              <a:rPr lang="it-IT" sz="2800" dirty="0">
                <a:latin typeface="Times New Roman"/>
                <a:cs typeface="Times New Roman"/>
              </a:rPr>
              <a:t> of the </a:t>
            </a:r>
            <a:r>
              <a:rPr lang="it-IT" sz="2800" dirty="0" err="1">
                <a:latin typeface="Times New Roman"/>
                <a:cs typeface="Times New Roman"/>
              </a:rPr>
              <a:t>pre</a:t>
            </a:r>
            <a:r>
              <a:rPr lang="it-IT" sz="2800" dirty="0">
                <a:latin typeface="Times New Roman"/>
                <a:cs typeface="Times New Roman"/>
              </a:rPr>
              <a:t>- and post-processing </a:t>
            </a:r>
            <a:r>
              <a:rPr lang="it-IT" sz="2800" dirty="0" err="1" smtClean="0">
                <a:latin typeface="Times New Roman"/>
                <a:cs typeface="Times New Roman"/>
              </a:rPr>
              <a:t>tools</a:t>
            </a:r>
            <a:endParaRPr lang="it-IT" sz="2800" dirty="0" smtClean="0">
              <a:latin typeface="Times New Roman"/>
              <a:cs typeface="Times New Roman"/>
            </a:endParaRPr>
          </a:p>
          <a:p>
            <a:pPr algn="just"/>
            <a:r>
              <a:rPr lang="it-IT" sz="2800" dirty="0">
                <a:latin typeface="Times New Roman"/>
                <a:cs typeface="Times New Roman"/>
              </a:rPr>
              <a:t>NEMO </a:t>
            </a:r>
            <a:r>
              <a:rPr lang="it-IT" sz="2800" dirty="0" err="1">
                <a:latin typeface="Times New Roman"/>
                <a:cs typeface="Times New Roman"/>
              </a:rPr>
              <a:t>is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developed</a:t>
            </a:r>
            <a:r>
              <a:rPr lang="it-IT" sz="2800" dirty="0">
                <a:latin typeface="Times New Roman"/>
                <a:cs typeface="Times New Roman"/>
              </a:rPr>
              <a:t> by a </a:t>
            </a:r>
            <a:r>
              <a:rPr lang="it-IT" sz="2800" dirty="0" err="1">
                <a:latin typeface="Times New Roman"/>
                <a:cs typeface="Times New Roman"/>
              </a:rPr>
              <a:t>European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Consortium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established</a:t>
            </a:r>
            <a:r>
              <a:rPr lang="it-IT" sz="2800" dirty="0">
                <a:latin typeface="Times New Roman"/>
                <a:cs typeface="Times New Roman"/>
              </a:rPr>
              <a:t> </a:t>
            </a:r>
            <a:r>
              <a:rPr lang="it-IT" sz="2800" dirty="0" err="1">
                <a:latin typeface="Times New Roman"/>
                <a:cs typeface="Times New Roman"/>
              </a:rPr>
              <a:t>between</a:t>
            </a:r>
            <a:r>
              <a:rPr lang="it-IT" sz="2800" dirty="0">
                <a:latin typeface="Times New Roman"/>
                <a:cs typeface="Times New Roman"/>
              </a:rPr>
              <a:t> CNRS (</a:t>
            </a:r>
            <a:r>
              <a:rPr lang="it-IT" sz="2800" dirty="0" err="1">
                <a:latin typeface="Times New Roman"/>
                <a:cs typeface="Times New Roman"/>
              </a:rPr>
              <a:t>F</a:t>
            </a:r>
            <a:r>
              <a:rPr lang="it-IT" sz="2800" dirty="0">
                <a:latin typeface="Times New Roman"/>
                <a:cs typeface="Times New Roman"/>
              </a:rPr>
              <a:t>), Mercator-Ocean (</a:t>
            </a:r>
            <a:r>
              <a:rPr lang="it-IT" sz="2800" dirty="0" err="1">
                <a:latin typeface="Times New Roman"/>
                <a:cs typeface="Times New Roman"/>
              </a:rPr>
              <a:t>F</a:t>
            </a:r>
            <a:r>
              <a:rPr lang="it-IT" sz="2800" dirty="0">
                <a:latin typeface="Times New Roman"/>
                <a:cs typeface="Times New Roman"/>
              </a:rPr>
              <a:t>), NERC (UK), UKMO (UK</a:t>
            </a:r>
            <a:r>
              <a:rPr lang="it-IT" sz="2800" dirty="0" smtClean="0">
                <a:latin typeface="Times New Roman"/>
                <a:cs typeface="Times New Roman"/>
              </a:rPr>
              <a:t>), </a:t>
            </a:r>
            <a:r>
              <a:rPr lang="it-IT" sz="2800" dirty="0">
                <a:latin typeface="Times New Roman"/>
                <a:cs typeface="Times New Roman"/>
              </a:rPr>
              <a:t>CMCC (I) and </a:t>
            </a:r>
            <a:r>
              <a:rPr lang="it-IT" sz="2800" dirty="0">
                <a:solidFill>
                  <a:srgbClr val="FF0000"/>
                </a:solidFill>
                <a:latin typeface="Times New Roman"/>
                <a:cs typeface="Times New Roman"/>
              </a:rPr>
              <a:t>INGV (I)</a:t>
            </a:r>
            <a:r>
              <a:rPr lang="it-IT" sz="2800" dirty="0">
                <a:latin typeface="Times New Roman"/>
                <a:cs typeface="Times New Roman"/>
              </a:rPr>
              <a:t>.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602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1"/>
          <p:cNvSpPr txBox="1"/>
          <p:nvPr/>
        </p:nvSpPr>
        <p:spPr>
          <a:xfrm>
            <a:off x="1692151" y="-38100"/>
            <a:ext cx="727233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NEMO calculation</a:t>
            </a:r>
          </a:p>
          <a:p>
            <a:pPr algn="ctr" eaLnBrk="1" hangingPunct="1"/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Mediterranean forecasting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eaLnBrk="1" hangingPunct="1"/>
            <a:endParaRPr lang="en-US" b="1" dirty="0">
              <a:solidFill>
                <a:srgbClr val="0066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" name="Immagine 1" descr="15_sep_2012_F_votemper_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562"/>
            <a:ext cx="4417715" cy="2541851"/>
          </a:xfrm>
          <a:prstGeom prst="rect">
            <a:avLst/>
          </a:prstGeom>
        </p:spPr>
      </p:pic>
      <p:pic>
        <p:nvPicPr>
          <p:cNvPr id="6" name="Immagine 5" descr="15_sep_2012_F_votemper_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300346"/>
            <a:ext cx="4338143" cy="2496067"/>
          </a:xfrm>
          <a:prstGeom prst="rect">
            <a:avLst/>
          </a:prstGeom>
        </p:spPr>
      </p:pic>
      <p:pic>
        <p:nvPicPr>
          <p:cNvPr id="7" name="Immagine 6" descr="15_sep_2012_F_votemper_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6854"/>
            <a:ext cx="4470193" cy="2572045"/>
          </a:xfrm>
          <a:prstGeom prst="rect">
            <a:avLst/>
          </a:prstGeom>
        </p:spPr>
      </p:pic>
      <p:pic>
        <p:nvPicPr>
          <p:cNvPr id="8" name="Immagine 7" descr="15_sep_2012_F_votemper_4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49" y="3716854"/>
            <a:ext cx="4470194" cy="25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1"/>
          <p:cNvSpPr txBox="1"/>
          <p:nvPr/>
        </p:nvSpPr>
        <p:spPr>
          <a:xfrm>
            <a:off x="1692151" y="-38100"/>
            <a:ext cx="727233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NEMO calculation</a:t>
            </a:r>
          </a:p>
          <a:p>
            <a:pPr algn="ctr" eaLnBrk="1" hangingPunct="1"/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Adriatic forecasting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eaLnBrk="1" hangingPunct="1"/>
            <a:endParaRPr lang="en-US" b="1" dirty="0">
              <a:solidFill>
                <a:srgbClr val="0066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4" name="Immagine 3" descr="15-Sep-2012_16-Sep-2012_F_T_0_20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82" y="1973525"/>
            <a:ext cx="3282085" cy="3282085"/>
          </a:xfrm>
          <a:prstGeom prst="rect">
            <a:avLst/>
          </a:prstGeom>
        </p:spPr>
      </p:pic>
      <p:pic>
        <p:nvPicPr>
          <p:cNvPr id="3" name="Immagine 2" descr="15-Sep-2012_16-Sep-2012_F_T_0_0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" y="1973525"/>
            <a:ext cx="3282085" cy="3282085"/>
          </a:xfrm>
          <a:prstGeom prst="rect">
            <a:avLst/>
          </a:prstGeom>
        </p:spPr>
      </p:pic>
      <p:pic>
        <p:nvPicPr>
          <p:cNvPr id="5" name="Immagine 4" descr="15-Sep-2012_16-Sep-2012_F_T_0_200m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35" y="1973525"/>
            <a:ext cx="3282085" cy="328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9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3001</TotalTime>
  <Words>890</Words>
  <Application>Microsoft Macintosh PowerPoint</Application>
  <PresentationFormat>Presentazione su schermo (4:3)</PresentationFormat>
  <Paragraphs>119</Paragraphs>
  <Slides>17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G-NEMO: a Grid empowered version of the state-of-the-art European modelling framework for oceanographic research</vt:lpstr>
      <vt:lpstr>Summary</vt:lpstr>
      <vt:lpstr>Presentazione di PowerPoint</vt:lpstr>
      <vt:lpstr>Presentazione di PowerPoint</vt:lpstr>
      <vt:lpstr>Presentazione di PowerPoint</vt:lpstr>
      <vt:lpstr>Presentazione di PowerPoint</vt:lpstr>
      <vt:lpstr>NEMO simulation framework</vt:lpstr>
      <vt:lpstr>Presentazione di PowerPoint</vt:lpstr>
      <vt:lpstr>Presentazione di PowerPoint</vt:lpstr>
      <vt:lpstr>The computational problem</vt:lpstr>
      <vt:lpstr>Application porting</vt:lpstr>
      <vt:lpstr>The IGI Portal facility</vt:lpstr>
      <vt:lpstr>The typical usecase</vt:lpstr>
      <vt:lpstr>The NEMO portlet</vt:lpstr>
      <vt:lpstr>The NEMO Requirements</vt:lpstr>
      <vt:lpstr>Performance</vt:lpstr>
      <vt:lpstr>Conclusion</vt:lpstr>
    </vt:vector>
  </TitlesOfParts>
  <Company>Privato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Grid execution model for the ANSYS engineering simulation software</dc:title>
  <dc:creator>Alessandro Costantini</dc:creator>
  <cp:lastModifiedBy>Alessandro Costantini</cp:lastModifiedBy>
  <cp:revision>80</cp:revision>
  <dcterms:created xsi:type="dcterms:W3CDTF">2012-09-09T07:31:33Z</dcterms:created>
  <dcterms:modified xsi:type="dcterms:W3CDTF">2012-09-18T08:19:28Z</dcterms:modified>
</cp:coreProperties>
</file>