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60" r:id="rId4"/>
    <p:sldId id="269" r:id="rId5"/>
    <p:sldId id="273" r:id="rId6"/>
    <p:sldId id="276" r:id="rId7"/>
    <p:sldId id="277" r:id="rId8"/>
    <p:sldId id="278" r:id="rId9"/>
    <p:sldId id="287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FF7F00"/>
    <a:srgbClr val="FF6200"/>
    <a:srgbClr val="67FBF9"/>
    <a:srgbClr val="00FFFF"/>
    <a:srgbClr val="000080"/>
    <a:srgbClr val="81FC24"/>
    <a:srgbClr val="E3BF24"/>
    <a:srgbClr val="CCFF99"/>
    <a:srgbClr val="FBF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68" autoAdjust="0"/>
    <p:restoredTop sz="91651" autoAdjust="0"/>
  </p:normalViewPr>
  <p:slideViewPr>
    <p:cSldViewPr snapToGrid="0">
      <p:cViewPr>
        <p:scale>
          <a:sx n="114" d="100"/>
          <a:sy n="114" d="100"/>
        </p:scale>
        <p:origin x="-80" y="-80"/>
      </p:cViewPr>
      <p:guideLst>
        <p:guide orient="horz" pos="1152"/>
        <p:guide pos="2024"/>
      </p:guideLst>
    </p:cSldViewPr>
  </p:slideViewPr>
  <p:outlineViewPr>
    <p:cViewPr>
      <p:scale>
        <a:sx n="30" d="100"/>
        <a:sy n="3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2080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DE44D89-53CE-4C0F-9CE1-8687152137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398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86300CC-95FE-448D-B733-EF801F3A5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692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34F515-6E61-4BC4-8410-ED0758C76DE5}" type="slidenum">
              <a:rPr lang="en-US" smtClean="0">
                <a:ea typeface="ＭＳ Ｐゴシック"/>
                <a:cs typeface="ＭＳ Ｐゴシック"/>
              </a:rPr>
              <a:pPr/>
              <a:t>1</a:t>
            </a:fld>
            <a:endParaRPr lang="en-US" dirty="0" smtClean="0">
              <a:ea typeface="ＭＳ Ｐゴシック"/>
              <a:cs typeface="ＭＳ Ｐゴシック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sg_logo_4c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88900"/>
            <a:ext cx="139382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2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7700" y="3886200"/>
            <a:ext cx="81280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 sz="2400"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51" y="0"/>
            <a:ext cx="7657613" cy="5603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722222"/>
            <a:ext cx="7772400" cy="52975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AB4BC-D760-449D-A975-B1B41586F3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51" y="0"/>
            <a:ext cx="7657613" cy="5603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722222"/>
            <a:ext cx="7772400" cy="52975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AB4BC-D760-449D-A975-B1B41586F3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8251" y="0"/>
            <a:ext cx="7657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089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4700" y="1333500"/>
            <a:ext cx="77724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51914" name="Rectangle 10"/>
          <p:cNvSpPr>
            <a:spLocks noChangeArrowheads="1"/>
          </p:cNvSpPr>
          <p:nvPr/>
        </p:nvSpPr>
        <p:spPr bwMode="auto">
          <a:xfrm>
            <a:off x="-1266825" y="6008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2400" dirty="0">
              <a:solidFill>
                <a:schemeClr val="tx1"/>
              </a:solidFill>
              <a:ea typeface="+mn-ea"/>
              <a:cs typeface="Arial" charset="0"/>
            </a:endParaRPr>
          </a:p>
        </p:txBody>
      </p:sp>
      <p:sp>
        <p:nvSpPr>
          <p:cNvPr id="2519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4900" y="6400800"/>
            <a:ext cx="41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>
                <a:solidFill>
                  <a:srgbClr val="FF8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0EB139E0-FE9F-43AC-8937-774C1F00E5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0902" name="Picture 16" descr="osg_logo_4c_white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672376" cy="44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21" name="Rectangle 17"/>
          <p:cNvSpPr>
            <a:spLocks noGrp="1" noChangeArrowheads="1"/>
          </p:cNvSpPr>
          <p:nvPr userDrawn="1"/>
        </p:nvSpPr>
        <p:spPr bwMode="auto">
          <a:xfrm>
            <a:off x="3268869" y="6473825"/>
            <a:ext cx="2805044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0" hangingPunct="0">
              <a:defRPr/>
            </a:pPr>
            <a:r>
              <a:rPr lang="en-US" sz="1200" dirty="0" smtClean="0">
                <a:solidFill>
                  <a:srgbClr val="FF8000"/>
                </a:solidFill>
                <a:ea typeface="ＭＳ Ｐゴシック" pitchFamily="1" charset="-128"/>
                <a:cs typeface="+mn-cs"/>
              </a:rPr>
              <a:t>OSG</a:t>
            </a:r>
            <a:r>
              <a:rPr lang="en-US" sz="1200" baseline="0" dirty="0" smtClean="0">
                <a:solidFill>
                  <a:srgbClr val="FF8000"/>
                </a:solidFill>
                <a:ea typeface="ＭＳ Ｐゴシック" pitchFamily="1" charset="-128"/>
                <a:cs typeface="+mn-cs"/>
              </a:rPr>
              <a:t> Council Aug 18</a:t>
            </a:r>
            <a:r>
              <a:rPr lang="en-US" sz="1200" baseline="30000" dirty="0" smtClean="0">
                <a:solidFill>
                  <a:srgbClr val="FF8000"/>
                </a:solidFill>
                <a:ea typeface="ＭＳ Ｐゴシック" pitchFamily="1" charset="-128"/>
                <a:cs typeface="+mn-cs"/>
              </a:rPr>
              <a:t>th</a:t>
            </a:r>
            <a:r>
              <a:rPr lang="en-US" sz="1200" baseline="0" dirty="0" smtClean="0">
                <a:solidFill>
                  <a:srgbClr val="FF8000"/>
                </a:solidFill>
                <a:ea typeface="ＭＳ Ｐゴシック" pitchFamily="1" charset="-128"/>
                <a:cs typeface="+mn-cs"/>
              </a:rPr>
              <a:t> 2010</a:t>
            </a:r>
            <a:endParaRPr lang="en-US" sz="1200" dirty="0">
              <a:solidFill>
                <a:srgbClr val="FF8000"/>
              </a:solidFill>
              <a:ea typeface="ＭＳ Ｐゴシック" pitchFamily="1" charset="-128"/>
              <a:cs typeface="+mn-cs"/>
            </a:endParaRPr>
          </a:p>
        </p:txBody>
      </p:sp>
      <p:sp>
        <p:nvSpPr>
          <p:cNvPr id="251922" name="Line 18"/>
          <p:cNvSpPr>
            <a:spLocks noChangeShapeType="1"/>
          </p:cNvSpPr>
          <p:nvPr userDrawn="1"/>
        </p:nvSpPr>
        <p:spPr bwMode="auto">
          <a:xfrm flipV="1">
            <a:off x="685800" y="1155700"/>
            <a:ext cx="8458200" cy="12700"/>
          </a:xfrm>
          <a:prstGeom prst="line">
            <a:avLst/>
          </a:prstGeom>
          <a:noFill/>
          <a:ln w="38100">
            <a:solidFill>
              <a:srgbClr val="FF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5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80"/>
        </a:buClr>
        <a:buFont typeface="Times"/>
        <a:buChar char="•"/>
        <a:defRPr kumimoji="1" sz="2400">
          <a:solidFill>
            <a:schemeClr val="tx2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Symbol" pitchFamily="18" charset="2"/>
        <a:buChar char=""/>
        <a:defRPr kumimoji="1" sz="2400">
          <a:solidFill>
            <a:srgbClr val="630000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§"/>
        <a:defRPr kumimoji="1" sz="24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9900" y="4276725"/>
            <a:ext cx="8128000" cy="1412875"/>
          </a:xfrm>
        </p:spPr>
        <p:txBody>
          <a:bodyPr/>
          <a:lstStyle/>
          <a:p>
            <a:pPr eaLnBrk="1" hangingPunct="1">
              <a:buFont typeface="Times"/>
              <a:buNone/>
            </a:pPr>
            <a:endParaRPr lang="en-US" dirty="0" smtClean="0"/>
          </a:p>
          <a:p>
            <a:pPr eaLnBrk="1" hangingPunct="1">
              <a:buFont typeface="Times"/>
              <a:buNone/>
            </a:pPr>
            <a:endParaRPr lang="en-US" sz="1800" dirty="0" smtClean="0"/>
          </a:p>
        </p:txBody>
      </p:sp>
      <p:sp>
        <p:nvSpPr>
          <p:cNvPr id="496644" name="Rectangle 4"/>
          <p:cNvSpPr>
            <a:spLocks noChangeArrowheads="1"/>
          </p:cNvSpPr>
          <p:nvPr/>
        </p:nvSpPr>
        <p:spPr bwMode="auto">
          <a:xfrm>
            <a:off x="762000" y="4016375"/>
            <a:ext cx="77724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pitchFamily="16" charset="0"/>
                <a:ea typeface="ＭＳ Ｐゴシック" pitchFamily="1" charset="-128"/>
                <a:cs typeface="+mn-cs"/>
              </a:rPr>
              <a:t/>
            </a:r>
            <a:br>
              <a:rPr kumimoji="1"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pitchFamily="16" charset="0"/>
                <a:ea typeface="ＭＳ Ｐゴシック" pitchFamily="1" charset="-128"/>
                <a:cs typeface="+mn-cs"/>
              </a:rPr>
            </a:br>
            <a:endParaRPr kumimoji="1"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utura" pitchFamily="16" charset="0"/>
              <a:ea typeface="ＭＳ Ｐゴシック" pitchFamily="1" charset="-128"/>
              <a:cs typeface="+mn-cs"/>
            </a:endParaRPr>
          </a:p>
        </p:txBody>
      </p:sp>
      <p:sp>
        <p:nvSpPr>
          <p:cNvPr id="49664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557213" y="1171575"/>
            <a:ext cx="7772400" cy="40433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Open Science Grid and GLUE 2.0</a:t>
            </a:r>
            <a:br>
              <a:rPr lang="en-US" sz="2800" b="1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</a:br>
            <a:r>
              <a:rPr lang="en-US" sz="2800" b="1" dirty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/>
            </a:r>
            <a:br>
              <a:rPr lang="en-US" sz="2800" b="1" dirty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</a:br>
            <a:r>
              <a:rPr lang="en-US" sz="2800" b="1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Rob Quick</a:t>
            </a:r>
            <a:br>
              <a:rPr lang="en-US" sz="2800" b="1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</a:br>
            <a:r>
              <a:rPr lang="en-US" sz="2800" b="1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OSG Operations Area Coordinator</a:t>
            </a:r>
            <a:br>
              <a:rPr lang="en-US" sz="2800" b="1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</a:br>
            <a:r>
              <a:rPr lang="en-US" sz="2800" b="1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Manager High Throughput Computing</a:t>
            </a:r>
            <a:br>
              <a:rPr lang="en-US" sz="2800" b="1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</a:br>
            <a:r>
              <a:rPr lang="en-US" sz="2800" b="1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Indiana University</a:t>
            </a:r>
            <a:endParaRPr lang="en-US" sz="2000" dirty="0">
              <a:cs typeface="+mj-cs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2604" y="5905500"/>
            <a:ext cx="868346" cy="800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dist="17819" dir="2700000" algn="ctr" rotWithShape="0">
              <a:srgbClr val="808080"/>
            </a:outerShdw>
          </a:effectLst>
        </p:spPr>
      </p:pic>
      <p:pic>
        <p:nvPicPr>
          <p:cNvPr id="7" name="Picture 6" descr="DOE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923" y="6007703"/>
            <a:ext cx="642177" cy="6404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212" y="556995"/>
            <a:ext cx="7657613" cy="560345"/>
          </a:xfrm>
        </p:spPr>
        <p:txBody>
          <a:bodyPr/>
          <a:lstStyle/>
          <a:p>
            <a:r>
              <a:rPr lang="en-US" dirty="0" smtClean="0"/>
              <a:t>Initial GDB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247668"/>
            <a:ext cx="7772400" cy="4772131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June Discussion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“…moving to Glue 2.0 on the time frame of September.”</a:t>
            </a:r>
          </a:p>
          <a:p>
            <a:pPr>
              <a:buFont typeface="Arial"/>
              <a:buChar char="•"/>
            </a:pPr>
            <a:r>
              <a:rPr lang="en-US" dirty="0" smtClean="0"/>
              <a:t>Also brought up in the Interoperability Group</a:t>
            </a:r>
          </a:p>
          <a:p>
            <a:pPr>
              <a:buFont typeface="Arial"/>
              <a:buChar char="•"/>
            </a:pPr>
            <a:r>
              <a:rPr lang="en-US" dirty="0" smtClean="0"/>
              <a:t>OSG made the statement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“OSG has no plans or effort allocated to support GLUE 2.0 at this time.”</a:t>
            </a:r>
          </a:p>
          <a:p>
            <a:pPr>
              <a:buFont typeface="Arial"/>
              <a:buChar char="•"/>
            </a:pPr>
            <a:r>
              <a:rPr lang="en-US" dirty="0" smtClean="0"/>
              <a:t>GDB minutes: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“ACTION: to clarify with OSG what are their plans regarding GLUE 2.0”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4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075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200" y="523575"/>
            <a:ext cx="7657613" cy="560345"/>
          </a:xfrm>
        </p:spPr>
        <p:txBody>
          <a:bodyPr/>
          <a:lstStyle/>
          <a:p>
            <a:r>
              <a:rPr lang="en-US" dirty="0" smtClean="0"/>
              <a:t>OSG Internal Discussions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6" name="Picture 5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4129" y="2512137"/>
            <a:ext cx="75982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At the time of the request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It was unclear to OSG what drove the transition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The experiments (and OSG)</a:t>
            </a:r>
            <a:r>
              <a:rPr lang="en-US" sz="2400" dirty="0"/>
              <a:t> </a:t>
            </a:r>
            <a:r>
              <a:rPr lang="en-US" sz="2400" dirty="0" smtClean="0"/>
              <a:t>aim to no longer rely on a central dynamic information system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353" y="545855"/>
            <a:ext cx="7657613" cy="560345"/>
          </a:xfrm>
        </p:spPr>
        <p:txBody>
          <a:bodyPr/>
          <a:lstStyle/>
          <a:p>
            <a:r>
              <a:rPr lang="en-US" dirty="0" smtClean="0"/>
              <a:t>Current BDII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247668"/>
            <a:ext cx="7772400" cy="4772131"/>
          </a:xfrm>
        </p:spPr>
        <p:txBody>
          <a:bodyPr/>
          <a:lstStyle/>
          <a:p>
            <a:pPr>
              <a:buFont typeface="Arial"/>
              <a:buChar char="•"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ATLAS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Gets information about software and versions installed at sites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Quasi-static info to FTS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CMS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Gets information about software and versions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installed at sites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Also a CRAB dependency on BDII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Arial"/>
              <a:buChar char="•"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Arial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4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656434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109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494" y="501296"/>
            <a:ext cx="7657613" cy="560345"/>
          </a:xfrm>
        </p:spPr>
        <p:txBody>
          <a:bodyPr/>
          <a:lstStyle/>
          <a:p>
            <a:r>
              <a:rPr lang="en-US" dirty="0" smtClean="0"/>
              <a:t>Experiments Path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214248"/>
            <a:ext cx="7772400" cy="4805551"/>
          </a:xfrm>
        </p:spPr>
        <p:txBody>
          <a:bodyPr/>
          <a:lstStyle/>
          <a:p>
            <a:r>
              <a:rPr lang="en-US" dirty="0" smtClean="0"/>
              <a:t>ATLAS</a:t>
            </a:r>
          </a:p>
          <a:p>
            <a:pPr lvl="1"/>
            <a:r>
              <a:rPr lang="en-US" sz="2000" dirty="0" smtClean="0"/>
              <a:t>AEGIS will provide software and version information</a:t>
            </a:r>
          </a:p>
          <a:p>
            <a:r>
              <a:rPr lang="en-US" sz="2000" dirty="0" smtClean="0"/>
              <a:t>CMS</a:t>
            </a:r>
          </a:p>
          <a:p>
            <a:pPr lvl="1"/>
            <a:r>
              <a:rPr lang="en-US" sz="2000" dirty="0" smtClean="0"/>
              <a:t>Wants to remove dependency for both software version and CRAB </a:t>
            </a:r>
          </a:p>
          <a:p>
            <a:pPr lvl="1"/>
            <a:endParaRPr lang="en-US" sz="2000" dirty="0"/>
          </a:p>
          <a:p>
            <a:r>
              <a:rPr lang="en-US" sz="2000" dirty="0" err="1" smtClean="0"/>
              <a:t>MyOSG</a:t>
            </a:r>
            <a:r>
              <a:rPr lang="en-US" sz="2000" dirty="0" smtClean="0"/>
              <a:t> collects GIP Information and can provide them to the CERN BDII in a LDAP format</a:t>
            </a:r>
          </a:p>
          <a:p>
            <a:pPr lvl="1"/>
            <a:r>
              <a:rPr lang="en-US" sz="2000" dirty="0" err="1" smtClean="0"/>
              <a:t>MyOSG</a:t>
            </a:r>
            <a:r>
              <a:rPr lang="en-US" sz="2000" dirty="0" smtClean="0"/>
              <a:t> can also provide the GIP in other formats</a:t>
            </a:r>
          </a:p>
          <a:p>
            <a:endParaRPr lang="en-US" sz="2000" dirty="0"/>
          </a:p>
          <a:p>
            <a:r>
              <a:rPr lang="en-US" sz="2000" dirty="0" smtClean="0"/>
              <a:t>Neither experiment seemed likely to agree to the original </a:t>
            </a:r>
            <a:r>
              <a:rPr lang="en-US" sz="2000" dirty="0" smtClean="0"/>
              <a:t>timescale (September)</a:t>
            </a:r>
            <a:endParaRPr lang="en-US" sz="2000" dirty="0" smtClean="0"/>
          </a:p>
          <a:p>
            <a:endParaRPr lang="en-US" sz="2000" dirty="0"/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Picture 4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642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213" y="568135"/>
            <a:ext cx="7657613" cy="560345"/>
          </a:xfrm>
        </p:spPr>
        <p:txBody>
          <a:bodyPr/>
          <a:lstStyle/>
          <a:p>
            <a:r>
              <a:rPr lang="en-US" dirty="0" smtClean="0"/>
              <a:t>OSG BDII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247668"/>
            <a:ext cx="7772400" cy="4772131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MyOSG</a:t>
            </a:r>
            <a:r>
              <a:rPr lang="en-US" dirty="0" smtClean="0"/>
              <a:t> Currently Collects GIP Information</a:t>
            </a:r>
          </a:p>
          <a:p>
            <a:pPr lvl="1"/>
            <a:r>
              <a:rPr lang="en-US" dirty="0" smtClean="0"/>
              <a:t>It can serve this information in a variety of formats</a:t>
            </a:r>
          </a:p>
          <a:p>
            <a:pPr lvl="1"/>
            <a:r>
              <a:rPr lang="en-US" dirty="0" smtClean="0"/>
              <a:t>Including LDAP to the CERN BDII as necessary</a:t>
            </a:r>
          </a:p>
          <a:p>
            <a:r>
              <a:rPr lang="en-US" dirty="0" smtClean="0"/>
              <a:t>This eventually eliminates the need for an OSG BDII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" name="Picture 4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208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354" y="556995"/>
            <a:ext cx="7657613" cy="560345"/>
          </a:xfrm>
        </p:spPr>
        <p:txBody>
          <a:bodyPr/>
          <a:lstStyle/>
          <a:p>
            <a:r>
              <a:rPr lang="en-US" dirty="0" smtClean="0"/>
              <a:t>OSG Path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303368"/>
            <a:ext cx="7772400" cy="4716432"/>
          </a:xfrm>
        </p:spPr>
        <p:txBody>
          <a:bodyPr/>
          <a:lstStyle/>
          <a:p>
            <a:r>
              <a:rPr lang="en-US" dirty="0" smtClean="0"/>
              <a:t>Minimize the use of BDII-style provisioning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MyOSG</a:t>
            </a:r>
            <a:r>
              <a:rPr lang="en-US" dirty="0" smtClean="0"/>
              <a:t> for simple quasi-static information needed by FTS</a:t>
            </a:r>
          </a:p>
          <a:p>
            <a:r>
              <a:rPr lang="en-US" dirty="0" smtClean="0"/>
              <a:t>GIP will remain on GLUE 1.3 </a:t>
            </a:r>
          </a:p>
          <a:p>
            <a:r>
              <a:rPr lang="en-US" dirty="0" smtClean="0"/>
              <a:t>We will make GLUE 2.0 available </a:t>
            </a:r>
            <a:r>
              <a:rPr lang="en-US" dirty="0" smtClean="0"/>
              <a:t>on </a:t>
            </a:r>
            <a:r>
              <a:rPr lang="en-US" dirty="0" smtClean="0"/>
              <a:t>stakeholder </a:t>
            </a:r>
            <a:r>
              <a:rPr lang="en-US" dirty="0" smtClean="0"/>
              <a:t>request</a:t>
            </a:r>
            <a:endParaRPr lang="en-US" dirty="0" smtClean="0"/>
          </a:p>
          <a:p>
            <a:r>
              <a:rPr lang="en-US" dirty="0" smtClean="0"/>
              <a:t>Other operational items are taking priority</a:t>
            </a:r>
          </a:p>
          <a:p>
            <a:pPr lvl="1"/>
            <a:r>
              <a:rPr lang="en-US" dirty="0" smtClean="0"/>
              <a:t>CA Transition</a:t>
            </a:r>
          </a:p>
          <a:p>
            <a:pPr lvl="1"/>
            <a:r>
              <a:rPr lang="en-US" dirty="0" smtClean="0"/>
              <a:t>CVMFS </a:t>
            </a:r>
            <a:r>
              <a:rPr lang="en-US" dirty="0" smtClean="0"/>
              <a:t>Instance for OSG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5" name="Picture 4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90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496" y="545855"/>
            <a:ext cx="7657613" cy="560345"/>
          </a:xfrm>
        </p:spPr>
        <p:txBody>
          <a:bodyPr/>
          <a:lstStyle/>
          <a:p>
            <a:r>
              <a:rPr lang="en-US" dirty="0" smtClean="0"/>
              <a:t>Final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381346"/>
            <a:ext cx="7772400" cy="4638453"/>
          </a:xfrm>
        </p:spPr>
        <p:txBody>
          <a:bodyPr/>
          <a:lstStyle/>
          <a:p>
            <a:r>
              <a:rPr lang="en-US" dirty="0" smtClean="0"/>
              <a:t>EMI WMS compatibility is not a requirement from WLCG </a:t>
            </a:r>
            <a:r>
              <a:rPr lang="en-US" dirty="0" smtClean="0"/>
              <a:t>stakeholders at this point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 err="1" smtClean="0"/>
              <a:t>FermiGrid</a:t>
            </a:r>
            <a:r>
              <a:rPr lang="en-US" dirty="0" smtClean="0"/>
              <a:t> VOs use GLUE 2.0 but no requests for support have been communicated to the OSG</a:t>
            </a:r>
          </a:p>
          <a:p>
            <a:r>
              <a:rPr lang="en-US" dirty="0" smtClean="0"/>
              <a:t>FTS3 reports the only necessary reliance on GLUE 2.0 is for dashboard monitoring</a:t>
            </a:r>
          </a:p>
          <a:p>
            <a:pPr lvl="1"/>
            <a:r>
              <a:rPr lang="en-US" dirty="0" smtClean="0"/>
              <a:t>The preference </a:t>
            </a:r>
            <a:r>
              <a:rPr lang="en-US" dirty="0" smtClean="0"/>
              <a:t>from FTS is </a:t>
            </a:r>
            <a:r>
              <a:rPr lang="en-US" dirty="0" smtClean="0"/>
              <a:t>to get this data from </a:t>
            </a:r>
            <a:r>
              <a:rPr lang="en-US" dirty="0" err="1" smtClean="0"/>
              <a:t>MyOSG</a:t>
            </a:r>
            <a:endParaRPr lang="en-US" dirty="0" smtClean="0"/>
          </a:p>
          <a:p>
            <a:r>
              <a:rPr lang="en-US" dirty="0"/>
              <a:t>We will support GLUE 2.0 in cases requested by our stakeholders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5" name="Picture 4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8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905" y="401036"/>
            <a:ext cx="7657613" cy="560345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5" name="Picture 4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  <p:pic>
        <p:nvPicPr>
          <p:cNvPr id="6" name="Picture 5" descr="Screen Shot 2012-09-05 at 2.49.0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180" y="1247668"/>
            <a:ext cx="5837362" cy="552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177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Japanese Art">
  <a:themeElements>
    <a:clrScheme name="">
      <a:dk1>
        <a:srgbClr val="000000"/>
      </a:dk1>
      <a:lt1>
        <a:srgbClr val="FFFFFF"/>
      </a:lt1>
      <a:dk2>
        <a:srgbClr val="23005F"/>
      </a:dk2>
      <a:lt2>
        <a:srgbClr val="808080"/>
      </a:lt2>
      <a:accent1>
        <a:srgbClr val="C70000"/>
      </a:accent1>
      <a:accent2>
        <a:srgbClr val="5554FF"/>
      </a:accent2>
      <a:accent3>
        <a:srgbClr val="FFFFFF"/>
      </a:accent3>
      <a:accent4>
        <a:srgbClr val="000000"/>
      </a:accent4>
      <a:accent5>
        <a:srgbClr val="E0AAAA"/>
      </a:accent5>
      <a:accent6>
        <a:srgbClr val="4C4BE7"/>
      </a:accent6>
      <a:hlink>
        <a:srgbClr val="111A99"/>
      </a:hlink>
      <a:folHlink>
        <a:srgbClr val="99CC00"/>
      </a:folHlink>
    </a:clrScheme>
    <a:fontScheme name="Japanese Art">
      <a:majorFont>
        <a:latin typeface="Futura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66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66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Japanese Art 1">
        <a:dk1>
          <a:srgbClr val="000000"/>
        </a:dk1>
        <a:lt1>
          <a:srgbClr val="D9C641"/>
        </a:lt1>
        <a:dk2>
          <a:srgbClr val="23005F"/>
        </a:dk2>
        <a:lt2>
          <a:srgbClr val="808080"/>
        </a:lt2>
        <a:accent1>
          <a:srgbClr val="C70000"/>
        </a:accent1>
        <a:accent2>
          <a:srgbClr val="5554FF"/>
        </a:accent2>
        <a:accent3>
          <a:srgbClr val="E9DFB0"/>
        </a:accent3>
        <a:accent4>
          <a:srgbClr val="000000"/>
        </a:accent4>
        <a:accent5>
          <a:srgbClr val="E0AAAA"/>
        </a:accent5>
        <a:accent6>
          <a:srgbClr val="4C4B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32189</TotalTime>
  <Words>361</Words>
  <Application>Microsoft Macintosh PowerPoint</Application>
  <PresentationFormat>On-screen Show (4:3)</PresentationFormat>
  <Paragraphs>68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Japanese Art</vt:lpstr>
      <vt:lpstr>Open Science Grid and GLUE 2.0  Rob Quick OSG Operations Area Coordinator Manager High Throughput Computing Indiana University</vt:lpstr>
      <vt:lpstr>Initial GDB Request</vt:lpstr>
      <vt:lpstr>OSG Internal Discussions</vt:lpstr>
      <vt:lpstr>Current BDII Dependencies</vt:lpstr>
      <vt:lpstr>Experiments Path Forward</vt:lpstr>
      <vt:lpstr>OSG BDII</vt:lpstr>
      <vt:lpstr>OSG Path Forward</vt:lpstr>
      <vt:lpstr>Final Comments</vt:lpstr>
      <vt:lpstr>Questions</vt:lpstr>
    </vt:vector>
  </TitlesOfParts>
  <Manager/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PjM Report for OSG Review Jan-2009</dc:title>
  <dc:creator>Chander Sehgal</dc:creator>
  <cp:keywords/>
  <cp:lastModifiedBy>Rob Quick</cp:lastModifiedBy>
  <cp:revision>940</cp:revision>
  <cp:lastPrinted>2010-08-17T19:25:00Z</cp:lastPrinted>
  <dcterms:created xsi:type="dcterms:W3CDTF">2010-12-10T10:41:38Z</dcterms:created>
  <dcterms:modified xsi:type="dcterms:W3CDTF">2012-09-20T09:57:34Z</dcterms:modified>
</cp:coreProperties>
</file>