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57" r:id="rId3"/>
    <p:sldId id="261" r:id="rId4"/>
    <p:sldId id="263" r:id="rId5"/>
    <p:sldId id="262" r:id="rId6"/>
    <p:sldId id="265" r:id="rId7"/>
    <p:sldId id="266" r:id="rId8"/>
    <p:sldId id="264" r:id="rId9"/>
    <p:sldId id="267" r:id="rId10"/>
    <p:sldId id="268" r:id="rId11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8" autoAdjust="0"/>
  </p:normalViewPr>
  <p:slideViewPr>
    <p:cSldViewPr>
      <p:cViewPr>
        <p:scale>
          <a:sx n="100" d="100"/>
          <a:sy n="100" d="100"/>
        </p:scale>
        <p:origin x="-1194" y="-216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19.09.2012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62DC3701-8B53-0049-AEC8-9749E7BAD835}" type="datetime1">
              <a:rPr lang="it-IT" smtClean="0"/>
              <a:t>19/09/2012</a:t>
            </a:fld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smtClean="0"/>
              <a:t>Change Me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45684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14A803-2AB9-424E-BA66-E0031698D423}" type="datetime1">
              <a:rPr lang="it-IT" smtClean="0"/>
              <a:t>19/09/2012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244" y="4337624"/>
            <a:ext cx="1977153" cy="249164"/>
          </a:xfrm>
          <a:prstGeom prst="rect">
            <a:avLst/>
          </a:prstGeom>
        </p:spPr>
        <p:txBody>
          <a:bodyPr/>
          <a:lstStyle>
            <a:lvl1pPr algn="ct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CERN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00" y="179735"/>
            <a:ext cx="4320479" cy="504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Security Token Service (STS)</a:t>
            </a:r>
            <a:br>
              <a:rPr lang="en-US" dirty="0" smtClean="0"/>
            </a:br>
            <a:r>
              <a:rPr lang="en-US" sz="2700" dirty="0" smtClean="0"/>
              <a:t>Status Update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7483" y="971823"/>
            <a:ext cx="4392488" cy="432048"/>
          </a:xfrm>
        </p:spPr>
        <p:txBody>
          <a:bodyPr/>
          <a:lstStyle/>
          <a:p>
            <a:r>
              <a:rPr lang="en-US" dirty="0" smtClean="0"/>
              <a:t>Henri </a:t>
            </a:r>
            <a:r>
              <a:rPr lang="en-US" dirty="0" err="1" smtClean="0"/>
              <a:t>Mikkonen</a:t>
            </a:r>
            <a:r>
              <a:rPr lang="en-US" dirty="0" smtClean="0"/>
              <a:t>, Helsinki Institute of Physics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7483" y="1475879"/>
            <a:ext cx="3744416" cy="432048"/>
          </a:xfrm>
        </p:spPr>
        <p:txBody>
          <a:bodyPr/>
          <a:lstStyle/>
          <a:p>
            <a:r>
              <a:rPr lang="en-US" dirty="0" smtClean="0"/>
              <a:t>EGI Technical Forum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20</a:t>
            </a:r>
            <a:r>
              <a:rPr lang="en-US" dirty="0" smtClean="0"/>
              <a:t>.9.2012, Prague, Czech Republic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00" y="284191"/>
            <a:ext cx="4320479" cy="39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 Questions?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7483" y="971823"/>
            <a:ext cx="4392488" cy="432048"/>
          </a:xfrm>
        </p:spPr>
        <p:txBody>
          <a:bodyPr/>
          <a:lstStyle/>
          <a:p>
            <a:r>
              <a:rPr lang="en-US" dirty="0" smtClean="0"/>
              <a:t>Henri </a:t>
            </a:r>
            <a:r>
              <a:rPr lang="en-US" dirty="0" err="1" smtClean="0"/>
              <a:t>Mikkonen</a:t>
            </a:r>
            <a:endParaRPr lang="en-US" dirty="0"/>
          </a:p>
          <a:p>
            <a:r>
              <a:rPr lang="en-US" dirty="0" smtClean="0"/>
              <a:t>&lt;henri.mikkonen@hip.fi&gt;</a:t>
            </a:r>
          </a:p>
        </p:txBody>
      </p:sp>
    </p:spTree>
    <p:extLst>
      <p:ext uri="{BB962C8B-B14F-4D97-AF65-F5344CB8AC3E}">
        <p14:creationId xmlns:p14="http://schemas.microsoft.com/office/powerpoint/2010/main" val="27051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9" y="620120"/>
            <a:ext cx="5832648" cy="3636270"/>
          </a:xfrm>
        </p:spPr>
        <p:txBody>
          <a:bodyPr/>
          <a:lstStyle/>
          <a:p>
            <a:r>
              <a:rPr lang="en-US" dirty="0" smtClean="0"/>
              <a:t>The following security token formats are currently functional</a:t>
            </a:r>
            <a:endParaRPr lang="en-US" dirty="0"/>
          </a:p>
          <a:p>
            <a:pPr lvl="1"/>
            <a:r>
              <a:rPr lang="en-US" dirty="0" smtClean="0"/>
              <a:t>Incoming token formats:</a:t>
            </a:r>
          </a:p>
          <a:p>
            <a:pPr lvl="2"/>
            <a:r>
              <a:rPr lang="en-US" dirty="0" smtClean="0"/>
              <a:t>Username/Password</a:t>
            </a:r>
          </a:p>
          <a:p>
            <a:pPr lvl="2"/>
            <a:r>
              <a:rPr lang="en-US" dirty="0" smtClean="0"/>
              <a:t>SAML assertion</a:t>
            </a:r>
          </a:p>
          <a:p>
            <a:pPr lvl="1"/>
            <a:r>
              <a:rPr lang="en-US" dirty="0" smtClean="0"/>
              <a:t>Outgoing token formats:</a:t>
            </a:r>
          </a:p>
          <a:p>
            <a:pPr lvl="2"/>
            <a:r>
              <a:rPr lang="en-US" dirty="0" smtClean="0"/>
              <a:t>X.509 certificate</a:t>
            </a:r>
          </a:p>
          <a:p>
            <a:pPr lvl="2"/>
            <a:r>
              <a:rPr lang="en-US" dirty="0" smtClean="0"/>
              <a:t>VOMS proxy certificate</a:t>
            </a:r>
          </a:p>
          <a:p>
            <a:r>
              <a:rPr lang="en-US" dirty="0" smtClean="0"/>
              <a:t>WS-Trust Interoperability profile is followed</a:t>
            </a:r>
          </a:p>
          <a:p>
            <a:pPr lvl="1"/>
            <a:r>
              <a:rPr lang="en-US" dirty="0" smtClean="0"/>
              <a:t>See http://www.switch.ch/grid/support/documents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20/09/2012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48722" y="4348586"/>
            <a:ext cx="2841250" cy="331364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Technical Forum 2012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76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500" y="2772023"/>
            <a:ext cx="5688632" cy="1340350"/>
          </a:xfrm>
        </p:spPr>
        <p:txBody>
          <a:bodyPr/>
          <a:lstStyle/>
          <a:p>
            <a:r>
              <a:rPr lang="en-US" dirty="0" smtClean="0"/>
              <a:t>Currently supports plaintext passwords</a:t>
            </a:r>
          </a:p>
          <a:p>
            <a:r>
              <a:rPr lang="en-US" dirty="0" smtClean="0"/>
              <a:t>Hashing, optionally by exploiting Nonce and Created –elements can be supported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Username/Password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20/09/2012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48722" y="4348586"/>
            <a:ext cx="2841250" cy="331364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Technical Forum 2012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Tekstiruutu 3"/>
          <p:cNvSpPr txBox="1"/>
          <p:nvPr/>
        </p:nvSpPr>
        <p:spPr>
          <a:xfrm>
            <a:off x="313507" y="683791"/>
            <a:ext cx="5544616" cy="1938992"/>
          </a:xfrm>
          <a:prstGeom prst="rect">
            <a:avLst/>
          </a:prstGeom>
          <a:solidFill>
            <a:schemeClr val="bg2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&lt;soap11:Header&gt;</a:t>
            </a:r>
          </a:p>
          <a:p>
            <a:r>
              <a:rPr lang="fi-FI" sz="1200" dirty="0"/>
              <a:t> </a:t>
            </a:r>
            <a:r>
              <a:rPr lang="fi-FI" sz="1200" dirty="0" smtClean="0"/>
              <a:t> &lt;</a:t>
            </a:r>
            <a:r>
              <a:rPr lang="fi-FI" sz="1200" dirty="0" err="1" smtClean="0"/>
              <a:t>wsse:Security</a:t>
            </a:r>
            <a:r>
              <a:rPr lang="fi-FI" sz="1200" dirty="0" smtClean="0"/>
              <a:t>&gt;</a:t>
            </a:r>
          </a:p>
          <a:p>
            <a:r>
              <a:rPr lang="fi-FI" sz="1200" dirty="0" smtClean="0"/>
              <a:t>   </a:t>
            </a:r>
            <a:r>
              <a:rPr lang="fi-FI" sz="1200" dirty="0"/>
              <a:t>&lt;</a:t>
            </a:r>
            <a:r>
              <a:rPr lang="fi-FI" sz="1200" dirty="0" err="1"/>
              <a:t>wsse:UsernameToken</a:t>
            </a:r>
            <a:r>
              <a:rPr lang="fi-FI" sz="1200" dirty="0"/>
              <a:t> wsu:Id="UsernameToken-0001"&gt;</a:t>
            </a:r>
          </a:p>
          <a:p>
            <a:r>
              <a:rPr lang="fi-FI" sz="1200" dirty="0" smtClean="0"/>
              <a:t>     </a:t>
            </a:r>
            <a:r>
              <a:rPr lang="fi-FI" sz="1200" dirty="0"/>
              <a:t>&lt;</a:t>
            </a:r>
            <a:r>
              <a:rPr lang="fi-FI" sz="1200" dirty="0" err="1"/>
              <a:t>wsse:Username</a:t>
            </a:r>
            <a:r>
              <a:rPr lang="fi-FI" sz="1200" dirty="0"/>
              <a:t>&gt; ... &lt;/</a:t>
            </a:r>
            <a:r>
              <a:rPr lang="fi-FI" sz="1200" dirty="0" err="1"/>
              <a:t>wsse:Username</a:t>
            </a:r>
            <a:r>
              <a:rPr lang="fi-FI" sz="1200" dirty="0"/>
              <a:t>&gt;</a:t>
            </a:r>
          </a:p>
          <a:p>
            <a:r>
              <a:rPr lang="fi-FI" sz="1200" dirty="0" smtClean="0"/>
              <a:t>     </a:t>
            </a:r>
            <a:r>
              <a:rPr lang="fi-FI" sz="1200" dirty="0"/>
              <a:t>&lt;</a:t>
            </a:r>
            <a:r>
              <a:rPr lang="fi-FI" sz="1200" dirty="0" err="1"/>
              <a:t>wsse:Password</a:t>
            </a:r>
            <a:r>
              <a:rPr lang="fi-FI" sz="1200" dirty="0"/>
              <a:t> </a:t>
            </a:r>
            <a:r>
              <a:rPr lang="fi-FI" sz="1200" dirty="0" err="1"/>
              <a:t>Type</a:t>
            </a:r>
            <a:r>
              <a:rPr lang="fi-FI" sz="1200" dirty="0"/>
              <a:t>="..."&gt; ... &lt;/</a:t>
            </a:r>
            <a:r>
              <a:rPr lang="fi-FI" sz="1200" dirty="0" err="1"/>
              <a:t>wsse:Password</a:t>
            </a:r>
            <a:r>
              <a:rPr lang="fi-FI" sz="1200" dirty="0"/>
              <a:t>&gt;</a:t>
            </a:r>
          </a:p>
          <a:p>
            <a:r>
              <a:rPr lang="fi-FI" sz="1200" dirty="0" smtClean="0"/>
              <a:t>     </a:t>
            </a:r>
            <a:r>
              <a:rPr lang="fi-FI" sz="1200" dirty="0"/>
              <a:t>&lt;</a:t>
            </a:r>
            <a:r>
              <a:rPr lang="fi-FI" sz="1200" dirty="0" err="1"/>
              <a:t>wsse:Nonce</a:t>
            </a:r>
            <a:r>
              <a:rPr lang="fi-FI" sz="1200" dirty="0"/>
              <a:t> </a:t>
            </a:r>
            <a:r>
              <a:rPr lang="fi-FI" sz="1200" dirty="0" err="1"/>
              <a:t>EncodingType</a:t>
            </a:r>
            <a:r>
              <a:rPr lang="fi-FI" sz="1200" dirty="0"/>
              <a:t>="..."&gt; ... &lt;/</a:t>
            </a:r>
            <a:r>
              <a:rPr lang="fi-FI" sz="1200" dirty="0" err="1"/>
              <a:t>wsse:Nonce</a:t>
            </a:r>
            <a:r>
              <a:rPr lang="fi-FI" sz="1200" dirty="0"/>
              <a:t>&gt;</a:t>
            </a:r>
          </a:p>
          <a:p>
            <a:r>
              <a:rPr lang="fi-FI" sz="1200" dirty="0" smtClean="0"/>
              <a:t>     </a:t>
            </a:r>
            <a:r>
              <a:rPr lang="fi-FI" sz="1200" dirty="0"/>
              <a:t>&lt;</a:t>
            </a:r>
            <a:r>
              <a:rPr lang="fi-FI" sz="1200" dirty="0" err="1"/>
              <a:t>wsu:Created</a:t>
            </a:r>
            <a:r>
              <a:rPr lang="fi-FI" sz="1200" dirty="0"/>
              <a:t>&gt; ... &lt;/</a:t>
            </a:r>
            <a:r>
              <a:rPr lang="fi-FI" sz="1200" dirty="0" err="1"/>
              <a:t>wsu:Created</a:t>
            </a:r>
            <a:r>
              <a:rPr lang="fi-FI" sz="1200" dirty="0"/>
              <a:t>&gt;</a:t>
            </a:r>
          </a:p>
          <a:p>
            <a:r>
              <a:rPr lang="fi-FI" sz="1200" dirty="0" smtClean="0"/>
              <a:t>    </a:t>
            </a:r>
            <a:r>
              <a:rPr lang="fi-FI" sz="1200" dirty="0"/>
              <a:t>&lt;/</a:t>
            </a:r>
            <a:r>
              <a:rPr lang="fi-FI" sz="1200" dirty="0" err="1"/>
              <a:t>wsse:UsernameToken</a:t>
            </a:r>
            <a:r>
              <a:rPr lang="fi-FI" sz="1200" dirty="0" smtClean="0"/>
              <a:t>&gt;</a:t>
            </a:r>
          </a:p>
          <a:p>
            <a:r>
              <a:rPr lang="fi-FI" sz="1200" dirty="0"/>
              <a:t> </a:t>
            </a:r>
            <a:r>
              <a:rPr lang="fi-FI" sz="1200" dirty="0" smtClean="0"/>
              <a:t> &lt;/</a:t>
            </a:r>
            <a:r>
              <a:rPr lang="fi-FI" sz="1200" dirty="0" err="1" smtClean="0"/>
              <a:t>wsse:Security</a:t>
            </a:r>
            <a:r>
              <a:rPr lang="fi-FI" sz="1200" dirty="0" smtClean="0"/>
              <a:t>&gt;</a:t>
            </a:r>
          </a:p>
          <a:p>
            <a:r>
              <a:rPr lang="fi-FI" sz="1200" dirty="0" smtClean="0"/>
              <a:t>&lt;/soap11:Header&gt;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9647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500" y="2339975"/>
            <a:ext cx="5688632" cy="1844406"/>
          </a:xfrm>
        </p:spPr>
        <p:txBody>
          <a:bodyPr/>
          <a:lstStyle/>
          <a:p>
            <a:r>
              <a:rPr lang="en-US" dirty="0" smtClean="0"/>
              <a:t>Contents of the SAML attribute statements</a:t>
            </a:r>
            <a:r>
              <a:rPr lang="en-US" dirty="0" smtClean="0"/>
              <a:t> is</a:t>
            </a:r>
            <a:r>
              <a:rPr lang="en-US" dirty="0" smtClean="0"/>
              <a:t> used for the certificate to be issued</a:t>
            </a:r>
          </a:p>
          <a:p>
            <a:r>
              <a:rPr lang="en-US" dirty="0" smtClean="0"/>
              <a:t>How can the clients obtain the assertion?</a:t>
            </a:r>
          </a:p>
          <a:p>
            <a:pPr lvl="1"/>
            <a:r>
              <a:rPr lang="en-US" dirty="0" smtClean="0"/>
              <a:t>The assertion must be targeted to STS</a:t>
            </a:r>
          </a:p>
          <a:p>
            <a:pPr lvl="2"/>
            <a:r>
              <a:rPr lang="en-US" dirty="0" smtClean="0"/>
              <a:t>ECP Profile, SAML delegation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Assertion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20/09/2012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48722" y="4348586"/>
            <a:ext cx="2841250" cy="331364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Technical Forum 2012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Tekstiruutu 3"/>
          <p:cNvSpPr txBox="1"/>
          <p:nvPr/>
        </p:nvSpPr>
        <p:spPr>
          <a:xfrm>
            <a:off x="313507" y="683791"/>
            <a:ext cx="5544616" cy="1569660"/>
          </a:xfrm>
          <a:prstGeom prst="rect">
            <a:avLst/>
          </a:prstGeom>
          <a:solidFill>
            <a:schemeClr val="bg2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&lt;soap11:Header&gt;</a:t>
            </a:r>
          </a:p>
          <a:p>
            <a:r>
              <a:rPr lang="fi-FI" sz="1200" dirty="0"/>
              <a:t> </a:t>
            </a:r>
            <a:r>
              <a:rPr lang="fi-FI" sz="1200" dirty="0" smtClean="0"/>
              <a:t> &lt;</a:t>
            </a:r>
            <a:r>
              <a:rPr lang="fi-FI" sz="1200" dirty="0" err="1" smtClean="0"/>
              <a:t>wsse:Security</a:t>
            </a:r>
            <a:r>
              <a:rPr lang="fi-FI" sz="1200" dirty="0" smtClean="0"/>
              <a:t>&gt;</a:t>
            </a:r>
          </a:p>
          <a:p>
            <a:r>
              <a:rPr lang="fi-FI" sz="1200" dirty="0" smtClean="0"/>
              <a:t>   </a:t>
            </a:r>
            <a:r>
              <a:rPr lang="fi-FI" sz="1200" dirty="0"/>
              <a:t> &lt;saml2:Assertion </a:t>
            </a:r>
            <a:r>
              <a:rPr lang="fi-FI" sz="1200" dirty="0" smtClean="0"/>
              <a:t>ID</a:t>
            </a:r>
            <a:r>
              <a:rPr lang="fi-FI" sz="1200" dirty="0"/>
              <a:t>="_064090d66352b278a7cbfd95f345fec0" IssueInstant="2012-08-28T07:33:47.224Z" Version="2.0"&gt;</a:t>
            </a:r>
          </a:p>
          <a:p>
            <a:r>
              <a:rPr lang="fi-FI" sz="1200" dirty="0" smtClean="0"/>
              <a:t>      …</a:t>
            </a:r>
          </a:p>
          <a:p>
            <a:r>
              <a:rPr lang="fi-FI" sz="1200" dirty="0"/>
              <a:t> </a:t>
            </a:r>
            <a:r>
              <a:rPr lang="fi-FI" sz="1200" dirty="0" smtClean="0"/>
              <a:t>   &lt;/saml2:Assertion&gt;</a:t>
            </a:r>
          </a:p>
          <a:p>
            <a:r>
              <a:rPr lang="fi-FI" sz="1200" dirty="0" smtClean="0"/>
              <a:t>  &lt;/</a:t>
            </a:r>
            <a:r>
              <a:rPr lang="fi-FI" sz="1200" dirty="0" err="1" smtClean="0"/>
              <a:t>wsse:Security</a:t>
            </a:r>
            <a:r>
              <a:rPr lang="fi-FI" sz="1200" dirty="0" smtClean="0"/>
              <a:t>&gt;</a:t>
            </a:r>
          </a:p>
          <a:p>
            <a:r>
              <a:rPr lang="fi-FI" sz="1200" dirty="0" smtClean="0"/>
              <a:t>&lt;/soap11:Header&gt;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8486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9" y="620120"/>
            <a:ext cx="5832647" cy="2223911"/>
          </a:xfrm>
        </p:spPr>
        <p:txBody>
          <a:bodyPr/>
          <a:lstStyle/>
          <a:p>
            <a:r>
              <a:rPr lang="en-US" dirty="0" smtClean="0"/>
              <a:t>Currently supports CMP protocol with CRMF</a:t>
            </a:r>
          </a:p>
          <a:p>
            <a:pPr lvl="1"/>
            <a:r>
              <a:rPr lang="en-US" dirty="0" smtClean="0"/>
              <a:t>Very suitable for our use cases</a:t>
            </a:r>
          </a:p>
          <a:p>
            <a:pPr lvl="2"/>
            <a:r>
              <a:rPr lang="en-US" dirty="0" smtClean="0"/>
              <a:t>Access to the private key corresponding to the upcoming certificate is not needed by STS</a:t>
            </a:r>
          </a:p>
          <a:p>
            <a:pPr lvl="2"/>
            <a:r>
              <a:rPr lang="en-US" dirty="0" smtClean="0"/>
              <a:t>STS can construct the CSR itself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issuance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20/09/2012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48722" y="4348586"/>
            <a:ext cx="2841250" cy="331364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Technical Forum 2012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9" name="Tekstiruutu 8"/>
          <p:cNvSpPr txBox="1"/>
          <p:nvPr/>
        </p:nvSpPr>
        <p:spPr>
          <a:xfrm>
            <a:off x="313507" y="2411983"/>
            <a:ext cx="5544616" cy="1754326"/>
          </a:xfrm>
          <a:prstGeom prst="rect">
            <a:avLst/>
          </a:prstGeom>
          <a:solidFill>
            <a:schemeClr val="bg2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&lt;soap11:Header&gt;</a:t>
            </a:r>
          </a:p>
          <a:p>
            <a:r>
              <a:rPr lang="fi-FI" sz="1200" dirty="0"/>
              <a:t> </a:t>
            </a:r>
            <a:r>
              <a:rPr lang="fi-FI" sz="1200" dirty="0" smtClean="0"/>
              <a:t> &lt;</a:t>
            </a:r>
            <a:r>
              <a:rPr lang="fi-FI" sz="1200" dirty="0" err="1" smtClean="0"/>
              <a:t>wsse:Security</a:t>
            </a:r>
            <a:r>
              <a:rPr lang="fi-FI" sz="1200" dirty="0" smtClean="0"/>
              <a:t>&gt;</a:t>
            </a:r>
          </a:p>
          <a:p>
            <a:r>
              <a:rPr lang="fi-FI" sz="1200" dirty="0" smtClean="0"/>
              <a:t>   </a:t>
            </a:r>
            <a:r>
              <a:rPr lang="fi-FI" sz="1200" dirty="0"/>
              <a:t> </a:t>
            </a:r>
            <a:r>
              <a:rPr lang="fi-FI" sz="1200" dirty="0"/>
              <a:t>&lt;</a:t>
            </a:r>
            <a:r>
              <a:rPr lang="fi-FI" sz="1200" dirty="0" err="1" smtClean="0"/>
              <a:t>wsse:BinarySecurityToken</a:t>
            </a:r>
            <a:r>
              <a:rPr lang="fi-FI" sz="1200" dirty="0" smtClean="0"/>
              <a:t> </a:t>
            </a:r>
            <a:r>
              <a:rPr lang="fi-FI" sz="1200" dirty="0"/>
              <a:t>EncodingType="http://docs.oasis-open.org/wss/2004/01/oasis-200401-wss-x509-token-profile-1.0#Base64Binary" wsu:Id</a:t>
            </a:r>
            <a:r>
              <a:rPr lang="fi-FI" sz="1200" dirty="0" smtClean="0"/>
              <a:t>="X509SecurityToken</a:t>
            </a:r>
            <a:r>
              <a:rPr lang="fi-FI" sz="1200" dirty="0"/>
              <a:t>"&gt;</a:t>
            </a:r>
            <a:endParaRPr lang="fi-FI" sz="1200" dirty="0"/>
          </a:p>
          <a:p>
            <a:r>
              <a:rPr lang="fi-FI" sz="1200" dirty="0" smtClean="0"/>
              <a:t>       … BASE64-encoded </a:t>
            </a:r>
            <a:r>
              <a:rPr lang="fi-FI" sz="1200" dirty="0" err="1" smtClean="0"/>
              <a:t>certificate</a:t>
            </a:r>
            <a:r>
              <a:rPr lang="fi-FI" sz="1200" dirty="0" smtClean="0"/>
              <a:t> …</a:t>
            </a:r>
          </a:p>
          <a:p>
            <a:r>
              <a:rPr lang="fi-FI" sz="1200" dirty="0"/>
              <a:t> </a:t>
            </a:r>
            <a:r>
              <a:rPr lang="fi-FI" sz="1200" dirty="0" smtClean="0"/>
              <a:t>   &lt;/</a:t>
            </a:r>
            <a:r>
              <a:rPr lang="fi-FI" sz="1200" dirty="0" err="1" smtClean="0"/>
              <a:t>wsse:BinarySecurityToken</a:t>
            </a:r>
            <a:r>
              <a:rPr lang="fi-FI" sz="1200" dirty="0" smtClean="0"/>
              <a:t>&gt;</a:t>
            </a:r>
          </a:p>
          <a:p>
            <a:r>
              <a:rPr lang="fi-FI" sz="1200" dirty="0" smtClean="0"/>
              <a:t>  &lt;/</a:t>
            </a:r>
            <a:r>
              <a:rPr lang="fi-FI" sz="1200" dirty="0" err="1" smtClean="0"/>
              <a:t>wsse:Security</a:t>
            </a:r>
            <a:r>
              <a:rPr lang="fi-FI" sz="1200" dirty="0" smtClean="0"/>
              <a:t>&gt;</a:t>
            </a:r>
          </a:p>
          <a:p>
            <a:r>
              <a:rPr lang="fi-FI" sz="1200" dirty="0" smtClean="0"/>
              <a:t>&lt;/soap11:Header&gt;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1946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8" y="620120"/>
            <a:ext cx="6002139" cy="3636270"/>
          </a:xfrm>
        </p:spPr>
        <p:txBody>
          <a:bodyPr/>
          <a:lstStyle/>
          <a:p>
            <a:r>
              <a:rPr lang="en-US" dirty="0" smtClean="0"/>
              <a:t>End-entity certificate obtained from the online CA is used for the proxy initialization</a:t>
            </a:r>
          </a:p>
          <a:p>
            <a:pPr lvl="1"/>
            <a:r>
              <a:rPr lang="en-US" dirty="0" smtClean="0"/>
              <a:t>Access to the private key corresponding to the user certificate required for issuing the proxy certificate</a:t>
            </a:r>
          </a:p>
          <a:p>
            <a:r>
              <a:rPr lang="en-US" dirty="0" smtClean="0"/>
              <a:t>VOMS Java API used for the communication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inimal customization was needed</a:t>
            </a:r>
          </a:p>
          <a:p>
            <a:r>
              <a:rPr lang="en-US" dirty="0" smtClean="0"/>
              <a:t>A method for communicating the VOMS request </a:t>
            </a:r>
            <a:r>
              <a:rPr lang="en-US" dirty="0" err="1" smtClean="0"/>
              <a:t>params</a:t>
            </a:r>
            <a:r>
              <a:rPr lang="en-US" dirty="0" smtClean="0"/>
              <a:t> from the client was needed</a:t>
            </a:r>
          </a:p>
          <a:p>
            <a:pPr lvl="1"/>
            <a:r>
              <a:rPr lang="en-US" dirty="0" err="1" smtClean="0"/>
              <a:t>GridProxyRequest</a:t>
            </a:r>
            <a:r>
              <a:rPr lang="en-US" dirty="0" smtClean="0"/>
              <a:t> –extension to the RST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VOMS proxy issuance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20/09/2012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48722" y="4348586"/>
            <a:ext cx="2841250" cy="331364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Technical Forum 2012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27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500" y="2835251"/>
            <a:ext cx="5688632" cy="1376932"/>
          </a:xfrm>
        </p:spPr>
        <p:txBody>
          <a:bodyPr/>
          <a:lstStyle/>
          <a:p>
            <a:r>
              <a:rPr lang="en-US" dirty="0" smtClean="0"/>
              <a:t>This RST requests a VOMS proxy with</a:t>
            </a:r>
          </a:p>
          <a:p>
            <a:pPr lvl="1"/>
            <a:r>
              <a:rPr lang="en-US" dirty="0" smtClean="0"/>
              <a:t>Lifetime of 86400 seconds (24 hours)</a:t>
            </a:r>
          </a:p>
          <a:p>
            <a:pPr lvl="1"/>
            <a:r>
              <a:rPr lang="en-US" dirty="0" smtClean="0"/>
              <a:t>VO attributes from the EMI </a:t>
            </a:r>
            <a:r>
              <a:rPr lang="en-US" dirty="0" err="1" smtClean="0"/>
              <a:t>testbed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GridProxyRequest</a:t>
            </a:r>
            <a:r>
              <a:rPr lang="en-US" dirty="0"/>
              <a:t> </a:t>
            </a:r>
            <a:r>
              <a:rPr lang="en-US" dirty="0" smtClean="0"/>
              <a:t>- example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20/09/2012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48722" y="4348586"/>
            <a:ext cx="2841250" cy="331364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Technical Forum 2012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Tekstiruutu 3"/>
          <p:cNvSpPr txBox="1"/>
          <p:nvPr/>
        </p:nvSpPr>
        <p:spPr>
          <a:xfrm>
            <a:off x="25475" y="683791"/>
            <a:ext cx="6146155" cy="2123658"/>
          </a:xfrm>
          <a:prstGeom prst="rect">
            <a:avLst/>
          </a:prstGeom>
          <a:solidFill>
            <a:schemeClr val="bg2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&lt;soap11:Body&gt;</a:t>
            </a:r>
          </a:p>
          <a:p>
            <a:r>
              <a:rPr lang="en-US" sz="1100" dirty="0" smtClean="0"/>
              <a:t>  &lt;</a:t>
            </a:r>
            <a:r>
              <a:rPr lang="en-US" sz="1100" dirty="0" err="1" smtClean="0"/>
              <a:t>wst:RequestSecurityToken</a:t>
            </a:r>
            <a:r>
              <a:rPr lang="en-US" sz="1100" dirty="0" smtClean="0"/>
              <a:t> </a:t>
            </a:r>
            <a:r>
              <a:rPr lang="en-US" sz="1100" dirty="0" err="1" smtClean="0"/>
              <a:t>wsu:Id</a:t>
            </a:r>
            <a:r>
              <a:rPr lang="en-US" sz="1100" dirty="0" smtClean="0"/>
              <a:t>=</a:t>
            </a:r>
            <a:r>
              <a:rPr lang="en-US" sz="1100" i="1" dirty="0" smtClean="0"/>
              <a:t>“…“ Context=“…"&gt;</a:t>
            </a:r>
          </a:p>
          <a:p>
            <a:r>
              <a:rPr lang="fi-FI" sz="1100" dirty="0" smtClean="0"/>
              <a:t>    &lt;</a:t>
            </a:r>
            <a:r>
              <a:rPr lang="fi-FI" sz="1100" dirty="0" err="1" smtClean="0"/>
              <a:t>wst:RequestType</a:t>
            </a:r>
            <a:r>
              <a:rPr lang="fi-FI" sz="1100" dirty="0" smtClean="0"/>
              <a:t>&gt;http://docs.oasis-open.org/ws-sx/ws-trust/200512/RST/Issue&lt;/</a:t>
            </a:r>
            <a:r>
              <a:rPr lang="fi-FI" sz="1100" dirty="0" err="1" smtClean="0"/>
              <a:t>wst:RequestType</a:t>
            </a:r>
            <a:r>
              <a:rPr lang="fi-FI" sz="1100" dirty="0" smtClean="0"/>
              <a:t>&gt;</a:t>
            </a:r>
          </a:p>
          <a:p>
            <a:r>
              <a:rPr lang="fi-FI" sz="1100" dirty="0" smtClean="0"/>
              <a:t>    &lt;</a:t>
            </a:r>
            <a:r>
              <a:rPr lang="fi-FI" sz="1100" dirty="0" err="1" smtClean="0"/>
              <a:t>wst:TokenType</a:t>
            </a:r>
            <a:r>
              <a:rPr lang="fi-FI" sz="1100" dirty="0" smtClean="0"/>
              <a:t>&gt;</a:t>
            </a:r>
            <a:r>
              <a:rPr lang="fi-FI" sz="1100" dirty="0" err="1" smtClean="0"/>
              <a:t>urn:glite.org:sts:GridProxy</a:t>
            </a:r>
            <a:r>
              <a:rPr lang="fi-FI" sz="1100" dirty="0" smtClean="0"/>
              <a:t>&lt;/</a:t>
            </a:r>
            <a:r>
              <a:rPr lang="fi-FI" sz="1100" dirty="0" err="1" smtClean="0"/>
              <a:t>wst:TokenType</a:t>
            </a:r>
            <a:r>
              <a:rPr lang="fi-FI" sz="1100" dirty="0" smtClean="0"/>
              <a:t>&gt;</a:t>
            </a:r>
          </a:p>
          <a:p>
            <a:r>
              <a:rPr lang="fi-FI" sz="1100" dirty="0"/>
              <a:t> </a:t>
            </a:r>
            <a:r>
              <a:rPr lang="fi-FI" sz="1100" dirty="0" smtClean="0"/>
              <a:t>   …</a:t>
            </a:r>
          </a:p>
          <a:p>
            <a:r>
              <a:rPr lang="fi-FI" sz="1100" dirty="0" smtClean="0"/>
              <a:t>    &lt;</a:t>
            </a:r>
            <a:r>
              <a:rPr lang="fi-FI" sz="1100" dirty="0" err="1" smtClean="0"/>
              <a:t>gridProxy:GridProxyRequest</a:t>
            </a:r>
            <a:r>
              <a:rPr lang="fi-FI" sz="1100" dirty="0" smtClean="0"/>
              <a:t> </a:t>
            </a:r>
            <a:r>
              <a:rPr lang="fi-FI" sz="1100" dirty="0" err="1" smtClean="0"/>
              <a:t>xmlns:gridProxy=</a:t>
            </a:r>
            <a:r>
              <a:rPr lang="fi-FI" sz="1100" i="1" dirty="0" err="1" smtClean="0"/>
              <a:t>"urn:glite.org:sts:proxy</a:t>
            </a:r>
            <a:r>
              <a:rPr lang="fi-FI" sz="1100" i="1" dirty="0" smtClean="0"/>
              <a:t>" lifetime="86400"&gt;</a:t>
            </a:r>
          </a:p>
          <a:p>
            <a:r>
              <a:rPr lang="fi-FI" sz="1100" dirty="0" smtClean="0"/>
              <a:t>      &lt;</a:t>
            </a:r>
            <a:r>
              <a:rPr lang="fi-FI" sz="1100" dirty="0" err="1" smtClean="0"/>
              <a:t>gridProxy:VomsAttributeCertificates</a:t>
            </a:r>
            <a:r>
              <a:rPr lang="fi-FI" sz="1100" dirty="0" smtClean="0"/>
              <a:t>&gt;</a:t>
            </a:r>
          </a:p>
          <a:p>
            <a:r>
              <a:rPr lang="fi-FI" sz="1100" dirty="0" smtClean="0"/>
              <a:t>        &lt;</a:t>
            </a:r>
            <a:r>
              <a:rPr lang="fi-FI" sz="1100" dirty="0" err="1" smtClean="0"/>
              <a:t>gridProxy:FQAN</a:t>
            </a:r>
            <a:r>
              <a:rPr lang="fi-FI" sz="1100" dirty="0" smtClean="0"/>
              <a:t>&gt;</a:t>
            </a:r>
            <a:r>
              <a:rPr lang="fi-FI" sz="1100" dirty="0" err="1" smtClean="0"/>
              <a:t>testers.eu-emi.eu:/testers.eu-emi.eu</a:t>
            </a:r>
            <a:r>
              <a:rPr lang="fi-FI" sz="1100" dirty="0" smtClean="0"/>
              <a:t>&lt;/</a:t>
            </a:r>
            <a:r>
              <a:rPr lang="fi-FI" sz="1100" dirty="0" err="1" smtClean="0"/>
              <a:t>gridProxy:FQAN</a:t>
            </a:r>
            <a:r>
              <a:rPr lang="fi-FI" sz="1100" dirty="0" smtClean="0"/>
              <a:t>&gt;</a:t>
            </a:r>
          </a:p>
          <a:p>
            <a:r>
              <a:rPr lang="fi-FI" sz="1100" dirty="0" smtClean="0"/>
              <a:t>      &lt;/</a:t>
            </a:r>
            <a:r>
              <a:rPr lang="fi-FI" sz="1100" dirty="0" err="1" smtClean="0"/>
              <a:t>gridProxy:VomsAttributeCertificates</a:t>
            </a:r>
            <a:r>
              <a:rPr lang="fi-FI" sz="1100" dirty="0" smtClean="0"/>
              <a:t>&gt;      </a:t>
            </a:r>
          </a:p>
          <a:p>
            <a:r>
              <a:rPr lang="fi-FI" sz="1100" dirty="0" smtClean="0"/>
              <a:t>    &lt;/</a:t>
            </a:r>
            <a:r>
              <a:rPr lang="fi-FI" sz="1100" dirty="0" err="1" smtClean="0"/>
              <a:t>gridProxy:GridProxyRequest</a:t>
            </a:r>
            <a:r>
              <a:rPr lang="fi-FI" sz="1100" dirty="0" smtClean="0"/>
              <a:t>&gt;</a:t>
            </a:r>
          </a:p>
          <a:p>
            <a:r>
              <a:rPr lang="fi-FI" sz="1100" dirty="0" smtClean="0"/>
              <a:t>  &lt;/</a:t>
            </a:r>
            <a:r>
              <a:rPr lang="fi-FI" sz="1100" dirty="0" err="1" smtClean="0"/>
              <a:t>wst:RequestSecurityToken</a:t>
            </a:r>
            <a:r>
              <a:rPr lang="fi-FI" sz="1100" dirty="0" smtClean="0"/>
              <a:t>&gt;</a:t>
            </a:r>
          </a:p>
          <a:p>
            <a:r>
              <a:rPr lang="fi-FI" sz="1100" dirty="0" smtClean="0"/>
              <a:t>&lt;/soap11:Body&gt;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4368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500" y="2555999"/>
            <a:ext cx="5688632" cy="1700390"/>
          </a:xfrm>
        </p:spPr>
        <p:txBody>
          <a:bodyPr/>
          <a:lstStyle/>
          <a:p>
            <a:r>
              <a:rPr lang="en-US" dirty="0" smtClean="0"/>
              <a:t>Contents of the </a:t>
            </a:r>
            <a:r>
              <a:rPr lang="en-US" dirty="0" err="1" smtClean="0"/>
              <a:t>AttributeStatements</a:t>
            </a:r>
            <a:r>
              <a:rPr lang="en-US" dirty="0" smtClean="0"/>
              <a:t> can be used for the certificate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GridProxyRequest</a:t>
            </a:r>
            <a:r>
              <a:rPr lang="en-US" dirty="0" smtClean="0"/>
              <a:t> - schema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20/09/2012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48722" y="4348586"/>
            <a:ext cx="2841250" cy="331364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Technical Forum 2012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Tekstiruutu 3"/>
          <p:cNvSpPr txBox="1"/>
          <p:nvPr/>
        </p:nvSpPr>
        <p:spPr>
          <a:xfrm>
            <a:off x="169491" y="611783"/>
            <a:ext cx="5832648" cy="3747180"/>
          </a:xfrm>
          <a:prstGeom prst="rect">
            <a:avLst/>
          </a:prstGeom>
          <a:solidFill>
            <a:schemeClr val="bg2"/>
          </a:solidFill>
          <a:effectLst>
            <a:outerShdw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950" dirty="0" smtClean="0"/>
              <a:t>&lt;</a:t>
            </a:r>
            <a:r>
              <a:rPr lang="fi-FI" sz="950" dirty="0" err="1"/>
              <a:t>xs:schema</a:t>
            </a:r>
            <a:r>
              <a:rPr lang="fi-FI" sz="950" dirty="0"/>
              <a:t> </a:t>
            </a:r>
            <a:r>
              <a:rPr lang="fi-FI" sz="950" dirty="0" err="1"/>
              <a:t>targetNamespace="</a:t>
            </a:r>
            <a:r>
              <a:rPr lang="fi-FI" sz="950" dirty="0" err="1" smtClean="0"/>
              <a:t>urn:glite.org:sts:proxy</a:t>
            </a:r>
            <a:r>
              <a:rPr lang="fi-FI" sz="950" dirty="0" smtClean="0"/>
              <a:t>” </a:t>
            </a:r>
            <a:r>
              <a:rPr lang="fi-FI" sz="950" dirty="0" err="1" smtClean="0"/>
              <a:t>xmlns</a:t>
            </a:r>
            <a:r>
              <a:rPr lang="fi-FI" sz="950" dirty="0" err="1"/>
              <a:t>="urn:glite.org:sts:proxy</a:t>
            </a:r>
            <a:r>
              <a:rPr lang="fi-FI" sz="950" dirty="0"/>
              <a:t>" </a:t>
            </a:r>
            <a:r>
              <a:rPr lang="fi-FI" sz="950" dirty="0" err="1"/>
              <a:t>elementFormDefault="qualified</a:t>
            </a:r>
            <a:r>
              <a:rPr lang="fi-FI" sz="950" dirty="0"/>
              <a:t>" </a:t>
            </a:r>
            <a:r>
              <a:rPr lang="fi-FI" sz="950" dirty="0" err="1"/>
              <a:t>attributeFormDefault="unqualified</a:t>
            </a:r>
            <a:r>
              <a:rPr lang="fi-FI" sz="950" dirty="0"/>
              <a:t>"&gt;</a:t>
            </a:r>
          </a:p>
          <a:p>
            <a:r>
              <a:rPr lang="fi-FI" sz="950" dirty="0" smtClean="0"/>
              <a:t>    &lt;</a:t>
            </a:r>
            <a:r>
              <a:rPr lang="fi-FI" sz="950" dirty="0" err="1"/>
              <a:t>xs:complexType</a:t>
            </a:r>
            <a:r>
              <a:rPr lang="fi-FI" sz="950" dirty="0"/>
              <a:t> </a:t>
            </a:r>
            <a:r>
              <a:rPr lang="fi-FI" sz="950" dirty="0" err="1"/>
              <a:t>name="GridProxyRequestType</a:t>
            </a:r>
            <a:r>
              <a:rPr lang="fi-FI" sz="950" dirty="0" smtClean="0"/>
              <a:t>"&gt;</a:t>
            </a:r>
          </a:p>
          <a:p>
            <a:r>
              <a:rPr lang="fi-FI" sz="950" dirty="0"/>
              <a:t> </a:t>
            </a:r>
            <a:r>
              <a:rPr lang="fi-FI" sz="950" dirty="0" smtClean="0"/>
              <a:t>       &lt;</a:t>
            </a:r>
            <a:r>
              <a:rPr lang="fi-FI" sz="950" dirty="0" err="1"/>
              <a:t>xs:sequence</a:t>
            </a:r>
            <a:r>
              <a:rPr lang="fi-FI" sz="950" dirty="0"/>
              <a:t>&gt;</a:t>
            </a:r>
          </a:p>
          <a:p>
            <a:r>
              <a:rPr lang="fi-FI" sz="950" dirty="0" smtClean="0"/>
              <a:t>            &lt;</a:t>
            </a:r>
            <a:r>
              <a:rPr lang="fi-FI" sz="950" dirty="0" err="1"/>
              <a:t>xs:element</a:t>
            </a:r>
            <a:r>
              <a:rPr lang="fi-FI" sz="950" dirty="0"/>
              <a:t> </a:t>
            </a:r>
            <a:r>
              <a:rPr lang="fi-FI" sz="950" dirty="0" err="1"/>
              <a:t>name="</a:t>
            </a:r>
            <a:r>
              <a:rPr lang="fi-FI" sz="950" dirty="0" err="1" smtClean="0"/>
              <a:t>VomsAttributeCertificates</a:t>
            </a:r>
            <a:r>
              <a:rPr lang="fi-FI" sz="950" dirty="0" smtClean="0"/>
              <a:t>” </a:t>
            </a:r>
            <a:r>
              <a:rPr lang="fi-FI" sz="950" dirty="0" err="1" smtClean="0"/>
              <a:t>type</a:t>
            </a:r>
            <a:r>
              <a:rPr lang="fi-FI" sz="950" dirty="0" err="1"/>
              <a:t>="VomsAttributeCertificatesType</a:t>
            </a:r>
            <a:r>
              <a:rPr lang="fi-FI" sz="950" dirty="0"/>
              <a:t>" minOccurs="0" maxOccurs="1"/&gt;</a:t>
            </a:r>
          </a:p>
          <a:p>
            <a:r>
              <a:rPr lang="en-US" sz="950" dirty="0"/>
              <a:t>            &lt;</a:t>
            </a:r>
            <a:r>
              <a:rPr lang="en-US" sz="950" dirty="0" err="1"/>
              <a:t>xs:any</a:t>
            </a:r>
            <a:r>
              <a:rPr lang="en-US" sz="950" dirty="0"/>
              <a:t> namespace="##other" </a:t>
            </a:r>
            <a:r>
              <a:rPr lang="en-US" sz="950" dirty="0" err="1"/>
              <a:t>processContents</a:t>
            </a:r>
            <a:r>
              <a:rPr lang="en-US" sz="950" dirty="0"/>
              <a:t>="lax" </a:t>
            </a:r>
            <a:r>
              <a:rPr lang="en-US" sz="950" dirty="0" err="1"/>
              <a:t>minOccurs</a:t>
            </a:r>
            <a:r>
              <a:rPr lang="en-US" sz="950" dirty="0"/>
              <a:t>="0" </a:t>
            </a:r>
            <a:r>
              <a:rPr lang="en-US" sz="950" dirty="0" err="1"/>
              <a:t>maxOccurs</a:t>
            </a:r>
            <a:r>
              <a:rPr lang="en-US" sz="950" dirty="0"/>
              <a:t>="unbounded"/&gt;</a:t>
            </a:r>
          </a:p>
          <a:p>
            <a:r>
              <a:rPr lang="fi-FI" sz="950" dirty="0"/>
              <a:t>        &lt;/</a:t>
            </a:r>
            <a:r>
              <a:rPr lang="fi-FI" sz="950" dirty="0" err="1"/>
              <a:t>xs:sequence</a:t>
            </a:r>
            <a:r>
              <a:rPr lang="fi-FI" sz="950" dirty="0"/>
              <a:t>&gt;</a:t>
            </a:r>
          </a:p>
          <a:p>
            <a:r>
              <a:rPr lang="en-US" sz="950" dirty="0" smtClean="0"/>
              <a:t>        &lt;</a:t>
            </a:r>
            <a:r>
              <a:rPr lang="en-US" sz="950" dirty="0" err="1"/>
              <a:t>xs:attribute</a:t>
            </a:r>
            <a:r>
              <a:rPr lang="en-US" sz="950" dirty="0"/>
              <a:t> name="lifetime" type="</a:t>
            </a:r>
            <a:r>
              <a:rPr lang="en-US" sz="950" dirty="0" err="1"/>
              <a:t>xs:int</a:t>
            </a:r>
            <a:r>
              <a:rPr lang="en-US" sz="950" dirty="0"/>
              <a:t>" use="required" /&gt;</a:t>
            </a:r>
          </a:p>
          <a:p>
            <a:r>
              <a:rPr lang="en-US" sz="950" dirty="0" smtClean="0"/>
              <a:t>        &lt;</a:t>
            </a:r>
            <a:r>
              <a:rPr lang="en-US" sz="950" dirty="0" err="1"/>
              <a:t>xs:attribute</a:t>
            </a:r>
            <a:r>
              <a:rPr lang="en-US" sz="950" dirty="0"/>
              <a:t> name="</a:t>
            </a:r>
            <a:r>
              <a:rPr lang="en-US" sz="950" dirty="0" err="1"/>
              <a:t>proxyType</a:t>
            </a:r>
            <a:r>
              <a:rPr lang="en-US" sz="950" dirty="0"/>
              <a:t>" type="</a:t>
            </a:r>
            <a:r>
              <a:rPr lang="en-US" sz="950" dirty="0" err="1"/>
              <a:t>xs:int</a:t>
            </a:r>
            <a:r>
              <a:rPr lang="en-US" sz="950" dirty="0"/>
              <a:t>" use="optional" /&gt;</a:t>
            </a:r>
          </a:p>
          <a:p>
            <a:r>
              <a:rPr lang="en-US" sz="950" dirty="0" smtClean="0"/>
              <a:t>        &lt;</a:t>
            </a:r>
            <a:r>
              <a:rPr lang="en-US" sz="950" dirty="0" err="1"/>
              <a:t>xs:attribute</a:t>
            </a:r>
            <a:r>
              <a:rPr lang="en-US" sz="950" dirty="0"/>
              <a:t> name="</a:t>
            </a:r>
            <a:r>
              <a:rPr lang="en-US" sz="950" dirty="0" err="1"/>
              <a:t>delegationType</a:t>
            </a:r>
            <a:r>
              <a:rPr lang="en-US" sz="950" dirty="0"/>
              <a:t>" type="</a:t>
            </a:r>
            <a:r>
              <a:rPr lang="en-US" sz="950" dirty="0" err="1"/>
              <a:t>xs:int</a:t>
            </a:r>
            <a:r>
              <a:rPr lang="en-US" sz="950" dirty="0"/>
              <a:t>" use="optional" /&gt;</a:t>
            </a:r>
          </a:p>
          <a:p>
            <a:r>
              <a:rPr lang="en-US" sz="950" dirty="0" smtClean="0"/>
              <a:t>        &lt;</a:t>
            </a:r>
            <a:r>
              <a:rPr lang="en-US" sz="950" dirty="0" err="1"/>
              <a:t>xs:attribute</a:t>
            </a:r>
            <a:r>
              <a:rPr lang="en-US" sz="950" dirty="0"/>
              <a:t> name="</a:t>
            </a:r>
            <a:r>
              <a:rPr lang="en-US" sz="950" dirty="0" err="1"/>
              <a:t>policyType</a:t>
            </a:r>
            <a:r>
              <a:rPr lang="en-US" sz="950" dirty="0"/>
              <a:t>" type="</a:t>
            </a:r>
            <a:r>
              <a:rPr lang="en-US" sz="950" dirty="0" err="1"/>
              <a:t>xs:int</a:t>
            </a:r>
            <a:r>
              <a:rPr lang="en-US" sz="950" dirty="0"/>
              <a:t>" use="optional" /&gt;</a:t>
            </a:r>
          </a:p>
          <a:p>
            <a:r>
              <a:rPr lang="fi-FI" sz="950" dirty="0" smtClean="0"/>
              <a:t>    &lt;/</a:t>
            </a:r>
            <a:r>
              <a:rPr lang="fi-FI" sz="950" dirty="0" err="1"/>
              <a:t>xs:complexType</a:t>
            </a:r>
            <a:r>
              <a:rPr lang="fi-FI" sz="950" dirty="0"/>
              <a:t>&gt;</a:t>
            </a:r>
          </a:p>
          <a:p>
            <a:r>
              <a:rPr lang="fi-FI" sz="950" dirty="0"/>
              <a:t>    &lt;</a:t>
            </a:r>
            <a:r>
              <a:rPr lang="fi-FI" sz="950" dirty="0" err="1"/>
              <a:t>xs:complexType</a:t>
            </a:r>
            <a:r>
              <a:rPr lang="fi-FI" sz="950" dirty="0"/>
              <a:t> </a:t>
            </a:r>
            <a:r>
              <a:rPr lang="fi-FI" sz="950" dirty="0" err="1"/>
              <a:t>name="VomsAttributeCertificatesType</a:t>
            </a:r>
            <a:r>
              <a:rPr lang="fi-FI" sz="950" dirty="0"/>
              <a:t>"&gt;</a:t>
            </a:r>
          </a:p>
          <a:p>
            <a:r>
              <a:rPr lang="fi-FI" sz="950" dirty="0"/>
              <a:t>    </a:t>
            </a:r>
            <a:r>
              <a:rPr lang="fi-FI" sz="950" dirty="0" smtClean="0"/>
              <a:t>    &lt;</a:t>
            </a:r>
            <a:r>
              <a:rPr lang="fi-FI" sz="950" dirty="0" err="1"/>
              <a:t>xs:sequence</a:t>
            </a:r>
            <a:r>
              <a:rPr lang="fi-FI" sz="950" dirty="0"/>
              <a:t>&gt;</a:t>
            </a:r>
          </a:p>
          <a:p>
            <a:r>
              <a:rPr lang="fi-FI" sz="950" dirty="0" smtClean="0"/>
              <a:t>            </a:t>
            </a:r>
            <a:r>
              <a:rPr lang="fi-FI" sz="950" dirty="0"/>
              <a:t>&lt;</a:t>
            </a:r>
            <a:r>
              <a:rPr lang="fi-FI" sz="950" dirty="0" err="1"/>
              <a:t>xs:element</a:t>
            </a:r>
            <a:r>
              <a:rPr lang="fi-FI" sz="950" dirty="0"/>
              <a:t> </a:t>
            </a:r>
            <a:r>
              <a:rPr lang="fi-FI" sz="950" dirty="0" err="1"/>
              <a:t>name="FQAN</a:t>
            </a:r>
            <a:r>
              <a:rPr lang="fi-FI" sz="950" dirty="0"/>
              <a:t>" </a:t>
            </a:r>
            <a:r>
              <a:rPr lang="fi-FI" sz="950" dirty="0" err="1"/>
              <a:t>type="xs:string</a:t>
            </a:r>
            <a:r>
              <a:rPr lang="fi-FI" sz="950" dirty="0"/>
              <a:t>" minOccurs="</a:t>
            </a:r>
            <a:r>
              <a:rPr lang="fi-FI" sz="950" dirty="0" smtClean="0"/>
              <a:t>1” </a:t>
            </a:r>
            <a:r>
              <a:rPr lang="fi-FI" sz="950" dirty="0" err="1" smtClean="0"/>
              <a:t>maxOccurs</a:t>
            </a:r>
            <a:r>
              <a:rPr lang="fi-FI" sz="950" dirty="0" err="1"/>
              <a:t>="unbounded</a:t>
            </a:r>
            <a:r>
              <a:rPr lang="fi-FI" sz="950" dirty="0"/>
              <a:t>"/&gt;</a:t>
            </a:r>
          </a:p>
          <a:p>
            <a:r>
              <a:rPr lang="en-US" sz="950" dirty="0" smtClean="0"/>
              <a:t>            </a:t>
            </a:r>
            <a:r>
              <a:rPr lang="en-US" sz="950" dirty="0"/>
              <a:t>&lt;</a:t>
            </a:r>
            <a:r>
              <a:rPr lang="en-US" sz="950" dirty="0" err="1"/>
              <a:t>xs:any</a:t>
            </a:r>
            <a:r>
              <a:rPr lang="en-US" sz="950" dirty="0"/>
              <a:t> namespace="##other" </a:t>
            </a:r>
            <a:r>
              <a:rPr lang="en-US" sz="950" dirty="0" err="1"/>
              <a:t>processContents</a:t>
            </a:r>
            <a:r>
              <a:rPr lang="en-US" sz="950" dirty="0"/>
              <a:t>="lax" </a:t>
            </a:r>
            <a:r>
              <a:rPr lang="en-US" sz="950" dirty="0" err="1"/>
              <a:t>minOccurs</a:t>
            </a:r>
            <a:r>
              <a:rPr lang="en-US" sz="950" dirty="0"/>
              <a:t>="0" </a:t>
            </a:r>
            <a:r>
              <a:rPr lang="en-US" sz="950" dirty="0" err="1"/>
              <a:t>maxOccurs</a:t>
            </a:r>
            <a:r>
              <a:rPr lang="en-US" sz="950" dirty="0"/>
              <a:t>="unbounded"/&gt;</a:t>
            </a:r>
          </a:p>
          <a:p>
            <a:r>
              <a:rPr lang="fi-FI" sz="950" dirty="0" smtClean="0"/>
              <a:t>        </a:t>
            </a:r>
            <a:r>
              <a:rPr lang="fi-FI" sz="950" dirty="0"/>
              <a:t>&lt;/</a:t>
            </a:r>
            <a:r>
              <a:rPr lang="fi-FI" sz="950" dirty="0" err="1"/>
              <a:t>xs:sequence</a:t>
            </a:r>
            <a:r>
              <a:rPr lang="fi-FI" sz="950" dirty="0"/>
              <a:t>&gt;</a:t>
            </a:r>
          </a:p>
          <a:p>
            <a:r>
              <a:rPr lang="en-US" sz="950" dirty="0"/>
              <a:t>        &lt;</a:t>
            </a:r>
            <a:r>
              <a:rPr lang="en-US" sz="950" dirty="0" err="1"/>
              <a:t>xs:attribute</a:t>
            </a:r>
            <a:r>
              <a:rPr lang="en-US" sz="950" dirty="0"/>
              <a:t> name="ordering" type="</a:t>
            </a:r>
            <a:r>
              <a:rPr lang="en-US" sz="950" dirty="0" err="1"/>
              <a:t>xs:string</a:t>
            </a:r>
            <a:r>
              <a:rPr lang="en-US" sz="950" dirty="0"/>
              <a:t>" use="optional"/&gt;</a:t>
            </a:r>
          </a:p>
          <a:p>
            <a:r>
              <a:rPr lang="en-US" sz="950" dirty="0"/>
              <a:t>        &lt;</a:t>
            </a:r>
            <a:r>
              <a:rPr lang="en-US" sz="950" dirty="0" err="1"/>
              <a:t>xs:attribute</a:t>
            </a:r>
            <a:r>
              <a:rPr lang="en-US" sz="950" dirty="0"/>
              <a:t> name="targets" type="</a:t>
            </a:r>
            <a:r>
              <a:rPr lang="en-US" sz="950" dirty="0" err="1"/>
              <a:t>xs:string</a:t>
            </a:r>
            <a:r>
              <a:rPr lang="en-US" sz="950" dirty="0"/>
              <a:t>" use="optional"/&gt;</a:t>
            </a:r>
          </a:p>
          <a:p>
            <a:r>
              <a:rPr lang="en-US" sz="950" dirty="0"/>
              <a:t>        &lt;</a:t>
            </a:r>
            <a:r>
              <a:rPr lang="en-US" sz="950" dirty="0" err="1"/>
              <a:t>xs:attribute</a:t>
            </a:r>
            <a:r>
              <a:rPr lang="en-US" sz="950" dirty="0"/>
              <a:t> name="</a:t>
            </a:r>
            <a:r>
              <a:rPr lang="en-US" sz="950" dirty="0" err="1"/>
              <a:t>verificationType</a:t>
            </a:r>
            <a:r>
              <a:rPr lang="en-US" sz="950" dirty="0"/>
              <a:t>" type="</a:t>
            </a:r>
            <a:r>
              <a:rPr lang="en-US" sz="950" dirty="0" err="1"/>
              <a:t>xs:int</a:t>
            </a:r>
            <a:r>
              <a:rPr lang="en-US" sz="950" dirty="0"/>
              <a:t>" use="optional"/&gt;</a:t>
            </a:r>
          </a:p>
          <a:p>
            <a:r>
              <a:rPr lang="fi-FI" sz="950" dirty="0"/>
              <a:t>        &lt;</a:t>
            </a:r>
            <a:r>
              <a:rPr lang="fi-FI" sz="950" dirty="0" err="1"/>
              <a:t>xs:anyAttribute</a:t>
            </a:r>
            <a:r>
              <a:rPr lang="fi-FI" sz="950" dirty="0"/>
              <a:t> </a:t>
            </a:r>
            <a:r>
              <a:rPr lang="fi-FI" sz="950" dirty="0" err="1"/>
              <a:t>namespace="##other</a:t>
            </a:r>
            <a:r>
              <a:rPr lang="fi-FI" sz="950" dirty="0"/>
              <a:t>" </a:t>
            </a:r>
            <a:r>
              <a:rPr lang="fi-FI" sz="950" dirty="0" err="1"/>
              <a:t>processContents="lax</a:t>
            </a:r>
            <a:r>
              <a:rPr lang="fi-FI" sz="950" dirty="0"/>
              <a:t>"/&gt;</a:t>
            </a:r>
          </a:p>
          <a:p>
            <a:r>
              <a:rPr lang="fi-FI" sz="950" dirty="0"/>
              <a:t>    &lt;/</a:t>
            </a:r>
            <a:r>
              <a:rPr lang="fi-FI" sz="950" dirty="0" err="1"/>
              <a:t>xs:complexType</a:t>
            </a:r>
            <a:r>
              <a:rPr lang="fi-FI" sz="950" dirty="0"/>
              <a:t>&gt;</a:t>
            </a:r>
          </a:p>
          <a:p>
            <a:r>
              <a:rPr lang="fi-FI" sz="950" dirty="0"/>
              <a:t> </a:t>
            </a:r>
            <a:r>
              <a:rPr lang="fi-FI" sz="950" dirty="0" smtClean="0"/>
              <a:t>   &lt;</a:t>
            </a:r>
            <a:r>
              <a:rPr lang="fi-FI" sz="950" dirty="0" err="1" smtClean="0"/>
              <a:t>xs:element</a:t>
            </a:r>
            <a:r>
              <a:rPr lang="fi-FI" sz="950" dirty="0" smtClean="0"/>
              <a:t> </a:t>
            </a:r>
            <a:r>
              <a:rPr lang="fi-FI" sz="950" dirty="0" err="1"/>
              <a:t>name="GridProxyRequest</a:t>
            </a:r>
            <a:r>
              <a:rPr lang="fi-FI" sz="950" dirty="0"/>
              <a:t>" </a:t>
            </a:r>
            <a:r>
              <a:rPr lang="fi-FI" sz="950" dirty="0" err="1"/>
              <a:t>type="GridProxyRequestType</a:t>
            </a:r>
            <a:r>
              <a:rPr lang="fi-FI" sz="950" dirty="0"/>
              <a:t>"/&gt;</a:t>
            </a:r>
          </a:p>
          <a:p>
            <a:r>
              <a:rPr lang="fi-FI" sz="950" dirty="0"/>
              <a:t>&lt;/</a:t>
            </a:r>
            <a:r>
              <a:rPr lang="fi-FI" sz="950" dirty="0" err="1"/>
              <a:t>xs:schema</a:t>
            </a:r>
            <a:r>
              <a:rPr lang="fi-FI" sz="950" dirty="0"/>
              <a:t>&gt;</a:t>
            </a:r>
            <a:endParaRPr lang="fi-FI" sz="950" dirty="0"/>
          </a:p>
        </p:txBody>
      </p:sp>
    </p:spTree>
    <p:extLst>
      <p:ext uri="{BB962C8B-B14F-4D97-AF65-F5344CB8AC3E}">
        <p14:creationId xmlns:p14="http://schemas.microsoft.com/office/powerpoint/2010/main" val="26602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8" y="620120"/>
            <a:ext cx="6002139" cy="3636270"/>
          </a:xfrm>
        </p:spPr>
        <p:txBody>
          <a:bodyPr/>
          <a:lstStyle/>
          <a:p>
            <a:r>
              <a:rPr lang="en-US" dirty="0" smtClean="0"/>
              <a:t>Other token formats?</a:t>
            </a:r>
          </a:p>
          <a:p>
            <a:pPr lvl="1"/>
            <a:r>
              <a:rPr lang="en-US" dirty="0" smtClean="0"/>
              <a:t>Kerberos ticket?</a:t>
            </a:r>
          </a:p>
          <a:p>
            <a:pPr lvl="1"/>
            <a:r>
              <a:rPr lang="en-US" dirty="0" smtClean="0"/>
              <a:t>X.509 as an incoming token format?</a:t>
            </a:r>
          </a:p>
          <a:p>
            <a:pPr lvl="1"/>
            <a:r>
              <a:rPr lang="en-US" dirty="0" smtClean="0"/>
              <a:t>SAML assertion as an outgoing token format?</a:t>
            </a:r>
          </a:p>
          <a:p>
            <a:r>
              <a:rPr lang="en-US" dirty="0" smtClean="0"/>
              <a:t>Other CA protocols?</a:t>
            </a:r>
          </a:p>
          <a:p>
            <a:pPr lvl="1"/>
            <a:r>
              <a:rPr lang="en-US" dirty="0" err="1" smtClean="0"/>
              <a:t>MyProxy</a:t>
            </a:r>
            <a:r>
              <a:rPr lang="en-US" dirty="0" smtClean="0"/>
              <a:t> CA?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20/09/2012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48722" y="4348586"/>
            <a:ext cx="2841250" cy="331364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Technical Forum 2012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81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819</Words>
  <Application>Microsoft Office PowerPoint</Application>
  <PresentationFormat>Mukautettu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Larissa-Design</vt:lpstr>
      <vt:lpstr>Security Token Service (STS) Status Update</vt:lpstr>
      <vt:lpstr>Current Status</vt:lpstr>
      <vt:lpstr>Username/Password</vt:lpstr>
      <vt:lpstr>SAML Assertion</vt:lpstr>
      <vt:lpstr>X.509 issuance</vt:lpstr>
      <vt:lpstr>VOMS proxy issuance</vt:lpstr>
      <vt:lpstr>GridProxyRequest - example</vt:lpstr>
      <vt:lpstr>GridProxyRequest - schema</vt:lpstr>
      <vt:lpstr>Additional features</vt:lpstr>
      <vt:lpstr>Thank you! Questions?</vt:lpstr>
    </vt:vector>
  </TitlesOfParts>
  <Manager>Henri Mikkonen</Manager>
  <Company>European Middleware Initiative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 Security Token Service (STS) - Status Update</dc:title>
  <dc:creator>Henri Mikkonen</dc:creator>
  <cp:keywords>EMI STS, WS-Trust, SAML, X.509</cp:keywords>
  <cp:lastModifiedBy>mikkonen</cp:lastModifiedBy>
  <cp:revision>73</cp:revision>
  <dcterms:created xsi:type="dcterms:W3CDTF">2011-10-04T06:09:25Z</dcterms:created>
  <dcterms:modified xsi:type="dcterms:W3CDTF">2012-09-20T09:04:15Z</dcterms:modified>
</cp:coreProperties>
</file>