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89" r:id="rId4"/>
    <p:sldId id="297" r:id="rId5"/>
    <p:sldId id="296" r:id="rId6"/>
    <p:sldId id="301" r:id="rId7"/>
    <p:sldId id="293" r:id="rId8"/>
    <p:sldId id="300" r:id="rId9"/>
    <p:sldId id="302" r:id="rId10"/>
    <p:sldId id="292" r:id="rId11"/>
    <p:sldId id="298" r:id="rId12"/>
    <p:sldId id="303" r:id="rId13"/>
    <p:sldId id="305" r:id="rId14"/>
    <p:sldId id="294" r:id="rId15"/>
    <p:sldId id="304" r:id="rId16"/>
    <p:sldId id="306" r:id="rId17"/>
  </p:sldIdLst>
  <p:sldSz cx="9144000" cy="6858000" type="screen4x3"/>
  <p:notesSz cx="6810375" cy="9942513"/>
  <p:defaultTextStyle>
    <a:defPPr>
      <a:defRPr lang="en-GB"/>
    </a:defPPr>
    <a:lvl1pPr algn="l" defTabSz="449263" rtl="0" fontAlgn="base">
      <a:lnSpc>
        <a:spcPct val="105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457200" algn="l" defTabSz="449263" rtl="0" fontAlgn="base">
      <a:lnSpc>
        <a:spcPct val="105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914400" algn="l" defTabSz="449263" rtl="0" fontAlgn="base">
      <a:lnSpc>
        <a:spcPct val="105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371600" algn="l" defTabSz="449263" rtl="0" fontAlgn="base">
      <a:lnSpc>
        <a:spcPct val="105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1828800" algn="l" defTabSz="449263" rtl="0" fontAlgn="base">
      <a:lnSpc>
        <a:spcPct val="105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304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0" y="0"/>
            <a:ext cx="2951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57625" y="0"/>
            <a:ext cx="2944813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62525" cy="3722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1950" cy="446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0" y="9442450"/>
            <a:ext cx="2951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57625" y="9444038"/>
            <a:ext cx="294481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Calibri" pitchFamily="3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fld id="{950F99CF-12F3-4A40-B517-B516AEFE37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1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A8AFB076-E516-483F-862B-08B6516B5D1B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3537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14A37008-233D-48F0-94B4-D74E223D360C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10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10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11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12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13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13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14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14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15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15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2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3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3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4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4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5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5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6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6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7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7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8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8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fld id="{3AD8627D-4DE7-4124-AD3A-046095C72672}" type="slidenum">
              <a:rPr lang="en-GB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1" hangingPunct="1">
                <a:buFont typeface="Calibri" pitchFamily="34" charset="0"/>
                <a:buNone/>
              </a:pPr>
              <a:t>9</a:t>
            </a:fld>
            <a:endParaRPr lang="en-GB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latin typeface="Calibri" pitchFamily="34" charset="0"/>
                <a:cs typeface="DejaVu Sans" pitchFamily="34" charset="0"/>
              </a:rPr>
              <a:t>The talk is split on two parts. First we would briefly talk about Grid Computing in general following by three demos.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Font typeface="Calibri" pitchFamily="34" charset="0"/>
              <a:buNone/>
            </a:pPr>
            <a:fld id="{C3B10BD6-DB1A-4CE0-A388-10A620F68012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lnSpc>
                  <a:spcPct val="100000"/>
                </a:lnSpc>
                <a:buFont typeface="Calibri" pitchFamily="34" charset="0"/>
                <a:buNone/>
              </a:pPr>
              <a:t>9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08379-04BF-40DA-B8BA-8743109FA6AB}" type="datetime5">
              <a:rPr lang="en-US" smtClean="0"/>
              <a:t>19-Sep-12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697C-D7FD-4EE6-84A1-983E2A8CF9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2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27B6-2746-422E-83E6-655938DACB98}" type="datetime5">
              <a:rPr lang="en-US" smtClean="0"/>
              <a:t>19-Sep-12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40FA-510D-4117-9821-67E480BBFE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6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0363" y="82550"/>
            <a:ext cx="2032000" cy="6319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2775" y="82550"/>
            <a:ext cx="5945188" cy="63198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A3DFB-3FF1-4593-9BE1-F1C85CC34E95}" type="datetime5">
              <a:rPr lang="en-US" smtClean="0"/>
              <a:t>19-Sep-12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852F-1139-42B8-B46F-ABF4C8C165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5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497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077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775" y="1619250"/>
            <a:ext cx="3987800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5" y="1619250"/>
            <a:ext cx="3989388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01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8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6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85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378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BFE0-A714-4131-9A20-649AFD29196E}" type="datetime5">
              <a:rPr lang="en-US" smtClean="0"/>
              <a:t>19-Sep-12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FDB1-D472-49ED-ACD7-5B4B005390B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69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780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94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0363" y="82550"/>
            <a:ext cx="2032000" cy="6319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2775" y="82550"/>
            <a:ext cx="5945188" cy="63198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2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639D-6423-4B77-AD58-280504982D71}" type="datetime5">
              <a:rPr lang="en-US" smtClean="0"/>
              <a:t>19-Sep-12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C479A-204D-4FF1-8786-70A3C336FF4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4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775" y="1619250"/>
            <a:ext cx="3987800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5" y="1619250"/>
            <a:ext cx="3989388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DC0C8-448B-40D1-8A7D-FBCC3262D360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325B-CFBE-4AE0-898A-254087DE8B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524D-684B-4859-A458-ABA6F3488F0F}" type="datetime5">
              <a:rPr lang="en-US" smtClean="0"/>
              <a:t>19-Sep-12</a:t>
            </a:fld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E2E7D-04B5-4EED-BDE2-BAE80F33310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5F36-202F-45D6-8D45-22BDCF37E9DC}" type="datetime5">
              <a:rPr lang="en-US" smtClean="0"/>
              <a:t>19-Sep-12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9ECE-AC46-4D69-B86E-B3AAE841EA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FC38-30E8-43A7-BF8D-E7F0AF1E2713}" type="datetime5">
              <a:rPr lang="en-US" smtClean="0"/>
              <a:t>19-Sep-12</a:t>
            </a:fld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30B0-B34A-4209-BA3D-D57F1B26E8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D934-3CC6-4BFF-9CD8-C53A2289EC76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1652-E802-4E4F-B37B-A74C9D7713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1C97-1F58-4490-85A6-6BF53DF64CE6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1F771-8931-4E4F-A052-217AF3D0BB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612775" y="1187450"/>
            <a:ext cx="8531225" cy="215900"/>
          </a:xfrm>
          <a:prstGeom prst="rect">
            <a:avLst/>
          </a:prstGeom>
          <a:solidFill>
            <a:srgbClr val="3C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1187450"/>
            <a:ext cx="539750" cy="215900"/>
          </a:xfrm>
          <a:prstGeom prst="rect">
            <a:avLst/>
          </a:prstGeom>
          <a:solidFill>
            <a:srgbClr val="FAD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82550"/>
            <a:ext cx="73009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19250"/>
            <a:ext cx="812958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948488" y="6534150"/>
            <a:ext cx="1793875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80808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968DAB15-CD65-47E6-8D92-CAAFF3F7ADE2}" type="datetime5">
              <a:rPr lang="en-US" smtClean="0"/>
              <a:t>19-Sep-12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12775" y="6446838"/>
            <a:ext cx="79121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80808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0808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179388"/>
            <a:ext cx="868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149350"/>
            <a:ext cx="5334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E040CF57-EC37-4C61-8F27-7EF2B920F4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5pPr>
      <a:lvl6pPr marL="4572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6pPr>
      <a:lvl7pPr marL="9144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7pPr>
      <a:lvl8pPr marL="1371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8pPr>
      <a:lvl9pPr marL="18288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36550" indent="-33655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10000"/>
        <a:buFont typeface="Arial" charset="0"/>
        <a:buChar char="■"/>
        <a:defRPr sz="2400">
          <a:solidFill>
            <a:srgbClr val="021053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10000"/>
        <a:buFont typeface="Arial" charset="0"/>
        <a:buChar char="●"/>
        <a:defRPr sz="2200">
          <a:solidFill>
            <a:srgbClr val="02105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90000"/>
        <a:buFont typeface="Wingdings 3" pitchFamily="18" charset="2"/>
        <a:buChar char=""/>
        <a:defRPr sz="2000">
          <a:solidFill>
            <a:srgbClr val="02105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Wingdings" pitchFamily="2" charset="2"/>
        <a:buChar char=""/>
        <a:defRPr>
          <a:solidFill>
            <a:srgbClr val="02105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223963" y="6137275"/>
            <a:ext cx="7920037" cy="720725"/>
          </a:xfrm>
          <a:prstGeom prst="rect">
            <a:avLst/>
          </a:prstGeom>
          <a:solidFill>
            <a:srgbClr val="3C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44463" y="6137275"/>
            <a:ext cx="1008062" cy="720725"/>
          </a:xfrm>
          <a:prstGeom prst="rect">
            <a:avLst/>
          </a:prstGeom>
          <a:solidFill>
            <a:srgbClr val="FAD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944688" y="1260475"/>
            <a:ext cx="7199312" cy="215900"/>
          </a:xfrm>
          <a:prstGeom prst="rect">
            <a:avLst/>
          </a:prstGeom>
          <a:solidFill>
            <a:srgbClr val="3C3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1260475"/>
            <a:ext cx="179388" cy="215900"/>
          </a:xfrm>
          <a:prstGeom prst="rect">
            <a:avLst/>
          </a:prstGeom>
          <a:solidFill>
            <a:srgbClr val="FAD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4313"/>
            <a:ext cx="1936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5875338"/>
            <a:ext cx="91281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5951538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82550"/>
            <a:ext cx="73009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19250"/>
            <a:ext cx="8129588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5pPr>
      <a:lvl6pPr marL="4572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6pPr>
      <a:lvl7pPr marL="9144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7pPr>
      <a:lvl8pPr marL="1371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8pPr>
      <a:lvl9pPr marL="18288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21053"/>
        </a:buClr>
        <a:buSzPct val="100000"/>
        <a:buFont typeface="Arial" charset="0"/>
        <a:defRPr sz="3000">
          <a:solidFill>
            <a:srgbClr val="021053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36550" indent="-33655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10000"/>
        <a:buFont typeface="Arial" charset="0"/>
        <a:buChar char="■"/>
        <a:defRPr sz="2400">
          <a:solidFill>
            <a:srgbClr val="021053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10000"/>
        <a:buFont typeface="Arial" charset="0"/>
        <a:buChar char="●"/>
        <a:defRPr sz="2200">
          <a:solidFill>
            <a:srgbClr val="02105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90000"/>
        <a:buFont typeface="Wingdings 3" pitchFamily="18" charset="2"/>
        <a:buChar char=""/>
        <a:defRPr sz="2000">
          <a:solidFill>
            <a:srgbClr val="02105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Wingdings" pitchFamily="2" charset="2"/>
        <a:buChar char=""/>
        <a:defRPr>
          <a:solidFill>
            <a:srgbClr val="02105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5000"/>
        </a:lnSpc>
        <a:spcBef>
          <a:spcPct val="0"/>
        </a:spcBef>
        <a:spcAft>
          <a:spcPts val="600"/>
        </a:spcAft>
        <a:buClr>
          <a:srgbClr val="BF8A0B"/>
        </a:buClr>
        <a:buSzPct val="100000"/>
        <a:buFont typeface="Arial" charset="0"/>
        <a:buChar char="•"/>
        <a:defRPr>
          <a:solidFill>
            <a:srgbClr val="021053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95536" y="1241425"/>
            <a:ext cx="8496944" cy="42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en-GB" sz="5400" dirty="0">
                <a:solidFill>
                  <a:srgbClr val="000000"/>
                </a:solidFill>
              </a:rPr>
              <a:t/>
            </a:r>
            <a:br>
              <a:rPr lang="en-GB" sz="5400" dirty="0">
                <a:solidFill>
                  <a:srgbClr val="000000"/>
                </a:solidFill>
              </a:rPr>
            </a:br>
            <a:r>
              <a:rPr lang="en-GB" sz="5400" dirty="0">
                <a:solidFill>
                  <a:srgbClr val="000000"/>
                </a:solidFill>
              </a:rPr>
              <a:t/>
            </a:r>
            <a:br>
              <a:rPr lang="en-GB" sz="5400" dirty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Authorisation in Grids using an </a:t>
            </a:r>
            <a:r>
              <a:rPr lang="en-GB" sz="3600" dirty="0" err="1" smtClean="0">
                <a:solidFill>
                  <a:srgbClr val="000000"/>
                </a:solidFill>
              </a:rPr>
              <a:t>eID</a:t>
            </a:r>
            <a:r>
              <a:rPr lang="en-GB" sz="3600" dirty="0" smtClean="0">
                <a:solidFill>
                  <a:srgbClr val="000000"/>
                </a:solidFill>
              </a:rPr>
              <a:t> card</a:t>
            </a:r>
          </a:p>
          <a:p>
            <a:pPr algn="ctr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GB" sz="2400" u="sng" dirty="0" smtClean="0">
                <a:solidFill>
                  <a:srgbClr val="000000"/>
                </a:solidFill>
              </a:rPr>
              <a:t/>
            </a:r>
            <a:br>
              <a:rPr lang="en-GB" sz="2400" u="sng" dirty="0" smtClean="0">
                <a:solidFill>
                  <a:srgbClr val="000000"/>
                </a:solidFill>
              </a:rPr>
            </a:br>
            <a:r>
              <a:rPr lang="en-GB" sz="2400" u="sng" dirty="0" smtClean="0">
                <a:solidFill>
                  <a:srgbClr val="000000"/>
                </a:solidFill>
              </a:rPr>
              <a:t>Anton Frank</a:t>
            </a:r>
            <a:r>
              <a:rPr lang="en-GB" sz="2400" dirty="0" smtClean="0">
                <a:solidFill>
                  <a:srgbClr val="000000"/>
                </a:solidFill>
              </a:rPr>
              <a:t>, Wolfgang </a:t>
            </a:r>
            <a:r>
              <a:rPr lang="en-GB" sz="2400" dirty="0" err="1" smtClean="0">
                <a:solidFill>
                  <a:srgbClr val="000000"/>
                </a:solidFill>
              </a:rPr>
              <a:t>Hommel</a:t>
            </a:r>
            <a:r>
              <a:rPr lang="en-GB" sz="2400" dirty="0" smtClean="0">
                <a:solidFill>
                  <a:srgbClr val="000000"/>
                </a:solidFill>
              </a:rPr>
              <a:t>, Stefan Metzger, Tom Weber</a:t>
            </a:r>
          </a:p>
          <a:p>
            <a:pPr algn="ctr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</a:rPr>
              <a:t>Leibniz Supercomputing Centre, Germany</a:t>
            </a:r>
          </a:p>
          <a:p>
            <a:pPr algn="ctr" eaLnBrk="1" hangingPunct="1">
              <a:lnSpc>
                <a:spcPct val="100000"/>
              </a:lnSpc>
              <a:spcAft>
                <a:spcPts val="600"/>
              </a:spcAft>
            </a:pP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EGI-TF 2012, Prague, 19/09/2012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92946" y="6137275"/>
            <a:ext cx="1115169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ts val="300"/>
              </a:spcAft>
              <a:buClr>
                <a:srgbClr val="BF8A0B"/>
              </a:buClr>
              <a:buSzPct val="110000"/>
            </a:pPr>
            <a:r>
              <a:rPr lang="en-GB" sz="1300" dirty="0" smtClean="0">
                <a:solidFill>
                  <a:srgbClr val="000000"/>
                </a:solidFill>
              </a:rPr>
              <a:t>19/09/2012</a:t>
            </a:r>
            <a:endParaRPr lang="en-GB" sz="13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Aft>
                <a:spcPts val="300"/>
              </a:spcAft>
              <a:buClr>
                <a:srgbClr val="BF8A0B"/>
              </a:buClr>
              <a:buSzPct val="110000"/>
            </a:pPr>
            <a:r>
              <a:rPr lang="en-GB" sz="1300" dirty="0" smtClean="0">
                <a:solidFill>
                  <a:srgbClr val="000000"/>
                </a:solidFill>
              </a:rPr>
              <a:t>Prague</a:t>
            </a:r>
            <a:endParaRPr lang="en-GB" sz="1300" dirty="0">
              <a:solidFill>
                <a:srgbClr val="00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411413" y="6137275"/>
            <a:ext cx="5545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BF8A0B"/>
              </a:buClr>
              <a:buSzPct val="110000"/>
            </a:pPr>
            <a:endParaRPr lang="de-DE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Negotiation process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599268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defRPr/>
            </a:pPr>
            <a:endParaRPr lang="en-GB" sz="2400" dirty="0" smtClean="0">
              <a:solidFill>
                <a:srgbClr val="021053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defRPr/>
            </a:pPr>
            <a:endParaRPr lang="en-GB" sz="2400" dirty="0" smtClean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7" name="Rectangle 2"/>
          <p:cNvSpPr/>
          <p:nvPr/>
        </p:nvSpPr>
        <p:spPr>
          <a:xfrm>
            <a:off x="6419360" y="3761632"/>
            <a:ext cx="2021040" cy="271872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8" name="Rectangle 3"/>
          <p:cNvSpPr/>
          <p:nvPr/>
        </p:nvSpPr>
        <p:spPr>
          <a:xfrm>
            <a:off x="3603800" y="3757672"/>
            <a:ext cx="1899000" cy="2723760"/>
          </a:xfrm>
          <a:prstGeom prst="rect">
            <a:avLst/>
          </a:prstGeom>
          <a:solidFill>
            <a:srgbClr val="198A8A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r>
              <a:rPr lang="de-DE" sz="1600">
                <a:solidFill>
                  <a:schemeClr val="tx1"/>
                </a:solidFill>
                <a:latin typeface="Arial"/>
              </a:rPr>
              <a:t>ManagerServlet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6531680" y="5021632"/>
            <a:ext cx="1797840" cy="449280"/>
          </a:xfrm>
          <a:prstGeom prst="rect">
            <a:avLst/>
          </a:prstGeom>
          <a:solidFill>
            <a:srgbClr val="23B8DC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r>
              <a:rPr lang="de-DE" sz="1600">
                <a:solidFill>
                  <a:schemeClr val="tx1"/>
                </a:solidFill>
                <a:latin typeface="Arial"/>
              </a:rPr>
              <a:t>AutentClient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6531680" y="5945752"/>
            <a:ext cx="1797840" cy="449280"/>
          </a:xfrm>
          <a:prstGeom prst="rect">
            <a:avLst/>
          </a:prstGeom>
          <a:solidFill>
            <a:srgbClr val="23B8DC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r>
              <a:rPr lang="de-DE" sz="1600">
                <a:solidFill>
                  <a:schemeClr val="tx1"/>
                </a:solidFill>
                <a:latin typeface="Arial"/>
              </a:rPr>
              <a:t>AutentConfig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6531680" y="4125592"/>
            <a:ext cx="1797840" cy="449280"/>
          </a:xfrm>
          <a:prstGeom prst="rect">
            <a:avLst/>
          </a:prstGeom>
          <a:solidFill>
            <a:srgbClr val="23B8DC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r>
              <a:rPr lang="de-DE" sz="1400">
                <a:solidFill>
                  <a:schemeClr val="tx1"/>
                </a:solidFill>
                <a:latin typeface="Arial"/>
              </a:rPr>
              <a:t>AutentUseIdParams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269840" y="3875392"/>
            <a:ext cx="1414800" cy="2482560"/>
          </a:xfrm>
          <a:prstGeom prst="rect">
            <a:avLst/>
          </a:prstGeom>
          <a:solidFill>
            <a:srgbClr val="FF6633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/>
              </a:rPr>
              <a:t>Browser</a:t>
            </a:r>
            <a:endParaRPr dirty="0">
              <a:solidFill>
                <a:schemeClr val="tx1"/>
              </a:solidFill>
            </a:endParaRPr>
          </a:p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Arial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/>
              </a:rPr>
              <a:t>user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" name="TextShape 11"/>
          <p:cNvSpPr txBox="1"/>
          <p:nvPr/>
        </p:nvSpPr>
        <p:spPr>
          <a:xfrm>
            <a:off x="6395240" y="3765232"/>
            <a:ext cx="2367360" cy="2804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200" b="1">
                <a:solidFill>
                  <a:schemeClr val="tx1"/>
                </a:solidFill>
                <a:latin typeface="Courier New"/>
              </a:rPr>
              <a:t>de.lrz.srv.npaonlrz.auth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4" name="TextShape 12"/>
          <p:cNvSpPr txBox="1"/>
          <p:nvPr/>
        </p:nvSpPr>
        <p:spPr>
          <a:xfrm>
            <a:off x="5482640" y="4826152"/>
            <a:ext cx="4114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600" b="1">
                <a:solidFill>
                  <a:schemeClr val="tx1"/>
                </a:solidFill>
                <a:latin typeface="Arial"/>
              </a:rPr>
              <a:t>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5" name="TextShape 13"/>
          <p:cNvSpPr txBox="1"/>
          <p:nvPr/>
        </p:nvSpPr>
        <p:spPr>
          <a:xfrm>
            <a:off x="6121280" y="4826512"/>
            <a:ext cx="272160" cy="471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600" b="1">
                <a:solidFill>
                  <a:schemeClr val="tx1"/>
                </a:solidFill>
                <a:latin typeface="Arial"/>
              </a:rPr>
              <a:t>*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3493280" y="3395872"/>
            <a:ext cx="5041800" cy="3201480"/>
          </a:xfrm>
          <a:prstGeom prst="rect">
            <a:avLst/>
          </a:prstGeom>
          <a:ln>
            <a:solidFill>
              <a:srgbClr val="000000"/>
            </a:solidFill>
          </a:ln>
        </p:spPr>
      </p:sp>
      <p:sp>
        <p:nvSpPr>
          <p:cNvPr id="17" name="TextShape 15"/>
          <p:cNvSpPr txBox="1"/>
          <p:nvPr/>
        </p:nvSpPr>
        <p:spPr>
          <a:xfrm>
            <a:off x="3513800" y="3424312"/>
            <a:ext cx="338580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>
                <a:solidFill>
                  <a:schemeClr val="tx1"/>
                </a:solidFill>
                <a:latin typeface="Arial"/>
              </a:rPr>
              <a:t>LRZ-Server (</a:t>
            </a:r>
            <a:r>
              <a:rPr lang="de-DE" sz="1200" b="1">
                <a:solidFill>
                  <a:schemeClr val="tx1"/>
                </a:solidFill>
                <a:latin typeface="Courier New"/>
              </a:rPr>
              <a:t>de.lrz.srv.npaonlrz</a:t>
            </a:r>
            <a:r>
              <a:rPr lang="de-DE" sz="1300" b="1">
                <a:solidFill>
                  <a:schemeClr val="tx1"/>
                </a:solidFill>
                <a:latin typeface="Arial"/>
              </a:rPr>
              <a:t>)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8" name="Line 17"/>
          <p:cNvSpPr/>
          <p:nvPr/>
        </p:nvSpPr>
        <p:spPr>
          <a:xfrm flipH="1">
            <a:off x="1684640" y="4921192"/>
            <a:ext cx="1904040" cy="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tailEnd type="stealth" w="med" len="med"/>
          </a:ln>
        </p:spPr>
      </p:sp>
      <p:sp>
        <p:nvSpPr>
          <p:cNvPr id="19" name="TextShape 18"/>
          <p:cNvSpPr txBox="1"/>
          <p:nvPr/>
        </p:nvSpPr>
        <p:spPr>
          <a:xfrm>
            <a:off x="1924400" y="4149080"/>
            <a:ext cx="166248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>
                <a:solidFill>
                  <a:schemeClr val="tx1"/>
                </a:solidFill>
                <a:latin typeface="Arial"/>
              </a:rPr>
              <a:t>(1) POST-Request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TextShape 19"/>
          <p:cNvSpPr txBox="1"/>
          <p:nvPr/>
        </p:nvSpPr>
        <p:spPr>
          <a:xfrm>
            <a:off x="2021240" y="4941168"/>
            <a:ext cx="2294280" cy="486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>
                <a:solidFill>
                  <a:schemeClr val="tx1"/>
                </a:solidFill>
                <a:latin typeface="Arial"/>
              </a:rPr>
              <a:t>(4) Redirect </a:t>
            </a:r>
            <a:endParaRPr dirty="0">
              <a:solidFill>
                <a:schemeClr val="tx1"/>
              </a:solidFill>
            </a:endParaRPr>
          </a:p>
          <a:p>
            <a:r>
              <a:rPr lang="de-DE" sz="1300" dirty="0" err="1" smtClean="0">
                <a:solidFill>
                  <a:schemeClr val="tx1"/>
                </a:solidFill>
                <a:latin typeface="Arial"/>
              </a:rPr>
              <a:t>to</a:t>
            </a:r>
            <a:r>
              <a:rPr lang="de-DE" sz="13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de-DE" sz="1300" dirty="0" err="1">
                <a:solidFill>
                  <a:schemeClr val="tx1"/>
                </a:solidFill>
                <a:latin typeface="Arial"/>
              </a:rPr>
              <a:t>AutentApp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20560" y="1480672"/>
            <a:ext cx="2414520" cy="819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r>
              <a:rPr lang="de-DE" sz="1600" dirty="0">
                <a:solidFill>
                  <a:schemeClr val="tx1"/>
                </a:solidFill>
                <a:latin typeface="Arial"/>
              </a:rPr>
              <a:t>BOS </a:t>
            </a:r>
            <a:r>
              <a:rPr lang="de-DE" sz="1600" dirty="0" err="1" smtClean="0">
                <a:solidFill>
                  <a:schemeClr val="tx1"/>
                </a:solidFill>
                <a:latin typeface="Arial"/>
              </a:rPr>
              <a:t>eID</a:t>
            </a:r>
            <a:r>
              <a:rPr lang="de-DE" sz="16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Arial"/>
              </a:rPr>
              <a:t>server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" name="Line 21"/>
          <p:cNvSpPr/>
          <p:nvPr/>
        </p:nvSpPr>
        <p:spPr>
          <a:xfrm flipV="1">
            <a:off x="7825160" y="2287072"/>
            <a:ext cx="0" cy="146196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tailEnd type="triangle" w="med" len="med"/>
          </a:ln>
        </p:spPr>
      </p:sp>
      <p:sp>
        <p:nvSpPr>
          <p:cNvPr id="23" name="TextShape 22"/>
          <p:cNvSpPr txBox="1"/>
          <p:nvPr/>
        </p:nvSpPr>
        <p:spPr>
          <a:xfrm>
            <a:off x="6853880" y="2704312"/>
            <a:ext cx="1129680" cy="486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 err="1">
                <a:solidFill>
                  <a:schemeClr val="tx1"/>
                </a:solidFill>
                <a:latin typeface="Arial"/>
              </a:rPr>
              <a:t>UseID</a:t>
            </a:r>
            <a:r>
              <a:rPr lang="de-DE" sz="1300" dirty="0">
                <a:solidFill>
                  <a:schemeClr val="tx1"/>
                </a:solidFill>
                <a:latin typeface="Arial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r>
              <a:rPr lang="de-DE" sz="1300" dirty="0">
                <a:solidFill>
                  <a:schemeClr val="tx1"/>
                </a:solidFill>
                <a:latin typeface="Arial"/>
              </a:rPr>
              <a:t>Request (2)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" name="TextShape 23"/>
          <p:cNvSpPr txBox="1"/>
          <p:nvPr/>
        </p:nvSpPr>
        <p:spPr>
          <a:xfrm>
            <a:off x="8001560" y="2704312"/>
            <a:ext cx="962280" cy="486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>
                <a:solidFill>
                  <a:schemeClr val="tx1"/>
                </a:solidFill>
                <a:latin typeface="Arial"/>
              </a:rPr>
              <a:t>(3) UseID </a:t>
            </a:r>
            <a:endParaRPr>
              <a:solidFill>
                <a:schemeClr val="tx1"/>
              </a:solidFill>
            </a:endParaRPr>
          </a:p>
          <a:p>
            <a:r>
              <a:rPr lang="de-DE" sz="1300">
                <a:solidFill>
                  <a:schemeClr val="tx1"/>
                </a:solidFill>
                <a:latin typeface="Arial"/>
              </a:rPr>
              <a:t>Response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5" name="Line 24"/>
          <p:cNvSpPr/>
          <p:nvPr/>
        </p:nvSpPr>
        <p:spPr>
          <a:xfrm>
            <a:off x="8027480" y="2299672"/>
            <a:ext cx="0" cy="143604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tailEnd type="triangle" w="med" len="med"/>
          </a:ln>
        </p:spPr>
      </p:sp>
      <p:sp>
        <p:nvSpPr>
          <p:cNvPr id="26" name="Line 25"/>
          <p:cNvSpPr/>
          <p:nvPr/>
        </p:nvSpPr>
        <p:spPr>
          <a:xfrm flipV="1">
            <a:off x="897320" y="2320912"/>
            <a:ext cx="1297800" cy="153216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headEnd type="triangle" w="med" len="med"/>
            <a:tailEnd type="triangle" w="med" len="med"/>
          </a:ln>
        </p:spPr>
      </p:sp>
      <p:sp>
        <p:nvSpPr>
          <p:cNvPr id="27" name="TextShape 26"/>
          <p:cNvSpPr txBox="1"/>
          <p:nvPr/>
        </p:nvSpPr>
        <p:spPr>
          <a:xfrm>
            <a:off x="-108520" y="2509552"/>
            <a:ext cx="223956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>
                <a:solidFill>
                  <a:schemeClr val="tx1"/>
                </a:solidFill>
                <a:latin typeface="Arial"/>
              </a:rPr>
              <a:t>Authentifizierung nPA (5)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" name="Line 27"/>
          <p:cNvSpPr/>
          <p:nvPr/>
        </p:nvSpPr>
        <p:spPr>
          <a:xfrm flipH="1">
            <a:off x="1716680" y="2331712"/>
            <a:ext cx="1489320" cy="178740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</a:ln>
        </p:spPr>
      </p:sp>
      <p:sp>
        <p:nvSpPr>
          <p:cNvPr id="29" name="TextShape 28"/>
          <p:cNvSpPr txBox="1"/>
          <p:nvPr/>
        </p:nvSpPr>
        <p:spPr>
          <a:xfrm>
            <a:off x="2555776" y="2996624"/>
            <a:ext cx="151200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>
                <a:solidFill>
                  <a:schemeClr val="tx1"/>
                </a:solidFill>
                <a:latin typeface="Arial"/>
              </a:rPr>
              <a:t>(7) Redirect back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" name="Line 29"/>
          <p:cNvSpPr/>
          <p:nvPr/>
        </p:nvSpPr>
        <p:spPr>
          <a:xfrm>
            <a:off x="1706240" y="4118752"/>
            <a:ext cx="1872000" cy="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tailEnd type="triangle" w="med" len="med"/>
          </a:ln>
        </p:spPr>
      </p:sp>
      <p:sp>
        <p:nvSpPr>
          <p:cNvPr id="31" name="Line 30"/>
          <p:cNvSpPr/>
          <p:nvPr/>
        </p:nvSpPr>
        <p:spPr>
          <a:xfrm flipV="1">
            <a:off x="6684320" y="2299672"/>
            <a:ext cx="0" cy="145764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headEnd type="triangle" w="med" len="med"/>
            <a:tailEnd type="triangle" w="med" len="med"/>
          </a:ln>
        </p:spPr>
      </p:sp>
      <p:sp>
        <p:nvSpPr>
          <p:cNvPr id="32" name="TextShape 31"/>
          <p:cNvSpPr txBox="1"/>
          <p:nvPr/>
        </p:nvSpPr>
        <p:spPr>
          <a:xfrm>
            <a:off x="5331080" y="2802592"/>
            <a:ext cx="1452600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 smtClean="0">
                <a:solidFill>
                  <a:schemeClr val="tx1"/>
                </a:solidFill>
                <a:latin typeface="Arial"/>
              </a:rPr>
              <a:t>Data </a:t>
            </a:r>
            <a:r>
              <a:rPr lang="de-DE" sz="1300" dirty="0">
                <a:solidFill>
                  <a:schemeClr val="tx1"/>
                </a:solidFill>
                <a:latin typeface="Arial"/>
              </a:rPr>
              <a:t>R</a:t>
            </a:r>
            <a:r>
              <a:rPr lang="de-DE" sz="1300" dirty="0" smtClean="0">
                <a:solidFill>
                  <a:schemeClr val="tx1"/>
                </a:solidFill>
                <a:latin typeface="Arial"/>
              </a:rPr>
              <a:t>equest </a:t>
            </a:r>
            <a:r>
              <a:rPr lang="de-DE" sz="1300" dirty="0">
                <a:solidFill>
                  <a:schemeClr val="tx1"/>
                </a:solidFill>
                <a:latin typeface="Arial"/>
              </a:rPr>
              <a:t>(8)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" name="Line 32"/>
          <p:cNvSpPr/>
          <p:nvPr/>
        </p:nvSpPr>
        <p:spPr>
          <a:xfrm flipH="1">
            <a:off x="1706240" y="5640112"/>
            <a:ext cx="190404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</p:sp>
      <p:sp>
        <p:nvSpPr>
          <p:cNvPr id="34" name="TextShape 33"/>
          <p:cNvSpPr txBox="1"/>
          <p:nvPr/>
        </p:nvSpPr>
        <p:spPr>
          <a:xfrm>
            <a:off x="1763688" y="5644432"/>
            <a:ext cx="1819512" cy="288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>
                <a:solidFill>
                  <a:schemeClr val="tx1"/>
                </a:solidFill>
                <a:latin typeface="Arial"/>
              </a:rPr>
              <a:t>(9) D</a:t>
            </a:r>
            <a:r>
              <a:rPr lang="de-DE" sz="1300" dirty="0" smtClean="0">
                <a:solidFill>
                  <a:schemeClr val="tx1"/>
                </a:solidFill>
                <a:latin typeface="Arial"/>
              </a:rPr>
              <a:t>ata </a:t>
            </a:r>
            <a:r>
              <a:rPr lang="de-DE" sz="1300" dirty="0" err="1" smtClean="0">
                <a:solidFill>
                  <a:schemeClr val="tx1"/>
                </a:solidFill>
                <a:latin typeface="Arial"/>
              </a:rPr>
              <a:t>Provisioning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8800" y="1480672"/>
            <a:ext cx="2414520" cy="819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lIns="90000" tIns="45000" rIns="90000" bIns="45000" anchor="ctr" anchorCtr="1"/>
          <a:lstStyle/>
          <a:p>
            <a:r>
              <a:rPr lang="de-DE" sz="1600" dirty="0">
                <a:solidFill>
                  <a:schemeClr val="tx1"/>
                </a:solidFill>
                <a:latin typeface="Arial"/>
              </a:rPr>
              <a:t>BOS </a:t>
            </a:r>
            <a:r>
              <a:rPr lang="de-DE" sz="1600" dirty="0" err="1" smtClean="0">
                <a:solidFill>
                  <a:schemeClr val="tx1"/>
                </a:solidFill>
                <a:latin typeface="Arial"/>
              </a:rPr>
              <a:t>AutentApp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" name="Line 35"/>
          <p:cNvSpPr/>
          <p:nvPr/>
        </p:nvSpPr>
        <p:spPr>
          <a:xfrm>
            <a:off x="4184480" y="1874152"/>
            <a:ext cx="1936080" cy="0"/>
          </a:xfrm>
          <a:prstGeom prst="line">
            <a:avLst/>
          </a:prstGeom>
          <a:ln>
            <a:solidFill>
              <a:srgbClr val="000000"/>
            </a:solidFill>
            <a:custDash>
              <a:ds d="51000" sp="51000"/>
              <a:ds d="51000" sp="51000"/>
            </a:custDash>
            <a:headEnd type="triangle" w="med" len="med"/>
            <a:tailEnd type="triangle" w="med" len="med"/>
          </a:ln>
        </p:spPr>
      </p:sp>
      <p:sp>
        <p:nvSpPr>
          <p:cNvPr id="37" name="TextShape 36"/>
          <p:cNvSpPr txBox="1"/>
          <p:nvPr/>
        </p:nvSpPr>
        <p:spPr>
          <a:xfrm>
            <a:off x="4458440" y="1847512"/>
            <a:ext cx="1807920" cy="4863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de-DE" sz="1300" dirty="0">
                <a:solidFill>
                  <a:schemeClr val="tx1"/>
                </a:solidFill>
                <a:latin typeface="Arial"/>
              </a:rPr>
              <a:t>(6) Verifikation </a:t>
            </a:r>
            <a:endParaRPr dirty="0">
              <a:solidFill>
                <a:schemeClr val="tx1"/>
              </a:solidFill>
            </a:endParaRPr>
          </a:p>
          <a:p>
            <a:r>
              <a:rPr lang="de-DE" sz="1300" dirty="0" err="1">
                <a:solidFill>
                  <a:schemeClr val="tx1"/>
                </a:solidFill>
                <a:latin typeface="Arial"/>
              </a:rPr>
              <a:t>o</a:t>
            </a:r>
            <a:r>
              <a:rPr lang="de-DE" sz="1300" dirty="0" err="1" smtClean="0">
                <a:solidFill>
                  <a:schemeClr val="tx1"/>
                </a:solidFill>
                <a:latin typeface="Arial"/>
              </a:rPr>
              <a:t>f</a:t>
            </a:r>
            <a:r>
              <a:rPr lang="de-DE" sz="13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  <a:latin typeface="Arial"/>
              </a:rPr>
              <a:t>the</a:t>
            </a:r>
            <a:r>
              <a:rPr lang="de-DE" sz="13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de-DE" sz="1300" dirty="0" err="1" smtClean="0">
                <a:solidFill>
                  <a:schemeClr val="tx1"/>
                </a:solidFill>
                <a:latin typeface="Arial"/>
              </a:rPr>
              <a:t>eID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8898CB-1BF7-4D46-A779-8DBFEF3DA079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55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Discussion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412776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21053"/>
                </a:solidFill>
              </a:rPr>
              <a:t>Security</a:t>
            </a:r>
            <a:endParaRPr lang="en-GB" dirty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2 factor </a:t>
            </a:r>
            <a:r>
              <a:rPr lang="en-GB" dirty="0" err="1" smtClean="0">
                <a:solidFill>
                  <a:srgbClr val="021053"/>
                </a:solidFill>
              </a:rPr>
              <a:t>authoriztion</a:t>
            </a:r>
            <a:r>
              <a:rPr lang="en-GB" dirty="0" smtClean="0">
                <a:solidFill>
                  <a:srgbClr val="021053"/>
                </a:solidFill>
              </a:rPr>
              <a:t>, encrypted communication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21053"/>
                </a:solidFill>
              </a:rPr>
              <a:t>i</a:t>
            </a:r>
            <a:r>
              <a:rPr lang="en-GB" dirty="0" smtClean="0">
                <a:solidFill>
                  <a:srgbClr val="021053"/>
                </a:solidFill>
              </a:rPr>
              <a:t>ntensively tested </a:t>
            </a:r>
            <a:r>
              <a:rPr lang="en-GB" dirty="0">
                <a:solidFill>
                  <a:srgbClr val="021053"/>
                </a:solidFill>
              </a:rPr>
              <a:t>– high public </a:t>
            </a:r>
            <a:r>
              <a:rPr lang="en-GB" dirty="0" smtClean="0">
                <a:solidFill>
                  <a:srgbClr val="021053"/>
                </a:solidFill>
              </a:rPr>
              <a:t>attention – security problems identified </a:t>
            </a:r>
            <a:endParaRPr lang="en-GB" dirty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21053"/>
                </a:solidFill>
              </a:rPr>
              <a:t>a</a:t>
            </a:r>
            <a:r>
              <a:rPr lang="en-GB" dirty="0" smtClean="0">
                <a:solidFill>
                  <a:srgbClr val="021053"/>
                </a:solidFill>
              </a:rPr>
              <a:t>dditional p</a:t>
            </a:r>
            <a:r>
              <a:rPr lang="en-GB" dirty="0" smtClean="0">
                <a:solidFill>
                  <a:srgbClr val="021053"/>
                </a:solidFill>
              </a:rPr>
              <a:t>sychological barrier</a:t>
            </a:r>
            <a:endParaRPr lang="en-GB" dirty="0">
              <a:solidFill>
                <a:srgbClr val="021053"/>
              </a:solidFill>
            </a:endParaRP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21053"/>
                </a:solidFill>
              </a:rPr>
              <a:t>Users will not pass on ID card to colleague for HPC </a:t>
            </a:r>
            <a:r>
              <a:rPr lang="en-GB" sz="1600" dirty="0" smtClean="0">
                <a:solidFill>
                  <a:srgbClr val="021053"/>
                </a:solidFill>
              </a:rPr>
              <a:t>access</a:t>
            </a:r>
            <a:endParaRPr lang="en-GB" sz="1600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Privacy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German government very restrictive with providing permission to service providers to retrieve data from </a:t>
            </a:r>
            <a:r>
              <a:rPr lang="en-GB" dirty="0" err="1" smtClean="0">
                <a:solidFill>
                  <a:srgbClr val="021053"/>
                </a:solidFill>
              </a:rPr>
              <a:t>eID</a:t>
            </a:r>
            <a:r>
              <a:rPr lang="en-GB" dirty="0" smtClean="0">
                <a:solidFill>
                  <a:srgbClr val="021053"/>
                </a:solidFill>
              </a:rPr>
              <a:t> card</a:t>
            </a:r>
            <a:endParaRPr lang="en-GB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If no further justification is given, </a:t>
            </a:r>
            <a:r>
              <a:rPr lang="en-GB" dirty="0" err="1" smtClean="0">
                <a:solidFill>
                  <a:srgbClr val="021053"/>
                </a:solidFill>
              </a:rPr>
              <a:t>eID</a:t>
            </a:r>
            <a:r>
              <a:rPr lang="en-GB" dirty="0" smtClean="0">
                <a:solidFill>
                  <a:srgbClr val="021053"/>
                </a:solidFill>
              </a:rPr>
              <a:t> function is restricted to age/residence verification or identification via pseudonym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Pseudonym is sufficient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21053"/>
                </a:solidFill>
              </a:rPr>
              <a:t>aren’t we talking about trust after all?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User Convenience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In Germany </a:t>
            </a:r>
            <a:r>
              <a:rPr lang="en-GB" dirty="0" smtClean="0">
                <a:solidFill>
                  <a:srgbClr val="021053"/>
                </a:solidFill>
              </a:rPr>
              <a:t>very </a:t>
            </a:r>
            <a:r>
              <a:rPr lang="en-GB" dirty="0" smtClean="0">
                <a:solidFill>
                  <a:srgbClr val="021053"/>
                </a:solidFill>
              </a:rPr>
              <a:t>citizen is required to have </a:t>
            </a:r>
            <a:r>
              <a:rPr lang="en-GB" dirty="0" smtClean="0">
                <a:solidFill>
                  <a:srgbClr val="021053"/>
                </a:solidFill>
              </a:rPr>
              <a:t>it (soon)</a:t>
            </a:r>
            <a:endParaRPr lang="en-GB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Will become a standard method for </a:t>
            </a:r>
            <a:r>
              <a:rPr lang="en-GB" dirty="0" smtClean="0">
                <a:solidFill>
                  <a:srgbClr val="021053"/>
                </a:solidFill>
              </a:rPr>
              <a:t>identification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2012, Prague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0C33C95-1BCF-496F-B95E-36E84EEF1EB6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57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Issues hindering a widespread adoption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21053"/>
                </a:solidFill>
              </a:rPr>
              <a:t>Still lacking a widespread adoption by users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21053"/>
                </a:solidFill>
              </a:rPr>
              <a:t>users need </a:t>
            </a:r>
            <a:r>
              <a:rPr lang="en-GB" sz="2000" dirty="0" smtClean="0">
                <a:solidFill>
                  <a:srgbClr val="021053"/>
                </a:solidFill>
              </a:rPr>
              <a:t>a </a:t>
            </a:r>
            <a:r>
              <a:rPr lang="en-GB" sz="2000" dirty="0">
                <a:solidFill>
                  <a:srgbClr val="021053"/>
                </a:solidFill>
              </a:rPr>
              <a:t>card reader (additional device, costs)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21053"/>
                </a:solidFill>
              </a:rPr>
              <a:t>depending on multiple commercial services become available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021053"/>
                </a:solidFill>
              </a:rPr>
              <a:t>eID</a:t>
            </a:r>
            <a:r>
              <a:rPr lang="en-GB" sz="2400" dirty="0" smtClean="0">
                <a:solidFill>
                  <a:srgbClr val="021053"/>
                </a:solidFill>
              </a:rPr>
              <a:t> information is not sufficient</a:t>
            </a:r>
            <a:endParaRPr lang="en-GB" sz="24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021053"/>
                </a:solidFill>
              </a:rPr>
              <a:t>eID</a:t>
            </a:r>
            <a:r>
              <a:rPr lang="en-GB" sz="2000" dirty="0" smtClean="0">
                <a:solidFill>
                  <a:srgbClr val="021053"/>
                </a:solidFill>
              </a:rPr>
              <a:t> </a:t>
            </a:r>
            <a:r>
              <a:rPr lang="en-GB" sz="2000" dirty="0" smtClean="0">
                <a:solidFill>
                  <a:srgbClr val="021053"/>
                </a:solidFill>
              </a:rPr>
              <a:t>only provides identification of a person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Necessary to combine with additional attributes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Verification of institution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Information about VO</a:t>
            </a:r>
            <a:endParaRPr lang="en-GB" dirty="0">
              <a:solidFill>
                <a:srgbClr val="021053"/>
              </a:solidFill>
            </a:endParaRP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Information about </a:t>
            </a:r>
            <a:r>
              <a:rPr lang="en-GB" dirty="0" smtClean="0">
                <a:solidFill>
                  <a:srgbClr val="021053"/>
                </a:solidFill>
              </a:rPr>
              <a:t>role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Wingdings" pitchFamily="2" charset="2"/>
              <a:buChar char="Ø"/>
              <a:defRPr/>
            </a:pPr>
            <a:r>
              <a:rPr lang="en-GB" dirty="0">
                <a:solidFill>
                  <a:srgbClr val="021053"/>
                </a:solidFill>
              </a:rPr>
              <a:t>N</a:t>
            </a:r>
            <a:r>
              <a:rPr lang="en-GB" dirty="0" smtClean="0">
                <a:solidFill>
                  <a:srgbClr val="021053"/>
                </a:solidFill>
              </a:rPr>
              <a:t>ecessary? What about citizen scientists, schools?</a:t>
            </a:r>
            <a:endParaRPr lang="en-GB" sz="24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021053"/>
                </a:solidFill>
              </a:rPr>
              <a:t>Autorisation</a:t>
            </a:r>
            <a:r>
              <a:rPr lang="en-GB" sz="2400" dirty="0" smtClean="0">
                <a:solidFill>
                  <a:srgbClr val="021053"/>
                </a:solidFill>
              </a:rPr>
              <a:t> process for Service Providers is still very </a:t>
            </a:r>
            <a:r>
              <a:rPr lang="en-GB" sz="2400" dirty="0" smtClean="0">
                <a:solidFill>
                  <a:srgbClr val="021053"/>
                </a:solidFill>
              </a:rPr>
              <a:t>complicated</a:t>
            </a:r>
            <a:endParaRPr lang="en-GB" sz="2400" dirty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2012, Prague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0C33C95-1BCF-496F-B95E-36E84EEF1EB6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4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err="1" smtClean="0">
                <a:solidFill>
                  <a:srgbClr val="021053"/>
                </a:solidFill>
              </a:rPr>
              <a:t>eID</a:t>
            </a:r>
            <a:r>
              <a:rPr lang="en-GB" sz="3000" dirty="0" smtClean="0">
                <a:solidFill>
                  <a:srgbClr val="021053"/>
                </a:solidFill>
              </a:rPr>
              <a:t> situation in Europe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21053"/>
                </a:solidFill>
              </a:rPr>
              <a:t>eID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cards</a:t>
            </a:r>
            <a:endParaRPr lang="de-DE" sz="20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rgbClr val="021053"/>
                </a:solidFill>
              </a:rPr>
              <a:t>available</a:t>
            </a:r>
            <a:r>
              <a:rPr lang="de-DE" dirty="0" smtClean="0">
                <a:solidFill>
                  <a:srgbClr val="021053"/>
                </a:solidFill>
              </a:rPr>
              <a:t> in: Austria, </a:t>
            </a:r>
            <a:r>
              <a:rPr lang="de-DE" dirty="0" err="1" smtClean="0">
                <a:solidFill>
                  <a:srgbClr val="021053"/>
                </a:solidFill>
              </a:rPr>
              <a:t>Belgium</a:t>
            </a:r>
            <a:r>
              <a:rPr lang="de-DE" dirty="0" smtClean="0">
                <a:solidFill>
                  <a:srgbClr val="021053"/>
                </a:solidFill>
              </a:rPr>
              <a:t>, Estonia, </a:t>
            </a:r>
            <a:r>
              <a:rPr lang="de-DE" dirty="0" err="1" smtClean="0">
                <a:solidFill>
                  <a:srgbClr val="021053"/>
                </a:solidFill>
              </a:rPr>
              <a:t>Finland</a:t>
            </a:r>
            <a:r>
              <a:rPr lang="de-DE" dirty="0" smtClean="0">
                <a:solidFill>
                  <a:srgbClr val="021053"/>
                </a:solidFill>
              </a:rPr>
              <a:t>, Germany, </a:t>
            </a:r>
            <a:r>
              <a:rPr lang="de-DE" dirty="0" err="1" smtClean="0">
                <a:solidFill>
                  <a:srgbClr val="021053"/>
                </a:solidFill>
              </a:rPr>
              <a:t>Iceland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Italy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Latvia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Lithuania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Netherlands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Poland</a:t>
            </a:r>
            <a:r>
              <a:rPr lang="de-DE" dirty="0" smtClean="0">
                <a:solidFill>
                  <a:srgbClr val="021053"/>
                </a:solidFill>
              </a:rPr>
              <a:t>, Portugal, Spain, </a:t>
            </a:r>
            <a:r>
              <a:rPr lang="de-DE" dirty="0" err="1" smtClean="0">
                <a:solidFill>
                  <a:srgbClr val="021053"/>
                </a:solidFill>
              </a:rPr>
              <a:t>Sweden</a:t>
            </a:r>
            <a:endParaRPr lang="de-DE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rgbClr val="021053"/>
                </a:solidFill>
              </a:rPr>
              <a:t>planned</a:t>
            </a:r>
            <a:r>
              <a:rPr lang="de-DE" dirty="0">
                <a:solidFill>
                  <a:srgbClr val="021053"/>
                </a:solidFill>
              </a:rPr>
              <a:t>:</a:t>
            </a:r>
            <a:r>
              <a:rPr lang="de-DE" dirty="0" smtClean="0">
                <a:solidFill>
                  <a:srgbClr val="021053"/>
                </a:solidFill>
              </a:rPr>
              <a:t> France, </a:t>
            </a:r>
            <a:r>
              <a:rPr lang="de-DE" dirty="0" err="1" smtClean="0">
                <a:solidFill>
                  <a:srgbClr val="021053"/>
                </a:solidFill>
              </a:rPr>
              <a:t>Hungary</a:t>
            </a:r>
            <a:r>
              <a:rPr lang="de-DE" dirty="0" smtClean="0">
                <a:solidFill>
                  <a:srgbClr val="021053"/>
                </a:solidFill>
              </a:rPr>
              <a:t>, Malta, Romania, </a:t>
            </a:r>
            <a:r>
              <a:rPr lang="de-DE" dirty="0" err="1" smtClean="0">
                <a:solidFill>
                  <a:srgbClr val="021053"/>
                </a:solidFill>
              </a:rPr>
              <a:t>Slovakia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Slovenia</a:t>
            </a:r>
            <a:endParaRPr lang="de-DE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rgbClr val="021053"/>
                </a:solidFill>
              </a:rPr>
              <a:t>not </a:t>
            </a:r>
            <a:r>
              <a:rPr lang="de-DE" dirty="0" err="1" smtClean="0">
                <a:solidFill>
                  <a:srgbClr val="021053"/>
                </a:solidFill>
              </a:rPr>
              <a:t>planned</a:t>
            </a:r>
            <a:r>
              <a:rPr lang="de-DE" dirty="0" smtClean="0">
                <a:solidFill>
                  <a:srgbClr val="021053"/>
                </a:solidFill>
              </a:rPr>
              <a:t>: </a:t>
            </a:r>
            <a:r>
              <a:rPr lang="de-DE" dirty="0" err="1" smtClean="0">
                <a:solidFill>
                  <a:srgbClr val="021053"/>
                </a:solidFill>
              </a:rPr>
              <a:t>Denmark</a:t>
            </a:r>
            <a:r>
              <a:rPr lang="de-DE" dirty="0" smtClean="0">
                <a:solidFill>
                  <a:srgbClr val="021053"/>
                </a:solidFill>
              </a:rPr>
              <a:t>, </a:t>
            </a:r>
            <a:r>
              <a:rPr lang="de-DE" dirty="0" err="1" smtClean="0">
                <a:solidFill>
                  <a:srgbClr val="021053"/>
                </a:solidFill>
              </a:rPr>
              <a:t>Switzerland</a:t>
            </a:r>
            <a:r>
              <a:rPr lang="de-DE" dirty="0" smtClean="0">
                <a:solidFill>
                  <a:srgbClr val="021053"/>
                </a:solidFill>
              </a:rPr>
              <a:t>, UK </a:t>
            </a:r>
            <a:endParaRPr lang="de-DE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European </a:t>
            </a:r>
            <a:r>
              <a:rPr lang="de-DE" sz="2000" dirty="0" err="1" smtClean="0">
                <a:solidFill>
                  <a:srgbClr val="021053"/>
                </a:solidFill>
              </a:rPr>
              <a:t>perspective</a:t>
            </a:r>
            <a:endParaRPr lang="de-DE" sz="20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National </a:t>
            </a:r>
            <a:r>
              <a:rPr lang="de-DE" sz="2000" dirty="0" err="1">
                <a:solidFill>
                  <a:srgbClr val="021053"/>
                </a:solidFill>
              </a:rPr>
              <a:t>solutions</a:t>
            </a:r>
            <a:r>
              <a:rPr lang="de-DE" sz="2000" dirty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incompatible</a:t>
            </a:r>
            <a:endParaRPr lang="de-DE" sz="2000" dirty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EU </a:t>
            </a:r>
            <a:r>
              <a:rPr lang="de-DE" sz="2000" dirty="0" err="1" smtClean="0">
                <a:solidFill>
                  <a:srgbClr val="021053"/>
                </a:solidFill>
              </a:rPr>
              <a:t>projects</a:t>
            </a:r>
            <a:endParaRPr lang="de-DE" sz="2000" dirty="0" smtClean="0">
              <a:solidFill>
                <a:srgbClr val="021053"/>
              </a:solidFill>
            </a:endParaRP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rgbClr val="021053"/>
                </a:solidFill>
              </a:rPr>
              <a:t>ISA: Legal </a:t>
            </a:r>
            <a:r>
              <a:rPr lang="de-DE" dirty="0" err="1" smtClean="0">
                <a:solidFill>
                  <a:srgbClr val="021053"/>
                </a:solidFill>
              </a:rPr>
              <a:t>amendments</a:t>
            </a:r>
            <a:endParaRPr lang="de-DE" dirty="0" smtClean="0">
              <a:solidFill>
                <a:srgbClr val="021053"/>
              </a:solidFill>
            </a:endParaRP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rgbClr val="021053"/>
                </a:solidFill>
              </a:rPr>
              <a:t>SPOCS: </a:t>
            </a:r>
            <a:r>
              <a:rPr lang="de-DE" dirty="0" err="1" smtClean="0">
                <a:solidFill>
                  <a:srgbClr val="021053"/>
                </a:solidFill>
              </a:rPr>
              <a:t>harmonize</a:t>
            </a:r>
            <a:r>
              <a:rPr lang="de-DE" dirty="0" smtClean="0">
                <a:solidFill>
                  <a:srgbClr val="021053"/>
                </a:solidFill>
              </a:rPr>
              <a:t> </a:t>
            </a:r>
            <a:r>
              <a:rPr lang="de-DE" dirty="0" err="1" smtClean="0">
                <a:solidFill>
                  <a:srgbClr val="021053"/>
                </a:solidFill>
              </a:rPr>
              <a:t>administration</a:t>
            </a:r>
            <a:endParaRPr lang="de-DE" dirty="0" smtClean="0">
              <a:solidFill>
                <a:srgbClr val="021053"/>
              </a:solidFill>
            </a:endParaRP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rgbClr val="021053"/>
                </a:solidFill>
              </a:rPr>
              <a:t>STORK: </a:t>
            </a:r>
            <a:r>
              <a:rPr lang="de-DE" dirty="0" err="1" smtClean="0">
                <a:solidFill>
                  <a:srgbClr val="021053"/>
                </a:solidFill>
              </a:rPr>
              <a:t>eID</a:t>
            </a:r>
            <a:r>
              <a:rPr lang="de-DE" dirty="0" smtClean="0">
                <a:solidFill>
                  <a:srgbClr val="021053"/>
                </a:solidFill>
              </a:rPr>
              <a:t> </a:t>
            </a:r>
            <a:r>
              <a:rPr lang="de-DE" dirty="0" err="1" smtClean="0">
                <a:solidFill>
                  <a:srgbClr val="021053"/>
                </a:solidFill>
              </a:rPr>
              <a:t>interoperability</a:t>
            </a:r>
            <a:endParaRPr lang="de-DE" sz="2000" dirty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1053"/>
                </a:solidFill>
              </a:rPr>
              <a:t>Specification </a:t>
            </a:r>
            <a:r>
              <a:rPr lang="en-US" sz="2000" dirty="0">
                <a:solidFill>
                  <a:srgbClr val="021053"/>
                </a:solidFill>
              </a:rPr>
              <a:t>of European Citizen Card </a:t>
            </a:r>
            <a:endParaRPr lang="en-US" sz="2000" dirty="0" smtClean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2012, Prague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0C33C95-1BCF-496F-B95E-36E84EEF1EB6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619741" cy="24958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788892" y="5589240"/>
            <a:ext cx="2175596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tx1"/>
                </a:solidFill>
              </a:rPr>
              <a:t>Deutsche Bank Research, 2010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57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Summary/Outlook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021053"/>
                </a:solidFill>
              </a:rPr>
              <a:t>eID</a:t>
            </a:r>
            <a:r>
              <a:rPr lang="en-GB" sz="2000" dirty="0" smtClean="0">
                <a:solidFill>
                  <a:srgbClr val="021053"/>
                </a:solidFill>
              </a:rPr>
              <a:t> cards are interesting way for ID management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err="1" smtClean="0">
                <a:solidFill>
                  <a:srgbClr val="021053"/>
                </a:solidFill>
              </a:rPr>
              <a:t>eID</a:t>
            </a:r>
            <a:r>
              <a:rPr lang="en-GB" sz="2000" dirty="0" smtClean="0">
                <a:solidFill>
                  <a:srgbClr val="021053"/>
                </a:solidFill>
              </a:rPr>
              <a:t> for authorization, </a:t>
            </a:r>
            <a:r>
              <a:rPr lang="en-GB" sz="2000" dirty="0" err="1" smtClean="0">
                <a:solidFill>
                  <a:srgbClr val="021053"/>
                </a:solidFill>
              </a:rPr>
              <a:t>eSign</a:t>
            </a:r>
            <a:r>
              <a:rPr lang="en-GB" sz="2000" dirty="0" smtClean="0">
                <a:solidFill>
                  <a:srgbClr val="021053"/>
                </a:solidFill>
              </a:rPr>
              <a:t> for acceptance of AUPs, etc.</a:t>
            </a:r>
            <a:endParaRPr lang="en-GB" sz="20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will become a standard within the next 5-10 years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FIM activities should strongly investigate how to adopt it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In our analysis we </a:t>
            </a:r>
            <a:r>
              <a:rPr lang="en-GB" sz="2000" dirty="0" smtClean="0">
                <a:solidFill>
                  <a:srgbClr val="021053"/>
                </a:solidFill>
              </a:rPr>
              <a:t>made a </a:t>
            </a:r>
            <a:r>
              <a:rPr lang="en-GB" sz="2000" dirty="0" smtClean="0">
                <a:solidFill>
                  <a:srgbClr val="021053"/>
                </a:solidFill>
              </a:rPr>
              <a:t>first </a:t>
            </a:r>
            <a:r>
              <a:rPr lang="en-GB" sz="2000" dirty="0" smtClean="0">
                <a:solidFill>
                  <a:srgbClr val="021053"/>
                </a:solidFill>
              </a:rPr>
              <a:t>step</a:t>
            </a:r>
            <a:endParaRPr lang="en-GB" sz="20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Only student-based </a:t>
            </a:r>
            <a:r>
              <a:rPr lang="en-GB" dirty="0" smtClean="0">
                <a:solidFill>
                  <a:srgbClr val="021053"/>
                </a:solidFill>
              </a:rPr>
              <a:t>research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We started </a:t>
            </a:r>
            <a:r>
              <a:rPr lang="en-GB" sz="2000" dirty="0" smtClean="0">
                <a:solidFill>
                  <a:srgbClr val="021053"/>
                </a:solidFill>
              </a:rPr>
              <a:t>from German </a:t>
            </a:r>
            <a:r>
              <a:rPr lang="en-GB" sz="2000" dirty="0" err="1" smtClean="0">
                <a:solidFill>
                  <a:srgbClr val="021053"/>
                </a:solidFill>
              </a:rPr>
              <a:t>eID</a:t>
            </a:r>
            <a:r>
              <a:rPr lang="en-GB" sz="2000" dirty="0" smtClean="0">
                <a:solidFill>
                  <a:srgbClr val="021053"/>
                </a:solidFill>
              </a:rPr>
              <a:t> card and </a:t>
            </a:r>
            <a:r>
              <a:rPr lang="en-GB" sz="2000" dirty="0" smtClean="0">
                <a:solidFill>
                  <a:srgbClr val="021053"/>
                </a:solidFill>
              </a:rPr>
              <a:t>processes</a:t>
            </a:r>
            <a:endParaRPr lang="en-GB" sz="20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What about other European countries?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Anybody already </a:t>
            </a:r>
            <a:r>
              <a:rPr lang="en-GB" sz="2000" dirty="0" smtClean="0">
                <a:solidFill>
                  <a:srgbClr val="021053"/>
                </a:solidFill>
              </a:rPr>
              <a:t>intensively investigating </a:t>
            </a:r>
            <a:r>
              <a:rPr lang="en-GB" sz="2000" dirty="0" smtClean="0">
                <a:solidFill>
                  <a:srgbClr val="021053"/>
                </a:solidFill>
              </a:rPr>
              <a:t>this?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Anybody aware of research projects?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We would be interested in collaborating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400" dirty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077D8B-949D-4AA3-8C91-05A81F5934FF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807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7077D8B-949D-4AA3-8C91-05A81F5934FF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3275856" y="3515380"/>
            <a:ext cx="2467342" cy="633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>
                <a:solidFill>
                  <a:schemeClr val="tx1"/>
                </a:solidFill>
              </a:rPr>
              <a:t>Thank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</a:rPr>
              <a:t>you</a:t>
            </a:r>
            <a:r>
              <a:rPr lang="de-DE" sz="3600" dirty="0" smtClean="0">
                <a:solidFill>
                  <a:schemeClr val="tx1"/>
                </a:solidFill>
              </a:rPr>
              <a:t>!</a:t>
            </a:r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51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Motivation	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556792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Identification </a:t>
            </a:r>
            <a:r>
              <a:rPr lang="en-GB" sz="2400" dirty="0" smtClean="0">
                <a:solidFill>
                  <a:srgbClr val="021053"/>
                </a:solidFill>
              </a:rPr>
              <a:t>Procedures</a:t>
            </a:r>
            <a:endParaRPr lang="en-GB" sz="2400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are</a:t>
            </a:r>
            <a:r>
              <a:rPr lang="en-GB" sz="2000" dirty="0" smtClean="0">
                <a:solidFill>
                  <a:srgbClr val="021053"/>
                </a:solidFill>
              </a:rPr>
              <a:t> essential </a:t>
            </a:r>
            <a:r>
              <a:rPr lang="en-GB" sz="2000" dirty="0" smtClean="0">
                <a:solidFill>
                  <a:srgbClr val="021053"/>
                </a:solidFill>
              </a:rPr>
              <a:t>for resource and service providers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are</a:t>
            </a:r>
            <a:r>
              <a:rPr lang="en-GB" sz="2000" dirty="0" smtClean="0">
                <a:solidFill>
                  <a:srgbClr val="021053"/>
                </a:solidFill>
              </a:rPr>
              <a:t> considered </a:t>
            </a:r>
            <a:r>
              <a:rPr lang="en-GB" sz="2000" dirty="0" smtClean="0">
                <a:solidFill>
                  <a:srgbClr val="021053"/>
                </a:solidFill>
              </a:rPr>
              <a:t>a nuisance by the users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Username/password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21053"/>
                </a:solidFill>
              </a:rPr>
              <a:t>U</a:t>
            </a:r>
            <a:r>
              <a:rPr lang="en-GB" sz="2000" dirty="0" smtClean="0">
                <a:solidFill>
                  <a:srgbClr val="021053"/>
                </a:solidFill>
              </a:rPr>
              <a:t>sers </a:t>
            </a:r>
            <a:r>
              <a:rPr lang="en-GB" sz="2000" dirty="0" smtClean="0">
                <a:solidFill>
                  <a:srgbClr val="021053"/>
                </a:solidFill>
              </a:rPr>
              <a:t>are accustomed to it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are n</a:t>
            </a:r>
            <a:r>
              <a:rPr lang="en-GB" sz="2000" dirty="0" smtClean="0">
                <a:solidFill>
                  <a:srgbClr val="021053"/>
                </a:solidFill>
              </a:rPr>
              <a:t>ot </a:t>
            </a:r>
            <a:r>
              <a:rPr lang="en-GB" sz="2000" dirty="0" smtClean="0">
                <a:solidFill>
                  <a:srgbClr val="021053"/>
                </a:solidFill>
              </a:rPr>
              <a:t>fulfilling today’s security requirements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Recommendation to change password regularly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Users storing passwords in browser (or on paper</a:t>
            </a:r>
            <a:r>
              <a:rPr lang="en-GB" dirty="0" smtClean="0">
                <a:solidFill>
                  <a:srgbClr val="021053"/>
                </a:solidFill>
              </a:rPr>
              <a:t>)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… (add your own experiences with users)</a:t>
            </a:r>
            <a:endParaRPr lang="en-GB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Alternative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PKI infrastructures with X.509 certificates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Wingdings" pitchFamily="2" charset="2"/>
              <a:buChar char="Ø"/>
              <a:defRPr/>
            </a:pPr>
            <a:r>
              <a:rPr lang="en-GB" b="1" dirty="0" smtClean="0">
                <a:solidFill>
                  <a:srgbClr val="021053"/>
                </a:solidFill>
              </a:rPr>
              <a:t>Is it really</a:t>
            </a:r>
            <a:r>
              <a:rPr lang="en-GB" b="1" dirty="0">
                <a:solidFill>
                  <a:srgbClr val="021053"/>
                </a:solidFill>
              </a:rPr>
              <a:t> </a:t>
            </a:r>
            <a:r>
              <a:rPr lang="en-GB" b="1" dirty="0" smtClean="0">
                <a:solidFill>
                  <a:srgbClr val="021053"/>
                </a:solidFill>
              </a:rPr>
              <a:t>an alternative?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2012, Prague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15036B5-FB51-416D-9F1E-1784DDABC7BD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7545" y="179388"/>
            <a:ext cx="7452494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Federated Identity Management at LRZ	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31636" y="1412776"/>
            <a:ext cx="8332851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Serving over 120.000 users with various services</a:t>
            </a:r>
          </a:p>
          <a:p>
            <a:pPr marL="749300" lvl="1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Mail/Web, Network, HPC, Grid/Cloud, Backup/Archive, Visualisation, etc</a:t>
            </a:r>
            <a:r>
              <a:rPr lang="en-GB" sz="1600" dirty="0" smtClean="0">
                <a:solidFill>
                  <a:srgbClr val="021053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Grid Computing since 2001; involved in D-Grid/NGI.DE, DEISA/PRACE, EGI, WLCG, GÉANT   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Operating Grid-RA (CA: DFN) for</a:t>
            </a:r>
          </a:p>
          <a:p>
            <a:pPr marL="7493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21053"/>
                </a:solidFill>
              </a:rPr>
              <a:t>University Munich (LMU)</a:t>
            </a:r>
          </a:p>
          <a:p>
            <a:pPr marL="7493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21053"/>
                </a:solidFill>
              </a:rPr>
              <a:t>University of Technology Munich (TUM)</a:t>
            </a:r>
          </a:p>
          <a:p>
            <a:pPr marL="7493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21053"/>
                </a:solidFill>
              </a:rPr>
              <a:t>University of Armed Forces Munich</a:t>
            </a:r>
          </a:p>
          <a:p>
            <a:pPr marL="749300" lvl="1" indent="-34290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rgbClr val="021053"/>
                </a:solidFill>
              </a:rPr>
              <a:t>Bavarian Academy of Sciences and Humanities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Federated Identity Management </a:t>
            </a:r>
            <a:br>
              <a:rPr lang="en-GB" sz="2000" dirty="0" smtClean="0">
                <a:solidFill>
                  <a:srgbClr val="021053"/>
                </a:solidFill>
              </a:rPr>
            </a:br>
            <a:r>
              <a:rPr lang="en-GB" sz="2000" dirty="0" smtClean="0">
                <a:solidFill>
                  <a:srgbClr val="021053"/>
                </a:solidFill>
              </a:rPr>
              <a:t>system spanning</a:t>
            </a:r>
            <a:r>
              <a:rPr lang="en-GB" sz="2000" dirty="0">
                <a:solidFill>
                  <a:srgbClr val="021053"/>
                </a:solidFill>
              </a:rPr>
              <a:t> </a:t>
            </a:r>
            <a:r>
              <a:rPr lang="en-GB" sz="2000" dirty="0" smtClean="0">
                <a:solidFill>
                  <a:srgbClr val="021053"/>
                </a:solidFill>
              </a:rPr>
              <a:t>LMU, TUM, LRZ</a:t>
            </a:r>
          </a:p>
          <a:p>
            <a:pPr marL="749300" lvl="1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Shibboleth, </a:t>
            </a:r>
            <a:r>
              <a:rPr lang="en-GB" dirty="0" err="1" smtClean="0">
                <a:solidFill>
                  <a:srgbClr val="021053"/>
                </a:solidFill>
              </a:rPr>
              <a:t>EduGain</a:t>
            </a:r>
            <a:r>
              <a:rPr lang="en-GB" dirty="0" smtClean="0">
                <a:solidFill>
                  <a:srgbClr val="021053"/>
                </a:solidFill>
              </a:rPr>
              <a:t>, etc.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rgbClr val="021053"/>
                </a:solidFill>
              </a:rPr>
              <a:t>SuperMUC</a:t>
            </a:r>
            <a:r>
              <a:rPr lang="en-GB" sz="2000" dirty="0">
                <a:solidFill>
                  <a:srgbClr val="021053"/>
                </a:solidFill>
              </a:rPr>
              <a:t>: Fastest Supercomputer in </a:t>
            </a:r>
            <a:r>
              <a:rPr lang="en-GB" sz="2000" dirty="0" smtClean="0">
                <a:solidFill>
                  <a:srgbClr val="021053"/>
                </a:solidFill>
              </a:rPr>
              <a:t>Europe</a:t>
            </a:r>
            <a:endParaRPr lang="en-GB" sz="2000" dirty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155,000 cores, 300 TB memory, 3 </a:t>
            </a:r>
            <a:r>
              <a:rPr lang="en-GB" dirty="0" err="1" smtClean="0">
                <a:solidFill>
                  <a:srgbClr val="021053"/>
                </a:solidFill>
              </a:rPr>
              <a:t>Petaflop</a:t>
            </a:r>
            <a:r>
              <a:rPr lang="en-GB" dirty="0" smtClean="0">
                <a:solidFill>
                  <a:srgbClr val="021053"/>
                </a:solidFill>
              </a:rPr>
              <a:t>/s, 85 M€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D3280F3-E4A0-4E7D-8DEE-87C69088239E}" type="datetime5">
              <a:rPr lang="en-US" smtClean="0"/>
              <a:t>19-Sep-12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1197"/>
            <a:ext cx="2683407" cy="17359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74" y="4213365"/>
            <a:ext cx="2651666" cy="15198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49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Certificate-based PKI for FIM:</a:t>
            </a:r>
          </a:p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Building a Mutual Trust Relationship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4" y="1484784"/>
            <a:ext cx="8351713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21053"/>
                </a:solidFill>
              </a:rPr>
              <a:t>M</a:t>
            </a:r>
            <a:r>
              <a:rPr lang="en-GB" sz="2000" dirty="0" smtClean="0">
                <a:solidFill>
                  <a:srgbClr val="021053"/>
                </a:solidFill>
              </a:rPr>
              <a:t>ainly </a:t>
            </a:r>
            <a:r>
              <a:rPr lang="en-GB" sz="2000" dirty="0">
                <a:solidFill>
                  <a:srgbClr val="021053"/>
                </a:solidFill>
              </a:rPr>
              <a:t>driven by the </a:t>
            </a:r>
            <a:r>
              <a:rPr lang="en-GB" sz="2000" dirty="0" smtClean="0">
                <a:solidFill>
                  <a:srgbClr val="021053"/>
                </a:solidFill>
              </a:rPr>
              <a:t>NRENs an international PKI is in operation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Many </a:t>
            </a:r>
            <a:r>
              <a:rPr lang="en-GB" dirty="0">
                <a:solidFill>
                  <a:srgbClr val="021053"/>
                </a:solidFill>
              </a:rPr>
              <a:t>c</a:t>
            </a:r>
            <a:r>
              <a:rPr lang="en-GB" dirty="0" smtClean="0">
                <a:solidFill>
                  <a:srgbClr val="021053"/>
                </a:solidFill>
              </a:rPr>
              <a:t>ertification and hundreds of registration authorities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IGTF (</a:t>
            </a:r>
            <a:r>
              <a:rPr lang="en-GB" dirty="0" err="1" smtClean="0">
                <a:solidFill>
                  <a:srgbClr val="021053"/>
                </a:solidFill>
              </a:rPr>
              <a:t>EUGridPMA</a:t>
            </a:r>
            <a:r>
              <a:rPr lang="en-GB" dirty="0" smtClean="0">
                <a:solidFill>
                  <a:srgbClr val="021053"/>
                </a:solidFill>
              </a:rPr>
              <a:t>, TAGPMA, </a:t>
            </a:r>
            <a:r>
              <a:rPr lang="en-GB" dirty="0" err="1" smtClean="0">
                <a:solidFill>
                  <a:srgbClr val="021053"/>
                </a:solidFill>
              </a:rPr>
              <a:t>APGridPMA</a:t>
            </a:r>
            <a:r>
              <a:rPr lang="en-GB" dirty="0" smtClean="0">
                <a:solidFill>
                  <a:srgbClr val="021053"/>
                </a:solidFill>
              </a:rPr>
              <a:t>)</a:t>
            </a:r>
            <a:endParaRPr lang="en-GB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Is all of this really necessary to build a trust relationship?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yes, till today, since there was no alternative. But in the future?</a:t>
            </a:r>
            <a:endParaRPr lang="en-GB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Security?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3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21053"/>
                </a:solidFill>
              </a:rPr>
              <a:t>C</a:t>
            </a:r>
            <a:r>
              <a:rPr lang="en-GB" dirty="0" smtClean="0">
                <a:solidFill>
                  <a:srgbClr val="021053"/>
                </a:solidFill>
              </a:rPr>
              <a:t>ertificate </a:t>
            </a:r>
            <a:r>
              <a:rPr lang="en-GB" dirty="0">
                <a:solidFill>
                  <a:srgbClr val="021053"/>
                </a:solidFill>
              </a:rPr>
              <a:t>stored on </a:t>
            </a:r>
            <a:r>
              <a:rPr lang="en-GB" dirty="0" smtClean="0">
                <a:solidFill>
                  <a:srgbClr val="021053"/>
                </a:solidFill>
              </a:rPr>
              <a:t>various computers, shared file systems</a:t>
            </a:r>
            <a:endParaRPr lang="en-GB" dirty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3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Certificate can easily be passed </a:t>
            </a:r>
            <a:r>
              <a:rPr lang="en-GB" dirty="0">
                <a:solidFill>
                  <a:srgbClr val="021053"/>
                </a:solidFill>
              </a:rPr>
              <a:t>on (only limited by </a:t>
            </a:r>
            <a:r>
              <a:rPr lang="en-GB" dirty="0" smtClean="0">
                <a:solidFill>
                  <a:srgbClr val="021053"/>
                </a:solidFill>
              </a:rPr>
              <a:t>policy</a:t>
            </a:r>
            <a:r>
              <a:rPr lang="en-GB" dirty="0" smtClean="0">
                <a:solidFill>
                  <a:srgbClr val="021053"/>
                </a:solidFill>
              </a:rPr>
              <a:t>)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3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021053"/>
                </a:solidFill>
              </a:rPr>
              <a:t>Trustworthyness</a:t>
            </a:r>
            <a:r>
              <a:rPr lang="en-GB" dirty="0" smtClean="0">
                <a:solidFill>
                  <a:srgbClr val="021053"/>
                </a:solidFill>
              </a:rPr>
              <a:t> of ID providers?</a:t>
            </a:r>
            <a:endParaRPr lang="en-GB" dirty="0" smtClean="0">
              <a:solidFill>
                <a:srgbClr val="021053"/>
              </a:solidFill>
            </a:endParaRPr>
          </a:p>
          <a:p>
            <a:pPr marL="749300" lvl="1" indent="-342900" eaLnBrk="1" hangingPunct="1">
              <a:lnSpc>
                <a:spcPct val="100000"/>
              </a:lnSpc>
              <a:spcAft>
                <a:spcPts val="3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no widespread uptake </a:t>
            </a:r>
            <a:r>
              <a:rPr lang="en-GB" dirty="0">
                <a:solidFill>
                  <a:srgbClr val="021053"/>
                </a:solidFill>
              </a:rPr>
              <a:t>in commercial </a:t>
            </a:r>
            <a:r>
              <a:rPr lang="en-GB" dirty="0" smtClean="0">
                <a:solidFill>
                  <a:srgbClr val="021053"/>
                </a:solidFill>
              </a:rPr>
              <a:t>world</a:t>
            </a:r>
            <a:endParaRPr lang="en-GB" sz="24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Privacy? 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21053"/>
                </a:solidFill>
              </a:rPr>
              <a:t>DN contains </a:t>
            </a:r>
            <a:r>
              <a:rPr lang="en-GB" dirty="0">
                <a:solidFill>
                  <a:srgbClr val="021053"/>
                </a:solidFill>
              </a:rPr>
              <a:t>n</a:t>
            </a:r>
            <a:r>
              <a:rPr lang="en-GB" dirty="0" smtClean="0">
                <a:solidFill>
                  <a:srgbClr val="021053"/>
                </a:solidFill>
              </a:rPr>
              <a:t>ame, institution, country 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21053"/>
                </a:solidFill>
              </a:rPr>
              <a:t>n</a:t>
            </a:r>
            <a:r>
              <a:rPr lang="en-GB" dirty="0" smtClean="0">
                <a:solidFill>
                  <a:srgbClr val="021053"/>
                </a:solidFill>
              </a:rPr>
              <a:t>eeded </a:t>
            </a:r>
            <a:r>
              <a:rPr lang="en-GB" dirty="0">
                <a:solidFill>
                  <a:srgbClr val="021053"/>
                </a:solidFill>
              </a:rPr>
              <a:t>o</a:t>
            </a:r>
            <a:r>
              <a:rPr lang="en-GB" dirty="0" smtClean="0">
                <a:solidFill>
                  <a:srgbClr val="021053"/>
                </a:solidFill>
              </a:rPr>
              <a:t>nly to make administrators feel more comfortable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User convenience??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2012, Prague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E3ECB3-06FC-4E1C-BFC8-C30AA80F2677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94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Identity </a:t>
            </a:r>
            <a:r>
              <a:rPr lang="en-GB" sz="3000" dirty="0" smtClean="0">
                <a:solidFill>
                  <a:srgbClr val="021053"/>
                </a:solidFill>
              </a:rPr>
              <a:t>Provisioning </a:t>
            </a:r>
            <a:r>
              <a:rPr lang="en-GB" sz="3000" dirty="0">
                <a:solidFill>
                  <a:srgbClr val="021053"/>
                </a:solidFill>
              </a:rPr>
              <a:t>E</a:t>
            </a:r>
            <a:r>
              <a:rPr lang="en-GB" sz="3000" dirty="0" smtClean="0">
                <a:solidFill>
                  <a:srgbClr val="021053"/>
                </a:solidFill>
              </a:rPr>
              <a:t>lsewhere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Commercial </a:t>
            </a:r>
            <a:r>
              <a:rPr lang="en-GB" sz="2400" dirty="0" smtClean="0">
                <a:solidFill>
                  <a:srgbClr val="021053"/>
                </a:solidFill>
              </a:rPr>
              <a:t>providers trust: 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Full name, address, and bank account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Credit card number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021053"/>
                </a:solidFill>
              </a:rPr>
              <a:t>PostIdent</a:t>
            </a:r>
            <a:r>
              <a:rPr lang="en-GB" sz="2400" dirty="0" smtClean="0">
                <a:solidFill>
                  <a:srgbClr val="021053"/>
                </a:solidFill>
              </a:rPr>
              <a:t>, </a:t>
            </a:r>
            <a:r>
              <a:rPr lang="en-GB" sz="2400" dirty="0" err="1" smtClean="0">
                <a:solidFill>
                  <a:srgbClr val="021053"/>
                </a:solidFill>
              </a:rPr>
              <a:t>Ident.Brief</a:t>
            </a:r>
            <a:r>
              <a:rPr lang="en-GB" sz="2400" dirty="0" smtClean="0">
                <a:solidFill>
                  <a:srgbClr val="021053"/>
                </a:solidFill>
              </a:rPr>
              <a:t>, </a:t>
            </a:r>
            <a:r>
              <a:rPr lang="en-GB" sz="2400" dirty="0" err="1" smtClean="0">
                <a:solidFill>
                  <a:srgbClr val="021053"/>
                </a:solidFill>
              </a:rPr>
              <a:t>Gelbe</a:t>
            </a:r>
            <a:r>
              <a:rPr lang="en-GB" sz="2400" dirty="0" smtClean="0">
                <a:solidFill>
                  <a:srgbClr val="021053"/>
                </a:solidFill>
              </a:rPr>
              <a:t> </a:t>
            </a:r>
            <a:r>
              <a:rPr lang="en-GB" sz="2400" dirty="0" err="1" smtClean="0">
                <a:solidFill>
                  <a:srgbClr val="021053"/>
                </a:solidFill>
              </a:rPr>
              <a:t>Identifikation</a:t>
            </a:r>
            <a:r>
              <a:rPr lang="en-GB" sz="2400" dirty="0" smtClean="0">
                <a:solidFill>
                  <a:srgbClr val="021053"/>
                </a:solidFill>
              </a:rPr>
              <a:t>, …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rgbClr val="021053"/>
                </a:solidFill>
              </a:rPr>
              <a:t>based on ID card, </a:t>
            </a:r>
            <a:r>
              <a:rPr lang="en-GB" sz="2000" dirty="0" smtClean="0">
                <a:solidFill>
                  <a:srgbClr val="021053"/>
                </a:solidFill>
              </a:rPr>
              <a:t>passport</a:t>
            </a:r>
          </a:p>
          <a:p>
            <a:pPr marL="1149350" lvl="2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21053"/>
                </a:solidFill>
              </a:rPr>
              <a:t>Usual way of identification used by public authorities: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21053"/>
                </a:solidFill>
              </a:rPr>
              <a:t>ID card, passport, driving license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21053"/>
                </a:solidFill>
              </a:rPr>
              <a:t>Trusted third party is governmental </a:t>
            </a:r>
            <a:r>
              <a:rPr lang="en-GB" sz="2400" dirty="0" smtClean="0">
                <a:solidFill>
                  <a:srgbClr val="021053"/>
                </a:solidFill>
              </a:rPr>
              <a:t>institution</a:t>
            </a:r>
            <a:endParaRPr lang="en-GB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021053"/>
                </a:solidFill>
              </a:rPr>
              <a:t>Online Identification with electronic ID card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ABD243-1CB3-40E5-9A14-8D4AAE519501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38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German Electronic ID card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defRPr/>
            </a:pPr>
            <a:endParaRPr lang="en-GB" sz="2400" dirty="0" smtClean="0">
              <a:solidFill>
                <a:srgbClr val="021053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defRPr/>
            </a:pPr>
            <a:endParaRPr lang="en-GB" sz="2400" dirty="0" smtClean="0">
              <a:solidFill>
                <a:srgbClr val="021053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51520" y="3429000"/>
            <a:ext cx="4429224" cy="2973388"/>
          </a:xfrm>
        </p:spPr>
        <p:txBody>
          <a:bodyPr/>
          <a:lstStyle/>
          <a:p>
            <a:r>
              <a:rPr lang="de-DE" sz="1600" dirty="0" err="1"/>
              <a:t>Introduced</a:t>
            </a:r>
            <a:r>
              <a:rPr lang="de-DE" sz="1600" dirty="0"/>
              <a:t> 1st Nov, 2011</a:t>
            </a:r>
          </a:p>
          <a:p>
            <a:r>
              <a:rPr lang="de-DE" sz="1600" dirty="0" err="1"/>
              <a:t>Machine</a:t>
            </a:r>
            <a:r>
              <a:rPr lang="de-DE" sz="1600" dirty="0"/>
              <a:t> </a:t>
            </a:r>
            <a:r>
              <a:rPr lang="de-DE" sz="1600" dirty="0" err="1"/>
              <a:t>readable</a:t>
            </a:r>
            <a:r>
              <a:rPr lang="de-DE" sz="1600" dirty="0"/>
              <a:t> </a:t>
            </a:r>
            <a:r>
              <a:rPr lang="de-DE" sz="1600" dirty="0" err="1"/>
              <a:t>travel</a:t>
            </a:r>
            <a:r>
              <a:rPr lang="de-DE" sz="1600" dirty="0"/>
              <a:t> </a:t>
            </a:r>
            <a:r>
              <a:rPr lang="de-DE" sz="1600" dirty="0" err="1"/>
              <a:t>document</a:t>
            </a:r>
            <a:r>
              <a:rPr lang="de-DE" sz="1600" dirty="0"/>
              <a:t> (MRTD) </a:t>
            </a:r>
            <a:r>
              <a:rPr lang="de-DE" sz="1600" dirty="0" err="1"/>
              <a:t>according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smtClean="0"/>
              <a:t>ICAO </a:t>
            </a:r>
            <a:r>
              <a:rPr lang="de-DE" sz="1600" dirty="0" err="1" smtClean="0"/>
              <a:t>specification</a:t>
            </a:r>
            <a:r>
              <a:rPr lang="de-DE" sz="1600" dirty="0" smtClean="0"/>
              <a:t> (</a:t>
            </a:r>
            <a:r>
              <a:rPr lang="de-DE" sz="1600" dirty="0" smtClean="0"/>
              <a:t>International </a:t>
            </a:r>
            <a:r>
              <a:rPr lang="de-DE" sz="1600" dirty="0" err="1" smtClean="0"/>
              <a:t>Civil</a:t>
            </a:r>
            <a:r>
              <a:rPr lang="de-DE" sz="1600" dirty="0" smtClean="0"/>
              <a:t> </a:t>
            </a:r>
            <a:r>
              <a:rPr lang="de-DE" sz="1600" dirty="0" err="1"/>
              <a:t>Aviation</a:t>
            </a:r>
            <a:r>
              <a:rPr lang="de-DE" sz="1600" dirty="0"/>
              <a:t> </a:t>
            </a:r>
            <a:r>
              <a:rPr lang="de-DE" sz="1600" dirty="0" err="1" smtClean="0"/>
              <a:t>Organization</a:t>
            </a:r>
            <a:r>
              <a:rPr lang="de-DE" sz="1600" dirty="0" smtClean="0"/>
              <a:t>)</a:t>
            </a:r>
            <a:endParaRPr lang="de-DE" sz="1600" dirty="0"/>
          </a:p>
          <a:p>
            <a:r>
              <a:rPr lang="de-DE" sz="1600" dirty="0"/>
              <a:t>Integrated RFID </a:t>
            </a:r>
            <a:r>
              <a:rPr lang="de-DE" sz="1600" dirty="0" err="1"/>
              <a:t>chip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contactless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transfer</a:t>
            </a:r>
            <a:endParaRPr lang="de-DE" sz="1600" dirty="0"/>
          </a:p>
          <a:p>
            <a:pPr lvl="1">
              <a:spcAft>
                <a:spcPts val="0"/>
              </a:spcAft>
            </a:pP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container</a:t>
            </a:r>
            <a:endParaRPr lang="de-DE" sz="1600" dirty="0"/>
          </a:p>
          <a:p>
            <a:pPr lvl="1">
              <a:spcAft>
                <a:spcPts val="0"/>
              </a:spcAft>
            </a:pP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/>
              <a:t>cryptographic</a:t>
            </a:r>
            <a:r>
              <a:rPr lang="de-DE" sz="1600" dirty="0"/>
              <a:t> </a:t>
            </a:r>
            <a:r>
              <a:rPr lang="de-DE" sz="1600" dirty="0" err="1"/>
              <a:t>processor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ECC / AES</a:t>
            </a:r>
          </a:p>
          <a:p>
            <a:pPr lvl="1">
              <a:spcAft>
                <a:spcPts val="0"/>
              </a:spcAft>
            </a:pPr>
            <a:r>
              <a:rPr lang="de-DE" sz="1600" dirty="0" err="1"/>
              <a:t>cryptographicly</a:t>
            </a:r>
            <a:r>
              <a:rPr lang="de-DE" sz="1600" dirty="0"/>
              <a:t> strong </a:t>
            </a:r>
            <a:r>
              <a:rPr lang="de-DE" sz="1600" dirty="0" err="1"/>
              <a:t>random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</a:t>
            </a:r>
            <a:r>
              <a:rPr lang="de-DE" sz="1600" dirty="0" err="1"/>
              <a:t>generator</a:t>
            </a:r>
            <a:endParaRPr lang="de-DE" sz="1600" dirty="0"/>
          </a:p>
          <a:p>
            <a:endParaRPr lang="de-DE" sz="1400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>
          <a:xfrm>
            <a:off x="4752974" y="3501008"/>
            <a:ext cx="4211513" cy="2901380"/>
          </a:xfrm>
        </p:spPr>
        <p:txBody>
          <a:bodyPr/>
          <a:lstStyle/>
          <a:p>
            <a:r>
              <a:rPr lang="de-DE" sz="1800" dirty="0" err="1" smtClean="0"/>
              <a:t>ePass</a:t>
            </a:r>
            <a:r>
              <a:rPr lang="de-DE" sz="1800" dirty="0" smtClean="0"/>
              <a:t> </a:t>
            </a:r>
            <a:r>
              <a:rPr lang="de-DE" sz="1800" dirty="0" err="1" smtClean="0"/>
              <a:t>application</a:t>
            </a:r>
            <a:endParaRPr lang="de-DE" sz="1400" dirty="0" smtClean="0"/>
          </a:p>
          <a:p>
            <a:pPr lvl="1"/>
            <a:r>
              <a:rPr lang="de-DE" sz="1400" dirty="0" err="1" smtClean="0"/>
              <a:t>Biometric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r>
              <a:rPr lang="de-DE" sz="1400" dirty="0" smtClean="0"/>
              <a:t>, </a:t>
            </a:r>
            <a:r>
              <a:rPr lang="de-DE" sz="1400" dirty="0" err="1" smtClean="0"/>
              <a:t>fingerprints</a:t>
            </a:r>
            <a:endParaRPr lang="de-DE" sz="1400" dirty="0" smtClean="0"/>
          </a:p>
          <a:p>
            <a:pPr lvl="1"/>
            <a:r>
              <a:rPr lang="de-DE" sz="1400" dirty="0" err="1" smtClean="0"/>
              <a:t>only</a:t>
            </a:r>
            <a:r>
              <a:rPr lang="de-DE" sz="1400" dirty="0" smtClean="0"/>
              <a:t> </a:t>
            </a:r>
            <a:r>
              <a:rPr lang="de-DE" sz="1400" dirty="0" err="1"/>
              <a:t>accessible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public</a:t>
            </a:r>
            <a:r>
              <a:rPr lang="de-DE" sz="1400" dirty="0"/>
              <a:t> </a:t>
            </a:r>
            <a:r>
              <a:rPr lang="de-DE" sz="1400" dirty="0" err="1"/>
              <a:t>authorities</a:t>
            </a:r>
            <a:endParaRPr lang="de-DE" sz="1400" dirty="0"/>
          </a:p>
          <a:p>
            <a:r>
              <a:rPr lang="de-DE" sz="1800" dirty="0" err="1" smtClean="0"/>
              <a:t>eID</a:t>
            </a:r>
            <a:r>
              <a:rPr lang="de-DE" sz="1800" dirty="0" smtClean="0"/>
              <a:t> </a:t>
            </a:r>
            <a:r>
              <a:rPr lang="de-DE" sz="1800" dirty="0" err="1" smtClean="0"/>
              <a:t>application</a:t>
            </a:r>
            <a:endParaRPr lang="de-DE" sz="1800" dirty="0" smtClean="0"/>
          </a:p>
          <a:p>
            <a:pPr lvl="1"/>
            <a:r>
              <a:rPr lang="de-DE" sz="1400" dirty="0" smtClean="0"/>
              <a:t>Personal </a:t>
            </a:r>
            <a:r>
              <a:rPr lang="de-DE" sz="1400" dirty="0" err="1" smtClean="0"/>
              <a:t>data</a:t>
            </a:r>
            <a:r>
              <a:rPr lang="de-DE" sz="1400" dirty="0" smtClean="0"/>
              <a:t> (Name, </a:t>
            </a:r>
            <a:r>
              <a:rPr lang="de-DE" sz="1400" dirty="0" err="1" smtClean="0"/>
              <a:t>date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birth</a:t>
            </a:r>
            <a:r>
              <a:rPr lang="de-DE" sz="1400" dirty="0" smtClean="0"/>
              <a:t>, etc.)</a:t>
            </a:r>
            <a:endParaRPr lang="de-DE" sz="1400" dirty="0"/>
          </a:p>
          <a:p>
            <a:pPr lvl="1"/>
            <a:r>
              <a:rPr lang="de-DE" sz="1400" dirty="0" smtClean="0"/>
              <a:t>Verifikation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age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residence</a:t>
            </a:r>
            <a:endParaRPr lang="de-DE" sz="1400" dirty="0"/>
          </a:p>
          <a:p>
            <a:pPr lvl="1"/>
            <a:r>
              <a:rPr lang="de-DE" sz="1400" dirty="0" err="1" smtClean="0"/>
              <a:t>Restricted</a:t>
            </a:r>
            <a:r>
              <a:rPr lang="de-DE" sz="1400" dirty="0" smtClean="0"/>
              <a:t> </a:t>
            </a:r>
            <a:r>
              <a:rPr lang="de-DE" sz="1400" dirty="0" err="1" smtClean="0"/>
              <a:t>identification</a:t>
            </a:r>
            <a:r>
              <a:rPr lang="de-DE" sz="1400" dirty="0" smtClean="0"/>
              <a:t> (Pseudonym)</a:t>
            </a:r>
            <a:endParaRPr lang="de-DE" sz="1400" dirty="0"/>
          </a:p>
          <a:p>
            <a:r>
              <a:rPr lang="de-DE" sz="1800" dirty="0" err="1" smtClean="0"/>
              <a:t>eSign</a:t>
            </a:r>
            <a:r>
              <a:rPr lang="de-DE" sz="1800" dirty="0" smtClean="0"/>
              <a:t> </a:t>
            </a:r>
            <a:r>
              <a:rPr lang="de-DE" sz="1800" dirty="0" err="1" smtClean="0"/>
              <a:t>application</a:t>
            </a:r>
            <a:endParaRPr lang="de-DE" sz="1800" dirty="0" smtClean="0"/>
          </a:p>
          <a:p>
            <a:pPr lvl="1"/>
            <a:r>
              <a:rPr lang="de-DE" sz="1400" dirty="0" err="1" smtClean="0"/>
              <a:t>eSignature</a:t>
            </a:r>
            <a:r>
              <a:rPr lang="de-DE" sz="1400" dirty="0" smtClean="0"/>
              <a:t> </a:t>
            </a:r>
            <a:r>
              <a:rPr lang="de-DE" sz="1400" dirty="0" err="1" smtClean="0"/>
              <a:t>key</a:t>
            </a:r>
            <a:r>
              <a:rPr lang="de-DE" sz="1400" dirty="0" smtClean="0"/>
              <a:t>, X.509 </a:t>
            </a:r>
            <a:r>
              <a:rPr lang="de-DE" sz="1400" dirty="0" err="1" smtClean="0"/>
              <a:t>certificate</a:t>
            </a:r>
            <a:endParaRPr lang="de-DE" sz="1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Technical Forum 2012, Prague</a:t>
            </a:r>
            <a:endParaRPr lang="en-GB" dirty="0"/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1484784"/>
            <a:ext cx="5904656" cy="1872208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E712A4C-0349-4311-9EE1-B6F04724E371}" type="datetime5">
              <a:rPr lang="en-US" smtClean="0"/>
              <a:t>19-Sep-12</a:t>
            </a:fld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EC325B-CFBE-4AE0-898A-254087DE8B5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156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Technological issues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Secure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communication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between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Service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provider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and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eID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server</a:t>
            </a:r>
            <a:endParaRPr lang="de-DE" sz="2000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specified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in „Technische Richtlinie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eID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-Server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” (BSI-03130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)</a:t>
            </a:r>
            <a:endParaRPr lang="de-DE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exchange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of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SOAP </a:t>
            </a:r>
          </a:p>
          <a:p>
            <a:pPr marL="1200150" lvl="2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encryption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on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transport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layer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using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smtClean="0">
                <a:solidFill>
                  <a:srgbClr val="021053"/>
                </a:solidFill>
                <a:latin typeface="+mn-lt"/>
                <a:cs typeface="+mn-cs"/>
              </a:rPr>
              <a:t>SSL/TLS.</a:t>
            </a: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21053"/>
                </a:solidFill>
                <a:latin typeface="+mn-lt"/>
                <a:cs typeface="+mn-cs"/>
              </a:rPr>
              <a:t>or</a:t>
            </a:r>
            <a:r>
              <a:rPr lang="de-DE" dirty="0" smtClean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SAML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messages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using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HTTPS</a:t>
            </a:r>
          </a:p>
          <a:p>
            <a:pPr marL="1257300" lvl="2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according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to„Web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Browser SSO 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Profile“ 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(OASIS)</a:t>
            </a:r>
            <a:endParaRPr lang="de-DE" sz="1600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1257300" lvl="2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XML-Encryption 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and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XMLDSIG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based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on X.509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certs</a:t>
            </a:r>
            <a:endParaRPr lang="de-DE" sz="1600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1257300" lvl="2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SAML </a:t>
            </a:r>
            <a:r>
              <a:rPr lang="de-DE" sz="1600" dirty="0" err="1" smtClean="0">
                <a:solidFill>
                  <a:srgbClr val="021053"/>
                </a:solidFill>
                <a:latin typeface="+mn-lt"/>
                <a:cs typeface="+mn-cs"/>
              </a:rPr>
              <a:t>answer</a:t>
            </a:r>
            <a:r>
              <a:rPr lang="de-DE" sz="1600" dirty="0" smtClean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err="1" smtClean="0">
                <a:solidFill>
                  <a:srgbClr val="021053"/>
                </a:solidFill>
                <a:latin typeface="+mn-lt"/>
                <a:cs typeface="+mn-cs"/>
              </a:rPr>
              <a:t>encrypted</a:t>
            </a:r>
            <a:r>
              <a:rPr lang="de-DE" sz="1600" dirty="0" smtClean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as</a:t>
            </a:r>
            <a:r>
              <a:rPr lang="de-DE" sz="16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1600" dirty="0" err="1">
                <a:solidFill>
                  <a:srgbClr val="021053"/>
                </a:solidFill>
                <a:latin typeface="+mn-lt"/>
                <a:cs typeface="+mn-cs"/>
              </a:rPr>
              <a:t>well</a:t>
            </a:r>
            <a:endParaRPr lang="de-DE" sz="1600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endParaRPr lang="de-DE" sz="2000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342900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Secure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communication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between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eID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server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and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eID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sz="2000" dirty="0" err="1">
                <a:solidFill>
                  <a:srgbClr val="021053"/>
                </a:solidFill>
                <a:latin typeface="+mn-lt"/>
                <a:cs typeface="+mn-cs"/>
              </a:rPr>
              <a:t>card</a:t>
            </a:r>
            <a:r>
              <a:rPr lang="de-DE" sz="2000" dirty="0">
                <a:solidFill>
                  <a:srgbClr val="021053"/>
                </a:solidFill>
                <a:latin typeface="+mn-lt"/>
                <a:cs typeface="+mn-cs"/>
              </a:rPr>
              <a:t> API</a:t>
            </a: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complex</a:t>
            </a:r>
            <a:endParaRPr lang="de-DE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application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provided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by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eID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service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provider</a:t>
            </a:r>
            <a:endParaRPr lang="de-DE" dirty="0">
              <a:solidFill>
                <a:srgbClr val="021053"/>
              </a:solidFill>
              <a:latin typeface="+mn-lt"/>
              <a:cs typeface="+mn-cs"/>
            </a:endParaRPr>
          </a:p>
          <a:p>
            <a:pPr marL="800100" lvl="1" indent="-342900"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</a:pP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detailed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knowledge</a:t>
            </a:r>
            <a:r>
              <a:rPr lang="de-DE" dirty="0">
                <a:solidFill>
                  <a:srgbClr val="021053"/>
                </a:solidFill>
                <a:latin typeface="+mn-lt"/>
                <a:cs typeface="+mn-cs"/>
              </a:rPr>
              <a:t> not </a:t>
            </a:r>
            <a:r>
              <a:rPr lang="de-DE" dirty="0" err="1">
                <a:solidFill>
                  <a:srgbClr val="021053"/>
                </a:solidFill>
                <a:latin typeface="+mn-lt"/>
                <a:cs typeface="+mn-cs"/>
              </a:rPr>
              <a:t>required</a:t>
            </a:r>
            <a:endParaRPr lang="de-DE" dirty="0">
              <a:solidFill>
                <a:srgbClr val="021053"/>
              </a:solidFill>
              <a:latin typeface="+mn-lt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C51D038-E017-4F8A-B90E-B031A2ECD1B6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63" y="2492896"/>
            <a:ext cx="1971950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55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Research on German Electronic ID card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5517232"/>
            <a:ext cx="813593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50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21053"/>
                </a:solidFill>
                <a:latin typeface="+mn-lt"/>
                <a:cs typeface="+mn-cs"/>
              </a:rPr>
              <a:t>LRZ</a:t>
            </a:r>
          </a:p>
          <a:p>
            <a:pPr marL="749300" lvl="1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50000"/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21053"/>
                </a:solidFill>
                <a:latin typeface="+mn-lt"/>
                <a:cs typeface="+mn-cs"/>
              </a:rPr>
              <a:t>Stude</a:t>
            </a:r>
            <a:r>
              <a:rPr lang="en-GB" sz="2000" dirty="0">
                <a:solidFill>
                  <a:srgbClr val="021053"/>
                </a:solidFill>
                <a:latin typeface="+mn-lt"/>
                <a:cs typeface="+mn-cs"/>
              </a:rPr>
              <a:t>nt project to set up basic web service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619250"/>
            <a:ext cx="4133031" cy="3537942"/>
          </a:xfrm>
        </p:spPr>
        <p:txBody>
          <a:bodyPr/>
          <a:lstStyle/>
          <a:p>
            <a:r>
              <a:rPr lang="de-DE" sz="2000" dirty="0" err="1" smtClean="0"/>
              <a:t>FhG</a:t>
            </a:r>
            <a:r>
              <a:rPr lang="de-DE" sz="2000" dirty="0" smtClean="0"/>
              <a:t>-SIT (</a:t>
            </a:r>
            <a:r>
              <a:rPr lang="en-US" sz="2000" dirty="0" smtClean="0"/>
              <a:t>Institute </a:t>
            </a:r>
            <a:r>
              <a:rPr lang="en-US" sz="2000" dirty="0"/>
              <a:t>for Secure Information </a:t>
            </a:r>
            <a:r>
              <a:rPr lang="en-US" sz="2000" dirty="0" smtClean="0"/>
              <a:t>Technology)</a:t>
            </a:r>
          </a:p>
          <a:p>
            <a:pPr lvl="1"/>
            <a:r>
              <a:rPr lang="en-US" sz="1800" dirty="0" smtClean="0"/>
              <a:t>Leading </a:t>
            </a:r>
            <a:r>
              <a:rPr lang="en-US" sz="1800" dirty="0"/>
              <a:t>expert for IT Security</a:t>
            </a:r>
          </a:p>
          <a:p>
            <a:pPr lvl="1"/>
            <a:r>
              <a:rPr lang="en-US" sz="1800" dirty="0"/>
              <a:t>Competence Center new </a:t>
            </a:r>
            <a:r>
              <a:rPr lang="en-US" sz="1800" dirty="0" err="1"/>
              <a:t>eID</a:t>
            </a:r>
            <a:r>
              <a:rPr lang="en-US" sz="1800" dirty="0"/>
              <a:t> </a:t>
            </a:r>
            <a:r>
              <a:rPr lang="en-US" sz="1800" dirty="0" smtClean="0"/>
              <a:t>Card</a:t>
            </a:r>
          </a:p>
          <a:p>
            <a:pPr lvl="1"/>
            <a:r>
              <a:rPr lang="en-US" sz="1800" dirty="0" smtClean="0"/>
              <a:t>Cooperation </a:t>
            </a:r>
            <a:r>
              <a:rPr lang="en-US" sz="1800" dirty="0"/>
              <a:t>with public authorities </a:t>
            </a:r>
          </a:p>
          <a:p>
            <a:pPr lvl="1"/>
            <a:r>
              <a:rPr lang="en-US" sz="1800" dirty="0"/>
              <a:t>Consulting about </a:t>
            </a:r>
            <a:r>
              <a:rPr lang="en-US" sz="1800" dirty="0" err="1"/>
              <a:t>eID</a:t>
            </a:r>
            <a:r>
              <a:rPr lang="en-US" sz="1800" dirty="0"/>
              <a:t> Card integration</a:t>
            </a:r>
          </a:p>
          <a:p>
            <a:pPr lvl="1"/>
            <a:r>
              <a:rPr lang="de-DE" sz="1800" dirty="0"/>
              <a:t>Security </a:t>
            </a:r>
            <a:r>
              <a:rPr lang="de-DE" sz="1800" dirty="0" err="1" smtClean="0"/>
              <a:t>Testing</a:t>
            </a:r>
            <a:endParaRPr lang="de-DE" sz="20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974" y="1619250"/>
            <a:ext cx="4211514" cy="4783138"/>
          </a:xfrm>
        </p:spPr>
        <p:txBody>
          <a:bodyPr/>
          <a:lstStyle/>
          <a:p>
            <a:r>
              <a:rPr lang="de-DE" sz="2000" dirty="0" smtClean="0"/>
              <a:t>DFN (German NREN)</a:t>
            </a:r>
            <a:endParaRPr lang="de-DE" sz="2000" dirty="0" smtClean="0"/>
          </a:p>
          <a:p>
            <a:pPr lvl="1"/>
            <a:r>
              <a:rPr lang="de-DE" sz="1800" dirty="0" err="1" smtClean="0"/>
              <a:t>tests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remote </a:t>
            </a:r>
            <a:r>
              <a:rPr lang="de-DE" sz="1800" dirty="0" err="1" smtClean="0"/>
              <a:t>identification</a:t>
            </a:r>
            <a:endParaRPr lang="de-DE" sz="1800" dirty="0"/>
          </a:p>
          <a:p>
            <a:pPr lvl="1"/>
            <a:r>
              <a:rPr lang="de-DE" sz="1800" dirty="0" err="1" smtClean="0"/>
              <a:t>development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web </a:t>
            </a:r>
            <a:r>
              <a:rPr lang="de-DE" sz="1800" dirty="0" err="1" smtClean="0"/>
              <a:t>application</a:t>
            </a:r>
            <a:endParaRPr lang="de-DE" sz="1800" dirty="0" smtClean="0"/>
          </a:p>
          <a:p>
            <a:pPr lvl="1"/>
            <a:r>
              <a:rPr lang="de-DE" sz="1800" dirty="0" err="1" smtClean="0"/>
              <a:t>can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used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creation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X.509 </a:t>
            </a:r>
            <a:r>
              <a:rPr lang="de-DE" sz="1800" dirty="0" err="1" smtClean="0"/>
              <a:t>certificates</a:t>
            </a:r>
            <a:endParaRPr lang="de-DE" sz="1400" dirty="0" smtClean="0"/>
          </a:p>
          <a:p>
            <a:pPr lvl="1"/>
            <a:r>
              <a:rPr lang="de-DE" sz="1800" dirty="0" smtClean="0"/>
              <a:t>2-factor </a:t>
            </a:r>
            <a:r>
              <a:rPr lang="de-DE" sz="1800" dirty="0" err="1" smtClean="0"/>
              <a:t>authentication</a:t>
            </a:r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r>
              <a:rPr lang="de-DE" sz="1800" dirty="0"/>
              <a:t>https://</a:t>
            </a:r>
            <a:r>
              <a:rPr lang="de-DE" sz="1800" dirty="0" smtClean="0"/>
              <a:t>www.pki.dfn.de/fileadmin</a:t>
            </a:r>
            <a:r>
              <a:rPr lang="de-DE" sz="1800" dirty="0" smtClean="0"/>
              <a:t>/</a:t>
            </a:r>
            <a:br>
              <a:rPr lang="de-DE" sz="1800" dirty="0" smtClean="0"/>
            </a:br>
            <a:r>
              <a:rPr lang="de-DE" sz="1800" dirty="0" smtClean="0"/>
              <a:t>PKI/DFN-</a:t>
            </a:r>
            <a:r>
              <a:rPr lang="de-DE" sz="1800" dirty="0" err="1" smtClean="0"/>
              <a:t>PKI_Offener</a:t>
            </a:r>
            <a:r>
              <a:rPr lang="de-DE" sz="1800" dirty="0" smtClean="0"/>
              <a:t>_</a:t>
            </a:r>
            <a:br>
              <a:rPr lang="de-DE" sz="1800" dirty="0" smtClean="0"/>
            </a:br>
            <a:r>
              <a:rPr lang="de-DE" sz="1800" dirty="0" smtClean="0"/>
              <a:t>Anwendungstest_eID.pdf 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 smtClean="0"/>
              <a:t>in German)</a:t>
            </a:r>
          </a:p>
          <a:p>
            <a:pPr lvl="1"/>
            <a:endParaRPr lang="de-DE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A4C8E53-9DBA-4F6B-9FAC-5D73C2725B16}" type="datetime5">
              <a:rPr lang="en-US" smtClean="0"/>
              <a:t>19-Sep-12</a:t>
            </a:fld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EC325B-CFBE-4AE0-898A-254087DE8B5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912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2775" y="179388"/>
            <a:ext cx="73072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21053"/>
              </a:buClr>
            </a:pPr>
            <a:r>
              <a:rPr lang="en-GB" sz="3000" dirty="0" smtClean="0">
                <a:solidFill>
                  <a:srgbClr val="021053"/>
                </a:solidFill>
              </a:rPr>
              <a:t>A Small Application for Reading </a:t>
            </a:r>
            <a:r>
              <a:rPr lang="en-GB" sz="3000" dirty="0" err="1" smtClean="0">
                <a:solidFill>
                  <a:srgbClr val="021053"/>
                </a:solidFill>
              </a:rPr>
              <a:t>eID</a:t>
            </a:r>
            <a:r>
              <a:rPr lang="en-GB" sz="3000" dirty="0" smtClean="0">
                <a:solidFill>
                  <a:srgbClr val="021053"/>
                </a:solidFill>
              </a:rPr>
              <a:t> Data</a:t>
            </a:r>
            <a:endParaRPr lang="en-GB" sz="3000" dirty="0">
              <a:solidFill>
                <a:srgbClr val="021053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2775" y="1619250"/>
            <a:ext cx="81359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1pPr>
            <a:lvl2pPr marL="742950" indent="-28575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2pPr>
            <a:lvl3pPr marL="11430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3pPr>
            <a:lvl4pPr marL="16002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4pPr>
            <a:lvl5pPr marL="2057400" indent="-228600" eaLnBrk="0" hangingPunct="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5pPr>
            <a:lvl6pPr marL="25146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6pPr>
            <a:lvl7pPr marL="29718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7pPr>
            <a:lvl8pPr marL="34290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8pPr>
            <a:lvl9pPr marL="3886200" indent="-228600" defTabSz="449263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chemeClr val="bg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21053"/>
                </a:solidFill>
              </a:rPr>
              <a:t>Used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to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learn</a:t>
            </a:r>
            <a:r>
              <a:rPr lang="de-DE" sz="2000" dirty="0" smtClean="0">
                <a:solidFill>
                  <a:srgbClr val="021053"/>
                </a:solidFill>
              </a:rPr>
              <a:t> in </a:t>
            </a:r>
            <a:r>
              <a:rPr lang="de-DE" sz="2000" dirty="0" err="1" smtClean="0">
                <a:solidFill>
                  <a:srgbClr val="021053"/>
                </a:solidFill>
              </a:rPr>
              <a:t>detail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about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the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technologies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and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experience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obstacles</a:t>
            </a:r>
            <a:r>
              <a:rPr lang="de-DE" sz="2000" dirty="0" smtClean="0">
                <a:solidFill>
                  <a:srgbClr val="021053"/>
                </a:solidFill>
              </a:rPr>
              <a:t> on </a:t>
            </a:r>
            <a:r>
              <a:rPr lang="de-DE" sz="2000" dirty="0" err="1" smtClean="0">
                <a:solidFill>
                  <a:srgbClr val="021053"/>
                </a:solidFill>
              </a:rPr>
              <a:t>the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way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of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adopting</a:t>
            </a:r>
            <a:r>
              <a:rPr lang="de-DE" sz="2000" dirty="0" smtClean="0">
                <a:solidFill>
                  <a:srgbClr val="021053"/>
                </a:solidFill>
              </a:rPr>
              <a:t> such a </a:t>
            </a:r>
            <a:r>
              <a:rPr lang="de-DE" sz="2000" dirty="0" err="1" smtClean="0">
                <a:solidFill>
                  <a:srgbClr val="021053"/>
                </a:solidFill>
              </a:rPr>
              <a:t>service</a:t>
            </a:r>
            <a:endParaRPr lang="de-DE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err="1" smtClean="0">
                <a:solidFill>
                  <a:srgbClr val="021053"/>
                </a:solidFill>
              </a:rPr>
              <a:t>Developed</a:t>
            </a:r>
            <a:r>
              <a:rPr lang="de-DE" sz="2000" dirty="0" smtClean="0">
                <a:solidFill>
                  <a:srgbClr val="021053"/>
                </a:solidFill>
              </a:rPr>
              <a:t> a Java-</a:t>
            </a:r>
            <a:r>
              <a:rPr lang="de-DE" sz="2000" dirty="0" err="1" smtClean="0">
                <a:solidFill>
                  <a:srgbClr val="021053"/>
                </a:solidFill>
              </a:rPr>
              <a:t>based</a:t>
            </a:r>
            <a:r>
              <a:rPr lang="de-DE" sz="2000" dirty="0" smtClean="0">
                <a:solidFill>
                  <a:srgbClr val="021053"/>
                </a:solidFill>
              </a:rPr>
              <a:t> web </a:t>
            </a:r>
            <a:r>
              <a:rPr lang="de-DE" sz="2000" dirty="0" err="1" smtClean="0">
                <a:solidFill>
                  <a:srgbClr val="021053"/>
                </a:solidFill>
              </a:rPr>
              <a:t>application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to</a:t>
            </a:r>
            <a:r>
              <a:rPr lang="de-DE" sz="2000" dirty="0" smtClean="0">
                <a:solidFill>
                  <a:srgbClr val="021053"/>
                </a:solidFill>
              </a:rPr>
              <a:t>  </a:t>
            </a:r>
            <a:r>
              <a:rPr lang="de-DE" sz="2000" dirty="0" err="1" smtClean="0">
                <a:solidFill>
                  <a:srgbClr val="021053"/>
                </a:solidFill>
              </a:rPr>
              <a:t>read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eID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data</a:t>
            </a:r>
            <a:endParaRPr lang="de-DE" sz="2000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Chose </a:t>
            </a:r>
            <a:r>
              <a:rPr lang="de-DE" sz="2000" dirty="0" err="1" smtClean="0">
                <a:solidFill>
                  <a:srgbClr val="021053"/>
                </a:solidFill>
              </a:rPr>
              <a:t>eID</a:t>
            </a:r>
            <a:r>
              <a:rPr lang="de-DE" sz="2000" dirty="0" smtClean="0">
                <a:solidFill>
                  <a:srgbClr val="021053"/>
                </a:solidFill>
              </a:rPr>
              <a:t>-Service „</a:t>
            </a:r>
            <a:r>
              <a:rPr lang="de-DE" sz="2000" dirty="0" err="1">
                <a:solidFill>
                  <a:srgbClr val="021053"/>
                </a:solidFill>
              </a:rPr>
              <a:t>Governikus</a:t>
            </a:r>
            <a:r>
              <a:rPr lang="de-DE" sz="2000" dirty="0">
                <a:solidFill>
                  <a:srgbClr val="021053"/>
                </a:solidFill>
              </a:rPr>
              <a:t> </a:t>
            </a:r>
            <a:r>
              <a:rPr lang="de-DE" sz="2000" dirty="0" err="1">
                <a:solidFill>
                  <a:srgbClr val="021053"/>
                </a:solidFill>
              </a:rPr>
              <a:t>Autent</a:t>
            </a:r>
            <a:r>
              <a:rPr lang="de-DE" sz="2000" dirty="0">
                <a:solidFill>
                  <a:srgbClr val="021053"/>
                </a:solidFill>
              </a:rPr>
              <a:t>“ </a:t>
            </a:r>
            <a:r>
              <a:rPr lang="de-DE" sz="2000" dirty="0" err="1" smtClean="0">
                <a:solidFill>
                  <a:srgbClr val="021053"/>
                </a:solidFill>
              </a:rPr>
              <a:t>of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the</a:t>
            </a:r>
            <a:r>
              <a:rPr lang="de-DE" sz="2000" dirty="0" smtClean="0">
                <a:solidFill>
                  <a:srgbClr val="021053"/>
                </a:solidFill>
              </a:rPr>
              <a:t> BOS </a:t>
            </a:r>
            <a:r>
              <a:rPr lang="de-DE" sz="2000" dirty="0">
                <a:solidFill>
                  <a:srgbClr val="021053"/>
                </a:solidFill>
              </a:rPr>
              <a:t>GmbH &amp; Co. KG </a:t>
            </a:r>
            <a:r>
              <a:rPr lang="de-DE" sz="2000" dirty="0" smtClean="0">
                <a:solidFill>
                  <a:srgbClr val="021053"/>
                </a:solidFill>
              </a:rPr>
              <a:t>(Bremen,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de-DE" sz="2000" dirty="0">
                <a:solidFill>
                  <a:schemeClr val="accent6">
                    <a:lumMod val="75000"/>
                  </a:schemeClr>
                </a:solidFill>
              </a:rPr>
              <a:t>://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</a:rPr>
              <a:t>www.bos-bremen.de</a:t>
            </a:r>
            <a:r>
              <a:rPr lang="de-DE" sz="2000" dirty="0" smtClean="0">
                <a:solidFill>
                  <a:srgbClr val="021053"/>
                </a:solidFill>
              </a:rPr>
              <a:t>) </a:t>
            </a:r>
            <a:r>
              <a:rPr lang="de-DE" sz="2000" dirty="0" err="1" smtClean="0">
                <a:solidFill>
                  <a:srgbClr val="021053"/>
                </a:solidFill>
              </a:rPr>
              <a:t>for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testing</a:t>
            </a:r>
            <a:endParaRPr lang="de-DE" sz="2000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Chose Web </a:t>
            </a:r>
            <a:r>
              <a:rPr lang="de-DE" sz="2000" dirty="0">
                <a:solidFill>
                  <a:srgbClr val="021053"/>
                </a:solidFill>
              </a:rPr>
              <a:t>Service </a:t>
            </a:r>
            <a:r>
              <a:rPr lang="de-DE" sz="2000" dirty="0" err="1" smtClean="0">
                <a:solidFill>
                  <a:srgbClr val="021053"/>
                </a:solidFill>
              </a:rPr>
              <a:t>according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to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br>
              <a:rPr lang="de-DE" sz="2000" dirty="0" smtClean="0">
                <a:solidFill>
                  <a:srgbClr val="021053"/>
                </a:solidFill>
              </a:rPr>
            </a:br>
            <a:r>
              <a:rPr lang="de-DE" sz="2000" dirty="0" smtClean="0">
                <a:solidFill>
                  <a:srgbClr val="021053"/>
                </a:solidFill>
              </a:rPr>
              <a:t>TR-03130 </a:t>
            </a:r>
            <a:r>
              <a:rPr lang="de-DE" sz="2000" dirty="0" err="1" smtClean="0">
                <a:solidFill>
                  <a:srgbClr val="021053"/>
                </a:solidFill>
              </a:rPr>
              <a:t>of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the</a:t>
            </a:r>
            <a:r>
              <a:rPr lang="de-DE" sz="2000" dirty="0" smtClean="0">
                <a:solidFill>
                  <a:srgbClr val="021053"/>
                </a:solidFill>
              </a:rPr>
              <a:t> BSI </a:t>
            </a:r>
            <a:r>
              <a:rPr lang="de-DE" sz="2000" dirty="0" err="1" smtClean="0">
                <a:solidFill>
                  <a:srgbClr val="021053"/>
                </a:solidFill>
              </a:rPr>
              <a:t>for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connecting</a:t>
            </a:r>
            <a:r>
              <a:rPr lang="de-DE" sz="2000" dirty="0" smtClean="0">
                <a:solidFill>
                  <a:srgbClr val="021053"/>
                </a:solidFill>
              </a:rPr>
              <a:t>.</a:t>
            </a:r>
            <a:endParaRPr lang="de-DE" sz="2000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BOS </a:t>
            </a:r>
            <a:r>
              <a:rPr lang="de-DE" sz="2000" dirty="0" err="1" smtClean="0">
                <a:solidFill>
                  <a:srgbClr val="021053"/>
                </a:solidFill>
              </a:rPr>
              <a:t>provided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the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necessary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br>
              <a:rPr lang="de-DE" sz="2000" dirty="0" smtClean="0">
                <a:solidFill>
                  <a:srgbClr val="021053"/>
                </a:solidFill>
              </a:rPr>
            </a:br>
            <a:r>
              <a:rPr lang="de-DE" sz="2000" dirty="0" err="1" smtClean="0">
                <a:solidFill>
                  <a:srgbClr val="021053"/>
                </a:solidFill>
              </a:rPr>
              <a:t>test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authorization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certificates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br>
              <a:rPr lang="de-DE" sz="2000" dirty="0" smtClean="0">
                <a:solidFill>
                  <a:srgbClr val="021053"/>
                </a:solidFill>
              </a:rPr>
            </a:br>
            <a:r>
              <a:rPr lang="de-DE" sz="2000" dirty="0" err="1" smtClean="0">
                <a:solidFill>
                  <a:srgbClr val="021053"/>
                </a:solidFill>
              </a:rPr>
              <a:t>of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the</a:t>
            </a:r>
            <a:r>
              <a:rPr lang="de-DE" sz="2000" dirty="0" smtClean="0">
                <a:solidFill>
                  <a:srgbClr val="021053"/>
                </a:solidFill>
              </a:rPr>
              <a:t> BVA </a:t>
            </a:r>
            <a:r>
              <a:rPr lang="de-DE" sz="2000" dirty="0" err="1" smtClean="0">
                <a:solidFill>
                  <a:srgbClr val="021053"/>
                </a:solidFill>
              </a:rPr>
              <a:t>as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well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as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test</a:t>
            </a:r>
            <a:r>
              <a:rPr lang="de-DE" sz="2000" dirty="0" smtClean="0">
                <a:solidFill>
                  <a:srgbClr val="021053"/>
                </a:solidFill>
              </a:rPr>
              <a:t> ID </a:t>
            </a:r>
            <a:r>
              <a:rPr lang="de-DE" sz="2000" dirty="0" err="1" smtClean="0">
                <a:solidFill>
                  <a:srgbClr val="021053"/>
                </a:solidFill>
              </a:rPr>
              <a:t>cards</a:t>
            </a:r>
            <a:r>
              <a:rPr lang="de-DE" sz="2000" dirty="0" smtClean="0">
                <a:solidFill>
                  <a:srgbClr val="021053"/>
                </a:solidFill>
              </a:rPr>
              <a:t>.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Arial" pitchFamily="34" charset="0"/>
              <a:buChar char="•"/>
              <a:defRPr/>
            </a:pPr>
            <a:endParaRPr lang="de-DE" sz="2000" dirty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Wingdings" pitchFamily="2" charset="2"/>
              <a:buChar char="Ø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Technology </a:t>
            </a:r>
            <a:r>
              <a:rPr lang="de-DE" sz="2000" dirty="0" err="1" smtClean="0">
                <a:solidFill>
                  <a:srgbClr val="021053"/>
                </a:solidFill>
              </a:rPr>
              <a:t>quite</a:t>
            </a:r>
            <a:r>
              <a:rPr lang="de-DE" sz="2000" dirty="0" smtClean="0">
                <a:solidFill>
                  <a:srgbClr val="021053"/>
                </a:solidFill>
              </a:rPr>
              <a:t> simple </a:t>
            </a:r>
            <a:r>
              <a:rPr lang="de-DE" sz="2000" dirty="0" err="1" smtClean="0">
                <a:solidFill>
                  <a:srgbClr val="021053"/>
                </a:solidFill>
              </a:rPr>
              <a:t>to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apply</a:t>
            </a:r>
            <a:endParaRPr lang="de-DE" sz="2000" dirty="0" smtClean="0">
              <a:solidFill>
                <a:srgbClr val="021053"/>
              </a:solidFill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600"/>
              </a:spcAft>
              <a:buClr>
                <a:srgbClr val="BF8A0B"/>
              </a:buClr>
              <a:buSzPct val="110000"/>
              <a:buFont typeface="Wingdings" pitchFamily="2" charset="2"/>
              <a:buChar char="Ø"/>
              <a:defRPr/>
            </a:pPr>
            <a:r>
              <a:rPr lang="de-DE" sz="2000" dirty="0" smtClean="0">
                <a:solidFill>
                  <a:srgbClr val="021053"/>
                </a:solidFill>
              </a:rPr>
              <a:t>Administrative </a:t>
            </a:r>
            <a:r>
              <a:rPr lang="de-DE" sz="2000" dirty="0" err="1" smtClean="0">
                <a:solidFill>
                  <a:srgbClr val="021053"/>
                </a:solidFill>
              </a:rPr>
              <a:t>hurdles</a:t>
            </a:r>
            <a:r>
              <a:rPr lang="de-DE" sz="2000" dirty="0" smtClean="0">
                <a:solidFill>
                  <a:srgbClr val="021053"/>
                </a:solidFill>
              </a:rPr>
              <a:t> </a:t>
            </a:r>
            <a:r>
              <a:rPr lang="de-DE" sz="2000" dirty="0" err="1" smtClean="0">
                <a:solidFill>
                  <a:srgbClr val="021053"/>
                </a:solidFill>
              </a:rPr>
              <a:t>are</a:t>
            </a:r>
            <a:r>
              <a:rPr lang="de-DE" sz="2000" dirty="0" smtClean="0">
                <a:solidFill>
                  <a:srgbClr val="021053"/>
                </a:solidFill>
              </a:rPr>
              <a:t> HIGH</a:t>
            </a:r>
            <a:endParaRPr lang="de-DE" sz="2000" dirty="0">
              <a:solidFill>
                <a:srgbClr val="021053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Technical Forum 2012, Prague</a:t>
            </a:r>
            <a:endParaRPr lang="en-GB"/>
          </a:p>
        </p:txBody>
      </p:sp>
      <p:pic>
        <p:nvPicPr>
          <p:cNvPr id="8" name="Grafik 7"/>
          <p:cNvPicPr/>
          <p:nvPr/>
        </p:nvPicPr>
        <p:blipFill rotWithShape="1">
          <a:blip r:embed="rId3"/>
          <a:srcRect l="25001" t="21120" r="25224" b="16406"/>
          <a:stretch/>
        </p:blipFill>
        <p:spPr>
          <a:xfrm>
            <a:off x="5154989" y="3656550"/>
            <a:ext cx="3809499" cy="2580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6E9F97-C448-476A-B7DD-C9B246EC24A0}" type="datetime5">
              <a:rPr lang="en-US" smtClean="0"/>
              <a:t>19-Sep-12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42E30B0-B34A-4209-BA3D-D57F1B26E8F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8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Bildschirmpräsentation (4:3)</PresentationFormat>
  <Paragraphs>281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Larissa-Design</vt:lpstr>
      <vt:lpstr>2_Larissa-Design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Frank, Anton</dc:creator>
  <cp:lastModifiedBy>Frank, Anton</cp:lastModifiedBy>
  <cp:revision>188</cp:revision>
  <cp:lastPrinted>2011-11-16T15:04:05Z</cp:lastPrinted>
  <dcterms:modified xsi:type="dcterms:W3CDTF">2012-09-19T10:22:02Z</dcterms:modified>
</cp:coreProperties>
</file>