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18"/>
  </p:notesMasterIdLst>
  <p:sldIdLst>
    <p:sldId id="473" r:id="rId4"/>
    <p:sldId id="489" r:id="rId5"/>
    <p:sldId id="504" r:id="rId6"/>
    <p:sldId id="497" r:id="rId7"/>
    <p:sldId id="511" r:id="rId8"/>
    <p:sldId id="491" r:id="rId9"/>
    <p:sldId id="505" r:id="rId10"/>
    <p:sldId id="509" r:id="rId11"/>
    <p:sldId id="510" r:id="rId12"/>
    <p:sldId id="507" r:id="rId13"/>
    <p:sldId id="499" r:id="rId14"/>
    <p:sldId id="503" r:id="rId15"/>
    <p:sldId id="512" r:id="rId16"/>
    <p:sldId id="513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66430" autoAdjust="0"/>
  </p:normalViewPr>
  <p:slideViewPr>
    <p:cSldViewPr>
      <p:cViewPr>
        <p:scale>
          <a:sx n="68" d="100"/>
          <a:sy n="68" d="100"/>
        </p:scale>
        <p:origin x="-1500" y="186"/>
      </p:cViewPr>
      <p:guideLst>
        <p:guide orient="horz" pos="2160"/>
        <p:guide pos="2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DC7A8-AAC8-42A6-804A-BC1672A57661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4BB10-984F-481E-9D34-B4E472410129}">
      <dgm:prSet phldrT="[Text]"/>
      <dgm:spPr/>
      <dgm:t>
        <a:bodyPr/>
        <a:lstStyle/>
        <a:p>
          <a:endParaRPr lang="en-US" dirty="0"/>
        </a:p>
      </dgm:t>
    </dgm:pt>
    <dgm:pt modelId="{8F45ED38-C89D-4AF0-AA06-B5EB0AB32F4D}" type="parTrans" cxnId="{1AD2AC3D-5348-47E1-AB7B-5D30A7E9EEAF}">
      <dgm:prSet/>
      <dgm:spPr/>
      <dgm:t>
        <a:bodyPr/>
        <a:lstStyle/>
        <a:p>
          <a:endParaRPr lang="en-US"/>
        </a:p>
      </dgm:t>
    </dgm:pt>
    <dgm:pt modelId="{18F83387-F664-4840-B972-748412B242D9}" type="sibTrans" cxnId="{1AD2AC3D-5348-47E1-AB7B-5D30A7E9EEAF}">
      <dgm:prSet/>
      <dgm:spPr/>
      <dgm:t>
        <a:bodyPr/>
        <a:lstStyle/>
        <a:p>
          <a:endParaRPr lang="en-US"/>
        </a:p>
      </dgm:t>
    </dgm:pt>
    <dgm:pt modelId="{B4B2226F-8F52-452C-AEB1-B0AB84F594FA}">
      <dgm:prSet phldrT="[Text]"/>
      <dgm:spPr/>
      <dgm:t>
        <a:bodyPr/>
        <a:lstStyle/>
        <a:p>
          <a:r>
            <a:rPr lang="en-US" dirty="0" smtClean="0"/>
            <a:t>Users</a:t>
          </a:r>
          <a:endParaRPr lang="en-US" dirty="0"/>
        </a:p>
      </dgm:t>
    </dgm:pt>
    <dgm:pt modelId="{8D1EA0D2-3DFC-4946-BA77-4BBF30093DC2}" type="parTrans" cxnId="{4D141118-9457-442A-A382-17EE671A1477}">
      <dgm:prSet/>
      <dgm:spPr/>
      <dgm:t>
        <a:bodyPr/>
        <a:lstStyle/>
        <a:p>
          <a:endParaRPr lang="en-US"/>
        </a:p>
      </dgm:t>
    </dgm:pt>
    <dgm:pt modelId="{80A3FA71-2A65-42C7-AEDA-2665FB6ACCDB}" type="sibTrans" cxnId="{4D141118-9457-442A-A382-17EE671A1477}">
      <dgm:prSet/>
      <dgm:spPr/>
      <dgm:t>
        <a:bodyPr/>
        <a:lstStyle/>
        <a:p>
          <a:endParaRPr lang="en-US"/>
        </a:p>
      </dgm:t>
    </dgm:pt>
    <dgm:pt modelId="{C0A8D11F-093D-4F70-9D5B-AF30CE8E59F4}">
      <dgm:prSet phldrT="[Text]"/>
      <dgm:spPr/>
      <dgm:t>
        <a:bodyPr/>
        <a:lstStyle/>
        <a:p>
          <a:r>
            <a:rPr lang="en-US" dirty="0" smtClean="0"/>
            <a:t>Developers</a:t>
          </a:r>
          <a:endParaRPr lang="en-US" dirty="0"/>
        </a:p>
      </dgm:t>
    </dgm:pt>
    <dgm:pt modelId="{88A336B2-900B-4EC7-A58E-A281BA8A3228}" type="parTrans" cxnId="{9983030B-9F7D-45DE-8F1B-4E60BB3FD349}">
      <dgm:prSet/>
      <dgm:spPr/>
      <dgm:t>
        <a:bodyPr/>
        <a:lstStyle/>
        <a:p>
          <a:endParaRPr lang="en-US"/>
        </a:p>
      </dgm:t>
    </dgm:pt>
    <dgm:pt modelId="{ACAA5D49-DF5D-4619-B10D-ABFAFF27D8F0}" type="sibTrans" cxnId="{9983030B-9F7D-45DE-8F1B-4E60BB3FD349}">
      <dgm:prSet/>
      <dgm:spPr/>
      <dgm:t>
        <a:bodyPr/>
        <a:lstStyle/>
        <a:p>
          <a:endParaRPr lang="en-US"/>
        </a:p>
      </dgm:t>
    </dgm:pt>
    <dgm:pt modelId="{0EA80CE5-6E6B-4FEE-94D4-6D153612DEC3}" type="pres">
      <dgm:prSet presAssocID="{D2ADC7A8-AAC8-42A6-804A-BC1672A576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FAC6E2-3969-4FDE-A799-58EB9C3455BF}" type="pres">
      <dgm:prSet presAssocID="{D6C4BB10-984F-481E-9D34-B4E472410129}" presName="hierRoot1" presStyleCnt="0"/>
      <dgm:spPr/>
    </dgm:pt>
    <dgm:pt modelId="{A1BCB48C-6B3C-4F73-BEA8-51BDF69FF89E}" type="pres">
      <dgm:prSet presAssocID="{D6C4BB10-984F-481E-9D34-B4E472410129}" presName="composite" presStyleCnt="0"/>
      <dgm:spPr/>
    </dgm:pt>
    <dgm:pt modelId="{34C9A858-A33A-4C18-847A-355344B9FD12}" type="pres">
      <dgm:prSet presAssocID="{D6C4BB10-984F-481E-9D34-B4E472410129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F18F44C5-09EA-414A-86BF-EFADE6AA62A8}" type="pres">
      <dgm:prSet presAssocID="{D6C4BB10-984F-481E-9D34-B4E472410129}" presName="text" presStyleLbl="revTx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CA117E-BBD7-4153-8172-616BA839831A}" type="pres">
      <dgm:prSet presAssocID="{D6C4BB10-984F-481E-9D34-B4E472410129}" presName="hierChild2" presStyleCnt="0"/>
      <dgm:spPr/>
    </dgm:pt>
    <dgm:pt modelId="{8C7BFDE0-C189-45FD-AC61-8DEB1933F7D9}" type="pres">
      <dgm:prSet presAssocID="{8D1EA0D2-3DFC-4946-BA77-4BBF30093DC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3FB7502-F84E-4AA5-A604-4FEC24089EAD}" type="pres">
      <dgm:prSet presAssocID="{B4B2226F-8F52-452C-AEB1-B0AB84F594FA}" presName="hierRoot2" presStyleCnt="0"/>
      <dgm:spPr/>
    </dgm:pt>
    <dgm:pt modelId="{7D9B215B-4A33-4201-8037-B679909A05DA}" type="pres">
      <dgm:prSet presAssocID="{B4B2226F-8F52-452C-AEB1-B0AB84F594FA}" presName="composite2" presStyleCnt="0"/>
      <dgm:spPr/>
    </dgm:pt>
    <dgm:pt modelId="{86B3066F-EE62-4764-8FBB-49884337D546}" type="pres">
      <dgm:prSet presAssocID="{B4B2226F-8F52-452C-AEB1-B0AB84F594FA}" presName="image2" presStyleLbl="node2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2887805-2597-4D60-A848-77165839C156}" type="pres">
      <dgm:prSet presAssocID="{B4B2226F-8F52-452C-AEB1-B0AB84F594FA}" presName="text2" presStyleLbl="revTx" presStyleIdx="1" presStyleCnt="3" custLinFactY="13083" custLinFactNeighborX="-6670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8E7036-B4C1-4A34-915A-D475F03149A1}" type="pres">
      <dgm:prSet presAssocID="{B4B2226F-8F52-452C-AEB1-B0AB84F594FA}" presName="hierChild3" presStyleCnt="0"/>
      <dgm:spPr/>
    </dgm:pt>
    <dgm:pt modelId="{EE60FEBE-AC63-42ED-9E42-99DF07B5A062}" type="pres">
      <dgm:prSet presAssocID="{88A336B2-900B-4EC7-A58E-A281BA8A322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18E240B-E06F-4E69-8902-3CE04AFBA58E}" type="pres">
      <dgm:prSet presAssocID="{C0A8D11F-093D-4F70-9D5B-AF30CE8E59F4}" presName="hierRoot2" presStyleCnt="0"/>
      <dgm:spPr/>
    </dgm:pt>
    <dgm:pt modelId="{4D48451C-C6EC-4AFD-91B3-386EC60C2D37}" type="pres">
      <dgm:prSet presAssocID="{C0A8D11F-093D-4F70-9D5B-AF30CE8E59F4}" presName="composite2" presStyleCnt="0"/>
      <dgm:spPr/>
    </dgm:pt>
    <dgm:pt modelId="{5EB69649-B789-4BDD-997E-4500BDEBAA1A}" type="pres">
      <dgm:prSet presAssocID="{C0A8D11F-093D-4F70-9D5B-AF30CE8E59F4}" presName="image2" presStyleLbl="node2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FC2224E-88F3-4C00-A863-5B511416AF22}" type="pres">
      <dgm:prSet presAssocID="{C0A8D11F-093D-4F70-9D5B-AF30CE8E59F4}" presName="text2" presStyleLbl="revTx" presStyleIdx="2" presStyleCnt="3" custLinFactY="33676" custLinFactNeighborX="-8529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325F44-8B2F-44F4-A980-631F0E8C463D}" type="pres">
      <dgm:prSet presAssocID="{C0A8D11F-093D-4F70-9D5B-AF30CE8E59F4}" presName="hierChild3" presStyleCnt="0"/>
      <dgm:spPr/>
    </dgm:pt>
  </dgm:ptLst>
  <dgm:cxnLst>
    <dgm:cxn modelId="{74B5E3E8-C61D-4577-A0AC-3F1CCE029F76}" type="presOf" srcId="{88A336B2-900B-4EC7-A58E-A281BA8A3228}" destId="{EE60FEBE-AC63-42ED-9E42-99DF07B5A062}" srcOrd="0" destOrd="0" presId="urn:microsoft.com/office/officeart/2009/layout/CirclePictureHierarchy"/>
    <dgm:cxn modelId="{1AD2AC3D-5348-47E1-AB7B-5D30A7E9EEAF}" srcId="{D2ADC7A8-AAC8-42A6-804A-BC1672A57661}" destId="{D6C4BB10-984F-481E-9D34-B4E472410129}" srcOrd="0" destOrd="0" parTransId="{8F45ED38-C89D-4AF0-AA06-B5EB0AB32F4D}" sibTransId="{18F83387-F664-4840-B972-748412B242D9}"/>
    <dgm:cxn modelId="{E386A443-3C1E-4B64-94C4-5349A365151F}" type="presOf" srcId="{C0A8D11F-093D-4F70-9D5B-AF30CE8E59F4}" destId="{0FC2224E-88F3-4C00-A863-5B511416AF22}" srcOrd="0" destOrd="0" presId="urn:microsoft.com/office/officeart/2009/layout/CirclePictureHierarchy"/>
    <dgm:cxn modelId="{4D141118-9457-442A-A382-17EE671A1477}" srcId="{D6C4BB10-984F-481E-9D34-B4E472410129}" destId="{B4B2226F-8F52-452C-AEB1-B0AB84F594FA}" srcOrd="0" destOrd="0" parTransId="{8D1EA0D2-3DFC-4946-BA77-4BBF30093DC2}" sibTransId="{80A3FA71-2A65-42C7-AEDA-2665FB6ACCDB}"/>
    <dgm:cxn modelId="{41ABC017-0034-4616-9B31-5D81A2883F63}" type="presOf" srcId="{8D1EA0D2-3DFC-4946-BA77-4BBF30093DC2}" destId="{8C7BFDE0-C189-45FD-AC61-8DEB1933F7D9}" srcOrd="0" destOrd="0" presId="urn:microsoft.com/office/officeart/2009/layout/CirclePictureHierarchy"/>
    <dgm:cxn modelId="{AF7EE100-529E-4A5C-892C-FEED1F823FB4}" type="presOf" srcId="{B4B2226F-8F52-452C-AEB1-B0AB84F594FA}" destId="{E2887805-2597-4D60-A848-77165839C156}" srcOrd="0" destOrd="0" presId="urn:microsoft.com/office/officeart/2009/layout/CirclePictureHierarchy"/>
    <dgm:cxn modelId="{9983030B-9F7D-45DE-8F1B-4E60BB3FD349}" srcId="{D6C4BB10-984F-481E-9D34-B4E472410129}" destId="{C0A8D11F-093D-4F70-9D5B-AF30CE8E59F4}" srcOrd="1" destOrd="0" parTransId="{88A336B2-900B-4EC7-A58E-A281BA8A3228}" sibTransId="{ACAA5D49-DF5D-4619-B10D-ABFAFF27D8F0}"/>
    <dgm:cxn modelId="{68984EA0-6CA9-4D25-9092-D41469C40A97}" type="presOf" srcId="{D2ADC7A8-AAC8-42A6-804A-BC1672A57661}" destId="{0EA80CE5-6E6B-4FEE-94D4-6D153612DEC3}" srcOrd="0" destOrd="0" presId="urn:microsoft.com/office/officeart/2009/layout/CirclePictureHierarchy"/>
    <dgm:cxn modelId="{CDC1107D-A55B-446D-AA22-4C5BB5DC8CF8}" type="presOf" srcId="{D6C4BB10-984F-481E-9D34-B4E472410129}" destId="{F18F44C5-09EA-414A-86BF-EFADE6AA62A8}" srcOrd="0" destOrd="0" presId="urn:microsoft.com/office/officeart/2009/layout/CirclePictureHierarchy"/>
    <dgm:cxn modelId="{B7C792AE-4D8F-49D2-9DD1-5A4F70CA5771}" type="presParOf" srcId="{0EA80CE5-6E6B-4FEE-94D4-6D153612DEC3}" destId="{BCFAC6E2-3969-4FDE-A799-58EB9C3455BF}" srcOrd="0" destOrd="0" presId="urn:microsoft.com/office/officeart/2009/layout/CirclePictureHierarchy"/>
    <dgm:cxn modelId="{065B9E7E-9284-473E-9DCC-92F83603634C}" type="presParOf" srcId="{BCFAC6E2-3969-4FDE-A799-58EB9C3455BF}" destId="{A1BCB48C-6B3C-4F73-BEA8-51BDF69FF89E}" srcOrd="0" destOrd="0" presId="urn:microsoft.com/office/officeart/2009/layout/CirclePictureHierarchy"/>
    <dgm:cxn modelId="{BE4738FE-6E87-4B8B-9018-ED9C2872C681}" type="presParOf" srcId="{A1BCB48C-6B3C-4F73-BEA8-51BDF69FF89E}" destId="{34C9A858-A33A-4C18-847A-355344B9FD12}" srcOrd="0" destOrd="0" presId="urn:microsoft.com/office/officeart/2009/layout/CirclePictureHierarchy"/>
    <dgm:cxn modelId="{72583CAD-EC1B-42CC-B552-E4CB97F42DB6}" type="presParOf" srcId="{A1BCB48C-6B3C-4F73-BEA8-51BDF69FF89E}" destId="{F18F44C5-09EA-414A-86BF-EFADE6AA62A8}" srcOrd="1" destOrd="0" presId="urn:microsoft.com/office/officeart/2009/layout/CirclePictureHierarchy"/>
    <dgm:cxn modelId="{45093266-D93D-4E2C-8E32-89A1FCF4A937}" type="presParOf" srcId="{BCFAC6E2-3969-4FDE-A799-58EB9C3455BF}" destId="{C9CA117E-BBD7-4153-8172-616BA839831A}" srcOrd="1" destOrd="0" presId="urn:microsoft.com/office/officeart/2009/layout/CirclePictureHierarchy"/>
    <dgm:cxn modelId="{8CEA91C5-45A0-431C-8FDF-2A648E25CB36}" type="presParOf" srcId="{C9CA117E-BBD7-4153-8172-616BA839831A}" destId="{8C7BFDE0-C189-45FD-AC61-8DEB1933F7D9}" srcOrd="0" destOrd="0" presId="urn:microsoft.com/office/officeart/2009/layout/CirclePictureHierarchy"/>
    <dgm:cxn modelId="{078C8DC5-2A6A-40F2-8FE2-69AE4208D98F}" type="presParOf" srcId="{C9CA117E-BBD7-4153-8172-616BA839831A}" destId="{23FB7502-F84E-4AA5-A604-4FEC24089EAD}" srcOrd="1" destOrd="0" presId="urn:microsoft.com/office/officeart/2009/layout/CirclePictureHierarchy"/>
    <dgm:cxn modelId="{2C0F735C-0E9A-4947-9250-869519F08912}" type="presParOf" srcId="{23FB7502-F84E-4AA5-A604-4FEC24089EAD}" destId="{7D9B215B-4A33-4201-8037-B679909A05DA}" srcOrd="0" destOrd="0" presId="urn:microsoft.com/office/officeart/2009/layout/CirclePictureHierarchy"/>
    <dgm:cxn modelId="{B6699309-0BC2-4E8D-A2EB-4344837E6DC9}" type="presParOf" srcId="{7D9B215B-4A33-4201-8037-B679909A05DA}" destId="{86B3066F-EE62-4764-8FBB-49884337D546}" srcOrd="0" destOrd="0" presId="urn:microsoft.com/office/officeart/2009/layout/CirclePictureHierarchy"/>
    <dgm:cxn modelId="{34216DA2-EB84-48D2-9C7E-116590C7D449}" type="presParOf" srcId="{7D9B215B-4A33-4201-8037-B679909A05DA}" destId="{E2887805-2597-4D60-A848-77165839C156}" srcOrd="1" destOrd="0" presId="urn:microsoft.com/office/officeart/2009/layout/CirclePictureHierarchy"/>
    <dgm:cxn modelId="{2E14CC0A-1128-4717-9851-0D926D2B4C81}" type="presParOf" srcId="{23FB7502-F84E-4AA5-A604-4FEC24089EAD}" destId="{118E7036-B4C1-4A34-915A-D475F03149A1}" srcOrd="1" destOrd="0" presId="urn:microsoft.com/office/officeart/2009/layout/CirclePictureHierarchy"/>
    <dgm:cxn modelId="{10A78B21-EE99-4E69-96B2-CD9B61DB2A97}" type="presParOf" srcId="{C9CA117E-BBD7-4153-8172-616BA839831A}" destId="{EE60FEBE-AC63-42ED-9E42-99DF07B5A062}" srcOrd="2" destOrd="0" presId="urn:microsoft.com/office/officeart/2009/layout/CirclePictureHierarchy"/>
    <dgm:cxn modelId="{DBB1D678-5835-45DF-8ABB-42B11D1A0D92}" type="presParOf" srcId="{C9CA117E-BBD7-4153-8172-616BA839831A}" destId="{818E240B-E06F-4E69-8902-3CE04AFBA58E}" srcOrd="3" destOrd="0" presId="urn:microsoft.com/office/officeart/2009/layout/CirclePictureHierarchy"/>
    <dgm:cxn modelId="{A3B2DDE9-2C06-4C73-B90A-BCC324D73FDA}" type="presParOf" srcId="{818E240B-E06F-4E69-8902-3CE04AFBA58E}" destId="{4D48451C-C6EC-4AFD-91B3-386EC60C2D37}" srcOrd="0" destOrd="0" presId="urn:microsoft.com/office/officeart/2009/layout/CirclePictureHierarchy"/>
    <dgm:cxn modelId="{B60C8A36-30C4-4893-9E9A-7D75B01A4B27}" type="presParOf" srcId="{4D48451C-C6EC-4AFD-91B3-386EC60C2D37}" destId="{5EB69649-B789-4BDD-997E-4500BDEBAA1A}" srcOrd="0" destOrd="0" presId="urn:microsoft.com/office/officeart/2009/layout/CirclePictureHierarchy"/>
    <dgm:cxn modelId="{67406E5E-85BB-48CF-8FD9-EC4F0A065E39}" type="presParOf" srcId="{4D48451C-C6EC-4AFD-91B3-386EC60C2D37}" destId="{0FC2224E-88F3-4C00-A863-5B511416AF22}" srcOrd="1" destOrd="0" presId="urn:microsoft.com/office/officeart/2009/layout/CirclePictureHierarchy"/>
    <dgm:cxn modelId="{C4C3B705-1D5A-421C-ADF3-8A382635F727}" type="presParOf" srcId="{818E240B-E06F-4E69-8902-3CE04AFBA58E}" destId="{B4325F44-8B2F-44F4-A980-631F0E8C463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FEDB4-FFCE-7E46-A76A-65C8445BFDFF}" type="doc">
      <dgm:prSet loTypeId="urn:microsoft.com/office/officeart/2008/layout/CircularPictureCallout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2BAFD-C5F0-9E48-AE69-79BAD9776BC2}">
      <dgm:prSet phldrT="[Text]" phldr="1"/>
      <dgm:spPr/>
      <dgm:t>
        <a:bodyPr/>
        <a:lstStyle/>
        <a:p>
          <a:endParaRPr lang="en-US" dirty="0"/>
        </a:p>
      </dgm:t>
    </dgm:pt>
    <dgm:pt modelId="{A9E0787A-7D67-014F-883B-FD3EFFB5D053}" type="sibTrans" cxnId="{D7B90B0D-02AC-4041-9EDD-5F78919C790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979A96-88A4-9043-AD6A-BF9DEE92B9C4}" type="parTrans" cxnId="{D7B90B0D-02AC-4041-9EDD-5F78919C790F}">
      <dgm:prSet/>
      <dgm:spPr/>
      <dgm:t>
        <a:bodyPr/>
        <a:lstStyle/>
        <a:p>
          <a:endParaRPr lang="en-US"/>
        </a:p>
      </dgm:t>
    </dgm:pt>
    <dgm:pt modelId="{540180E6-2CE4-7245-BD69-A1B485E352D3}" type="pres">
      <dgm:prSet presAssocID="{1A8FEDB4-FFCE-7E46-A76A-65C8445BFD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4DD846E-29C7-214C-A3C2-24161DD8A799}" type="pres">
      <dgm:prSet presAssocID="{1A8FEDB4-FFCE-7E46-A76A-65C8445BFDFF}" presName="Name1" presStyleCnt="0"/>
      <dgm:spPr/>
    </dgm:pt>
    <dgm:pt modelId="{34536611-B9AC-A046-948A-FEE117B5991B}" type="pres">
      <dgm:prSet presAssocID="{A9E0787A-7D67-014F-883B-FD3EFFB5D053}" presName="picture_1" presStyleCnt="0"/>
      <dgm:spPr/>
    </dgm:pt>
    <dgm:pt modelId="{B6AD4CAF-517A-A244-AE69-5049E5C4DC48}" type="pres">
      <dgm:prSet presAssocID="{A9E0787A-7D67-014F-883B-FD3EFFB5D053}" presName="pictureRepeatNode" presStyleLbl="alignImgPlace1" presStyleIdx="0" presStyleCnt="1" custLinFactNeighborY="-3566"/>
      <dgm:spPr/>
      <dgm:t>
        <a:bodyPr/>
        <a:lstStyle/>
        <a:p>
          <a:endParaRPr lang="en-US"/>
        </a:p>
      </dgm:t>
    </dgm:pt>
    <dgm:pt modelId="{A8BC88BA-5A30-9A41-B99D-B14DD854D1D9}" type="pres">
      <dgm:prSet presAssocID="{49B2BAFD-C5F0-9E48-AE69-79BAD9776BC2}" presName="text_1" presStyleLbl="node1" presStyleIdx="0" presStyleCnt="0" custScaleX="11608" custLinFactNeighborX="8181" custLinFactNeighborY="23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B90B0D-02AC-4041-9EDD-5F78919C790F}" srcId="{1A8FEDB4-FFCE-7E46-A76A-65C8445BFDFF}" destId="{49B2BAFD-C5F0-9E48-AE69-79BAD9776BC2}" srcOrd="0" destOrd="0" parTransId="{44979A96-88A4-9043-AD6A-BF9DEE92B9C4}" sibTransId="{A9E0787A-7D67-014F-883B-FD3EFFB5D053}"/>
    <dgm:cxn modelId="{A7683AD9-DE6F-40FC-885D-284965601283}" type="presOf" srcId="{49B2BAFD-C5F0-9E48-AE69-79BAD9776BC2}" destId="{A8BC88BA-5A30-9A41-B99D-B14DD854D1D9}" srcOrd="0" destOrd="0" presId="urn:microsoft.com/office/officeart/2008/layout/CircularPictureCallout"/>
    <dgm:cxn modelId="{39C60F51-117F-4088-818E-6A11C6F9E5CB}" type="presOf" srcId="{A9E0787A-7D67-014F-883B-FD3EFFB5D053}" destId="{B6AD4CAF-517A-A244-AE69-5049E5C4DC48}" srcOrd="0" destOrd="0" presId="urn:microsoft.com/office/officeart/2008/layout/CircularPictureCallout"/>
    <dgm:cxn modelId="{C0643DA8-0E1C-405D-ABD7-CBCA47B8AC85}" type="presOf" srcId="{1A8FEDB4-FFCE-7E46-A76A-65C8445BFDFF}" destId="{540180E6-2CE4-7245-BD69-A1B485E352D3}" srcOrd="0" destOrd="0" presId="urn:microsoft.com/office/officeart/2008/layout/CircularPictureCallout"/>
    <dgm:cxn modelId="{46248F54-2DD7-4F25-9CD7-3DBB08692986}" type="presParOf" srcId="{540180E6-2CE4-7245-BD69-A1B485E352D3}" destId="{C4DD846E-29C7-214C-A3C2-24161DD8A799}" srcOrd="0" destOrd="0" presId="urn:microsoft.com/office/officeart/2008/layout/CircularPictureCallout"/>
    <dgm:cxn modelId="{31975812-BA19-4F67-A057-E2677E5076DF}" type="presParOf" srcId="{C4DD846E-29C7-214C-A3C2-24161DD8A799}" destId="{34536611-B9AC-A046-948A-FEE117B5991B}" srcOrd="0" destOrd="0" presId="urn:microsoft.com/office/officeart/2008/layout/CircularPictureCallout"/>
    <dgm:cxn modelId="{84BEFA86-0112-46F4-8188-DBD74B1D9E3B}" type="presParOf" srcId="{34536611-B9AC-A046-948A-FEE117B5991B}" destId="{B6AD4CAF-517A-A244-AE69-5049E5C4DC48}" srcOrd="0" destOrd="0" presId="urn:microsoft.com/office/officeart/2008/layout/CircularPictureCallout"/>
    <dgm:cxn modelId="{36E8979C-8F84-48B2-8C08-9ECD00A80A02}" type="presParOf" srcId="{C4DD846E-29C7-214C-A3C2-24161DD8A799}" destId="{A8BC88BA-5A30-9A41-B99D-B14DD854D1D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8FEDB4-FFCE-7E46-A76A-65C8445BFDFF}" type="doc">
      <dgm:prSet loTypeId="urn:microsoft.com/office/officeart/2008/layout/CircularPictureCallout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2BAFD-C5F0-9E48-AE69-79BAD9776BC2}">
      <dgm:prSet phldrT="[Text]" phldr="1"/>
      <dgm:spPr/>
      <dgm:t>
        <a:bodyPr/>
        <a:lstStyle/>
        <a:p>
          <a:endParaRPr lang="en-US" dirty="0"/>
        </a:p>
      </dgm:t>
    </dgm:pt>
    <dgm:pt modelId="{A9E0787A-7D67-014F-883B-FD3EFFB5D053}" type="sibTrans" cxnId="{D7B90B0D-02AC-4041-9EDD-5F78919C790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979A96-88A4-9043-AD6A-BF9DEE92B9C4}" type="parTrans" cxnId="{D7B90B0D-02AC-4041-9EDD-5F78919C790F}">
      <dgm:prSet/>
      <dgm:spPr/>
      <dgm:t>
        <a:bodyPr/>
        <a:lstStyle/>
        <a:p>
          <a:endParaRPr lang="en-US"/>
        </a:p>
      </dgm:t>
    </dgm:pt>
    <dgm:pt modelId="{540180E6-2CE4-7245-BD69-A1B485E352D3}" type="pres">
      <dgm:prSet presAssocID="{1A8FEDB4-FFCE-7E46-A76A-65C8445BFD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4DD846E-29C7-214C-A3C2-24161DD8A799}" type="pres">
      <dgm:prSet presAssocID="{1A8FEDB4-FFCE-7E46-A76A-65C8445BFDFF}" presName="Name1" presStyleCnt="0"/>
      <dgm:spPr/>
    </dgm:pt>
    <dgm:pt modelId="{34536611-B9AC-A046-948A-FEE117B5991B}" type="pres">
      <dgm:prSet presAssocID="{A9E0787A-7D67-014F-883B-FD3EFFB5D053}" presName="picture_1" presStyleCnt="0"/>
      <dgm:spPr/>
    </dgm:pt>
    <dgm:pt modelId="{B6AD4CAF-517A-A244-AE69-5049E5C4DC48}" type="pres">
      <dgm:prSet presAssocID="{A9E0787A-7D67-014F-883B-FD3EFFB5D053}" presName="pictureRepeatNode" presStyleLbl="alignImgPlace1" presStyleIdx="0" presStyleCnt="1" custLinFactNeighborY="-3566"/>
      <dgm:spPr/>
      <dgm:t>
        <a:bodyPr/>
        <a:lstStyle/>
        <a:p>
          <a:endParaRPr lang="en-US"/>
        </a:p>
      </dgm:t>
    </dgm:pt>
    <dgm:pt modelId="{A8BC88BA-5A30-9A41-B99D-B14DD854D1D9}" type="pres">
      <dgm:prSet presAssocID="{49B2BAFD-C5F0-9E48-AE69-79BAD9776BC2}" presName="text_1" presStyleLbl="node1" presStyleIdx="0" presStyleCnt="0" custScaleX="11608" custLinFactNeighborX="8181" custLinFactNeighborY="23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CC4155-C610-42F0-AEC1-0EF702DF7C09}" type="presOf" srcId="{A9E0787A-7D67-014F-883B-FD3EFFB5D053}" destId="{B6AD4CAF-517A-A244-AE69-5049E5C4DC48}" srcOrd="0" destOrd="0" presId="urn:microsoft.com/office/officeart/2008/layout/CircularPictureCallout"/>
    <dgm:cxn modelId="{9D8836A9-A1EF-4AB1-9716-ADE898E7A9AB}" type="presOf" srcId="{1A8FEDB4-FFCE-7E46-A76A-65C8445BFDFF}" destId="{540180E6-2CE4-7245-BD69-A1B485E352D3}" srcOrd="0" destOrd="0" presId="urn:microsoft.com/office/officeart/2008/layout/CircularPictureCallout"/>
    <dgm:cxn modelId="{E8C3A2B0-B308-43D7-B311-55C9B62C0582}" type="presOf" srcId="{49B2BAFD-C5F0-9E48-AE69-79BAD9776BC2}" destId="{A8BC88BA-5A30-9A41-B99D-B14DD854D1D9}" srcOrd="0" destOrd="0" presId="urn:microsoft.com/office/officeart/2008/layout/CircularPictureCallout"/>
    <dgm:cxn modelId="{D7B90B0D-02AC-4041-9EDD-5F78919C790F}" srcId="{1A8FEDB4-FFCE-7E46-A76A-65C8445BFDFF}" destId="{49B2BAFD-C5F0-9E48-AE69-79BAD9776BC2}" srcOrd="0" destOrd="0" parTransId="{44979A96-88A4-9043-AD6A-BF9DEE92B9C4}" sibTransId="{A9E0787A-7D67-014F-883B-FD3EFFB5D053}"/>
    <dgm:cxn modelId="{7837FA0A-DA41-4CCA-9E64-38A12F6B9634}" type="presParOf" srcId="{540180E6-2CE4-7245-BD69-A1B485E352D3}" destId="{C4DD846E-29C7-214C-A3C2-24161DD8A799}" srcOrd="0" destOrd="0" presId="urn:microsoft.com/office/officeart/2008/layout/CircularPictureCallout"/>
    <dgm:cxn modelId="{A5B52F9B-80A3-499B-AB80-D526D60EB0FC}" type="presParOf" srcId="{C4DD846E-29C7-214C-A3C2-24161DD8A799}" destId="{34536611-B9AC-A046-948A-FEE117B5991B}" srcOrd="0" destOrd="0" presId="urn:microsoft.com/office/officeart/2008/layout/CircularPictureCallout"/>
    <dgm:cxn modelId="{EE727844-B540-46A3-B5A5-A868F1F9F839}" type="presParOf" srcId="{34536611-B9AC-A046-948A-FEE117B5991B}" destId="{B6AD4CAF-517A-A244-AE69-5049E5C4DC48}" srcOrd="0" destOrd="0" presId="urn:microsoft.com/office/officeart/2008/layout/CircularPictureCallout"/>
    <dgm:cxn modelId="{58BA3D2A-1721-460C-9C58-F03D348FEDB8}" type="presParOf" srcId="{C4DD846E-29C7-214C-A3C2-24161DD8A799}" destId="{A8BC88BA-5A30-9A41-B99D-B14DD854D1D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8FEDB4-FFCE-7E46-A76A-65C8445BFDFF}" type="doc">
      <dgm:prSet loTypeId="urn:microsoft.com/office/officeart/2008/layout/CircularPictureCallout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2BAFD-C5F0-9E48-AE69-79BAD9776BC2}">
      <dgm:prSet phldrT="[Text]" phldr="1"/>
      <dgm:spPr/>
      <dgm:t>
        <a:bodyPr/>
        <a:lstStyle/>
        <a:p>
          <a:endParaRPr lang="en-US" dirty="0"/>
        </a:p>
      </dgm:t>
    </dgm:pt>
    <dgm:pt modelId="{A9E0787A-7D67-014F-883B-FD3EFFB5D053}" type="sibTrans" cxnId="{D7B90B0D-02AC-4041-9EDD-5F78919C790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979A96-88A4-9043-AD6A-BF9DEE92B9C4}" type="parTrans" cxnId="{D7B90B0D-02AC-4041-9EDD-5F78919C790F}">
      <dgm:prSet/>
      <dgm:spPr/>
      <dgm:t>
        <a:bodyPr/>
        <a:lstStyle/>
        <a:p>
          <a:endParaRPr lang="en-US"/>
        </a:p>
      </dgm:t>
    </dgm:pt>
    <dgm:pt modelId="{540180E6-2CE4-7245-BD69-A1B485E352D3}" type="pres">
      <dgm:prSet presAssocID="{1A8FEDB4-FFCE-7E46-A76A-65C8445BFD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4DD846E-29C7-214C-A3C2-24161DD8A799}" type="pres">
      <dgm:prSet presAssocID="{1A8FEDB4-FFCE-7E46-A76A-65C8445BFDFF}" presName="Name1" presStyleCnt="0"/>
      <dgm:spPr/>
    </dgm:pt>
    <dgm:pt modelId="{34536611-B9AC-A046-948A-FEE117B5991B}" type="pres">
      <dgm:prSet presAssocID="{A9E0787A-7D67-014F-883B-FD3EFFB5D053}" presName="picture_1" presStyleCnt="0"/>
      <dgm:spPr/>
    </dgm:pt>
    <dgm:pt modelId="{B6AD4CAF-517A-A244-AE69-5049E5C4DC48}" type="pres">
      <dgm:prSet presAssocID="{A9E0787A-7D67-014F-883B-FD3EFFB5D053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A8BC88BA-5A30-9A41-B99D-B14DD854D1D9}" type="pres">
      <dgm:prSet presAssocID="{49B2BAFD-C5F0-9E48-AE69-79BAD9776BC2}" presName="text_1" presStyleLbl="node1" presStyleIdx="0" presStyleCnt="0" custScaleX="11608" custLinFactNeighborX="8181" custLinFactNeighborY="23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30BDBA-8CCE-482C-8886-52B6D396C609}" type="presOf" srcId="{A9E0787A-7D67-014F-883B-FD3EFFB5D053}" destId="{B6AD4CAF-517A-A244-AE69-5049E5C4DC48}" srcOrd="0" destOrd="0" presId="urn:microsoft.com/office/officeart/2008/layout/CircularPictureCallout"/>
    <dgm:cxn modelId="{DDC84C80-9503-4087-8F37-B838F90FB940}" type="presOf" srcId="{1A8FEDB4-FFCE-7E46-A76A-65C8445BFDFF}" destId="{540180E6-2CE4-7245-BD69-A1B485E352D3}" srcOrd="0" destOrd="0" presId="urn:microsoft.com/office/officeart/2008/layout/CircularPictureCallout"/>
    <dgm:cxn modelId="{EC205FC0-55A1-4328-A056-2207987E5596}" type="presOf" srcId="{49B2BAFD-C5F0-9E48-AE69-79BAD9776BC2}" destId="{A8BC88BA-5A30-9A41-B99D-B14DD854D1D9}" srcOrd="0" destOrd="0" presId="urn:microsoft.com/office/officeart/2008/layout/CircularPictureCallout"/>
    <dgm:cxn modelId="{D7B90B0D-02AC-4041-9EDD-5F78919C790F}" srcId="{1A8FEDB4-FFCE-7E46-A76A-65C8445BFDFF}" destId="{49B2BAFD-C5F0-9E48-AE69-79BAD9776BC2}" srcOrd="0" destOrd="0" parTransId="{44979A96-88A4-9043-AD6A-BF9DEE92B9C4}" sibTransId="{A9E0787A-7D67-014F-883B-FD3EFFB5D053}"/>
    <dgm:cxn modelId="{B6ABC744-1976-46C7-893F-E27686400C7B}" type="presParOf" srcId="{540180E6-2CE4-7245-BD69-A1B485E352D3}" destId="{C4DD846E-29C7-214C-A3C2-24161DD8A799}" srcOrd="0" destOrd="0" presId="urn:microsoft.com/office/officeart/2008/layout/CircularPictureCallout"/>
    <dgm:cxn modelId="{DA7BB60B-57C0-42EC-90EC-2318F11C300B}" type="presParOf" srcId="{C4DD846E-29C7-214C-A3C2-24161DD8A799}" destId="{34536611-B9AC-A046-948A-FEE117B5991B}" srcOrd="0" destOrd="0" presId="urn:microsoft.com/office/officeart/2008/layout/CircularPictureCallout"/>
    <dgm:cxn modelId="{A0B68FB8-1457-4CC0-8236-EC7C68CA4D78}" type="presParOf" srcId="{34536611-B9AC-A046-948A-FEE117B5991B}" destId="{B6AD4CAF-517A-A244-AE69-5049E5C4DC48}" srcOrd="0" destOrd="0" presId="urn:microsoft.com/office/officeart/2008/layout/CircularPictureCallout"/>
    <dgm:cxn modelId="{A10EB3EB-B904-4C7A-8083-F4A9D263C891}" type="presParOf" srcId="{C4DD846E-29C7-214C-A3C2-24161DD8A799}" destId="{A8BC88BA-5A30-9A41-B99D-B14DD854D1D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0FEBE-AC63-42ED-9E42-99DF07B5A062}">
      <dsp:nvSpPr>
        <dsp:cNvPr id="0" name=""/>
        <dsp:cNvSpPr/>
      </dsp:nvSpPr>
      <dsp:spPr>
        <a:xfrm>
          <a:off x="1105945" y="1059997"/>
          <a:ext cx="810749" cy="185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04"/>
              </a:lnTo>
              <a:lnTo>
                <a:pt x="810749" y="93604"/>
              </a:lnTo>
              <a:lnTo>
                <a:pt x="810749" y="185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BFDE0-C189-45FD-AC61-8DEB1933F7D9}">
      <dsp:nvSpPr>
        <dsp:cNvPr id="0" name=""/>
        <dsp:cNvSpPr/>
      </dsp:nvSpPr>
      <dsp:spPr>
        <a:xfrm>
          <a:off x="295195" y="1059997"/>
          <a:ext cx="810749" cy="185735"/>
        </a:xfrm>
        <a:custGeom>
          <a:avLst/>
          <a:gdLst/>
          <a:ahLst/>
          <a:cxnLst/>
          <a:rect l="0" t="0" r="0" b="0"/>
          <a:pathLst>
            <a:path>
              <a:moveTo>
                <a:pt x="810749" y="0"/>
              </a:moveTo>
              <a:lnTo>
                <a:pt x="810749" y="93604"/>
              </a:lnTo>
              <a:lnTo>
                <a:pt x="0" y="93604"/>
              </a:lnTo>
              <a:lnTo>
                <a:pt x="0" y="185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9A858-A33A-4C18-847A-355344B9FD12}">
      <dsp:nvSpPr>
        <dsp:cNvPr id="0" name=""/>
        <dsp:cNvSpPr/>
      </dsp:nvSpPr>
      <dsp:spPr>
        <a:xfrm>
          <a:off x="811127" y="470361"/>
          <a:ext cx="589635" cy="5896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F44C5-09EA-414A-86BF-EFADE6AA62A8}">
      <dsp:nvSpPr>
        <dsp:cNvPr id="0" name=""/>
        <dsp:cNvSpPr/>
      </dsp:nvSpPr>
      <dsp:spPr>
        <a:xfrm>
          <a:off x="1400763" y="468887"/>
          <a:ext cx="884453" cy="58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400763" y="468887"/>
        <a:ext cx="884453" cy="589635"/>
      </dsp:txXfrm>
    </dsp:sp>
    <dsp:sp modelId="{86B3066F-EE62-4764-8FBB-49884337D546}">
      <dsp:nvSpPr>
        <dsp:cNvPr id="0" name=""/>
        <dsp:cNvSpPr/>
      </dsp:nvSpPr>
      <dsp:spPr>
        <a:xfrm>
          <a:off x="377" y="1245732"/>
          <a:ext cx="589635" cy="5896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87805-2597-4D60-A848-77165839C156}">
      <dsp:nvSpPr>
        <dsp:cNvPr id="0" name=""/>
        <dsp:cNvSpPr/>
      </dsp:nvSpPr>
      <dsp:spPr>
        <a:xfrm>
          <a:off x="3" y="1714620"/>
          <a:ext cx="884453" cy="58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Users</a:t>
          </a:r>
          <a:endParaRPr lang="en-US" sz="1300" kern="1200" dirty="0"/>
        </a:p>
      </dsp:txBody>
      <dsp:txXfrm>
        <a:off x="3" y="1714620"/>
        <a:ext cx="884453" cy="589635"/>
      </dsp:txXfrm>
    </dsp:sp>
    <dsp:sp modelId="{5EB69649-B789-4BDD-997E-4500BDEBAA1A}">
      <dsp:nvSpPr>
        <dsp:cNvPr id="0" name=""/>
        <dsp:cNvSpPr/>
      </dsp:nvSpPr>
      <dsp:spPr>
        <a:xfrm>
          <a:off x="1621876" y="1245732"/>
          <a:ext cx="589635" cy="5896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2224E-88F3-4C00-A863-5B511416AF22}">
      <dsp:nvSpPr>
        <dsp:cNvPr id="0" name=""/>
        <dsp:cNvSpPr/>
      </dsp:nvSpPr>
      <dsp:spPr>
        <a:xfrm>
          <a:off x="1457099" y="1714620"/>
          <a:ext cx="884453" cy="58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Developers</a:t>
          </a:r>
          <a:endParaRPr lang="en-US" sz="1300" kern="1200" dirty="0"/>
        </a:p>
      </dsp:txBody>
      <dsp:txXfrm>
        <a:off x="1457099" y="1714620"/>
        <a:ext cx="884453" cy="589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4CAF-517A-A244-AE69-5049E5C4DC48}">
      <dsp:nvSpPr>
        <dsp:cNvPr id="0" name=""/>
        <dsp:cNvSpPr/>
      </dsp:nvSpPr>
      <dsp:spPr>
        <a:xfrm>
          <a:off x="295300" y="84374"/>
          <a:ext cx="590601" cy="5906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BC88BA-5A30-9A41-B99D-B14DD854D1D9}">
      <dsp:nvSpPr>
        <dsp:cNvPr id="0" name=""/>
        <dsp:cNvSpPr/>
      </dsp:nvSpPr>
      <dsp:spPr>
        <a:xfrm>
          <a:off x="599586" y="464045"/>
          <a:ext cx="43876" cy="19489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99586" y="464045"/>
        <a:ext cx="43876" cy="19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4CAF-517A-A244-AE69-5049E5C4DC48}">
      <dsp:nvSpPr>
        <dsp:cNvPr id="0" name=""/>
        <dsp:cNvSpPr/>
      </dsp:nvSpPr>
      <dsp:spPr>
        <a:xfrm>
          <a:off x="295300" y="84374"/>
          <a:ext cx="590601" cy="5906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BC88BA-5A30-9A41-B99D-B14DD854D1D9}">
      <dsp:nvSpPr>
        <dsp:cNvPr id="0" name=""/>
        <dsp:cNvSpPr/>
      </dsp:nvSpPr>
      <dsp:spPr>
        <a:xfrm>
          <a:off x="599586" y="464045"/>
          <a:ext cx="43876" cy="19489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99586" y="464045"/>
        <a:ext cx="43876" cy="194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4CAF-517A-A244-AE69-5049E5C4DC48}">
      <dsp:nvSpPr>
        <dsp:cNvPr id="0" name=""/>
        <dsp:cNvSpPr/>
      </dsp:nvSpPr>
      <dsp:spPr>
        <a:xfrm>
          <a:off x="295300" y="105435"/>
          <a:ext cx="590601" cy="5906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BC88BA-5A30-9A41-B99D-B14DD854D1D9}">
      <dsp:nvSpPr>
        <dsp:cNvPr id="0" name=""/>
        <dsp:cNvSpPr/>
      </dsp:nvSpPr>
      <dsp:spPr>
        <a:xfrm>
          <a:off x="599586" y="464045"/>
          <a:ext cx="43876" cy="19489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99586" y="464045"/>
        <a:ext cx="43876" cy="194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7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41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48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1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3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0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0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01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81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37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4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97D46E-FE48-44A4-AD90-540913E2D176}" type="datetime1">
              <a:rPr lang="en-GB" smtClean="0"/>
              <a:pPr>
                <a:defRPr/>
              </a:pPr>
              <a:t>20/09/2012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0CC5-E9F9-4C4F-9E6E-CE4C8550E4EA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CEFB69-3A1A-40F9-A725-6A056CDB5DB5}" type="datetime1">
              <a:rPr lang="en-GB" smtClean="0"/>
              <a:pPr>
                <a:defRPr/>
              </a:pPr>
              <a:t>20/09/2012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A3A6-4ECE-4A33-8B95-A9F524F2275D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8EB56-51B2-4437-9BE3-4E42C28E0E2C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A0A1B-C4C1-4A44-A1B4-F234FFA1D13E}" type="datetime1">
              <a:rPr lang="en-GB" smtClean="0"/>
              <a:pPr>
                <a:defRPr/>
              </a:pPr>
              <a:t>20/09/2012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3306D1-B4EE-4158-A0CE-5BE46619B428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5F0523-ED96-41FF-B10D-24B87089AAC0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792988-DDA9-4FE9-9344-81D3F27A3F97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uno.ferreira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GC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iki.egi.eu/wiki/Glossar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egi.eu/document/80" TargetMode="External"/><Relationship Id="rId7" Type="http://schemas.openxmlformats.org/officeDocument/2006/relationships/hyperlink" Target="http://go.egi.eu/policies_procedur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ocuments.egi.eu/document/669" TargetMode="External"/><Relationship Id="rId5" Type="http://schemas.openxmlformats.org/officeDocument/2006/relationships/hyperlink" Target="https://documents.egi.eu/document/81" TargetMode="External"/><Relationship Id="rId4" Type="http://schemas.openxmlformats.org/officeDocument/2006/relationships/hyperlink" Target="https://documents.egi.eu/document/8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hyperlink" Target="http://indico.egi.eu/indico/sessionDisplay.py?sessionId=64&amp;confId=452" TargetMode="External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go.egi.eu/sciencegateways" TargetMode="External"/><Relationship Id="rId11" Type="http://schemas.microsoft.com/office/2007/relationships/diagramDrawing" Target="../diagrams/drawing1.xml"/><Relationship Id="rId5" Type="http://schemas.openxmlformats.org/officeDocument/2006/relationships/hyperlink" Target="https://indico.egi.eu/indico/materialDisplay.py?sessionId=33&amp;materialId=1&amp;confId=679" TargetMode="External"/><Relationship Id="rId10" Type="http://schemas.openxmlformats.org/officeDocument/2006/relationships/diagramColors" Target="../diagrams/colors1.xml"/><Relationship Id="rId4" Type="http://schemas.openxmlformats.org/officeDocument/2006/relationships/hyperlink" Target="https://indico.egi.eu/indico/sessionDisplay.py?sessionId=33&amp;confId=679" TargetMode="External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ppdb.egi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hyperlink" Target="https://wiki.egi.eu/wiki/EGI_AppDB_REST_API_v1.0" TargetMode="External"/><Relationship Id="rId4" Type="http://schemas.openxmlformats.org/officeDocument/2006/relationships/hyperlink" Target="http://appdb.egi.eu/gadgets/edito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11.png"/><Relationship Id="rId21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6" Type="http://schemas.openxmlformats.org/officeDocument/2006/relationships/diagramLayout" Target="../diagrams/layout4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Data" Target="../diagrams/data4.xml"/><Relationship Id="rId10" Type="http://schemas.openxmlformats.org/officeDocument/2006/relationships/diagramLayout" Target="../diagrams/layout3.xml"/><Relationship Id="rId19" Type="http://schemas.microsoft.com/office/2007/relationships/diagramDrawing" Target="../diagrams/drawing4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hyperlink" Target="http://go.egi.eu/SG.register" TargetMode="External"/><Relationship Id="rId2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requiremen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Training_Marketplac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1338337"/>
            <a:ext cx="7668344" cy="2450703"/>
          </a:xfrm>
        </p:spPr>
        <p:txBody>
          <a:bodyPr/>
          <a:lstStyle/>
          <a:p>
            <a:r>
              <a:rPr lang="en-GB" dirty="0" smtClean="0"/>
              <a:t>EGI support services </a:t>
            </a:r>
            <a:br>
              <a:rPr lang="en-GB" dirty="0" smtClean="0"/>
            </a:br>
            <a:r>
              <a:rPr lang="en-GB" sz="3200" dirty="0" smtClean="0"/>
              <a:t>Science gateway developers</a:t>
            </a:r>
            <a:endParaRPr lang="en-GB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20/09/2012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39752" y="3310136"/>
            <a:ext cx="5832648" cy="1343000"/>
          </a:xfrm>
        </p:spPr>
        <p:txBody>
          <a:bodyPr/>
          <a:lstStyle/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1800" dirty="0" err="1" smtClean="0"/>
              <a:t>Nuno</a:t>
            </a:r>
            <a:r>
              <a:rPr lang="en-GB" sz="1800" dirty="0" smtClean="0"/>
              <a:t> Ferreira</a:t>
            </a:r>
          </a:p>
          <a:p>
            <a:r>
              <a:rPr lang="en-GB" sz="1800" dirty="0" smtClean="0"/>
              <a:t>User Community Support Team</a:t>
            </a:r>
          </a:p>
          <a:p>
            <a:r>
              <a:rPr lang="en-GB" sz="1800" dirty="0" smtClean="0"/>
              <a:t>EGI.eu, Amsterdam</a:t>
            </a:r>
          </a:p>
          <a:p>
            <a:r>
              <a:rPr lang="en-GB" sz="1800" dirty="0">
                <a:hlinkClick r:id="rId3"/>
              </a:rPr>
              <a:t>n</a:t>
            </a:r>
            <a:r>
              <a:rPr lang="en-GB" sz="1800" dirty="0" smtClean="0">
                <a:hlinkClick r:id="rId3"/>
              </a:rPr>
              <a:t>uno.ferreira@egi.eu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9596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Glossary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4896544"/>
          </a:xfrm>
        </p:spPr>
        <p:txBody>
          <a:bodyPr/>
          <a:lstStyle/>
          <a:p>
            <a:pPr marL="114300" indent="0">
              <a:buNone/>
            </a:pPr>
            <a:r>
              <a:rPr lang="pt-PT" sz="2400" b="1" dirty="0" smtClean="0"/>
              <a:t>Why a common glossary? </a:t>
            </a:r>
            <a:endParaRPr lang="en-GB" sz="2000" dirty="0" smtClean="0"/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sz="1800" dirty="0" smtClean="0"/>
              <a:t>EGI community is composed by </a:t>
            </a:r>
            <a:r>
              <a:rPr lang="en-US" sz="1800" b="1" dirty="0" smtClean="0"/>
              <a:t>heterogeneous actors</a:t>
            </a:r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sz="1800" dirty="0" smtClean="0"/>
              <a:t>EGI actors contribute to provide and/or consume services for e-Science</a:t>
            </a:r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sz="1800" dirty="0" smtClean="0"/>
              <a:t>Actors expressed </a:t>
            </a:r>
            <a:r>
              <a:rPr lang="en-US" sz="1800" b="1" dirty="0"/>
              <a:t>the need to identify a common set of terms </a:t>
            </a:r>
            <a:r>
              <a:rPr lang="en-US" sz="1800" dirty="0"/>
              <a:t>which definition is agreed and shared so to improve the understanding and consistency of </a:t>
            </a:r>
            <a:r>
              <a:rPr lang="en-US" sz="1800" dirty="0" smtClean="0"/>
              <a:t>documents</a:t>
            </a:r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sz="1800" dirty="0" smtClean="0"/>
              <a:t>The </a:t>
            </a:r>
            <a:r>
              <a:rPr lang="en-US" sz="1800" b="1" dirty="0" smtClean="0"/>
              <a:t>EGI glossary </a:t>
            </a:r>
            <a:r>
              <a:rPr lang="en-US" sz="1800" dirty="0" smtClean="0"/>
              <a:t>addresses this need</a:t>
            </a:r>
          </a:p>
          <a:p>
            <a:pPr marL="400050" lvl="1" indent="-342900" algn="just">
              <a:buFont typeface="Wingdings" pitchFamily="2" charset="2"/>
              <a:buChar char="Ø"/>
            </a:pPr>
            <a:endParaRPr lang="en-US" sz="1800" b="1" dirty="0"/>
          </a:p>
          <a:p>
            <a:pPr marL="57150" lvl="1" indent="0" algn="just">
              <a:buNone/>
            </a:pPr>
            <a:r>
              <a:rPr lang="pt-PT" sz="2400" b="1" dirty="0" smtClean="0"/>
              <a:t>Who maintains the glossary</a:t>
            </a:r>
            <a:r>
              <a:rPr lang="pt-PT" sz="2400" b="1" dirty="0"/>
              <a:t>? </a:t>
            </a:r>
            <a:endParaRPr lang="pt-PT" sz="2400" b="1" dirty="0" smtClean="0"/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pt-PT" sz="1800" dirty="0" smtClean="0">
                <a:hlinkClick r:id="rId3"/>
              </a:rPr>
              <a:t>EGI Glossary Coordination Group</a:t>
            </a:r>
            <a:endParaRPr lang="en-GB" sz="1800" dirty="0"/>
          </a:p>
          <a:p>
            <a:pPr marL="57150" lvl="1" indent="0" algn="just">
              <a:buNone/>
            </a:pPr>
            <a:endParaRPr lang="pt-PT" sz="2400" b="1" dirty="0" smtClean="0"/>
          </a:p>
          <a:p>
            <a:pPr marL="114300" indent="0">
              <a:buNone/>
            </a:pPr>
            <a:r>
              <a:rPr lang="pt-PT" sz="2400" b="1" dirty="0" smtClean="0"/>
              <a:t>Want to know more?</a:t>
            </a:r>
          </a:p>
          <a:p>
            <a:pPr marL="457200">
              <a:buFont typeface="Wingdings" pitchFamily="2" charset="2"/>
              <a:buChar char="Ø"/>
            </a:pPr>
            <a:r>
              <a:rPr lang="en-US" sz="1800" dirty="0"/>
              <a:t>EGI Glossary - latest version: </a:t>
            </a:r>
            <a:r>
              <a:rPr lang="en-US" sz="1800" dirty="0">
                <a:hlinkClick r:id="rId4"/>
              </a:rPr>
              <a:t>http://wiki.egi.eu/wiki/Glossary</a:t>
            </a:r>
            <a:r>
              <a:rPr lang="en-US" sz="1800" dirty="0"/>
              <a:t> </a:t>
            </a:r>
            <a:endParaRPr lang="pt-PT" sz="2400" b="1" dirty="0" smtClean="0"/>
          </a:p>
          <a:p>
            <a:pPr marL="457200">
              <a:buFont typeface="Wingdings" pitchFamily="2" charset="2"/>
              <a:buChar char="Ø"/>
            </a:pPr>
            <a:endParaRPr lang="en-GB" sz="2000" dirty="0"/>
          </a:p>
          <a:p>
            <a:pPr marL="57150" lvl="1" indent="0" algn="just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Glossary &amp; Science Gateways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" y="1143328"/>
            <a:ext cx="9169560" cy="5184576"/>
          </a:xfrm>
        </p:spPr>
      </p:pic>
      <p:sp>
        <p:nvSpPr>
          <p:cNvPr id="11" name="AutoShape 2" descr="EGI-Glossary.jpg"/>
          <p:cNvSpPr>
            <a:spLocks noChangeAspect="1" noChangeArrowheads="1"/>
          </p:cNvSpPr>
          <p:nvPr/>
        </p:nvSpPr>
        <p:spPr bwMode="auto">
          <a:xfrm>
            <a:off x="63500" y="-136525"/>
            <a:ext cx="14287500" cy="762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28184" y="5589240"/>
            <a:ext cx="28296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pt-PT" sz="1400" b="1" dirty="0" smtClean="0"/>
              <a:t>        Glossary </a:t>
            </a:r>
            <a:r>
              <a:rPr lang="pt-PT" sz="1400" b="1" dirty="0"/>
              <a:t>of Terms v.1 </a:t>
            </a:r>
            <a:endParaRPr lang="pt-PT" sz="1400" b="1" dirty="0" smtClean="0"/>
          </a:p>
          <a:p>
            <a:pPr marL="0" lvl="1"/>
            <a:r>
              <a:rPr lang="pt-PT" sz="1400" dirty="0" smtClean="0"/>
              <a:t>(approved by GCG </a:t>
            </a:r>
            <a:r>
              <a:rPr lang="pt-PT" sz="1400" dirty="0"/>
              <a:t>June 1, 2012)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48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Policies &amp; Procedures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497988"/>
              </p:ext>
            </p:extLst>
          </p:nvPr>
        </p:nvGraphicFramePr>
        <p:xfrm>
          <a:off x="251518" y="1156176"/>
          <a:ext cx="8640962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VO portal policy</a:t>
                      </a:r>
                      <a:endParaRPr lang="en-US" dirty="0" smtClean="0"/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Policy statement: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Policy applies to all Portals operated by Virtual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Organisations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that participate in the Grid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hlinkClick r:id="rId4"/>
                        </a:rPr>
                        <a:t>Policy on Grid Multi-User Pilot Jobs</a:t>
                      </a:r>
                      <a:endParaRPr lang="en-US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Policy statement: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 policy for operation of multi-user pilot jobs.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hlinkClick r:id="rId5"/>
                        </a:rPr>
                        <a:t>Grid Security Traceability and Logging Policy</a:t>
                      </a:r>
                      <a:endParaRPr lang="en-US" b="0" dirty="0" smtClean="0"/>
                    </a:p>
                    <a:p>
                      <a:r>
                        <a:rPr lang="en-US" b="1" dirty="0" smtClean="0"/>
                        <a:t>Policy statement: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policy defines the minimum requirements for traceability of actions on Grid Resources and Services as well as the production and retention of security related logging in the Grid.</a:t>
                      </a:r>
                      <a:endParaRPr 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hlinkClick r:id="rId6"/>
                        </a:rPr>
                        <a:t>Service Operations Security Policy</a:t>
                      </a:r>
                      <a:endParaRPr lang="en-US" b="0" dirty="0" smtClean="0"/>
                    </a:p>
                    <a:p>
                      <a:r>
                        <a:rPr lang="en-US" b="1" dirty="0" smtClean="0"/>
                        <a:t>Policy statement: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security policy presents the conditions that apply to anyone running a Service on the Infrastructure, or to anyone providing a Service that is part of the Infrastructure. 	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644008" y="5373216"/>
            <a:ext cx="3960440" cy="648072"/>
            <a:chOff x="6084169" y="4509120"/>
            <a:chExt cx="2448272" cy="648072"/>
          </a:xfrm>
        </p:grpSpPr>
        <p:sp>
          <p:nvSpPr>
            <p:cNvPr id="8" name="Rounded Rectangle 7"/>
            <p:cNvSpPr/>
            <p:nvPr/>
          </p:nvSpPr>
          <p:spPr>
            <a:xfrm>
              <a:off x="6084169" y="4509120"/>
              <a:ext cx="2448272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4654" y="4648490"/>
              <a:ext cx="18548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hlinkClick r:id="rId7"/>
                </a:rPr>
                <a:t>http://go.egi.eu/policies_procedures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373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What’s in all this for me?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7949"/>
              </p:ext>
            </p:extLst>
          </p:nvPr>
        </p:nvGraphicFramePr>
        <p:xfrm>
          <a:off x="467544" y="1340768"/>
          <a:ext cx="813690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11"/>
                <a:gridCol w="62382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EGI</a:t>
                      </a:r>
                      <a:r>
                        <a:rPr lang="en-US" b="1" baseline="0" dirty="0" smtClean="0"/>
                        <a:t> SG webpage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point of access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AppDB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 SG’s and their enabling technologies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way to feed SG community requirements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Promote SG related events and training material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Glossary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Shared set of terms across all the functional areas of EGI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Policies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Establish the playground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Social Media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Dissemination channels open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5074" y="4941168"/>
            <a:ext cx="8577406" cy="1512168"/>
          </a:xfrm>
        </p:spPr>
        <p:txBody>
          <a:bodyPr/>
          <a:lstStyle/>
          <a:p>
            <a:pPr marL="400050" lvl="1" indent="-342900" algn="just">
              <a:buFont typeface="Wingdings" pitchFamily="2" charset="2"/>
              <a:buChar char="Ø"/>
            </a:pPr>
            <a:r>
              <a:rPr lang="en-US" sz="1800" dirty="0" smtClean="0"/>
              <a:t>Science Gateway Primer Virtual Team can make use of these services …</a:t>
            </a:r>
          </a:p>
          <a:p>
            <a:pPr marL="57150" lvl="1" indent="0" algn="just">
              <a:buNone/>
            </a:pPr>
            <a:r>
              <a:rPr lang="en-US" sz="1800" dirty="0" smtClean="0"/>
              <a:t>      … and ‘tweak’ them if there’s the need of.</a:t>
            </a:r>
          </a:p>
          <a:p>
            <a:pPr marL="400050" lvl="1" indent="-342900" algn="just">
              <a:buFont typeface="Wingdings" pitchFamily="2" charset="2"/>
              <a:buChar char="Ø"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4484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1338337"/>
            <a:ext cx="7668344" cy="2450703"/>
          </a:xfrm>
        </p:spPr>
        <p:txBody>
          <a:bodyPr/>
          <a:lstStyle/>
          <a:p>
            <a:r>
              <a:rPr lang="en-GB" dirty="0" smtClean="0"/>
              <a:t>EGI support services </a:t>
            </a:r>
            <a:br>
              <a:rPr lang="en-GB" dirty="0" smtClean="0"/>
            </a:br>
            <a:r>
              <a:rPr lang="en-GB" sz="3200" dirty="0" smtClean="0"/>
              <a:t>Science gateway developers</a:t>
            </a:r>
            <a:endParaRPr lang="en-GB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20/09/2012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39752" y="3310136"/>
            <a:ext cx="5832648" cy="1343000"/>
          </a:xfrm>
        </p:spPr>
        <p:txBody>
          <a:bodyPr/>
          <a:lstStyle/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000" dirty="0" smtClean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1367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7992888" cy="4392488"/>
          </a:xfrm>
        </p:spPr>
        <p:txBody>
          <a:bodyPr/>
          <a:lstStyle/>
          <a:p>
            <a:pPr marL="400050" lvl="0" algn="just">
              <a:buFont typeface="Wingdings" pitchFamily="2" charset="2"/>
              <a:buChar char="Ø"/>
            </a:pPr>
            <a:r>
              <a:rPr lang="pt-PT" sz="2000" dirty="0" smtClean="0"/>
              <a:t>Science Gateway dedicated webpage</a:t>
            </a:r>
          </a:p>
          <a:p>
            <a:pPr marL="400050" lvl="0" algn="just">
              <a:buFont typeface="Wingdings" pitchFamily="2" charset="2"/>
              <a:buChar char="Ø"/>
            </a:pPr>
            <a:endParaRPr lang="pt-PT" sz="2000" dirty="0" smtClean="0"/>
          </a:p>
          <a:p>
            <a:pPr marL="400050" lvl="0" algn="just">
              <a:buFont typeface="Wingdings" pitchFamily="2" charset="2"/>
              <a:buChar char="Ø"/>
            </a:pPr>
            <a:r>
              <a:rPr lang="pt-PT" sz="2000" dirty="0" smtClean="0"/>
              <a:t>Applications Data Base</a:t>
            </a:r>
          </a:p>
          <a:p>
            <a:pPr marL="400050" lvl="0" algn="just">
              <a:buFont typeface="Wingdings" pitchFamily="2" charset="2"/>
              <a:buChar char="Ø"/>
            </a:pPr>
            <a:endParaRPr lang="pt-PT" sz="2000" dirty="0" smtClean="0"/>
          </a:p>
          <a:p>
            <a:pPr marL="400050" lvl="0" algn="just">
              <a:buFont typeface="Wingdings" pitchFamily="2" charset="2"/>
              <a:buChar char="Ø"/>
            </a:pPr>
            <a:r>
              <a:rPr lang="pt-PT" sz="2000" dirty="0" smtClean="0"/>
              <a:t>Training Marketplace</a:t>
            </a:r>
          </a:p>
          <a:p>
            <a:pPr marL="400050" lvl="0" algn="just">
              <a:buFont typeface="Wingdings" pitchFamily="2" charset="2"/>
              <a:buChar char="Ø"/>
            </a:pPr>
            <a:endParaRPr lang="pt-PT" sz="2000" dirty="0" smtClean="0"/>
          </a:p>
          <a:p>
            <a:pPr marL="400050" lvl="0" algn="just">
              <a:buFont typeface="Wingdings" pitchFamily="2" charset="2"/>
              <a:buChar char="Ø"/>
            </a:pPr>
            <a:r>
              <a:rPr lang="pt-PT" sz="2000" dirty="0" smtClean="0"/>
              <a:t>Requirements Tracker</a:t>
            </a:r>
          </a:p>
          <a:p>
            <a:pPr marL="400050" lvl="0" algn="just">
              <a:buFont typeface="Wingdings" pitchFamily="2" charset="2"/>
              <a:buChar char="Ø"/>
            </a:pPr>
            <a:endParaRPr lang="pt-PT" sz="2000" dirty="0" smtClean="0"/>
          </a:p>
          <a:p>
            <a:pPr marL="400050" lvl="0" algn="just">
              <a:buFont typeface="Wingdings" pitchFamily="2" charset="2"/>
              <a:buChar char="Ø"/>
            </a:pPr>
            <a:r>
              <a:rPr lang="pt-PT" sz="2000" dirty="0" smtClean="0"/>
              <a:t>Common Glossary </a:t>
            </a:r>
          </a:p>
          <a:p>
            <a:pPr marL="400050" lvl="0" algn="just">
              <a:buFont typeface="Wingdings" pitchFamily="2" charset="2"/>
              <a:buChar char="Ø"/>
            </a:pPr>
            <a:endParaRPr lang="pt-PT" sz="2000" dirty="0" smtClean="0"/>
          </a:p>
          <a:p>
            <a:pPr marL="400050" lvl="0" algn="just">
              <a:buFont typeface="Wingdings" pitchFamily="2" charset="2"/>
              <a:buChar char="Ø"/>
            </a:pPr>
            <a:r>
              <a:rPr lang="pt-PT" sz="2000" dirty="0" smtClean="0"/>
              <a:t>Policies</a:t>
            </a:r>
          </a:p>
          <a:p>
            <a:pPr marL="400050" lvl="0" algn="just">
              <a:buFont typeface="Wingdings" pitchFamily="2" charset="2"/>
              <a:buChar char="Ø"/>
            </a:pPr>
            <a:endParaRPr lang="pt-PT" sz="2000" dirty="0" smtClean="0"/>
          </a:p>
          <a:p>
            <a:pPr marL="400050" lvl="0" algn="just">
              <a:buFont typeface="Wingdings" pitchFamily="2" charset="2"/>
              <a:buChar char="Ø"/>
            </a:pPr>
            <a:endParaRPr lang="pt-PT" sz="2000" dirty="0" smtClean="0"/>
          </a:p>
          <a:p>
            <a:pPr marL="400050" lvl="0" algn="just">
              <a:buFont typeface="Wingdings" pitchFamily="2" charset="2"/>
              <a:buChar char="Ø"/>
            </a:pPr>
            <a:endParaRPr lang="en-GB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EGI and Science Gateways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392488"/>
          </a:xfrm>
        </p:spPr>
        <p:txBody>
          <a:bodyPr/>
          <a:lstStyle/>
          <a:p>
            <a:pPr marL="400050" algn="just">
              <a:buFont typeface="Wingdings" pitchFamily="2" charset="2"/>
              <a:buChar char="Ø"/>
            </a:pPr>
            <a:r>
              <a:rPr lang="en-GB" sz="2000" dirty="0" smtClean="0"/>
              <a:t>EGI Technical Forum 2011, Lyon</a:t>
            </a:r>
          </a:p>
          <a:p>
            <a:pPr marL="800100" lvl="1" algn="just">
              <a:buFont typeface="Arial" pitchFamily="34" charset="0"/>
              <a:buChar char="•"/>
            </a:pPr>
            <a:r>
              <a:rPr lang="fr-FR" sz="1800" b="1" dirty="0" smtClean="0"/>
              <a:t>Session: </a:t>
            </a:r>
            <a:r>
              <a:rPr lang="fr-FR" sz="1800" dirty="0" smtClean="0">
                <a:hlinkClick r:id="rId3"/>
              </a:rPr>
              <a:t>Portal </a:t>
            </a:r>
            <a:r>
              <a:rPr lang="fr-FR" sz="1800" dirty="0">
                <a:hlinkClick r:id="rId3"/>
              </a:rPr>
              <a:t>technologies for EGI </a:t>
            </a:r>
            <a:r>
              <a:rPr lang="fr-FR" sz="1800" dirty="0" err="1" smtClean="0">
                <a:hlinkClick r:id="rId3"/>
              </a:rPr>
              <a:t>communities</a:t>
            </a:r>
            <a:endParaRPr lang="fr-FR" sz="1800" dirty="0" smtClean="0"/>
          </a:p>
          <a:p>
            <a:pPr marL="800100" lvl="1" algn="just">
              <a:buFont typeface="Arial" pitchFamily="34" charset="0"/>
              <a:buChar char="•"/>
            </a:pPr>
            <a:r>
              <a:rPr lang="fr-FR" sz="1800" b="1" dirty="0" err="1" smtClean="0"/>
              <a:t>Expected</a:t>
            </a:r>
            <a:r>
              <a:rPr lang="fr-FR" sz="1800" b="1" dirty="0" smtClean="0"/>
              <a:t> </a:t>
            </a:r>
            <a:r>
              <a:rPr lang="fr-FR" sz="1800" b="1" dirty="0" err="1"/>
              <a:t>o</a:t>
            </a:r>
            <a:r>
              <a:rPr lang="fr-FR" sz="1800" b="1" dirty="0" err="1" smtClean="0"/>
              <a:t>utcome</a:t>
            </a:r>
            <a:r>
              <a:rPr lang="fr-FR" sz="1800" b="1" dirty="0" smtClean="0"/>
              <a:t>: </a:t>
            </a:r>
            <a:r>
              <a:rPr lang="en-GB" sz="1800" dirty="0"/>
              <a:t>best practices, latest developments, requirements, services and reusable software from the </a:t>
            </a:r>
            <a:r>
              <a:rPr lang="en-GB" sz="1800" dirty="0" smtClean="0"/>
              <a:t>field</a:t>
            </a:r>
          </a:p>
          <a:p>
            <a:pPr marL="800100" lvl="1" algn="just">
              <a:buFont typeface="Arial" pitchFamily="34" charset="0"/>
              <a:buChar char="•"/>
            </a:pPr>
            <a:r>
              <a:rPr lang="en-GB" sz="1800" b="1" dirty="0" smtClean="0"/>
              <a:t>Action plan: </a:t>
            </a:r>
            <a:r>
              <a:rPr lang="en-GB" sz="1800" dirty="0" smtClean="0"/>
              <a:t>to </a:t>
            </a:r>
            <a:r>
              <a:rPr lang="en-GB" sz="1800" dirty="0"/>
              <a:t>increase the visibility and comparability of portal technologies within </a:t>
            </a:r>
            <a:r>
              <a:rPr lang="en-GB" sz="1800" dirty="0" smtClean="0"/>
              <a:t>EGI</a:t>
            </a:r>
          </a:p>
          <a:p>
            <a:pPr marL="800100" lvl="1" algn="just">
              <a:buFont typeface="Arial" pitchFamily="34" charset="0"/>
              <a:buChar char="•"/>
            </a:pPr>
            <a:endParaRPr lang="en-GB" sz="1800" dirty="0" smtClean="0"/>
          </a:p>
          <a:p>
            <a:pPr marL="400050" algn="just">
              <a:buFont typeface="Wingdings" pitchFamily="2" charset="2"/>
              <a:buChar char="Ø"/>
            </a:pPr>
            <a:r>
              <a:rPr lang="en-GB" sz="2000" dirty="0" smtClean="0"/>
              <a:t>EGI Community Forum 2012, </a:t>
            </a:r>
            <a:r>
              <a:rPr lang="en-US" sz="2000" dirty="0" err="1"/>
              <a:t>Garching</a:t>
            </a:r>
            <a:r>
              <a:rPr lang="en-US" sz="2000" dirty="0"/>
              <a:t> </a:t>
            </a:r>
            <a:endParaRPr lang="en-US" sz="2000" dirty="0" smtClean="0"/>
          </a:p>
          <a:p>
            <a:pPr marL="800100" lvl="1" algn="just">
              <a:buFont typeface="Arial" pitchFamily="34" charset="0"/>
              <a:buChar char="•"/>
            </a:pPr>
            <a:r>
              <a:rPr lang="en-US" sz="1800" b="1" dirty="0" smtClean="0"/>
              <a:t>Session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4"/>
              </a:rPr>
              <a:t>Portals and Gateways</a:t>
            </a:r>
            <a:endParaRPr lang="en-US" sz="1800" dirty="0" smtClean="0"/>
          </a:p>
          <a:p>
            <a:pPr marL="800100" lvl="1" algn="just">
              <a:buFont typeface="Arial" pitchFamily="34" charset="0"/>
              <a:buChar char="•"/>
            </a:pPr>
            <a:r>
              <a:rPr lang="en-US" sz="1800" b="1" dirty="0" smtClean="0"/>
              <a:t>Intro: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5"/>
              </a:rPr>
              <a:t>Science gateways overview</a:t>
            </a:r>
            <a:endParaRPr lang="en-GB" sz="1800" dirty="0"/>
          </a:p>
          <a:p>
            <a:pPr marL="57150" indent="0" algn="just">
              <a:buNone/>
            </a:pPr>
            <a:endParaRPr lang="en-GB" sz="2000" dirty="0" smtClean="0"/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sz="2000" dirty="0" smtClean="0"/>
              <a:t>Do </a:t>
            </a:r>
            <a:r>
              <a:rPr lang="en-US" sz="2000" dirty="0"/>
              <a:t>you want to read </a:t>
            </a:r>
            <a:r>
              <a:rPr lang="en-US" sz="2000" dirty="0" smtClean="0"/>
              <a:t>more</a:t>
            </a:r>
            <a:r>
              <a:rPr lang="en-US" sz="2000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49279" y="5301208"/>
            <a:ext cx="3390673" cy="648072"/>
            <a:chOff x="4930517" y="5013176"/>
            <a:chExt cx="3390673" cy="648072"/>
          </a:xfrm>
        </p:grpSpPr>
        <p:sp>
          <p:nvSpPr>
            <p:cNvPr id="6" name="Rounded Rectangle 5"/>
            <p:cNvSpPr/>
            <p:nvPr/>
          </p:nvSpPr>
          <p:spPr>
            <a:xfrm>
              <a:off x="4930517" y="5013176"/>
              <a:ext cx="3390673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30518" y="5152546"/>
              <a:ext cx="3390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hlinkClick r:id="rId6"/>
                </a:rPr>
                <a:t>http://go.egi.eu/sciencegateways</a:t>
              </a:r>
              <a:endParaRPr lang="en-US" sz="1600" b="1" dirty="0"/>
            </a:p>
          </p:txBody>
        </p:sp>
      </p:grpSp>
      <p:graphicFrame>
        <p:nvGraphicFramePr>
          <p:cNvPr id="9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925904"/>
              </p:ext>
            </p:extLst>
          </p:nvPr>
        </p:nvGraphicFramePr>
        <p:xfrm>
          <a:off x="6156176" y="3933056"/>
          <a:ext cx="309634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4448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0" y="3573016"/>
            <a:ext cx="8640000" cy="259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/>
              <a:t>D</a:t>
            </a:r>
            <a:r>
              <a:rPr lang="pt-PT" sz="3600" dirty="0" smtClean="0"/>
              <a:t>edicated webpage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40960" cy="2476621"/>
          </a:xfrm>
        </p:spPr>
      </p:pic>
    </p:spTree>
    <p:extLst>
      <p:ext uri="{BB962C8B-B14F-4D97-AF65-F5344CB8AC3E}">
        <p14:creationId xmlns:p14="http://schemas.microsoft.com/office/powerpoint/2010/main" val="24476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Applications Data Base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5040560" cy="39050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In a nutshell:</a:t>
            </a:r>
            <a:endParaRPr lang="en-GB" sz="2000" b="1" dirty="0" smtClean="0"/>
          </a:p>
          <a:p>
            <a:r>
              <a:rPr lang="en-GB" sz="1800" dirty="0" smtClean="0"/>
              <a:t>Stores science applications / tools &amp; …</a:t>
            </a:r>
          </a:p>
          <a:p>
            <a:r>
              <a:rPr lang="en-GB" sz="1800" dirty="0" smtClean="0"/>
              <a:t>… categories feature (new feature)</a:t>
            </a:r>
          </a:p>
          <a:p>
            <a:r>
              <a:rPr lang="en-GB" sz="1800" b="1" dirty="0" smtClean="0"/>
              <a:t>Target audience: </a:t>
            </a:r>
            <a:r>
              <a:rPr lang="en-GB" sz="1800" dirty="0" smtClean="0"/>
              <a:t>researchers and developers</a:t>
            </a:r>
          </a:p>
          <a:p>
            <a:r>
              <a:rPr lang="en-GB" sz="1800" b="1" dirty="0" smtClean="0"/>
              <a:t>Rich set of features:</a:t>
            </a:r>
          </a:p>
          <a:p>
            <a:pPr lvl="1"/>
            <a:r>
              <a:rPr lang="en-GB" sz="1800" dirty="0" smtClean="0"/>
              <a:t>Filtering and search capabilities</a:t>
            </a:r>
          </a:p>
          <a:p>
            <a:pPr lvl="1"/>
            <a:r>
              <a:rPr lang="en-GB" sz="1800" dirty="0" smtClean="0"/>
              <a:t>Dissemination (feeds, emails)</a:t>
            </a:r>
          </a:p>
          <a:p>
            <a:pPr lvl="1"/>
            <a:r>
              <a:rPr lang="en-GB" sz="1800" dirty="0" smtClean="0"/>
              <a:t>Tagging</a:t>
            </a:r>
          </a:p>
          <a:p>
            <a:pPr lvl="1"/>
            <a:r>
              <a:rPr lang="en-GB" sz="1800" dirty="0" smtClean="0"/>
              <a:t>Ranking &amp; commenting</a:t>
            </a:r>
          </a:p>
          <a:p>
            <a:pPr lvl="1"/>
            <a:r>
              <a:rPr lang="en-GB" sz="1800" dirty="0" smtClean="0"/>
              <a:t>Problem reporting, …</a:t>
            </a:r>
          </a:p>
          <a:p>
            <a:r>
              <a:rPr lang="en-GB" sz="1800" b="1" dirty="0" smtClean="0"/>
              <a:t>Access through:</a:t>
            </a:r>
          </a:p>
          <a:p>
            <a:pPr lvl="1"/>
            <a:r>
              <a:rPr lang="en-GB" sz="1800" dirty="0" smtClean="0">
                <a:hlinkClick r:id="rId3"/>
              </a:rPr>
              <a:t>web page </a:t>
            </a:r>
            <a:endParaRPr lang="en-GB" sz="1800" dirty="0" smtClean="0"/>
          </a:p>
          <a:p>
            <a:pPr lvl="1"/>
            <a:r>
              <a:rPr lang="en-GB" sz="1800" dirty="0" smtClean="0">
                <a:hlinkClick r:id="rId4"/>
              </a:rPr>
              <a:t>web gadget</a:t>
            </a:r>
            <a:endParaRPr lang="en-GB" sz="1800" dirty="0" smtClean="0"/>
          </a:p>
          <a:p>
            <a:pPr lvl="1"/>
            <a:r>
              <a:rPr lang="en-GB" sz="1800" dirty="0" smtClean="0">
                <a:hlinkClick r:id="rId5"/>
              </a:rPr>
              <a:t>API</a:t>
            </a:r>
            <a:r>
              <a:rPr lang="en-GB" sz="1800" dirty="0" smtClean="0"/>
              <a:t> (</a:t>
            </a:r>
            <a:r>
              <a:rPr lang="en-GB" sz="1800" dirty="0" err="1" smtClean="0"/>
              <a:t>r+w</a:t>
            </a:r>
            <a:r>
              <a:rPr lang="en-GB" sz="1800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91" y="2132856"/>
            <a:ext cx="4042889" cy="27363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84168" y="5157192"/>
            <a:ext cx="2338063" cy="648072"/>
            <a:chOff x="6136644" y="5301208"/>
            <a:chExt cx="2519013" cy="648072"/>
          </a:xfrm>
        </p:grpSpPr>
        <p:sp>
          <p:nvSpPr>
            <p:cNvPr id="14" name="Rounded Rectangle 13"/>
            <p:cNvSpPr/>
            <p:nvPr/>
          </p:nvSpPr>
          <p:spPr>
            <a:xfrm>
              <a:off x="6136644" y="5301208"/>
              <a:ext cx="2478517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07130" y="5440578"/>
              <a:ext cx="24485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hlinkClick r:id="rId3"/>
                </a:rPr>
                <a:t>http://appdb.egi.eu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036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Register a SG to EGI </a:t>
            </a:r>
            <a:r>
              <a:rPr lang="en-US" sz="3600" dirty="0" err="1"/>
              <a:t>AppDB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230557" y="1340768"/>
            <a:ext cx="7229875" cy="2428533"/>
            <a:chOff x="1230557" y="1340768"/>
            <a:chExt cx="7229875" cy="2428533"/>
          </a:xfrm>
        </p:grpSpPr>
        <p:pic>
          <p:nvPicPr>
            <p:cNvPr id="16" name="Picture 15" descr="gadget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557" y="1340768"/>
              <a:ext cx="6624736" cy="2428533"/>
            </a:xfrm>
            <a:prstGeom prst="rect">
              <a:avLst/>
            </a:prstGeom>
          </p:spPr>
        </p:pic>
        <p:graphicFrame>
          <p:nvGraphicFramePr>
            <p:cNvPr id="22" name="Content Placeholder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2626304"/>
                </p:ext>
              </p:extLst>
            </p:nvPr>
          </p:nvGraphicFramePr>
          <p:xfrm>
            <a:off x="7279229" y="2060848"/>
            <a:ext cx="1181203" cy="8014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23" name="Content Placeholder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9903206"/>
                </p:ext>
              </p:extLst>
            </p:nvPr>
          </p:nvGraphicFramePr>
          <p:xfrm>
            <a:off x="5449954" y="1556792"/>
            <a:ext cx="1181203" cy="8014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  <p:sp>
        <p:nvSpPr>
          <p:cNvPr id="27" name="Rectangle 26"/>
          <p:cNvSpPr/>
          <p:nvPr/>
        </p:nvSpPr>
        <p:spPr>
          <a:xfrm>
            <a:off x="467544" y="414908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-342900" algn="just">
              <a:buFont typeface="Wingdings" pitchFamily="2" charset="2"/>
              <a:buChar char="Ø"/>
            </a:pPr>
            <a:r>
              <a:rPr lang="pt-PT" dirty="0" smtClean="0"/>
              <a:t>Science gateways and </a:t>
            </a:r>
            <a:r>
              <a:rPr lang="en-US" dirty="0" smtClean="0"/>
              <a:t>enabling </a:t>
            </a:r>
            <a:r>
              <a:rPr lang="en-US" dirty="0"/>
              <a:t>technologies are registered in </a:t>
            </a:r>
            <a:r>
              <a:rPr lang="en-US" dirty="0" err="1" smtClean="0"/>
              <a:t>AppDB</a:t>
            </a:r>
            <a:endParaRPr lang="en-US" dirty="0" smtClean="0"/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dirty="0" smtClean="0"/>
              <a:t>Key </a:t>
            </a:r>
            <a:r>
              <a:rPr lang="en-US" dirty="0"/>
              <a:t>information </a:t>
            </a:r>
            <a:r>
              <a:rPr lang="en-US" dirty="0" smtClean="0"/>
              <a:t>stored, such as SG description, access and download links</a:t>
            </a:r>
            <a:endParaRPr lang="pt-PT" dirty="0" smtClean="0"/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dirty="0" err="1" smtClean="0"/>
              <a:t>AppDB</a:t>
            </a:r>
            <a:r>
              <a:rPr lang="en-US" dirty="0" smtClean="0"/>
              <a:t> gadget can be used to display customized SG lists in your homepage</a:t>
            </a:r>
          </a:p>
          <a:p>
            <a:pPr marL="400050" lvl="1" indent="-342900" algn="just">
              <a:buFont typeface="Wingdings" pitchFamily="2" charset="2"/>
              <a:buChar char="Ø"/>
            </a:pPr>
            <a:endParaRPr lang="pt-PT" dirty="0" smtClean="0"/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pt-PT" b="1" dirty="0" smtClean="0"/>
              <a:t>Step by step instructions?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648599" y="5301208"/>
            <a:ext cx="2955849" cy="648072"/>
            <a:chOff x="5288559" y="5301208"/>
            <a:chExt cx="2955849" cy="648072"/>
          </a:xfrm>
        </p:grpSpPr>
        <p:sp>
          <p:nvSpPr>
            <p:cNvPr id="12" name="Rounded Rectangle 11"/>
            <p:cNvSpPr/>
            <p:nvPr/>
          </p:nvSpPr>
          <p:spPr>
            <a:xfrm>
              <a:off x="5288559" y="5301208"/>
              <a:ext cx="2955849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59045" y="5440578"/>
              <a:ext cx="28232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hlinkClick r:id="rId14"/>
                </a:rPr>
                <a:t>http://</a:t>
              </a:r>
              <a:r>
                <a:rPr lang="en-US" sz="1600" b="1" dirty="0" smtClean="0">
                  <a:hlinkClick r:id="rId14"/>
                </a:rPr>
                <a:t>go.egi.eu/SG.register</a:t>
              </a:r>
              <a:endParaRPr lang="en-US" sz="1600" b="1" dirty="0"/>
            </a:p>
          </p:txBody>
        </p:sp>
      </p:grpSp>
      <p:graphicFrame>
        <p:nvGraphicFramePr>
          <p:cNvPr id="1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921498"/>
              </p:ext>
            </p:extLst>
          </p:nvPr>
        </p:nvGraphicFramePr>
        <p:xfrm>
          <a:off x="3759221" y="1205136"/>
          <a:ext cx="1181203" cy="801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96952"/>
            <a:ext cx="577763" cy="577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4" y="2516654"/>
            <a:ext cx="577763" cy="57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56" y="3569480"/>
            <a:ext cx="5796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Requirements tracker</a:t>
            </a:r>
            <a:endParaRPr lang="en-GB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-16908" y="1412702"/>
            <a:ext cx="9016446" cy="2304330"/>
            <a:chOff x="-16908" y="1412702"/>
            <a:chExt cx="9016446" cy="2304330"/>
          </a:xfrm>
        </p:grpSpPr>
        <p:sp>
          <p:nvSpPr>
            <p:cNvPr id="8" name="Rounded Rectangle 7"/>
            <p:cNvSpPr/>
            <p:nvPr/>
          </p:nvSpPr>
          <p:spPr>
            <a:xfrm>
              <a:off x="6911977" y="2119913"/>
              <a:ext cx="647848" cy="100798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GB" sz="1100" b="1" dirty="0" err="1" smtClean="0">
                  <a:solidFill>
                    <a:schemeClr val="tx1"/>
                  </a:solidFill>
                </a:rPr>
                <a:t>Techn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.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Coord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. Board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5288" y="2047136"/>
              <a:ext cx="2305025" cy="130985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>
                <a:defRPr/>
              </a:pPr>
              <a:r>
                <a:rPr lang="en-GB" sz="2000" b="1" dirty="0" smtClean="0">
                  <a:solidFill>
                    <a:schemeClr val="tx1"/>
                  </a:solidFill>
                </a:rPr>
                <a:t>EGI</a:t>
              </a:r>
              <a:br>
                <a:rPr lang="en-GB" sz="2000" b="1" dirty="0" smtClean="0">
                  <a:solidFill>
                    <a:schemeClr val="tx1"/>
                  </a:solidFill>
                </a:rPr>
              </a:br>
              <a:r>
                <a:rPr lang="en-GB" sz="2000" b="1" dirty="0" smtClean="0">
                  <a:solidFill>
                    <a:schemeClr val="tx1"/>
                  </a:solidFill>
                </a:rPr>
                <a:t>Requirements Tracker</a:t>
              </a:r>
              <a:endParaRPr lang="en-GB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-16908" y="3090446"/>
              <a:ext cx="6639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/>
                <a:t>NGIs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-1016" y="2492896"/>
              <a:ext cx="7296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smtClean="0"/>
                <a:t>VRCs</a:t>
              </a:r>
              <a:endParaRPr lang="en-US" sz="1600" b="1" dirty="0"/>
            </a:p>
          </p:txBody>
        </p:sp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196037" y="2204864"/>
              <a:ext cx="5950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/>
                <a:t>VOs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297409" y="1412702"/>
              <a:ext cx="865187" cy="7921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 smtClean="0"/>
                <a:t>User Support Team of EGI.eu</a:t>
              </a:r>
              <a:endParaRPr lang="en-US" sz="1200" b="1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541963" y="2191599"/>
              <a:ext cx="865188" cy="86518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User </a:t>
              </a:r>
              <a:r>
                <a:rPr lang="en-US" sz="1200" b="1" dirty="0" err="1" smtClean="0">
                  <a:solidFill>
                    <a:schemeClr val="tx1"/>
                  </a:solidFill>
                </a:rPr>
                <a:t>Comm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- unity Board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064501" y="1723425"/>
              <a:ext cx="935037" cy="1777583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Technology </a:t>
              </a:r>
              <a:r>
                <a:rPr lang="en-US" sz="1400" b="1" dirty="0">
                  <a:solidFill>
                    <a:schemeClr val="bg1"/>
                  </a:solidFill>
                </a:rPr>
                <a:t>providers</a:t>
              </a:r>
            </a:p>
          </p:txBody>
        </p:sp>
        <p:sp>
          <p:nvSpPr>
            <p:cNvPr id="27" name="Left-Right Arrow 26"/>
            <p:cNvSpPr/>
            <p:nvPr/>
          </p:nvSpPr>
          <p:spPr>
            <a:xfrm>
              <a:off x="7487816" y="2354789"/>
              <a:ext cx="576262" cy="557212"/>
            </a:xfrm>
            <a:prstGeom prst="leftRightArrow">
              <a:avLst>
                <a:gd name="adj1" fmla="val 50415"/>
                <a:gd name="adj2" fmla="val 357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15"/>
            <p:cNvSpPr txBox="1">
              <a:spLocks noChangeArrowheads="1"/>
            </p:cNvSpPr>
            <p:nvPr/>
          </p:nvSpPr>
          <p:spPr bwMode="auto">
            <a:xfrm>
              <a:off x="62200" y="2780928"/>
              <a:ext cx="6415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 smtClean="0"/>
                <a:t>Proj</a:t>
              </a:r>
              <a:r>
                <a:rPr lang="en-US" sz="1600" b="1" dirty="0" smtClean="0"/>
                <a:t>.</a:t>
              </a:r>
              <a:endParaRPr lang="en-US" sz="1600" b="1" dirty="0"/>
            </a:p>
          </p:txBody>
        </p: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59771" y="3378478"/>
              <a:ext cx="8563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/>
                <a:t>E</a:t>
              </a:r>
              <a:r>
                <a:rPr lang="en-US" sz="1600" b="1" dirty="0" smtClean="0"/>
                <a:t>vents</a:t>
              </a:r>
              <a:endParaRPr lang="en-US" sz="1600" b="1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27584" y="2683610"/>
              <a:ext cx="2088232" cy="673382"/>
            </a:xfrm>
            <a:prstGeom prst="rightArrow">
              <a:avLst>
                <a:gd name="adj1" fmla="val 72054"/>
                <a:gd name="adj2" fmla="val 3242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 smtClean="0">
                  <a:solidFill>
                    <a:srgbClr val="C00000"/>
                  </a:solidFill>
                </a:rPr>
                <a:t>User &amp; community requirements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6335688" y="2336061"/>
              <a:ext cx="647725" cy="576263"/>
            </a:xfrm>
            <a:prstGeom prst="rightArrow">
              <a:avLst>
                <a:gd name="adj1" fmla="val 72054"/>
                <a:gd name="adj2" fmla="val 6068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tx1"/>
                  </a:solidFill>
                </a:rPr>
                <a:t>   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4967288" y="2336061"/>
              <a:ext cx="647700" cy="576263"/>
            </a:xfrm>
            <a:prstGeom prst="rightArrow">
              <a:avLst>
                <a:gd name="adj1" fmla="val 72054"/>
                <a:gd name="adj2" fmla="val 6068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smtClean="0">
                  <a:solidFill>
                    <a:schemeClr val="tx1"/>
                  </a:solidFill>
                </a:rPr>
                <a:t>  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 rot="1435679">
              <a:off x="876840" y="1629513"/>
              <a:ext cx="2088232" cy="685378"/>
            </a:xfrm>
            <a:prstGeom prst="rightArrow">
              <a:avLst>
                <a:gd name="adj1" fmla="val 72054"/>
                <a:gd name="adj2" fmla="val 32424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 smtClean="0">
                  <a:solidFill>
                    <a:srgbClr val="C00000"/>
                  </a:solidFill>
                </a:rPr>
                <a:t>Operational requirements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315074" y="4005064"/>
            <a:ext cx="8577406" cy="2160240"/>
          </a:xfrm>
        </p:spPr>
        <p:txBody>
          <a:bodyPr/>
          <a:lstStyle/>
          <a:p>
            <a:pPr marL="400050" lvl="1" indent="-342900" algn="just">
              <a:buFont typeface="Wingdings" pitchFamily="2" charset="2"/>
              <a:buChar char="Ø"/>
            </a:pPr>
            <a:r>
              <a:rPr lang="en-US" sz="2000" dirty="0" smtClean="0"/>
              <a:t>Tool to record </a:t>
            </a:r>
            <a:r>
              <a:rPr lang="en-US" sz="2000" b="1" dirty="0" smtClean="0"/>
              <a:t>community feature requests</a:t>
            </a:r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sz="2000" dirty="0" smtClean="0"/>
              <a:t>Customizable dashboards</a:t>
            </a:r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sz="2000" dirty="0" smtClean="0"/>
              <a:t>Public access</a:t>
            </a:r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sz="2000" dirty="0" smtClean="0"/>
              <a:t>Gadgets available:</a:t>
            </a:r>
          </a:p>
          <a:p>
            <a:pPr marL="800100" lvl="2" indent="-342900" algn="just"/>
            <a:r>
              <a:rPr lang="en-US" sz="1800" dirty="0"/>
              <a:t>L</a:t>
            </a:r>
            <a:r>
              <a:rPr lang="en-US" sz="1800" dirty="0" smtClean="0"/>
              <a:t>ist requirements</a:t>
            </a:r>
          </a:p>
          <a:p>
            <a:pPr marL="800100" lvl="2" indent="-342900" algn="just"/>
            <a:r>
              <a:rPr lang="en-US" sz="1800" dirty="0" smtClean="0"/>
              <a:t>Submit requirements</a:t>
            </a:r>
            <a:endParaRPr lang="en-US" sz="1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5648599" y="5301208"/>
            <a:ext cx="3350939" cy="648072"/>
            <a:chOff x="5288559" y="5301208"/>
            <a:chExt cx="3086055" cy="648072"/>
          </a:xfrm>
        </p:grpSpPr>
        <p:sp>
          <p:nvSpPr>
            <p:cNvPr id="45" name="Rounded Rectangle 44"/>
            <p:cNvSpPr/>
            <p:nvPr/>
          </p:nvSpPr>
          <p:spPr>
            <a:xfrm>
              <a:off x="5288559" y="5301208"/>
              <a:ext cx="2955849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59045" y="5440578"/>
              <a:ext cx="30155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hlinkClick r:id="rId3"/>
                </a:rPr>
                <a:t>http://go.egi.eu/requirements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71916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Training Marketplace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8640960" cy="2070517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2106234"/>
          </a:xfrm>
        </p:spPr>
      </p:pic>
    </p:spTree>
    <p:extLst>
      <p:ext uri="{BB962C8B-B14F-4D97-AF65-F5344CB8AC3E}">
        <p14:creationId xmlns:p14="http://schemas.microsoft.com/office/powerpoint/2010/main" val="2286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Training Marketplace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49" y="1225045"/>
            <a:ext cx="7577191" cy="3284075"/>
          </a:xfrm>
        </p:spPr>
      </p:pic>
      <p:grpSp>
        <p:nvGrpSpPr>
          <p:cNvPr id="9" name="Group 8"/>
          <p:cNvGrpSpPr/>
          <p:nvPr/>
        </p:nvGrpSpPr>
        <p:grpSpPr>
          <a:xfrm>
            <a:off x="4860032" y="5301208"/>
            <a:ext cx="7416824" cy="648072"/>
            <a:chOff x="6136644" y="5301208"/>
            <a:chExt cx="4689373" cy="648072"/>
          </a:xfrm>
        </p:grpSpPr>
        <p:sp>
          <p:nvSpPr>
            <p:cNvPr id="10" name="Rounded Rectangle 9"/>
            <p:cNvSpPr/>
            <p:nvPr/>
          </p:nvSpPr>
          <p:spPr>
            <a:xfrm>
              <a:off x="6136644" y="5301208"/>
              <a:ext cx="2478517" cy="648072"/>
            </a:xfrm>
            <a:prstGeom prst="roundRect">
              <a:avLst/>
            </a:prstGeom>
            <a:solidFill>
              <a:schemeClr val="bg1"/>
            </a:solidFill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07130" y="5440578"/>
              <a:ext cx="46188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hlinkClick r:id="rId3"/>
                </a:rPr>
                <a:t>http://go.egi.eu/Training_Marketplace</a:t>
              </a:r>
              <a:endParaRPr lang="en-US" sz="1600" b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3528" y="522920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-342900" algn="just">
              <a:buFont typeface="Wingdings" pitchFamily="2" charset="2"/>
              <a:buChar char="Ø"/>
            </a:pPr>
            <a:r>
              <a:rPr lang="en-US" dirty="0" smtClean="0"/>
              <a:t>Gadget also available</a:t>
            </a:r>
          </a:p>
          <a:p>
            <a:pPr marL="400050" lvl="1" indent="-342900" algn="just">
              <a:buFont typeface="Wingdings" pitchFamily="2" charset="2"/>
              <a:buChar char="Ø"/>
            </a:pPr>
            <a:r>
              <a:rPr lang="en-US" b="1" dirty="0" smtClean="0"/>
              <a:t>Read more about this service here:</a:t>
            </a:r>
          </a:p>
        </p:txBody>
      </p:sp>
    </p:spTree>
    <p:extLst>
      <p:ext uri="{BB962C8B-B14F-4D97-AF65-F5344CB8AC3E}">
        <p14:creationId xmlns:p14="http://schemas.microsoft.com/office/powerpoint/2010/main" val="19054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2261</TotalTime>
  <Words>636</Words>
  <Application>Microsoft Office PowerPoint</Application>
  <PresentationFormat>On-screen Show (4:3)</PresentationFormat>
  <Paragraphs>171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EGI-InSPIRE 2</vt:lpstr>
      <vt:lpstr>EG-InSPIRE</vt:lpstr>
      <vt:lpstr>1_EG-InSPIRE</vt:lpstr>
      <vt:lpstr>EGI support services  Science gateway developers</vt:lpstr>
      <vt:lpstr>Overview</vt:lpstr>
      <vt:lpstr>EGI and Science Gateways</vt:lpstr>
      <vt:lpstr>Dedicated webpage</vt:lpstr>
      <vt:lpstr>Applications Data Base</vt:lpstr>
      <vt:lpstr>Register a SG to EGI AppDB</vt:lpstr>
      <vt:lpstr>Requirements tracker</vt:lpstr>
      <vt:lpstr>Training Marketplace</vt:lpstr>
      <vt:lpstr>Training Marketplace</vt:lpstr>
      <vt:lpstr>Glossary</vt:lpstr>
      <vt:lpstr>Glossary &amp; Science Gateways</vt:lpstr>
      <vt:lpstr>Policies &amp; Procedures</vt:lpstr>
      <vt:lpstr>What’s in all this for me?</vt:lpstr>
      <vt:lpstr>EGI support services  Science gateway developers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nuno.ferreira@egi.eu</cp:lastModifiedBy>
  <cp:revision>1266</cp:revision>
  <cp:lastPrinted>2012-07-24T11:36:32Z</cp:lastPrinted>
  <dcterms:created xsi:type="dcterms:W3CDTF">2010-09-03T12:01:03Z</dcterms:created>
  <dcterms:modified xsi:type="dcterms:W3CDTF">2012-09-20T00:47:13Z</dcterms:modified>
</cp:coreProperties>
</file>