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317" r:id="rId3"/>
    <p:sldId id="376" r:id="rId4"/>
    <p:sldId id="404" r:id="rId5"/>
    <p:sldId id="377" r:id="rId6"/>
    <p:sldId id="427" r:id="rId7"/>
    <p:sldId id="406" r:id="rId8"/>
    <p:sldId id="416" r:id="rId9"/>
    <p:sldId id="422" r:id="rId10"/>
    <p:sldId id="420" r:id="rId11"/>
    <p:sldId id="440" r:id="rId12"/>
    <p:sldId id="419" r:id="rId13"/>
    <p:sldId id="418" r:id="rId14"/>
    <p:sldId id="428" r:id="rId15"/>
    <p:sldId id="411" r:id="rId16"/>
    <p:sldId id="412" r:id="rId17"/>
    <p:sldId id="408" r:id="rId18"/>
    <p:sldId id="429" r:id="rId19"/>
    <p:sldId id="436" r:id="rId20"/>
    <p:sldId id="413" r:id="rId21"/>
    <p:sldId id="417" r:id="rId22"/>
    <p:sldId id="414" r:id="rId23"/>
    <p:sldId id="439" r:id="rId24"/>
    <p:sldId id="437" r:id="rId25"/>
    <p:sldId id="438" r:id="rId26"/>
    <p:sldId id="423" r:id="rId27"/>
    <p:sldId id="425" r:id="rId28"/>
    <p:sldId id="430" r:id="rId29"/>
    <p:sldId id="426" r:id="rId30"/>
    <p:sldId id="431" r:id="rId31"/>
    <p:sldId id="432" r:id="rId32"/>
    <p:sldId id="403" r:id="rId33"/>
    <p:sldId id="424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0DD7F"/>
    <a:srgbClr val="FF9999"/>
    <a:srgbClr val="FF9933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606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86200" y="0"/>
            <a:ext cx="29606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972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8672513"/>
            <a:ext cx="29606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EBFB26-5D87-4156-B5B2-98A4B90CA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7CDA3E-D6D7-4660-8E35-682B54F4B08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1FEF4D-C5D3-41A6-A0A9-6FB8B8201F74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036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5EE783-A962-45AF-A2E5-BEC191C70FCB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33F3A7-1851-4593-9D53-A2F896BB6BD1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5EE783-A962-45AF-A2E5-BEC191C70FCB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04C3AA-104F-4481-915F-ABCD83256980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AA7133-B9AF-431C-96A0-EB87E75E873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87C0A0-7968-4968-A8F4-63838845C849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noFill/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7285BC4F-12E7-4567-9044-DD79AEA16D2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179C09-7E24-4B5B-903D-D07ACCA8C65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2E9EE2-0068-4378-AA07-5B6661924F3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F329C1-8B33-4823-ACA7-FA1DE02000B3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4EA470-3B37-465B-AFDE-84F1BA8F5FF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E916F8-0298-4336-B319-888796115C0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0D4272-EBB8-4324-A2EE-F3E267E5B79F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49D2DC-CA2A-4741-883F-E5F622CA2885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FA0A46-C4AF-4F43-AB48-80A5F7CE9A8F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EAA72A-FD77-4A60-AB09-791E9221B80C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73147A-3832-401E-AB66-D847F450B49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A3C088-E394-4058-AA91-D608C23D067B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C5A1DA-0F18-40E9-9DF9-EA129CC2A15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446DB8-21F0-4D24-8048-069344AA5F3E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9F59DA-019F-455C-B7A2-E49C3B2EA7F5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DD379C-969A-4280-BBFE-26BE7F7AAD2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8955CD-F558-4948-831A-B0F4A0DDCA39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036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5E13FC-5266-4EE2-A675-A2B27148D76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7E4A7C-9D83-41BC-9516-9EC6F196CC76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D81955-E7F1-44D7-A36D-520A1DB115D6}" type="slidenum">
              <a:rPr lang="en-GB" sz="14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25A896-8C86-434A-9331-DB5C77AB295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13B1D7B-50D0-4DCD-AFB6-45ACA8954CB6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036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B73E1-8AF6-40FE-806A-6C003B10F58D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D0A32FE-4720-4B83-90D8-C179384B639B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036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C04981-6023-48B5-97BE-9A5D37DADAA2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8624EE-E69F-4C44-A14B-AC35ED925075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5D2574-6D28-4BCA-8176-2D170346BF8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18AA04-5F34-42F5-9330-267045F4CDC3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WeNM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6021388"/>
            <a:ext cx="16906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313" y="174625"/>
            <a:ext cx="2109787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174625"/>
            <a:ext cx="6181725" cy="5938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74625"/>
            <a:ext cx="8216900" cy="511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7921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WeNM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6021388"/>
            <a:ext cx="16906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74625"/>
            <a:ext cx="821690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84488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7B7BA7"/>
          </a:solidFill>
          <a:ln w="936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18525" y="76200"/>
            <a:ext cx="5461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11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>
          <a:solidFill>
            <a:srgbClr val="FFFFFF"/>
          </a:solidFill>
          <a:latin typeface="Arial" pitchFamily="34" charset="0"/>
        </a:defRPr>
      </a:lvl9pPr>
    </p:titleStyle>
    <p:bodyStyle>
      <a:lvl1pPr marL="330200" indent="-330200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●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●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■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3" y="260350"/>
            <a:ext cx="877887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86868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50000"/>
              </a:lnSpc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Workflow Manager for NMR : </a:t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objectives, design, and implementation</a:t>
            </a:r>
            <a:endParaRPr lang="en-GB" sz="3200" dirty="0">
              <a:latin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60475" y="4268788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3366FF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76517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chemeClr val="bg1"/>
                </a:solidFill>
              </a:rPr>
              <a:t>CCPN Data Standard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835400" y="3213100"/>
            <a:ext cx="1439863" cy="1296988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81425" y="3355975"/>
            <a:ext cx="151606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000000"/>
                </a:solidFill>
                <a:latin typeface="+mn-lt"/>
              </a:rPr>
              <a:t>Data</a:t>
            </a:r>
            <a:br>
              <a:rPr lang="en-GB" sz="2400" b="1">
                <a:solidFill>
                  <a:srgbClr val="000000"/>
                </a:solidFill>
                <a:latin typeface="+mn-lt"/>
              </a:rPr>
            </a:br>
            <a:r>
              <a:rPr lang="en-GB" sz="2400" b="1">
                <a:solidFill>
                  <a:srgbClr val="000000"/>
                </a:solidFill>
                <a:latin typeface="+mn-lt"/>
              </a:rPr>
              <a:t>Standard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032250" y="955675"/>
            <a:ext cx="1046163" cy="457200"/>
          </a:xfrm>
          <a:prstGeom prst="rect">
            <a:avLst/>
          </a:prstGeom>
          <a:solidFill>
            <a:srgbClr val="E0070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FFFFFF"/>
                </a:solidFill>
              </a:rPr>
              <a:t>Task1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 rot="2640000">
            <a:off x="5219700" y="2314575"/>
            <a:ext cx="1258888" cy="466725"/>
          </a:xfrm>
          <a:prstGeom prst="rect">
            <a:avLst/>
          </a:prstGeom>
          <a:noFill/>
          <a:ln w="9360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7B7BA7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>
                <a:solidFill>
                  <a:srgbClr val="7B7BA7"/>
                </a:solidFill>
                <a:latin typeface="+mn-lt"/>
              </a:rPr>
              <a:t>Convert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 rot="2640000">
            <a:off x="6138863" y="1489075"/>
            <a:ext cx="1049337" cy="463550"/>
          </a:xfrm>
          <a:prstGeom prst="rect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Task2</a:t>
            </a:r>
          </a:p>
        </p:txBody>
      </p:sp>
      <p:cxnSp>
        <p:nvCxnSpPr>
          <p:cNvPr id="13320" name="AutoShape 10"/>
          <p:cNvCxnSpPr>
            <a:cxnSpLocks noChangeShapeType="1"/>
            <a:stCxn id="14342" idx="0"/>
            <a:endCxn id="14343" idx="2"/>
          </p:cNvCxnSpPr>
          <p:nvPr/>
        </p:nvCxnSpPr>
        <p:spPr bwMode="auto">
          <a:xfrm flipV="1">
            <a:off x="6011863" y="1887538"/>
            <a:ext cx="490537" cy="4921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3321" name="AutoShape 11"/>
          <p:cNvCxnSpPr>
            <a:cxnSpLocks noChangeShapeType="1"/>
            <a:stCxn id="14342" idx="2"/>
            <a:endCxn id="14339" idx="7"/>
          </p:cNvCxnSpPr>
          <p:nvPr/>
        </p:nvCxnSpPr>
        <p:spPr bwMode="auto">
          <a:xfrm flipH="1">
            <a:off x="5064125" y="2714625"/>
            <a:ext cx="622300" cy="6889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3322" name="AutoShape 12"/>
          <p:cNvCxnSpPr>
            <a:cxnSpLocks noChangeShapeType="1"/>
            <a:stCxn id="13317" idx="2"/>
            <a:endCxn id="14339" idx="0"/>
          </p:cNvCxnSpPr>
          <p:nvPr/>
        </p:nvCxnSpPr>
        <p:spPr bwMode="auto">
          <a:xfrm>
            <a:off x="4556125" y="1412875"/>
            <a:ext cx="0" cy="1800225"/>
          </a:xfrm>
          <a:prstGeom prst="straightConnector1">
            <a:avLst/>
          </a:prstGeom>
          <a:noFill/>
          <a:ln w="9398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4347" name="Text Box 14"/>
          <p:cNvSpPr txBox="1">
            <a:spLocks noChangeArrowheads="1"/>
          </p:cNvSpPr>
          <p:nvPr/>
        </p:nvSpPr>
        <p:spPr bwMode="auto">
          <a:xfrm rot="5400000">
            <a:off x="6731793" y="3650457"/>
            <a:ext cx="1033463" cy="463550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Task2</a:t>
            </a:r>
          </a:p>
        </p:txBody>
      </p:sp>
      <p:cxnSp>
        <p:nvCxnSpPr>
          <p:cNvPr id="13324" name="AutoShape 16"/>
          <p:cNvCxnSpPr>
            <a:cxnSpLocks noChangeShapeType="1"/>
            <a:stCxn id="14347" idx="2"/>
            <a:endCxn id="14339" idx="6"/>
          </p:cNvCxnSpPr>
          <p:nvPr/>
        </p:nvCxnSpPr>
        <p:spPr bwMode="auto">
          <a:xfrm flipH="1" flipV="1">
            <a:off x="5275263" y="3862388"/>
            <a:ext cx="1741487" cy="20637"/>
          </a:xfrm>
          <a:prstGeom prst="straightConnector1">
            <a:avLst/>
          </a:prstGeom>
          <a:noFill/>
          <a:ln w="9398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4349" name="Text Box 18"/>
          <p:cNvSpPr txBox="1">
            <a:spLocks noChangeArrowheads="1"/>
          </p:cNvSpPr>
          <p:nvPr/>
        </p:nvSpPr>
        <p:spPr bwMode="auto">
          <a:xfrm rot="-5400000">
            <a:off x="1234281" y="3637757"/>
            <a:ext cx="1033463" cy="463550"/>
          </a:xfrm>
          <a:prstGeom prst="rect">
            <a:avLst/>
          </a:prstGeom>
          <a:solidFill>
            <a:srgbClr val="660066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Task1</a:t>
            </a: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 rot="-2760000">
            <a:off x="2629694" y="2350294"/>
            <a:ext cx="1258887" cy="466725"/>
          </a:xfrm>
          <a:prstGeom prst="rect">
            <a:avLst/>
          </a:prstGeom>
          <a:noFill/>
          <a:ln w="9360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7B7BA7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>
                <a:solidFill>
                  <a:srgbClr val="7B7BA7"/>
                </a:solidFill>
                <a:latin typeface="+mn-lt"/>
              </a:rPr>
              <a:t>Convert</a:t>
            </a:r>
          </a:p>
        </p:txBody>
      </p:sp>
      <p:sp>
        <p:nvSpPr>
          <p:cNvPr id="14351" name="Text Box 21"/>
          <p:cNvSpPr txBox="1">
            <a:spLocks noChangeArrowheads="1"/>
          </p:cNvSpPr>
          <p:nvPr/>
        </p:nvSpPr>
        <p:spPr bwMode="auto">
          <a:xfrm rot="-2760000">
            <a:off x="1907381" y="1539082"/>
            <a:ext cx="1049337" cy="463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Task1</a:t>
            </a:r>
          </a:p>
        </p:txBody>
      </p:sp>
      <p:cxnSp>
        <p:nvCxnSpPr>
          <p:cNvPr id="13328" name="AutoShape 22"/>
          <p:cNvCxnSpPr>
            <a:cxnSpLocks noChangeShapeType="1"/>
            <a:stCxn id="14350" idx="0"/>
            <a:endCxn id="14351" idx="2"/>
          </p:cNvCxnSpPr>
          <p:nvPr/>
        </p:nvCxnSpPr>
        <p:spPr bwMode="auto">
          <a:xfrm flipH="1" flipV="1">
            <a:off x="2598738" y="1931988"/>
            <a:ext cx="492125" cy="4889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3329" name="AutoShape 23"/>
          <p:cNvCxnSpPr>
            <a:cxnSpLocks noChangeShapeType="1"/>
            <a:stCxn id="14350" idx="2"/>
            <a:endCxn id="14339" idx="1"/>
          </p:cNvCxnSpPr>
          <p:nvPr/>
        </p:nvCxnSpPr>
        <p:spPr bwMode="auto">
          <a:xfrm>
            <a:off x="3427413" y="2746375"/>
            <a:ext cx="619125" cy="6572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4354" name="Text Box 24"/>
          <p:cNvSpPr txBox="1">
            <a:spLocks noChangeArrowheads="1"/>
          </p:cNvSpPr>
          <p:nvPr/>
        </p:nvSpPr>
        <p:spPr bwMode="auto">
          <a:xfrm rot="8040000">
            <a:off x="5255419" y="4904581"/>
            <a:ext cx="1258888" cy="466725"/>
          </a:xfrm>
          <a:prstGeom prst="rect">
            <a:avLst/>
          </a:prstGeom>
          <a:noFill/>
          <a:ln w="9360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7B7BA7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>
                <a:solidFill>
                  <a:srgbClr val="7B7BA7"/>
                </a:solidFill>
                <a:latin typeface="+mn-lt"/>
              </a:rPr>
              <a:t>Convert</a:t>
            </a:r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 rot="8040000">
            <a:off x="6187281" y="5722144"/>
            <a:ext cx="1049338" cy="463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Task3</a:t>
            </a:r>
          </a:p>
        </p:txBody>
      </p:sp>
      <p:cxnSp>
        <p:nvCxnSpPr>
          <p:cNvPr id="13332" name="AutoShape 26"/>
          <p:cNvCxnSpPr>
            <a:cxnSpLocks noChangeShapeType="1"/>
            <a:stCxn id="14354" idx="0"/>
            <a:endCxn id="14355" idx="2"/>
          </p:cNvCxnSpPr>
          <p:nvPr/>
        </p:nvCxnSpPr>
        <p:spPr bwMode="auto">
          <a:xfrm>
            <a:off x="6053138" y="5300663"/>
            <a:ext cx="492125" cy="4921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4357" name="Text Box 27"/>
          <p:cNvSpPr txBox="1">
            <a:spLocks noChangeArrowheads="1"/>
          </p:cNvSpPr>
          <p:nvPr/>
        </p:nvSpPr>
        <p:spPr bwMode="auto">
          <a:xfrm rot="-8160000">
            <a:off x="2592388" y="5013325"/>
            <a:ext cx="1258887" cy="466725"/>
          </a:xfrm>
          <a:prstGeom prst="rect">
            <a:avLst/>
          </a:prstGeom>
          <a:noFill/>
          <a:ln w="9360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7B7BA7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>
                <a:solidFill>
                  <a:srgbClr val="7B7BA7"/>
                </a:solidFill>
                <a:latin typeface="+mn-lt"/>
              </a:rPr>
              <a:t>Convert</a:t>
            </a:r>
          </a:p>
        </p:txBody>
      </p:sp>
      <p:sp>
        <p:nvSpPr>
          <p:cNvPr id="14358" name="Text Box 28"/>
          <p:cNvSpPr txBox="1">
            <a:spLocks noChangeArrowheads="1"/>
          </p:cNvSpPr>
          <p:nvPr/>
        </p:nvSpPr>
        <p:spPr bwMode="auto">
          <a:xfrm rot="-8160000">
            <a:off x="1882775" y="5840413"/>
            <a:ext cx="1049338" cy="463550"/>
          </a:xfrm>
          <a:prstGeom prst="rect">
            <a:avLst/>
          </a:prstGeom>
          <a:solidFill>
            <a:srgbClr val="E00702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Task3</a:t>
            </a:r>
          </a:p>
        </p:txBody>
      </p:sp>
      <p:cxnSp>
        <p:nvCxnSpPr>
          <p:cNvPr id="13335" name="AutoShape 29"/>
          <p:cNvCxnSpPr>
            <a:cxnSpLocks noChangeShapeType="1"/>
            <a:stCxn id="14357" idx="0"/>
            <a:endCxn id="14358" idx="2"/>
          </p:cNvCxnSpPr>
          <p:nvPr/>
        </p:nvCxnSpPr>
        <p:spPr bwMode="auto">
          <a:xfrm flipH="1">
            <a:off x="2568575" y="5414963"/>
            <a:ext cx="490538" cy="4905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3336" name="AutoShape 30"/>
          <p:cNvCxnSpPr>
            <a:cxnSpLocks noChangeShapeType="1"/>
            <a:stCxn id="14357" idx="2"/>
            <a:endCxn id="14339" idx="3"/>
          </p:cNvCxnSpPr>
          <p:nvPr/>
        </p:nvCxnSpPr>
        <p:spPr bwMode="auto">
          <a:xfrm flipV="1">
            <a:off x="3384550" y="4319588"/>
            <a:ext cx="661988" cy="7588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4361" name="Text Box 32"/>
          <p:cNvSpPr txBox="1">
            <a:spLocks noChangeArrowheads="1"/>
          </p:cNvSpPr>
          <p:nvPr/>
        </p:nvSpPr>
        <p:spPr bwMode="auto">
          <a:xfrm rot="10800000">
            <a:off x="4057650" y="6281738"/>
            <a:ext cx="1033463" cy="463550"/>
          </a:xfrm>
          <a:prstGeom prst="rect">
            <a:avLst/>
          </a:pr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>
                <a:solidFill>
                  <a:srgbClr val="FFFFFF"/>
                </a:solidFill>
                <a:latin typeface="+mn-lt"/>
              </a:rPr>
              <a:t>Task3</a:t>
            </a:r>
          </a:p>
        </p:txBody>
      </p:sp>
      <p:cxnSp>
        <p:nvCxnSpPr>
          <p:cNvPr id="13338" name="AutoShape 34"/>
          <p:cNvCxnSpPr>
            <a:cxnSpLocks noChangeShapeType="1"/>
            <a:stCxn id="14361" idx="2"/>
            <a:endCxn id="14339" idx="4"/>
          </p:cNvCxnSpPr>
          <p:nvPr/>
        </p:nvCxnSpPr>
        <p:spPr bwMode="auto">
          <a:xfrm flipH="1" flipV="1">
            <a:off x="4556125" y="4510088"/>
            <a:ext cx="17463" cy="1771650"/>
          </a:xfrm>
          <a:prstGeom prst="straightConnector1">
            <a:avLst/>
          </a:prstGeom>
          <a:noFill/>
          <a:ln w="9398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3339" name="AutoShape 35"/>
          <p:cNvCxnSpPr>
            <a:cxnSpLocks noChangeShapeType="1"/>
            <a:stCxn id="14349" idx="2"/>
            <a:endCxn id="14339" idx="2"/>
          </p:cNvCxnSpPr>
          <p:nvPr/>
        </p:nvCxnSpPr>
        <p:spPr bwMode="auto">
          <a:xfrm flipV="1">
            <a:off x="1982788" y="3862388"/>
            <a:ext cx="1852612" cy="7937"/>
          </a:xfrm>
          <a:prstGeom prst="straightConnector1">
            <a:avLst/>
          </a:prstGeom>
          <a:noFill/>
          <a:ln w="9398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3340" name="AutoShape 36"/>
          <p:cNvCxnSpPr>
            <a:cxnSpLocks noChangeShapeType="1"/>
            <a:stCxn id="14354" idx="2"/>
            <a:endCxn id="14339" idx="5"/>
          </p:cNvCxnSpPr>
          <p:nvPr/>
        </p:nvCxnSpPr>
        <p:spPr bwMode="auto">
          <a:xfrm flipH="1" flipV="1">
            <a:off x="5064125" y="4319588"/>
            <a:ext cx="654050" cy="6556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0080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CCPN data standard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196975"/>
            <a:ext cx="903605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Program-independent data storage and exchange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Final and intermediate data for all relevant programs</a:t>
            </a:r>
          </a:p>
          <a:p>
            <a:pPr marL="741363" lvl="1" indent="-341313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Keyword-value for program-specific parameters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Precise, detailed, comprehensive, coherent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Object-oriented, normalized, for changing data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UML model as source for automatic code generation</a:t>
            </a:r>
            <a:endParaRPr lang="en-GB" sz="2400" dirty="0" smtClean="0"/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Data access libraries for Python, Java, C; </a:t>
            </a:r>
            <a:br>
              <a:rPr lang="en-GB" sz="2800" dirty="0" smtClean="0"/>
            </a:br>
            <a:r>
              <a:rPr lang="en-GB" sz="2800" dirty="0" smtClean="0"/>
              <a:t>XML and SQL storage. 800 000 lines/implementation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/>
              <a:t>BIG!</a:t>
            </a:r>
          </a:p>
          <a:p>
            <a:pPr marL="741363" lvl="1" indent="-341313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531 classes, 135 data type definitions, </a:t>
            </a:r>
            <a:br>
              <a:rPr lang="en-GB" sz="2400" dirty="0" smtClean="0"/>
            </a:br>
            <a:r>
              <a:rPr lang="en-GB" sz="2400" dirty="0" smtClean="0"/>
              <a:t>2044 attributes, 1790 roles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0080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Molecule and NMR data (20% of classes)</a:t>
            </a:r>
          </a:p>
        </p:txBody>
      </p:sp>
      <p:grpSp>
        <p:nvGrpSpPr>
          <p:cNvPr id="15363" name="Group 2416"/>
          <p:cNvGrpSpPr>
            <a:grpSpLocks/>
          </p:cNvGrpSpPr>
          <p:nvPr/>
        </p:nvGrpSpPr>
        <p:grpSpPr bwMode="auto">
          <a:xfrm>
            <a:off x="757238" y="-2389188"/>
            <a:ext cx="7408862" cy="8235951"/>
            <a:chOff x="477" y="-1505"/>
            <a:chExt cx="4667" cy="5188"/>
          </a:xfrm>
        </p:grpSpPr>
        <p:sp>
          <p:nvSpPr>
            <p:cNvPr id="19433" name="Rectangle 2216"/>
            <p:cNvSpPr>
              <a:spLocks noChangeArrowheads="1"/>
            </p:cNvSpPr>
            <p:nvPr/>
          </p:nvSpPr>
          <p:spPr bwMode="auto">
            <a:xfrm>
              <a:off x="3199" y="3009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434" name="Rectangle 2217"/>
            <p:cNvSpPr>
              <a:spLocks noChangeArrowheads="1"/>
            </p:cNvSpPr>
            <p:nvPr/>
          </p:nvSpPr>
          <p:spPr bwMode="auto">
            <a:xfrm>
              <a:off x="4210" y="2458"/>
              <a:ext cx="7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5" name="Rectangle 2218"/>
            <p:cNvSpPr>
              <a:spLocks noChangeArrowheads="1"/>
            </p:cNvSpPr>
            <p:nvPr/>
          </p:nvSpPr>
          <p:spPr bwMode="auto">
            <a:xfrm>
              <a:off x="4210" y="2458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436" name="Rectangle 2219"/>
            <p:cNvSpPr>
              <a:spLocks noChangeArrowheads="1"/>
            </p:cNvSpPr>
            <p:nvPr/>
          </p:nvSpPr>
          <p:spPr bwMode="auto">
            <a:xfrm>
              <a:off x="4731" y="2789"/>
              <a:ext cx="310" cy="137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7" name="Line 2220"/>
            <p:cNvSpPr>
              <a:spLocks noChangeShapeType="1"/>
            </p:cNvSpPr>
            <p:nvPr/>
          </p:nvSpPr>
          <p:spPr bwMode="auto">
            <a:xfrm>
              <a:off x="4732" y="2790"/>
              <a:ext cx="1" cy="1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38" name="Line 2221"/>
            <p:cNvSpPr>
              <a:spLocks noChangeShapeType="1"/>
            </p:cNvSpPr>
            <p:nvPr/>
          </p:nvSpPr>
          <p:spPr bwMode="auto">
            <a:xfrm>
              <a:off x="4733" y="2790"/>
              <a:ext cx="30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39" name="Line 2222"/>
            <p:cNvSpPr>
              <a:spLocks noChangeShapeType="1"/>
            </p:cNvSpPr>
            <p:nvPr/>
          </p:nvSpPr>
          <p:spPr bwMode="auto">
            <a:xfrm>
              <a:off x="4731" y="2789"/>
              <a:ext cx="1" cy="137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0" name="Line 2223"/>
            <p:cNvSpPr>
              <a:spLocks noChangeShapeType="1"/>
            </p:cNvSpPr>
            <p:nvPr/>
          </p:nvSpPr>
          <p:spPr bwMode="auto">
            <a:xfrm>
              <a:off x="4732" y="2789"/>
              <a:ext cx="309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1" name="Line 2224"/>
            <p:cNvSpPr>
              <a:spLocks noChangeShapeType="1"/>
            </p:cNvSpPr>
            <p:nvPr/>
          </p:nvSpPr>
          <p:spPr bwMode="auto">
            <a:xfrm>
              <a:off x="4732" y="2924"/>
              <a:ext cx="308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2" name="Line 2225"/>
            <p:cNvSpPr>
              <a:spLocks noChangeShapeType="1"/>
            </p:cNvSpPr>
            <p:nvPr/>
          </p:nvSpPr>
          <p:spPr bwMode="auto">
            <a:xfrm>
              <a:off x="5040" y="2790"/>
              <a:ext cx="1" cy="134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3" name="Line 2226"/>
            <p:cNvSpPr>
              <a:spLocks noChangeShapeType="1"/>
            </p:cNvSpPr>
            <p:nvPr/>
          </p:nvSpPr>
          <p:spPr bwMode="auto">
            <a:xfrm>
              <a:off x="4731" y="2926"/>
              <a:ext cx="310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4" name="Line 2227"/>
            <p:cNvSpPr>
              <a:spLocks noChangeShapeType="1"/>
            </p:cNvSpPr>
            <p:nvPr/>
          </p:nvSpPr>
          <p:spPr bwMode="auto">
            <a:xfrm>
              <a:off x="5041" y="2789"/>
              <a:ext cx="1" cy="137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45" name="Rectangle 2228"/>
            <p:cNvSpPr>
              <a:spLocks noChangeArrowheads="1"/>
            </p:cNvSpPr>
            <p:nvPr/>
          </p:nvSpPr>
          <p:spPr bwMode="auto">
            <a:xfrm>
              <a:off x="4790" y="2795"/>
              <a:ext cx="207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ccp.nmr.Nmr.ExpTransfer</a:t>
              </a:r>
              <a:endParaRPr lang="en-US"/>
            </a:p>
          </p:txBody>
        </p:sp>
        <p:sp>
          <p:nvSpPr>
            <p:cNvPr id="19446" name="Rectangle 2229"/>
            <p:cNvSpPr>
              <a:spLocks noChangeArrowheads="1"/>
            </p:cNvSpPr>
            <p:nvPr/>
          </p:nvSpPr>
          <p:spPr bwMode="auto">
            <a:xfrm>
              <a:off x="4736" y="2820"/>
              <a:ext cx="14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+mixingTime: Float</a:t>
              </a:r>
              <a:endParaRPr lang="en-US"/>
            </a:p>
          </p:txBody>
        </p:sp>
        <p:sp>
          <p:nvSpPr>
            <p:cNvPr id="19447" name="Rectangle 2230"/>
            <p:cNvSpPr>
              <a:spLocks noChangeArrowheads="1"/>
            </p:cNvSpPr>
            <p:nvPr/>
          </p:nvSpPr>
          <p:spPr bwMode="auto">
            <a:xfrm>
              <a:off x="4736" y="2840"/>
              <a:ext cx="23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+transferType: ExpTransferType</a:t>
              </a:r>
              <a:endParaRPr lang="en-US"/>
            </a:p>
          </p:txBody>
        </p:sp>
        <p:sp>
          <p:nvSpPr>
            <p:cNvPr id="19448" name="Rectangle 2231"/>
            <p:cNvSpPr>
              <a:spLocks noChangeArrowheads="1"/>
            </p:cNvSpPr>
            <p:nvPr/>
          </p:nvSpPr>
          <p:spPr bwMode="auto">
            <a:xfrm>
              <a:off x="4736" y="2860"/>
              <a:ext cx="29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+transferSubType: ExpTransferSubType</a:t>
              </a:r>
              <a:endParaRPr lang="en-US"/>
            </a:p>
          </p:txBody>
        </p:sp>
        <p:sp>
          <p:nvSpPr>
            <p:cNvPr id="19449" name="Rectangle 2232"/>
            <p:cNvSpPr>
              <a:spLocks noChangeArrowheads="1"/>
            </p:cNvSpPr>
            <p:nvPr/>
          </p:nvSpPr>
          <p:spPr bwMode="auto">
            <a:xfrm>
              <a:off x="4736" y="2880"/>
              <a:ext cx="19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+isDirect: Boolean = True</a:t>
              </a:r>
              <a:endParaRPr lang="en-US"/>
            </a:p>
          </p:txBody>
        </p:sp>
        <p:sp>
          <p:nvSpPr>
            <p:cNvPr id="19450" name="Line 2233"/>
            <p:cNvSpPr>
              <a:spLocks noChangeShapeType="1"/>
            </p:cNvSpPr>
            <p:nvPr/>
          </p:nvSpPr>
          <p:spPr bwMode="auto">
            <a:xfrm>
              <a:off x="4736" y="2815"/>
              <a:ext cx="300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51" name="Line 2234"/>
            <p:cNvSpPr>
              <a:spLocks noChangeShapeType="1"/>
            </p:cNvSpPr>
            <p:nvPr/>
          </p:nvSpPr>
          <p:spPr bwMode="auto">
            <a:xfrm>
              <a:off x="4736" y="2816"/>
              <a:ext cx="30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52" name="Line 2235"/>
            <p:cNvSpPr>
              <a:spLocks noChangeShapeType="1"/>
            </p:cNvSpPr>
            <p:nvPr/>
          </p:nvSpPr>
          <p:spPr bwMode="auto">
            <a:xfrm>
              <a:off x="4736" y="2905"/>
              <a:ext cx="300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53" name="Line 2236"/>
            <p:cNvSpPr>
              <a:spLocks noChangeShapeType="1"/>
            </p:cNvSpPr>
            <p:nvPr/>
          </p:nvSpPr>
          <p:spPr bwMode="auto">
            <a:xfrm>
              <a:off x="4736" y="2906"/>
              <a:ext cx="30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54" name="Line 2237"/>
            <p:cNvSpPr>
              <a:spLocks noChangeShapeType="1"/>
            </p:cNvSpPr>
            <p:nvPr/>
          </p:nvSpPr>
          <p:spPr bwMode="auto">
            <a:xfrm flipH="1" flipV="1">
              <a:off x="4061" y="2777"/>
              <a:ext cx="670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55" name="Rectangle 2238"/>
            <p:cNvSpPr>
              <a:spLocks noChangeArrowheads="1"/>
            </p:cNvSpPr>
            <p:nvPr/>
          </p:nvSpPr>
          <p:spPr bwMode="auto">
            <a:xfrm>
              <a:off x="4705" y="2859"/>
              <a:ext cx="7" cy="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" name="Rectangle 2239"/>
            <p:cNvSpPr>
              <a:spLocks noChangeArrowheads="1"/>
            </p:cNvSpPr>
            <p:nvPr/>
          </p:nvSpPr>
          <p:spPr bwMode="auto">
            <a:xfrm>
              <a:off x="4705" y="2859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457" name="Rectangle 2240"/>
            <p:cNvSpPr>
              <a:spLocks noChangeArrowheads="1"/>
            </p:cNvSpPr>
            <p:nvPr/>
          </p:nvSpPr>
          <p:spPr bwMode="auto">
            <a:xfrm>
              <a:off x="4081" y="2742"/>
              <a:ext cx="10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" name="Rectangle 2241"/>
            <p:cNvSpPr>
              <a:spLocks noChangeArrowheads="1"/>
            </p:cNvSpPr>
            <p:nvPr/>
          </p:nvSpPr>
          <p:spPr bwMode="auto">
            <a:xfrm>
              <a:off x="4081" y="2742"/>
              <a:ext cx="1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2</a:t>
              </a:r>
              <a:endParaRPr lang="en-US"/>
            </a:p>
          </p:txBody>
        </p:sp>
        <p:sp>
          <p:nvSpPr>
            <p:cNvPr id="19459" name="Line 2242"/>
            <p:cNvSpPr>
              <a:spLocks noChangeShapeType="1"/>
            </p:cNvSpPr>
            <p:nvPr/>
          </p:nvSpPr>
          <p:spPr bwMode="auto">
            <a:xfrm>
              <a:off x="4566" y="2504"/>
              <a:ext cx="258" cy="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0" name="Freeform 2243"/>
            <p:cNvSpPr>
              <a:spLocks/>
            </p:cNvSpPr>
            <p:nvPr/>
          </p:nvSpPr>
          <p:spPr bwMode="auto">
            <a:xfrm>
              <a:off x="4566" y="2504"/>
              <a:ext cx="16" cy="19"/>
            </a:xfrm>
            <a:custGeom>
              <a:avLst/>
              <a:gdLst>
                <a:gd name="T0" fmla="*/ 0 w 16"/>
                <a:gd name="T1" fmla="*/ 0 h 19"/>
                <a:gd name="T2" fmla="*/ 4 w 16"/>
                <a:gd name="T3" fmla="*/ 14 h 19"/>
                <a:gd name="T4" fmla="*/ 16 w 16"/>
                <a:gd name="T5" fmla="*/ 19 h 19"/>
                <a:gd name="T6" fmla="*/ 12 w 16"/>
                <a:gd name="T7" fmla="*/ 5 h 19"/>
                <a:gd name="T8" fmla="*/ 0 w 1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9"/>
                <a:gd name="T17" fmla="*/ 16 w 16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9">
                  <a:moveTo>
                    <a:pt x="0" y="0"/>
                  </a:moveTo>
                  <a:lnTo>
                    <a:pt x="4" y="14"/>
                  </a:lnTo>
                  <a:lnTo>
                    <a:pt x="16" y="19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1" name="Line 2244"/>
            <p:cNvSpPr>
              <a:spLocks noChangeShapeType="1"/>
            </p:cNvSpPr>
            <p:nvPr/>
          </p:nvSpPr>
          <p:spPr bwMode="auto">
            <a:xfrm>
              <a:off x="4566" y="2504"/>
              <a:ext cx="4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2" name="Line 2245"/>
            <p:cNvSpPr>
              <a:spLocks noChangeShapeType="1"/>
            </p:cNvSpPr>
            <p:nvPr/>
          </p:nvSpPr>
          <p:spPr bwMode="auto">
            <a:xfrm>
              <a:off x="4570" y="2518"/>
              <a:ext cx="1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Line 2246"/>
            <p:cNvSpPr>
              <a:spLocks noChangeShapeType="1"/>
            </p:cNvSpPr>
            <p:nvPr/>
          </p:nvSpPr>
          <p:spPr bwMode="auto">
            <a:xfrm flipH="1" flipV="1">
              <a:off x="4578" y="2509"/>
              <a:ext cx="4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4" name="Line 2247"/>
            <p:cNvSpPr>
              <a:spLocks noChangeShapeType="1"/>
            </p:cNvSpPr>
            <p:nvPr/>
          </p:nvSpPr>
          <p:spPr bwMode="auto">
            <a:xfrm flipH="1" flipV="1">
              <a:off x="4566" y="2504"/>
              <a:ext cx="1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5" name="Rectangle 2248"/>
            <p:cNvSpPr>
              <a:spLocks noChangeArrowheads="1"/>
            </p:cNvSpPr>
            <p:nvPr/>
          </p:nvSpPr>
          <p:spPr bwMode="auto">
            <a:xfrm>
              <a:off x="4592" y="2505"/>
              <a:ext cx="10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Rectangle 2249"/>
            <p:cNvSpPr>
              <a:spLocks noChangeArrowheads="1"/>
            </p:cNvSpPr>
            <p:nvPr/>
          </p:nvSpPr>
          <p:spPr bwMode="auto">
            <a:xfrm>
              <a:off x="4592" y="2505"/>
              <a:ext cx="1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19467" name="Rectangle 2250"/>
            <p:cNvSpPr>
              <a:spLocks noChangeArrowheads="1"/>
            </p:cNvSpPr>
            <p:nvPr/>
          </p:nvSpPr>
          <p:spPr bwMode="auto">
            <a:xfrm>
              <a:off x="4792" y="2769"/>
              <a:ext cx="7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Rectangle 2251"/>
            <p:cNvSpPr>
              <a:spLocks noChangeArrowheads="1"/>
            </p:cNvSpPr>
            <p:nvPr/>
          </p:nvSpPr>
          <p:spPr bwMode="auto">
            <a:xfrm>
              <a:off x="4792" y="2769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469" name="Rectangle 2252"/>
            <p:cNvSpPr>
              <a:spLocks noChangeArrowheads="1"/>
            </p:cNvSpPr>
            <p:nvPr/>
          </p:nvSpPr>
          <p:spPr bwMode="auto">
            <a:xfrm>
              <a:off x="4842" y="1202"/>
              <a:ext cx="286" cy="111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2253"/>
            <p:cNvSpPr>
              <a:spLocks noChangeShapeType="1"/>
            </p:cNvSpPr>
            <p:nvPr/>
          </p:nvSpPr>
          <p:spPr bwMode="auto">
            <a:xfrm>
              <a:off x="4844" y="1203"/>
              <a:ext cx="1" cy="10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Line 2254"/>
            <p:cNvSpPr>
              <a:spLocks noChangeShapeType="1"/>
            </p:cNvSpPr>
            <p:nvPr/>
          </p:nvSpPr>
          <p:spPr bwMode="auto">
            <a:xfrm>
              <a:off x="4845" y="1203"/>
              <a:ext cx="28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Line 2255"/>
            <p:cNvSpPr>
              <a:spLocks noChangeShapeType="1"/>
            </p:cNvSpPr>
            <p:nvPr/>
          </p:nvSpPr>
          <p:spPr bwMode="auto">
            <a:xfrm>
              <a:off x="4842" y="1202"/>
              <a:ext cx="1" cy="11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2256"/>
            <p:cNvSpPr>
              <a:spLocks noChangeShapeType="1"/>
            </p:cNvSpPr>
            <p:nvPr/>
          </p:nvSpPr>
          <p:spPr bwMode="auto">
            <a:xfrm>
              <a:off x="4844" y="1202"/>
              <a:ext cx="284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2257"/>
            <p:cNvSpPr>
              <a:spLocks noChangeShapeType="1"/>
            </p:cNvSpPr>
            <p:nvPr/>
          </p:nvSpPr>
          <p:spPr bwMode="auto">
            <a:xfrm>
              <a:off x="4844" y="1312"/>
              <a:ext cx="282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Line 2258"/>
            <p:cNvSpPr>
              <a:spLocks noChangeShapeType="1"/>
            </p:cNvSpPr>
            <p:nvPr/>
          </p:nvSpPr>
          <p:spPr bwMode="auto">
            <a:xfrm>
              <a:off x="5126" y="1203"/>
              <a:ext cx="1" cy="109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2259"/>
            <p:cNvSpPr>
              <a:spLocks noChangeShapeType="1"/>
            </p:cNvSpPr>
            <p:nvPr/>
          </p:nvSpPr>
          <p:spPr bwMode="auto">
            <a:xfrm>
              <a:off x="4842" y="1313"/>
              <a:ext cx="286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Line 2260"/>
            <p:cNvSpPr>
              <a:spLocks noChangeShapeType="1"/>
            </p:cNvSpPr>
            <p:nvPr/>
          </p:nvSpPr>
          <p:spPr bwMode="auto">
            <a:xfrm>
              <a:off x="5128" y="1202"/>
              <a:ext cx="1" cy="11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Rectangle 2261"/>
            <p:cNvSpPr>
              <a:spLocks noChangeArrowheads="1"/>
            </p:cNvSpPr>
            <p:nvPr/>
          </p:nvSpPr>
          <p:spPr bwMode="auto">
            <a:xfrm>
              <a:off x="4849" y="1208"/>
              <a:ext cx="29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ccp.nmr.Nmr.ExternalShiftReference</a:t>
              </a:r>
              <a:endParaRPr lang="en-US"/>
            </a:p>
          </p:txBody>
        </p:sp>
        <p:sp>
          <p:nvSpPr>
            <p:cNvPr id="19479" name="Rectangle 2262"/>
            <p:cNvSpPr>
              <a:spLocks noChangeArrowheads="1"/>
            </p:cNvSpPr>
            <p:nvPr/>
          </p:nvSpPr>
          <p:spPr bwMode="auto">
            <a:xfrm>
              <a:off x="4847" y="1233"/>
              <a:ext cx="180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+sampleGeometry: Line</a:t>
              </a:r>
              <a:endParaRPr lang="en-US"/>
            </a:p>
          </p:txBody>
        </p:sp>
        <p:sp>
          <p:nvSpPr>
            <p:cNvPr id="19480" name="Rectangle 2263"/>
            <p:cNvSpPr>
              <a:spLocks noChangeArrowheads="1"/>
            </p:cNvSpPr>
            <p:nvPr/>
          </p:nvSpPr>
          <p:spPr bwMode="auto">
            <a:xfrm>
              <a:off x="4847" y="1253"/>
              <a:ext cx="11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+location: Line</a:t>
              </a:r>
              <a:endParaRPr lang="en-US"/>
            </a:p>
          </p:txBody>
        </p:sp>
        <p:sp>
          <p:nvSpPr>
            <p:cNvPr id="19481" name="Rectangle 2264"/>
            <p:cNvSpPr>
              <a:spLocks noChangeArrowheads="1"/>
            </p:cNvSpPr>
            <p:nvPr/>
          </p:nvSpPr>
          <p:spPr bwMode="auto">
            <a:xfrm>
              <a:off x="4847" y="1272"/>
              <a:ext cx="87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+axis: Line</a:t>
              </a:r>
              <a:endParaRPr lang="en-US"/>
            </a:p>
          </p:txBody>
        </p:sp>
        <p:sp>
          <p:nvSpPr>
            <p:cNvPr id="19482" name="Line 2265"/>
            <p:cNvSpPr>
              <a:spLocks noChangeShapeType="1"/>
            </p:cNvSpPr>
            <p:nvPr/>
          </p:nvSpPr>
          <p:spPr bwMode="auto">
            <a:xfrm>
              <a:off x="4847" y="1228"/>
              <a:ext cx="276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Line 2266"/>
            <p:cNvSpPr>
              <a:spLocks noChangeShapeType="1"/>
            </p:cNvSpPr>
            <p:nvPr/>
          </p:nvSpPr>
          <p:spPr bwMode="auto">
            <a:xfrm>
              <a:off x="4847" y="1229"/>
              <a:ext cx="276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4" name="Line 2267"/>
            <p:cNvSpPr>
              <a:spLocks noChangeShapeType="1"/>
            </p:cNvSpPr>
            <p:nvPr/>
          </p:nvSpPr>
          <p:spPr bwMode="auto">
            <a:xfrm>
              <a:off x="4847" y="1297"/>
              <a:ext cx="276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Line 2268"/>
            <p:cNvSpPr>
              <a:spLocks noChangeShapeType="1"/>
            </p:cNvSpPr>
            <p:nvPr/>
          </p:nvSpPr>
          <p:spPr bwMode="auto">
            <a:xfrm>
              <a:off x="4847" y="1299"/>
              <a:ext cx="276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6" name="Rectangle 2269"/>
            <p:cNvSpPr>
              <a:spLocks noChangeArrowheads="1"/>
            </p:cNvSpPr>
            <p:nvPr/>
          </p:nvSpPr>
          <p:spPr bwMode="auto">
            <a:xfrm>
              <a:off x="4421" y="3372"/>
              <a:ext cx="273" cy="310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270"/>
            <p:cNvSpPr>
              <a:spLocks noChangeShapeType="1"/>
            </p:cNvSpPr>
            <p:nvPr/>
          </p:nvSpPr>
          <p:spPr bwMode="auto">
            <a:xfrm>
              <a:off x="4422" y="3373"/>
              <a:ext cx="1" cy="30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8" name="Line 2271"/>
            <p:cNvSpPr>
              <a:spLocks noChangeShapeType="1"/>
            </p:cNvSpPr>
            <p:nvPr/>
          </p:nvSpPr>
          <p:spPr bwMode="auto">
            <a:xfrm>
              <a:off x="4423" y="3373"/>
              <a:ext cx="26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Line 2272"/>
            <p:cNvSpPr>
              <a:spLocks noChangeShapeType="1"/>
            </p:cNvSpPr>
            <p:nvPr/>
          </p:nvSpPr>
          <p:spPr bwMode="auto">
            <a:xfrm>
              <a:off x="4421" y="3372"/>
              <a:ext cx="1" cy="310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0" name="Line 2273"/>
            <p:cNvSpPr>
              <a:spLocks noChangeShapeType="1"/>
            </p:cNvSpPr>
            <p:nvPr/>
          </p:nvSpPr>
          <p:spPr bwMode="auto">
            <a:xfrm>
              <a:off x="4422" y="3372"/>
              <a:ext cx="272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1" name="Line 2274"/>
            <p:cNvSpPr>
              <a:spLocks noChangeShapeType="1"/>
            </p:cNvSpPr>
            <p:nvPr/>
          </p:nvSpPr>
          <p:spPr bwMode="auto">
            <a:xfrm>
              <a:off x="4422" y="3681"/>
              <a:ext cx="270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2" name="Line 2275"/>
            <p:cNvSpPr>
              <a:spLocks noChangeShapeType="1"/>
            </p:cNvSpPr>
            <p:nvPr/>
          </p:nvSpPr>
          <p:spPr bwMode="auto">
            <a:xfrm>
              <a:off x="4692" y="3373"/>
              <a:ext cx="1" cy="308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3" name="Line 2276"/>
            <p:cNvSpPr>
              <a:spLocks noChangeShapeType="1"/>
            </p:cNvSpPr>
            <p:nvPr/>
          </p:nvSpPr>
          <p:spPr bwMode="auto">
            <a:xfrm>
              <a:off x="4421" y="3682"/>
              <a:ext cx="273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4" name="Line 2277"/>
            <p:cNvSpPr>
              <a:spLocks noChangeShapeType="1"/>
            </p:cNvSpPr>
            <p:nvPr/>
          </p:nvSpPr>
          <p:spPr bwMode="auto">
            <a:xfrm>
              <a:off x="4694" y="3372"/>
              <a:ext cx="1" cy="310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5" name="Rectangle 2278"/>
            <p:cNvSpPr>
              <a:spLocks noChangeArrowheads="1"/>
            </p:cNvSpPr>
            <p:nvPr/>
          </p:nvSpPr>
          <p:spPr bwMode="auto">
            <a:xfrm>
              <a:off x="4462" y="3378"/>
              <a:ext cx="20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ccp.nmr.Nmr.FidDataDim</a:t>
              </a:r>
              <a:endParaRPr lang="en-US"/>
            </a:p>
          </p:txBody>
        </p:sp>
        <p:sp>
          <p:nvSpPr>
            <p:cNvPr id="19496" name="Rectangle 2279"/>
            <p:cNvSpPr>
              <a:spLocks noChangeArrowheads="1"/>
            </p:cNvSpPr>
            <p:nvPr/>
          </p:nvSpPr>
          <p:spPr bwMode="auto">
            <a:xfrm>
              <a:off x="4426" y="3403"/>
              <a:ext cx="172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+firstValue: Float = 0.0</a:t>
              </a:r>
              <a:endParaRPr lang="en-US"/>
            </a:p>
          </p:txBody>
        </p:sp>
        <p:sp>
          <p:nvSpPr>
            <p:cNvPr id="19497" name="Rectangle 2280"/>
            <p:cNvSpPr>
              <a:spLocks noChangeArrowheads="1"/>
            </p:cNvSpPr>
            <p:nvPr/>
          </p:nvSpPr>
          <p:spPr bwMode="auto">
            <a:xfrm>
              <a:off x="4426" y="3423"/>
              <a:ext cx="16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+valuePerPoint: Float</a:t>
              </a:r>
              <a:endParaRPr lang="en-US"/>
            </a:p>
          </p:txBody>
        </p:sp>
        <p:sp>
          <p:nvSpPr>
            <p:cNvPr id="19498" name="Rectangle 2281"/>
            <p:cNvSpPr>
              <a:spLocks noChangeArrowheads="1"/>
            </p:cNvSpPr>
            <p:nvPr/>
          </p:nvSpPr>
          <p:spPr bwMode="auto">
            <a:xfrm>
              <a:off x="4426" y="3443"/>
              <a:ext cx="13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+maxValue: Float</a:t>
              </a:r>
              <a:endParaRPr lang="en-US"/>
            </a:p>
          </p:txBody>
        </p:sp>
        <p:sp>
          <p:nvSpPr>
            <p:cNvPr id="19499" name="Rectangle 2282"/>
            <p:cNvSpPr>
              <a:spLocks noChangeArrowheads="1"/>
            </p:cNvSpPr>
            <p:nvPr/>
          </p:nvSpPr>
          <p:spPr bwMode="auto">
            <a:xfrm>
              <a:off x="4426" y="3462"/>
              <a:ext cx="247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+numPointsValid: NonNegativeInt</a:t>
              </a:r>
              <a:endParaRPr lang="en-US"/>
            </a:p>
          </p:txBody>
        </p:sp>
        <p:sp>
          <p:nvSpPr>
            <p:cNvPr id="19500" name="Rectangle 2283"/>
            <p:cNvSpPr>
              <a:spLocks noChangeArrowheads="1"/>
            </p:cNvSpPr>
            <p:nvPr/>
          </p:nvSpPr>
          <p:spPr bwMode="auto">
            <a:xfrm>
              <a:off x="4426" y="3482"/>
              <a:ext cx="150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+pointOffset: Int = 0</a:t>
              </a:r>
              <a:endParaRPr lang="en-US"/>
            </a:p>
          </p:txBody>
        </p:sp>
        <p:sp>
          <p:nvSpPr>
            <p:cNvPr id="19501" name="Rectangle 2284"/>
            <p:cNvSpPr>
              <a:spLocks noChangeArrowheads="1"/>
            </p:cNvSpPr>
            <p:nvPr/>
          </p:nvSpPr>
          <p:spPr bwMode="auto">
            <a:xfrm>
              <a:off x="4426" y="3502"/>
              <a:ext cx="11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+phase0: Float</a:t>
              </a:r>
              <a:endParaRPr lang="en-US"/>
            </a:p>
          </p:txBody>
        </p:sp>
        <p:sp>
          <p:nvSpPr>
            <p:cNvPr id="19502" name="Rectangle 2285"/>
            <p:cNvSpPr>
              <a:spLocks noChangeArrowheads="1"/>
            </p:cNvSpPr>
            <p:nvPr/>
          </p:nvSpPr>
          <p:spPr bwMode="auto">
            <a:xfrm>
              <a:off x="4426" y="3522"/>
              <a:ext cx="11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+phase1: Float</a:t>
              </a:r>
              <a:endParaRPr lang="en-US"/>
            </a:p>
          </p:txBody>
        </p:sp>
        <p:sp>
          <p:nvSpPr>
            <p:cNvPr id="19503" name="Rectangle 2286"/>
            <p:cNvSpPr>
              <a:spLocks noChangeArrowheads="1"/>
            </p:cNvSpPr>
            <p:nvPr/>
          </p:nvSpPr>
          <p:spPr bwMode="auto">
            <a:xfrm>
              <a:off x="4426" y="3542"/>
              <a:ext cx="162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+spectralWidth: Float</a:t>
              </a:r>
              <a:endParaRPr lang="en-US"/>
            </a:p>
          </p:txBody>
        </p:sp>
        <p:sp>
          <p:nvSpPr>
            <p:cNvPr id="19504" name="Rectangle 2287"/>
            <p:cNvSpPr>
              <a:spLocks noChangeArrowheads="1"/>
            </p:cNvSpPr>
            <p:nvPr/>
          </p:nvSpPr>
          <p:spPr bwMode="auto">
            <a:xfrm>
              <a:off x="4426" y="3562"/>
              <a:ext cx="17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+oversamplingInfo: Text</a:t>
              </a:r>
              <a:endParaRPr lang="en-US"/>
            </a:p>
          </p:txBody>
        </p:sp>
        <p:sp>
          <p:nvSpPr>
            <p:cNvPr id="19505" name="Rectangle 2288"/>
            <p:cNvSpPr>
              <a:spLocks noChangeArrowheads="1"/>
            </p:cNvSpPr>
            <p:nvPr/>
          </p:nvSpPr>
          <p:spPr bwMode="auto">
            <a:xfrm>
              <a:off x="4426" y="3582"/>
              <a:ext cx="239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+alternateSign: Boolean = False</a:t>
              </a:r>
              <a:endParaRPr lang="en-US"/>
            </a:p>
          </p:txBody>
        </p:sp>
        <p:sp>
          <p:nvSpPr>
            <p:cNvPr id="19506" name="Rectangle 2289"/>
            <p:cNvSpPr>
              <a:spLocks noChangeArrowheads="1"/>
            </p:cNvSpPr>
            <p:nvPr/>
          </p:nvSpPr>
          <p:spPr bwMode="auto">
            <a:xfrm>
              <a:off x="4426" y="3601"/>
              <a:ext cx="26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+negateImaginary: Boolean = False</a:t>
              </a:r>
              <a:endParaRPr lang="en-US"/>
            </a:p>
          </p:txBody>
        </p:sp>
        <p:sp>
          <p:nvSpPr>
            <p:cNvPr id="19507" name="Line 2290"/>
            <p:cNvSpPr>
              <a:spLocks noChangeShapeType="1"/>
            </p:cNvSpPr>
            <p:nvPr/>
          </p:nvSpPr>
          <p:spPr bwMode="auto">
            <a:xfrm>
              <a:off x="4426" y="3398"/>
              <a:ext cx="263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08" name="Line 2291"/>
            <p:cNvSpPr>
              <a:spLocks noChangeShapeType="1"/>
            </p:cNvSpPr>
            <p:nvPr/>
          </p:nvSpPr>
          <p:spPr bwMode="auto">
            <a:xfrm>
              <a:off x="4426" y="3399"/>
              <a:ext cx="26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09" name="Rectangle 2292"/>
            <p:cNvSpPr>
              <a:spLocks noChangeArrowheads="1"/>
            </p:cNvSpPr>
            <p:nvPr/>
          </p:nvSpPr>
          <p:spPr bwMode="auto">
            <a:xfrm>
              <a:off x="4426" y="3631"/>
              <a:ext cx="122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+getMaxValue()</a:t>
              </a:r>
              <a:endParaRPr lang="en-US"/>
            </a:p>
          </p:txBody>
        </p:sp>
        <p:sp>
          <p:nvSpPr>
            <p:cNvPr id="19510" name="Rectangle 2293"/>
            <p:cNvSpPr>
              <a:spLocks noChangeArrowheads="1"/>
            </p:cNvSpPr>
            <p:nvPr/>
          </p:nvSpPr>
          <p:spPr bwMode="auto">
            <a:xfrm>
              <a:off x="4426" y="3651"/>
              <a:ext cx="15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+getSpectralWidth()</a:t>
              </a:r>
              <a:endParaRPr lang="en-US"/>
            </a:p>
          </p:txBody>
        </p:sp>
        <p:sp>
          <p:nvSpPr>
            <p:cNvPr id="19511" name="Line 2294"/>
            <p:cNvSpPr>
              <a:spLocks noChangeShapeType="1"/>
            </p:cNvSpPr>
            <p:nvPr/>
          </p:nvSpPr>
          <p:spPr bwMode="auto">
            <a:xfrm>
              <a:off x="4426" y="3626"/>
              <a:ext cx="263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2" name="Line 2295"/>
            <p:cNvSpPr>
              <a:spLocks noChangeShapeType="1"/>
            </p:cNvSpPr>
            <p:nvPr/>
          </p:nvSpPr>
          <p:spPr bwMode="auto">
            <a:xfrm>
              <a:off x="4426" y="3628"/>
              <a:ext cx="263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3" name="Line 2296"/>
            <p:cNvSpPr>
              <a:spLocks noChangeShapeType="1"/>
            </p:cNvSpPr>
            <p:nvPr/>
          </p:nvSpPr>
          <p:spPr bwMode="auto">
            <a:xfrm flipH="1" flipV="1">
              <a:off x="3875" y="3270"/>
              <a:ext cx="546" cy="206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4" name="Freeform 2297"/>
            <p:cNvSpPr>
              <a:spLocks/>
            </p:cNvSpPr>
            <p:nvPr/>
          </p:nvSpPr>
          <p:spPr bwMode="auto">
            <a:xfrm>
              <a:off x="3875" y="3267"/>
              <a:ext cx="17" cy="18"/>
            </a:xfrm>
            <a:custGeom>
              <a:avLst/>
              <a:gdLst>
                <a:gd name="T0" fmla="*/ 17 w 17"/>
                <a:gd name="T1" fmla="*/ 0 h 18"/>
                <a:gd name="T2" fmla="*/ 10 w 17"/>
                <a:gd name="T3" fmla="*/ 18 h 18"/>
                <a:gd name="T4" fmla="*/ 0 w 17"/>
                <a:gd name="T5" fmla="*/ 3 h 18"/>
                <a:gd name="T6" fmla="*/ 17 w 1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17" y="0"/>
                  </a:moveTo>
                  <a:lnTo>
                    <a:pt x="10" y="18"/>
                  </a:lnTo>
                  <a:lnTo>
                    <a:pt x="0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5" name="Line 2298"/>
            <p:cNvSpPr>
              <a:spLocks noChangeShapeType="1"/>
            </p:cNvSpPr>
            <p:nvPr/>
          </p:nvSpPr>
          <p:spPr bwMode="auto">
            <a:xfrm flipH="1">
              <a:off x="3885" y="3267"/>
              <a:ext cx="7" cy="18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6" name="Line 2299"/>
            <p:cNvSpPr>
              <a:spLocks noChangeShapeType="1"/>
            </p:cNvSpPr>
            <p:nvPr/>
          </p:nvSpPr>
          <p:spPr bwMode="auto">
            <a:xfrm flipH="1" flipV="1">
              <a:off x="3875" y="3270"/>
              <a:ext cx="10" cy="15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7" name="Line 2300"/>
            <p:cNvSpPr>
              <a:spLocks noChangeShapeType="1"/>
            </p:cNvSpPr>
            <p:nvPr/>
          </p:nvSpPr>
          <p:spPr bwMode="auto">
            <a:xfrm flipV="1">
              <a:off x="3875" y="3267"/>
              <a:ext cx="17" cy="3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18" name="Rectangle 2301"/>
            <p:cNvSpPr>
              <a:spLocks noChangeArrowheads="1"/>
            </p:cNvSpPr>
            <p:nvPr/>
          </p:nvSpPr>
          <p:spPr bwMode="auto">
            <a:xfrm>
              <a:off x="4433" y="3074"/>
              <a:ext cx="211" cy="236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2302"/>
            <p:cNvSpPr>
              <a:spLocks noChangeShapeType="1"/>
            </p:cNvSpPr>
            <p:nvPr/>
          </p:nvSpPr>
          <p:spPr bwMode="auto">
            <a:xfrm>
              <a:off x="4434" y="3076"/>
              <a:ext cx="1" cy="23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0" name="Line 2303"/>
            <p:cNvSpPr>
              <a:spLocks noChangeShapeType="1"/>
            </p:cNvSpPr>
            <p:nvPr/>
          </p:nvSpPr>
          <p:spPr bwMode="auto">
            <a:xfrm>
              <a:off x="4436" y="3076"/>
              <a:ext cx="20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Line 2304"/>
            <p:cNvSpPr>
              <a:spLocks noChangeShapeType="1"/>
            </p:cNvSpPr>
            <p:nvPr/>
          </p:nvSpPr>
          <p:spPr bwMode="auto">
            <a:xfrm>
              <a:off x="4433" y="3074"/>
              <a:ext cx="1" cy="236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2" name="Line 2305"/>
            <p:cNvSpPr>
              <a:spLocks noChangeShapeType="1"/>
            </p:cNvSpPr>
            <p:nvPr/>
          </p:nvSpPr>
          <p:spPr bwMode="auto">
            <a:xfrm>
              <a:off x="4434" y="3074"/>
              <a:ext cx="210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Line 2306"/>
            <p:cNvSpPr>
              <a:spLocks noChangeShapeType="1"/>
            </p:cNvSpPr>
            <p:nvPr/>
          </p:nvSpPr>
          <p:spPr bwMode="auto">
            <a:xfrm>
              <a:off x="4434" y="3309"/>
              <a:ext cx="209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4" name="Line 2307"/>
            <p:cNvSpPr>
              <a:spLocks noChangeShapeType="1"/>
            </p:cNvSpPr>
            <p:nvPr/>
          </p:nvSpPr>
          <p:spPr bwMode="auto">
            <a:xfrm>
              <a:off x="4643" y="3076"/>
              <a:ext cx="1" cy="233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Line 2308"/>
            <p:cNvSpPr>
              <a:spLocks noChangeShapeType="1"/>
            </p:cNvSpPr>
            <p:nvPr/>
          </p:nvSpPr>
          <p:spPr bwMode="auto">
            <a:xfrm>
              <a:off x="4433" y="3310"/>
              <a:ext cx="211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Line 2309"/>
            <p:cNvSpPr>
              <a:spLocks noChangeShapeType="1"/>
            </p:cNvSpPr>
            <p:nvPr/>
          </p:nvSpPr>
          <p:spPr bwMode="auto">
            <a:xfrm>
              <a:off x="4644" y="3074"/>
              <a:ext cx="1" cy="236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Rectangle 2310"/>
            <p:cNvSpPr>
              <a:spLocks noChangeArrowheads="1"/>
            </p:cNvSpPr>
            <p:nvPr/>
          </p:nvSpPr>
          <p:spPr bwMode="auto">
            <a:xfrm>
              <a:off x="4438" y="3081"/>
              <a:ext cx="21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ccp.nmr.Nmr.FreqDataDim</a:t>
              </a:r>
              <a:endParaRPr lang="en-US"/>
            </a:p>
          </p:txBody>
        </p:sp>
        <p:sp>
          <p:nvSpPr>
            <p:cNvPr id="19528" name="Rectangle 2311"/>
            <p:cNvSpPr>
              <a:spLocks noChangeArrowheads="1"/>
            </p:cNvSpPr>
            <p:nvPr/>
          </p:nvSpPr>
          <p:spPr bwMode="auto">
            <a:xfrm>
              <a:off x="4438" y="3105"/>
              <a:ext cx="15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+numPointsOrig: Int</a:t>
              </a:r>
              <a:endParaRPr lang="en-US"/>
            </a:p>
          </p:txBody>
        </p:sp>
        <p:sp>
          <p:nvSpPr>
            <p:cNvPr id="19529" name="Rectangle 2312"/>
            <p:cNvSpPr>
              <a:spLocks noChangeArrowheads="1"/>
            </p:cNvSpPr>
            <p:nvPr/>
          </p:nvSpPr>
          <p:spPr bwMode="auto">
            <a:xfrm>
              <a:off x="4438" y="3125"/>
              <a:ext cx="150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+pointOffset: Int = 0</a:t>
              </a:r>
              <a:endParaRPr lang="en-US"/>
            </a:p>
          </p:txBody>
        </p:sp>
        <p:sp>
          <p:nvSpPr>
            <p:cNvPr id="19530" name="Rectangle 2313"/>
            <p:cNvSpPr>
              <a:spLocks noChangeArrowheads="1"/>
            </p:cNvSpPr>
            <p:nvPr/>
          </p:nvSpPr>
          <p:spPr bwMode="auto">
            <a:xfrm>
              <a:off x="4438" y="3145"/>
              <a:ext cx="11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+phase0: Float</a:t>
              </a:r>
              <a:endParaRPr lang="en-US"/>
            </a:p>
          </p:txBody>
        </p:sp>
        <p:sp>
          <p:nvSpPr>
            <p:cNvPr id="19531" name="Rectangle 2314"/>
            <p:cNvSpPr>
              <a:spLocks noChangeArrowheads="1"/>
            </p:cNvSpPr>
            <p:nvPr/>
          </p:nvSpPr>
          <p:spPr bwMode="auto">
            <a:xfrm>
              <a:off x="4438" y="3165"/>
              <a:ext cx="115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+phase1: Float</a:t>
              </a:r>
              <a:endParaRPr lang="en-US"/>
            </a:p>
          </p:txBody>
        </p:sp>
        <p:sp>
          <p:nvSpPr>
            <p:cNvPr id="19532" name="Rectangle 2315"/>
            <p:cNvSpPr>
              <a:spLocks noChangeArrowheads="1"/>
            </p:cNvSpPr>
            <p:nvPr/>
          </p:nvSpPr>
          <p:spPr bwMode="auto">
            <a:xfrm>
              <a:off x="4438" y="3185"/>
              <a:ext cx="16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+valuePerPoint: Float</a:t>
              </a:r>
              <a:endParaRPr lang="en-US"/>
            </a:p>
          </p:txBody>
        </p:sp>
        <p:sp>
          <p:nvSpPr>
            <p:cNvPr id="19533" name="Rectangle 2316"/>
            <p:cNvSpPr>
              <a:spLocks noChangeArrowheads="1"/>
            </p:cNvSpPr>
            <p:nvPr/>
          </p:nvSpPr>
          <p:spPr bwMode="auto">
            <a:xfrm>
              <a:off x="4438" y="3205"/>
              <a:ext cx="162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+spectralWidth: Float</a:t>
              </a:r>
              <a:endParaRPr lang="en-US"/>
            </a:p>
          </p:txBody>
        </p:sp>
        <p:sp>
          <p:nvSpPr>
            <p:cNvPr id="19534" name="Rectangle 2317"/>
            <p:cNvSpPr>
              <a:spLocks noChangeArrowheads="1"/>
            </p:cNvSpPr>
            <p:nvPr/>
          </p:nvSpPr>
          <p:spPr bwMode="auto">
            <a:xfrm>
              <a:off x="4438" y="3224"/>
              <a:ext cx="192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+spectralWidthOrig: Float</a:t>
              </a:r>
              <a:endParaRPr lang="en-US"/>
            </a:p>
          </p:txBody>
        </p:sp>
        <p:sp>
          <p:nvSpPr>
            <p:cNvPr id="19535" name="Line 2318"/>
            <p:cNvSpPr>
              <a:spLocks noChangeShapeType="1"/>
            </p:cNvSpPr>
            <p:nvPr/>
          </p:nvSpPr>
          <p:spPr bwMode="auto">
            <a:xfrm>
              <a:off x="4438" y="3100"/>
              <a:ext cx="201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Line 2319"/>
            <p:cNvSpPr>
              <a:spLocks noChangeShapeType="1"/>
            </p:cNvSpPr>
            <p:nvPr/>
          </p:nvSpPr>
          <p:spPr bwMode="auto">
            <a:xfrm>
              <a:off x="4438" y="3102"/>
              <a:ext cx="20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Rectangle 2320"/>
            <p:cNvSpPr>
              <a:spLocks noChangeArrowheads="1"/>
            </p:cNvSpPr>
            <p:nvPr/>
          </p:nvSpPr>
          <p:spPr bwMode="auto">
            <a:xfrm>
              <a:off x="4438" y="3254"/>
              <a:ext cx="15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+getSpectralWidth()</a:t>
              </a:r>
              <a:endParaRPr lang="en-US"/>
            </a:p>
          </p:txBody>
        </p:sp>
        <p:sp>
          <p:nvSpPr>
            <p:cNvPr id="19538" name="Rectangle 2321"/>
            <p:cNvSpPr>
              <a:spLocks noChangeArrowheads="1"/>
            </p:cNvSpPr>
            <p:nvPr/>
          </p:nvSpPr>
          <p:spPr bwMode="auto">
            <a:xfrm>
              <a:off x="4438" y="3274"/>
              <a:ext cx="181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+getSpectralWidthOrig()</a:t>
              </a:r>
              <a:endParaRPr lang="en-US"/>
            </a:p>
          </p:txBody>
        </p:sp>
        <p:sp>
          <p:nvSpPr>
            <p:cNvPr id="19539" name="Line 2322"/>
            <p:cNvSpPr>
              <a:spLocks noChangeShapeType="1"/>
            </p:cNvSpPr>
            <p:nvPr/>
          </p:nvSpPr>
          <p:spPr bwMode="auto">
            <a:xfrm>
              <a:off x="4438" y="3249"/>
              <a:ext cx="201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Line 2323"/>
            <p:cNvSpPr>
              <a:spLocks noChangeShapeType="1"/>
            </p:cNvSpPr>
            <p:nvPr/>
          </p:nvSpPr>
          <p:spPr bwMode="auto">
            <a:xfrm>
              <a:off x="4438" y="3251"/>
              <a:ext cx="20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Line 2324"/>
            <p:cNvSpPr>
              <a:spLocks noChangeShapeType="1"/>
            </p:cNvSpPr>
            <p:nvPr/>
          </p:nvSpPr>
          <p:spPr bwMode="auto">
            <a:xfrm flipH="1" flipV="1">
              <a:off x="4408" y="3025"/>
              <a:ext cx="39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Freeform 2325"/>
            <p:cNvSpPr>
              <a:spLocks/>
            </p:cNvSpPr>
            <p:nvPr/>
          </p:nvSpPr>
          <p:spPr bwMode="auto">
            <a:xfrm>
              <a:off x="4432" y="3055"/>
              <a:ext cx="15" cy="19"/>
            </a:xfrm>
            <a:custGeom>
              <a:avLst/>
              <a:gdLst>
                <a:gd name="T0" fmla="*/ 15 w 15"/>
                <a:gd name="T1" fmla="*/ 19 h 19"/>
                <a:gd name="T2" fmla="*/ 12 w 15"/>
                <a:gd name="T3" fmla="*/ 6 h 19"/>
                <a:gd name="T4" fmla="*/ 0 w 15"/>
                <a:gd name="T5" fmla="*/ 0 h 19"/>
                <a:gd name="T6" fmla="*/ 2 w 15"/>
                <a:gd name="T7" fmla="*/ 13 h 19"/>
                <a:gd name="T8" fmla="*/ 15 w 15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9"/>
                <a:gd name="T17" fmla="*/ 15 w 1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9">
                  <a:moveTo>
                    <a:pt x="15" y="19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Line 2326"/>
            <p:cNvSpPr>
              <a:spLocks noChangeShapeType="1"/>
            </p:cNvSpPr>
            <p:nvPr/>
          </p:nvSpPr>
          <p:spPr bwMode="auto">
            <a:xfrm flipH="1" flipV="1">
              <a:off x="4444" y="3061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Line 2327"/>
            <p:cNvSpPr>
              <a:spLocks noChangeShapeType="1"/>
            </p:cNvSpPr>
            <p:nvPr/>
          </p:nvSpPr>
          <p:spPr bwMode="auto">
            <a:xfrm flipH="1" flipV="1">
              <a:off x="4432" y="3055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2328"/>
            <p:cNvSpPr>
              <a:spLocks noChangeShapeType="1"/>
            </p:cNvSpPr>
            <p:nvPr/>
          </p:nvSpPr>
          <p:spPr bwMode="auto">
            <a:xfrm>
              <a:off x="4432" y="3055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Line 2329"/>
            <p:cNvSpPr>
              <a:spLocks noChangeShapeType="1"/>
            </p:cNvSpPr>
            <p:nvPr/>
          </p:nvSpPr>
          <p:spPr bwMode="auto">
            <a:xfrm>
              <a:off x="4434" y="3068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Rectangle 2330"/>
            <p:cNvSpPr>
              <a:spLocks noChangeArrowheads="1"/>
            </p:cNvSpPr>
            <p:nvPr/>
          </p:nvSpPr>
          <p:spPr bwMode="auto">
            <a:xfrm>
              <a:off x="1298" y="-1505"/>
              <a:ext cx="73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Rectangle 2331"/>
            <p:cNvSpPr>
              <a:spLocks noChangeArrowheads="1"/>
            </p:cNvSpPr>
            <p:nvPr/>
          </p:nvSpPr>
          <p:spPr bwMode="auto">
            <a:xfrm>
              <a:off x="1298" y="-1505"/>
              <a:ext cx="77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+dataDim</a:t>
              </a:r>
              <a:endParaRPr lang="en-US"/>
            </a:p>
          </p:txBody>
        </p:sp>
        <p:sp>
          <p:nvSpPr>
            <p:cNvPr id="19549" name="Rectangle 2332"/>
            <p:cNvSpPr>
              <a:spLocks noChangeArrowheads="1"/>
            </p:cNvSpPr>
            <p:nvPr/>
          </p:nvSpPr>
          <p:spPr bwMode="auto">
            <a:xfrm>
              <a:off x="4408" y="3052"/>
              <a:ext cx="10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Rectangle 2333"/>
            <p:cNvSpPr>
              <a:spLocks noChangeArrowheads="1"/>
            </p:cNvSpPr>
            <p:nvPr/>
          </p:nvSpPr>
          <p:spPr bwMode="auto">
            <a:xfrm>
              <a:off x="4408" y="3052"/>
              <a:ext cx="1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19551" name="Rectangle 2334"/>
            <p:cNvSpPr>
              <a:spLocks noChangeArrowheads="1"/>
            </p:cNvSpPr>
            <p:nvPr/>
          </p:nvSpPr>
          <p:spPr bwMode="auto">
            <a:xfrm>
              <a:off x="4434" y="3010"/>
              <a:ext cx="8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Rectangle 2335"/>
            <p:cNvSpPr>
              <a:spLocks noChangeArrowheads="1"/>
            </p:cNvSpPr>
            <p:nvPr/>
          </p:nvSpPr>
          <p:spPr bwMode="auto">
            <a:xfrm>
              <a:off x="4434" y="3010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553" name="Line 2336"/>
            <p:cNvSpPr>
              <a:spLocks noChangeShapeType="1"/>
            </p:cNvSpPr>
            <p:nvPr/>
          </p:nvSpPr>
          <p:spPr bwMode="auto">
            <a:xfrm flipH="1">
              <a:off x="3875" y="3196"/>
              <a:ext cx="558" cy="22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4" name="Freeform 2337"/>
            <p:cNvSpPr>
              <a:spLocks/>
            </p:cNvSpPr>
            <p:nvPr/>
          </p:nvSpPr>
          <p:spPr bwMode="auto">
            <a:xfrm>
              <a:off x="3875" y="3208"/>
              <a:ext cx="15" cy="20"/>
            </a:xfrm>
            <a:custGeom>
              <a:avLst/>
              <a:gdLst>
                <a:gd name="T0" fmla="*/ 15 w 15"/>
                <a:gd name="T1" fmla="*/ 0 h 20"/>
                <a:gd name="T2" fmla="*/ 15 w 15"/>
                <a:gd name="T3" fmla="*/ 20 h 20"/>
                <a:gd name="T4" fmla="*/ 0 w 15"/>
                <a:gd name="T5" fmla="*/ 10 h 20"/>
                <a:gd name="T6" fmla="*/ 15 w 1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0"/>
                <a:gd name="T14" fmla="*/ 15 w 1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0">
                  <a:moveTo>
                    <a:pt x="15" y="0"/>
                  </a:moveTo>
                  <a:lnTo>
                    <a:pt x="15" y="20"/>
                  </a:lnTo>
                  <a:lnTo>
                    <a:pt x="0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5" name="Line 2338"/>
            <p:cNvSpPr>
              <a:spLocks noChangeShapeType="1"/>
            </p:cNvSpPr>
            <p:nvPr/>
          </p:nvSpPr>
          <p:spPr bwMode="auto">
            <a:xfrm>
              <a:off x="3890" y="3208"/>
              <a:ext cx="1" cy="2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6" name="Line 2339"/>
            <p:cNvSpPr>
              <a:spLocks noChangeShapeType="1"/>
            </p:cNvSpPr>
            <p:nvPr/>
          </p:nvSpPr>
          <p:spPr bwMode="auto">
            <a:xfrm flipH="1" flipV="1">
              <a:off x="3875" y="3218"/>
              <a:ext cx="15" cy="1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7" name="Line 2340"/>
            <p:cNvSpPr>
              <a:spLocks noChangeShapeType="1"/>
            </p:cNvSpPr>
            <p:nvPr/>
          </p:nvSpPr>
          <p:spPr bwMode="auto">
            <a:xfrm flipV="1">
              <a:off x="3875" y="3208"/>
              <a:ext cx="15" cy="1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58" name="Rectangle 2341"/>
            <p:cNvSpPr>
              <a:spLocks noChangeArrowheads="1"/>
            </p:cNvSpPr>
            <p:nvPr/>
          </p:nvSpPr>
          <p:spPr bwMode="auto">
            <a:xfrm>
              <a:off x="949" y="2777"/>
              <a:ext cx="235" cy="62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2342"/>
            <p:cNvSpPr>
              <a:spLocks noChangeShapeType="1"/>
            </p:cNvSpPr>
            <p:nvPr/>
          </p:nvSpPr>
          <p:spPr bwMode="auto">
            <a:xfrm>
              <a:off x="950" y="2778"/>
              <a:ext cx="1" cy="6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0" name="Line 2343"/>
            <p:cNvSpPr>
              <a:spLocks noChangeShapeType="1"/>
            </p:cNvSpPr>
            <p:nvPr/>
          </p:nvSpPr>
          <p:spPr bwMode="auto">
            <a:xfrm>
              <a:off x="951" y="2778"/>
              <a:ext cx="232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1" name="Line 2344"/>
            <p:cNvSpPr>
              <a:spLocks noChangeShapeType="1"/>
            </p:cNvSpPr>
            <p:nvPr/>
          </p:nvSpPr>
          <p:spPr bwMode="auto">
            <a:xfrm>
              <a:off x="949" y="2777"/>
              <a:ext cx="1" cy="62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2" name="Line 2345"/>
            <p:cNvSpPr>
              <a:spLocks noChangeShapeType="1"/>
            </p:cNvSpPr>
            <p:nvPr/>
          </p:nvSpPr>
          <p:spPr bwMode="auto">
            <a:xfrm>
              <a:off x="950" y="2777"/>
              <a:ext cx="234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3" name="Line 2346"/>
            <p:cNvSpPr>
              <a:spLocks noChangeShapeType="1"/>
            </p:cNvSpPr>
            <p:nvPr/>
          </p:nvSpPr>
          <p:spPr bwMode="auto">
            <a:xfrm>
              <a:off x="950" y="2838"/>
              <a:ext cx="233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4" name="Line 2347"/>
            <p:cNvSpPr>
              <a:spLocks noChangeShapeType="1"/>
            </p:cNvSpPr>
            <p:nvPr/>
          </p:nvSpPr>
          <p:spPr bwMode="auto">
            <a:xfrm>
              <a:off x="1183" y="2778"/>
              <a:ext cx="1" cy="60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5" name="Line 2348"/>
            <p:cNvSpPr>
              <a:spLocks noChangeShapeType="1"/>
            </p:cNvSpPr>
            <p:nvPr/>
          </p:nvSpPr>
          <p:spPr bwMode="auto">
            <a:xfrm>
              <a:off x="949" y="2839"/>
              <a:ext cx="235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6" name="Line 2349"/>
            <p:cNvSpPr>
              <a:spLocks noChangeShapeType="1"/>
            </p:cNvSpPr>
            <p:nvPr/>
          </p:nvSpPr>
          <p:spPr bwMode="auto">
            <a:xfrm>
              <a:off x="1184" y="2777"/>
              <a:ext cx="1" cy="62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7" name="Rectangle 2350"/>
            <p:cNvSpPr>
              <a:spLocks noChangeArrowheads="1"/>
            </p:cNvSpPr>
            <p:nvPr/>
          </p:nvSpPr>
          <p:spPr bwMode="auto">
            <a:xfrm>
              <a:off x="955" y="2783"/>
              <a:ext cx="24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ccp.nmr.Nmr.HExchProtection</a:t>
              </a:r>
              <a:endParaRPr lang="en-US"/>
            </a:p>
          </p:txBody>
        </p:sp>
        <p:sp>
          <p:nvSpPr>
            <p:cNvPr id="19568" name="Line 2351"/>
            <p:cNvSpPr>
              <a:spLocks noChangeShapeType="1"/>
            </p:cNvSpPr>
            <p:nvPr/>
          </p:nvSpPr>
          <p:spPr bwMode="auto">
            <a:xfrm>
              <a:off x="954" y="2803"/>
              <a:ext cx="225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69" name="Line 2352"/>
            <p:cNvSpPr>
              <a:spLocks noChangeShapeType="1"/>
            </p:cNvSpPr>
            <p:nvPr/>
          </p:nvSpPr>
          <p:spPr bwMode="auto">
            <a:xfrm>
              <a:off x="954" y="2804"/>
              <a:ext cx="22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0" name="Line 2353"/>
            <p:cNvSpPr>
              <a:spLocks noChangeShapeType="1"/>
            </p:cNvSpPr>
            <p:nvPr/>
          </p:nvSpPr>
          <p:spPr bwMode="auto">
            <a:xfrm>
              <a:off x="954" y="2813"/>
              <a:ext cx="225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1" name="Line 2354"/>
            <p:cNvSpPr>
              <a:spLocks noChangeShapeType="1"/>
            </p:cNvSpPr>
            <p:nvPr/>
          </p:nvSpPr>
          <p:spPr bwMode="auto">
            <a:xfrm>
              <a:off x="954" y="2814"/>
              <a:ext cx="22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2" name="Line 2355"/>
            <p:cNvSpPr>
              <a:spLocks noChangeShapeType="1"/>
            </p:cNvSpPr>
            <p:nvPr/>
          </p:nvSpPr>
          <p:spPr bwMode="auto">
            <a:xfrm>
              <a:off x="1184" y="2813"/>
              <a:ext cx="285" cy="13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3" name="Freeform 2356"/>
            <p:cNvSpPr>
              <a:spLocks/>
            </p:cNvSpPr>
            <p:nvPr/>
          </p:nvSpPr>
          <p:spPr bwMode="auto">
            <a:xfrm>
              <a:off x="1455" y="2815"/>
              <a:ext cx="14" cy="20"/>
            </a:xfrm>
            <a:custGeom>
              <a:avLst/>
              <a:gdLst>
                <a:gd name="T0" fmla="*/ 0 w 14"/>
                <a:gd name="T1" fmla="*/ 20 h 20"/>
                <a:gd name="T2" fmla="*/ 0 w 14"/>
                <a:gd name="T3" fmla="*/ 0 h 20"/>
                <a:gd name="T4" fmla="*/ 14 w 14"/>
                <a:gd name="T5" fmla="*/ 11 h 20"/>
                <a:gd name="T6" fmla="*/ 0 w 14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0"/>
                <a:gd name="T14" fmla="*/ 14 w 1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0">
                  <a:moveTo>
                    <a:pt x="0" y="20"/>
                  </a:moveTo>
                  <a:lnTo>
                    <a:pt x="0" y="0"/>
                  </a:lnTo>
                  <a:lnTo>
                    <a:pt x="14" y="1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4" name="Line 2357"/>
            <p:cNvSpPr>
              <a:spLocks noChangeShapeType="1"/>
            </p:cNvSpPr>
            <p:nvPr/>
          </p:nvSpPr>
          <p:spPr bwMode="auto">
            <a:xfrm flipV="1">
              <a:off x="1455" y="2815"/>
              <a:ext cx="1" cy="2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5" name="Line 2358"/>
            <p:cNvSpPr>
              <a:spLocks noChangeShapeType="1"/>
            </p:cNvSpPr>
            <p:nvPr/>
          </p:nvSpPr>
          <p:spPr bwMode="auto">
            <a:xfrm>
              <a:off x="1455" y="2815"/>
              <a:ext cx="14" cy="1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6" name="Line 2359"/>
            <p:cNvSpPr>
              <a:spLocks noChangeShapeType="1"/>
            </p:cNvSpPr>
            <p:nvPr/>
          </p:nvSpPr>
          <p:spPr bwMode="auto">
            <a:xfrm flipH="1">
              <a:off x="1455" y="2826"/>
              <a:ext cx="14" cy="9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7" name="Rectangle 2360"/>
            <p:cNvSpPr>
              <a:spLocks noChangeArrowheads="1"/>
            </p:cNvSpPr>
            <p:nvPr/>
          </p:nvSpPr>
          <p:spPr bwMode="auto">
            <a:xfrm>
              <a:off x="477" y="2938"/>
              <a:ext cx="298" cy="99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2361"/>
            <p:cNvSpPr>
              <a:spLocks noChangeShapeType="1"/>
            </p:cNvSpPr>
            <p:nvPr/>
          </p:nvSpPr>
          <p:spPr bwMode="auto">
            <a:xfrm>
              <a:off x="479" y="2939"/>
              <a:ext cx="1" cy="9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79" name="Line 2362"/>
            <p:cNvSpPr>
              <a:spLocks noChangeShapeType="1"/>
            </p:cNvSpPr>
            <p:nvPr/>
          </p:nvSpPr>
          <p:spPr bwMode="auto">
            <a:xfrm>
              <a:off x="480" y="2939"/>
              <a:ext cx="2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0" name="Line 2363"/>
            <p:cNvSpPr>
              <a:spLocks noChangeShapeType="1"/>
            </p:cNvSpPr>
            <p:nvPr/>
          </p:nvSpPr>
          <p:spPr bwMode="auto">
            <a:xfrm>
              <a:off x="477" y="2938"/>
              <a:ext cx="1" cy="99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1" name="Line 2364"/>
            <p:cNvSpPr>
              <a:spLocks noChangeShapeType="1"/>
            </p:cNvSpPr>
            <p:nvPr/>
          </p:nvSpPr>
          <p:spPr bwMode="auto">
            <a:xfrm>
              <a:off x="479" y="2938"/>
              <a:ext cx="296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2" name="Line 2365"/>
            <p:cNvSpPr>
              <a:spLocks noChangeShapeType="1"/>
            </p:cNvSpPr>
            <p:nvPr/>
          </p:nvSpPr>
          <p:spPr bwMode="auto">
            <a:xfrm>
              <a:off x="479" y="3036"/>
              <a:ext cx="295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3" name="Line 2366"/>
            <p:cNvSpPr>
              <a:spLocks noChangeShapeType="1"/>
            </p:cNvSpPr>
            <p:nvPr/>
          </p:nvSpPr>
          <p:spPr bwMode="auto">
            <a:xfrm>
              <a:off x="774" y="2939"/>
              <a:ext cx="1" cy="97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Line 2367"/>
            <p:cNvSpPr>
              <a:spLocks noChangeShapeType="1"/>
            </p:cNvSpPr>
            <p:nvPr/>
          </p:nvSpPr>
          <p:spPr bwMode="auto">
            <a:xfrm>
              <a:off x="477" y="3037"/>
              <a:ext cx="298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Line 2368"/>
            <p:cNvSpPr>
              <a:spLocks noChangeShapeType="1"/>
            </p:cNvSpPr>
            <p:nvPr/>
          </p:nvSpPr>
          <p:spPr bwMode="auto">
            <a:xfrm>
              <a:off x="775" y="2938"/>
              <a:ext cx="1" cy="99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Rectangle 2369"/>
            <p:cNvSpPr>
              <a:spLocks noChangeArrowheads="1"/>
            </p:cNvSpPr>
            <p:nvPr/>
          </p:nvSpPr>
          <p:spPr bwMode="auto">
            <a:xfrm>
              <a:off x="500" y="2944"/>
              <a:ext cx="270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ccp.nmr.Nmr.HExchProtectionList</a:t>
              </a:r>
              <a:endParaRPr lang="en-US"/>
            </a:p>
          </p:txBody>
        </p:sp>
        <p:sp>
          <p:nvSpPr>
            <p:cNvPr id="19587" name="Rectangle 2370"/>
            <p:cNvSpPr>
              <a:spLocks noChangeArrowheads="1"/>
            </p:cNvSpPr>
            <p:nvPr/>
          </p:nvSpPr>
          <p:spPr bwMode="auto">
            <a:xfrm>
              <a:off x="482" y="2969"/>
              <a:ext cx="143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+unit: Word = ratio</a:t>
              </a:r>
              <a:endParaRPr lang="en-US"/>
            </a:p>
          </p:txBody>
        </p:sp>
        <p:sp>
          <p:nvSpPr>
            <p:cNvPr id="19588" name="Rectangle 2371"/>
            <p:cNvSpPr>
              <a:spLocks noChangeArrowheads="1"/>
            </p:cNvSpPr>
            <p:nvPr/>
          </p:nvSpPr>
          <p:spPr bwMode="auto">
            <a:xfrm>
              <a:off x="482" y="2989"/>
              <a:ext cx="289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+protectionType: HExchProtectionType</a:t>
              </a:r>
              <a:endParaRPr lang="en-US"/>
            </a:p>
          </p:txBody>
        </p:sp>
        <p:sp>
          <p:nvSpPr>
            <p:cNvPr id="19589" name="Line 2372"/>
            <p:cNvSpPr>
              <a:spLocks noChangeShapeType="1"/>
            </p:cNvSpPr>
            <p:nvPr/>
          </p:nvSpPr>
          <p:spPr bwMode="auto">
            <a:xfrm>
              <a:off x="482" y="2964"/>
              <a:ext cx="288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Line 2373"/>
            <p:cNvSpPr>
              <a:spLocks noChangeShapeType="1"/>
            </p:cNvSpPr>
            <p:nvPr/>
          </p:nvSpPr>
          <p:spPr bwMode="auto">
            <a:xfrm>
              <a:off x="482" y="2965"/>
              <a:ext cx="28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Line 2374"/>
            <p:cNvSpPr>
              <a:spLocks noChangeShapeType="1"/>
            </p:cNvSpPr>
            <p:nvPr/>
          </p:nvSpPr>
          <p:spPr bwMode="auto">
            <a:xfrm>
              <a:off x="482" y="3014"/>
              <a:ext cx="288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Line 2375"/>
            <p:cNvSpPr>
              <a:spLocks noChangeShapeType="1"/>
            </p:cNvSpPr>
            <p:nvPr/>
          </p:nvSpPr>
          <p:spPr bwMode="auto">
            <a:xfrm>
              <a:off x="482" y="3015"/>
              <a:ext cx="28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3" name="Line 2376"/>
            <p:cNvSpPr>
              <a:spLocks noChangeShapeType="1"/>
            </p:cNvSpPr>
            <p:nvPr/>
          </p:nvSpPr>
          <p:spPr bwMode="auto">
            <a:xfrm flipV="1">
              <a:off x="748" y="2839"/>
              <a:ext cx="243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Freeform 2377"/>
            <p:cNvSpPr>
              <a:spLocks/>
            </p:cNvSpPr>
            <p:nvPr/>
          </p:nvSpPr>
          <p:spPr bwMode="auto">
            <a:xfrm>
              <a:off x="748" y="2928"/>
              <a:ext cx="23" cy="11"/>
            </a:xfrm>
            <a:custGeom>
              <a:avLst/>
              <a:gdLst>
                <a:gd name="T0" fmla="*/ 0 w 23"/>
                <a:gd name="T1" fmla="*/ 10 h 11"/>
                <a:gd name="T2" fmla="*/ 13 w 23"/>
                <a:gd name="T3" fmla="*/ 11 h 11"/>
                <a:gd name="T4" fmla="*/ 23 w 23"/>
                <a:gd name="T5" fmla="*/ 0 h 11"/>
                <a:gd name="T6" fmla="*/ 8 w 23"/>
                <a:gd name="T7" fmla="*/ 0 h 11"/>
                <a:gd name="T8" fmla="*/ 0 w 23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1"/>
                <a:gd name="T17" fmla="*/ 23 w 2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1">
                  <a:moveTo>
                    <a:pt x="0" y="10"/>
                  </a:moveTo>
                  <a:lnTo>
                    <a:pt x="13" y="11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5" name="Line 2378"/>
            <p:cNvSpPr>
              <a:spLocks noChangeShapeType="1"/>
            </p:cNvSpPr>
            <p:nvPr/>
          </p:nvSpPr>
          <p:spPr bwMode="auto">
            <a:xfrm>
              <a:off x="748" y="293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Line 2379"/>
            <p:cNvSpPr>
              <a:spLocks noChangeShapeType="1"/>
            </p:cNvSpPr>
            <p:nvPr/>
          </p:nvSpPr>
          <p:spPr bwMode="auto">
            <a:xfrm flipV="1">
              <a:off x="761" y="2928"/>
              <a:ext cx="1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Line 2380"/>
            <p:cNvSpPr>
              <a:spLocks noChangeShapeType="1"/>
            </p:cNvSpPr>
            <p:nvPr/>
          </p:nvSpPr>
          <p:spPr bwMode="auto">
            <a:xfrm flipH="1">
              <a:off x="756" y="292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8" name="Line 2381"/>
            <p:cNvSpPr>
              <a:spLocks noChangeShapeType="1"/>
            </p:cNvSpPr>
            <p:nvPr/>
          </p:nvSpPr>
          <p:spPr bwMode="auto">
            <a:xfrm flipH="1">
              <a:off x="748" y="2928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Rectangle 2382"/>
            <p:cNvSpPr>
              <a:spLocks noChangeArrowheads="1"/>
            </p:cNvSpPr>
            <p:nvPr/>
          </p:nvSpPr>
          <p:spPr bwMode="auto">
            <a:xfrm>
              <a:off x="773" y="2929"/>
              <a:ext cx="83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Rectangle 2383"/>
            <p:cNvSpPr>
              <a:spLocks noChangeArrowheads="1"/>
            </p:cNvSpPr>
            <p:nvPr/>
          </p:nvSpPr>
          <p:spPr bwMode="auto">
            <a:xfrm>
              <a:off x="773" y="2929"/>
              <a:ext cx="8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+parentList</a:t>
              </a:r>
              <a:endParaRPr lang="en-US"/>
            </a:p>
          </p:txBody>
        </p:sp>
        <p:sp>
          <p:nvSpPr>
            <p:cNvPr id="19601" name="Rectangle 2384"/>
            <p:cNvSpPr>
              <a:spLocks noChangeArrowheads="1"/>
            </p:cNvSpPr>
            <p:nvPr/>
          </p:nvSpPr>
          <p:spPr bwMode="auto">
            <a:xfrm>
              <a:off x="848" y="2829"/>
              <a:ext cx="118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Rectangle 2385"/>
            <p:cNvSpPr>
              <a:spLocks noChangeArrowheads="1"/>
            </p:cNvSpPr>
            <p:nvPr/>
          </p:nvSpPr>
          <p:spPr bwMode="auto">
            <a:xfrm>
              <a:off x="848" y="2829"/>
              <a:ext cx="12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+measurements</a:t>
              </a:r>
              <a:endParaRPr lang="en-US"/>
            </a:p>
          </p:txBody>
        </p:sp>
        <p:sp>
          <p:nvSpPr>
            <p:cNvPr id="19603" name="Rectangle 2386"/>
            <p:cNvSpPr>
              <a:spLocks noChangeArrowheads="1"/>
            </p:cNvSpPr>
            <p:nvPr/>
          </p:nvSpPr>
          <p:spPr bwMode="auto">
            <a:xfrm>
              <a:off x="745" y="2895"/>
              <a:ext cx="10" cy="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Rectangle 2387"/>
            <p:cNvSpPr>
              <a:spLocks noChangeArrowheads="1"/>
            </p:cNvSpPr>
            <p:nvPr/>
          </p:nvSpPr>
          <p:spPr bwMode="auto">
            <a:xfrm>
              <a:off x="745" y="2895"/>
              <a:ext cx="1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19605" name="Rectangle 2388"/>
            <p:cNvSpPr>
              <a:spLocks noChangeArrowheads="1"/>
            </p:cNvSpPr>
            <p:nvPr/>
          </p:nvSpPr>
          <p:spPr bwMode="auto">
            <a:xfrm>
              <a:off x="981" y="2864"/>
              <a:ext cx="7" cy="1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Rectangle 2389"/>
            <p:cNvSpPr>
              <a:spLocks noChangeArrowheads="1"/>
            </p:cNvSpPr>
            <p:nvPr/>
          </p:nvSpPr>
          <p:spPr bwMode="auto">
            <a:xfrm>
              <a:off x="981" y="2863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607" name="Line 2390"/>
            <p:cNvSpPr>
              <a:spLocks noChangeShapeType="1"/>
            </p:cNvSpPr>
            <p:nvPr/>
          </p:nvSpPr>
          <p:spPr bwMode="auto">
            <a:xfrm flipV="1">
              <a:off x="775" y="2355"/>
              <a:ext cx="3447" cy="6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08" name="Rectangle 2391"/>
            <p:cNvSpPr>
              <a:spLocks noChangeArrowheads="1"/>
            </p:cNvSpPr>
            <p:nvPr/>
          </p:nvSpPr>
          <p:spPr bwMode="auto">
            <a:xfrm>
              <a:off x="4201" y="2376"/>
              <a:ext cx="8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Rectangle 2392"/>
            <p:cNvSpPr>
              <a:spLocks noChangeArrowheads="1"/>
            </p:cNvSpPr>
            <p:nvPr/>
          </p:nvSpPr>
          <p:spPr bwMode="auto">
            <a:xfrm>
              <a:off x="4201" y="2376"/>
              <a:ext cx="14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19610" name="Line 2393"/>
            <p:cNvSpPr>
              <a:spLocks noChangeShapeType="1"/>
            </p:cNvSpPr>
            <p:nvPr/>
          </p:nvSpPr>
          <p:spPr bwMode="auto">
            <a:xfrm flipV="1">
              <a:off x="775" y="2856"/>
              <a:ext cx="1600" cy="12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1" name="Freeform 2394"/>
            <p:cNvSpPr>
              <a:spLocks/>
            </p:cNvSpPr>
            <p:nvPr/>
          </p:nvSpPr>
          <p:spPr bwMode="auto">
            <a:xfrm>
              <a:off x="2359" y="2847"/>
              <a:ext cx="16" cy="20"/>
            </a:xfrm>
            <a:custGeom>
              <a:avLst/>
              <a:gdLst>
                <a:gd name="T0" fmla="*/ 2 w 16"/>
                <a:gd name="T1" fmla="*/ 20 h 20"/>
                <a:gd name="T2" fmla="*/ 0 w 16"/>
                <a:gd name="T3" fmla="*/ 0 h 20"/>
                <a:gd name="T4" fmla="*/ 16 w 16"/>
                <a:gd name="T5" fmla="*/ 9 h 20"/>
                <a:gd name="T6" fmla="*/ 2 w 16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0"/>
                <a:gd name="T14" fmla="*/ 16 w 1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0">
                  <a:moveTo>
                    <a:pt x="2" y="20"/>
                  </a:moveTo>
                  <a:lnTo>
                    <a:pt x="0" y="0"/>
                  </a:lnTo>
                  <a:lnTo>
                    <a:pt x="16" y="9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2" name="Line 2395"/>
            <p:cNvSpPr>
              <a:spLocks noChangeShapeType="1"/>
            </p:cNvSpPr>
            <p:nvPr/>
          </p:nvSpPr>
          <p:spPr bwMode="auto">
            <a:xfrm flipH="1" flipV="1">
              <a:off x="2359" y="2847"/>
              <a:ext cx="2" cy="20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3" name="Line 2396"/>
            <p:cNvSpPr>
              <a:spLocks noChangeShapeType="1"/>
            </p:cNvSpPr>
            <p:nvPr/>
          </p:nvSpPr>
          <p:spPr bwMode="auto">
            <a:xfrm>
              <a:off x="2359" y="2847"/>
              <a:ext cx="16" cy="9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4" name="Line 2397"/>
            <p:cNvSpPr>
              <a:spLocks noChangeShapeType="1"/>
            </p:cNvSpPr>
            <p:nvPr/>
          </p:nvSpPr>
          <p:spPr bwMode="auto">
            <a:xfrm flipH="1">
              <a:off x="2361" y="2856"/>
              <a:ext cx="14" cy="1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5" name="Rectangle 2398"/>
            <p:cNvSpPr>
              <a:spLocks noChangeArrowheads="1"/>
            </p:cNvSpPr>
            <p:nvPr/>
          </p:nvSpPr>
          <p:spPr bwMode="auto">
            <a:xfrm>
              <a:off x="589" y="3347"/>
              <a:ext cx="198" cy="62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2399"/>
            <p:cNvSpPr>
              <a:spLocks noChangeShapeType="1"/>
            </p:cNvSpPr>
            <p:nvPr/>
          </p:nvSpPr>
          <p:spPr bwMode="auto">
            <a:xfrm>
              <a:off x="590" y="3349"/>
              <a:ext cx="1" cy="5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7" name="Line 2400"/>
            <p:cNvSpPr>
              <a:spLocks noChangeShapeType="1"/>
            </p:cNvSpPr>
            <p:nvPr/>
          </p:nvSpPr>
          <p:spPr bwMode="auto">
            <a:xfrm>
              <a:off x="592" y="3349"/>
              <a:ext cx="194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8" name="Line 2401"/>
            <p:cNvSpPr>
              <a:spLocks noChangeShapeType="1"/>
            </p:cNvSpPr>
            <p:nvPr/>
          </p:nvSpPr>
          <p:spPr bwMode="auto">
            <a:xfrm>
              <a:off x="589" y="3347"/>
              <a:ext cx="1" cy="62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19" name="Line 2402"/>
            <p:cNvSpPr>
              <a:spLocks noChangeShapeType="1"/>
            </p:cNvSpPr>
            <p:nvPr/>
          </p:nvSpPr>
          <p:spPr bwMode="auto">
            <a:xfrm>
              <a:off x="590" y="3347"/>
              <a:ext cx="197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0" name="Line 2403"/>
            <p:cNvSpPr>
              <a:spLocks noChangeShapeType="1"/>
            </p:cNvSpPr>
            <p:nvPr/>
          </p:nvSpPr>
          <p:spPr bwMode="auto">
            <a:xfrm>
              <a:off x="590" y="3408"/>
              <a:ext cx="196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1" name="Line 2404"/>
            <p:cNvSpPr>
              <a:spLocks noChangeShapeType="1"/>
            </p:cNvSpPr>
            <p:nvPr/>
          </p:nvSpPr>
          <p:spPr bwMode="auto">
            <a:xfrm>
              <a:off x="786" y="3349"/>
              <a:ext cx="1" cy="59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2" name="Line 2405"/>
            <p:cNvSpPr>
              <a:spLocks noChangeShapeType="1"/>
            </p:cNvSpPr>
            <p:nvPr/>
          </p:nvSpPr>
          <p:spPr bwMode="auto">
            <a:xfrm>
              <a:off x="589" y="3409"/>
              <a:ext cx="198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3" name="Line 2406"/>
            <p:cNvSpPr>
              <a:spLocks noChangeShapeType="1"/>
            </p:cNvSpPr>
            <p:nvPr/>
          </p:nvSpPr>
          <p:spPr bwMode="auto">
            <a:xfrm>
              <a:off x="787" y="3347"/>
              <a:ext cx="1" cy="62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4" name="Rectangle 2407"/>
            <p:cNvSpPr>
              <a:spLocks noChangeArrowheads="1"/>
            </p:cNvSpPr>
            <p:nvPr/>
          </p:nvSpPr>
          <p:spPr bwMode="auto">
            <a:xfrm>
              <a:off x="599" y="3353"/>
              <a:ext cx="198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 b="1">
                  <a:solidFill>
                    <a:srgbClr val="000000"/>
                  </a:solidFill>
                  <a:latin typeface="SansSerif" charset="0"/>
                </a:rPr>
                <a:t>ccp.nmr.Nmr.HExchRate</a:t>
              </a:r>
              <a:endParaRPr lang="en-US"/>
            </a:p>
          </p:txBody>
        </p:sp>
        <p:sp>
          <p:nvSpPr>
            <p:cNvPr id="19625" name="Line 2408"/>
            <p:cNvSpPr>
              <a:spLocks noChangeShapeType="1"/>
            </p:cNvSpPr>
            <p:nvPr/>
          </p:nvSpPr>
          <p:spPr bwMode="auto">
            <a:xfrm>
              <a:off x="594" y="3373"/>
              <a:ext cx="188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6" name="Line 2409"/>
            <p:cNvSpPr>
              <a:spLocks noChangeShapeType="1"/>
            </p:cNvSpPr>
            <p:nvPr/>
          </p:nvSpPr>
          <p:spPr bwMode="auto">
            <a:xfrm>
              <a:off x="594" y="3375"/>
              <a:ext cx="18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7" name="Line 2410"/>
            <p:cNvSpPr>
              <a:spLocks noChangeShapeType="1"/>
            </p:cNvSpPr>
            <p:nvPr/>
          </p:nvSpPr>
          <p:spPr bwMode="auto">
            <a:xfrm>
              <a:off x="594" y="3383"/>
              <a:ext cx="188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8" name="Line 2411"/>
            <p:cNvSpPr>
              <a:spLocks noChangeShapeType="1"/>
            </p:cNvSpPr>
            <p:nvPr/>
          </p:nvSpPr>
          <p:spPr bwMode="auto">
            <a:xfrm>
              <a:off x="594" y="3384"/>
              <a:ext cx="18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29" name="Line 2412"/>
            <p:cNvSpPr>
              <a:spLocks noChangeShapeType="1"/>
            </p:cNvSpPr>
            <p:nvPr/>
          </p:nvSpPr>
          <p:spPr bwMode="auto">
            <a:xfrm flipV="1">
              <a:off x="740" y="2901"/>
              <a:ext cx="757" cy="446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0" name="Freeform 2413"/>
            <p:cNvSpPr>
              <a:spLocks/>
            </p:cNvSpPr>
            <p:nvPr/>
          </p:nvSpPr>
          <p:spPr bwMode="auto">
            <a:xfrm>
              <a:off x="1479" y="2900"/>
              <a:ext cx="18" cy="17"/>
            </a:xfrm>
            <a:custGeom>
              <a:avLst/>
              <a:gdLst>
                <a:gd name="T0" fmla="*/ 10 w 18"/>
                <a:gd name="T1" fmla="*/ 17 h 17"/>
                <a:gd name="T2" fmla="*/ 0 w 18"/>
                <a:gd name="T3" fmla="*/ 0 h 17"/>
                <a:gd name="T4" fmla="*/ 18 w 18"/>
                <a:gd name="T5" fmla="*/ 1 h 17"/>
                <a:gd name="T6" fmla="*/ 10 w 18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1" name="Line 2414"/>
            <p:cNvSpPr>
              <a:spLocks noChangeShapeType="1"/>
            </p:cNvSpPr>
            <p:nvPr/>
          </p:nvSpPr>
          <p:spPr bwMode="auto">
            <a:xfrm flipH="1" flipV="1">
              <a:off x="1479" y="2900"/>
              <a:ext cx="10" cy="17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2" name="Line 2415"/>
            <p:cNvSpPr>
              <a:spLocks noChangeShapeType="1"/>
            </p:cNvSpPr>
            <p:nvPr/>
          </p:nvSpPr>
          <p:spPr bwMode="auto">
            <a:xfrm>
              <a:off x="1479" y="2900"/>
              <a:ext cx="18" cy="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364" name="Group 4280"/>
          <p:cNvGrpSpPr>
            <a:grpSpLocks/>
          </p:cNvGrpSpPr>
          <p:nvPr/>
        </p:nvGrpSpPr>
        <p:grpSpPr bwMode="auto">
          <a:xfrm>
            <a:off x="0" y="836613"/>
            <a:ext cx="9144000" cy="6053137"/>
            <a:chOff x="0" y="836712"/>
            <a:chExt cx="9144000" cy="6053038"/>
          </a:xfrm>
        </p:grpSpPr>
        <p:sp>
          <p:nvSpPr>
            <p:cNvPr id="15365" name="Rectangle 4278"/>
            <p:cNvSpPr>
              <a:spLocks noChangeArrowheads="1"/>
            </p:cNvSpPr>
            <p:nvPr/>
          </p:nvSpPr>
          <p:spPr bwMode="auto">
            <a:xfrm>
              <a:off x="0" y="836712"/>
              <a:ext cx="9144000" cy="60212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66" name="Group 4277"/>
            <p:cNvGrpSpPr>
              <a:grpSpLocks/>
            </p:cNvGrpSpPr>
            <p:nvPr/>
          </p:nvGrpSpPr>
          <p:grpSpPr bwMode="auto">
            <a:xfrm>
              <a:off x="9525" y="1139825"/>
              <a:ext cx="9126538" cy="5749925"/>
              <a:chOff x="9525" y="1139825"/>
              <a:chExt cx="9126538" cy="5749925"/>
            </a:xfrm>
          </p:grpSpPr>
          <p:sp>
            <p:nvSpPr>
              <p:cNvPr id="15367" name="Rectangle 6"/>
              <p:cNvSpPr>
                <a:spLocks noChangeArrowheads="1"/>
              </p:cNvSpPr>
              <p:nvPr/>
            </p:nvSpPr>
            <p:spPr bwMode="auto">
              <a:xfrm>
                <a:off x="1820863" y="2105025"/>
                <a:ext cx="433388" cy="41275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Line 7"/>
              <p:cNvSpPr>
                <a:spLocks noChangeShapeType="1"/>
              </p:cNvSpPr>
              <p:nvPr/>
            </p:nvSpPr>
            <p:spPr bwMode="auto">
              <a:xfrm>
                <a:off x="1822450" y="2106613"/>
                <a:ext cx="1588" cy="409575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1825625" y="2106613"/>
                <a:ext cx="427038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0" name="Line 9"/>
              <p:cNvSpPr>
                <a:spLocks noChangeShapeType="1"/>
              </p:cNvSpPr>
              <p:nvPr/>
            </p:nvSpPr>
            <p:spPr bwMode="auto">
              <a:xfrm>
                <a:off x="1820863" y="2105025"/>
                <a:ext cx="1588" cy="412750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1" name="Line 10"/>
              <p:cNvSpPr>
                <a:spLocks noChangeShapeType="1"/>
              </p:cNvSpPr>
              <p:nvPr/>
            </p:nvSpPr>
            <p:spPr bwMode="auto">
              <a:xfrm>
                <a:off x="1822450" y="2105025"/>
                <a:ext cx="431800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2" name="Line 11"/>
              <p:cNvSpPr>
                <a:spLocks noChangeShapeType="1"/>
              </p:cNvSpPr>
              <p:nvPr/>
            </p:nvSpPr>
            <p:spPr bwMode="auto">
              <a:xfrm>
                <a:off x="1822450" y="2516188"/>
                <a:ext cx="4302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3" name="Line 12"/>
              <p:cNvSpPr>
                <a:spLocks noChangeShapeType="1"/>
              </p:cNvSpPr>
              <p:nvPr/>
            </p:nvSpPr>
            <p:spPr bwMode="auto">
              <a:xfrm>
                <a:off x="2252663" y="2106613"/>
                <a:ext cx="1588" cy="409575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4" name="Line 13"/>
              <p:cNvSpPr>
                <a:spLocks noChangeShapeType="1"/>
              </p:cNvSpPr>
              <p:nvPr/>
            </p:nvSpPr>
            <p:spPr bwMode="auto">
              <a:xfrm>
                <a:off x="1820863" y="2517775"/>
                <a:ext cx="433388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5" name="Line 14"/>
              <p:cNvSpPr>
                <a:spLocks noChangeShapeType="1"/>
              </p:cNvSpPr>
              <p:nvPr/>
            </p:nvSpPr>
            <p:spPr bwMode="auto">
              <a:xfrm>
                <a:off x="2254250" y="2105025"/>
                <a:ext cx="1588" cy="412750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1835150" y="2114550"/>
                <a:ext cx="4365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ccp.molecule.Molecule.Alignment</a:t>
                </a:r>
                <a:endParaRPr lang="en-US"/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1828800" y="2154238"/>
                <a:ext cx="1317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+serial: Int</a:t>
                </a:r>
                <a:endParaRPr lang="en-US"/>
              </a:p>
            </p:txBody>
          </p:sp>
          <p:sp>
            <p:nvSpPr>
              <p:cNvPr id="15378" name="Rectangle 17"/>
              <p:cNvSpPr>
                <a:spLocks noChangeArrowheads="1"/>
              </p:cNvSpPr>
              <p:nvPr/>
            </p:nvSpPr>
            <p:spPr bwMode="auto">
              <a:xfrm>
                <a:off x="1828800" y="2185988"/>
                <a:ext cx="3286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+homologyRatio: FloatRatio</a:t>
                </a:r>
                <a:endParaRPr lang="en-US"/>
              </a:p>
            </p:txBody>
          </p:sp>
          <p:sp>
            <p:nvSpPr>
              <p:cNvPr id="15379" name="Rectangle 18"/>
              <p:cNvSpPr>
                <a:spLocks noChangeArrowheads="1"/>
              </p:cNvSpPr>
              <p:nvPr/>
            </p:nvSpPr>
            <p:spPr bwMode="auto">
              <a:xfrm>
                <a:off x="1828800" y="2216150"/>
                <a:ext cx="2571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+dbRefAlignBegin: Int</a:t>
                </a:r>
                <a:endParaRPr lang="en-US"/>
              </a:p>
            </p:txBody>
          </p:sp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1828800" y="2247900"/>
                <a:ext cx="2381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+dbRefAlignEnd: Int</a:t>
                </a:r>
                <a:endParaRPr lang="en-US"/>
              </a:p>
            </p:txBody>
          </p:sp>
          <p:sp>
            <p:nvSpPr>
              <p:cNvPr id="15381" name="Rectangle 20"/>
              <p:cNvSpPr>
                <a:spLocks noChangeArrowheads="1"/>
              </p:cNvSpPr>
              <p:nvPr/>
            </p:nvSpPr>
            <p:spPr bwMode="auto">
              <a:xfrm>
                <a:off x="1828800" y="2279650"/>
                <a:ext cx="1793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+nIdentical: Int</a:t>
                </a:r>
                <a:endParaRPr lang="en-US"/>
              </a:p>
            </p:txBody>
          </p:sp>
          <p:sp>
            <p:nvSpPr>
              <p:cNvPr id="15382" name="Rectangle 21"/>
              <p:cNvSpPr>
                <a:spLocks noChangeArrowheads="1"/>
              </p:cNvSpPr>
              <p:nvPr/>
            </p:nvSpPr>
            <p:spPr bwMode="auto">
              <a:xfrm>
                <a:off x="1828800" y="2311400"/>
                <a:ext cx="1730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+nPositive: Int</a:t>
                </a:r>
                <a:endParaRPr lang="en-US"/>
              </a:p>
            </p:txBody>
          </p:sp>
          <p:sp>
            <p:nvSpPr>
              <p:cNvPr id="15383" name="Rectangle 22"/>
              <p:cNvSpPr>
                <a:spLocks noChangeArrowheads="1"/>
              </p:cNvSpPr>
              <p:nvPr/>
            </p:nvSpPr>
            <p:spPr bwMode="auto">
              <a:xfrm>
                <a:off x="1828800" y="2343150"/>
                <a:ext cx="2000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+alignLength: Int</a:t>
                </a:r>
                <a:endParaRPr lang="en-US"/>
              </a:p>
            </p:txBody>
          </p:sp>
          <p:sp>
            <p:nvSpPr>
              <p:cNvPr id="15384" name="Rectangle 23"/>
              <p:cNvSpPr>
                <a:spLocks noChangeArrowheads="1"/>
              </p:cNvSpPr>
              <p:nvPr/>
            </p:nvSpPr>
            <p:spPr bwMode="auto">
              <a:xfrm>
                <a:off x="1828800" y="2374900"/>
                <a:ext cx="2778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+alignmentScore: Float</a:t>
                </a:r>
                <a:endParaRPr lang="en-US"/>
              </a:p>
            </p:txBody>
          </p:sp>
          <p:sp>
            <p:nvSpPr>
              <p:cNvPr id="15385" name="Rectangle 24"/>
              <p:cNvSpPr>
                <a:spLocks noChangeArrowheads="1"/>
              </p:cNvSpPr>
              <p:nvPr/>
            </p:nvSpPr>
            <p:spPr bwMode="auto">
              <a:xfrm>
                <a:off x="1828800" y="2405063"/>
                <a:ext cx="2984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+alignmentProgram: Text</a:t>
                </a:r>
                <a:endParaRPr lang="en-US"/>
              </a:p>
            </p:txBody>
          </p:sp>
          <p:sp>
            <p:nvSpPr>
              <p:cNvPr id="15386" name="Rectangle 25"/>
              <p:cNvSpPr>
                <a:spLocks noChangeArrowheads="1"/>
              </p:cNvSpPr>
              <p:nvPr/>
            </p:nvSpPr>
            <p:spPr bwMode="auto">
              <a:xfrm>
                <a:off x="1828800" y="2436813"/>
                <a:ext cx="1857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+details: String</a:t>
                </a:r>
                <a:endParaRPr lang="en-US"/>
              </a:p>
            </p:txBody>
          </p:sp>
          <p:sp>
            <p:nvSpPr>
              <p:cNvPr id="15387" name="Line 26"/>
              <p:cNvSpPr>
                <a:spLocks noChangeShapeType="1"/>
              </p:cNvSpPr>
              <p:nvPr/>
            </p:nvSpPr>
            <p:spPr bwMode="auto">
              <a:xfrm>
                <a:off x="1828800" y="2146300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8" name="Line 27"/>
              <p:cNvSpPr>
                <a:spLocks noChangeShapeType="1"/>
              </p:cNvSpPr>
              <p:nvPr/>
            </p:nvSpPr>
            <p:spPr bwMode="auto">
              <a:xfrm>
                <a:off x="1828800" y="2147888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9" name="Line 28"/>
              <p:cNvSpPr>
                <a:spLocks noChangeShapeType="1"/>
              </p:cNvSpPr>
              <p:nvPr/>
            </p:nvSpPr>
            <p:spPr bwMode="auto">
              <a:xfrm>
                <a:off x="1828800" y="2476500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0" name="Line 29"/>
              <p:cNvSpPr>
                <a:spLocks noChangeShapeType="1"/>
              </p:cNvSpPr>
              <p:nvPr/>
            </p:nvSpPr>
            <p:spPr bwMode="auto">
              <a:xfrm>
                <a:off x="1828800" y="2478088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1" name="Rectangle 30"/>
              <p:cNvSpPr>
                <a:spLocks noChangeArrowheads="1"/>
              </p:cNvSpPr>
              <p:nvPr/>
            </p:nvSpPr>
            <p:spPr bwMode="auto">
              <a:xfrm>
                <a:off x="2786063" y="1198563"/>
                <a:ext cx="412750" cy="1319213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31"/>
              <p:cNvSpPr>
                <a:spLocks noChangeShapeType="1"/>
              </p:cNvSpPr>
              <p:nvPr/>
            </p:nvSpPr>
            <p:spPr bwMode="auto">
              <a:xfrm>
                <a:off x="2787650" y="1201738"/>
                <a:ext cx="1588" cy="1314450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3" name="Line 32"/>
              <p:cNvSpPr>
                <a:spLocks noChangeShapeType="1"/>
              </p:cNvSpPr>
              <p:nvPr/>
            </p:nvSpPr>
            <p:spPr bwMode="auto">
              <a:xfrm>
                <a:off x="2789238" y="1201738"/>
                <a:ext cx="407988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4" name="Line 33"/>
              <p:cNvSpPr>
                <a:spLocks noChangeShapeType="1"/>
              </p:cNvSpPr>
              <p:nvPr/>
            </p:nvSpPr>
            <p:spPr bwMode="auto">
              <a:xfrm>
                <a:off x="2786063" y="1198563"/>
                <a:ext cx="1588" cy="1319213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5" name="Line 34"/>
              <p:cNvSpPr>
                <a:spLocks noChangeShapeType="1"/>
              </p:cNvSpPr>
              <p:nvPr/>
            </p:nvSpPr>
            <p:spPr bwMode="auto">
              <a:xfrm>
                <a:off x="2787650" y="1198563"/>
                <a:ext cx="411163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6" name="Line 35"/>
              <p:cNvSpPr>
                <a:spLocks noChangeShapeType="1"/>
              </p:cNvSpPr>
              <p:nvPr/>
            </p:nvSpPr>
            <p:spPr bwMode="auto">
              <a:xfrm>
                <a:off x="2787650" y="2516188"/>
                <a:ext cx="409575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7" name="Line 36"/>
              <p:cNvSpPr>
                <a:spLocks noChangeShapeType="1"/>
              </p:cNvSpPr>
              <p:nvPr/>
            </p:nvSpPr>
            <p:spPr bwMode="auto">
              <a:xfrm>
                <a:off x="3197225" y="1201738"/>
                <a:ext cx="1588" cy="1314450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8" name="Line 37"/>
              <p:cNvSpPr>
                <a:spLocks noChangeShapeType="1"/>
              </p:cNvSpPr>
              <p:nvPr/>
            </p:nvSpPr>
            <p:spPr bwMode="auto">
              <a:xfrm>
                <a:off x="2786063" y="2517775"/>
                <a:ext cx="412750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9" name="Line 38"/>
              <p:cNvSpPr>
                <a:spLocks noChangeShapeType="1"/>
              </p:cNvSpPr>
              <p:nvPr/>
            </p:nvSpPr>
            <p:spPr bwMode="auto">
              <a:xfrm>
                <a:off x="3198813" y="1198563"/>
                <a:ext cx="1588" cy="1319213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0" name="Rectangle 39"/>
              <p:cNvSpPr>
                <a:spLocks noChangeArrowheads="1"/>
              </p:cNvSpPr>
              <p:nvPr/>
            </p:nvSpPr>
            <p:spPr bwMode="auto">
              <a:xfrm>
                <a:off x="2798763" y="1208088"/>
                <a:ext cx="4238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ccp.molecule.Molecule.Molecule</a:t>
                </a:r>
                <a:endParaRPr lang="en-US"/>
              </a:p>
            </p:txBody>
          </p:sp>
          <p:sp>
            <p:nvSpPr>
              <p:cNvPr id="15401" name="Rectangle 40"/>
              <p:cNvSpPr>
                <a:spLocks noChangeArrowheads="1"/>
              </p:cNvSpPr>
              <p:nvPr/>
            </p:nvSpPr>
            <p:spPr bwMode="auto">
              <a:xfrm>
                <a:off x="2794000" y="1247775"/>
                <a:ext cx="1539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+name: Line</a:t>
                </a:r>
                <a:endParaRPr lang="en-US"/>
              </a:p>
            </p:txBody>
          </p:sp>
          <p:sp>
            <p:nvSpPr>
              <p:cNvPr id="15402" name="Rectangle 41"/>
              <p:cNvSpPr>
                <a:spLocks noChangeArrowheads="1"/>
              </p:cNvSpPr>
              <p:nvPr/>
            </p:nvSpPr>
            <p:spPr bwMode="auto">
              <a:xfrm>
                <a:off x="2794000" y="1279525"/>
                <a:ext cx="2063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+longName: Text</a:t>
                </a:r>
                <a:endParaRPr lang="en-US"/>
              </a:p>
            </p:txBody>
          </p:sp>
          <p:sp>
            <p:nvSpPr>
              <p:cNvPr id="15403" name="Rectangle 42"/>
              <p:cNvSpPr>
                <a:spLocks noChangeArrowheads="1"/>
              </p:cNvSpPr>
              <p:nvPr/>
            </p:nvSpPr>
            <p:spPr bwMode="auto">
              <a:xfrm>
                <a:off x="2794000" y="1311275"/>
                <a:ext cx="3524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+isFinalised: Boolean = False</a:t>
                </a:r>
                <a:endParaRPr lang="en-US"/>
              </a:p>
            </p:txBody>
          </p:sp>
          <p:sp>
            <p:nvSpPr>
              <p:cNvPr id="15404" name="Rectangle 43"/>
              <p:cNvSpPr>
                <a:spLocks noChangeArrowheads="1"/>
              </p:cNvSpPr>
              <p:nvPr/>
            </p:nvSpPr>
            <p:spPr bwMode="auto">
              <a:xfrm>
                <a:off x="2794000" y="1343025"/>
                <a:ext cx="2365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+molType: MolType</a:t>
                </a:r>
                <a:endParaRPr lang="en-US"/>
              </a:p>
            </p:txBody>
          </p:sp>
          <p:sp>
            <p:nvSpPr>
              <p:cNvPr id="15405" name="Rectangle 44"/>
              <p:cNvSpPr>
                <a:spLocks noChangeArrowheads="1"/>
              </p:cNvSpPr>
              <p:nvPr/>
            </p:nvSpPr>
            <p:spPr bwMode="auto">
              <a:xfrm>
                <a:off x="2794000" y="1374775"/>
                <a:ext cx="2698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+commonNames: Line</a:t>
                </a:r>
                <a:endParaRPr lang="en-US"/>
              </a:p>
            </p:txBody>
          </p:sp>
          <p:sp>
            <p:nvSpPr>
              <p:cNvPr id="15406" name="Rectangle 45"/>
              <p:cNvSpPr>
                <a:spLocks noChangeArrowheads="1"/>
              </p:cNvSpPr>
              <p:nvPr/>
            </p:nvSpPr>
            <p:spPr bwMode="auto">
              <a:xfrm>
                <a:off x="2794000" y="1406525"/>
                <a:ext cx="1984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+keywords: Line</a:t>
                </a:r>
                <a:endParaRPr lang="en-US"/>
              </a:p>
            </p:txBody>
          </p:sp>
          <p:sp>
            <p:nvSpPr>
              <p:cNvPr id="15407" name="Rectangle 46"/>
              <p:cNvSpPr>
                <a:spLocks noChangeArrowheads="1"/>
              </p:cNvSpPr>
              <p:nvPr/>
            </p:nvSpPr>
            <p:spPr bwMode="auto">
              <a:xfrm>
                <a:off x="2794000" y="1436688"/>
                <a:ext cx="1936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+functions: Line</a:t>
                </a:r>
                <a:endParaRPr lang="en-US"/>
              </a:p>
            </p:txBody>
          </p:sp>
          <p:sp>
            <p:nvSpPr>
              <p:cNvPr id="15408" name="Rectangle 47"/>
              <p:cNvSpPr>
                <a:spLocks noChangeArrowheads="1"/>
              </p:cNvSpPr>
              <p:nvPr/>
            </p:nvSpPr>
            <p:spPr bwMode="auto">
              <a:xfrm>
                <a:off x="2794000" y="1468438"/>
                <a:ext cx="1889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+seqLength: Int</a:t>
                </a:r>
                <a:endParaRPr lang="en-US"/>
              </a:p>
            </p:txBody>
          </p:sp>
          <p:sp>
            <p:nvSpPr>
              <p:cNvPr id="15409" name="Rectangle 48"/>
              <p:cNvSpPr>
                <a:spLocks noChangeArrowheads="1"/>
              </p:cNvSpPr>
              <p:nvPr/>
            </p:nvSpPr>
            <p:spPr bwMode="auto">
              <a:xfrm>
                <a:off x="2794000" y="1500188"/>
                <a:ext cx="3222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+calcIsoelectricPoint: Float</a:t>
                </a:r>
                <a:endParaRPr lang="en-US"/>
              </a:p>
            </p:txBody>
          </p:sp>
          <p:sp>
            <p:nvSpPr>
              <p:cNvPr id="15410" name="Rectangle 49"/>
              <p:cNvSpPr>
                <a:spLocks noChangeArrowheads="1"/>
              </p:cNvSpPr>
              <p:nvPr/>
            </p:nvSpPr>
            <p:spPr bwMode="auto">
              <a:xfrm>
                <a:off x="2794000" y="1531938"/>
                <a:ext cx="2857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+empiricalFormula: Line</a:t>
                </a:r>
                <a:endParaRPr lang="en-US"/>
              </a:p>
            </p:txBody>
          </p:sp>
          <p:sp>
            <p:nvSpPr>
              <p:cNvPr id="15411" name="Rectangle 50"/>
              <p:cNvSpPr>
                <a:spLocks noChangeArrowheads="1"/>
              </p:cNvSpPr>
              <p:nvPr/>
            </p:nvSpPr>
            <p:spPr bwMode="auto">
              <a:xfrm>
                <a:off x="2794000" y="1563688"/>
                <a:ext cx="2730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+molecularMass: Float</a:t>
                </a:r>
                <a:endParaRPr lang="en-US"/>
              </a:p>
            </p:txBody>
          </p:sp>
          <p:sp>
            <p:nvSpPr>
              <p:cNvPr id="15412" name="Rectangle 51"/>
              <p:cNvSpPr>
                <a:spLocks noChangeArrowheads="1"/>
              </p:cNvSpPr>
              <p:nvPr/>
            </p:nvSpPr>
            <p:spPr bwMode="auto">
              <a:xfrm>
                <a:off x="2794000" y="1595438"/>
                <a:ext cx="2206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+formalCharge: Int</a:t>
                </a:r>
                <a:endParaRPr lang="en-US"/>
              </a:p>
            </p:txBody>
          </p:sp>
          <p:sp>
            <p:nvSpPr>
              <p:cNvPr id="15413" name="Rectangle 52"/>
              <p:cNvSpPr>
                <a:spLocks noChangeArrowheads="1"/>
              </p:cNvSpPr>
              <p:nvPr/>
            </p:nvSpPr>
            <p:spPr bwMode="auto">
              <a:xfrm>
                <a:off x="2794000" y="1625600"/>
                <a:ext cx="2571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+isAromatic: Boolean</a:t>
                </a:r>
                <a:endParaRPr lang="en-US"/>
              </a:p>
            </p:txBody>
          </p:sp>
          <p:sp>
            <p:nvSpPr>
              <p:cNvPr id="15414" name="Rectangle 53"/>
              <p:cNvSpPr>
                <a:spLocks noChangeArrowheads="1"/>
              </p:cNvSpPr>
              <p:nvPr/>
            </p:nvSpPr>
            <p:spPr bwMode="auto">
              <a:xfrm>
                <a:off x="2794000" y="1657350"/>
                <a:ext cx="3127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+isParamagnetic: Boolean</a:t>
                </a:r>
                <a:endParaRPr lang="en-US"/>
              </a:p>
            </p:txBody>
          </p:sp>
          <p:sp>
            <p:nvSpPr>
              <p:cNvPr id="15415" name="Rectangle 54"/>
              <p:cNvSpPr>
                <a:spLocks noChangeArrowheads="1"/>
              </p:cNvSpPr>
              <p:nvPr/>
            </p:nvSpPr>
            <p:spPr bwMode="auto">
              <a:xfrm>
                <a:off x="2794000" y="1689100"/>
                <a:ext cx="1857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+smiles: String</a:t>
                </a:r>
                <a:endParaRPr lang="en-US"/>
              </a:p>
            </p:txBody>
          </p:sp>
          <p:sp>
            <p:nvSpPr>
              <p:cNvPr id="15416" name="Rectangle 55"/>
              <p:cNvSpPr>
                <a:spLocks noChangeArrowheads="1"/>
              </p:cNvSpPr>
              <p:nvPr/>
            </p:nvSpPr>
            <p:spPr bwMode="auto">
              <a:xfrm>
                <a:off x="2794000" y="1720850"/>
                <a:ext cx="3063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+smilesType: SmilesType</a:t>
                </a:r>
                <a:endParaRPr lang="en-US"/>
              </a:p>
            </p:txBody>
          </p:sp>
          <p:sp>
            <p:nvSpPr>
              <p:cNvPr id="15417" name="Rectangle 56"/>
              <p:cNvSpPr>
                <a:spLocks noChangeArrowheads="1"/>
              </p:cNvSpPr>
              <p:nvPr/>
            </p:nvSpPr>
            <p:spPr bwMode="auto">
              <a:xfrm>
                <a:off x="2794000" y="1752600"/>
                <a:ext cx="1857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+details: String</a:t>
                </a:r>
                <a:endParaRPr lang="en-US"/>
              </a:p>
            </p:txBody>
          </p:sp>
          <p:sp>
            <p:nvSpPr>
              <p:cNvPr id="15418" name="Rectangle 57"/>
              <p:cNvSpPr>
                <a:spLocks noChangeArrowheads="1"/>
              </p:cNvSpPr>
              <p:nvPr/>
            </p:nvSpPr>
            <p:spPr bwMode="auto">
              <a:xfrm>
                <a:off x="2794000" y="1784350"/>
                <a:ext cx="2127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+seqDetails: Text</a:t>
                </a:r>
                <a:endParaRPr lang="en-US"/>
              </a:p>
            </p:txBody>
          </p:sp>
          <p:sp>
            <p:nvSpPr>
              <p:cNvPr id="15419" name="Rectangle 58"/>
              <p:cNvSpPr>
                <a:spLocks noChangeArrowheads="1"/>
              </p:cNvSpPr>
              <p:nvPr/>
            </p:nvSpPr>
            <p:spPr bwMode="auto">
              <a:xfrm>
                <a:off x="2794000" y="1814513"/>
                <a:ext cx="2698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+fragmentDetails: Text</a:t>
                </a:r>
                <a:endParaRPr lang="en-US"/>
              </a:p>
            </p:txBody>
          </p:sp>
          <p:sp>
            <p:nvSpPr>
              <p:cNvPr id="15420" name="Rectangle 59"/>
              <p:cNvSpPr>
                <a:spLocks noChangeArrowheads="1"/>
              </p:cNvSpPr>
              <p:nvPr/>
            </p:nvSpPr>
            <p:spPr bwMode="auto">
              <a:xfrm>
                <a:off x="2794000" y="1846263"/>
                <a:ext cx="2698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+mutationDetails: Text</a:t>
                </a:r>
                <a:endParaRPr lang="en-US"/>
              </a:p>
            </p:txBody>
          </p:sp>
          <p:sp>
            <p:nvSpPr>
              <p:cNvPr id="15421" name="Rectangle 60"/>
              <p:cNvSpPr>
                <a:spLocks noChangeArrowheads="1"/>
              </p:cNvSpPr>
              <p:nvPr/>
            </p:nvSpPr>
            <p:spPr bwMode="auto">
              <a:xfrm>
                <a:off x="2794000" y="1878013"/>
                <a:ext cx="2190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+seqString: String</a:t>
                </a:r>
                <a:endParaRPr lang="en-US"/>
              </a:p>
            </p:txBody>
          </p:sp>
          <p:sp>
            <p:nvSpPr>
              <p:cNvPr id="15422" name="Rectangle 61"/>
              <p:cNvSpPr>
                <a:spLocks noChangeArrowheads="1"/>
              </p:cNvSpPr>
              <p:nvPr/>
            </p:nvSpPr>
            <p:spPr bwMode="auto">
              <a:xfrm>
                <a:off x="2794000" y="1909763"/>
                <a:ext cx="2571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+stdSeqString: String</a:t>
                </a:r>
                <a:endParaRPr lang="en-US"/>
              </a:p>
            </p:txBody>
          </p:sp>
          <p:sp>
            <p:nvSpPr>
              <p:cNvPr id="15423" name="Rectangle 62"/>
              <p:cNvSpPr>
                <a:spLocks noChangeArrowheads="1"/>
              </p:cNvSpPr>
              <p:nvPr/>
            </p:nvSpPr>
            <p:spPr bwMode="auto">
              <a:xfrm>
                <a:off x="2794000" y="1941513"/>
                <a:ext cx="3952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+hasNonStdChemComp: Boolean</a:t>
                </a:r>
                <a:endParaRPr lang="en-US"/>
              </a:p>
            </p:txBody>
          </p:sp>
          <p:sp>
            <p:nvSpPr>
              <p:cNvPr id="15424" name="Rectangle 63"/>
              <p:cNvSpPr>
                <a:spLocks noChangeArrowheads="1"/>
              </p:cNvSpPr>
              <p:nvPr/>
            </p:nvSpPr>
            <p:spPr bwMode="auto">
              <a:xfrm>
                <a:off x="2794000" y="1973263"/>
                <a:ext cx="3540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+hasNonStdChirality: Boolean</a:t>
                </a:r>
                <a:endParaRPr lang="en-US"/>
              </a:p>
            </p:txBody>
          </p:sp>
          <p:sp>
            <p:nvSpPr>
              <p:cNvPr id="15425" name="Rectangle 64"/>
              <p:cNvSpPr>
                <a:spLocks noChangeArrowheads="1"/>
              </p:cNvSpPr>
              <p:nvPr/>
            </p:nvSpPr>
            <p:spPr bwMode="auto">
              <a:xfrm>
                <a:off x="2794000" y="2005013"/>
                <a:ext cx="2635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+isStdLinear: Boolean</a:t>
                </a:r>
                <a:endParaRPr lang="en-US"/>
              </a:p>
            </p:txBody>
          </p:sp>
          <p:sp>
            <p:nvSpPr>
              <p:cNvPr id="15426" name="Rectangle 65"/>
              <p:cNvSpPr>
                <a:spLocks noChangeArrowheads="1"/>
              </p:cNvSpPr>
              <p:nvPr/>
            </p:nvSpPr>
            <p:spPr bwMode="auto">
              <a:xfrm>
                <a:off x="2794000" y="2035175"/>
                <a:ext cx="2651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+isStdCyclic: Boolean</a:t>
                </a:r>
                <a:endParaRPr lang="en-US"/>
              </a:p>
            </p:txBody>
          </p:sp>
          <p:sp>
            <p:nvSpPr>
              <p:cNvPr id="15427" name="Line 66"/>
              <p:cNvSpPr>
                <a:spLocks noChangeShapeType="1"/>
              </p:cNvSpPr>
              <p:nvPr/>
            </p:nvSpPr>
            <p:spPr bwMode="auto">
              <a:xfrm>
                <a:off x="2794000" y="1239838"/>
                <a:ext cx="396875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8" name="Line 67"/>
              <p:cNvSpPr>
                <a:spLocks noChangeShapeType="1"/>
              </p:cNvSpPr>
              <p:nvPr/>
            </p:nvSpPr>
            <p:spPr bwMode="auto">
              <a:xfrm>
                <a:off x="2794000" y="1243013"/>
                <a:ext cx="396875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9" name="Rectangle 68"/>
              <p:cNvSpPr>
                <a:spLocks noChangeArrowheads="1"/>
              </p:cNvSpPr>
              <p:nvPr/>
            </p:nvSpPr>
            <p:spPr bwMode="auto">
              <a:xfrm>
                <a:off x="2794000" y="2082800"/>
                <a:ext cx="1746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+getMolType()</a:t>
                </a:r>
                <a:endParaRPr lang="en-US"/>
              </a:p>
            </p:txBody>
          </p:sp>
          <p:sp>
            <p:nvSpPr>
              <p:cNvPr id="15430" name="Rectangle 69"/>
              <p:cNvSpPr>
                <a:spLocks noChangeArrowheads="1"/>
              </p:cNvSpPr>
              <p:nvPr/>
            </p:nvSpPr>
            <p:spPr bwMode="auto">
              <a:xfrm>
                <a:off x="2794000" y="2114550"/>
                <a:ext cx="2000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+getSeqLength()</a:t>
                </a:r>
                <a:endParaRPr lang="en-US"/>
              </a:p>
            </p:txBody>
          </p:sp>
          <p:sp>
            <p:nvSpPr>
              <p:cNvPr id="15431" name="Rectangle 70"/>
              <p:cNvSpPr>
                <a:spLocks noChangeArrowheads="1"/>
              </p:cNvSpPr>
              <p:nvPr/>
            </p:nvSpPr>
            <p:spPr bwMode="auto">
              <a:xfrm>
                <a:off x="2794000" y="2146300"/>
                <a:ext cx="2778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+getEmpiricalFormula()</a:t>
                </a:r>
                <a:endParaRPr lang="en-US"/>
              </a:p>
            </p:txBody>
          </p:sp>
          <p:sp>
            <p:nvSpPr>
              <p:cNvPr id="15432" name="Rectangle 71"/>
              <p:cNvSpPr>
                <a:spLocks noChangeArrowheads="1"/>
              </p:cNvSpPr>
              <p:nvPr/>
            </p:nvSpPr>
            <p:spPr bwMode="auto">
              <a:xfrm>
                <a:off x="2794000" y="2178050"/>
                <a:ext cx="2524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+getMolecularMass()</a:t>
                </a:r>
                <a:endParaRPr lang="en-US"/>
              </a:p>
            </p:txBody>
          </p:sp>
          <p:sp>
            <p:nvSpPr>
              <p:cNvPr id="15433" name="Rectangle 72"/>
              <p:cNvSpPr>
                <a:spLocks noChangeArrowheads="1"/>
              </p:cNvSpPr>
              <p:nvPr/>
            </p:nvSpPr>
            <p:spPr bwMode="auto">
              <a:xfrm>
                <a:off x="2794000" y="2208213"/>
                <a:ext cx="2381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+getFormalCharge()</a:t>
                </a:r>
                <a:endParaRPr lang="en-US"/>
              </a:p>
            </p:txBody>
          </p:sp>
          <p:sp>
            <p:nvSpPr>
              <p:cNvPr id="15434" name="Rectangle 73"/>
              <p:cNvSpPr>
                <a:spLocks noChangeArrowheads="1"/>
              </p:cNvSpPr>
              <p:nvPr/>
            </p:nvSpPr>
            <p:spPr bwMode="auto">
              <a:xfrm>
                <a:off x="2794000" y="2239963"/>
                <a:ext cx="2000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+getIsAromatic()</a:t>
                </a:r>
                <a:endParaRPr lang="en-US"/>
              </a:p>
            </p:txBody>
          </p:sp>
          <p:sp>
            <p:nvSpPr>
              <p:cNvPr id="15435" name="Rectangle 74"/>
              <p:cNvSpPr>
                <a:spLocks noChangeArrowheads="1"/>
              </p:cNvSpPr>
              <p:nvPr/>
            </p:nvSpPr>
            <p:spPr bwMode="auto">
              <a:xfrm>
                <a:off x="2794000" y="2271713"/>
                <a:ext cx="2555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+getIsParamagnetic()</a:t>
                </a:r>
                <a:endParaRPr lang="en-US"/>
              </a:p>
            </p:txBody>
          </p:sp>
          <p:sp>
            <p:nvSpPr>
              <p:cNvPr id="15436" name="Rectangle 75"/>
              <p:cNvSpPr>
                <a:spLocks noChangeArrowheads="1"/>
              </p:cNvSpPr>
              <p:nvPr/>
            </p:nvSpPr>
            <p:spPr bwMode="auto">
              <a:xfrm>
                <a:off x="2794000" y="2303463"/>
                <a:ext cx="2079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+getIsStdCyclic()</a:t>
                </a:r>
                <a:endParaRPr lang="en-US"/>
              </a:p>
            </p:txBody>
          </p:sp>
          <p:sp>
            <p:nvSpPr>
              <p:cNvPr id="15437" name="Rectangle 76"/>
              <p:cNvSpPr>
                <a:spLocks noChangeArrowheads="1"/>
              </p:cNvSpPr>
              <p:nvPr/>
            </p:nvSpPr>
            <p:spPr bwMode="auto">
              <a:xfrm>
                <a:off x="2794000" y="2335213"/>
                <a:ext cx="2063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+getIsStdLinear()</a:t>
                </a:r>
                <a:endParaRPr lang="en-US"/>
              </a:p>
            </p:txBody>
          </p:sp>
          <p:sp>
            <p:nvSpPr>
              <p:cNvPr id="15438" name="Rectangle 77"/>
              <p:cNvSpPr>
                <a:spLocks noChangeArrowheads="1"/>
              </p:cNvSpPr>
              <p:nvPr/>
            </p:nvSpPr>
            <p:spPr bwMode="auto">
              <a:xfrm>
                <a:off x="2794000" y="2366963"/>
                <a:ext cx="3429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+getHasNonStdChemComp()</a:t>
                </a:r>
                <a:endParaRPr lang="en-US"/>
              </a:p>
            </p:txBody>
          </p:sp>
          <p:sp>
            <p:nvSpPr>
              <p:cNvPr id="15439" name="Rectangle 78"/>
              <p:cNvSpPr>
                <a:spLocks noChangeArrowheads="1"/>
              </p:cNvSpPr>
              <p:nvPr/>
            </p:nvSpPr>
            <p:spPr bwMode="auto">
              <a:xfrm>
                <a:off x="2794000" y="2398713"/>
                <a:ext cx="3016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+getHasNonStdChirality()</a:t>
                </a:r>
                <a:endParaRPr lang="en-US"/>
              </a:p>
            </p:txBody>
          </p:sp>
          <p:sp>
            <p:nvSpPr>
              <p:cNvPr id="15440" name="Rectangle 79"/>
              <p:cNvSpPr>
                <a:spLocks noChangeArrowheads="1"/>
              </p:cNvSpPr>
              <p:nvPr/>
            </p:nvSpPr>
            <p:spPr bwMode="auto">
              <a:xfrm>
                <a:off x="2794000" y="2428875"/>
                <a:ext cx="1905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+getSeqString()</a:t>
                </a:r>
                <a:endParaRPr lang="en-US"/>
              </a:p>
            </p:txBody>
          </p:sp>
          <p:sp>
            <p:nvSpPr>
              <p:cNvPr id="15441" name="Rectangle 80"/>
              <p:cNvSpPr>
                <a:spLocks noChangeArrowheads="1"/>
              </p:cNvSpPr>
              <p:nvPr/>
            </p:nvSpPr>
            <p:spPr bwMode="auto">
              <a:xfrm>
                <a:off x="2794000" y="2460625"/>
                <a:ext cx="2301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+getStdSeqString()</a:t>
                </a:r>
                <a:endParaRPr lang="en-US"/>
              </a:p>
            </p:txBody>
          </p:sp>
          <p:sp>
            <p:nvSpPr>
              <p:cNvPr id="15442" name="Line 81"/>
              <p:cNvSpPr>
                <a:spLocks noChangeShapeType="1"/>
              </p:cNvSpPr>
              <p:nvPr/>
            </p:nvSpPr>
            <p:spPr bwMode="auto">
              <a:xfrm>
                <a:off x="2794000" y="2074863"/>
                <a:ext cx="396875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3" name="Line 82"/>
              <p:cNvSpPr>
                <a:spLocks noChangeShapeType="1"/>
              </p:cNvSpPr>
              <p:nvPr/>
            </p:nvSpPr>
            <p:spPr bwMode="auto">
              <a:xfrm>
                <a:off x="2794000" y="2078038"/>
                <a:ext cx="396875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4" name="Line 83"/>
              <p:cNvSpPr>
                <a:spLocks noChangeShapeType="1"/>
              </p:cNvSpPr>
              <p:nvPr/>
            </p:nvSpPr>
            <p:spPr bwMode="auto">
              <a:xfrm flipH="1">
                <a:off x="2254250" y="1957388"/>
                <a:ext cx="531813" cy="2524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5" name="Freeform 84"/>
              <p:cNvSpPr>
                <a:spLocks/>
              </p:cNvSpPr>
              <p:nvPr/>
            </p:nvSpPr>
            <p:spPr bwMode="auto">
              <a:xfrm>
                <a:off x="2749550" y="1957388"/>
                <a:ext cx="36513" cy="17463"/>
              </a:xfrm>
              <a:custGeom>
                <a:avLst/>
                <a:gdLst>
                  <a:gd name="T0" fmla="*/ 2147483647 w 23"/>
                  <a:gd name="T1" fmla="*/ 0 h 11"/>
                  <a:gd name="T2" fmla="*/ 2147483647 w 23"/>
                  <a:gd name="T3" fmla="*/ 0 h 11"/>
                  <a:gd name="T4" fmla="*/ 0 w 23"/>
                  <a:gd name="T5" fmla="*/ 2147483647 h 11"/>
                  <a:gd name="T6" fmla="*/ 2147483647 w 23"/>
                  <a:gd name="T7" fmla="*/ 2147483647 h 11"/>
                  <a:gd name="T8" fmla="*/ 2147483647 w 2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1"/>
                  <a:gd name="T17" fmla="*/ 23 w 2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1">
                    <a:moveTo>
                      <a:pt x="23" y="0"/>
                    </a:moveTo>
                    <a:lnTo>
                      <a:pt x="9" y="0"/>
                    </a:lnTo>
                    <a:lnTo>
                      <a:pt x="0" y="11"/>
                    </a:lnTo>
                    <a:lnTo>
                      <a:pt x="14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6" name="Line 85"/>
              <p:cNvSpPr>
                <a:spLocks noChangeShapeType="1"/>
              </p:cNvSpPr>
              <p:nvPr/>
            </p:nvSpPr>
            <p:spPr bwMode="auto">
              <a:xfrm flipH="1">
                <a:off x="2763838" y="1957388"/>
                <a:ext cx="222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7" name="Line 86"/>
              <p:cNvSpPr>
                <a:spLocks noChangeShapeType="1"/>
              </p:cNvSpPr>
              <p:nvPr/>
            </p:nvSpPr>
            <p:spPr bwMode="auto">
              <a:xfrm flipH="1">
                <a:off x="2749550" y="1957388"/>
                <a:ext cx="14288" cy="174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8" name="Line 87"/>
              <p:cNvSpPr>
                <a:spLocks noChangeShapeType="1"/>
              </p:cNvSpPr>
              <p:nvPr/>
            </p:nvSpPr>
            <p:spPr bwMode="auto">
              <a:xfrm>
                <a:off x="2749550" y="1974850"/>
                <a:ext cx="222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9" name="Line 88"/>
              <p:cNvSpPr>
                <a:spLocks noChangeShapeType="1"/>
              </p:cNvSpPr>
              <p:nvPr/>
            </p:nvSpPr>
            <p:spPr bwMode="auto">
              <a:xfrm flipV="1">
                <a:off x="2771775" y="1957388"/>
                <a:ext cx="14288" cy="174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0" name="Rectangle 89"/>
              <p:cNvSpPr>
                <a:spLocks noChangeArrowheads="1"/>
              </p:cNvSpPr>
              <p:nvPr/>
            </p:nvSpPr>
            <p:spPr bwMode="auto">
              <a:xfrm>
                <a:off x="2755900" y="1997075"/>
                <a:ext cx="15875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Rectangle 90"/>
              <p:cNvSpPr>
                <a:spLocks noChangeArrowheads="1"/>
              </p:cNvSpPr>
              <p:nvPr/>
            </p:nvSpPr>
            <p:spPr bwMode="auto">
              <a:xfrm>
                <a:off x="2755900" y="1997075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452" name="Rectangle 91"/>
              <p:cNvSpPr>
                <a:spLocks noChangeArrowheads="1"/>
              </p:cNvSpPr>
              <p:nvPr/>
            </p:nvSpPr>
            <p:spPr bwMode="auto">
              <a:xfrm>
                <a:off x="2263775" y="2144713"/>
                <a:ext cx="11113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Rectangle 92"/>
              <p:cNvSpPr>
                <a:spLocks noChangeArrowheads="1"/>
              </p:cNvSpPr>
              <p:nvPr/>
            </p:nvSpPr>
            <p:spPr bwMode="auto">
              <a:xfrm>
                <a:off x="2263775" y="2144713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454" name="Rectangle 93"/>
              <p:cNvSpPr>
                <a:spLocks noChangeArrowheads="1"/>
              </p:cNvSpPr>
              <p:nvPr/>
            </p:nvSpPr>
            <p:spPr bwMode="auto">
              <a:xfrm>
                <a:off x="2116138" y="1160463"/>
                <a:ext cx="433388" cy="43180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Line 94"/>
              <p:cNvSpPr>
                <a:spLocks noChangeShapeType="1"/>
              </p:cNvSpPr>
              <p:nvPr/>
            </p:nvSpPr>
            <p:spPr bwMode="auto">
              <a:xfrm>
                <a:off x="2117725" y="1162050"/>
                <a:ext cx="1588" cy="428625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6" name="Line 95"/>
              <p:cNvSpPr>
                <a:spLocks noChangeShapeType="1"/>
              </p:cNvSpPr>
              <p:nvPr/>
            </p:nvSpPr>
            <p:spPr bwMode="auto">
              <a:xfrm>
                <a:off x="2120900" y="1162050"/>
                <a:ext cx="427038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7" name="Line 96"/>
              <p:cNvSpPr>
                <a:spLocks noChangeShapeType="1"/>
              </p:cNvSpPr>
              <p:nvPr/>
            </p:nvSpPr>
            <p:spPr bwMode="auto">
              <a:xfrm>
                <a:off x="2116138" y="1160463"/>
                <a:ext cx="1588" cy="431800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8" name="Line 97"/>
              <p:cNvSpPr>
                <a:spLocks noChangeShapeType="1"/>
              </p:cNvSpPr>
              <p:nvPr/>
            </p:nvSpPr>
            <p:spPr bwMode="auto">
              <a:xfrm>
                <a:off x="2117725" y="1160463"/>
                <a:ext cx="431800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9" name="Line 98"/>
              <p:cNvSpPr>
                <a:spLocks noChangeShapeType="1"/>
              </p:cNvSpPr>
              <p:nvPr/>
            </p:nvSpPr>
            <p:spPr bwMode="auto">
              <a:xfrm>
                <a:off x="2117725" y="1590675"/>
                <a:ext cx="4302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0" name="Line 99"/>
              <p:cNvSpPr>
                <a:spLocks noChangeShapeType="1"/>
              </p:cNvSpPr>
              <p:nvPr/>
            </p:nvSpPr>
            <p:spPr bwMode="auto">
              <a:xfrm>
                <a:off x="2547938" y="1162050"/>
                <a:ext cx="1588" cy="428625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1" name="Line 100"/>
              <p:cNvSpPr>
                <a:spLocks noChangeShapeType="1"/>
              </p:cNvSpPr>
              <p:nvPr/>
            </p:nvSpPr>
            <p:spPr bwMode="auto">
              <a:xfrm>
                <a:off x="2116138" y="1592263"/>
                <a:ext cx="433388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2" name="Line 101"/>
              <p:cNvSpPr>
                <a:spLocks noChangeShapeType="1"/>
              </p:cNvSpPr>
              <p:nvPr/>
            </p:nvSpPr>
            <p:spPr bwMode="auto">
              <a:xfrm>
                <a:off x="2549525" y="1160463"/>
                <a:ext cx="1588" cy="431800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3" name="Rectangle 102"/>
              <p:cNvSpPr>
                <a:spLocks noChangeArrowheads="1"/>
              </p:cNvSpPr>
              <p:nvPr/>
            </p:nvSpPr>
            <p:spPr bwMode="auto">
              <a:xfrm>
                <a:off x="2124075" y="1169988"/>
                <a:ext cx="4540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ccp.molecule.Molecule.MolResidue</a:t>
                </a:r>
                <a:endParaRPr lang="en-US"/>
              </a:p>
            </p:txBody>
          </p:sp>
          <p:sp>
            <p:nvSpPr>
              <p:cNvPr id="15464" name="Rectangle 103"/>
              <p:cNvSpPr>
                <a:spLocks noChangeArrowheads="1"/>
              </p:cNvSpPr>
              <p:nvPr/>
            </p:nvSpPr>
            <p:spPr bwMode="auto">
              <a:xfrm>
                <a:off x="2124075" y="1208088"/>
                <a:ext cx="1317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+serial: Int</a:t>
                </a:r>
                <a:endParaRPr lang="en-US"/>
              </a:p>
            </p:txBody>
          </p:sp>
          <p:sp>
            <p:nvSpPr>
              <p:cNvPr id="15465" name="Rectangle 104"/>
              <p:cNvSpPr>
                <a:spLocks noChangeArrowheads="1"/>
              </p:cNvSpPr>
              <p:nvPr/>
            </p:nvSpPr>
            <p:spPr bwMode="auto">
              <a:xfrm>
                <a:off x="2124075" y="1239838"/>
                <a:ext cx="1714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+seqCode: Int</a:t>
                </a:r>
                <a:endParaRPr lang="en-US"/>
              </a:p>
            </p:txBody>
          </p:sp>
          <p:sp>
            <p:nvSpPr>
              <p:cNvPr id="15466" name="Rectangle 105"/>
              <p:cNvSpPr>
                <a:spLocks noChangeArrowheads="1"/>
              </p:cNvSpPr>
              <p:nvPr/>
            </p:nvSpPr>
            <p:spPr bwMode="auto">
              <a:xfrm>
                <a:off x="2124075" y="1271588"/>
                <a:ext cx="2936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+seqInsertCode: Line =  </a:t>
                </a:r>
                <a:endParaRPr lang="en-US"/>
              </a:p>
            </p:txBody>
          </p:sp>
          <p:sp>
            <p:nvSpPr>
              <p:cNvPr id="15467" name="Rectangle 106"/>
              <p:cNvSpPr>
                <a:spLocks noChangeArrowheads="1"/>
              </p:cNvSpPr>
              <p:nvPr/>
            </p:nvSpPr>
            <p:spPr bwMode="auto">
              <a:xfrm>
                <a:off x="2124075" y="1303338"/>
                <a:ext cx="2365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+molType: MolType</a:t>
                </a:r>
                <a:endParaRPr lang="en-US"/>
              </a:p>
            </p:txBody>
          </p:sp>
          <p:sp>
            <p:nvSpPr>
              <p:cNvPr id="15468" name="Rectangle 107"/>
              <p:cNvSpPr>
                <a:spLocks noChangeArrowheads="1"/>
              </p:cNvSpPr>
              <p:nvPr/>
            </p:nvSpPr>
            <p:spPr bwMode="auto">
              <a:xfrm>
                <a:off x="2124075" y="1335088"/>
                <a:ext cx="2603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+ccpCode: LongWord</a:t>
                </a:r>
                <a:endParaRPr lang="en-US"/>
              </a:p>
            </p:txBody>
          </p:sp>
          <p:sp>
            <p:nvSpPr>
              <p:cNvPr id="15469" name="Rectangle 108"/>
              <p:cNvSpPr>
                <a:spLocks noChangeArrowheads="1"/>
              </p:cNvSpPr>
              <p:nvPr/>
            </p:nvSpPr>
            <p:spPr bwMode="auto">
              <a:xfrm>
                <a:off x="2124075" y="1366838"/>
                <a:ext cx="3302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+linking: ChemCompLinking</a:t>
                </a:r>
                <a:endParaRPr lang="en-US"/>
              </a:p>
            </p:txBody>
          </p:sp>
          <p:sp>
            <p:nvSpPr>
              <p:cNvPr id="15470" name="Rectangle 109"/>
              <p:cNvSpPr>
                <a:spLocks noChangeArrowheads="1"/>
              </p:cNvSpPr>
              <p:nvPr/>
            </p:nvSpPr>
            <p:spPr bwMode="auto">
              <a:xfrm>
                <a:off x="2124075" y="1398588"/>
                <a:ext cx="2032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+descriptor: Line</a:t>
                </a:r>
                <a:endParaRPr lang="en-US"/>
              </a:p>
            </p:txBody>
          </p:sp>
          <p:sp>
            <p:nvSpPr>
              <p:cNvPr id="15471" name="Line 110"/>
              <p:cNvSpPr>
                <a:spLocks noChangeShapeType="1"/>
              </p:cNvSpPr>
              <p:nvPr/>
            </p:nvSpPr>
            <p:spPr bwMode="auto">
              <a:xfrm>
                <a:off x="2124075" y="1201738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2" name="Line 111"/>
              <p:cNvSpPr>
                <a:spLocks noChangeShapeType="1"/>
              </p:cNvSpPr>
              <p:nvPr/>
            </p:nvSpPr>
            <p:spPr bwMode="auto">
              <a:xfrm>
                <a:off x="2124075" y="1203325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3" name="Rectangle 112"/>
              <p:cNvSpPr>
                <a:spLocks noChangeArrowheads="1"/>
              </p:cNvSpPr>
              <p:nvPr/>
            </p:nvSpPr>
            <p:spPr bwMode="auto">
              <a:xfrm>
                <a:off x="2124075" y="1444625"/>
                <a:ext cx="1746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+getMolType()</a:t>
                </a:r>
                <a:endParaRPr lang="en-US"/>
              </a:p>
            </p:txBody>
          </p:sp>
          <p:sp>
            <p:nvSpPr>
              <p:cNvPr id="15474" name="Rectangle 113"/>
              <p:cNvSpPr>
                <a:spLocks noChangeArrowheads="1"/>
              </p:cNvSpPr>
              <p:nvPr/>
            </p:nvSpPr>
            <p:spPr bwMode="auto">
              <a:xfrm>
                <a:off x="2124075" y="1476375"/>
                <a:ext cx="1825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+getCcpCode()</a:t>
                </a:r>
                <a:endParaRPr lang="en-US"/>
              </a:p>
            </p:txBody>
          </p:sp>
          <p:sp>
            <p:nvSpPr>
              <p:cNvPr id="15475" name="Rectangle 114"/>
              <p:cNvSpPr>
                <a:spLocks noChangeArrowheads="1"/>
              </p:cNvSpPr>
              <p:nvPr/>
            </p:nvSpPr>
            <p:spPr bwMode="auto">
              <a:xfrm>
                <a:off x="2124075" y="1508125"/>
                <a:ext cx="2524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+getChemCompVar()</a:t>
                </a:r>
                <a:endParaRPr lang="en-US"/>
              </a:p>
            </p:txBody>
          </p:sp>
          <p:sp>
            <p:nvSpPr>
              <p:cNvPr id="15476" name="Rectangle 115"/>
              <p:cNvSpPr>
                <a:spLocks noChangeArrowheads="1"/>
              </p:cNvSpPr>
              <p:nvPr/>
            </p:nvSpPr>
            <p:spPr bwMode="auto">
              <a:xfrm>
                <a:off x="2124075" y="1539875"/>
                <a:ext cx="2524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+setChemCompVar()</a:t>
                </a:r>
                <a:endParaRPr lang="en-US"/>
              </a:p>
            </p:txBody>
          </p:sp>
          <p:sp>
            <p:nvSpPr>
              <p:cNvPr id="15477" name="Line 116"/>
              <p:cNvSpPr>
                <a:spLocks noChangeShapeType="1"/>
              </p:cNvSpPr>
              <p:nvPr/>
            </p:nvSpPr>
            <p:spPr bwMode="auto">
              <a:xfrm>
                <a:off x="2124075" y="1436688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8" name="Line 117"/>
              <p:cNvSpPr>
                <a:spLocks noChangeShapeType="1"/>
              </p:cNvSpPr>
              <p:nvPr/>
            </p:nvSpPr>
            <p:spPr bwMode="auto">
              <a:xfrm>
                <a:off x="2124075" y="1439863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9" name="Line 118"/>
              <p:cNvSpPr>
                <a:spLocks noChangeShapeType="1"/>
              </p:cNvSpPr>
              <p:nvPr/>
            </p:nvSpPr>
            <p:spPr bwMode="auto">
              <a:xfrm flipH="1" flipV="1">
                <a:off x="2549525" y="1533525"/>
                <a:ext cx="236538" cy="173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0" name="Freeform 119"/>
              <p:cNvSpPr>
                <a:spLocks/>
              </p:cNvSpPr>
              <p:nvPr/>
            </p:nvSpPr>
            <p:spPr bwMode="auto">
              <a:xfrm>
                <a:off x="2754313" y="1682750"/>
                <a:ext cx="31750" cy="23813"/>
              </a:xfrm>
              <a:custGeom>
                <a:avLst/>
                <a:gdLst>
                  <a:gd name="T0" fmla="*/ 2147483647 w 20"/>
                  <a:gd name="T1" fmla="*/ 2147483647 h 15"/>
                  <a:gd name="T2" fmla="*/ 2147483647 w 20"/>
                  <a:gd name="T3" fmla="*/ 2147483647 h 15"/>
                  <a:gd name="T4" fmla="*/ 0 w 20"/>
                  <a:gd name="T5" fmla="*/ 0 h 15"/>
                  <a:gd name="T6" fmla="*/ 2147483647 w 20"/>
                  <a:gd name="T7" fmla="*/ 2147483647 h 15"/>
                  <a:gd name="T8" fmla="*/ 2147483647 w 20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5"/>
                  <a:gd name="T17" fmla="*/ 20 w 2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5">
                    <a:moveTo>
                      <a:pt x="20" y="15"/>
                    </a:moveTo>
                    <a:lnTo>
                      <a:pt x="13" y="3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1" name="Line 120"/>
              <p:cNvSpPr>
                <a:spLocks noChangeShapeType="1"/>
              </p:cNvSpPr>
              <p:nvPr/>
            </p:nvSpPr>
            <p:spPr bwMode="auto">
              <a:xfrm flipH="1" flipV="1">
                <a:off x="2774950" y="1687513"/>
                <a:ext cx="11113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2" name="Line 121"/>
              <p:cNvSpPr>
                <a:spLocks noChangeShapeType="1"/>
              </p:cNvSpPr>
              <p:nvPr/>
            </p:nvSpPr>
            <p:spPr bwMode="auto">
              <a:xfrm flipH="1" flipV="1">
                <a:off x="2754313" y="1682750"/>
                <a:ext cx="20638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3" name="Line 122"/>
              <p:cNvSpPr>
                <a:spLocks noChangeShapeType="1"/>
              </p:cNvSpPr>
              <p:nvPr/>
            </p:nvSpPr>
            <p:spPr bwMode="auto">
              <a:xfrm>
                <a:off x="2754313" y="1682750"/>
                <a:ext cx="9525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4" name="Line 123"/>
              <p:cNvSpPr>
                <a:spLocks noChangeShapeType="1"/>
              </p:cNvSpPr>
              <p:nvPr/>
            </p:nvSpPr>
            <p:spPr bwMode="auto">
              <a:xfrm>
                <a:off x="2763838" y="1703388"/>
                <a:ext cx="22225" cy="3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5" name="Rectangle 124"/>
              <p:cNvSpPr>
                <a:spLocks noChangeArrowheads="1"/>
              </p:cNvSpPr>
              <p:nvPr/>
            </p:nvSpPr>
            <p:spPr bwMode="auto">
              <a:xfrm>
                <a:off x="2725738" y="1711325"/>
                <a:ext cx="15875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Rectangle 125"/>
              <p:cNvSpPr>
                <a:spLocks noChangeArrowheads="1"/>
              </p:cNvSpPr>
              <p:nvPr/>
            </p:nvSpPr>
            <p:spPr bwMode="auto">
              <a:xfrm>
                <a:off x="2725738" y="1711325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487" name="Rectangle 126"/>
              <p:cNvSpPr>
                <a:spLocks noChangeArrowheads="1"/>
              </p:cNvSpPr>
              <p:nvPr/>
            </p:nvSpPr>
            <p:spPr bwMode="auto">
              <a:xfrm>
                <a:off x="2589213" y="1500188"/>
                <a:ext cx="11113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Rectangle 127"/>
              <p:cNvSpPr>
                <a:spLocks noChangeArrowheads="1"/>
              </p:cNvSpPr>
              <p:nvPr/>
            </p:nvSpPr>
            <p:spPr bwMode="auto">
              <a:xfrm>
                <a:off x="2589213" y="1500188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489" name="Rectangle 128"/>
              <p:cNvSpPr>
                <a:spLocks noChangeArrowheads="1"/>
              </p:cNvSpPr>
              <p:nvPr/>
            </p:nvSpPr>
            <p:spPr bwMode="auto">
              <a:xfrm>
                <a:off x="2805113" y="2774950"/>
                <a:ext cx="433388" cy="176213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129"/>
              <p:cNvSpPr>
                <a:spLocks noChangeShapeType="1"/>
              </p:cNvSpPr>
              <p:nvPr/>
            </p:nvSpPr>
            <p:spPr bwMode="auto">
              <a:xfrm>
                <a:off x="2806700" y="2776538"/>
                <a:ext cx="1588" cy="17303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1" name="Line 130"/>
              <p:cNvSpPr>
                <a:spLocks noChangeShapeType="1"/>
              </p:cNvSpPr>
              <p:nvPr/>
            </p:nvSpPr>
            <p:spPr bwMode="auto">
              <a:xfrm>
                <a:off x="2809875" y="2776538"/>
                <a:ext cx="427038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2" name="Line 131"/>
              <p:cNvSpPr>
                <a:spLocks noChangeShapeType="1"/>
              </p:cNvSpPr>
              <p:nvPr/>
            </p:nvSpPr>
            <p:spPr bwMode="auto">
              <a:xfrm>
                <a:off x="2805113" y="2774950"/>
                <a:ext cx="1588" cy="176213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3" name="Line 132"/>
              <p:cNvSpPr>
                <a:spLocks noChangeShapeType="1"/>
              </p:cNvSpPr>
              <p:nvPr/>
            </p:nvSpPr>
            <p:spPr bwMode="auto">
              <a:xfrm>
                <a:off x="2806700" y="2774950"/>
                <a:ext cx="431800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4" name="Line 133"/>
              <p:cNvSpPr>
                <a:spLocks noChangeShapeType="1"/>
              </p:cNvSpPr>
              <p:nvPr/>
            </p:nvSpPr>
            <p:spPr bwMode="auto">
              <a:xfrm>
                <a:off x="2806700" y="2949575"/>
                <a:ext cx="4302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5" name="Line 134"/>
              <p:cNvSpPr>
                <a:spLocks noChangeShapeType="1"/>
              </p:cNvSpPr>
              <p:nvPr/>
            </p:nvSpPr>
            <p:spPr bwMode="auto">
              <a:xfrm>
                <a:off x="3236913" y="2776538"/>
                <a:ext cx="1588" cy="17303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6" name="Line 135"/>
              <p:cNvSpPr>
                <a:spLocks noChangeShapeType="1"/>
              </p:cNvSpPr>
              <p:nvPr/>
            </p:nvSpPr>
            <p:spPr bwMode="auto">
              <a:xfrm>
                <a:off x="2805113" y="2951163"/>
                <a:ext cx="433388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7" name="Line 136"/>
              <p:cNvSpPr>
                <a:spLocks noChangeShapeType="1"/>
              </p:cNvSpPr>
              <p:nvPr/>
            </p:nvSpPr>
            <p:spPr bwMode="auto">
              <a:xfrm>
                <a:off x="3238500" y="2774950"/>
                <a:ext cx="1588" cy="176213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8" name="Rectangle 137"/>
              <p:cNvSpPr>
                <a:spLocks noChangeArrowheads="1"/>
              </p:cNvSpPr>
              <p:nvPr/>
            </p:nvSpPr>
            <p:spPr bwMode="auto">
              <a:xfrm>
                <a:off x="2813050" y="2784475"/>
                <a:ext cx="4524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ccp.molecule.Molecule.MolResLink</a:t>
                </a:r>
                <a:endParaRPr lang="en-US"/>
              </a:p>
            </p:txBody>
          </p:sp>
          <p:sp>
            <p:nvSpPr>
              <p:cNvPr id="15499" name="Rectangle 138"/>
              <p:cNvSpPr>
                <a:spLocks noChangeArrowheads="1"/>
              </p:cNvSpPr>
              <p:nvPr/>
            </p:nvSpPr>
            <p:spPr bwMode="auto">
              <a:xfrm>
                <a:off x="2813050" y="2822575"/>
                <a:ext cx="4016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+dihedralAngle: LinkDihedralAngle</a:t>
                </a:r>
                <a:endParaRPr lang="en-US"/>
              </a:p>
            </p:txBody>
          </p:sp>
          <p:sp>
            <p:nvSpPr>
              <p:cNvPr id="15500" name="Rectangle 139"/>
              <p:cNvSpPr>
                <a:spLocks noChangeArrowheads="1"/>
              </p:cNvSpPr>
              <p:nvPr/>
            </p:nvSpPr>
            <p:spPr bwMode="auto">
              <a:xfrm>
                <a:off x="2813050" y="2854325"/>
                <a:ext cx="2635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+isStdLinear: Boolean</a:t>
                </a:r>
                <a:endParaRPr lang="en-US"/>
              </a:p>
            </p:txBody>
          </p:sp>
          <p:sp>
            <p:nvSpPr>
              <p:cNvPr id="15501" name="Line 140"/>
              <p:cNvSpPr>
                <a:spLocks noChangeShapeType="1"/>
              </p:cNvSpPr>
              <p:nvPr/>
            </p:nvSpPr>
            <p:spPr bwMode="auto">
              <a:xfrm>
                <a:off x="2813050" y="2816225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2" name="Line 141"/>
              <p:cNvSpPr>
                <a:spLocks noChangeShapeType="1"/>
              </p:cNvSpPr>
              <p:nvPr/>
            </p:nvSpPr>
            <p:spPr bwMode="auto">
              <a:xfrm>
                <a:off x="2813050" y="2817813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3" name="Rectangle 142"/>
              <p:cNvSpPr>
                <a:spLocks noChangeArrowheads="1"/>
              </p:cNvSpPr>
              <p:nvPr/>
            </p:nvSpPr>
            <p:spPr bwMode="auto">
              <a:xfrm>
                <a:off x="2813050" y="2901950"/>
                <a:ext cx="2063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+getIsStdLinear()</a:t>
                </a:r>
                <a:endParaRPr lang="en-US"/>
              </a:p>
            </p:txBody>
          </p:sp>
          <p:sp>
            <p:nvSpPr>
              <p:cNvPr id="15504" name="Line 143"/>
              <p:cNvSpPr>
                <a:spLocks noChangeShapeType="1"/>
              </p:cNvSpPr>
              <p:nvPr/>
            </p:nvSpPr>
            <p:spPr bwMode="auto">
              <a:xfrm>
                <a:off x="2813050" y="2894013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5" name="Line 144"/>
              <p:cNvSpPr>
                <a:spLocks noChangeShapeType="1"/>
              </p:cNvSpPr>
              <p:nvPr/>
            </p:nvSpPr>
            <p:spPr bwMode="auto">
              <a:xfrm>
                <a:off x="2813050" y="2895600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6" name="Line 145"/>
              <p:cNvSpPr>
                <a:spLocks noChangeShapeType="1"/>
              </p:cNvSpPr>
              <p:nvPr/>
            </p:nvSpPr>
            <p:spPr bwMode="auto">
              <a:xfrm>
                <a:off x="3011488" y="2517775"/>
                <a:ext cx="7938" cy="257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7" name="Freeform 146"/>
              <p:cNvSpPr>
                <a:spLocks/>
              </p:cNvSpPr>
              <p:nvPr/>
            </p:nvSpPr>
            <p:spPr bwMode="auto">
              <a:xfrm>
                <a:off x="3001963" y="2517775"/>
                <a:ext cx="19050" cy="39688"/>
              </a:xfrm>
              <a:custGeom>
                <a:avLst/>
                <a:gdLst>
                  <a:gd name="T0" fmla="*/ 2147483647 w 12"/>
                  <a:gd name="T1" fmla="*/ 0 h 25"/>
                  <a:gd name="T2" fmla="*/ 0 w 12"/>
                  <a:gd name="T3" fmla="*/ 2147483647 h 25"/>
                  <a:gd name="T4" fmla="*/ 2147483647 w 12"/>
                  <a:gd name="T5" fmla="*/ 2147483647 h 25"/>
                  <a:gd name="T6" fmla="*/ 2147483647 w 12"/>
                  <a:gd name="T7" fmla="*/ 2147483647 h 25"/>
                  <a:gd name="T8" fmla="*/ 2147483647 w 1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5"/>
                  <a:gd name="T17" fmla="*/ 12 w 1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5">
                    <a:moveTo>
                      <a:pt x="6" y="0"/>
                    </a:moveTo>
                    <a:lnTo>
                      <a:pt x="0" y="13"/>
                    </a:lnTo>
                    <a:lnTo>
                      <a:pt x="8" y="25"/>
                    </a:lnTo>
                    <a:lnTo>
                      <a:pt x="12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8" name="Line 147"/>
              <p:cNvSpPr>
                <a:spLocks noChangeShapeType="1"/>
              </p:cNvSpPr>
              <p:nvPr/>
            </p:nvSpPr>
            <p:spPr bwMode="auto">
              <a:xfrm flipH="1">
                <a:off x="3001963" y="2517775"/>
                <a:ext cx="9525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9" name="Line 148"/>
              <p:cNvSpPr>
                <a:spLocks noChangeShapeType="1"/>
              </p:cNvSpPr>
              <p:nvPr/>
            </p:nvSpPr>
            <p:spPr bwMode="auto">
              <a:xfrm>
                <a:off x="3001963" y="2538413"/>
                <a:ext cx="1270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0" name="Line 149"/>
              <p:cNvSpPr>
                <a:spLocks noChangeShapeType="1"/>
              </p:cNvSpPr>
              <p:nvPr/>
            </p:nvSpPr>
            <p:spPr bwMode="auto">
              <a:xfrm flipV="1">
                <a:off x="3014663" y="2538413"/>
                <a:ext cx="635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1" name="Line 150"/>
              <p:cNvSpPr>
                <a:spLocks noChangeShapeType="1"/>
              </p:cNvSpPr>
              <p:nvPr/>
            </p:nvSpPr>
            <p:spPr bwMode="auto">
              <a:xfrm flipH="1" flipV="1">
                <a:off x="3011488" y="2517775"/>
                <a:ext cx="9525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2" name="Rectangle 151"/>
              <p:cNvSpPr>
                <a:spLocks noChangeArrowheads="1"/>
              </p:cNvSpPr>
              <p:nvPr/>
            </p:nvSpPr>
            <p:spPr bwMode="auto">
              <a:xfrm>
                <a:off x="3041650" y="2547938"/>
                <a:ext cx="15875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Rectangle 152"/>
              <p:cNvSpPr>
                <a:spLocks noChangeArrowheads="1"/>
              </p:cNvSpPr>
              <p:nvPr/>
            </p:nvSpPr>
            <p:spPr bwMode="auto">
              <a:xfrm>
                <a:off x="3041650" y="2547938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514" name="Rectangle 153"/>
              <p:cNvSpPr>
                <a:spLocks noChangeArrowheads="1"/>
              </p:cNvSpPr>
              <p:nvPr/>
            </p:nvSpPr>
            <p:spPr bwMode="auto">
              <a:xfrm>
                <a:off x="2982913" y="2714625"/>
                <a:ext cx="11113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Rectangle 154"/>
              <p:cNvSpPr>
                <a:spLocks noChangeArrowheads="1"/>
              </p:cNvSpPr>
              <p:nvPr/>
            </p:nvSpPr>
            <p:spPr bwMode="auto">
              <a:xfrm>
                <a:off x="2982913" y="2714625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516" name="Rectangle 155"/>
              <p:cNvSpPr>
                <a:spLocks noChangeArrowheads="1"/>
              </p:cNvSpPr>
              <p:nvPr/>
            </p:nvSpPr>
            <p:spPr bwMode="auto">
              <a:xfrm>
                <a:off x="2017713" y="2892425"/>
                <a:ext cx="433388" cy="17780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Line 156"/>
              <p:cNvSpPr>
                <a:spLocks noChangeShapeType="1"/>
              </p:cNvSpPr>
              <p:nvPr/>
            </p:nvSpPr>
            <p:spPr bwMode="auto">
              <a:xfrm>
                <a:off x="2019300" y="2894013"/>
                <a:ext cx="1588" cy="17303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8" name="Line 157"/>
              <p:cNvSpPr>
                <a:spLocks noChangeShapeType="1"/>
              </p:cNvSpPr>
              <p:nvPr/>
            </p:nvSpPr>
            <p:spPr bwMode="auto">
              <a:xfrm>
                <a:off x="2022475" y="2894013"/>
                <a:ext cx="427038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9" name="Line 158"/>
              <p:cNvSpPr>
                <a:spLocks noChangeShapeType="1"/>
              </p:cNvSpPr>
              <p:nvPr/>
            </p:nvSpPr>
            <p:spPr bwMode="auto">
              <a:xfrm>
                <a:off x="2017713" y="2892425"/>
                <a:ext cx="1588" cy="177800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0" name="Line 159"/>
              <p:cNvSpPr>
                <a:spLocks noChangeShapeType="1"/>
              </p:cNvSpPr>
              <p:nvPr/>
            </p:nvSpPr>
            <p:spPr bwMode="auto">
              <a:xfrm>
                <a:off x="2019300" y="2892425"/>
                <a:ext cx="431800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1" name="Line 160"/>
              <p:cNvSpPr>
                <a:spLocks noChangeShapeType="1"/>
              </p:cNvSpPr>
              <p:nvPr/>
            </p:nvSpPr>
            <p:spPr bwMode="auto">
              <a:xfrm>
                <a:off x="2019300" y="3067050"/>
                <a:ext cx="4302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2" name="Line 161"/>
              <p:cNvSpPr>
                <a:spLocks noChangeShapeType="1"/>
              </p:cNvSpPr>
              <p:nvPr/>
            </p:nvSpPr>
            <p:spPr bwMode="auto">
              <a:xfrm>
                <a:off x="2449513" y="2894013"/>
                <a:ext cx="1588" cy="17303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3" name="Line 162"/>
              <p:cNvSpPr>
                <a:spLocks noChangeShapeType="1"/>
              </p:cNvSpPr>
              <p:nvPr/>
            </p:nvSpPr>
            <p:spPr bwMode="auto">
              <a:xfrm>
                <a:off x="2017713" y="3070225"/>
                <a:ext cx="433388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4" name="Line 163"/>
              <p:cNvSpPr>
                <a:spLocks noChangeShapeType="1"/>
              </p:cNvSpPr>
              <p:nvPr/>
            </p:nvSpPr>
            <p:spPr bwMode="auto">
              <a:xfrm>
                <a:off x="2451100" y="2892425"/>
                <a:ext cx="1588" cy="177800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5" name="Rectangle 164"/>
              <p:cNvSpPr>
                <a:spLocks noChangeArrowheads="1"/>
              </p:cNvSpPr>
              <p:nvPr/>
            </p:nvSpPr>
            <p:spPr bwMode="auto">
              <a:xfrm>
                <a:off x="2025650" y="2901950"/>
                <a:ext cx="4524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ccp.molecule.Molecule.MolResLink</a:t>
                </a:r>
                <a:endParaRPr lang="en-US"/>
              </a:p>
            </p:txBody>
          </p:sp>
          <p:sp>
            <p:nvSpPr>
              <p:cNvPr id="15526" name="Rectangle 165"/>
              <p:cNvSpPr>
                <a:spLocks noChangeArrowheads="1"/>
              </p:cNvSpPr>
              <p:nvPr/>
            </p:nvSpPr>
            <p:spPr bwMode="auto">
              <a:xfrm>
                <a:off x="2025650" y="2941638"/>
                <a:ext cx="4016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+dihedralAngle: LinkDihedralAngle</a:t>
                </a:r>
                <a:endParaRPr lang="en-US"/>
              </a:p>
            </p:txBody>
          </p:sp>
          <p:sp>
            <p:nvSpPr>
              <p:cNvPr id="15527" name="Rectangle 166"/>
              <p:cNvSpPr>
                <a:spLocks noChangeArrowheads="1"/>
              </p:cNvSpPr>
              <p:nvPr/>
            </p:nvSpPr>
            <p:spPr bwMode="auto">
              <a:xfrm>
                <a:off x="2025650" y="2973388"/>
                <a:ext cx="2635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+isStdLinear: Boolean</a:t>
                </a:r>
                <a:endParaRPr lang="en-US"/>
              </a:p>
            </p:txBody>
          </p:sp>
          <p:sp>
            <p:nvSpPr>
              <p:cNvPr id="15528" name="Line 167"/>
              <p:cNvSpPr>
                <a:spLocks noChangeShapeType="1"/>
              </p:cNvSpPr>
              <p:nvPr/>
            </p:nvSpPr>
            <p:spPr bwMode="auto">
              <a:xfrm>
                <a:off x="2025650" y="2933700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9" name="Line 168"/>
              <p:cNvSpPr>
                <a:spLocks noChangeShapeType="1"/>
              </p:cNvSpPr>
              <p:nvPr/>
            </p:nvSpPr>
            <p:spPr bwMode="auto">
              <a:xfrm>
                <a:off x="2025650" y="2935288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0" name="Rectangle 169"/>
              <p:cNvSpPr>
                <a:spLocks noChangeArrowheads="1"/>
              </p:cNvSpPr>
              <p:nvPr/>
            </p:nvSpPr>
            <p:spPr bwMode="auto">
              <a:xfrm>
                <a:off x="2025650" y="3019425"/>
                <a:ext cx="20637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+getIsStdLinear()</a:t>
                </a:r>
                <a:endParaRPr lang="en-US"/>
              </a:p>
            </p:txBody>
          </p:sp>
          <p:sp>
            <p:nvSpPr>
              <p:cNvPr id="15531" name="Line 170"/>
              <p:cNvSpPr>
                <a:spLocks noChangeShapeType="1"/>
              </p:cNvSpPr>
              <p:nvPr/>
            </p:nvSpPr>
            <p:spPr bwMode="auto">
              <a:xfrm>
                <a:off x="2025650" y="3013075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2" name="Line 171"/>
              <p:cNvSpPr>
                <a:spLocks noChangeShapeType="1"/>
              </p:cNvSpPr>
              <p:nvPr/>
            </p:nvSpPr>
            <p:spPr bwMode="auto">
              <a:xfrm>
                <a:off x="2025650" y="3014663"/>
                <a:ext cx="417513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3" name="Rectangle 172"/>
              <p:cNvSpPr>
                <a:spLocks noChangeArrowheads="1"/>
              </p:cNvSpPr>
              <p:nvPr/>
            </p:nvSpPr>
            <p:spPr bwMode="auto">
              <a:xfrm>
                <a:off x="2135188" y="2538413"/>
                <a:ext cx="492125" cy="157163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Line 173"/>
              <p:cNvSpPr>
                <a:spLocks noChangeShapeType="1"/>
              </p:cNvSpPr>
              <p:nvPr/>
            </p:nvSpPr>
            <p:spPr bwMode="auto">
              <a:xfrm>
                <a:off x="2138363" y="2540000"/>
                <a:ext cx="1588" cy="1539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5" name="Line 174"/>
              <p:cNvSpPr>
                <a:spLocks noChangeShapeType="1"/>
              </p:cNvSpPr>
              <p:nvPr/>
            </p:nvSpPr>
            <p:spPr bwMode="auto">
              <a:xfrm>
                <a:off x="2139950" y="2540000"/>
                <a:ext cx="485775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6" name="Line 175"/>
              <p:cNvSpPr>
                <a:spLocks noChangeShapeType="1"/>
              </p:cNvSpPr>
              <p:nvPr/>
            </p:nvSpPr>
            <p:spPr bwMode="auto">
              <a:xfrm>
                <a:off x="2135188" y="2538413"/>
                <a:ext cx="1588" cy="157163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7" name="Line 176"/>
              <p:cNvSpPr>
                <a:spLocks noChangeShapeType="1"/>
              </p:cNvSpPr>
              <p:nvPr/>
            </p:nvSpPr>
            <p:spPr bwMode="auto">
              <a:xfrm>
                <a:off x="2138363" y="2538413"/>
                <a:ext cx="488950" cy="1588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8" name="Line 177"/>
              <p:cNvSpPr>
                <a:spLocks noChangeShapeType="1"/>
              </p:cNvSpPr>
              <p:nvPr/>
            </p:nvSpPr>
            <p:spPr bwMode="auto">
              <a:xfrm>
                <a:off x="2138363" y="2693988"/>
                <a:ext cx="487363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9" name="Line 178"/>
              <p:cNvSpPr>
                <a:spLocks noChangeShapeType="1"/>
              </p:cNvSpPr>
              <p:nvPr/>
            </p:nvSpPr>
            <p:spPr bwMode="auto">
              <a:xfrm>
                <a:off x="2625725" y="2540000"/>
                <a:ext cx="1588" cy="1539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0" name="Line 179"/>
              <p:cNvSpPr>
                <a:spLocks noChangeShapeType="1"/>
              </p:cNvSpPr>
              <p:nvPr/>
            </p:nvSpPr>
            <p:spPr bwMode="auto">
              <a:xfrm>
                <a:off x="2135188" y="2695575"/>
                <a:ext cx="492125" cy="1588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1" name="Line 180"/>
              <p:cNvSpPr>
                <a:spLocks noChangeShapeType="1"/>
              </p:cNvSpPr>
              <p:nvPr/>
            </p:nvSpPr>
            <p:spPr bwMode="auto">
              <a:xfrm>
                <a:off x="2627313" y="2538413"/>
                <a:ext cx="1588" cy="157163"/>
              </a:xfrm>
              <a:prstGeom prst="line">
                <a:avLst/>
              </a:prstGeom>
              <a:noFill/>
              <a:ln w="0">
                <a:solidFill>
                  <a:srgbClr val="4A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2" name="Rectangle 181"/>
              <p:cNvSpPr>
                <a:spLocks noChangeArrowheads="1"/>
              </p:cNvSpPr>
              <p:nvPr/>
            </p:nvSpPr>
            <p:spPr bwMode="auto">
              <a:xfrm>
                <a:off x="2149475" y="2547938"/>
                <a:ext cx="50006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ccp.molecule.Molecule.MolResLinkEnd</a:t>
                </a:r>
                <a:endParaRPr lang="en-US"/>
              </a:p>
            </p:txBody>
          </p:sp>
          <p:sp>
            <p:nvSpPr>
              <p:cNvPr id="15543" name="Rectangle 182"/>
              <p:cNvSpPr>
                <a:spLocks noChangeArrowheads="1"/>
              </p:cNvSpPr>
              <p:nvPr/>
            </p:nvSpPr>
            <p:spPr bwMode="auto">
              <a:xfrm>
                <a:off x="2143125" y="2587625"/>
                <a:ext cx="2032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+linkCode: Word</a:t>
                </a:r>
                <a:endParaRPr lang="en-US"/>
              </a:p>
            </p:txBody>
          </p:sp>
          <p:sp>
            <p:nvSpPr>
              <p:cNvPr id="15544" name="Line 183"/>
              <p:cNvSpPr>
                <a:spLocks noChangeShapeType="1"/>
              </p:cNvSpPr>
              <p:nvPr/>
            </p:nvSpPr>
            <p:spPr bwMode="auto">
              <a:xfrm>
                <a:off x="2143125" y="2579688"/>
                <a:ext cx="476250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5" name="Line 184"/>
              <p:cNvSpPr>
                <a:spLocks noChangeShapeType="1"/>
              </p:cNvSpPr>
              <p:nvPr/>
            </p:nvSpPr>
            <p:spPr bwMode="auto">
              <a:xfrm>
                <a:off x="2143125" y="2581275"/>
                <a:ext cx="476250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6" name="Rectangle 185"/>
              <p:cNvSpPr>
                <a:spLocks noChangeArrowheads="1"/>
              </p:cNvSpPr>
              <p:nvPr/>
            </p:nvSpPr>
            <p:spPr bwMode="auto">
              <a:xfrm>
                <a:off x="2143125" y="2633663"/>
                <a:ext cx="1714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+getLinkEnd()</a:t>
                </a:r>
                <a:endParaRPr lang="en-US"/>
              </a:p>
            </p:txBody>
          </p:sp>
          <p:sp>
            <p:nvSpPr>
              <p:cNvPr id="15547" name="Line 186"/>
              <p:cNvSpPr>
                <a:spLocks noChangeShapeType="1"/>
              </p:cNvSpPr>
              <p:nvPr/>
            </p:nvSpPr>
            <p:spPr bwMode="auto">
              <a:xfrm>
                <a:off x="2143125" y="2627313"/>
                <a:ext cx="476250" cy="1588"/>
              </a:xfrm>
              <a:prstGeom prst="line">
                <a:avLst/>
              </a:prstGeom>
              <a:noFill/>
              <a:ln w="0">
                <a:solidFill>
                  <a:srgbClr val="6B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8" name="Line 187"/>
              <p:cNvSpPr>
                <a:spLocks noChangeShapeType="1"/>
              </p:cNvSpPr>
              <p:nvPr/>
            </p:nvSpPr>
            <p:spPr bwMode="auto">
              <a:xfrm>
                <a:off x="2143125" y="2628900"/>
                <a:ext cx="476250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9" name="Line 188"/>
              <p:cNvSpPr>
                <a:spLocks noChangeShapeType="1"/>
              </p:cNvSpPr>
              <p:nvPr/>
            </p:nvSpPr>
            <p:spPr bwMode="auto">
              <a:xfrm>
                <a:off x="2339975" y="1592263"/>
                <a:ext cx="38100" cy="9461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0" name="Freeform 189"/>
              <p:cNvSpPr>
                <a:spLocks/>
              </p:cNvSpPr>
              <p:nvPr/>
            </p:nvSpPr>
            <p:spPr bwMode="auto">
              <a:xfrm>
                <a:off x="2330450" y="1592263"/>
                <a:ext cx="20638" cy="39688"/>
              </a:xfrm>
              <a:custGeom>
                <a:avLst/>
                <a:gdLst>
                  <a:gd name="T0" fmla="*/ 2147483647 w 13"/>
                  <a:gd name="T1" fmla="*/ 0 h 25"/>
                  <a:gd name="T2" fmla="*/ 0 w 13"/>
                  <a:gd name="T3" fmla="*/ 2147483647 h 25"/>
                  <a:gd name="T4" fmla="*/ 2147483647 w 13"/>
                  <a:gd name="T5" fmla="*/ 2147483647 h 25"/>
                  <a:gd name="T6" fmla="*/ 2147483647 w 13"/>
                  <a:gd name="T7" fmla="*/ 2147483647 h 25"/>
                  <a:gd name="T8" fmla="*/ 2147483647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5"/>
                  <a:gd name="T17" fmla="*/ 13 w 1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5">
                    <a:moveTo>
                      <a:pt x="6" y="0"/>
                    </a:moveTo>
                    <a:lnTo>
                      <a:pt x="0" y="13"/>
                    </a:lnTo>
                    <a:lnTo>
                      <a:pt x="8" y="25"/>
                    </a:lnTo>
                    <a:lnTo>
                      <a:pt x="13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1" name="Line 190"/>
              <p:cNvSpPr>
                <a:spLocks noChangeShapeType="1"/>
              </p:cNvSpPr>
              <p:nvPr/>
            </p:nvSpPr>
            <p:spPr bwMode="auto">
              <a:xfrm flipH="1">
                <a:off x="2330450" y="1592263"/>
                <a:ext cx="9525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2" name="Line 191"/>
              <p:cNvSpPr>
                <a:spLocks noChangeShapeType="1"/>
              </p:cNvSpPr>
              <p:nvPr/>
            </p:nvSpPr>
            <p:spPr bwMode="auto">
              <a:xfrm>
                <a:off x="2330450" y="1612900"/>
                <a:ext cx="1270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3" name="Line 192"/>
              <p:cNvSpPr>
                <a:spLocks noChangeShapeType="1"/>
              </p:cNvSpPr>
              <p:nvPr/>
            </p:nvSpPr>
            <p:spPr bwMode="auto">
              <a:xfrm flipV="1">
                <a:off x="2343150" y="1612900"/>
                <a:ext cx="7938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4" name="Line 193"/>
              <p:cNvSpPr>
                <a:spLocks noChangeShapeType="1"/>
              </p:cNvSpPr>
              <p:nvPr/>
            </p:nvSpPr>
            <p:spPr bwMode="auto">
              <a:xfrm flipH="1" flipV="1">
                <a:off x="2339975" y="1592263"/>
                <a:ext cx="11113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5" name="Rectangle 194"/>
              <p:cNvSpPr>
                <a:spLocks noChangeArrowheads="1"/>
              </p:cNvSpPr>
              <p:nvPr/>
            </p:nvSpPr>
            <p:spPr bwMode="auto">
              <a:xfrm>
                <a:off x="2371725" y="1619250"/>
                <a:ext cx="15875" cy="301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Rectangle 195"/>
              <p:cNvSpPr>
                <a:spLocks noChangeArrowheads="1"/>
              </p:cNvSpPr>
              <p:nvPr/>
            </p:nvSpPr>
            <p:spPr bwMode="auto">
              <a:xfrm>
                <a:off x="2371725" y="1617663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557" name="Rectangle 196"/>
              <p:cNvSpPr>
                <a:spLocks noChangeArrowheads="1"/>
              </p:cNvSpPr>
              <p:nvPr/>
            </p:nvSpPr>
            <p:spPr bwMode="auto">
              <a:xfrm>
                <a:off x="2338388" y="2482850"/>
                <a:ext cx="12700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Rectangle 197"/>
              <p:cNvSpPr>
                <a:spLocks noChangeArrowheads="1"/>
              </p:cNvSpPr>
              <p:nvPr/>
            </p:nvSpPr>
            <p:spPr bwMode="auto">
              <a:xfrm>
                <a:off x="2338388" y="2482850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559" name="Line 198"/>
              <p:cNvSpPr>
                <a:spLocks noChangeShapeType="1"/>
              </p:cNvSpPr>
              <p:nvPr/>
            </p:nvSpPr>
            <p:spPr bwMode="auto">
              <a:xfrm flipH="1" flipV="1">
                <a:off x="2586038" y="2695575"/>
                <a:ext cx="219075" cy="84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0" name="Rectangle 199"/>
              <p:cNvSpPr>
                <a:spLocks noChangeArrowheads="1"/>
              </p:cNvSpPr>
              <p:nvPr/>
            </p:nvSpPr>
            <p:spPr bwMode="auto">
              <a:xfrm>
                <a:off x="2627313" y="2676525"/>
                <a:ext cx="15875" cy="301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Rectangle 200"/>
              <p:cNvSpPr>
                <a:spLocks noChangeArrowheads="1"/>
              </p:cNvSpPr>
              <p:nvPr/>
            </p:nvSpPr>
            <p:spPr bwMode="auto">
              <a:xfrm>
                <a:off x="2627313" y="2674938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2</a:t>
                </a:r>
                <a:endParaRPr lang="en-US"/>
              </a:p>
            </p:txBody>
          </p:sp>
          <p:sp>
            <p:nvSpPr>
              <p:cNvPr id="15562" name="Rectangle 201"/>
              <p:cNvSpPr>
                <a:spLocks noChangeArrowheads="1"/>
              </p:cNvSpPr>
              <p:nvPr/>
            </p:nvSpPr>
            <p:spPr bwMode="auto">
              <a:xfrm>
                <a:off x="1820863" y="1751013"/>
                <a:ext cx="511175" cy="21590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Line 202"/>
              <p:cNvSpPr>
                <a:spLocks noChangeShapeType="1"/>
              </p:cNvSpPr>
              <p:nvPr/>
            </p:nvSpPr>
            <p:spPr bwMode="auto">
              <a:xfrm>
                <a:off x="1822450" y="1752600"/>
                <a:ext cx="1588" cy="212725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4" name="Line 203"/>
              <p:cNvSpPr>
                <a:spLocks noChangeShapeType="1"/>
              </p:cNvSpPr>
              <p:nvPr/>
            </p:nvSpPr>
            <p:spPr bwMode="auto">
              <a:xfrm>
                <a:off x="1825625" y="1752600"/>
                <a:ext cx="504825" cy="1588"/>
              </a:xfrm>
              <a:prstGeom prst="line">
                <a:avLst/>
              </a:prstGeom>
              <a:noFill/>
              <a:ln w="0">
                <a:solidFill>
                  <a:srgbClr val="DA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5" name="Line 204"/>
              <p:cNvSpPr>
                <a:spLocks noChangeShapeType="1"/>
              </p:cNvSpPr>
              <p:nvPr/>
            </p:nvSpPr>
            <p:spPr bwMode="auto">
              <a:xfrm>
                <a:off x="1820863" y="1751013"/>
                <a:ext cx="1588" cy="215900"/>
              </a:xfrm>
              <a:prstGeom prst="line">
                <a:avLst/>
              </a:prstGeom>
              <a:noFill/>
              <a:ln w="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566" name="Group 406"/>
              <p:cNvGrpSpPr>
                <a:grpSpLocks/>
              </p:cNvGrpSpPr>
              <p:nvPr/>
            </p:nvGrpSpPr>
            <p:grpSpPr bwMode="auto">
              <a:xfrm>
                <a:off x="68263" y="1139825"/>
                <a:ext cx="2717800" cy="3052763"/>
                <a:chOff x="43" y="718"/>
                <a:chExt cx="1712" cy="1923"/>
              </a:xfrm>
            </p:grpSpPr>
            <p:sp>
              <p:nvSpPr>
                <p:cNvPr id="19233" name="Line 206"/>
                <p:cNvSpPr>
                  <a:spLocks noChangeShapeType="1"/>
                </p:cNvSpPr>
                <p:nvPr/>
              </p:nvSpPr>
              <p:spPr bwMode="auto">
                <a:xfrm>
                  <a:off x="1148" y="1103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4" name="Line 207"/>
                <p:cNvSpPr>
                  <a:spLocks noChangeShapeType="1"/>
                </p:cNvSpPr>
                <p:nvPr/>
              </p:nvSpPr>
              <p:spPr bwMode="auto">
                <a:xfrm>
                  <a:off x="1148" y="1238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6B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5" name="Line 208"/>
                <p:cNvSpPr>
                  <a:spLocks noChangeShapeType="1"/>
                </p:cNvSpPr>
                <p:nvPr/>
              </p:nvSpPr>
              <p:spPr bwMode="auto">
                <a:xfrm>
                  <a:off x="1468" y="110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6B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6" name="Line 209"/>
                <p:cNvSpPr>
                  <a:spLocks noChangeShapeType="1"/>
                </p:cNvSpPr>
                <p:nvPr/>
              </p:nvSpPr>
              <p:spPr bwMode="auto">
                <a:xfrm>
                  <a:off x="1147" y="1239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4A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7" name="Line 210"/>
                <p:cNvSpPr>
                  <a:spLocks noChangeShapeType="1"/>
                </p:cNvSpPr>
                <p:nvPr/>
              </p:nvSpPr>
              <p:spPr bwMode="auto">
                <a:xfrm>
                  <a:off x="1469" y="1103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4A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8" name="Rectangle 211"/>
                <p:cNvSpPr>
                  <a:spLocks noChangeArrowheads="1"/>
                </p:cNvSpPr>
                <p:nvPr/>
              </p:nvSpPr>
              <p:spPr bwMode="auto">
                <a:xfrm>
                  <a:off x="1157" y="1109"/>
                  <a:ext cx="3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ccp.molecule.Molecule.MolSeqFragment</a:t>
                  </a:r>
                  <a:endParaRPr lang="en-US"/>
                </a:p>
              </p:txBody>
            </p:sp>
            <p:sp>
              <p:nvSpPr>
                <p:cNvPr id="19239" name="Rectangle 212"/>
                <p:cNvSpPr>
                  <a:spLocks noChangeArrowheads="1"/>
                </p:cNvSpPr>
                <p:nvPr/>
              </p:nvSpPr>
              <p:spPr bwMode="auto">
                <a:xfrm>
                  <a:off x="1152" y="1134"/>
                  <a:ext cx="16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+organismName: Line</a:t>
                  </a:r>
                  <a:endParaRPr lang="en-US"/>
                </a:p>
              </p:txBody>
            </p:sp>
            <p:sp>
              <p:nvSpPr>
                <p:cNvPr id="19240" name="Rectangle 213"/>
                <p:cNvSpPr>
                  <a:spLocks noChangeArrowheads="1"/>
                </p:cNvSpPr>
                <p:nvPr/>
              </p:nvSpPr>
              <p:spPr bwMode="auto">
                <a:xfrm>
                  <a:off x="1152" y="1153"/>
                  <a:ext cx="1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+organismSciName: Line</a:t>
                  </a:r>
                  <a:endParaRPr lang="en-US"/>
                </a:p>
              </p:txBody>
            </p:sp>
            <p:sp>
              <p:nvSpPr>
                <p:cNvPr id="19241" name="Line 214"/>
                <p:cNvSpPr>
                  <a:spLocks noChangeShapeType="1"/>
                </p:cNvSpPr>
                <p:nvPr/>
              </p:nvSpPr>
              <p:spPr bwMode="auto">
                <a:xfrm>
                  <a:off x="1152" y="1129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6B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42" name="Line 215"/>
                <p:cNvSpPr>
                  <a:spLocks noChangeShapeType="1"/>
                </p:cNvSpPr>
                <p:nvPr/>
              </p:nvSpPr>
              <p:spPr bwMode="auto">
                <a:xfrm>
                  <a:off x="1152" y="1130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DA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43" name="Rectangle 216"/>
                <p:cNvSpPr>
                  <a:spLocks noChangeArrowheads="1"/>
                </p:cNvSpPr>
                <p:nvPr/>
              </p:nvSpPr>
              <p:spPr bwMode="auto">
                <a:xfrm>
                  <a:off x="1152" y="1183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+getOrganismName()</a:t>
                  </a:r>
                  <a:endParaRPr lang="en-US"/>
                </a:p>
              </p:txBody>
            </p:sp>
            <p:sp>
              <p:nvSpPr>
                <p:cNvPr id="19244" name="Rectangle 217"/>
                <p:cNvSpPr>
                  <a:spLocks noChangeArrowheads="1"/>
                </p:cNvSpPr>
                <p:nvPr/>
              </p:nvSpPr>
              <p:spPr bwMode="auto">
                <a:xfrm>
                  <a:off x="1152" y="1203"/>
                  <a:ext cx="1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+getOrganismSciName()</a:t>
                  </a:r>
                  <a:endParaRPr lang="en-US"/>
                </a:p>
              </p:txBody>
            </p:sp>
            <p:sp>
              <p:nvSpPr>
                <p:cNvPr id="19245" name="Line 218"/>
                <p:cNvSpPr>
                  <a:spLocks noChangeShapeType="1"/>
                </p:cNvSpPr>
                <p:nvPr/>
              </p:nvSpPr>
              <p:spPr bwMode="auto">
                <a:xfrm>
                  <a:off x="1152" y="1178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6B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46" name="Line 219"/>
                <p:cNvSpPr>
                  <a:spLocks noChangeShapeType="1"/>
                </p:cNvSpPr>
                <p:nvPr/>
              </p:nvSpPr>
              <p:spPr bwMode="auto">
                <a:xfrm>
                  <a:off x="1152" y="1180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DA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47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1295" y="1239"/>
                  <a:ext cx="7" cy="8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48" name="Rectangle 221"/>
                <p:cNvSpPr>
                  <a:spLocks noChangeArrowheads="1"/>
                </p:cNvSpPr>
                <p:nvPr/>
              </p:nvSpPr>
              <p:spPr bwMode="auto">
                <a:xfrm>
                  <a:off x="1271" y="132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9" name="Rectangle 222"/>
                <p:cNvSpPr>
                  <a:spLocks noChangeArrowheads="1"/>
                </p:cNvSpPr>
                <p:nvPr/>
              </p:nvSpPr>
              <p:spPr bwMode="auto">
                <a:xfrm>
                  <a:off x="1271" y="132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250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344" y="1003"/>
                  <a:ext cx="54" cy="1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1" name="Rectangle 224"/>
                <p:cNvSpPr>
                  <a:spLocks noChangeArrowheads="1"/>
                </p:cNvSpPr>
                <p:nvPr/>
              </p:nvSpPr>
              <p:spPr bwMode="auto">
                <a:xfrm>
                  <a:off x="1267" y="1010"/>
                  <a:ext cx="10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2" name="Rectangle 225"/>
                <p:cNvSpPr>
                  <a:spLocks noChangeArrowheads="1"/>
                </p:cNvSpPr>
                <p:nvPr/>
              </p:nvSpPr>
              <p:spPr bwMode="auto">
                <a:xfrm>
                  <a:off x="1267" y="1010"/>
                  <a:ext cx="1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+limitResidues</a:t>
                  </a:r>
                  <a:endParaRPr lang="en-US"/>
                </a:p>
              </p:txBody>
            </p:sp>
            <p:sp>
              <p:nvSpPr>
                <p:cNvPr id="19253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7" y="102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407" y="102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9255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1469" y="1171"/>
                  <a:ext cx="28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6" name="Freeform 229"/>
                <p:cNvSpPr>
                  <a:spLocks/>
                </p:cNvSpPr>
                <p:nvPr/>
              </p:nvSpPr>
              <p:spPr bwMode="auto">
                <a:xfrm>
                  <a:off x="1730" y="1165"/>
                  <a:ext cx="25" cy="12"/>
                </a:xfrm>
                <a:custGeom>
                  <a:avLst/>
                  <a:gdLst>
                    <a:gd name="T0" fmla="*/ 25 w 25"/>
                    <a:gd name="T1" fmla="*/ 6 h 12"/>
                    <a:gd name="T2" fmla="*/ 12 w 25"/>
                    <a:gd name="T3" fmla="*/ 0 h 12"/>
                    <a:gd name="T4" fmla="*/ 0 w 25"/>
                    <a:gd name="T5" fmla="*/ 6 h 12"/>
                    <a:gd name="T6" fmla="*/ 12 w 25"/>
                    <a:gd name="T7" fmla="*/ 12 h 12"/>
                    <a:gd name="T8" fmla="*/ 25 w 25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1742" y="1165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1730" y="1165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9" name="Line 232"/>
                <p:cNvSpPr>
                  <a:spLocks noChangeShapeType="1"/>
                </p:cNvSpPr>
                <p:nvPr/>
              </p:nvSpPr>
              <p:spPr bwMode="auto">
                <a:xfrm>
                  <a:off x="1730" y="1171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742" y="1171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724" y="118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724" y="118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26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488" y="1134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88" y="113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265" name="Rectangle 238"/>
                <p:cNvSpPr>
                  <a:spLocks noChangeArrowheads="1"/>
                </p:cNvSpPr>
                <p:nvPr/>
              </p:nvSpPr>
              <p:spPr bwMode="auto">
                <a:xfrm>
                  <a:off x="81" y="904"/>
                  <a:ext cx="297" cy="434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6" name="Line 239"/>
                <p:cNvSpPr>
                  <a:spLocks noChangeShapeType="1"/>
                </p:cNvSpPr>
                <p:nvPr/>
              </p:nvSpPr>
              <p:spPr bwMode="auto">
                <a:xfrm>
                  <a:off x="82" y="905"/>
                  <a:ext cx="1" cy="432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" name="Line 240"/>
                <p:cNvSpPr>
                  <a:spLocks noChangeShapeType="1"/>
                </p:cNvSpPr>
                <p:nvPr/>
              </p:nvSpPr>
              <p:spPr bwMode="auto">
                <a:xfrm>
                  <a:off x="83" y="905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" name="Line 241"/>
                <p:cNvSpPr>
                  <a:spLocks noChangeShapeType="1"/>
                </p:cNvSpPr>
                <p:nvPr/>
              </p:nvSpPr>
              <p:spPr bwMode="auto">
                <a:xfrm>
                  <a:off x="81" y="904"/>
                  <a:ext cx="1" cy="434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" name="Line 242"/>
                <p:cNvSpPr>
                  <a:spLocks noChangeShapeType="1"/>
                </p:cNvSpPr>
                <p:nvPr/>
              </p:nvSpPr>
              <p:spPr bwMode="auto">
                <a:xfrm>
                  <a:off x="82" y="904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" name="Line 243"/>
                <p:cNvSpPr>
                  <a:spLocks noChangeShapeType="1"/>
                </p:cNvSpPr>
                <p:nvPr/>
              </p:nvSpPr>
              <p:spPr bwMode="auto">
                <a:xfrm>
                  <a:off x="82" y="1337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1" name="Line 244"/>
                <p:cNvSpPr>
                  <a:spLocks noChangeShapeType="1"/>
                </p:cNvSpPr>
                <p:nvPr/>
              </p:nvSpPr>
              <p:spPr bwMode="auto">
                <a:xfrm>
                  <a:off x="377" y="905"/>
                  <a:ext cx="1" cy="432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2" name="Line 245"/>
                <p:cNvSpPr>
                  <a:spLocks noChangeShapeType="1"/>
                </p:cNvSpPr>
                <p:nvPr/>
              </p:nvSpPr>
              <p:spPr bwMode="auto">
                <a:xfrm>
                  <a:off x="81" y="1338"/>
                  <a:ext cx="297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3" name="Line 246"/>
                <p:cNvSpPr>
                  <a:spLocks noChangeShapeType="1"/>
                </p:cNvSpPr>
                <p:nvPr/>
              </p:nvSpPr>
              <p:spPr bwMode="auto">
                <a:xfrm>
                  <a:off x="378" y="904"/>
                  <a:ext cx="1" cy="434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4" name="Rectangle 247"/>
                <p:cNvSpPr>
                  <a:spLocks noChangeArrowheads="1"/>
                </p:cNvSpPr>
                <p:nvPr/>
              </p:nvSpPr>
              <p:spPr bwMode="auto">
                <a:xfrm>
                  <a:off x="86" y="910"/>
                  <a:ext cx="3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ccp.molecule.ChemComp.ChemComp</a:t>
                  </a:r>
                  <a:endParaRPr lang="en-US"/>
                </a:p>
              </p:txBody>
            </p:sp>
            <p:sp>
              <p:nvSpPr>
                <p:cNvPr id="19275" name="Rectangle 248"/>
                <p:cNvSpPr>
                  <a:spLocks noChangeArrowheads="1"/>
                </p:cNvSpPr>
                <p:nvPr/>
              </p:nvSpPr>
              <p:spPr bwMode="auto">
                <a:xfrm>
                  <a:off x="86" y="935"/>
                  <a:ext cx="1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+molType: MolType</a:t>
                  </a:r>
                  <a:endParaRPr lang="en-US"/>
                </a:p>
              </p:txBody>
            </p:sp>
            <p:sp>
              <p:nvSpPr>
                <p:cNvPr id="19276" name="Rectangle 249"/>
                <p:cNvSpPr>
                  <a:spLocks noChangeArrowheads="1"/>
                </p:cNvSpPr>
                <p:nvPr/>
              </p:nvSpPr>
              <p:spPr bwMode="auto">
                <a:xfrm>
                  <a:off x="86" y="955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+ccpCode: LongWord</a:t>
                  </a:r>
                  <a:endParaRPr lang="en-US"/>
                </a:p>
              </p:txBody>
            </p:sp>
            <p:sp>
              <p:nvSpPr>
                <p:cNvPr id="19277" name="Rectangle 250"/>
                <p:cNvSpPr>
                  <a:spLocks noChangeArrowheads="1"/>
                </p:cNvSpPr>
                <p:nvPr/>
              </p:nvSpPr>
              <p:spPr bwMode="auto">
                <a:xfrm>
                  <a:off x="86" y="975"/>
                  <a:ext cx="9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Text</a:t>
                  </a:r>
                  <a:endParaRPr lang="en-US"/>
                </a:p>
              </p:txBody>
            </p:sp>
            <p:sp>
              <p:nvSpPr>
                <p:cNvPr id="19278" name="Rectangle 251"/>
                <p:cNvSpPr>
                  <a:spLocks noChangeArrowheads="1"/>
                </p:cNvSpPr>
                <p:nvPr/>
              </p:nvSpPr>
              <p:spPr bwMode="auto">
                <a:xfrm>
                  <a:off x="86" y="995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+code3Letter: ThreeLetterCode</a:t>
                  </a:r>
                  <a:endParaRPr lang="en-US"/>
                </a:p>
              </p:txBody>
            </p:sp>
            <p:sp>
              <p:nvSpPr>
                <p:cNvPr id="19279" name="Rectangle 252"/>
                <p:cNvSpPr>
                  <a:spLocks noChangeArrowheads="1"/>
                </p:cNvSpPr>
                <p:nvPr/>
              </p:nvSpPr>
              <p:spPr bwMode="auto">
                <a:xfrm>
                  <a:off x="86" y="1014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+code1Letter: Word</a:t>
                  </a:r>
                  <a:endParaRPr lang="en-US"/>
                </a:p>
              </p:txBody>
            </p:sp>
            <p:sp>
              <p:nvSpPr>
                <p:cNvPr id="19280" name="Rectangle 253"/>
                <p:cNvSpPr>
                  <a:spLocks noChangeArrowheads="1"/>
                </p:cNvSpPr>
                <p:nvPr/>
              </p:nvSpPr>
              <p:spPr bwMode="auto">
                <a:xfrm>
                  <a:off x="86" y="1034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+baseGlycoCtCode: String</a:t>
                  </a:r>
                  <a:endParaRPr lang="en-US"/>
                </a:p>
              </p:txBody>
            </p:sp>
            <p:sp>
              <p:nvSpPr>
                <p:cNvPr id="19281" name="Rectangle 254"/>
                <p:cNvSpPr>
                  <a:spLocks noChangeArrowheads="1"/>
                </p:cNvSpPr>
                <p:nvPr/>
              </p:nvSpPr>
              <p:spPr bwMode="auto">
                <a:xfrm>
                  <a:off x="86" y="1054"/>
                  <a:ext cx="1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+commonNames: Text</a:t>
                  </a:r>
                  <a:endParaRPr lang="en-US"/>
                </a:p>
              </p:txBody>
            </p:sp>
            <p:sp>
              <p:nvSpPr>
                <p:cNvPr id="19282" name="Rectangle 255"/>
                <p:cNvSpPr>
                  <a:spLocks noChangeArrowheads="1"/>
                </p:cNvSpPr>
                <p:nvPr/>
              </p:nvSpPr>
              <p:spPr bwMode="auto">
                <a:xfrm>
                  <a:off x="86" y="1074"/>
                  <a:ext cx="2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+stdChemCompCode: LongWord</a:t>
                  </a:r>
                  <a:endParaRPr lang="en-US"/>
                </a:p>
              </p:txBody>
            </p:sp>
            <p:sp>
              <p:nvSpPr>
                <p:cNvPr id="19283" name="Rectangle 256"/>
                <p:cNvSpPr>
                  <a:spLocks noChangeArrowheads="1"/>
                </p:cNvSpPr>
                <p:nvPr/>
              </p:nvSpPr>
              <p:spPr bwMode="auto">
                <a:xfrm>
                  <a:off x="86" y="1094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+keywords: Line</a:t>
                  </a:r>
                  <a:endParaRPr lang="en-US"/>
                </a:p>
              </p:txBody>
            </p:sp>
            <p:sp>
              <p:nvSpPr>
                <p:cNvPr id="19284" name="Rectangle 257"/>
                <p:cNvSpPr>
                  <a:spLocks noChangeArrowheads="1"/>
                </p:cNvSpPr>
                <p:nvPr/>
              </p:nvSpPr>
              <p:spPr bwMode="auto">
                <a:xfrm>
                  <a:off x="86" y="1114"/>
                  <a:ext cx="1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+merckCode: Word</a:t>
                  </a:r>
                  <a:endParaRPr lang="en-US"/>
                </a:p>
              </p:txBody>
            </p:sp>
            <p:sp>
              <p:nvSpPr>
                <p:cNvPr id="19285" name="Rectangle 258"/>
                <p:cNvSpPr>
                  <a:spLocks noChangeArrowheads="1"/>
                </p:cNvSpPr>
                <p:nvPr/>
              </p:nvSpPr>
              <p:spPr bwMode="auto">
                <a:xfrm>
                  <a:off x="86" y="1134"/>
                  <a:ext cx="19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+sigmaAldrichCode: Word</a:t>
                  </a:r>
                  <a:endParaRPr lang="en-US"/>
                </a:p>
              </p:txBody>
            </p:sp>
            <p:sp>
              <p:nvSpPr>
                <p:cNvPr id="19286" name="Rectangle 259"/>
                <p:cNvSpPr>
                  <a:spLocks noChangeArrowheads="1"/>
                </p:cNvSpPr>
                <p:nvPr/>
              </p:nvSpPr>
              <p:spPr bwMode="auto">
                <a:xfrm>
                  <a:off x="86" y="1153"/>
                  <a:ext cx="1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+beilsteinCode: Word</a:t>
                  </a:r>
                  <a:endParaRPr lang="en-US"/>
                </a:p>
              </p:txBody>
            </p:sp>
            <p:sp>
              <p:nvSpPr>
                <p:cNvPr id="19287" name="Rectangle 260"/>
                <p:cNvSpPr>
                  <a:spLocks noChangeArrowheads="1"/>
                </p:cNvSpPr>
                <p:nvPr/>
              </p:nvSpPr>
              <p:spPr bwMode="auto">
                <a:xfrm>
                  <a:off x="86" y="1173"/>
                  <a:ext cx="15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+casRegCode: Word</a:t>
                  </a:r>
                  <a:endParaRPr lang="en-US"/>
                </a:p>
              </p:txBody>
            </p:sp>
            <p:sp>
              <p:nvSpPr>
                <p:cNvPr id="19288" name="Rectangle 261"/>
                <p:cNvSpPr>
                  <a:spLocks noChangeArrowheads="1"/>
                </p:cNvSpPr>
                <p:nvPr/>
              </p:nvSpPr>
              <p:spPr bwMode="auto">
                <a:xfrm>
                  <a:off x="86" y="1193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9289" name="Rectangle 262"/>
                <p:cNvSpPr>
                  <a:spLocks noChangeArrowheads="1"/>
                </p:cNvSpPr>
                <p:nvPr/>
              </p:nvSpPr>
              <p:spPr bwMode="auto">
                <a:xfrm>
                  <a:off x="86" y="1213"/>
                  <a:ext cx="19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+hasStdChirality: Boolean</a:t>
                  </a:r>
                  <a:endParaRPr lang="en-US"/>
                </a:p>
              </p:txBody>
            </p:sp>
            <p:sp>
              <p:nvSpPr>
                <p:cNvPr id="19290" name="Rectangle 263"/>
                <p:cNvSpPr>
                  <a:spLocks noChangeArrowheads="1"/>
                </p:cNvSpPr>
                <p:nvPr/>
              </p:nvSpPr>
              <p:spPr bwMode="auto">
                <a:xfrm>
                  <a:off x="86" y="1233"/>
                  <a:ext cx="2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+isLinearPolymer: Boolean</a:t>
                  </a:r>
                  <a:endParaRPr lang="en-US"/>
                </a:p>
              </p:txBody>
            </p:sp>
            <p:sp>
              <p:nvSpPr>
                <p:cNvPr id="19291" name="Line 264"/>
                <p:cNvSpPr>
                  <a:spLocks noChangeShapeType="1"/>
                </p:cNvSpPr>
                <p:nvPr/>
              </p:nvSpPr>
              <p:spPr bwMode="auto">
                <a:xfrm>
                  <a:off x="86" y="930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2" name="Line 265"/>
                <p:cNvSpPr>
                  <a:spLocks noChangeShapeType="1"/>
                </p:cNvSpPr>
                <p:nvPr/>
              </p:nvSpPr>
              <p:spPr bwMode="auto">
                <a:xfrm>
                  <a:off x="86" y="932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3" name="Rectangle 266"/>
                <p:cNvSpPr>
                  <a:spLocks noChangeArrowheads="1"/>
                </p:cNvSpPr>
                <p:nvPr/>
              </p:nvSpPr>
              <p:spPr bwMode="auto">
                <a:xfrm>
                  <a:off x="86" y="1263"/>
                  <a:ext cx="1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i="1">
                      <a:solidFill>
                        <a:srgbClr val="000000"/>
                      </a:solidFill>
                      <a:latin typeface="SansSerif" charset="0"/>
                    </a:rPr>
                    <a:t>+getCode1Letter()</a:t>
                  </a:r>
                  <a:endParaRPr lang="en-US"/>
                </a:p>
              </p:txBody>
            </p:sp>
            <p:sp>
              <p:nvSpPr>
                <p:cNvPr id="19294" name="Rectangle 267"/>
                <p:cNvSpPr>
                  <a:spLocks noChangeArrowheads="1"/>
                </p:cNvSpPr>
                <p:nvPr/>
              </p:nvSpPr>
              <p:spPr bwMode="auto">
                <a:xfrm>
                  <a:off x="86" y="1282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+getStdChemComp()</a:t>
                  </a:r>
                  <a:endParaRPr lang="en-US"/>
                </a:p>
              </p:txBody>
            </p:sp>
            <p:sp>
              <p:nvSpPr>
                <p:cNvPr id="19295" name="Rectangle 268"/>
                <p:cNvSpPr>
                  <a:spLocks noChangeArrowheads="1"/>
                </p:cNvSpPr>
                <p:nvPr/>
              </p:nvSpPr>
              <p:spPr bwMode="auto">
                <a:xfrm>
                  <a:off x="86" y="1302"/>
                  <a:ext cx="16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+getIsLinearPolymer()</a:t>
                  </a:r>
                  <a:endParaRPr lang="en-US"/>
                </a:p>
              </p:txBody>
            </p:sp>
            <p:sp>
              <p:nvSpPr>
                <p:cNvPr id="19296" name="Line 269"/>
                <p:cNvSpPr>
                  <a:spLocks noChangeShapeType="1"/>
                </p:cNvSpPr>
                <p:nvPr/>
              </p:nvSpPr>
              <p:spPr bwMode="auto">
                <a:xfrm>
                  <a:off x="86" y="1258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7" name="Line 270"/>
                <p:cNvSpPr>
                  <a:spLocks noChangeShapeType="1"/>
                </p:cNvSpPr>
                <p:nvPr/>
              </p:nvSpPr>
              <p:spPr bwMode="auto">
                <a:xfrm>
                  <a:off x="86" y="1259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8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378" y="896"/>
                  <a:ext cx="955" cy="1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9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090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0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8" y="1082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1" name="Rectangle 274"/>
                <p:cNvSpPr>
                  <a:spLocks noChangeArrowheads="1"/>
                </p:cNvSpPr>
                <p:nvPr/>
              </p:nvSpPr>
              <p:spPr bwMode="auto">
                <a:xfrm>
                  <a:off x="393" y="104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2" name="Rectangle 275"/>
                <p:cNvSpPr>
                  <a:spLocks noChangeArrowheads="1"/>
                </p:cNvSpPr>
                <p:nvPr/>
              </p:nvSpPr>
              <p:spPr bwMode="auto">
                <a:xfrm>
                  <a:off x="393" y="104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303" name="Rectangle 276"/>
                <p:cNvSpPr>
                  <a:spLocks noChangeArrowheads="1"/>
                </p:cNvSpPr>
                <p:nvPr/>
              </p:nvSpPr>
              <p:spPr bwMode="auto">
                <a:xfrm>
                  <a:off x="428" y="867"/>
                  <a:ext cx="322" cy="112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4" name="Line 277"/>
                <p:cNvSpPr>
                  <a:spLocks noChangeShapeType="1"/>
                </p:cNvSpPr>
                <p:nvPr/>
              </p:nvSpPr>
              <p:spPr bwMode="auto">
                <a:xfrm>
                  <a:off x="429" y="86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5" name="Line 278"/>
                <p:cNvSpPr>
                  <a:spLocks noChangeShapeType="1"/>
                </p:cNvSpPr>
                <p:nvPr/>
              </p:nvSpPr>
              <p:spPr bwMode="auto">
                <a:xfrm>
                  <a:off x="430" y="868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6" name="Line 279"/>
                <p:cNvSpPr>
                  <a:spLocks noChangeShapeType="1"/>
                </p:cNvSpPr>
                <p:nvPr/>
              </p:nvSpPr>
              <p:spPr bwMode="auto">
                <a:xfrm>
                  <a:off x="428" y="86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7" name="Line 280"/>
                <p:cNvSpPr>
                  <a:spLocks noChangeShapeType="1"/>
                </p:cNvSpPr>
                <p:nvPr/>
              </p:nvSpPr>
              <p:spPr bwMode="auto">
                <a:xfrm>
                  <a:off x="429" y="867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8" name="Line 281"/>
                <p:cNvSpPr>
                  <a:spLocks noChangeShapeType="1"/>
                </p:cNvSpPr>
                <p:nvPr/>
              </p:nvSpPr>
              <p:spPr bwMode="auto">
                <a:xfrm>
                  <a:off x="429" y="977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09" name="Line 282"/>
                <p:cNvSpPr>
                  <a:spLocks noChangeShapeType="1"/>
                </p:cNvSpPr>
                <p:nvPr/>
              </p:nvSpPr>
              <p:spPr bwMode="auto">
                <a:xfrm>
                  <a:off x="749" y="86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0" name="Line 283"/>
                <p:cNvSpPr>
                  <a:spLocks noChangeShapeType="1"/>
                </p:cNvSpPr>
                <p:nvPr/>
              </p:nvSpPr>
              <p:spPr bwMode="auto">
                <a:xfrm>
                  <a:off x="428" y="979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1" name="Line 284"/>
                <p:cNvSpPr>
                  <a:spLocks noChangeShapeType="1"/>
                </p:cNvSpPr>
                <p:nvPr/>
              </p:nvSpPr>
              <p:spPr bwMode="auto">
                <a:xfrm>
                  <a:off x="750" y="86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2" name="Rectangle 285"/>
                <p:cNvSpPr>
                  <a:spLocks noChangeArrowheads="1"/>
                </p:cNvSpPr>
                <p:nvPr/>
              </p:nvSpPr>
              <p:spPr bwMode="auto">
                <a:xfrm>
                  <a:off x="433" y="873"/>
                  <a:ext cx="3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ccp.molecule.ChemComp.StdChemComp</a:t>
                  </a:r>
                  <a:endParaRPr lang="en-US"/>
                </a:p>
              </p:txBody>
            </p:sp>
            <p:sp>
              <p:nvSpPr>
                <p:cNvPr id="19313" name="Rectangle 286"/>
                <p:cNvSpPr>
                  <a:spLocks noChangeArrowheads="1"/>
                </p:cNvSpPr>
                <p:nvPr/>
              </p:nvSpPr>
              <p:spPr bwMode="auto">
                <a:xfrm>
                  <a:off x="433" y="898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+code1Letter: Word</a:t>
                  </a:r>
                  <a:endParaRPr lang="en-US"/>
                </a:p>
              </p:txBody>
            </p:sp>
            <p:sp>
              <p:nvSpPr>
                <p:cNvPr id="19314" name="Rectangle 287"/>
                <p:cNvSpPr>
                  <a:spLocks noChangeArrowheads="1"/>
                </p:cNvSpPr>
                <p:nvPr/>
              </p:nvSpPr>
              <p:spPr bwMode="auto">
                <a:xfrm>
                  <a:off x="433" y="918"/>
                  <a:ext cx="2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+stdChemCompCode: LongWord</a:t>
                  </a:r>
                  <a:endParaRPr lang="en-US"/>
                </a:p>
              </p:txBody>
            </p:sp>
            <p:sp>
              <p:nvSpPr>
                <p:cNvPr id="19315" name="Line 288"/>
                <p:cNvSpPr>
                  <a:spLocks noChangeShapeType="1"/>
                </p:cNvSpPr>
                <p:nvPr/>
              </p:nvSpPr>
              <p:spPr bwMode="auto">
                <a:xfrm>
                  <a:off x="433" y="893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6" name="Line 289"/>
                <p:cNvSpPr>
                  <a:spLocks noChangeShapeType="1"/>
                </p:cNvSpPr>
                <p:nvPr/>
              </p:nvSpPr>
              <p:spPr bwMode="auto">
                <a:xfrm>
                  <a:off x="433" y="894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7" name="Rectangle 290"/>
                <p:cNvSpPr>
                  <a:spLocks noChangeArrowheads="1"/>
                </p:cNvSpPr>
                <p:nvPr/>
              </p:nvSpPr>
              <p:spPr bwMode="auto">
                <a:xfrm>
                  <a:off x="433" y="948"/>
                  <a:ext cx="1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+getCode1Letter()</a:t>
                  </a:r>
                  <a:endParaRPr lang="en-US"/>
                </a:p>
              </p:txBody>
            </p:sp>
            <p:sp>
              <p:nvSpPr>
                <p:cNvPr id="19318" name="Line 291"/>
                <p:cNvSpPr>
                  <a:spLocks noChangeShapeType="1"/>
                </p:cNvSpPr>
                <p:nvPr/>
              </p:nvSpPr>
              <p:spPr bwMode="auto">
                <a:xfrm>
                  <a:off x="433" y="943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19" name="Line 292"/>
                <p:cNvSpPr>
                  <a:spLocks noChangeShapeType="1"/>
                </p:cNvSpPr>
                <p:nvPr/>
              </p:nvSpPr>
              <p:spPr bwMode="auto">
                <a:xfrm>
                  <a:off x="433" y="944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0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378" y="979"/>
                  <a:ext cx="109" cy="6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1" name="Freeform 294"/>
                <p:cNvSpPr>
                  <a:spLocks/>
                </p:cNvSpPr>
                <p:nvPr/>
              </p:nvSpPr>
              <p:spPr bwMode="auto">
                <a:xfrm>
                  <a:off x="378" y="1023"/>
                  <a:ext cx="18" cy="18"/>
                </a:xfrm>
                <a:custGeom>
                  <a:avLst/>
                  <a:gdLst>
                    <a:gd name="T0" fmla="*/ 9 w 18"/>
                    <a:gd name="T1" fmla="*/ 0 h 18"/>
                    <a:gd name="T2" fmla="*/ 18 w 18"/>
                    <a:gd name="T3" fmla="*/ 18 h 18"/>
                    <a:gd name="T4" fmla="*/ 0 w 18"/>
                    <a:gd name="T5" fmla="*/ 16 h 18"/>
                    <a:gd name="T6" fmla="*/ 9 w 1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9" y="0"/>
                      </a:moveTo>
                      <a:lnTo>
                        <a:pt x="18" y="18"/>
                      </a:lnTo>
                      <a:lnTo>
                        <a:pt x="0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2" name="Line 295"/>
                <p:cNvSpPr>
                  <a:spLocks noChangeShapeType="1"/>
                </p:cNvSpPr>
                <p:nvPr/>
              </p:nvSpPr>
              <p:spPr bwMode="auto">
                <a:xfrm>
                  <a:off x="387" y="1023"/>
                  <a:ext cx="9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3" name="Line 296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039"/>
                  <a:ext cx="18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4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378" y="1023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5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378" y="979"/>
                  <a:ext cx="109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6" name="Line 299"/>
                <p:cNvSpPr>
                  <a:spLocks noChangeShapeType="1"/>
                </p:cNvSpPr>
                <p:nvPr/>
              </p:nvSpPr>
              <p:spPr bwMode="auto">
                <a:xfrm>
                  <a:off x="474" y="979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7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80" y="979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28" name="Rectangle 301"/>
                <p:cNvSpPr>
                  <a:spLocks noChangeArrowheads="1"/>
                </p:cNvSpPr>
                <p:nvPr/>
              </p:nvSpPr>
              <p:spPr bwMode="auto">
                <a:xfrm>
                  <a:off x="56" y="718"/>
                  <a:ext cx="359" cy="112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9" name="Line 302"/>
                <p:cNvSpPr>
                  <a:spLocks noChangeShapeType="1"/>
                </p:cNvSpPr>
                <p:nvPr/>
              </p:nvSpPr>
              <p:spPr bwMode="auto">
                <a:xfrm>
                  <a:off x="57" y="719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0" name="Line 303"/>
                <p:cNvSpPr>
                  <a:spLocks noChangeShapeType="1"/>
                </p:cNvSpPr>
                <p:nvPr/>
              </p:nvSpPr>
              <p:spPr bwMode="auto">
                <a:xfrm>
                  <a:off x="58" y="719"/>
                  <a:ext cx="356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1" name="Line 304"/>
                <p:cNvSpPr>
                  <a:spLocks noChangeShapeType="1"/>
                </p:cNvSpPr>
                <p:nvPr/>
              </p:nvSpPr>
              <p:spPr bwMode="auto">
                <a:xfrm>
                  <a:off x="56" y="71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2" name="Line 305"/>
                <p:cNvSpPr>
                  <a:spLocks noChangeShapeType="1"/>
                </p:cNvSpPr>
                <p:nvPr/>
              </p:nvSpPr>
              <p:spPr bwMode="auto">
                <a:xfrm>
                  <a:off x="57" y="718"/>
                  <a:ext cx="358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3" name="Line 306"/>
                <p:cNvSpPr>
                  <a:spLocks noChangeShapeType="1"/>
                </p:cNvSpPr>
                <p:nvPr/>
              </p:nvSpPr>
              <p:spPr bwMode="auto">
                <a:xfrm>
                  <a:off x="57" y="829"/>
                  <a:ext cx="35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4" name="Line 307"/>
                <p:cNvSpPr>
                  <a:spLocks noChangeShapeType="1"/>
                </p:cNvSpPr>
                <p:nvPr/>
              </p:nvSpPr>
              <p:spPr bwMode="auto">
                <a:xfrm>
                  <a:off x="414" y="719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5" name="Line 308"/>
                <p:cNvSpPr>
                  <a:spLocks noChangeShapeType="1"/>
                </p:cNvSpPr>
                <p:nvPr/>
              </p:nvSpPr>
              <p:spPr bwMode="auto">
                <a:xfrm>
                  <a:off x="56" y="830"/>
                  <a:ext cx="359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6" name="Line 309"/>
                <p:cNvSpPr>
                  <a:spLocks noChangeShapeType="1"/>
                </p:cNvSpPr>
                <p:nvPr/>
              </p:nvSpPr>
              <p:spPr bwMode="auto">
                <a:xfrm>
                  <a:off x="415" y="71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37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" y="724"/>
                  <a:ext cx="36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ccp.molecule.ChemComp.NonStdChemComp</a:t>
                  </a:r>
                  <a:endParaRPr lang="en-US"/>
                </a:p>
              </p:txBody>
            </p:sp>
            <p:sp>
              <p:nvSpPr>
                <p:cNvPr id="19338" name="Rectangle 311"/>
                <p:cNvSpPr>
                  <a:spLocks noChangeArrowheads="1"/>
                </p:cNvSpPr>
                <p:nvPr/>
              </p:nvSpPr>
              <p:spPr bwMode="auto">
                <a:xfrm>
                  <a:off x="61" y="749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+code1Letter: Word</a:t>
                  </a:r>
                  <a:endParaRPr lang="en-US"/>
                </a:p>
              </p:txBody>
            </p:sp>
            <p:sp>
              <p:nvSpPr>
                <p:cNvPr id="19339" name="Rectangle 312"/>
                <p:cNvSpPr>
                  <a:spLocks noChangeArrowheads="1"/>
                </p:cNvSpPr>
                <p:nvPr/>
              </p:nvSpPr>
              <p:spPr bwMode="auto">
                <a:xfrm>
                  <a:off x="61" y="769"/>
                  <a:ext cx="2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+stdChemCompCode: LongWord</a:t>
                  </a:r>
                  <a:endParaRPr lang="en-US"/>
                </a:p>
              </p:txBody>
            </p:sp>
            <p:sp>
              <p:nvSpPr>
                <p:cNvPr id="19340" name="Line 313"/>
                <p:cNvSpPr>
                  <a:spLocks noChangeShapeType="1"/>
                </p:cNvSpPr>
                <p:nvPr/>
              </p:nvSpPr>
              <p:spPr bwMode="auto">
                <a:xfrm>
                  <a:off x="61" y="744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1" name="Line 314"/>
                <p:cNvSpPr>
                  <a:spLocks noChangeShapeType="1"/>
                </p:cNvSpPr>
                <p:nvPr/>
              </p:nvSpPr>
              <p:spPr bwMode="auto">
                <a:xfrm>
                  <a:off x="61" y="745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2" name="Rectangle 315"/>
                <p:cNvSpPr>
                  <a:spLocks noChangeArrowheads="1"/>
                </p:cNvSpPr>
                <p:nvPr/>
              </p:nvSpPr>
              <p:spPr bwMode="auto">
                <a:xfrm>
                  <a:off x="61" y="799"/>
                  <a:ext cx="1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+getCode1Letter()</a:t>
                  </a:r>
                  <a:endParaRPr lang="en-US"/>
                </a:p>
              </p:txBody>
            </p:sp>
            <p:sp>
              <p:nvSpPr>
                <p:cNvPr id="19343" name="Line 316"/>
                <p:cNvSpPr>
                  <a:spLocks noChangeShapeType="1"/>
                </p:cNvSpPr>
                <p:nvPr/>
              </p:nvSpPr>
              <p:spPr bwMode="auto">
                <a:xfrm>
                  <a:off x="61" y="794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4" name="Line 317"/>
                <p:cNvSpPr>
                  <a:spLocks noChangeShapeType="1"/>
                </p:cNvSpPr>
                <p:nvPr/>
              </p:nvSpPr>
              <p:spPr bwMode="auto">
                <a:xfrm>
                  <a:off x="61" y="795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5" name="Line 318"/>
                <p:cNvSpPr>
                  <a:spLocks noChangeShapeType="1"/>
                </p:cNvSpPr>
                <p:nvPr/>
              </p:nvSpPr>
              <p:spPr bwMode="auto">
                <a:xfrm flipH="1">
                  <a:off x="233" y="830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6" name="Freeform 319"/>
                <p:cNvSpPr>
                  <a:spLocks/>
                </p:cNvSpPr>
                <p:nvPr/>
              </p:nvSpPr>
              <p:spPr bwMode="auto">
                <a:xfrm>
                  <a:off x="223" y="889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20 w 20"/>
                    <a:gd name="T3" fmla="*/ 0 h 15"/>
                    <a:gd name="T4" fmla="*/ 10 w 20"/>
                    <a:gd name="T5" fmla="*/ 15 h 15"/>
                    <a:gd name="T6" fmla="*/ 0 w 2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5"/>
                    <a:gd name="T14" fmla="*/ 20 w 2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5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1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7" name="Line 320"/>
                <p:cNvSpPr>
                  <a:spLocks noChangeShapeType="1"/>
                </p:cNvSpPr>
                <p:nvPr/>
              </p:nvSpPr>
              <p:spPr bwMode="auto">
                <a:xfrm>
                  <a:off x="223" y="889"/>
                  <a:ext cx="20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8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233" y="889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49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223" y="889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0" name="Rectangle 323"/>
                <p:cNvSpPr>
                  <a:spLocks noChangeArrowheads="1"/>
                </p:cNvSpPr>
                <p:nvPr/>
              </p:nvSpPr>
              <p:spPr bwMode="auto">
                <a:xfrm>
                  <a:off x="453" y="1896"/>
                  <a:ext cx="359" cy="100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1" name="Line 324"/>
                <p:cNvSpPr>
                  <a:spLocks noChangeShapeType="1"/>
                </p:cNvSpPr>
                <p:nvPr/>
              </p:nvSpPr>
              <p:spPr bwMode="auto">
                <a:xfrm>
                  <a:off x="454" y="1898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2" name="Line 325"/>
                <p:cNvSpPr>
                  <a:spLocks noChangeShapeType="1"/>
                </p:cNvSpPr>
                <p:nvPr/>
              </p:nvSpPr>
              <p:spPr bwMode="auto">
                <a:xfrm>
                  <a:off x="455" y="1898"/>
                  <a:ext cx="356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3" name="Line 326"/>
                <p:cNvSpPr>
                  <a:spLocks noChangeShapeType="1"/>
                </p:cNvSpPr>
                <p:nvPr/>
              </p:nvSpPr>
              <p:spPr bwMode="auto">
                <a:xfrm>
                  <a:off x="453" y="1896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4" name="Line 327"/>
                <p:cNvSpPr>
                  <a:spLocks noChangeShapeType="1"/>
                </p:cNvSpPr>
                <p:nvPr/>
              </p:nvSpPr>
              <p:spPr bwMode="auto">
                <a:xfrm>
                  <a:off x="454" y="1896"/>
                  <a:ext cx="358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5" name="Line 328"/>
                <p:cNvSpPr>
                  <a:spLocks noChangeShapeType="1"/>
                </p:cNvSpPr>
                <p:nvPr/>
              </p:nvSpPr>
              <p:spPr bwMode="auto">
                <a:xfrm>
                  <a:off x="454" y="1994"/>
                  <a:ext cx="35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6" name="Line 329"/>
                <p:cNvSpPr>
                  <a:spLocks noChangeShapeType="1"/>
                </p:cNvSpPr>
                <p:nvPr/>
              </p:nvSpPr>
              <p:spPr bwMode="auto">
                <a:xfrm>
                  <a:off x="811" y="1898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7" name="Line 330"/>
                <p:cNvSpPr>
                  <a:spLocks noChangeShapeType="1"/>
                </p:cNvSpPr>
                <p:nvPr/>
              </p:nvSpPr>
              <p:spPr bwMode="auto">
                <a:xfrm>
                  <a:off x="453" y="1996"/>
                  <a:ext cx="359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8" name="Line 331"/>
                <p:cNvSpPr>
                  <a:spLocks noChangeShapeType="1"/>
                </p:cNvSpPr>
                <p:nvPr/>
              </p:nvSpPr>
              <p:spPr bwMode="auto">
                <a:xfrm>
                  <a:off x="812" y="1896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59" name="Rectangle 332"/>
                <p:cNvSpPr>
                  <a:spLocks noChangeArrowheads="1"/>
                </p:cNvSpPr>
                <p:nvPr/>
              </p:nvSpPr>
              <p:spPr bwMode="auto">
                <a:xfrm>
                  <a:off x="459" y="1902"/>
                  <a:ext cx="3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ccp.molecule.ChemComp.AbstractChemAtom</a:t>
                  </a:r>
                  <a:endParaRPr lang="en-US"/>
                </a:p>
              </p:txBody>
            </p:sp>
            <p:sp>
              <p:nvSpPr>
                <p:cNvPr id="19360" name="Rectangle 333"/>
                <p:cNvSpPr>
                  <a:spLocks noChangeArrowheads="1"/>
                </p:cNvSpPr>
                <p:nvPr/>
              </p:nvSpPr>
              <p:spPr bwMode="auto">
                <a:xfrm>
                  <a:off x="458" y="1927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9361" name="Rectangle 334"/>
                <p:cNvSpPr>
                  <a:spLocks noChangeArrowheads="1"/>
                </p:cNvSpPr>
                <p:nvPr/>
              </p:nvSpPr>
              <p:spPr bwMode="auto">
                <a:xfrm>
                  <a:off x="458" y="1947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+subType: Int = 1</a:t>
                  </a:r>
                  <a:endParaRPr lang="en-US"/>
                </a:p>
              </p:txBody>
            </p:sp>
            <p:sp>
              <p:nvSpPr>
                <p:cNvPr id="19362" name="Line 335"/>
                <p:cNvSpPr>
                  <a:spLocks noChangeShapeType="1"/>
                </p:cNvSpPr>
                <p:nvPr/>
              </p:nvSpPr>
              <p:spPr bwMode="auto">
                <a:xfrm>
                  <a:off x="458" y="1922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3" name="Line 336"/>
                <p:cNvSpPr>
                  <a:spLocks noChangeShapeType="1"/>
                </p:cNvSpPr>
                <p:nvPr/>
              </p:nvSpPr>
              <p:spPr bwMode="auto">
                <a:xfrm>
                  <a:off x="458" y="1924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4" name="Line 337"/>
                <p:cNvSpPr>
                  <a:spLocks noChangeShapeType="1"/>
                </p:cNvSpPr>
                <p:nvPr/>
              </p:nvSpPr>
              <p:spPr bwMode="auto">
                <a:xfrm>
                  <a:off x="458" y="1972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5" name="Line 338"/>
                <p:cNvSpPr>
                  <a:spLocks noChangeShapeType="1"/>
                </p:cNvSpPr>
                <p:nvPr/>
              </p:nvSpPr>
              <p:spPr bwMode="auto">
                <a:xfrm>
                  <a:off x="458" y="1973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6" name="Line 339"/>
                <p:cNvSpPr>
                  <a:spLocks noChangeShapeType="1"/>
                </p:cNvSpPr>
                <p:nvPr/>
              </p:nvSpPr>
              <p:spPr bwMode="auto">
                <a:xfrm>
                  <a:off x="336" y="1338"/>
                  <a:ext cx="272" cy="5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7" name="Freeform 340"/>
                <p:cNvSpPr>
                  <a:spLocks/>
                </p:cNvSpPr>
                <p:nvPr/>
              </p:nvSpPr>
              <p:spPr bwMode="auto">
                <a:xfrm>
                  <a:off x="336" y="1338"/>
                  <a:ext cx="11" cy="23"/>
                </a:xfrm>
                <a:custGeom>
                  <a:avLst/>
                  <a:gdLst>
                    <a:gd name="T0" fmla="*/ 0 w 11"/>
                    <a:gd name="T1" fmla="*/ 0 h 23"/>
                    <a:gd name="T2" fmla="*/ 0 w 11"/>
                    <a:gd name="T3" fmla="*/ 14 h 23"/>
                    <a:gd name="T4" fmla="*/ 11 w 11"/>
                    <a:gd name="T5" fmla="*/ 23 h 23"/>
                    <a:gd name="T6" fmla="*/ 11 w 11"/>
                    <a:gd name="T7" fmla="*/ 9 h 23"/>
                    <a:gd name="T8" fmla="*/ 0 w 11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1" y="23"/>
                      </a:lnTo>
                      <a:lnTo>
                        <a:pt x="11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8" name="Line 341"/>
                <p:cNvSpPr>
                  <a:spLocks noChangeShapeType="1"/>
                </p:cNvSpPr>
                <p:nvPr/>
              </p:nvSpPr>
              <p:spPr bwMode="auto">
                <a:xfrm>
                  <a:off x="336" y="1338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69" name="Line 342"/>
                <p:cNvSpPr>
                  <a:spLocks noChangeShapeType="1"/>
                </p:cNvSpPr>
                <p:nvPr/>
              </p:nvSpPr>
              <p:spPr bwMode="auto">
                <a:xfrm>
                  <a:off x="336" y="1352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7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347" y="1347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71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336" y="1338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72" name="Rectangle 345"/>
                <p:cNvSpPr>
                  <a:spLocks noChangeArrowheads="1"/>
                </p:cNvSpPr>
                <p:nvPr/>
              </p:nvSpPr>
              <p:spPr bwMode="auto">
                <a:xfrm>
                  <a:off x="619" y="1901"/>
                  <a:ext cx="95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3" name="Rectangle 346"/>
                <p:cNvSpPr>
                  <a:spLocks noChangeArrowheads="1"/>
                </p:cNvSpPr>
                <p:nvPr/>
              </p:nvSpPr>
              <p:spPr bwMode="auto">
                <a:xfrm>
                  <a:off x="619" y="1901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9374" name="Rectangle 347"/>
                <p:cNvSpPr>
                  <a:spLocks noChangeArrowheads="1"/>
                </p:cNvSpPr>
                <p:nvPr/>
              </p:nvSpPr>
              <p:spPr bwMode="auto">
                <a:xfrm>
                  <a:off x="293" y="1356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5" name="Rectangle 348"/>
                <p:cNvSpPr>
                  <a:spLocks noChangeArrowheads="1"/>
                </p:cNvSpPr>
                <p:nvPr/>
              </p:nvSpPr>
              <p:spPr bwMode="auto">
                <a:xfrm>
                  <a:off x="293" y="1356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376" name="Rectangle 349"/>
                <p:cNvSpPr>
                  <a:spLocks noChangeArrowheads="1"/>
                </p:cNvSpPr>
                <p:nvPr/>
              </p:nvSpPr>
              <p:spPr bwMode="auto">
                <a:xfrm>
                  <a:off x="635" y="186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7" name="Rectangle 350"/>
                <p:cNvSpPr>
                  <a:spLocks noChangeArrowheads="1"/>
                </p:cNvSpPr>
                <p:nvPr/>
              </p:nvSpPr>
              <p:spPr bwMode="auto">
                <a:xfrm>
                  <a:off x="635" y="186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378" name="Rectangle 351"/>
                <p:cNvSpPr>
                  <a:spLocks noChangeArrowheads="1"/>
                </p:cNvSpPr>
                <p:nvPr/>
              </p:nvSpPr>
              <p:spPr bwMode="auto">
                <a:xfrm>
                  <a:off x="43" y="2504"/>
                  <a:ext cx="323" cy="136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9" name="Line 352"/>
                <p:cNvSpPr>
                  <a:spLocks noChangeShapeType="1"/>
                </p:cNvSpPr>
                <p:nvPr/>
              </p:nvSpPr>
              <p:spPr bwMode="auto">
                <a:xfrm>
                  <a:off x="45" y="2505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0" name="Line 353"/>
                <p:cNvSpPr>
                  <a:spLocks noChangeShapeType="1"/>
                </p:cNvSpPr>
                <p:nvPr/>
              </p:nvSpPr>
              <p:spPr bwMode="auto">
                <a:xfrm>
                  <a:off x="46" y="2505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1" name="Line 354"/>
                <p:cNvSpPr>
                  <a:spLocks noChangeShapeType="1"/>
                </p:cNvSpPr>
                <p:nvPr/>
              </p:nvSpPr>
              <p:spPr bwMode="auto">
                <a:xfrm>
                  <a:off x="43" y="2504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2" name="Line 355"/>
                <p:cNvSpPr>
                  <a:spLocks noChangeShapeType="1"/>
                </p:cNvSpPr>
                <p:nvPr/>
              </p:nvSpPr>
              <p:spPr bwMode="auto">
                <a:xfrm>
                  <a:off x="45" y="2504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3" name="Line 356"/>
                <p:cNvSpPr>
                  <a:spLocks noChangeShapeType="1"/>
                </p:cNvSpPr>
                <p:nvPr/>
              </p:nvSpPr>
              <p:spPr bwMode="auto">
                <a:xfrm>
                  <a:off x="45" y="2639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4" name="Line 357"/>
                <p:cNvSpPr>
                  <a:spLocks noChangeShapeType="1"/>
                </p:cNvSpPr>
                <p:nvPr/>
              </p:nvSpPr>
              <p:spPr bwMode="auto">
                <a:xfrm>
                  <a:off x="365" y="2505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5" name="Line 358"/>
                <p:cNvSpPr>
                  <a:spLocks noChangeShapeType="1"/>
                </p:cNvSpPr>
                <p:nvPr/>
              </p:nvSpPr>
              <p:spPr bwMode="auto">
                <a:xfrm>
                  <a:off x="43" y="2640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6" name="Line 359"/>
                <p:cNvSpPr>
                  <a:spLocks noChangeShapeType="1"/>
                </p:cNvSpPr>
                <p:nvPr/>
              </p:nvSpPr>
              <p:spPr bwMode="auto">
                <a:xfrm>
                  <a:off x="366" y="2504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87" name="Rectangle 360"/>
                <p:cNvSpPr>
                  <a:spLocks noChangeArrowheads="1"/>
                </p:cNvSpPr>
                <p:nvPr/>
              </p:nvSpPr>
              <p:spPr bwMode="auto">
                <a:xfrm>
                  <a:off x="51" y="2510"/>
                  <a:ext cx="3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ccp.molecule.ChemComp.AtomSysName</a:t>
                  </a:r>
                  <a:endParaRPr lang="en-US"/>
                </a:p>
              </p:txBody>
            </p:sp>
            <p:sp>
              <p:nvSpPr>
                <p:cNvPr id="19388" name="Rectangle 361"/>
                <p:cNvSpPr>
                  <a:spLocks noChangeArrowheads="1"/>
                </p:cNvSpPr>
                <p:nvPr/>
              </p:nvSpPr>
              <p:spPr bwMode="auto">
                <a:xfrm>
                  <a:off x="48" y="2535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+atomName: Word</a:t>
                  </a:r>
                  <a:endParaRPr lang="en-US"/>
                </a:p>
              </p:txBody>
            </p:sp>
            <p:sp>
              <p:nvSpPr>
                <p:cNvPr id="19389" name="Rectangle 362"/>
                <p:cNvSpPr>
                  <a:spLocks noChangeArrowheads="1"/>
                </p:cNvSpPr>
                <p:nvPr/>
              </p:nvSpPr>
              <p:spPr bwMode="auto">
                <a:xfrm>
                  <a:off x="48" y="2555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+atomSubType: Int = 1</a:t>
                  </a:r>
                  <a:endParaRPr lang="en-US"/>
                </a:p>
              </p:txBody>
            </p:sp>
            <p:sp>
              <p:nvSpPr>
                <p:cNvPr id="19390" name="Rectangle 363"/>
                <p:cNvSpPr>
                  <a:spLocks noChangeArrowheads="1"/>
                </p:cNvSpPr>
                <p:nvPr/>
              </p:nvSpPr>
              <p:spPr bwMode="auto">
                <a:xfrm>
                  <a:off x="48" y="2575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+sysName: Line</a:t>
                  </a:r>
                  <a:endParaRPr lang="en-US"/>
                </a:p>
              </p:txBody>
            </p:sp>
            <p:sp>
              <p:nvSpPr>
                <p:cNvPr id="19391" name="Rectangle 364"/>
                <p:cNvSpPr>
                  <a:spLocks noChangeArrowheads="1"/>
                </p:cNvSpPr>
                <p:nvPr/>
              </p:nvSpPr>
              <p:spPr bwMode="auto">
                <a:xfrm>
                  <a:off x="48" y="2594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+altSysNames: Line</a:t>
                  </a:r>
                  <a:endParaRPr lang="en-US"/>
                </a:p>
              </p:txBody>
            </p:sp>
            <p:sp>
              <p:nvSpPr>
                <p:cNvPr id="19392" name="Line 365"/>
                <p:cNvSpPr>
                  <a:spLocks noChangeShapeType="1"/>
                </p:cNvSpPr>
                <p:nvPr/>
              </p:nvSpPr>
              <p:spPr bwMode="auto">
                <a:xfrm>
                  <a:off x="48" y="2530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3" name="Line 366"/>
                <p:cNvSpPr>
                  <a:spLocks noChangeShapeType="1"/>
                </p:cNvSpPr>
                <p:nvPr/>
              </p:nvSpPr>
              <p:spPr bwMode="auto">
                <a:xfrm>
                  <a:off x="48" y="2531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4" name="Line 367"/>
                <p:cNvSpPr>
                  <a:spLocks noChangeShapeType="1"/>
                </p:cNvSpPr>
                <p:nvPr/>
              </p:nvSpPr>
              <p:spPr bwMode="auto">
                <a:xfrm>
                  <a:off x="48" y="2619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5" name="Line 368"/>
                <p:cNvSpPr>
                  <a:spLocks noChangeShapeType="1"/>
                </p:cNvSpPr>
                <p:nvPr/>
              </p:nvSpPr>
              <p:spPr bwMode="auto">
                <a:xfrm>
                  <a:off x="48" y="2621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6" name="Rectangle 369"/>
                <p:cNvSpPr>
                  <a:spLocks noChangeArrowheads="1"/>
                </p:cNvSpPr>
                <p:nvPr/>
              </p:nvSpPr>
              <p:spPr bwMode="auto">
                <a:xfrm>
                  <a:off x="725" y="1710"/>
                  <a:ext cx="298" cy="62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7" name="Line 370"/>
                <p:cNvSpPr>
                  <a:spLocks noChangeShapeType="1"/>
                </p:cNvSpPr>
                <p:nvPr/>
              </p:nvSpPr>
              <p:spPr bwMode="auto">
                <a:xfrm>
                  <a:off x="727" y="1712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8" name="Line 371"/>
                <p:cNvSpPr>
                  <a:spLocks noChangeShapeType="1"/>
                </p:cNvSpPr>
                <p:nvPr/>
              </p:nvSpPr>
              <p:spPr bwMode="auto">
                <a:xfrm>
                  <a:off x="728" y="1712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99" name="Line 372"/>
                <p:cNvSpPr>
                  <a:spLocks noChangeShapeType="1"/>
                </p:cNvSpPr>
                <p:nvPr/>
              </p:nvSpPr>
              <p:spPr bwMode="auto">
                <a:xfrm>
                  <a:off x="725" y="171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0" name="Line 373"/>
                <p:cNvSpPr>
                  <a:spLocks noChangeShapeType="1"/>
                </p:cNvSpPr>
                <p:nvPr/>
              </p:nvSpPr>
              <p:spPr bwMode="auto">
                <a:xfrm>
                  <a:off x="727" y="1710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1" name="Line 374"/>
                <p:cNvSpPr>
                  <a:spLocks noChangeShapeType="1"/>
                </p:cNvSpPr>
                <p:nvPr/>
              </p:nvSpPr>
              <p:spPr bwMode="auto">
                <a:xfrm>
                  <a:off x="727" y="1771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2" name="Line 375"/>
                <p:cNvSpPr>
                  <a:spLocks noChangeShapeType="1"/>
                </p:cNvSpPr>
                <p:nvPr/>
              </p:nvSpPr>
              <p:spPr bwMode="auto">
                <a:xfrm>
                  <a:off x="1022" y="1712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3" name="Line 376"/>
                <p:cNvSpPr>
                  <a:spLocks noChangeShapeType="1"/>
                </p:cNvSpPr>
                <p:nvPr/>
              </p:nvSpPr>
              <p:spPr bwMode="auto">
                <a:xfrm>
                  <a:off x="725" y="1772"/>
                  <a:ext cx="298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4" name="Line 377"/>
                <p:cNvSpPr>
                  <a:spLocks noChangeShapeType="1"/>
                </p:cNvSpPr>
                <p:nvPr/>
              </p:nvSpPr>
              <p:spPr bwMode="auto">
                <a:xfrm>
                  <a:off x="1023" y="171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5" name="Rectangle 378"/>
                <p:cNvSpPr>
                  <a:spLocks noChangeArrowheads="1"/>
                </p:cNvSpPr>
                <p:nvPr/>
              </p:nvSpPr>
              <p:spPr bwMode="auto">
                <a:xfrm>
                  <a:off x="732" y="1716"/>
                  <a:ext cx="30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ccp.molecule.ChemComp.ChemAngle</a:t>
                  </a:r>
                  <a:endParaRPr lang="en-US"/>
                </a:p>
              </p:txBody>
            </p:sp>
            <p:sp>
              <p:nvSpPr>
                <p:cNvPr id="19406" name="Line 379"/>
                <p:cNvSpPr>
                  <a:spLocks noChangeShapeType="1"/>
                </p:cNvSpPr>
                <p:nvPr/>
              </p:nvSpPr>
              <p:spPr bwMode="auto">
                <a:xfrm>
                  <a:off x="730" y="173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7" name="Line 380"/>
                <p:cNvSpPr>
                  <a:spLocks noChangeShapeType="1"/>
                </p:cNvSpPr>
                <p:nvPr/>
              </p:nvSpPr>
              <p:spPr bwMode="auto">
                <a:xfrm>
                  <a:off x="730" y="1738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8" name="Line 381"/>
                <p:cNvSpPr>
                  <a:spLocks noChangeShapeType="1"/>
                </p:cNvSpPr>
                <p:nvPr/>
              </p:nvSpPr>
              <p:spPr bwMode="auto">
                <a:xfrm>
                  <a:off x="730" y="174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09" name="Line 382"/>
                <p:cNvSpPr>
                  <a:spLocks noChangeShapeType="1"/>
                </p:cNvSpPr>
                <p:nvPr/>
              </p:nvSpPr>
              <p:spPr bwMode="auto">
                <a:xfrm>
                  <a:off x="730" y="1748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10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691" y="1772"/>
                  <a:ext cx="146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11" name="Rectangle 384"/>
                <p:cNvSpPr>
                  <a:spLocks noChangeArrowheads="1"/>
                </p:cNvSpPr>
                <p:nvPr/>
              </p:nvSpPr>
              <p:spPr bwMode="auto">
                <a:xfrm>
                  <a:off x="753" y="1874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2" name="Rectangle 385"/>
                <p:cNvSpPr>
                  <a:spLocks noChangeArrowheads="1"/>
                </p:cNvSpPr>
                <p:nvPr/>
              </p:nvSpPr>
              <p:spPr bwMode="auto">
                <a:xfrm>
                  <a:off x="753" y="1874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9413" name="Rectangle 386"/>
                <p:cNvSpPr>
                  <a:spLocks noChangeArrowheads="1"/>
                </p:cNvSpPr>
                <p:nvPr/>
              </p:nvSpPr>
              <p:spPr bwMode="auto">
                <a:xfrm>
                  <a:off x="717" y="1880"/>
                  <a:ext cx="95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4" name="Rectangle 387"/>
                <p:cNvSpPr>
                  <a:spLocks noChangeArrowheads="1"/>
                </p:cNvSpPr>
                <p:nvPr/>
              </p:nvSpPr>
              <p:spPr bwMode="auto">
                <a:xfrm>
                  <a:off x="717" y="1880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9415" name="Rectangle 388"/>
                <p:cNvSpPr>
                  <a:spLocks noChangeArrowheads="1"/>
                </p:cNvSpPr>
                <p:nvPr/>
              </p:nvSpPr>
              <p:spPr bwMode="auto">
                <a:xfrm>
                  <a:off x="835" y="179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6" name="Rectangle 389"/>
                <p:cNvSpPr>
                  <a:spLocks noChangeArrowheads="1"/>
                </p:cNvSpPr>
                <p:nvPr/>
              </p:nvSpPr>
              <p:spPr bwMode="auto">
                <a:xfrm>
                  <a:off x="835" y="17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417" name="Rectangle 390"/>
                <p:cNvSpPr>
                  <a:spLocks noChangeArrowheads="1"/>
                </p:cNvSpPr>
                <p:nvPr/>
              </p:nvSpPr>
              <p:spPr bwMode="auto">
                <a:xfrm>
                  <a:off x="681" y="185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8" name="Rectangle 391"/>
                <p:cNvSpPr>
                  <a:spLocks noChangeArrowheads="1"/>
                </p:cNvSpPr>
                <p:nvPr/>
              </p:nvSpPr>
              <p:spPr bwMode="auto">
                <a:xfrm>
                  <a:off x="681" y="185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3</a:t>
                  </a:r>
                  <a:endParaRPr lang="en-US"/>
                </a:p>
              </p:txBody>
            </p:sp>
            <p:sp>
              <p:nvSpPr>
                <p:cNvPr id="19419" name="Line 392"/>
                <p:cNvSpPr>
                  <a:spLocks noChangeShapeType="1"/>
                </p:cNvSpPr>
                <p:nvPr/>
              </p:nvSpPr>
              <p:spPr bwMode="auto">
                <a:xfrm>
                  <a:off x="378" y="1264"/>
                  <a:ext cx="464" cy="44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0" name="Freeform 393"/>
                <p:cNvSpPr>
                  <a:spLocks/>
                </p:cNvSpPr>
                <p:nvPr/>
              </p:nvSpPr>
              <p:spPr bwMode="auto">
                <a:xfrm>
                  <a:off x="378" y="1264"/>
                  <a:ext cx="18" cy="17"/>
                </a:xfrm>
                <a:custGeom>
                  <a:avLst/>
                  <a:gdLst>
                    <a:gd name="T0" fmla="*/ 0 w 18"/>
                    <a:gd name="T1" fmla="*/ 0 h 17"/>
                    <a:gd name="T2" fmla="*/ 5 w 18"/>
                    <a:gd name="T3" fmla="*/ 14 h 17"/>
                    <a:gd name="T4" fmla="*/ 18 w 18"/>
                    <a:gd name="T5" fmla="*/ 17 h 17"/>
                    <a:gd name="T6" fmla="*/ 14 w 18"/>
                    <a:gd name="T7" fmla="*/ 4 h 17"/>
                    <a:gd name="T8" fmla="*/ 0 w 1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18" y="17"/>
                      </a:lnTo>
                      <a:lnTo>
                        <a:pt x="1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1" name="Line 394"/>
                <p:cNvSpPr>
                  <a:spLocks noChangeShapeType="1"/>
                </p:cNvSpPr>
                <p:nvPr/>
              </p:nvSpPr>
              <p:spPr bwMode="auto">
                <a:xfrm>
                  <a:off x="378" y="1264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2" name="Line 395"/>
                <p:cNvSpPr>
                  <a:spLocks noChangeShapeType="1"/>
                </p:cNvSpPr>
                <p:nvPr/>
              </p:nvSpPr>
              <p:spPr bwMode="auto">
                <a:xfrm>
                  <a:off x="383" y="1278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3" name="Line 396"/>
                <p:cNvSpPr>
                  <a:spLocks noChangeShapeType="1"/>
                </p:cNvSpPr>
                <p:nvPr/>
              </p:nvSpPr>
              <p:spPr bwMode="auto">
                <a:xfrm flipH="1" flipV="1">
                  <a:off x="392" y="1268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4" name="Line 397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264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25" name="Rectangle 398"/>
                <p:cNvSpPr>
                  <a:spLocks noChangeArrowheads="1"/>
                </p:cNvSpPr>
                <p:nvPr/>
              </p:nvSpPr>
              <p:spPr bwMode="auto">
                <a:xfrm>
                  <a:off x="404" y="1245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6" name="Rectangle 399"/>
                <p:cNvSpPr>
                  <a:spLocks noChangeArrowheads="1"/>
                </p:cNvSpPr>
                <p:nvPr/>
              </p:nvSpPr>
              <p:spPr bwMode="auto">
                <a:xfrm>
                  <a:off x="404" y="124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427" name="Rectangle 400"/>
                <p:cNvSpPr>
                  <a:spLocks noChangeArrowheads="1"/>
                </p:cNvSpPr>
                <p:nvPr/>
              </p:nvSpPr>
              <p:spPr bwMode="auto">
                <a:xfrm>
                  <a:off x="810" y="169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8" name="Rectangle 401"/>
                <p:cNvSpPr>
                  <a:spLocks noChangeArrowheads="1"/>
                </p:cNvSpPr>
                <p:nvPr/>
              </p:nvSpPr>
              <p:spPr bwMode="auto">
                <a:xfrm>
                  <a:off x="810" y="169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429" name="Rectangle 402"/>
                <p:cNvSpPr>
                  <a:spLocks noChangeArrowheads="1"/>
                </p:cNvSpPr>
                <p:nvPr/>
              </p:nvSpPr>
              <p:spPr bwMode="auto">
                <a:xfrm>
                  <a:off x="453" y="2194"/>
                  <a:ext cx="297" cy="174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30" name="Line 403"/>
                <p:cNvSpPr>
                  <a:spLocks noChangeShapeType="1"/>
                </p:cNvSpPr>
                <p:nvPr/>
              </p:nvSpPr>
              <p:spPr bwMode="auto">
                <a:xfrm>
                  <a:off x="454" y="2195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31" name="Line 404"/>
                <p:cNvSpPr>
                  <a:spLocks noChangeShapeType="1"/>
                </p:cNvSpPr>
                <p:nvPr/>
              </p:nvSpPr>
              <p:spPr bwMode="auto">
                <a:xfrm>
                  <a:off x="455" y="2195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32" name="Line 405"/>
                <p:cNvSpPr>
                  <a:spLocks noChangeShapeType="1"/>
                </p:cNvSpPr>
                <p:nvPr/>
              </p:nvSpPr>
              <p:spPr bwMode="auto">
                <a:xfrm>
                  <a:off x="453" y="2194"/>
                  <a:ext cx="1" cy="174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67" name="Group 607"/>
              <p:cNvGrpSpPr>
                <a:grpSpLocks/>
              </p:cNvGrpSpPr>
              <p:nvPr/>
            </p:nvGrpSpPr>
            <p:grpSpPr bwMode="auto">
              <a:xfrm>
                <a:off x="107950" y="1531938"/>
                <a:ext cx="2108200" cy="2543175"/>
                <a:chOff x="68" y="965"/>
                <a:chExt cx="1328" cy="1602"/>
              </a:xfrm>
            </p:grpSpPr>
            <p:sp>
              <p:nvSpPr>
                <p:cNvPr id="19033" name="Line 407"/>
                <p:cNvSpPr>
                  <a:spLocks noChangeShapeType="1"/>
                </p:cNvSpPr>
                <p:nvPr/>
              </p:nvSpPr>
              <p:spPr bwMode="auto">
                <a:xfrm>
                  <a:off x="454" y="2194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4" name="Line 408"/>
                <p:cNvSpPr>
                  <a:spLocks noChangeShapeType="1"/>
                </p:cNvSpPr>
                <p:nvPr/>
              </p:nvSpPr>
              <p:spPr bwMode="auto">
                <a:xfrm>
                  <a:off x="454" y="2366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5" name="Line 409"/>
                <p:cNvSpPr>
                  <a:spLocks noChangeShapeType="1"/>
                </p:cNvSpPr>
                <p:nvPr/>
              </p:nvSpPr>
              <p:spPr bwMode="auto">
                <a:xfrm>
                  <a:off x="749" y="2195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6" name="Line 410"/>
                <p:cNvSpPr>
                  <a:spLocks noChangeShapeType="1"/>
                </p:cNvSpPr>
                <p:nvPr/>
              </p:nvSpPr>
              <p:spPr bwMode="auto">
                <a:xfrm>
                  <a:off x="453" y="2368"/>
                  <a:ext cx="297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7" name="Line 411"/>
                <p:cNvSpPr>
                  <a:spLocks noChangeShapeType="1"/>
                </p:cNvSpPr>
                <p:nvPr/>
              </p:nvSpPr>
              <p:spPr bwMode="auto">
                <a:xfrm>
                  <a:off x="750" y="2194"/>
                  <a:ext cx="1" cy="174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8" name="Rectangle 412"/>
                <p:cNvSpPr>
                  <a:spLocks noChangeArrowheads="1"/>
                </p:cNvSpPr>
                <p:nvPr/>
              </p:nvSpPr>
              <p:spPr bwMode="auto">
                <a:xfrm>
                  <a:off x="460" y="2200"/>
                  <a:ext cx="3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ccp.molecule.ChemComp.ChemAtom</a:t>
                  </a:r>
                  <a:endParaRPr lang="en-US"/>
                </a:p>
              </p:txBody>
            </p:sp>
            <p:sp>
              <p:nvSpPr>
                <p:cNvPr id="19039" name="Rectangle 413"/>
                <p:cNvSpPr>
                  <a:spLocks noChangeArrowheads="1"/>
                </p:cNvSpPr>
                <p:nvPr/>
              </p:nvSpPr>
              <p:spPr bwMode="auto">
                <a:xfrm>
                  <a:off x="458" y="2225"/>
                  <a:ext cx="18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+chirality: AtomChirality</a:t>
                  </a:r>
                  <a:endParaRPr lang="en-US"/>
                </a:p>
              </p:txBody>
            </p:sp>
            <p:sp>
              <p:nvSpPr>
                <p:cNvPr id="19040" name="Rectangle 414"/>
                <p:cNvSpPr>
                  <a:spLocks noChangeArrowheads="1"/>
                </p:cNvSpPr>
                <p:nvPr/>
              </p:nvSpPr>
              <p:spPr bwMode="auto">
                <a:xfrm>
                  <a:off x="458" y="2245"/>
                  <a:ext cx="1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+nuclGroupType: Word</a:t>
                  </a:r>
                  <a:endParaRPr lang="en-US"/>
                </a:p>
              </p:txBody>
            </p:sp>
            <p:sp>
              <p:nvSpPr>
                <p:cNvPr id="19041" name="Rectangle 415"/>
                <p:cNvSpPr>
                  <a:spLocks noChangeArrowheads="1"/>
                </p:cNvSpPr>
                <p:nvPr/>
              </p:nvSpPr>
              <p:spPr bwMode="auto">
                <a:xfrm>
                  <a:off x="458" y="2265"/>
                  <a:ext cx="1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+elementSymbol: Word</a:t>
                  </a:r>
                  <a:endParaRPr lang="en-US"/>
                </a:p>
              </p:txBody>
            </p:sp>
            <p:sp>
              <p:nvSpPr>
                <p:cNvPr id="19042" name="Rectangle 416"/>
                <p:cNvSpPr>
                  <a:spLocks noChangeArrowheads="1"/>
                </p:cNvSpPr>
                <p:nvPr/>
              </p:nvSpPr>
              <p:spPr bwMode="auto">
                <a:xfrm>
                  <a:off x="458" y="2284"/>
                  <a:ext cx="16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+shortVegaType: Line</a:t>
                  </a:r>
                  <a:endParaRPr lang="en-US"/>
                </a:p>
              </p:txBody>
            </p:sp>
            <p:sp>
              <p:nvSpPr>
                <p:cNvPr id="19043" name="Rectangle 417"/>
                <p:cNvSpPr>
                  <a:spLocks noChangeArrowheads="1"/>
                </p:cNvSpPr>
                <p:nvPr/>
              </p:nvSpPr>
              <p:spPr bwMode="auto">
                <a:xfrm>
                  <a:off x="458" y="2304"/>
                  <a:ext cx="2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+waterExchangeable: Boolean = False</a:t>
                  </a:r>
                  <a:endParaRPr lang="en-US"/>
                </a:p>
              </p:txBody>
            </p:sp>
            <p:sp>
              <p:nvSpPr>
                <p:cNvPr id="19044" name="Line 418"/>
                <p:cNvSpPr>
                  <a:spLocks noChangeShapeType="1"/>
                </p:cNvSpPr>
                <p:nvPr/>
              </p:nvSpPr>
              <p:spPr bwMode="auto">
                <a:xfrm>
                  <a:off x="458" y="2220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45" name="Line 419"/>
                <p:cNvSpPr>
                  <a:spLocks noChangeShapeType="1"/>
                </p:cNvSpPr>
                <p:nvPr/>
              </p:nvSpPr>
              <p:spPr bwMode="auto">
                <a:xfrm>
                  <a:off x="458" y="2221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46" name="Rectangle 420"/>
                <p:cNvSpPr>
                  <a:spLocks noChangeArrowheads="1"/>
                </p:cNvSpPr>
                <p:nvPr/>
              </p:nvSpPr>
              <p:spPr bwMode="auto">
                <a:xfrm>
                  <a:off x="458" y="2334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+getChemElement()</a:t>
                  </a:r>
                  <a:endParaRPr lang="en-US"/>
                </a:p>
              </p:txBody>
            </p:sp>
            <p:sp>
              <p:nvSpPr>
                <p:cNvPr id="19047" name="Line 421"/>
                <p:cNvSpPr>
                  <a:spLocks noChangeShapeType="1"/>
                </p:cNvSpPr>
                <p:nvPr/>
              </p:nvSpPr>
              <p:spPr bwMode="auto">
                <a:xfrm>
                  <a:off x="458" y="2329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48" name="Line 422"/>
                <p:cNvSpPr>
                  <a:spLocks noChangeShapeType="1"/>
                </p:cNvSpPr>
                <p:nvPr/>
              </p:nvSpPr>
              <p:spPr bwMode="auto">
                <a:xfrm>
                  <a:off x="458" y="2330"/>
                  <a:ext cx="287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49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609" y="1996"/>
                  <a:ext cx="18" cy="19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0" name="Freeform 424"/>
                <p:cNvSpPr>
                  <a:spLocks/>
                </p:cNvSpPr>
                <p:nvPr/>
              </p:nvSpPr>
              <p:spPr bwMode="auto">
                <a:xfrm>
                  <a:off x="616" y="1996"/>
                  <a:ext cx="20" cy="16"/>
                </a:xfrm>
                <a:custGeom>
                  <a:avLst/>
                  <a:gdLst>
                    <a:gd name="T0" fmla="*/ 20 w 20"/>
                    <a:gd name="T1" fmla="*/ 16 h 16"/>
                    <a:gd name="T2" fmla="*/ 0 w 20"/>
                    <a:gd name="T3" fmla="*/ 13 h 16"/>
                    <a:gd name="T4" fmla="*/ 11 w 20"/>
                    <a:gd name="T5" fmla="*/ 0 h 16"/>
                    <a:gd name="T6" fmla="*/ 20 w 20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6"/>
                    <a:gd name="T14" fmla="*/ 20 w 20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6">
                      <a:moveTo>
                        <a:pt x="20" y="16"/>
                      </a:move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1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616" y="2009"/>
                  <a:ext cx="20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2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616" y="1996"/>
                  <a:ext cx="11" cy="1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3" name="Line 427"/>
                <p:cNvSpPr>
                  <a:spLocks noChangeShapeType="1"/>
                </p:cNvSpPr>
                <p:nvPr/>
              </p:nvSpPr>
              <p:spPr bwMode="auto">
                <a:xfrm>
                  <a:off x="627" y="1996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4" name="Rectangle 428"/>
                <p:cNvSpPr>
                  <a:spLocks noChangeArrowheads="1"/>
                </p:cNvSpPr>
                <p:nvPr/>
              </p:nvSpPr>
              <p:spPr bwMode="auto">
                <a:xfrm>
                  <a:off x="1035" y="2330"/>
                  <a:ext cx="323" cy="199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5" name="Line 429"/>
                <p:cNvSpPr>
                  <a:spLocks noChangeShapeType="1"/>
                </p:cNvSpPr>
                <p:nvPr/>
              </p:nvSpPr>
              <p:spPr bwMode="auto">
                <a:xfrm>
                  <a:off x="1037" y="2332"/>
                  <a:ext cx="1" cy="19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6" name="Line 430"/>
                <p:cNvSpPr>
                  <a:spLocks noChangeShapeType="1"/>
                </p:cNvSpPr>
                <p:nvPr/>
              </p:nvSpPr>
              <p:spPr bwMode="auto">
                <a:xfrm>
                  <a:off x="1038" y="2332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7" name="Line 431"/>
                <p:cNvSpPr>
                  <a:spLocks noChangeShapeType="1"/>
                </p:cNvSpPr>
                <p:nvPr/>
              </p:nvSpPr>
              <p:spPr bwMode="auto">
                <a:xfrm>
                  <a:off x="1035" y="2330"/>
                  <a:ext cx="1" cy="199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8" name="Line 432"/>
                <p:cNvSpPr>
                  <a:spLocks noChangeShapeType="1"/>
                </p:cNvSpPr>
                <p:nvPr/>
              </p:nvSpPr>
              <p:spPr bwMode="auto">
                <a:xfrm>
                  <a:off x="1037" y="2330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59" name="Line 433"/>
                <p:cNvSpPr>
                  <a:spLocks noChangeShapeType="1"/>
                </p:cNvSpPr>
                <p:nvPr/>
              </p:nvSpPr>
              <p:spPr bwMode="auto">
                <a:xfrm>
                  <a:off x="1037" y="2528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60" name="Line 434"/>
                <p:cNvSpPr>
                  <a:spLocks noChangeShapeType="1"/>
                </p:cNvSpPr>
                <p:nvPr/>
              </p:nvSpPr>
              <p:spPr bwMode="auto">
                <a:xfrm>
                  <a:off x="1357" y="2332"/>
                  <a:ext cx="1" cy="19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61" name="Line 435"/>
                <p:cNvSpPr>
                  <a:spLocks noChangeShapeType="1"/>
                </p:cNvSpPr>
                <p:nvPr/>
              </p:nvSpPr>
              <p:spPr bwMode="auto">
                <a:xfrm>
                  <a:off x="1035" y="2529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62" name="Line 436"/>
                <p:cNvSpPr>
                  <a:spLocks noChangeShapeType="1"/>
                </p:cNvSpPr>
                <p:nvPr/>
              </p:nvSpPr>
              <p:spPr bwMode="auto">
                <a:xfrm>
                  <a:off x="1358" y="2330"/>
                  <a:ext cx="1" cy="199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63" name="Rectangle 437"/>
                <p:cNvSpPr>
                  <a:spLocks noChangeArrowheads="1"/>
                </p:cNvSpPr>
                <p:nvPr/>
              </p:nvSpPr>
              <p:spPr bwMode="auto">
                <a:xfrm>
                  <a:off x="1043" y="2336"/>
                  <a:ext cx="32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ccp.molecule.ChemComp.ChemAtomSet</a:t>
                  </a:r>
                  <a:endParaRPr lang="en-US"/>
                </a:p>
              </p:txBody>
            </p:sp>
            <p:sp>
              <p:nvSpPr>
                <p:cNvPr id="19064" name="Rectangle 438"/>
                <p:cNvSpPr>
                  <a:spLocks noChangeArrowheads="1"/>
                </p:cNvSpPr>
                <p:nvPr/>
              </p:nvSpPr>
              <p:spPr bwMode="auto">
                <a:xfrm>
                  <a:off x="1040" y="2361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9065" name="Rectangle 439"/>
                <p:cNvSpPr>
                  <a:spLocks noChangeArrowheads="1"/>
                </p:cNvSpPr>
                <p:nvPr/>
              </p:nvSpPr>
              <p:spPr bwMode="auto">
                <a:xfrm>
                  <a:off x="1040" y="2381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+subType: Int = 1</a:t>
                  </a:r>
                  <a:endParaRPr lang="en-US"/>
                </a:p>
              </p:txBody>
            </p:sp>
            <p:sp>
              <p:nvSpPr>
                <p:cNvPr id="19066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40" y="2401"/>
                  <a:ext cx="1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+isEquivalent: Boolean</a:t>
                  </a:r>
                  <a:endParaRPr lang="en-US"/>
                </a:p>
              </p:txBody>
            </p:sp>
            <p:sp>
              <p:nvSpPr>
                <p:cNvPr id="19067" name="Rectangle 441"/>
                <p:cNvSpPr>
                  <a:spLocks noChangeArrowheads="1"/>
                </p:cNvSpPr>
                <p:nvPr/>
              </p:nvSpPr>
              <p:spPr bwMode="auto">
                <a:xfrm>
                  <a:off x="1040" y="2421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+isProchiral: Boolean</a:t>
                  </a:r>
                  <a:endParaRPr lang="en-US"/>
                </a:p>
              </p:txBody>
            </p:sp>
            <p:sp>
              <p:nvSpPr>
                <p:cNvPr id="19068" name="Rectangle 442"/>
                <p:cNvSpPr>
                  <a:spLocks noChangeArrowheads="1"/>
                </p:cNvSpPr>
                <p:nvPr/>
              </p:nvSpPr>
              <p:spPr bwMode="auto">
                <a:xfrm>
                  <a:off x="1040" y="2441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+distCorr: Float = 0.0</a:t>
                  </a:r>
                  <a:endParaRPr lang="en-US"/>
                </a:p>
              </p:txBody>
            </p:sp>
            <p:sp>
              <p:nvSpPr>
                <p:cNvPr id="19069" name="Rectangle 443"/>
                <p:cNvSpPr>
                  <a:spLocks noChangeArrowheads="1"/>
                </p:cNvSpPr>
                <p:nvPr/>
              </p:nvSpPr>
              <p:spPr bwMode="auto">
                <a:xfrm>
                  <a:off x="1040" y="2460"/>
                  <a:ext cx="1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+elementSymbol: Word</a:t>
                  </a:r>
                  <a:endParaRPr lang="en-US"/>
                </a:p>
              </p:txBody>
            </p:sp>
            <p:sp>
              <p:nvSpPr>
                <p:cNvPr id="19070" name="Line 444"/>
                <p:cNvSpPr>
                  <a:spLocks noChangeShapeType="1"/>
                </p:cNvSpPr>
                <p:nvPr/>
              </p:nvSpPr>
              <p:spPr bwMode="auto">
                <a:xfrm>
                  <a:off x="1040" y="2356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1" name="Line 445"/>
                <p:cNvSpPr>
                  <a:spLocks noChangeShapeType="1"/>
                </p:cNvSpPr>
                <p:nvPr/>
              </p:nvSpPr>
              <p:spPr bwMode="auto">
                <a:xfrm>
                  <a:off x="1040" y="235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2" name="Rectangle 446"/>
                <p:cNvSpPr>
                  <a:spLocks noChangeArrowheads="1"/>
                </p:cNvSpPr>
                <p:nvPr/>
              </p:nvSpPr>
              <p:spPr bwMode="auto">
                <a:xfrm>
                  <a:off x="1040" y="2490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+getElementSymbol()</a:t>
                  </a:r>
                  <a:endParaRPr lang="en-US"/>
                </a:p>
              </p:txBody>
            </p:sp>
            <p:sp>
              <p:nvSpPr>
                <p:cNvPr id="19073" name="Line 447"/>
                <p:cNvSpPr>
                  <a:spLocks noChangeShapeType="1"/>
                </p:cNvSpPr>
                <p:nvPr/>
              </p:nvSpPr>
              <p:spPr bwMode="auto">
                <a:xfrm>
                  <a:off x="1040" y="2485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4" name="Line 448"/>
                <p:cNvSpPr>
                  <a:spLocks noChangeShapeType="1"/>
                </p:cNvSpPr>
                <p:nvPr/>
              </p:nvSpPr>
              <p:spPr bwMode="auto">
                <a:xfrm>
                  <a:off x="1040" y="2487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5" name="Line 449"/>
                <p:cNvSpPr>
                  <a:spLocks noChangeShapeType="1"/>
                </p:cNvSpPr>
                <p:nvPr/>
              </p:nvSpPr>
              <p:spPr bwMode="auto">
                <a:xfrm>
                  <a:off x="1339" y="2529"/>
                  <a:ext cx="1" cy="3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6" name="Line 450"/>
                <p:cNvSpPr>
                  <a:spLocks noChangeShapeType="1"/>
                </p:cNvSpPr>
                <p:nvPr/>
              </p:nvSpPr>
              <p:spPr bwMode="auto">
                <a:xfrm>
                  <a:off x="1339" y="2566"/>
                  <a:ext cx="5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7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1395" y="2510"/>
                  <a:ext cx="1" cy="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8" name="Line 452"/>
                <p:cNvSpPr>
                  <a:spLocks noChangeShapeType="1"/>
                </p:cNvSpPr>
                <p:nvPr/>
              </p:nvSpPr>
              <p:spPr bwMode="auto">
                <a:xfrm flipH="1">
                  <a:off x="1358" y="2510"/>
                  <a:ext cx="3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79" name="Rectangle 453"/>
                <p:cNvSpPr>
                  <a:spLocks noChangeArrowheads="1"/>
                </p:cNvSpPr>
                <p:nvPr/>
              </p:nvSpPr>
              <p:spPr bwMode="auto">
                <a:xfrm>
                  <a:off x="1376" y="247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0" name="Rectangle 454"/>
                <p:cNvSpPr>
                  <a:spLocks noChangeArrowheads="1"/>
                </p:cNvSpPr>
                <p:nvPr/>
              </p:nvSpPr>
              <p:spPr bwMode="auto">
                <a:xfrm>
                  <a:off x="1376" y="247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081" name="Line 455"/>
                <p:cNvSpPr>
                  <a:spLocks noChangeShapeType="1"/>
                </p:cNvSpPr>
                <p:nvPr/>
              </p:nvSpPr>
              <p:spPr bwMode="auto">
                <a:xfrm flipH="1" flipV="1">
                  <a:off x="750" y="2318"/>
                  <a:ext cx="285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2" name="Rectangle 456"/>
                <p:cNvSpPr>
                  <a:spLocks noChangeArrowheads="1"/>
                </p:cNvSpPr>
                <p:nvPr/>
              </p:nvSpPr>
              <p:spPr bwMode="auto">
                <a:xfrm>
                  <a:off x="773" y="228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3" name="Rectangle 457"/>
                <p:cNvSpPr>
                  <a:spLocks noChangeArrowheads="1"/>
                </p:cNvSpPr>
                <p:nvPr/>
              </p:nvSpPr>
              <p:spPr bwMode="auto">
                <a:xfrm>
                  <a:off x="773" y="228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084" name="Line 458"/>
                <p:cNvSpPr>
                  <a:spLocks noChangeShapeType="1"/>
                </p:cNvSpPr>
                <p:nvPr/>
              </p:nvSpPr>
              <p:spPr bwMode="auto">
                <a:xfrm>
                  <a:off x="378" y="1322"/>
                  <a:ext cx="745" cy="10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5" name="Freeform 459"/>
                <p:cNvSpPr>
                  <a:spLocks/>
                </p:cNvSpPr>
                <p:nvPr/>
              </p:nvSpPr>
              <p:spPr bwMode="auto">
                <a:xfrm>
                  <a:off x="378" y="1322"/>
                  <a:ext cx="15" cy="20"/>
                </a:xfrm>
                <a:custGeom>
                  <a:avLst/>
                  <a:gdLst>
                    <a:gd name="T0" fmla="*/ 0 w 15"/>
                    <a:gd name="T1" fmla="*/ 0 h 20"/>
                    <a:gd name="T2" fmla="*/ 3 w 15"/>
                    <a:gd name="T3" fmla="*/ 14 h 20"/>
                    <a:gd name="T4" fmla="*/ 15 w 15"/>
                    <a:gd name="T5" fmla="*/ 20 h 20"/>
                    <a:gd name="T6" fmla="*/ 13 w 15"/>
                    <a:gd name="T7" fmla="*/ 6 h 20"/>
                    <a:gd name="T8" fmla="*/ 0 w 15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0"/>
                    <a:gd name="T17" fmla="*/ 15 w 1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0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15" y="20"/>
                      </a:lnTo>
                      <a:lnTo>
                        <a:pt x="1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6" name="Line 460"/>
                <p:cNvSpPr>
                  <a:spLocks noChangeShapeType="1"/>
                </p:cNvSpPr>
                <p:nvPr/>
              </p:nvSpPr>
              <p:spPr bwMode="auto">
                <a:xfrm>
                  <a:off x="378" y="1322"/>
                  <a:ext cx="3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7" name="Line 461"/>
                <p:cNvSpPr>
                  <a:spLocks noChangeShapeType="1"/>
                </p:cNvSpPr>
                <p:nvPr/>
              </p:nvSpPr>
              <p:spPr bwMode="auto">
                <a:xfrm>
                  <a:off x="381" y="1336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8" name="Line 462"/>
                <p:cNvSpPr>
                  <a:spLocks noChangeShapeType="1"/>
                </p:cNvSpPr>
                <p:nvPr/>
              </p:nvSpPr>
              <p:spPr bwMode="auto">
                <a:xfrm flipH="1" flipV="1">
                  <a:off x="391" y="1328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89" name="Line 463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322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90" name="Rectangle 464"/>
                <p:cNvSpPr>
                  <a:spLocks noChangeArrowheads="1"/>
                </p:cNvSpPr>
                <p:nvPr/>
              </p:nvSpPr>
              <p:spPr bwMode="auto">
                <a:xfrm>
                  <a:off x="404" y="130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1" name="Rectangle 465"/>
                <p:cNvSpPr>
                  <a:spLocks noChangeArrowheads="1"/>
                </p:cNvSpPr>
                <p:nvPr/>
              </p:nvSpPr>
              <p:spPr bwMode="auto">
                <a:xfrm>
                  <a:off x="404" y="130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092" name="Rectangle 466"/>
                <p:cNvSpPr>
                  <a:spLocks noChangeArrowheads="1"/>
                </p:cNvSpPr>
                <p:nvPr/>
              </p:nvSpPr>
              <p:spPr bwMode="auto">
                <a:xfrm>
                  <a:off x="1091" y="230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3" name="Rectangle 467"/>
                <p:cNvSpPr>
                  <a:spLocks noChangeArrowheads="1"/>
                </p:cNvSpPr>
                <p:nvPr/>
              </p:nvSpPr>
              <p:spPr bwMode="auto">
                <a:xfrm>
                  <a:off x="1091" y="230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094" name="Rectangle 468"/>
                <p:cNvSpPr>
                  <a:spLocks noChangeArrowheads="1"/>
                </p:cNvSpPr>
                <p:nvPr/>
              </p:nvSpPr>
              <p:spPr bwMode="auto">
                <a:xfrm>
                  <a:off x="167" y="1499"/>
                  <a:ext cx="298" cy="100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5" name="Line 469"/>
                <p:cNvSpPr>
                  <a:spLocks noChangeShapeType="1"/>
                </p:cNvSpPr>
                <p:nvPr/>
              </p:nvSpPr>
              <p:spPr bwMode="auto">
                <a:xfrm>
                  <a:off x="169" y="1501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96" name="Line 470"/>
                <p:cNvSpPr>
                  <a:spLocks noChangeShapeType="1"/>
                </p:cNvSpPr>
                <p:nvPr/>
              </p:nvSpPr>
              <p:spPr bwMode="auto">
                <a:xfrm>
                  <a:off x="170" y="1501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97" name="Line 471"/>
                <p:cNvSpPr>
                  <a:spLocks noChangeShapeType="1"/>
                </p:cNvSpPr>
                <p:nvPr/>
              </p:nvSpPr>
              <p:spPr bwMode="auto">
                <a:xfrm>
                  <a:off x="167" y="1499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98" name="Line 472"/>
                <p:cNvSpPr>
                  <a:spLocks noChangeShapeType="1"/>
                </p:cNvSpPr>
                <p:nvPr/>
              </p:nvSpPr>
              <p:spPr bwMode="auto">
                <a:xfrm>
                  <a:off x="169" y="1499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99" name="Line 473"/>
                <p:cNvSpPr>
                  <a:spLocks noChangeShapeType="1"/>
                </p:cNvSpPr>
                <p:nvPr/>
              </p:nvSpPr>
              <p:spPr bwMode="auto">
                <a:xfrm>
                  <a:off x="169" y="1597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0" name="Line 474"/>
                <p:cNvSpPr>
                  <a:spLocks noChangeShapeType="1"/>
                </p:cNvSpPr>
                <p:nvPr/>
              </p:nvSpPr>
              <p:spPr bwMode="auto">
                <a:xfrm>
                  <a:off x="464" y="1501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1" name="Line 475"/>
                <p:cNvSpPr>
                  <a:spLocks noChangeShapeType="1"/>
                </p:cNvSpPr>
                <p:nvPr/>
              </p:nvSpPr>
              <p:spPr bwMode="auto">
                <a:xfrm>
                  <a:off x="167" y="1599"/>
                  <a:ext cx="298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2" name="Line 476"/>
                <p:cNvSpPr>
                  <a:spLocks noChangeShapeType="1"/>
                </p:cNvSpPr>
                <p:nvPr/>
              </p:nvSpPr>
              <p:spPr bwMode="auto">
                <a:xfrm>
                  <a:off x="465" y="1499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3" name="Rectangle 477"/>
                <p:cNvSpPr>
                  <a:spLocks noChangeArrowheads="1"/>
                </p:cNvSpPr>
                <p:nvPr/>
              </p:nvSpPr>
              <p:spPr bwMode="auto">
                <a:xfrm>
                  <a:off x="176" y="1506"/>
                  <a:ext cx="3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ccp.molecule.ChemComp.ChemBond</a:t>
                  </a:r>
                  <a:endParaRPr lang="en-US"/>
                </a:p>
              </p:txBody>
            </p:sp>
            <p:sp>
              <p:nvSpPr>
                <p:cNvPr id="19104" name="Rectangle 478"/>
                <p:cNvSpPr>
                  <a:spLocks noChangeArrowheads="1"/>
                </p:cNvSpPr>
                <p:nvPr/>
              </p:nvSpPr>
              <p:spPr bwMode="auto">
                <a:xfrm>
                  <a:off x="172" y="1530"/>
                  <a:ext cx="2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+bondType: BondType = single</a:t>
                  </a:r>
                  <a:endParaRPr lang="en-US"/>
                </a:p>
              </p:txBody>
            </p:sp>
            <p:sp>
              <p:nvSpPr>
                <p:cNvPr id="19105" name="Rectangle 479"/>
                <p:cNvSpPr>
                  <a:spLocks noChangeArrowheads="1"/>
                </p:cNvSpPr>
                <p:nvPr/>
              </p:nvSpPr>
              <p:spPr bwMode="auto">
                <a:xfrm>
                  <a:off x="172" y="1550"/>
                  <a:ext cx="2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+stereochem: BondStereochemistry</a:t>
                  </a:r>
                  <a:endParaRPr lang="en-US"/>
                </a:p>
              </p:txBody>
            </p:sp>
            <p:sp>
              <p:nvSpPr>
                <p:cNvPr id="19106" name="Line 480"/>
                <p:cNvSpPr>
                  <a:spLocks noChangeShapeType="1"/>
                </p:cNvSpPr>
                <p:nvPr/>
              </p:nvSpPr>
              <p:spPr bwMode="auto">
                <a:xfrm>
                  <a:off x="172" y="152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7" name="Line 481"/>
                <p:cNvSpPr>
                  <a:spLocks noChangeShapeType="1"/>
                </p:cNvSpPr>
                <p:nvPr/>
              </p:nvSpPr>
              <p:spPr bwMode="auto">
                <a:xfrm>
                  <a:off x="172" y="1527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8" name="Line 482"/>
                <p:cNvSpPr>
                  <a:spLocks noChangeShapeType="1"/>
                </p:cNvSpPr>
                <p:nvPr/>
              </p:nvSpPr>
              <p:spPr bwMode="auto">
                <a:xfrm>
                  <a:off x="172" y="1575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09" name="Line 483"/>
                <p:cNvSpPr>
                  <a:spLocks noChangeShapeType="1"/>
                </p:cNvSpPr>
                <p:nvPr/>
              </p:nvSpPr>
              <p:spPr bwMode="auto">
                <a:xfrm>
                  <a:off x="172" y="157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0" name="Line 484"/>
                <p:cNvSpPr>
                  <a:spLocks noChangeShapeType="1"/>
                </p:cNvSpPr>
                <p:nvPr/>
              </p:nvSpPr>
              <p:spPr bwMode="auto">
                <a:xfrm flipH="1" flipV="1">
                  <a:off x="274" y="1338"/>
                  <a:ext cx="32" cy="1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1" name="Freeform 485"/>
                <p:cNvSpPr>
                  <a:spLocks/>
                </p:cNvSpPr>
                <p:nvPr/>
              </p:nvSpPr>
              <p:spPr bwMode="auto">
                <a:xfrm>
                  <a:off x="270" y="1338"/>
                  <a:ext cx="13" cy="25"/>
                </a:xfrm>
                <a:custGeom>
                  <a:avLst/>
                  <a:gdLst>
                    <a:gd name="T0" fmla="*/ 4 w 13"/>
                    <a:gd name="T1" fmla="*/ 0 h 25"/>
                    <a:gd name="T2" fmla="*/ 0 w 13"/>
                    <a:gd name="T3" fmla="*/ 14 h 25"/>
                    <a:gd name="T4" fmla="*/ 9 w 13"/>
                    <a:gd name="T5" fmla="*/ 25 h 25"/>
                    <a:gd name="T6" fmla="*/ 13 w 13"/>
                    <a:gd name="T7" fmla="*/ 11 h 25"/>
                    <a:gd name="T8" fmla="*/ 4 w 13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5"/>
                    <a:gd name="T17" fmla="*/ 13 w 13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5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9" y="25"/>
                      </a:lnTo>
                      <a:lnTo>
                        <a:pt x="13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2" name="Line 486"/>
                <p:cNvSpPr>
                  <a:spLocks noChangeShapeType="1"/>
                </p:cNvSpPr>
                <p:nvPr/>
              </p:nvSpPr>
              <p:spPr bwMode="auto">
                <a:xfrm flipH="1">
                  <a:off x="270" y="1338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3" name="Line 487"/>
                <p:cNvSpPr>
                  <a:spLocks noChangeShapeType="1"/>
                </p:cNvSpPr>
                <p:nvPr/>
              </p:nvSpPr>
              <p:spPr bwMode="auto">
                <a:xfrm>
                  <a:off x="270" y="1352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4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279" y="1349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5" name="Line 489"/>
                <p:cNvSpPr>
                  <a:spLocks noChangeShapeType="1"/>
                </p:cNvSpPr>
                <p:nvPr/>
              </p:nvSpPr>
              <p:spPr bwMode="auto">
                <a:xfrm flipH="1" flipV="1">
                  <a:off x="274" y="1338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16" name="Rectangle 490"/>
                <p:cNvSpPr>
                  <a:spLocks noChangeArrowheads="1"/>
                </p:cNvSpPr>
                <p:nvPr/>
              </p:nvSpPr>
              <p:spPr bwMode="auto">
                <a:xfrm>
                  <a:off x="278" y="146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7" name="Rectangle 491"/>
                <p:cNvSpPr>
                  <a:spLocks noChangeArrowheads="1"/>
                </p:cNvSpPr>
                <p:nvPr/>
              </p:nvSpPr>
              <p:spPr bwMode="auto">
                <a:xfrm>
                  <a:off x="278" y="146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18" name="Rectangle 492"/>
                <p:cNvSpPr>
                  <a:spLocks noChangeArrowheads="1"/>
                </p:cNvSpPr>
                <p:nvPr/>
              </p:nvSpPr>
              <p:spPr bwMode="auto">
                <a:xfrm>
                  <a:off x="296" y="135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9" name="Rectangle 493"/>
                <p:cNvSpPr>
                  <a:spLocks noChangeArrowheads="1"/>
                </p:cNvSpPr>
                <p:nvPr/>
              </p:nvSpPr>
              <p:spPr bwMode="auto">
                <a:xfrm>
                  <a:off x="296" y="135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120" name="Line 494"/>
                <p:cNvSpPr>
                  <a:spLocks noChangeShapeType="1"/>
                </p:cNvSpPr>
                <p:nvPr/>
              </p:nvSpPr>
              <p:spPr bwMode="auto">
                <a:xfrm>
                  <a:off x="356" y="1599"/>
                  <a:ext cx="237" cy="29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21" name="Rectangle 495"/>
                <p:cNvSpPr>
                  <a:spLocks noChangeArrowheads="1"/>
                </p:cNvSpPr>
                <p:nvPr/>
              </p:nvSpPr>
              <p:spPr bwMode="auto">
                <a:xfrm>
                  <a:off x="595" y="1852"/>
                  <a:ext cx="9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2" name="Rectangle 496"/>
                <p:cNvSpPr>
                  <a:spLocks noChangeArrowheads="1"/>
                </p:cNvSpPr>
                <p:nvPr/>
              </p:nvSpPr>
              <p:spPr bwMode="auto">
                <a:xfrm>
                  <a:off x="595" y="1852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9123" name="Rectangle 497"/>
                <p:cNvSpPr>
                  <a:spLocks noChangeArrowheads="1"/>
                </p:cNvSpPr>
                <p:nvPr/>
              </p:nvSpPr>
              <p:spPr bwMode="auto">
                <a:xfrm>
                  <a:off x="382" y="1601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4" name="Rectangle 498"/>
                <p:cNvSpPr>
                  <a:spLocks noChangeArrowheads="1"/>
                </p:cNvSpPr>
                <p:nvPr/>
              </p:nvSpPr>
              <p:spPr bwMode="auto">
                <a:xfrm>
                  <a:off x="382" y="160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25" name="Rectangle 499"/>
                <p:cNvSpPr>
                  <a:spLocks noChangeArrowheads="1"/>
                </p:cNvSpPr>
                <p:nvPr/>
              </p:nvSpPr>
              <p:spPr bwMode="auto">
                <a:xfrm>
                  <a:off x="554" y="1875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6" name="Rectangle 500"/>
                <p:cNvSpPr>
                  <a:spLocks noChangeArrowheads="1"/>
                </p:cNvSpPr>
                <p:nvPr/>
              </p:nvSpPr>
              <p:spPr bwMode="auto">
                <a:xfrm>
                  <a:off x="554" y="187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9127" name="Rectangle 501"/>
                <p:cNvSpPr>
                  <a:spLocks noChangeArrowheads="1"/>
                </p:cNvSpPr>
                <p:nvPr/>
              </p:nvSpPr>
              <p:spPr bwMode="auto">
                <a:xfrm>
                  <a:off x="750" y="1016"/>
                  <a:ext cx="323" cy="508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8" name="Line 502"/>
                <p:cNvSpPr>
                  <a:spLocks noChangeShapeType="1"/>
                </p:cNvSpPr>
                <p:nvPr/>
              </p:nvSpPr>
              <p:spPr bwMode="auto">
                <a:xfrm>
                  <a:off x="751" y="1017"/>
                  <a:ext cx="1" cy="50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29" name="Line 503"/>
                <p:cNvSpPr>
                  <a:spLocks noChangeShapeType="1"/>
                </p:cNvSpPr>
                <p:nvPr/>
              </p:nvSpPr>
              <p:spPr bwMode="auto">
                <a:xfrm>
                  <a:off x="753" y="1017"/>
                  <a:ext cx="318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0" name="Line 504"/>
                <p:cNvSpPr>
                  <a:spLocks noChangeShapeType="1"/>
                </p:cNvSpPr>
                <p:nvPr/>
              </p:nvSpPr>
              <p:spPr bwMode="auto">
                <a:xfrm>
                  <a:off x="750" y="1016"/>
                  <a:ext cx="1" cy="508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1" name="Line 505"/>
                <p:cNvSpPr>
                  <a:spLocks noChangeShapeType="1"/>
                </p:cNvSpPr>
                <p:nvPr/>
              </p:nvSpPr>
              <p:spPr bwMode="auto">
                <a:xfrm>
                  <a:off x="751" y="1016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2" name="Line 506"/>
                <p:cNvSpPr>
                  <a:spLocks noChangeShapeType="1"/>
                </p:cNvSpPr>
                <p:nvPr/>
              </p:nvSpPr>
              <p:spPr bwMode="auto">
                <a:xfrm>
                  <a:off x="751" y="1523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3" name="Line 507"/>
                <p:cNvSpPr>
                  <a:spLocks noChangeShapeType="1"/>
                </p:cNvSpPr>
                <p:nvPr/>
              </p:nvSpPr>
              <p:spPr bwMode="auto">
                <a:xfrm>
                  <a:off x="1071" y="1017"/>
                  <a:ext cx="1" cy="50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4" name="Line 508"/>
                <p:cNvSpPr>
                  <a:spLocks noChangeShapeType="1"/>
                </p:cNvSpPr>
                <p:nvPr/>
              </p:nvSpPr>
              <p:spPr bwMode="auto">
                <a:xfrm>
                  <a:off x="750" y="1524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5" name="Line 509"/>
                <p:cNvSpPr>
                  <a:spLocks noChangeShapeType="1"/>
                </p:cNvSpPr>
                <p:nvPr/>
              </p:nvSpPr>
              <p:spPr bwMode="auto">
                <a:xfrm>
                  <a:off x="1073" y="1016"/>
                  <a:ext cx="1" cy="508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36" name="Rectangle 510"/>
                <p:cNvSpPr>
                  <a:spLocks noChangeArrowheads="1"/>
                </p:cNvSpPr>
                <p:nvPr/>
              </p:nvSpPr>
              <p:spPr bwMode="auto">
                <a:xfrm>
                  <a:off x="755" y="1022"/>
                  <a:ext cx="3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ccp.molecule.ChemComp.ChemCompVar</a:t>
                  </a:r>
                  <a:endParaRPr lang="en-US"/>
                </a:p>
              </p:txBody>
            </p:sp>
            <p:sp>
              <p:nvSpPr>
                <p:cNvPr id="19137" name="Rectangle 511"/>
                <p:cNvSpPr>
                  <a:spLocks noChangeArrowheads="1"/>
                </p:cNvSpPr>
                <p:nvPr/>
              </p:nvSpPr>
              <p:spPr bwMode="auto">
                <a:xfrm>
                  <a:off x="755" y="1047"/>
                  <a:ext cx="2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+linking: ChemCompLinking</a:t>
                  </a:r>
                  <a:endParaRPr lang="en-US"/>
                </a:p>
              </p:txBody>
            </p:sp>
            <p:sp>
              <p:nvSpPr>
                <p:cNvPr id="19138" name="Rectangle 512"/>
                <p:cNvSpPr>
                  <a:spLocks noChangeArrowheads="1"/>
                </p:cNvSpPr>
                <p:nvPr/>
              </p:nvSpPr>
              <p:spPr bwMode="auto">
                <a:xfrm>
                  <a:off x="755" y="1067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+descriptor: Line</a:t>
                  </a:r>
                  <a:endParaRPr lang="en-US"/>
                </a:p>
              </p:txBody>
            </p:sp>
            <p:sp>
              <p:nvSpPr>
                <p:cNvPr id="19139" name="Rectangle 513"/>
                <p:cNvSpPr>
                  <a:spLocks noChangeArrowheads="1"/>
                </p:cNvSpPr>
                <p:nvPr/>
              </p:nvSpPr>
              <p:spPr bwMode="auto">
                <a:xfrm>
                  <a:off x="755" y="1086"/>
                  <a:ext cx="2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+isDefaultVar: Boolean = False</a:t>
                  </a:r>
                  <a:endParaRPr lang="en-US"/>
                </a:p>
              </p:txBody>
            </p:sp>
            <p:sp>
              <p:nvSpPr>
                <p:cNvPr id="19140" name="Rectangle 514"/>
                <p:cNvSpPr>
                  <a:spLocks noChangeArrowheads="1"/>
                </p:cNvSpPr>
                <p:nvPr/>
              </p:nvSpPr>
              <p:spPr bwMode="auto">
                <a:xfrm>
                  <a:off x="755" y="1106"/>
                  <a:ext cx="9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Text</a:t>
                  </a:r>
                  <a:endParaRPr lang="en-US"/>
                </a:p>
              </p:txBody>
            </p:sp>
            <p:sp>
              <p:nvSpPr>
                <p:cNvPr id="19141" name="Rectangle 515"/>
                <p:cNvSpPr>
                  <a:spLocks noChangeArrowheads="1"/>
                </p:cNvSpPr>
                <p:nvPr/>
              </p:nvSpPr>
              <p:spPr bwMode="auto">
                <a:xfrm>
                  <a:off x="755" y="1126"/>
                  <a:ext cx="12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+varName: Text</a:t>
                  </a:r>
                  <a:endParaRPr lang="en-US"/>
                </a:p>
              </p:txBody>
            </p:sp>
            <p:sp>
              <p:nvSpPr>
                <p:cNvPr id="19142" name="Rectangle 516"/>
                <p:cNvSpPr>
                  <a:spLocks noChangeArrowheads="1"/>
                </p:cNvSpPr>
                <p:nvPr/>
              </p:nvSpPr>
              <p:spPr bwMode="auto">
                <a:xfrm>
                  <a:off x="755" y="1146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+glycoCtCode: String</a:t>
                  </a:r>
                  <a:endParaRPr lang="en-US"/>
                </a:p>
              </p:txBody>
            </p:sp>
            <p:sp>
              <p:nvSpPr>
                <p:cNvPr id="19143" name="Rectangle 517"/>
                <p:cNvSpPr>
                  <a:spLocks noChangeArrowheads="1"/>
                </p:cNvSpPr>
                <p:nvPr/>
              </p:nvSpPr>
              <p:spPr bwMode="auto">
                <a:xfrm>
                  <a:off x="755" y="1166"/>
                  <a:ext cx="10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+formula: Line</a:t>
                  </a:r>
                  <a:endParaRPr lang="en-US"/>
                </a:p>
              </p:txBody>
            </p:sp>
            <p:sp>
              <p:nvSpPr>
                <p:cNvPr id="19144" name="Rectangle 518"/>
                <p:cNvSpPr>
                  <a:spLocks noChangeArrowheads="1"/>
                </p:cNvSpPr>
                <p:nvPr/>
              </p:nvSpPr>
              <p:spPr bwMode="auto">
                <a:xfrm>
                  <a:off x="755" y="1186"/>
                  <a:ext cx="13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+formalCharge: Int</a:t>
                  </a:r>
                  <a:endParaRPr lang="en-US"/>
                </a:p>
              </p:txBody>
            </p:sp>
            <p:sp>
              <p:nvSpPr>
                <p:cNvPr id="19145" name="Rectangle 519"/>
                <p:cNvSpPr>
                  <a:spLocks noChangeArrowheads="1"/>
                </p:cNvSpPr>
                <p:nvPr/>
              </p:nvSpPr>
              <p:spPr bwMode="auto">
                <a:xfrm>
                  <a:off x="755" y="1205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+molecularMass: Float</a:t>
                  </a:r>
                  <a:endParaRPr lang="en-US"/>
                </a:p>
              </p:txBody>
            </p:sp>
            <p:sp>
              <p:nvSpPr>
                <p:cNvPr id="19146" name="Rectangle 520"/>
                <p:cNvSpPr>
                  <a:spLocks noChangeArrowheads="1"/>
                </p:cNvSpPr>
                <p:nvPr/>
              </p:nvSpPr>
              <p:spPr bwMode="auto">
                <a:xfrm>
                  <a:off x="755" y="1225"/>
                  <a:ext cx="1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+nonStereoSmiles: String</a:t>
                  </a:r>
                  <a:endParaRPr lang="en-US"/>
                </a:p>
              </p:txBody>
            </p:sp>
            <p:sp>
              <p:nvSpPr>
                <p:cNvPr id="19147" name="Rectangle 521"/>
                <p:cNvSpPr>
                  <a:spLocks noChangeArrowheads="1"/>
                </p:cNvSpPr>
                <p:nvPr/>
              </p:nvSpPr>
              <p:spPr bwMode="auto">
                <a:xfrm>
                  <a:off x="755" y="1245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+stereoSmiles: String</a:t>
                  </a:r>
                  <a:endParaRPr lang="en-US"/>
                </a:p>
              </p:txBody>
            </p:sp>
            <p:sp>
              <p:nvSpPr>
                <p:cNvPr id="19148" name="Rectangle 522"/>
                <p:cNvSpPr>
                  <a:spLocks noChangeArrowheads="1"/>
                </p:cNvSpPr>
                <p:nvPr/>
              </p:nvSpPr>
              <p:spPr bwMode="auto">
                <a:xfrm>
                  <a:off x="755" y="1265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+isParamagnetic: Boolean</a:t>
                  </a:r>
                  <a:endParaRPr lang="en-US"/>
                </a:p>
              </p:txBody>
            </p:sp>
            <p:sp>
              <p:nvSpPr>
                <p:cNvPr id="19149" name="Rectangle 523"/>
                <p:cNvSpPr>
                  <a:spLocks noChangeArrowheads="1"/>
                </p:cNvSpPr>
                <p:nvPr/>
              </p:nvSpPr>
              <p:spPr bwMode="auto">
                <a:xfrm>
                  <a:off x="755" y="1285"/>
                  <a:ext cx="1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+isAromatic: Boolean</a:t>
                  </a:r>
                  <a:endParaRPr lang="en-US"/>
                </a:p>
              </p:txBody>
            </p:sp>
            <p:sp>
              <p:nvSpPr>
                <p:cNvPr id="19150" name="Line 524"/>
                <p:cNvSpPr>
                  <a:spLocks noChangeShapeType="1"/>
                </p:cNvSpPr>
                <p:nvPr/>
              </p:nvSpPr>
              <p:spPr bwMode="auto">
                <a:xfrm>
                  <a:off x="755" y="1042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51" name="Line 525"/>
                <p:cNvSpPr>
                  <a:spLocks noChangeShapeType="1"/>
                </p:cNvSpPr>
                <p:nvPr/>
              </p:nvSpPr>
              <p:spPr bwMode="auto">
                <a:xfrm>
                  <a:off x="755" y="1043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52" name="Rectangle 526"/>
                <p:cNvSpPr>
                  <a:spLocks noChangeArrowheads="1"/>
                </p:cNvSpPr>
                <p:nvPr/>
              </p:nvSpPr>
              <p:spPr bwMode="auto">
                <a:xfrm>
                  <a:off x="755" y="1315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+getLinkEnds()</a:t>
                  </a:r>
                  <a:endParaRPr lang="en-US"/>
                </a:p>
              </p:txBody>
            </p:sp>
            <p:sp>
              <p:nvSpPr>
                <p:cNvPr id="19153" name="Rectangle 527"/>
                <p:cNvSpPr>
                  <a:spLocks noChangeArrowheads="1"/>
                </p:cNvSpPr>
                <p:nvPr/>
              </p:nvSpPr>
              <p:spPr bwMode="auto">
                <a:xfrm>
                  <a:off x="755" y="1334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+getFormula()</a:t>
                  </a:r>
                  <a:endParaRPr lang="en-US"/>
                </a:p>
              </p:txBody>
            </p:sp>
            <p:sp>
              <p:nvSpPr>
                <p:cNvPr id="19154" name="Rectangle 528"/>
                <p:cNvSpPr>
                  <a:spLocks noChangeArrowheads="1"/>
                </p:cNvSpPr>
                <p:nvPr/>
              </p:nvSpPr>
              <p:spPr bwMode="auto">
                <a:xfrm>
                  <a:off x="755" y="1354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+getMolecularMass()</a:t>
                  </a:r>
                  <a:endParaRPr lang="en-US"/>
                </a:p>
              </p:txBody>
            </p:sp>
            <p:sp>
              <p:nvSpPr>
                <p:cNvPr id="19155" name="Rectangle 529"/>
                <p:cNvSpPr>
                  <a:spLocks noChangeArrowheads="1"/>
                </p:cNvSpPr>
                <p:nvPr/>
              </p:nvSpPr>
              <p:spPr bwMode="auto">
                <a:xfrm>
                  <a:off x="755" y="1374"/>
                  <a:ext cx="13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+getChemBonds()</a:t>
                  </a:r>
                  <a:endParaRPr lang="en-US"/>
                </a:p>
              </p:txBody>
            </p:sp>
            <p:sp>
              <p:nvSpPr>
                <p:cNvPr id="19156" name="Rectangle 530"/>
                <p:cNvSpPr>
                  <a:spLocks noChangeArrowheads="1"/>
                </p:cNvSpPr>
                <p:nvPr/>
              </p:nvSpPr>
              <p:spPr bwMode="auto">
                <a:xfrm>
                  <a:off x="755" y="1394"/>
                  <a:ext cx="1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+getChemAngles()</a:t>
                  </a:r>
                  <a:endParaRPr lang="en-US"/>
                </a:p>
              </p:txBody>
            </p:sp>
            <p:sp>
              <p:nvSpPr>
                <p:cNvPr id="19157" name="Rectangle 531"/>
                <p:cNvSpPr>
                  <a:spLocks noChangeArrowheads="1"/>
                </p:cNvSpPr>
                <p:nvPr/>
              </p:nvSpPr>
              <p:spPr bwMode="auto">
                <a:xfrm>
                  <a:off x="755" y="1414"/>
                  <a:ext cx="15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+getChemTorsions()</a:t>
                  </a:r>
                  <a:endParaRPr lang="en-US"/>
                </a:p>
              </p:txBody>
            </p:sp>
            <p:sp>
              <p:nvSpPr>
                <p:cNvPr id="19158" name="Rectangle 532"/>
                <p:cNvSpPr>
                  <a:spLocks noChangeArrowheads="1"/>
                </p:cNvSpPr>
                <p:nvPr/>
              </p:nvSpPr>
              <p:spPr bwMode="auto">
                <a:xfrm>
                  <a:off x="755" y="1434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+getChemAtomSets()</a:t>
                  </a:r>
                  <a:endParaRPr lang="en-US"/>
                </a:p>
              </p:txBody>
            </p:sp>
            <p:sp>
              <p:nvSpPr>
                <p:cNvPr id="19159" name="Rectangle 533"/>
                <p:cNvSpPr>
                  <a:spLocks noChangeArrowheads="1"/>
                </p:cNvSpPr>
                <p:nvPr/>
              </p:nvSpPr>
              <p:spPr bwMode="auto">
                <a:xfrm>
                  <a:off x="755" y="1453"/>
                  <a:ext cx="21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+getChemCompSysNames()</a:t>
                  </a:r>
                  <a:endParaRPr lang="en-US"/>
                </a:p>
              </p:txBody>
            </p:sp>
            <p:sp>
              <p:nvSpPr>
                <p:cNvPr id="19160" name="Rectangle 534"/>
                <p:cNvSpPr>
                  <a:spLocks noChangeArrowheads="1"/>
                </p:cNvSpPr>
                <p:nvPr/>
              </p:nvSpPr>
              <p:spPr bwMode="auto">
                <a:xfrm>
                  <a:off x="755" y="1473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+getName()</a:t>
                  </a:r>
                  <a:endParaRPr lang="en-US"/>
                </a:p>
              </p:txBody>
            </p:sp>
            <p:sp>
              <p:nvSpPr>
                <p:cNvPr id="19161" name="Rectangle 535"/>
                <p:cNvSpPr>
                  <a:spLocks noChangeArrowheads="1"/>
                </p:cNvSpPr>
                <p:nvPr/>
              </p:nvSpPr>
              <p:spPr bwMode="auto">
                <a:xfrm>
                  <a:off x="755" y="1493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+setName()</a:t>
                  </a:r>
                  <a:endParaRPr lang="en-US"/>
                </a:p>
              </p:txBody>
            </p:sp>
            <p:sp>
              <p:nvSpPr>
                <p:cNvPr id="19162" name="Line 536"/>
                <p:cNvSpPr>
                  <a:spLocks noChangeShapeType="1"/>
                </p:cNvSpPr>
                <p:nvPr/>
              </p:nvSpPr>
              <p:spPr bwMode="auto">
                <a:xfrm>
                  <a:off x="755" y="1310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63" name="Line 537"/>
                <p:cNvSpPr>
                  <a:spLocks noChangeShapeType="1"/>
                </p:cNvSpPr>
                <p:nvPr/>
              </p:nvSpPr>
              <p:spPr bwMode="auto">
                <a:xfrm>
                  <a:off x="755" y="1311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64" name="Line 538"/>
                <p:cNvSpPr>
                  <a:spLocks noChangeShapeType="1"/>
                </p:cNvSpPr>
                <p:nvPr/>
              </p:nvSpPr>
              <p:spPr bwMode="auto">
                <a:xfrm flipH="1">
                  <a:off x="877" y="1524"/>
                  <a:ext cx="15" cy="18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65" name="Line 539"/>
                <p:cNvSpPr>
                  <a:spLocks noChangeShapeType="1"/>
                </p:cNvSpPr>
                <p:nvPr/>
              </p:nvSpPr>
              <p:spPr bwMode="auto">
                <a:xfrm flipH="1">
                  <a:off x="877" y="1698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66" name="Line 540"/>
                <p:cNvSpPr>
                  <a:spLocks noChangeShapeType="1"/>
                </p:cNvSpPr>
                <p:nvPr/>
              </p:nvSpPr>
              <p:spPr bwMode="auto">
                <a:xfrm flipH="1" flipV="1">
                  <a:off x="872" y="1698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67" name="Rectangle 541"/>
                <p:cNvSpPr>
                  <a:spLocks noChangeArrowheads="1"/>
                </p:cNvSpPr>
                <p:nvPr/>
              </p:nvSpPr>
              <p:spPr bwMode="auto">
                <a:xfrm>
                  <a:off x="851" y="170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8" name="Rectangle 542"/>
                <p:cNvSpPr>
                  <a:spLocks noChangeArrowheads="1"/>
                </p:cNvSpPr>
                <p:nvPr/>
              </p:nvSpPr>
              <p:spPr bwMode="auto">
                <a:xfrm>
                  <a:off x="851" y="170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69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422" y="1346"/>
                  <a:ext cx="328" cy="1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0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422" y="1499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1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422" y="1488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2" name="Rectangle 546"/>
                <p:cNvSpPr>
                  <a:spLocks noChangeArrowheads="1"/>
                </p:cNvSpPr>
                <p:nvPr/>
              </p:nvSpPr>
              <p:spPr bwMode="auto">
                <a:xfrm>
                  <a:off x="410" y="145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3" name="Rectangle 547"/>
                <p:cNvSpPr>
                  <a:spLocks noChangeArrowheads="1"/>
                </p:cNvSpPr>
                <p:nvPr/>
              </p:nvSpPr>
              <p:spPr bwMode="auto">
                <a:xfrm>
                  <a:off x="410" y="145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74" name="Line 548"/>
                <p:cNvSpPr>
                  <a:spLocks noChangeShapeType="1"/>
                </p:cNvSpPr>
                <p:nvPr/>
              </p:nvSpPr>
              <p:spPr bwMode="auto">
                <a:xfrm>
                  <a:off x="973" y="1524"/>
                  <a:ext cx="199" cy="80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5" name="Line 549"/>
                <p:cNvSpPr>
                  <a:spLocks noChangeShapeType="1"/>
                </p:cNvSpPr>
                <p:nvPr/>
              </p:nvSpPr>
              <p:spPr bwMode="auto">
                <a:xfrm flipH="1">
                  <a:off x="1172" y="2317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6" name="Line 550"/>
                <p:cNvSpPr>
                  <a:spLocks noChangeShapeType="1"/>
                </p:cNvSpPr>
                <p:nvPr/>
              </p:nvSpPr>
              <p:spPr bwMode="auto">
                <a:xfrm flipH="1" flipV="1">
                  <a:off x="1163" y="2319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77" name="Rectangle 551"/>
                <p:cNvSpPr>
                  <a:spLocks noChangeArrowheads="1"/>
                </p:cNvSpPr>
                <p:nvPr/>
              </p:nvSpPr>
              <p:spPr bwMode="auto">
                <a:xfrm>
                  <a:off x="1143" y="229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8" name="Rectangle 552"/>
                <p:cNvSpPr>
                  <a:spLocks noChangeArrowheads="1"/>
                </p:cNvSpPr>
                <p:nvPr/>
              </p:nvSpPr>
              <p:spPr bwMode="auto">
                <a:xfrm>
                  <a:off x="1143" y="22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79" name="Line 553"/>
                <p:cNvSpPr>
                  <a:spLocks noChangeShapeType="1"/>
                </p:cNvSpPr>
                <p:nvPr/>
              </p:nvSpPr>
              <p:spPr bwMode="auto">
                <a:xfrm>
                  <a:off x="378" y="1153"/>
                  <a:ext cx="372" cy="8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0" name="Freeform 554"/>
                <p:cNvSpPr>
                  <a:spLocks/>
                </p:cNvSpPr>
                <p:nvPr/>
              </p:nvSpPr>
              <p:spPr bwMode="auto">
                <a:xfrm>
                  <a:off x="378" y="1150"/>
                  <a:ext cx="25" cy="12"/>
                </a:xfrm>
                <a:custGeom>
                  <a:avLst/>
                  <a:gdLst>
                    <a:gd name="T0" fmla="*/ 0 w 25"/>
                    <a:gd name="T1" fmla="*/ 3 h 12"/>
                    <a:gd name="T2" fmla="*/ 11 w 25"/>
                    <a:gd name="T3" fmla="*/ 12 h 12"/>
                    <a:gd name="T4" fmla="*/ 25 w 25"/>
                    <a:gd name="T5" fmla="*/ 8 h 12"/>
                    <a:gd name="T6" fmla="*/ 14 w 25"/>
                    <a:gd name="T7" fmla="*/ 0 h 12"/>
                    <a:gd name="T8" fmla="*/ 0 w 25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3"/>
                      </a:moveTo>
                      <a:lnTo>
                        <a:pt x="11" y="12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1" name="Line 555"/>
                <p:cNvSpPr>
                  <a:spLocks noChangeShapeType="1"/>
                </p:cNvSpPr>
                <p:nvPr/>
              </p:nvSpPr>
              <p:spPr bwMode="auto">
                <a:xfrm>
                  <a:off x="378" y="1153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2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389" y="1158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3" name="Line 557"/>
                <p:cNvSpPr>
                  <a:spLocks noChangeShapeType="1"/>
                </p:cNvSpPr>
                <p:nvPr/>
              </p:nvSpPr>
              <p:spPr bwMode="auto">
                <a:xfrm flipH="1" flipV="1">
                  <a:off x="392" y="1150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4" name="Line 558"/>
                <p:cNvSpPr>
                  <a:spLocks noChangeShapeType="1"/>
                </p:cNvSpPr>
                <p:nvPr/>
              </p:nvSpPr>
              <p:spPr bwMode="auto">
                <a:xfrm flipH="1">
                  <a:off x="378" y="1150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85" name="Rectangle 559"/>
                <p:cNvSpPr>
                  <a:spLocks noChangeArrowheads="1"/>
                </p:cNvSpPr>
                <p:nvPr/>
              </p:nvSpPr>
              <p:spPr bwMode="auto">
                <a:xfrm>
                  <a:off x="404" y="112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6" name="Rectangle 560"/>
                <p:cNvSpPr>
                  <a:spLocks noChangeArrowheads="1"/>
                </p:cNvSpPr>
                <p:nvPr/>
              </p:nvSpPr>
              <p:spPr bwMode="auto">
                <a:xfrm>
                  <a:off x="404" y="112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187" name="Rectangle 561"/>
                <p:cNvSpPr>
                  <a:spLocks noChangeArrowheads="1"/>
                </p:cNvSpPr>
                <p:nvPr/>
              </p:nvSpPr>
              <p:spPr bwMode="auto">
                <a:xfrm>
                  <a:off x="717" y="124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8" name="Rectangle 562"/>
                <p:cNvSpPr>
                  <a:spLocks noChangeArrowheads="1"/>
                </p:cNvSpPr>
                <p:nvPr/>
              </p:nvSpPr>
              <p:spPr bwMode="auto">
                <a:xfrm>
                  <a:off x="717" y="124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8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654" y="1524"/>
                  <a:ext cx="152" cy="3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90" name="Rectangle 564"/>
                <p:cNvSpPr>
                  <a:spLocks noChangeArrowheads="1"/>
                </p:cNvSpPr>
                <p:nvPr/>
              </p:nvSpPr>
              <p:spPr bwMode="auto">
                <a:xfrm>
                  <a:off x="678" y="1868"/>
                  <a:ext cx="9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1" name="Rectangle 565"/>
                <p:cNvSpPr>
                  <a:spLocks noChangeArrowheads="1"/>
                </p:cNvSpPr>
                <p:nvPr/>
              </p:nvSpPr>
              <p:spPr bwMode="auto">
                <a:xfrm>
                  <a:off x="678" y="1868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9192" name="Rectangle 566"/>
                <p:cNvSpPr>
                  <a:spLocks noChangeArrowheads="1"/>
                </p:cNvSpPr>
                <p:nvPr/>
              </p:nvSpPr>
              <p:spPr bwMode="auto">
                <a:xfrm>
                  <a:off x="637" y="185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3" name="Rectangle 567"/>
                <p:cNvSpPr>
                  <a:spLocks noChangeArrowheads="1"/>
                </p:cNvSpPr>
                <p:nvPr/>
              </p:nvSpPr>
              <p:spPr bwMode="auto">
                <a:xfrm>
                  <a:off x="637" y="185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94" name="Rectangle 568"/>
                <p:cNvSpPr>
                  <a:spLocks noChangeArrowheads="1"/>
                </p:cNvSpPr>
                <p:nvPr/>
              </p:nvSpPr>
              <p:spPr bwMode="auto">
                <a:xfrm>
                  <a:off x="816" y="154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5" name="Rectangle 569"/>
                <p:cNvSpPr>
                  <a:spLocks noChangeArrowheads="1"/>
                </p:cNvSpPr>
                <p:nvPr/>
              </p:nvSpPr>
              <p:spPr bwMode="auto">
                <a:xfrm>
                  <a:off x="816" y="154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196" name="Line 570"/>
                <p:cNvSpPr>
                  <a:spLocks noChangeShapeType="1"/>
                </p:cNvSpPr>
                <p:nvPr/>
              </p:nvSpPr>
              <p:spPr bwMode="auto">
                <a:xfrm flipH="1">
                  <a:off x="1073" y="965"/>
                  <a:ext cx="260" cy="1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97" name="Line 571"/>
                <p:cNvSpPr>
                  <a:spLocks noChangeShapeType="1"/>
                </p:cNvSpPr>
                <p:nvPr/>
              </p:nvSpPr>
              <p:spPr bwMode="auto">
                <a:xfrm flipH="1">
                  <a:off x="1073" y="1151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98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1073" y="1141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99" name="Rectangle 573"/>
                <p:cNvSpPr>
                  <a:spLocks noChangeArrowheads="1"/>
                </p:cNvSpPr>
                <p:nvPr/>
              </p:nvSpPr>
              <p:spPr bwMode="auto">
                <a:xfrm>
                  <a:off x="1101" y="118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0" name="Rectangle 574"/>
                <p:cNvSpPr>
                  <a:spLocks noChangeArrowheads="1"/>
                </p:cNvSpPr>
                <p:nvPr/>
              </p:nvSpPr>
              <p:spPr bwMode="auto">
                <a:xfrm>
                  <a:off x="1101" y="118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201" name="Rectangle 575"/>
                <p:cNvSpPr>
                  <a:spLocks noChangeArrowheads="1"/>
                </p:cNvSpPr>
                <p:nvPr/>
              </p:nvSpPr>
              <p:spPr bwMode="auto">
                <a:xfrm>
                  <a:off x="68" y="2169"/>
                  <a:ext cx="310" cy="75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2" name="Line 576"/>
                <p:cNvSpPr>
                  <a:spLocks noChangeShapeType="1"/>
                </p:cNvSpPr>
                <p:nvPr/>
              </p:nvSpPr>
              <p:spPr bwMode="auto">
                <a:xfrm>
                  <a:off x="69" y="2170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3" name="Line 577"/>
                <p:cNvSpPr>
                  <a:spLocks noChangeShapeType="1"/>
                </p:cNvSpPr>
                <p:nvPr/>
              </p:nvSpPr>
              <p:spPr bwMode="auto">
                <a:xfrm>
                  <a:off x="71" y="2170"/>
                  <a:ext cx="306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4" name="Line 578"/>
                <p:cNvSpPr>
                  <a:spLocks noChangeShapeType="1"/>
                </p:cNvSpPr>
                <p:nvPr/>
              </p:nvSpPr>
              <p:spPr bwMode="auto">
                <a:xfrm>
                  <a:off x="68" y="2169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5" name="Line 579"/>
                <p:cNvSpPr>
                  <a:spLocks noChangeShapeType="1"/>
                </p:cNvSpPr>
                <p:nvPr/>
              </p:nvSpPr>
              <p:spPr bwMode="auto">
                <a:xfrm>
                  <a:off x="69" y="2169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6" name="Line 580"/>
                <p:cNvSpPr>
                  <a:spLocks noChangeShapeType="1"/>
                </p:cNvSpPr>
                <p:nvPr/>
              </p:nvSpPr>
              <p:spPr bwMode="auto">
                <a:xfrm>
                  <a:off x="69" y="2242"/>
                  <a:ext cx="308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7" name="Line 581"/>
                <p:cNvSpPr>
                  <a:spLocks noChangeShapeType="1"/>
                </p:cNvSpPr>
                <p:nvPr/>
              </p:nvSpPr>
              <p:spPr bwMode="auto">
                <a:xfrm>
                  <a:off x="377" y="2170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8" name="Line 582"/>
                <p:cNvSpPr>
                  <a:spLocks noChangeShapeType="1"/>
                </p:cNvSpPr>
                <p:nvPr/>
              </p:nvSpPr>
              <p:spPr bwMode="auto">
                <a:xfrm>
                  <a:off x="68" y="2244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09" name="Line 583"/>
                <p:cNvSpPr>
                  <a:spLocks noChangeShapeType="1"/>
                </p:cNvSpPr>
                <p:nvPr/>
              </p:nvSpPr>
              <p:spPr bwMode="auto">
                <a:xfrm>
                  <a:off x="378" y="2169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0" name="Rectangle 584"/>
                <p:cNvSpPr>
                  <a:spLocks noChangeArrowheads="1"/>
                </p:cNvSpPr>
                <p:nvPr/>
              </p:nvSpPr>
              <p:spPr bwMode="auto">
                <a:xfrm>
                  <a:off x="73" y="2175"/>
                  <a:ext cx="3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ccp.molecule.ChemComp.ChemTorsion</a:t>
                  </a:r>
                  <a:endParaRPr lang="en-US"/>
                </a:p>
              </p:txBody>
            </p:sp>
            <p:sp>
              <p:nvSpPr>
                <p:cNvPr id="19211" name="Rectangle 585"/>
                <p:cNvSpPr>
                  <a:spLocks noChangeArrowheads="1"/>
                </p:cNvSpPr>
                <p:nvPr/>
              </p:nvSpPr>
              <p:spPr bwMode="auto">
                <a:xfrm>
                  <a:off x="73" y="2200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9212" name="Line 586"/>
                <p:cNvSpPr>
                  <a:spLocks noChangeShapeType="1"/>
                </p:cNvSpPr>
                <p:nvPr/>
              </p:nvSpPr>
              <p:spPr bwMode="auto">
                <a:xfrm>
                  <a:off x="73" y="219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3" name="Line 587"/>
                <p:cNvSpPr>
                  <a:spLocks noChangeShapeType="1"/>
                </p:cNvSpPr>
                <p:nvPr/>
              </p:nvSpPr>
              <p:spPr bwMode="auto">
                <a:xfrm>
                  <a:off x="73" y="219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4" name="Line 588"/>
                <p:cNvSpPr>
                  <a:spLocks noChangeShapeType="1"/>
                </p:cNvSpPr>
                <p:nvPr/>
              </p:nvSpPr>
              <p:spPr bwMode="auto">
                <a:xfrm>
                  <a:off x="73" y="222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5" name="Line 589"/>
                <p:cNvSpPr>
                  <a:spLocks noChangeShapeType="1"/>
                </p:cNvSpPr>
                <p:nvPr/>
              </p:nvSpPr>
              <p:spPr bwMode="auto">
                <a:xfrm>
                  <a:off x="73" y="222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6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281" y="1996"/>
                  <a:ext cx="273" cy="17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17" name="Rectangle 591"/>
                <p:cNvSpPr>
                  <a:spLocks noChangeArrowheads="1"/>
                </p:cNvSpPr>
                <p:nvPr/>
              </p:nvSpPr>
              <p:spPr bwMode="auto">
                <a:xfrm>
                  <a:off x="424" y="1991"/>
                  <a:ext cx="6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8" name="Rectangle 592"/>
                <p:cNvSpPr>
                  <a:spLocks noChangeArrowheads="1"/>
                </p:cNvSpPr>
                <p:nvPr/>
              </p:nvSpPr>
              <p:spPr bwMode="auto">
                <a:xfrm>
                  <a:off x="424" y="1990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9219" name="Rectangle 593"/>
                <p:cNvSpPr>
                  <a:spLocks noChangeArrowheads="1"/>
                </p:cNvSpPr>
                <p:nvPr/>
              </p:nvSpPr>
              <p:spPr bwMode="auto">
                <a:xfrm>
                  <a:off x="435" y="1989"/>
                  <a:ext cx="9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0" name="Rectangle 594"/>
                <p:cNvSpPr>
                  <a:spLocks noChangeArrowheads="1"/>
                </p:cNvSpPr>
                <p:nvPr/>
              </p:nvSpPr>
              <p:spPr bwMode="auto">
                <a:xfrm>
                  <a:off x="435" y="1989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9221" name="Rectangle 595"/>
                <p:cNvSpPr>
                  <a:spLocks noChangeArrowheads="1"/>
                </p:cNvSpPr>
                <p:nvPr/>
              </p:nvSpPr>
              <p:spPr bwMode="auto">
                <a:xfrm>
                  <a:off x="281" y="2125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2" name="Rectangle 596"/>
                <p:cNvSpPr>
                  <a:spLocks noChangeArrowheads="1"/>
                </p:cNvSpPr>
                <p:nvPr/>
              </p:nvSpPr>
              <p:spPr bwMode="auto">
                <a:xfrm>
                  <a:off x="281" y="212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223" name="Rectangle 597"/>
                <p:cNvSpPr>
                  <a:spLocks noChangeArrowheads="1"/>
                </p:cNvSpPr>
                <p:nvPr/>
              </p:nvSpPr>
              <p:spPr bwMode="auto">
                <a:xfrm>
                  <a:off x="548" y="2022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4" name="Rectangle 598"/>
                <p:cNvSpPr>
                  <a:spLocks noChangeArrowheads="1"/>
                </p:cNvSpPr>
                <p:nvPr/>
              </p:nvSpPr>
              <p:spPr bwMode="auto">
                <a:xfrm>
                  <a:off x="548" y="202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4</a:t>
                  </a:r>
                  <a:endParaRPr lang="en-US"/>
                </a:p>
              </p:txBody>
            </p:sp>
            <p:sp>
              <p:nvSpPr>
                <p:cNvPr id="19225" name="Line 599"/>
                <p:cNvSpPr>
                  <a:spLocks noChangeShapeType="1"/>
                </p:cNvSpPr>
                <p:nvPr/>
              </p:nvSpPr>
              <p:spPr bwMode="auto">
                <a:xfrm flipH="1">
                  <a:off x="223" y="1338"/>
                  <a:ext cx="5" cy="8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26" name="Freeform 600"/>
                <p:cNvSpPr>
                  <a:spLocks/>
                </p:cNvSpPr>
                <p:nvPr/>
              </p:nvSpPr>
              <p:spPr bwMode="auto">
                <a:xfrm>
                  <a:off x="222" y="1338"/>
                  <a:ext cx="12" cy="25"/>
                </a:xfrm>
                <a:custGeom>
                  <a:avLst/>
                  <a:gdLst>
                    <a:gd name="T0" fmla="*/ 6 w 12"/>
                    <a:gd name="T1" fmla="*/ 0 h 25"/>
                    <a:gd name="T2" fmla="*/ 0 w 12"/>
                    <a:gd name="T3" fmla="*/ 13 h 25"/>
                    <a:gd name="T4" fmla="*/ 6 w 12"/>
                    <a:gd name="T5" fmla="*/ 25 h 25"/>
                    <a:gd name="T6" fmla="*/ 12 w 12"/>
                    <a:gd name="T7" fmla="*/ 13 h 25"/>
                    <a:gd name="T8" fmla="*/ 6 w 12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5"/>
                    <a:gd name="T17" fmla="*/ 12 w 12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5">
                      <a:moveTo>
                        <a:pt x="6" y="0"/>
                      </a:moveTo>
                      <a:lnTo>
                        <a:pt x="0" y="13"/>
                      </a:lnTo>
                      <a:lnTo>
                        <a:pt x="6" y="25"/>
                      </a:lnTo>
                      <a:lnTo>
                        <a:pt x="12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27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222" y="1338"/>
                  <a:ext cx="6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28" name="Line 602"/>
                <p:cNvSpPr>
                  <a:spLocks noChangeShapeType="1"/>
                </p:cNvSpPr>
                <p:nvPr/>
              </p:nvSpPr>
              <p:spPr bwMode="auto">
                <a:xfrm>
                  <a:off x="222" y="1351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29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228" y="1351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0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228" y="1338"/>
                  <a:ext cx="6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31" name="Rectangle 605"/>
                <p:cNvSpPr>
                  <a:spLocks noChangeArrowheads="1"/>
                </p:cNvSpPr>
                <p:nvPr/>
              </p:nvSpPr>
              <p:spPr bwMode="auto">
                <a:xfrm>
                  <a:off x="247" y="135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2" name="Rectangle 606"/>
                <p:cNvSpPr>
                  <a:spLocks noChangeArrowheads="1"/>
                </p:cNvSpPr>
                <p:nvPr/>
              </p:nvSpPr>
              <p:spPr bwMode="auto">
                <a:xfrm>
                  <a:off x="247" y="135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</p:grpSp>
          <p:grpSp>
            <p:nvGrpSpPr>
              <p:cNvPr id="15568" name="Group 808"/>
              <p:cNvGrpSpPr>
                <a:grpSpLocks/>
              </p:cNvGrpSpPr>
              <p:nvPr/>
            </p:nvGrpSpPr>
            <p:grpSpPr bwMode="auto">
              <a:xfrm>
                <a:off x="9525" y="1966913"/>
                <a:ext cx="2343150" cy="2225675"/>
                <a:chOff x="6" y="1239"/>
                <a:chExt cx="1476" cy="1402"/>
              </a:xfrm>
            </p:grpSpPr>
            <p:sp>
              <p:nvSpPr>
                <p:cNvPr id="18833" name="Rectangle 608"/>
                <p:cNvSpPr>
                  <a:spLocks noChangeArrowheads="1"/>
                </p:cNvSpPr>
                <p:nvPr/>
              </p:nvSpPr>
              <p:spPr bwMode="auto">
                <a:xfrm>
                  <a:off x="198" y="213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4" name="Rectangle 609"/>
                <p:cNvSpPr>
                  <a:spLocks noChangeArrowheads="1"/>
                </p:cNvSpPr>
                <p:nvPr/>
              </p:nvSpPr>
              <p:spPr bwMode="auto">
                <a:xfrm>
                  <a:off x="198" y="213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835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250" y="1490"/>
                  <a:ext cx="500" cy="67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6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250" y="2163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7" name="Line 612"/>
                <p:cNvSpPr>
                  <a:spLocks noChangeShapeType="1"/>
                </p:cNvSpPr>
                <p:nvPr/>
              </p:nvSpPr>
              <p:spPr bwMode="auto">
                <a:xfrm flipV="1">
                  <a:off x="250" y="2156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8" name="Rectangle 613"/>
                <p:cNvSpPr>
                  <a:spLocks noChangeArrowheads="1"/>
                </p:cNvSpPr>
                <p:nvPr/>
              </p:nvSpPr>
              <p:spPr bwMode="auto">
                <a:xfrm>
                  <a:off x="224" y="213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9" name="Rectangle 614"/>
                <p:cNvSpPr>
                  <a:spLocks noChangeArrowheads="1"/>
                </p:cNvSpPr>
                <p:nvPr/>
              </p:nvSpPr>
              <p:spPr bwMode="auto">
                <a:xfrm>
                  <a:off x="224" y="213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840" name="Rectangle 615"/>
                <p:cNvSpPr>
                  <a:spLocks noChangeArrowheads="1"/>
                </p:cNvSpPr>
                <p:nvPr/>
              </p:nvSpPr>
              <p:spPr bwMode="auto">
                <a:xfrm>
                  <a:off x="19" y="2343"/>
                  <a:ext cx="384" cy="74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1" name="Line 616"/>
                <p:cNvSpPr>
                  <a:spLocks noChangeShapeType="1"/>
                </p:cNvSpPr>
                <p:nvPr/>
              </p:nvSpPr>
              <p:spPr bwMode="auto">
                <a:xfrm>
                  <a:off x="20" y="2344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2" name="Line 617"/>
                <p:cNvSpPr>
                  <a:spLocks noChangeShapeType="1"/>
                </p:cNvSpPr>
                <p:nvPr/>
              </p:nvSpPr>
              <p:spPr bwMode="auto">
                <a:xfrm>
                  <a:off x="21" y="2344"/>
                  <a:ext cx="381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3" name="Line 618"/>
                <p:cNvSpPr>
                  <a:spLocks noChangeShapeType="1"/>
                </p:cNvSpPr>
                <p:nvPr/>
              </p:nvSpPr>
              <p:spPr bwMode="auto">
                <a:xfrm>
                  <a:off x="19" y="2343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4" name="Line 619"/>
                <p:cNvSpPr>
                  <a:spLocks noChangeShapeType="1"/>
                </p:cNvSpPr>
                <p:nvPr/>
              </p:nvSpPr>
              <p:spPr bwMode="auto">
                <a:xfrm>
                  <a:off x="20" y="2343"/>
                  <a:ext cx="383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5" name="Line 620"/>
                <p:cNvSpPr>
                  <a:spLocks noChangeShapeType="1"/>
                </p:cNvSpPr>
                <p:nvPr/>
              </p:nvSpPr>
              <p:spPr bwMode="auto">
                <a:xfrm>
                  <a:off x="20" y="2416"/>
                  <a:ext cx="382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6" name="Line 621"/>
                <p:cNvSpPr>
                  <a:spLocks noChangeShapeType="1"/>
                </p:cNvSpPr>
                <p:nvPr/>
              </p:nvSpPr>
              <p:spPr bwMode="auto">
                <a:xfrm>
                  <a:off x="402" y="2344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7" name="Line 622"/>
                <p:cNvSpPr>
                  <a:spLocks noChangeShapeType="1"/>
                </p:cNvSpPr>
                <p:nvPr/>
              </p:nvSpPr>
              <p:spPr bwMode="auto">
                <a:xfrm>
                  <a:off x="19" y="2417"/>
                  <a:ext cx="384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8" name="Line 623"/>
                <p:cNvSpPr>
                  <a:spLocks noChangeShapeType="1"/>
                </p:cNvSpPr>
                <p:nvPr/>
              </p:nvSpPr>
              <p:spPr bwMode="auto">
                <a:xfrm>
                  <a:off x="403" y="2343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49" name="Rectangle 624"/>
                <p:cNvSpPr>
                  <a:spLocks noChangeArrowheads="1"/>
                </p:cNvSpPr>
                <p:nvPr/>
              </p:nvSpPr>
              <p:spPr bwMode="auto">
                <a:xfrm>
                  <a:off x="26" y="2349"/>
                  <a:ext cx="3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ccp.molecule.ChemComp.ChemTorsionSysName</a:t>
                  </a:r>
                  <a:endParaRPr lang="en-US"/>
                </a:p>
              </p:txBody>
            </p:sp>
            <p:sp>
              <p:nvSpPr>
                <p:cNvPr id="18850" name="Rectangle 625"/>
                <p:cNvSpPr>
                  <a:spLocks noChangeArrowheads="1"/>
                </p:cNvSpPr>
                <p:nvPr/>
              </p:nvSpPr>
              <p:spPr bwMode="auto">
                <a:xfrm>
                  <a:off x="24" y="2374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+sysName: Word</a:t>
                  </a:r>
                  <a:endParaRPr lang="en-US"/>
                </a:p>
              </p:txBody>
            </p:sp>
            <p:sp>
              <p:nvSpPr>
                <p:cNvPr id="18851" name="Line 626"/>
                <p:cNvSpPr>
                  <a:spLocks noChangeShapeType="1"/>
                </p:cNvSpPr>
                <p:nvPr/>
              </p:nvSpPr>
              <p:spPr bwMode="auto">
                <a:xfrm>
                  <a:off x="24" y="2369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52" name="Line 627"/>
                <p:cNvSpPr>
                  <a:spLocks noChangeShapeType="1"/>
                </p:cNvSpPr>
                <p:nvPr/>
              </p:nvSpPr>
              <p:spPr bwMode="auto">
                <a:xfrm>
                  <a:off x="24" y="2370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53" name="Line 628"/>
                <p:cNvSpPr>
                  <a:spLocks noChangeShapeType="1"/>
                </p:cNvSpPr>
                <p:nvPr/>
              </p:nvSpPr>
              <p:spPr bwMode="auto">
                <a:xfrm>
                  <a:off x="24" y="2399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54" name="Line 629"/>
                <p:cNvSpPr>
                  <a:spLocks noChangeShapeType="1"/>
                </p:cNvSpPr>
                <p:nvPr/>
              </p:nvSpPr>
              <p:spPr bwMode="auto">
                <a:xfrm>
                  <a:off x="24" y="2400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55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213" y="2244"/>
                  <a:ext cx="8" cy="9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56" name="Rectangle 631"/>
                <p:cNvSpPr>
                  <a:spLocks noChangeArrowheads="1"/>
                </p:cNvSpPr>
                <p:nvPr/>
              </p:nvSpPr>
              <p:spPr bwMode="auto">
                <a:xfrm>
                  <a:off x="233" y="2307"/>
                  <a:ext cx="8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Rectangle 632"/>
                <p:cNvSpPr>
                  <a:spLocks noChangeArrowheads="1"/>
                </p:cNvSpPr>
                <p:nvPr/>
              </p:nvSpPr>
              <p:spPr bwMode="auto">
                <a:xfrm>
                  <a:off x="233" y="2307"/>
                  <a:ext cx="9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+sysNames</a:t>
                  </a:r>
                  <a:endParaRPr lang="en-US"/>
                </a:p>
              </p:txBody>
            </p:sp>
            <p:sp>
              <p:nvSpPr>
                <p:cNvPr id="18858" name="Rectangle 633"/>
                <p:cNvSpPr>
                  <a:spLocks noChangeArrowheads="1"/>
                </p:cNvSpPr>
                <p:nvPr/>
              </p:nvSpPr>
              <p:spPr bwMode="auto">
                <a:xfrm>
                  <a:off x="238" y="226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Rectangle 634"/>
                <p:cNvSpPr>
                  <a:spLocks noChangeArrowheads="1"/>
                </p:cNvSpPr>
                <p:nvPr/>
              </p:nvSpPr>
              <p:spPr bwMode="auto">
                <a:xfrm>
                  <a:off x="238" y="226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860" name="Rectangle 635"/>
                <p:cNvSpPr>
                  <a:spLocks noChangeArrowheads="1"/>
                </p:cNvSpPr>
                <p:nvPr/>
              </p:nvSpPr>
              <p:spPr bwMode="auto">
                <a:xfrm>
                  <a:off x="190" y="230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1" name="Rectangle 636"/>
                <p:cNvSpPr>
                  <a:spLocks noChangeArrowheads="1"/>
                </p:cNvSpPr>
                <p:nvPr/>
              </p:nvSpPr>
              <p:spPr bwMode="auto">
                <a:xfrm>
                  <a:off x="190" y="230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862" name="Rectangle 637"/>
                <p:cNvSpPr>
                  <a:spLocks noChangeArrowheads="1"/>
                </p:cNvSpPr>
                <p:nvPr/>
              </p:nvSpPr>
              <p:spPr bwMode="auto">
                <a:xfrm>
                  <a:off x="750" y="2082"/>
                  <a:ext cx="285" cy="100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3" name="Line 638"/>
                <p:cNvSpPr>
                  <a:spLocks noChangeShapeType="1"/>
                </p:cNvSpPr>
                <p:nvPr/>
              </p:nvSpPr>
              <p:spPr bwMode="auto">
                <a:xfrm>
                  <a:off x="751" y="2084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4" name="Line 639"/>
                <p:cNvSpPr>
                  <a:spLocks noChangeShapeType="1"/>
                </p:cNvSpPr>
                <p:nvPr/>
              </p:nvSpPr>
              <p:spPr bwMode="auto">
                <a:xfrm>
                  <a:off x="753" y="2084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5" name="Line 640"/>
                <p:cNvSpPr>
                  <a:spLocks noChangeShapeType="1"/>
                </p:cNvSpPr>
                <p:nvPr/>
              </p:nvSpPr>
              <p:spPr bwMode="auto">
                <a:xfrm>
                  <a:off x="750" y="2082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6" name="Line 641"/>
                <p:cNvSpPr>
                  <a:spLocks noChangeShapeType="1"/>
                </p:cNvSpPr>
                <p:nvPr/>
              </p:nvSpPr>
              <p:spPr bwMode="auto">
                <a:xfrm>
                  <a:off x="751" y="2082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7" name="Line 642"/>
                <p:cNvSpPr>
                  <a:spLocks noChangeShapeType="1"/>
                </p:cNvSpPr>
                <p:nvPr/>
              </p:nvSpPr>
              <p:spPr bwMode="auto">
                <a:xfrm>
                  <a:off x="751" y="2180"/>
                  <a:ext cx="28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8" name="Line 643"/>
                <p:cNvSpPr>
                  <a:spLocks noChangeShapeType="1"/>
                </p:cNvSpPr>
                <p:nvPr/>
              </p:nvSpPr>
              <p:spPr bwMode="auto">
                <a:xfrm>
                  <a:off x="1034" y="2084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69" name="Line 644"/>
                <p:cNvSpPr>
                  <a:spLocks noChangeShapeType="1"/>
                </p:cNvSpPr>
                <p:nvPr/>
              </p:nvSpPr>
              <p:spPr bwMode="auto">
                <a:xfrm>
                  <a:off x="750" y="2182"/>
                  <a:ext cx="285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0" name="Line 645"/>
                <p:cNvSpPr>
                  <a:spLocks noChangeShapeType="1"/>
                </p:cNvSpPr>
                <p:nvPr/>
              </p:nvSpPr>
              <p:spPr bwMode="auto">
                <a:xfrm>
                  <a:off x="1035" y="2082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1" name="Rectangle 646"/>
                <p:cNvSpPr>
                  <a:spLocks noChangeArrowheads="1"/>
                </p:cNvSpPr>
                <p:nvPr/>
              </p:nvSpPr>
              <p:spPr bwMode="auto">
                <a:xfrm>
                  <a:off x="756" y="2088"/>
                  <a:ext cx="2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ccp.molecule.ChemComp.LinkAtom</a:t>
                  </a:r>
                  <a:endParaRPr lang="en-US"/>
                </a:p>
              </p:txBody>
            </p:sp>
            <p:sp>
              <p:nvSpPr>
                <p:cNvPr id="18872" name="Rectangle 647"/>
                <p:cNvSpPr>
                  <a:spLocks noChangeArrowheads="1"/>
                </p:cNvSpPr>
                <p:nvPr/>
              </p:nvSpPr>
              <p:spPr bwMode="auto">
                <a:xfrm>
                  <a:off x="755" y="2113"/>
                  <a:ext cx="1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+elementSymbol: Word</a:t>
                  </a:r>
                  <a:endParaRPr lang="en-US"/>
                </a:p>
              </p:txBody>
            </p:sp>
            <p:sp>
              <p:nvSpPr>
                <p:cNvPr id="18873" name="Line 648"/>
                <p:cNvSpPr>
                  <a:spLocks noChangeShapeType="1"/>
                </p:cNvSpPr>
                <p:nvPr/>
              </p:nvSpPr>
              <p:spPr bwMode="auto">
                <a:xfrm>
                  <a:off x="755" y="2108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4" name="Line 649"/>
                <p:cNvSpPr>
                  <a:spLocks noChangeShapeType="1"/>
                </p:cNvSpPr>
                <p:nvPr/>
              </p:nvSpPr>
              <p:spPr bwMode="auto">
                <a:xfrm>
                  <a:off x="755" y="2110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5" name="Rectangle 650"/>
                <p:cNvSpPr>
                  <a:spLocks noChangeArrowheads="1"/>
                </p:cNvSpPr>
                <p:nvPr/>
              </p:nvSpPr>
              <p:spPr bwMode="auto">
                <a:xfrm>
                  <a:off x="755" y="2143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+getElementSymbol()</a:t>
                  </a:r>
                  <a:endParaRPr lang="en-US"/>
                </a:p>
              </p:txBody>
            </p:sp>
            <p:sp>
              <p:nvSpPr>
                <p:cNvPr id="18876" name="Line 651"/>
                <p:cNvSpPr>
                  <a:spLocks noChangeShapeType="1"/>
                </p:cNvSpPr>
                <p:nvPr/>
              </p:nvSpPr>
              <p:spPr bwMode="auto">
                <a:xfrm>
                  <a:off x="755" y="2138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7" name="Line 652"/>
                <p:cNvSpPr>
                  <a:spLocks noChangeShapeType="1"/>
                </p:cNvSpPr>
                <p:nvPr/>
              </p:nvSpPr>
              <p:spPr bwMode="auto">
                <a:xfrm>
                  <a:off x="755" y="2139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8" name="Line 653"/>
                <p:cNvSpPr>
                  <a:spLocks noChangeShapeType="1"/>
                </p:cNvSpPr>
                <p:nvPr/>
              </p:nvSpPr>
              <p:spPr bwMode="auto">
                <a:xfrm flipH="1" flipV="1">
                  <a:off x="702" y="1996"/>
                  <a:ext cx="121" cy="8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79" name="Freeform 654"/>
                <p:cNvSpPr>
                  <a:spLocks/>
                </p:cNvSpPr>
                <p:nvPr/>
              </p:nvSpPr>
              <p:spPr bwMode="auto">
                <a:xfrm>
                  <a:off x="702" y="1996"/>
                  <a:ext cx="17" cy="16"/>
                </a:xfrm>
                <a:custGeom>
                  <a:avLst/>
                  <a:gdLst>
                    <a:gd name="T0" fmla="*/ 17 w 17"/>
                    <a:gd name="T1" fmla="*/ 0 h 16"/>
                    <a:gd name="T2" fmla="*/ 6 w 17"/>
                    <a:gd name="T3" fmla="*/ 16 h 16"/>
                    <a:gd name="T4" fmla="*/ 0 w 17"/>
                    <a:gd name="T5" fmla="*/ 0 h 16"/>
                    <a:gd name="T6" fmla="*/ 17 w 17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6"/>
                    <a:gd name="T14" fmla="*/ 17 w 17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6">
                      <a:moveTo>
                        <a:pt x="17" y="0"/>
                      </a:move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0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708" y="1996"/>
                  <a:ext cx="11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1" name="Line 656"/>
                <p:cNvSpPr>
                  <a:spLocks noChangeShapeType="1"/>
                </p:cNvSpPr>
                <p:nvPr/>
              </p:nvSpPr>
              <p:spPr bwMode="auto">
                <a:xfrm flipH="1" flipV="1">
                  <a:off x="702" y="1996"/>
                  <a:ext cx="6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2" name="Line 657"/>
                <p:cNvSpPr>
                  <a:spLocks noChangeShapeType="1"/>
                </p:cNvSpPr>
                <p:nvPr/>
              </p:nvSpPr>
              <p:spPr bwMode="auto">
                <a:xfrm>
                  <a:off x="702" y="1996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3" name="Rectangle 658"/>
                <p:cNvSpPr>
                  <a:spLocks noChangeArrowheads="1"/>
                </p:cNvSpPr>
                <p:nvPr/>
              </p:nvSpPr>
              <p:spPr bwMode="auto">
                <a:xfrm>
                  <a:off x="1184" y="2082"/>
                  <a:ext cx="273" cy="100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4" name="Line 659"/>
                <p:cNvSpPr>
                  <a:spLocks noChangeShapeType="1"/>
                </p:cNvSpPr>
                <p:nvPr/>
              </p:nvSpPr>
              <p:spPr bwMode="auto">
                <a:xfrm>
                  <a:off x="1185" y="2084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5" name="Line 660"/>
                <p:cNvSpPr>
                  <a:spLocks noChangeShapeType="1"/>
                </p:cNvSpPr>
                <p:nvPr/>
              </p:nvSpPr>
              <p:spPr bwMode="auto">
                <a:xfrm>
                  <a:off x="1187" y="2084"/>
                  <a:ext cx="26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6" name="Line 661"/>
                <p:cNvSpPr>
                  <a:spLocks noChangeShapeType="1"/>
                </p:cNvSpPr>
                <p:nvPr/>
              </p:nvSpPr>
              <p:spPr bwMode="auto">
                <a:xfrm>
                  <a:off x="1184" y="2082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7" name="Line 662"/>
                <p:cNvSpPr>
                  <a:spLocks noChangeShapeType="1"/>
                </p:cNvSpPr>
                <p:nvPr/>
              </p:nvSpPr>
              <p:spPr bwMode="auto">
                <a:xfrm>
                  <a:off x="1185" y="2082"/>
                  <a:ext cx="272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8" name="Line 663"/>
                <p:cNvSpPr>
                  <a:spLocks noChangeShapeType="1"/>
                </p:cNvSpPr>
                <p:nvPr/>
              </p:nvSpPr>
              <p:spPr bwMode="auto">
                <a:xfrm>
                  <a:off x="1185" y="2180"/>
                  <a:ext cx="271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89" name="Line 664"/>
                <p:cNvSpPr>
                  <a:spLocks noChangeShapeType="1"/>
                </p:cNvSpPr>
                <p:nvPr/>
              </p:nvSpPr>
              <p:spPr bwMode="auto">
                <a:xfrm>
                  <a:off x="1456" y="2084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0" name="Line 665"/>
                <p:cNvSpPr>
                  <a:spLocks noChangeShapeType="1"/>
                </p:cNvSpPr>
                <p:nvPr/>
              </p:nvSpPr>
              <p:spPr bwMode="auto">
                <a:xfrm>
                  <a:off x="1184" y="2182"/>
                  <a:ext cx="273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1" name="Line 666"/>
                <p:cNvSpPr>
                  <a:spLocks noChangeShapeType="1"/>
                </p:cNvSpPr>
                <p:nvPr/>
              </p:nvSpPr>
              <p:spPr bwMode="auto">
                <a:xfrm>
                  <a:off x="1457" y="2082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2" name="Rectangle 667"/>
                <p:cNvSpPr>
                  <a:spLocks noChangeArrowheads="1"/>
                </p:cNvSpPr>
                <p:nvPr/>
              </p:nvSpPr>
              <p:spPr bwMode="auto">
                <a:xfrm>
                  <a:off x="1192" y="2088"/>
                  <a:ext cx="27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ccp.molecule.ChemComp.LinkEnd</a:t>
                  </a:r>
                  <a:endParaRPr lang="en-US"/>
                </a:p>
              </p:txBody>
            </p:sp>
            <p:sp>
              <p:nvSpPr>
                <p:cNvPr id="18893" name="Rectangle 668"/>
                <p:cNvSpPr>
                  <a:spLocks noChangeArrowheads="1"/>
                </p:cNvSpPr>
                <p:nvPr/>
              </p:nvSpPr>
              <p:spPr bwMode="auto">
                <a:xfrm>
                  <a:off x="1189" y="2113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+linkCode: Word</a:t>
                  </a:r>
                  <a:endParaRPr lang="en-US"/>
                </a:p>
              </p:txBody>
            </p:sp>
            <p:sp>
              <p:nvSpPr>
                <p:cNvPr id="18894" name="Line 669"/>
                <p:cNvSpPr>
                  <a:spLocks noChangeShapeType="1"/>
                </p:cNvSpPr>
                <p:nvPr/>
              </p:nvSpPr>
              <p:spPr bwMode="auto">
                <a:xfrm>
                  <a:off x="1189" y="210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5" name="Line 670"/>
                <p:cNvSpPr>
                  <a:spLocks noChangeShapeType="1"/>
                </p:cNvSpPr>
                <p:nvPr/>
              </p:nvSpPr>
              <p:spPr bwMode="auto">
                <a:xfrm>
                  <a:off x="1189" y="2110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6" name="Rectangle 671"/>
                <p:cNvSpPr>
                  <a:spLocks noChangeArrowheads="1"/>
                </p:cNvSpPr>
                <p:nvPr/>
              </p:nvSpPr>
              <p:spPr bwMode="auto">
                <a:xfrm>
                  <a:off x="1189" y="2143"/>
                  <a:ext cx="1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+getChemCompVars()</a:t>
                  </a:r>
                  <a:endParaRPr lang="en-US"/>
                </a:p>
              </p:txBody>
            </p:sp>
            <p:sp>
              <p:nvSpPr>
                <p:cNvPr id="18897" name="Line 672"/>
                <p:cNvSpPr>
                  <a:spLocks noChangeShapeType="1"/>
                </p:cNvSpPr>
                <p:nvPr/>
              </p:nvSpPr>
              <p:spPr bwMode="auto">
                <a:xfrm>
                  <a:off x="1189" y="213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8" name="Line 673"/>
                <p:cNvSpPr>
                  <a:spLocks noChangeShapeType="1"/>
                </p:cNvSpPr>
                <p:nvPr/>
              </p:nvSpPr>
              <p:spPr bwMode="auto">
                <a:xfrm>
                  <a:off x="1189" y="2139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99" name="Line 674"/>
                <p:cNvSpPr>
                  <a:spLocks noChangeShapeType="1"/>
                </p:cNvSpPr>
                <p:nvPr/>
              </p:nvSpPr>
              <p:spPr bwMode="auto">
                <a:xfrm flipH="1">
                  <a:off x="750" y="2160"/>
                  <a:ext cx="434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00" name="Rectangle 675"/>
                <p:cNvSpPr>
                  <a:spLocks noChangeArrowheads="1"/>
                </p:cNvSpPr>
                <p:nvPr/>
              </p:nvSpPr>
              <p:spPr bwMode="auto">
                <a:xfrm>
                  <a:off x="1038" y="2127"/>
                  <a:ext cx="12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1" name="Rectangle 676"/>
                <p:cNvSpPr>
                  <a:spLocks noChangeArrowheads="1"/>
                </p:cNvSpPr>
                <p:nvPr/>
              </p:nvSpPr>
              <p:spPr bwMode="auto">
                <a:xfrm>
                  <a:off x="1038" y="2127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+boundLinkEnds</a:t>
                  </a:r>
                  <a:endParaRPr lang="en-US"/>
                </a:p>
              </p:txBody>
            </p:sp>
            <p:sp>
              <p:nvSpPr>
                <p:cNvPr id="18902" name="Rectangle 677"/>
                <p:cNvSpPr>
                  <a:spLocks noChangeArrowheads="1"/>
                </p:cNvSpPr>
                <p:nvPr/>
              </p:nvSpPr>
              <p:spPr bwMode="auto">
                <a:xfrm>
                  <a:off x="773" y="2265"/>
                  <a:ext cx="136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3" name="Rectangle 678"/>
                <p:cNvSpPr>
                  <a:spLocks noChangeArrowheads="1"/>
                </p:cNvSpPr>
                <p:nvPr/>
              </p:nvSpPr>
              <p:spPr bwMode="auto">
                <a:xfrm>
                  <a:off x="773" y="2265"/>
                  <a:ext cx="1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+boundChemAtom</a:t>
                  </a:r>
                  <a:endParaRPr lang="en-US"/>
                </a:p>
              </p:txBody>
            </p:sp>
            <p:sp>
              <p:nvSpPr>
                <p:cNvPr id="18904" name="Rectangle 679"/>
                <p:cNvSpPr>
                  <a:spLocks noChangeArrowheads="1"/>
                </p:cNvSpPr>
                <p:nvPr/>
              </p:nvSpPr>
              <p:spPr bwMode="auto">
                <a:xfrm>
                  <a:off x="1163" y="218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5" name="Rectangle 680"/>
                <p:cNvSpPr>
                  <a:spLocks noChangeArrowheads="1"/>
                </p:cNvSpPr>
                <p:nvPr/>
              </p:nvSpPr>
              <p:spPr bwMode="auto">
                <a:xfrm>
                  <a:off x="1163" y="218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06" name="Rectangle 681"/>
                <p:cNvSpPr>
                  <a:spLocks noChangeArrowheads="1"/>
                </p:cNvSpPr>
                <p:nvPr/>
              </p:nvSpPr>
              <p:spPr bwMode="auto">
                <a:xfrm>
                  <a:off x="765" y="220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7" name="Rectangle 682"/>
                <p:cNvSpPr>
                  <a:spLocks noChangeArrowheads="1"/>
                </p:cNvSpPr>
                <p:nvPr/>
              </p:nvSpPr>
              <p:spPr bwMode="auto">
                <a:xfrm>
                  <a:off x="765" y="220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08" name="Line 683"/>
                <p:cNvSpPr>
                  <a:spLocks noChangeShapeType="1"/>
                </p:cNvSpPr>
                <p:nvPr/>
              </p:nvSpPr>
              <p:spPr bwMode="auto">
                <a:xfrm flipH="1">
                  <a:off x="1035" y="2132"/>
                  <a:ext cx="14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09" name="Rectangle 684"/>
                <p:cNvSpPr>
                  <a:spLocks noChangeArrowheads="1"/>
                </p:cNvSpPr>
                <p:nvPr/>
              </p:nvSpPr>
              <p:spPr bwMode="auto">
                <a:xfrm>
                  <a:off x="1054" y="2095"/>
                  <a:ext cx="11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0" name="Rectangle 685"/>
                <p:cNvSpPr>
                  <a:spLocks noChangeArrowheads="1"/>
                </p:cNvSpPr>
                <p:nvPr/>
              </p:nvSpPr>
              <p:spPr bwMode="auto">
                <a:xfrm>
                  <a:off x="1054" y="2095"/>
                  <a:ext cx="1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+boundLinkEnd</a:t>
                  </a:r>
                  <a:endParaRPr lang="en-US"/>
                </a:p>
              </p:txBody>
            </p:sp>
            <p:sp>
              <p:nvSpPr>
                <p:cNvPr id="18911" name="Rectangle 686"/>
                <p:cNvSpPr>
                  <a:spLocks noChangeArrowheads="1"/>
                </p:cNvSpPr>
                <p:nvPr/>
              </p:nvSpPr>
              <p:spPr bwMode="auto">
                <a:xfrm>
                  <a:off x="1054" y="2151"/>
                  <a:ext cx="124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2" name="Rectangle 687"/>
                <p:cNvSpPr>
                  <a:spLocks noChangeArrowheads="1"/>
                </p:cNvSpPr>
                <p:nvPr/>
              </p:nvSpPr>
              <p:spPr bwMode="auto">
                <a:xfrm>
                  <a:off x="1054" y="2150"/>
                  <a:ext cx="1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+boundLinkAtom</a:t>
                  </a:r>
                  <a:endParaRPr lang="en-US"/>
                </a:p>
              </p:txBody>
            </p:sp>
            <p:sp>
              <p:nvSpPr>
                <p:cNvPr id="18913" name="Rectangle 688"/>
                <p:cNvSpPr>
                  <a:spLocks noChangeArrowheads="1"/>
                </p:cNvSpPr>
                <p:nvPr/>
              </p:nvSpPr>
              <p:spPr bwMode="auto">
                <a:xfrm>
                  <a:off x="1054" y="2095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4" name="Rectangle 689"/>
                <p:cNvSpPr>
                  <a:spLocks noChangeArrowheads="1"/>
                </p:cNvSpPr>
                <p:nvPr/>
              </p:nvSpPr>
              <p:spPr bwMode="auto">
                <a:xfrm>
                  <a:off x="1054" y="209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15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1032" y="1524"/>
                  <a:ext cx="265" cy="5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16" name="Rectangle 691"/>
                <p:cNvSpPr>
                  <a:spLocks noChangeArrowheads="1"/>
                </p:cNvSpPr>
                <p:nvPr/>
              </p:nvSpPr>
              <p:spPr bwMode="auto">
                <a:xfrm>
                  <a:off x="1293" y="209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7" name="Rectangle 692"/>
                <p:cNvSpPr>
                  <a:spLocks noChangeArrowheads="1"/>
                </p:cNvSpPr>
                <p:nvPr/>
              </p:nvSpPr>
              <p:spPr bwMode="auto">
                <a:xfrm>
                  <a:off x="1293" y="209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18" name="Rectangle 693"/>
                <p:cNvSpPr>
                  <a:spLocks noChangeArrowheads="1"/>
                </p:cNvSpPr>
                <p:nvPr/>
              </p:nvSpPr>
              <p:spPr bwMode="auto">
                <a:xfrm>
                  <a:off x="1030" y="150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9" name="Rectangle 694"/>
                <p:cNvSpPr>
                  <a:spLocks noChangeArrowheads="1"/>
                </p:cNvSpPr>
                <p:nvPr/>
              </p:nvSpPr>
              <p:spPr bwMode="auto">
                <a:xfrm>
                  <a:off x="1030" y="150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20" name="Line 695"/>
                <p:cNvSpPr>
                  <a:spLocks noChangeShapeType="1"/>
                </p:cNvSpPr>
                <p:nvPr/>
              </p:nvSpPr>
              <p:spPr bwMode="auto">
                <a:xfrm flipH="1">
                  <a:off x="750" y="2160"/>
                  <a:ext cx="434" cy="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21" name="Rectangle 696"/>
                <p:cNvSpPr>
                  <a:spLocks noChangeArrowheads="1"/>
                </p:cNvSpPr>
                <p:nvPr/>
              </p:nvSpPr>
              <p:spPr bwMode="auto">
                <a:xfrm>
                  <a:off x="1038" y="2127"/>
                  <a:ext cx="12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2" name="Rectangle 697"/>
                <p:cNvSpPr>
                  <a:spLocks noChangeArrowheads="1"/>
                </p:cNvSpPr>
                <p:nvPr/>
              </p:nvSpPr>
              <p:spPr bwMode="auto">
                <a:xfrm>
                  <a:off x="1038" y="2127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+remoteLinkEnds</a:t>
                  </a:r>
                  <a:endParaRPr lang="en-US"/>
                </a:p>
              </p:txBody>
            </p:sp>
            <p:sp>
              <p:nvSpPr>
                <p:cNvPr id="18923" name="Rectangle 698"/>
                <p:cNvSpPr>
                  <a:spLocks noChangeArrowheads="1"/>
                </p:cNvSpPr>
                <p:nvPr/>
              </p:nvSpPr>
              <p:spPr bwMode="auto">
                <a:xfrm>
                  <a:off x="773" y="2265"/>
                  <a:ext cx="141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4" name="Rectangle 699"/>
                <p:cNvSpPr>
                  <a:spLocks noChangeArrowheads="1"/>
                </p:cNvSpPr>
                <p:nvPr/>
              </p:nvSpPr>
              <p:spPr bwMode="auto">
                <a:xfrm>
                  <a:off x="773" y="2265"/>
                  <a:ext cx="1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+remoteChemAtom</a:t>
                  </a:r>
                  <a:endParaRPr lang="en-US"/>
                </a:p>
              </p:txBody>
            </p:sp>
            <p:sp>
              <p:nvSpPr>
                <p:cNvPr id="18925" name="Rectangle 700"/>
                <p:cNvSpPr>
                  <a:spLocks noChangeArrowheads="1"/>
                </p:cNvSpPr>
                <p:nvPr/>
              </p:nvSpPr>
              <p:spPr bwMode="auto">
                <a:xfrm>
                  <a:off x="1163" y="218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6" name="Rectangle 701"/>
                <p:cNvSpPr>
                  <a:spLocks noChangeArrowheads="1"/>
                </p:cNvSpPr>
                <p:nvPr/>
              </p:nvSpPr>
              <p:spPr bwMode="auto">
                <a:xfrm>
                  <a:off x="1163" y="218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27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1035" y="2132"/>
                  <a:ext cx="14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28" name="Rectangle 703"/>
                <p:cNvSpPr>
                  <a:spLocks noChangeArrowheads="1"/>
                </p:cNvSpPr>
                <p:nvPr/>
              </p:nvSpPr>
              <p:spPr bwMode="auto">
                <a:xfrm>
                  <a:off x="1048" y="2095"/>
                  <a:ext cx="11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9" name="Rectangle 704"/>
                <p:cNvSpPr>
                  <a:spLocks noChangeArrowheads="1"/>
                </p:cNvSpPr>
                <p:nvPr/>
              </p:nvSpPr>
              <p:spPr bwMode="auto">
                <a:xfrm>
                  <a:off x="1048" y="2095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+remoteLinkEnd</a:t>
                  </a:r>
                  <a:endParaRPr lang="en-US"/>
                </a:p>
              </p:txBody>
            </p:sp>
            <p:sp>
              <p:nvSpPr>
                <p:cNvPr id="18930" name="Rectangle 705"/>
                <p:cNvSpPr>
                  <a:spLocks noChangeArrowheads="1"/>
                </p:cNvSpPr>
                <p:nvPr/>
              </p:nvSpPr>
              <p:spPr bwMode="auto">
                <a:xfrm>
                  <a:off x="1054" y="2151"/>
                  <a:ext cx="129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1" name="Rectangle 706"/>
                <p:cNvSpPr>
                  <a:spLocks noChangeArrowheads="1"/>
                </p:cNvSpPr>
                <p:nvPr/>
              </p:nvSpPr>
              <p:spPr bwMode="auto">
                <a:xfrm>
                  <a:off x="1054" y="2150"/>
                  <a:ext cx="13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+remoteLinkAtom</a:t>
                  </a:r>
                  <a:endParaRPr lang="en-US"/>
                </a:p>
              </p:txBody>
            </p:sp>
            <p:sp>
              <p:nvSpPr>
                <p:cNvPr id="18932" name="Line 707"/>
                <p:cNvSpPr>
                  <a:spLocks noChangeShapeType="1"/>
                </p:cNvSpPr>
                <p:nvPr/>
              </p:nvSpPr>
              <p:spPr bwMode="auto">
                <a:xfrm>
                  <a:off x="378" y="1259"/>
                  <a:ext cx="889" cy="8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3" name="Freeform 708"/>
                <p:cNvSpPr>
                  <a:spLocks/>
                </p:cNvSpPr>
                <p:nvPr/>
              </p:nvSpPr>
              <p:spPr bwMode="auto">
                <a:xfrm>
                  <a:off x="378" y="1259"/>
                  <a:ext cx="19" cy="17"/>
                </a:xfrm>
                <a:custGeom>
                  <a:avLst/>
                  <a:gdLst>
                    <a:gd name="T0" fmla="*/ 0 w 19"/>
                    <a:gd name="T1" fmla="*/ 0 h 17"/>
                    <a:gd name="T2" fmla="*/ 5 w 19"/>
                    <a:gd name="T3" fmla="*/ 12 h 17"/>
                    <a:gd name="T4" fmla="*/ 19 w 19"/>
                    <a:gd name="T5" fmla="*/ 17 h 17"/>
                    <a:gd name="T6" fmla="*/ 14 w 19"/>
                    <a:gd name="T7" fmla="*/ 4 h 17"/>
                    <a:gd name="T8" fmla="*/ 0 w 1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7"/>
                    <a:gd name="T17" fmla="*/ 19 w 1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7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9" y="17"/>
                      </a:lnTo>
                      <a:lnTo>
                        <a:pt x="1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4" name="Line 709"/>
                <p:cNvSpPr>
                  <a:spLocks noChangeShapeType="1"/>
                </p:cNvSpPr>
                <p:nvPr/>
              </p:nvSpPr>
              <p:spPr bwMode="auto">
                <a:xfrm>
                  <a:off x="378" y="1259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5" name="Line 710"/>
                <p:cNvSpPr>
                  <a:spLocks noChangeShapeType="1"/>
                </p:cNvSpPr>
                <p:nvPr/>
              </p:nvSpPr>
              <p:spPr bwMode="auto">
                <a:xfrm>
                  <a:off x="383" y="1271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6" name="Line 711"/>
                <p:cNvSpPr>
                  <a:spLocks noChangeShapeType="1"/>
                </p:cNvSpPr>
                <p:nvPr/>
              </p:nvSpPr>
              <p:spPr bwMode="auto">
                <a:xfrm flipH="1" flipV="1">
                  <a:off x="392" y="1263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7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259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38" name="Rectangle 713"/>
                <p:cNvSpPr>
                  <a:spLocks noChangeArrowheads="1"/>
                </p:cNvSpPr>
                <p:nvPr/>
              </p:nvSpPr>
              <p:spPr bwMode="auto">
                <a:xfrm>
                  <a:off x="404" y="123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9" name="Rectangle 714"/>
                <p:cNvSpPr>
                  <a:spLocks noChangeArrowheads="1"/>
                </p:cNvSpPr>
                <p:nvPr/>
              </p:nvSpPr>
              <p:spPr bwMode="auto">
                <a:xfrm>
                  <a:off x="404" y="123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40" name="Rectangle 715"/>
                <p:cNvSpPr>
                  <a:spLocks noChangeArrowheads="1"/>
                </p:cNvSpPr>
                <p:nvPr/>
              </p:nvSpPr>
              <p:spPr bwMode="auto">
                <a:xfrm>
                  <a:off x="1235" y="2065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1" name="Rectangle 716"/>
                <p:cNvSpPr>
                  <a:spLocks noChangeArrowheads="1"/>
                </p:cNvSpPr>
                <p:nvPr/>
              </p:nvSpPr>
              <p:spPr bwMode="auto">
                <a:xfrm>
                  <a:off x="1235" y="206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42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1339" y="1698"/>
                  <a:ext cx="143" cy="3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43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1339" y="2072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44" name="Line 719"/>
                <p:cNvSpPr>
                  <a:spLocks noChangeShapeType="1"/>
                </p:cNvSpPr>
                <p:nvPr/>
              </p:nvSpPr>
              <p:spPr bwMode="auto">
                <a:xfrm flipH="1" flipV="1">
                  <a:off x="1338" y="206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45" name="Rectangle 720"/>
                <p:cNvSpPr>
                  <a:spLocks noChangeArrowheads="1"/>
                </p:cNvSpPr>
                <p:nvPr/>
              </p:nvSpPr>
              <p:spPr bwMode="auto">
                <a:xfrm>
                  <a:off x="1316" y="204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6" name="Rectangle 721"/>
                <p:cNvSpPr>
                  <a:spLocks noChangeArrowheads="1"/>
                </p:cNvSpPr>
                <p:nvPr/>
              </p:nvSpPr>
              <p:spPr bwMode="auto">
                <a:xfrm>
                  <a:off x="1316" y="204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47" name="Rectangle 722"/>
                <p:cNvSpPr>
                  <a:spLocks noChangeArrowheads="1"/>
                </p:cNvSpPr>
                <p:nvPr/>
              </p:nvSpPr>
              <p:spPr bwMode="auto">
                <a:xfrm>
                  <a:off x="577" y="2492"/>
                  <a:ext cx="322" cy="99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" name="Line 723"/>
                <p:cNvSpPr>
                  <a:spLocks noChangeShapeType="1"/>
                </p:cNvSpPr>
                <p:nvPr/>
              </p:nvSpPr>
              <p:spPr bwMode="auto">
                <a:xfrm>
                  <a:off x="578" y="2493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49" name="Line 724"/>
                <p:cNvSpPr>
                  <a:spLocks noChangeShapeType="1"/>
                </p:cNvSpPr>
                <p:nvPr/>
              </p:nvSpPr>
              <p:spPr bwMode="auto">
                <a:xfrm>
                  <a:off x="579" y="2493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0" name="Line 725"/>
                <p:cNvSpPr>
                  <a:spLocks noChangeShapeType="1"/>
                </p:cNvSpPr>
                <p:nvPr/>
              </p:nvSpPr>
              <p:spPr bwMode="auto">
                <a:xfrm>
                  <a:off x="577" y="2492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1" name="Line 726"/>
                <p:cNvSpPr>
                  <a:spLocks noChangeShapeType="1"/>
                </p:cNvSpPr>
                <p:nvPr/>
              </p:nvSpPr>
              <p:spPr bwMode="auto">
                <a:xfrm>
                  <a:off x="578" y="2492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2" name="Line 727"/>
                <p:cNvSpPr>
                  <a:spLocks noChangeShapeType="1"/>
                </p:cNvSpPr>
                <p:nvPr/>
              </p:nvSpPr>
              <p:spPr bwMode="auto">
                <a:xfrm>
                  <a:off x="578" y="2590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3" name="Line 728"/>
                <p:cNvSpPr>
                  <a:spLocks noChangeShapeType="1"/>
                </p:cNvSpPr>
                <p:nvPr/>
              </p:nvSpPr>
              <p:spPr bwMode="auto">
                <a:xfrm>
                  <a:off x="898" y="2493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4" name="Line 729"/>
                <p:cNvSpPr>
                  <a:spLocks noChangeShapeType="1"/>
                </p:cNvSpPr>
                <p:nvPr/>
              </p:nvSpPr>
              <p:spPr bwMode="auto">
                <a:xfrm>
                  <a:off x="577" y="2591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5" name="Line 730"/>
                <p:cNvSpPr>
                  <a:spLocks noChangeShapeType="1"/>
                </p:cNvSpPr>
                <p:nvPr/>
              </p:nvSpPr>
              <p:spPr bwMode="auto">
                <a:xfrm>
                  <a:off x="899" y="2492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6" name="Rectangle 731"/>
                <p:cNvSpPr>
                  <a:spLocks noChangeArrowheads="1"/>
                </p:cNvSpPr>
                <p:nvPr/>
              </p:nvSpPr>
              <p:spPr bwMode="auto">
                <a:xfrm>
                  <a:off x="582" y="2498"/>
                  <a:ext cx="3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ccp.molecule.ChemComp.NamingSystem</a:t>
                  </a:r>
                  <a:endParaRPr lang="en-US"/>
                </a:p>
              </p:txBody>
            </p:sp>
            <p:sp>
              <p:nvSpPr>
                <p:cNvPr id="18957" name="Rectangle 732"/>
                <p:cNvSpPr>
                  <a:spLocks noChangeArrowheads="1"/>
                </p:cNvSpPr>
                <p:nvPr/>
              </p:nvSpPr>
              <p:spPr bwMode="auto">
                <a:xfrm>
                  <a:off x="582" y="2522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8958" name="Line 733"/>
                <p:cNvSpPr>
                  <a:spLocks noChangeShapeType="1"/>
                </p:cNvSpPr>
                <p:nvPr/>
              </p:nvSpPr>
              <p:spPr bwMode="auto">
                <a:xfrm>
                  <a:off x="582" y="2518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59" name="Line 734"/>
                <p:cNvSpPr>
                  <a:spLocks noChangeShapeType="1"/>
                </p:cNvSpPr>
                <p:nvPr/>
              </p:nvSpPr>
              <p:spPr bwMode="auto">
                <a:xfrm>
                  <a:off x="582" y="2519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0" name="Rectangle 735"/>
                <p:cNvSpPr>
                  <a:spLocks noChangeArrowheads="1"/>
                </p:cNvSpPr>
                <p:nvPr/>
              </p:nvSpPr>
              <p:spPr bwMode="auto">
                <a:xfrm>
                  <a:off x="582" y="2552"/>
                  <a:ext cx="23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+getMainChemCompSysName()</a:t>
                  </a:r>
                  <a:endParaRPr lang="en-US"/>
                </a:p>
              </p:txBody>
            </p:sp>
            <p:sp>
              <p:nvSpPr>
                <p:cNvPr id="18961" name="Line 736"/>
                <p:cNvSpPr>
                  <a:spLocks noChangeShapeType="1"/>
                </p:cNvSpPr>
                <p:nvPr/>
              </p:nvSpPr>
              <p:spPr bwMode="auto">
                <a:xfrm>
                  <a:off x="582" y="2547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2" name="Line 737"/>
                <p:cNvSpPr>
                  <a:spLocks noChangeShapeType="1"/>
                </p:cNvSpPr>
                <p:nvPr/>
              </p:nvSpPr>
              <p:spPr bwMode="auto">
                <a:xfrm>
                  <a:off x="582" y="2549"/>
                  <a:ext cx="312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3" name="Line 738"/>
                <p:cNvSpPr>
                  <a:spLocks noChangeShapeType="1"/>
                </p:cNvSpPr>
                <p:nvPr/>
              </p:nvSpPr>
              <p:spPr bwMode="auto">
                <a:xfrm flipH="1">
                  <a:off x="366" y="2551"/>
                  <a:ext cx="211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4" name="Freeform 739"/>
                <p:cNvSpPr>
                  <a:spLocks/>
                </p:cNvSpPr>
                <p:nvPr/>
              </p:nvSpPr>
              <p:spPr bwMode="auto">
                <a:xfrm>
                  <a:off x="552" y="2546"/>
                  <a:ext cx="25" cy="13"/>
                </a:xfrm>
                <a:custGeom>
                  <a:avLst/>
                  <a:gdLst>
                    <a:gd name="T0" fmla="*/ 25 w 25"/>
                    <a:gd name="T1" fmla="*/ 5 h 13"/>
                    <a:gd name="T2" fmla="*/ 12 w 25"/>
                    <a:gd name="T3" fmla="*/ 0 h 13"/>
                    <a:gd name="T4" fmla="*/ 0 w 25"/>
                    <a:gd name="T5" fmla="*/ 6 h 13"/>
                    <a:gd name="T6" fmla="*/ 12 w 25"/>
                    <a:gd name="T7" fmla="*/ 13 h 13"/>
                    <a:gd name="T8" fmla="*/ 25 w 25"/>
                    <a:gd name="T9" fmla="*/ 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25" y="5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12" y="13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5" name="Line 740"/>
                <p:cNvSpPr>
                  <a:spLocks noChangeShapeType="1"/>
                </p:cNvSpPr>
                <p:nvPr/>
              </p:nvSpPr>
              <p:spPr bwMode="auto">
                <a:xfrm flipH="1" flipV="1">
                  <a:off x="564" y="2546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6" name="Line 741"/>
                <p:cNvSpPr>
                  <a:spLocks noChangeShapeType="1"/>
                </p:cNvSpPr>
                <p:nvPr/>
              </p:nvSpPr>
              <p:spPr bwMode="auto">
                <a:xfrm flipH="1">
                  <a:off x="552" y="2546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7" name="Line 742"/>
                <p:cNvSpPr>
                  <a:spLocks noChangeShapeType="1"/>
                </p:cNvSpPr>
                <p:nvPr/>
              </p:nvSpPr>
              <p:spPr bwMode="auto">
                <a:xfrm>
                  <a:off x="552" y="2552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8" name="Line 743"/>
                <p:cNvSpPr>
                  <a:spLocks noChangeShapeType="1"/>
                </p:cNvSpPr>
                <p:nvPr/>
              </p:nvSpPr>
              <p:spPr bwMode="auto">
                <a:xfrm flipV="1">
                  <a:off x="564" y="2551"/>
                  <a:ext cx="1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69" name="Rectangle 744"/>
                <p:cNvSpPr>
                  <a:spLocks noChangeArrowheads="1"/>
                </p:cNvSpPr>
                <p:nvPr/>
              </p:nvSpPr>
              <p:spPr bwMode="auto">
                <a:xfrm>
                  <a:off x="547" y="257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" name="Rectangle 745"/>
                <p:cNvSpPr>
                  <a:spLocks noChangeArrowheads="1"/>
                </p:cNvSpPr>
                <p:nvPr/>
              </p:nvSpPr>
              <p:spPr bwMode="auto">
                <a:xfrm>
                  <a:off x="547" y="257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71" name="Rectangle 746"/>
                <p:cNvSpPr>
                  <a:spLocks noChangeArrowheads="1"/>
                </p:cNvSpPr>
                <p:nvPr/>
              </p:nvSpPr>
              <p:spPr bwMode="auto">
                <a:xfrm>
                  <a:off x="383" y="2524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" name="Rectangle 747"/>
                <p:cNvSpPr>
                  <a:spLocks noChangeArrowheads="1"/>
                </p:cNvSpPr>
                <p:nvPr/>
              </p:nvSpPr>
              <p:spPr bwMode="auto">
                <a:xfrm>
                  <a:off x="383" y="252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73" name="Line 748"/>
                <p:cNvSpPr>
                  <a:spLocks noChangeShapeType="1"/>
                </p:cNvSpPr>
                <p:nvPr/>
              </p:nvSpPr>
              <p:spPr bwMode="auto">
                <a:xfrm>
                  <a:off x="880" y="2591"/>
                  <a:ext cx="1" cy="3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74" name="Line 749"/>
                <p:cNvSpPr>
                  <a:spLocks noChangeShapeType="1"/>
                </p:cNvSpPr>
                <p:nvPr/>
              </p:nvSpPr>
              <p:spPr bwMode="auto">
                <a:xfrm>
                  <a:off x="880" y="2628"/>
                  <a:ext cx="5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75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936" y="2572"/>
                  <a:ext cx="1" cy="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76" name="Line 751"/>
                <p:cNvSpPr>
                  <a:spLocks noChangeShapeType="1"/>
                </p:cNvSpPr>
                <p:nvPr/>
              </p:nvSpPr>
              <p:spPr bwMode="auto">
                <a:xfrm flipH="1">
                  <a:off x="899" y="2572"/>
                  <a:ext cx="3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77" name="Rectangle 752"/>
                <p:cNvSpPr>
                  <a:spLocks noChangeArrowheads="1"/>
                </p:cNvSpPr>
                <p:nvPr/>
              </p:nvSpPr>
              <p:spPr bwMode="auto">
                <a:xfrm>
                  <a:off x="744" y="2609"/>
                  <a:ext cx="12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" name="Rectangle 753"/>
                <p:cNvSpPr>
                  <a:spLocks noChangeArrowheads="1"/>
                </p:cNvSpPr>
                <p:nvPr/>
              </p:nvSpPr>
              <p:spPr bwMode="auto">
                <a:xfrm>
                  <a:off x="744" y="2609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+atomReference</a:t>
                  </a:r>
                  <a:endParaRPr lang="en-US"/>
                </a:p>
              </p:txBody>
            </p:sp>
            <p:sp>
              <p:nvSpPr>
                <p:cNvPr id="18979" name="Rectangle 754"/>
                <p:cNvSpPr>
                  <a:spLocks noChangeArrowheads="1"/>
                </p:cNvSpPr>
                <p:nvPr/>
              </p:nvSpPr>
              <p:spPr bwMode="auto">
                <a:xfrm>
                  <a:off x="918" y="2591"/>
                  <a:ext cx="15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0" name="Rectangle 755"/>
                <p:cNvSpPr>
                  <a:spLocks noChangeArrowheads="1"/>
                </p:cNvSpPr>
                <p:nvPr/>
              </p:nvSpPr>
              <p:spPr bwMode="auto">
                <a:xfrm>
                  <a:off x="918" y="2591"/>
                  <a:ext cx="16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+atomVariantSystems</a:t>
                  </a:r>
                  <a:endParaRPr lang="en-US"/>
                </a:p>
              </p:txBody>
            </p:sp>
            <p:sp>
              <p:nvSpPr>
                <p:cNvPr id="18981" name="Rectangle 756"/>
                <p:cNvSpPr>
                  <a:spLocks noChangeArrowheads="1"/>
                </p:cNvSpPr>
                <p:nvPr/>
              </p:nvSpPr>
              <p:spPr bwMode="auto">
                <a:xfrm>
                  <a:off x="918" y="253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" name="Rectangle 757"/>
                <p:cNvSpPr>
                  <a:spLocks noChangeArrowheads="1"/>
                </p:cNvSpPr>
                <p:nvPr/>
              </p:nvSpPr>
              <p:spPr bwMode="auto">
                <a:xfrm>
                  <a:off x="918" y="253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83" name="Line 758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2417"/>
                  <a:ext cx="245" cy="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4" name="Freeform 759"/>
                <p:cNvSpPr>
                  <a:spLocks/>
                </p:cNvSpPr>
                <p:nvPr/>
              </p:nvSpPr>
              <p:spPr bwMode="auto">
                <a:xfrm>
                  <a:off x="553" y="2482"/>
                  <a:ext cx="24" cy="12"/>
                </a:xfrm>
                <a:custGeom>
                  <a:avLst/>
                  <a:gdLst>
                    <a:gd name="T0" fmla="*/ 24 w 24"/>
                    <a:gd name="T1" fmla="*/ 10 h 12"/>
                    <a:gd name="T2" fmla="*/ 14 w 24"/>
                    <a:gd name="T3" fmla="*/ 0 h 12"/>
                    <a:gd name="T4" fmla="*/ 0 w 24"/>
                    <a:gd name="T5" fmla="*/ 2 h 12"/>
                    <a:gd name="T6" fmla="*/ 10 w 24"/>
                    <a:gd name="T7" fmla="*/ 12 h 12"/>
                    <a:gd name="T8" fmla="*/ 24 w 24"/>
                    <a:gd name="T9" fmla="*/ 1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24" y="10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2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5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567" y="2482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6" name="Line 761"/>
                <p:cNvSpPr>
                  <a:spLocks noChangeShapeType="1"/>
                </p:cNvSpPr>
                <p:nvPr/>
              </p:nvSpPr>
              <p:spPr bwMode="auto">
                <a:xfrm flipH="1">
                  <a:off x="553" y="2482"/>
                  <a:ext cx="14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7" name="Line 762"/>
                <p:cNvSpPr>
                  <a:spLocks noChangeShapeType="1"/>
                </p:cNvSpPr>
                <p:nvPr/>
              </p:nvSpPr>
              <p:spPr bwMode="auto">
                <a:xfrm>
                  <a:off x="553" y="2484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8" name="Line 763"/>
                <p:cNvSpPr>
                  <a:spLocks noChangeShapeType="1"/>
                </p:cNvSpPr>
                <p:nvPr/>
              </p:nvSpPr>
              <p:spPr bwMode="auto">
                <a:xfrm flipV="1">
                  <a:off x="563" y="2492"/>
                  <a:ext cx="14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89" name="Rectangle 764"/>
                <p:cNvSpPr>
                  <a:spLocks noChangeArrowheads="1"/>
                </p:cNvSpPr>
                <p:nvPr/>
              </p:nvSpPr>
              <p:spPr bwMode="auto">
                <a:xfrm>
                  <a:off x="541" y="250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" name="Rectangle 765"/>
                <p:cNvSpPr>
                  <a:spLocks noChangeArrowheads="1"/>
                </p:cNvSpPr>
                <p:nvPr/>
              </p:nvSpPr>
              <p:spPr bwMode="auto">
                <a:xfrm>
                  <a:off x="541" y="250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991" name="Rectangle 766"/>
                <p:cNvSpPr>
                  <a:spLocks noChangeArrowheads="1"/>
                </p:cNvSpPr>
                <p:nvPr/>
              </p:nvSpPr>
              <p:spPr bwMode="auto">
                <a:xfrm>
                  <a:off x="356" y="240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2" name="Rectangle 767"/>
                <p:cNvSpPr>
                  <a:spLocks noChangeArrowheads="1"/>
                </p:cNvSpPr>
                <p:nvPr/>
              </p:nvSpPr>
              <p:spPr bwMode="auto">
                <a:xfrm>
                  <a:off x="356" y="240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993" name="Line 768"/>
                <p:cNvSpPr>
                  <a:spLocks noChangeShapeType="1"/>
                </p:cNvSpPr>
                <p:nvPr/>
              </p:nvSpPr>
              <p:spPr bwMode="auto">
                <a:xfrm>
                  <a:off x="868" y="2591"/>
                  <a:ext cx="1" cy="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94" name="Line 769"/>
                <p:cNvSpPr>
                  <a:spLocks noChangeShapeType="1"/>
                </p:cNvSpPr>
                <p:nvPr/>
              </p:nvSpPr>
              <p:spPr bwMode="auto">
                <a:xfrm>
                  <a:off x="868" y="2640"/>
                  <a:ext cx="8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95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949" y="2560"/>
                  <a:ext cx="1" cy="8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96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899" y="2560"/>
                  <a:ext cx="5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97" name="Rectangle 772"/>
                <p:cNvSpPr>
                  <a:spLocks noChangeArrowheads="1"/>
                </p:cNvSpPr>
                <p:nvPr/>
              </p:nvSpPr>
              <p:spPr bwMode="auto">
                <a:xfrm>
                  <a:off x="670" y="2609"/>
                  <a:ext cx="17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8" name="Rectangle 773"/>
                <p:cNvSpPr>
                  <a:spLocks noChangeArrowheads="1"/>
                </p:cNvSpPr>
                <p:nvPr/>
              </p:nvSpPr>
              <p:spPr bwMode="auto">
                <a:xfrm>
                  <a:off x="670" y="2609"/>
                  <a:ext cx="1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+atomSetVariantSystems</a:t>
                  </a:r>
                  <a:endParaRPr lang="en-US"/>
                </a:p>
              </p:txBody>
            </p:sp>
            <p:sp>
              <p:nvSpPr>
                <p:cNvPr id="18999" name="Rectangle 774"/>
                <p:cNvSpPr>
                  <a:spLocks noChangeArrowheads="1"/>
                </p:cNvSpPr>
                <p:nvPr/>
              </p:nvSpPr>
              <p:spPr bwMode="auto">
                <a:xfrm>
                  <a:off x="918" y="2578"/>
                  <a:ext cx="14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0" name="Rectangle 775"/>
                <p:cNvSpPr>
                  <a:spLocks noChangeArrowheads="1"/>
                </p:cNvSpPr>
                <p:nvPr/>
              </p:nvSpPr>
              <p:spPr bwMode="auto">
                <a:xfrm>
                  <a:off x="918" y="2578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+atomSetReference</a:t>
                  </a:r>
                  <a:endParaRPr lang="en-US"/>
                </a:p>
              </p:txBody>
            </p:sp>
            <p:sp>
              <p:nvSpPr>
                <p:cNvPr id="19001" name="Rectangle 776"/>
                <p:cNvSpPr>
                  <a:spLocks noChangeArrowheads="1"/>
                </p:cNvSpPr>
                <p:nvPr/>
              </p:nvSpPr>
              <p:spPr bwMode="auto">
                <a:xfrm>
                  <a:off x="887" y="260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2" name="Rectangle 777"/>
                <p:cNvSpPr>
                  <a:spLocks noChangeArrowheads="1"/>
                </p:cNvSpPr>
                <p:nvPr/>
              </p:nvSpPr>
              <p:spPr bwMode="auto">
                <a:xfrm>
                  <a:off x="887" y="260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003" name="Line 778"/>
                <p:cNvSpPr>
                  <a:spLocks noChangeShapeType="1"/>
                </p:cNvSpPr>
                <p:nvPr/>
              </p:nvSpPr>
              <p:spPr bwMode="auto">
                <a:xfrm>
                  <a:off x="308" y="1338"/>
                  <a:ext cx="412" cy="11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4" name="Freeform 779"/>
                <p:cNvSpPr>
                  <a:spLocks/>
                </p:cNvSpPr>
                <p:nvPr/>
              </p:nvSpPr>
              <p:spPr bwMode="auto">
                <a:xfrm>
                  <a:off x="306" y="1338"/>
                  <a:ext cx="11" cy="24"/>
                </a:xfrm>
                <a:custGeom>
                  <a:avLst/>
                  <a:gdLst>
                    <a:gd name="T0" fmla="*/ 2 w 11"/>
                    <a:gd name="T1" fmla="*/ 0 h 24"/>
                    <a:gd name="T2" fmla="*/ 0 w 11"/>
                    <a:gd name="T3" fmla="*/ 14 h 24"/>
                    <a:gd name="T4" fmla="*/ 10 w 11"/>
                    <a:gd name="T5" fmla="*/ 24 h 24"/>
                    <a:gd name="T6" fmla="*/ 11 w 11"/>
                    <a:gd name="T7" fmla="*/ 10 h 24"/>
                    <a:gd name="T8" fmla="*/ 2 w 1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4"/>
                    <a:gd name="T17" fmla="*/ 11 w 1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4">
                      <a:moveTo>
                        <a:pt x="2" y="0"/>
                      </a:moveTo>
                      <a:lnTo>
                        <a:pt x="0" y="14"/>
                      </a:lnTo>
                      <a:lnTo>
                        <a:pt x="10" y="24"/>
                      </a:lnTo>
                      <a:lnTo>
                        <a:pt x="11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5" name="Line 780"/>
                <p:cNvSpPr>
                  <a:spLocks noChangeShapeType="1"/>
                </p:cNvSpPr>
                <p:nvPr/>
              </p:nvSpPr>
              <p:spPr bwMode="auto">
                <a:xfrm flipH="1">
                  <a:off x="306" y="1338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6" name="Line 781"/>
                <p:cNvSpPr>
                  <a:spLocks noChangeShapeType="1"/>
                </p:cNvSpPr>
                <p:nvPr/>
              </p:nvSpPr>
              <p:spPr bwMode="auto">
                <a:xfrm>
                  <a:off x="306" y="1352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7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316" y="1348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8" name="Line 783"/>
                <p:cNvSpPr>
                  <a:spLocks noChangeShapeType="1"/>
                </p:cNvSpPr>
                <p:nvPr/>
              </p:nvSpPr>
              <p:spPr bwMode="auto">
                <a:xfrm flipH="1" flipV="1">
                  <a:off x="308" y="1338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09" name="Rectangle 784"/>
                <p:cNvSpPr>
                  <a:spLocks noChangeArrowheads="1"/>
                </p:cNvSpPr>
                <p:nvPr/>
              </p:nvSpPr>
              <p:spPr bwMode="auto">
                <a:xfrm>
                  <a:off x="331" y="134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0" name="Rectangle 785"/>
                <p:cNvSpPr>
                  <a:spLocks noChangeArrowheads="1"/>
                </p:cNvSpPr>
                <p:nvPr/>
              </p:nvSpPr>
              <p:spPr bwMode="auto">
                <a:xfrm>
                  <a:off x="331" y="134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9011" name="Rectangle 786"/>
                <p:cNvSpPr>
                  <a:spLocks noChangeArrowheads="1"/>
                </p:cNvSpPr>
                <p:nvPr/>
              </p:nvSpPr>
              <p:spPr bwMode="auto">
                <a:xfrm>
                  <a:off x="691" y="246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2" name="Rectangle 787"/>
                <p:cNvSpPr>
                  <a:spLocks noChangeArrowheads="1"/>
                </p:cNvSpPr>
                <p:nvPr/>
              </p:nvSpPr>
              <p:spPr bwMode="auto">
                <a:xfrm>
                  <a:off x="691" y="246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9013" name="Rectangle 788"/>
                <p:cNvSpPr>
                  <a:spLocks noChangeArrowheads="1"/>
                </p:cNvSpPr>
                <p:nvPr/>
              </p:nvSpPr>
              <p:spPr bwMode="auto">
                <a:xfrm>
                  <a:off x="6" y="1785"/>
                  <a:ext cx="335" cy="161"/>
                </a:xfrm>
                <a:prstGeom prst="rect">
                  <a:avLst/>
                </a:prstGeom>
                <a:solidFill>
                  <a:srgbClr val="00CCCC"/>
                </a:solidFill>
                <a:ln w="0">
                  <a:solidFill>
                    <a:srgbClr val="00CC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4" name="Line 789"/>
                <p:cNvSpPr>
                  <a:spLocks noChangeShapeType="1"/>
                </p:cNvSpPr>
                <p:nvPr/>
              </p:nvSpPr>
              <p:spPr bwMode="auto">
                <a:xfrm>
                  <a:off x="7" y="1786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15" name="Line 790"/>
                <p:cNvSpPr>
                  <a:spLocks noChangeShapeType="1"/>
                </p:cNvSpPr>
                <p:nvPr/>
              </p:nvSpPr>
              <p:spPr bwMode="auto">
                <a:xfrm>
                  <a:off x="9" y="1786"/>
                  <a:ext cx="331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16" name="Line 791"/>
                <p:cNvSpPr>
                  <a:spLocks noChangeShapeType="1"/>
                </p:cNvSpPr>
                <p:nvPr/>
              </p:nvSpPr>
              <p:spPr bwMode="auto">
                <a:xfrm>
                  <a:off x="6" y="1785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17" name="Line 792"/>
                <p:cNvSpPr>
                  <a:spLocks noChangeShapeType="1"/>
                </p:cNvSpPr>
                <p:nvPr/>
              </p:nvSpPr>
              <p:spPr bwMode="auto">
                <a:xfrm>
                  <a:off x="7" y="1785"/>
                  <a:ext cx="334" cy="1"/>
                </a:xfrm>
                <a:prstGeom prst="line">
                  <a:avLst/>
                </a:prstGeom>
                <a:noFill/>
                <a:ln w="0">
                  <a:solidFill>
                    <a:srgbClr val="00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18" name="Line 793"/>
                <p:cNvSpPr>
                  <a:spLocks noChangeShapeType="1"/>
                </p:cNvSpPr>
                <p:nvPr/>
              </p:nvSpPr>
              <p:spPr bwMode="auto">
                <a:xfrm>
                  <a:off x="7" y="1945"/>
                  <a:ext cx="333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19" name="Line 794"/>
                <p:cNvSpPr>
                  <a:spLocks noChangeShapeType="1"/>
                </p:cNvSpPr>
                <p:nvPr/>
              </p:nvSpPr>
              <p:spPr bwMode="auto">
                <a:xfrm>
                  <a:off x="340" y="1786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20" name="Line 795"/>
                <p:cNvSpPr>
                  <a:spLocks noChangeShapeType="1"/>
                </p:cNvSpPr>
                <p:nvPr/>
              </p:nvSpPr>
              <p:spPr bwMode="auto">
                <a:xfrm>
                  <a:off x="6" y="1946"/>
                  <a:ext cx="335" cy="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21" name="Line 796"/>
                <p:cNvSpPr>
                  <a:spLocks noChangeShapeType="1"/>
                </p:cNvSpPr>
                <p:nvPr/>
              </p:nvSpPr>
              <p:spPr bwMode="auto">
                <a:xfrm>
                  <a:off x="341" y="1785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00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22" name="Rectangle 797"/>
                <p:cNvSpPr>
                  <a:spLocks noChangeArrowheads="1"/>
                </p:cNvSpPr>
                <p:nvPr/>
              </p:nvSpPr>
              <p:spPr bwMode="auto">
                <a:xfrm>
                  <a:off x="14" y="1791"/>
                  <a:ext cx="34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ccp.molecule.ChemComp.Stereochemistry</a:t>
                  </a:r>
                  <a:endParaRPr lang="en-US"/>
                </a:p>
              </p:txBody>
            </p:sp>
            <p:sp>
              <p:nvSpPr>
                <p:cNvPr id="19023" name="Rectangle 798"/>
                <p:cNvSpPr>
                  <a:spLocks noChangeArrowheads="1"/>
                </p:cNvSpPr>
                <p:nvPr/>
              </p:nvSpPr>
              <p:spPr bwMode="auto">
                <a:xfrm>
                  <a:off x="11" y="1816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9024" name="Rectangle 799"/>
                <p:cNvSpPr>
                  <a:spLocks noChangeArrowheads="1"/>
                </p:cNvSpPr>
                <p:nvPr/>
              </p:nvSpPr>
              <p:spPr bwMode="auto">
                <a:xfrm>
                  <a:off x="11" y="1835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+stereoClass: Word</a:t>
                  </a:r>
                  <a:endParaRPr lang="en-US"/>
                </a:p>
              </p:txBody>
            </p:sp>
            <p:sp>
              <p:nvSpPr>
                <p:cNvPr id="19025" name="Rectangle 800"/>
                <p:cNvSpPr>
                  <a:spLocks noChangeArrowheads="1"/>
                </p:cNvSpPr>
                <p:nvPr/>
              </p:nvSpPr>
              <p:spPr bwMode="auto">
                <a:xfrm>
                  <a:off x="11" y="1855"/>
                  <a:ext cx="10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Word</a:t>
                  </a:r>
                  <a:endParaRPr lang="en-US"/>
                </a:p>
              </p:txBody>
            </p:sp>
            <p:sp>
              <p:nvSpPr>
                <p:cNvPr id="19026" name="Line 801"/>
                <p:cNvSpPr>
                  <a:spLocks noChangeShapeType="1"/>
                </p:cNvSpPr>
                <p:nvPr/>
              </p:nvSpPr>
              <p:spPr bwMode="auto">
                <a:xfrm>
                  <a:off x="11" y="1811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27" name="Line 802"/>
                <p:cNvSpPr>
                  <a:spLocks noChangeShapeType="1"/>
                </p:cNvSpPr>
                <p:nvPr/>
              </p:nvSpPr>
              <p:spPr bwMode="auto">
                <a:xfrm>
                  <a:off x="11" y="1812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28" name="Rectangle 803"/>
                <p:cNvSpPr>
                  <a:spLocks noChangeArrowheads="1"/>
                </p:cNvSpPr>
                <p:nvPr/>
              </p:nvSpPr>
              <p:spPr bwMode="auto">
                <a:xfrm>
                  <a:off x="11" y="1885"/>
                  <a:ext cx="1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+getRefStereochemistry()</a:t>
                  </a:r>
                  <a:endParaRPr lang="en-US"/>
                </a:p>
              </p:txBody>
            </p:sp>
            <p:sp>
              <p:nvSpPr>
                <p:cNvPr id="19029" name="Rectangle 804"/>
                <p:cNvSpPr>
                  <a:spLocks noChangeArrowheads="1"/>
                </p:cNvSpPr>
                <p:nvPr/>
              </p:nvSpPr>
              <p:spPr bwMode="auto">
                <a:xfrm>
                  <a:off x="11" y="1905"/>
                  <a:ext cx="1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+setRefStereochemistry()</a:t>
                  </a:r>
                  <a:endParaRPr lang="en-US"/>
                </a:p>
              </p:txBody>
            </p:sp>
            <p:sp>
              <p:nvSpPr>
                <p:cNvPr id="19030" name="Line 805"/>
                <p:cNvSpPr>
                  <a:spLocks noChangeShapeType="1"/>
                </p:cNvSpPr>
                <p:nvPr/>
              </p:nvSpPr>
              <p:spPr bwMode="auto">
                <a:xfrm>
                  <a:off x="11" y="1880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00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1" name="Line 806"/>
                <p:cNvSpPr>
                  <a:spLocks noChangeShapeType="1"/>
                </p:cNvSpPr>
                <p:nvPr/>
              </p:nvSpPr>
              <p:spPr bwMode="auto">
                <a:xfrm>
                  <a:off x="11" y="1881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32" name="Line 807"/>
                <p:cNvSpPr>
                  <a:spLocks noChangeShapeType="1"/>
                </p:cNvSpPr>
                <p:nvPr/>
              </p:nvSpPr>
              <p:spPr bwMode="auto">
                <a:xfrm>
                  <a:off x="341" y="1895"/>
                  <a:ext cx="112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69" name="Group 1009"/>
              <p:cNvGrpSpPr>
                <a:grpSpLocks/>
              </p:cNvGrpSpPr>
              <p:nvPr/>
            </p:nvGrpSpPr>
            <p:grpSpPr bwMode="auto">
              <a:xfrm>
                <a:off x="247650" y="1160463"/>
                <a:ext cx="5078413" cy="2403475"/>
                <a:chOff x="156" y="731"/>
                <a:chExt cx="3199" cy="1514"/>
              </a:xfrm>
            </p:grpSpPr>
            <p:sp>
              <p:nvSpPr>
                <p:cNvPr id="18633" name="Rectangle 809"/>
                <p:cNvSpPr>
                  <a:spLocks noChangeArrowheads="1"/>
                </p:cNvSpPr>
                <p:nvPr/>
              </p:nvSpPr>
              <p:spPr bwMode="auto">
                <a:xfrm>
                  <a:off x="342" y="1850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Rectangle 810"/>
                <p:cNvSpPr>
                  <a:spLocks noChangeArrowheads="1"/>
                </p:cNvSpPr>
                <p:nvPr/>
              </p:nvSpPr>
              <p:spPr bwMode="auto">
                <a:xfrm>
                  <a:off x="342" y="1850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8635" name="Rectangle 811"/>
                <p:cNvSpPr>
                  <a:spLocks noChangeArrowheads="1"/>
                </p:cNvSpPr>
                <p:nvPr/>
              </p:nvSpPr>
              <p:spPr bwMode="auto">
                <a:xfrm>
                  <a:off x="356" y="1916"/>
                  <a:ext cx="16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6" name="Rectangle 812"/>
                <p:cNvSpPr>
                  <a:spLocks noChangeArrowheads="1"/>
                </p:cNvSpPr>
                <p:nvPr/>
              </p:nvSpPr>
              <p:spPr bwMode="auto">
                <a:xfrm>
                  <a:off x="356" y="1916"/>
                  <a:ext cx="17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+coreStereochemistries</a:t>
                  </a:r>
                  <a:endParaRPr lang="en-US"/>
                </a:p>
              </p:txBody>
            </p:sp>
            <p:sp>
              <p:nvSpPr>
                <p:cNvPr id="18637" name="Rectangle 813"/>
                <p:cNvSpPr>
                  <a:spLocks noChangeArrowheads="1"/>
                </p:cNvSpPr>
                <p:nvPr/>
              </p:nvSpPr>
              <p:spPr bwMode="auto">
                <a:xfrm>
                  <a:off x="351" y="1875"/>
                  <a:ext cx="8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Rectangle 814"/>
                <p:cNvSpPr>
                  <a:spLocks noChangeArrowheads="1"/>
                </p:cNvSpPr>
                <p:nvPr/>
              </p:nvSpPr>
              <p:spPr bwMode="auto">
                <a:xfrm>
                  <a:off x="351" y="1875"/>
                  <a:ext cx="9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+coreAtoms</a:t>
                  </a:r>
                  <a:endParaRPr lang="en-US"/>
                </a:p>
              </p:txBody>
            </p:sp>
            <p:sp>
              <p:nvSpPr>
                <p:cNvPr id="18639" name="Rectangle 815"/>
                <p:cNvSpPr>
                  <a:spLocks noChangeArrowheads="1"/>
                </p:cNvSpPr>
                <p:nvPr/>
              </p:nvSpPr>
              <p:spPr bwMode="auto">
                <a:xfrm>
                  <a:off x="362" y="1862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Rectangle 816"/>
                <p:cNvSpPr>
                  <a:spLocks noChangeArrowheads="1"/>
                </p:cNvSpPr>
                <p:nvPr/>
              </p:nvSpPr>
              <p:spPr bwMode="auto">
                <a:xfrm>
                  <a:off x="362" y="186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41" name="Rectangle 817"/>
                <p:cNvSpPr>
                  <a:spLocks noChangeArrowheads="1"/>
                </p:cNvSpPr>
                <p:nvPr/>
              </p:nvSpPr>
              <p:spPr bwMode="auto">
                <a:xfrm>
                  <a:off x="425" y="193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Rectangle 818"/>
                <p:cNvSpPr>
                  <a:spLocks noChangeArrowheads="1"/>
                </p:cNvSpPr>
                <p:nvPr/>
              </p:nvSpPr>
              <p:spPr bwMode="auto">
                <a:xfrm>
                  <a:off x="425" y="193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43" name="Line 819"/>
                <p:cNvSpPr>
                  <a:spLocks noChangeShapeType="1"/>
                </p:cNvSpPr>
                <p:nvPr/>
              </p:nvSpPr>
              <p:spPr bwMode="auto">
                <a:xfrm>
                  <a:off x="341" y="1895"/>
                  <a:ext cx="112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44" name="Rectangle 820"/>
                <p:cNvSpPr>
                  <a:spLocks noChangeArrowheads="1"/>
                </p:cNvSpPr>
                <p:nvPr/>
              </p:nvSpPr>
              <p:spPr bwMode="auto">
                <a:xfrm>
                  <a:off x="342" y="1850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" name="Rectangle 821"/>
                <p:cNvSpPr>
                  <a:spLocks noChangeArrowheads="1"/>
                </p:cNvSpPr>
                <p:nvPr/>
              </p:nvSpPr>
              <p:spPr bwMode="auto">
                <a:xfrm>
                  <a:off x="342" y="1850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8646" name="Rectangle 822"/>
                <p:cNvSpPr>
                  <a:spLocks noChangeArrowheads="1"/>
                </p:cNvSpPr>
                <p:nvPr/>
              </p:nvSpPr>
              <p:spPr bwMode="auto">
                <a:xfrm>
                  <a:off x="356" y="1916"/>
                  <a:ext cx="13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7" name="Rectangle 823"/>
                <p:cNvSpPr>
                  <a:spLocks noChangeArrowheads="1"/>
                </p:cNvSpPr>
                <p:nvPr/>
              </p:nvSpPr>
              <p:spPr bwMode="auto">
                <a:xfrm>
                  <a:off x="356" y="1916"/>
                  <a:ext cx="14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+stereochemistries</a:t>
                  </a:r>
                  <a:endParaRPr lang="en-US"/>
                </a:p>
              </p:txBody>
            </p:sp>
            <p:sp>
              <p:nvSpPr>
                <p:cNvPr id="18648" name="Rectangle 824"/>
                <p:cNvSpPr>
                  <a:spLocks noChangeArrowheads="1"/>
                </p:cNvSpPr>
                <p:nvPr/>
              </p:nvSpPr>
              <p:spPr bwMode="auto">
                <a:xfrm>
                  <a:off x="345" y="1875"/>
                  <a:ext cx="95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9" name="Rectangle 825"/>
                <p:cNvSpPr>
                  <a:spLocks noChangeArrowheads="1"/>
                </p:cNvSpPr>
                <p:nvPr/>
              </p:nvSpPr>
              <p:spPr bwMode="auto">
                <a:xfrm>
                  <a:off x="345" y="1875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+chemAtoms</a:t>
                  </a:r>
                  <a:endParaRPr lang="en-US"/>
                </a:p>
              </p:txBody>
            </p:sp>
            <p:sp>
              <p:nvSpPr>
                <p:cNvPr id="18650" name="Rectangle 826"/>
                <p:cNvSpPr>
                  <a:spLocks noChangeArrowheads="1"/>
                </p:cNvSpPr>
                <p:nvPr/>
              </p:nvSpPr>
              <p:spPr bwMode="auto">
                <a:xfrm>
                  <a:off x="362" y="1862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1" name="Rectangle 827"/>
                <p:cNvSpPr>
                  <a:spLocks noChangeArrowheads="1"/>
                </p:cNvSpPr>
                <p:nvPr/>
              </p:nvSpPr>
              <p:spPr bwMode="auto">
                <a:xfrm>
                  <a:off x="362" y="186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52" name="Rectangle 828"/>
                <p:cNvSpPr>
                  <a:spLocks noChangeArrowheads="1"/>
                </p:cNvSpPr>
                <p:nvPr/>
              </p:nvSpPr>
              <p:spPr bwMode="auto">
                <a:xfrm>
                  <a:off x="425" y="193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3" name="Rectangle 829"/>
                <p:cNvSpPr>
                  <a:spLocks noChangeArrowheads="1"/>
                </p:cNvSpPr>
                <p:nvPr/>
              </p:nvSpPr>
              <p:spPr bwMode="auto">
                <a:xfrm>
                  <a:off x="425" y="193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54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80" y="1338"/>
                  <a:ext cx="33" cy="4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55" name="Freeform 831"/>
                <p:cNvSpPr>
                  <a:spLocks/>
                </p:cNvSpPr>
                <p:nvPr/>
              </p:nvSpPr>
              <p:spPr bwMode="auto">
                <a:xfrm>
                  <a:off x="206" y="1338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0 w 12"/>
                    <a:gd name="T3" fmla="*/ 13 h 25"/>
                    <a:gd name="T4" fmla="*/ 6 w 12"/>
                    <a:gd name="T5" fmla="*/ 25 h 25"/>
                    <a:gd name="T6" fmla="*/ 12 w 12"/>
                    <a:gd name="T7" fmla="*/ 13 h 25"/>
                    <a:gd name="T8" fmla="*/ 7 w 12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5"/>
                    <a:gd name="T17" fmla="*/ 12 w 12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5">
                      <a:moveTo>
                        <a:pt x="7" y="0"/>
                      </a:moveTo>
                      <a:lnTo>
                        <a:pt x="0" y="13"/>
                      </a:lnTo>
                      <a:lnTo>
                        <a:pt x="6" y="25"/>
                      </a:lnTo>
                      <a:lnTo>
                        <a:pt x="12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56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206" y="1338"/>
                  <a:ext cx="7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57" name="Line 833"/>
                <p:cNvSpPr>
                  <a:spLocks noChangeShapeType="1"/>
                </p:cNvSpPr>
                <p:nvPr/>
              </p:nvSpPr>
              <p:spPr bwMode="auto">
                <a:xfrm>
                  <a:off x="206" y="1351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58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212" y="1351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59" name="Line 835"/>
                <p:cNvSpPr>
                  <a:spLocks noChangeShapeType="1"/>
                </p:cNvSpPr>
                <p:nvPr/>
              </p:nvSpPr>
              <p:spPr bwMode="auto">
                <a:xfrm flipH="1" flipV="1">
                  <a:off x="213" y="1338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60" name="Rectangle 836"/>
                <p:cNvSpPr>
                  <a:spLocks noChangeArrowheads="1"/>
                </p:cNvSpPr>
                <p:nvPr/>
              </p:nvSpPr>
              <p:spPr bwMode="auto">
                <a:xfrm>
                  <a:off x="200" y="1749"/>
                  <a:ext cx="13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1" name="Rectangle 837"/>
                <p:cNvSpPr>
                  <a:spLocks noChangeArrowheads="1"/>
                </p:cNvSpPr>
                <p:nvPr/>
              </p:nvSpPr>
              <p:spPr bwMode="auto">
                <a:xfrm>
                  <a:off x="200" y="1749"/>
                  <a:ext cx="14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+stereochemistries</a:t>
                  </a:r>
                  <a:endParaRPr lang="en-US"/>
                </a:p>
              </p:txBody>
            </p:sp>
            <p:sp>
              <p:nvSpPr>
                <p:cNvPr id="18662" name="Rectangle 838"/>
                <p:cNvSpPr>
                  <a:spLocks noChangeArrowheads="1"/>
                </p:cNvSpPr>
                <p:nvPr/>
              </p:nvSpPr>
              <p:spPr bwMode="auto">
                <a:xfrm>
                  <a:off x="231" y="135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3" name="Rectangle 839"/>
                <p:cNvSpPr>
                  <a:spLocks noChangeArrowheads="1"/>
                </p:cNvSpPr>
                <p:nvPr/>
              </p:nvSpPr>
              <p:spPr bwMode="auto">
                <a:xfrm>
                  <a:off x="231" y="135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664" name="Rectangle 840"/>
                <p:cNvSpPr>
                  <a:spLocks noChangeArrowheads="1"/>
                </p:cNvSpPr>
                <p:nvPr/>
              </p:nvSpPr>
              <p:spPr bwMode="auto">
                <a:xfrm>
                  <a:off x="156" y="174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5" name="Rectangle 841"/>
                <p:cNvSpPr>
                  <a:spLocks noChangeArrowheads="1"/>
                </p:cNvSpPr>
                <p:nvPr/>
              </p:nvSpPr>
              <p:spPr bwMode="auto">
                <a:xfrm>
                  <a:off x="156" y="174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66" name="Rectangle 842"/>
                <p:cNvSpPr>
                  <a:spLocks noChangeArrowheads="1"/>
                </p:cNvSpPr>
                <p:nvPr/>
              </p:nvSpPr>
              <p:spPr bwMode="auto">
                <a:xfrm>
                  <a:off x="2114" y="1797"/>
                  <a:ext cx="248" cy="112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7" name="Line 843"/>
                <p:cNvSpPr>
                  <a:spLocks noChangeShapeType="1"/>
                </p:cNvSpPr>
                <p:nvPr/>
              </p:nvSpPr>
              <p:spPr bwMode="auto">
                <a:xfrm>
                  <a:off x="2116" y="179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68" name="Line 844"/>
                <p:cNvSpPr>
                  <a:spLocks noChangeShapeType="1"/>
                </p:cNvSpPr>
                <p:nvPr/>
              </p:nvSpPr>
              <p:spPr bwMode="auto">
                <a:xfrm>
                  <a:off x="2117" y="1798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69" name="Line 845"/>
                <p:cNvSpPr>
                  <a:spLocks noChangeShapeType="1"/>
                </p:cNvSpPr>
                <p:nvPr/>
              </p:nvSpPr>
              <p:spPr bwMode="auto">
                <a:xfrm>
                  <a:off x="2114" y="179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0" name="Line 846"/>
                <p:cNvSpPr>
                  <a:spLocks noChangeShapeType="1"/>
                </p:cNvSpPr>
                <p:nvPr/>
              </p:nvSpPr>
              <p:spPr bwMode="auto">
                <a:xfrm>
                  <a:off x="2116" y="1797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1" name="Line 847"/>
                <p:cNvSpPr>
                  <a:spLocks noChangeShapeType="1"/>
                </p:cNvSpPr>
                <p:nvPr/>
              </p:nvSpPr>
              <p:spPr bwMode="auto">
                <a:xfrm>
                  <a:off x="2116" y="1907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2" name="Line 848"/>
                <p:cNvSpPr>
                  <a:spLocks noChangeShapeType="1"/>
                </p:cNvSpPr>
                <p:nvPr/>
              </p:nvSpPr>
              <p:spPr bwMode="auto">
                <a:xfrm>
                  <a:off x="2361" y="179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3" name="Line 849"/>
                <p:cNvSpPr>
                  <a:spLocks noChangeShapeType="1"/>
                </p:cNvSpPr>
                <p:nvPr/>
              </p:nvSpPr>
              <p:spPr bwMode="auto">
                <a:xfrm>
                  <a:off x="2114" y="1909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4" name="Line 850"/>
                <p:cNvSpPr>
                  <a:spLocks noChangeShapeType="1"/>
                </p:cNvSpPr>
                <p:nvPr/>
              </p:nvSpPr>
              <p:spPr bwMode="auto">
                <a:xfrm>
                  <a:off x="2362" y="179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5" name="Rectangle 851"/>
                <p:cNvSpPr>
                  <a:spLocks noChangeArrowheads="1"/>
                </p:cNvSpPr>
                <p:nvPr/>
              </p:nvSpPr>
              <p:spPr bwMode="auto">
                <a:xfrm>
                  <a:off x="2122" y="1803"/>
                  <a:ext cx="2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ccp.molecule.MolSystem.Atom</a:t>
                  </a:r>
                  <a:endParaRPr lang="en-US"/>
                </a:p>
              </p:txBody>
            </p:sp>
            <p:sp>
              <p:nvSpPr>
                <p:cNvPr id="18676" name="Rectangle 852"/>
                <p:cNvSpPr>
                  <a:spLocks noChangeArrowheads="1"/>
                </p:cNvSpPr>
                <p:nvPr/>
              </p:nvSpPr>
              <p:spPr bwMode="auto">
                <a:xfrm>
                  <a:off x="2119" y="1828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8677" name="Line 853"/>
                <p:cNvSpPr>
                  <a:spLocks noChangeShapeType="1"/>
                </p:cNvSpPr>
                <p:nvPr/>
              </p:nvSpPr>
              <p:spPr bwMode="auto">
                <a:xfrm>
                  <a:off x="2119" y="1823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8" name="Line 854"/>
                <p:cNvSpPr>
                  <a:spLocks noChangeShapeType="1"/>
                </p:cNvSpPr>
                <p:nvPr/>
              </p:nvSpPr>
              <p:spPr bwMode="auto">
                <a:xfrm>
                  <a:off x="2119" y="182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9" name="Rectangle 855"/>
                <p:cNvSpPr>
                  <a:spLocks noChangeArrowheads="1"/>
                </p:cNvSpPr>
                <p:nvPr/>
              </p:nvSpPr>
              <p:spPr bwMode="auto">
                <a:xfrm>
                  <a:off x="2119" y="1858"/>
                  <a:ext cx="1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+getChemAtom()</a:t>
                  </a:r>
                  <a:endParaRPr lang="en-US"/>
                </a:p>
              </p:txBody>
            </p:sp>
            <p:sp>
              <p:nvSpPr>
                <p:cNvPr id="18680" name="Line 856"/>
                <p:cNvSpPr>
                  <a:spLocks noChangeShapeType="1"/>
                </p:cNvSpPr>
                <p:nvPr/>
              </p:nvSpPr>
              <p:spPr bwMode="auto">
                <a:xfrm>
                  <a:off x="2119" y="1853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1" name="Line 857"/>
                <p:cNvSpPr>
                  <a:spLocks noChangeShapeType="1"/>
                </p:cNvSpPr>
                <p:nvPr/>
              </p:nvSpPr>
              <p:spPr bwMode="auto">
                <a:xfrm>
                  <a:off x="2119" y="185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2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750" y="1885"/>
                  <a:ext cx="1364" cy="35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3" name="Line 859"/>
                <p:cNvSpPr>
                  <a:spLocks noChangeShapeType="1"/>
                </p:cNvSpPr>
                <p:nvPr/>
              </p:nvSpPr>
              <p:spPr bwMode="auto">
                <a:xfrm flipH="1" flipV="1">
                  <a:off x="750" y="2242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4" name="Line 860"/>
                <p:cNvSpPr>
                  <a:spLocks noChangeShapeType="1"/>
                </p:cNvSpPr>
                <p:nvPr/>
              </p:nvSpPr>
              <p:spPr bwMode="auto">
                <a:xfrm flipV="1">
                  <a:off x="750" y="2234"/>
                  <a:ext cx="10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5" name="Rectangle 861"/>
                <p:cNvSpPr>
                  <a:spLocks noChangeArrowheads="1"/>
                </p:cNvSpPr>
                <p:nvPr/>
              </p:nvSpPr>
              <p:spPr bwMode="auto">
                <a:xfrm>
                  <a:off x="764" y="220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6" name="Rectangle 862"/>
                <p:cNvSpPr>
                  <a:spLocks noChangeArrowheads="1"/>
                </p:cNvSpPr>
                <p:nvPr/>
              </p:nvSpPr>
              <p:spPr bwMode="auto">
                <a:xfrm>
                  <a:off x="764" y="220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687" name="Rectangle 863"/>
                <p:cNvSpPr>
                  <a:spLocks noChangeArrowheads="1"/>
                </p:cNvSpPr>
                <p:nvPr/>
              </p:nvSpPr>
              <p:spPr bwMode="auto">
                <a:xfrm>
                  <a:off x="2437" y="1276"/>
                  <a:ext cx="248" cy="360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Line 864"/>
                <p:cNvSpPr>
                  <a:spLocks noChangeShapeType="1"/>
                </p:cNvSpPr>
                <p:nvPr/>
              </p:nvSpPr>
              <p:spPr bwMode="auto">
                <a:xfrm>
                  <a:off x="2438" y="1278"/>
                  <a:ext cx="1" cy="35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9" name="Line 865"/>
                <p:cNvSpPr>
                  <a:spLocks noChangeShapeType="1"/>
                </p:cNvSpPr>
                <p:nvPr/>
              </p:nvSpPr>
              <p:spPr bwMode="auto">
                <a:xfrm>
                  <a:off x="2439" y="1278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0" name="Line 866"/>
                <p:cNvSpPr>
                  <a:spLocks noChangeShapeType="1"/>
                </p:cNvSpPr>
                <p:nvPr/>
              </p:nvSpPr>
              <p:spPr bwMode="auto">
                <a:xfrm>
                  <a:off x="2437" y="1276"/>
                  <a:ext cx="1" cy="360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1" name="Line 867"/>
                <p:cNvSpPr>
                  <a:spLocks noChangeShapeType="1"/>
                </p:cNvSpPr>
                <p:nvPr/>
              </p:nvSpPr>
              <p:spPr bwMode="auto">
                <a:xfrm>
                  <a:off x="2438" y="1276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2" name="Line 868"/>
                <p:cNvSpPr>
                  <a:spLocks noChangeShapeType="1"/>
                </p:cNvSpPr>
                <p:nvPr/>
              </p:nvSpPr>
              <p:spPr bwMode="auto">
                <a:xfrm>
                  <a:off x="2438" y="1635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3" name="Line 869"/>
                <p:cNvSpPr>
                  <a:spLocks noChangeShapeType="1"/>
                </p:cNvSpPr>
                <p:nvPr/>
              </p:nvSpPr>
              <p:spPr bwMode="auto">
                <a:xfrm>
                  <a:off x="2683" y="1278"/>
                  <a:ext cx="1" cy="357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4" name="Line 870"/>
                <p:cNvSpPr>
                  <a:spLocks noChangeShapeType="1"/>
                </p:cNvSpPr>
                <p:nvPr/>
              </p:nvSpPr>
              <p:spPr bwMode="auto">
                <a:xfrm>
                  <a:off x="2437" y="1636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5" name="Line 871"/>
                <p:cNvSpPr>
                  <a:spLocks noChangeShapeType="1"/>
                </p:cNvSpPr>
                <p:nvPr/>
              </p:nvSpPr>
              <p:spPr bwMode="auto">
                <a:xfrm>
                  <a:off x="2685" y="1276"/>
                  <a:ext cx="1" cy="360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96" name="Rectangle 872"/>
                <p:cNvSpPr>
                  <a:spLocks noChangeArrowheads="1"/>
                </p:cNvSpPr>
                <p:nvPr/>
              </p:nvSpPr>
              <p:spPr bwMode="auto">
                <a:xfrm>
                  <a:off x="2443" y="1282"/>
                  <a:ext cx="2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ccp.molecule.MolSystem.Chain</a:t>
                  </a:r>
                  <a:endParaRPr lang="en-US"/>
                </a:p>
              </p:txBody>
            </p:sp>
            <p:sp>
              <p:nvSpPr>
                <p:cNvPr id="18697" name="Rectangle 873"/>
                <p:cNvSpPr>
                  <a:spLocks noChangeArrowheads="1"/>
                </p:cNvSpPr>
                <p:nvPr/>
              </p:nvSpPr>
              <p:spPr bwMode="auto">
                <a:xfrm>
                  <a:off x="2442" y="1307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+code: Line</a:t>
                  </a:r>
                  <a:endParaRPr lang="en-US"/>
                </a:p>
              </p:txBody>
            </p:sp>
            <p:sp>
              <p:nvSpPr>
                <p:cNvPr id="18698" name="Rectangle 874"/>
                <p:cNvSpPr>
                  <a:spLocks noChangeArrowheads="1"/>
                </p:cNvSpPr>
                <p:nvPr/>
              </p:nvSpPr>
              <p:spPr bwMode="auto">
                <a:xfrm>
                  <a:off x="2442" y="1327"/>
                  <a:ext cx="2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+pdbOneLetterCode: Line =  </a:t>
                  </a:r>
                  <a:endParaRPr lang="en-US"/>
                </a:p>
              </p:txBody>
            </p:sp>
            <p:sp>
              <p:nvSpPr>
                <p:cNvPr id="18699" name="Rectangle 875"/>
                <p:cNvSpPr>
                  <a:spLocks noChangeArrowheads="1"/>
                </p:cNvSpPr>
                <p:nvPr/>
              </p:nvSpPr>
              <p:spPr bwMode="auto">
                <a:xfrm>
                  <a:off x="2442" y="1347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+role: Line</a:t>
                  </a:r>
                  <a:endParaRPr lang="en-US"/>
                </a:p>
              </p:txBody>
            </p:sp>
            <p:sp>
              <p:nvSpPr>
                <p:cNvPr id="18700" name="Rectangle 876"/>
                <p:cNvSpPr>
                  <a:spLocks noChangeArrowheads="1"/>
                </p:cNvSpPr>
                <p:nvPr/>
              </p:nvSpPr>
              <p:spPr bwMode="auto">
                <a:xfrm>
                  <a:off x="2442" y="1367"/>
                  <a:ext cx="2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+magnEquivalenceCode: Line</a:t>
                  </a:r>
                  <a:endParaRPr lang="en-US"/>
                </a:p>
              </p:txBody>
            </p:sp>
            <p:sp>
              <p:nvSpPr>
                <p:cNvPr id="18701" name="Rectangle 877"/>
                <p:cNvSpPr>
                  <a:spLocks noChangeArrowheads="1"/>
                </p:cNvSpPr>
                <p:nvPr/>
              </p:nvSpPr>
              <p:spPr bwMode="auto">
                <a:xfrm>
                  <a:off x="2442" y="1387"/>
                  <a:ext cx="1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+physicalState: Line</a:t>
                  </a:r>
                  <a:endParaRPr lang="en-US"/>
                </a:p>
              </p:txBody>
            </p:sp>
            <p:sp>
              <p:nvSpPr>
                <p:cNvPr id="18702" name="Rectangle 878"/>
                <p:cNvSpPr>
                  <a:spLocks noChangeArrowheads="1"/>
                </p:cNvSpPr>
                <p:nvPr/>
              </p:nvSpPr>
              <p:spPr bwMode="auto">
                <a:xfrm>
                  <a:off x="2442" y="1406"/>
                  <a:ext cx="21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+conformationalIsomer: Line</a:t>
                  </a:r>
                  <a:endParaRPr lang="en-US"/>
                </a:p>
              </p:txBody>
            </p:sp>
            <p:sp>
              <p:nvSpPr>
                <p:cNvPr id="18703" name="Rectangle 879"/>
                <p:cNvSpPr>
                  <a:spLocks noChangeArrowheads="1"/>
                </p:cNvSpPr>
                <p:nvPr/>
              </p:nvSpPr>
              <p:spPr bwMode="auto">
                <a:xfrm>
                  <a:off x="2442" y="1426"/>
                  <a:ext cx="2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+chemExchangeState: Line</a:t>
                  </a:r>
                  <a:endParaRPr lang="en-US"/>
                </a:p>
              </p:txBody>
            </p:sp>
            <p:sp>
              <p:nvSpPr>
                <p:cNvPr id="18704" name="Rectangle 880"/>
                <p:cNvSpPr>
                  <a:spLocks noChangeArrowheads="1"/>
                </p:cNvSpPr>
                <p:nvPr/>
              </p:nvSpPr>
              <p:spPr bwMode="auto">
                <a:xfrm>
                  <a:off x="2442" y="1446"/>
                  <a:ext cx="18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+empiricalFormula: Line</a:t>
                  </a:r>
                  <a:endParaRPr lang="en-US"/>
                </a:p>
              </p:txBody>
            </p:sp>
            <p:sp>
              <p:nvSpPr>
                <p:cNvPr id="18705" name="Rectangle 881"/>
                <p:cNvSpPr>
                  <a:spLocks noChangeArrowheads="1"/>
                </p:cNvSpPr>
                <p:nvPr/>
              </p:nvSpPr>
              <p:spPr bwMode="auto">
                <a:xfrm>
                  <a:off x="2442" y="1466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+molecularMass: Float</a:t>
                  </a:r>
                  <a:endParaRPr lang="en-US"/>
                </a:p>
              </p:txBody>
            </p:sp>
            <p:sp>
              <p:nvSpPr>
                <p:cNvPr id="18706" name="Rectangle 882"/>
                <p:cNvSpPr>
                  <a:spLocks noChangeArrowheads="1"/>
                </p:cNvSpPr>
                <p:nvPr/>
              </p:nvSpPr>
              <p:spPr bwMode="auto">
                <a:xfrm>
                  <a:off x="2442" y="1486"/>
                  <a:ext cx="13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+formalCharge: Int</a:t>
                  </a:r>
                  <a:endParaRPr lang="en-US"/>
                </a:p>
              </p:txBody>
            </p:sp>
            <p:sp>
              <p:nvSpPr>
                <p:cNvPr id="18707" name="Rectangle 883"/>
                <p:cNvSpPr>
                  <a:spLocks noChangeArrowheads="1"/>
                </p:cNvSpPr>
                <p:nvPr/>
              </p:nvSpPr>
              <p:spPr bwMode="auto">
                <a:xfrm>
                  <a:off x="2442" y="1506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708" name="Line 884"/>
                <p:cNvSpPr>
                  <a:spLocks noChangeShapeType="1"/>
                </p:cNvSpPr>
                <p:nvPr/>
              </p:nvSpPr>
              <p:spPr bwMode="auto">
                <a:xfrm>
                  <a:off x="2442" y="1302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09" name="Line 885"/>
                <p:cNvSpPr>
                  <a:spLocks noChangeShapeType="1"/>
                </p:cNvSpPr>
                <p:nvPr/>
              </p:nvSpPr>
              <p:spPr bwMode="auto">
                <a:xfrm>
                  <a:off x="2442" y="130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10" name="Rectangle 886"/>
                <p:cNvSpPr>
                  <a:spLocks noChangeArrowheads="1"/>
                </p:cNvSpPr>
                <p:nvPr/>
              </p:nvSpPr>
              <p:spPr bwMode="auto">
                <a:xfrm>
                  <a:off x="2442" y="1535"/>
                  <a:ext cx="17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+getEmpiricalFormula()</a:t>
                  </a:r>
                  <a:endParaRPr lang="en-US"/>
                </a:p>
              </p:txBody>
            </p:sp>
            <p:sp>
              <p:nvSpPr>
                <p:cNvPr id="18711" name="Rectangle 887"/>
                <p:cNvSpPr>
                  <a:spLocks noChangeArrowheads="1"/>
                </p:cNvSpPr>
                <p:nvPr/>
              </p:nvSpPr>
              <p:spPr bwMode="auto">
                <a:xfrm>
                  <a:off x="2442" y="1555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+getMolecularMass()</a:t>
                  </a:r>
                  <a:endParaRPr lang="en-US"/>
                </a:p>
              </p:txBody>
            </p:sp>
            <p:sp>
              <p:nvSpPr>
                <p:cNvPr id="18712" name="Rectangle 888"/>
                <p:cNvSpPr>
                  <a:spLocks noChangeArrowheads="1"/>
                </p:cNvSpPr>
                <p:nvPr/>
              </p:nvSpPr>
              <p:spPr bwMode="auto">
                <a:xfrm>
                  <a:off x="2442" y="1575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+getFormalCharge()</a:t>
                  </a:r>
                  <a:endParaRPr lang="en-US"/>
                </a:p>
              </p:txBody>
            </p:sp>
            <p:sp>
              <p:nvSpPr>
                <p:cNvPr id="18713" name="Rectangle 889"/>
                <p:cNvSpPr>
                  <a:spLocks noChangeArrowheads="1"/>
                </p:cNvSpPr>
                <p:nvPr/>
              </p:nvSpPr>
              <p:spPr bwMode="auto">
                <a:xfrm>
                  <a:off x="2442" y="1595"/>
                  <a:ext cx="19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+createChainFragments()</a:t>
                  </a:r>
                  <a:endParaRPr lang="en-US"/>
                </a:p>
              </p:txBody>
            </p:sp>
            <p:sp>
              <p:nvSpPr>
                <p:cNvPr id="18714" name="Line 890"/>
                <p:cNvSpPr>
                  <a:spLocks noChangeShapeType="1"/>
                </p:cNvSpPr>
                <p:nvPr/>
              </p:nvSpPr>
              <p:spPr bwMode="auto">
                <a:xfrm>
                  <a:off x="2442" y="1530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15" name="Line 891"/>
                <p:cNvSpPr>
                  <a:spLocks noChangeShapeType="1"/>
                </p:cNvSpPr>
                <p:nvPr/>
              </p:nvSpPr>
              <p:spPr bwMode="auto">
                <a:xfrm>
                  <a:off x="2442" y="1532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16" name="Line 892"/>
                <p:cNvSpPr>
                  <a:spLocks noChangeShapeType="1"/>
                </p:cNvSpPr>
                <p:nvPr/>
              </p:nvSpPr>
              <p:spPr bwMode="auto">
                <a:xfrm>
                  <a:off x="2015" y="1225"/>
                  <a:ext cx="422" cy="17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17" name="Rectangle 893"/>
                <p:cNvSpPr>
                  <a:spLocks noChangeArrowheads="1"/>
                </p:cNvSpPr>
                <p:nvPr/>
              </p:nvSpPr>
              <p:spPr bwMode="auto">
                <a:xfrm>
                  <a:off x="2040" y="119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Rectangle 894"/>
                <p:cNvSpPr>
                  <a:spLocks noChangeArrowheads="1"/>
                </p:cNvSpPr>
                <p:nvPr/>
              </p:nvSpPr>
              <p:spPr bwMode="auto">
                <a:xfrm>
                  <a:off x="2040" y="119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719" name="Rectangle 895"/>
                <p:cNvSpPr>
                  <a:spLocks noChangeArrowheads="1"/>
                </p:cNvSpPr>
                <p:nvPr/>
              </p:nvSpPr>
              <p:spPr bwMode="auto">
                <a:xfrm>
                  <a:off x="2406" y="141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Rectangle 896"/>
                <p:cNvSpPr>
                  <a:spLocks noChangeArrowheads="1"/>
                </p:cNvSpPr>
                <p:nvPr/>
              </p:nvSpPr>
              <p:spPr bwMode="auto">
                <a:xfrm>
                  <a:off x="2406" y="141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721" name="Rectangle 897"/>
                <p:cNvSpPr>
                  <a:spLocks noChangeArrowheads="1"/>
                </p:cNvSpPr>
                <p:nvPr/>
              </p:nvSpPr>
              <p:spPr bwMode="auto">
                <a:xfrm>
                  <a:off x="2958" y="1251"/>
                  <a:ext cx="322" cy="112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Line 898"/>
                <p:cNvSpPr>
                  <a:spLocks noChangeShapeType="1"/>
                </p:cNvSpPr>
                <p:nvPr/>
              </p:nvSpPr>
              <p:spPr bwMode="auto">
                <a:xfrm>
                  <a:off x="2959" y="1253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3" name="Line 899"/>
                <p:cNvSpPr>
                  <a:spLocks noChangeShapeType="1"/>
                </p:cNvSpPr>
                <p:nvPr/>
              </p:nvSpPr>
              <p:spPr bwMode="auto">
                <a:xfrm>
                  <a:off x="2960" y="1253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4" name="Line 900"/>
                <p:cNvSpPr>
                  <a:spLocks noChangeShapeType="1"/>
                </p:cNvSpPr>
                <p:nvPr/>
              </p:nvSpPr>
              <p:spPr bwMode="auto">
                <a:xfrm>
                  <a:off x="2958" y="125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5" name="Line 901"/>
                <p:cNvSpPr>
                  <a:spLocks noChangeShapeType="1"/>
                </p:cNvSpPr>
                <p:nvPr/>
              </p:nvSpPr>
              <p:spPr bwMode="auto">
                <a:xfrm>
                  <a:off x="2959" y="1251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6" name="Line 902"/>
                <p:cNvSpPr>
                  <a:spLocks noChangeShapeType="1"/>
                </p:cNvSpPr>
                <p:nvPr/>
              </p:nvSpPr>
              <p:spPr bwMode="auto">
                <a:xfrm>
                  <a:off x="2959" y="1362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7" name="Line 903"/>
                <p:cNvSpPr>
                  <a:spLocks noChangeShapeType="1"/>
                </p:cNvSpPr>
                <p:nvPr/>
              </p:nvSpPr>
              <p:spPr bwMode="auto">
                <a:xfrm>
                  <a:off x="3279" y="1253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8" name="Line 904"/>
                <p:cNvSpPr>
                  <a:spLocks noChangeShapeType="1"/>
                </p:cNvSpPr>
                <p:nvPr/>
              </p:nvSpPr>
              <p:spPr bwMode="auto">
                <a:xfrm>
                  <a:off x="2958" y="1363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29" name="Line 905"/>
                <p:cNvSpPr>
                  <a:spLocks noChangeShapeType="1"/>
                </p:cNvSpPr>
                <p:nvPr/>
              </p:nvSpPr>
              <p:spPr bwMode="auto">
                <a:xfrm>
                  <a:off x="3280" y="125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0" name="Rectangle 906"/>
                <p:cNvSpPr>
                  <a:spLocks noChangeArrowheads="1"/>
                </p:cNvSpPr>
                <p:nvPr/>
              </p:nvSpPr>
              <p:spPr bwMode="auto">
                <a:xfrm>
                  <a:off x="2965" y="1258"/>
                  <a:ext cx="3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ccp.molecule.MolSystem.ChainFragment</a:t>
                  </a:r>
                  <a:endParaRPr lang="en-US"/>
                </a:p>
              </p:txBody>
            </p:sp>
            <p:sp>
              <p:nvSpPr>
                <p:cNvPr id="18731" name="Rectangle 907"/>
                <p:cNvSpPr>
                  <a:spLocks noChangeArrowheads="1"/>
                </p:cNvSpPr>
                <p:nvPr/>
              </p:nvSpPr>
              <p:spPr bwMode="auto">
                <a:xfrm>
                  <a:off x="2962" y="1282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732" name="Rectangle 908"/>
                <p:cNvSpPr>
                  <a:spLocks noChangeArrowheads="1"/>
                </p:cNvSpPr>
                <p:nvPr/>
              </p:nvSpPr>
              <p:spPr bwMode="auto">
                <a:xfrm>
                  <a:off x="2962" y="1302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+molType: Word</a:t>
                  </a:r>
                  <a:endParaRPr lang="en-US"/>
                </a:p>
              </p:txBody>
            </p:sp>
            <p:sp>
              <p:nvSpPr>
                <p:cNvPr id="18733" name="Rectangle 909"/>
                <p:cNvSpPr>
                  <a:spLocks noChangeArrowheads="1"/>
                </p:cNvSpPr>
                <p:nvPr/>
              </p:nvSpPr>
              <p:spPr bwMode="auto">
                <a:xfrm>
                  <a:off x="2962" y="1322"/>
                  <a:ext cx="2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+isLinearPolymer: Boolean</a:t>
                  </a:r>
                  <a:endParaRPr lang="en-US"/>
                </a:p>
              </p:txBody>
            </p:sp>
            <p:sp>
              <p:nvSpPr>
                <p:cNvPr id="18734" name="Line 910"/>
                <p:cNvSpPr>
                  <a:spLocks noChangeShapeType="1"/>
                </p:cNvSpPr>
                <p:nvPr/>
              </p:nvSpPr>
              <p:spPr bwMode="auto">
                <a:xfrm>
                  <a:off x="2962" y="127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5" name="Line 911"/>
                <p:cNvSpPr>
                  <a:spLocks noChangeShapeType="1"/>
                </p:cNvSpPr>
                <p:nvPr/>
              </p:nvSpPr>
              <p:spPr bwMode="auto">
                <a:xfrm>
                  <a:off x="2962" y="1279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6" name="Line 912"/>
                <p:cNvSpPr>
                  <a:spLocks noChangeShapeType="1"/>
                </p:cNvSpPr>
                <p:nvPr/>
              </p:nvSpPr>
              <p:spPr bwMode="auto">
                <a:xfrm>
                  <a:off x="2962" y="1347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7" name="Line 913"/>
                <p:cNvSpPr>
                  <a:spLocks noChangeShapeType="1"/>
                </p:cNvSpPr>
                <p:nvPr/>
              </p:nvSpPr>
              <p:spPr bwMode="auto">
                <a:xfrm>
                  <a:off x="2962" y="134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8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2685" y="1351"/>
                  <a:ext cx="273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39" name="Freeform 915"/>
                <p:cNvSpPr>
                  <a:spLocks/>
                </p:cNvSpPr>
                <p:nvPr/>
              </p:nvSpPr>
              <p:spPr bwMode="auto">
                <a:xfrm>
                  <a:off x="2685" y="1414"/>
                  <a:ext cx="23" cy="11"/>
                </a:xfrm>
                <a:custGeom>
                  <a:avLst/>
                  <a:gdLst>
                    <a:gd name="T0" fmla="*/ 0 w 23"/>
                    <a:gd name="T1" fmla="*/ 9 h 11"/>
                    <a:gd name="T2" fmla="*/ 13 w 23"/>
                    <a:gd name="T3" fmla="*/ 11 h 11"/>
                    <a:gd name="T4" fmla="*/ 23 w 23"/>
                    <a:gd name="T5" fmla="*/ 2 h 11"/>
                    <a:gd name="T6" fmla="*/ 10 w 23"/>
                    <a:gd name="T7" fmla="*/ 0 h 11"/>
                    <a:gd name="T8" fmla="*/ 0 w 23"/>
                    <a:gd name="T9" fmla="*/ 9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1"/>
                    <a:gd name="T17" fmla="*/ 23 w 2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1">
                      <a:moveTo>
                        <a:pt x="0" y="9"/>
                      </a:moveTo>
                      <a:lnTo>
                        <a:pt x="13" y="11"/>
                      </a:lnTo>
                      <a:lnTo>
                        <a:pt x="23" y="2"/>
                      </a:lnTo>
                      <a:lnTo>
                        <a:pt x="1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40" name="Line 916"/>
                <p:cNvSpPr>
                  <a:spLocks noChangeShapeType="1"/>
                </p:cNvSpPr>
                <p:nvPr/>
              </p:nvSpPr>
              <p:spPr bwMode="auto">
                <a:xfrm>
                  <a:off x="2685" y="1423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41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2698" y="1416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42" name="Line 918"/>
                <p:cNvSpPr>
                  <a:spLocks noChangeShapeType="1"/>
                </p:cNvSpPr>
                <p:nvPr/>
              </p:nvSpPr>
              <p:spPr bwMode="auto">
                <a:xfrm flipH="1" flipV="1">
                  <a:off x="2695" y="1414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43" name="Line 919"/>
                <p:cNvSpPr>
                  <a:spLocks noChangeShapeType="1"/>
                </p:cNvSpPr>
                <p:nvPr/>
              </p:nvSpPr>
              <p:spPr bwMode="auto">
                <a:xfrm flipH="1">
                  <a:off x="2685" y="1414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44" name="Rectangle 920"/>
                <p:cNvSpPr>
                  <a:spLocks noChangeArrowheads="1"/>
                </p:cNvSpPr>
                <p:nvPr/>
              </p:nvSpPr>
              <p:spPr bwMode="auto">
                <a:xfrm>
                  <a:off x="2698" y="138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" name="Rectangle 921"/>
                <p:cNvSpPr>
                  <a:spLocks noChangeArrowheads="1"/>
                </p:cNvSpPr>
                <p:nvPr/>
              </p:nvSpPr>
              <p:spPr bwMode="auto">
                <a:xfrm>
                  <a:off x="2698" y="138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746" name="Rectangle 922"/>
                <p:cNvSpPr>
                  <a:spLocks noChangeArrowheads="1"/>
                </p:cNvSpPr>
                <p:nvPr/>
              </p:nvSpPr>
              <p:spPr bwMode="auto">
                <a:xfrm>
                  <a:off x="2938" y="137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7" name="Rectangle 923"/>
                <p:cNvSpPr>
                  <a:spLocks noChangeArrowheads="1"/>
                </p:cNvSpPr>
                <p:nvPr/>
              </p:nvSpPr>
              <p:spPr bwMode="auto">
                <a:xfrm>
                  <a:off x="2938" y="137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748" name="Rectangle 924"/>
                <p:cNvSpPr>
                  <a:spLocks noChangeArrowheads="1"/>
                </p:cNvSpPr>
                <p:nvPr/>
              </p:nvSpPr>
              <p:spPr bwMode="auto">
                <a:xfrm>
                  <a:off x="3007" y="1512"/>
                  <a:ext cx="335" cy="7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Line 925"/>
                <p:cNvSpPr>
                  <a:spLocks noChangeShapeType="1"/>
                </p:cNvSpPr>
                <p:nvPr/>
              </p:nvSpPr>
              <p:spPr bwMode="auto">
                <a:xfrm>
                  <a:off x="3008" y="151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0" name="Line 926"/>
                <p:cNvSpPr>
                  <a:spLocks noChangeShapeType="1"/>
                </p:cNvSpPr>
                <p:nvPr/>
              </p:nvSpPr>
              <p:spPr bwMode="auto">
                <a:xfrm>
                  <a:off x="3010" y="1513"/>
                  <a:ext cx="33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1" name="Line 927"/>
                <p:cNvSpPr>
                  <a:spLocks noChangeShapeType="1"/>
                </p:cNvSpPr>
                <p:nvPr/>
              </p:nvSpPr>
              <p:spPr bwMode="auto">
                <a:xfrm>
                  <a:off x="3007" y="151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2" name="Line 928"/>
                <p:cNvSpPr>
                  <a:spLocks noChangeShapeType="1"/>
                </p:cNvSpPr>
                <p:nvPr/>
              </p:nvSpPr>
              <p:spPr bwMode="auto">
                <a:xfrm>
                  <a:off x="3008" y="1512"/>
                  <a:ext cx="334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3" name="Line 929"/>
                <p:cNvSpPr>
                  <a:spLocks noChangeShapeType="1"/>
                </p:cNvSpPr>
                <p:nvPr/>
              </p:nvSpPr>
              <p:spPr bwMode="auto">
                <a:xfrm>
                  <a:off x="3008" y="1585"/>
                  <a:ext cx="33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4" name="Line 930"/>
                <p:cNvSpPr>
                  <a:spLocks noChangeShapeType="1"/>
                </p:cNvSpPr>
                <p:nvPr/>
              </p:nvSpPr>
              <p:spPr bwMode="auto">
                <a:xfrm>
                  <a:off x="3341" y="151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5" name="Line 931"/>
                <p:cNvSpPr>
                  <a:spLocks noChangeShapeType="1"/>
                </p:cNvSpPr>
                <p:nvPr/>
              </p:nvSpPr>
              <p:spPr bwMode="auto">
                <a:xfrm>
                  <a:off x="3007" y="1586"/>
                  <a:ext cx="335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6" name="Line 932"/>
                <p:cNvSpPr>
                  <a:spLocks noChangeShapeType="1"/>
                </p:cNvSpPr>
                <p:nvPr/>
              </p:nvSpPr>
              <p:spPr bwMode="auto">
                <a:xfrm>
                  <a:off x="3342" y="151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57" name="Rectangle 933"/>
                <p:cNvSpPr>
                  <a:spLocks noChangeArrowheads="1"/>
                </p:cNvSpPr>
                <p:nvPr/>
              </p:nvSpPr>
              <p:spPr bwMode="auto">
                <a:xfrm>
                  <a:off x="3016" y="1518"/>
                  <a:ext cx="33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ccp.molecule.MolSystem.ChainInteraction</a:t>
                  </a:r>
                  <a:endParaRPr lang="en-US"/>
                </a:p>
              </p:txBody>
            </p:sp>
            <p:sp>
              <p:nvSpPr>
                <p:cNvPr id="18758" name="Rectangle 934"/>
                <p:cNvSpPr>
                  <a:spLocks noChangeArrowheads="1"/>
                </p:cNvSpPr>
                <p:nvPr/>
              </p:nvSpPr>
              <p:spPr bwMode="auto">
                <a:xfrm>
                  <a:off x="3012" y="1543"/>
                  <a:ext cx="16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+interactionType: Line</a:t>
                  </a:r>
                  <a:endParaRPr lang="en-US"/>
                </a:p>
              </p:txBody>
            </p:sp>
            <p:sp>
              <p:nvSpPr>
                <p:cNvPr id="18759" name="Line 935"/>
                <p:cNvSpPr>
                  <a:spLocks noChangeShapeType="1"/>
                </p:cNvSpPr>
                <p:nvPr/>
              </p:nvSpPr>
              <p:spPr bwMode="auto">
                <a:xfrm>
                  <a:off x="3012" y="1538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60" name="Line 936"/>
                <p:cNvSpPr>
                  <a:spLocks noChangeShapeType="1"/>
                </p:cNvSpPr>
                <p:nvPr/>
              </p:nvSpPr>
              <p:spPr bwMode="auto">
                <a:xfrm>
                  <a:off x="3012" y="1539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61" name="Line 937"/>
                <p:cNvSpPr>
                  <a:spLocks noChangeShapeType="1"/>
                </p:cNvSpPr>
                <p:nvPr/>
              </p:nvSpPr>
              <p:spPr bwMode="auto">
                <a:xfrm>
                  <a:off x="3012" y="1568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62" name="Line 938"/>
                <p:cNvSpPr>
                  <a:spLocks noChangeShapeType="1"/>
                </p:cNvSpPr>
                <p:nvPr/>
              </p:nvSpPr>
              <p:spPr bwMode="auto">
                <a:xfrm>
                  <a:off x="3012" y="1569"/>
                  <a:ext cx="3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63" name="Line 939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1475"/>
                  <a:ext cx="322" cy="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64" name="Rectangle 940"/>
                <p:cNvSpPr>
                  <a:spLocks noChangeArrowheads="1"/>
                </p:cNvSpPr>
                <p:nvPr/>
              </p:nvSpPr>
              <p:spPr bwMode="auto">
                <a:xfrm>
                  <a:off x="2980" y="154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5" name="Rectangle 941"/>
                <p:cNvSpPr>
                  <a:spLocks noChangeArrowheads="1"/>
                </p:cNvSpPr>
                <p:nvPr/>
              </p:nvSpPr>
              <p:spPr bwMode="auto">
                <a:xfrm>
                  <a:off x="2980" y="15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766" name="Rectangle 942"/>
                <p:cNvSpPr>
                  <a:spLocks noChangeArrowheads="1"/>
                </p:cNvSpPr>
                <p:nvPr/>
              </p:nvSpPr>
              <p:spPr bwMode="auto">
                <a:xfrm>
                  <a:off x="2706" y="144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7" name="Rectangle 943"/>
                <p:cNvSpPr>
                  <a:spLocks noChangeArrowheads="1"/>
                </p:cNvSpPr>
                <p:nvPr/>
              </p:nvSpPr>
              <p:spPr bwMode="auto">
                <a:xfrm>
                  <a:off x="2706" y="144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768" name="Rectangle 944"/>
                <p:cNvSpPr>
                  <a:spLocks noChangeArrowheads="1"/>
                </p:cNvSpPr>
                <p:nvPr/>
              </p:nvSpPr>
              <p:spPr bwMode="auto">
                <a:xfrm>
                  <a:off x="2486" y="731"/>
                  <a:ext cx="285" cy="310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9" name="Line 945"/>
                <p:cNvSpPr>
                  <a:spLocks noChangeShapeType="1"/>
                </p:cNvSpPr>
                <p:nvPr/>
              </p:nvSpPr>
              <p:spPr bwMode="auto">
                <a:xfrm>
                  <a:off x="2488" y="732"/>
                  <a:ext cx="1" cy="30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0" name="Line 946"/>
                <p:cNvSpPr>
                  <a:spLocks noChangeShapeType="1"/>
                </p:cNvSpPr>
                <p:nvPr/>
              </p:nvSpPr>
              <p:spPr bwMode="auto">
                <a:xfrm>
                  <a:off x="2489" y="732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1" name="Line 947"/>
                <p:cNvSpPr>
                  <a:spLocks noChangeShapeType="1"/>
                </p:cNvSpPr>
                <p:nvPr/>
              </p:nvSpPr>
              <p:spPr bwMode="auto">
                <a:xfrm>
                  <a:off x="2486" y="731"/>
                  <a:ext cx="1" cy="310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2" name="Line 948"/>
                <p:cNvSpPr>
                  <a:spLocks noChangeShapeType="1"/>
                </p:cNvSpPr>
                <p:nvPr/>
              </p:nvSpPr>
              <p:spPr bwMode="auto">
                <a:xfrm>
                  <a:off x="2488" y="731"/>
                  <a:ext cx="283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3" name="Line 949"/>
                <p:cNvSpPr>
                  <a:spLocks noChangeShapeType="1"/>
                </p:cNvSpPr>
                <p:nvPr/>
              </p:nvSpPr>
              <p:spPr bwMode="auto">
                <a:xfrm>
                  <a:off x="2488" y="1039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4" name="Line 950"/>
                <p:cNvSpPr>
                  <a:spLocks noChangeShapeType="1"/>
                </p:cNvSpPr>
                <p:nvPr/>
              </p:nvSpPr>
              <p:spPr bwMode="auto">
                <a:xfrm>
                  <a:off x="2770" y="732"/>
                  <a:ext cx="1" cy="307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5" name="Line 951"/>
                <p:cNvSpPr>
                  <a:spLocks noChangeShapeType="1"/>
                </p:cNvSpPr>
                <p:nvPr/>
              </p:nvSpPr>
              <p:spPr bwMode="auto">
                <a:xfrm>
                  <a:off x="2486" y="1041"/>
                  <a:ext cx="285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6" name="Line 952"/>
                <p:cNvSpPr>
                  <a:spLocks noChangeShapeType="1"/>
                </p:cNvSpPr>
                <p:nvPr/>
              </p:nvSpPr>
              <p:spPr bwMode="auto">
                <a:xfrm>
                  <a:off x="2771" y="731"/>
                  <a:ext cx="1" cy="310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77" name="Rectangle 953"/>
                <p:cNvSpPr>
                  <a:spLocks noChangeArrowheads="1"/>
                </p:cNvSpPr>
                <p:nvPr/>
              </p:nvSpPr>
              <p:spPr bwMode="auto">
                <a:xfrm>
                  <a:off x="2491" y="737"/>
                  <a:ext cx="29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ccp.molecule.MolSystem.MolSystem</a:t>
                  </a:r>
                  <a:endParaRPr lang="en-US"/>
                </a:p>
              </p:txBody>
            </p:sp>
            <p:sp>
              <p:nvSpPr>
                <p:cNvPr id="18778" name="Rectangle 954"/>
                <p:cNvSpPr>
                  <a:spLocks noChangeArrowheads="1"/>
                </p:cNvSpPr>
                <p:nvPr/>
              </p:nvSpPr>
              <p:spPr bwMode="auto">
                <a:xfrm>
                  <a:off x="2491" y="761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+code: Word</a:t>
                  </a:r>
                  <a:endParaRPr lang="en-US"/>
                </a:p>
              </p:txBody>
            </p:sp>
            <p:sp>
              <p:nvSpPr>
                <p:cNvPr id="18779" name="Rectangle 955"/>
                <p:cNvSpPr>
                  <a:spLocks noChangeArrowheads="1"/>
                </p:cNvSpPr>
                <p:nvPr/>
              </p:nvSpPr>
              <p:spPr bwMode="auto">
                <a:xfrm>
                  <a:off x="2491" y="781"/>
                  <a:ext cx="9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Text</a:t>
                  </a:r>
                  <a:endParaRPr lang="en-US"/>
                </a:p>
              </p:txBody>
            </p:sp>
            <p:sp>
              <p:nvSpPr>
                <p:cNvPr id="18780" name="Rectangle 956"/>
                <p:cNvSpPr>
                  <a:spLocks noChangeArrowheads="1"/>
                </p:cNvSpPr>
                <p:nvPr/>
              </p:nvSpPr>
              <p:spPr bwMode="auto">
                <a:xfrm>
                  <a:off x="2491" y="801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+numChains: Int</a:t>
                  </a:r>
                  <a:endParaRPr lang="en-US"/>
                </a:p>
              </p:txBody>
            </p:sp>
            <p:sp>
              <p:nvSpPr>
                <p:cNvPr id="18781" name="Rectangle 957"/>
                <p:cNvSpPr>
                  <a:spLocks noChangeArrowheads="1"/>
                </p:cNvSpPr>
                <p:nvPr/>
              </p:nvSpPr>
              <p:spPr bwMode="auto">
                <a:xfrm>
                  <a:off x="2491" y="821"/>
                  <a:ext cx="2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+hasChemExchange: Boolean</a:t>
                  </a:r>
                  <a:endParaRPr lang="en-US"/>
                </a:p>
              </p:txBody>
            </p:sp>
            <p:sp>
              <p:nvSpPr>
                <p:cNvPr id="18782" name="Rectangle 958"/>
                <p:cNvSpPr>
                  <a:spLocks noChangeArrowheads="1"/>
                </p:cNvSpPr>
                <p:nvPr/>
              </p:nvSpPr>
              <p:spPr bwMode="auto">
                <a:xfrm>
                  <a:off x="2491" y="841"/>
                  <a:ext cx="1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+commonNames: Text</a:t>
                  </a:r>
                  <a:endParaRPr lang="en-US"/>
                </a:p>
              </p:txBody>
            </p:sp>
            <p:sp>
              <p:nvSpPr>
                <p:cNvPr id="18783" name="Rectangle 959"/>
                <p:cNvSpPr>
                  <a:spLocks noChangeArrowheads="1"/>
                </p:cNvSpPr>
                <p:nvPr/>
              </p:nvSpPr>
              <p:spPr bwMode="auto">
                <a:xfrm>
                  <a:off x="2491" y="861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+keywords: Line</a:t>
                  </a:r>
                  <a:endParaRPr lang="en-US"/>
                </a:p>
              </p:txBody>
            </p:sp>
            <p:sp>
              <p:nvSpPr>
                <p:cNvPr id="18784" name="Rectangle 960"/>
                <p:cNvSpPr>
                  <a:spLocks noChangeArrowheads="1"/>
                </p:cNvSpPr>
                <p:nvPr/>
              </p:nvSpPr>
              <p:spPr bwMode="auto">
                <a:xfrm>
                  <a:off x="2491" y="881"/>
                  <a:ext cx="12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+functions: Line</a:t>
                  </a:r>
                  <a:endParaRPr lang="en-US"/>
                </a:p>
              </p:txBody>
            </p:sp>
            <p:sp>
              <p:nvSpPr>
                <p:cNvPr id="18785" name="Rectangle 961"/>
                <p:cNvSpPr>
                  <a:spLocks noChangeArrowheads="1"/>
                </p:cNvSpPr>
                <p:nvPr/>
              </p:nvSpPr>
              <p:spPr bwMode="auto">
                <a:xfrm>
                  <a:off x="2491" y="900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+isParamagnetic: Boolean</a:t>
                  </a:r>
                  <a:endParaRPr lang="en-US"/>
                </a:p>
              </p:txBody>
            </p:sp>
            <p:sp>
              <p:nvSpPr>
                <p:cNvPr id="18786" name="Rectangle 962"/>
                <p:cNvSpPr>
                  <a:spLocks noChangeArrowheads="1"/>
                </p:cNvSpPr>
                <p:nvPr/>
              </p:nvSpPr>
              <p:spPr bwMode="auto">
                <a:xfrm>
                  <a:off x="2491" y="920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+molecularMass: Float</a:t>
                  </a:r>
                  <a:endParaRPr lang="en-US"/>
                </a:p>
              </p:txBody>
            </p:sp>
            <p:sp>
              <p:nvSpPr>
                <p:cNvPr id="18787" name="Rectangle 963"/>
                <p:cNvSpPr>
                  <a:spLocks noChangeArrowheads="1"/>
                </p:cNvSpPr>
                <p:nvPr/>
              </p:nvSpPr>
              <p:spPr bwMode="auto">
                <a:xfrm>
                  <a:off x="2491" y="940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788" name="Line 964"/>
                <p:cNvSpPr>
                  <a:spLocks noChangeShapeType="1"/>
                </p:cNvSpPr>
                <p:nvPr/>
              </p:nvSpPr>
              <p:spPr bwMode="auto">
                <a:xfrm>
                  <a:off x="2491" y="757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89" name="Line 965"/>
                <p:cNvSpPr>
                  <a:spLocks noChangeShapeType="1"/>
                </p:cNvSpPr>
                <p:nvPr/>
              </p:nvSpPr>
              <p:spPr bwMode="auto">
                <a:xfrm>
                  <a:off x="2491" y="758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0" name="Rectangle 966"/>
                <p:cNvSpPr>
                  <a:spLocks noChangeArrowheads="1"/>
                </p:cNvSpPr>
                <p:nvPr/>
              </p:nvSpPr>
              <p:spPr bwMode="auto">
                <a:xfrm>
                  <a:off x="2491" y="970"/>
                  <a:ext cx="1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+getNumChains()</a:t>
                  </a:r>
                  <a:endParaRPr lang="en-US"/>
                </a:p>
              </p:txBody>
            </p:sp>
            <p:sp>
              <p:nvSpPr>
                <p:cNvPr id="18791" name="Rectangle 967"/>
                <p:cNvSpPr>
                  <a:spLocks noChangeArrowheads="1"/>
                </p:cNvSpPr>
                <p:nvPr/>
              </p:nvSpPr>
              <p:spPr bwMode="auto">
                <a:xfrm>
                  <a:off x="2491" y="990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+getIsParamagnetic()</a:t>
                  </a:r>
                  <a:endParaRPr lang="en-US"/>
                </a:p>
              </p:txBody>
            </p:sp>
            <p:sp>
              <p:nvSpPr>
                <p:cNvPr id="18792" name="Rectangle 968"/>
                <p:cNvSpPr>
                  <a:spLocks noChangeArrowheads="1"/>
                </p:cNvSpPr>
                <p:nvPr/>
              </p:nvSpPr>
              <p:spPr bwMode="auto">
                <a:xfrm>
                  <a:off x="2491" y="1010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+getMolecularMass()</a:t>
                  </a:r>
                  <a:endParaRPr lang="en-US"/>
                </a:p>
              </p:txBody>
            </p:sp>
            <p:sp>
              <p:nvSpPr>
                <p:cNvPr id="18793" name="Line 969"/>
                <p:cNvSpPr>
                  <a:spLocks noChangeShapeType="1"/>
                </p:cNvSpPr>
                <p:nvPr/>
              </p:nvSpPr>
              <p:spPr bwMode="auto">
                <a:xfrm>
                  <a:off x="2491" y="965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4" name="Line 970"/>
                <p:cNvSpPr>
                  <a:spLocks noChangeShapeType="1"/>
                </p:cNvSpPr>
                <p:nvPr/>
              </p:nvSpPr>
              <p:spPr bwMode="auto">
                <a:xfrm>
                  <a:off x="2491" y="966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5" name="Line 971"/>
                <p:cNvSpPr>
                  <a:spLocks noChangeShapeType="1"/>
                </p:cNvSpPr>
                <p:nvPr/>
              </p:nvSpPr>
              <p:spPr bwMode="auto">
                <a:xfrm flipH="1">
                  <a:off x="2582" y="1041"/>
                  <a:ext cx="28" cy="2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6" name="Freeform 972"/>
                <p:cNvSpPr>
                  <a:spLocks/>
                </p:cNvSpPr>
                <p:nvPr/>
              </p:nvSpPr>
              <p:spPr bwMode="auto">
                <a:xfrm>
                  <a:off x="2603" y="1041"/>
                  <a:ext cx="12" cy="24"/>
                </a:xfrm>
                <a:custGeom>
                  <a:avLst/>
                  <a:gdLst>
                    <a:gd name="T0" fmla="*/ 7 w 12"/>
                    <a:gd name="T1" fmla="*/ 0 h 24"/>
                    <a:gd name="T2" fmla="*/ 0 w 12"/>
                    <a:gd name="T3" fmla="*/ 11 h 24"/>
                    <a:gd name="T4" fmla="*/ 5 w 12"/>
                    <a:gd name="T5" fmla="*/ 24 h 24"/>
                    <a:gd name="T6" fmla="*/ 12 w 12"/>
                    <a:gd name="T7" fmla="*/ 13 h 24"/>
                    <a:gd name="T8" fmla="*/ 7 w 1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7" y="0"/>
                      </a:moveTo>
                      <a:lnTo>
                        <a:pt x="0" y="11"/>
                      </a:lnTo>
                      <a:lnTo>
                        <a:pt x="5" y="24"/>
                      </a:lnTo>
                      <a:lnTo>
                        <a:pt x="12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7" name="Line 973"/>
                <p:cNvSpPr>
                  <a:spLocks noChangeShapeType="1"/>
                </p:cNvSpPr>
                <p:nvPr/>
              </p:nvSpPr>
              <p:spPr bwMode="auto">
                <a:xfrm flipH="1">
                  <a:off x="2603" y="1041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8" name="Line 974"/>
                <p:cNvSpPr>
                  <a:spLocks noChangeShapeType="1"/>
                </p:cNvSpPr>
                <p:nvPr/>
              </p:nvSpPr>
              <p:spPr bwMode="auto">
                <a:xfrm>
                  <a:off x="2603" y="1052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99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2608" y="1054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0" name="Line 976"/>
                <p:cNvSpPr>
                  <a:spLocks noChangeShapeType="1"/>
                </p:cNvSpPr>
                <p:nvPr/>
              </p:nvSpPr>
              <p:spPr bwMode="auto">
                <a:xfrm flipH="1" flipV="1">
                  <a:off x="2610" y="1041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1" name="Rectangle 977"/>
                <p:cNvSpPr>
                  <a:spLocks noChangeArrowheads="1"/>
                </p:cNvSpPr>
                <p:nvPr/>
              </p:nvSpPr>
              <p:spPr bwMode="auto">
                <a:xfrm>
                  <a:off x="2626" y="106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Rectangle 978"/>
                <p:cNvSpPr>
                  <a:spLocks noChangeArrowheads="1"/>
                </p:cNvSpPr>
                <p:nvPr/>
              </p:nvSpPr>
              <p:spPr bwMode="auto">
                <a:xfrm>
                  <a:off x="2626" y="106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803" name="Rectangle 979"/>
                <p:cNvSpPr>
                  <a:spLocks noChangeArrowheads="1"/>
                </p:cNvSpPr>
                <p:nvPr/>
              </p:nvSpPr>
              <p:spPr bwMode="auto">
                <a:xfrm>
                  <a:off x="2559" y="1237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Rectangle 980"/>
                <p:cNvSpPr>
                  <a:spLocks noChangeArrowheads="1"/>
                </p:cNvSpPr>
                <p:nvPr/>
              </p:nvSpPr>
              <p:spPr bwMode="auto">
                <a:xfrm>
                  <a:off x="2559" y="123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805" name="Line 981"/>
                <p:cNvSpPr>
                  <a:spLocks noChangeShapeType="1"/>
                </p:cNvSpPr>
                <p:nvPr/>
              </p:nvSpPr>
              <p:spPr bwMode="auto">
                <a:xfrm>
                  <a:off x="2757" y="1041"/>
                  <a:ext cx="387" cy="47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6" name="Freeform 982"/>
                <p:cNvSpPr>
                  <a:spLocks/>
                </p:cNvSpPr>
                <p:nvPr/>
              </p:nvSpPr>
              <p:spPr bwMode="auto">
                <a:xfrm>
                  <a:off x="2757" y="1041"/>
                  <a:ext cx="16" cy="18"/>
                </a:xfrm>
                <a:custGeom>
                  <a:avLst/>
                  <a:gdLst>
                    <a:gd name="T0" fmla="*/ 0 w 16"/>
                    <a:gd name="T1" fmla="*/ 0 h 18"/>
                    <a:gd name="T2" fmla="*/ 2 w 16"/>
                    <a:gd name="T3" fmla="*/ 13 h 18"/>
                    <a:gd name="T4" fmla="*/ 16 w 16"/>
                    <a:gd name="T5" fmla="*/ 18 h 18"/>
                    <a:gd name="T6" fmla="*/ 12 w 16"/>
                    <a:gd name="T7" fmla="*/ 6 h 18"/>
                    <a:gd name="T8" fmla="*/ 0 w 16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8"/>
                    <a:gd name="T17" fmla="*/ 16 w 1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8">
                      <a:moveTo>
                        <a:pt x="0" y="0"/>
                      </a:moveTo>
                      <a:lnTo>
                        <a:pt x="2" y="13"/>
                      </a:lnTo>
                      <a:lnTo>
                        <a:pt x="16" y="18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7" name="Line 983"/>
                <p:cNvSpPr>
                  <a:spLocks noChangeShapeType="1"/>
                </p:cNvSpPr>
                <p:nvPr/>
              </p:nvSpPr>
              <p:spPr bwMode="auto">
                <a:xfrm>
                  <a:off x="2757" y="1041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8" name="Line 984"/>
                <p:cNvSpPr>
                  <a:spLocks noChangeShapeType="1"/>
                </p:cNvSpPr>
                <p:nvPr/>
              </p:nvSpPr>
              <p:spPr bwMode="auto">
                <a:xfrm>
                  <a:off x="2759" y="1054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09" name="Line 985"/>
                <p:cNvSpPr>
                  <a:spLocks noChangeShapeType="1"/>
                </p:cNvSpPr>
                <p:nvPr/>
              </p:nvSpPr>
              <p:spPr bwMode="auto">
                <a:xfrm flipH="1" flipV="1">
                  <a:off x="2769" y="1047"/>
                  <a:ext cx="4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10" name="Line 986"/>
                <p:cNvSpPr>
                  <a:spLocks noChangeShapeType="1"/>
                </p:cNvSpPr>
                <p:nvPr/>
              </p:nvSpPr>
              <p:spPr bwMode="auto">
                <a:xfrm flipH="1" flipV="1">
                  <a:off x="2757" y="1041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11" name="Rectangle 987"/>
                <p:cNvSpPr>
                  <a:spLocks noChangeArrowheads="1"/>
                </p:cNvSpPr>
                <p:nvPr/>
              </p:nvSpPr>
              <p:spPr bwMode="auto">
                <a:xfrm>
                  <a:off x="2783" y="104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Rectangle 988"/>
                <p:cNvSpPr>
                  <a:spLocks noChangeArrowheads="1"/>
                </p:cNvSpPr>
                <p:nvPr/>
              </p:nvSpPr>
              <p:spPr bwMode="auto">
                <a:xfrm>
                  <a:off x="2783" y="104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813" name="Rectangle 989"/>
                <p:cNvSpPr>
                  <a:spLocks noChangeArrowheads="1"/>
                </p:cNvSpPr>
                <p:nvPr/>
              </p:nvSpPr>
              <p:spPr bwMode="auto">
                <a:xfrm>
                  <a:off x="3111" y="149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Rectangle 990"/>
                <p:cNvSpPr>
                  <a:spLocks noChangeArrowheads="1"/>
                </p:cNvSpPr>
                <p:nvPr/>
              </p:nvSpPr>
              <p:spPr bwMode="auto">
                <a:xfrm>
                  <a:off x="3111" y="149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815" name="Rectangle 991"/>
                <p:cNvSpPr>
                  <a:spLocks noChangeArrowheads="1"/>
                </p:cNvSpPr>
                <p:nvPr/>
              </p:nvSpPr>
              <p:spPr bwMode="auto">
                <a:xfrm>
                  <a:off x="2114" y="1152"/>
                  <a:ext cx="323" cy="75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Line 992"/>
                <p:cNvSpPr>
                  <a:spLocks noChangeShapeType="1"/>
                </p:cNvSpPr>
                <p:nvPr/>
              </p:nvSpPr>
              <p:spPr bwMode="auto">
                <a:xfrm>
                  <a:off x="2116" y="115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17" name="Line 993"/>
                <p:cNvSpPr>
                  <a:spLocks noChangeShapeType="1"/>
                </p:cNvSpPr>
                <p:nvPr/>
              </p:nvSpPr>
              <p:spPr bwMode="auto">
                <a:xfrm>
                  <a:off x="2117" y="1153"/>
                  <a:ext cx="31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18" name="Line 994"/>
                <p:cNvSpPr>
                  <a:spLocks noChangeShapeType="1"/>
                </p:cNvSpPr>
                <p:nvPr/>
              </p:nvSpPr>
              <p:spPr bwMode="auto">
                <a:xfrm>
                  <a:off x="2114" y="1152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19" name="Line 995"/>
                <p:cNvSpPr>
                  <a:spLocks noChangeShapeType="1"/>
                </p:cNvSpPr>
                <p:nvPr/>
              </p:nvSpPr>
              <p:spPr bwMode="auto">
                <a:xfrm>
                  <a:off x="2116" y="1152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0" name="Line 996"/>
                <p:cNvSpPr>
                  <a:spLocks noChangeShapeType="1"/>
                </p:cNvSpPr>
                <p:nvPr/>
              </p:nvSpPr>
              <p:spPr bwMode="auto">
                <a:xfrm>
                  <a:off x="2116" y="1225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1" name="Line 997"/>
                <p:cNvSpPr>
                  <a:spLocks noChangeShapeType="1"/>
                </p:cNvSpPr>
                <p:nvPr/>
              </p:nvSpPr>
              <p:spPr bwMode="auto">
                <a:xfrm>
                  <a:off x="2435" y="115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2" name="Line 998"/>
                <p:cNvSpPr>
                  <a:spLocks noChangeShapeType="1"/>
                </p:cNvSpPr>
                <p:nvPr/>
              </p:nvSpPr>
              <p:spPr bwMode="auto">
                <a:xfrm>
                  <a:off x="2114" y="1227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3" name="Line 999"/>
                <p:cNvSpPr>
                  <a:spLocks noChangeShapeType="1"/>
                </p:cNvSpPr>
                <p:nvPr/>
              </p:nvSpPr>
              <p:spPr bwMode="auto">
                <a:xfrm>
                  <a:off x="2437" y="1152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4" name="Rectangle 1000"/>
                <p:cNvSpPr>
                  <a:spLocks noChangeArrowheads="1"/>
                </p:cNvSpPr>
                <p:nvPr/>
              </p:nvSpPr>
              <p:spPr bwMode="auto">
                <a:xfrm>
                  <a:off x="2122" y="1158"/>
                  <a:ext cx="32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ccp.molecule.MolSystem.MolSystemLink</a:t>
                  </a:r>
                  <a:endParaRPr lang="en-US"/>
                </a:p>
              </p:txBody>
            </p:sp>
            <p:sp>
              <p:nvSpPr>
                <p:cNvPr id="18825" name="Rectangle 1001"/>
                <p:cNvSpPr>
                  <a:spLocks noChangeArrowheads="1"/>
                </p:cNvSpPr>
                <p:nvPr/>
              </p:nvSpPr>
              <p:spPr bwMode="auto">
                <a:xfrm>
                  <a:off x="2119" y="1183"/>
                  <a:ext cx="25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+dihedralAngle: LinkDihedralAngle</a:t>
                  </a:r>
                  <a:endParaRPr lang="en-US"/>
                </a:p>
              </p:txBody>
            </p:sp>
            <p:sp>
              <p:nvSpPr>
                <p:cNvPr id="18826" name="Line 1002"/>
                <p:cNvSpPr>
                  <a:spLocks noChangeShapeType="1"/>
                </p:cNvSpPr>
                <p:nvPr/>
              </p:nvSpPr>
              <p:spPr bwMode="auto">
                <a:xfrm>
                  <a:off x="2119" y="117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7" name="Line 1003"/>
                <p:cNvSpPr>
                  <a:spLocks noChangeShapeType="1"/>
                </p:cNvSpPr>
                <p:nvPr/>
              </p:nvSpPr>
              <p:spPr bwMode="auto">
                <a:xfrm>
                  <a:off x="2119" y="1180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8" name="Line 1004"/>
                <p:cNvSpPr>
                  <a:spLocks noChangeShapeType="1"/>
                </p:cNvSpPr>
                <p:nvPr/>
              </p:nvSpPr>
              <p:spPr bwMode="auto">
                <a:xfrm>
                  <a:off x="2119" y="120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29" name="Line 1005"/>
                <p:cNvSpPr>
                  <a:spLocks noChangeShapeType="1"/>
                </p:cNvSpPr>
                <p:nvPr/>
              </p:nvSpPr>
              <p:spPr bwMode="auto">
                <a:xfrm>
                  <a:off x="2119" y="1209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0" name="Line 1006"/>
                <p:cNvSpPr>
                  <a:spLocks noChangeShapeType="1"/>
                </p:cNvSpPr>
                <p:nvPr/>
              </p:nvSpPr>
              <p:spPr bwMode="auto">
                <a:xfrm flipH="1">
                  <a:off x="2319" y="1008"/>
                  <a:ext cx="167" cy="1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1" name="Freeform 1007"/>
                <p:cNvSpPr>
                  <a:spLocks/>
                </p:cNvSpPr>
                <p:nvPr/>
              </p:nvSpPr>
              <p:spPr bwMode="auto">
                <a:xfrm>
                  <a:off x="2468" y="1008"/>
                  <a:ext cx="18" cy="17"/>
                </a:xfrm>
                <a:custGeom>
                  <a:avLst/>
                  <a:gdLst>
                    <a:gd name="T0" fmla="*/ 18 w 18"/>
                    <a:gd name="T1" fmla="*/ 0 h 17"/>
                    <a:gd name="T2" fmla="*/ 5 w 18"/>
                    <a:gd name="T3" fmla="*/ 4 h 17"/>
                    <a:gd name="T4" fmla="*/ 0 w 18"/>
                    <a:gd name="T5" fmla="*/ 17 h 17"/>
                    <a:gd name="T6" fmla="*/ 13 w 18"/>
                    <a:gd name="T7" fmla="*/ 13 h 17"/>
                    <a:gd name="T8" fmla="*/ 18 w 1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18" y="0"/>
                      </a:moveTo>
                      <a:lnTo>
                        <a:pt x="5" y="4"/>
                      </a:lnTo>
                      <a:lnTo>
                        <a:pt x="0" y="17"/>
                      </a:lnTo>
                      <a:lnTo>
                        <a:pt x="13" y="1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32" name="Line 1008"/>
                <p:cNvSpPr>
                  <a:spLocks noChangeShapeType="1"/>
                </p:cNvSpPr>
                <p:nvPr/>
              </p:nvSpPr>
              <p:spPr bwMode="auto">
                <a:xfrm flipH="1">
                  <a:off x="2473" y="1008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70" name="Group 1210"/>
              <p:cNvGrpSpPr>
                <a:grpSpLocks/>
              </p:cNvGrpSpPr>
              <p:nvPr/>
            </p:nvGrpSpPr>
            <p:grpSpPr bwMode="auto">
              <a:xfrm>
                <a:off x="1647825" y="1366838"/>
                <a:ext cx="3584575" cy="2689225"/>
                <a:chOff x="1038" y="861"/>
                <a:chExt cx="2258" cy="1694"/>
              </a:xfrm>
            </p:grpSpPr>
            <p:sp>
              <p:nvSpPr>
                <p:cNvPr id="18433" name="Line 1010"/>
                <p:cNvSpPr>
                  <a:spLocks noChangeShapeType="1"/>
                </p:cNvSpPr>
                <p:nvPr/>
              </p:nvSpPr>
              <p:spPr bwMode="auto">
                <a:xfrm flipH="1">
                  <a:off x="2468" y="1012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34" name="Line 1011"/>
                <p:cNvSpPr>
                  <a:spLocks noChangeShapeType="1"/>
                </p:cNvSpPr>
                <p:nvPr/>
              </p:nvSpPr>
              <p:spPr bwMode="auto">
                <a:xfrm flipV="1">
                  <a:off x="2468" y="1021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35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2481" y="1008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36" name="Rectangle 1013"/>
                <p:cNvSpPr>
                  <a:spLocks noChangeArrowheads="1"/>
                </p:cNvSpPr>
                <p:nvPr/>
              </p:nvSpPr>
              <p:spPr bwMode="auto">
                <a:xfrm>
                  <a:off x="2471" y="103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7" name="Rectangle 1014"/>
                <p:cNvSpPr>
                  <a:spLocks noChangeArrowheads="1"/>
                </p:cNvSpPr>
                <p:nvPr/>
              </p:nvSpPr>
              <p:spPr bwMode="auto">
                <a:xfrm>
                  <a:off x="2471" y="103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438" name="Rectangle 1015"/>
                <p:cNvSpPr>
                  <a:spLocks noChangeArrowheads="1"/>
                </p:cNvSpPr>
                <p:nvPr/>
              </p:nvSpPr>
              <p:spPr bwMode="auto">
                <a:xfrm>
                  <a:off x="2315" y="1108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9" name="Rectangle 1016"/>
                <p:cNvSpPr>
                  <a:spLocks noChangeArrowheads="1"/>
                </p:cNvSpPr>
                <p:nvPr/>
              </p:nvSpPr>
              <p:spPr bwMode="auto">
                <a:xfrm>
                  <a:off x="2315" y="110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440" name="Rectangle 1017"/>
                <p:cNvSpPr>
                  <a:spLocks noChangeArrowheads="1"/>
                </p:cNvSpPr>
                <p:nvPr/>
              </p:nvSpPr>
              <p:spPr bwMode="auto">
                <a:xfrm>
                  <a:off x="2065" y="1561"/>
                  <a:ext cx="347" cy="100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1" name="Line 1018"/>
                <p:cNvSpPr>
                  <a:spLocks noChangeShapeType="1"/>
                </p:cNvSpPr>
                <p:nvPr/>
              </p:nvSpPr>
              <p:spPr bwMode="auto">
                <a:xfrm>
                  <a:off x="2066" y="1563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2" name="Line 1019"/>
                <p:cNvSpPr>
                  <a:spLocks noChangeShapeType="1"/>
                </p:cNvSpPr>
                <p:nvPr/>
              </p:nvSpPr>
              <p:spPr bwMode="auto">
                <a:xfrm>
                  <a:off x="2067" y="1563"/>
                  <a:ext cx="3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1020"/>
                <p:cNvSpPr>
                  <a:spLocks noChangeShapeType="1"/>
                </p:cNvSpPr>
                <p:nvPr/>
              </p:nvSpPr>
              <p:spPr bwMode="auto">
                <a:xfrm>
                  <a:off x="2065" y="1561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1021"/>
                <p:cNvSpPr>
                  <a:spLocks noChangeShapeType="1"/>
                </p:cNvSpPr>
                <p:nvPr/>
              </p:nvSpPr>
              <p:spPr bwMode="auto">
                <a:xfrm>
                  <a:off x="2066" y="1561"/>
                  <a:ext cx="346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Line 1022"/>
                <p:cNvSpPr>
                  <a:spLocks noChangeShapeType="1"/>
                </p:cNvSpPr>
                <p:nvPr/>
              </p:nvSpPr>
              <p:spPr bwMode="auto">
                <a:xfrm>
                  <a:off x="2066" y="1659"/>
                  <a:ext cx="34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Line 1023"/>
                <p:cNvSpPr>
                  <a:spLocks noChangeShapeType="1"/>
                </p:cNvSpPr>
                <p:nvPr/>
              </p:nvSpPr>
              <p:spPr bwMode="auto">
                <a:xfrm>
                  <a:off x="2411" y="1563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024"/>
                <p:cNvSpPr>
                  <a:spLocks noChangeShapeType="1"/>
                </p:cNvSpPr>
                <p:nvPr/>
              </p:nvSpPr>
              <p:spPr bwMode="auto">
                <a:xfrm>
                  <a:off x="2065" y="1661"/>
                  <a:ext cx="347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025"/>
                <p:cNvSpPr>
                  <a:spLocks noChangeShapeType="1"/>
                </p:cNvSpPr>
                <p:nvPr/>
              </p:nvSpPr>
              <p:spPr bwMode="auto">
                <a:xfrm>
                  <a:off x="2412" y="1561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Rectangle 1026"/>
                <p:cNvSpPr>
                  <a:spLocks noChangeArrowheads="1"/>
                </p:cNvSpPr>
                <p:nvPr/>
              </p:nvSpPr>
              <p:spPr bwMode="auto">
                <a:xfrm>
                  <a:off x="2070" y="1568"/>
                  <a:ext cx="35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ccp.molecule.MolSystem.MolSystemLinkEnd</a:t>
                  </a:r>
                  <a:endParaRPr lang="en-US"/>
                </a:p>
              </p:txBody>
            </p:sp>
            <p:sp>
              <p:nvSpPr>
                <p:cNvPr id="18450" name="Rectangle 1027"/>
                <p:cNvSpPr>
                  <a:spLocks noChangeArrowheads="1"/>
                </p:cNvSpPr>
                <p:nvPr/>
              </p:nvSpPr>
              <p:spPr bwMode="auto">
                <a:xfrm>
                  <a:off x="2070" y="1592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+linkCode: Word</a:t>
                  </a:r>
                  <a:endParaRPr lang="en-US"/>
                </a:p>
              </p:txBody>
            </p:sp>
            <p:sp>
              <p:nvSpPr>
                <p:cNvPr id="18451" name="Line 1028"/>
                <p:cNvSpPr>
                  <a:spLocks noChangeShapeType="1"/>
                </p:cNvSpPr>
                <p:nvPr/>
              </p:nvSpPr>
              <p:spPr bwMode="auto">
                <a:xfrm>
                  <a:off x="2070" y="1588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029"/>
                <p:cNvSpPr>
                  <a:spLocks noChangeShapeType="1"/>
                </p:cNvSpPr>
                <p:nvPr/>
              </p:nvSpPr>
              <p:spPr bwMode="auto">
                <a:xfrm>
                  <a:off x="2070" y="1589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Rectangle 1030"/>
                <p:cNvSpPr>
                  <a:spLocks noChangeArrowheads="1"/>
                </p:cNvSpPr>
                <p:nvPr/>
              </p:nvSpPr>
              <p:spPr bwMode="auto">
                <a:xfrm>
                  <a:off x="2070" y="1622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+getLinkEnd()</a:t>
                  </a:r>
                  <a:endParaRPr lang="en-US"/>
                </a:p>
              </p:txBody>
            </p:sp>
            <p:sp>
              <p:nvSpPr>
                <p:cNvPr id="18454" name="Line 1031"/>
                <p:cNvSpPr>
                  <a:spLocks noChangeShapeType="1"/>
                </p:cNvSpPr>
                <p:nvPr/>
              </p:nvSpPr>
              <p:spPr bwMode="auto">
                <a:xfrm>
                  <a:off x="2070" y="1617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1032"/>
                <p:cNvSpPr>
                  <a:spLocks noChangeShapeType="1"/>
                </p:cNvSpPr>
                <p:nvPr/>
              </p:nvSpPr>
              <p:spPr bwMode="auto">
                <a:xfrm>
                  <a:off x="2070" y="1619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1033"/>
                <p:cNvSpPr>
                  <a:spLocks noChangeShapeType="1"/>
                </p:cNvSpPr>
                <p:nvPr/>
              </p:nvSpPr>
              <p:spPr bwMode="auto">
                <a:xfrm flipV="1">
                  <a:off x="2243" y="1227"/>
                  <a:ext cx="29" cy="3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Rectangle 1034"/>
                <p:cNvSpPr>
                  <a:spLocks noChangeArrowheads="1"/>
                </p:cNvSpPr>
                <p:nvPr/>
              </p:nvSpPr>
              <p:spPr bwMode="auto">
                <a:xfrm>
                  <a:off x="2213" y="152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8" name="Rectangle 1035"/>
                <p:cNvSpPr>
                  <a:spLocks noChangeArrowheads="1"/>
                </p:cNvSpPr>
                <p:nvPr/>
              </p:nvSpPr>
              <p:spPr bwMode="auto">
                <a:xfrm>
                  <a:off x="2213" y="152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459" name="Line 1036"/>
                <p:cNvSpPr>
                  <a:spLocks noChangeShapeType="1"/>
                </p:cNvSpPr>
                <p:nvPr/>
              </p:nvSpPr>
              <p:spPr bwMode="auto">
                <a:xfrm flipH="1">
                  <a:off x="1407" y="1661"/>
                  <a:ext cx="744" cy="4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0" name="Line 1037"/>
                <p:cNvSpPr>
                  <a:spLocks noChangeShapeType="1"/>
                </p:cNvSpPr>
                <p:nvPr/>
              </p:nvSpPr>
              <p:spPr bwMode="auto">
                <a:xfrm flipH="1">
                  <a:off x="1407" y="2081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1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1407" y="2071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2" name="Rectangle 1039"/>
                <p:cNvSpPr>
                  <a:spLocks noChangeArrowheads="1"/>
                </p:cNvSpPr>
                <p:nvPr/>
              </p:nvSpPr>
              <p:spPr bwMode="auto">
                <a:xfrm>
                  <a:off x="1402" y="203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Rectangle 1040"/>
                <p:cNvSpPr>
                  <a:spLocks noChangeArrowheads="1"/>
                </p:cNvSpPr>
                <p:nvPr/>
              </p:nvSpPr>
              <p:spPr bwMode="auto">
                <a:xfrm>
                  <a:off x="1402" y="203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464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065" y="904"/>
                  <a:ext cx="359" cy="99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5" name="Line 1042"/>
                <p:cNvSpPr>
                  <a:spLocks noChangeShapeType="1"/>
                </p:cNvSpPr>
                <p:nvPr/>
              </p:nvSpPr>
              <p:spPr bwMode="auto">
                <a:xfrm>
                  <a:off x="2066" y="905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6" name="Line 1043"/>
                <p:cNvSpPr>
                  <a:spLocks noChangeShapeType="1"/>
                </p:cNvSpPr>
                <p:nvPr/>
              </p:nvSpPr>
              <p:spPr bwMode="auto">
                <a:xfrm>
                  <a:off x="2067" y="905"/>
                  <a:ext cx="35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7" name="Line 1044"/>
                <p:cNvSpPr>
                  <a:spLocks noChangeShapeType="1"/>
                </p:cNvSpPr>
                <p:nvPr/>
              </p:nvSpPr>
              <p:spPr bwMode="auto">
                <a:xfrm>
                  <a:off x="2065" y="904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8" name="Line 1045"/>
                <p:cNvSpPr>
                  <a:spLocks noChangeShapeType="1"/>
                </p:cNvSpPr>
                <p:nvPr/>
              </p:nvSpPr>
              <p:spPr bwMode="auto">
                <a:xfrm>
                  <a:off x="2066" y="904"/>
                  <a:ext cx="358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69" name="Line 1046"/>
                <p:cNvSpPr>
                  <a:spLocks noChangeShapeType="1"/>
                </p:cNvSpPr>
                <p:nvPr/>
              </p:nvSpPr>
              <p:spPr bwMode="auto">
                <a:xfrm>
                  <a:off x="2066" y="1002"/>
                  <a:ext cx="357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0" name="Line 1047"/>
                <p:cNvSpPr>
                  <a:spLocks noChangeShapeType="1"/>
                </p:cNvSpPr>
                <p:nvPr/>
              </p:nvSpPr>
              <p:spPr bwMode="auto">
                <a:xfrm>
                  <a:off x="2423" y="905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1" name="Line 1048"/>
                <p:cNvSpPr>
                  <a:spLocks noChangeShapeType="1"/>
                </p:cNvSpPr>
                <p:nvPr/>
              </p:nvSpPr>
              <p:spPr bwMode="auto">
                <a:xfrm>
                  <a:off x="2065" y="1003"/>
                  <a:ext cx="359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2" name="Line 1049"/>
                <p:cNvSpPr>
                  <a:spLocks noChangeShapeType="1"/>
                </p:cNvSpPr>
                <p:nvPr/>
              </p:nvSpPr>
              <p:spPr bwMode="auto">
                <a:xfrm>
                  <a:off x="2424" y="904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3" name="Rectangle 1050"/>
                <p:cNvSpPr>
                  <a:spLocks noChangeArrowheads="1"/>
                </p:cNvSpPr>
                <p:nvPr/>
              </p:nvSpPr>
              <p:spPr bwMode="auto">
                <a:xfrm>
                  <a:off x="2072" y="910"/>
                  <a:ext cx="3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ccp.molecule.MolSystem.MolSystemSysName</a:t>
                  </a:r>
                  <a:endParaRPr lang="en-US"/>
                </a:p>
              </p:txBody>
            </p:sp>
            <p:sp>
              <p:nvSpPr>
                <p:cNvPr id="1847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2070" y="935"/>
                  <a:ext cx="1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+namingSystem: Word</a:t>
                  </a:r>
                  <a:endParaRPr lang="en-US"/>
                </a:p>
              </p:txBody>
            </p:sp>
            <p:sp>
              <p:nvSpPr>
                <p:cNvPr id="18475" name="Rectangle 1052"/>
                <p:cNvSpPr>
                  <a:spLocks noChangeArrowheads="1"/>
                </p:cNvSpPr>
                <p:nvPr/>
              </p:nvSpPr>
              <p:spPr bwMode="auto">
                <a:xfrm>
                  <a:off x="2070" y="955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476" name="Line 1053"/>
                <p:cNvSpPr>
                  <a:spLocks noChangeShapeType="1"/>
                </p:cNvSpPr>
                <p:nvPr/>
              </p:nvSpPr>
              <p:spPr bwMode="auto">
                <a:xfrm>
                  <a:off x="2070" y="930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7" name="Line 1054"/>
                <p:cNvSpPr>
                  <a:spLocks noChangeShapeType="1"/>
                </p:cNvSpPr>
                <p:nvPr/>
              </p:nvSpPr>
              <p:spPr bwMode="auto">
                <a:xfrm>
                  <a:off x="2070" y="932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8" name="Line 1055"/>
                <p:cNvSpPr>
                  <a:spLocks noChangeShapeType="1"/>
                </p:cNvSpPr>
                <p:nvPr/>
              </p:nvSpPr>
              <p:spPr bwMode="auto">
                <a:xfrm>
                  <a:off x="2070" y="980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79" name="Line 1056"/>
                <p:cNvSpPr>
                  <a:spLocks noChangeShapeType="1"/>
                </p:cNvSpPr>
                <p:nvPr/>
              </p:nvSpPr>
              <p:spPr bwMode="auto">
                <a:xfrm>
                  <a:off x="2070" y="981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0" name="Line 1057"/>
                <p:cNvSpPr>
                  <a:spLocks noChangeShapeType="1"/>
                </p:cNvSpPr>
                <p:nvPr/>
              </p:nvSpPr>
              <p:spPr bwMode="auto">
                <a:xfrm flipH="1">
                  <a:off x="2424" y="910"/>
                  <a:ext cx="62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1" name="Freeform 1058"/>
                <p:cNvSpPr>
                  <a:spLocks/>
                </p:cNvSpPr>
                <p:nvPr/>
              </p:nvSpPr>
              <p:spPr bwMode="auto">
                <a:xfrm>
                  <a:off x="2461" y="907"/>
                  <a:ext cx="25" cy="12"/>
                </a:xfrm>
                <a:custGeom>
                  <a:avLst/>
                  <a:gdLst>
                    <a:gd name="T0" fmla="*/ 25 w 25"/>
                    <a:gd name="T1" fmla="*/ 3 h 12"/>
                    <a:gd name="T2" fmla="*/ 12 w 25"/>
                    <a:gd name="T3" fmla="*/ 0 h 12"/>
                    <a:gd name="T4" fmla="*/ 0 w 25"/>
                    <a:gd name="T5" fmla="*/ 8 h 12"/>
                    <a:gd name="T6" fmla="*/ 14 w 25"/>
                    <a:gd name="T7" fmla="*/ 12 h 12"/>
                    <a:gd name="T8" fmla="*/ 25 w 25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3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14" y="12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2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2473" y="907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3" name="Line 1060"/>
                <p:cNvSpPr>
                  <a:spLocks noChangeShapeType="1"/>
                </p:cNvSpPr>
                <p:nvPr/>
              </p:nvSpPr>
              <p:spPr bwMode="auto">
                <a:xfrm flipH="1">
                  <a:off x="2461" y="907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4" name="Line 1061"/>
                <p:cNvSpPr>
                  <a:spLocks noChangeShapeType="1"/>
                </p:cNvSpPr>
                <p:nvPr/>
              </p:nvSpPr>
              <p:spPr bwMode="auto">
                <a:xfrm>
                  <a:off x="2461" y="915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5" name="Line 1062"/>
                <p:cNvSpPr>
                  <a:spLocks noChangeShapeType="1"/>
                </p:cNvSpPr>
                <p:nvPr/>
              </p:nvSpPr>
              <p:spPr bwMode="auto">
                <a:xfrm flipV="1">
                  <a:off x="2475" y="910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6" name="Rectangle 1063"/>
                <p:cNvSpPr>
                  <a:spLocks noChangeArrowheads="1"/>
                </p:cNvSpPr>
                <p:nvPr/>
              </p:nvSpPr>
              <p:spPr bwMode="auto">
                <a:xfrm>
                  <a:off x="2459" y="932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7" name="Rectangle 1064"/>
                <p:cNvSpPr>
                  <a:spLocks noChangeArrowheads="1"/>
                </p:cNvSpPr>
                <p:nvPr/>
              </p:nvSpPr>
              <p:spPr bwMode="auto">
                <a:xfrm>
                  <a:off x="2459" y="93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488" name="Rectangle 1065"/>
                <p:cNvSpPr>
                  <a:spLocks noChangeArrowheads="1"/>
                </p:cNvSpPr>
                <p:nvPr/>
              </p:nvSpPr>
              <p:spPr bwMode="auto">
                <a:xfrm>
                  <a:off x="2439" y="88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9" name="Rectangle 1066"/>
                <p:cNvSpPr>
                  <a:spLocks noChangeArrowheads="1"/>
                </p:cNvSpPr>
                <p:nvPr/>
              </p:nvSpPr>
              <p:spPr bwMode="auto">
                <a:xfrm>
                  <a:off x="2439" y="88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490" name="Rectangle 1067"/>
                <p:cNvSpPr>
                  <a:spLocks noChangeArrowheads="1"/>
                </p:cNvSpPr>
                <p:nvPr/>
              </p:nvSpPr>
              <p:spPr bwMode="auto">
                <a:xfrm>
                  <a:off x="2598" y="1760"/>
                  <a:ext cx="347" cy="62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1" name="Line 1068"/>
                <p:cNvSpPr>
                  <a:spLocks noChangeShapeType="1"/>
                </p:cNvSpPr>
                <p:nvPr/>
              </p:nvSpPr>
              <p:spPr bwMode="auto">
                <a:xfrm>
                  <a:off x="2599" y="176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2" name="Line 1069"/>
                <p:cNvSpPr>
                  <a:spLocks noChangeShapeType="1"/>
                </p:cNvSpPr>
                <p:nvPr/>
              </p:nvSpPr>
              <p:spPr bwMode="auto">
                <a:xfrm>
                  <a:off x="2600" y="1761"/>
                  <a:ext cx="3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3" name="Line 1070"/>
                <p:cNvSpPr>
                  <a:spLocks noChangeShapeType="1"/>
                </p:cNvSpPr>
                <p:nvPr/>
              </p:nvSpPr>
              <p:spPr bwMode="auto">
                <a:xfrm>
                  <a:off x="2598" y="176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4" name="Line 1071"/>
                <p:cNvSpPr>
                  <a:spLocks noChangeShapeType="1"/>
                </p:cNvSpPr>
                <p:nvPr/>
              </p:nvSpPr>
              <p:spPr bwMode="auto">
                <a:xfrm>
                  <a:off x="2599" y="1760"/>
                  <a:ext cx="346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5" name="Line 1072"/>
                <p:cNvSpPr>
                  <a:spLocks noChangeShapeType="1"/>
                </p:cNvSpPr>
                <p:nvPr/>
              </p:nvSpPr>
              <p:spPr bwMode="auto">
                <a:xfrm>
                  <a:off x="2599" y="1821"/>
                  <a:ext cx="345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6" name="Line 1073"/>
                <p:cNvSpPr>
                  <a:spLocks noChangeShapeType="1"/>
                </p:cNvSpPr>
                <p:nvPr/>
              </p:nvSpPr>
              <p:spPr bwMode="auto">
                <a:xfrm>
                  <a:off x="2944" y="176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7" name="Line 1074"/>
                <p:cNvSpPr>
                  <a:spLocks noChangeShapeType="1"/>
                </p:cNvSpPr>
                <p:nvPr/>
              </p:nvSpPr>
              <p:spPr bwMode="auto">
                <a:xfrm>
                  <a:off x="2598" y="1822"/>
                  <a:ext cx="347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8" name="Line 1075"/>
                <p:cNvSpPr>
                  <a:spLocks noChangeShapeType="1"/>
                </p:cNvSpPr>
                <p:nvPr/>
              </p:nvSpPr>
              <p:spPr bwMode="auto">
                <a:xfrm>
                  <a:off x="2945" y="176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607" y="1766"/>
                  <a:ext cx="3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ccp.molecule.MolSystem.NonCovalentBond</a:t>
                  </a:r>
                  <a:endParaRPr lang="en-US"/>
                </a:p>
              </p:txBody>
            </p:sp>
            <p:sp>
              <p:nvSpPr>
                <p:cNvPr id="18500" name="Line 1077"/>
                <p:cNvSpPr>
                  <a:spLocks noChangeShapeType="1"/>
                </p:cNvSpPr>
                <p:nvPr/>
              </p:nvSpPr>
              <p:spPr bwMode="auto">
                <a:xfrm>
                  <a:off x="2603" y="1786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01" name="Line 1078"/>
                <p:cNvSpPr>
                  <a:spLocks noChangeShapeType="1"/>
                </p:cNvSpPr>
                <p:nvPr/>
              </p:nvSpPr>
              <p:spPr bwMode="auto">
                <a:xfrm>
                  <a:off x="2603" y="1787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02" name="Line 1079"/>
                <p:cNvSpPr>
                  <a:spLocks noChangeShapeType="1"/>
                </p:cNvSpPr>
                <p:nvPr/>
              </p:nvSpPr>
              <p:spPr bwMode="auto">
                <a:xfrm>
                  <a:off x="2603" y="1796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03" name="Line 1080"/>
                <p:cNvSpPr>
                  <a:spLocks noChangeShapeType="1"/>
                </p:cNvSpPr>
                <p:nvPr/>
              </p:nvSpPr>
              <p:spPr bwMode="auto">
                <a:xfrm>
                  <a:off x="2603" y="1797"/>
                  <a:ext cx="33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04" name="Line 1081"/>
                <p:cNvSpPr>
                  <a:spLocks noChangeShapeType="1"/>
                </p:cNvSpPr>
                <p:nvPr/>
              </p:nvSpPr>
              <p:spPr bwMode="auto">
                <a:xfrm flipH="1">
                  <a:off x="2362" y="1811"/>
                  <a:ext cx="236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05" name="Rectangle 1082"/>
                <p:cNvSpPr>
                  <a:spLocks noChangeArrowheads="1"/>
                </p:cNvSpPr>
                <p:nvPr/>
              </p:nvSpPr>
              <p:spPr bwMode="auto">
                <a:xfrm>
                  <a:off x="2576" y="183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6" name="Rectangle 1083"/>
                <p:cNvSpPr>
                  <a:spLocks noChangeArrowheads="1"/>
                </p:cNvSpPr>
                <p:nvPr/>
              </p:nvSpPr>
              <p:spPr bwMode="auto">
                <a:xfrm>
                  <a:off x="2576" y="183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07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78" y="179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8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378" y="179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8509" name="Line 1086"/>
                <p:cNvSpPr>
                  <a:spLocks noChangeShapeType="1"/>
                </p:cNvSpPr>
                <p:nvPr/>
              </p:nvSpPr>
              <p:spPr bwMode="auto">
                <a:xfrm>
                  <a:off x="2654" y="1041"/>
                  <a:ext cx="113" cy="7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0" name="Freeform 1087"/>
                <p:cNvSpPr>
                  <a:spLocks/>
                </p:cNvSpPr>
                <p:nvPr/>
              </p:nvSpPr>
              <p:spPr bwMode="auto">
                <a:xfrm>
                  <a:off x="2650" y="1041"/>
                  <a:ext cx="11" cy="24"/>
                </a:xfrm>
                <a:custGeom>
                  <a:avLst/>
                  <a:gdLst>
                    <a:gd name="T0" fmla="*/ 4 w 11"/>
                    <a:gd name="T1" fmla="*/ 0 h 24"/>
                    <a:gd name="T2" fmla="*/ 0 w 11"/>
                    <a:gd name="T3" fmla="*/ 13 h 24"/>
                    <a:gd name="T4" fmla="*/ 7 w 11"/>
                    <a:gd name="T5" fmla="*/ 24 h 24"/>
                    <a:gd name="T6" fmla="*/ 11 w 11"/>
                    <a:gd name="T7" fmla="*/ 11 h 24"/>
                    <a:gd name="T8" fmla="*/ 4 w 1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4"/>
                    <a:gd name="T17" fmla="*/ 11 w 1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4">
                      <a:moveTo>
                        <a:pt x="4" y="0"/>
                      </a:moveTo>
                      <a:lnTo>
                        <a:pt x="0" y="13"/>
                      </a:lnTo>
                      <a:lnTo>
                        <a:pt x="7" y="24"/>
                      </a:lnTo>
                      <a:lnTo>
                        <a:pt x="11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1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2650" y="1041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2" name="Line 1089"/>
                <p:cNvSpPr>
                  <a:spLocks noChangeShapeType="1"/>
                </p:cNvSpPr>
                <p:nvPr/>
              </p:nvSpPr>
              <p:spPr bwMode="auto">
                <a:xfrm>
                  <a:off x="2650" y="1054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3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2657" y="1052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4" name="Line 1091"/>
                <p:cNvSpPr>
                  <a:spLocks noChangeShapeType="1"/>
                </p:cNvSpPr>
                <p:nvPr/>
              </p:nvSpPr>
              <p:spPr bwMode="auto">
                <a:xfrm flipH="1" flipV="1">
                  <a:off x="2654" y="1041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15" name="Rectangle 1092"/>
                <p:cNvSpPr>
                  <a:spLocks noChangeArrowheads="1"/>
                </p:cNvSpPr>
                <p:nvPr/>
              </p:nvSpPr>
              <p:spPr bwMode="auto">
                <a:xfrm>
                  <a:off x="2675" y="1056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6" name="Rectangle 1093"/>
                <p:cNvSpPr>
                  <a:spLocks noChangeArrowheads="1"/>
                </p:cNvSpPr>
                <p:nvPr/>
              </p:nvSpPr>
              <p:spPr bwMode="auto">
                <a:xfrm>
                  <a:off x="2675" y="105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17" name="Rectangle 1094"/>
                <p:cNvSpPr>
                  <a:spLocks noChangeArrowheads="1"/>
                </p:cNvSpPr>
                <p:nvPr/>
              </p:nvSpPr>
              <p:spPr bwMode="auto">
                <a:xfrm>
                  <a:off x="2739" y="172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8" name="Rectangle 1095"/>
                <p:cNvSpPr>
                  <a:spLocks noChangeArrowheads="1"/>
                </p:cNvSpPr>
                <p:nvPr/>
              </p:nvSpPr>
              <p:spPr bwMode="auto">
                <a:xfrm>
                  <a:off x="2739" y="172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19" name="Rectangle 1096"/>
                <p:cNvSpPr>
                  <a:spLocks noChangeArrowheads="1"/>
                </p:cNvSpPr>
                <p:nvPr/>
              </p:nvSpPr>
              <p:spPr bwMode="auto">
                <a:xfrm>
                  <a:off x="3020" y="1797"/>
                  <a:ext cx="260" cy="298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0" name="Line 1097"/>
                <p:cNvSpPr>
                  <a:spLocks noChangeShapeType="1"/>
                </p:cNvSpPr>
                <p:nvPr/>
              </p:nvSpPr>
              <p:spPr bwMode="auto">
                <a:xfrm>
                  <a:off x="3021" y="1798"/>
                  <a:ext cx="1" cy="29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1" name="Line 1098"/>
                <p:cNvSpPr>
                  <a:spLocks noChangeShapeType="1"/>
                </p:cNvSpPr>
                <p:nvPr/>
              </p:nvSpPr>
              <p:spPr bwMode="auto">
                <a:xfrm>
                  <a:off x="3022" y="1798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2" name="Line 1099"/>
                <p:cNvSpPr>
                  <a:spLocks noChangeShapeType="1"/>
                </p:cNvSpPr>
                <p:nvPr/>
              </p:nvSpPr>
              <p:spPr bwMode="auto">
                <a:xfrm>
                  <a:off x="3020" y="1797"/>
                  <a:ext cx="1" cy="298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3" name="Line 1100"/>
                <p:cNvSpPr>
                  <a:spLocks noChangeShapeType="1"/>
                </p:cNvSpPr>
                <p:nvPr/>
              </p:nvSpPr>
              <p:spPr bwMode="auto">
                <a:xfrm>
                  <a:off x="3021" y="1797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4" name="Line 1101"/>
                <p:cNvSpPr>
                  <a:spLocks noChangeShapeType="1"/>
                </p:cNvSpPr>
                <p:nvPr/>
              </p:nvSpPr>
              <p:spPr bwMode="auto">
                <a:xfrm>
                  <a:off x="3021" y="2094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5" name="Line 1102"/>
                <p:cNvSpPr>
                  <a:spLocks noChangeShapeType="1"/>
                </p:cNvSpPr>
                <p:nvPr/>
              </p:nvSpPr>
              <p:spPr bwMode="auto">
                <a:xfrm>
                  <a:off x="3279" y="1798"/>
                  <a:ext cx="1" cy="296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6" name="Line 1103"/>
                <p:cNvSpPr>
                  <a:spLocks noChangeShapeType="1"/>
                </p:cNvSpPr>
                <p:nvPr/>
              </p:nvSpPr>
              <p:spPr bwMode="auto">
                <a:xfrm>
                  <a:off x="3020" y="2095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7" name="Line 1104"/>
                <p:cNvSpPr>
                  <a:spLocks noChangeShapeType="1"/>
                </p:cNvSpPr>
                <p:nvPr/>
              </p:nvSpPr>
              <p:spPr bwMode="auto">
                <a:xfrm>
                  <a:off x="3280" y="1797"/>
                  <a:ext cx="1" cy="298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28" name="Rectangle 1105"/>
                <p:cNvSpPr>
                  <a:spLocks noChangeArrowheads="1"/>
                </p:cNvSpPr>
                <p:nvPr/>
              </p:nvSpPr>
              <p:spPr bwMode="auto">
                <a:xfrm>
                  <a:off x="3024" y="1803"/>
                  <a:ext cx="2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ccp.molecule.MolSystem.Residue</a:t>
                  </a:r>
                  <a:endParaRPr lang="en-US"/>
                </a:p>
              </p:txBody>
            </p:sp>
            <p:sp>
              <p:nvSpPr>
                <p:cNvPr id="18529" name="Rectangle 1106"/>
                <p:cNvSpPr>
                  <a:spLocks noChangeArrowheads="1"/>
                </p:cNvSpPr>
                <p:nvPr/>
              </p:nvSpPr>
              <p:spPr bwMode="auto">
                <a:xfrm>
                  <a:off x="3024" y="1828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+seqId: Int</a:t>
                  </a:r>
                  <a:endParaRPr lang="en-US"/>
                </a:p>
              </p:txBody>
            </p:sp>
            <p:sp>
              <p:nvSpPr>
                <p:cNvPr id="18530" name="Rectangle 1107"/>
                <p:cNvSpPr>
                  <a:spLocks noChangeArrowheads="1"/>
                </p:cNvSpPr>
                <p:nvPr/>
              </p:nvSpPr>
              <p:spPr bwMode="auto">
                <a:xfrm>
                  <a:off x="3024" y="1848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+seqCode: Int</a:t>
                  </a:r>
                  <a:endParaRPr lang="en-US"/>
                </a:p>
              </p:txBody>
            </p:sp>
            <p:sp>
              <p:nvSpPr>
                <p:cNvPr id="18531" name="Rectangle 1108"/>
                <p:cNvSpPr>
                  <a:spLocks noChangeArrowheads="1"/>
                </p:cNvSpPr>
                <p:nvPr/>
              </p:nvSpPr>
              <p:spPr bwMode="auto">
                <a:xfrm>
                  <a:off x="3024" y="1868"/>
                  <a:ext cx="1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+seqInsertCode: Line =  </a:t>
                  </a:r>
                  <a:endParaRPr lang="en-US"/>
                </a:p>
              </p:txBody>
            </p:sp>
            <p:sp>
              <p:nvSpPr>
                <p:cNvPr id="18532" name="Rectangle 1109"/>
                <p:cNvSpPr>
                  <a:spLocks noChangeArrowheads="1"/>
                </p:cNvSpPr>
                <p:nvPr/>
              </p:nvSpPr>
              <p:spPr bwMode="auto">
                <a:xfrm>
                  <a:off x="3024" y="1888"/>
                  <a:ext cx="1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+molType: MolType</a:t>
                  </a:r>
                  <a:endParaRPr lang="en-US"/>
                </a:p>
              </p:txBody>
            </p:sp>
            <p:sp>
              <p:nvSpPr>
                <p:cNvPr id="18533" name="Rectangle 1110"/>
                <p:cNvSpPr>
                  <a:spLocks noChangeArrowheads="1"/>
                </p:cNvSpPr>
                <p:nvPr/>
              </p:nvSpPr>
              <p:spPr bwMode="auto">
                <a:xfrm>
                  <a:off x="3024" y="1907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+ccpCode: LongWord</a:t>
                  </a:r>
                  <a:endParaRPr lang="en-US"/>
                </a:p>
              </p:txBody>
            </p:sp>
            <p:sp>
              <p:nvSpPr>
                <p:cNvPr id="18534" name="Rectangle 1111"/>
                <p:cNvSpPr>
                  <a:spLocks noChangeArrowheads="1"/>
                </p:cNvSpPr>
                <p:nvPr/>
              </p:nvSpPr>
              <p:spPr bwMode="auto">
                <a:xfrm>
                  <a:off x="3024" y="1927"/>
                  <a:ext cx="2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+linking: ChemCompLinking</a:t>
                  </a:r>
                  <a:endParaRPr lang="en-US"/>
                </a:p>
              </p:txBody>
            </p:sp>
            <p:sp>
              <p:nvSpPr>
                <p:cNvPr id="18535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024" y="1947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+descriptor: Line</a:t>
                  </a:r>
                  <a:endParaRPr lang="en-US"/>
                </a:p>
              </p:txBody>
            </p:sp>
            <p:sp>
              <p:nvSpPr>
                <p:cNvPr id="18536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024" y="1967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537" name="Line 1114"/>
                <p:cNvSpPr>
                  <a:spLocks noChangeShapeType="1"/>
                </p:cNvSpPr>
                <p:nvPr/>
              </p:nvSpPr>
              <p:spPr bwMode="auto">
                <a:xfrm>
                  <a:off x="3024" y="1823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38" name="Line 1115"/>
                <p:cNvSpPr>
                  <a:spLocks noChangeShapeType="1"/>
                </p:cNvSpPr>
                <p:nvPr/>
              </p:nvSpPr>
              <p:spPr bwMode="auto">
                <a:xfrm>
                  <a:off x="3024" y="1824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39" name="Rectangle 1116"/>
                <p:cNvSpPr>
                  <a:spLocks noChangeArrowheads="1"/>
                </p:cNvSpPr>
                <p:nvPr/>
              </p:nvSpPr>
              <p:spPr bwMode="auto">
                <a:xfrm>
                  <a:off x="3024" y="1997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+getMolResidue()</a:t>
                  </a:r>
                  <a:endParaRPr lang="en-US"/>
                </a:p>
              </p:txBody>
            </p:sp>
            <p:sp>
              <p:nvSpPr>
                <p:cNvPr id="18540" name="Rectangle 1117"/>
                <p:cNvSpPr>
                  <a:spLocks noChangeArrowheads="1"/>
                </p:cNvSpPr>
                <p:nvPr/>
              </p:nvSpPr>
              <p:spPr bwMode="auto">
                <a:xfrm>
                  <a:off x="3024" y="2016"/>
                  <a:ext cx="11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+getMolType()</a:t>
                  </a:r>
                  <a:endParaRPr lang="en-US"/>
                </a:p>
              </p:txBody>
            </p:sp>
            <p:sp>
              <p:nvSpPr>
                <p:cNvPr id="18541" name="Rectangle 1118"/>
                <p:cNvSpPr>
                  <a:spLocks noChangeArrowheads="1"/>
                </p:cNvSpPr>
                <p:nvPr/>
              </p:nvSpPr>
              <p:spPr bwMode="auto">
                <a:xfrm>
                  <a:off x="3024" y="2036"/>
                  <a:ext cx="11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+getCcpCode()</a:t>
                  </a:r>
                  <a:endParaRPr lang="en-US"/>
                </a:p>
              </p:txBody>
            </p:sp>
            <p:sp>
              <p:nvSpPr>
                <p:cNvPr id="18542" name="Rectangle 1119"/>
                <p:cNvSpPr>
                  <a:spLocks noChangeArrowheads="1"/>
                </p:cNvSpPr>
                <p:nvPr/>
              </p:nvSpPr>
              <p:spPr bwMode="auto">
                <a:xfrm>
                  <a:off x="3024" y="2056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+getChemCompVar()</a:t>
                  </a:r>
                  <a:endParaRPr lang="en-US"/>
                </a:p>
              </p:txBody>
            </p:sp>
            <p:sp>
              <p:nvSpPr>
                <p:cNvPr id="18543" name="Line 1120"/>
                <p:cNvSpPr>
                  <a:spLocks noChangeShapeType="1"/>
                </p:cNvSpPr>
                <p:nvPr/>
              </p:nvSpPr>
              <p:spPr bwMode="auto">
                <a:xfrm>
                  <a:off x="3024" y="1992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4" name="Line 1121"/>
                <p:cNvSpPr>
                  <a:spLocks noChangeShapeType="1"/>
                </p:cNvSpPr>
                <p:nvPr/>
              </p:nvSpPr>
              <p:spPr bwMode="auto">
                <a:xfrm>
                  <a:off x="3024" y="1993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5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362" y="1865"/>
                  <a:ext cx="658" cy="6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6" name="Freeform 1123"/>
                <p:cNvSpPr>
                  <a:spLocks/>
                </p:cNvSpPr>
                <p:nvPr/>
              </p:nvSpPr>
              <p:spPr bwMode="auto">
                <a:xfrm>
                  <a:off x="2995" y="1925"/>
                  <a:ext cx="25" cy="12"/>
                </a:xfrm>
                <a:custGeom>
                  <a:avLst/>
                  <a:gdLst>
                    <a:gd name="T0" fmla="*/ 25 w 25"/>
                    <a:gd name="T1" fmla="*/ 7 h 12"/>
                    <a:gd name="T2" fmla="*/ 13 w 25"/>
                    <a:gd name="T3" fmla="*/ 0 h 12"/>
                    <a:gd name="T4" fmla="*/ 0 w 25"/>
                    <a:gd name="T5" fmla="*/ 5 h 12"/>
                    <a:gd name="T6" fmla="*/ 12 w 25"/>
                    <a:gd name="T7" fmla="*/ 12 h 12"/>
                    <a:gd name="T8" fmla="*/ 25 w 25"/>
                    <a:gd name="T9" fmla="*/ 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7"/>
                      </a:move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12" y="12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7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008" y="1925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8" name="Line 1125"/>
                <p:cNvSpPr>
                  <a:spLocks noChangeShapeType="1"/>
                </p:cNvSpPr>
                <p:nvPr/>
              </p:nvSpPr>
              <p:spPr bwMode="auto">
                <a:xfrm flipH="1">
                  <a:off x="2995" y="1925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49" name="Line 1126"/>
                <p:cNvSpPr>
                  <a:spLocks noChangeShapeType="1"/>
                </p:cNvSpPr>
                <p:nvPr/>
              </p:nvSpPr>
              <p:spPr bwMode="auto">
                <a:xfrm>
                  <a:off x="2995" y="1930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50" name="Line 1127"/>
                <p:cNvSpPr>
                  <a:spLocks noChangeShapeType="1"/>
                </p:cNvSpPr>
                <p:nvPr/>
              </p:nvSpPr>
              <p:spPr bwMode="auto">
                <a:xfrm flipV="1">
                  <a:off x="3007" y="1932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51" name="Rectangle 1128"/>
                <p:cNvSpPr>
                  <a:spLocks noChangeArrowheads="1"/>
                </p:cNvSpPr>
                <p:nvPr/>
              </p:nvSpPr>
              <p:spPr bwMode="auto">
                <a:xfrm>
                  <a:off x="2987" y="194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987" y="194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53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382" y="1831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4" name="Rectangle 1131"/>
                <p:cNvSpPr>
                  <a:spLocks noChangeArrowheads="1"/>
                </p:cNvSpPr>
                <p:nvPr/>
              </p:nvSpPr>
              <p:spPr bwMode="auto">
                <a:xfrm>
                  <a:off x="2382" y="183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55" name="Line 1132"/>
                <p:cNvSpPr>
                  <a:spLocks noChangeShapeType="1"/>
                </p:cNvSpPr>
                <p:nvPr/>
              </p:nvSpPr>
              <p:spPr bwMode="auto">
                <a:xfrm flipH="1" flipV="1">
                  <a:off x="1073" y="1318"/>
                  <a:ext cx="1947" cy="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56" name="Line 11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73" y="1318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57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1073" y="1316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58" name="Rectangle 1135"/>
                <p:cNvSpPr>
                  <a:spLocks noChangeArrowheads="1"/>
                </p:cNvSpPr>
                <p:nvPr/>
              </p:nvSpPr>
              <p:spPr bwMode="auto">
                <a:xfrm>
                  <a:off x="1038" y="1335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9" name="Rectangle 1136"/>
                <p:cNvSpPr>
                  <a:spLocks noChangeArrowheads="1"/>
                </p:cNvSpPr>
                <p:nvPr/>
              </p:nvSpPr>
              <p:spPr bwMode="auto">
                <a:xfrm>
                  <a:off x="1038" y="133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60" name="Line 1137"/>
                <p:cNvSpPr>
                  <a:spLocks noChangeShapeType="1"/>
                </p:cNvSpPr>
                <p:nvPr/>
              </p:nvSpPr>
              <p:spPr bwMode="auto">
                <a:xfrm flipH="1" flipV="1">
                  <a:off x="2373" y="1661"/>
                  <a:ext cx="647" cy="23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1" name="Freeform 1138"/>
                <p:cNvSpPr>
                  <a:spLocks/>
                </p:cNvSpPr>
                <p:nvPr/>
              </p:nvSpPr>
              <p:spPr bwMode="auto">
                <a:xfrm>
                  <a:off x="2996" y="1888"/>
                  <a:ext cx="24" cy="11"/>
                </a:xfrm>
                <a:custGeom>
                  <a:avLst/>
                  <a:gdLst>
                    <a:gd name="T0" fmla="*/ 24 w 24"/>
                    <a:gd name="T1" fmla="*/ 10 h 11"/>
                    <a:gd name="T2" fmla="*/ 14 w 24"/>
                    <a:gd name="T3" fmla="*/ 0 h 11"/>
                    <a:gd name="T4" fmla="*/ 0 w 24"/>
                    <a:gd name="T5" fmla="*/ 1 h 11"/>
                    <a:gd name="T6" fmla="*/ 10 w 24"/>
                    <a:gd name="T7" fmla="*/ 11 h 11"/>
                    <a:gd name="T8" fmla="*/ 24 w 24"/>
                    <a:gd name="T9" fmla="*/ 1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1"/>
                    <a:gd name="T17" fmla="*/ 24 w 2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1">
                      <a:moveTo>
                        <a:pt x="24" y="10"/>
                      </a:move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10" y="11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2" name="Line 1139"/>
                <p:cNvSpPr>
                  <a:spLocks noChangeShapeType="1"/>
                </p:cNvSpPr>
                <p:nvPr/>
              </p:nvSpPr>
              <p:spPr bwMode="auto">
                <a:xfrm flipH="1" flipV="1">
                  <a:off x="3010" y="1888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3" name="Line 1140"/>
                <p:cNvSpPr>
                  <a:spLocks noChangeShapeType="1"/>
                </p:cNvSpPr>
                <p:nvPr/>
              </p:nvSpPr>
              <p:spPr bwMode="auto">
                <a:xfrm flipH="1">
                  <a:off x="2996" y="1888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4" name="Line 1141"/>
                <p:cNvSpPr>
                  <a:spLocks noChangeShapeType="1"/>
                </p:cNvSpPr>
                <p:nvPr/>
              </p:nvSpPr>
              <p:spPr bwMode="auto">
                <a:xfrm>
                  <a:off x="2996" y="1889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5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3006" y="1898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66" name="Rectangle 1143"/>
                <p:cNvSpPr>
                  <a:spLocks noChangeArrowheads="1"/>
                </p:cNvSpPr>
                <p:nvPr/>
              </p:nvSpPr>
              <p:spPr bwMode="auto">
                <a:xfrm>
                  <a:off x="2984" y="1909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7" name="Rectangle 1144"/>
                <p:cNvSpPr>
                  <a:spLocks noChangeArrowheads="1"/>
                </p:cNvSpPr>
                <p:nvPr/>
              </p:nvSpPr>
              <p:spPr bwMode="auto">
                <a:xfrm>
                  <a:off x="2984" y="190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68" name="Rectangle 1145"/>
                <p:cNvSpPr>
                  <a:spLocks noChangeArrowheads="1"/>
                </p:cNvSpPr>
                <p:nvPr/>
              </p:nvSpPr>
              <p:spPr bwMode="auto">
                <a:xfrm>
                  <a:off x="2397" y="1650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9" name="Rectangle 1146"/>
                <p:cNvSpPr>
                  <a:spLocks noChangeArrowheads="1"/>
                </p:cNvSpPr>
                <p:nvPr/>
              </p:nvSpPr>
              <p:spPr bwMode="auto">
                <a:xfrm>
                  <a:off x="2397" y="164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70" name="Line 1147"/>
                <p:cNvSpPr>
                  <a:spLocks noChangeShapeType="1"/>
                </p:cNvSpPr>
                <p:nvPr/>
              </p:nvSpPr>
              <p:spPr bwMode="auto">
                <a:xfrm>
                  <a:off x="2685" y="1559"/>
                  <a:ext cx="335" cy="27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1" name="Freeform 1148"/>
                <p:cNvSpPr>
                  <a:spLocks/>
                </p:cNvSpPr>
                <p:nvPr/>
              </p:nvSpPr>
              <p:spPr bwMode="auto">
                <a:xfrm>
                  <a:off x="2685" y="1559"/>
                  <a:ext cx="18" cy="16"/>
                </a:xfrm>
                <a:custGeom>
                  <a:avLst/>
                  <a:gdLst>
                    <a:gd name="T0" fmla="*/ 0 w 18"/>
                    <a:gd name="T1" fmla="*/ 0 h 16"/>
                    <a:gd name="T2" fmla="*/ 5 w 18"/>
                    <a:gd name="T3" fmla="*/ 12 h 16"/>
                    <a:gd name="T4" fmla="*/ 18 w 18"/>
                    <a:gd name="T5" fmla="*/ 16 h 16"/>
                    <a:gd name="T6" fmla="*/ 13 w 18"/>
                    <a:gd name="T7" fmla="*/ 4 h 16"/>
                    <a:gd name="T8" fmla="*/ 0 w 1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6"/>
                    <a:gd name="T17" fmla="*/ 18 w 1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6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8" y="16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2" name="Line 1149"/>
                <p:cNvSpPr>
                  <a:spLocks noChangeShapeType="1"/>
                </p:cNvSpPr>
                <p:nvPr/>
              </p:nvSpPr>
              <p:spPr bwMode="auto">
                <a:xfrm>
                  <a:off x="2685" y="1559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3" name="Line 1150"/>
                <p:cNvSpPr>
                  <a:spLocks noChangeShapeType="1"/>
                </p:cNvSpPr>
                <p:nvPr/>
              </p:nvSpPr>
              <p:spPr bwMode="auto">
                <a:xfrm>
                  <a:off x="2690" y="1571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4" name="Line 115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8" y="1563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5" name="Line 1152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1559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76" name="Rectangle 1153"/>
                <p:cNvSpPr>
                  <a:spLocks noChangeArrowheads="1"/>
                </p:cNvSpPr>
                <p:nvPr/>
              </p:nvSpPr>
              <p:spPr bwMode="auto">
                <a:xfrm>
                  <a:off x="2711" y="153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Rectangle 1154"/>
                <p:cNvSpPr>
                  <a:spLocks noChangeArrowheads="1"/>
                </p:cNvSpPr>
                <p:nvPr/>
              </p:nvSpPr>
              <p:spPr bwMode="auto">
                <a:xfrm>
                  <a:off x="2711" y="153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78" name="Rectangle 1155"/>
                <p:cNvSpPr>
                  <a:spLocks noChangeArrowheads="1"/>
                </p:cNvSpPr>
                <p:nvPr/>
              </p:nvSpPr>
              <p:spPr bwMode="auto">
                <a:xfrm>
                  <a:off x="2987" y="1841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9" name="Rectangle 1156"/>
                <p:cNvSpPr>
                  <a:spLocks noChangeArrowheads="1"/>
                </p:cNvSpPr>
                <p:nvPr/>
              </p:nvSpPr>
              <p:spPr bwMode="auto">
                <a:xfrm>
                  <a:off x="2987" y="18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80" name="Line 1157"/>
                <p:cNvSpPr>
                  <a:spLocks noChangeShapeType="1"/>
                </p:cNvSpPr>
                <p:nvPr/>
              </p:nvSpPr>
              <p:spPr bwMode="auto">
                <a:xfrm>
                  <a:off x="3121" y="1363"/>
                  <a:ext cx="21" cy="4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81" name="Rectangle 1158"/>
                <p:cNvSpPr>
                  <a:spLocks noChangeArrowheads="1"/>
                </p:cNvSpPr>
                <p:nvPr/>
              </p:nvSpPr>
              <p:spPr bwMode="auto">
                <a:xfrm>
                  <a:off x="3177" y="1728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Rectangle 1159"/>
                <p:cNvSpPr>
                  <a:spLocks noChangeArrowheads="1"/>
                </p:cNvSpPr>
                <p:nvPr/>
              </p:nvSpPr>
              <p:spPr bwMode="auto">
                <a:xfrm>
                  <a:off x="3177" y="1728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8583" name="Rectangle 1160"/>
                <p:cNvSpPr>
                  <a:spLocks noChangeArrowheads="1"/>
                </p:cNvSpPr>
                <p:nvPr/>
              </p:nvSpPr>
              <p:spPr bwMode="auto">
                <a:xfrm>
                  <a:off x="3116" y="176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Rectangle 1161"/>
                <p:cNvSpPr>
                  <a:spLocks noChangeArrowheads="1"/>
                </p:cNvSpPr>
                <p:nvPr/>
              </p:nvSpPr>
              <p:spPr bwMode="auto">
                <a:xfrm>
                  <a:off x="3116" y="176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585" name="Line 1162"/>
                <p:cNvSpPr>
                  <a:spLocks noChangeShapeType="1"/>
                </p:cNvSpPr>
                <p:nvPr/>
              </p:nvSpPr>
              <p:spPr bwMode="auto">
                <a:xfrm>
                  <a:off x="1606" y="955"/>
                  <a:ext cx="1414" cy="90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86" name="Line 1163"/>
                <p:cNvSpPr>
                  <a:spLocks noChangeShapeType="1"/>
                </p:cNvSpPr>
                <p:nvPr/>
              </p:nvSpPr>
              <p:spPr bwMode="auto">
                <a:xfrm flipH="1" flipV="1">
                  <a:off x="1606" y="955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87" name="Line 1164"/>
                <p:cNvSpPr>
                  <a:spLocks noChangeShapeType="1"/>
                </p:cNvSpPr>
                <p:nvPr/>
              </p:nvSpPr>
              <p:spPr bwMode="auto">
                <a:xfrm>
                  <a:off x="1606" y="955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88" name="Rectangle 1165"/>
                <p:cNvSpPr>
                  <a:spLocks noChangeArrowheads="1"/>
                </p:cNvSpPr>
                <p:nvPr/>
              </p:nvSpPr>
              <p:spPr bwMode="auto">
                <a:xfrm>
                  <a:off x="1632" y="93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9" name="Rectangle 1166"/>
                <p:cNvSpPr>
                  <a:spLocks noChangeArrowheads="1"/>
                </p:cNvSpPr>
                <p:nvPr/>
              </p:nvSpPr>
              <p:spPr bwMode="auto">
                <a:xfrm>
                  <a:off x="1632" y="93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590" name="Rectangle 1167"/>
                <p:cNvSpPr>
                  <a:spLocks noChangeArrowheads="1"/>
                </p:cNvSpPr>
                <p:nvPr/>
              </p:nvSpPr>
              <p:spPr bwMode="auto">
                <a:xfrm>
                  <a:off x="2920" y="867"/>
                  <a:ext cx="323" cy="112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Line 1168"/>
                <p:cNvSpPr>
                  <a:spLocks noChangeShapeType="1"/>
                </p:cNvSpPr>
                <p:nvPr/>
              </p:nvSpPr>
              <p:spPr bwMode="auto">
                <a:xfrm>
                  <a:off x="2922" y="86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2" name="Line 1169"/>
                <p:cNvSpPr>
                  <a:spLocks noChangeShapeType="1"/>
                </p:cNvSpPr>
                <p:nvPr/>
              </p:nvSpPr>
              <p:spPr bwMode="auto">
                <a:xfrm>
                  <a:off x="2923" y="868"/>
                  <a:ext cx="31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3" name="Line 1170"/>
                <p:cNvSpPr>
                  <a:spLocks noChangeShapeType="1"/>
                </p:cNvSpPr>
                <p:nvPr/>
              </p:nvSpPr>
              <p:spPr bwMode="auto">
                <a:xfrm>
                  <a:off x="2920" y="86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4" name="Line 1171"/>
                <p:cNvSpPr>
                  <a:spLocks noChangeShapeType="1"/>
                </p:cNvSpPr>
                <p:nvPr/>
              </p:nvSpPr>
              <p:spPr bwMode="auto">
                <a:xfrm>
                  <a:off x="2922" y="867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5" name="Line 1172"/>
                <p:cNvSpPr>
                  <a:spLocks noChangeShapeType="1"/>
                </p:cNvSpPr>
                <p:nvPr/>
              </p:nvSpPr>
              <p:spPr bwMode="auto">
                <a:xfrm>
                  <a:off x="2922" y="977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6" name="Line 1173"/>
                <p:cNvSpPr>
                  <a:spLocks noChangeShapeType="1"/>
                </p:cNvSpPr>
                <p:nvPr/>
              </p:nvSpPr>
              <p:spPr bwMode="auto">
                <a:xfrm>
                  <a:off x="3241" y="86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7" name="Line 1174"/>
                <p:cNvSpPr>
                  <a:spLocks noChangeShapeType="1"/>
                </p:cNvSpPr>
                <p:nvPr/>
              </p:nvSpPr>
              <p:spPr bwMode="auto">
                <a:xfrm>
                  <a:off x="2920" y="979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8" name="Line 1175"/>
                <p:cNvSpPr>
                  <a:spLocks noChangeShapeType="1"/>
                </p:cNvSpPr>
                <p:nvPr/>
              </p:nvSpPr>
              <p:spPr bwMode="auto">
                <a:xfrm>
                  <a:off x="3243" y="86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99" name="Rectangle 1176"/>
                <p:cNvSpPr>
                  <a:spLocks noChangeArrowheads="1"/>
                </p:cNvSpPr>
                <p:nvPr/>
              </p:nvSpPr>
              <p:spPr bwMode="auto">
                <a:xfrm>
                  <a:off x="2928" y="873"/>
                  <a:ext cx="3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ccp.molecule.MolSystem.StructureGroup</a:t>
                  </a:r>
                  <a:endParaRPr lang="en-US"/>
                </a:p>
              </p:txBody>
            </p:sp>
            <p:sp>
              <p:nvSpPr>
                <p:cNvPr id="18600" name="Rectangle 1177"/>
                <p:cNvSpPr>
                  <a:spLocks noChangeArrowheads="1"/>
                </p:cNvSpPr>
                <p:nvPr/>
              </p:nvSpPr>
              <p:spPr bwMode="auto">
                <a:xfrm>
                  <a:off x="2925" y="898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601" name="Rectangle 1178"/>
                <p:cNvSpPr>
                  <a:spLocks noChangeArrowheads="1"/>
                </p:cNvSpPr>
                <p:nvPr/>
              </p:nvSpPr>
              <p:spPr bwMode="auto">
                <a:xfrm>
                  <a:off x="2925" y="918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602" name="Rectangle 1179"/>
                <p:cNvSpPr>
                  <a:spLocks noChangeArrowheads="1"/>
                </p:cNvSpPr>
                <p:nvPr/>
              </p:nvSpPr>
              <p:spPr bwMode="auto">
                <a:xfrm>
                  <a:off x="2925" y="938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+detail: Text</a:t>
                  </a:r>
                  <a:endParaRPr lang="en-US"/>
                </a:p>
              </p:txBody>
            </p:sp>
            <p:sp>
              <p:nvSpPr>
                <p:cNvPr id="18603" name="Line 1180"/>
                <p:cNvSpPr>
                  <a:spLocks noChangeShapeType="1"/>
                </p:cNvSpPr>
                <p:nvPr/>
              </p:nvSpPr>
              <p:spPr bwMode="auto">
                <a:xfrm>
                  <a:off x="2925" y="893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4" name="Line 1181"/>
                <p:cNvSpPr>
                  <a:spLocks noChangeShapeType="1"/>
                </p:cNvSpPr>
                <p:nvPr/>
              </p:nvSpPr>
              <p:spPr bwMode="auto">
                <a:xfrm>
                  <a:off x="2925" y="894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5" name="Line 1182"/>
                <p:cNvSpPr>
                  <a:spLocks noChangeShapeType="1"/>
                </p:cNvSpPr>
                <p:nvPr/>
              </p:nvSpPr>
              <p:spPr bwMode="auto">
                <a:xfrm>
                  <a:off x="2925" y="963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6" name="Line 1183"/>
                <p:cNvSpPr>
                  <a:spLocks noChangeShapeType="1"/>
                </p:cNvSpPr>
                <p:nvPr/>
              </p:nvSpPr>
              <p:spPr bwMode="auto">
                <a:xfrm>
                  <a:off x="2925" y="964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7" name="Line 1184"/>
                <p:cNvSpPr>
                  <a:spLocks noChangeShapeType="1"/>
                </p:cNvSpPr>
                <p:nvPr/>
              </p:nvSpPr>
              <p:spPr bwMode="auto">
                <a:xfrm>
                  <a:off x="2771" y="897"/>
                  <a:ext cx="149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8" name="Freeform 1185"/>
                <p:cNvSpPr>
                  <a:spLocks/>
                </p:cNvSpPr>
                <p:nvPr/>
              </p:nvSpPr>
              <p:spPr bwMode="auto">
                <a:xfrm>
                  <a:off x="2771" y="892"/>
                  <a:ext cx="25" cy="12"/>
                </a:xfrm>
                <a:custGeom>
                  <a:avLst/>
                  <a:gdLst>
                    <a:gd name="T0" fmla="*/ 0 w 25"/>
                    <a:gd name="T1" fmla="*/ 5 h 12"/>
                    <a:gd name="T2" fmla="*/ 13 w 25"/>
                    <a:gd name="T3" fmla="*/ 12 h 12"/>
                    <a:gd name="T4" fmla="*/ 25 w 25"/>
                    <a:gd name="T5" fmla="*/ 7 h 12"/>
                    <a:gd name="T6" fmla="*/ 13 w 25"/>
                    <a:gd name="T7" fmla="*/ 0 h 12"/>
                    <a:gd name="T8" fmla="*/ 0 w 25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5"/>
                      </a:moveTo>
                      <a:lnTo>
                        <a:pt x="13" y="12"/>
                      </a:lnTo>
                      <a:lnTo>
                        <a:pt x="25" y="7"/>
                      </a:lnTo>
                      <a:lnTo>
                        <a:pt x="1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09" name="Line 1186"/>
                <p:cNvSpPr>
                  <a:spLocks noChangeShapeType="1"/>
                </p:cNvSpPr>
                <p:nvPr/>
              </p:nvSpPr>
              <p:spPr bwMode="auto">
                <a:xfrm>
                  <a:off x="2771" y="897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10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2784" y="899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11" name="Line 1188"/>
                <p:cNvSpPr>
                  <a:spLocks noChangeShapeType="1"/>
                </p:cNvSpPr>
                <p:nvPr/>
              </p:nvSpPr>
              <p:spPr bwMode="auto">
                <a:xfrm flipH="1" flipV="1">
                  <a:off x="2784" y="892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12" name="Line 1189"/>
                <p:cNvSpPr>
                  <a:spLocks noChangeShapeType="1"/>
                </p:cNvSpPr>
                <p:nvPr/>
              </p:nvSpPr>
              <p:spPr bwMode="auto">
                <a:xfrm flipH="1">
                  <a:off x="2771" y="892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13" name="Rectangle 1190"/>
                <p:cNvSpPr>
                  <a:spLocks noChangeArrowheads="1"/>
                </p:cNvSpPr>
                <p:nvPr/>
              </p:nvSpPr>
              <p:spPr bwMode="auto">
                <a:xfrm>
                  <a:off x="2791" y="86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4" name="Rectangle 1191"/>
                <p:cNvSpPr>
                  <a:spLocks noChangeArrowheads="1"/>
                </p:cNvSpPr>
                <p:nvPr/>
              </p:nvSpPr>
              <p:spPr bwMode="auto">
                <a:xfrm>
                  <a:off x="2791" y="86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615" name="Rectangle 1192"/>
                <p:cNvSpPr>
                  <a:spLocks noChangeArrowheads="1"/>
                </p:cNvSpPr>
                <p:nvPr/>
              </p:nvSpPr>
              <p:spPr bwMode="auto">
                <a:xfrm>
                  <a:off x="2894" y="927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6" name="Rectangle 1193"/>
                <p:cNvSpPr>
                  <a:spLocks noChangeArrowheads="1"/>
                </p:cNvSpPr>
                <p:nvPr/>
              </p:nvSpPr>
              <p:spPr bwMode="auto">
                <a:xfrm>
                  <a:off x="2894" y="92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617" name="Rectangle 1194"/>
                <p:cNvSpPr>
                  <a:spLocks noChangeArrowheads="1"/>
                </p:cNvSpPr>
                <p:nvPr/>
              </p:nvSpPr>
              <p:spPr bwMode="auto">
                <a:xfrm>
                  <a:off x="1618" y="2082"/>
                  <a:ext cx="323" cy="472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8" name="Line 1195"/>
                <p:cNvSpPr>
                  <a:spLocks noChangeShapeType="1"/>
                </p:cNvSpPr>
                <p:nvPr/>
              </p:nvSpPr>
              <p:spPr bwMode="auto">
                <a:xfrm>
                  <a:off x="1619" y="2084"/>
                  <a:ext cx="1" cy="468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19" name="Line 1196"/>
                <p:cNvSpPr>
                  <a:spLocks noChangeShapeType="1"/>
                </p:cNvSpPr>
                <p:nvPr/>
              </p:nvSpPr>
              <p:spPr bwMode="auto">
                <a:xfrm>
                  <a:off x="1621" y="2084"/>
                  <a:ext cx="318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0" name="Line 1197"/>
                <p:cNvSpPr>
                  <a:spLocks noChangeShapeType="1"/>
                </p:cNvSpPr>
                <p:nvPr/>
              </p:nvSpPr>
              <p:spPr bwMode="auto">
                <a:xfrm>
                  <a:off x="1618" y="2082"/>
                  <a:ext cx="1" cy="472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1" name="Line 1198"/>
                <p:cNvSpPr>
                  <a:spLocks noChangeShapeType="1"/>
                </p:cNvSpPr>
                <p:nvPr/>
              </p:nvSpPr>
              <p:spPr bwMode="auto">
                <a:xfrm>
                  <a:off x="1619" y="2082"/>
                  <a:ext cx="322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2" name="Line 1199"/>
                <p:cNvSpPr>
                  <a:spLocks noChangeShapeType="1"/>
                </p:cNvSpPr>
                <p:nvPr/>
              </p:nvSpPr>
              <p:spPr bwMode="auto">
                <a:xfrm>
                  <a:off x="1619" y="2552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3" name="Line 1200"/>
                <p:cNvSpPr>
                  <a:spLocks noChangeShapeType="1"/>
                </p:cNvSpPr>
                <p:nvPr/>
              </p:nvSpPr>
              <p:spPr bwMode="auto">
                <a:xfrm>
                  <a:off x="1939" y="2084"/>
                  <a:ext cx="1" cy="468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4" name="Line 1201"/>
                <p:cNvSpPr>
                  <a:spLocks noChangeShapeType="1"/>
                </p:cNvSpPr>
                <p:nvPr/>
              </p:nvSpPr>
              <p:spPr bwMode="auto">
                <a:xfrm>
                  <a:off x="1618" y="2554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5" name="Line 1202"/>
                <p:cNvSpPr>
                  <a:spLocks noChangeShapeType="1"/>
                </p:cNvSpPr>
                <p:nvPr/>
              </p:nvSpPr>
              <p:spPr bwMode="auto">
                <a:xfrm>
                  <a:off x="1941" y="2082"/>
                  <a:ext cx="1" cy="472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26" name="Rectangle 1203"/>
                <p:cNvSpPr>
                  <a:spLocks noChangeArrowheads="1"/>
                </p:cNvSpPr>
                <p:nvPr/>
              </p:nvSpPr>
              <p:spPr bwMode="auto">
                <a:xfrm>
                  <a:off x="1657" y="2088"/>
                  <a:ext cx="2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ccp.molecule.MolStructure.Atom</a:t>
                  </a:r>
                  <a:endParaRPr lang="en-US"/>
                </a:p>
              </p:txBody>
            </p:sp>
            <p:sp>
              <p:nvSpPr>
                <p:cNvPr id="18627" name="Rectangle 1204"/>
                <p:cNvSpPr>
                  <a:spLocks noChangeArrowheads="1"/>
                </p:cNvSpPr>
                <p:nvPr/>
              </p:nvSpPr>
              <p:spPr bwMode="auto">
                <a:xfrm>
                  <a:off x="1623" y="2113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8628" name="Rectangle 1205"/>
                <p:cNvSpPr>
                  <a:spLocks noChangeArrowheads="1"/>
                </p:cNvSpPr>
                <p:nvPr/>
              </p:nvSpPr>
              <p:spPr bwMode="auto">
                <a:xfrm>
                  <a:off x="1623" y="2133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+altLocationCode: Line =  </a:t>
                  </a:r>
                  <a:endParaRPr lang="en-US"/>
                </a:p>
              </p:txBody>
            </p:sp>
            <p:sp>
              <p:nvSpPr>
                <p:cNvPr id="18629" name="Rectangle 1206"/>
                <p:cNvSpPr>
                  <a:spLocks noChangeArrowheads="1"/>
                </p:cNvSpPr>
                <p:nvPr/>
              </p:nvSpPr>
              <p:spPr bwMode="auto">
                <a:xfrm>
                  <a:off x="1623" y="215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+index: Int</a:t>
                  </a:r>
                  <a:endParaRPr lang="en-US"/>
                </a:p>
              </p:txBody>
            </p:sp>
            <p:sp>
              <p:nvSpPr>
                <p:cNvPr id="18630" name="Rectangle 1207"/>
                <p:cNvSpPr>
                  <a:spLocks noChangeArrowheads="1"/>
                </p:cNvSpPr>
                <p:nvPr/>
              </p:nvSpPr>
              <p:spPr bwMode="auto">
                <a:xfrm>
                  <a:off x="1623" y="2173"/>
                  <a:ext cx="1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+elementSymbol: Word</a:t>
                  </a:r>
                  <a:endParaRPr lang="en-US"/>
                </a:p>
              </p:txBody>
            </p:sp>
            <p:sp>
              <p:nvSpPr>
                <p:cNvPr id="18631" name="Rectangle 1208"/>
                <p:cNvSpPr>
                  <a:spLocks noChangeArrowheads="1"/>
                </p:cNvSpPr>
                <p:nvPr/>
              </p:nvSpPr>
              <p:spPr bwMode="auto">
                <a:xfrm>
                  <a:off x="1623" y="2193"/>
                  <a:ext cx="14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+coordinates: Float</a:t>
                  </a:r>
                  <a:endParaRPr lang="en-US"/>
                </a:p>
              </p:txBody>
            </p:sp>
            <p:sp>
              <p:nvSpPr>
                <p:cNvPr id="18632" name="Rectangle 1209"/>
                <p:cNvSpPr>
                  <a:spLocks noChangeArrowheads="1"/>
                </p:cNvSpPr>
                <p:nvPr/>
              </p:nvSpPr>
              <p:spPr bwMode="auto">
                <a:xfrm>
                  <a:off x="1623" y="2212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+bFactors: Float</a:t>
                  </a:r>
                  <a:endParaRPr lang="en-US"/>
                </a:p>
              </p:txBody>
            </p:sp>
          </p:grpSp>
          <p:grpSp>
            <p:nvGrpSpPr>
              <p:cNvPr id="15571" name="Group 1411"/>
              <p:cNvGrpSpPr>
                <a:grpSpLocks/>
              </p:cNvGrpSpPr>
              <p:nvPr/>
            </p:nvGrpSpPr>
            <p:grpSpPr bwMode="auto">
              <a:xfrm>
                <a:off x="1190625" y="1554163"/>
                <a:ext cx="4530725" cy="2816225"/>
                <a:chOff x="750" y="979"/>
                <a:chExt cx="2854" cy="1774"/>
              </a:xfrm>
            </p:grpSpPr>
            <p:sp>
              <p:nvSpPr>
                <p:cNvPr id="18233" name="Rectangle 1211"/>
                <p:cNvSpPr>
                  <a:spLocks noChangeArrowheads="1"/>
                </p:cNvSpPr>
                <p:nvPr/>
              </p:nvSpPr>
              <p:spPr bwMode="auto">
                <a:xfrm>
                  <a:off x="1623" y="2232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+occupancies: Float</a:t>
                  </a:r>
                  <a:endParaRPr lang="en-US"/>
                </a:p>
              </p:txBody>
            </p:sp>
            <p:sp>
              <p:nvSpPr>
                <p:cNvPr id="18234" name="Line 1212"/>
                <p:cNvSpPr>
                  <a:spLocks noChangeShapeType="1"/>
                </p:cNvSpPr>
                <p:nvPr/>
              </p:nvSpPr>
              <p:spPr bwMode="auto">
                <a:xfrm>
                  <a:off x="1623" y="210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35" name="Line 1213"/>
                <p:cNvSpPr>
                  <a:spLocks noChangeShapeType="1"/>
                </p:cNvSpPr>
                <p:nvPr/>
              </p:nvSpPr>
              <p:spPr bwMode="auto">
                <a:xfrm>
                  <a:off x="1623" y="2110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36" name="Rectangle 1214"/>
                <p:cNvSpPr>
                  <a:spLocks noChangeArrowheads="1"/>
                </p:cNvSpPr>
                <p:nvPr/>
              </p:nvSpPr>
              <p:spPr bwMode="auto">
                <a:xfrm>
                  <a:off x="1623" y="2262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+getAtom()</a:t>
                  </a:r>
                  <a:endParaRPr lang="en-US"/>
                </a:p>
              </p:txBody>
            </p:sp>
            <p:sp>
              <p:nvSpPr>
                <p:cNvPr id="18237" name="Rectangle 1215"/>
                <p:cNvSpPr>
                  <a:spLocks noChangeArrowheads="1"/>
                </p:cNvSpPr>
                <p:nvPr/>
              </p:nvSpPr>
              <p:spPr bwMode="auto">
                <a:xfrm>
                  <a:off x="1623" y="2282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+getElementSymbol()</a:t>
                  </a:r>
                  <a:endParaRPr lang="en-US"/>
                </a:p>
              </p:txBody>
            </p:sp>
            <p:sp>
              <p:nvSpPr>
                <p:cNvPr id="18238" name="Rectangle 1216"/>
                <p:cNvSpPr>
                  <a:spLocks noChangeArrowheads="1"/>
                </p:cNvSpPr>
                <p:nvPr/>
              </p:nvSpPr>
              <p:spPr bwMode="auto">
                <a:xfrm>
                  <a:off x="1623" y="2302"/>
                  <a:ext cx="1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+getChemAtom()</a:t>
                  </a:r>
                  <a:endParaRPr lang="en-US"/>
                </a:p>
              </p:txBody>
            </p:sp>
            <p:sp>
              <p:nvSpPr>
                <p:cNvPr id="18239" name="Rectangle 1217"/>
                <p:cNvSpPr>
                  <a:spLocks noChangeArrowheads="1"/>
                </p:cNvSpPr>
                <p:nvPr/>
              </p:nvSpPr>
              <p:spPr bwMode="auto">
                <a:xfrm>
                  <a:off x="1623" y="2322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+getCoords()</a:t>
                  </a:r>
                  <a:endParaRPr lang="en-US"/>
                </a:p>
              </p:txBody>
            </p:sp>
            <p:sp>
              <p:nvSpPr>
                <p:cNvPr id="18240" name="Rectangle 1218"/>
                <p:cNvSpPr>
                  <a:spLocks noChangeArrowheads="1"/>
                </p:cNvSpPr>
                <p:nvPr/>
              </p:nvSpPr>
              <p:spPr bwMode="auto">
                <a:xfrm>
                  <a:off x="1623" y="2341"/>
                  <a:ext cx="13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+getCoordinates()</a:t>
                  </a:r>
                  <a:endParaRPr lang="en-US"/>
                </a:p>
              </p:txBody>
            </p:sp>
            <p:sp>
              <p:nvSpPr>
                <p:cNvPr id="18241" name="Rectangle 1219"/>
                <p:cNvSpPr>
                  <a:spLocks noChangeArrowheads="1"/>
                </p:cNvSpPr>
                <p:nvPr/>
              </p:nvSpPr>
              <p:spPr bwMode="auto">
                <a:xfrm>
                  <a:off x="1623" y="2361"/>
                  <a:ext cx="11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+getBFactors()</a:t>
                  </a:r>
                  <a:endParaRPr lang="en-US"/>
                </a:p>
              </p:txBody>
            </p:sp>
            <p:sp>
              <p:nvSpPr>
                <p:cNvPr id="18242" name="Rectangle 1220"/>
                <p:cNvSpPr>
                  <a:spLocks noChangeArrowheads="1"/>
                </p:cNvSpPr>
                <p:nvPr/>
              </p:nvSpPr>
              <p:spPr bwMode="auto">
                <a:xfrm>
                  <a:off x="1623" y="2381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+getOccupancies()</a:t>
                  </a:r>
                  <a:endParaRPr lang="en-US"/>
                </a:p>
              </p:txBody>
            </p:sp>
            <p:sp>
              <p:nvSpPr>
                <p:cNvPr id="18243" name="Rectangle 1221"/>
                <p:cNvSpPr>
                  <a:spLocks noChangeArrowheads="1"/>
                </p:cNvSpPr>
                <p:nvPr/>
              </p:nvSpPr>
              <p:spPr bwMode="auto">
                <a:xfrm>
                  <a:off x="1623" y="2401"/>
                  <a:ext cx="19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+getSubmatrixData(name)</a:t>
                  </a:r>
                  <a:endParaRPr lang="en-US"/>
                </a:p>
              </p:txBody>
            </p:sp>
            <p:sp>
              <p:nvSpPr>
                <p:cNvPr id="18244" name="Rectangle 1222"/>
                <p:cNvSpPr>
                  <a:spLocks noChangeArrowheads="1"/>
                </p:cNvSpPr>
                <p:nvPr/>
              </p:nvSpPr>
              <p:spPr bwMode="auto">
                <a:xfrm>
                  <a:off x="1623" y="2421"/>
                  <a:ext cx="2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+setSubmatrixData(name, values)</a:t>
                  </a:r>
                  <a:endParaRPr lang="en-US"/>
                </a:p>
              </p:txBody>
            </p:sp>
            <p:sp>
              <p:nvSpPr>
                <p:cNvPr id="18245" name="Rectangle 1223"/>
                <p:cNvSpPr>
                  <a:spLocks noChangeArrowheads="1"/>
                </p:cNvSpPr>
                <p:nvPr/>
              </p:nvSpPr>
              <p:spPr bwMode="auto">
                <a:xfrm>
                  <a:off x="1623" y="2441"/>
                  <a:ext cx="2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+setCoordinate(index, values)</a:t>
                  </a:r>
                  <a:endParaRPr lang="en-US"/>
                </a:p>
              </p:txBody>
            </p:sp>
            <p:sp>
              <p:nvSpPr>
                <p:cNvPr id="18246" name="Rectangle 1224"/>
                <p:cNvSpPr>
                  <a:spLocks noChangeArrowheads="1"/>
                </p:cNvSpPr>
                <p:nvPr/>
              </p:nvSpPr>
              <p:spPr bwMode="auto">
                <a:xfrm>
                  <a:off x="1623" y="2460"/>
                  <a:ext cx="1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+setBFactor(index, value)</a:t>
                  </a:r>
                  <a:endParaRPr lang="en-US"/>
                </a:p>
              </p:txBody>
            </p:sp>
            <p:sp>
              <p:nvSpPr>
                <p:cNvPr id="18247" name="Rectangle 1225"/>
                <p:cNvSpPr>
                  <a:spLocks noChangeArrowheads="1"/>
                </p:cNvSpPr>
                <p:nvPr/>
              </p:nvSpPr>
              <p:spPr bwMode="auto">
                <a:xfrm>
                  <a:off x="1623" y="2480"/>
                  <a:ext cx="21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+setOccupancy(index, vaue)</a:t>
                  </a:r>
                  <a:endParaRPr lang="en-US"/>
                </a:p>
              </p:txBody>
            </p:sp>
            <p:sp>
              <p:nvSpPr>
                <p:cNvPr id="18248" name="Rectangle 1226"/>
                <p:cNvSpPr>
                  <a:spLocks noChangeArrowheads="1"/>
                </p:cNvSpPr>
                <p:nvPr/>
              </p:nvSpPr>
              <p:spPr bwMode="auto">
                <a:xfrm>
                  <a:off x="1623" y="2500"/>
                  <a:ext cx="31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+setSubmatrixValues(name, index, values)</a:t>
                  </a:r>
                  <a:endParaRPr lang="en-US"/>
                </a:p>
              </p:txBody>
            </p:sp>
            <p:sp>
              <p:nvSpPr>
                <p:cNvPr id="18249" name="Rectangle 1227"/>
                <p:cNvSpPr>
                  <a:spLocks noChangeArrowheads="1"/>
                </p:cNvSpPr>
                <p:nvPr/>
              </p:nvSpPr>
              <p:spPr bwMode="auto">
                <a:xfrm>
                  <a:off x="1623" y="2520"/>
                  <a:ext cx="9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+newCoord()</a:t>
                  </a:r>
                  <a:endParaRPr lang="en-US"/>
                </a:p>
              </p:txBody>
            </p:sp>
            <p:sp>
              <p:nvSpPr>
                <p:cNvPr id="18250" name="Line 1228"/>
                <p:cNvSpPr>
                  <a:spLocks noChangeShapeType="1"/>
                </p:cNvSpPr>
                <p:nvPr/>
              </p:nvSpPr>
              <p:spPr bwMode="auto">
                <a:xfrm>
                  <a:off x="1623" y="2257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1" name="Line 1229"/>
                <p:cNvSpPr>
                  <a:spLocks noChangeShapeType="1"/>
                </p:cNvSpPr>
                <p:nvPr/>
              </p:nvSpPr>
              <p:spPr bwMode="auto">
                <a:xfrm>
                  <a:off x="1623" y="225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2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1941" y="1909"/>
                  <a:ext cx="243" cy="24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3" name="Line 1231"/>
                <p:cNvSpPr>
                  <a:spLocks noChangeShapeType="1"/>
                </p:cNvSpPr>
                <p:nvPr/>
              </p:nvSpPr>
              <p:spPr bwMode="auto">
                <a:xfrm flipV="1">
                  <a:off x="2170" y="1909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4" name="Line 1232"/>
                <p:cNvSpPr>
                  <a:spLocks noChangeShapeType="1"/>
                </p:cNvSpPr>
                <p:nvPr/>
              </p:nvSpPr>
              <p:spPr bwMode="auto">
                <a:xfrm flipH="1">
                  <a:off x="2180" y="1909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5" name="Line 1233"/>
                <p:cNvSpPr>
                  <a:spLocks noChangeShapeType="1"/>
                </p:cNvSpPr>
                <p:nvPr/>
              </p:nvSpPr>
              <p:spPr bwMode="auto">
                <a:xfrm flipH="1" flipV="1">
                  <a:off x="750" y="2286"/>
                  <a:ext cx="868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6" name="Line 1234"/>
                <p:cNvSpPr>
                  <a:spLocks noChangeShapeType="1"/>
                </p:cNvSpPr>
                <p:nvPr/>
              </p:nvSpPr>
              <p:spPr bwMode="auto">
                <a:xfrm flipH="1" flipV="1">
                  <a:off x="750" y="2286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7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750" y="2280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58" name="Rectangle 1236"/>
                <p:cNvSpPr>
                  <a:spLocks noChangeArrowheads="1"/>
                </p:cNvSpPr>
                <p:nvPr/>
              </p:nvSpPr>
              <p:spPr bwMode="auto">
                <a:xfrm>
                  <a:off x="769" y="2249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9" name="Rectangle 1237"/>
                <p:cNvSpPr>
                  <a:spLocks noChangeArrowheads="1"/>
                </p:cNvSpPr>
                <p:nvPr/>
              </p:nvSpPr>
              <p:spPr bwMode="auto">
                <a:xfrm>
                  <a:off x="769" y="224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260" name="Rectangle 1238"/>
                <p:cNvSpPr>
                  <a:spLocks noChangeArrowheads="1"/>
                </p:cNvSpPr>
                <p:nvPr/>
              </p:nvSpPr>
              <p:spPr bwMode="auto">
                <a:xfrm>
                  <a:off x="3330" y="2182"/>
                  <a:ext cx="260" cy="409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1" name="Line 1239"/>
                <p:cNvSpPr>
                  <a:spLocks noChangeShapeType="1"/>
                </p:cNvSpPr>
                <p:nvPr/>
              </p:nvSpPr>
              <p:spPr bwMode="auto">
                <a:xfrm>
                  <a:off x="3331" y="2183"/>
                  <a:ext cx="1" cy="407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2" name="Line 1240"/>
                <p:cNvSpPr>
                  <a:spLocks noChangeShapeType="1"/>
                </p:cNvSpPr>
                <p:nvPr/>
              </p:nvSpPr>
              <p:spPr bwMode="auto">
                <a:xfrm>
                  <a:off x="3332" y="2183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3" name="Line 1241"/>
                <p:cNvSpPr>
                  <a:spLocks noChangeShapeType="1"/>
                </p:cNvSpPr>
                <p:nvPr/>
              </p:nvSpPr>
              <p:spPr bwMode="auto">
                <a:xfrm>
                  <a:off x="3330" y="2182"/>
                  <a:ext cx="1" cy="409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4" name="Line 1242"/>
                <p:cNvSpPr>
                  <a:spLocks noChangeShapeType="1"/>
                </p:cNvSpPr>
                <p:nvPr/>
              </p:nvSpPr>
              <p:spPr bwMode="auto">
                <a:xfrm>
                  <a:off x="3331" y="2182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5" name="Line 1243"/>
                <p:cNvSpPr>
                  <a:spLocks noChangeShapeType="1"/>
                </p:cNvSpPr>
                <p:nvPr/>
              </p:nvSpPr>
              <p:spPr bwMode="auto">
                <a:xfrm>
                  <a:off x="3331" y="2590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6" name="Line 1244"/>
                <p:cNvSpPr>
                  <a:spLocks noChangeShapeType="1"/>
                </p:cNvSpPr>
                <p:nvPr/>
              </p:nvSpPr>
              <p:spPr bwMode="auto">
                <a:xfrm>
                  <a:off x="3589" y="2183"/>
                  <a:ext cx="1" cy="407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7" name="Line 1245"/>
                <p:cNvSpPr>
                  <a:spLocks noChangeShapeType="1"/>
                </p:cNvSpPr>
                <p:nvPr/>
              </p:nvSpPr>
              <p:spPr bwMode="auto">
                <a:xfrm>
                  <a:off x="3330" y="2591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8" name="Line 1246"/>
                <p:cNvSpPr>
                  <a:spLocks noChangeShapeType="1"/>
                </p:cNvSpPr>
                <p:nvPr/>
              </p:nvSpPr>
              <p:spPr bwMode="auto">
                <a:xfrm>
                  <a:off x="3590" y="2182"/>
                  <a:ext cx="1" cy="409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69" name="Rectangle 1247"/>
                <p:cNvSpPr>
                  <a:spLocks noChangeArrowheads="1"/>
                </p:cNvSpPr>
                <p:nvPr/>
              </p:nvSpPr>
              <p:spPr bwMode="auto">
                <a:xfrm>
                  <a:off x="3334" y="2188"/>
                  <a:ext cx="27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ccp.molecule.MolStructure.Coord</a:t>
                  </a:r>
                  <a:endParaRPr lang="en-US"/>
                </a:p>
              </p:txBody>
            </p:sp>
            <p:sp>
              <p:nvSpPr>
                <p:cNvPr id="18270" name="Rectangle 1248"/>
                <p:cNvSpPr>
                  <a:spLocks noChangeArrowheads="1"/>
                </p:cNvSpPr>
                <p:nvPr/>
              </p:nvSpPr>
              <p:spPr bwMode="auto">
                <a:xfrm>
                  <a:off x="3334" y="2212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+altLocationCode: Line =  </a:t>
                  </a:r>
                  <a:endParaRPr lang="en-US"/>
                </a:p>
              </p:txBody>
            </p:sp>
            <p:sp>
              <p:nvSpPr>
                <p:cNvPr id="18271" name="Rectangle 1249"/>
                <p:cNvSpPr>
                  <a:spLocks noChangeArrowheads="1"/>
                </p:cNvSpPr>
                <p:nvPr/>
              </p:nvSpPr>
              <p:spPr bwMode="auto">
                <a:xfrm>
                  <a:off x="3334" y="2232"/>
                  <a:ext cx="1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+x: Float = 0.0</a:t>
                  </a:r>
                  <a:endParaRPr lang="en-US"/>
                </a:p>
              </p:txBody>
            </p:sp>
            <p:sp>
              <p:nvSpPr>
                <p:cNvPr id="18272" name="Rectangle 1250"/>
                <p:cNvSpPr>
                  <a:spLocks noChangeArrowheads="1"/>
                </p:cNvSpPr>
                <p:nvPr/>
              </p:nvSpPr>
              <p:spPr bwMode="auto">
                <a:xfrm>
                  <a:off x="3334" y="2252"/>
                  <a:ext cx="1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+y: Float = 0.0</a:t>
                  </a:r>
                  <a:endParaRPr lang="en-US"/>
                </a:p>
              </p:txBody>
            </p:sp>
            <p:sp>
              <p:nvSpPr>
                <p:cNvPr id="18273" name="Rectangle 1251"/>
                <p:cNvSpPr>
                  <a:spLocks noChangeArrowheads="1"/>
                </p:cNvSpPr>
                <p:nvPr/>
              </p:nvSpPr>
              <p:spPr bwMode="auto">
                <a:xfrm>
                  <a:off x="3334" y="2272"/>
                  <a:ext cx="1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+z: Float = 0.0</a:t>
                  </a:r>
                  <a:endParaRPr lang="en-US"/>
                </a:p>
              </p:txBody>
            </p:sp>
            <p:sp>
              <p:nvSpPr>
                <p:cNvPr id="18274" name="Rectangle 1252"/>
                <p:cNvSpPr>
                  <a:spLocks noChangeArrowheads="1"/>
                </p:cNvSpPr>
                <p:nvPr/>
              </p:nvSpPr>
              <p:spPr bwMode="auto">
                <a:xfrm>
                  <a:off x="3334" y="2292"/>
                  <a:ext cx="16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+bFactor: Float = 0.0</a:t>
                  </a:r>
                  <a:endParaRPr lang="en-US"/>
                </a:p>
              </p:txBody>
            </p:sp>
            <p:sp>
              <p:nvSpPr>
                <p:cNvPr id="18275" name="Rectangle 1253"/>
                <p:cNvSpPr>
                  <a:spLocks noChangeArrowheads="1"/>
                </p:cNvSpPr>
                <p:nvPr/>
              </p:nvSpPr>
              <p:spPr bwMode="auto">
                <a:xfrm>
                  <a:off x="3334" y="2312"/>
                  <a:ext cx="1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+occupancy: Float = 1.0</a:t>
                  </a:r>
                  <a:endParaRPr lang="en-US"/>
                </a:p>
              </p:txBody>
            </p:sp>
            <p:sp>
              <p:nvSpPr>
                <p:cNvPr id="18276" name="Line 1254"/>
                <p:cNvSpPr>
                  <a:spLocks noChangeShapeType="1"/>
                </p:cNvSpPr>
                <p:nvPr/>
              </p:nvSpPr>
              <p:spPr bwMode="auto">
                <a:xfrm>
                  <a:off x="3334" y="2208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77" name="Line 1255"/>
                <p:cNvSpPr>
                  <a:spLocks noChangeShapeType="1"/>
                </p:cNvSpPr>
                <p:nvPr/>
              </p:nvSpPr>
              <p:spPr bwMode="auto">
                <a:xfrm>
                  <a:off x="3334" y="2209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78" name="Rectangle 1256"/>
                <p:cNvSpPr>
                  <a:spLocks noChangeArrowheads="1"/>
                </p:cNvSpPr>
                <p:nvPr/>
              </p:nvSpPr>
              <p:spPr bwMode="auto">
                <a:xfrm>
                  <a:off x="3334" y="2341"/>
                  <a:ext cx="1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+getAltLocationCode()</a:t>
                  </a:r>
                  <a:endParaRPr lang="en-US"/>
                </a:p>
              </p:txBody>
            </p:sp>
            <p:sp>
              <p:nvSpPr>
                <p:cNvPr id="18279" name="Rectangle 1257"/>
                <p:cNvSpPr>
                  <a:spLocks noChangeArrowheads="1"/>
                </p:cNvSpPr>
                <p:nvPr/>
              </p:nvSpPr>
              <p:spPr bwMode="auto">
                <a:xfrm>
                  <a:off x="3334" y="2361"/>
                  <a:ext cx="1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+setAltLocationCode()</a:t>
                  </a:r>
                  <a:endParaRPr lang="en-US"/>
                </a:p>
              </p:txBody>
            </p:sp>
            <p:sp>
              <p:nvSpPr>
                <p:cNvPr id="18280" name="Rectangle 1258"/>
                <p:cNvSpPr>
                  <a:spLocks noChangeArrowheads="1"/>
                </p:cNvSpPr>
                <p:nvPr/>
              </p:nvSpPr>
              <p:spPr bwMode="auto">
                <a:xfrm>
                  <a:off x="3334" y="2381"/>
                  <a:ext cx="5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+getX()</a:t>
                  </a:r>
                  <a:endParaRPr lang="en-US"/>
                </a:p>
              </p:txBody>
            </p:sp>
            <p:sp>
              <p:nvSpPr>
                <p:cNvPr id="18281" name="Rectangle 1259"/>
                <p:cNvSpPr>
                  <a:spLocks noChangeArrowheads="1"/>
                </p:cNvSpPr>
                <p:nvPr/>
              </p:nvSpPr>
              <p:spPr bwMode="auto">
                <a:xfrm>
                  <a:off x="3334" y="2401"/>
                  <a:ext cx="5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+setX()</a:t>
                  </a:r>
                  <a:endParaRPr lang="en-US"/>
                </a:p>
              </p:txBody>
            </p:sp>
            <p:sp>
              <p:nvSpPr>
                <p:cNvPr id="18282" name="Rectangle 1260"/>
                <p:cNvSpPr>
                  <a:spLocks noChangeArrowheads="1"/>
                </p:cNvSpPr>
                <p:nvPr/>
              </p:nvSpPr>
              <p:spPr bwMode="auto">
                <a:xfrm>
                  <a:off x="3334" y="2421"/>
                  <a:ext cx="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+getY()</a:t>
                  </a:r>
                  <a:endParaRPr lang="en-US"/>
                </a:p>
              </p:txBody>
            </p:sp>
            <p:sp>
              <p:nvSpPr>
                <p:cNvPr id="18283" name="Rectangle 1261"/>
                <p:cNvSpPr>
                  <a:spLocks noChangeArrowheads="1"/>
                </p:cNvSpPr>
                <p:nvPr/>
              </p:nvSpPr>
              <p:spPr bwMode="auto">
                <a:xfrm>
                  <a:off x="3334" y="2441"/>
                  <a:ext cx="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+setY()</a:t>
                  </a:r>
                  <a:endParaRPr lang="en-US"/>
                </a:p>
              </p:txBody>
            </p:sp>
            <p:sp>
              <p:nvSpPr>
                <p:cNvPr id="18284" name="Rectangle 1262"/>
                <p:cNvSpPr>
                  <a:spLocks noChangeArrowheads="1"/>
                </p:cNvSpPr>
                <p:nvPr/>
              </p:nvSpPr>
              <p:spPr bwMode="auto">
                <a:xfrm>
                  <a:off x="3334" y="2460"/>
                  <a:ext cx="5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+getZ()</a:t>
                  </a:r>
                  <a:endParaRPr lang="en-US"/>
                </a:p>
              </p:txBody>
            </p:sp>
            <p:sp>
              <p:nvSpPr>
                <p:cNvPr id="18285" name="Rectangle 1263"/>
                <p:cNvSpPr>
                  <a:spLocks noChangeArrowheads="1"/>
                </p:cNvSpPr>
                <p:nvPr/>
              </p:nvSpPr>
              <p:spPr bwMode="auto">
                <a:xfrm>
                  <a:off x="3334" y="2480"/>
                  <a:ext cx="5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+setZ()</a:t>
                  </a:r>
                  <a:endParaRPr lang="en-US"/>
                </a:p>
              </p:txBody>
            </p:sp>
            <p:sp>
              <p:nvSpPr>
                <p:cNvPr id="18286" name="Rectangle 1264"/>
                <p:cNvSpPr>
                  <a:spLocks noChangeArrowheads="1"/>
                </p:cNvSpPr>
                <p:nvPr/>
              </p:nvSpPr>
              <p:spPr bwMode="auto">
                <a:xfrm>
                  <a:off x="3334" y="2500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+getBFactor()</a:t>
                  </a:r>
                  <a:endParaRPr lang="en-US"/>
                </a:p>
              </p:txBody>
            </p:sp>
            <p:sp>
              <p:nvSpPr>
                <p:cNvPr id="18287" name="Rectangle 1265"/>
                <p:cNvSpPr>
                  <a:spLocks noChangeArrowheads="1"/>
                </p:cNvSpPr>
                <p:nvPr/>
              </p:nvSpPr>
              <p:spPr bwMode="auto">
                <a:xfrm>
                  <a:off x="3334" y="2520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+setBFactor()</a:t>
                  </a:r>
                  <a:endParaRPr lang="en-US"/>
                </a:p>
              </p:txBody>
            </p:sp>
            <p:sp>
              <p:nvSpPr>
                <p:cNvPr id="18288" name="Rectangle 1266"/>
                <p:cNvSpPr>
                  <a:spLocks noChangeArrowheads="1"/>
                </p:cNvSpPr>
                <p:nvPr/>
              </p:nvSpPr>
              <p:spPr bwMode="auto">
                <a:xfrm>
                  <a:off x="3334" y="2540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+getOccupancy()</a:t>
                  </a:r>
                  <a:endParaRPr lang="en-US"/>
                </a:p>
              </p:txBody>
            </p:sp>
            <p:sp>
              <p:nvSpPr>
                <p:cNvPr id="18289" name="Rectangle 1267"/>
                <p:cNvSpPr>
                  <a:spLocks noChangeArrowheads="1"/>
                </p:cNvSpPr>
                <p:nvPr/>
              </p:nvSpPr>
              <p:spPr bwMode="auto">
                <a:xfrm>
                  <a:off x="3334" y="2560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+setOccupancy()</a:t>
                  </a:r>
                  <a:endParaRPr lang="en-US"/>
                </a:p>
              </p:txBody>
            </p:sp>
            <p:sp>
              <p:nvSpPr>
                <p:cNvPr id="18290" name="Line 1268"/>
                <p:cNvSpPr>
                  <a:spLocks noChangeShapeType="1"/>
                </p:cNvSpPr>
                <p:nvPr/>
              </p:nvSpPr>
              <p:spPr bwMode="auto">
                <a:xfrm>
                  <a:off x="3334" y="2337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1" name="Line 1269"/>
                <p:cNvSpPr>
                  <a:spLocks noChangeShapeType="1"/>
                </p:cNvSpPr>
                <p:nvPr/>
              </p:nvSpPr>
              <p:spPr bwMode="auto">
                <a:xfrm>
                  <a:off x="3334" y="2338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2" name="Line 1270"/>
                <p:cNvSpPr>
                  <a:spLocks noChangeShapeType="1"/>
                </p:cNvSpPr>
                <p:nvPr/>
              </p:nvSpPr>
              <p:spPr bwMode="auto">
                <a:xfrm>
                  <a:off x="1941" y="2324"/>
                  <a:ext cx="1389" cy="5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3" name="Freeform 1271"/>
                <p:cNvSpPr>
                  <a:spLocks/>
                </p:cNvSpPr>
                <p:nvPr/>
              </p:nvSpPr>
              <p:spPr bwMode="auto">
                <a:xfrm>
                  <a:off x="1941" y="2318"/>
                  <a:ext cx="24" cy="12"/>
                </a:xfrm>
                <a:custGeom>
                  <a:avLst/>
                  <a:gdLst>
                    <a:gd name="T0" fmla="*/ 0 w 24"/>
                    <a:gd name="T1" fmla="*/ 6 h 12"/>
                    <a:gd name="T2" fmla="*/ 12 w 24"/>
                    <a:gd name="T3" fmla="*/ 12 h 12"/>
                    <a:gd name="T4" fmla="*/ 24 w 24"/>
                    <a:gd name="T5" fmla="*/ 7 h 12"/>
                    <a:gd name="T6" fmla="*/ 12 w 24"/>
                    <a:gd name="T7" fmla="*/ 0 h 12"/>
                    <a:gd name="T8" fmla="*/ 0 w 24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0" y="6"/>
                      </a:moveTo>
                      <a:lnTo>
                        <a:pt x="12" y="12"/>
                      </a:lnTo>
                      <a:lnTo>
                        <a:pt x="24" y="7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4" name="Line 1272"/>
                <p:cNvSpPr>
                  <a:spLocks noChangeShapeType="1"/>
                </p:cNvSpPr>
                <p:nvPr/>
              </p:nvSpPr>
              <p:spPr bwMode="auto">
                <a:xfrm>
                  <a:off x="1941" y="2324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5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1953" y="2325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6" name="Line 1274"/>
                <p:cNvSpPr>
                  <a:spLocks noChangeShapeType="1"/>
                </p:cNvSpPr>
                <p:nvPr/>
              </p:nvSpPr>
              <p:spPr bwMode="auto">
                <a:xfrm flipH="1" flipV="1">
                  <a:off x="1953" y="2318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7" name="Line 1275"/>
                <p:cNvSpPr>
                  <a:spLocks noChangeShapeType="1"/>
                </p:cNvSpPr>
                <p:nvPr/>
              </p:nvSpPr>
              <p:spPr bwMode="auto">
                <a:xfrm flipH="1">
                  <a:off x="1941" y="2318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98" name="Rectangle 1276"/>
                <p:cNvSpPr>
                  <a:spLocks noChangeArrowheads="1"/>
                </p:cNvSpPr>
                <p:nvPr/>
              </p:nvSpPr>
              <p:spPr bwMode="auto">
                <a:xfrm>
                  <a:off x="1961" y="2288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99" name="Rectangle 1277"/>
                <p:cNvSpPr>
                  <a:spLocks noChangeArrowheads="1"/>
                </p:cNvSpPr>
                <p:nvPr/>
              </p:nvSpPr>
              <p:spPr bwMode="auto">
                <a:xfrm>
                  <a:off x="1961" y="228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300" name="Rectangle 1278"/>
                <p:cNvSpPr>
                  <a:spLocks noChangeArrowheads="1"/>
                </p:cNvSpPr>
                <p:nvPr/>
              </p:nvSpPr>
              <p:spPr bwMode="auto">
                <a:xfrm>
                  <a:off x="3303" y="2399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1" name="Rectangle 1279"/>
                <p:cNvSpPr>
                  <a:spLocks noChangeArrowheads="1"/>
                </p:cNvSpPr>
                <p:nvPr/>
              </p:nvSpPr>
              <p:spPr bwMode="auto">
                <a:xfrm>
                  <a:off x="3303" y="23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302" name="Rectangle 1280"/>
                <p:cNvSpPr>
                  <a:spLocks noChangeArrowheads="1"/>
                </p:cNvSpPr>
                <p:nvPr/>
              </p:nvSpPr>
              <p:spPr bwMode="auto">
                <a:xfrm>
                  <a:off x="2176" y="2008"/>
                  <a:ext cx="261" cy="99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3" name="Line 1281"/>
                <p:cNvSpPr>
                  <a:spLocks noChangeShapeType="1"/>
                </p:cNvSpPr>
                <p:nvPr/>
              </p:nvSpPr>
              <p:spPr bwMode="auto">
                <a:xfrm>
                  <a:off x="2178" y="2009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4" name="Line 1282"/>
                <p:cNvSpPr>
                  <a:spLocks noChangeShapeType="1"/>
                </p:cNvSpPr>
                <p:nvPr/>
              </p:nvSpPr>
              <p:spPr bwMode="auto">
                <a:xfrm>
                  <a:off x="2179" y="2009"/>
                  <a:ext cx="256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5" name="Line 1283"/>
                <p:cNvSpPr>
                  <a:spLocks noChangeShapeType="1"/>
                </p:cNvSpPr>
                <p:nvPr/>
              </p:nvSpPr>
              <p:spPr bwMode="auto">
                <a:xfrm>
                  <a:off x="2176" y="2008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6" name="Line 1284"/>
                <p:cNvSpPr>
                  <a:spLocks noChangeShapeType="1"/>
                </p:cNvSpPr>
                <p:nvPr/>
              </p:nvSpPr>
              <p:spPr bwMode="auto">
                <a:xfrm>
                  <a:off x="2178" y="2008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7" name="Line 1285"/>
                <p:cNvSpPr>
                  <a:spLocks noChangeShapeType="1"/>
                </p:cNvSpPr>
                <p:nvPr/>
              </p:nvSpPr>
              <p:spPr bwMode="auto">
                <a:xfrm>
                  <a:off x="2178" y="2106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8" name="Line 1286"/>
                <p:cNvSpPr>
                  <a:spLocks noChangeShapeType="1"/>
                </p:cNvSpPr>
                <p:nvPr/>
              </p:nvSpPr>
              <p:spPr bwMode="auto">
                <a:xfrm>
                  <a:off x="2435" y="2009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09" name="Line 1287"/>
                <p:cNvSpPr>
                  <a:spLocks noChangeShapeType="1"/>
                </p:cNvSpPr>
                <p:nvPr/>
              </p:nvSpPr>
              <p:spPr bwMode="auto">
                <a:xfrm>
                  <a:off x="2176" y="2107"/>
                  <a:ext cx="261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0" name="Line 1288"/>
                <p:cNvSpPr>
                  <a:spLocks noChangeShapeType="1"/>
                </p:cNvSpPr>
                <p:nvPr/>
              </p:nvSpPr>
              <p:spPr bwMode="auto">
                <a:xfrm>
                  <a:off x="2437" y="2008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1" name="Rectangle 1289"/>
                <p:cNvSpPr>
                  <a:spLocks noChangeArrowheads="1"/>
                </p:cNvSpPr>
                <p:nvPr/>
              </p:nvSpPr>
              <p:spPr bwMode="auto">
                <a:xfrm>
                  <a:off x="2182" y="2014"/>
                  <a:ext cx="26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ccp.molecule.MolStructure.Chain</a:t>
                  </a:r>
                  <a:endParaRPr lang="en-US"/>
                </a:p>
              </p:txBody>
            </p:sp>
            <p:sp>
              <p:nvSpPr>
                <p:cNvPr id="18312" name="Rectangle 1290"/>
                <p:cNvSpPr>
                  <a:spLocks noChangeArrowheads="1"/>
                </p:cNvSpPr>
                <p:nvPr/>
              </p:nvSpPr>
              <p:spPr bwMode="auto">
                <a:xfrm>
                  <a:off x="2181" y="2039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+code: Line</a:t>
                  </a:r>
                  <a:endParaRPr lang="en-US"/>
                </a:p>
              </p:txBody>
            </p:sp>
            <p:sp>
              <p:nvSpPr>
                <p:cNvPr id="18313" name="Line 1291"/>
                <p:cNvSpPr>
                  <a:spLocks noChangeShapeType="1"/>
                </p:cNvSpPr>
                <p:nvPr/>
              </p:nvSpPr>
              <p:spPr bwMode="auto">
                <a:xfrm>
                  <a:off x="2181" y="2034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4" name="Line 1292"/>
                <p:cNvSpPr>
                  <a:spLocks noChangeShapeType="1"/>
                </p:cNvSpPr>
                <p:nvPr/>
              </p:nvSpPr>
              <p:spPr bwMode="auto">
                <a:xfrm>
                  <a:off x="2181" y="203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5" name="Rectangle 1293"/>
                <p:cNvSpPr>
                  <a:spLocks noChangeArrowheads="1"/>
                </p:cNvSpPr>
                <p:nvPr/>
              </p:nvSpPr>
              <p:spPr bwMode="auto">
                <a:xfrm>
                  <a:off x="2181" y="2069"/>
                  <a:ext cx="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+getChain()</a:t>
                  </a:r>
                  <a:endParaRPr lang="en-US"/>
                </a:p>
              </p:txBody>
            </p:sp>
            <p:sp>
              <p:nvSpPr>
                <p:cNvPr id="18316" name="Line 1294"/>
                <p:cNvSpPr>
                  <a:spLocks noChangeShapeType="1"/>
                </p:cNvSpPr>
                <p:nvPr/>
              </p:nvSpPr>
              <p:spPr bwMode="auto">
                <a:xfrm>
                  <a:off x="2181" y="2064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7" name="Line 1295"/>
                <p:cNvSpPr>
                  <a:spLocks noChangeShapeType="1"/>
                </p:cNvSpPr>
                <p:nvPr/>
              </p:nvSpPr>
              <p:spPr bwMode="auto">
                <a:xfrm>
                  <a:off x="2181" y="206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8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2328" y="1636"/>
                  <a:ext cx="157" cy="3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19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2474" y="1636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0" name="Line 1298"/>
                <p:cNvSpPr>
                  <a:spLocks noChangeShapeType="1"/>
                </p:cNvSpPr>
                <p:nvPr/>
              </p:nvSpPr>
              <p:spPr bwMode="auto">
                <a:xfrm>
                  <a:off x="2485" y="163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1" name="Rectangle 1299"/>
                <p:cNvSpPr>
                  <a:spLocks noChangeArrowheads="1"/>
                </p:cNvSpPr>
                <p:nvPr/>
              </p:nvSpPr>
              <p:spPr bwMode="auto">
                <a:xfrm>
                  <a:off x="2784" y="2616"/>
                  <a:ext cx="384" cy="74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22" name="Line 1300"/>
                <p:cNvSpPr>
                  <a:spLocks noChangeShapeType="1"/>
                </p:cNvSpPr>
                <p:nvPr/>
              </p:nvSpPr>
              <p:spPr bwMode="auto">
                <a:xfrm>
                  <a:off x="2785" y="261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3" name="Line 1301"/>
                <p:cNvSpPr>
                  <a:spLocks noChangeShapeType="1"/>
                </p:cNvSpPr>
                <p:nvPr/>
              </p:nvSpPr>
              <p:spPr bwMode="auto">
                <a:xfrm>
                  <a:off x="2786" y="2617"/>
                  <a:ext cx="38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4" name="Line 1302"/>
                <p:cNvSpPr>
                  <a:spLocks noChangeShapeType="1"/>
                </p:cNvSpPr>
                <p:nvPr/>
              </p:nvSpPr>
              <p:spPr bwMode="auto">
                <a:xfrm>
                  <a:off x="2784" y="2616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5" name="Line 1303"/>
                <p:cNvSpPr>
                  <a:spLocks noChangeShapeType="1"/>
                </p:cNvSpPr>
                <p:nvPr/>
              </p:nvSpPr>
              <p:spPr bwMode="auto">
                <a:xfrm>
                  <a:off x="2785" y="2616"/>
                  <a:ext cx="383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6" name="Line 1304"/>
                <p:cNvSpPr>
                  <a:spLocks noChangeShapeType="1"/>
                </p:cNvSpPr>
                <p:nvPr/>
              </p:nvSpPr>
              <p:spPr bwMode="auto">
                <a:xfrm>
                  <a:off x="2785" y="2689"/>
                  <a:ext cx="382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7" name="Line 1305"/>
                <p:cNvSpPr>
                  <a:spLocks noChangeShapeType="1"/>
                </p:cNvSpPr>
                <p:nvPr/>
              </p:nvSpPr>
              <p:spPr bwMode="auto">
                <a:xfrm>
                  <a:off x="3167" y="261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8" name="Line 1306"/>
                <p:cNvSpPr>
                  <a:spLocks noChangeShapeType="1"/>
                </p:cNvSpPr>
                <p:nvPr/>
              </p:nvSpPr>
              <p:spPr bwMode="auto">
                <a:xfrm>
                  <a:off x="2784" y="2690"/>
                  <a:ext cx="384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29" name="Line 1307"/>
                <p:cNvSpPr>
                  <a:spLocks noChangeShapeType="1"/>
                </p:cNvSpPr>
                <p:nvPr/>
              </p:nvSpPr>
              <p:spPr bwMode="auto">
                <a:xfrm>
                  <a:off x="3168" y="2616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0" name="Rectangle 1308"/>
                <p:cNvSpPr>
                  <a:spLocks noChangeArrowheads="1"/>
                </p:cNvSpPr>
                <p:nvPr/>
              </p:nvSpPr>
              <p:spPr bwMode="auto">
                <a:xfrm>
                  <a:off x="2793" y="2643"/>
                  <a:ext cx="3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ccp.molecule.MolStructure.EnsembleDataNames</a:t>
                  </a:r>
                  <a:endParaRPr lang="en-US"/>
                </a:p>
              </p:txBody>
            </p:sp>
            <p:sp>
              <p:nvSpPr>
                <p:cNvPr id="18331" name="Rectangle 1309"/>
                <p:cNvSpPr>
                  <a:spLocks noChangeArrowheads="1"/>
                </p:cNvSpPr>
                <p:nvPr/>
              </p:nvSpPr>
              <p:spPr bwMode="auto">
                <a:xfrm>
                  <a:off x="2933" y="2622"/>
                  <a:ext cx="11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Â«DataTypeÂ»</a:t>
                  </a:r>
                  <a:endParaRPr lang="en-US"/>
                </a:p>
              </p:txBody>
            </p:sp>
            <p:sp>
              <p:nvSpPr>
                <p:cNvPr id="18332" name="Line 1310"/>
                <p:cNvSpPr>
                  <a:spLocks noChangeShapeType="1"/>
                </p:cNvSpPr>
                <p:nvPr/>
              </p:nvSpPr>
              <p:spPr bwMode="auto">
                <a:xfrm>
                  <a:off x="2789" y="2663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3" name="Line 1311"/>
                <p:cNvSpPr>
                  <a:spLocks noChangeShapeType="1"/>
                </p:cNvSpPr>
                <p:nvPr/>
              </p:nvSpPr>
              <p:spPr bwMode="auto">
                <a:xfrm>
                  <a:off x="2789" y="2664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4" name="Line 1312"/>
                <p:cNvSpPr>
                  <a:spLocks noChangeShapeType="1"/>
                </p:cNvSpPr>
                <p:nvPr/>
              </p:nvSpPr>
              <p:spPr bwMode="auto">
                <a:xfrm>
                  <a:off x="2789" y="2673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5" name="Line 1313"/>
                <p:cNvSpPr>
                  <a:spLocks noChangeShapeType="1"/>
                </p:cNvSpPr>
                <p:nvPr/>
              </p:nvSpPr>
              <p:spPr bwMode="auto">
                <a:xfrm>
                  <a:off x="2789" y="2674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6" name="Rectangle 1314"/>
                <p:cNvSpPr>
                  <a:spLocks noChangeArrowheads="1"/>
                </p:cNvSpPr>
                <p:nvPr/>
              </p:nvSpPr>
              <p:spPr bwMode="auto">
                <a:xfrm>
                  <a:off x="2065" y="2442"/>
                  <a:ext cx="260" cy="310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7" name="Line 1315"/>
                <p:cNvSpPr>
                  <a:spLocks noChangeShapeType="1"/>
                </p:cNvSpPr>
                <p:nvPr/>
              </p:nvSpPr>
              <p:spPr bwMode="auto">
                <a:xfrm>
                  <a:off x="2066" y="2443"/>
                  <a:ext cx="1" cy="308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8" name="Line 1316"/>
                <p:cNvSpPr>
                  <a:spLocks noChangeShapeType="1"/>
                </p:cNvSpPr>
                <p:nvPr/>
              </p:nvSpPr>
              <p:spPr bwMode="auto">
                <a:xfrm>
                  <a:off x="2067" y="2443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39" name="Line 1317"/>
                <p:cNvSpPr>
                  <a:spLocks noChangeShapeType="1"/>
                </p:cNvSpPr>
                <p:nvPr/>
              </p:nvSpPr>
              <p:spPr bwMode="auto">
                <a:xfrm>
                  <a:off x="2065" y="2442"/>
                  <a:ext cx="1" cy="310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0" name="Line 1318"/>
                <p:cNvSpPr>
                  <a:spLocks noChangeShapeType="1"/>
                </p:cNvSpPr>
                <p:nvPr/>
              </p:nvSpPr>
              <p:spPr bwMode="auto">
                <a:xfrm>
                  <a:off x="2066" y="2442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1" name="Line 1319"/>
                <p:cNvSpPr>
                  <a:spLocks noChangeShapeType="1"/>
                </p:cNvSpPr>
                <p:nvPr/>
              </p:nvSpPr>
              <p:spPr bwMode="auto">
                <a:xfrm>
                  <a:off x="2066" y="2751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2" name="Line 1320"/>
                <p:cNvSpPr>
                  <a:spLocks noChangeShapeType="1"/>
                </p:cNvSpPr>
                <p:nvPr/>
              </p:nvSpPr>
              <p:spPr bwMode="auto">
                <a:xfrm>
                  <a:off x="2324" y="2443"/>
                  <a:ext cx="1" cy="308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3" name="Line 1321"/>
                <p:cNvSpPr>
                  <a:spLocks noChangeShapeType="1"/>
                </p:cNvSpPr>
                <p:nvPr/>
              </p:nvSpPr>
              <p:spPr bwMode="auto">
                <a:xfrm>
                  <a:off x="2065" y="2752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4" name="Line 1322"/>
                <p:cNvSpPr>
                  <a:spLocks noChangeShapeType="1"/>
                </p:cNvSpPr>
                <p:nvPr/>
              </p:nvSpPr>
              <p:spPr bwMode="auto">
                <a:xfrm>
                  <a:off x="2325" y="2442"/>
                  <a:ext cx="1" cy="310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45" name="Rectangle 1323"/>
                <p:cNvSpPr>
                  <a:spLocks noChangeArrowheads="1"/>
                </p:cNvSpPr>
                <p:nvPr/>
              </p:nvSpPr>
              <p:spPr bwMode="auto">
                <a:xfrm>
                  <a:off x="2070" y="2448"/>
                  <a:ext cx="2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ccp.molecule.MolStructure.Model</a:t>
                  </a:r>
                  <a:endParaRPr lang="en-US"/>
                </a:p>
              </p:txBody>
            </p:sp>
            <p:sp>
              <p:nvSpPr>
                <p:cNvPr id="18346" name="Rectangle 1324"/>
                <p:cNvSpPr>
                  <a:spLocks noChangeArrowheads="1"/>
                </p:cNvSpPr>
                <p:nvPr/>
              </p:nvSpPr>
              <p:spPr bwMode="auto">
                <a:xfrm>
                  <a:off x="2070" y="247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347" name="Rectangle 1325"/>
                <p:cNvSpPr>
                  <a:spLocks noChangeArrowheads="1"/>
                </p:cNvSpPr>
                <p:nvPr/>
              </p:nvSpPr>
              <p:spPr bwMode="auto">
                <a:xfrm>
                  <a:off x="2070" y="2493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348" name="Rectangle 1326"/>
                <p:cNvSpPr>
                  <a:spLocks noChangeArrowheads="1"/>
                </p:cNvSpPr>
                <p:nvPr/>
              </p:nvSpPr>
              <p:spPr bwMode="auto">
                <a:xfrm>
                  <a:off x="2070" y="251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+index: Int</a:t>
                  </a:r>
                  <a:endParaRPr lang="en-US"/>
                </a:p>
              </p:txBody>
            </p:sp>
            <p:sp>
              <p:nvSpPr>
                <p:cNvPr id="18349" name="Rectangle 1327"/>
                <p:cNvSpPr>
                  <a:spLocks noChangeArrowheads="1"/>
                </p:cNvSpPr>
                <p:nvPr/>
              </p:nvSpPr>
              <p:spPr bwMode="auto">
                <a:xfrm>
                  <a:off x="2070" y="2532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350" name="Rectangle 1328"/>
                <p:cNvSpPr>
                  <a:spLocks noChangeArrowheads="1"/>
                </p:cNvSpPr>
                <p:nvPr/>
              </p:nvSpPr>
              <p:spPr bwMode="auto">
                <a:xfrm>
                  <a:off x="2070" y="2552"/>
                  <a:ext cx="14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+coordinates: Float</a:t>
                  </a:r>
                  <a:endParaRPr lang="en-US"/>
                </a:p>
              </p:txBody>
            </p:sp>
            <p:sp>
              <p:nvSpPr>
                <p:cNvPr id="18351" name="Rectangle 1329"/>
                <p:cNvSpPr>
                  <a:spLocks noChangeArrowheads="1"/>
                </p:cNvSpPr>
                <p:nvPr/>
              </p:nvSpPr>
              <p:spPr bwMode="auto">
                <a:xfrm>
                  <a:off x="2070" y="2572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+bFactors: Float</a:t>
                  </a:r>
                  <a:endParaRPr lang="en-US"/>
                </a:p>
              </p:txBody>
            </p:sp>
            <p:sp>
              <p:nvSpPr>
                <p:cNvPr id="18352" name="Rectangle 1330"/>
                <p:cNvSpPr>
                  <a:spLocks noChangeArrowheads="1"/>
                </p:cNvSpPr>
                <p:nvPr/>
              </p:nvSpPr>
              <p:spPr bwMode="auto">
                <a:xfrm>
                  <a:off x="2070" y="2592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+occupancies: Float</a:t>
                  </a:r>
                  <a:endParaRPr lang="en-US"/>
                </a:p>
              </p:txBody>
            </p:sp>
            <p:sp>
              <p:nvSpPr>
                <p:cNvPr id="18353" name="Line 1331"/>
                <p:cNvSpPr>
                  <a:spLocks noChangeShapeType="1"/>
                </p:cNvSpPr>
                <p:nvPr/>
              </p:nvSpPr>
              <p:spPr bwMode="auto">
                <a:xfrm>
                  <a:off x="2070" y="2468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54" name="Line 1332"/>
                <p:cNvSpPr>
                  <a:spLocks noChangeShapeType="1"/>
                </p:cNvSpPr>
                <p:nvPr/>
              </p:nvSpPr>
              <p:spPr bwMode="auto">
                <a:xfrm>
                  <a:off x="2070" y="2469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55" name="Rectangle 1333"/>
                <p:cNvSpPr>
                  <a:spLocks noChangeArrowheads="1"/>
                </p:cNvSpPr>
                <p:nvPr/>
              </p:nvSpPr>
              <p:spPr bwMode="auto">
                <a:xfrm>
                  <a:off x="2070" y="2622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+getCoords()</a:t>
                  </a:r>
                  <a:endParaRPr lang="en-US"/>
                </a:p>
              </p:txBody>
            </p:sp>
            <p:sp>
              <p:nvSpPr>
                <p:cNvPr id="18356" name="Rectangle 1334"/>
                <p:cNvSpPr>
                  <a:spLocks noChangeArrowheads="1"/>
                </p:cNvSpPr>
                <p:nvPr/>
              </p:nvSpPr>
              <p:spPr bwMode="auto">
                <a:xfrm>
                  <a:off x="2070" y="2642"/>
                  <a:ext cx="13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+getCoordinates()</a:t>
                  </a:r>
                  <a:endParaRPr lang="en-US"/>
                </a:p>
              </p:txBody>
            </p:sp>
            <p:sp>
              <p:nvSpPr>
                <p:cNvPr id="18357" name="Rectangle 1335"/>
                <p:cNvSpPr>
                  <a:spLocks noChangeArrowheads="1"/>
                </p:cNvSpPr>
                <p:nvPr/>
              </p:nvSpPr>
              <p:spPr bwMode="auto">
                <a:xfrm>
                  <a:off x="2070" y="2661"/>
                  <a:ext cx="11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+getBFactors()</a:t>
                  </a:r>
                  <a:endParaRPr lang="en-US"/>
                </a:p>
              </p:txBody>
            </p:sp>
            <p:sp>
              <p:nvSpPr>
                <p:cNvPr id="18358" name="Rectangle 1336"/>
                <p:cNvSpPr>
                  <a:spLocks noChangeArrowheads="1"/>
                </p:cNvSpPr>
                <p:nvPr/>
              </p:nvSpPr>
              <p:spPr bwMode="auto">
                <a:xfrm>
                  <a:off x="2070" y="2681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+getOccupancies()</a:t>
                  </a:r>
                  <a:endParaRPr lang="en-US"/>
                </a:p>
              </p:txBody>
            </p:sp>
            <p:sp>
              <p:nvSpPr>
                <p:cNvPr id="18359" name="Rectangle 1337"/>
                <p:cNvSpPr>
                  <a:spLocks noChangeArrowheads="1"/>
                </p:cNvSpPr>
                <p:nvPr/>
              </p:nvSpPr>
              <p:spPr bwMode="auto">
                <a:xfrm>
                  <a:off x="2070" y="2701"/>
                  <a:ext cx="19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+getSubmatrixData(name)</a:t>
                  </a:r>
                  <a:endParaRPr lang="en-US"/>
                </a:p>
              </p:txBody>
            </p:sp>
            <p:sp>
              <p:nvSpPr>
                <p:cNvPr id="18360" name="Rectangle 1338"/>
                <p:cNvSpPr>
                  <a:spLocks noChangeArrowheads="1"/>
                </p:cNvSpPr>
                <p:nvPr/>
              </p:nvSpPr>
              <p:spPr bwMode="auto">
                <a:xfrm>
                  <a:off x="2070" y="2721"/>
                  <a:ext cx="2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+setSubmatrixData(name, values)</a:t>
                  </a:r>
                  <a:endParaRPr lang="en-US"/>
                </a:p>
              </p:txBody>
            </p:sp>
            <p:sp>
              <p:nvSpPr>
                <p:cNvPr id="18361" name="Line 1339"/>
                <p:cNvSpPr>
                  <a:spLocks noChangeShapeType="1"/>
                </p:cNvSpPr>
                <p:nvPr/>
              </p:nvSpPr>
              <p:spPr bwMode="auto">
                <a:xfrm>
                  <a:off x="2070" y="2617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62" name="Line 1340"/>
                <p:cNvSpPr>
                  <a:spLocks noChangeShapeType="1"/>
                </p:cNvSpPr>
                <p:nvPr/>
              </p:nvSpPr>
              <p:spPr bwMode="auto">
                <a:xfrm>
                  <a:off x="2070" y="2618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63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2325" y="2408"/>
                  <a:ext cx="1005" cy="16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64" name="Rectangle 1342"/>
                <p:cNvSpPr>
                  <a:spLocks noChangeArrowheads="1"/>
                </p:cNvSpPr>
                <p:nvPr/>
              </p:nvSpPr>
              <p:spPr bwMode="auto">
                <a:xfrm>
                  <a:off x="2340" y="2536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5" name="Rectangle 1343"/>
                <p:cNvSpPr>
                  <a:spLocks noChangeArrowheads="1"/>
                </p:cNvSpPr>
                <p:nvPr/>
              </p:nvSpPr>
              <p:spPr bwMode="auto">
                <a:xfrm>
                  <a:off x="2340" y="2536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366" name="Rectangle 1344"/>
                <p:cNvSpPr>
                  <a:spLocks noChangeArrowheads="1"/>
                </p:cNvSpPr>
                <p:nvPr/>
              </p:nvSpPr>
              <p:spPr bwMode="auto">
                <a:xfrm>
                  <a:off x="3308" y="2430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7" name="Rectangle 1345"/>
                <p:cNvSpPr>
                  <a:spLocks noChangeArrowheads="1"/>
                </p:cNvSpPr>
                <p:nvPr/>
              </p:nvSpPr>
              <p:spPr bwMode="auto">
                <a:xfrm>
                  <a:off x="3308" y="242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368" name="Line 1346"/>
                <p:cNvSpPr>
                  <a:spLocks noChangeShapeType="1"/>
                </p:cNvSpPr>
                <p:nvPr/>
              </p:nvSpPr>
              <p:spPr bwMode="auto">
                <a:xfrm flipH="1">
                  <a:off x="2277" y="979"/>
                  <a:ext cx="775" cy="14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69" name="Rectangle 1347"/>
                <p:cNvSpPr>
                  <a:spLocks noChangeArrowheads="1"/>
                </p:cNvSpPr>
                <p:nvPr/>
              </p:nvSpPr>
              <p:spPr bwMode="auto">
                <a:xfrm>
                  <a:off x="3059" y="100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0" name="Rectangle 1348"/>
                <p:cNvSpPr>
                  <a:spLocks noChangeArrowheads="1"/>
                </p:cNvSpPr>
                <p:nvPr/>
              </p:nvSpPr>
              <p:spPr bwMode="auto">
                <a:xfrm>
                  <a:off x="3059" y="100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371" name="Rectangle 1349"/>
                <p:cNvSpPr>
                  <a:spLocks noChangeArrowheads="1"/>
                </p:cNvSpPr>
                <p:nvPr/>
              </p:nvSpPr>
              <p:spPr bwMode="auto">
                <a:xfrm>
                  <a:off x="2263" y="2399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2" name="Rectangle 1350"/>
                <p:cNvSpPr>
                  <a:spLocks noChangeArrowheads="1"/>
                </p:cNvSpPr>
                <p:nvPr/>
              </p:nvSpPr>
              <p:spPr bwMode="auto">
                <a:xfrm>
                  <a:off x="2263" y="23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373" name="Rectangle 1351"/>
                <p:cNvSpPr>
                  <a:spLocks noChangeArrowheads="1"/>
                </p:cNvSpPr>
                <p:nvPr/>
              </p:nvSpPr>
              <p:spPr bwMode="auto">
                <a:xfrm>
                  <a:off x="2610" y="1983"/>
                  <a:ext cx="286" cy="137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4" name="Line 1352"/>
                <p:cNvSpPr>
                  <a:spLocks noChangeShapeType="1"/>
                </p:cNvSpPr>
                <p:nvPr/>
              </p:nvSpPr>
              <p:spPr bwMode="auto">
                <a:xfrm>
                  <a:off x="2612" y="198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75" name="Line 1353"/>
                <p:cNvSpPr>
                  <a:spLocks noChangeShapeType="1"/>
                </p:cNvSpPr>
                <p:nvPr/>
              </p:nvSpPr>
              <p:spPr bwMode="auto">
                <a:xfrm>
                  <a:off x="2613" y="1984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76" name="Line 1354"/>
                <p:cNvSpPr>
                  <a:spLocks noChangeShapeType="1"/>
                </p:cNvSpPr>
                <p:nvPr/>
              </p:nvSpPr>
              <p:spPr bwMode="auto">
                <a:xfrm>
                  <a:off x="2610" y="1983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77" name="Line 1355"/>
                <p:cNvSpPr>
                  <a:spLocks noChangeShapeType="1"/>
                </p:cNvSpPr>
                <p:nvPr/>
              </p:nvSpPr>
              <p:spPr bwMode="auto">
                <a:xfrm>
                  <a:off x="2612" y="1983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78" name="Line 1356"/>
                <p:cNvSpPr>
                  <a:spLocks noChangeShapeType="1"/>
                </p:cNvSpPr>
                <p:nvPr/>
              </p:nvSpPr>
              <p:spPr bwMode="auto">
                <a:xfrm>
                  <a:off x="2612" y="2118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79" name="Line 1357"/>
                <p:cNvSpPr>
                  <a:spLocks noChangeShapeType="1"/>
                </p:cNvSpPr>
                <p:nvPr/>
              </p:nvSpPr>
              <p:spPr bwMode="auto">
                <a:xfrm>
                  <a:off x="2894" y="198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80" name="Line 1358"/>
                <p:cNvSpPr>
                  <a:spLocks noChangeShapeType="1"/>
                </p:cNvSpPr>
                <p:nvPr/>
              </p:nvSpPr>
              <p:spPr bwMode="auto">
                <a:xfrm>
                  <a:off x="2610" y="2120"/>
                  <a:ext cx="286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81" name="Line 1359"/>
                <p:cNvSpPr>
                  <a:spLocks noChangeShapeType="1"/>
                </p:cNvSpPr>
                <p:nvPr/>
              </p:nvSpPr>
              <p:spPr bwMode="auto">
                <a:xfrm>
                  <a:off x="2896" y="1983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82" name="Rectangle 1360"/>
                <p:cNvSpPr>
                  <a:spLocks noChangeArrowheads="1"/>
                </p:cNvSpPr>
                <p:nvPr/>
              </p:nvSpPr>
              <p:spPr bwMode="auto">
                <a:xfrm>
                  <a:off x="2620" y="1989"/>
                  <a:ext cx="28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ccp.molecule.MolStructure.Residue</a:t>
                  </a:r>
                  <a:endParaRPr lang="en-US"/>
                </a:p>
              </p:txBody>
            </p:sp>
            <p:sp>
              <p:nvSpPr>
                <p:cNvPr id="18383" name="Rectangle 1361"/>
                <p:cNvSpPr>
                  <a:spLocks noChangeArrowheads="1"/>
                </p:cNvSpPr>
                <p:nvPr/>
              </p:nvSpPr>
              <p:spPr bwMode="auto">
                <a:xfrm>
                  <a:off x="2615" y="2014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+seqId: Int</a:t>
                  </a:r>
                  <a:endParaRPr lang="en-US"/>
                </a:p>
              </p:txBody>
            </p:sp>
            <p:sp>
              <p:nvSpPr>
                <p:cNvPr id="18384" name="Rectangle 1362"/>
                <p:cNvSpPr>
                  <a:spLocks noChangeArrowheads="1"/>
                </p:cNvSpPr>
                <p:nvPr/>
              </p:nvSpPr>
              <p:spPr bwMode="auto">
                <a:xfrm>
                  <a:off x="2615" y="2034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+seqCode: Int</a:t>
                  </a:r>
                  <a:endParaRPr lang="en-US"/>
                </a:p>
              </p:txBody>
            </p:sp>
            <p:sp>
              <p:nvSpPr>
                <p:cNvPr id="18385" name="Rectangle 1363"/>
                <p:cNvSpPr>
                  <a:spLocks noChangeArrowheads="1"/>
                </p:cNvSpPr>
                <p:nvPr/>
              </p:nvSpPr>
              <p:spPr bwMode="auto">
                <a:xfrm>
                  <a:off x="2615" y="2054"/>
                  <a:ext cx="1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+seqInsertCode: Line =  </a:t>
                  </a:r>
                  <a:endParaRPr lang="en-US"/>
                </a:p>
              </p:txBody>
            </p:sp>
            <p:sp>
              <p:nvSpPr>
                <p:cNvPr id="18386" name="Line 1364"/>
                <p:cNvSpPr>
                  <a:spLocks noChangeShapeType="1"/>
                </p:cNvSpPr>
                <p:nvPr/>
              </p:nvSpPr>
              <p:spPr bwMode="auto">
                <a:xfrm>
                  <a:off x="2615" y="2009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87" name="Line 1365"/>
                <p:cNvSpPr>
                  <a:spLocks noChangeShapeType="1"/>
                </p:cNvSpPr>
                <p:nvPr/>
              </p:nvSpPr>
              <p:spPr bwMode="auto">
                <a:xfrm>
                  <a:off x="2615" y="2010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88" name="Rectangle 1366"/>
                <p:cNvSpPr>
                  <a:spLocks noChangeArrowheads="1"/>
                </p:cNvSpPr>
                <p:nvPr/>
              </p:nvSpPr>
              <p:spPr bwMode="auto">
                <a:xfrm>
                  <a:off x="2615" y="2083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+getResidue()</a:t>
                  </a:r>
                  <a:endParaRPr lang="en-US"/>
                </a:p>
              </p:txBody>
            </p:sp>
            <p:sp>
              <p:nvSpPr>
                <p:cNvPr id="18389" name="Line 1367"/>
                <p:cNvSpPr>
                  <a:spLocks noChangeShapeType="1"/>
                </p:cNvSpPr>
                <p:nvPr/>
              </p:nvSpPr>
              <p:spPr bwMode="auto">
                <a:xfrm>
                  <a:off x="2615" y="2079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0" name="Line 1368"/>
                <p:cNvSpPr>
                  <a:spLocks noChangeShapeType="1"/>
                </p:cNvSpPr>
                <p:nvPr/>
              </p:nvSpPr>
              <p:spPr bwMode="auto">
                <a:xfrm>
                  <a:off x="2615" y="2080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1" name="Line 1369"/>
                <p:cNvSpPr>
                  <a:spLocks noChangeShapeType="1"/>
                </p:cNvSpPr>
                <p:nvPr/>
              </p:nvSpPr>
              <p:spPr bwMode="auto">
                <a:xfrm flipH="1">
                  <a:off x="1941" y="2090"/>
                  <a:ext cx="669" cy="18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2" name="Freeform 1370"/>
                <p:cNvSpPr>
                  <a:spLocks/>
                </p:cNvSpPr>
                <p:nvPr/>
              </p:nvSpPr>
              <p:spPr bwMode="auto">
                <a:xfrm>
                  <a:off x="2587" y="2087"/>
                  <a:ext cx="23" cy="11"/>
                </a:xfrm>
                <a:custGeom>
                  <a:avLst/>
                  <a:gdLst>
                    <a:gd name="T0" fmla="*/ 23 w 23"/>
                    <a:gd name="T1" fmla="*/ 3 h 11"/>
                    <a:gd name="T2" fmla="*/ 10 w 23"/>
                    <a:gd name="T3" fmla="*/ 0 h 11"/>
                    <a:gd name="T4" fmla="*/ 0 w 23"/>
                    <a:gd name="T5" fmla="*/ 9 h 11"/>
                    <a:gd name="T6" fmla="*/ 13 w 23"/>
                    <a:gd name="T7" fmla="*/ 11 h 11"/>
                    <a:gd name="T8" fmla="*/ 23 w 23"/>
                    <a:gd name="T9" fmla="*/ 3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1"/>
                    <a:gd name="T17" fmla="*/ 23 w 2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1">
                      <a:moveTo>
                        <a:pt x="23" y="3"/>
                      </a:move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13" y="11"/>
                      </a:lnTo>
                      <a:lnTo>
                        <a:pt x="2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3" name="Line 1371"/>
                <p:cNvSpPr>
                  <a:spLocks noChangeShapeType="1"/>
                </p:cNvSpPr>
                <p:nvPr/>
              </p:nvSpPr>
              <p:spPr bwMode="auto">
                <a:xfrm flipH="1" flipV="1">
                  <a:off x="2597" y="2087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4" name="Line 1372"/>
                <p:cNvSpPr>
                  <a:spLocks noChangeShapeType="1"/>
                </p:cNvSpPr>
                <p:nvPr/>
              </p:nvSpPr>
              <p:spPr bwMode="auto">
                <a:xfrm flipH="1">
                  <a:off x="2587" y="2087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5" name="Line 1373"/>
                <p:cNvSpPr>
                  <a:spLocks noChangeShapeType="1"/>
                </p:cNvSpPr>
                <p:nvPr/>
              </p:nvSpPr>
              <p:spPr bwMode="auto">
                <a:xfrm>
                  <a:off x="2587" y="2096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6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2600" y="2090"/>
                  <a:ext cx="10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97" name="Rectangle 1375"/>
                <p:cNvSpPr>
                  <a:spLocks noChangeArrowheads="1"/>
                </p:cNvSpPr>
                <p:nvPr/>
              </p:nvSpPr>
              <p:spPr bwMode="auto">
                <a:xfrm>
                  <a:off x="2584" y="211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8" name="Rectangle 1376"/>
                <p:cNvSpPr>
                  <a:spLocks noChangeArrowheads="1"/>
                </p:cNvSpPr>
                <p:nvPr/>
              </p:nvSpPr>
              <p:spPr bwMode="auto">
                <a:xfrm>
                  <a:off x="2584" y="211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399" name="Rectangle 1377"/>
                <p:cNvSpPr>
                  <a:spLocks noChangeArrowheads="1"/>
                </p:cNvSpPr>
                <p:nvPr/>
              </p:nvSpPr>
              <p:spPr bwMode="auto">
                <a:xfrm>
                  <a:off x="1954" y="223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0" name="Rectangle 1378"/>
                <p:cNvSpPr>
                  <a:spLocks noChangeArrowheads="1"/>
                </p:cNvSpPr>
                <p:nvPr/>
              </p:nvSpPr>
              <p:spPr bwMode="auto">
                <a:xfrm>
                  <a:off x="1954" y="223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401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2896" y="1981"/>
                  <a:ext cx="124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2" name="Line 1380"/>
                <p:cNvSpPr>
                  <a:spLocks noChangeShapeType="1"/>
                </p:cNvSpPr>
                <p:nvPr/>
              </p:nvSpPr>
              <p:spPr bwMode="auto">
                <a:xfrm>
                  <a:off x="3006" y="1978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3" name="Line 1381"/>
                <p:cNvSpPr>
                  <a:spLocks noChangeShapeType="1"/>
                </p:cNvSpPr>
                <p:nvPr/>
              </p:nvSpPr>
              <p:spPr bwMode="auto">
                <a:xfrm flipH="1">
                  <a:off x="3010" y="1981"/>
                  <a:ext cx="10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4" name="Line 1382"/>
                <p:cNvSpPr>
                  <a:spLocks noChangeShapeType="1"/>
                </p:cNvSpPr>
                <p:nvPr/>
              </p:nvSpPr>
              <p:spPr bwMode="auto">
                <a:xfrm flipV="1">
                  <a:off x="2437" y="2054"/>
                  <a:ext cx="17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5" name="Freeform 1383"/>
                <p:cNvSpPr>
                  <a:spLocks/>
                </p:cNvSpPr>
                <p:nvPr/>
              </p:nvSpPr>
              <p:spPr bwMode="auto">
                <a:xfrm>
                  <a:off x="2437" y="2050"/>
                  <a:ext cx="24" cy="13"/>
                </a:xfrm>
                <a:custGeom>
                  <a:avLst/>
                  <a:gdLst>
                    <a:gd name="T0" fmla="*/ 0 w 24"/>
                    <a:gd name="T1" fmla="*/ 6 h 13"/>
                    <a:gd name="T2" fmla="*/ 12 w 24"/>
                    <a:gd name="T3" fmla="*/ 13 h 13"/>
                    <a:gd name="T4" fmla="*/ 24 w 24"/>
                    <a:gd name="T5" fmla="*/ 6 h 13"/>
                    <a:gd name="T6" fmla="*/ 12 w 24"/>
                    <a:gd name="T7" fmla="*/ 0 h 13"/>
                    <a:gd name="T8" fmla="*/ 0 w 24"/>
                    <a:gd name="T9" fmla="*/ 6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0" y="6"/>
                      </a:moveTo>
                      <a:lnTo>
                        <a:pt x="12" y="13"/>
                      </a:lnTo>
                      <a:lnTo>
                        <a:pt x="24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6" name="Line 1384"/>
                <p:cNvSpPr>
                  <a:spLocks noChangeShapeType="1"/>
                </p:cNvSpPr>
                <p:nvPr/>
              </p:nvSpPr>
              <p:spPr bwMode="auto">
                <a:xfrm>
                  <a:off x="2437" y="2056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7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2449" y="2056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8" name="Line 1386"/>
                <p:cNvSpPr>
                  <a:spLocks noChangeShapeType="1"/>
                </p:cNvSpPr>
                <p:nvPr/>
              </p:nvSpPr>
              <p:spPr bwMode="auto">
                <a:xfrm flipH="1" flipV="1">
                  <a:off x="2449" y="2050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09" name="Line 1387"/>
                <p:cNvSpPr>
                  <a:spLocks noChangeShapeType="1"/>
                </p:cNvSpPr>
                <p:nvPr/>
              </p:nvSpPr>
              <p:spPr bwMode="auto">
                <a:xfrm flipH="1">
                  <a:off x="2437" y="2050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10" name="Rectangle 1388"/>
                <p:cNvSpPr>
                  <a:spLocks noChangeArrowheads="1"/>
                </p:cNvSpPr>
                <p:nvPr/>
              </p:nvSpPr>
              <p:spPr bwMode="auto">
                <a:xfrm>
                  <a:off x="2455" y="201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1" name="Rectangle 1389"/>
                <p:cNvSpPr>
                  <a:spLocks noChangeArrowheads="1"/>
                </p:cNvSpPr>
                <p:nvPr/>
              </p:nvSpPr>
              <p:spPr bwMode="auto">
                <a:xfrm>
                  <a:off x="2455" y="201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412" name="Rectangle 1390"/>
                <p:cNvSpPr>
                  <a:spLocks noChangeArrowheads="1"/>
                </p:cNvSpPr>
                <p:nvPr/>
              </p:nvSpPr>
              <p:spPr bwMode="auto">
                <a:xfrm>
                  <a:off x="2585" y="207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3" name="Rectangle 1391"/>
                <p:cNvSpPr>
                  <a:spLocks noChangeArrowheads="1"/>
                </p:cNvSpPr>
                <p:nvPr/>
              </p:nvSpPr>
              <p:spPr bwMode="auto">
                <a:xfrm>
                  <a:off x="2585" y="207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414" name="Rectangle 1392"/>
                <p:cNvSpPr>
                  <a:spLocks noChangeArrowheads="1"/>
                </p:cNvSpPr>
                <p:nvPr/>
              </p:nvSpPr>
              <p:spPr bwMode="auto">
                <a:xfrm>
                  <a:off x="2499" y="2206"/>
                  <a:ext cx="359" cy="236"/>
                </a:xfrm>
                <a:prstGeom prst="rect">
                  <a:avLst/>
                </a:prstGeom>
                <a:solidFill>
                  <a:srgbClr val="FFFF66"/>
                </a:solidFill>
                <a:ln w="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5" name="Line 1393"/>
                <p:cNvSpPr>
                  <a:spLocks noChangeShapeType="1"/>
                </p:cNvSpPr>
                <p:nvPr/>
              </p:nvSpPr>
              <p:spPr bwMode="auto">
                <a:xfrm>
                  <a:off x="2500" y="2208"/>
                  <a:ext cx="1" cy="233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16" name="Line 1394"/>
                <p:cNvSpPr>
                  <a:spLocks noChangeShapeType="1"/>
                </p:cNvSpPr>
                <p:nvPr/>
              </p:nvSpPr>
              <p:spPr bwMode="auto">
                <a:xfrm>
                  <a:off x="2501" y="2208"/>
                  <a:ext cx="356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17" name="Line 1395"/>
                <p:cNvSpPr>
                  <a:spLocks noChangeShapeType="1"/>
                </p:cNvSpPr>
                <p:nvPr/>
              </p:nvSpPr>
              <p:spPr bwMode="auto">
                <a:xfrm>
                  <a:off x="2499" y="2206"/>
                  <a:ext cx="1" cy="236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18" name="Line 1396"/>
                <p:cNvSpPr>
                  <a:spLocks noChangeShapeType="1"/>
                </p:cNvSpPr>
                <p:nvPr/>
              </p:nvSpPr>
              <p:spPr bwMode="auto">
                <a:xfrm>
                  <a:off x="2500" y="2206"/>
                  <a:ext cx="358" cy="1"/>
                </a:xfrm>
                <a:prstGeom prst="line">
                  <a:avLst/>
                </a:prstGeom>
                <a:noFill/>
                <a:ln w="0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19" name="Line 1397"/>
                <p:cNvSpPr>
                  <a:spLocks noChangeShapeType="1"/>
                </p:cNvSpPr>
                <p:nvPr/>
              </p:nvSpPr>
              <p:spPr bwMode="auto">
                <a:xfrm>
                  <a:off x="2500" y="2441"/>
                  <a:ext cx="357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20" name="Line 1398"/>
                <p:cNvSpPr>
                  <a:spLocks noChangeShapeType="1"/>
                </p:cNvSpPr>
                <p:nvPr/>
              </p:nvSpPr>
              <p:spPr bwMode="auto">
                <a:xfrm>
                  <a:off x="2857" y="2208"/>
                  <a:ext cx="1" cy="233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21" name="Line 1399"/>
                <p:cNvSpPr>
                  <a:spLocks noChangeShapeType="1"/>
                </p:cNvSpPr>
                <p:nvPr/>
              </p:nvSpPr>
              <p:spPr bwMode="auto">
                <a:xfrm>
                  <a:off x="2499" y="2442"/>
                  <a:ext cx="359" cy="1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22" name="Line 1400"/>
                <p:cNvSpPr>
                  <a:spLocks noChangeShapeType="1"/>
                </p:cNvSpPr>
                <p:nvPr/>
              </p:nvSpPr>
              <p:spPr bwMode="auto">
                <a:xfrm>
                  <a:off x="2858" y="2206"/>
                  <a:ext cx="1" cy="236"/>
                </a:xfrm>
                <a:prstGeom prst="line">
                  <a:avLst/>
                </a:prstGeom>
                <a:noFill/>
                <a:ln w="0">
                  <a:solidFill>
                    <a:srgbClr val="7C7C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23" name="Rectangle 1401"/>
                <p:cNvSpPr>
                  <a:spLocks noChangeArrowheads="1"/>
                </p:cNvSpPr>
                <p:nvPr/>
              </p:nvSpPr>
              <p:spPr bwMode="auto">
                <a:xfrm>
                  <a:off x="2505" y="2212"/>
                  <a:ext cx="3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ccp.molecule.MolStructure.StructureEnsemble</a:t>
                  </a:r>
                  <a:endParaRPr lang="en-US"/>
                </a:p>
              </p:txBody>
            </p:sp>
            <p:sp>
              <p:nvSpPr>
                <p:cNvPr id="18424" name="Rectangle 1402"/>
                <p:cNvSpPr>
                  <a:spLocks noChangeArrowheads="1"/>
                </p:cNvSpPr>
                <p:nvPr/>
              </p:nvSpPr>
              <p:spPr bwMode="auto">
                <a:xfrm>
                  <a:off x="2504" y="2237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+ensembleId: Int</a:t>
                  </a:r>
                  <a:endParaRPr lang="en-US"/>
                </a:p>
              </p:txBody>
            </p:sp>
            <p:sp>
              <p:nvSpPr>
                <p:cNvPr id="18425" name="Rectangle 1403"/>
                <p:cNvSpPr>
                  <a:spLocks noChangeArrowheads="1"/>
                </p:cNvSpPr>
                <p:nvPr/>
              </p:nvSpPr>
              <p:spPr bwMode="auto">
                <a:xfrm>
                  <a:off x="2504" y="2257"/>
                  <a:ext cx="20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+atomNamingSystem: Line</a:t>
                  </a:r>
                  <a:endParaRPr lang="en-US"/>
                </a:p>
              </p:txBody>
            </p:sp>
            <p:sp>
              <p:nvSpPr>
                <p:cNvPr id="18426" name="Rectangle 1404"/>
                <p:cNvSpPr>
                  <a:spLocks noChangeArrowheads="1"/>
                </p:cNvSpPr>
                <p:nvPr/>
              </p:nvSpPr>
              <p:spPr bwMode="auto">
                <a:xfrm>
                  <a:off x="2504" y="2277"/>
                  <a:ext cx="19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+resNamingSystem: Line</a:t>
                  </a:r>
                  <a:endParaRPr lang="en-US"/>
                </a:p>
              </p:txBody>
            </p:sp>
            <p:sp>
              <p:nvSpPr>
                <p:cNvPr id="18427" name="Rectangle 1405"/>
                <p:cNvSpPr>
                  <a:spLocks noChangeArrowheads="1"/>
                </p:cNvSpPr>
                <p:nvPr/>
              </p:nvSpPr>
              <p:spPr bwMode="auto">
                <a:xfrm>
                  <a:off x="2504" y="2297"/>
                  <a:ext cx="1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+nAtoms: Int = 0</a:t>
                  </a:r>
                  <a:endParaRPr lang="en-US"/>
                </a:p>
              </p:txBody>
            </p:sp>
            <p:sp>
              <p:nvSpPr>
                <p:cNvPr id="18428" name="Rectangle 1406"/>
                <p:cNvSpPr>
                  <a:spLocks noChangeArrowheads="1"/>
                </p:cNvSpPr>
                <p:nvPr/>
              </p:nvSpPr>
              <p:spPr bwMode="auto">
                <a:xfrm>
                  <a:off x="2504" y="2317"/>
                  <a:ext cx="1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+softwareName: Word</a:t>
                  </a:r>
                  <a:endParaRPr lang="en-US"/>
                </a:p>
              </p:txBody>
            </p:sp>
            <p:sp>
              <p:nvSpPr>
                <p:cNvPr id="18429" name="Rectangle 1407"/>
                <p:cNvSpPr>
                  <a:spLocks noChangeArrowheads="1"/>
                </p:cNvSpPr>
                <p:nvPr/>
              </p:nvSpPr>
              <p:spPr bwMode="auto">
                <a:xfrm>
                  <a:off x="2504" y="2336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430" name="Line 1408"/>
                <p:cNvSpPr>
                  <a:spLocks noChangeShapeType="1"/>
                </p:cNvSpPr>
                <p:nvPr/>
              </p:nvSpPr>
              <p:spPr bwMode="auto">
                <a:xfrm>
                  <a:off x="2504" y="2232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31" name="Line 1409"/>
                <p:cNvSpPr>
                  <a:spLocks noChangeShapeType="1"/>
                </p:cNvSpPr>
                <p:nvPr/>
              </p:nvSpPr>
              <p:spPr bwMode="auto">
                <a:xfrm>
                  <a:off x="2504" y="2234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32" name="Rectangle 1410"/>
                <p:cNvSpPr>
                  <a:spLocks noChangeArrowheads="1"/>
                </p:cNvSpPr>
                <p:nvPr/>
              </p:nvSpPr>
              <p:spPr bwMode="auto">
                <a:xfrm>
                  <a:off x="2504" y="2366"/>
                  <a:ext cx="2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+getEnsembleValidations()</a:t>
                  </a:r>
                  <a:endParaRPr lang="en-US"/>
                </a:p>
              </p:txBody>
            </p:sp>
          </p:grpSp>
          <p:grpSp>
            <p:nvGrpSpPr>
              <p:cNvPr id="15572" name="Group 1612"/>
              <p:cNvGrpSpPr>
                <a:grpSpLocks/>
              </p:cNvGrpSpPr>
              <p:nvPr/>
            </p:nvGrpSpPr>
            <p:grpSpPr bwMode="auto">
              <a:xfrm>
                <a:off x="1643063" y="1652588"/>
                <a:ext cx="6321425" cy="3603625"/>
                <a:chOff x="1035" y="1041"/>
                <a:chExt cx="3982" cy="2270"/>
              </a:xfrm>
            </p:grpSpPr>
            <p:sp>
              <p:nvSpPr>
                <p:cNvPr id="18033" name="Rectangle 1412"/>
                <p:cNvSpPr>
                  <a:spLocks noChangeArrowheads="1"/>
                </p:cNvSpPr>
                <p:nvPr/>
              </p:nvSpPr>
              <p:spPr bwMode="auto">
                <a:xfrm>
                  <a:off x="2504" y="2386"/>
                  <a:ext cx="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+purge()</a:t>
                  </a:r>
                  <a:endParaRPr lang="en-US"/>
                </a:p>
              </p:txBody>
            </p:sp>
            <p:sp>
              <p:nvSpPr>
                <p:cNvPr id="18034" name="Rectangle 1413"/>
                <p:cNvSpPr>
                  <a:spLocks noChangeArrowheads="1"/>
                </p:cNvSpPr>
                <p:nvPr/>
              </p:nvSpPr>
              <p:spPr bwMode="auto">
                <a:xfrm>
                  <a:off x="2504" y="2406"/>
                  <a:ext cx="1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+getNAtoms()</a:t>
                  </a:r>
                  <a:endParaRPr lang="en-US"/>
                </a:p>
              </p:txBody>
            </p:sp>
            <p:sp>
              <p:nvSpPr>
                <p:cNvPr id="18035" name="Line 1414"/>
                <p:cNvSpPr>
                  <a:spLocks noChangeShapeType="1"/>
                </p:cNvSpPr>
                <p:nvPr/>
              </p:nvSpPr>
              <p:spPr bwMode="auto">
                <a:xfrm>
                  <a:off x="2504" y="2361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B2B2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6" name="Line 1415"/>
                <p:cNvSpPr>
                  <a:spLocks noChangeShapeType="1"/>
                </p:cNvSpPr>
                <p:nvPr/>
              </p:nvSpPr>
              <p:spPr bwMode="auto">
                <a:xfrm>
                  <a:off x="2504" y="2363"/>
                  <a:ext cx="349" cy="1"/>
                </a:xfrm>
                <a:prstGeom prst="line">
                  <a:avLst/>
                </a:prstGeom>
                <a:noFill/>
                <a:ln w="0">
                  <a:solidFill>
                    <a:srgbClr val="FFFF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7" name="Line 1416"/>
                <p:cNvSpPr>
                  <a:spLocks noChangeShapeType="1"/>
                </p:cNvSpPr>
                <p:nvPr/>
              </p:nvSpPr>
              <p:spPr bwMode="auto">
                <a:xfrm flipH="1" flipV="1">
                  <a:off x="2376" y="2107"/>
                  <a:ext cx="138" cy="9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8" name="Freeform 1417"/>
                <p:cNvSpPr>
                  <a:spLocks/>
                </p:cNvSpPr>
                <p:nvPr/>
              </p:nvSpPr>
              <p:spPr bwMode="auto">
                <a:xfrm>
                  <a:off x="2494" y="2191"/>
                  <a:ext cx="20" cy="15"/>
                </a:xfrm>
                <a:custGeom>
                  <a:avLst/>
                  <a:gdLst>
                    <a:gd name="T0" fmla="*/ 20 w 20"/>
                    <a:gd name="T1" fmla="*/ 15 h 15"/>
                    <a:gd name="T2" fmla="*/ 13 w 20"/>
                    <a:gd name="T3" fmla="*/ 3 h 15"/>
                    <a:gd name="T4" fmla="*/ 0 w 20"/>
                    <a:gd name="T5" fmla="*/ 0 h 15"/>
                    <a:gd name="T6" fmla="*/ 6 w 20"/>
                    <a:gd name="T7" fmla="*/ 13 h 15"/>
                    <a:gd name="T8" fmla="*/ 20 w 20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5"/>
                    <a:gd name="T17" fmla="*/ 20 w 20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5">
                      <a:moveTo>
                        <a:pt x="20" y="15"/>
                      </a:move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13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9" name="Line 1418"/>
                <p:cNvSpPr>
                  <a:spLocks noChangeShapeType="1"/>
                </p:cNvSpPr>
                <p:nvPr/>
              </p:nvSpPr>
              <p:spPr bwMode="auto">
                <a:xfrm flipH="1" flipV="1">
                  <a:off x="2507" y="2194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40" name="Line 1419"/>
                <p:cNvSpPr>
                  <a:spLocks noChangeShapeType="1"/>
                </p:cNvSpPr>
                <p:nvPr/>
              </p:nvSpPr>
              <p:spPr bwMode="auto">
                <a:xfrm flipH="1" flipV="1">
                  <a:off x="2494" y="2191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41" name="Line 1420"/>
                <p:cNvSpPr>
                  <a:spLocks noChangeShapeType="1"/>
                </p:cNvSpPr>
                <p:nvPr/>
              </p:nvSpPr>
              <p:spPr bwMode="auto">
                <a:xfrm>
                  <a:off x="2494" y="2191"/>
                  <a:ext cx="6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42" name="Line 1421"/>
                <p:cNvSpPr>
                  <a:spLocks noChangeShapeType="1"/>
                </p:cNvSpPr>
                <p:nvPr/>
              </p:nvSpPr>
              <p:spPr bwMode="auto">
                <a:xfrm>
                  <a:off x="2500" y="2204"/>
                  <a:ext cx="14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43" name="Rectangle 1422"/>
                <p:cNvSpPr>
                  <a:spLocks noChangeArrowheads="1"/>
                </p:cNvSpPr>
                <p:nvPr/>
              </p:nvSpPr>
              <p:spPr bwMode="auto">
                <a:xfrm>
                  <a:off x="2280" y="2133"/>
                  <a:ext cx="10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4" name="Rectangle 1423"/>
                <p:cNvSpPr>
                  <a:spLocks noChangeArrowheads="1"/>
                </p:cNvSpPr>
                <p:nvPr/>
              </p:nvSpPr>
              <p:spPr bwMode="auto">
                <a:xfrm>
                  <a:off x="2280" y="2133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+coordChains</a:t>
                  </a:r>
                  <a:endParaRPr lang="en-US"/>
                </a:p>
              </p:txBody>
            </p:sp>
            <p:sp>
              <p:nvSpPr>
                <p:cNvPr id="18045" name="Rectangle 1424"/>
                <p:cNvSpPr>
                  <a:spLocks noChangeArrowheads="1"/>
                </p:cNvSpPr>
                <p:nvPr/>
              </p:nvSpPr>
              <p:spPr bwMode="auto">
                <a:xfrm>
                  <a:off x="2475" y="219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6" name="Rectangle 1425"/>
                <p:cNvSpPr>
                  <a:spLocks noChangeArrowheads="1"/>
                </p:cNvSpPr>
                <p:nvPr/>
              </p:nvSpPr>
              <p:spPr bwMode="auto">
                <a:xfrm>
                  <a:off x="2475" y="219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047" name="Rectangle 1426"/>
                <p:cNvSpPr>
                  <a:spLocks noChangeArrowheads="1"/>
                </p:cNvSpPr>
                <p:nvPr/>
              </p:nvSpPr>
              <p:spPr bwMode="auto">
                <a:xfrm>
                  <a:off x="2402" y="210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8" name="Rectangle 1427"/>
                <p:cNvSpPr>
                  <a:spLocks noChangeArrowheads="1"/>
                </p:cNvSpPr>
                <p:nvPr/>
              </p:nvSpPr>
              <p:spPr bwMode="auto">
                <a:xfrm>
                  <a:off x="2402" y="210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049" name="Line 1428"/>
                <p:cNvSpPr>
                  <a:spLocks noChangeShapeType="1"/>
                </p:cNvSpPr>
                <p:nvPr/>
              </p:nvSpPr>
              <p:spPr bwMode="auto">
                <a:xfrm flipH="1">
                  <a:off x="2325" y="2426"/>
                  <a:ext cx="174" cy="9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0" name="Freeform 1429"/>
                <p:cNvSpPr>
                  <a:spLocks/>
                </p:cNvSpPr>
                <p:nvPr/>
              </p:nvSpPr>
              <p:spPr bwMode="auto">
                <a:xfrm>
                  <a:off x="2478" y="2426"/>
                  <a:ext cx="21" cy="12"/>
                </a:xfrm>
                <a:custGeom>
                  <a:avLst/>
                  <a:gdLst>
                    <a:gd name="T0" fmla="*/ 21 w 21"/>
                    <a:gd name="T1" fmla="*/ 0 h 12"/>
                    <a:gd name="T2" fmla="*/ 7 w 21"/>
                    <a:gd name="T3" fmla="*/ 1 h 12"/>
                    <a:gd name="T4" fmla="*/ 0 w 21"/>
                    <a:gd name="T5" fmla="*/ 12 h 12"/>
                    <a:gd name="T6" fmla="*/ 13 w 21"/>
                    <a:gd name="T7" fmla="*/ 11 h 12"/>
                    <a:gd name="T8" fmla="*/ 21 w 21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2"/>
                    <a:gd name="T17" fmla="*/ 21 w 21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2">
                      <a:moveTo>
                        <a:pt x="21" y="0"/>
                      </a:moveTo>
                      <a:lnTo>
                        <a:pt x="7" y="1"/>
                      </a:lnTo>
                      <a:lnTo>
                        <a:pt x="0" y="12"/>
                      </a:lnTo>
                      <a:lnTo>
                        <a:pt x="13" y="1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1" name="Line 1430"/>
                <p:cNvSpPr>
                  <a:spLocks noChangeShapeType="1"/>
                </p:cNvSpPr>
                <p:nvPr/>
              </p:nvSpPr>
              <p:spPr bwMode="auto">
                <a:xfrm flipH="1">
                  <a:off x="2485" y="2426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2" name="Line 1431"/>
                <p:cNvSpPr>
                  <a:spLocks noChangeShapeType="1"/>
                </p:cNvSpPr>
                <p:nvPr/>
              </p:nvSpPr>
              <p:spPr bwMode="auto">
                <a:xfrm flipH="1">
                  <a:off x="2478" y="2427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3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2478" y="2437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4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2491" y="2426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55" name="Rectangle 1434"/>
                <p:cNvSpPr>
                  <a:spLocks noChangeArrowheads="1"/>
                </p:cNvSpPr>
                <p:nvPr/>
              </p:nvSpPr>
              <p:spPr bwMode="auto">
                <a:xfrm>
                  <a:off x="2479" y="245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6" name="Rectangle 1435"/>
                <p:cNvSpPr>
                  <a:spLocks noChangeArrowheads="1"/>
                </p:cNvSpPr>
                <p:nvPr/>
              </p:nvSpPr>
              <p:spPr bwMode="auto">
                <a:xfrm>
                  <a:off x="2479" y="245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057" name="Rectangle 1436"/>
                <p:cNvSpPr>
                  <a:spLocks noChangeArrowheads="1"/>
                </p:cNvSpPr>
                <p:nvPr/>
              </p:nvSpPr>
              <p:spPr bwMode="auto">
                <a:xfrm>
                  <a:off x="2333" y="248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8" name="Rectangle 1437"/>
                <p:cNvSpPr>
                  <a:spLocks noChangeArrowheads="1"/>
                </p:cNvSpPr>
                <p:nvPr/>
              </p:nvSpPr>
              <p:spPr bwMode="auto">
                <a:xfrm>
                  <a:off x="2333" y="248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059" name="Line 1438"/>
                <p:cNvSpPr>
                  <a:spLocks noChangeShapeType="1"/>
                </p:cNvSpPr>
                <p:nvPr/>
              </p:nvSpPr>
              <p:spPr bwMode="auto">
                <a:xfrm flipH="1" flipV="1">
                  <a:off x="1941" y="2319"/>
                  <a:ext cx="558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60" name="Line 1439"/>
                <p:cNvSpPr>
                  <a:spLocks noChangeShapeType="1"/>
                </p:cNvSpPr>
                <p:nvPr/>
              </p:nvSpPr>
              <p:spPr bwMode="auto">
                <a:xfrm flipH="1" flipV="1">
                  <a:off x="1941" y="2319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61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1941" y="2313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62" name="Rectangle 1441"/>
                <p:cNvSpPr>
                  <a:spLocks noChangeArrowheads="1"/>
                </p:cNvSpPr>
                <p:nvPr/>
              </p:nvSpPr>
              <p:spPr bwMode="auto">
                <a:xfrm>
                  <a:off x="1990" y="2356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3" name="Rectangle 1442"/>
                <p:cNvSpPr>
                  <a:spLocks noChangeArrowheads="1"/>
                </p:cNvSpPr>
                <p:nvPr/>
              </p:nvSpPr>
              <p:spPr bwMode="auto">
                <a:xfrm>
                  <a:off x="1990" y="2356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8064" name="Rectangle 1443"/>
                <p:cNvSpPr>
                  <a:spLocks noChangeArrowheads="1"/>
                </p:cNvSpPr>
                <p:nvPr/>
              </p:nvSpPr>
              <p:spPr bwMode="auto">
                <a:xfrm>
                  <a:off x="1959" y="2338"/>
                  <a:ext cx="11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5" name="Rectangle 1444"/>
                <p:cNvSpPr>
                  <a:spLocks noChangeArrowheads="1"/>
                </p:cNvSpPr>
                <p:nvPr/>
              </p:nvSpPr>
              <p:spPr bwMode="auto">
                <a:xfrm>
                  <a:off x="1959" y="2338"/>
                  <a:ext cx="11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+orderedAtoms</a:t>
                  </a:r>
                  <a:endParaRPr lang="en-US"/>
                </a:p>
              </p:txBody>
            </p:sp>
            <p:sp>
              <p:nvSpPr>
                <p:cNvPr id="18066" name="Rectangle 1445"/>
                <p:cNvSpPr>
                  <a:spLocks noChangeArrowheads="1"/>
                </p:cNvSpPr>
                <p:nvPr/>
              </p:nvSpPr>
              <p:spPr bwMode="auto">
                <a:xfrm>
                  <a:off x="1959" y="228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7" name="Rectangle 1446"/>
                <p:cNvSpPr>
                  <a:spLocks noChangeArrowheads="1"/>
                </p:cNvSpPr>
                <p:nvPr/>
              </p:nvSpPr>
              <p:spPr bwMode="auto">
                <a:xfrm>
                  <a:off x="1959" y="228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068" name="Line 1447"/>
                <p:cNvSpPr>
                  <a:spLocks noChangeShapeType="1"/>
                </p:cNvSpPr>
                <p:nvPr/>
              </p:nvSpPr>
              <p:spPr bwMode="auto">
                <a:xfrm>
                  <a:off x="2634" y="1041"/>
                  <a:ext cx="41" cy="116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69" name="Rectangle 1448"/>
                <p:cNvSpPr>
                  <a:spLocks noChangeArrowheads="1"/>
                </p:cNvSpPr>
                <p:nvPr/>
              </p:nvSpPr>
              <p:spPr bwMode="auto">
                <a:xfrm>
                  <a:off x="2654" y="105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0" name="Rectangle 1449"/>
                <p:cNvSpPr>
                  <a:spLocks noChangeArrowheads="1"/>
                </p:cNvSpPr>
                <p:nvPr/>
              </p:nvSpPr>
              <p:spPr bwMode="auto">
                <a:xfrm>
                  <a:off x="2654" y="105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071" name="Rectangle 1450"/>
                <p:cNvSpPr>
                  <a:spLocks noChangeArrowheads="1"/>
                </p:cNvSpPr>
                <p:nvPr/>
              </p:nvSpPr>
              <p:spPr bwMode="auto">
                <a:xfrm>
                  <a:off x="2649" y="217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2" name="Rectangle 1451"/>
                <p:cNvSpPr>
                  <a:spLocks noChangeArrowheads="1"/>
                </p:cNvSpPr>
                <p:nvPr/>
              </p:nvSpPr>
              <p:spPr bwMode="auto">
                <a:xfrm>
                  <a:off x="2649" y="217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073" name="Rectangle 1452"/>
                <p:cNvSpPr>
                  <a:spLocks noChangeArrowheads="1"/>
                </p:cNvSpPr>
                <p:nvPr/>
              </p:nvSpPr>
              <p:spPr bwMode="auto">
                <a:xfrm>
                  <a:off x="1035" y="2950"/>
                  <a:ext cx="298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4" name="Line 1453"/>
                <p:cNvSpPr>
                  <a:spLocks noChangeShapeType="1"/>
                </p:cNvSpPr>
                <p:nvPr/>
              </p:nvSpPr>
              <p:spPr bwMode="auto">
                <a:xfrm>
                  <a:off x="1037" y="295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75" name="Line 1454"/>
                <p:cNvSpPr>
                  <a:spLocks noChangeShapeType="1"/>
                </p:cNvSpPr>
                <p:nvPr/>
              </p:nvSpPr>
              <p:spPr bwMode="auto">
                <a:xfrm>
                  <a:off x="1038" y="2952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76" name="Line 1455"/>
                <p:cNvSpPr>
                  <a:spLocks noChangeShapeType="1"/>
                </p:cNvSpPr>
                <p:nvPr/>
              </p:nvSpPr>
              <p:spPr bwMode="auto">
                <a:xfrm>
                  <a:off x="1035" y="2950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77" name="Line 1456"/>
                <p:cNvSpPr>
                  <a:spLocks noChangeShapeType="1"/>
                </p:cNvSpPr>
                <p:nvPr/>
              </p:nvSpPr>
              <p:spPr bwMode="auto">
                <a:xfrm>
                  <a:off x="1037" y="2950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78" name="Line 1457"/>
                <p:cNvSpPr>
                  <a:spLocks noChangeShapeType="1"/>
                </p:cNvSpPr>
                <p:nvPr/>
              </p:nvSpPr>
              <p:spPr bwMode="auto">
                <a:xfrm>
                  <a:off x="1037" y="3061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79" name="Line 1458"/>
                <p:cNvSpPr>
                  <a:spLocks noChangeShapeType="1"/>
                </p:cNvSpPr>
                <p:nvPr/>
              </p:nvSpPr>
              <p:spPr bwMode="auto">
                <a:xfrm>
                  <a:off x="1332" y="295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0" name="Line 1459"/>
                <p:cNvSpPr>
                  <a:spLocks noChangeShapeType="1"/>
                </p:cNvSpPr>
                <p:nvPr/>
              </p:nvSpPr>
              <p:spPr bwMode="auto">
                <a:xfrm>
                  <a:off x="1035" y="3062"/>
                  <a:ext cx="29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1" name="Line 1460"/>
                <p:cNvSpPr>
                  <a:spLocks noChangeShapeType="1"/>
                </p:cNvSpPr>
                <p:nvPr/>
              </p:nvSpPr>
              <p:spPr bwMode="auto">
                <a:xfrm>
                  <a:off x="1333" y="2950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2" name="Rectangle 1461"/>
                <p:cNvSpPr>
                  <a:spLocks noChangeArrowheads="1"/>
                </p:cNvSpPr>
                <p:nvPr/>
              </p:nvSpPr>
              <p:spPr bwMode="auto">
                <a:xfrm>
                  <a:off x="1044" y="2957"/>
                  <a:ext cx="2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ccp.nmr.Nmr.AbstractDataDerivation</a:t>
                  </a:r>
                  <a:endParaRPr lang="en-US"/>
                </a:p>
              </p:txBody>
            </p:sp>
            <p:sp>
              <p:nvSpPr>
                <p:cNvPr id="18083" name="Rectangle 1462"/>
                <p:cNvSpPr>
                  <a:spLocks noChangeArrowheads="1"/>
                </p:cNvSpPr>
                <p:nvPr/>
              </p:nvSpPr>
              <p:spPr bwMode="auto">
                <a:xfrm>
                  <a:off x="1040" y="2981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084" name="Rectangle 1463"/>
                <p:cNvSpPr>
                  <a:spLocks noChangeArrowheads="1"/>
                </p:cNvSpPr>
                <p:nvPr/>
              </p:nvSpPr>
              <p:spPr bwMode="auto">
                <a:xfrm>
                  <a:off x="1040" y="3001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085" name="Line 1464"/>
                <p:cNvSpPr>
                  <a:spLocks noChangeShapeType="1"/>
                </p:cNvSpPr>
                <p:nvPr/>
              </p:nvSpPr>
              <p:spPr bwMode="auto">
                <a:xfrm>
                  <a:off x="1040" y="297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6" name="Line 1465"/>
                <p:cNvSpPr>
                  <a:spLocks noChangeShapeType="1"/>
                </p:cNvSpPr>
                <p:nvPr/>
              </p:nvSpPr>
              <p:spPr bwMode="auto">
                <a:xfrm>
                  <a:off x="1040" y="2978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7" name="Line 1466"/>
                <p:cNvSpPr>
                  <a:spLocks noChangeShapeType="1"/>
                </p:cNvSpPr>
                <p:nvPr/>
              </p:nvSpPr>
              <p:spPr bwMode="auto">
                <a:xfrm>
                  <a:off x="1040" y="3026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8" name="Line 1467"/>
                <p:cNvSpPr>
                  <a:spLocks noChangeShapeType="1"/>
                </p:cNvSpPr>
                <p:nvPr/>
              </p:nvSpPr>
              <p:spPr bwMode="auto">
                <a:xfrm>
                  <a:off x="1040" y="3027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89" name="Rectangle 1468"/>
                <p:cNvSpPr>
                  <a:spLocks noChangeArrowheads="1"/>
                </p:cNvSpPr>
                <p:nvPr/>
              </p:nvSpPr>
              <p:spPr bwMode="auto">
                <a:xfrm>
                  <a:off x="3627" y="3136"/>
                  <a:ext cx="248" cy="17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0" name="Line 1469"/>
                <p:cNvSpPr>
                  <a:spLocks noChangeShapeType="1"/>
                </p:cNvSpPr>
                <p:nvPr/>
              </p:nvSpPr>
              <p:spPr bwMode="auto">
                <a:xfrm>
                  <a:off x="3628" y="3138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1" name="Line 1470"/>
                <p:cNvSpPr>
                  <a:spLocks noChangeShapeType="1"/>
                </p:cNvSpPr>
                <p:nvPr/>
              </p:nvSpPr>
              <p:spPr bwMode="auto">
                <a:xfrm>
                  <a:off x="3630" y="3138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2" name="Line 1471"/>
                <p:cNvSpPr>
                  <a:spLocks noChangeShapeType="1"/>
                </p:cNvSpPr>
                <p:nvPr/>
              </p:nvSpPr>
              <p:spPr bwMode="auto">
                <a:xfrm>
                  <a:off x="3627" y="3136"/>
                  <a:ext cx="1" cy="17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3" name="Line 1472"/>
                <p:cNvSpPr>
                  <a:spLocks noChangeShapeType="1"/>
                </p:cNvSpPr>
                <p:nvPr/>
              </p:nvSpPr>
              <p:spPr bwMode="auto">
                <a:xfrm>
                  <a:off x="3628" y="3136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4" name="Line 1473"/>
                <p:cNvSpPr>
                  <a:spLocks noChangeShapeType="1"/>
                </p:cNvSpPr>
                <p:nvPr/>
              </p:nvSpPr>
              <p:spPr bwMode="auto">
                <a:xfrm>
                  <a:off x="3628" y="3309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5" name="Line 1474"/>
                <p:cNvSpPr>
                  <a:spLocks noChangeShapeType="1"/>
                </p:cNvSpPr>
                <p:nvPr/>
              </p:nvSpPr>
              <p:spPr bwMode="auto">
                <a:xfrm>
                  <a:off x="3874" y="3138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6" name="Line 1475"/>
                <p:cNvSpPr>
                  <a:spLocks noChangeShapeType="1"/>
                </p:cNvSpPr>
                <p:nvPr/>
              </p:nvSpPr>
              <p:spPr bwMode="auto">
                <a:xfrm>
                  <a:off x="3627" y="3310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7" name="Line 1476"/>
                <p:cNvSpPr>
                  <a:spLocks noChangeShapeType="1"/>
                </p:cNvSpPr>
                <p:nvPr/>
              </p:nvSpPr>
              <p:spPr bwMode="auto">
                <a:xfrm>
                  <a:off x="3875" y="3136"/>
                  <a:ext cx="1" cy="17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98" name="Rectangle 1477"/>
                <p:cNvSpPr>
                  <a:spLocks noChangeArrowheads="1"/>
                </p:cNvSpPr>
                <p:nvPr/>
              </p:nvSpPr>
              <p:spPr bwMode="auto">
                <a:xfrm>
                  <a:off x="3635" y="3143"/>
                  <a:ext cx="2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ccp.nmr.Nmr.AbstractDataDim</a:t>
                  </a:r>
                  <a:endParaRPr lang="en-US"/>
                </a:p>
              </p:txBody>
            </p:sp>
            <p:sp>
              <p:nvSpPr>
                <p:cNvPr id="18099" name="Rectangle 1478"/>
                <p:cNvSpPr>
                  <a:spLocks noChangeArrowheads="1"/>
                </p:cNvSpPr>
                <p:nvPr/>
              </p:nvSpPr>
              <p:spPr bwMode="auto">
                <a:xfrm>
                  <a:off x="3632" y="3167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+dim: PositiveInt</a:t>
                  </a:r>
                  <a:endParaRPr lang="en-US"/>
                </a:p>
              </p:txBody>
            </p:sp>
            <p:sp>
              <p:nvSpPr>
                <p:cNvPr id="18100" name="Rectangle 1479"/>
                <p:cNvSpPr>
                  <a:spLocks noChangeArrowheads="1"/>
                </p:cNvSpPr>
                <p:nvPr/>
              </p:nvSpPr>
              <p:spPr bwMode="auto">
                <a:xfrm>
                  <a:off x="3632" y="3187"/>
                  <a:ext cx="21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+numPoints: NonNegativeInt</a:t>
                  </a:r>
                  <a:endParaRPr lang="en-US"/>
                </a:p>
              </p:txBody>
            </p:sp>
            <p:sp>
              <p:nvSpPr>
                <p:cNvPr id="18101" name="Rectangle 1480"/>
                <p:cNvSpPr>
                  <a:spLocks noChangeArrowheads="1"/>
                </p:cNvSpPr>
                <p:nvPr/>
              </p:nvSpPr>
              <p:spPr bwMode="auto">
                <a:xfrm>
                  <a:off x="3632" y="3207"/>
                  <a:ext cx="18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+fileDim: NonNegativeInt</a:t>
                  </a:r>
                  <a:endParaRPr lang="en-US"/>
                </a:p>
              </p:txBody>
            </p:sp>
            <p:sp>
              <p:nvSpPr>
                <p:cNvPr id="18102" name="Rectangle 1481"/>
                <p:cNvSpPr>
                  <a:spLocks noChangeArrowheads="1"/>
                </p:cNvSpPr>
                <p:nvPr/>
              </p:nvSpPr>
              <p:spPr bwMode="auto">
                <a:xfrm>
                  <a:off x="3632" y="3227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+isComplex: Boolean</a:t>
                  </a:r>
                  <a:endParaRPr lang="en-US"/>
                </a:p>
              </p:txBody>
            </p:sp>
            <p:sp>
              <p:nvSpPr>
                <p:cNvPr id="18103" name="Rectangle 1482"/>
                <p:cNvSpPr>
                  <a:spLocks noChangeArrowheads="1"/>
                </p:cNvSpPr>
                <p:nvPr/>
              </p:nvSpPr>
              <p:spPr bwMode="auto">
                <a:xfrm>
                  <a:off x="3632" y="3247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</a:t>
                  </a:r>
                  <a:endParaRPr lang="en-US"/>
                </a:p>
              </p:txBody>
            </p:sp>
            <p:sp>
              <p:nvSpPr>
                <p:cNvPr id="18104" name="Rectangle 1483"/>
                <p:cNvSpPr>
                  <a:spLocks noChangeArrowheads="1"/>
                </p:cNvSpPr>
                <p:nvPr/>
              </p:nvSpPr>
              <p:spPr bwMode="auto">
                <a:xfrm>
                  <a:off x="3632" y="3267"/>
                  <a:ext cx="1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+shapeSerial: PositiveInt</a:t>
                  </a:r>
                  <a:endParaRPr lang="en-US"/>
                </a:p>
              </p:txBody>
            </p:sp>
            <p:sp>
              <p:nvSpPr>
                <p:cNvPr id="18105" name="Line 1484"/>
                <p:cNvSpPr>
                  <a:spLocks noChangeShapeType="1"/>
                </p:cNvSpPr>
                <p:nvPr/>
              </p:nvSpPr>
              <p:spPr bwMode="auto">
                <a:xfrm>
                  <a:off x="3632" y="3162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06" name="Line 1485"/>
                <p:cNvSpPr>
                  <a:spLocks noChangeShapeType="1"/>
                </p:cNvSpPr>
                <p:nvPr/>
              </p:nvSpPr>
              <p:spPr bwMode="auto">
                <a:xfrm>
                  <a:off x="3632" y="316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07" name="Line 1486"/>
                <p:cNvSpPr>
                  <a:spLocks noChangeShapeType="1"/>
                </p:cNvSpPr>
                <p:nvPr/>
              </p:nvSpPr>
              <p:spPr bwMode="auto">
                <a:xfrm>
                  <a:off x="3632" y="3291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08" name="Line 1487"/>
                <p:cNvSpPr>
                  <a:spLocks noChangeShapeType="1"/>
                </p:cNvSpPr>
                <p:nvPr/>
              </p:nvSpPr>
              <p:spPr bwMode="auto">
                <a:xfrm>
                  <a:off x="3632" y="3293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09" name="Rectangle 1488"/>
                <p:cNvSpPr>
                  <a:spLocks noChangeArrowheads="1"/>
                </p:cNvSpPr>
                <p:nvPr/>
              </p:nvSpPr>
              <p:spPr bwMode="auto">
                <a:xfrm>
                  <a:off x="1469" y="2764"/>
                  <a:ext cx="286" cy="137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0" name="Line 1489"/>
                <p:cNvSpPr>
                  <a:spLocks noChangeShapeType="1"/>
                </p:cNvSpPr>
                <p:nvPr/>
              </p:nvSpPr>
              <p:spPr bwMode="auto">
                <a:xfrm>
                  <a:off x="1471" y="2766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1" name="Line 1490"/>
                <p:cNvSpPr>
                  <a:spLocks noChangeShapeType="1"/>
                </p:cNvSpPr>
                <p:nvPr/>
              </p:nvSpPr>
              <p:spPr bwMode="auto">
                <a:xfrm>
                  <a:off x="1472" y="2766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2" name="Line 1491"/>
                <p:cNvSpPr>
                  <a:spLocks noChangeShapeType="1"/>
                </p:cNvSpPr>
                <p:nvPr/>
              </p:nvSpPr>
              <p:spPr bwMode="auto">
                <a:xfrm>
                  <a:off x="1469" y="2764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3" name="Line 1492"/>
                <p:cNvSpPr>
                  <a:spLocks noChangeShapeType="1"/>
                </p:cNvSpPr>
                <p:nvPr/>
              </p:nvSpPr>
              <p:spPr bwMode="auto">
                <a:xfrm>
                  <a:off x="1471" y="2764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4" name="Line 1493"/>
                <p:cNvSpPr>
                  <a:spLocks noChangeShapeType="1"/>
                </p:cNvSpPr>
                <p:nvPr/>
              </p:nvSpPr>
              <p:spPr bwMode="auto">
                <a:xfrm>
                  <a:off x="1471" y="2900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5" name="Line 1494"/>
                <p:cNvSpPr>
                  <a:spLocks noChangeShapeType="1"/>
                </p:cNvSpPr>
                <p:nvPr/>
              </p:nvSpPr>
              <p:spPr bwMode="auto">
                <a:xfrm>
                  <a:off x="1753" y="2766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6" name="Line 1495"/>
                <p:cNvSpPr>
                  <a:spLocks noChangeShapeType="1"/>
                </p:cNvSpPr>
                <p:nvPr/>
              </p:nvSpPr>
              <p:spPr bwMode="auto">
                <a:xfrm>
                  <a:off x="1469" y="2901"/>
                  <a:ext cx="28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7" name="Line 1496"/>
                <p:cNvSpPr>
                  <a:spLocks noChangeShapeType="1"/>
                </p:cNvSpPr>
                <p:nvPr/>
              </p:nvSpPr>
              <p:spPr bwMode="auto">
                <a:xfrm>
                  <a:off x="1755" y="2764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18" name="Rectangle 1497"/>
                <p:cNvSpPr>
                  <a:spLocks noChangeArrowheads="1"/>
                </p:cNvSpPr>
                <p:nvPr/>
              </p:nvSpPr>
              <p:spPr bwMode="auto">
                <a:xfrm>
                  <a:off x="1478" y="2770"/>
                  <a:ext cx="27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ccp.nmr.Nmr.AbstractMeasurement</a:t>
                  </a:r>
                  <a:endParaRPr lang="en-US"/>
                </a:p>
              </p:txBody>
            </p:sp>
            <p:sp>
              <p:nvSpPr>
                <p:cNvPr id="18119" name="Rectangle 1498"/>
                <p:cNvSpPr>
                  <a:spLocks noChangeArrowheads="1"/>
                </p:cNvSpPr>
                <p:nvPr/>
              </p:nvSpPr>
              <p:spPr bwMode="auto">
                <a:xfrm>
                  <a:off x="1474" y="2795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8120" name="Rectangle 1499"/>
                <p:cNvSpPr>
                  <a:spLocks noChangeArrowheads="1"/>
                </p:cNvSpPr>
                <p:nvPr/>
              </p:nvSpPr>
              <p:spPr bwMode="auto">
                <a:xfrm>
                  <a:off x="1474" y="2815"/>
                  <a:ext cx="13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+error: Float = 0.0</a:t>
                  </a:r>
                  <a:endParaRPr lang="en-US"/>
                </a:p>
              </p:txBody>
            </p:sp>
            <p:sp>
              <p:nvSpPr>
                <p:cNvPr id="18121" name="Rectangle 1500"/>
                <p:cNvSpPr>
                  <a:spLocks noChangeArrowheads="1"/>
                </p:cNvSpPr>
                <p:nvPr/>
              </p:nvSpPr>
              <p:spPr bwMode="auto">
                <a:xfrm>
                  <a:off x="1474" y="2835"/>
                  <a:ext cx="21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+figOfMerit: FloatRatio = 1.0</a:t>
                  </a:r>
                  <a:endParaRPr lang="en-US"/>
                </a:p>
              </p:txBody>
            </p:sp>
            <p:sp>
              <p:nvSpPr>
                <p:cNvPr id="18122" name="Rectangle 1501"/>
                <p:cNvSpPr>
                  <a:spLocks noChangeArrowheads="1"/>
                </p:cNvSpPr>
                <p:nvPr/>
              </p:nvSpPr>
              <p:spPr bwMode="auto">
                <a:xfrm>
                  <a:off x="1474" y="2855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123" name="Line 1502"/>
                <p:cNvSpPr>
                  <a:spLocks noChangeShapeType="1"/>
                </p:cNvSpPr>
                <p:nvPr/>
              </p:nvSpPr>
              <p:spPr bwMode="auto">
                <a:xfrm>
                  <a:off x="1474" y="2790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24" name="Line 1503"/>
                <p:cNvSpPr>
                  <a:spLocks noChangeShapeType="1"/>
                </p:cNvSpPr>
                <p:nvPr/>
              </p:nvSpPr>
              <p:spPr bwMode="auto">
                <a:xfrm>
                  <a:off x="1474" y="2792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25" name="Line 1504"/>
                <p:cNvSpPr>
                  <a:spLocks noChangeShapeType="1"/>
                </p:cNvSpPr>
                <p:nvPr/>
              </p:nvSpPr>
              <p:spPr bwMode="auto">
                <a:xfrm>
                  <a:off x="1474" y="2880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26" name="Line 1505"/>
                <p:cNvSpPr>
                  <a:spLocks noChangeShapeType="1"/>
                </p:cNvSpPr>
                <p:nvPr/>
              </p:nvSpPr>
              <p:spPr bwMode="auto">
                <a:xfrm>
                  <a:off x="1474" y="2881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27" name="Line 1506"/>
                <p:cNvSpPr>
                  <a:spLocks noChangeShapeType="1"/>
                </p:cNvSpPr>
                <p:nvPr/>
              </p:nvSpPr>
              <p:spPr bwMode="auto">
                <a:xfrm flipH="1">
                  <a:off x="1322" y="2891"/>
                  <a:ext cx="147" cy="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28" name="Rectangle 1507"/>
                <p:cNvSpPr>
                  <a:spLocks noChangeArrowheads="1"/>
                </p:cNvSpPr>
                <p:nvPr/>
              </p:nvSpPr>
              <p:spPr bwMode="auto">
                <a:xfrm>
                  <a:off x="1357" y="2726"/>
                  <a:ext cx="152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9" name="Rectangle 1508"/>
                <p:cNvSpPr>
                  <a:spLocks noChangeArrowheads="1"/>
                </p:cNvSpPr>
                <p:nvPr/>
              </p:nvSpPr>
              <p:spPr bwMode="auto">
                <a:xfrm>
                  <a:off x="1357" y="2726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+inputMeasurements</a:t>
                  </a:r>
                  <a:endParaRPr lang="en-US"/>
                </a:p>
              </p:txBody>
            </p:sp>
            <p:sp>
              <p:nvSpPr>
                <p:cNvPr id="18130" name="Rectangle 1509"/>
                <p:cNvSpPr>
                  <a:spLocks noChangeArrowheads="1"/>
                </p:cNvSpPr>
                <p:nvPr/>
              </p:nvSpPr>
              <p:spPr bwMode="auto">
                <a:xfrm>
                  <a:off x="1308" y="2846"/>
                  <a:ext cx="12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1" name="Rectangle 1510"/>
                <p:cNvSpPr>
                  <a:spLocks noChangeArrowheads="1"/>
                </p:cNvSpPr>
                <p:nvPr/>
              </p:nvSpPr>
              <p:spPr bwMode="auto">
                <a:xfrm>
                  <a:off x="1308" y="2846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+dataDerivations</a:t>
                  </a:r>
                  <a:endParaRPr lang="en-US"/>
                </a:p>
              </p:txBody>
            </p:sp>
            <p:sp>
              <p:nvSpPr>
                <p:cNvPr id="18132" name="Rectangle 1511"/>
                <p:cNvSpPr>
                  <a:spLocks noChangeArrowheads="1"/>
                </p:cNvSpPr>
                <p:nvPr/>
              </p:nvSpPr>
              <p:spPr bwMode="auto">
                <a:xfrm>
                  <a:off x="1443" y="290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3" name="Rectangle 1512"/>
                <p:cNvSpPr>
                  <a:spLocks noChangeArrowheads="1"/>
                </p:cNvSpPr>
                <p:nvPr/>
              </p:nvSpPr>
              <p:spPr bwMode="auto">
                <a:xfrm>
                  <a:off x="1443" y="290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134" name="Rectangle 1513"/>
                <p:cNvSpPr>
                  <a:spLocks noChangeArrowheads="1"/>
                </p:cNvSpPr>
                <p:nvPr/>
              </p:nvSpPr>
              <p:spPr bwMode="auto">
                <a:xfrm>
                  <a:off x="1288" y="293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5" name="Rectangle 1514"/>
                <p:cNvSpPr>
                  <a:spLocks noChangeArrowheads="1"/>
                </p:cNvSpPr>
                <p:nvPr/>
              </p:nvSpPr>
              <p:spPr bwMode="auto">
                <a:xfrm>
                  <a:off x="1288" y="293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136" name="Rectangle 1515"/>
                <p:cNvSpPr>
                  <a:spLocks noChangeArrowheads="1"/>
                </p:cNvSpPr>
                <p:nvPr/>
              </p:nvSpPr>
              <p:spPr bwMode="auto">
                <a:xfrm>
                  <a:off x="2375" y="2764"/>
                  <a:ext cx="310" cy="1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7" name="Line 1516"/>
                <p:cNvSpPr>
                  <a:spLocks noChangeShapeType="1"/>
                </p:cNvSpPr>
                <p:nvPr/>
              </p:nvSpPr>
              <p:spPr bwMode="auto">
                <a:xfrm>
                  <a:off x="2376" y="2766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38" name="Line 1517"/>
                <p:cNvSpPr>
                  <a:spLocks noChangeShapeType="1"/>
                </p:cNvSpPr>
                <p:nvPr/>
              </p:nvSpPr>
              <p:spPr bwMode="auto">
                <a:xfrm>
                  <a:off x="2377" y="2766"/>
                  <a:ext cx="30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39" name="Line 1518"/>
                <p:cNvSpPr>
                  <a:spLocks noChangeShapeType="1"/>
                </p:cNvSpPr>
                <p:nvPr/>
              </p:nvSpPr>
              <p:spPr bwMode="auto">
                <a:xfrm>
                  <a:off x="2375" y="2764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0" name="Line 1519"/>
                <p:cNvSpPr>
                  <a:spLocks noChangeShapeType="1"/>
                </p:cNvSpPr>
                <p:nvPr/>
              </p:nvSpPr>
              <p:spPr bwMode="auto">
                <a:xfrm>
                  <a:off x="2376" y="2764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1" name="Line 1520"/>
                <p:cNvSpPr>
                  <a:spLocks noChangeShapeType="1"/>
                </p:cNvSpPr>
                <p:nvPr/>
              </p:nvSpPr>
              <p:spPr bwMode="auto">
                <a:xfrm>
                  <a:off x="2376" y="2924"/>
                  <a:ext cx="30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2" name="Line 1521"/>
                <p:cNvSpPr>
                  <a:spLocks noChangeShapeType="1"/>
                </p:cNvSpPr>
                <p:nvPr/>
              </p:nvSpPr>
              <p:spPr bwMode="auto">
                <a:xfrm>
                  <a:off x="2683" y="2766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3" name="Line 1522"/>
                <p:cNvSpPr>
                  <a:spLocks noChangeShapeType="1"/>
                </p:cNvSpPr>
                <p:nvPr/>
              </p:nvSpPr>
              <p:spPr bwMode="auto">
                <a:xfrm>
                  <a:off x="2375" y="2926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4" name="Line 1523"/>
                <p:cNvSpPr>
                  <a:spLocks noChangeShapeType="1"/>
                </p:cNvSpPr>
                <p:nvPr/>
              </p:nvSpPr>
              <p:spPr bwMode="auto">
                <a:xfrm>
                  <a:off x="2685" y="2764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45" name="Rectangle 1524"/>
                <p:cNvSpPr>
                  <a:spLocks noChangeArrowheads="1"/>
                </p:cNvSpPr>
                <p:nvPr/>
              </p:nvSpPr>
              <p:spPr bwMode="auto">
                <a:xfrm>
                  <a:off x="2381" y="2770"/>
                  <a:ext cx="30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ccp.nmr.Nmr.AbstractMeasurementList</a:t>
                  </a:r>
                  <a:endParaRPr lang="en-US"/>
                </a:p>
              </p:txBody>
            </p:sp>
            <p:sp>
              <p:nvSpPr>
                <p:cNvPr id="18146" name="Rectangle 1525"/>
                <p:cNvSpPr>
                  <a:spLocks noChangeArrowheads="1"/>
                </p:cNvSpPr>
                <p:nvPr/>
              </p:nvSpPr>
              <p:spPr bwMode="auto">
                <a:xfrm>
                  <a:off x="2376" y="2766"/>
                  <a:ext cx="307" cy="15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7" name="Rectangle 1526"/>
                <p:cNvSpPr>
                  <a:spLocks noChangeArrowheads="1"/>
                </p:cNvSpPr>
                <p:nvPr/>
              </p:nvSpPr>
              <p:spPr bwMode="auto">
                <a:xfrm>
                  <a:off x="2380" y="2795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148" name="Rectangle 1527"/>
                <p:cNvSpPr>
                  <a:spLocks noChangeArrowheads="1"/>
                </p:cNvSpPr>
                <p:nvPr/>
              </p:nvSpPr>
              <p:spPr bwMode="auto">
                <a:xfrm>
                  <a:off x="2380" y="2815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149" name="Rectangle 1528"/>
                <p:cNvSpPr>
                  <a:spLocks noChangeArrowheads="1"/>
                </p:cNvSpPr>
                <p:nvPr/>
              </p:nvSpPr>
              <p:spPr bwMode="auto">
                <a:xfrm>
                  <a:off x="2380" y="2835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</a:t>
                  </a:r>
                  <a:endParaRPr lang="en-US"/>
                </a:p>
              </p:txBody>
            </p:sp>
            <p:sp>
              <p:nvSpPr>
                <p:cNvPr id="18150" name="Rectangle 1529"/>
                <p:cNvSpPr>
                  <a:spLocks noChangeArrowheads="1"/>
                </p:cNvSpPr>
                <p:nvPr/>
              </p:nvSpPr>
              <p:spPr bwMode="auto">
                <a:xfrm>
                  <a:off x="2380" y="2855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String</a:t>
                  </a:r>
                  <a:endParaRPr lang="en-US"/>
                </a:p>
              </p:txBody>
            </p:sp>
            <p:sp>
              <p:nvSpPr>
                <p:cNvPr id="18151" name="Rectangle 1530"/>
                <p:cNvSpPr>
                  <a:spLocks noChangeArrowheads="1"/>
                </p:cNvSpPr>
                <p:nvPr/>
              </p:nvSpPr>
              <p:spPr bwMode="auto">
                <a:xfrm>
                  <a:off x="2380" y="2875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+isSimulated: Boolean = False</a:t>
                  </a:r>
                  <a:endParaRPr lang="en-US"/>
                </a:p>
              </p:txBody>
            </p:sp>
            <p:sp>
              <p:nvSpPr>
                <p:cNvPr id="18152" name="Line 1531"/>
                <p:cNvSpPr>
                  <a:spLocks noChangeShapeType="1"/>
                </p:cNvSpPr>
                <p:nvPr/>
              </p:nvSpPr>
              <p:spPr bwMode="auto">
                <a:xfrm>
                  <a:off x="2380" y="2790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3" name="Line 1532"/>
                <p:cNvSpPr>
                  <a:spLocks noChangeShapeType="1"/>
                </p:cNvSpPr>
                <p:nvPr/>
              </p:nvSpPr>
              <p:spPr bwMode="auto">
                <a:xfrm>
                  <a:off x="2380" y="2792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4" name="Line 1533"/>
                <p:cNvSpPr>
                  <a:spLocks noChangeShapeType="1"/>
                </p:cNvSpPr>
                <p:nvPr/>
              </p:nvSpPr>
              <p:spPr bwMode="auto">
                <a:xfrm>
                  <a:off x="2380" y="2900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5" name="Line 1534"/>
                <p:cNvSpPr>
                  <a:spLocks noChangeShapeType="1"/>
                </p:cNvSpPr>
                <p:nvPr/>
              </p:nvSpPr>
              <p:spPr bwMode="auto">
                <a:xfrm>
                  <a:off x="2380" y="2901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6" name="Line 15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2835"/>
                  <a:ext cx="620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7" name="Freeform 1536"/>
                <p:cNvSpPr>
                  <a:spLocks/>
                </p:cNvSpPr>
                <p:nvPr/>
              </p:nvSpPr>
              <p:spPr bwMode="auto">
                <a:xfrm>
                  <a:off x="2350" y="2836"/>
                  <a:ext cx="25" cy="13"/>
                </a:xfrm>
                <a:custGeom>
                  <a:avLst/>
                  <a:gdLst>
                    <a:gd name="T0" fmla="*/ 25 w 25"/>
                    <a:gd name="T1" fmla="*/ 7 h 13"/>
                    <a:gd name="T2" fmla="*/ 12 w 25"/>
                    <a:gd name="T3" fmla="*/ 0 h 13"/>
                    <a:gd name="T4" fmla="*/ 0 w 25"/>
                    <a:gd name="T5" fmla="*/ 7 h 13"/>
                    <a:gd name="T6" fmla="*/ 12 w 25"/>
                    <a:gd name="T7" fmla="*/ 13 h 13"/>
                    <a:gd name="T8" fmla="*/ 25 w 2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25" y="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12" y="1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8" name="Line 1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362" y="2836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59" name="Line 1538"/>
                <p:cNvSpPr>
                  <a:spLocks noChangeShapeType="1"/>
                </p:cNvSpPr>
                <p:nvPr/>
              </p:nvSpPr>
              <p:spPr bwMode="auto">
                <a:xfrm flipH="1">
                  <a:off x="2350" y="2836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60" name="Line 1539"/>
                <p:cNvSpPr>
                  <a:spLocks noChangeShapeType="1"/>
                </p:cNvSpPr>
                <p:nvPr/>
              </p:nvSpPr>
              <p:spPr bwMode="auto">
                <a:xfrm>
                  <a:off x="2350" y="2843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61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2362" y="2843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62" name="Rectangle 1541"/>
                <p:cNvSpPr>
                  <a:spLocks noChangeArrowheads="1"/>
                </p:cNvSpPr>
                <p:nvPr/>
              </p:nvSpPr>
              <p:spPr bwMode="auto">
                <a:xfrm>
                  <a:off x="2275" y="2805"/>
                  <a:ext cx="8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3" name="Rectangle 1542"/>
                <p:cNvSpPr>
                  <a:spLocks noChangeArrowheads="1"/>
                </p:cNvSpPr>
                <p:nvPr/>
              </p:nvSpPr>
              <p:spPr bwMode="auto">
                <a:xfrm>
                  <a:off x="2275" y="2805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8164" name="Rectangle 1543"/>
                <p:cNvSpPr>
                  <a:spLocks noChangeArrowheads="1"/>
                </p:cNvSpPr>
                <p:nvPr/>
              </p:nvSpPr>
              <p:spPr bwMode="auto">
                <a:xfrm>
                  <a:off x="1773" y="2854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5" name="Rectangle 1544"/>
                <p:cNvSpPr>
                  <a:spLocks noChangeArrowheads="1"/>
                </p:cNvSpPr>
                <p:nvPr/>
              </p:nvSpPr>
              <p:spPr bwMode="auto">
                <a:xfrm>
                  <a:off x="1773" y="2854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8166" name="Rectangle 1545"/>
                <p:cNvSpPr>
                  <a:spLocks noChangeArrowheads="1"/>
                </p:cNvSpPr>
                <p:nvPr/>
              </p:nvSpPr>
              <p:spPr bwMode="auto">
                <a:xfrm>
                  <a:off x="2344" y="286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7" name="Rectangle 1546"/>
                <p:cNvSpPr>
                  <a:spLocks noChangeArrowheads="1"/>
                </p:cNvSpPr>
                <p:nvPr/>
              </p:nvSpPr>
              <p:spPr bwMode="auto">
                <a:xfrm>
                  <a:off x="2344" y="286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168" name="Rectangle 1547"/>
                <p:cNvSpPr>
                  <a:spLocks noChangeArrowheads="1"/>
                </p:cNvSpPr>
                <p:nvPr/>
              </p:nvSpPr>
              <p:spPr bwMode="auto">
                <a:xfrm>
                  <a:off x="1773" y="279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9" name="Rectangle 1548"/>
                <p:cNvSpPr>
                  <a:spLocks noChangeArrowheads="1"/>
                </p:cNvSpPr>
                <p:nvPr/>
              </p:nvSpPr>
              <p:spPr bwMode="auto">
                <a:xfrm>
                  <a:off x="1773" y="27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170" name="Rectangle 1549"/>
                <p:cNvSpPr>
                  <a:spLocks noChangeArrowheads="1"/>
                </p:cNvSpPr>
                <p:nvPr/>
              </p:nvSpPr>
              <p:spPr bwMode="auto">
                <a:xfrm>
                  <a:off x="4706" y="3037"/>
                  <a:ext cx="310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1" name="Line 1550"/>
                <p:cNvSpPr>
                  <a:spLocks noChangeShapeType="1"/>
                </p:cNvSpPr>
                <p:nvPr/>
              </p:nvSpPr>
              <p:spPr bwMode="auto">
                <a:xfrm>
                  <a:off x="4707" y="3038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2" name="Line 1551"/>
                <p:cNvSpPr>
                  <a:spLocks noChangeShapeType="1"/>
                </p:cNvSpPr>
                <p:nvPr/>
              </p:nvSpPr>
              <p:spPr bwMode="auto">
                <a:xfrm>
                  <a:off x="4708" y="3038"/>
                  <a:ext cx="3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3" name="Line 1552"/>
                <p:cNvSpPr>
                  <a:spLocks noChangeShapeType="1"/>
                </p:cNvSpPr>
                <p:nvPr/>
              </p:nvSpPr>
              <p:spPr bwMode="auto">
                <a:xfrm>
                  <a:off x="4706" y="303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4" name="Line 1553"/>
                <p:cNvSpPr>
                  <a:spLocks noChangeShapeType="1"/>
                </p:cNvSpPr>
                <p:nvPr/>
              </p:nvSpPr>
              <p:spPr bwMode="auto">
                <a:xfrm>
                  <a:off x="4707" y="3037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5" name="Line 1554"/>
                <p:cNvSpPr>
                  <a:spLocks noChangeShapeType="1"/>
                </p:cNvSpPr>
                <p:nvPr/>
              </p:nvSpPr>
              <p:spPr bwMode="auto">
                <a:xfrm>
                  <a:off x="4707" y="3148"/>
                  <a:ext cx="3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6" name="Line 1555"/>
                <p:cNvSpPr>
                  <a:spLocks noChangeShapeType="1"/>
                </p:cNvSpPr>
                <p:nvPr/>
              </p:nvSpPr>
              <p:spPr bwMode="auto">
                <a:xfrm>
                  <a:off x="5015" y="3038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7" name="Line 1556"/>
                <p:cNvSpPr>
                  <a:spLocks noChangeShapeType="1"/>
                </p:cNvSpPr>
                <p:nvPr/>
              </p:nvSpPr>
              <p:spPr bwMode="auto">
                <a:xfrm>
                  <a:off x="4706" y="3149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8" name="Line 1557"/>
                <p:cNvSpPr>
                  <a:spLocks noChangeShapeType="1"/>
                </p:cNvSpPr>
                <p:nvPr/>
              </p:nvSpPr>
              <p:spPr bwMode="auto">
                <a:xfrm>
                  <a:off x="5016" y="303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79" name="Rectangle 1558"/>
                <p:cNvSpPr>
                  <a:spLocks noChangeArrowheads="1"/>
                </p:cNvSpPr>
                <p:nvPr/>
              </p:nvSpPr>
              <p:spPr bwMode="auto">
                <a:xfrm>
                  <a:off x="4716" y="3043"/>
                  <a:ext cx="3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ccp.nmr.Nmr.AbstractPeakDimContrib</a:t>
                  </a:r>
                  <a:endParaRPr lang="en-US"/>
                </a:p>
              </p:txBody>
            </p:sp>
            <p:sp>
              <p:nvSpPr>
                <p:cNvPr id="18180" name="Rectangle 1559"/>
                <p:cNvSpPr>
                  <a:spLocks noChangeArrowheads="1"/>
                </p:cNvSpPr>
                <p:nvPr/>
              </p:nvSpPr>
              <p:spPr bwMode="auto">
                <a:xfrm>
                  <a:off x="4711" y="3068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181" name="Rectangle 1560"/>
                <p:cNvSpPr>
                  <a:spLocks noChangeArrowheads="1"/>
                </p:cNvSpPr>
                <p:nvPr/>
              </p:nvSpPr>
              <p:spPr bwMode="auto">
                <a:xfrm>
                  <a:off x="4711" y="3088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+dim: Int</a:t>
                  </a:r>
                  <a:endParaRPr lang="en-US"/>
                </a:p>
              </p:txBody>
            </p:sp>
            <p:sp>
              <p:nvSpPr>
                <p:cNvPr id="18182" name="Line 1561"/>
                <p:cNvSpPr>
                  <a:spLocks noChangeShapeType="1"/>
                </p:cNvSpPr>
                <p:nvPr/>
              </p:nvSpPr>
              <p:spPr bwMode="auto">
                <a:xfrm>
                  <a:off x="4711" y="3063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83" name="Line 1562"/>
                <p:cNvSpPr>
                  <a:spLocks noChangeShapeType="1"/>
                </p:cNvSpPr>
                <p:nvPr/>
              </p:nvSpPr>
              <p:spPr bwMode="auto">
                <a:xfrm>
                  <a:off x="4711" y="306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84" name="Rectangle 1563"/>
                <p:cNvSpPr>
                  <a:spLocks noChangeArrowheads="1"/>
                </p:cNvSpPr>
                <p:nvPr/>
              </p:nvSpPr>
              <p:spPr bwMode="auto">
                <a:xfrm>
                  <a:off x="4711" y="3118"/>
                  <a:ext cx="7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+getDim()</a:t>
                  </a:r>
                  <a:endParaRPr lang="en-US"/>
                </a:p>
              </p:txBody>
            </p:sp>
            <p:sp>
              <p:nvSpPr>
                <p:cNvPr id="18185" name="Line 1564"/>
                <p:cNvSpPr>
                  <a:spLocks noChangeShapeType="1"/>
                </p:cNvSpPr>
                <p:nvPr/>
              </p:nvSpPr>
              <p:spPr bwMode="auto">
                <a:xfrm>
                  <a:off x="4711" y="3113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86" name="Line 1565"/>
                <p:cNvSpPr>
                  <a:spLocks noChangeShapeType="1"/>
                </p:cNvSpPr>
                <p:nvPr/>
              </p:nvSpPr>
              <p:spPr bwMode="auto">
                <a:xfrm>
                  <a:off x="4711" y="3114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87" name="Rectangle 1566"/>
                <p:cNvSpPr>
                  <a:spLocks noChangeArrowheads="1"/>
                </p:cNvSpPr>
                <p:nvPr/>
              </p:nvSpPr>
              <p:spPr bwMode="auto">
                <a:xfrm>
                  <a:off x="3912" y="1909"/>
                  <a:ext cx="186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8" name="Line 1567"/>
                <p:cNvSpPr>
                  <a:spLocks noChangeShapeType="1"/>
                </p:cNvSpPr>
                <p:nvPr/>
              </p:nvSpPr>
              <p:spPr bwMode="auto">
                <a:xfrm>
                  <a:off x="3914" y="1910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89" name="Line 1568"/>
                <p:cNvSpPr>
                  <a:spLocks noChangeShapeType="1"/>
                </p:cNvSpPr>
                <p:nvPr/>
              </p:nvSpPr>
              <p:spPr bwMode="auto">
                <a:xfrm>
                  <a:off x="3915" y="1910"/>
                  <a:ext cx="18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0" name="Line 1569"/>
                <p:cNvSpPr>
                  <a:spLocks noChangeShapeType="1"/>
                </p:cNvSpPr>
                <p:nvPr/>
              </p:nvSpPr>
              <p:spPr bwMode="auto">
                <a:xfrm>
                  <a:off x="3912" y="1909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1" name="Line 1570"/>
                <p:cNvSpPr>
                  <a:spLocks noChangeShapeType="1"/>
                </p:cNvSpPr>
                <p:nvPr/>
              </p:nvSpPr>
              <p:spPr bwMode="auto">
                <a:xfrm>
                  <a:off x="3914" y="1909"/>
                  <a:ext cx="18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2" name="Line 1571"/>
                <p:cNvSpPr>
                  <a:spLocks noChangeShapeType="1"/>
                </p:cNvSpPr>
                <p:nvPr/>
              </p:nvSpPr>
              <p:spPr bwMode="auto">
                <a:xfrm>
                  <a:off x="3914" y="2007"/>
                  <a:ext cx="18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3" name="Line 1572"/>
                <p:cNvSpPr>
                  <a:spLocks noChangeShapeType="1"/>
                </p:cNvSpPr>
                <p:nvPr/>
              </p:nvSpPr>
              <p:spPr bwMode="auto">
                <a:xfrm>
                  <a:off x="4097" y="1910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4" name="Line 1573"/>
                <p:cNvSpPr>
                  <a:spLocks noChangeShapeType="1"/>
                </p:cNvSpPr>
                <p:nvPr/>
              </p:nvSpPr>
              <p:spPr bwMode="auto">
                <a:xfrm>
                  <a:off x="3912" y="2008"/>
                  <a:ext cx="18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5" name="Line 1574"/>
                <p:cNvSpPr>
                  <a:spLocks noChangeShapeType="1"/>
                </p:cNvSpPr>
                <p:nvPr/>
              </p:nvSpPr>
              <p:spPr bwMode="auto">
                <a:xfrm>
                  <a:off x="4098" y="1909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96" name="Rectangle 1575"/>
                <p:cNvSpPr>
                  <a:spLocks noChangeArrowheads="1"/>
                </p:cNvSpPr>
                <p:nvPr/>
              </p:nvSpPr>
              <p:spPr bwMode="auto">
                <a:xfrm>
                  <a:off x="3922" y="1915"/>
                  <a:ext cx="18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ccp.nmr.Nmr.AtomSet</a:t>
                  </a:r>
                  <a:endParaRPr lang="en-US"/>
                </a:p>
              </p:txBody>
            </p:sp>
            <p:sp>
              <p:nvSpPr>
                <p:cNvPr id="18197" name="Rectangle 1576"/>
                <p:cNvSpPr>
                  <a:spLocks noChangeArrowheads="1"/>
                </p:cNvSpPr>
                <p:nvPr/>
              </p:nvSpPr>
              <p:spPr bwMode="auto">
                <a:xfrm>
                  <a:off x="3917" y="1940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198" name="Rectangle 1577"/>
                <p:cNvSpPr>
                  <a:spLocks noChangeArrowheads="1"/>
                </p:cNvSpPr>
                <p:nvPr/>
              </p:nvSpPr>
              <p:spPr bwMode="auto">
                <a:xfrm>
                  <a:off x="3917" y="1959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199" name="Line 1578"/>
                <p:cNvSpPr>
                  <a:spLocks noChangeShapeType="1"/>
                </p:cNvSpPr>
                <p:nvPr/>
              </p:nvSpPr>
              <p:spPr bwMode="auto">
                <a:xfrm>
                  <a:off x="3917" y="1935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0" name="Line 1579"/>
                <p:cNvSpPr>
                  <a:spLocks noChangeShapeType="1"/>
                </p:cNvSpPr>
                <p:nvPr/>
              </p:nvSpPr>
              <p:spPr bwMode="auto">
                <a:xfrm>
                  <a:off x="3917" y="1936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1" name="Line 1580"/>
                <p:cNvSpPr>
                  <a:spLocks noChangeShapeType="1"/>
                </p:cNvSpPr>
                <p:nvPr/>
              </p:nvSpPr>
              <p:spPr bwMode="auto">
                <a:xfrm>
                  <a:off x="3917" y="1984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2" name="Line 1581"/>
                <p:cNvSpPr>
                  <a:spLocks noChangeShapeType="1"/>
                </p:cNvSpPr>
                <p:nvPr/>
              </p:nvSpPr>
              <p:spPr bwMode="auto">
                <a:xfrm>
                  <a:off x="3917" y="1986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3" name="Line 1582"/>
                <p:cNvSpPr>
                  <a:spLocks noChangeShapeType="1"/>
                </p:cNvSpPr>
                <p:nvPr/>
              </p:nvSpPr>
              <p:spPr bwMode="auto">
                <a:xfrm flipH="1" flipV="1">
                  <a:off x="2362" y="1860"/>
                  <a:ext cx="1550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4" name="Rectangle 1583"/>
                <p:cNvSpPr>
                  <a:spLocks noChangeArrowheads="1"/>
                </p:cNvSpPr>
                <p:nvPr/>
              </p:nvSpPr>
              <p:spPr bwMode="auto">
                <a:xfrm>
                  <a:off x="2382" y="1824"/>
                  <a:ext cx="2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5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382" y="1824"/>
                  <a:ext cx="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1..*</a:t>
                  </a:r>
                  <a:endParaRPr lang="en-US"/>
                </a:p>
              </p:txBody>
            </p:sp>
            <p:sp>
              <p:nvSpPr>
                <p:cNvPr id="18206" name="Rectangle 1585"/>
                <p:cNvSpPr>
                  <a:spLocks noChangeArrowheads="1"/>
                </p:cNvSpPr>
                <p:nvPr/>
              </p:nvSpPr>
              <p:spPr bwMode="auto">
                <a:xfrm>
                  <a:off x="4284" y="1648"/>
                  <a:ext cx="199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7" name="Line 1586"/>
                <p:cNvSpPr>
                  <a:spLocks noChangeShapeType="1"/>
                </p:cNvSpPr>
                <p:nvPr/>
              </p:nvSpPr>
              <p:spPr bwMode="auto">
                <a:xfrm>
                  <a:off x="4286" y="165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8" name="Line 1587"/>
                <p:cNvSpPr>
                  <a:spLocks noChangeShapeType="1"/>
                </p:cNvSpPr>
                <p:nvPr/>
              </p:nvSpPr>
              <p:spPr bwMode="auto">
                <a:xfrm>
                  <a:off x="4287" y="1650"/>
                  <a:ext cx="19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09" name="Line 1588"/>
                <p:cNvSpPr>
                  <a:spLocks noChangeShapeType="1"/>
                </p:cNvSpPr>
                <p:nvPr/>
              </p:nvSpPr>
              <p:spPr bwMode="auto">
                <a:xfrm>
                  <a:off x="4284" y="164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0" name="Line 1589"/>
                <p:cNvSpPr>
                  <a:spLocks noChangeShapeType="1"/>
                </p:cNvSpPr>
                <p:nvPr/>
              </p:nvSpPr>
              <p:spPr bwMode="auto">
                <a:xfrm>
                  <a:off x="4286" y="1648"/>
                  <a:ext cx="19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1" name="Line 1590"/>
                <p:cNvSpPr>
                  <a:spLocks noChangeShapeType="1"/>
                </p:cNvSpPr>
                <p:nvPr/>
              </p:nvSpPr>
              <p:spPr bwMode="auto">
                <a:xfrm>
                  <a:off x="4286" y="1759"/>
                  <a:ext cx="19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2" name="Line 1591"/>
                <p:cNvSpPr>
                  <a:spLocks noChangeShapeType="1"/>
                </p:cNvSpPr>
                <p:nvPr/>
              </p:nvSpPr>
              <p:spPr bwMode="auto">
                <a:xfrm>
                  <a:off x="4482" y="165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3" name="Line 1592"/>
                <p:cNvSpPr>
                  <a:spLocks noChangeShapeType="1"/>
                </p:cNvSpPr>
                <p:nvPr/>
              </p:nvSpPr>
              <p:spPr bwMode="auto">
                <a:xfrm>
                  <a:off x="4284" y="1760"/>
                  <a:ext cx="19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4" name="Line 1593"/>
                <p:cNvSpPr>
                  <a:spLocks noChangeShapeType="1"/>
                </p:cNvSpPr>
                <p:nvPr/>
              </p:nvSpPr>
              <p:spPr bwMode="auto">
                <a:xfrm>
                  <a:off x="4483" y="164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15" name="Rectangle 1594"/>
                <p:cNvSpPr>
                  <a:spLocks noChangeArrowheads="1"/>
                </p:cNvSpPr>
                <p:nvPr/>
              </p:nvSpPr>
              <p:spPr bwMode="auto">
                <a:xfrm>
                  <a:off x="4292" y="1654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ccp.nmr.Nmr.ChainState</a:t>
                  </a:r>
                  <a:endParaRPr lang="en-US"/>
                </a:p>
              </p:txBody>
            </p:sp>
            <p:sp>
              <p:nvSpPr>
                <p:cNvPr id="18216" name="Rectangle 1595"/>
                <p:cNvSpPr>
                  <a:spLocks noChangeArrowheads="1"/>
                </p:cNvSpPr>
                <p:nvPr/>
              </p:nvSpPr>
              <p:spPr bwMode="auto">
                <a:xfrm>
                  <a:off x="4289" y="1679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217" name="Rectangle 1596"/>
                <p:cNvSpPr>
                  <a:spLocks noChangeArrowheads="1"/>
                </p:cNvSpPr>
                <p:nvPr/>
              </p:nvSpPr>
              <p:spPr bwMode="auto">
                <a:xfrm>
                  <a:off x="4289" y="1699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8218" name="Rectangle 1597"/>
                <p:cNvSpPr>
                  <a:spLocks noChangeArrowheads="1"/>
                </p:cNvSpPr>
                <p:nvPr/>
              </p:nvSpPr>
              <p:spPr bwMode="auto">
                <a:xfrm>
                  <a:off x="4289" y="1719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8219" name="Line 1598"/>
                <p:cNvSpPr>
                  <a:spLocks noChangeShapeType="1"/>
                </p:cNvSpPr>
                <p:nvPr/>
              </p:nvSpPr>
              <p:spPr bwMode="auto">
                <a:xfrm>
                  <a:off x="4289" y="1674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0" name="Line 1599"/>
                <p:cNvSpPr>
                  <a:spLocks noChangeShapeType="1"/>
                </p:cNvSpPr>
                <p:nvPr/>
              </p:nvSpPr>
              <p:spPr bwMode="auto">
                <a:xfrm>
                  <a:off x="4289" y="1676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1" name="Line 1600"/>
                <p:cNvSpPr>
                  <a:spLocks noChangeShapeType="1"/>
                </p:cNvSpPr>
                <p:nvPr/>
              </p:nvSpPr>
              <p:spPr bwMode="auto">
                <a:xfrm>
                  <a:off x="4289" y="1744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2" name="Line 1601"/>
                <p:cNvSpPr>
                  <a:spLocks noChangeShapeType="1"/>
                </p:cNvSpPr>
                <p:nvPr/>
              </p:nvSpPr>
              <p:spPr bwMode="auto">
                <a:xfrm>
                  <a:off x="4289" y="1745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3" name="Rectangle 1602"/>
                <p:cNvSpPr>
                  <a:spLocks noChangeArrowheads="1"/>
                </p:cNvSpPr>
                <p:nvPr/>
              </p:nvSpPr>
              <p:spPr bwMode="auto">
                <a:xfrm>
                  <a:off x="3850" y="1599"/>
                  <a:ext cx="261" cy="1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4" name="Line 1603"/>
                <p:cNvSpPr>
                  <a:spLocks noChangeShapeType="1"/>
                </p:cNvSpPr>
                <p:nvPr/>
              </p:nvSpPr>
              <p:spPr bwMode="auto">
                <a:xfrm>
                  <a:off x="3852" y="160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5" name="Line 1604"/>
                <p:cNvSpPr>
                  <a:spLocks noChangeShapeType="1"/>
                </p:cNvSpPr>
                <p:nvPr/>
              </p:nvSpPr>
              <p:spPr bwMode="auto">
                <a:xfrm>
                  <a:off x="3853" y="1600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6" name="Line 1605"/>
                <p:cNvSpPr>
                  <a:spLocks noChangeShapeType="1"/>
                </p:cNvSpPr>
                <p:nvPr/>
              </p:nvSpPr>
              <p:spPr bwMode="auto">
                <a:xfrm>
                  <a:off x="3850" y="159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7" name="Line 1606"/>
                <p:cNvSpPr>
                  <a:spLocks noChangeShapeType="1"/>
                </p:cNvSpPr>
                <p:nvPr/>
              </p:nvSpPr>
              <p:spPr bwMode="auto">
                <a:xfrm>
                  <a:off x="3852" y="1599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8" name="Line 1607"/>
                <p:cNvSpPr>
                  <a:spLocks noChangeShapeType="1"/>
                </p:cNvSpPr>
                <p:nvPr/>
              </p:nvSpPr>
              <p:spPr bwMode="auto">
                <a:xfrm>
                  <a:off x="3852" y="1709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29" name="Line 1608"/>
                <p:cNvSpPr>
                  <a:spLocks noChangeShapeType="1"/>
                </p:cNvSpPr>
                <p:nvPr/>
              </p:nvSpPr>
              <p:spPr bwMode="auto">
                <a:xfrm>
                  <a:off x="4110" y="160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30" name="Line 1609"/>
                <p:cNvSpPr>
                  <a:spLocks noChangeShapeType="1"/>
                </p:cNvSpPr>
                <p:nvPr/>
              </p:nvSpPr>
              <p:spPr bwMode="auto">
                <a:xfrm>
                  <a:off x="3850" y="1710"/>
                  <a:ext cx="26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31" name="Line 1610"/>
                <p:cNvSpPr>
                  <a:spLocks noChangeShapeType="1"/>
                </p:cNvSpPr>
                <p:nvPr/>
              </p:nvSpPr>
              <p:spPr bwMode="auto">
                <a:xfrm>
                  <a:off x="4111" y="159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32" name="Rectangle 1611"/>
                <p:cNvSpPr>
                  <a:spLocks noChangeArrowheads="1"/>
                </p:cNvSpPr>
                <p:nvPr/>
              </p:nvSpPr>
              <p:spPr bwMode="auto">
                <a:xfrm>
                  <a:off x="3878" y="1605"/>
                  <a:ext cx="2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ccp.nmr.Nmr.ChainStateSet</a:t>
                  </a:r>
                  <a:endParaRPr lang="en-US"/>
                </a:p>
              </p:txBody>
            </p:sp>
          </p:grpSp>
          <p:grpSp>
            <p:nvGrpSpPr>
              <p:cNvPr id="15573" name="Group 1813"/>
              <p:cNvGrpSpPr>
                <a:grpSpLocks/>
              </p:cNvGrpSpPr>
              <p:nvPr/>
            </p:nvGrpSpPr>
            <p:grpSpPr bwMode="auto">
              <a:xfrm>
                <a:off x="2116138" y="2284413"/>
                <a:ext cx="6153150" cy="3844925"/>
                <a:chOff x="1333" y="1439"/>
                <a:chExt cx="3876" cy="2422"/>
              </a:xfrm>
            </p:grpSpPr>
            <p:sp>
              <p:nvSpPr>
                <p:cNvPr id="17833" name="Rectangle 1613"/>
                <p:cNvSpPr>
                  <a:spLocks noChangeArrowheads="1"/>
                </p:cNvSpPr>
                <p:nvPr/>
              </p:nvSpPr>
              <p:spPr bwMode="auto">
                <a:xfrm>
                  <a:off x="3855" y="1630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834" name="Rectangle 1614"/>
                <p:cNvSpPr>
                  <a:spLocks noChangeArrowheads="1"/>
                </p:cNvSpPr>
                <p:nvPr/>
              </p:nvSpPr>
              <p:spPr bwMode="auto">
                <a:xfrm>
                  <a:off x="3855" y="1649"/>
                  <a:ext cx="2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+stateSetType: ChainStateSetType</a:t>
                  </a:r>
                  <a:endParaRPr lang="en-US"/>
                </a:p>
              </p:txBody>
            </p:sp>
            <p:sp>
              <p:nvSpPr>
                <p:cNvPr id="17835" name="Rectangle 1615"/>
                <p:cNvSpPr>
                  <a:spLocks noChangeArrowheads="1"/>
                </p:cNvSpPr>
                <p:nvPr/>
              </p:nvSpPr>
              <p:spPr bwMode="auto">
                <a:xfrm>
                  <a:off x="3855" y="1669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7836" name="Line 1616"/>
                <p:cNvSpPr>
                  <a:spLocks noChangeShapeType="1"/>
                </p:cNvSpPr>
                <p:nvPr/>
              </p:nvSpPr>
              <p:spPr bwMode="auto">
                <a:xfrm>
                  <a:off x="3855" y="162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7" name="Line 1617"/>
                <p:cNvSpPr>
                  <a:spLocks noChangeShapeType="1"/>
                </p:cNvSpPr>
                <p:nvPr/>
              </p:nvSpPr>
              <p:spPr bwMode="auto">
                <a:xfrm>
                  <a:off x="3855" y="1626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8" name="Line 1618"/>
                <p:cNvSpPr>
                  <a:spLocks noChangeShapeType="1"/>
                </p:cNvSpPr>
                <p:nvPr/>
              </p:nvSpPr>
              <p:spPr bwMode="auto">
                <a:xfrm>
                  <a:off x="3855" y="1694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9" name="Line 1619"/>
                <p:cNvSpPr>
                  <a:spLocks noChangeShapeType="1"/>
                </p:cNvSpPr>
                <p:nvPr/>
              </p:nvSpPr>
              <p:spPr bwMode="auto">
                <a:xfrm>
                  <a:off x="3855" y="169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40" name="Line 1620"/>
                <p:cNvSpPr>
                  <a:spLocks noChangeShapeType="1"/>
                </p:cNvSpPr>
                <p:nvPr/>
              </p:nvSpPr>
              <p:spPr bwMode="auto">
                <a:xfrm flipH="1">
                  <a:off x="2362" y="1669"/>
                  <a:ext cx="1488" cy="17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41" name="Rectangle 1621"/>
                <p:cNvSpPr>
                  <a:spLocks noChangeArrowheads="1"/>
                </p:cNvSpPr>
                <p:nvPr/>
              </p:nvSpPr>
              <p:spPr bwMode="auto">
                <a:xfrm>
                  <a:off x="3828" y="169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2" name="Rectangle 1622"/>
                <p:cNvSpPr>
                  <a:spLocks noChangeArrowheads="1"/>
                </p:cNvSpPr>
                <p:nvPr/>
              </p:nvSpPr>
              <p:spPr bwMode="auto">
                <a:xfrm>
                  <a:off x="3828" y="169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43" name="Rectangle 1623"/>
                <p:cNvSpPr>
                  <a:spLocks noChangeArrowheads="1"/>
                </p:cNvSpPr>
                <p:nvPr/>
              </p:nvSpPr>
              <p:spPr bwMode="auto">
                <a:xfrm>
                  <a:off x="2378" y="1800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4" name="Rectangle 1624"/>
                <p:cNvSpPr>
                  <a:spLocks noChangeArrowheads="1"/>
                </p:cNvSpPr>
                <p:nvPr/>
              </p:nvSpPr>
              <p:spPr bwMode="auto">
                <a:xfrm>
                  <a:off x="2378" y="179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45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3280" y="1700"/>
                  <a:ext cx="570" cy="2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46" name="Rectangle 1626"/>
                <p:cNvSpPr>
                  <a:spLocks noChangeArrowheads="1"/>
                </p:cNvSpPr>
                <p:nvPr/>
              </p:nvSpPr>
              <p:spPr bwMode="auto">
                <a:xfrm>
                  <a:off x="3291" y="185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7" name="Rectangle 1627"/>
                <p:cNvSpPr>
                  <a:spLocks noChangeArrowheads="1"/>
                </p:cNvSpPr>
                <p:nvPr/>
              </p:nvSpPr>
              <p:spPr bwMode="auto">
                <a:xfrm>
                  <a:off x="3291" y="185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48" name="Rectangle 1628"/>
                <p:cNvSpPr>
                  <a:spLocks noChangeArrowheads="1"/>
                </p:cNvSpPr>
                <p:nvPr/>
              </p:nvSpPr>
              <p:spPr bwMode="auto">
                <a:xfrm>
                  <a:off x="3833" y="172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9" name="Rectangle 1629"/>
                <p:cNvSpPr>
                  <a:spLocks noChangeArrowheads="1"/>
                </p:cNvSpPr>
                <p:nvPr/>
              </p:nvSpPr>
              <p:spPr bwMode="auto">
                <a:xfrm>
                  <a:off x="3833" y="172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50" name="Line 1630"/>
                <p:cNvSpPr>
                  <a:spLocks noChangeShapeType="1"/>
                </p:cNvSpPr>
                <p:nvPr/>
              </p:nvSpPr>
              <p:spPr bwMode="auto">
                <a:xfrm>
                  <a:off x="2685" y="1473"/>
                  <a:ext cx="1165" cy="1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51" name="Rectangle 1631"/>
                <p:cNvSpPr>
                  <a:spLocks noChangeArrowheads="1"/>
                </p:cNvSpPr>
                <p:nvPr/>
              </p:nvSpPr>
              <p:spPr bwMode="auto">
                <a:xfrm>
                  <a:off x="2706" y="143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2" name="Rectangle 1632"/>
                <p:cNvSpPr>
                  <a:spLocks noChangeArrowheads="1"/>
                </p:cNvSpPr>
                <p:nvPr/>
              </p:nvSpPr>
              <p:spPr bwMode="auto">
                <a:xfrm>
                  <a:off x="2706" y="143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853" name="Rectangle 1633"/>
                <p:cNvSpPr>
                  <a:spLocks noChangeArrowheads="1"/>
                </p:cNvSpPr>
                <p:nvPr/>
              </p:nvSpPr>
              <p:spPr bwMode="auto">
                <a:xfrm>
                  <a:off x="3823" y="165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4" name="Rectangle 1634"/>
                <p:cNvSpPr>
                  <a:spLocks noChangeArrowheads="1"/>
                </p:cNvSpPr>
                <p:nvPr/>
              </p:nvSpPr>
              <p:spPr bwMode="auto">
                <a:xfrm>
                  <a:off x="3823" y="165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55" name="Line 1635"/>
                <p:cNvSpPr>
                  <a:spLocks noChangeShapeType="1"/>
                </p:cNvSpPr>
                <p:nvPr/>
              </p:nvSpPr>
              <p:spPr bwMode="auto">
                <a:xfrm flipH="1" flipV="1">
                  <a:off x="4111" y="1671"/>
                  <a:ext cx="173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56" name="Freeform 1636"/>
                <p:cNvSpPr>
                  <a:spLocks/>
                </p:cNvSpPr>
                <p:nvPr/>
              </p:nvSpPr>
              <p:spPr bwMode="auto">
                <a:xfrm>
                  <a:off x="4111" y="1666"/>
                  <a:ext cx="25" cy="12"/>
                </a:xfrm>
                <a:custGeom>
                  <a:avLst/>
                  <a:gdLst>
                    <a:gd name="T0" fmla="*/ 0 w 25"/>
                    <a:gd name="T1" fmla="*/ 5 h 12"/>
                    <a:gd name="T2" fmla="*/ 11 w 25"/>
                    <a:gd name="T3" fmla="*/ 12 h 12"/>
                    <a:gd name="T4" fmla="*/ 25 w 25"/>
                    <a:gd name="T5" fmla="*/ 7 h 12"/>
                    <a:gd name="T6" fmla="*/ 13 w 25"/>
                    <a:gd name="T7" fmla="*/ 0 h 12"/>
                    <a:gd name="T8" fmla="*/ 0 w 25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5"/>
                      </a:moveTo>
                      <a:lnTo>
                        <a:pt x="11" y="12"/>
                      </a:lnTo>
                      <a:lnTo>
                        <a:pt x="25" y="7"/>
                      </a:lnTo>
                      <a:lnTo>
                        <a:pt x="1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57" name="Line 1637"/>
                <p:cNvSpPr>
                  <a:spLocks noChangeShapeType="1"/>
                </p:cNvSpPr>
                <p:nvPr/>
              </p:nvSpPr>
              <p:spPr bwMode="auto">
                <a:xfrm>
                  <a:off x="4111" y="1671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58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4122" y="1673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59" name="Line 163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4" y="1666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60" name="Line 1640"/>
                <p:cNvSpPr>
                  <a:spLocks noChangeShapeType="1"/>
                </p:cNvSpPr>
                <p:nvPr/>
              </p:nvSpPr>
              <p:spPr bwMode="auto">
                <a:xfrm flipH="1">
                  <a:off x="4111" y="1666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61" name="Rectangle 1641"/>
                <p:cNvSpPr>
                  <a:spLocks noChangeArrowheads="1"/>
                </p:cNvSpPr>
                <p:nvPr/>
              </p:nvSpPr>
              <p:spPr bwMode="auto">
                <a:xfrm>
                  <a:off x="4257" y="170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2" name="Rectangle 1642"/>
                <p:cNvSpPr>
                  <a:spLocks noChangeArrowheads="1"/>
                </p:cNvSpPr>
                <p:nvPr/>
              </p:nvSpPr>
              <p:spPr bwMode="auto">
                <a:xfrm>
                  <a:off x="4257" y="170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63" name="Rectangle 1643"/>
                <p:cNvSpPr>
                  <a:spLocks noChangeArrowheads="1"/>
                </p:cNvSpPr>
                <p:nvPr/>
              </p:nvSpPr>
              <p:spPr bwMode="auto">
                <a:xfrm>
                  <a:off x="4132" y="1636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4" name="Rectangle 1644"/>
                <p:cNvSpPr>
                  <a:spLocks noChangeArrowheads="1"/>
                </p:cNvSpPr>
                <p:nvPr/>
              </p:nvSpPr>
              <p:spPr bwMode="auto">
                <a:xfrm>
                  <a:off x="4132" y="1636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865" name="Rectangle 1645"/>
                <p:cNvSpPr>
                  <a:spLocks noChangeArrowheads="1"/>
                </p:cNvSpPr>
                <p:nvPr/>
              </p:nvSpPr>
              <p:spPr bwMode="auto">
                <a:xfrm>
                  <a:off x="1581" y="3012"/>
                  <a:ext cx="23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6" name="Line 1646"/>
                <p:cNvSpPr>
                  <a:spLocks noChangeShapeType="1"/>
                </p:cNvSpPr>
                <p:nvPr/>
              </p:nvSpPr>
              <p:spPr bwMode="auto">
                <a:xfrm>
                  <a:off x="1582" y="3014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67" name="Line 1647"/>
                <p:cNvSpPr>
                  <a:spLocks noChangeShapeType="1"/>
                </p:cNvSpPr>
                <p:nvPr/>
              </p:nvSpPr>
              <p:spPr bwMode="auto">
                <a:xfrm>
                  <a:off x="1584" y="3014"/>
                  <a:ext cx="23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68" name="Line 1648"/>
                <p:cNvSpPr>
                  <a:spLocks noChangeShapeType="1"/>
                </p:cNvSpPr>
                <p:nvPr/>
              </p:nvSpPr>
              <p:spPr bwMode="auto">
                <a:xfrm>
                  <a:off x="1581" y="3012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69" name="Line 1649"/>
                <p:cNvSpPr>
                  <a:spLocks noChangeShapeType="1"/>
                </p:cNvSpPr>
                <p:nvPr/>
              </p:nvSpPr>
              <p:spPr bwMode="auto">
                <a:xfrm>
                  <a:off x="1582" y="3012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0" name="Line 1650"/>
                <p:cNvSpPr>
                  <a:spLocks noChangeShapeType="1"/>
                </p:cNvSpPr>
                <p:nvPr/>
              </p:nvSpPr>
              <p:spPr bwMode="auto">
                <a:xfrm>
                  <a:off x="1582" y="3073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1" name="Line 1651"/>
                <p:cNvSpPr>
                  <a:spLocks noChangeShapeType="1"/>
                </p:cNvSpPr>
                <p:nvPr/>
              </p:nvSpPr>
              <p:spPr bwMode="auto">
                <a:xfrm>
                  <a:off x="1815" y="3014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2" name="Line 1652"/>
                <p:cNvSpPr>
                  <a:spLocks noChangeShapeType="1"/>
                </p:cNvSpPr>
                <p:nvPr/>
              </p:nvSpPr>
              <p:spPr bwMode="auto">
                <a:xfrm>
                  <a:off x="1581" y="3074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3" name="Line 1653"/>
                <p:cNvSpPr>
                  <a:spLocks noChangeShapeType="1"/>
                </p:cNvSpPr>
                <p:nvPr/>
              </p:nvSpPr>
              <p:spPr bwMode="auto">
                <a:xfrm>
                  <a:off x="1817" y="3012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4" name="Rectangle 1654"/>
                <p:cNvSpPr>
                  <a:spLocks noChangeArrowheads="1"/>
                </p:cNvSpPr>
                <p:nvPr/>
              </p:nvSpPr>
              <p:spPr bwMode="auto">
                <a:xfrm>
                  <a:off x="1591" y="3019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ccp.nmr.Nmr.DataDerivation</a:t>
                  </a:r>
                  <a:endParaRPr lang="en-US"/>
                </a:p>
              </p:txBody>
            </p:sp>
            <p:sp>
              <p:nvSpPr>
                <p:cNvPr id="17875" name="Line 1655"/>
                <p:cNvSpPr>
                  <a:spLocks noChangeShapeType="1"/>
                </p:cNvSpPr>
                <p:nvPr/>
              </p:nvSpPr>
              <p:spPr bwMode="auto">
                <a:xfrm>
                  <a:off x="1586" y="303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6" name="Line 1656"/>
                <p:cNvSpPr>
                  <a:spLocks noChangeShapeType="1"/>
                </p:cNvSpPr>
                <p:nvPr/>
              </p:nvSpPr>
              <p:spPr bwMode="auto">
                <a:xfrm>
                  <a:off x="1586" y="304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7" name="Line 1657"/>
                <p:cNvSpPr>
                  <a:spLocks noChangeShapeType="1"/>
                </p:cNvSpPr>
                <p:nvPr/>
              </p:nvSpPr>
              <p:spPr bwMode="auto">
                <a:xfrm>
                  <a:off x="1586" y="304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8" name="Line 1658"/>
                <p:cNvSpPr>
                  <a:spLocks noChangeShapeType="1"/>
                </p:cNvSpPr>
                <p:nvPr/>
              </p:nvSpPr>
              <p:spPr bwMode="auto">
                <a:xfrm>
                  <a:off x="1586" y="305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79" name="Line 1659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3017"/>
                  <a:ext cx="248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0" name="Freeform 1660"/>
                <p:cNvSpPr>
                  <a:spLocks/>
                </p:cNvSpPr>
                <p:nvPr/>
              </p:nvSpPr>
              <p:spPr bwMode="auto">
                <a:xfrm>
                  <a:off x="1333" y="3009"/>
                  <a:ext cx="16" cy="20"/>
                </a:xfrm>
                <a:custGeom>
                  <a:avLst/>
                  <a:gdLst>
                    <a:gd name="T0" fmla="*/ 16 w 16"/>
                    <a:gd name="T1" fmla="*/ 0 h 20"/>
                    <a:gd name="T2" fmla="*/ 14 w 16"/>
                    <a:gd name="T3" fmla="*/ 20 h 20"/>
                    <a:gd name="T4" fmla="*/ 0 w 16"/>
                    <a:gd name="T5" fmla="*/ 8 h 20"/>
                    <a:gd name="T6" fmla="*/ 16 w 16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0"/>
                    <a:gd name="T14" fmla="*/ 16 w 16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0">
                      <a:moveTo>
                        <a:pt x="16" y="0"/>
                      </a:moveTo>
                      <a:lnTo>
                        <a:pt x="14" y="20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1" name="Line 1661"/>
                <p:cNvSpPr>
                  <a:spLocks noChangeShapeType="1"/>
                </p:cNvSpPr>
                <p:nvPr/>
              </p:nvSpPr>
              <p:spPr bwMode="auto">
                <a:xfrm flipH="1">
                  <a:off x="1347" y="3009"/>
                  <a:ext cx="2" cy="2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2" name="Line 16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3017"/>
                  <a:ext cx="14" cy="1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3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1333" y="3009"/>
                  <a:ext cx="16" cy="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4" name="Rectangle 1664"/>
                <p:cNvSpPr>
                  <a:spLocks noChangeArrowheads="1"/>
                </p:cNvSpPr>
                <p:nvPr/>
              </p:nvSpPr>
              <p:spPr bwMode="auto">
                <a:xfrm>
                  <a:off x="4198" y="2752"/>
                  <a:ext cx="210" cy="273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5" name="Line 1665"/>
                <p:cNvSpPr>
                  <a:spLocks noChangeShapeType="1"/>
                </p:cNvSpPr>
                <p:nvPr/>
              </p:nvSpPr>
              <p:spPr bwMode="auto">
                <a:xfrm>
                  <a:off x="4199" y="2753"/>
                  <a:ext cx="1" cy="2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6" name="Line 1666"/>
                <p:cNvSpPr>
                  <a:spLocks noChangeShapeType="1"/>
                </p:cNvSpPr>
                <p:nvPr/>
              </p:nvSpPr>
              <p:spPr bwMode="auto">
                <a:xfrm>
                  <a:off x="4200" y="2753"/>
                  <a:ext cx="2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7" name="Line 1667"/>
                <p:cNvSpPr>
                  <a:spLocks noChangeShapeType="1"/>
                </p:cNvSpPr>
                <p:nvPr/>
              </p:nvSpPr>
              <p:spPr bwMode="auto">
                <a:xfrm>
                  <a:off x="4198" y="2752"/>
                  <a:ext cx="1" cy="273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8" name="Line 1668"/>
                <p:cNvSpPr>
                  <a:spLocks noChangeShapeType="1"/>
                </p:cNvSpPr>
                <p:nvPr/>
              </p:nvSpPr>
              <p:spPr bwMode="auto">
                <a:xfrm>
                  <a:off x="4199" y="2752"/>
                  <a:ext cx="2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89" name="Line 1669"/>
                <p:cNvSpPr>
                  <a:spLocks noChangeShapeType="1"/>
                </p:cNvSpPr>
                <p:nvPr/>
              </p:nvSpPr>
              <p:spPr bwMode="auto">
                <a:xfrm>
                  <a:off x="4199" y="3024"/>
                  <a:ext cx="2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90" name="Line 1670"/>
                <p:cNvSpPr>
                  <a:spLocks noChangeShapeType="1"/>
                </p:cNvSpPr>
                <p:nvPr/>
              </p:nvSpPr>
              <p:spPr bwMode="auto">
                <a:xfrm>
                  <a:off x="4407" y="2753"/>
                  <a:ext cx="1" cy="2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91" name="Line 1671"/>
                <p:cNvSpPr>
                  <a:spLocks noChangeShapeType="1"/>
                </p:cNvSpPr>
                <p:nvPr/>
              </p:nvSpPr>
              <p:spPr bwMode="auto">
                <a:xfrm>
                  <a:off x="4198" y="3025"/>
                  <a:ext cx="21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92" name="Line 1672"/>
                <p:cNvSpPr>
                  <a:spLocks noChangeShapeType="1"/>
                </p:cNvSpPr>
                <p:nvPr/>
              </p:nvSpPr>
              <p:spPr bwMode="auto">
                <a:xfrm>
                  <a:off x="4408" y="2752"/>
                  <a:ext cx="1" cy="273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93" name="Rectangle 1673"/>
                <p:cNvSpPr>
                  <a:spLocks noChangeArrowheads="1"/>
                </p:cNvSpPr>
                <p:nvPr/>
              </p:nvSpPr>
              <p:spPr bwMode="auto">
                <a:xfrm>
                  <a:off x="4206" y="2758"/>
                  <a:ext cx="20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ccp.nmr.Nmr.DataDimRef</a:t>
                  </a:r>
                  <a:endParaRPr lang="en-US"/>
                </a:p>
              </p:txBody>
            </p:sp>
            <p:sp>
              <p:nvSpPr>
                <p:cNvPr id="17894" name="Rectangle 1674"/>
                <p:cNvSpPr>
                  <a:spLocks noChangeArrowheads="1"/>
                </p:cNvSpPr>
                <p:nvPr/>
              </p:nvSpPr>
              <p:spPr bwMode="auto">
                <a:xfrm>
                  <a:off x="4203" y="2783"/>
                  <a:ext cx="16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+refPoint: Float = 0.0</a:t>
                  </a:r>
                  <a:endParaRPr lang="en-US"/>
                </a:p>
              </p:txBody>
            </p:sp>
            <p:sp>
              <p:nvSpPr>
                <p:cNvPr id="17895" name="Rectangle 1675"/>
                <p:cNvSpPr>
                  <a:spLocks noChangeArrowheads="1"/>
                </p:cNvSpPr>
                <p:nvPr/>
              </p:nvSpPr>
              <p:spPr bwMode="auto">
                <a:xfrm>
                  <a:off x="4203" y="2803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+refValue: Float = 0.0</a:t>
                  </a:r>
                  <a:endParaRPr lang="en-US"/>
                </a:p>
              </p:txBody>
            </p:sp>
            <p:sp>
              <p:nvSpPr>
                <p:cNvPr id="17896" name="Rectangle 1676"/>
                <p:cNvSpPr>
                  <a:spLocks noChangeArrowheads="1"/>
                </p:cNvSpPr>
                <p:nvPr/>
              </p:nvSpPr>
              <p:spPr bwMode="auto">
                <a:xfrm>
                  <a:off x="4203" y="2823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+valuePerPoint: Float</a:t>
                  </a:r>
                  <a:endParaRPr lang="en-US"/>
                </a:p>
              </p:txBody>
            </p:sp>
            <p:sp>
              <p:nvSpPr>
                <p:cNvPr id="17897" name="Rectangle 1677"/>
                <p:cNvSpPr>
                  <a:spLocks noChangeArrowheads="1"/>
                </p:cNvSpPr>
                <p:nvPr/>
              </p:nvSpPr>
              <p:spPr bwMode="auto">
                <a:xfrm>
                  <a:off x="4203" y="2842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+localValuePerPoint: Float</a:t>
                  </a:r>
                  <a:endParaRPr lang="en-US"/>
                </a:p>
              </p:txBody>
            </p:sp>
            <p:sp>
              <p:nvSpPr>
                <p:cNvPr id="17898" name="Rectangle 1678"/>
                <p:cNvSpPr>
                  <a:spLocks noChangeArrowheads="1"/>
                </p:cNvSpPr>
                <p:nvPr/>
              </p:nvSpPr>
              <p:spPr bwMode="auto">
                <a:xfrm>
                  <a:off x="4203" y="2862"/>
                  <a:ext cx="1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+spectralWidth: Float</a:t>
                  </a:r>
                  <a:endParaRPr lang="en-US"/>
                </a:p>
              </p:txBody>
            </p:sp>
            <p:sp>
              <p:nvSpPr>
                <p:cNvPr id="17899" name="Rectangle 1679"/>
                <p:cNvSpPr>
                  <a:spLocks noChangeArrowheads="1"/>
                </p:cNvSpPr>
                <p:nvPr/>
              </p:nvSpPr>
              <p:spPr bwMode="auto">
                <a:xfrm>
                  <a:off x="4203" y="2882"/>
                  <a:ext cx="1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+spectralWidthOrig: Float</a:t>
                  </a:r>
                  <a:endParaRPr lang="en-US"/>
                </a:p>
              </p:txBody>
            </p:sp>
            <p:sp>
              <p:nvSpPr>
                <p:cNvPr id="17900" name="Line 1680"/>
                <p:cNvSpPr>
                  <a:spLocks noChangeShapeType="1"/>
                </p:cNvSpPr>
                <p:nvPr/>
              </p:nvSpPr>
              <p:spPr bwMode="auto">
                <a:xfrm>
                  <a:off x="4203" y="2778"/>
                  <a:ext cx="2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01" name="Line 1681"/>
                <p:cNvSpPr>
                  <a:spLocks noChangeShapeType="1"/>
                </p:cNvSpPr>
                <p:nvPr/>
              </p:nvSpPr>
              <p:spPr bwMode="auto">
                <a:xfrm>
                  <a:off x="4203" y="2779"/>
                  <a:ext cx="2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02" name="Rectangle 1682"/>
                <p:cNvSpPr>
                  <a:spLocks noChangeArrowheads="1"/>
                </p:cNvSpPr>
                <p:nvPr/>
              </p:nvSpPr>
              <p:spPr bwMode="auto">
                <a:xfrm>
                  <a:off x="4203" y="2912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+getSpectralWidth()</a:t>
                  </a:r>
                  <a:endParaRPr lang="en-US"/>
                </a:p>
              </p:txBody>
            </p:sp>
            <p:sp>
              <p:nvSpPr>
                <p:cNvPr id="17903" name="Rectangle 1683"/>
                <p:cNvSpPr>
                  <a:spLocks noChangeArrowheads="1"/>
                </p:cNvSpPr>
                <p:nvPr/>
              </p:nvSpPr>
              <p:spPr bwMode="auto">
                <a:xfrm>
                  <a:off x="4203" y="2932"/>
                  <a:ext cx="18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+getSpectralWidthOrig()</a:t>
                  </a:r>
                  <a:endParaRPr lang="en-US"/>
                </a:p>
              </p:txBody>
            </p:sp>
            <p:sp>
              <p:nvSpPr>
                <p:cNvPr id="17904" name="Rectangle 1684"/>
                <p:cNvSpPr>
                  <a:spLocks noChangeArrowheads="1"/>
                </p:cNvSpPr>
                <p:nvPr/>
              </p:nvSpPr>
              <p:spPr bwMode="auto">
                <a:xfrm>
                  <a:off x="4203" y="2952"/>
                  <a:ext cx="15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+getValuePerPoint()</a:t>
                  </a:r>
                  <a:endParaRPr lang="en-US"/>
                </a:p>
              </p:txBody>
            </p:sp>
            <p:sp>
              <p:nvSpPr>
                <p:cNvPr id="17905" name="Rectangle 1685"/>
                <p:cNvSpPr>
                  <a:spLocks noChangeArrowheads="1"/>
                </p:cNvSpPr>
                <p:nvPr/>
              </p:nvSpPr>
              <p:spPr bwMode="auto">
                <a:xfrm>
                  <a:off x="4203" y="2971"/>
                  <a:ext cx="1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+pointToValue(point)</a:t>
                  </a:r>
                  <a:endParaRPr lang="en-US"/>
                </a:p>
              </p:txBody>
            </p:sp>
            <p:sp>
              <p:nvSpPr>
                <p:cNvPr id="17906" name="Rectangle 1686"/>
                <p:cNvSpPr>
                  <a:spLocks noChangeArrowheads="1"/>
                </p:cNvSpPr>
                <p:nvPr/>
              </p:nvSpPr>
              <p:spPr bwMode="auto">
                <a:xfrm>
                  <a:off x="4203" y="2991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+valueToPoint(value)</a:t>
                  </a:r>
                  <a:endParaRPr lang="en-US"/>
                </a:p>
              </p:txBody>
            </p:sp>
            <p:sp>
              <p:nvSpPr>
                <p:cNvPr id="17907" name="Line 1687"/>
                <p:cNvSpPr>
                  <a:spLocks noChangeShapeType="1"/>
                </p:cNvSpPr>
                <p:nvPr/>
              </p:nvSpPr>
              <p:spPr bwMode="auto">
                <a:xfrm>
                  <a:off x="4203" y="2907"/>
                  <a:ext cx="2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08" name="Line 1688"/>
                <p:cNvSpPr>
                  <a:spLocks noChangeShapeType="1"/>
                </p:cNvSpPr>
                <p:nvPr/>
              </p:nvSpPr>
              <p:spPr bwMode="auto">
                <a:xfrm>
                  <a:off x="4203" y="2908"/>
                  <a:ext cx="2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09" name="Rectangle 1689"/>
                <p:cNvSpPr>
                  <a:spLocks noChangeArrowheads="1"/>
                </p:cNvSpPr>
                <p:nvPr/>
              </p:nvSpPr>
              <p:spPr bwMode="auto">
                <a:xfrm>
                  <a:off x="3020" y="3037"/>
                  <a:ext cx="173" cy="137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0" name="Line 1690"/>
                <p:cNvSpPr>
                  <a:spLocks noChangeShapeType="1"/>
                </p:cNvSpPr>
                <p:nvPr/>
              </p:nvSpPr>
              <p:spPr bwMode="auto">
                <a:xfrm>
                  <a:off x="3021" y="3038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1" name="Line 1691"/>
                <p:cNvSpPr>
                  <a:spLocks noChangeShapeType="1"/>
                </p:cNvSpPr>
                <p:nvPr/>
              </p:nvSpPr>
              <p:spPr bwMode="auto">
                <a:xfrm>
                  <a:off x="3022" y="3038"/>
                  <a:ext cx="17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2" name="Line 1692"/>
                <p:cNvSpPr>
                  <a:spLocks noChangeShapeType="1"/>
                </p:cNvSpPr>
                <p:nvPr/>
              </p:nvSpPr>
              <p:spPr bwMode="auto">
                <a:xfrm>
                  <a:off x="3020" y="3037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3" name="Line 1693"/>
                <p:cNvSpPr>
                  <a:spLocks noChangeShapeType="1"/>
                </p:cNvSpPr>
                <p:nvPr/>
              </p:nvSpPr>
              <p:spPr bwMode="auto">
                <a:xfrm>
                  <a:off x="3021" y="3037"/>
                  <a:ext cx="17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4" name="Line 1694"/>
                <p:cNvSpPr>
                  <a:spLocks noChangeShapeType="1"/>
                </p:cNvSpPr>
                <p:nvPr/>
              </p:nvSpPr>
              <p:spPr bwMode="auto">
                <a:xfrm>
                  <a:off x="3021" y="3172"/>
                  <a:ext cx="1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5" name="Line 1695"/>
                <p:cNvSpPr>
                  <a:spLocks noChangeShapeType="1"/>
                </p:cNvSpPr>
                <p:nvPr/>
              </p:nvSpPr>
              <p:spPr bwMode="auto">
                <a:xfrm>
                  <a:off x="3192" y="3038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6" name="Line 1696"/>
                <p:cNvSpPr>
                  <a:spLocks noChangeShapeType="1"/>
                </p:cNvSpPr>
                <p:nvPr/>
              </p:nvSpPr>
              <p:spPr bwMode="auto">
                <a:xfrm>
                  <a:off x="3020" y="3174"/>
                  <a:ext cx="17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7" name="Line 1697"/>
                <p:cNvSpPr>
                  <a:spLocks noChangeShapeType="1"/>
                </p:cNvSpPr>
                <p:nvPr/>
              </p:nvSpPr>
              <p:spPr bwMode="auto">
                <a:xfrm>
                  <a:off x="3193" y="3037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18" name="Rectangle 1698"/>
                <p:cNvSpPr>
                  <a:spLocks noChangeArrowheads="1"/>
                </p:cNvSpPr>
                <p:nvPr/>
              </p:nvSpPr>
              <p:spPr bwMode="auto">
                <a:xfrm>
                  <a:off x="3024" y="3043"/>
                  <a:ext cx="1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ccp.nmr.Nmr.DataList</a:t>
                  </a:r>
                  <a:endParaRPr lang="en-US"/>
                </a:p>
              </p:txBody>
            </p:sp>
            <p:sp>
              <p:nvSpPr>
                <p:cNvPr id="17919" name="Rectangle 1699"/>
                <p:cNvSpPr>
                  <a:spLocks noChangeArrowheads="1"/>
                </p:cNvSpPr>
                <p:nvPr/>
              </p:nvSpPr>
              <p:spPr bwMode="auto">
                <a:xfrm>
                  <a:off x="3024" y="3068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920" name="Rectangle 1700"/>
                <p:cNvSpPr>
                  <a:spLocks noChangeArrowheads="1"/>
                </p:cNvSpPr>
                <p:nvPr/>
              </p:nvSpPr>
              <p:spPr bwMode="auto">
                <a:xfrm>
                  <a:off x="3024" y="3088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</a:t>
                  </a:r>
                  <a:endParaRPr lang="en-US"/>
                </a:p>
              </p:txBody>
            </p:sp>
            <p:sp>
              <p:nvSpPr>
                <p:cNvPr id="17921" name="Rectangle 1701"/>
                <p:cNvSpPr>
                  <a:spLocks noChangeArrowheads="1"/>
                </p:cNvSpPr>
                <p:nvPr/>
              </p:nvSpPr>
              <p:spPr bwMode="auto">
                <a:xfrm>
                  <a:off x="3024" y="3108"/>
                  <a:ext cx="1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+definition: String</a:t>
                  </a:r>
                  <a:endParaRPr lang="en-US"/>
                </a:p>
              </p:txBody>
            </p:sp>
            <p:sp>
              <p:nvSpPr>
                <p:cNvPr id="17922" name="Rectangle 1702"/>
                <p:cNvSpPr>
                  <a:spLocks noChangeArrowheads="1"/>
                </p:cNvSpPr>
                <p:nvPr/>
              </p:nvSpPr>
              <p:spPr bwMode="auto">
                <a:xfrm>
                  <a:off x="3024" y="3128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923" name="Line 1703"/>
                <p:cNvSpPr>
                  <a:spLocks noChangeShapeType="1"/>
                </p:cNvSpPr>
                <p:nvPr/>
              </p:nvSpPr>
              <p:spPr bwMode="auto">
                <a:xfrm>
                  <a:off x="3024" y="306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4" name="Line 1704"/>
                <p:cNvSpPr>
                  <a:spLocks noChangeShapeType="1"/>
                </p:cNvSpPr>
                <p:nvPr/>
              </p:nvSpPr>
              <p:spPr bwMode="auto">
                <a:xfrm>
                  <a:off x="3024" y="3065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5" name="Line 1705"/>
                <p:cNvSpPr>
                  <a:spLocks noChangeShapeType="1"/>
                </p:cNvSpPr>
                <p:nvPr/>
              </p:nvSpPr>
              <p:spPr bwMode="auto">
                <a:xfrm>
                  <a:off x="3024" y="315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6" name="Line 1706"/>
                <p:cNvSpPr>
                  <a:spLocks noChangeShapeType="1"/>
                </p:cNvSpPr>
                <p:nvPr/>
              </p:nvSpPr>
              <p:spPr bwMode="auto">
                <a:xfrm>
                  <a:off x="3024" y="3154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7" name="Line 1707"/>
                <p:cNvSpPr>
                  <a:spLocks noChangeShapeType="1"/>
                </p:cNvSpPr>
                <p:nvPr/>
              </p:nvSpPr>
              <p:spPr bwMode="auto">
                <a:xfrm flipH="1" flipV="1">
                  <a:off x="1817" y="3048"/>
                  <a:ext cx="1203" cy="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8" name="Freeform 1708"/>
                <p:cNvSpPr>
                  <a:spLocks/>
                </p:cNvSpPr>
                <p:nvPr/>
              </p:nvSpPr>
              <p:spPr bwMode="auto">
                <a:xfrm>
                  <a:off x="2995" y="3096"/>
                  <a:ext cx="25" cy="12"/>
                </a:xfrm>
                <a:custGeom>
                  <a:avLst/>
                  <a:gdLst>
                    <a:gd name="T0" fmla="*/ 25 w 25"/>
                    <a:gd name="T1" fmla="*/ 6 h 12"/>
                    <a:gd name="T2" fmla="*/ 12 w 25"/>
                    <a:gd name="T3" fmla="*/ 0 h 12"/>
                    <a:gd name="T4" fmla="*/ 0 w 25"/>
                    <a:gd name="T5" fmla="*/ 4 h 12"/>
                    <a:gd name="T6" fmla="*/ 12 w 25"/>
                    <a:gd name="T7" fmla="*/ 12 h 12"/>
                    <a:gd name="T8" fmla="*/ 25 w 25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6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2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29" name="Line 1709"/>
                <p:cNvSpPr>
                  <a:spLocks noChangeShapeType="1"/>
                </p:cNvSpPr>
                <p:nvPr/>
              </p:nvSpPr>
              <p:spPr bwMode="auto">
                <a:xfrm flipH="1" flipV="1">
                  <a:off x="3007" y="3096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30" name="Line 1710"/>
                <p:cNvSpPr>
                  <a:spLocks noChangeShapeType="1"/>
                </p:cNvSpPr>
                <p:nvPr/>
              </p:nvSpPr>
              <p:spPr bwMode="auto">
                <a:xfrm flipH="1">
                  <a:off x="2995" y="3096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31" name="Line 1711"/>
                <p:cNvSpPr>
                  <a:spLocks noChangeShapeType="1"/>
                </p:cNvSpPr>
                <p:nvPr/>
              </p:nvSpPr>
              <p:spPr bwMode="auto">
                <a:xfrm>
                  <a:off x="2995" y="3100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32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3007" y="3102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33" name="Rectangle 1713"/>
                <p:cNvSpPr>
                  <a:spLocks noChangeArrowheads="1"/>
                </p:cNvSpPr>
                <p:nvPr/>
              </p:nvSpPr>
              <p:spPr bwMode="auto">
                <a:xfrm>
                  <a:off x="2922" y="3063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4" name="Rectangle 1714"/>
                <p:cNvSpPr>
                  <a:spLocks noChangeArrowheads="1"/>
                </p:cNvSpPr>
                <p:nvPr/>
              </p:nvSpPr>
              <p:spPr bwMode="auto">
                <a:xfrm>
                  <a:off x="2922" y="3063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935" name="Rectangle 1715"/>
                <p:cNvSpPr>
                  <a:spLocks noChangeArrowheads="1"/>
                </p:cNvSpPr>
                <p:nvPr/>
              </p:nvSpPr>
              <p:spPr bwMode="auto">
                <a:xfrm>
                  <a:off x="1834" y="3068"/>
                  <a:ext cx="9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6" name="Rectangle 1716"/>
                <p:cNvSpPr>
                  <a:spLocks noChangeArrowheads="1"/>
                </p:cNvSpPr>
                <p:nvPr/>
              </p:nvSpPr>
              <p:spPr bwMode="auto">
                <a:xfrm>
                  <a:off x="1834" y="3068"/>
                  <a:ext cx="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+derivations</a:t>
                  </a:r>
                  <a:endParaRPr lang="en-US"/>
                </a:p>
              </p:txBody>
            </p:sp>
            <p:sp>
              <p:nvSpPr>
                <p:cNvPr id="17937" name="Rectangle 1717"/>
                <p:cNvSpPr>
                  <a:spLocks noChangeArrowheads="1"/>
                </p:cNvSpPr>
                <p:nvPr/>
              </p:nvSpPr>
              <p:spPr bwMode="auto">
                <a:xfrm>
                  <a:off x="2987" y="311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8" name="Rectangle 1718"/>
                <p:cNvSpPr>
                  <a:spLocks noChangeArrowheads="1"/>
                </p:cNvSpPr>
                <p:nvPr/>
              </p:nvSpPr>
              <p:spPr bwMode="auto">
                <a:xfrm>
                  <a:off x="2987" y="311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939" name="Rectangle 1719"/>
                <p:cNvSpPr>
                  <a:spLocks noChangeArrowheads="1"/>
                </p:cNvSpPr>
                <p:nvPr/>
              </p:nvSpPr>
              <p:spPr bwMode="auto">
                <a:xfrm>
                  <a:off x="1837" y="301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0" name="Rectangle 1720"/>
                <p:cNvSpPr>
                  <a:spLocks noChangeArrowheads="1"/>
                </p:cNvSpPr>
                <p:nvPr/>
              </p:nvSpPr>
              <p:spPr bwMode="auto">
                <a:xfrm>
                  <a:off x="1837" y="301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941" name="Rectangle 1721"/>
                <p:cNvSpPr>
                  <a:spLocks noChangeArrowheads="1"/>
                </p:cNvSpPr>
                <p:nvPr/>
              </p:nvSpPr>
              <p:spPr bwMode="auto">
                <a:xfrm>
                  <a:off x="5028" y="1673"/>
                  <a:ext cx="174" cy="137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2" name="Line 1722"/>
                <p:cNvSpPr>
                  <a:spLocks noChangeShapeType="1"/>
                </p:cNvSpPr>
                <p:nvPr/>
              </p:nvSpPr>
              <p:spPr bwMode="auto">
                <a:xfrm>
                  <a:off x="5030" y="167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3" name="Line 1723"/>
                <p:cNvSpPr>
                  <a:spLocks noChangeShapeType="1"/>
                </p:cNvSpPr>
                <p:nvPr/>
              </p:nvSpPr>
              <p:spPr bwMode="auto">
                <a:xfrm>
                  <a:off x="5031" y="1674"/>
                  <a:ext cx="17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4" name="Line 1724"/>
                <p:cNvSpPr>
                  <a:spLocks noChangeShapeType="1"/>
                </p:cNvSpPr>
                <p:nvPr/>
              </p:nvSpPr>
              <p:spPr bwMode="auto">
                <a:xfrm>
                  <a:off x="5028" y="1673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5" name="Line 1725"/>
                <p:cNvSpPr>
                  <a:spLocks noChangeShapeType="1"/>
                </p:cNvSpPr>
                <p:nvPr/>
              </p:nvSpPr>
              <p:spPr bwMode="auto">
                <a:xfrm>
                  <a:off x="5030" y="1673"/>
                  <a:ext cx="17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6" name="Line 1726"/>
                <p:cNvSpPr>
                  <a:spLocks noChangeShapeType="1"/>
                </p:cNvSpPr>
                <p:nvPr/>
              </p:nvSpPr>
              <p:spPr bwMode="auto">
                <a:xfrm>
                  <a:off x="5030" y="1808"/>
                  <a:ext cx="1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7" name="Line 1727"/>
                <p:cNvSpPr>
                  <a:spLocks noChangeShapeType="1"/>
                </p:cNvSpPr>
                <p:nvPr/>
              </p:nvSpPr>
              <p:spPr bwMode="auto">
                <a:xfrm>
                  <a:off x="5201" y="167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8" name="Line 1728"/>
                <p:cNvSpPr>
                  <a:spLocks noChangeShapeType="1"/>
                </p:cNvSpPr>
                <p:nvPr/>
              </p:nvSpPr>
              <p:spPr bwMode="auto">
                <a:xfrm>
                  <a:off x="5028" y="1810"/>
                  <a:ext cx="17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49" name="Line 1729"/>
                <p:cNvSpPr>
                  <a:spLocks noChangeShapeType="1"/>
                </p:cNvSpPr>
                <p:nvPr/>
              </p:nvSpPr>
              <p:spPr bwMode="auto">
                <a:xfrm>
                  <a:off x="5202" y="1673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50" name="Rectangle 1730"/>
                <p:cNvSpPr>
                  <a:spLocks noChangeArrowheads="1"/>
                </p:cNvSpPr>
                <p:nvPr/>
              </p:nvSpPr>
              <p:spPr bwMode="auto">
                <a:xfrm>
                  <a:off x="5033" y="1679"/>
                  <a:ext cx="1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ccp.nmr.Nmr.DataList</a:t>
                  </a:r>
                  <a:endParaRPr lang="en-US"/>
                </a:p>
              </p:txBody>
            </p:sp>
            <p:sp>
              <p:nvSpPr>
                <p:cNvPr id="17951" name="Rectangle 1731"/>
                <p:cNvSpPr>
                  <a:spLocks noChangeArrowheads="1"/>
                </p:cNvSpPr>
                <p:nvPr/>
              </p:nvSpPr>
              <p:spPr bwMode="auto">
                <a:xfrm>
                  <a:off x="5033" y="1704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952" name="Rectangle 1732"/>
                <p:cNvSpPr>
                  <a:spLocks noChangeArrowheads="1"/>
                </p:cNvSpPr>
                <p:nvPr/>
              </p:nvSpPr>
              <p:spPr bwMode="auto">
                <a:xfrm>
                  <a:off x="5033" y="1724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</a:t>
                  </a:r>
                  <a:endParaRPr lang="en-US"/>
                </a:p>
              </p:txBody>
            </p:sp>
            <p:sp>
              <p:nvSpPr>
                <p:cNvPr id="17953" name="Rectangle 1733"/>
                <p:cNvSpPr>
                  <a:spLocks noChangeArrowheads="1"/>
                </p:cNvSpPr>
                <p:nvPr/>
              </p:nvSpPr>
              <p:spPr bwMode="auto">
                <a:xfrm>
                  <a:off x="5033" y="1744"/>
                  <a:ext cx="1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+definition: String</a:t>
                  </a:r>
                  <a:endParaRPr lang="en-US"/>
                </a:p>
              </p:txBody>
            </p:sp>
            <p:sp>
              <p:nvSpPr>
                <p:cNvPr id="17954" name="Rectangle 1734"/>
                <p:cNvSpPr>
                  <a:spLocks noChangeArrowheads="1"/>
                </p:cNvSpPr>
                <p:nvPr/>
              </p:nvSpPr>
              <p:spPr bwMode="auto">
                <a:xfrm>
                  <a:off x="5033" y="1764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955" name="Line 1735"/>
                <p:cNvSpPr>
                  <a:spLocks noChangeShapeType="1"/>
                </p:cNvSpPr>
                <p:nvPr/>
              </p:nvSpPr>
              <p:spPr bwMode="auto">
                <a:xfrm>
                  <a:off x="5033" y="1699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56" name="Line 1736"/>
                <p:cNvSpPr>
                  <a:spLocks noChangeShapeType="1"/>
                </p:cNvSpPr>
                <p:nvPr/>
              </p:nvSpPr>
              <p:spPr bwMode="auto">
                <a:xfrm>
                  <a:off x="5033" y="1700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57" name="Line 1737"/>
                <p:cNvSpPr>
                  <a:spLocks noChangeShapeType="1"/>
                </p:cNvSpPr>
                <p:nvPr/>
              </p:nvSpPr>
              <p:spPr bwMode="auto">
                <a:xfrm>
                  <a:off x="5033" y="1788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58" name="Line 1738"/>
                <p:cNvSpPr>
                  <a:spLocks noChangeShapeType="1"/>
                </p:cNvSpPr>
                <p:nvPr/>
              </p:nvSpPr>
              <p:spPr bwMode="auto">
                <a:xfrm>
                  <a:off x="5033" y="1790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59" name="Rectangle 1739"/>
                <p:cNvSpPr>
                  <a:spLocks noChangeArrowheads="1"/>
                </p:cNvSpPr>
                <p:nvPr/>
              </p:nvSpPr>
              <p:spPr bwMode="auto">
                <a:xfrm>
                  <a:off x="3578" y="3446"/>
                  <a:ext cx="297" cy="373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0" name="Line 1740"/>
                <p:cNvSpPr>
                  <a:spLocks noChangeShapeType="1"/>
                </p:cNvSpPr>
                <p:nvPr/>
              </p:nvSpPr>
              <p:spPr bwMode="auto">
                <a:xfrm>
                  <a:off x="3579" y="3448"/>
                  <a:ext cx="1" cy="36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1" name="Line 1741"/>
                <p:cNvSpPr>
                  <a:spLocks noChangeShapeType="1"/>
                </p:cNvSpPr>
                <p:nvPr/>
              </p:nvSpPr>
              <p:spPr bwMode="auto">
                <a:xfrm>
                  <a:off x="3580" y="3448"/>
                  <a:ext cx="29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2" name="Line 1742"/>
                <p:cNvSpPr>
                  <a:spLocks noChangeShapeType="1"/>
                </p:cNvSpPr>
                <p:nvPr/>
              </p:nvSpPr>
              <p:spPr bwMode="auto">
                <a:xfrm>
                  <a:off x="3578" y="3446"/>
                  <a:ext cx="1" cy="373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3" name="Line 1743"/>
                <p:cNvSpPr>
                  <a:spLocks noChangeShapeType="1"/>
                </p:cNvSpPr>
                <p:nvPr/>
              </p:nvSpPr>
              <p:spPr bwMode="auto">
                <a:xfrm>
                  <a:off x="3579" y="3446"/>
                  <a:ext cx="29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4" name="Line 1744"/>
                <p:cNvSpPr>
                  <a:spLocks noChangeShapeType="1"/>
                </p:cNvSpPr>
                <p:nvPr/>
              </p:nvSpPr>
              <p:spPr bwMode="auto">
                <a:xfrm>
                  <a:off x="3579" y="3817"/>
                  <a:ext cx="29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5" name="Line 1745"/>
                <p:cNvSpPr>
                  <a:spLocks noChangeShapeType="1"/>
                </p:cNvSpPr>
                <p:nvPr/>
              </p:nvSpPr>
              <p:spPr bwMode="auto">
                <a:xfrm>
                  <a:off x="3874" y="3448"/>
                  <a:ext cx="1" cy="36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6" name="Line 1746"/>
                <p:cNvSpPr>
                  <a:spLocks noChangeShapeType="1"/>
                </p:cNvSpPr>
                <p:nvPr/>
              </p:nvSpPr>
              <p:spPr bwMode="auto">
                <a:xfrm>
                  <a:off x="3578" y="3819"/>
                  <a:ext cx="297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7" name="Line 1747"/>
                <p:cNvSpPr>
                  <a:spLocks noChangeShapeType="1"/>
                </p:cNvSpPr>
                <p:nvPr/>
              </p:nvSpPr>
              <p:spPr bwMode="auto">
                <a:xfrm>
                  <a:off x="3875" y="3446"/>
                  <a:ext cx="1" cy="373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68" name="Rectangle 1748"/>
                <p:cNvSpPr>
                  <a:spLocks noChangeArrowheads="1"/>
                </p:cNvSpPr>
                <p:nvPr/>
              </p:nvSpPr>
              <p:spPr bwMode="auto">
                <a:xfrm>
                  <a:off x="3633" y="3453"/>
                  <a:ext cx="2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ccp.nmr.Nmr.DataSource</a:t>
                  </a:r>
                  <a:endParaRPr lang="en-US"/>
                </a:p>
              </p:txBody>
            </p:sp>
            <p:sp>
              <p:nvSpPr>
                <p:cNvPr id="17969" name="Rectangle 1749"/>
                <p:cNvSpPr>
                  <a:spLocks noChangeArrowheads="1"/>
                </p:cNvSpPr>
                <p:nvPr/>
              </p:nvSpPr>
              <p:spPr bwMode="auto">
                <a:xfrm>
                  <a:off x="3582" y="3477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970" name="Rectangle 1750"/>
                <p:cNvSpPr>
                  <a:spLocks noChangeArrowheads="1"/>
                </p:cNvSpPr>
                <p:nvPr/>
              </p:nvSpPr>
              <p:spPr bwMode="auto">
                <a:xfrm>
                  <a:off x="3582" y="3497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971" name="Rectangle 1751"/>
                <p:cNvSpPr>
                  <a:spLocks noChangeArrowheads="1"/>
                </p:cNvSpPr>
                <p:nvPr/>
              </p:nvSpPr>
              <p:spPr bwMode="auto">
                <a:xfrm>
                  <a:off x="3582" y="3517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+numDim: Int</a:t>
                  </a:r>
                  <a:endParaRPr lang="en-US"/>
                </a:p>
              </p:txBody>
            </p:sp>
            <p:sp>
              <p:nvSpPr>
                <p:cNvPr id="17972" name="Rectangle 1752"/>
                <p:cNvSpPr>
                  <a:spLocks noChangeArrowheads="1"/>
                </p:cNvSpPr>
                <p:nvPr/>
              </p:nvSpPr>
              <p:spPr bwMode="auto">
                <a:xfrm>
                  <a:off x="3582" y="3537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+scale: Float = 1.0</a:t>
                  </a:r>
                  <a:endParaRPr lang="en-US"/>
                </a:p>
              </p:txBody>
            </p:sp>
            <p:sp>
              <p:nvSpPr>
                <p:cNvPr id="17973" name="Rectangle 1753"/>
                <p:cNvSpPr>
                  <a:spLocks noChangeArrowheads="1"/>
                </p:cNvSpPr>
                <p:nvPr/>
              </p:nvSpPr>
              <p:spPr bwMode="auto">
                <a:xfrm>
                  <a:off x="3582" y="3557"/>
                  <a:ext cx="22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+noiseLevel: NonNegativeFloat</a:t>
                  </a:r>
                  <a:endParaRPr lang="en-US"/>
                </a:p>
              </p:txBody>
            </p:sp>
            <p:sp>
              <p:nvSpPr>
                <p:cNvPr id="17974" name="Rectangle 1754"/>
                <p:cNvSpPr>
                  <a:spLocks noChangeArrowheads="1"/>
                </p:cNvSpPr>
                <p:nvPr/>
              </p:nvSpPr>
              <p:spPr bwMode="auto">
                <a:xfrm>
                  <a:off x="3582" y="3577"/>
                  <a:ext cx="2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+signalLevel: NonNegativeFloat</a:t>
                  </a:r>
                  <a:endParaRPr lang="en-US"/>
                </a:p>
              </p:txBody>
            </p:sp>
            <p:sp>
              <p:nvSpPr>
                <p:cNvPr id="17975" name="Rectangle 1755"/>
                <p:cNvSpPr>
                  <a:spLocks noChangeArrowheads="1"/>
                </p:cNvSpPr>
                <p:nvPr/>
              </p:nvSpPr>
              <p:spPr bwMode="auto">
                <a:xfrm>
                  <a:off x="3582" y="3596"/>
                  <a:ext cx="2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+snRatio: NonNegativeFloat</a:t>
                  </a:r>
                  <a:endParaRPr lang="en-US"/>
                </a:p>
              </p:txBody>
            </p:sp>
            <p:sp>
              <p:nvSpPr>
                <p:cNvPr id="17976" name="Rectangle 1756"/>
                <p:cNvSpPr>
                  <a:spLocks noChangeArrowheads="1"/>
                </p:cNvSpPr>
                <p:nvPr/>
              </p:nvSpPr>
              <p:spPr bwMode="auto">
                <a:xfrm>
                  <a:off x="3582" y="3616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String</a:t>
                  </a:r>
                  <a:endParaRPr lang="en-US"/>
                </a:p>
              </p:txBody>
            </p:sp>
            <p:sp>
              <p:nvSpPr>
                <p:cNvPr id="17977" name="Rectangle 1757"/>
                <p:cNvSpPr>
                  <a:spLocks noChangeArrowheads="1"/>
                </p:cNvSpPr>
                <p:nvPr/>
              </p:nvSpPr>
              <p:spPr bwMode="auto">
                <a:xfrm>
                  <a:off x="3582" y="3636"/>
                  <a:ext cx="2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+isNormalStorage: Boolean = True</a:t>
                  </a:r>
                  <a:endParaRPr lang="en-US"/>
                </a:p>
              </p:txBody>
            </p:sp>
            <p:sp>
              <p:nvSpPr>
                <p:cNvPr id="17978" name="Rectangle 1758"/>
                <p:cNvSpPr>
                  <a:spLocks noChangeArrowheads="1"/>
                </p:cNvSpPr>
                <p:nvPr/>
              </p:nvSpPr>
              <p:spPr bwMode="auto">
                <a:xfrm>
                  <a:off x="3582" y="3656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+storageDetails: String</a:t>
                  </a:r>
                  <a:endParaRPr lang="en-US"/>
                </a:p>
              </p:txBody>
            </p:sp>
            <p:sp>
              <p:nvSpPr>
                <p:cNvPr id="17979" name="Rectangle 1759"/>
                <p:cNvSpPr>
                  <a:spLocks noChangeArrowheads="1"/>
                </p:cNvSpPr>
                <p:nvPr/>
              </p:nvSpPr>
              <p:spPr bwMode="auto">
                <a:xfrm>
                  <a:off x="3582" y="3676"/>
                  <a:ext cx="24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+dataType: DataSourceDataType</a:t>
                  </a:r>
                  <a:endParaRPr lang="en-US"/>
                </a:p>
              </p:txBody>
            </p:sp>
            <p:sp>
              <p:nvSpPr>
                <p:cNvPr id="17980" name="Rectangle 1760"/>
                <p:cNvSpPr>
                  <a:spLocks noChangeArrowheads="1"/>
                </p:cNvSpPr>
                <p:nvPr/>
              </p:nvSpPr>
              <p:spPr bwMode="auto">
                <a:xfrm>
                  <a:off x="3582" y="3696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+isSimulated: Boolean = False</a:t>
                  </a:r>
                  <a:endParaRPr lang="en-US"/>
                </a:p>
              </p:txBody>
            </p:sp>
            <p:sp>
              <p:nvSpPr>
                <p:cNvPr id="17981" name="Rectangle 1761"/>
                <p:cNvSpPr>
                  <a:spLocks noChangeArrowheads="1"/>
                </p:cNvSpPr>
                <p:nvPr/>
              </p:nvSpPr>
              <p:spPr bwMode="auto">
                <a:xfrm>
                  <a:off x="3582" y="3715"/>
                  <a:ext cx="1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+recordNumber: Int = 0</a:t>
                  </a:r>
                  <a:endParaRPr lang="en-US"/>
                </a:p>
              </p:txBody>
            </p:sp>
            <p:sp>
              <p:nvSpPr>
                <p:cNvPr id="17982" name="Rectangle 1762"/>
                <p:cNvSpPr>
                  <a:spLocks noChangeArrowheads="1"/>
                </p:cNvSpPr>
                <p:nvPr/>
              </p:nvSpPr>
              <p:spPr bwMode="auto">
                <a:xfrm>
                  <a:off x="3582" y="3735"/>
                  <a:ext cx="2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+numShapes: NonNegativeInt = 0</a:t>
                  </a:r>
                  <a:endParaRPr lang="en-US"/>
                </a:p>
              </p:txBody>
            </p:sp>
            <p:sp>
              <p:nvSpPr>
                <p:cNvPr id="17983" name="Rectangle 1763"/>
                <p:cNvSpPr>
                  <a:spLocks noChangeArrowheads="1"/>
                </p:cNvSpPr>
                <p:nvPr/>
              </p:nvSpPr>
              <p:spPr bwMode="auto">
                <a:xfrm>
                  <a:off x="3582" y="3755"/>
                  <a:ext cx="29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+numSparsePoints: NonNegativeInt = 0</a:t>
                  </a:r>
                  <a:endParaRPr lang="en-US"/>
                </a:p>
              </p:txBody>
            </p:sp>
            <p:sp>
              <p:nvSpPr>
                <p:cNvPr id="17984" name="Line 1764"/>
                <p:cNvSpPr>
                  <a:spLocks noChangeShapeType="1"/>
                </p:cNvSpPr>
                <p:nvPr/>
              </p:nvSpPr>
              <p:spPr bwMode="auto">
                <a:xfrm>
                  <a:off x="3582" y="3473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85" name="Line 1765"/>
                <p:cNvSpPr>
                  <a:spLocks noChangeShapeType="1"/>
                </p:cNvSpPr>
                <p:nvPr/>
              </p:nvSpPr>
              <p:spPr bwMode="auto">
                <a:xfrm>
                  <a:off x="3582" y="3474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86" name="Rectangle 1766"/>
                <p:cNvSpPr>
                  <a:spLocks noChangeArrowheads="1"/>
                </p:cNvSpPr>
                <p:nvPr/>
              </p:nvSpPr>
              <p:spPr bwMode="auto">
                <a:xfrm>
                  <a:off x="3582" y="3785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+getSnRatio()</a:t>
                  </a:r>
                  <a:endParaRPr lang="en-US"/>
                </a:p>
              </p:txBody>
            </p:sp>
            <p:sp>
              <p:nvSpPr>
                <p:cNvPr id="17987" name="Line 1767"/>
                <p:cNvSpPr>
                  <a:spLocks noChangeShapeType="1"/>
                </p:cNvSpPr>
                <p:nvPr/>
              </p:nvSpPr>
              <p:spPr bwMode="auto">
                <a:xfrm>
                  <a:off x="3582" y="3780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88" name="Line 1768"/>
                <p:cNvSpPr>
                  <a:spLocks noChangeShapeType="1"/>
                </p:cNvSpPr>
                <p:nvPr/>
              </p:nvSpPr>
              <p:spPr bwMode="auto">
                <a:xfrm>
                  <a:off x="3582" y="3781"/>
                  <a:ext cx="2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89" name="Line 1769"/>
                <p:cNvSpPr>
                  <a:spLocks noChangeShapeType="1"/>
                </p:cNvSpPr>
                <p:nvPr/>
              </p:nvSpPr>
              <p:spPr bwMode="auto">
                <a:xfrm>
                  <a:off x="3857" y="3819"/>
                  <a:ext cx="1" cy="3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90" name="Line 1770"/>
                <p:cNvSpPr>
                  <a:spLocks noChangeShapeType="1"/>
                </p:cNvSpPr>
                <p:nvPr/>
              </p:nvSpPr>
              <p:spPr bwMode="auto">
                <a:xfrm>
                  <a:off x="3857" y="3856"/>
                  <a:ext cx="5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91" name="Line 1771"/>
                <p:cNvSpPr>
                  <a:spLocks noChangeShapeType="1"/>
                </p:cNvSpPr>
                <p:nvPr/>
              </p:nvSpPr>
              <p:spPr bwMode="auto">
                <a:xfrm flipV="1">
                  <a:off x="3912" y="3800"/>
                  <a:ext cx="1" cy="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92" name="Line 1772"/>
                <p:cNvSpPr>
                  <a:spLocks noChangeShapeType="1"/>
                </p:cNvSpPr>
                <p:nvPr/>
              </p:nvSpPr>
              <p:spPr bwMode="auto">
                <a:xfrm flipH="1">
                  <a:off x="3875" y="3800"/>
                  <a:ext cx="3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93" name="Rectangle 1773"/>
                <p:cNvSpPr>
                  <a:spLocks noChangeArrowheads="1"/>
                </p:cNvSpPr>
                <p:nvPr/>
              </p:nvSpPr>
              <p:spPr bwMode="auto">
                <a:xfrm>
                  <a:off x="3714" y="3837"/>
                  <a:ext cx="12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4" name="Rectangle 1774"/>
                <p:cNvSpPr>
                  <a:spLocks noChangeArrowheads="1"/>
                </p:cNvSpPr>
                <p:nvPr/>
              </p:nvSpPr>
              <p:spPr bwMode="auto">
                <a:xfrm>
                  <a:off x="3714" y="3837"/>
                  <a:ext cx="1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+processedFrom</a:t>
                  </a:r>
                  <a:endParaRPr lang="en-US"/>
                </a:p>
              </p:txBody>
            </p:sp>
            <p:sp>
              <p:nvSpPr>
                <p:cNvPr id="17995" name="Rectangle 1775"/>
                <p:cNvSpPr>
                  <a:spLocks noChangeArrowheads="1"/>
                </p:cNvSpPr>
                <p:nvPr/>
              </p:nvSpPr>
              <p:spPr bwMode="auto">
                <a:xfrm>
                  <a:off x="3894" y="3819"/>
                  <a:ext cx="105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6" name="Rectangle 1776"/>
                <p:cNvSpPr>
                  <a:spLocks noChangeArrowheads="1"/>
                </p:cNvSpPr>
                <p:nvPr/>
              </p:nvSpPr>
              <p:spPr bwMode="auto">
                <a:xfrm>
                  <a:off x="3894" y="3818"/>
                  <a:ext cx="10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+processedTo</a:t>
                  </a:r>
                  <a:endParaRPr lang="en-US"/>
                </a:p>
              </p:txBody>
            </p:sp>
            <p:sp>
              <p:nvSpPr>
                <p:cNvPr id="17997" name="Rectangle 1777"/>
                <p:cNvSpPr>
                  <a:spLocks noChangeArrowheads="1"/>
                </p:cNvSpPr>
                <p:nvPr/>
              </p:nvSpPr>
              <p:spPr bwMode="auto">
                <a:xfrm>
                  <a:off x="3894" y="376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8" name="Rectangle 1778"/>
                <p:cNvSpPr>
                  <a:spLocks noChangeArrowheads="1"/>
                </p:cNvSpPr>
                <p:nvPr/>
              </p:nvSpPr>
              <p:spPr bwMode="auto">
                <a:xfrm>
                  <a:off x="3894" y="376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999" name="Line 1779"/>
                <p:cNvSpPr>
                  <a:spLocks noChangeShapeType="1"/>
                </p:cNvSpPr>
                <p:nvPr/>
              </p:nvSpPr>
              <p:spPr bwMode="auto">
                <a:xfrm flipH="1">
                  <a:off x="3737" y="3310"/>
                  <a:ext cx="9" cy="1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0" name="Freeform 1780"/>
                <p:cNvSpPr>
                  <a:spLocks/>
                </p:cNvSpPr>
                <p:nvPr/>
              </p:nvSpPr>
              <p:spPr bwMode="auto">
                <a:xfrm>
                  <a:off x="3733" y="3422"/>
                  <a:ext cx="12" cy="24"/>
                </a:xfrm>
                <a:custGeom>
                  <a:avLst/>
                  <a:gdLst>
                    <a:gd name="T0" fmla="*/ 4 w 12"/>
                    <a:gd name="T1" fmla="*/ 24 h 24"/>
                    <a:gd name="T2" fmla="*/ 12 w 12"/>
                    <a:gd name="T3" fmla="*/ 12 h 24"/>
                    <a:gd name="T4" fmla="*/ 6 w 12"/>
                    <a:gd name="T5" fmla="*/ 0 h 24"/>
                    <a:gd name="T6" fmla="*/ 0 w 12"/>
                    <a:gd name="T7" fmla="*/ 12 h 24"/>
                    <a:gd name="T8" fmla="*/ 4 w 12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4" y="24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1" name="Line 1781"/>
                <p:cNvSpPr>
                  <a:spLocks noChangeShapeType="1"/>
                </p:cNvSpPr>
                <p:nvPr/>
              </p:nvSpPr>
              <p:spPr bwMode="auto">
                <a:xfrm flipV="1">
                  <a:off x="3737" y="3434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2" name="Line 1782"/>
                <p:cNvSpPr>
                  <a:spLocks noChangeShapeType="1"/>
                </p:cNvSpPr>
                <p:nvPr/>
              </p:nvSpPr>
              <p:spPr bwMode="auto">
                <a:xfrm flipH="1" flipV="1">
                  <a:off x="3739" y="3422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3" name="Line 1783"/>
                <p:cNvSpPr>
                  <a:spLocks noChangeShapeType="1"/>
                </p:cNvSpPr>
                <p:nvPr/>
              </p:nvSpPr>
              <p:spPr bwMode="auto">
                <a:xfrm flipH="1">
                  <a:off x="3733" y="3422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4" name="Line 1784"/>
                <p:cNvSpPr>
                  <a:spLocks noChangeShapeType="1"/>
                </p:cNvSpPr>
                <p:nvPr/>
              </p:nvSpPr>
              <p:spPr bwMode="auto">
                <a:xfrm>
                  <a:off x="3733" y="3434"/>
                  <a:ext cx="4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05" name="Rectangle 1785"/>
                <p:cNvSpPr>
                  <a:spLocks noChangeArrowheads="1"/>
                </p:cNvSpPr>
                <p:nvPr/>
              </p:nvSpPr>
              <p:spPr bwMode="auto">
                <a:xfrm>
                  <a:off x="3646" y="3329"/>
                  <a:ext cx="8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6" name="Rectangle 1786"/>
                <p:cNvSpPr>
                  <a:spLocks noChangeArrowheads="1"/>
                </p:cNvSpPr>
                <p:nvPr/>
              </p:nvSpPr>
              <p:spPr bwMode="auto">
                <a:xfrm>
                  <a:off x="3646" y="3329"/>
                  <a:ext cx="8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+dataDims</a:t>
                  </a:r>
                  <a:endParaRPr lang="en-US"/>
                </a:p>
              </p:txBody>
            </p:sp>
            <p:sp>
              <p:nvSpPr>
                <p:cNvPr id="18007" name="Rectangle 1787"/>
                <p:cNvSpPr>
                  <a:spLocks noChangeArrowheads="1"/>
                </p:cNvSpPr>
                <p:nvPr/>
              </p:nvSpPr>
              <p:spPr bwMode="auto">
                <a:xfrm>
                  <a:off x="3764" y="332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8" name="Rectangle 1788"/>
                <p:cNvSpPr>
                  <a:spLocks noChangeArrowheads="1"/>
                </p:cNvSpPr>
                <p:nvPr/>
              </p:nvSpPr>
              <p:spPr bwMode="auto">
                <a:xfrm>
                  <a:off x="3764" y="332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8009" name="Rectangle 1789"/>
                <p:cNvSpPr>
                  <a:spLocks noChangeArrowheads="1"/>
                </p:cNvSpPr>
                <p:nvPr/>
              </p:nvSpPr>
              <p:spPr bwMode="auto">
                <a:xfrm>
                  <a:off x="3708" y="340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0" name="Rectangle 1790"/>
                <p:cNvSpPr>
                  <a:spLocks noChangeArrowheads="1"/>
                </p:cNvSpPr>
                <p:nvPr/>
              </p:nvSpPr>
              <p:spPr bwMode="auto">
                <a:xfrm>
                  <a:off x="3708" y="340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8011" name="Rectangle 1791"/>
                <p:cNvSpPr>
                  <a:spLocks noChangeArrowheads="1"/>
                </p:cNvSpPr>
                <p:nvPr/>
              </p:nvSpPr>
              <p:spPr bwMode="auto">
                <a:xfrm>
                  <a:off x="3230" y="3533"/>
                  <a:ext cx="248" cy="75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2" name="Line 1792"/>
                <p:cNvSpPr>
                  <a:spLocks noChangeShapeType="1"/>
                </p:cNvSpPr>
                <p:nvPr/>
              </p:nvSpPr>
              <p:spPr bwMode="auto">
                <a:xfrm>
                  <a:off x="3232" y="3535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3" name="Line 1793"/>
                <p:cNvSpPr>
                  <a:spLocks noChangeShapeType="1"/>
                </p:cNvSpPr>
                <p:nvPr/>
              </p:nvSpPr>
              <p:spPr bwMode="auto">
                <a:xfrm>
                  <a:off x="3233" y="3535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4" name="Line 1794"/>
                <p:cNvSpPr>
                  <a:spLocks noChangeShapeType="1"/>
                </p:cNvSpPr>
                <p:nvPr/>
              </p:nvSpPr>
              <p:spPr bwMode="auto">
                <a:xfrm>
                  <a:off x="3230" y="3533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5" name="Line 1795"/>
                <p:cNvSpPr>
                  <a:spLocks noChangeShapeType="1"/>
                </p:cNvSpPr>
                <p:nvPr/>
              </p:nvSpPr>
              <p:spPr bwMode="auto">
                <a:xfrm>
                  <a:off x="3232" y="3533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6" name="Line 1796"/>
                <p:cNvSpPr>
                  <a:spLocks noChangeShapeType="1"/>
                </p:cNvSpPr>
                <p:nvPr/>
              </p:nvSpPr>
              <p:spPr bwMode="auto">
                <a:xfrm>
                  <a:off x="3232" y="3606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7" name="Line 1797"/>
                <p:cNvSpPr>
                  <a:spLocks noChangeShapeType="1"/>
                </p:cNvSpPr>
                <p:nvPr/>
              </p:nvSpPr>
              <p:spPr bwMode="auto">
                <a:xfrm>
                  <a:off x="3477" y="3535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8" name="Line 1798"/>
                <p:cNvSpPr>
                  <a:spLocks noChangeShapeType="1"/>
                </p:cNvSpPr>
                <p:nvPr/>
              </p:nvSpPr>
              <p:spPr bwMode="auto">
                <a:xfrm>
                  <a:off x="3230" y="3608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19" name="Line 1799"/>
                <p:cNvSpPr>
                  <a:spLocks noChangeShapeType="1"/>
                </p:cNvSpPr>
                <p:nvPr/>
              </p:nvSpPr>
              <p:spPr bwMode="auto">
                <a:xfrm>
                  <a:off x="3478" y="3533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0" name="Rectangle 1800"/>
                <p:cNvSpPr>
                  <a:spLocks noChangeArrowheads="1"/>
                </p:cNvSpPr>
                <p:nvPr/>
              </p:nvSpPr>
              <p:spPr bwMode="auto">
                <a:xfrm>
                  <a:off x="3238" y="3539"/>
                  <a:ext cx="2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ccp.nmr.Nmr.DataSourceImage</a:t>
                  </a:r>
                  <a:endParaRPr lang="en-US"/>
                </a:p>
              </p:txBody>
            </p:sp>
            <p:sp>
              <p:nvSpPr>
                <p:cNvPr id="18021" name="Rectangle 1801"/>
                <p:cNvSpPr>
                  <a:spLocks noChangeArrowheads="1"/>
                </p:cNvSpPr>
                <p:nvPr/>
              </p:nvSpPr>
              <p:spPr bwMode="auto">
                <a:xfrm>
                  <a:off x="3235" y="3564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8022" name="Line 1802"/>
                <p:cNvSpPr>
                  <a:spLocks noChangeShapeType="1"/>
                </p:cNvSpPr>
                <p:nvPr/>
              </p:nvSpPr>
              <p:spPr bwMode="auto">
                <a:xfrm>
                  <a:off x="3235" y="3559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3" name="Line 1803"/>
                <p:cNvSpPr>
                  <a:spLocks noChangeShapeType="1"/>
                </p:cNvSpPr>
                <p:nvPr/>
              </p:nvSpPr>
              <p:spPr bwMode="auto">
                <a:xfrm>
                  <a:off x="3235" y="3561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4" name="Line 1804"/>
                <p:cNvSpPr>
                  <a:spLocks noChangeShapeType="1"/>
                </p:cNvSpPr>
                <p:nvPr/>
              </p:nvSpPr>
              <p:spPr bwMode="auto">
                <a:xfrm>
                  <a:off x="3235" y="3589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5" name="Line 1805"/>
                <p:cNvSpPr>
                  <a:spLocks noChangeShapeType="1"/>
                </p:cNvSpPr>
                <p:nvPr/>
              </p:nvSpPr>
              <p:spPr bwMode="auto">
                <a:xfrm>
                  <a:off x="3235" y="3590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6" name="Line 1806"/>
                <p:cNvSpPr>
                  <a:spLocks noChangeShapeType="1"/>
                </p:cNvSpPr>
                <p:nvPr/>
              </p:nvSpPr>
              <p:spPr bwMode="auto">
                <a:xfrm flipH="1" flipV="1">
                  <a:off x="3478" y="3592"/>
                  <a:ext cx="100" cy="1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7" name="Freeform 1807"/>
                <p:cNvSpPr>
                  <a:spLocks/>
                </p:cNvSpPr>
                <p:nvPr/>
              </p:nvSpPr>
              <p:spPr bwMode="auto">
                <a:xfrm>
                  <a:off x="3553" y="3599"/>
                  <a:ext cx="25" cy="12"/>
                </a:xfrm>
                <a:custGeom>
                  <a:avLst/>
                  <a:gdLst>
                    <a:gd name="T0" fmla="*/ 25 w 25"/>
                    <a:gd name="T1" fmla="*/ 9 h 12"/>
                    <a:gd name="T2" fmla="*/ 13 w 25"/>
                    <a:gd name="T3" fmla="*/ 0 h 12"/>
                    <a:gd name="T4" fmla="*/ 0 w 25"/>
                    <a:gd name="T5" fmla="*/ 5 h 12"/>
                    <a:gd name="T6" fmla="*/ 11 w 25"/>
                    <a:gd name="T7" fmla="*/ 12 h 12"/>
                    <a:gd name="T8" fmla="*/ 25 w 25"/>
                    <a:gd name="T9" fmla="*/ 9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9"/>
                      </a:move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11" y="12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8" name="Line 1808"/>
                <p:cNvSpPr>
                  <a:spLocks noChangeShapeType="1"/>
                </p:cNvSpPr>
                <p:nvPr/>
              </p:nvSpPr>
              <p:spPr bwMode="auto">
                <a:xfrm flipH="1" flipV="1">
                  <a:off x="3566" y="3599"/>
                  <a:ext cx="1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29" name="Line 1809"/>
                <p:cNvSpPr>
                  <a:spLocks noChangeShapeType="1"/>
                </p:cNvSpPr>
                <p:nvPr/>
              </p:nvSpPr>
              <p:spPr bwMode="auto">
                <a:xfrm flipH="1">
                  <a:off x="3553" y="3599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0" name="Line 1810"/>
                <p:cNvSpPr>
                  <a:spLocks noChangeShapeType="1"/>
                </p:cNvSpPr>
                <p:nvPr/>
              </p:nvSpPr>
              <p:spPr bwMode="auto">
                <a:xfrm>
                  <a:off x="3553" y="3604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1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3564" y="3608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32" name="Rectangle 1812"/>
                <p:cNvSpPr>
                  <a:spLocks noChangeArrowheads="1"/>
                </p:cNvSpPr>
                <p:nvPr/>
              </p:nvSpPr>
              <p:spPr bwMode="auto">
                <a:xfrm>
                  <a:off x="3547" y="3620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74" name="Group 2014"/>
              <p:cNvGrpSpPr>
                <a:grpSpLocks/>
              </p:cNvGrpSpPr>
              <p:nvPr/>
            </p:nvGrpSpPr>
            <p:grpSpPr bwMode="auto">
              <a:xfrm>
                <a:off x="1806575" y="2794000"/>
                <a:ext cx="5329238" cy="2990850"/>
                <a:chOff x="1138" y="1760"/>
                <a:chExt cx="3357" cy="1884"/>
              </a:xfrm>
            </p:grpSpPr>
            <p:sp>
              <p:nvSpPr>
                <p:cNvPr id="17633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547" y="362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34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497" y="355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497" y="355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36" name="Rectangle 1817"/>
                <p:cNvSpPr>
                  <a:spLocks noChangeArrowheads="1"/>
                </p:cNvSpPr>
                <p:nvPr/>
              </p:nvSpPr>
              <p:spPr bwMode="auto">
                <a:xfrm>
                  <a:off x="1903" y="3285"/>
                  <a:ext cx="162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Line 1818"/>
                <p:cNvSpPr>
                  <a:spLocks noChangeShapeType="1"/>
                </p:cNvSpPr>
                <p:nvPr/>
              </p:nvSpPr>
              <p:spPr bwMode="auto">
                <a:xfrm>
                  <a:off x="1905" y="3286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38" name="Line 1819"/>
                <p:cNvSpPr>
                  <a:spLocks noChangeShapeType="1"/>
                </p:cNvSpPr>
                <p:nvPr/>
              </p:nvSpPr>
              <p:spPr bwMode="auto">
                <a:xfrm>
                  <a:off x="1906" y="3286"/>
                  <a:ext cx="15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39" name="Line 1820"/>
                <p:cNvSpPr>
                  <a:spLocks noChangeShapeType="1"/>
                </p:cNvSpPr>
                <p:nvPr/>
              </p:nvSpPr>
              <p:spPr bwMode="auto">
                <a:xfrm>
                  <a:off x="1903" y="3285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0" name="Line 1821"/>
                <p:cNvSpPr>
                  <a:spLocks noChangeShapeType="1"/>
                </p:cNvSpPr>
                <p:nvPr/>
              </p:nvSpPr>
              <p:spPr bwMode="auto">
                <a:xfrm>
                  <a:off x="1905" y="3285"/>
                  <a:ext cx="160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1" name="Line 1822"/>
                <p:cNvSpPr>
                  <a:spLocks noChangeShapeType="1"/>
                </p:cNvSpPr>
                <p:nvPr/>
              </p:nvSpPr>
              <p:spPr bwMode="auto">
                <a:xfrm>
                  <a:off x="1905" y="3346"/>
                  <a:ext cx="1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2" name="Line 1823"/>
                <p:cNvSpPr>
                  <a:spLocks noChangeShapeType="1"/>
                </p:cNvSpPr>
                <p:nvPr/>
              </p:nvSpPr>
              <p:spPr bwMode="auto">
                <a:xfrm>
                  <a:off x="2063" y="3286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3" name="Line 1824"/>
                <p:cNvSpPr>
                  <a:spLocks noChangeShapeType="1"/>
                </p:cNvSpPr>
                <p:nvPr/>
              </p:nvSpPr>
              <p:spPr bwMode="auto">
                <a:xfrm>
                  <a:off x="1903" y="3347"/>
                  <a:ext cx="162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4" name="Line 1825"/>
                <p:cNvSpPr>
                  <a:spLocks noChangeShapeType="1"/>
                </p:cNvSpPr>
                <p:nvPr/>
              </p:nvSpPr>
              <p:spPr bwMode="auto">
                <a:xfrm>
                  <a:off x="2065" y="3285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5" name="Rectangle 1826"/>
                <p:cNvSpPr>
                  <a:spLocks noChangeArrowheads="1"/>
                </p:cNvSpPr>
                <p:nvPr/>
              </p:nvSpPr>
              <p:spPr bwMode="auto">
                <a:xfrm>
                  <a:off x="1908" y="3291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ccp.nmr.Nmr.Datum</a:t>
                  </a:r>
                  <a:endParaRPr lang="en-US"/>
                </a:p>
              </p:txBody>
            </p:sp>
            <p:sp>
              <p:nvSpPr>
                <p:cNvPr id="17646" name="Line 1827"/>
                <p:cNvSpPr>
                  <a:spLocks noChangeShapeType="1"/>
                </p:cNvSpPr>
                <p:nvPr/>
              </p:nvSpPr>
              <p:spPr bwMode="auto">
                <a:xfrm>
                  <a:off x="1908" y="3311"/>
                  <a:ext cx="15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7" name="Line 1828"/>
                <p:cNvSpPr>
                  <a:spLocks noChangeShapeType="1"/>
                </p:cNvSpPr>
                <p:nvPr/>
              </p:nvSpPr>
              <p:spPr bwMode="auto">
                <a:xfrm>
                  <a:off x="1908" y="3313"/>
                  <a:ext cx="15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8" name="Line 1829"/>
                <p:cNvSpPr>
                  <a:spLocks noChangeShapeType="1"/>
                </p:cNvSpPr>
                <p:nvPr/>
              </p:nvSpPr>
              <p:spPr bwMode="auto">
                <a:xfrm>
                  <a:off x="1908" y="3321"/>
                  <a:ext cx="15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49" name="Line 1830"/>
                <p:cNvSpPr>
                  <a:spLocks noChangeShapeType="1"/>
                </p:cNvSpPr>
                <p:nvPr/>
              </p:nvSpPr>
              <p:spPr bwMode="auto">
                <a:xfrm>
                  <a:off x="1908" y="3322"/>
                  <a:ext cx="15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0" name="Line 1831"/>
                <p:cNvSpPr>
                  <a:spLocks noChangeShapeType="1"/>
                </p:cNvSpPr>
                <p:nvPr/>
              </p:nvSpPr>
              <p:spPr bwMode="auto">
                <a:xfrm>
                  <a:off x="1731" y="3074"/>
                  <a:ext cx="221" cy="2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1" name="Freeform 1832"/>
                <p:cNvSpPr>
                  <a:spLocks/>
                </p:cNvSpPr>
                <p:nvPr/>
              </p:nvSpPr>
              <p:spPr bwMode="auto">
                <a:xfrm>
                  <a:off x="1731" y="3074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5 w 17"/>
                    <a:gd name="T3" fmla="*/ 14 h 18"/>
                    <a:gd name="T4" fmla="*/ 17 w 17"/>
                    <a:gd name="T5" fmla="*/ 18 h 18"/>
                    <a:gd name="T6" fmla="*/ 14 w 17"/>
                    <a:gd name="T7" fmla="*/ 4 h 18"/>
                    <a:gd name="T8" fmla="*/ 0 w 1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8"/>
                    <a:gd name="T17" fmla="*/ 17 w 1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8">
                      <a:moveTo>
                        <a:pt x="0" y="0"/>
                      </a:moveTo>
                      <a:lnTo>
                        <a:pt x="5" y="14"/>
                      </a:lnTo>
                      <a:lnTo>
                        <a:pt x="17" y="18"/>
                      </a:lnTo>
                      <a:lnTo>
                        <a:pt x="1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2" name="Line 1833"/>
                <p:cNvSpPr>
                  <a:spLocks noChangeShapeType="1"/>
                </p:cNvSpPr>
                <p:nvPr/>
              </p:nvSpPr>
              <p:spPr bwMode="auto">
                <a:xfrm>
                  <a:off x="1731" y="3074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3" name="Line 1834"/>
                <p:cNvSpPr>
                  <a:spLocks noChangeShapeType="1"/>
                </p:cNvSpPr>
                <p:nvPr/>
              </p:nvSpPr>
              <p:spPr bwMode="auto">
                <a:xfrm>
                  <a:off x="1736" y="3088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4" name="Line 18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45" y="3078"/>
                  <a:ext cx="3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5" name="Line 1836"/>
                <p:cNvSpPr>
                  <a:spLocks noChangeShapeType="1"/>
                </p:cNvSpPr>
                <p:nvPr/>
              </p:nvSpPr>
              <p:spPr bwMode="auto">
                <a:xfrm flipH="1" flipV="1">
                  <a:off x="1731" y="3074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56" name="Rectangle 1837"/>
                <p:cNvSpPr>
                  <a:spLocks noChangeArrowheads="1"/>
                </p:cNvSpPr>
                <p:nvPr/>
              </p:nvSpPr>
              <p:spPr bwMode="auto">
                <a:xfrm>
                  <a:off x="1650" y="3100"/>
                  <a:ext cx="8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7" name="Rectangle 1838"/>
                <p:cNvSpPr>
                  <a:spLocks noChangeArrowheads="1"/>
                </p:cNvSpPr>
                <p:nvPr/>
              </p:nvSpPr>
              <p:spPr bwMode="auto">
                <a:xfrm>
                  <a:off x="1650" y="3100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</a:t>
                  </a:r>
                  <a:endParaRPr lang="en-US"/>
                </a:p>
              </p:txBody>
            </p:sp>
            <p:sp>
              <p:nvSpPr>
                <p:cNvPr id="17658" name="Rectangle 1839"/>
                <p:cNvSpPr>
                  <a:spLocks noChangeArrowheads="1"/>
                </p:cNvSpPr>
                <p:nvPr/>
              </p:nvSpPr>
              <p:spPr bwMode="auto">
                <a:xfrm>
                  <a:off x="1952" y="3241"/>
                  <a:ext cx="10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9" name="Rectangle 1840"/>
                <p:cNvSpPr>
                  <a:spLocks noChangeArrowheads="1"/>
                </p:cNvSpPr>
                <p:nvPr/>
              </p:nvSpPr>
              <p:spPr bwMode="auto">
                <a:xfrm>
                  <a:off x="1952" y="3240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+derivedData</a:t>
                  </a:r>
                  <a:endParaRPr lang="en-US"/>
                </a:p>
              </p:txBody>
            </p:sp>
            <p:sp>
              <p:nvSpPr>
                <p:cNvPr id="17660" name="Rectangle 1841"/>
                <p:cNvSpPr>
                  <a:spLocks noChangeArrowheads="1"/>
                </p:cNvSpPr>
                <p:nvPr/>
              </p:nvSpPr>
              <p:spPr bwMode="auto">
                <a:xfrm>
                  <a:off x="1757" y="307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1" name="Rectangle 1842"/>
                <p:cNvSpPr>
                  <a:spLocks noChangeArrowheads="1"/>
                </p:cNvSpPr>
                <p:nvPr/>
              </p:nvSpPr>
              <p:spPr bwMode="auto">
                <a:xfrm>
                  <a:off x="1757" y="307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62" name="Rectangle 1843"/>
                <p:cNvSpPr>
                  <a:spLocks noChangeArrowheads="1"/>
                </p:cNvSpPr>
                <p:nvPr/>
              </p:nvSpPr>
              <p:spPr bwMode="auto">
                <a:xfrm>
                  <a:off x="1920" y="3267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3" name="Rectangle 1844"/>
                <p:cNvSpPr>
                  <a:spLocks noChangeArrowheads="1"/>
                </p:cNvSpPr>
                <p:nvPr/>
              </p:nvSpPr>
              <p:spPr bwMode="auto">
                <a:xfrm>
                  <a:off x="1920" y="326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64" name="Rectangle 1845"/>
                <p:cNvSpPr>
                  <a:spLocks noChangeArrowheads="1"/>
                </p:cNvSpPr>
                <p:nvPr/>
              </p:nvSpPr>
              <p:spPr bwMode="auto">
                <a:xfrm>
                  <a:off x="1308" y="3273"/>
                  <a:ext cx="223" cy="136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5" name="Line 1846"/>
                <p:cNvSpPr>
                  <a:spLocks noChangeShapeType="1"/>
                </p:cNvSpPr>
                <p:nvPr/>
              </p:nvSpPr>
              <p:spPr bwMode="auto">
                <a:xfrm>
                  <a:off x="1309" y="327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66" name="Line 1847"/>
                <p:cNvSpPr>
                  <a:spLocks noChangeShapeType="1"/>
                </p:cNvSpPr>
                <p:nvPr/>
              </p:nvSpPr>
              <p:spPr bwMode="auto">
                <a:xfrm>
                  <a:off x="1311" y="3274"/>
                  <a:ext cx="2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67" name="Line 1848"/>
                <p:cNvSpPr>
                  <a:spLocks noChangeShapeType="1"/>
                </p:cNvSpPr>
                <p:nvPr/>
              </p:nvSpPr>
              <p:spPr bwMode="auto">
                <a:xfrm>
                  <a:off x="1308" y="3273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68" name="Line 1849"/>
                <p:cNvSpPr>
                  <a:spLocks noChangeShapeType="1"/>
                </p:cNvSpPr>
                <p:nvPr/>
              </p:nvSpPr>
              <p:spPr bwMode="auto">
                <a:xfrm>
                  <a:off x="1309" y="3273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69" name="Line 1850"/>
                <p:cNvSpPr>
                  <a:spLocks noChangeShapeType="1"/>
                </p:cNvSpPr>
                <p:nvPr/>
              </p:nvSpPr>
              <p:spPr bwMode="auto">
                <a:xfrm>
                  <a:off x="1309" y="3408"/>
                  <a:ext cx="22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70" name="Line 1851"/>
                <p:cNvSpPr>
                  <a:spLocks noChangeShapeType="1"/>
                </p:cNvSpPr>
                <p:nvPr/>
              </p:nvSpPr>
              <p:spPr bwMode="auto">
                <a:xfrm>
                  <a:off x="1530" y="3274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71" name="Line 1852"/>
                <p:cNvSpPr>
                  <a:spLocks noChangeShapeType="1"/>
                </p:cNvSpPr>
                <p:nvPr/>
              </p:nvSpPr>
              <p:spPr bwMode="auto">
                <a:xfrm>
                  <a:off x="1308" y="3409"/>
                  <a:ext cx="2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72" name="Line 1853"/>
                <p:cNvSpPr>
                  <a:spLocks noChangeShapeType="1"/>
                </p:cNvSpPr>
                <p:nvPr/>
              </p:nvSpPr>
              <p:spPr bwMode="auto">
                <a:xfrm>
                  <a:off x="1531" y="3273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73" name="Rectangle 1854"/>
                <p:cNvSpPr>
                  <a:spLocks noChangeArrowheads="1"/>
                </p:cNvSpPr>
                <p:nvPr/>
              </p:nvSpPr>
              <p:spPr bwMode="auto">
                <a:xfrm>
                  <a:off x="1322" y="3279"/>
                  <a:ext cx="2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ccp.nmr.Nmr.DerivedData</a:t>
                  </a:r>
                  <a:endParaRPr lang="en-US"/>
                </a:p>
              </p:txBody>
            </p:sp>
            <p:sp>
              <p:nvSpPr>
                <p:cNvPr id="17674" name="Rectangle 1855"/>
                <p:cNvSpPr>
                  <a:spLocks noChangeArrowheads="1"/>
                </p:cNvSpPr>
                <p:nvPr/>
              </p:nvSpPr>
              <p:spPr bwMode="auto">
                <a:xfrm>
                  <a:off x="1313" y="3304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675" name="Rectangle 1856"/>
                <p:cNvSpPr>
                  <a:spLocks noChangeArrowheads="1"/>
                </p:cNvSpPr>
                <p:nvPr/>
              </p:nvSpPr>
              <p:spPr bwMode="auto">
                <a:xfrm>
                  <a:off x="1313" y="3324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7676" name="Rectangle 1857"/>
                <p:cNvSpPr>
                  <a:spLocks noChangeArrowheads="1"/>
                </p:cNvSpPr>
                <p:nvPr/>
              </p:nvSpPr>
              <p:spPr bwMode="auto">
                <a:xfrm>
                  <a:off x="1313" y="3343"/>
                  <a:ext cx="9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+error: Float</a:t>
                  </a:r>
                  <a:endParaRPr lang="en-US"/>
                </a:p>
              </p:txBody>
            </p:sp>
            <p:sp>
              <p:nvSpPr>
                <p:cNvPr id="17677" name="Rectangle 1858"/>
                <p:cNvSpPr>
                  <a:spLocks noChangeArrowheads="1"/>
                </p:cNvSpPr>
                <p:nvPr/>
              </p:nvSpPr>
              <p:spPr bwMode="auto">
                <a:xfrm>
                  <a:off x="1313" y="3363"/>
                  <a:ext cx="21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+figOfMerit: FloatRatio = 1.0</a:t>
                  </a:r>
                  <a:endParaRPr lang="en-US"/>
                </a:p>
              </p:txBody>
            </p:sp>
            <p:sp>
              <p:nvSpPr>
                <p:cNvPr id="17678" name="Line 1859"/>
                <p:cNvSpPr>
                  <a:spLocks noChangeShapeType="1"/>
                </p:cNvSpPr>
                <p:nvPr/>
              </p:nvSpPr>
              <p:spPr bwMode="auto">
                <a:xfrm>
                  <a:off x="1313" y="3299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79" name="Line 1860"/>
                <p:cNvSpPr>
                  <a:spLocks noChangeShapeType="1"/>
                </p:cNvSpPr>
                <p:nvPr/>
              </p:nvSpPr>
              <p:spPr bwMode="auto">
                <a:xfrm>
                  <a:off x="1313" y="3300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0" name="Line 1861"/>
                <p:cNvSpPr>
                  <a:spLocks noChangeShapeType="1"/>
                </p:cNvSpPr>
                <p:nvPr/>
              </p:nvSpPr>
              <p:spPr bwMode="auto">
                <a:xfrm>
                  <a:off x="1313" y="3388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1" name="Line 1862"/>
                <p:cNvSpPr>
                  <a:spLocks noChangeShapeType="1"/>
                </p:cNvSpPr>
                <p:nvPr/>
              </p:nvSpPr>
              <p:spPr bwMode="auto">
                <a:xfrm>
                  <a:off x="1313" y="3389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2" name="Line 1863"/>
                <p:cNvSpPr>
                  <a:spLocks noChangeShapeType="1"/>
                </p:cNvSpPr>
                <p:nvPr/>
              </p:nvSpPr>
              <p:spPr bwMode="auto">
                <a:xfrm>
                  <a:off x="1224" y="3062"/>
                  <a:ext cx="147" cy="2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3" name="Freeform 1864"/>
                <p:cNvSpPr>
                  <a:spLocks/>
                </p:cNvSpPr>
                <p:nvPr/>
              </p:nvSpPr>
              <p:spPr bwMode="auto">
                <a:xfrm>
                  <a:off x="1224" y="3062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2 w 14"/>
                    <a:gd name="T3" fmla="*/ 14 h 20"/>
                    <a:gd name="T4" fmla="*/ 14 w 14"/>
                    <a:gd name="T5" fmla="*/ 20 h 20"/>
                    <a:gd name="T6" fmla="*/ 12 w 14"/>
                    <a:gd name="T7" fmla="*/ 6 h 20"/>
                    <a:gd name="T8" fmla="*/ 0 w 14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0"/>
                    <a:gd name="T17" fmla="*/ 14 w 1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0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14" y="20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4" name="Line 1865"/>
                <p:cNvSpPr>
                  <a:spLocks noChangeShapeType="1"/>
                </p:cNvSpPr>
                <p:nvPr/>
              </p:nvSpPr>
              <p:spPr bwMode="auto">
                <a:xfrm>
                  <a:off x="1224" y="3062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5" name="Line 1866"/>
                <p:cNvSpPr>
                  <a:spLocks noChangeShapeType="1"/>
                </p:cNvSpPr>
                <p:nvPr/>
              </p:nvSpPr>
              <p:spPr bwMode="auto">
                <a:xfrm>
                  <a:off x="1226" y="3076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6" name="Line 1867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3068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7" name="Line 1868"/>
                <p:cNvSpPr>
                  <a:spLocks noChangeShapeType="1"/>
                </p:cNvSpPr>
                <p:nvPr/>
              </p:nvSpPr>
              <p:spPr bwMode="auto">
                <a:xfrm flipH="1" flipV="1">
                  <a:off x="1224" y="3062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88" name="Rectangle 1869"/>
                <p:cNvSpPr>
                  <a:spLocks noChangeArrowheads="1"/>
                </p:cNvSpPr>
                <p:nvPr/>
              </p:nvSpPr>
              <p:spPr bwMode="auto">
                <a:xfrm>
                  <a:off x="1138" y="3088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9" name="Rectangle 1870"/>
                <p:cNvSpPr>
                  <a:spLocks noChangeArrowheads="1"/>
                </p:cNvSpPr>
                <p:nvPr/>
              </p:nvSpPr>
              <p:spPr bwMode="auto">
                <a:xfrm>
                  <a:off x="1138" y="3088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</a:t>
                  </a:r>
                  <a:endParaRPr lang="en-US"/>
                </a:p>
              </p:txBody>
            </p:sp>
            <p:sp>
              <p:nvSpPr>
                <p:cNvPr id="17690" name="Rectangle 1871"/>
                <p:cNvSpPr>
                  <a:spLocks noChangeArrowheads="1"/>
                </p:cNvSpPr>
                <p:nvPr/>
              </p:nvSpPr>
              <p:spPr bwMode="auto">
                <a:xfrm>
                  <a:off x="1376" y="3228"/>
                  <a:ext cx="10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1" name="Rectangle 1872"/>
                <p:cNvSpPr>
                  <a:spLocks noChangeArrowheads="1"/>
                </p:cNvSpPr>
                <p:nvPr/>
              </p:nvSpPr>
              <p:spPr bwMode="auto">
                <a:xfrm>
                  <a:off x="1376" y="3228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+derivedData</a:t>
                  </a:r>
                  <a:endParaRPr lang="en-US"/>
                </a:p>
              </p:txBody>
            </p:sp>
            <p:sp>
              <p:nvSpPr>
                <p:cNvPr id="17692" name="Rectangle 1873"/>
                <p:cNvSpPr>
                  <a:spLocks noChangeArrowheads="1"/>
                </p:cNvSpPr>
                <p:nvPr/>
              </p:nvSpPr>
              <p:spPr bwMode="auto">
                <a:xfrm>
                  <a:off x="1250" y="306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Rectangle 1874"/>
                <p:cNvSpPr>
                  <a:spLocks noChangeArrowheads="1"/>
                </p:cNvSpPr>
                <p:nvPr/>
              </p:nvSpPr>
              <p:spPr bwMode="auto">
                <a:xfrm>
                  <a:off x="1250" y="306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94" name="Rectangle 1875"/>
                <p:cNvSpPr>
                  <a:spLocks noChangeArrowheads="1"/>
                </p:cNvSpPr>
                <p:nvPr/>
              </p:nvSpPr>
              <p:spPr bwMode="auto">
                <a:xfrm>
                  <a:off x="1339" y="3249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Rectangle 1876"/>
                <p:cNvSpPr>
                  <a:spLocks noChangeArrowheads="1"/>
                </p:cNvSpPr>
                <p:nvPr/>
              </p:nvSpPr>
              <p:spPr bwMode="auto">
                <a:xfrm>
                  <a:off x="1339" y="324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96" name="Line 1877"/>
                <p:cNvSpPr>
                  <a:spLocks noChangeShapeType="1"/>
                </p:cNvSpPr>
                <p:nvPr/>
              </p:nvSpPr>
              <p:spPr bwMode="auto">
                <a:xfrm flipH="1">
                  <a:off x="1531" y="3320"/>
                  <a:ext cx="372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97" name="Freeform 1878"/>
                <p:cNvSpPr>
                  <a:spLocks/>
                </p:cNvSpPr>
                <p:nvPr/>
              </p:nvSpPr>
              <p:spPr bwMode="auto">
                <a:xfrm>
                  <a:off x="1531" y="3325"/>
                  <a:ext cx="15" cy="20"/>
                </a:xfrm>
                <a:custGeom>
                  <a:avLst/>
                  <a:gdLst>
                    <a:gd name="T0" fmla="*/ 15 w 15"/>
                    <a:gd name="T1" fmla="*/ 0 h 20"/>
                    <a:gd name="T2" fmla="*/ 15 w 15"/>
                    <a:gd name="T3" fmla="*/ 20 h 20"/>
                    <a:gd name="T4" fmla="*/ 0 w 15"/>
                    <a:gd name="T5" fmla="*/ 11 h 20"/>
                    <a:gd name="T6" fmla="*/ 15 w 1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0"/>
                    <a:gd name="T14" fmla="*/ 15 w 15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0">
                      <a:moveTo>
                        <a:pt x="15" y="0"/>
                      </a:moveTo>
                      <a:lnTo>
                        <a:pt x="15" y="20"/>
                      </a:lnTo>
                      <a:lnTo>
                        <a:pt x="0" y="1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98" name="Line 1879"/>
                <p:cNvSpPr>
                  <a:spLocks noChangeShapeType="1"/>
                </p:cNvSpPr>
                <p:nvPr/>
              </p:nvSpPr>
              <p:spPr bwMode="auto">
                <a:xfrm>
                  <a:off x="1546" y="3325"/>
                  <a:ext cx="1" cy="2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99" name="Line 188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1" y="3336"/>
                  <a:ext cx="15" cy="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0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1531" y="3325"/>
                  <a:ext cx="15" cy="1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1" name="Rectangle 1882"/>
                <p:cNvSpPr>
                  <a:spLocks noChangeArrowheads="1"/>
                </p:cNvSpPr>
                <p:nvPr/>
              </p:nvSpPr>
              <p:spPr bwMode="auto">
                <a:xfrm>
                  <a:off x="2089" y="3174"/>
                  <a:ext cx="236" cy="1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2" name="Line 1883"/>
                <p:cNvSpPr>
                  <a:spLocks noChangeShapeType="1"/>
                </p:cNvSpPr>
                <p:nvPr/>
              </p:nvSpPr>
              <p:spPr bwMode="auto">
                <a:xfrm>
                  <a:off x="2091" y="3175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3" name="Line 1884"/>
                <p:cNvSpPr>
                  <a:spLocks noChangeShapeType="1"/>
                </p:cNvSpPr>
                <p:nvPr/>
              </p:nvSpPr>
              <p:spPr bwMode="auto">
                <a:xfrm>
                  <a:off x="2092" y="3175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4" name="Line 1885"/>
                <p:cNvSpPr>
                  <a:spLocks noChangeShapeType="1"/>
                </p:cNvSpPr>
                <p:nvPr/>
              </p:nvSpPr>
              <p:spPr bwMode="auto">
                <a:xfrm>
                  <a:off x="2089" y="3174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5" name="Line 1886"/>
                <p:cNvSpPr>
                  <a:spLocks noChangeShapeType="1"/>
                </p:cNvSpPr>
                <p:nvPr/>
              </p:nvSpPr>
              <p:spPr bwMode="auto">
                <a:xfrm>
                  <a:off x="2091" y="3174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6" name="Line 1887"/>
                <p:cNvSpPr>
                  <a:spLocks noChangeShapeType="1"/>
                </p:cNvSpPr>
                <p:nvPr/>
              </p:nvSpPr>
              <p:spPr bwMode="auto">
                <a:xfrm>
                  <a:off x="2091" y="3284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7" name="Line 1888"/>
                <p:cNvSpPr>
                  <a:spLocks noChangeShapeType="1"/>
                </p:cNvSpPr>
                <p:nvPr/>
              </p:nvSpPr>
              <p:spPr bwMode="auto">
                <a:xfrm>
                  <a:off x="2324" y="3175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8" name="Line 1889"/>
                <p:cNvSpPr>
                  <a:spLocks noChangeShapeType="1"/>
                </p:cNvSpPr>
                <p:nvPr/>
              </p:nvSpPr>
              <p:spPr bwMode="auto">
                <a:xfrm>
                  <a:off x="2089" y="3285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09" name="Line 1890"/>
                <p:cNvSpPr>
                  <a:spLocks noChangeShapeType="1"/>
                </p:cNvSpPr>
                <p:nvPr/>
              </p:nvSpPr>
              <p:spPr bwMode="auto">
                <a:xfrm>
                  <a:off x="2325" y="3174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0" name="Rectangle 1891"/>
                <p:cNvSpPr>
                  <a:spLocks noChangeArrowheads="1"/>
                </p:cNvSpPr>
                <p:nvPr/>
              </p:nvSpPr>
              <p:spPr bwMode="auto">
                <a:xfrm>
                  <a:off x="2096" y="3180"/>
                  <a:ext cx="2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ccp.nmr.Nmr.DerivedDataList</a:t>
                  </a:r>
                  <a:endParaRPr lang="en-US"/>
                </a:p>
              </p:txBody>
            </p:sp>
            <p:sp>
              <p:nvSpPr>
                <p:cNvPr id="17711" name="Rectangle 1892"/>
                <p:cNvSpPr>
                  <a:spLocks noChangeArrowheads="1"/>
                </p:cNvSpPr>
                <p:nvPr/>
              </p:nvSpPr>
              <p:spPr bwMode="auto">
                <a:xfrm>
                  <a:off x="2094" y="3205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712" name="Rectangle 1893"/>
                <p:cNvSpPr>
                  <a:spLocks noChangeArrowheads="1"/>
                </p:cNvSpPr>
                <p:nvPr/>
              </p:nvSpPr>
              <p:spPr bwMode="auto">
                <a:xfrm>
                  <a:off x="2094" y="3224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String</a:t>
                  </a:r>
                  <a:endParaRPr lang="en-US"/>
                </a:p>
              </p:txBody>
            </p:sp>
            <p:sp>
              <p:nvSpPr>
                <p:cNvPr id="17713" name="Line 1894"/>
                <p:cNvSpPr>
                  <a:spLocks noChangeShapeType="1"/>
                </p:cNvSpPr>
                <p:nvPr/>
              </p:nvSpPr>
              <p:spPr bwMode="auto">
                <a:xfrm>
                  <a:off x="2094" y="320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4" name="Line 1895"/>
                <p:cNvSpPr>
                  <a:spLocks noChangeShapeType="1"/>
                </p:cNvSpPr>
                <p:nvPr/>
              </p:nvSpPr>
              <p:spPr bwMode="auto">
                <a:xfrm>
                  <a:off x="2094" y="320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5" name="Line 1896"/>
                <p:cNvSpPr>
                  <a:spLocks noChangeShapeType="1"/>
                </p:cNvSpPr>
                <p:nvPr/>
              </p:nvSpPr>
              <p:spPr bwMode="auto">
                <a:xfrm>
                  <a:off x="2094" y="3249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6" name="Line 1897"/>
                <p:cNvSpPr>
                  <a:spLocks noChangeShapeType="1"/>
                </p:cNvSpPr>
                <p:nvPr/>
              </p:nvSpPr>
              <p:spPr bwMode="auto">
                <a:xfrm>
                  <a:off x="2094" y="325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7" name="Line 1898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3038"/>
                  <a:ext cx="756" cy="16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8" name="Freeform 1899"/>
                <p:cNvSpPr>
                  <a:spLocks/>
                </p:cNvSpPr>
                <p:nvPr/>
              </p:nvSpPr>
              <p:spPr bwMode="auto">
                <a:xfrm>
                  <a:off x="2065" y="3195"/>
                  <a:ext cx="24" cy="12"/>
                </a:xfrm>
                <a:custGeom>
                  <a:avLst/>
                  <a:gdLst>
                    <a:gd name="T0" fmla="*/ 24 w 24"/>
                    <a:gd name="T1" fmla="*/ 8 h 12"/>
                    <a:gd name="T2" fmla="*/ 13 w 24"/>
                    <a:gd name="T3" fmla="*/ 0 h 12"/>
                    <a:gd name="T4" fmla="*/ 0 w 24"/>
                    <a:gd name="T5" fmla="*/ 3 h 12"/>
                    <a:gd name="T6" fmla="*/ 11 w 24"/>
                    <a:gd name="T7" fmla="*/ 12 h 12"/>
                    <a:gd name="T8" fmla="*/ 24 w 24"/>
                    <a:gd name="T9" fmla="*/ 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24" y="8"/>
                      </a:move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11" y="12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19" name="Line 1900"/>
                <p:cNvSpPr>
                  <a:spLocks noChangeShapeType="1"/>
                </p:cNvSpPr>
                <p:nvPr/>
              </p:nvSpPr>
              <p:spPr bwMode="auto">
                <a:xfrm flipH="1" flipV="1">
                  <a:off x="2078" y="3195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20" name="Line 1901"/>
                <p:cNvSpPr>
                  <a:spLocks noChangeShapeType="1"/>
                </p:cNvSpPr>
                <p:nvPr/>
              </p:nvSpPr>
              <p:spPr bwMode="auto">
                <a:xfrm flipH="1">
                  <a:off x="2065" y="3195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21" name="Line 1902"/>
                <p:cNvSpPr>
                  <a:spLocks noChangeShapeType="1"/>
                </p:cNvSpPr>
                <p:nvPr/>
              </p:nvSpPr>
              <p:spPr bwMode="auto">
                <a:xfrm>
                  <a:off x="2065" y="3198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22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2076" y="3203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23" name="Rectangle 1904"/>
                <p:cNvSpPr>
                  <a:spLocks noChangeArrowheads="1"/>
                </p:cNvSpPr>
                <p:nvPr/>
              </p:nvSpPr>
              <p:spPr bwMode="auto">
                <a:xfrm>
                  <a:off x="1995" y="3162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4" name="Rectangle 1905"/>
                <p:cNvSpPr>
                  <a:spLocks noChangeArrowheads="1"/>
                </p:cNvSpPr>
                <p:nvPr/>
              </p:nvSpPr>
              <p:spPr bwMode="auto">
                <a:xfrm>
                  <a:off x="1995" y="3162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725" name="Rectangle 1906"/>
                <p:cNvSpPr>
                  <a:spLocks noChangeArrowheads="1"/>
                </p:cNvSpPr>
                <p:nvPr/>
              </p:nvSpPr>
              <p:spPr bwMode="auto">
                <a:xfrm>
                  <a:off x="1347" y="3061"/>
                  <a:ext cx="9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6" name="Rectangle 1907"/>
                <p:cNvSpPr>
                  <a:spLocks noChangeArrowheads="1"/>
                </p:cNvSpPr>
                <p:nvPr/>
              </p:nvSpPr>
              <p:spPr bwMode="auto">
                <a:xfrm>
                  <a:off x="1347" y="3061"/>
                  <a:ext cx="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+derivations</a:t>
                  </a:r>
                  <a:endParaRPr lang="en-US"/>
                </a:p>
              </p:txBody>
            </p:sp>
            <p:sp>
              <p:nvSpPr>
                <p:cNvPr id="17727" name="Rectangle 1908"/>
                <p:cNvSpPr>
                  <a:spLocks noChangeArrowheads="1"/>
                </p:cNvSpPr>
                <p:nvPr/>
              </p:nvSpPr>
              <p:spPr bwMode="auto">
                <a:xfrm>
                  <a:off x="2055" y="321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8" name="Rectangle 1909"/>
                <p:cNvSpPr>
                  <a:spLocks noChangeArrowheads="1"/>
                </p:cNvSpPr>
                <p:nvPr/>
              </p:nvSpPr>
              <p:spPr bwMode="auto">
                <a:xfrm>
                  <a:off x="2055" y="321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729" name="Rectangle 1910"/>
                <p:cNvSpPr>
                  <a:spLocks noChangeArrowheads="1"/>
                </p:cNvSpPr>
                <p:nvPr/>
              </p:nvSpPr>
              <p:spPr bwMode="auto">
                <a:xfrm>
                  <a:off x="1355" y="300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0" name="Rectangle 1911"/>
                <p:cNvSpPr>
                  <a:spLocks noChangeArrowheads="1"/>
                </p:cNvSpPr>
                <p:nvPr/>
              </p:nvSpPr>
              <p:spPr bwMode="auto">
                <a:xfrm>
                  <a:off x="1355" y="300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731" name="Line 1912"/>
                <p:cNvSpPr>
                  <a:spLocks noChangeShapeType="1"/>
                </p:cNvSpPr>
                <p:nvPr/>
              </p:nvSpPr>
              <p:spPr bwMode="auto">
                <a:xfrm flipH="1">
                  <a:off x="2325" y="3118"/>
                  <a:ext cx="695" cy="9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2" name="Freeform 1913"/>
                <p:cNvSpPr>
                  <a:spLocks/>
                </p:cNvSpPr>
                <p:nvPr/>
              </p:nvSpPr>
              <p:spPr bwMode="auto">
                <a:xfrm>
                  <a:off x="2325" y="3201"/>
                  <a:ext cx="16" cy="20"/>
                </a:xfrm>
                <a:custGeom>
                  <a:avLst/>
                  <a:gdLst>
                    <a:gd name="T0" fmla="*/ 14 w 16"/>
                    <a:gd name="T1" fmla="*/ 0 h 20"/>
                    <a:gd name="T2" fmla="*/ 16 w 16"/>
                    <a:gd name="T3" fmla="*/ 20 h 20"/>
                    <a:gd name="T4" fmla="*/ 0 w 16"/>
                    <a:gd name="T5" fmla="*/ 12 h 20"/>
                    <a:gd name="T6" fmla="*/ 14 w 16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0"/>
                    <a:gd name="T14" fmla="*/ 16 w 16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0">
                      <a:moveTo>
                        <a:pt x="14" y="0"/>
                      </a:moveTo>
                      <a:lnTo>
                        <a:pt x="16" y="20"/>
                      </a:lnTo>
                      <a:lnTo>
                        <a:pt x="0" y="1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3" name="Line 1914"/>
                <p:cNvSpPr>
                  <a:spLocks noChangeShapeType="1"/>
                </p:cNvSpPr>
                <p:nvPr/>
              </p:nvSpPr>
              <p:spPr bwMode="auto">
                <a:xfrm>
                  <a:off x="2339" y="3201"/>
                  <a:ext cx="2" cy="2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4" name="Line 19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5" y="3213"/>
                  <a:ext cx="16" cy="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5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2325" y="3201"/>
                  <a:ext cx="14" cy="1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6" name="Rectangle 1917"/>
                <p:cNvSpPr>
                  <a:spLocks noChangeArrowheads="1"/>
                </p:cNvSpPr>
                <p:nvPr/>
              </p:nvSpPr>
              <p:spPr bwMode="auto">
                <a:xfrm>
                  <a:off x="3230" y="3211"/>
                  <a:ext cx="248" cy="7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7" name="Line 1918"/>
                <p:cNvSpPr>
                  <a:spLocks noChangeShapeType="1"/>
                </p:cNvSpPr>
                <p:nvPr/>
              </p:nvSpPr>
              <p:spPr bwMode="auto">
                <a:xfrm>
                  <a:off x="3232" y="3212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8" name="Line 1919"/>
                <p:cNvSpPr>
                  <a:spLocks noChangeShapeType="1"/>
                </p:cNvSpPr>
                <p:nvPr/>
              </p:nvSpPr>
              <p:spPr bwMode="auto">
                <a:xfrm>
                  <a:off x="3233" y="3212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39" name="Line 1920"/>
                <p:cNvSpPr>
                  <a:spLocks noChangeShapeType="1"/>
                </p:cNvSpPr>
                <p:nvPr/>
              </p:nvSpPr>
              <p:spPr bwMode="auto">
                <a:xfrm>
                  <a:off x="3230" y="3211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0" name="Line 1921"/>
                <p:cNvSpPr>
                  <a:spLocks noChangeShapeType="1"/>
                </p:cNvSpPr>
                <p:nvPr/>
              </p:nvSpPr>
              <p:spPr bwMode="auto">
                <a:xfrm>
                  <a:off x="3232" y="3211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1" name="Line 1922"/>
                <p:cNvSpPr>
                  <a:spLocks noChangeShapeType="1"/>
                </p:cNvSpPr>
                <p:nvPr/>
              </p:nvSpPr>
              <p:spPr bwMode="auto">
                <a:xfrm>
                  <a:off x="3232" y="3284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2" name="Line 1923"/>
                <p:cNvSpPr>
                  <a:spLocks noChangeShapeType="1"/>
                </p:cNvSpPr>
                <p:nvPr/>
              </p:nvSpPr>
              <p:spPr bwMode="auto">
                <a:xfrm>
                  <a:off x="3477" y="3212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3" name="Line 1924"/>
                <p:cNvSpPr>
                  <a:spLocks noChangeShapeType="1"/>
                </p:cNvSpPr>
                <p:nvPr/>
              </p:nvSpPr>
              <p:spPr bwMode="auto">
                <a:xfrm>
                  <a:off x="3230" y="3285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4" name="Line 1925"/>
                <p:cNvSpPr>
                  <a:spLocks noChangeShapeType="1"/>
                </p:cNvSpPr>
                <p:nvPr/>
              </p:nvSpPr>
              <p:spPr bwMode="auto">
                <a:xfrm>
                  <a:off x="3478" y="3211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5" name="Rectangle 1926"/>
                <p:cNvSpPr>
                  <a:spLocks noChangeArrowheads="1"/>
                </p:cNvSpPr>
                <p:nvPr/>
              </p:nvSpPr>
              <p:spPr bwMode="auto">
                <a:xfrm>
                  <a:off x="3235" y="3217"/>
                  <a:ext cx="2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ccp.nmr.Nmr.DimensionScaling</a:t>
                  </a:r>
                  <a:endParaRPr lang="en-US"/>
                </a:p>
              </p:txBody>
            </p:sp>
            <p:sp>
              <p:nvSpPr>
                <p:cNvPr id="17746" name="Rectangle 1927"/>
                <p:cNvSpPr>
                  <a:spLocks noChangeArrowheads="1"/>
                </p:cNvSpPr>
                <p:nvPr/>
              </p:nvSpPr>
              <p:spPr bwMode="auto">
                <a:xfrm>
                  <a:off x="3235" y="3242"/>
                  <a:ext cx="16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+scalingFactors: Float</a:t>
                  </a:r>
                  <a:endParaRPr lang="en-US"/>
                </a:p>
              </p:txBody>
            </p:sp>
            <p:sp>
              <p:nvSpPr>
                <p:cNvPr id="17747" name="Line 1928"/>
                <p:cNvSpPr>
                  <a:spLocks noChangeShapeType="1"/>
                </p:cNvSpPr>
                <p:nvPr/>
              </p:nvSpPr>
              <p:spPr bwMode="auto">
                <a:xfrm>
                  <a:off x="3235" y="3237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8" name="Line 1929"/>
                <p:cNvSpPr>
                  <a:spLocks noChangeShapeType="1"/>
                </p:cNvSpPr>
                <p:nvPr/>
              </p:nvSpPr>
              <p:spPr bwMode="auto">
                <a:xfrm>
                  <a:off x="3235" y="3238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49" name="Line 1930"/>
                <p:cNvSpPr>
                  <a:spLocks noChangeShapeType="1"/>
                </p:cNvSpPr>
                <p:nvPr/>
              </p:nvSpPr>
              <p:spPr bwMode="auto">
                <a:xfrm>
                  <a:off x="3235" y="3267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0" name="Line 1931"/>
                <p:cNvSpPr>
                  <a:spLocks noChangeShapeType="1"/>
                </p:cNvSpPr>
                <p:nvPr/>
              </p:nvSpPr>
              <p:spPr bwMode="auto">
                <a:xfrm>
                  <a:off x="3235" y="3268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1" name="Line 1932"/>
                <p:cNvSpPr>
                  <a:spLocks noChangeShapeType="1"/>
                </p:cNvSpPr>
                <p:nvPr/>
              </p:nvSpPr>
              <p:spPr bwMode="auto">
                <a:xfrm flipH="1">
                  <a:off x="3478" y="3231"/>
                  <a:ext cx="14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2" name="Freeform 1933"/>
                <p:cNvSpPr>
                  <a:spLocks/>
                </p:cNvSpPr>
                <p:nvPr/>
              </p:nvSpPr>
              <p:spPr bwMode="auto">
                <a:xfrm>
                  <a:off x="3602" y="3226"/>
                  <a:ext cx="25" cy="12"/>
                </a:xfrm>
                <a:custGeom>
                  <a:avLst/>
                  <a:gdLst>
                    <a:gd name="T0" fmla="*/ 25 w 25"/>
                    <a:gd name="T1" fmla="*/ 5 h 12"/>
                    <a:gd name="T2" fmla="*/ 13 w 25"/>
                    <a:gd name="T3" fmla="*/ 0 h 12"/>
                    <a:gd name="T4" fmla="*/ 0 w 25"/>
                    <a:gd name="T5" fmla="*/ 6 h 12"/>
                    <a:gd name="T6" fmla="*/ 13 w 25"/>
                    <a:gd name="T7" fmla="*/ 12 h 12"/>
                    <a:gd name="T8" fmla="*/ 25 w 25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5"/>
                      </a:move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13" y="12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3" name="Line 1934"/>
                <p:cNvSpPr>
                  <a:spLocks noChangeShapeType="1"/>
                </p:cNvSpPr>
                <p:nvPr/>
              </p:nvSpPr>
              <p:spPr bwMode="auto">
                <a:xfrm flipH="1" flipV="1">
                  <a:off x="3615" y="3226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4" name="Line 1935"/>
                <p:cNvSpPr>
                  <a:spLocks noChangeShapeType="1"/>
                </p:cNvSpPr>
                <p:nvPr/>
              </p:nvSpPr>
              <p:spPr bwMode="auto">
                <a:xfrm flipH="1">
                  <a:off x="3602" y="3226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5" name="Line 1936"/>
                <p:cNvSpPr>
                  <a:spLocks noChangeShapeType="1"/>
                </p:cNvSpPr>
                <p:nvPr/>
              </p:nvSpPr>
              <p:spPr bwMode="auto">
                <a:xfrm>
                  <a:off x="3602" y="3232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6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3615" y="3231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57" name="Rectangle 1938"/>
                <p:cNvSpPr>
                  <a:spLocks noChangeArrowheads="1"/>
                </p:cNvSpPr>
                <p:nvPr/>
              </p:nvSpPr>
              <p:spPr bwMode="auto">
                <a:xfrm>
                  <a:off x="3534" y="3192"/>
                  <a:ext cx="7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8" name="Rectangle 1939"/>
                <p:cNvSpPr>
                  <a:spLocks noChangeArrowheads="1"/>
                </p:cNvSpPr>
                <p:nvPr/>
              </p:nvSpPr>
              <p:spPr bwMode="auto">
                <a:xfrm>
                  <a:off x="3534" y="3192"/>
                  <a:ext cx="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+dataDim</a:t>
                  </a:r>
                  <a:endParaRPr lang="en-US"/>
                </a:p>
              </p:txBody>
            </p:sp>
            <p:sp>
              <p:nvSpPr>
                <p:cNvPr id="17759" name="Rectangle 1940"/>
                <p:cNvSpPr>
                  <a:spLocks noChangeArrowheads="1"/>
                </p:cNvSpPr>
                <p:nvPr/>
              </p:nvSpPr>
              <p:spPr bwMode="auto">
                <a:xfrm>
                  <a:off x="3596" y="324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0" name="Rectangle 1941"/>
                <p:cNvSpPr>
                  <a:spLocks noChangeArrowheads="1"/>
                </p:cNvSpPr>
                <p:nvPr/>
              </p:nvSpPr>
              <p:spPr bwMode="auto">
                <a:xfrm>
                  <a:off x="3596" y="324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761" name="Rectangle 1942"/>
                <p:cNvSpPr>
                  <a:spLocks noChangeArrowheads="1"/>
                </p:cNvSpPr>
                <p:nvPr/>
              </p:nvSpPr>
              <p:spPr bwMode="auto">
                <a:xfrm>
                  <a:off x="3497" y="3205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2" name="Rectangle 1943"/>
                <p:cNvSpPr>
                  <a:spLocks noChangeArrowheads="1"/>
                </p:cNvSpPr>
                <p:nvPr/>
              </p:nvSpPr>
              <p:spPr bwMode="auto">
                <a:xfrm>
                  <a:off x="3497" y="320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763" name="Rectangle 1944"/>
                <p:cNvSpPr>
                  <a:spLocks noChangeArrowheads="1"/>
                </p:cNvSpPr>
                <p:nvPr/>
              </p:nvSpPr>
              <p:spPr bwMode="auto">
                <a:xfrm>
                  <a:off x="1792" y="3508"/>
                  <a:ext cx="248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4" name="Line 1945"/>
                <p:cNvSpPr>
                  <a:spLocks noChangeShapeType="1"/>
                </p:cNvSpPr>
                <p:nvPr/>
              </p:nvSpPr>
              <p:spPr bwMode="auto">
                <a:xfrm>
                  <a:off x="1793" y="3510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65" name="Line 1946"/>
                <p:cNvSpPr>
                  <a:spLocks noChangeShapeType="1"/>
                </p:cNvSpPr>
                <p:nvPr/>
              </p:nvSpPr>
              <p:spPr bwMode="auto">
                <a:xfrm>
                  <a:off x="1794" y="3510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66" name="Line 1947"/>
                <p:cNvSpPr>
                  <a:spLocks noChangeShapeType="1"/>
                </p:cNvSpPr>
                <p:nvPr/>
              </p:nvSpPr>
              <p:spPr bwMode="auto">
                <a:xfrm>
                  <a:off x="1792" y="350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67" name="Line 1948"/>
                <p:cNvSpPr>
                  <a:spLocks noChangeShapeType="1"/>
                </p:cNvSpPr>
                <p:nvPr/>
              </p:nvSpPr>
              <p:spPr bwMode="auto">
                <a:xfrm>
                  <a:off x="1793" y="3508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68" name="Line 1949"/>
                <p:cNvSpPr>
                  <a:spLocks noChangeShapeType="1"/>
                </p:cNvSpPr>
                <p:nvPr/>
              </p:nvSpPr>
              <p:spPr bwMode="auto">
                <a:xfrm>
                  <a:off x="1793" y="3569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69" name="Line 1950"/>
                <p:cNvSpPr>
                  <a:spLocks noChangeShapeType="1"/>
                </p:cNvSpPr>
                <p:nvPr/>
              </p:nvSpPr>
              <p:spPr bwMode="auto">
                <a:xfrm>
                  <a:off x="2039" y="3510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0" name="Line 1951"/>
                <p:cNvSpPr>
                  <a:spLocks noChangeShapeType="1"/>
                </p:cNvSpPr>
                <p:nvPr/>
              </p:nvSpPr>
              <p:spPr bwMode="auto">
                <a:xfrm>
                  <a:off x="1792" y="3570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1" name="Line 1952"/>
                <p:cNvSpPr>
                  <a:spLocks noChangeShapeType="1"/>
                </p:cNvSpPr>
                <p:nvPr/>
              </p:nvSpPr>
              <p:spPr bwMode="auto">
                <a:xfrm>
                  <a:off x="2040" y="350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2" name="Rectangle 1953"/>
                <p:cNvSpPr>
                  <a:spLocks noChangeArrowheads="1"/>
                </p:cNvSpPr>
                <p:nvPr/>
              </p:nvSpPr>
              <p:spPr bwMode="auto">
                <a:xfrm>
                  <a:off x="1797" y="3515"/>
                  <a:ext cx="2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ccp.nmr.Nmr.DipolarRelaxation</a:t>
                  </a:r>
                  <a:endParaRPr lang="en-US"/>
                </a:p>
              </p:txBody>
            </p:sp>
            <p:sp>
              <p:nvSpPr>
                <p:cNvPr id="17773" name="Line 1954"/>
                <p:cNvSpPr>
                  <a:spLocks noChangeShapeType="1"/>
                </p:cNvSpPr>
                <p:nvPr/>
              </p:nvSpPr>
              <p:spPr bwMode="auto">
                <a:xfrm>
                  <a:off x="1797" y="353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4" name="Line 1955"/>
                <p:cNvSpPr>
                  <a:spLocks noChangeShapeType="1"/>
                </p:cNvSpPr>
                <p:nvPr/>
              </p:nvSpPr>
              <p:spPr bwMode="auto">
                <a:xfrm>
                  <a:off x="1797" y="3536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5" name="Line 1956"/>
                <p:cNvSpPr>
                  <a:spLocks noChangeShapeType="1"/>
                </p:cNvSpPr>
                <p:nvPr/>
              </p:nvSpPr>
              <p:spPr bwMode="auto">
                <a:xfrm>
                  <a:off x="1797" y="354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6" name="Line 1957"/>
                <p:cNvSpPr>
                  <a:spLocks noChangeShapeType="1"/>
                </p:cNvSpPr>
                <p:nvPr/>
              </p:nvSpPr>
              <p:spPr bwMode="auto">
                <a:xfrm>
                  <a:off x="1797" y="3546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7" name="Line 1958"/>
                <p:cNvSpPr>
                  <a:spLocks noChangeShapeType="1"/>
                </p:cNvSpPr>
                <p:nvPr/>
              </p:nvSpPr>
              <p:spPr bwMode="auto">
                <a:xfrm flipH="1" flipV="1">
                  <a:off x="1642" y="2901"/>
                  <a:ext cx="260" cy="60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8" name="Freeform 1959"/>
                <p:cNvSpPr>
                  <a:spLocks/>
                </p:cNvSpPr>
                <p:nvPr/>
              </p:nvSpPr>
              <p:spPr bwMode="auto">
                <a:xfrm>
                  <a:off x="1638" y="2901"/>
                  <a:ext cx="19" cy="17"/>
                </a:xfrm>
                <a:custGeom>
                  <a:avLst/>
                  <a:gdLst>
                    <a:gd name="T0" fmla="*/ 19 w 19"/>
                    <a:gd name="T1" fmla="*/ 10 h 17"/>
                    <a:gd name="T2" fmla="*/ 0 w 19"/>
                    <a:gd name="T3" fmla="*/ 17 h 17"/>
                    <a:gd name="T4" fmla="*/ 4 w 19"/>
                    <a:gd name="T5" fmla="*/ 0 h 17"/>
                    <a:gd name="T6" fmla="*/ 19 w 19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7"/>
                    <a:gd name="T14" fmla="*/ 19 w 19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7">
                      <a:moveTo>
                        <a:pt x="19" y="10"/>
                      </a:moveTo>
                      <a:lnTo>
                        <a:pt x="0" y="17"/>
                      </a:lnTo>
                      <a:lnTo>
                        <a:pt x="4" y="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79" name="Line 1960"/>
                <p:cNvSpPr>
                  <a:spLocks noChangeShapeType="1"/>
                </p:cNvSpPr>
                <p:nvPr/>
              </p:nvSpPr>
              <p:spPr bwMode="auto">
                <a:xfrm flipH="1">
                  <a:off x="1638" y="2911"/>
                  <a:ext cx="19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0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1638" y="2901"/>
                  <a:ext cx="4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1" name="Line 1962"/>
                <p:cNvSpPr>
                  <a:spLocks noChangeShapeType="1"/>
                </p:cNvSpPr>
                <p:nvPr/>
              </p:nvSpPr>
              <p:spPr bwMode="auto">
                <a:xfrm>
                  <a:off x="1642" y="2901"/>
                  <a:ext cx="15" cy="1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2" name="Rectangle 1963"/>
                <p:cNvSpPr>
                  <a:spLocks noChangeArrowheads="1"/>
                </p:cNvSpPr>
                <p:nvPr/>
              </p:nvSpPr>
              <p:spPr bwMode="auto">
                <a:xfrm>
                  <a:off x="2362" y="3484"/>
                  <a:ext cx="236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3" name="Line 1964"/>
                <p:cNvSpPr>
                  <a:spLocks noChangeShapeType="1"/>
                </p:cNvSpPr>
                <p:nvPr/>
              </p:nvSpPr>
              <p:spPr bwMode="auto">
                <a:xfrm>
                  <a:off x="2364" y="3485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4" name="Line 1965"/>
                <p:cNvSpPr>
                  <a:spLocks noChangeShapeType="1"/>
                </p:cNvSpPr>
                <p:nvPr/>
              </p:nvSpPr>
              <p:spPr bwMode="auto">
                <a:xfrm>
                  <a:off x="2365" y="3485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5" name="Line 1966"/>
                <p:cNvSpPr>
                  <a:spLocks noChangeShapeType="1"/>
                </p:cNvSpPr>
                <p:nvPr/>
              </p:nvSpPr>
              <p:spPr bwMode="auto">
                <a:xfrm>
                  <a:off x="2362" y="3484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6" name="Line 1967"/>
                <p:cNvSpPr>
                  <a:spLocks noChangeShapeType="1"/>
                </p:cNvSpPr>
                <p:nvPr/>
              </p:nvSpPr>
              <p:spPr bwMode="auto">
                <a:xfrm>
                  <a:off x="2364" y="3484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7" name="Line 1968"/>
                <p:cNvSpPr>
                  <a:spLocks noChangeShapeType="1"/>
                </p:cNvSpPr>
                <p:nvPr/>
              </p:nvSpPr>
              <p:spPr bwMode="auto">
                <a:xfrm>
                  <a:off x="2364" y="3582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8" name="Line 1969"/>
                <p:cNvSpPr>
                  <a:spLocks noChangeShapeType="1"/>
                </p:cNvSpPr>
                <p:nvPr/>
              </p:nvSpPr>
              <p:spPr bwMode="auto">
                <a:xfrm>
                  <a:off x="2597" y="3485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89" name="Line 1970"/>
                <p:cNvSpPr>
                  <a:spLocks noChangeShapeType="1"/>
                </p:cNvSpPr>
                <p:nvPr/>
              </p:nvSpPr>
              <p:spPr bwMode="auto">
                <a:xfrm>
                  <a:off x="2362" y="3583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0" name="Line 1971"/>
                <p:cNvSpPr>
                  <a:spLocks noChangeShapeType="1"/>
                </p:cNvSpPr>
                <p:nvPr/>
              </p:nvSpPr>
              <p:spPr bwMode="auto">
                <a:xfrm>
                  <a:off x="2598" y="3484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1" name="Rectangle 1972"/>
                <p:cNvSpPr>
                  <a:spLocks noChangeArrowheads="1"/>
                </p:cNvSpPr>
                <p:nvPr/>
              </p:nvSpPr>
              <p:spPr bwMode="auto">
                <a:xfrm>
                  <a:off x="2367" y="3490"/>
                  <a:ext cx="2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ccp.nmr.Nmr.DipolarRelaxList</a:t>
                  </a:r>
                  <a:endParaRPr lang="en-US"/>
                </a:p>
              </p:txBody>
            </p:sp>
            <p:sp>
              <p:nvSpPr>
                <p:cNvPr id="17792" name="Rectangle 1973"/>
                <p:cNvSpPr>
                  <a:spLocks noChangeArrowheads="1"/>
                </p:cNvSpPr>
                <p:nvPr/>
              </p:nvSpPr>
              <p:spPr bwMode="auto">
                <a:xfrm>
                  <a:off x="2367" y="3515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Hz</a:t>
                  </a:r>
                  <a:endParaRPr lang="en-US"/>
                </a:p>
              </p:txBody>
            </p:sp>
            <p:sp>
              <p:nvSpPr>
                <p:cNvPr id="17793" name="Rectangle 1974"/>
                <p:cNvSpPr>
                  <a:spLocks noChangeArrowheads="1"/>
                </p:cNvSpPr>
                <p:nvPr/>
              </p:nvSpPr>
              <p:spPr bwMode="auto">
                <a:xfrm>
                  <a:off x="2367" y="3534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794" name="Line 1975"/>
                <p:cNvSpPr>
                  <a:spLocks noChangeShapeType="1"/>
                </p:cNvSpPr>
                <p:nvPr/>
              </p:nvSpPr>
              <p:spPr bwMode="auto">
                <a:xfrm>
                  <a:off x="2367" y="351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5" name="Line 1976"/>
                <p:cNvSpPr>
                  <a:spLocks noChangeShapeType="1"/>
                </p:cNvSpPr>
                <p:nvPr/>
              </p:nvSpPr>
              <p:spPr bwMode="auto">
                <a:xfrm>
                  <a:off x="2367" y="351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6" name="Line 1977"/>
                <p:cNvSpPr>
                  <a:spLocks noChangeShapeType="1"/>
                </p:cNvSpPr>
                <p:nvPr/>
              </p:nvSpPr>
              <p:spPr bwMode="auto">
                <a:xfrm>
                  <a:off x="2367" y="3559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7" name="Line 1978"/>
                <p:cNvSpPr>
                  <a:spLocks noChangeShapeType="1"/>
                </p:cNvSpPr>
                <p:nvPr/>
              </p:nvSpPr>
              <p:spPr bwMode="auto">
                <a:xfrm>
                  <a:off x="2367" y="356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8" name="Line 1979"/>
                <p:cNvSpPr>
                  <a:spLocks noChangeShapeType="1"/>
                </p:cNvSpPr>
                <p:nvPr/>
              </p:nvSpPr>
              <p:spPr bwMode="auto">
                <a:xfrm flipH="1">
                  <a:off x="2040" y="3535"/>
                  <a:ext cx="322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99" name="Freeform 1980"/>
                <p:cNvSpPr>
                  <a:spLocks/>
                </p:cNvSpPr>
                <p:nvPr/>
              </p:nvSpPr>
              <p:spPr bwMode="auto">
                <a:xfrm>
                  <a:off x="2337" y="3528"/>
                  <a:ext cx="25" cy="13"/>
                </a:xfrm>
                <a:custGeom>
                  <a:avLst/>
                  <a:gdLst>
                    <a:gd name="T0" fmla="*/ 25 w 25"/>
                    <a:gd name="T1" fmla="*/ 7 h 13"/>
                    <a:gd name="T2" fmla="*/ 13 w 25"/>
                    <a:gd name="T3" fmla="*/ 0 h 13"/>
                    <a:gd name="T4" fmla="*/ 0 w 25"/>
                    <a:gd name="T5" fmla="*/ 7 h 13"/>
                    <a:gd name="T6" fmla="*/ 13 w 25"/>
                    <a:gd name="T7" fmla="*/ 13 h 13"/>
                    <a:gd name="T8" fmla="*/ 25 w 2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25" y="7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3" y="1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00" name="Line 1981"/>
                <p:cNvSpPr>
                  <a:spLocks noChangeShapeType="1"/>
                </p:cNvSpPr>
                <p:nvPr/>
              </p:nvSpPr>
              <p:spPr bwMode="auto">
                <a:xfrm flipH="1" flipV="1">
                  <a:off x="2350" y="3528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01" name="Line 1982"/>
                <p:cNvSpPr>
                  <a:spLocks noChangeShapeType="1"/>
                </p:cNvSpPr>
                <p:nvPr/>
              </p:nvSpPr>
              <p:spPr bwMode="auto">
                <a:xfrm flipH="1">
                  <a:off x="2337" y="3528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02" name="Line 1983"/>
                <p:cNvSpPr>
                  <a:spLocks noChangeShapeType="1"/>
                </p:cNvSpPr>
                <p:nvPr/>
              </p:nvSpPr>
              <p:spPr bwMode="auto">
                <a:xfrm>
                  <a:off x="2337" y="3535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03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2350" y="3535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04" name="Rectangle 1985"/>
                <p:cNvSpPr>
                  <a:spLocks noChangeArrowheads="1"/>
                </p:cNvSpPr>
                <p:nvPr/>
              </p:nvSpPr>
              <p:spPr bwMode="auto">
                <a:xfrm>
                  <a:off x="2263" y="3497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5" name="Rectangle 1986"/>
                <p:cNvSpPr>
                  <a:spLocks noChangeArrowheads="1"/>
                </p:cNvSpPr>
                <p:nvPr/>
              </p:nvSpPr>
              <p:spPr bwMode="auto">
                <a:xfrm>
                  <a:off x="2263" y="3497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806" name="Rectangle 1987"/>
                <p:cNvSpPr>
                  <a:spLocks noChangeArrowheads="1"/>
                </p:cNvSpPr>
                <p:nvPr/>
              </p:nvSpPr>
              <p:spPr bwMode="auto">
                <a:xfrm>
                  <a:off x="2058" y="3557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7" name="Rectangle 1988"/>
                <p:cNvSpPr>
                  <a:spLocks noChangeArrowheads="1"/>
                </p:cNvSpPr>
                <p:nvPr/>
              </p:nvSpPr>
              <p:spPr bwMode="auto">
                <a:xfrm>
                  <a:off x="2058" y="3557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7808" name="Rectangle 1989"/>
                <p:cNvSpPr>
                  <a:spLocks noChangeArrowheads="1"/>
                </p:cNvSpPr>
                <p:nvPr/>
              </p:nvSpPr>
              <p:spPr bwMode="auto">
                <a:xfrm>
                  <a:off x="2331" y="355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9" name="Rectangle 1990"/>
                <p:cNvSpPr>
                  <a:spLocks noChangeArrowheads="1"/>
                </p:cNvSpPr>
                <p:nvPr/>
              </p:nvSpPr>
              <p:spPr bwMode="auto">
                <a:xfrm>
                  <a:off x="2331" y="355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810" name="Rectangle 1991"/>
                <p:cNvSpPr>
                  <a:spLocks noChangeArrowheads="1"/>
                </p:cNvSpPr>
                <p:nvPr/>
              </p:nvSpPr>
              <p:spPr bwMode="auto">
                <a:xfrm>
                  <a:off x="2058" y="350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1" name="Rectangle 1992"/>
                <p:cNvSpPr>
                  <a:spLocks noChangeArrowheads="1"/>
                </p:cNvSpPr>
                <p:nvPr/>
              </p:nvSpPr>
              <p:spPr bwMode="auto">
                <a:xfrm>
                  <a:off x="2058" y="350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812" name="Line 1993"/>
                <p:cNvSpPr>
                  <a:spLocks noChangeShapeType="1"/>
                </p:cNvSpPr>
                <p:nvPr/>
              </p:nvSpPr>
              <p:spPr bwMode="auto">
                <a:xfrm flipV="1">
                  <a:off x="2484" y="2926"/>
                  <a:ext cx="39" cy="55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3" name="Freeform 1994"/>
                <p:cNvSpPr>
                  <a:spLocks/>
                </p:cNvSpPr>
                <p:nvPr/>
              </p:nvSpPr>
              <p:spPr bwMode="auto">
                <a:xfrm>
                  <a:off x="2512" y="2926"/>
                  <a:ext cx="20" cy="16"/>
                </a:xfrm>
                <a:custGeom>
                  <a:avLst/>
                  <a:gdLst>
                    <a:gd name="T0" fmla="*/ 20 w 20"/>
                    <a:gd name="T1" fmla="*/ 16 h 16"/>
                    <a:gd name="T2" fmla="*/ 0 w 20"/>
                    <a:gd name="T3" fmla="*/ 13 h 16"/>
                    <a:gd name="T4" fmla="*/ 11 w 20"/>
                    <a:gd name="T5" fmla="*/ 0 h 16"/>
                    <a:gd name="T6" fmla="*/ 20 w 20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6"/>
                    <a:gd name="T14" fmla="*/ 20 w 20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6">
                      <a:moveTo>
                        <a:pt x="20" y="16"/>
                      </a:moveTo>
                      <a:lnTo>
                        <a:pt x="0" y="13"/>
                      </a:lnTo>
                      <a:lnTo>
                        <a:pt x="11" y="0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4" name="Line 1995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" y="2939"/>
                  <a:ext cx="20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5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2512" y="2926"/>
                  <a:ext cx="11" cy="1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6" name="Line 1997"/>
                <p:cNvSpPr>
                  <a:spLocks noChangeShapeType="1"/>
                </p:cNvSpPr>
                <p:nvPr/>
              </p:nvSpPr>
              <p:spPr bwMode="auto">
                <a:xfrm>
                  <a:off x="2523" y="2926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7" name="Rectangle 1998"/>
                <p:cNvSpPr>
                  <a:spLocks noChangeArrowheads="1"/>
                </p:cNvSpPr>
                <p:nvPr/>
              </p:nvSpPr>
              <p:spPr bwMode="auto">
                <a:xfrm>
                  <a:off x="4260" y="1946"/>
                  <a:ext cx="223" cy="7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8" name="Line 1999"/>
                <p:cNvSpPr>
                  <a:spLocks noChangeShapeType="1"/>
                </p:cNvSpPr>
                <p:nvPr/>
              </p:nvSpPr>
              <p:spPr bwMode="auto">
                <a:xfrm>
                  <a:off x="4261" y="194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19" name="Line 2000"/>
                <p:cNvSpPr>
                  <a:spLocks noChangeShapeType="1"/>
                </p:cNvSpPr>
                <p:nvPr/>
              </p:nvSpPr>
              <p:spPr bwMode="auto">
                <a:xfrm>
                  <a:off x="4262" y="1947"/>
                  <a:ext cx="22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0" name="Line 2001"/>
                <p:cNvSpPr>
                  <a:spLocks noChangeShapeType="1"/>
                </p:cNvSpPr>
                <p:nvPr/>
              </p:nvSpPr>
              <p:spPr bwMode="auto">
                <a:xfrm>
                  <a:off x="4260" y="1946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1" name="Line 2002"/>
                <p:cNvSpPr>
                  <a:spLocks noChangeShapeType="1"/>
                </p:cNvSpPr>
                <p:nvPr/>
              </p:nvSpPr>
              <p:spPr bwMode="auto">
                <a:xfrm>
                  <a:off x="4261" y="1946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2" name="Line 2003"/>
                <p:cNvSpPr>
                  <a:spLocks noChangeShapeType="1"/>
                </p:cNvSpPr>
                <p:nvPr/>
              </p:nvSpPr>
              <p:spPr bwMode="auto">
                <a:xfrm>
                  <a:off x="4261" y="2019"/>
                  <a:ext cx="22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3" name="Line 2004"/>
                <p:cNvSpPr>
                  <a:spLocks noChangeShapeType="1"/>
                </p:cNvSpPr>
                <p:nvPr/>
              </p:nvSpPr>
              <p:spPr bwMode="auto">
                <a:xfrm>
                  <a:off x="4482" y="194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4" name="Line 2005"/>
                <p:cNvSpPr>
                  <a:spLocks noChangeShapeType="1"/>
                </p:cNvSpPr>
                <p:nvPr/>
              </p:nvSpPr>
              <p:spPr bwMode="auto">
                <a:xfrm>
                  <a:off x="4260" y="2020"/>
                  <a:ext cx="2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5" name="Line 2006"/>
                <p:cNvSpPr>
                  <a:spLocks noChangeShapeType="1"/>
                </p:cNvSpPr>
                <p:nvPr/>
              </p:nvSpPr>
              <p:spPr bwMode="auto">
                <a:xfrm>
                  <a:off x="4483" y="1946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6" name="Rectangle 2007"/>
                <p:cNvSpPr>
                  <a:spLocks noChangeArrowheads="1"/>
                </p:cNvSpPr>
                <p:nvPr/>
              </p:nvSpPr>
              <p:spPr bwMode="auto">
                <a:xfrm>
                  <a:off x="4266" y="1952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ccp.nmr.Nmr.ExpChainState</a:t>
                  </a:r>
                  <a:endParaRPr lang="en-US"/>
                </a:p>
              </p:txBody>
            </p:sp>
            <p:sp>
              <p:nvSpPr>
                <p:cNvPr id="17827" name="Rectangle 2008"/>
                <p:cNvSpPr>
                  <a:spLocks noChangeArrowheads="1"/>
                </p:cNvSpPr>
                <p:nvPr/>
              </p:nvSpPr>
              <p:spPr bwMode="auto">
                <a:xfrm>
                  <a:off x="4265" y="1977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+weight: Float = 1.0</a:t>
                  </a:r>
                  <a:endParaRPr lang="en-US"/>
                </a:p>
              </p:txBody>
            </p:sp>
            <p:sp>
              <p:nvSpPr>
                <p:cNvPr id="17828" name="Line 2009"/>
                <p:cNvSpPr>
                  <a:spLocks noChangeShapeType="1"/>
                </p:cNvSpPr>
                <p:nvPr/>
              </p:nvSpPr>
              <p:spPr bwMode="auto">
                <a:xfrm>
                  <a:off x="4265" y="1972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29" name="Line 2010"/>
                <p:cNvSpPr>
                  <a:spLocks noChangeShapeType="1"/>
                </p:cNvSpPr>
                <p:nvPr/>
              </p:nvSpPr>
              <p:spPr bwMode="auto">
                <a:xfrm>
                  <a:off x="4265" y="1973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0" name="Line 2011"/>
                <p:cNvSpPr>
                  <a:spLocks noChangeShapeType="1"/>
                </p:cNvSpPr>
                <p:nvPr/>
              </p:nvSpPr>
              <p:spPr bwMode="auto">
                <a:xfrm>
                  <a:off x="4265" y="2002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1" name="Line 2012"/>
                <p:cNvSpPr>
                  <a:spLocks noChangeShapeType="1"/>
                </p:cNvSpPr>
                <p:nvPr/>
              </p:nvSpPr>
              <p:spPr bwMode="auto">
                <a:xfrm>
                  <a:off x="4265" y="2003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32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4372" y="1760"/>
                  <a:ext cx="9" cy="18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75" name="Group 2215"/>
              <p:cNvGrpSpPr>
                <a:grpSpLocks/>
              </p:cNvGrpSpPr>
              <p:nvPr/>
            </p:nvGrpSpPr>
            <p:grpSpPr bwMode="auto">
              <a:xfrm>
                <a:off x="4062413" y="1555750"/>
                <a:ext cx="3376613" cy="4271963"/>
                <a:chOff x="2559" y="980"/>
                <a:chExt cx="2127" cy="2691"/>
              </a:xfrm>
            </p:grpSpPr>
            <p:sp>
              <p:nvSpPr>
                <p:cNvPr id="17433" name="Rectangle 2015"/>
                <p:cNvSpPr>
                  <a:spLocks noChangeArrowheads="1"/>
                </p:cNvSpPr>
                <p:nvPr/>
              </p:nvSpPr>
              <p:spPr bwMode="auto">
                <a:xfrm>
                  <a:off x="4349" y="1907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4" name="Rectangle 2016"/>
                <p:cNvSpPr>
                  <a:spLocks noChangeArrowheads="1"/>
                </p:cNvSpPr>
                <p:nvPr/>
              </p:nvSpPr>
              <p:spPr bwMode="auto">
                <a:xfrm>
                  <a:off x="4349" y="190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435" name="Rectangle 2017"/>
                <p:cNvSpPr>
                  <a:spLocks noChangeArrowheads="1"/>
                </p:cNvSpPr>
                <p:nvPr/>
              </p:nvSpPr>
              <p:spPr bwMode="auto">
                <a:xfrm>
                  <a:off x="4398" y="178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Rectangle 2018"/>
                <p:cNvSpPr>
                  <a:spLocks noChangeArrowheads="1"/>
                </p:cNvSpPr>
                <p:nvPr/>
              </p:nvSpPr>
              <p:spPr bwMode="auto">
                <a:xfrm>
                  <a:off x="4398" y="178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437" name="Rectangle 2019"/>
                <p:cNvSpPr>
                  <a:spLocks noChangeArrowheads="1"/>
                </p:cNvSpPr>
                <p:nvPr/>
              </p:nvSpPr>
              <p:spPr bwMode="auto">
                <a:xfrm>
                  <a:off x="3962" y="3570"/>
                  <a:ext cx="236" cy="100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2020"/>
                <p:cNvSpPr>
                  <a:spLocks noChangeShapeType="1"/>
                </p:cNvSpPr>
                <p:nvPr/>
              </p:nvSpPr>
              <p:spPr bwMode="auto">
                <a:xfrm>
                  <a:off x="3963" y="3572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9" name="Line 2021"/>
                <p:cNvSpPr>
                  <a:spLocks noChangeShapeType="1"/>
                </p:cNvSpPr>
                <p:nvPr/>
              </p:nvSpPr>
              <p:spPr bwMode="auto">
                <a:xfrm>
                  <a:off x="3964" y="3572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0" name="Line 2022"/>
                <p:cNvSpPr>
                  <a:spLocks noChangeShapeType="1"/>
                </p:cNvSpPr>
                <p:nvPr/>
              </p:nvSpPr>
              <p:spPr bwMode="auto">
                <a:xfrm>
                  <a:off x="3962" y="3570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1" name="Line 2023"/>
                <p:cNvSpPr>
                  <a:spLocks noChangeShapeType="1"/>
                </p:cNvSpPr>
                <p:nvPr/>
              </p:nvSpPr>
              <p:spPr bwMode="auto">
                <a:xfrm>
                  <a:off x="3963" y="3570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2" name="Line 2024"/>
                <p:cNvSpPr>
                  <a:spLocks noChangeShapeType="1"/>
                </p:cNvSpPr>
                <p:nvPr/>
              </p:nvSpPr>
              <p:spPr bwMode="auto">
                <a:xfrm>
                  <a:off x="3963" y="3668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3" name="Line 2025"/>
                <p:cNvSpPr>
                  <a:spLocks noChangeShapeType="1"/>
                </p:cNvSpPr>
                <p:nvPr/>
              </p:nvSpPr>
              <p:spPr bwMode="auto">
                <a:xfrm>
                  <a:off x="4196" y="3572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4" name="Line 2026"/>
                <p:cNvSpPr>
                  <a:spLocks noChangeShapeType="1"/>
                </p:cNvSpPr>
                <p:nvPr/>
              </p:nvSpPr>
              <p:spPr bwMode="auto">
                <a:xfrm>
                  <a:off x="3962" y="3670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5" name="Line 2027"/>
                <p:cNvSpPr>
                  <a:spLocks noChangeShapeType="1"/>
                </p:cNvSpPr>
                <p:nvPr/>
              </p:nvSpPr>
              <p:spPr bwMode="auto">
                <a:xfrm>
                  <a:off x="4198" y="3570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46" name="Rectangle 2028"/>
                <p:cNvSpPr>
                  <a:spLocks noChangeArrowheads="1"/>
                </p:cNvSpPr>
                <p:nvPr/>
              </p:nvSpPr>
              <p:spPr bwMode="auto">
                <a:xfrm>
                  <a:off x="4000" y="3577"/>
                  <a:ext cx="1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ccp.nmr.Nmr.ExpDim</a:t>
                  </a:r>
                  <a:endParaRPr lang="en-US"/>
                </a:p>
              </p:txBody>
            </p:sp>
            <p:sp>
              <p:nvSpPr>
                <p:cNvPr id="17447" name="Rectangle 2029"/>
                <p:cNvSpPr>
                  <a:spLocks noChangeArrowheads="1"/>
                </p:cNvSpPr>
                <p:nvPr/>
              </p:nvSpPr>
              <p:spPr bwMode="auto">
                <a:xfrm>
                  <a:off x="3967" y="3601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+dim: PositiveInt</a:t>
                  </a:r>
                  <a:endParaRPr lang="en-US"/>
                </a:p>
              </p:txBody>
            </p:sp>
            <p:sp>
              <p:nvSpPr>
                <p:cNvPr id="17448" name="Rectangle 2030"/>
                <p:cNvSpPr>
                  <a:spLocks noChangeArrowheads="1"/>
                </p:cNvSpPr>
                <p:nvPr/>
              </p:nvSpPr>
              <p:spPr bwMode="auto">
                <a:xfrm>
                  <a:off x="3967" y="3621"/>
                  <a:ext cx="23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+isAcquisition: Boolean = False</a:t>
                  </a:r>
                  <a:endParaRPr lang="en-US"/>
                </a:p>
              </p:txBody>
            </p:sp>
            <p:sp>
              <p:nvSpPr>
                <p:cNvPr id="17449" name="Line 2031"/>
                <p:cNvSpPr>
                  <a:spLocks noChangeShapeType="1"/>
                </p:cNvSpPr>
                <p:nvPr/>
              </p:nvSpPr>
              <p:spPr bwMode="auto">
                <a:xfrm>
                  <a:off x="3967" y="359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0" name="Line 2032"/>
                <p:cNvSpPr>
                  <a:spLocks noChangeShapeType="1"/>
                </p:cNvSpPr>
                <p:nvPr/>
              </p:nvSpPr>
              <p:spPr bwMode="auto">
                <a:xfrm>
                  <a:off x="3967" y="359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1" name="Line 2033"/>
                <p:cNvSpPr>
                  <a:spLocks noChangeShapeType="1"/>
                </p:cNvSpPr>
                <p:nvPr/>
              </p:nvSpPr>
              <p:spPr bwMode="auto">
                <a:xfrm>
                  <a:off x="3967" y="3646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2" name="Line 2034"/>
                <p:cNvSpPr>
                  <a:spLocks noChangeShapeType="1"/>
                </p:cNvSpPr>
                <p:nvPr/>
              </p:nvSpPr>
              <p:spPr bwMode="auto">
                <a:xfrm>
                  <a:off x="3967" y="364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3" name="Line 2035"/>
                <p:cNvSpPr>
                  <a:spLocks noChangeShapeType="1"/>
                </p:cNvSpPr>
                <p:nvPr/>
              </p:nvSpPr>
              <p:spPr bwMode="auto">
                <a:xfrm>
                  <a:off x="3823" y="3310"/>
                  <a:ext cx="216" cy="2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54" name="Rectangle 2036"/>
                <p:cNvSpPr>
                  <a:spLocks noChangeArrowheads="1"/>
                </p:cNvSpPr>
                <p:nvPr/>
              </p:nvSpPr>
              <p:spPr bwMode="auto">
                <a:xfrm>
                  <a:off x="3739" y="3335"/>
                  <a:ext cx="8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Rectangle 2037"/>
                <p:cNvSpPr>
                  <a:spLocks noChangeArrowheads="1"/>
                </p:cNvSpPr>
                <p:nvPr/>
              </p:nvSpPr>
              <p:spPr bwMode="auto">
                <a:xfrm>
                  <a:off x="3739" y="3335"/>
                  <a:ext cx="8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+dataDims</a:t>
                  </a:r>
                  <a:endParaRPr lang="en-US"/>
                </a:p>
              </p:txBody>
            </p:sp>
            <p:sp>
              <p:nvSpPr>
                <p:cNvPr id="17456" name="Rectangle 2038"/>
                <p:cNvSpPr>
                  <a:spLocks noChangeArrowheads="1"/>
                </p:cNvSpPr>
                <p:nvPr/>
              </p:nvSpPr>
              <p:spPr bwMode="auto">
                <a:xfrm>
                  <a:off x="3850" y="331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Rectangle 2039"/>
                <p:cNvSpPr>
                  <a:spLocks noChangeArrowheads="1"/>
                </p:cNvSpPr>
                <p:nvPr/>
              </p:nvSpPr>
              <p:spPr bwMode="auto">
                <a:xfrm>
                  <a:off x="3850" y="331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458" name="Rectangle 2040"/>
                <p:cNvSpPr>
                  <a:spLocks noChangeArrowheads="1"/>
                </p:cNvSpPr>
                <p:nvPr/>
              </p:nvSpPr>
              <p:spPr bwMode="auto">
                <a:xfrm>
                  <a:off x="3999" y="355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Rectangle 2041"/>
                <p:cNvSpPr>
                  <a:spLocks noChangeArrowheads="1"/>
                </p:cNvSpPr>
                <p:nvPr/>
              </p:nvSpPr>
              <p:spPr bwMode="auto">
                <a:xfrm>
                  <a:off x="3999" y="355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460" name="Rectangle 2042"/>
                <p:cNvSpPr>
                  <a:spLocks noChangeArrowheads="1"/>
                </p:cNvSpPr>
                <p:nvPr/>
              </p:nvSpPr>
              <p:spPr bwMode="auto">
                <a:xfrm>
                  <a:off x="3677" y="2541"/>
                  <a:ext cx="384" cy="43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2043"/>
                <p:cNvSpPr>
                  <a:spLocks noChangeShapeType="1"/>
                </p:cNvSpPr>
                <p:nvPr/>
              </p:nvSpPr>
              <p:spPr bwMode="auto">
                <a:xfrm>
                  <a:off x="3678" y="2542"/>
                  <a:ext cx="1" cy="43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2" name="Line 2044"/>
                <p:cNvSpPr>
                  <a:spLocks noChangeShapeType="1"/>
                </p:cNvSpPr>
                <p:nvPr/>
              </p:nvSpPr>
              <p:spPr bwMode="auto">
                <a:xfrm>
                  <a:off x="3679" y="2542"/>
                  <a:ext cx="38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3" name="Line 2045"/>
                <p:cNvSpPr>
                  <a:spLocks noChangeShapeType="1"/>
                </p:cNvSpPr>
                <p:nvPr/>
              </p:nvSpPr>
              <p:spPr bwMode="auto">
                <a:xfrm>
                  <a:off x="3677" y="2541"/>
                  <a:ext cx="1" cy="43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4" name="Line 2046"/>
                <p:cNvSpPr>
                  <a:spLocks noChangeShapeType="1"/>
                </p:cNvSpPr>
                <p:nvPr/>
              </p:nvSpPr>
              <p:spPr bwMode="auto">
                <a:xfrm>
                  <a:off x="3678" y="2541"/>
                  <a:ext cx="383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5" name="Line 2047"/>
                <p:cNvSpPr>
                  <a:spLocks noChangeShapeType="1"/>
                </p:cNvSpPr>
                <p:nvPr/>
              </p:nvSpPr>
              <p:spPr bwMode="auto">
                <a:xfrm>
                  <a:off x="3678" y="2974"/>
                  <a:ext cx="38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6" name="Line 2048"/>
                <p:cNvSpPr>
                  <a:spLocks noChangeShapeType="1"/>
                </p:cNvSpPr>
                <p:nvPr/>
              </p:nvSpPr>
              <p:spPr bwMode="auto">
                <a:xfrm>
                  <a:off x="4060" y="2542"/>
                  <a:ext cx="1" cy="43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7" name="Line 2049"/>
                <p:cNvSpPr>
                  <a:spLocks noChangeShapeType="1"/>
                </p:cNvSpPr>
                <p:nvPr/>
              </p:nvSpPr>
              <p:spPr bwMode="auto">
                <a:xfrm>
                  <a:off x="3677" y="2975"/>
                  <a:ext cx="38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8" name="Line 2050"/>
                <p:cNvSpPr>
                  <a:spLocks noChangeShapeType="1"/>
                </p:cNvSpPr>
                <p:nvPr/>
              </p:nvSpPr>
              <p:spPr bwMode="auto">
                <a:xfrm>
                  <a:off x="4061" y="2541"/>
                  <a:ext cx="1" cy="43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69" name="Rectangle 2051"/>
                <p:cNvSpPr>
                  <a:spLocks noChangeArrowheads="1"/>
                </p:cNvSpPr>
                <p:nvPr/>
              </p:nvSpPr>
              <p:spPr bwMode="auto">
                <a:xfrm>
                  <a:off x="3777" y="2547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ccp.nmr.Nmr.ExpDimRef</a:t>
                  </a:r>
                  <a:endParaRPr lang="en-US"/>
                </a:p>
              </p:txBody>
            </p:sp>
            <p:sp>
              <p:nvSpPr>
                <p:cNvPr id="17470" name="Rectangle 2052"/>
                <p:cNvSpPr>
                  <a:spLocks noChangeArrowheads="1"/>
                </p:cNvSpPr>
                <p:nvPr/>
              </p:nvSpPr>
              <p:spPr bwMode="auto">
                <a:xfrm>
                  <a:off x="3682" y="2572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471" name="Rectangle 2053"/>
                <p:cNvSpPr>
                  <a:spLocks noChangeArrowheads="1"/>
                </p:cNvSpPr>
                <p:nvPr/>
              </p:nvSpPr>
              <p:spPr bwMode="auto">
                <a:xfrm>
                  <a:off x="3682" y="2592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472" name="Rectangle 2054"/>
                <p:cNvSpPr>
                  <a:spLocks noChangeArrowheads="1"/>
                </p:cNvSpPr>
                <p:nvPr/>
              </p:nvSpPr>
              <p:spPr bwMode="auto">
                <a:xfrm>
                  <a:off x="3682" y="2612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+isotopeCodes: Word</a:t>
                  </a:r>
                  <a:endParaRPr lang="en-US"/>
                </a:p>
              </p:txBody>
            </p:sp>
            <p:sp>
              <p:nvSpPr>
                <p:cNvPr id="17473" name="Rectangle 2055"/>
                <p:cNvSpPr>
                  <a:spLocks noChangeArrowheads="1"/>
                </p:cNvSpPr>
                <p:nvPr/>
              </p:nvSpPr>
              <p:spPr bwMode="auto">
                <a:xfrm>
                  <a:off x="3682" y="2632"/>
                  <a:ext cx="37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+measurementType: ExpMeasurementType = Shift</a:t>
                  </a:r>
                  <a:endParaRPr lang="en-US"/>
                </a:p>
              </p:txBody>
            </p:sp>
            <p:sp>
              <p:nvSpPr>
                <p:cNvPr id="17474" name="Rectangle 2056"/>
                <p:cNvSpPr>
                  <a:spLocks noChangeArrowheads="1"/>
                </p:cNvSpPr>
                <p:nvPr/>
              </p:nvSpPr>
              <p:spPr bwMode="auto">
                <a:xfrm>
                  <a:off x="3682" y="2651"/>
                  <a:ext cx="20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+isFolded: Boolean = False</a:t>
                  </a:r>
                  <a:endParaRPr lang="en-US"/>
                </a:p>
              </p:txBody>
            </p:sp>
            <p:sp>
              <p:nvSpPr>
                <p:cNvPr id="17475" name="Rectangle 2057"/>
                <p:cNvSpPr>
                  <a:spLocks noChangeArrowheads="1"/>
                </p:cNvSpPr>
                <p:nvPr/>
              </p:nvSpPr>
              <p:spPr bwMode="auto">
                <a:xfrm>
                  <a:off x="3682" y="2671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7476" name="Rectangle 2058"/>
                <p:cNvSpPr>
                  <a:spLocks noChangeArrowheads="1"/>
                </p:cNvSpPr>
                <p:nvPr/>
              </p:nvSpPr>
              <p:spPr bwMode="auto">
                <a:xfrm>
                  <a:off x="3682" y="2691"/>
                  <a:ext cx="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</a:t>
                  </a:r>
                  <a:endParaRPr lang="en-US"/>
                </a:p>
              </p:txBody>
            </p:sp>
            <p:sp>
              <p:nvSpPr>
                <p:cNvPr id="17477" name="Rectangle 2059"/>
                <p:cNvSpPr>
                  <a:spLocks noChangeArrowheads="1"/>
                </p:cNvSpPr>
                <p:nvPr/>
              </p:nvSpPr>
              <p:spPr bwMode="auto">
                <a:xfrm>
                  <a:off x="3682" y="2711"/>
                  <a:ext cx="24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+isAxisReversed: Boolean = True</a:t>
                  </a:r>
                  <a:endParaRPr lang="en-US"/>
                </a:p>
              </p:txBody>
            </p:sp>
            <p:sp>
              <p:nvSpPr>
                <p:cNvPr id="17478" name="Rectangle 2060"/>
                <p:cNvSpPr>
                  <a:spLocks noChangeArrowheads="1"/>
                </p:cNvSpPr>
                <p:nvPr/>
              </p:nvSpPr>
              <p:spPr bwMode="auto">
                <a:xfrm>
                  <a:off x="3682" y="2731"/>
                  <a:ext cx="18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+maxAliasedFreq: Float</a:t>
                  </a:r>
                  <a:endParaRPr lang="en-US"/>
                </a:p>
              </p:txBody>
            </p:sp>
            <p:sp>
              <p:nvSpPr>
                <p:cNvPr id="17479" name="Rectangle 2061"/>
                <p:cNvSpPr>
                  <a:spLocks noChangeArrowheads="1"/>
                </p:cNvSpPr>
                <p:nvPr/>
              </p:nvSpPr>
              <p:spPr bwMode="auto">
                <a:xfrm>
                  <a:off x="3682" y="2751"/>
                  <a:ext cx="17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+minAliasedFreq: Float</a:t>
                  </a:r>
                  <a:endParaRPr lang="en-US"/>
                </a:p>
              </p:txBody>
            </p:sp>
            <p:sp>
              <p:nvSpPr>
                <p:cNvPr id="17480" name="Rectangle 2062"/>
                <p:cNvSpPr>
                  <a:spLocks noChangeArrowheads="1"/>
                </p:cNvSpPr>
                <p:nvPr/>
              </p:nvSpPr>
              <p:spPr bwMode="auto">
                <a:xfrm>
                  <a:off x="3682" y="2770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+hasAliasedFreq: Boolean</a:t>
                  </a:r>
                  <a:endParaRPr lang="en-US"/>
                </a:p>
              </p:txBody>
            </p:sp>
            <p:sp>
              <p:nvSpPr>
                <p:cNvPr id="17481" name="Rectangle 2063"/>
                <p:cNvSpPr>
                  <a:spLocks noChangeArrowheads="1"/>
                </p:cNvSpPr>
                <p:nvPr/>
              </p:nvSpPr>
              <p:spPr bwMode="auto">
                <a:xfrm>
                  <a:off x="3682" y="2790"/>
                  <a:ext cx="23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+variableIncrFraction: FloatRatio</a:t>
                  </a:r>
                  <a:endParaRPr lang="en-US"/>
                </a:p>
              </p:txBody>
            </p:sp>
            <p:sp>
              <p:nvSpPr>
                <p:cNvPr id="17482" name="Rectangle 2064"/>
                <p:cNvSpPr>
                  <a:spLocks noChangeArrowheads="1"/>
                </p:cNvSpPr>
                <p:nvPr/>
              </p:nvSpPr>
              <p:spPr bwMode="auto">
                <a:xfrm>
                  <a:off x="3682" y="2810"/>
                  <a:ext cx="20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+constantTimePeriod: Float</a:t>
                  </a:r>
                  <a:endParaRPr lang="en-US"/>
                </a:p>
              </p:txBody>
            </p:sp>
            <p:sp>
              <p:nvSpPr>
                <p:cNvPr id="17483" name="Rectangle 2065"/>
                <p:cNvSpPr>
                  <a:spLocks noChangeArrowheads="1"/>
                </p:cNvSpPr>
                <p:nvPr/>
              </p:nvSpPr>
              <p:spPr bwMode="auto">
                <a:xfrm>
                  <a:off x="3682" y="2830"/>
                  <a:ext cx="1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+nominalRefValue: Float</a:t>
                  </a:r>
                  <a:endParaRPr lang="en-US"/>
                </a:p>
              </p:txBody>
            </p:sp>
            <p:sp>
              <p:nvSpPr>
                <p:cNvPr id="1748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3682" y="2850"/>
                  <a:ext cx="1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+baseFrequency: Float</a:t>
                  </a:r>
                  <a:endParaRPr lang="en-US"/>
                </a:p>
              </p:txBody>
            </p:sp>
            <p:sp>
              <p:nvSpPr>
                <p:cNvPr id="1748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3682" y="2870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+displayName: Word</a:t>
                  </a:r>
                  <a:endParaRPr lang="en-US"/>
                </a:p>
              </p:txBody>
            </p:sp>
            <p:sp>
              <p:nvSpPr>
                <p:cNvPr id="17486" name="Rectangle 2068"/>
                <p:cNvSpPr>
                  <a:spLocks noChangeArrowheads="1"/>
                </p:cNvSpPr>
                <p:nvPr/>
              </p:nvSpPr>
              <p:spPr bwMode="auto">
                <a:xfrm>
                  <a:off x="3682" y="2890"/>
                  <a:ext cx="24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+groupingNumber: PositiveInt = 1</a:t>
                  </a:r>
                  <a:endParaRPr lang="en-US"/>
                </a:p>
              </p:txBody>
            </p:sp>
            <p:sp>
              <p:nvSpPr>
                <p:cNvPr id="17487" name="Line 2069"/>
                <p:cNvSpPr>
                  <a:spLocks noChangeShapeType="1"/>
                </p:cNvSpPr>
                <p:nvPr/>
              </p:nvSpPr>
              <p:spPr bwMode="auto">
                <a:xfrm>
                  <a:off x="3682" y="2567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88" name="Line 2070"/>
                <p:cNvSpPr>
                  <a:spLocks noChangeShapeType="1"/>
                </p:cNvSpPr>
                <p:nvPr/>
              </p:nvSpPr>
              <p:spPr bwMode="auto">
                <a:xfrm>
                  <a:off x="3682" y="2568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89" name="Rectangle 2071"/>
                <p:cNvSpPr>
                  <a:spLocks noChangeArrowheads="1"/>
                </p:cNvSpPr>
                <p:nvPr/>
              </p:nvSpPr>
              <p:spPr bwMode="auto">
                <a:xfrm>
                  <a:off x="3682" y="2919"/>
                  <a:ext cx="11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+getIsotopes()</a:t>
                  </a:r>
                  <a:endParaRPr lang="en-US"/>
                </a:p>
              </p:txBody>
            </p:sp>
            <p:sp>
              <p:nvSpPr>
                <p:cNvPr id="17490" name="Rectangle 2072"/>
                <p:cNvSpPr>
                  <a:spLocks noChangeArrowheads="1"/>
                </p:cNvSpPr>
                <p:nvPr/>
              </p:nvSpPr>
              <p:spPr bwMode="auto">
                <a:xfrm>
                  <a:off x="3682" y="2939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+getHasAliasedFreq()</a:t>
                  </a:r>
                  <a:endParaRPr lang="en-US"/>
                </a:p>
              </p:txBody>
            </p:sp>
            <p:sp>
              <p:nvSpPr>
                <p:cNvPr id="17491" name="Line 2073"/>
                <p:cNvSpPr>
                  <a:spLocks noChangeShapeType="1"/>
                </p:cNvSpPr>
                <p:nvPr/>
              </p:nvSpPr>
              <p:spPr bwMode="auto">
                <a:xfrm>
                  <a:off x="3682" y="2914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2" name="Line 2074"/>
                <p:cNvSpPr>
                  <a:spLocks noChangeShapeType="1"/>
                </p:cNvSpPr>
                <p:nvPr/>
              </p:nvSpPr>
              <p:spPr bwMode="auto">
                <a:xfrm>
                  <a:off x="3682" y="2916"/>
                  <a:ext cx="37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3" name="Line 2075"/>
                <p:cNvSpPr>
                  <a:spLocks noChangeShapeType="1"/>
                </p:cNvSpPr>
                <p:nvPr/>
              </p:nvSpPr>
              <p:spPr bwMode="auto">
                <a:xfrm>
                  <a:off x="3922" y="2975"/>
                  <a:ext cx="145" cy="59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4" name="Freeform 2076"/>
                <p:cNvSpPr>
                  <a:spLocks/>
                </p:cNvSpPr>
                <p:nvPr/>
              </p:nvSpPr>
              <p:spPr bwMode="auto">
                <a:xfrm>
                  <a:off x="4059" y="3547"/>
                  <a:ext cx="11" cy="23"/>
                </a:xfrm>
                <a:custGeom>
                  <a:avLst/>
                  <a:gdLst>
                    <a:gd name="T0" fmla="*/ 8 w 11"/>
                    <a:gd name="T1" fmla="*/ 23 h 23"/>
                    <a:gd name="T2" fmla="*/ 11 w 11"/>
                    <a:gd name="T3" fmla="*/ 10 h 23"/>
                    <a:gd name="T4" fmla="*/ 2 w 11"/>
                    <a:gd name="T5" fmla="*/ 0 h 23"/>
                    <a:gd name="T6" fmla="*/ 0 w 11"/>
                    <a:gd name="T7" fmla="*/ 12 h 23"/>
                    <a:gd name="T8" fmla="*/ 8 w 11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8" y="23"/>
                      </a:moveTo>
                      <a:lnTo>
                        <a:pt x="11" y="10"/>
                      </a:ln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5" name="Line 2077"/>
                <p:cNvSpPr>
                  <a:spLocks noChangeShapeType="1"/>
                </p:cNvSpPr>
                <p:nvPr/>
              </p:nvSpPr>
              <p:spPr bwMode="auto">
                <a:xfrm flipV="1">
                  <a:off x="4067" y="3557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6" name="Line 2078"/>
                <p:cNvSpPr>
                  <a:spLocks noChangeShapeType="1"/>
                </p:cNvSpPr>
                <p:nvPr/>
              </p:nvSpPr>
              <p:spPr bwMode="auto">
                <a:xfrm flipH="1" flipV="1">
                  <a:off x="4061" y="3547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7" name="Line 2079"/>
                <p:cNvSpPr>
                  <a:spLocks noChangeShapeType="1"/>
                </p:cNvSpPr>
                <p:nvPr/>
              </p:nvSpPr>
              <p:spPr bwMode="auto">
                <a:xfrm flipH="1">
                  <a:off x="4059" y="3547"/>
                  <a:ext cx="2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8" name="Line 2080"/>
                <p:cNvSpPr>
                  <a:spLocks noChangeShapeType="1"/>
                </p:cNvSpPr>
                <p:nvPr/>
              </p:nvSpPr>
              <p:spPr bwMode="auto">
                <a:xfrm>
                  <a:off x="4059" y="3559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99" name="Rectangle 2081"/>
                <p:cNvSpPr>
                  <a:spLocks noChangeArrowheads="1"/>
                </p:cNvSpPr>
                <p:nvPr/>
              </p:nvSpPr>
              <p:spPr bwMode="auto">
                <a:xfrm>
                  <a:off x="3945" y="298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Rectangle 2082"/>
                <p:cNvSpPr>
                  <a:spLocks noChangeArrowheads="1"/>
                </p:cNvSpPr>
                <p:nvPr/>
              </p:nvSpPr>
              <p:spPr bwMode="auto">
                <a:xfrm>
                  <a:off x="3945" y="298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01" name="Rectangle 2083"/>
                <p:cNvSpPr>
                  <a:spLocks noChangeArrowheads="1"/>
                </p:cNvSpPr>
                <p:nvPr/>
              </p:nvSpPr>
              <p:spPr bwMode="auto">
                <a:xfrm>
                  <a:off x="4033" y="353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Rectangle 2084"/>
                <p:cNvSpPr>
                  <a:spLocks noChangeArrowheads="1"/>
                </p:cNvSpPr>
                <p:nvPr/>
              </p:nvSpPr>
              <p:spPr bwMode="auto">
                <a:xfrm>
                  <a:off x="4033" y="353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503" name="Line 2085"/>
                <p:cNvSpPr>
                  <a:spLocks noChangeShapeType="1"/>
                </p:cNvSpPr>
                <p:nvPr/>
              </p:nvSpPr>
              <p:spPr bwMode="auto">
                <a:xfrm flipH="1">
                  <a:off x="3394" y="2942"/>
                  <a:ext cx="283" cy="26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04" name="Rectangle 2086"/>
                <p:cNvSpPr>
                  <a:spLocks noChangeArrowheads="1"/>
                </p:cNvSpPr>
                <p:nvPr/>
              </p:nvSpPr>
              <p:spPr bwMode="auto">
                <a:xfrm>
                  <a:off x="3663" y="296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Rectangle 2087"/>
                <p:cNvSpPr>
                  <a:spLocks noChangeArrowheads="1"/>
                </p:cNvSpPr>
                <p:nvPr/>
              </p:nvSpPr>
              <p:spPr bwMode="auto">
                <a:xfrm>
                  <a:off x="3663" y="296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506" name="Rectangle 2088"/>
                <p:cNvSpPr>
                  <a:spLocks noChangeArrowheads="1"/>
                </p:cNvSpPr>
                <p:nvPr/>
              </p:nvSpPr>
              <p:spPr bwMode="auto">
                <a:xfrm>
                  <a:off x="3392" y="316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Rectangle 2089"/>
                <p:cNvSpPr>
                  <a:spLocks noChangeArrowheads="1"/>
                </p:cNvSpPr>
                <p:nvPr/>
              </p:nvSpPr>
              <p:spPr bwMode="auto">
                <a:xfrm>
                  <a:off x="3392" y="316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08" name="Line 2090"/>
                <p:cNvSpPr>
                  <a:spLocks noChangeShapeType="1"/>
                </p:cNvSpPr>
                <p:nvPr/>
              </p:nvSpPr>
              <p:spPr bwMode="auto">
                <a:xfrm flipH="1" flipV="1">
                  <a:off x="4061" y="2816"/>
                  <a:ext cx="137" cy="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09" name="Rectangle 2091"/>
                <p:cNvSpPr>
                  <a:spLocks noChangeArrowheads="1"/>
                </p:cNvSpPr>
                <p:nvPr/>
              </p:nvSpPr>
              <p:spPr bwMode="auto">
                <a:xfrm>
                  <a:off x="4168" y="287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Rectangle 2092"/>
                <p:cNvSpPr>
                  <a:spLocks noChangeArrowheads="1"/>
                </p:cNvSpPr>
                <p:nvPr/>
              </p:nvSpPr>
              <p:spPr bwMode="auto">
                <a:xfrm>
                  <a:off x="4168" y="287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11" name="Rectangle 2093"/>
                <p:cNvSpPr>
                  <a:spLocks noChangeArrowheads="1"/>
                </p:cNvSpPr>
                <p:nvPr/>
              </p:nvSpPr>
              <p:spPr bwMode="auto">
                <a:xfrm>
                  <a:off x="4085" y="2785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Rectangle 2094"/>
                <p:cNvSpPr>
                  <a:spLocks noChangeArrowheads="1"/>
                </p:cNvSpPr>
                <p:nvPr/>
              </p:nvSpPr>
              <p:spPr bwMode="auto">
                <a:xfrm>
                  <a:off x="4085" y="278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513" name="Rectangle 2095"/>
                <p:cNvSpPr>
                  <a:spLocks noChangeArrowheads="1"/>
                </p:cNvSpPr>
                <p:nvPr/>
              </p:nvSpPr>
              <p:spPr bwMode="auto">
                <a:xfrm>
                  <a:off x="3776" y="2268"/>
                  <a:ext cx="260" cy="75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4" name="Line 2096"/>
                <p:cNvSpPr>
                  <a:spLocks noChangeShapeType="1"/>
                </p:cNvSpPr>
                <p:nvPr/>
              </p:nvSpPr>
              <p:spPr bwMode="auto">
                <a:xfrm>
                  <a:off x="3777" y="2270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15" name="Line 2097"/>
                <p:cNvSpPr>
                  <a:spLocks noChangeShapeType="1"/>
                </p:cNvSpPr>
                <p:nvPr/>
              </p:nvSpPr>
              <p:spPr bwMode="auto">
                <a:xfrm>
                  <a:off x="3778" y="2270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16" name="Line 2098"/>
                <p:cNvSpPr>
                  <a:spLocks noChangeShapeType="1"/>
                </p:cNvSpPr>
                <p:nvPr/>
              </p:nvSpPr>
              <p:spPr bwMode="auto">
                <a:xfrm>
                  <a:off x="3776" y="2268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17" name="Line 2099"/>
                <p:cNvSpPr>
                  <a:spLocks noChangeShapeType="1"/>
                </p:cNvSpPr>
                <p:nvPr/>
              </p:nvSpPr>
              <p:spPr bwMode="auto">
                <a:xfrm>
                  <a:off x="3777" y="2268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18" name="Line 2100"/>
                <p:cNvSpPr>
                  <a:spLocks noChangeShapeType="1"/>
                </p:cNvSpPr>
                <p:nvPr/>
              </p:nvSpPr>
              <p:spPr bwMode="auto">
                <a:xfrm>
                  <a:off x="3777" y="2342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19" name="Line 2101"/>
                <p:cNvSpPr>
                  <a:spLocks noChangeShapeType="1"/>
                </p:cNvSpPr>
                <p:nvPr/>
              </p:nvSpPr>
              <p:spPr bwMode="auto">
                <a:xfrm>
                  <a:off x="4035" y="2270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0" name="Line 2102"/>
                <p:cNvSpPr>
                  <a:spLocks noChangeShapeType="1"/>
                </p:cNvSpPr>
                <p:nvPr/>
              </p:nvSpPr>
              <p:spPr bwMode="auto">
                <a:xfrm>
                  <a:off x="3776" y="2343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1" name="Line 2103"/>
                <p:cNvSpPr>
                  <a:spLocks noChangeShapeType="1"/>
                </p:cNvSpPr>
                <p:nvPr/>
              </p:nvSpPr>
              <p:spPr bwMode="auto">
                <a:xfrm>
                  <a:off x="4036" y="2268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2" name="Rectangle 2104"/>
                <p:cNvSpPr>
                  <a:spLocks noChangeArrowheads="1"/>
                </p:cNvSpPr>
                <p:nvPr/>
              </p:nvSpPr>
              <p:spPr bwMode="auto">
                <a:xfrm>
                  <a:off x="3781" y="2274"/>
                  <a:ext cx="26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ccp.nmr.Nmr.ExpDimRefMapping</a:t>
                  </a:r>
                  <a:endParaRPr lang="en-US"/>
                </a:p>
              </p:txBody>
            </p:sp>
            <p:sp>
              <p:nvSpPr>
                <p:cNvPr id="17523" name="Rectangle 2105"/>
                <p:cNvSpPr>
                  <a:spLocks noChangeArrowheads="1"/>
                </p:cNvSpPr>
                <p:nvPr/>
              </p:nvSpPr>
              <p:spPr bwMode="auto">
                <a:xfrm>
                  <a:off x="3781" y="2299"/>
                  <a:ext cx="20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+mappedFromSign: IntSign</a:t>
                  </a:r>
                  <a:endParaRPr lang="en-US"/>
                </a:p>
              </p:txBody>
            </p:sp>
            <p:sp>
              <p:nvSpPr>
                <p:cNvPr id="17524" name="Line 2106"/>
                <p:cNvSpPr>
                  <a:spLocks noChangeShapeType="1"/>
                </p:cNvSpPr>
                <p:nvPr/>
              </p:nvSpPr>
              <p:spPr bwMode="auto">
                <a:xfrm>
                  <a:off x="3781" y="2294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5" name="Line 2107"/>
                <p:cNvSpPr>
                  <a:spLocks noChangeShapeType="1"/>
                </p:cNvSpPr>
                <p:nvPr/>
              </p:nvSpPr>
              <p:spPr bwMode="auto">
                <a:xfrm>
                  <a:off x="3781" y="2296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6" name="Line 2108"/>
                <p:cNvSpPr>
                  <a:spLocks noChangeShapeType="1"/>
                </p:cNvSpPr>
                <p:nvPr/>
              </p:nvSpPr>
              <p:spPr bwMode="auto">
                <a:xfrm>
                  <a:off x="3781" y="2324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7" name="Line 2109"/>
                <p:cNvSpPr>
                  <a:spLocks noChangeShapeType="1"/>
                </p:cNvSpPr>
                <p:nvPr/>
              </p:nvSpPr>
              <p:spPr bwMode="auto">
                <a:xfrm>
                  <a:off x="3781" y="2325"/>
                  <a:ext cx="25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8" name="Line 2110"/>
                <p:cNvSpPr>
                  <a:spLocks noChangeShapeType="1"/>
                </p:cNvSpPr>
                <p:nvPr/>
              </p:nvSpPr>
              <p:spPr bwMode="auto">
                <a:xfrm flipH="1">
                  <a:off x="3886" y="2343"/>
                  <a:ext cx="18" cy="19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29" name="Rectangle 2111"/>
                <p:cNvSpPr>
                  <a:spLocks noChangeArrowheads="1"/>
                </p:cNvSpPr>
                <p:nvPr/>
              </p:nvSpPr>
              <p:spPr bwMode="auto">
                <a:xfrm>
                  <a:off x="3797" y="2360"/>
                  <a:ext cx="8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Rectangle 2112"/>
                <p:cNvSpPr>
                  <a:spLocks noChangeArrowheads="1"/>
                </p:cNvSpPr>
                <p:nvPr/>
              </p:nvSpPr>
              <p:spPr bwMode="auto">
                <a:xfrm>
                  <a:off x="3797" y="2360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+derivedTo</a:t>
                  </a:r>
                  <a:endParaRPr lang="en-US"/>
                </a:p>
              </p:txBody>
            </p:sp>
            <p:sp>
              <p:nvSpPr>
                <p:cNvPr id="17531" name="Rectangle 2113"/>
                <p:cNvSpPr>
                  <a:spLocks noChangeArrowheads="1"/>
                </p:cNvSpPr>
                <p:nvPr/>
              </p:nvSpPr>
              <p:spPr bwMode="auto">
                <a:xfrm>
                  <a:off x="3906" y="2505"/>
                  <a:ext cx="10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Rectangle 2114"/>
                <p:cNvSpPr>
                  <a:spLocks noChangeArrowheads="1"/>
                </p:cNvSpPr>
                <p:nvPr/>
              </p:nvSpPr>
              <p:spPr bwMode="auto">
                <a:xfrm>
                  <a:off x="3906" y="2505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+derivedFrom</a:t>
                  </a:r>
                  <a:endParaRPr lang="en-US"/>
                </a:p>
              </p:txBody>
            </p:sp>
            <p:sp>
              <p:nvSpPr>
                <p:cNvPr id="17533" name="Rectangle 2115"/>
                <p:cNvSpPr>
                  <a:spLocks noChangeArrowheads="1"/>
                </p:cNvSpPr>
                <p:nvPr/>
              </p:nvSpPr>
              <p:spPr bwMode="auto">
                <a:xfrm>
                  <a:off x="3921" y="2363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Rectangle 2116"/>
                <p:cNvSpPr>
                  <a:spLocks noChangeArrowheads="1"/>
                </p:cNvSpPr>
                <p:nvPr/>
              </p:nvSpPr>
              <p:spPr bwMode="auto">
                <a:xfrm>
                  <a:off x="3921" y="236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35" name="Rectangle 2117"/>
                <p:cNvSpPr>
                  <a:spLocks noChangeArrowheads="1"/>
                </p:cNvSpPr>
                <p:nvPr/>
              </p:nvSpPr>
              <p:spPr bwMode="auto">
                <a:xfrm>
                  <a:off x="3857" y="2503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Rectangle 2118"/>
                <p:cNvSpPr>
                  <a:spLocks noChangeArrowheads="1"/>
                </p:cNvSpPr>
                <p:nvPr/>
              </p:nvSpPr>
              <p:spPr bwMode="auto">
                <a:xfrm>
                  <a:off x="3857" y="250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537" name="Line 2119"/>
                <p:cNvSpPr>
                  <a:spLocks noChangeShapeType="1"/>
                </p:cNvSpPr>
                <p:nvPr/>
              </p:nvSpPr>
              <p:spPr bwMode="auto">
                <a:xfrm flipV="1">
                  <a:off x="3886" y="2343"/>
                  <a:ext cx="18" cy="19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38" name="Freeform 2120"/>
                <p:cNvSpPr>
                  <a:spLocks/>
                </p:cNvSpPr>
                <p:nvPr/>
              </p:nvSpPr>
              <p:spPr bwMode="auto">
                <a:xfrm>
                  <a:off x="3881" y="2516"/>
                  <a:ext cx="13" cy="25"/>
                </a:xfrm>
                <a:custGeom>
                  <a:avLst/>
                  <a:gdLst>
                    <a:gd name="T0" fmla="*/ 5 w 13"/>
                    <a:gd name="T1" fmla="*/ 25 h 25"/>
                    <a:gd name="T2" fmla="*/ 13 w 13"/>
                    <a:gd name="T3" fmla="*/ 13 h 25"/>
                    <a:gd name="T4" fmla="*/ 8 w 13"/>
                    <a:gd name="T5" fmla="*/ 0 h 25"/>
                    <a:gd name="T6" fmla="*/ 0 w 13"/>
                    <a:gd name="T7" fmla="*/ 13 h 25"/>
                    <a:gd name="T8" fmla="*/ 5 w 13"/>
                    <a:gd name="T9" fmla="*/ 2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5"/>
                    <a:gd name="T17" fmla="*/ 13 w 13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5">
                      <a:moveTo>
                        <a:pt x="5" y="25"/>
                      </a:moveTo>
                      <a:lnTo>
                        <a:pt x="13" y="13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39" name="Line 2121"/>
                <p:cNvSpPr>
                  <a:spLocks noChangeShapeType="1"/>
                </p:cNvSpPr>
                <p:nvPr/>
              </p:nvSpPr>
              <p:spPr bwMode="auto">
                <a:xfrm flipV="1">
                  <a:off x="3886" y="2529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40" name="Line 2122"/>
                <p:cNvSpPr>
                  <a:spLocks noChangeShapeType="1"/>
                </p:cNvSpPr>
                <p:nvPr/>
              </p:nvSpPr>
              <p:spPr bwMode="auto">
                <a:xfrm flipH="1" flipV="1">
                  <a:off x="3889" y="2516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41" name="Line 2123"/>
                <p:cNvSpPr>
                  <a:spLocks noChangeShapeType="1"/>
                </p:cNvSpPr>
                <p:nvPr/>
              </p:nvSpPr>
              <p:spPr bwMode="auto">
                <a:xfrm flipH="1">
                  <a:off x="3881" y="2516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42" name="Line 2124"/>
                <p:cNvSpPr>
                  <a:spLocks noChangeShapeType="1"/>
                </p:cNvSpPr>
                <p:nvPr/>
              </p:nvSpPr>
              <p:spPr bwMode="auto">
                <a:xfrm>
                  <a:off x="3881" y="2529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43" name="Rectangle 2125"/>
                <p:cNvSpPr>
                  <a:spLocks noChangeArrowheads="1"/>
                </p:cNvSpPr>
                <p:nvPr/>
              </p:nvSpPr>
              <p:spPr bwMode="auto">
                <a:xfrm>
                  <a:off x="3857" y="2503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Rectangle 2126"/>
                <p:cNvSpPr>
                  <a:spLocks noChangeArrowheads="1"/>
                </p:cNvSpPr>
                <p:nvPr/>
              </p:nvSpPr>
              <p:spPr bwMode="auto">
                <a:xfrm>
                  <a:off x="3857" y="250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545" name="Rectangle 2127"/>
                <p:cNvSpPr>
                  <a:spLocks noChangeArrowheads="1"/>
                </p:cNvSpPr>
                <p:nvPr/>
              </p:nvSpPr>
              <p:spPr bwMode="auto">
                <a:xfrm>
                  <a:off x="3921" y="2363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Rectangle 2128"/>
                <p:cNvSpPr>
                  <a:spLocks noChangeArrowheads="1"/>
                </p:cNvSpPr>
                <p:nvPr/>
              </p:nvSpPr>
              <p:spPr bwMode="auto">
                <a:xfrm>
                  <a:off x="3921" y="236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47" name="Rectangle 2129"/>
                <p:cNvSpPr>
                  <a:spLocks noChangeArrowheads="1"/>
                </p:cNvSpPr>
                <p:nvPr/>
              </p:nvSpPr>
              <p:spPr bwMode="auto">
                <a:xfrm>
                  <a:off x="4222" y="2144"/>
                  <a:ext cx="360" cy="360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130"/>
                <p:cNvSpPr>
                  <a:spLocks noChangeShapeType="1"/>
                </p:cNvSpPr>
                <p:nvPr/>
              </p:nvSpPr>
              <p:spPr bwMode="auto">
                <a:xfrm>
                  <a:off x="4224" y="2146"/>
                  <a:ext cx="1" cy="35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49" name="Line 2131"/>
                <p:cNvSpPr>
                  <a:spLocks noChangeShapeType="1"/>
                </p:cNvSpPr>
                <p:nvPr/>
              </p:nvSpPr>
              <p:spPr bwMode="auto">
                <a:xfrm>
                  <a:off x="4225" y="2146"/>
                  <a:ext cx="35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0" name="Line 2132"/>
                <p:cNvSpPr>
                  <a:spLocks noChangeShapeType="1"/>
                </p:cNvSpPr>
                <p:nvPr/>
              </p:nvSpPr>
              <p:spPr bwMode="auto">
                <a:xfrm>
                  <a:off x="4222" y="2144"/>
                  <a:ext cx="1" cy="360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1" name="Line 2133"/>
                <p:cNvSpPr>
                  <a:spLocks noChangeShapeType="1"/>
                </p:cNvSpPr>
                <p:nvPr/>
              </p:nvSpPr>
              <p:spPr bwMode="auto">
                <a:xfrm>
                  <a:off x="4224" y="2144"/>
                  <a:ext cx="35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2" name="Line 2134"/>
                <p:cNvSpPr>
                  <a:spLocks noChangeShapeType="1"/>
                </p:cNvSpPr>
                <p:nvPr/>
              </p:nvSpPr>
              <p:spPr bwMode="auto">
                <a:xfrm>
                  <a:off x="4224" y="2503"/>
                  <a:ext cx="35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3" name="Line 2135"/>
                <p:cNvSpPr>
                  <a:spLocks noChangeShapeType="1"/>
                </p:cNvSpPr>
                <p:nvPr/>
              </p:nvSpPr>
              <p:spPr bwMode="auto">
                <a:xfrm>
                  <a:off x="4581" y="2146"/>
                  <a:ext cx="1" cy="35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4" name="Line 2136"/>
                <p:cNvSpPr>
                  <a:spLocks noChangeShapeType="1"/>
                </p:cNvSpPr>
                <p:nvPr/>
              </p:nvSpPr>
              <p:spPr bwMode="auto">
                <a:xfrm>
                  <a:off x="4222" y="2504"/>
                  <a:ext cx="36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5" name="Line 2137"/>
                <p:cNvSpPr>
                  <a:spLocks noChangeShapeType="1"/>
                </p:cNvSpPr>
                <p:nvPr/>
              </p:nvSpPr>
              <p:spPr bwMode="auto">
                <a:xfrm>
                  <a:off x="4582" y="2144"/>
                  <a:ext cx="1" cy="360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56" name="Rectangle 2138"/>
                <p:cNvSpPr>
                  <a:spLocks noChangeArrowheads="1"/>
                </p:cNvSpPr>
                <p:nvPr/>
              </p:nvSpPr>
              <p:spPr bwMode="auto">
                <a:xfrm>
                  <a:off x="4309" y="2150"/>
                  <a:ext cx="20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ccp.nmr.Nmr.Experiment</a:t>
                  </a:r>
                  <a:endParaRPr lang="en-US"/>
                </a:p>
              </p:txBody>
            </p:sp>
            <p:sp>
              <p:nvSpPr>
                <p:cNvPr id="17557" name="Rectangle 2139"/>
                <p:cNvSpPr>
                  <a:spLocks noChangeArrowheads="1"/>
                </p:cNvSpPr>
                <p:nvPr/>
              </p:nvSpPr>
              <p:spPr bwMode="auto">
                <a:xfrm>
                  <a:off x="4227" y="2175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558" name="Rectangle 2140"/>
                <p:cNvSpPr>
                  <a:spLocks noChangeArrowheads="1"/>
                </p:cNvSpPr>
                <p:nvPr/>
              </p:nvSpPr>
              <p:spPr bwMode="auto">
                <a:xfrm>
                  <a:off x="4227" y="2195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559" name="Rectangle 2141"/>
                <p:cNvSpPr>
                  <a:spLocks noChangeArrowheads="1"/>
                </p:cNvSpPr>
                <p:nvPr/>
              </p:nvSpPr>
              <p:spPr bwMode="auto">
                <a:xfrm>
                  <a:off x="4227" y="2215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+numDim: Int</a:t>
                  </a:r>
                  <a:endParaRPr lang="en-US"/>
                </a:p>
              </p:txBody>
            </p:sp>
            <p:sp>
              <p:nvSpPr>
                <p:cNvPr id="17560" name="Rectangle 2142"/>
                <p:cNvSpPr>
                  <a:spLocks noChangeArrowheads="1"/>
                </p:cNvSpPr>
                <p:nvPr/>
              </p:nvSpPr>
              <p:spPr bwMode="auto">
                <a:xfrm>
                  <a:off x="4227" y="2235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String</a:t>
                  </a:r>
                  <a:endParaRPr lang="en-US"/>
                </a:p>
              </p:txBody>
            </p:sp>
            <p:sp>
              <p:nvSpPr>
                <p:cNvPr id="17561" name="Rectangle 2143"/>
                <p:cNvSpPr>
                  <a:spLocks noChangeArrowheads="1"/>
                </p:cNvSpPr>
                <p:nvPr/>
              </p:nvSpPr>
              <p:spPr bwMode="auto">
                <a:xfrm>
                  <a:off x="4227" y="2255"/>
                  <a:ext cx="12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+numScans: Int</a:t>
                  </a:r>
                  <a:endParaRPr lang="en-US"/>
                </a:p>
              </p:txBody>
            </p:sp>
            <p:sp>
              <p:nvSpPr>
                <p:cNvPr id="17562" name="Rectangle 2144"/>
                <p:cNvSpPr>
                  <a:spLocks noChangeArrowheads="1"/>
                </p:cNvSpPr>
                <p:nvPr/>
              </p:nvSpPr>
              <p:spPr bwMode="auto">
                <a:xfrm>
                  <a:off x="4227" y="2274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+date: DateTime</a:t>
                  </a:r>
                  <a:endParaRPr lang="en-US"/>
                </a:p>
              </p:txBody>
            </p:sp>
            <p:sp>
              <p:nvSpPr>
                <p:cNvPr id="17563" name="Rectangle 2145"/>
                <p:cNvSpPr>
                  <a:spLocks noChangeArrowheads="1"/>
                </p:cNvSpPr>
                <p:nvPr/>
              </p:nvSpPr>
              <p:spPr bwMode="auto">
                <a:xfrm>
                  <a:off x="4227" y="2294"/>
                  <a:ext cx="23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+sampleState: ExpSampleState</a:t>
                  </a:r>
                  <a:endParaRPr lang="en-US"/>
                </a:p>
              </p:txBody>
            </p:sp>
            <p:sp>
              <p:nvSpPr>
                <p:cNvPr id="17564" name="Rectangle 2146"/>
                <p:cNvSpPr>
                  <a:spLocks noChangeArrowheads="1"/>
                </p:cNvSpPr>
                <p:nvPr/>
              </p:nvSpPr>
              <p:spPr bwMode="auto">
                <a:xfrm>
                  <a:off x="4227" y="2314"/>
                  <a:ext cx="17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+sampleVolume: Float</a:t>
                  </a:r>
                  <a:endParaRPr lang="en-US"/>
                </a:p>
              </p:txBody>
            </p:sp>
            <p:sp>
              <p:nvSpPr>
                <p:cNvPr id="17565" name="Rectangle 2147"/>
                <p:cNvSpPr>
                  <a:spLocks noChangeArrowheads="1"/>
                </p:cNvSpPr>
                <p:nvPr/>
              </p:nvSpPr>
              <p:spPr bwMode="auto">
                <a:xfrm>
                  <a:off x="4227" y="2334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+volumeUnit: Word</a:t>
                  </a:r>
                  <a:endParaRPr lang="en-US"/>
                </a:p>
              </p:txBody>
            </p:sp>
            <p:sp>
              <p:nvSpPr>
                <p:cNvPr id="17566" name="Rectangle 2148"/>
                <p:cNvSpPr>
                  <a:spLocks noChangeArrowheads="1"/>
                </p:cNvSpPr>
                <p:nvPr/>
              </p:nvSpPr>
              <p:spPr bwMode="auto">
                <a:xfrm>
                  <a:off x="4227" y="2354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+nmrTubeType: Line</a:t>
                  </a:r>
                  <a:endParaRPr lang="en-US"/>
                </a:p>
              </p:txBody>
            </p:sp>
            <p:sp>
              <p:nvSpPr>
                <p:cNvPr id="17567" name="Rectangle 2149"/>
                <p:cNvSpPr>
                  <a:spLocks noChangeArrowheads="1"/>
                </p:cNvSpPr>
                <p:nvPr/>
              </p:nvSpPr>
              <p:spPr bwMode="auto">
                <a:xfrm>
                  <a:off x="4227" y="2374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+spinningAngle: Float</a:t>
                  </a:r>
                  <a:endParaRPr lang="en-US"/>
                </a:p>
              </p:txBody>
            </p:sp>
            <p:sp>
              <p:nvSpPr>
                <p:cNvPr id="17568" name="Rectangle 2150"/>
                <p:cNvSpPr>
                  <a:spLocks noChangeArrowheads="1"/>
                </p:cNvSpPr>
                <p:nvPr/>
              </p:nvSpPr>
              <p:spPr bwMode="auto">
                <a:xfrm>
                  <a:off x="4227" y="2393"/>
                  <a:ext cx="15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+spinningRate: Float</a:t>
                  </a:r>
                  <a:endParaRPr lang="en-US"/>
                </a:p>
              </p:txBody>
            </p:sp>
            <p:sp>
              <p:nvSpPr>
                <p:cNvPr id="17569" name="Rectangle 2151"/>
                <p:cNvSpPr>
                  <a:spLocks noChangeArrowheads="1"/>
                </p:cNvSpPr>
                <p:nvPr/>
              </p:nvSpPr>
              <p:spPr bwMode="auto">
                <a:xfrm>
                  <a:off x="4227" y="2413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+userExpCode: Line</a:t>
                  </a:r>
                  <a:endParaRPr lang="en-US"/>
                </a:p>
              </p:txBody>
            </p:sp>
            <p:sp>
              <p:nvSpPr>
                <p:cNvPr id="17570" name="Line 2152"/>
                <p:cNvSpPr>
                  <a:spLocks noChangeShapeType="1"/>
                </p:cNvSpPr>
                <p:nvPr/>
              </p:nvSpPr>
              <p:spPr bwMode="auto">
                <a:xfrm>
                  <a:off x="4227" y="2170"/>
                  <a:ext cx="35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1" name="Line 2153"/>
                <p:cNvSpPr>
                  <a:spLocks noChangeShapeType="1"/>
                </p:cNvSpPr>
                <p:nvPr/>
              </p:nvSpPr>
              <p:spPr bwMode="auto">
                <a:xfrm>
                  <a:off x="4227" y="2172"/>
                  <a:ext cx="35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2" name="Line 2154"/>
                <p:cNvSpPr>
                  <a:spLocks noChangeShapeType="1"/>
                </p:cNvSpPr>
                <p:nvPr/>
              </p:nvSpPr>
              <p:spPr bwMode="auto">
                <a:xfrm>
                  <a:off x="4227" y="2438"/>
                  <a:ext cx="35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3" name="Line 2155"/>
                <p:cNvSpPr>
                  <a:spLocks noChangeShapeType="1"/>
                </p:cNvSpPr>
                <p:nvPr/>
              </p:nvSpPr>
              <p:spPr bwMode="auto">
                <a:xfrm>
                  <a:off x="4227" y="2439"/>
                  <a:ext cx="35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4" name="Line 2156"/>
                <p:cNvSpPr>
                  <a:spLocks noChangeShapeType="1"/>
                </p:cNvSpPr>
                <p:nvPr/>
              </p:nvSpPr>
              <p:spPr bwMode="auto">
                <a:xfrm flipH="1">
                  <a:off x="3822" y="2504"/>
                  <a:ext cx="487" cy="9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5" name="Line 2157"/>
                <p:cNvSpPr>
                  <a:spLocks noChangeShapeType="1"/>
                </p:cNvSpPr>
                <p:nvPr/>
              </p:nvSpPr>
              <p:spPr bwMode="auto">
                <a:xfrm flipH="1">
                  <a:off x="3822" y="3438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6" name="Line 2158"/>
                <p:cNvSpPr>
                  <a:spLocks noChangeShapeType="1"/>
                </p:cNvSpPr>
                <p:nvPr/>
              </p:nvSpPr>
              <p:spPr bwMode="auto">
                <a:xfrm flipV="1">
                  <a:off x="3822" y="3433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77" name="Rectangle 2159"/>
                <p:cNvSpPr>
                  <a:spLocks noChangeArrowheads="1"/>
                </p:cNvSpPr>
                <p:nvPr/>
              </p:nvSpPr>
              <p:spPr bwMode="auto">
                <a:xfrm>
                  <a:off x="3847" y="3420"/>
                  <a:ext cx="72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Rectangle 2160"/>
                <p:cNvSpPr>
                  <a:spLocks noChangeArrowheads="1"/>
                </p:cNvSpPr>
                <p:nvPr/>
              </p:nvSpPr>
              <p:spPr bwMode="auto">
                <a:xfrm>
                  <a:off x="3847" y="3420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+rawData</a:t>
                  </a:r>
                  <a:endParaRPr lang="en-US"/>
                </a:p>
              </p:txBody>
            </p:sp>
            <p:sp>
              <p:nvSpPr>
                <p:cNvPr id="17579" name="Line 2161"/>
                <p:cNvSpPr>
                  <a:spLocks noChangeShapeType="1"/>
                </p:cNvSpPr>
                <p:nvPr/>
              </p:nvSpPr>
              <p:spPr bwMode="auto">
                <a:xfrm>
                  <a:off x="4563" y="2504"/>
                  <a:ext cx="1" cy="3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80" name="Line 2162"/>
                <p:cNvSpPr>
                  <a:spLocks noChangeShapeType="1"/>
                </p:cNvSpPr>
                <p:nvPr/>
              </p:nvSpPr>
              <p:spPr bwMode="auto">
                <a:xfrm>
                  <a:off x="4563" y="2541"/>
                  <a:ext cx="5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81" name="Line 2163"/>
                <p:cNvSpPr>
                  <a:spLocks noChangeShapeType="1"/>
                </p:cNvSpPr>
                <p:nvPr/>
              </p:nvSpPr>
              <p:spPr bwMode="auto">
                <a:xfrm flipV="1">
                  <a:off x="4619" y="2485"/>
                  <a:ext cx="1" cy="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82" name="Line 2164"/>
                <p:cNvSpPr>
                  <a:spLocks noChangeShapeType="1"/>
                </p:cNvSpPr>
                <p:nvPr/>
              </p:nvSpPr>
              <p:spPr bwMode="auto">
                <a:xfrm flipH="1">
                  <a:off x="4582" y="2485"/>
                  <a:ext cx="3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83" name="Rectangle 2165"/>
                <p:cNvSpPr>
                  <a:spLocks noChangeArrowheads="1"/>
                </p:cNvSpPr>
                <p:nvPr/>
              </p:nvSpPr>
              <p:spPr bwMode="auto">
                <a:xfrm>
                  <a:off x="4439" y="2523"/>
                  <a:ext cx="103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Rectangle 2166"/>
                <p:cNvSpPr>
                  <a:spLocks noChangeArrowheads="1"/>
                </p:cNvSpPr>
                <p:nvPr/>
              </p:nvSpPr>
              <p:spPr bwMode="auto">
                <a:xfrm>
                  <a:off x="4439" y="2522"/>
                  <a:ext cx="10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+derivedFrom</a:t>
                  </a:r>
                  <a:endParaRPr lang="en-US"/>
                </a:p>
              </p:txBody>
            </p:sp>
            <p:sp>
              <p:nvSpPr>
                <p:cNvPr id="17585" name="Rectangle 2167"/>
                <p:cNvSpPr>
                  <a:spLocks noChangeArrowheads="1"/>
                </p:cNvSpPr>
                <p:nvPr/>
              </p:nvSpPr>
              <p:spPr bwMode="auto">
                <a:xfrm>
                  <a:off x="4601" y="2504"/>
                  <a:ext cx="85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Rectangle 2168"/>
                <p:cNvSpPr>
                  <a:spLocks noChangeArrowheads="1"/>
                </p:cNvSpPr>
                <p:nvPr/>
              </p:nvSpPr>
              <p:spPr bwMode="auto">
                <a:xfrm>
                  <a:off x="4601" y="2504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+derivedTo</a:t>
                  </a:r>
                  <a:endParaRPr lang="en-US"/>
                </a:p>
              </p:txBody>
            </p:sp>
            <p:sp>
              <p:nvSpPr>
                <p:cNvPr id="17587" name="Rectangle 2169"/>
                <p:cNvSpPr>
                  <a:spLocks noChangeArrowheads="1"/>
                </p:cNvSpPr>
                <p:nvPr/>
              </p:nvSpPr>
              <p:spPr bwMode="auto">
                <a:xfrm>
                  <a:off x="4582" y="2523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Rectangle 2170"/>
                <p:cNvSpPr>
                  <a:spLocks noChangeArrowheads="1"/>
                </p:cNvSpPr>
                <p:nvPr/>
              </p:nvSpPr>
              <p:spPr bwMode="auto">
                <a:xfrm>
                  <a:off x="4582" y="252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89" name="Rectangle 2171"/>
                <p:cNvSpPr>
                  <a:spLocks noChangeArrowheads="1"/>
                </p:cNvSpPr>
                <p:nvPr/>
              </p:nvSpPr>
              <p:spPr bwMode="auto">
                <a:xfrm>
                  <a:off x="4601" y="244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Rectangle 2172"/>
                <p:cNvSpPr>
                  <a:spLocks noChangeArrowheads="1"/>
                </p:cNvSpPr>
                <p:nvPr/>
              </p:nvSpPr>
              <p:spPr bwMode="auto">
                <a:xfrm>
                  <a:off x="4601" y="244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91" name="Line 2173"/>
                <p:cNvSpPr>
                  <a:spLocks noChangeShapeType="1"/>
                </p:cNvSpPr>
                <p:nvPr/>
              </p:nvSpPr>
              <p:spPr bwMode="auto">
                <a:xfrm>
                  <a:off x="2771" y="1001"/>
                  <a:ext cx="1451" cy="117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92" name="Rectangle 2174"/>
                <p:cNvSpPr>
                  <a:spLocks noChangeArrowheads="1"/>
                </p:cNvSpPr>
                <p:nvPr/>
              </p:nvSpPr>
              <p:spPr bwMode="auto">
                <a:xfrm>
                  <a:off x="4090" y="2133"/>
                  <a:ext cx="13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090" y="2133"/>
                  <a:ext cx="13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+nmrExperiments</a:t>
                  </a:r>
                  <a:endParaRPr lang="en-US"/>
                </a:p>
              </p:txBody>
            </p:sp>
            <p:sp>
              <p:nvSpPr>
                <p:cNvPr id="17594" name="Rectangle 2176"/>
                <p:cNvSpPr>
                  <a:spLocks noChangeArrowheads="1"/>
                </p:cNvSpPr>
                <p:nvPr/>
              </p:nvSpPr>
              <p:spPr bwMode="auto">
                <a:xfrm>
                  <a:off x="2798" y="98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5" name="Rectangle 2177"/>
                <p:cNvSpPr>
                  <a:spLocks noChangeArrowheads="1"/>
                </p:cNvSpPr>
                <p:nvPr/>
              </p:nvSpPr>
              <p:spPr bwMode="auto">
                <a:xfrm>
                  <a:off x="2798" y="98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96" name="Rectangle 2178"/>
                <p:cNvSpPr>
                  <a:spLocks noChangeArrowheads="1"/>
                </p:cNvSpPr>
                <p:nvPr/>
              </p:nvSpPr>
              <p:spPr bwMode="auto">
                <a:xfrm>
                  <a:off x="4190" y="218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Rectangle 2179"/>
                <p:cNvSpPr>
                  <a:spLocks noChangeArrowheads="1"/>
                </p:cNvSpPr>
                <p:nvPr/>
              </p:nvSpPr>
              <p:spPr bwMode="auto">
                <a:xfrm>
                  <a:off x="4190" y="218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598" name="Line 2180"/>
                <p:cNvSpPr>
                  <a:spLocks noChangeShapeType="1"/>
                </p:cNvSpPr>
                <p:nvPr/>
              </p:nvSpPr>
              <p:spPr bwMode="auto">
                <a:xfrm flipV="1">
                  <a:off x="4092" y="2504"/>
                  <a:ext cx="266" cy="106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99" name="Freeform 2181"/>
                <p:cNvSpPr>
                  <a:spLocks/>
                </p:cNvSpPr>
                <p:nvPr/>
              </p:nvSpPr>
              <p:spPr bwMode="auto">
                <a:xfrm>
                  <a:off x="4349" y="2504"/>
                  <a:ext cx="11" cy="24"/>
                </a:xfrm>
                <a:custGeom>
                  <a:avLst/>
                  <a:gdLst>
                    <a:gd name="T0" fmla="*/ 9 w 11"/>
                    <a:gd name="T1" fmla="*/ 0 h 24"/>
                    <a:gd name="T2" fmla="*/ 0 w 11"/>
                    <a:gd name="T3" fmla="*/ 10 h 24"/>
                    <a:gd name="T4" fmla="*/ 2 w 11"/>
                    <a:gd name="T5" fmla="*/ 24 h 24"/>
                    <a:gd name="T6" fmla="*/ 11 w 11"/>
                    <a:gd name="T7" fmla="*/ 14 h 24"/>
                    <a:gd name="T8" fmla="*/ 9 w 1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4"/>
                    <a:gd name="T17" fmla="*/ 11 w 1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4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2" y="24"/>
                      </a:lnTo>
                      <a:lnTo>
                        <a:pt x="11" y="1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0" name="Line 2182"/>
                <p:cNvSpPr>
                  <a:spLocks noChangeShapeType="1"/>
                </p:cNvSpPr>
                <p:nvPr/>
              </p:nvSpPr>
              <p:spPr bwMode="auto">
                <a:xfrm flipH="1">
                  <a:off x="4349" y="2504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1" name="Line 2183"/>
                <p:cNvSpPr>
                  <a:spLocks noChangeShapeType="1"/>
                </p:cNvSpPr>
                <p:nvPr/>
              </p:nvSpPr>
              <p:spPr bwMode="auto">
                <a:xfrm>
                  <a:off x="4349" y="2514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2" name="Line 2184"/>
                <p:cNvSpPr>
                  <a:spLocks noChangeShapeType="1"/>
                </p:cNvSpPr>
                <p:nvPr/>
              </p:nvSpPr>
              <p:spPr bwMode="auto">
                <a:xfrm flipV="1">
                  <a:off x="4351" y="2518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3" name="Line 2185"/>
                <p:cNvSpPr>
                  <a:spLocks noChangeShapeType="1"/>
                </p:cNvSpPr>
                <p:nvPr/>
              </p:nvSpPr>
              <p:spPr bwMode="auto">
                <a:xfrm flipH="1" flipV="1">
                  <a:off x="4358" y="2504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4" name="Rectangle 2186"/>
                <p:cNvSpPr>
                  <a:spLocks noChangeArrowheads="1"/>
                </p:cNvSpPr>
                <p:nvPr/>
              </p:nvSpPr>
              <p:spPr bwMode="auto">
                <a:xfrm>
                  <a:off x="4072" y="3530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5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072" y="352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06" name="Rectangle 2188"/>
                <p:cNvSpPr>
                  <a:spLocks noChangeArrowheads="1"/>
                </p:cNvSpPr>
                <p:nvPr/>
              </p:nvSpPr>
              <p:spPr bwMode="auto">
                <a:xfrm>
                  <a:off x="4371" y="2526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7" name="Rectangle 2189"/>
                <p:cNvSpPr>
                  <a:spLocks noChangeArrowheads="1"/>
                </p:cNvSpPr>
                <p:nvPr/>
              </p:nvSpPr>
              <p:spPr bwMode="auto">
                <a:xfrm>
                  <a:off x="4371" y="2526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08" name="Line 2190"/>
                <p:cNvSpPr>
                  <a:spLocks noChangeShapeType="1"/>
                </p:cNvSpPr>
                <p:nvPr/>
              </p:nvSpPr>
              <p:spPr bwMode="auto">
                <a:xfrm flipV="1">
                  <a:off x="3822" y="2504"/>
                  <a:ext cx="487" cy="9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09" name="Freeform 2191"/>
                <p:cNvSpPr>
                  <a:spLocks/>
                </p:cNvSpPr>
                <p:nvPr/>
              </p:nvSpPr>
              <p:spPr bwMode="auto">
                <a:xfrm>
                  <a:off x="4298" y="2504"/>
                  <a:ext cx="11" cy="22"/>
                </a:xfrm>
                <a:custGeom>
                  <a:avLst/>
                  <a:gdLst>
                    <a:gd name="T0" fmla="*/ 11 w 11"/>
                    <a:gd name="T1" fmla="*/ 0 h 22"/>
                    <a:gd name="T2" fmla="*/ 0 w 11"/>
                    <a:gd name="T3" fmla="*/ 9 h 22"/>
                    <a:gd name="T4" fmla="*/ 0 w 11"/>
                    <a:gd name="T5" fmla="*/ 22 h 22"/>
                    <a:gd name="T6" fmla="*/ 11 w 11"/>
                    <a:gd name="T7" fmla="*/ 14 h 22"/>
                    <a:gd name="T8" fmla="*/ 11 w 11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11" y="0"/>
                      </a:moveTo>
                      <a:lnTo>
                        <a:pt x="0" y="9"/>
                      </a:lnTo>
                      <a:lnTo>
                        <a:pt x="0" y="22"/>
                      </a:lnTo>
                      <a:lnTo>
                        <a:pt x="11" y="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0" name="Line 2192"/>
                <p:cNvSpPr>
                  <a:spLocks noChangeShapeType="1"/>
                </p:cNvSpPr>
                <p:nvPr/>
              </p:nvSpPr>
              <p:spPr bwMode="auto">
                <a:xfrm flipH="1">
                  <a:off x="4298" y="2504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1" name="Line 2193"/>
                <p:cNvSpPr>
                  <a:spLocks noChangeShapeType="1"/>
                </p:cNvSpPr>
                <p:nvPr/>
              </p:nvSpPr>
              <p:spPr bwMode="auto">
                <a:xfrm>
                  <a:off x="4298" y="2513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2" name="Line 2194"/>
                <p:cNvSpPr>
                  <a:spLocks noChangeShapeType="1"/>
                </p:cNvSpPr>
                <p:nvPr/>
              </p:nvSpPr>
              <p:spPr bwMode="auto">
                <a:xfrm flipV="1">
                  <a:off x="4298" y="2518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3" name="Line 2195"/>
                <p:cNvSpPr>
                  <a:spLocks noChangeShapeType="1"/>
                </p:cNvSpPr>
                <p:nvPr/>
              </p:nvSpPr>
              <p:spPr bwMode="auto">
                <a:xfrm flipV="1">
                  <a:off x="4309" y="2504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4" name="Rectangle 2196"/>
                <p:cNvSpPr>
                  <a:spLocks noChangeArrowheads="1"/>
                </p:cNvSpPr>
                <p:nvPr/>
              </p:nvSpPr>
              <p:spPr bwMode="auto">
                <a:xfrm>
                  <a:off x="3808" y="340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Rectangle 2197"/>
                <p:cNvSpPr>
                  <a:spLocks noChangeArrowheads="1"/>
                </p:cNvSpPr>
                <p:nvPr/>
              </p:nvSpPr>
              <p:spPr bwMode="auto">
                <a:xfrm>
                  <a:off x="3808" y="340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16" name="Rectangle 2198"/>
                <p:cNvSpPr>
                  <a:spLocks noChangeArrowheads="1"/>
                </p:cNvSpPr>
                <p:nvPr/>
              </p:nvSpPr>
              <p:spPr bwMode="auto">
                <a:xfrm>
                  <a:off x="4317" y="252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Rectangle 2199"/>
                <p:cNvSpPr>
                  <a:spLocks noChangeArrowheads="1"/>
                </p:cNvSpPr>
                <p:nvPr/>
              </p:nvSpPr>
              <p:spPr bwMode="auto">
                <a:xfrm>
                  <a:off x="4317" y="252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18" name="Line 2200"/>
                <p:cNvSpPr>
                  <a:spLocks noChangeShapeType="1"/>
                </p:cNvSpPr>
                <p:nvPr/>
              </p:nvSpPr>
              <p:spPr bwMode="auto">
                <a:xfrm>
                  <a:off x="4375" y="2020"/>
                  <a:ext cx="11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19" name="Freeform 2201"/>
                <p:cNvSpPr>
                  <a:spLocks/>
                </p:cNvSpPr>
                <p:nvPr/>
              </p:nvSpPr>
              <p:spPr bwMode="auto">
                <a:xfrm>
                  <a:off x="4379" y="2120"/>
                  <a:ext cx="12" cy="24"/>
                </a:xfrm>
                <a:custGeom>
                  <a:avLst/>
                  <a:gdLst>
                    <a:gd name="T0" fmla="*/ 7 w 12"/>
                    <a:gd name="T1" fmla="*/ 24 h 24"/>
                    <a:gd name="T2" fmla="*/ 12 w 12"/>
                    <a:gd name="T3" fmla="*/ 12 h 24"/>
                    <a:gd name="T4" fmla="*/ 5 w 12"/>
                    <a:gd name="T5" fmla="*/ 0 h 24"/>
                    <a:gd name="T6" fmla="*/ 0 w 12"/>
                    <a:gd name="T7" fmla="*/ 12 h 24"/>
                    <a:gd name="T8" fmla="*/ 7 w 12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7" y="24"/>
                      </a:moveTo>
                      <a:lnTo>
                        <a:pt x="12" y="12"/>
                      </a:lnTo>
                      <a:lnTo>
                        <a:pt x="5" y="0"/>
                      </a:lnTo>
                      <a:lnTo>
                        <a:pt x="0" y="12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0" name="Line 2202"/>
                <p:cNvSpPr>
                  <a:spLocks noChangeShapeType="1"/>
                </p:cNvSpPr>
                <p:nvPr/>
              </p:nvSpPr>
              <p:spPr bwMode="auto">
                <a:xfrm flipV="1">
                  <a:off x="4386" y="2132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1" name="Line 2203"/>
                <p:cNvSpPr>
                  <a:spLocks noChangeShapeType="1"/>
                </p:cNvSpPr>
                <p:nvPr/>
              </p:nvSpPr>
              <p:spPr bwMode="auto">
                <a:xfrm flipH="1" flipV="1">
                  <a:off x="4384" y="2120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2" name="Line 2204"/>
                <p:cNvSpPr>
                  <a:spLocks noChangeShapeType="1"/>
                </p:cNvSpPr>
                <p:nvPr/>
              </p:nvSpPr>
              <p:spPr bwMode="auto">
                <a:xfrm flipH="1">
                  <a:off x="4379" y="2120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3" name="Line 2205"/>
                <p:cNvSpPr>
                  <a:spLocks noChangeShapeType="1"/>
                </p:cNvSpPr>
                <p:nvPr/>
              </p:nvSpPr>
              <p:spPr bwMode="auto">
                <a:xfrm>
                  <a:off x="4379" y="2132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4" name="Rectangle 2206"/>
                <p:cNvSpPr>
                  <a:spLocks noChangeArrowheads="1"/>
                </p:cNvSpPr>
                <p:nvPr/>
              </p:nvSpPr>
              <p:spPr bwMode="auto">
                <a:xfrm>
                  <a:off x="4395" y="203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5" name="Rectangle 2207"/>
                <p:cNvSpPr>
                  <a:spLocks noChangeArrowheads="1"/>
                </p:cNvSpPr>
                <p:nvPr/>
              </p:nvSpPr>
              <p:spPr bwMode="auto">
                <a:xfrm>
                  <a:off x="4395" y="203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26" name="Rectangle 2208"/>
                <p:cNvSpPr>
                  <a:spLocks noChangeArrowheads="1"/>
                </p:cNvSpPr>
                <p:nvPr/>
              </p:nvSpPr>
              <p:spPr bwMode="auto">
                <a:xfrm>
                  <a:off x="4354" y="210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Rectangle 2209"/>
                <p:cNvSpPr>
                  <a:spLocks noChangeArrowheads="1"/>
                </p:cNvSpPr>
                <p:nvPr/>
              </p:nvSpPr>
              <p:spPr bwMode="auto">
                <a:xfrm>
                  <a:off x="4354" y="210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628" name="Line 2210"/>
                <p:cNvSpPr>
                  <a:spLocks noChangeShapeType="1"/>
                </p:cNvSpPr>
                <p:nvPr/>
              </p:nvSpPr>
              <p:spPr bwMode="auto">
                <a:xfrm flipV="1">
                  <a:off x="2559" y="2437"/>
                  <a:ext cx="1663" cy="10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29" name="Rectangle 2211"/>
                <p:cNvSpPr>
                  <a:spLocks noChangeArrowheads="1"/>
                </p:cNvSpPr>
                <p:nvPr/>
              </p:nvSpPr>
              <p:spPr bwMode="auto">
                <a:xfrm>
                  <a:off x="4210" y="246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Rectangle 2212"/>
                <p:cNvSpPr>
                  <a:spLocks noChangeArrowheads="1"/>
                </p:cNvSpPr>
                <p:nvPr/>
              </p:nvSpPr>
              <p:spPr bwMode="auto">
                <a:xfrm>
                  <a:off x="4210" y="246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631" name="Line 2213"/>
                <p:cNvSpPr>
                  <a:spLocks noChangeShapeType="1"/>
                </p:cNvSpPr>
                <p:nvPr/>
              </p:nvSpPr>
              <p:spPr bwMode="auto">
                <a:xfrm flipV="1">
                  <a:off x="3193" y="2432"/>
                  <a:ext cx="1029" cy="6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32" name="Rectangle 2214"/>
                <p:cNvSpPr>
                  <a:spLocks noChangeArrowheads="1"/>
                </p:cNvSpPr>
                <p:nvPr/>
              </p:nvSpPr>
              <p:spPr bwMode="auto">
                <a:xfrm>
                  <a:off x="3199" y="3009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76" name="Group 2617"/>
              <p:cNvGrpSpPr>
                <a:grpSpLocks/>
              </p:cNvGrpSpPr>
              <p:nvPr/>
            </p:nvGrpSpPr>
            <p:grpSpPr bwMode="auto">
              <a:xfrm>
                <a:off x="265113" y="1612900"/>
                <a:ext cx="7599363" cy="4411663"/>
                <a:chOff x="167" y="1016"/>
                <a:chExt cx="4787" cy="2779"/>
              </a:xfrm>
            </p:grpSpPr>
            <p:sp>
              <p:nvSpPr>
                <p:cNvPr id="17233" name="Line 2417"/>
                <p:cNvSpPr>
                  <a:spLocks noChangeShapeType="1"/>
                </p:cNvSpPr>
                <p:nvPr/>
              </p:nvSpPr>
              <p:spPr bwMode="auto">
                <a:xfrm flipH="1">
                  <a:off x="1489" y="2901"/>
                  <a:ext cx="8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4" name="Rectangle 2418"/>
                <p:cNvSpPr>
                  <a:spLocks noChangeArrowheads="1"/>
                </p:cNvSpPr>
                <p:nvPr/>
              </p:nvSpPr>
              <p:spPr bwMode="auto">
                <a:xfrm>
                  <a:off x="936" y="3372"/>
                  <a:ext cx="223" cy="7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5" name="Line 2419"/>
                <p:cNvSpPr>
                  <a:spLocks noChangeShapeType="1"/>
                </p:cNvSpPr>
                <p:nvPr/>
              </p:nvSpPr>
              <p:spPr bwMode="auto">
                <a:xfrm>
                  <a:off x="937" y="337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6" name="Line 2420"/>
                <p:cNvSpPr>
                  <a:spLocks noChangeShapeType="1"/>
                </p:cNvSpPr>
                <p:nvPr/>
              </p:nvSpPr>
              <p:spPr bwMode="auto">
                <a:xfrm>
                  <a:off x="939" y="3373"/>
                  <a:ext cx="2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7" name="Line 2421"/>
                <p:cNvSpPr>
                  <a:spLocks noChangeShapeType="1"/>
                </p:cNvSpPr>
                <p:nvPr/>
              </p:nvSpPr>
              <p:spPr bwMode="auto">
                <a:xfrm>
                  <a:off x="936" y="337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8" name="Line 2422"/>
                <p:cNvSpPr>
                  <a:spLocks noChangeShapeType="1"/>
                </p:cNvSpPr>
                <p:nvPr/>
              </p:nvSpPr>
              <p:spPr bwMode="auto">
                <a:xfrm>
                  <a:off x="937" y="3372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9" name="Line 2423"/>
                <p:cNvSpPr>
                  <a:spLocks noChangeShapeType="1"/>
                </p:cNvSpPr>
                <p:nvPr/>
              </p:nvSpPr>
              <p:spPr bwMode="auto">
                <a:xfrm>
                  <a:off x="937" y="3445"/>
                  <a:ext cx="22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0" name="Line 2424"/>
                <p:cNvSpPr>
                  <a:spLocks noChangeShapeType="1"/>
                </p:cNvSpPr>
                <p:nvPr/>
              </p:nvSpPr>
              <p:spPr bwMode="auto">
                <a:xfrm>
                  <a:off x="1158" y="337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1" name="Line 2425"/>
                <p:cNvSpPr>
                  <a:spLocks noChangeShapeType="1"/>
                </p:cNvSpPr>
                <p:nvPr/>
              </p:nvSpPr>
              <p:spPr bwMode="auto">
                <a:xfrm>
                  <a:off x="936" y="3446"/>
                  <a:ext cx="2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2" name="Line 2426"/>
                <p:cNvSpPr>
                  <a:spLocks noChangeShapeType="1"/>
                </p:cNvSpPr>
                <p:nvPr/>
              </p:nvSpPr>
              <p:spPr bwMode="auto">
                <a:xfrm>
                  <a:off x="1159" y="337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3" name="Rectangle 2427"/>
                <p:cNvSpPr>
                  <a:spLocks noChangeArrowheads="1"/>
                </p:cNvSpPr>
                <p:nvPr/>
              </p:nvSpPr>
              <p:spPr bwMode="auto">
                <a:xfrm>
                  <a:off x="944" y="3378"/>
                  <a:ext cx="2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ccp.nmr.Nmr.HExchRateList</a:t>
                  </a:r>
                  <a:endParaRPr lang="en-US"/>
                </a:p>
              </p:txBody>
            </p:sp>
            <p:sp>
              <p:nvSpPr>
                <p:cNvPr id="17244" name="Rectangle 2428"/>
                <p:cNvSpPr>
                  <a:spLocks noChangeArrowheads="1"/>
                </p:cNvSpPr>
                <p:nvPr/>
              </p:nvSpPr>
              <p:spPr bwMode="auto">
                <a:xfrm>
                  <a:off x="941" y="3403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s-1</a:t>
                  </a:r>
                  <a:endParaRPr lang="en-US"/>
                </a:p>
              </p:txBody>
            </p:sp>
            <p:sp>
              <p:nvSpPr>
                <p:cNvPr id="17245" name="Line 2429"/>
                <p:cNvSpPr>
                  <a:spLocks noChangeShapeType="1"/>
                </p:cNvSpPr>
                <p:nvPr/>
              </p:nvSpPr>
              <p:spPr bwMode="auto">
                <a:xfrm>
                  <a:off x="941" y="3398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6" name="Line 2430"/>
                <p:cNvSpPr>
                  <a:spLocks noChangeShapeType="1"/>
                </p:cNvSpPr>
                <p:nvPr/>
              </p:nvSpPr>
              <p:spPr bwMode="auto">
                <a:xfrm>
                  <a:off x="941" y="3399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7" name="Line 2431"/>
                <p:cNvSpPr>
                  <a:spLocks noChangeShapeType="1"/>
                </p:cNvSpPr>
                <p:nvPr/>
              </p:nvSpPr>
              <p:spPr bwMode="auto">
                <a:xfrm>
                  <a:off x="941" y="3428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8" name="Line 2432"/>
                <p:cNvSpPr>
                  <a:spLocks noChangeShapeType="1"/>
                </p:cNvSpPr>
                <p:nvPr/>
              </p:nvSpPr>
              <p:spPr bwMode="auto">
                <a:xfrm>
                  <a:off x="941" y="3429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49" name="Line 2433"/>
                <p:cNvSpPr>
                  <a:spLocks noChangeShapeType="1"/>
                </p:cNvSpPr>
                <p:nvPr/>
              </p:nvSpPr>
              <p:spPr bwMode="auto">
                <a:xfrm flipH="1" flipV="1">
                  <a:off x="787" y="3387"/>
                  <a:ext cx="149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0" name="Freeform 2434"/>
                <p:cNvSpPr>
                  <a:spLocks/>
                </p:cNvSpPr>
                <p:nvPr/>
              </p:nvSpPr>
              <p:spPr bwMode="auto">
                <a:xfrm>
                  <a:off x="911" y="3392"/>
                  <a:ext cx="25" cy="12"/>
                </a:xfrm>
                <a:custGeom>
                  <a:avLst/>
                  <a:gdLst>
                    <a:gd name="T0" fmla="*/ 25 w 25"/>
                    <a:gd name="T1" fmla="*/ 7 h 12"/>
                    <a:gd name="T2" fmla="*/ 13 w 25"/>
                    <a:gd name="T3" fmla="*/ 0 h 12"/>
                    <a:gd name="T4" fmla="*/ 0 w 25"/>
                    <a:gd name="T5" fmla="*/ 5 h 12"/>
                    <a:gd name="T6" fmla="*/ 13 w 25"/>
                    <a:gd name="T7" fmla="*/ 12 h 12"/>
                    <a:gd name="T8" fmla="*/ 25 w 25"/>
                    <a:gd name="T9" fmla="*/ 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7"/>
                      </a:move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13" y="12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1" name="Line 2435"/>
                <p:cNvSpPr>
                  <a:spLocks noChangeShapeType="1"/>
                </p:cNvSpPr>
                <p:nvPr/>
              </p:nvSpPr>
              <p:spPr bwMode="auto">
                <a:xfrm flipH="1" flipV="1">
                  <a:off x="924" y="3392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2" name="Line 2436"/>
                <p:cNvSpPr>
                  <a:spLocks noChangeShapeType="1"/>
                </p:cNvSpPr>
                <p:nvPr/>
              </p:nvSpPr>
              <p:spPr bwMode="auto">
                <a:xfrm flipH="1">
                  <a:off x="911" y="3392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3" name="Line 2437"/>
                <p:cNvSpPr>
                  <a:spLocks noChangeShapeType="1"/>
                </p:cNvSpPr>
                <p:nvPr/>
              </p:nvSpPr>
              <p:spPr bwMode="auto">
                <a:xfrm>
                  <a:off x="911" y="3397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4" name="Line 2438"/>
                <p:cNvSpPr>
                  <a:spLocks noChangeShapeType="1"/>
                </p:cNvSpPr>
                <p:nvPr/>
              </p:nvSpPr>
              <p:spPr bwMode="auto">
                <a:xfrm flipV="1">
                  <a:off x="924" y="3399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55" name="Rectangle 2439"/>
                <p:cNvSpPr>
                  <a:spLocks noChangeArrowheads="1"/>
                </p:cNvSpPr>
                <p:nvPr/>
              </p:nvSpPr>
              <p:spPr bwMode="auto">
                <a:xfrm>
                  <a:off x="838" y="3361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6" name="Rectangle 2440"/>
                <p:cNvSpPr>
                  <a:spLocks noChangeArrowheads="1"/>
                </p:cNvSpPr>
                <p:nvPr/>
              </p:nvSpPr>
              <p:spPr bwMode="auto">
                <a:xfrm>
                  <a:off x="838" y="3361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257" name="Rectangle 2441"/>
                <p:cNvSpPr>
                  <a:spLocks noChangeArrowheads="1"/>
                </p:cNvSpPr>
                <p:nvPr/>
              </p:nvSpPr>
              <p:spPr bwMode="auto">
                <a:xfrm>
                  <a:off x="805" y="3407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8" name="Rectangle 2442"/>
                <p:cNvSpPr>
                  <a:spLocks noChangeArrowheads="1"/>
                </p:cNvSpPr>
                <p:nvPr/>
              </p:nvSpPr>
              <p:spPr bwMode="auto">
                <a:xfrm>
                  <a:off x="805" y="3407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7259" name="Rectangle 2443"/>
                <p:cNvSpPr>
                  <a:spLocks noChangeArrowheads="1"/>
                </p:cNvSpPr>
                <p:nvPr/>
              </p:nvSpPr>
              <p:spPr bwMode="auto">
                <a:xfrm>
                  <a:off x="904" y="341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0" name="Rectangle 2444"/>
                <p:cNvSpPr>
                  <a:spLocks noChangeArrowheads="1"/>
                </p:cNvSpPr>
                <p:nvPr/>
              </p:nvSpPr>
              <p:spPr bwMode="auto">
                <a:xfrm>
                  <a:off x="904" y="341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261" name="Rectangle 2445"/>
                <p:cNvSpPr>
                  <a:spLocks noChangeArrowheads="1"/>
                </p:cNvSpPr>
                <p:nvPr/>
              </p:nvSpPr>
              <p:spPr bwMode="auto">
                <a:xfrm>
                  <a:off x="807" y="335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2" name="Rectangle 2446"/>
                <p:cNvSpPr>
                  <a:spLocks noChangeArrowheads="1"/>
                </p:cNvSpPr>
                <p:nvPr/>
              </p:nvSpPr>
              <p:spPr bwMode="auto">
                <a:xfrm>
                  <a:off x="807" y="335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263" name="Line 2447"/>
                <p:cNvSpPr>
                  <a:spLocks noChangeShapeType="1"/>
                </p:cNvSpPr>
                <p:nvPr/>
              </p:nvSpPr>
              <p:spPr bwMode="auto">
                <a:xfrm flipV="1">
                  <a:off x="1159" y="2382"/>
                  <a:ext cx="3063" cy="9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64" name="Rectangle 2448"/>
                <p:cNvSpPr>
                  <a:spLocks noChangeArrowheads="1"/>
                </p:cNvSpPr>
                <p:nvPr/>
              </p:nvSpPr>
              <p:spPr bwMode="auto">
                <a:xfrm>
                  <a:off x="4204" y="240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5" name="Rectangle 2449"/>
                <p:cNvSpPr>
                  <a:spLocks noChangeArrowheads="1"/>
                </p:cNvSpPr>
                <p:nvPr/>
              </p:nvSpPr>
              <p:spPr bwMode="auto">
                <a:xfrm>
                  <a:off x="4204" y="240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266" name="Line 2450"/>
                <p:cNvSpPr>
                  <a:spLocks noChangeShapeType="1"/>
                </p:cNvSpPr>
                <p:nvPr/>
              </p:nvSpPr>
              <p:spPr bwMode="auto">
                <a:xfrm flipV="1">
                  <a:off x="1146" y="2905"/>
                  <a:ext cx="1229" cy="46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67" name="Freeform 2451"/>
                <p:cNvSpPr>
                  <a:spLocks/>
                </p:cNvSpPr>
                <p:nvPr/>
              </p:nvSpPr>
              <p:spPr bwMode="auto">
                <a:xfrm>
                  <a:off x="2357" y="2901"/>
                  <a:ext cx="18" cy="18"/>
                </a:xfrm>
                <a:custGeom>
                  <a:avLst/>
                  <a:gdLst>
                    <a:gd name="T0" fmla="*/ 8 w 18"/>
                    <a:gd name="T1" fmla="*/ 18 h 18"/>
                    <a:gd name="T2" fmla="*/ 0 w 18"/>
                    <a:gd name="T3" fmla="*/ 0 h 18"/>
                    <a:gd name="T4" fmla="*/ 18 w 18"/>
                    <a:gd name="T5" fmla="*/ 4 h 18"/>
                    <a:gd name="T6" fmla="*/ 8 w 18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8" y="18"/>
                      </a:moveTo>
                      <a:lnTo>
                        <a:pt x="0" y="0"/>
                      </a:lnTo>
                      <a:lnTo>
                        <a:pt x="18" y="4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68" name="Line 2452"/>
                <p:cNvSpPr>
                  <a:spLocks noChangeShapeType="1"/>
                </p:cNvSpPr>
                <p:nvPr/>
              </p:nvSpPr>
              <p:spPr bwMode="auto">
                <a:xfrm flipH="1" flipV="1">
                  <a:off x="2357" y="2901"/>
                  <a:ext cx="8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69" name="Line 2453"/>
                <p:cNvSpPr>
                  <a:spLocks noChangeShapeType="1"/>
                </p:cNvSpPr>
                <p:nvPr/>
              </p:nvSpPr>
              <p:spPr bwMode="auto">
                <a:xfrm>
                  <a:off x="2357" y="2901"/>
                  <a:ext cx="18" cy="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0" name="Line 2454"/>
                <p:cNvSpPr>
                  <a:spLocks noChangeShapeType="1"/>
                </p:cNvSpPr>
                <p:nvPr/>
              </p:nvSpPr>
              <p:spPr bwMode="auto">
                <a:xfrm flipH="1">
                  <a:off x="2365" y="2905"/>
                  <a:ext cx="10" cy="1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1" name="Line 2455"/>
                <p:cNvSpPr>
                  <a:spLocks noChangeShapeType="1"/>
                </p:cNvSpPr>
                <p:nvPr/>
              </p:nvSpPr>
              <p:spPr bwMode="auto">
                <a:xfrm>
                  <a:off x="676" y="3037"/>
                  <a:ext cx="335" cy="3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2" name="Line 2456"/>
                <p:cNvSpPr>
                  <a:spLocks noChangeShapeType="1"/>
                </p:cNvSpPr>
                <p:nvPr/>
              </p:nvSpPr>
              <p:spPr bwMode="auto">
                <a:xfrm>
                  <a:off x="1006" y="3358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3" name="Line 2457"/>
                <p:cNvSpPr>
                  <a:spLocks noChangeShapeType="1"/>
                </p:cNvSpPr>
                <p:nvPr/>
              </p:nvSpPr>
              <p:spPr bwMode="auto">
                <a:xfrm flipH="1" flipV="1">
                  <a:off x="997" y="3367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4" name="Rectangle 2458"/>
                <p:cNvSpPr>
                  <a:spLocks noChangeArrowheads="1"/>
                </p:cNvSpPr>
                <p:nvPr/>
              </p:nvSpPr>
              <p:spPr bwMode="auto">
                <a:xfrm>
                  <a:off x="1011" y="3327"/>
                  <a:ext cx="13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5" name="Rectangle 2459"/>
                <p:cNvSpPr>
                  <a:spLocks noChangeArrowheads="1"/>
                </p:cNvSpPr>
                <p:nvPr/>
              </p:nvSpPr>
              <p:spPr bwMode="auto">
                <a:xfrm>
                  <a:off x="1011" y="3327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+referenceRateList</a:t>
                  </a:r>
                  <a:endParaRPr lang="en-US"/>
                </a:p>
              </p:txBody>
            </p:sp>
            <p:sp>
              <p:nvSpPr>
                <p:cNvPr id="17276" name="Rectangle 2460"/>
                <p:cNvSpPr>
                  <a:spLocks noChangeArrowheads="1"/>
                </p:cNvSpPr>
                <p:nvPr/>
              </p:nvSpPr>
              <p:spPr bwMode="auto">
                <a:xfrm>
                  <a:off x="4656" y="1016"/>
                  <a:ext cx="28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7" name="Line 2461"/>
                <p:cNvSpPr>
                  <a:spLocks noChangeShapeType="1"/>
                </p:cNvSpPr>
                <p:nvPr/>
              </p:nvSpPr>
              <p:spPr bwMode="auto">
                <a:xfrm>
                  <a:off x="4658" y="1017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8" name="Line 2462"/>
                <p:cNvSpPr>
                  <a:spLocks noChangeShapeType="1"/>
                </p:cNvSpPr>
                <p:nvPr/>
              </p:nvSpPr>
              <p:spPr bwMode="auto">
                <a:xfrm>
                  <a:off x="4659" y="1017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79" name="Line 2463"/>
                <p:cNvSpPr>
                  <a:spLocks noChangeShapeType="1"/>
                </p:cNvSpPr>
                <p:nvPr/>
              </p:nvSpPr>
              <p:spPr bwMode="auto">
                <a:xfrm>
                  <a:off x="4656" y="1016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0" name="Line 2464"/>
                <p:cNvSpPr>
                  <a:spLocks noChangeShapeType="1"/>
                </p:cNvSpPr>
                <p:nvPr/>
              </p:nvSpPr>
              <p:spPr bwMode="auto">
                <a:xfrm>
                  <a:off x="4658" y="1016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1" name="Line 2465"/>
                <p:cNvSpPr>
                  <a:spLocks noChangeShapeType="1"/>
                </p:cNvSpPr>
                <p:nvPr/>
              </p:nvSpPr>
              <p:spPr bwMode="auto">
                <a:xfrm>
                  <a:off x="4658" y="1077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2" name="Line 2466"/>
                <p:cNvSpPr>
                  <a:spLocks noChangeShapeType="1"/>
                </p:cNvSpPr>
                <p:nvPr/>
              </p:nvSpPr>
              <p:spPr bwMode="auto">
                <a:xfrm>
                  <a:off x="4940" y="1017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3" name="Line 2467"/>
                <p:cNvSpPr>
                  <a:spLocks noChangeShapeType="1"/>
                </p:cNvSpPr>
                <p:nvPr/>
              </p:nvSpPr>
              <p:spPr bwMode="auto">
                <a:xfrm>
                  <a:off x="4656" y="1078"/>
                  <a:ext cx="28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4" name="Line 2468"/>
                <p:cNvSpPr>
                  <a:spLocks noChangeShapeType="1"/>
                </p:cNvSpPr>
                <p:nvPr/>
              </p:nvSpPr>
              <p:spPr bwMode="auto">
                <a:xfrm>
                  <a:off x="4942" y="1016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5" name="Rectangle 2469"/>
                <p:cNvSpPr>
                  <a:spLocks noChangeArrowheads="1"/>
                </p:cNvSpPr>
                <p:nvPr/>
              </p:nvSpPr>
              <p:spPr bwMode="auto">
                <a:xfrm>
                  <a:off x="4664" y="1022"/>
                  <a:ext cx="29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ccp.nmr.Nmr.InternalShiftReference</a:t>
                  </a:r>
                  <a:endParaRPr lang="en-US"/>
                </a:p>
              </p:txBody>
            </p:sp>
            <p:sp>
              <p:nvSpPr>
                <p:cNvPr id="17286" name="Line 2470"/>
                <p:cNvSpPr>
                  <a:spLocks noChangeShapeType="1"/>
                </p:cNvSpPr>
                <p:nvPr/>
              </p:nvSpPr>
              <p:spPr bwMode="auto">
                <a:xfrm>
                  <a:off x="4661" y="1042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7" name="Line 2471"/>
                <p:cNvSpPr>
                  <a:spLocks noChangeShapeType="1"/>
                </p:cNvSpPr>
                <p:nvPr/>
              </p:nvSpPr>
              <p:spPr bwMode="auto">
                <a:xfrm>
                  <a:off x="4661" y="1043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8" name="Line 2472"/>
                <p:cNvSpPr>
                  <a:spLocks noChangeShapeType="1"/>
                </p:cNvSpPr>
                <p:nvPr/>
              </p:nvSpPr>
              <p:spPr bwMode="auto">
                <a:xfrm>
                  <a:off x="4661" y="1052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89" name="Line 2473"/>
                <p:cNvSpPr>
                  <a:spLocks noChangeShapeType="1"/>
                </p:cNvSpPr>
                <p:nvPr/>
              </p:nvSpPr>
              <p:spPr bwMode="auto">
                <a:xfrm>
                  <a:off x="4661" y="1053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0" name="Rectangle 2474"/>
                <p:cNvSpPr>
                  <a:spLocks noChangeArrowheads="1"/>
                </p:cNvSpPr>
                <p:nvPr/>
              </p:nvSpPr>
              <p:spPr bwMode="auto">
                <a:xfrm>
                  <a:off x="1283" y="3583"/>
                  <a:ext cx="199" cy="2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1" name="Line 2475"/>
                <p:cNvSpPr>
                  <a:spLocks noChangeShapeType="1"/>
                </p:cNvSpPr>
                <p:nvPr/>
              </p:nvSpPr>
              <p:spPr bwMode="auto">
                <a:xfrm>
                  <a:off x="1285" y="3584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2" name="Line 2476"/>
                <p:cNvSpPr>
                  <a:spLocks noChangeShapeType="1"/>
                </p:cNvSpPr>
                <p:nvPr/>
              </p:nvSpPr>
              <p:spPr bwMode="auto">
                <a:xfrm>
                  <a:off x="1286" y="3584"/>
                  <a:ext cx="19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3" name="Line 2477"/>
                <p:cNvSpPr>
                  <a:spLocks noChangeShapeType="1"/>
                </p:cNvSpPr>
                <p:nvPr/>
              </p:nvSpPr>
              <p:spPr bwMode="auto">
                <a:xfrm>
                  <a:off x="1283" y="3583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4" name="Line 2478"/>
                <p:cNvSpPr>
                  <a:spLocks noChangeShapeType="1"/>
                </p:cNvSpPr>
                <p:nvPr/>
              </p:nvSpPr>
              <p:spPr bwMode="auto">
                <a:xfrm>
                  <a:off x="1285" y="3583"/>
                  <a:ext cx="19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5" name="Line 2479"/>
                <p:cNvSpPr>
                  <a:spLocks noChangeShapeType="1"/>
                </p:cNvSpPr>
                <p:nvPr/>
              </p:nvSpPr>
              <p:spPr bwMode="auto">
                <a:xfrm>
                  <a:off x="1285" y="3792"/>
                  <a:ext cx="19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6" name="Line 2480"/>
                <p:cNvSpPr>
                  <a:spLocks noChangeShapeType="1"/>
                </p:cNvSpPr>
                <p:nvPr/>
              </p:nvSpPr>
              <p:spPr bwMode="auto">
                <a:xfrm>
                  <a:off x="1481" y="3584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7" name="Line 2481"/>
                <p:cNvSpPr>
                  <a:spLocks noChangeShapeType="1"/>
                </p:cNvSpPr>
                <p:nvPr/>
              </p:nvSpPr>
              <p:spPr bwMode="auto">
                <a:xfrm>
                  <a:off x="1283" y="3794"/>
                  <a:ext cx="19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8" name="Line 2482"/>
                <p:cNvSpPr>
                  <a:spLocks noChangeShapeType="1"/>
                </p:cNvSpPr>
                <p:nvPr/>
              </p:nvSpPr>
              <p:spPr bwMode="auto">
                <a:xfrm>
                  <a:off x="1482" y="3583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99" name="Rectangle 2483"/>
                <p:cNvSpPr>
                  <a:spLocks noChangeArrowheads="1"/>
                </p:cNvSpPr>
                <p:nvPr/>
              </p:nvSpPr>
              <p:spPr bwMode="auto">
                <a:xfrm>
                  <a:off x="1290" y="3589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ccp.nmr.Nmr.IsotropicS2</a:t>
                  </a:r>
                  <a:endParaRPr lang="en-US"/>
                </a:p>
              </p:txBody>
            </p:sp>
            <p:sp>
              <p:nvSpPr>
                <p:cNvPr id="17300" name="Rectangle 2484"/>
                <p:cNvSpPr>
                  <a:spLocks noChangeArrowheads="1"/>
                </p:cNvSpPr>
                <p:nvPr/>
              </p:nvSpPr>
              <p:spPr bwMode="auto">
                <a:xfrm>
                  <a:off x="1288" y="3614"/>
                  <a:ext cx="13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+tauEValue: Float</a:t>
                  </a:r>
                  <a:endParaRPr lang="en-US"/>
                </a:p>
              </p:txBody>
            </p:sp>
            <p:sp>
              <p:nvSpPr>
                <p:cNvPr id="17301" name="Rectangle 2485"/>
                <p:cNvSpPr>
                  <a:spLocks noChangeArrowheads="1"/>
                </p:cNvSpPr>
                <p:nvPr/>
              </p:nvSpPr>
              <p:spPr bwMode="auto">
                <a:xfrm>
                  <a:off x="1288" y="3634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+tauEError: Float</a:t>
                  </a:r>
                  <a:endParaRPr lang="en-US"/>
                </a:p>
              </p:txBody>
            </p:sp>
            <p:sp>
              <p:nvSpPr>
                <p:cNvPr id="17302" name="Rectangle 2486"/>
                <p:cNvSpPr>
                  <a:spLocks noChangeArrowheads="1"/>
                </p:cNvSpPr>
                <p:nvPr/>
              </p:nvSpPr>
              <p:spPr bwMode="auto">
                <a:xfrm>
                  <a:off x="1288" y="3653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+rexValue: Float</a:t>
                  </a:r>
                  <a:endParaRPr lang="en-US"/>
                </a:p>
              </p:txBody>
            </p:sp>
            <p:sp>
              <p:nvSpPr>
                <p:cNvPr id="17303" name="Rectangle 2487"/>
                <p:cNvSpPr>
                  <a:spLocks noChangeArrowheads="1"/>
                </p:cNvSpPr>
                <p:nvPr/>
              </p:nvSpPr>
              <p:spPr bwMode="auto">
                <a:xfrm>
                  <a:off x="1288" y="3673"/>
                  <a:ext cx="12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+rexError: Float</a:t>
                  </a:r>
                  <a:endParaRPr lang="en-US"/>
                </a:p>
              </p:txBody>
            </p:sp>
            <p:sp>
              <p:nvSpPr>
                <p:cNvPr id="17304" name="Rectangle 2488"/>
                <p:cNvSpPr>
                  <a:spLocks noChangeArrowheads="1"/>
                </p:cNvSpPr>
                <p:nvPr/>
              </p:nvSpPr>
              <p:spPr bwMode="auto">
                <a:xfrm>
                  <a:off x="1288" y="3693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+sumSquaredErrors: Float</a:t>
                  </a:r>
                  <a:endParaRPr lang="en-US"/>
                </a:p>
              </p:txBody>
            </p:sp>
            <p:sp>
              <p:nvSpPr>
                <p:cNvPr id="17305" name="Rectangle 2489"/>
                <p:cNvSpPr>
                  <a:spLocks noChangeArrowheads="1"/>
                </p:cNvSpPr>
                <p:nvPr/>
              </p:nvSpPr>
              <p:spPr bwMode="auto">
                <a:xfrm>
                  <a:off x="1288" y="3713"/>
                  <a:ext cx="12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+modelFit: Text</a:t>
                  </a:r>
                  <a:endParaRPr lang="en-US"/>
                </a:p>
              </p:txBody>
            </p:sp>
            <p:sp>
              <p:nvSpPr>
                <p:cNvPr id="17306" name="Rectangle 2490"/>
                <p:cNvSpPr>
                  <a:spLocks noChangeArrowheads="1"/>
                </p:cNvSpPr>
                <p:nvPr/>
              </p:nvSpPr>
              <p:spPr bwMode="auto">
                <a:xfrm>
                  <a:off x="1288" y="3733"/>
                  <a:ext cx="13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+tauSValue: Float</a:t>
                  </a:r>
                  <a:endParaRPr lang="en-US"/>
                </a:p>
              </p:txBody>
            </p:sp>
            <p:sp>
              <p:nvSpPr>
                <p:cNvPr id="17307" name="Rectangle 2491"/>
                <p:cNvSpPr>
                  <a:spLocks noChangeArrowheads="1"/>
                </p:cNvSpPr>
                <p:nvPr/>
              </p:nvSpPr>
              <p:spPr bwMode="auto">
                <a:xfrm>
                  <a:off x="1288" y="3753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+tauSError: Float</a:t>
                  </a:r>
                  <a:endParaRPr lang="en-US"/>
                </a:p>
              </p:txBody>
            </p:sp>
            <p:sp>
              <p:nvSpPr>
                <p:cNvPr id="17308" name="Line 2492"/>
                <p:cNvSpPr>
                  <a:spLocks noChangeShapeType="1"/>
                </p:cNvSpPr>
                <p:nvPr/>
              </p:nvSpPr>
              <p:spPr bwMode="auto">
                <a:xfrm>
                  <a:off x="1288" y="3609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09" name="Line 2493"/>
                <p:cNvSpPr>
                  <a:spLocks noChangeShapeType="1"/>
                </p:cNvSpPr>
                <p:nvPr/>
              </p:nvSpPr>
              <p:spPr bwMode="auto">
                <a:xfrm>
                  <a:off x="1288" y="3610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0" name="Line 2494"/>
                <p:cNvSpPr>
                  <a:spLocks noChangeShapeType="1"/>
                </p:cNvSpPr>
                <p:nvPr/>
              </p:nvSpPr>
              <p:spPr bwMode="auto">
                <a:xfrm>
                  <a:off x="1288" y="3778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1" name="Line 2495"/>
                <p:cNvSpPr>
                  <a:spLocks noChangeShapeType="1"/>
                </p:cNvSpPr>
                <p:nvPr/>
              </p:nvSpPr>
              <p:spPr bwMode="auto">
                <a:xfrm>
                  <a:off x="1288" y="3779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2" name="Line 2496"/>
                <p:cNvSpPr>
                  <a:spLocks noChangeShapeType="1"/>
                </p:cNvSpPr>
                <p:nvPr/>
              </p:nvSpPr>
              <p:spPr bwMode="auto">
                <a:xfrm flipV="1">
                  <a:off x="1394" y="3409"/>
                  <a:ext cx="18" cy="17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3" name="Freeform 2497"/>
                <p:cNvSpPr>
                  <a:spLocks/>
                </p:cNvSpPr>
                <p:nvPr/>
              </p:nvSpPr>
              <p:spPr bwMode="auto">
                <a:xfrm>
                  <a:off x="1401" y="3409"/>
                  <a:ext cx="20" cy="16"/>
                </a:xfrm>
                <a:custGeom>
                  <a:avLst/>
                  <a:gdLst>
                    <a:gd name="T0" fmla="*/ 20 w 20"/>
                    <a:gd name="T1" fmla="*/ 16 h 16"/>
                    <a:gd name="T2" fmla="*/ 0 w 20"/>
                    <a:gd name="T3" fmla="*/ 14 h 16"/>
                    <a:gd name="T4" fmla="*/ 11 w 20"/>
                    <a:gd name="T5" fmla="*/ 0 h 16"/>
                    <a:gd name="T6" fmla="*/ 20 w 20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6"/>
                    <a:gd name="T14" fmla="*/ 20 w 20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6">
                      <a:moveTo>
                        <a:pt x="20" y="16"/>
                      </a:move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4" name="Line 2498"/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3423"/>
                  <a:ext cx="20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5" name="Line 2499"/>
                <p:cNvSpPr>
                  <a:spLocks noChangeShapeType="1"/>
                </p:cNvSpPr>
                <p:nvPr/>
              </p:nvSpPr>
              <p:spPr bwMode="auto">
                <a:xfrm flipV="1">
                  <a:off x="1401" y="3409"/>
                  <a:ext cx="11" cy="1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6" name="Line 2500"/>
                <p:cNvSpPr>
                  <a:spLocks noChangeShapeType="1"/>
                </p:cNvSpPr>
                <p:nvPr/>
              </p:nvSpPr>
              <p:spPr bwMode="auto">
                <a:xfrm>
                  <a:off x="1412" y="3409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7" name="Rectangle 2501"/>
                <p:cNvSpPr>
                  <a:spLocks noChangeArrowheads="1"/>
                </p:cNvSpPr>
                <p:nvPr/>
              </p:nvSpPr>
              <p:spPr bwMode="auto">
                <a:xfrm>
                  <a:off x="1631" y="3670"/>
                  <a:ext cx="285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8" name="Line 2502"/>
                <p:cNvSpPr>
                  <a:spLocks noChangeShapeType="1"/>
                </p:cNvSpPr>
                <p:nvPr/>
              </p:nvSpPr>
              <p:spPr bwMode="auto">
                <a:xfrm>
                  <a:off x="1632" y="3671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19" name="Line 2503"/>
                <p:cNvSpPr>
                  <a:spLocks noChangeShapeType="1"/>
                </p:cNvSpPr>
                <p:nvPr/>
              </p:nvSpPr>
              <p:spPr bwMode="auto">
                <a:xfrm>
                  <a:off x="1633" y="3671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0" name="Line 2504"/>
                <p:cNvSpPr>
                  <a:spLocks noChangeShapeType="1"/>
                </p:cNvSpPr>
                <p:nvPr/>
              </p:nvSpPr>
              <p:spPr bwMode="auto">
                <a:xfrm>
                  <a:off x="1631" y="367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1" name="Line 2505"/>
                <p:cNvSpPr>
                  <a:spLocks noChangeShapeType="1"/>
                </p:cNvSpPr>
                <p:nvPr/>
              </p:nvSpPr>
              <p:spPr bwMode="auto">
                <a:xfrm>
                  <a:off x="1632" y="3670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2" name="Line 2506"/>
                <p:cNvSpPr>
                  <a:spLocks noChangeShapeType="1"/>
                </p:cNvSpPr>
                <p:nvPr/>
              </p:nvSpPr>
              <p:spPr bwMode="auto">
                <a:xfrm>
                  <a:off x="1632" y="3730"/>
                  <a:ext cx="28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3" name="Line 2507"/>
                <p:cNvSpPr>
                  <a:spLocks noChangeShapeType="1"/>
                </p:cNvSpPr>
                <p:nvPr/>
              </p:nvSpPr>
              <p:spPr bwMode="auto">
                <a:xfrm>
                  <a:off x="1915" y="3671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4" name="Line 2508"/>
                <p:cNvSpPr>
                  <a:spLocks noChangeShapeType="1"/>
                </p:cNvSpPr>
                <p:nvPr/>
              </p:nvSpPr>
              <p:spPr bwMode="auto">
                <a:xfrm>
                  <a:off x="1631" y="3732"/>
                  <a:ext cx="285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5" name="Line 2509"/>
                <p:cNvSpPr>
                  <a:spLocks noChangeShapeType="1"/>
                </p:cNvSpPr>
                <p:nvPr/>
              </p:nvSpPr>
              <p:spPr bwMode="auto">
                <a:xfrm>
                  <a:off x="1916" y="367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6" name="Rectangle 2510"/>
                <p:cNvSpPr>
                  <a:spLocks noChangeArrowheads="1"/>
                </p:cNvSpPr>
                <p:nvPr/>
              </p:nvSpPr>
              <p:spPr bwMode="auto">
                <a:xfrm>
                  <a:off x="1639" y="3676"/>
                  <a:ext cx="28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ccp.nmr.Nmr.IsotropicS2Derivation</a:t>
                  </a:r>
                  <a:endParaRPr lang="en-US"/>
                </a:p>
              </p:txBody>
            </p:sp>
            <p:sp>
              <p:nvSpPr>
                <p:cNvPr id="17327" name="Line 2511"/>
                <p:cNvSpPr>
                  <a:spLocks noChangeShapeType="1"/>
                </p:cNvSpPr>
                <p:nvPr/>
              </p:nvSpPr>
              <p:spPr bwMode="auto">
                <a:xfrm>
                  <a:off x="1636" y="3696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8" name="Line 2512"/>
                <p:cNvSpPr>
                  <a:spLocks noChangeShapeType="1"/>
                </p:cNvSpPr>
                <p:nvPr/>
              </p:nvSpPr>
              <p:spPr bwMode="auto">
                <a:xfrm>
                  <a:off x="1636" y="3697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29" name="Line 2513"/>
                <p:cNvSpPr>
                  <a:spLocks noChangeShapeType="1"/>
                </p:cNvSpPr>
                <p:nvPr/>
              </p:nvSpPr>
              <p:spPr bwMode="auto">
                <a:xfrm>
                  <a:off x="1636" y="3706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0" name="Line 2514"/>
                <p:cNvSpPr>
                  <a:spLocks noChangeShapeType="1"/>
                </p:cNvSpPr>
                <p:nvPr/>
              </p:nvSpPr>
              <p:spPr bwMode="auto">
                <a:xfrm>
                  <a:off x="1636" y="3707"/>
                  <a:ext cx="27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1" name="Line 2515"/>
                <p:cNvSpPr>
                  <a:spLocks noChangeShapeType="1"/>
                </p:cNvSpPr>
                <p:nvPr/>
              </p:nvSpPr>
              <p:spPr bwMode="auto">
                <a:xfrm flipH="1" flipV="1">
                  <a:off x="1482" y="3692"/>
                  <a:ext cx="149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2" name="Freeform 2516"/>
                <p:cNvSpPr>
                  <a:spLocks/>
                </p:cNvSpPr>
                <p:nvPr/>
              </p:nvSpPr>
              <p:spPr bwMode="auto">
                <a:xfrm>
                  <a:off x="1606" y="3690"/>
                  <a:ext cx="25" cy="12"/>
                </a:xfrm>
                <a:custGeom>
                  <a:avLst/>
                  <a:gdLst>
                    <a:gd name="T0" fmla="*/ 25 w 25"/>
                    <a:gd name="T1" fmla="*/ 6 h 12"/>
                    <a:gd name="T2" fmla="*/ 12 w 25"/>
                    <a:gd name="T3" fmla="*/ 0 h 12"/>
                    <a:gd name="T4" fmla="*/ 0 w 25"/>
                    <a:gd name="T5" fmla="*/ 6 h 12"/>
                    <a:gd name="T6" fmla="*/ 12 w 25"/>
                    <a:gd name="T7" fmla="*/ 12 h 12"/>
                    <a:gd name="T8" fmla="*/ 25 w 25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3" name="Line 251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8" y="3690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4" name="Line 2518"/>
                <p:cNvSpPr>
                  <a:spLocks noChangeShapeType="1"/>
                </p:cNvSpPr>
                <p:nvPr/>
              </p:nvSpPr>
              <p:spPr bwMode="auto">
                <a:xfrm flipH="1">
                  <a:off x="1606" y="3690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5" name="Line 2519"/>
                <p:cNvSpPr>
                  <a:spLocks noChangeShapeType="1"/>
                </p:cNvSpPr>
                <p:nvPr/>
              </p:nvSpPr>
              <p:spPr bwMode="auto">
                <a:xfrm>
                  <a:off x="1606" y="3696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6" name="Line 2520"/>
                <p:cNvSpPr>
                  <a:spLocks noChangeShapeType="1"/>
                </p:cNvSpPr>
                <p:nvPr/>
              </p:nvSpPr>
              <p:spPr bwMode="auto">
                <a:xfrm flipV="1">
                  <a:off x="1618" y="3696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37" name="Rectangle 2521"/>
                <p:cNvSpPr>
                  <a:spLocks noChangeArrowheads="1"/>
                </p:cNvSpPr>
                <p:nvPr/>
              </p:nvSpPr>
              <p:spPr bwMode="auto">
                <a:xfrm>
                  <a:off x="1531" y="3659"/>
                  <a:ext cx="84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8" name="Rectangle 2522"/>
                <p:cNvSpPr>
                  <a:spLocks noChangeArrowheads="1"/>
                </p:cNvSpPr>
                <p:nvPr/>
              </p:nvSpPr>
              <p:spPr bwMode="auto">
                <a:xfrm>
                  <a:off x="1531" y="3658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</a:t>
                  </a:r>
                  <a:endParaRPr lang="en-US"/>
                </a:p>
              </p:txBody>
            </p:sp>
            <p:sp>
              <p:nvSpPr>
                <p:cNvPr id="17339" name="Rectangle 2523"/>
                <p:cNvSpPr>
                  <a:spLocks noChangeArrowheads="1"/>
                </p:cNvSpPr>
                <p:nvPr/>
              </p:nvSpPr>
              <p:spPr bwMode="auto">
                <a:xfrm>
                  <a:off x="1500" y="3711"/>
                  <a:ext cx="101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0" name="Rectangle 2524"/>
                <p:cNvSpPr>
                  <a:spLocks noChangeArrowheads="1"/>
                </p:cNvSpPr>
                <p:nvPr/>
              </p:nvSpPr>
              <p:spPr bwMode="auto">
                <a:xfrm>
                  <a:off x="1500" y="3711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+derivedData</a:t>
                  </a:r>
                  <a:endParaRPr lang="en-US"/>
                </a:p>
              </p:txBody>
            </p:sp>
            <p:sp>
              <p:nvSpPr>
                <p:cNvPr id="17341" name="Rectangle 2525"/>
                <p:cNvSpPr>
                  <a:spLocks noChangeArrowheads="1"/>
                </p:cNvSpPr>
                <p:nvPr/>
              </p:nvSpPr>
              <p:spPr bwMode="auto">
                <a:xfrm>
                  <a:off x="1600" y="371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2" name="Rectangle 2526"/>
                <p:cNvSpPr>
                  <a:spLocks noChangeArrowheads="1"/>
                </p:cNvSpPr>
                <p:nvPr/>
              </p:nvSpPr>
              <p:spPr bwMode="auto">
                <a:xfrm>
                  <a:off x="1600" y="371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343" name="Rectangle 2527"/>
                <p:cNvSpPr>
                  <a:spLocks noChangeArrowheads="1"/>
                </p:cNvSpPr>
                <p:nvPr/>
              </p:nvSpPr>
              <p:spPr bwMode="auto">
                <a:xfrm>
                  <a:off x="1500" y="3655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4" name="Rectangle 2528"/>
                <p:cNvSpPr>
                  <a:spLocks noChangeArrowheads="1"/>
                </p:cNvSpPr>
                <p:nvPr/>
              </p:nvSpPr>
              <p:spPr bwMode="auto">
                <a:xfrm>
                  <a:off x="1500" y="365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345" name="Line 2529"/>
                <p:cNvSpPr>
                  <a:spLocks noChangeShapeType="1"/>
                </p:cNvSpPr>
                <p:nvPr/>
              </p:nvSpPr>
              <p:spPr bwMode="auto">
                <a:xfrm flipH="1" flipV="1">
                  <a:off x="1231" y="3062"/>
                  <a:ext cx="516" cy="60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46" name="Freeform 2530"/>
                <p:cNvSpPr>
                  <a:spLocks/>
                </p:cNvSpPr>
                <p:nvPr/>
              </p:nvSpPr>
              <p:spPr bwMode="auto">
                <a:xfrm>
                  <a:off x="1231" y="3062"/>
                  <a:ext cx="18" cy="17"/>
                </a:xfrm>
                <a:custGeom>
                  <a:avLst/>
                  <a:gdLst>
                    <a:gd name="T0" fmla="*/ 18 w 18"/>
                    <a:gd name="T1" fmla="*/ 5 h 17"/>
                    <a:gd name="T2" fmla="*/ 3 w 18"/>
                    <a:gd name="T3" fmla="*/ 17 h 17"/>
                    <a:gd name="T4" fmla="*/ 0 w 18"/>
                    <a:gd name="T5" fmla="*/ 0 h 17"/>
                    <a:gd name="T6" fmla="*/ 18 w 18"/>
                    <a:gd name="T7" fmla="*/ 5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7"/>
                    <a:gd name="T14" fmla="*/ 18 w 18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7">
                      <a:moveTo>
                        <a:pt x="18" y="5"/>
                      </a:moveTo>
                      <a:lnTo>
                        <a:pt x="3" y="17"/>
                      </a:lnTo>
                      <a:lnTo>
                        <a:pt x="0" y="0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47" name="Line 2531"/>
                <p:cNvSpPr>
                  <a:spLocks noChangeShapeType="1"/>
                </p:cNvSpPr>
                <p:nvPr/>
              </p:nvSpPr>
              <p:spPr bwMode="auto">
                <a:xfrm flipH="1">
                  <a:off x="1234" y="3067"/>
                  <a:ext cx="15" cy="1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48" name="Line 2532"/>
                <p:cNvSpPr>
                  <a:spLocks noChangeShapeType="1"/>
                </p:cNvSpPr>
                <p:nvPr/>
              </p:nvSpPr>
              <p:spPr bwMode="auto">
                <a:xfrm flipH="1" flipV="1">
                  <a:off x="1231" y="3062"/>
                  <a:ext cx="3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49" name="Line 2533"/>
                <p:cNvSpPr>
                  <a:spLocks noChangeShapeType="1"/>
                </p:cNvSpPr>
                <p:nvPr/>
              </p:nvSpPr>
              <p:spPr bwMode="auto">
                <a:xfrm>
                  <a:off x="1231" y="3062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0" name="Rectangle 2534"/>
                <p:cNvSpPr>
                  <a:spLocks noChangeArrowheads="1"/>
                </p:cNvSpPr>
                <p:nvPr/>
              </p:nvSpPr>
              <p:spPr bwMode="auto">
                <a:xfrm>
                  <a:off x="2734" y="3546"/>
                  <a:ext cx="236" cy="1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51" name="Line 2535"/>
                <p:cNvSpPr>
                  <a:spLocks noChangeShapeType="1"/>
                </p:cNvSpPr>
                <p:nvPr/>
              </p:nvSpPr>
              <p:spPr bwMode="auto">
                <a:xfrm>
                  <a:off x="2736" y="3547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2" name="Line 2536"/>
                <p:cNvSpPr>
                  <a:spLocks noChangeShapeType="1"/>
                </p:cNvSpPr>
                <p:nvPr/>
              </p:nvSpPr>
              <p:spPr bwMode="auto">
                <a:xfrm>
                  <a:off x="2737" y="3547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3" name="Line 2537"/>
                <p:cNvSpPr>
                  <a:spLocks noChangeShapeType="1"/>
                </p:cNvSpPr>
                <p:nvPr/>
              </p:nvSpPr>
              <p:spPr bwMode="auto">
                <a:xfrm>
                  <a:off x="2734" y="3546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4" name="Line 2538"/>
                <p:cNvSpPr>
                  <a:spLocks noChangeShapeType="1"/>
                </p:cNvSpPr>
                <p:nvPr/>
              </p:nvSpPr>
              <p:spPr bwMode="auto">
                <a:xfrm>
                  <a:off x="2736" y="3546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5" name="Line 2539"/>
                <p:cNvSpPr>
                  <a:spLocks noChangeShapeType="1"/>
                </p:cNvSpPr>
                <p:nvPr/>
              </p:nvSpPr>
              <p:spPr bwMode="auto">
                <a:xfrm>
                  <a:off x="2736" y="3656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6" name="Line 2540"/>
                <p:cNvSpPr>
                  <a:spLocks noChangeShapeType="1"/>
                </p:cNvSpPr>
                <p:nvPr/>
              </p:nvSpPr>
              <p:spPr bwMode="auto">
                <a:xfrm>
                  <a:off x="2969" y="3547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7" name="Line 2541"/>
                <p:cNvSpPr>
                  <a:spLocks noChangeShapeType="1"/>
                </p:cNvSpPr>
                <p:nvPr/>
              </p:nvSpPr>
              <p:spPr bwMode="auto">
                <a:xfrm>
                  <a:off x="2734" y="3657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8" name="Line 2542"/>
                <p:cNvSpPr>
                  <a:spLocks noChangeShapeType="1"/>
                </p:cNvSpPr>
                <p:nvPr/>
              </p:nvSpPr>
              <p:spPr bwMode="auto">
                <a:xfrm>
                  <a:off x="2970" y="3546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59" name="Rectangle 2543"/>
                <p:cNvSpPr>
                  <a:spLocks noChangeArrowheads="1"/>
                </p:cNvSpPr>
                <p:nvPr/>
              </p:nvSpPr>
              <p:spPr bwMode="auto">
                <a:xfrm>
                  <a:off x="2744" y="3552"/>
                  <a:ext cx="22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ccp.nmr.Nmr.IsotropicS2List</a:t>
                  </a:r>
                  <a:endParaRPr lang="en-US"/>
                </a:p>
              </p:txBody>
            </p:sp>
            <p:sp>
              <p:nvSpPr>
                <p:cNvPr id="17360" name="Rectangle 2544"/>
                <p:cNvSpPr>
                  <a:spLocks noChangeArrowheads="1"/>
                </p:cNvSpPr>
                <p:nvPr/>
              </p:nvSpPr>
              <p:spPr bwMode="auto">
                <a:xfrm>
                  <a:off x="2739" y="3577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361" name="Rectangle 2545"/>
                <p:cNvSpPr>
                  <a:spLocks noChangeArrowheads="1"/>
                </p:cNvSpPr>
                <p:nvPr/>
              </p:nvSpPr>
              <p:spPr bwMode="auto">
                <a:xfrm>
                  <a:off x="2739" y="3596"/>
                  <a:ext cx="15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+tauEUnit: Word = s</a:t>
                  </a:r>
                  <a:endParaRPr lang="en-US"/>
                </a:p>
              </p:txBody>
            </p:sp>
            <p:sp>
              <p:nvSpPr>
                <p:cNvPr id="17362" name="Rectangle 2546"/>
                <p:cNvSpPr>
                  <a:spLocks noChangeArrowheads="1"/>
                </p:cNvSpPr>
                <p:nvPr/>
              </p:nvSpPr>
              <p:spPr bwMode="auto">
                <a:xfrm>
                  <a:off x="2739" y="3616"/>
                  <a:ext cx="15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+tauSUnit: Word = s</a:t>
                  </a:r>
                  <a:endParaRPr lang="en-US"/>
                </a:p>
              </p:txBody>
            </p:sp>
            <p:sp>
              <p:nvSpPr>
                <p:cNvPr id="17363" name="Line 2547"/>
                <p:cNvSpPr>
                  <a:spLocks noChangeShapeType="1"/>
                </p:cNvSpPr>
                <p:nvPr/>
              </p:nvSpPr>
              <p:spPr bwMode="auto">
                <a:xfrm>
                  <a:off x="2739" y="3572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4" name="Line 2548"/>
                <p:cNvSpPr>
                  <a:spLocks noChangeShapeType="1"/>
                </p:cNvSpPr>
                <p:nvPr/>
              </p:nvSpPr>
              <p:spPr bwMode="auto">
                <a:xfrm>
                  <a:off x="2739" y="3573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5" name="Line 2549"/>
                <p:cNvSpPr>
                  <a:spLocks noChangeShapeType="1"/>
                </p:cNvSpPr>
                <p:nvPr/>
              </p:nvSpPr>
              <p:spPr bwMode="auto">
                <a:xfrm>
                  <a:off x="2739" y="364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6" name="Line 2550"/>
                <p:cNvSpPr>
                  <a:spLocks noChangeShapeType="1"/>
                </p:cNvSpPr>
                <p:nvPr/>
              </p:nvSpPr>
              <p:spPr bwMode="auto">
                <a:xfrm>
                  <a:off x="2739" y="3642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7" name="Line 2551"/>
                <p:cNvSpPr>
                  <a:spLocks noChangeShapeType="1"/>
                </p:cNvSpPr>
                <p:nvPr/>
              </p:nvSpPr>
              <p:spPr bwMode="auto">
                <a:xfrm flipH="1">
                  <a:off x="1916" y="3613"/>
                  <a:ext cx="818" cy="7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8" name="Freeform 2552"/>
                <p:cNvSpPr>
                  <a:spLocks/>
                </p:cNvSpPr>
                <p:nvPr/>
              </p:nvSpPr>
              <p:spPr bwMode="auto">
                <a:xfrm>
                  <a:off x="2709" y="3608"/>
                  <a:ext cx="25" cy="12"/>
                </a:xfrm>
                <a:custGeom>
                  <a:avLst/>
                  <a:gdLst>
                    <a:gd name="T0" fmla="*/ 25 w 25"/>
                    <a:gd name="T1" fmla="*/ 5 h 12"/>
                    <a:gd name="T2" fmla="*/ 13 w 25"/>
                    <a:gd name="T3" fmla="*/ 0 h 12"/>
                    <a:gd name="T4" fmla="*/ 0 w 25"/>
                    <a:gd name="T5" fmla="*/ 7 h 12"/>
                    <a:gd name="T6" fmla="*/ 13 w 25"/>
                    <a:gd name="T7" fmla="*/ 12 h 12"/>
                    <a:gd name="T8" fmla="*/ 25 w 25"/>
                    <a:gd name="T9" fmla="*/ 5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5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3" y="12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69" name="Line 2553"/>
                <p:cNvSpPr>
                  <a:spLocks noChangeShapeType="1"/>
                </p:cNvSpPr>
                <p:nvPr/>
              </p:nvSpPr>
              <p:spPr bwMode="auto">
                <a:xfrm flipH="1" flipV="1">
                  <a:off x="2722" y="3608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70" name="Line 2554"/>
                <p:cNvSpPr>
                  <a:spLocks noChangeShapeType="1"/>
                </p:cNvSpPr>
                <p:nvPr/>
              </p:nvSpPr>
              <p:spPr bwMode="auto">
                <a:xfrm flipH="1">
                  <a:off x="2709" y="3608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71" name="Line 2555"/>
                <p:cNvSpPr>
                  <a:spLocks noChangeShapeType="1"/>
                </p:cNvSpPr>
                <p:nvPr/>
              </p:nvSpPr>
              <p:spPr bwMode="auto">
                <a:xfrm>
                  <a:off x="2709" y="3615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72" name="Line 2556"/>
                <p:cNvSpPr>
                  <a:spLocks noChangeShapeType="1"/>
                </p:cNvSpPr>
                <p:nvPr/>
              </p:nvSpPr>
              <p:spPr bwMode="auto">
                <a:xfrm flipV="1">
                  <a:off x="2722" y="3613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73" name="Rectangle 2557"/>
                <p:cNvSpPr>
                  <a:spLocks noChangeArrowheads="1"/>
                </p:cNvSpPr>
                <p:nvPr/>
              </p:nvSpPr>
              <p:spPr bwMode="auto">
                <a:xfrm>
                  <a:off x="2634" y="3577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74" name="Rectangle 2558"/>
                <p:cNvSpPr>
                  <a:spLocks noChangeArrowheads="1"/>
                </p:cNvSpPr>
                <p:nvPr/>
              </p:nvSpPr>
              <p:spPr bwMode="auto">
                <a:xfrm>
                  <a:off x="2634" y="3577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375" name="Rectangle 2559"/>
                <p:cNvSpPr>
                  <a:spLocks noChangeArrowheads="1"/>
                </p:cNvSpPr>
                <p:nvPr/>
              </p:nvSpPr>
              <p:spPr bwMode="auto">
                <a:xfrm>
                  <a:off x="1936" y="3704"/>
                  <a:ext cx="9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76" name="Rectangle 2560"/>
                <p:cNvSpPr>
                  <a:spLocks noChangeArrowheads="1"/>
                </p:cNvSpPr>
                <p:nvPr/>
              </p:nvSpPr>
              <p:spPr bwMode="auto">
                <a:xfrm>
                  <a:off x="1936" y="3704"/>
                  <a:ext cx="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+derivations</a:t>
                  </a:r>
                  <a:endParaRPr lang="en-US"/>
                </a:p>
              </p:txBody>
            </p:sp>
            <p:sp>
              <p:nvSpPr>
                <p:cNvPr id="17377" name="Rectangle 2561"/>
                <p:cNvSpPr>
                  <a:spLocks noChangeArrowheads="1"/>
                </p:cNvSpPr>
                <p:nvPr/>
              </p:nvSpPr>
              <p:spPr bwMode="auto">
                <a:xfrm>
                  <a:off x="2705" y="3632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78" name="Rectangle 2562"/>
                <p:cNvSpPr>
                  <a:spLocks noChangeArrowheads="1"/>
                </p:cNvSpPr>
                <p:nvPr/>
              </p:nvSpPr>
              <p:spPr bwMode="auto">
                <a:xfrm>
                  <a:off x="2705" y="363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379" name="Rectangle 2563"/>
                <p:cNvSpPr>
                  <a:spLocks noChangeArrowheads="1"/>
                </p:cNvSpPr>
                <p:nvPr/>
              </p:nvSpPr>
              <p:spPr bwMode="auto">
                <a:xfrm>
                  <a:off x="1933" y="3649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0" name="Rectangle 2564"/>
                <p:cNvSpPr>
                  <a:spLocks noChangeArrowheads="1"/>
                </p:cNvSpPr>
                <p:nvPr/>
              </p:nvSpPr>
              <p:spPr bwMode="auto">
                <a:xfrm>
                  <a:off x="1933" y="364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381" name="Line 2565"/>
                <p:cNvSpPr>
                  <a:spLocks noChangeShapeType="1"/>
                </p:cNvSpPr>
                <p:nvPr/>
              </p:nvSpPr>
              <p:spPr bwMode="auto">
                <a:xfrm flipV="1">
                  <a:off x="2920" y="2472"/>
                  <a:ext cx="1302" cy="107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2" name="Rectangle 2566"/>
                <p:cNvSpPr>
                  <a:spLocks noChangeArrowheads="1"/>
                </p:cNvSpPr>
                <p:nvPr/>
              </p:nvSpPr>
              <p:spPr bwMode="auto">
                <a:xfrm>
                  <a:off x="4214" y="249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3" name="Rectangle 2567"/>
                <p:cNvSpPr>
                  <a:spLocks noChangeArrowheads="1"/>
                </p:cNvSpPr>
                <p:nvPr/>
              </p:nvSpPr>
              <p:spPr bwMode="auto">
                <a:xfrm>
                  <a:off x="4214" y="24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384" name="Line 256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3285"/>
                  <a:ext cx="451" cy="26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5" name="Freeform 2569"/>
                <p:cNvSpPr>
                  <a:spLocks/>
                </p:cNvSpPr>
                <p:nvPr/>
              </p:nvSpPr>
              <p:spPr bwMode="auto">
                <a:xfrm>
                  <a:off x="2304" y="3284"/>
                  <a:ext cx="17" cy="17"/>
                </a:xfrm>
                <a:custGeom>
                  <a:avLst/>
                  <a:gdLst>
                    <a:gd name="T0" fmla="*/ 17 w 17"/>
                    <a:gd name="T1" fmla="*/ 0 h 17"/>
                    <a:gd name="T2" fmla="*/ 7 w 17"/>
                    <a:gd name="T3" fmla="*/ 17 h 17"/>
                    <a:gd name="T4" fmla="*/ 0 w 17"/>
                    <a:gd name="T5" fmla="*/ 1 h 17"/>
                    <a:gd name="T6" fmla="*/ 17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17" y="0"/>
                      </a:moveTo>
                      <a:lnTo>
                        <a:pt x="7" y="17"/>
                      </a:lnTo>
                      <a:lnTo>
                        <a:pt x="0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6" name="Line 2570"/>
                <p:cNvSpPr>
                  <a:spLocks noChangeShapeType="1"/>
                </p:cNvSpPr>
                <p:nvPr/>
              </p:nvSpPr>
              <p:spPr bwMode="auto">
                <a:xfrm flipH="1">
                  <a:off x="2311" y="3284"/>
                  <a:ext cx="10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7" name="Line 2571"/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3285"/>
                  <a:ext cx="7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8" name="Line 2572"/>
                <p:cNvSpPr>
                  <a:spLocks noChangeShapeType="1"/>
                </p:cNvSpPr>
                <p:nvPr/>
              </p:nvSpPr>
              <p:spPr bwMode="auto">
                <a:xfrm flipV="1">
                  <a:off x="2304" y="3284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89" name="Rectangle 2573"/>
                <p:cNvSpPr>
                  <a:spLocks noChangeArrowheads="1"/>
                </p:cNvSpPr>
                <p:nvPr/>
              </p:nvSpPr>
              <p:spPr bwMode="auto">
                <a:xfrm>
                  <a:off x="217" y="3273"/>
                  <a:ext cx="18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90" name="Line 2574"/>
                <p:cNvSpPr>
                  <a:spLocks noChangeShapeType="1"/>
                </p:cNvSpPr>
                <p:nvPr/>
              </p:nvSpPr>
              <p:spPr bwMode="auto">
                <a:xfrm>
                  <a:off x="218" y="3274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1" name="Line 2575"/>
                <p:cNvSpPr>
                  <a:spLocks noChangeShapeType="1"/>
                </p:cNvSpPr>
                <p:nvPr/>
              </p:nvSpPr>
              <p:spPr bwMode="auto">
                <a:xfrm>
                  <a:off x="219" y="3274"/>
                  <a:ext cx="18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2" name="Line 2576"/>
                <p:cNvSpPr>
                  <a:spLocks noChangeShapeType="1"/>
                </p:cNvSpPr>
                <p:nvPr/>
              </p:nvSpPr>
              <p:spPr bwMode="auto">
                <a:xfrm>
                  <a:off x="217" y="3273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3" name="Line 2577"/>
                <p:cNvSpPr>
                  <a:spLocks noChangeShapeType="1"/>
                </p:cNvSpPr>
                <p:nvPr/>
              </p:nvSpPr>
              <p:spPr bwMode="auto">
                <a:xfrm>
                  <a:off x="218" y="3273"/>
                  <a:ext cx="18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4" name="Line 2578"/>
                <p:cNvSpPr>
                  <a:spLocks noChangeShapeType="1"/>
                </p:cNvSpPr>
                <p:nvPr/>
              </p:nvSpPr>
              <p:spPr bwMode="auto">
                <a:xfrm>
                  <a:off x="218" y="3334"/>
                  <a:ext cx="18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5" name="Line 2579"/>
                <p:cNvSpPr>
                  <a:spLocks noChangeShapeType="1"/>
                </p:cNvSpPr>
                <p:nvPr/>
              </p:nvSpPr>
              <p:spPr bwMode="auto">
                <a:xfrm>
                  <a:off x="402" y="3274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6" name="Line 2580"/>
                <p:cNvSpPr>
                  <a:spLocks noChangeShapeType="1"/>
                </p:cNvSpPr>
                <p:nvPr/>
              </p:nvSpPr>
              <p:spPr bwMode="auto">
                <a:xfrm>
                  <a:off x="217" y="3335"/>
                  <a:ext cx="18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7" name="Line 2581"/>
                <p:cNvSpPr>
                  <a:spLocks noChangeShapeType="1"/>
                </p:cNvSpPr>
                <p:nvPr/>
              </p:nvSpPr>
              <p:spPr bwMode="auto">
                <a:xfrm>
                  <a:off x="403" y="3273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98" name="Rectangle 2582"/>
                <p:cNvSpPr>
                  <a:spLocks noChangeArrowheads="1"/>
                </p:cNvSpPr>
                <p:nvPr/>
              </p:nvSpPr>
              <p:spPr bwMode="auto">
                <a:xfrm>
                  <a:off x="222" y="3279"/>
                  <a:ext cx="1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ccp.nmr.Nmr.JCoupling</a:t>
                  </a:r>
                  <a:endParaRPr lang="en-US"/>
                </a:p>
              </p:txBody>
            </p:sp>
            <p:sp>
              <p:nvSpPr>
                <p:cNvPr id="17399" name="Line 2583"/>
                <p:cNvSpPr>
                  <a:spLocks noChangeShapeType="1"/>
                </p:cNvSpPr>
                <p:nvPr/>
              </p:nvSpPr>
              <p:spPr bwMode="auto">
                <a:xfrm>
                  <a:off x="222" y="3299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0" name="Line 2584"/>
                <p:cNvSpPr>
                  <a:spLocks noChangeShapeType="1"/>
                </p:cNvSpPr>
                <p:nvPr/>
              </p:nvSpPr>
              <p:spPr bwMode="auto">
                <a:xfrm>
                  <a:off x="222" y="3300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1" name="Line 2585"/>
                <p:cNvSpPr>
                  <a:spLocks noChangeShapeType="1"/>
                </p:cNvSpPr>
                <p:nvPr/>
              </p:nvSpPr>
              <p:spPr bwMode="auto">
                <a:xfrm>
                  <a:off x="222" y="3309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2" name="Line 2586"/>
                <p:cNvSpPr>
                  <a:spLocks noChangeShapeType="1"/>
                </p:cNvSpPr>
                <p:nvPr/>
              </p:nvSpPr>
              <p:spPr bwMode="auto">
                <a:xfrm>
                  <a:off x="222" y="3310"/>
                  <a:ext cx="1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3" name="Line 2587"/>
                <p:cNvSpPr>
                  <a:spLocks noChangeShapeType="1"/>
                </p:cNvSpPr>
                <p:nvPr/>
              </p:nvSpPr>
              <p:spPr bwMode="auto">
                <a:xfrm flipV="1">
                  <a:off x="396" y="2885"/>
                  <a:ext cx="1073" cy="38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4" name="Freeform 2588"/>
                <p:cNvSpPr>
                  <a:spLocks/>
                </p:cNvSpPr>
                <p:nvPr/>
              </p:nvSpPr>
              <p:spPr bwMode="auto">
                <a:xfrm>
                  <a:off x="1452" y="2881"/>
                  <a:ext cx="17" cy="19"/>
                </a:xfrm>
                <a:custGeom>
                  <a:avLst/>
                  <a:gdLst>
                    <a:gd name="T0" fmla="*/ 6 w 17"/>
                    <a:gd name="T1" fmla="*/ 19 h 19"/>
                    <a:gd name="T2" fmla="*/ 0 w 17"/>
                    <a:gd name="T3" fmla="*/ 0 h 19"/>
                    <a:gd name="T4" fmla="*/ 17 w 17"/>
                    <a:gd name="T5" fmla="*/ 4 h 19"/>
                    <a:gd name="T6" fmla="*/ 6 w 17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9"/>
                    <a:gd name="T14" fmla="*/ 17 w 17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9">
                      <a:moveTo>
                        <a:pt x="6" y="19"/>
                      </a:moveTo>
                      <a:lnTo>
                        <a:pt x="0" y="0"/>
                      </a:lnTo>
                      <a:lnTo>
                        <a:pt x="17" y="4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5" name="Line 2589"/>
                <p:cNvSpPr>
                  <a:spLocks noChangeShapeType="1"/>
                </p:cNvSpPr>
                <p:nvPr/>
              </p:nvSpPr>
              <p:spPr bwMode="auto">
                <a:xfrm flipH="1" flipV="1">
                  <a:off x="1452" y="2881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6" name="Line 2590"/>
                <p:cNvSpPr>
                  <a:spLocks noChangeShapeType="1"/>
                </p:cNvSpPr>
                <p:nvPr/>
              </p:nvSpPr>
              <p:spPr bwMode="auto">
                <a:xfrm>
                  <a:off x="1452" y="2881"/>
                  <a:ext cx="17" cy="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7" name="Line 2591"/>
                <p:cNvSpPr>
                  <a:spLocks noChangeShapeType="1"/>
                </p:cNvSpPr>
                <p:nvPr/>
              </p:nvSpPr>
              <p:spPr bwMode="auto">
                <a:xfrm flipH="1">
                  <a:off x="1458" y="2885"/>
                  <a:ext cx="11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08" name="Rectangle 2592"/>
                <p:cNvSpPr>
                  <a:spLocks noChangeArrowheads="1"/>
                </p:cNvSpPr>
                <p:nvPr/>
              </p:nvSpPr>
              <p:spPr bwMode="auto">
                <a:xfrm>
                  <a:off x="167" y="2826"/>
                  <a:ext cx="224" cy="100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9" name="Line 2593"/>
                <p:cNvSpPr>
                  <a:spLocks noChangeShapeType="1"/>
                </p:cNvSpPr>
                <p:nvPr/>
              </p:nvSpPr>
              <p:spPr bwMode="auto">
                <a:xfrm>
                  <a:off x="169" y="2828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0" name="Line 2594"/>
                <p:cNvSpPr>
                  <a:spLocks noChangeShapeType="1"/>
                </p:cNvSpPr>
                <p:nvPr/>
              </p:nvSpPr>
              <p:spPr bwMode="auto">
                <a:xfrm>
                  <a:off x="170" y="2828"/>
                  <a:ext cx="2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1" name="Line 2595"/>
                <p:cNvSpPr>
                  <a:spLocks noChangeShapeType="1"/>
                </p:cNvSpPr>
                <p:nvPr/>
              </p:nvSpPr>
              <p:spPr bwMode="auto">
                <a:xfrm>
                  <a:off x="167" y="2826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2" name="Line 2596"/>
                <p:cNvSpPr>
                  <a:spLocks noChangeShapeType="1"/>
                </p:cNvSpPr>
                <p:nvPr/>
              </p:nvSpPr>
              <p:spPr bwMode="auto">
                <a:xfrm>
                  <a:off x="169" y="2826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3" name="Line 2597"/>
                <p:cNvSpPr>
                  <a:spLocks noChangeShapeType="1"/>
                </p:cNvSpPr>
                <p:nvPr/>
              </p:nvSpPr>
              <p:spPr bwMode="auto">
                <a:xfrm>
                  <a:off x="169" y="2924"/>
                  <a:ext cx="22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4" name="Line 2598"/>
                <p:cNvSpPr>
                  <a:spLocks noChangeShapeType="1"/>
                </p:cNvSpPr>
                <p:nvPr/>
              </p:nvSpPr>
              <p:spPr bwMode="auto">
                <a:xfrm>
                  <a:off x="389" y="2828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5" name="Line 2599"/>
                <p:cNvSpPr>
                  <a:spLocks noChangeShapeType="1"/>
                </p:cNvSpPr>
                <p:nvPr/>
              </p:nvSpPr>
              <p:spPr bwMode="auto">
                <a:xfrm>
                  <a:off x="167" y="2926"/>
                  <a:ext cx="22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6" name="Line 2600"/>
                <p:cNvSpPr>
                  <a:spLocks noChangeShapeType="1"/>
                </p:cNvSpPr>
                <p:nvPr/>
              </p:nvSpPr>
              <p:spPr bwMode="auto">
                <a:xfrm>
                  <a:off x="391" y="2826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7" name="Rectangle 2601"/>
                <p:cNvSpPr>
                  <a:spLocks noChangeArrowheads="1"/>
                </p:cNvSpPr>
                <p:nvPr/>
              </p:nvSpPr>
              <p:spPr bwMode="auto">
                <a:xfrm>
                  <a:off x="176" y="2832"/>
                  <a:ext cx="2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ccp.nmr.Nmr.JCouplingList</a:t>
                  </a:r>
                  <a:endParaRPr lang="en-US"/>
                </a:p>
              </p:txBody>
            </p:sp>
            <p:sp>
              <p:nvSpPr>
                <p:cNvPr id="17418" name="Rectangle 2602"/>
                <p:cNvSpPr>
                  <a:spLocks noChangeArrowheads="1"/>
                </p:cNvSpPr>
                <p:nvPr/>
              </p:nvSpPr>
              <p:spPr bwMode="auto">
                <a:xfrm>
                  <a:off x="172" y="2857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Hz</a:t>
                  </a:r>
                  <a:endParaRPr lang="en-US"/>
                </a:p>
              </p:txBody>
            </p:sp>
            <p:sp>
              <p:nvSpPr>
                <p:cNvPr id="17419" name="Rectangle 2603"/>
                <p:cNvSpPr>
                  <a:spLocks noChangeArrowheads="1"/>
                </p:cNvSpPr>
                <p:nvPr/>
              </p:nvSpPr>
              <p:spPr bwMode="auto">
                <a:xfrm>
                  <a:off x="172" y="2877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420" name="Line 2604"/>
                <p:cNvSpPr>
                  <a:spLocks noChangeShapeType="1"/>
                </p:cNvSpPr>
                <p:nvPr/>
              </p:nvSpPr>
              <p:spPr bwMode="auto">
                <a:xfrm>
                  <a:off x="172" y="2852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1" name="Line 2605"/>
                <p:cNvSpPr>
                  <a:spLocks noChangeShapeType="1"/>
                </p:cNvSpPr>
                <p:nvPr/>
              </p:nvSpPr>
              <p:spPr bwMode="auto">
                <a:xfrm>
                  <a:off x="172" y="2854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2" name="Line 2606"/>
                <p:cNvSpPr>
                  <a:spLocks noChangeShapeType="1"/>
                </p:cNvSpPr>
                <p:nvPr/>
              </p:nvSpPr>
              <p:spPr bwMode="auto">
                <a:xfrm>
                  <a:off x="172" y="2902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3" name="Line 2607"/>
                <p:cNvSpPr>
                  <a:spLocks noChangeShapeType="1"/>
                </p:cNvSpPr>
                <p:nvPr/>
              </p:nvSpPr>
              <p:spPr bwMode="auto">
                <a:xfrm>
                  <a:off x="172" y="2903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Line 2608"/>
                <p:cNvSpPr>
                  <a:spLocks noChangeShapeType="1"/>
                </p:cNvSpPr>
                <p:nvPr/>
              </p:nvSpPr>
              <p:spPr bwMode="auto">
                <a:xfrm>
                  <a:off x="283" y="2926"/>
                  <a:ext cx="25" cy="34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5" name="Freeform 2609"/>
                <p:cNvSpPr>
                  <a:spLocks/>
                </p:cNvSpPr>
                <p:nvPr/>
              </p:nvSpPr>
              <p:spPr bwMode="auto">
                <a:xfrm>
                  <a:off x="278" y="2926"/>
                  <a:ext cx="12" cy="24"/>
                </a:xfrm>
                <a:custGeom>
                  <a:avLst/>
                  <a:gdLst>
                    <a:gd name="T0" fmla="*/ 5 w 12"/>
                    <a:gd name="T1" fmla="*/ 0 h 24"/>
                    <a:gd name="T2" fmla="*/ 0 w 12"/>
                    <a:gd name="T3" fmla="*/ 12 h 24"/>
                    <a:gd name="T4" fmla="*/ 6 w 12"/>
                    <a:gd name="T5" fmla="*/ 24 h 24"/>
                    <a:gd name="T6" fmla="*/ 12 w 12"/>
                    <a:gd name="T7" fmla="*/ 12 h 24"/>
                    <a:gd name="T8" fmla="*/ 5 w 1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5" y="0"/>
                      </a:moveTo>
                      <a:lnTo>
                        <a:pt x="0" y="12"/>
                      </a:lnTo>
                      <a:lnTo>
                        <a:pt x="6" y="24"/>
                      </a:lnTo>
                      <a:lnTo>
                        <a:pt x="12" y="1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Line 2610"/>
                <p:cNvSpPr>
                  <a:spLocks noChangeShapeType="1"/>
                </p:cNvSpPr>
                <p:nvPr/>
              </p:nvSpPr>
              <p:spPr bwMode="auto">
                <a:xfrm flipH="1">
                  <a:off x="278" y="2926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7" name="Line 2611"/>
                <p:cNvSpPr>
                  <a:spLocks noChangeShapeType="1"/>
                </p:cNvSpPr>
                <p:nvPr/>
              </p:nvSpPr>
              <p:spPr bwMode="auto">
                <a:xfrm>
                  <a:off x="278" y="2938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2612"/>
                <p:cNvSpPr>
                  <a:spLocks noChangeShapeType="1"/>
                </p:cNvSpPr>
                <p:nvPr/>
              </p:nvSpPr>
              <p:spPr bwMode="auto">
                <a:xfrm flipV="1">
                  <a:off x="284" y="2938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9" name="Line 2613"/>
                <p:cNvSpPr>
                  <a:spLocks noChangeShapeType="1"/>
                </p:cNvSpPr>
                <p:nvPr/>
              </p:nvSpPr>
              <p:spPr bwMode="auto">
                <a:xfrm flipH="1" flipV="1">
                  <a:off x="283" y="2926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Rectangle 2614"/>
                <p:cNvSpPr>
                  <a:spLocks noChangeArrowheads="1"/>
                </p:cNvSpPr>
                <p:nvPr/>
              </p:nvSpPr>
              <p:spPr bwMode="auto">
                <a:xfrm>
                  <a:off x="185" y="2945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Rectangle 2615"/>
                <p:cNvSpPr>
                  <a:spLocks noChangeArrowheads="1"/>
                </p:cNvSpPr>
                <p:nvPr/>
              </p:nvSpPr>
              <p:spPr bwMode="auto">
                <a:xfrm>
                  <a:off x="185" y="2945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432" name="Rectangle 2616"/>
                <p:cNvSpPr>
                  <a:spLocks noChangeArrowheads="1"/>
                </p:cNvSpPr>
                <p:nvPr/>
              </p:nvSpPr>
              <p:spPr bwMode="auto">
                <a:xfrm>
                  <a:off x="325" y="3234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77" name="Group 2818"/>
              <p:cNvGrpSpPr>
                <a:grpSpLocks/>
              </p:cNvGrpSpPr>
              <p:nvPr/>
            </p:nvGrpSpPr>
            <p:grpSpPr bwMode="auto">
              <a:xfrm>
                <a:off x="446088" y="1730375"/>
                <a:ext cx="7893050" cy="4826000"/>
                <a:chOff x="281" y="1090"/>
                <a:chExt cx="4972" cy="3040"/>
              </a:xfrm>
            </p:grpSpPr>
            <p:sp>
              <p:nvSpPr>
                <p:cNvPr id="17033" name="Rectangle 2618"/>
                <p:cNvSpPr>
                  <a:spLocks noChangeArrowheads="1"/>
                </p:cNvSpPr>
                <p:nvPr/>
              </p:nvSpPr>
              <p:spPr bwMode="auto">
                <a:xfrm>
                  <a:off x="325" y="3234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7034" name="Rectangle 2619"/>
                <p:cNvSpPr>
                  <a:spLocks noChangeArrowheads="1"/>
                </p:cNvSpPr>
                <p:nvPr/>
              </p:nvSpPr>
              <p:spPr bwMode="auto">
                <a:xfrm>
                  <a:off x="303" y="2943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5" name="Rectangle 2620"/>
                <p:cNvSpPr>
                  <a:spLocks noChangeArrowheads="1"/>
                </p:cNvSpPr>
                <p:nvPr/>
              </p:nvSpPr>
              <p:spPr bwMode="auto">
                <a:xfrm>
                  <a:off x="303" y="294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036" name="Rectangle 2621"/>
                <p:cNvSpPr>
                  <a:spLocks noChangeArrowheads="1"/>
                </p:cNvSpPr>
                <p:nvPr/>
              </p:nvSpPr>
              <p:spPr bwMode="auto">
                <a:xfrm>
                  <a:off x="281" y="323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7" name="Rectangle 2622"/>
                <p:cNvSpPr>
                  <a:spLocks noChangeArrowheads="1"/>
                </p:cNvSpPr>
                <p:nvPr/>
              </p:nvSpPr>
              <p:spPr bwMode="auto">
                <a:xfrm>
                  <a:off x="281" y="323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38" name="Line 2623"/>
                <p:cNvSpPr>
                  <a:spLocks noChangeShapeType="1"/>
                </p:cNvSpPr>
                <p:nvPr/>
              </p:nvSpPr>
              <p:spPr bwMode="auto">
                <a:xfrm flipV="1">
                  <a:off x="391" y="2348"/>
                  <a:ext cx="3831" cy="5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39" name="Rectangle 2624"/>
                <p:cNvSpPr>
                  <a:spLocks noChangeArrowheads="1"/>
                </p:cNvSpPr>
                <p:nvPr/>
              </p:nvSpPr>
              <p:spPr bwMode="auto">
                <a:xfrm>
                  <a:off x="4200" y="236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0" name="Rectangle 2625"/>
                <p:cNvSpPr>
                  <a:spLocks noChangeArrowheads="1"/>
                </p:cNvSpPr>
                <p:nvPr/>
              </p:nvSpPr>
              <p:spPr bwMode="auto">
                <a:xfrm>
                  <a:off x="4200" y="236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41" name="Line 2626"/>
                <p:cNvSpPr>
                  <a:spLocks noChangeShapeType="1"/>
                </p:cNvSpPr>
                <p:nvPr/>
              </p:nvSpPr>
              <p:spPr bwMode="auto">
                <a:xfrm flipV="1">
                  <a:off x="391" y="2847"/>
                  <a:ext cx="1984" cy="2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2" name="Freeform 2627"/>
                <p:cNvSpPr>
                  <a:spLocks/>
                </p:cNvSpPr>
                <p:nvPr/>
              </p:nvSpPr>
              <p:spPr bwMode="auto">
                <a:xfrm>
                  <a:off x="2360" y="2838"/>
                  <a:ext cx="15" cy="19"/>
                </a:xfrm>
                <a:custGeom>
                  <a:avLst/>
                  <a:gdLst>
                    <a:gd name="T0" fmla="*/ 0 w 15"/>
                    <a:gd name="T1" fmla="*/ 19 h 19"/>
                    <a:gd name="T2" fmla="*/ 0 w 15"/>
                    <a:gd name="T3" fmla="*/ 0 h 19"/>
                    <a:gd name="T4" fmla="*/ 15 w 15"/>
                    <a:gd name="T5" fmla="*/ 9 h 19"/>
                    <a:gd name="T6" fmla="*/ 0 w 15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9"/>
                    <a:gd name="T14" fmla="*/ 15 w 15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5" y="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3" name="Line 2628"/>
                <p:cNvSpPr>
                  <a:spLocks noChangeShapeType="1"/>
                </p:cNvSpPr>
                <p:nvPr/>
              </p:nvSpPr>
              <p:spPr bwMode="auto">
                <a:xfrm flipV="1">
                  <a:off x="2360" y="2838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4" name="Line 2629"/>
                <p:cNvSpPr>
                  <a:spLocks noChangeShapeType="1"/>
                </p:cNvSpPr>
                <p:nvPr/>
              </p:nvSpPr>
              <p:spPr bwMode="auto">
                <a:xfrm>
                  <a:off x="2360" y="2838"/>
                  <a:ext cx="15" cy="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5" name="Line 2630"/>
                <p:cNvSpPr>
                  <a:spLocks noChangeShapeType="1"/>
                </p:cNvSpPr>
                <p:nvPr/>
              </p:nvSpPr>
              <p:spPr bwMode="auto">
                <a:xfrm flipH="1">
                  <a:off x="2360" y="2847"/>
                  <a:ext cx="15" cy="1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6" name="Rectangle 2631"/>
                <p:cNvSpPr>
                  <a:spLocks noChangeArrowheads="1"/>
                </p:cNvSpPr>
                <p:nvPr/>
              </p:nvSpPr>
              <p:spPr bwMode="auto">
                <a:xfrm>
                  <a:off x="4942" y="2070"/>
                  <a:ext cx="310" cy="136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7" name="Line 2632"/>
                <p:cNvSpPr>
                  <a:spLocks noChangeShapeType="1"/>
                </p:cNvSpPr>
                <p:nvPr/>
              </p:nvSpPr>
              <p:spPr bwMode="auto">
                <a:xfrm>
                  <a:off x="4943" y="2071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8" name="Line 2633"/>
                <p:cNvSpPr>
                  <a:spLocks noChangeShapeType="1"/>
                </p:cNvSpPr>
                <p:nvPr/>
              </p:nvSpPr>
              <p:spPr bwMode="auto">
                <a:xfrm>
                  <a:off x="4944" y="2071"/>
                  <a:ext cx="30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49" name="Line 2634"/>
                <p:cNvSpPr>
                  <a:spLocks noChangeShapeType="1"/>
                </p:cNvSpPr>
                <p:nvPr/>
              </p:nvSpPr>
              <p:spPr bwMode="auto">
                <a:xfrm>
                  <a:off x="4942" y="2070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0" name="Line 2635"/>
                <p:cNvSpPr>
                  <a:spLocks noChangeShapeType="1"/>
                </p:cNvSpPr>
                <p:nvPr/>
              </p:nvSpPr>
              <p:spPr bwMode="auto">
                <a:xfrm>
                  <a:off x="4943" y="2070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1" name="Line 2636"/>
                <p:cNvSpPr>
                  <a:spLocks noChangeShapeType="1"/>
                </p:cNvSpPr>
                <p:nvPr/>
              </p:nvSpPr>
              <p:spPr bwMode="auto">
                <a:xfrm>
                  <a:off x="4943" y="2205"/>
                  <a:ext cx="30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2" name="Line 2637"/>
                <p:cNvSpPr>
                  <a:spLocks noChangeShapeType="1"/>
                </p:cNvSpPr>
                <p:nvPr/>
              </p:nvSpPr>
              <p:spPr bwMode="auto">
                <a:xfrm>
                  <a:off x="5250" y="2071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3" name="Line 2638"/>
                <p:cNvSpPr>
                  <a:spLocks noChangeShapeType="1"/>
                </p:cNvSpPr>
                <p:nvPr/>
              </p:nvSpPr>
              <p:spPr bwMode="auto">
                <a:xfrm>
                  <a:off x="4942" y="2206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4" name="Line 2639"/>
                <p:cNvSpPr>
                  <a:spLocks noChangeShapeType="1"/>
                </p:cNvSpPr>
                <p:nvPr/>
              </p:nvSpPr>
              <p:spPr bwMode="auto">
                <a:xfrm>
                  <a:off x="5252" y="2070"/>
                  <a:ext cx="1" cy="136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55" name="Rectangle 2640"/>
                <p:cNvSpPr>
                  <a:spLocks noChangeArrowheads="1"/>
                </p:cNvSpPr>
                <p:nvPr/>
              </p:nvSpPr>
              <p:spPr bwMode="auto">
                <a:xfrm>
                  <a:off x="4994" y="2076"/>
                  <a:ext cx="2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ccp.nmr.Nmr.NmrExpSeries</a:t>
                  </a:r>
                  <a:endParaRPr lang="en-US"/>
                </a:p>
              </p:txBody>
            </p:sp>
            <p:sp>
              <p:nvSpPr>
                <p:cNvPr id="17056" name="Rectangle 2641"/>
                <p:cNvSpPr>
                  <a:spLocks noChangeArrowheads="1"/>
                </p:cNvSpPr>
                <p:nvPr/>
              </p:nvSpPr>
              <p:spPr bwMode="auto">
                <a:xfrm>
                  <a:off x="4947" y="2101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057" name="Rectangle 2642"/>
                <p:cNvSpPr>
                  <a:spLocks noChangeArrowheads="1"/>
                </p:cNvSpPr>
                <p:nvPr/>
              </p:nvSpPr>
              <p:spPr bwMode="auto">
                <a:xfrm>
                  <a:off x="4947" y="2121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058" name="Rectangle 2643"/>
                <p:cNvSpPr>
                  <a:spLocks noChangeArrowheads="1"/>
                </p:cNvSpPr>
                <p:nvPr/>
              </p:nvSpPr>
              <p:spPr bwMode="auto">
                <a:xfrm>
                  <a:off x="4947" y="2141"/>
                  <a:ext cx="2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+conditionNames: SampleConditionType</a:t>
                  </a:r>
                  <a:endParaRPr lang="en-US"/>
                </a:p>
              </p:txBody>
            </p:sp>
            <p:sp>
              <p:nvSpPr>
                <p:cNvPr id="17059" name="Rectangle 2644"/>
                <p:cNvSpPr>
                  <a:spLocks noChangeArrowheads="1"/>
                </p:cNvSpPr>
                <p:nvPr/>
              </p:nvSpPr>
              <p:spPr bwMode="auto">
                <a:xfrm>
                  <a:off x="4947" y="2160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7060" name="Line 2645"/>
                <p:cNvSpPr>
                  <a:spLocks noChangeShapeType="1"/>
                </p:cNvSpPr>
                <p:nvPr/>
              </p:nvSpPr>
              <p:spPr bwMode="auto">
                <a:xfrm>
                  <a:off x="4947" y="209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61" name="Line 2646"/>
                <p:cNvSpPr>
                  <a:spLocks noChangeShapeType="1"/>
                </p:cNvSpPr>
                <p:nvPr/>
              </p:nvSpPr>
              <p:spPr bwMode="auto">
                <a:xfrm>
                  <a:off x="4947" y="2097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62" name="Line 2647"/>
                <p:cNvSpPr>
                  <a:spLocks noChangeShapeType="1"/>
                </p:cNvSpPr>
                <p:nvPr/>
              </p:nvSpPr>
              <p:spPr bwMode="auto">
                <a:xfrm>
                  <a:off x="4947" y="218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63" name="Line 2648"/>
                <p:cNvSpPr>
                  <a:spLocks noChangeShapeType="1"/>
                </p:cNvSpPr>
                <p:nvPr/>
              </p:nvSpPr>
              <p:spPr bwMode="auto">
                <a:xfrm>
                  <a:off x="4947" y="2187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64" name="Line 2649"/>
                <p:cNvSpPr>
                  <a:spLocks noChangeShapeType="1"/>
                </p:cNvSpPr>
                <p:nvPr/>
              </p:nvSpPr>
              <p:spPr bwMode="auto">
                <a:xfrm flipV="1">
                  <a:off x="4582" y="2179"/>
                  <a:ext cx="360" cy="9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65" name="Rectangle 2650"/>
                <p:cNvSpPr>
                  <a:spLocks noChangeArrowheads="1"/>
                </p:cNvSpPr>
                <p:nvPr/>
              </p:nvSpPr>
              <p:spPr bwMode="auto">
                <a:xfrm>
                  <a:off x="4639" y="2299"/>
                  <a:ext cx="6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6" name="Rectangle 2651"/>
                <p:cNvSpPr>
                  <a:spLocks noChangeArrowheads="1"/>
                </p:cNvSpPr>
                <p:nvPr/>
              </p:nvSpPr>
              <p:spPr bwMode="auto">
                <a:xfrm>
                  <a:off x="4639" y="2299"/>
                  <a:ext cx="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{ordered}</a:t>
                  </a:r>
                  <a:endParaRPr lang="en-US"/>
                </a:p>
              </p:txBody>
            </p:sp>
            <p:sp>
              <p:nvSpPr>
                <p:cNvPr id="17067" name="Rectangle 2652"/>
                <p:cNvSpPr>
                  <a:spLocks noChangeArrowheads="1"/>
                </p:cNvSpPr>
                <p:nvPr/>
              </p:nvSpPr>
              <p:spPr bwMode="auto">
                <a:xfrm>
                  <a:off x="4808" y="2147"/>
                  <a:ext cx="1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8" name="Rectangle 2653"/>
                <p:cNvSpPr>
                  <a:spLocks noChangeArrowheads="1"/>
                </p:cNvSpPr>
                <p:nvPr/>
              </p:nvSpPr>
              <p:spPr bwMode="auto">
                <a:xfrm>
                  <a:off x="4808" y="2147"/>
                  <a:ext cx="1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+nmrExpSeries</a:t>
                  </a:r>
                  <a:endParaRPr lang="en-US"/>
                </a:p>
              </p:txBody>
            </p:sp>
            <p:sp>
              <p:nvSpPr>
                <p:cNvPr id="17069" name="Rectangle 2654"/>
                <p:cNvSpPr>
                  <a:spLocks noChangeArrowheads="1"/>
                </p:cNvSpPr>
                <p:nvPr/>
              </p:nvSpPr>
              <p:spPr bwMode="auto">
                <a:xfrm>
                  <a:off x="4596" y="223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0" name="Rectangle 2655"/>
                <p:cNvSpPr>
                  <a:spLocks noChangeArrowheads="1"/>
                </p:cNvSpPr>
                <p:nvPr/>
              </p:nvSpPr>
              <p:spPr bwMode="auto">
                <a:xfrm>
                  <a:off x="4596" y="223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71" name="Rectangle 2656"/>
                <p:cNvSpPr>
                  <a:spLocks noChangeArrowheads="1"/>
                </p:cNvSpPr>
                <p:nvPr/>
              </p:nvSpPr>
              <p:spPr bwMode="auto">
                <a:xfrm>
                  <a:off x="4922" y="2201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2" name="Rectangle 2657"/>
                <p:cNvSpPr>
                  <a:spLocks noChangeArrowheads="1"/>
                </p:cNvSpPr>
                <p:nvPr/>
              </p:nvSpPr>
              <p:spPr bwMode="auto">
                <a:xfrm>
                  <a:off x="4922" y="220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73" name="Rectangle 2658"/>
                <p:cNvSpPr>
                  <a:spLocks noChangeArrowheads="1"/>
                </p:cNvSpPr>
                <p:nvPr/>
              </p:nvSpPr>
              <p:spPr bwMode="auto">
                <a:xfrm>
                  <a:off x="3925" y="1090"/>
                  <a:ext cx="198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4" name="Line 2659"/>
                <p:cNvSpPr>
                  <a:spLocks noChangeShapeType="1"/>
                </p:cNvSpPr>
                <p:nvPr/>
              </p:nvSpPr>
              <p:spPr bwMode="auto">
                <a:xfrm>
                  <a:off x="3926" y="1091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75" name="Line 2660"/>
                <p:cNvSpPr>
                  <a:spLocks noChangeShapeType="1"/>
                </p:cNvSpPr>
                <p:nvPr/>
              </p:nvSpPr>
              <p:spPr bwMode="auto">
                <a:xfrm>
                  <a:off x="3927" y="1091"/>
                  <a:ext cx="19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76" name="Line 2661"/>
                <p:cNvSpPr>
                  <a:spLocks noChangeShapeType="1"/>
                </p:cNvSpPr>
                <p:nvPr/>
              </p:nvSpPr>
              <p:spPr bwMode="auto">
                <a:xfrm>
                  <a:off x="3925" y="1090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77" name="Line 2662"/>
                <p:cNvSpPr>
                  <a:spLocks noChangeShapeType="1"/>
                </p:cNvSpPr>
                <p:nvPr/>
              </p:nvSpPr>
              <p:spPr bwMode="auto">
                <a:xfrm>
                  <a:off x="3926" y="1090"/>
                  <a:ext cx="19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78" name="Line 2663"/>
                <p:cNvSpPr>
                  <a:spLocks noChangeShapeType="1"/>
                </p:cNvSpPr>
                <p:nvPr/>
              </p:nvSpPr>
              <p:spPr bwMode="auto">
                <a:xfrm>
                  <a:off x="3926" y="1188"/>
                  <a:ext cx="19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79" name="Line 2664"/>
                <p:cNvSpPr>
                  <a:spLocks noChangeShapeType="1"/>
                </p:cNvSpPr>
                <p:nvPr/>
              </p:nvSpPr>
              <p:spPr bwMode="auto">
                <a:xfrm>
                  <a:off x="4122" y="1091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0" name="Line 2665"/>
                <p:cNvSpPr>
                  <a:spLocks noChangeShapeType="1"/>
                </p:cNvSpPr>
                <p:nvPr/>
              </p:nvSpPr>
              <p:spPr bwMode="auto">
                <a:xfrm>
                  <a:off x="3925" y="1189"/>
                  <a:ext cx="19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1" name="Line 2666"/>
                <p:cNvSpPr>
                  <a:spLocks noChangeShapeType="1"/>
                </p:cNvSpPr>
                <p:nvPr/>
              </p:nvSpPr>
              <p:spPr bwMode="auto">
                <a:xfrm>
                  <a:off x="4123" y="1090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2" name="Rectangle 2667"/>
                <p:cNvSpPr>
                  <a:spLocks noChangeArrowheads="1"/>
                </p:cNvSpPr>
                <p:nvPr/>
              </p:nvSpPr>
              <p:spPr bwMode="auto">
                <a:xfrm>
                  <a:off x="3932" y="1096"/>
                  <a:ext cx="20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ccp.nmr.Nmr.NmrProject</a:t>
                  </a:r>
                  <a:endParaRPr lang="en-US"/>
                </a:p>
              </p:txBody>
            </p:sp>
            <p:sp>
              <p:nvSpPr>
                <p:cNvPr id="17083" name="Rectangle 2668"/>
                <p:cNvSpPr>
                  <a:spLocks noChangeArrowheads="1"/>
                </p:cNvSpPr>
                <p:nvPr/>
              </p:nvSpPr>
              <p:spPr bwMode="auto">
                <a:xfrm>
                  <a:off x="3930" y="1121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7084" name="Line 2669"/>
                <p:cNvSpPr>
                  <a:spLocks noChangeShapeType="1"/>
                </p:cNvSpPr>
                <p:nvPr/>
              </p:nvSpPr>
              <p:spPr bwMode="auto">
                <a:xfrm>
                  <a:off x="3930" y="1116"/>
                  <a:ext cx="1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5" name="Line 2670"/>
                <p:cNvSpPr>
                  <a:spLocks noChangeShapeType="1"/>
                </p:cNvSpPr>
                <p:nvPr/>
              </p:nvSpPr>
              <p:spPr bwMode="auto">
                <a:xfrm>
                  <a:off x="3930" y="1118"/>
                  <a:ext cx="1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6" name="Rectangle 2671"/>
                <p:cNvSpPr>
                  <a:spLocks noChangeArrowheads="1"/>
                </p:cNvSpPr>
                <p:nvPr/>
              </p:nvSpPr>
              <p:spPr bwMode="auto">
                <a:xfrm>
                  <a:off x="3930" y="1151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+getNmrCalcStores()</a:t>
                  </a:r>
                  <a:endParaRPr lang="en-US"/>
                </a:p>
              </p:txBody>
            </p:sp>
            <p:sp>
              <p:nvSpPr>
                <p:cNvPr id="17087" name="Line 2672"/>
                <p:cNvSpPr>
                  <a:spLocks noChangeShapeType="1"/>
                </p:cNvSpPr>
                <p:nvPr/>
              </p:nvSpPr>
              <p:spPr bwMode="auto">
                <a:xfrm>
                  <a:off x="3930" y="1146"/>
                  <a:ext cx="18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8" name="Line 2673"/>
                <p:cNvSpPr>
                  <a:spLocks noChangeShapeType="1"/>
                </p:cNvSpPr>
                <p:nvPr/>
              </p:nvSpPr>
              <p:spPr bwMode="auto">
                <a:xfrm>
                  <a:off x="3930" y="1147"/>
                  <a:ext cx="18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89" name="Line 2674"/>
                <p:cNvSpPr>
                  <a:spLocks noChangeShapeType="1"/>
                </p:cNvSpPr>
                <p:nvPr/>
              </p:nvSpPr>
              <p:spPr bwMode="auto">
                <a:xfrm>
                  <a:off x="4077" y="1189"/>
                  <a:ext cx="946" cy="88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0" name="Freeform 2675"/>
                <p:cNvSpPr>
                  <a:spLocks/>
                </p:cNvSpPr>
                <p:nvPr/>
              </p:nvSpPr>
              <p:spPr bwMode="auto">
                <a:xfrm>
                  <a:off x="4077" y="1189"/>
                  <a:ext cx="19" cy="18"/>
                </a:xfrm>
                <a:custGeom>
                  <a:avLst/>
                  <a:gdLst>
                    <a:gd name="T0" fmla="*/ 0 w 19"/>
                    <a:gd name="T1" fmla="*/ 0 h 18"/>
                    <a:gd name="T2" fmla="*/ 5 w 19"/>
                    <a:gd name="T3" fmla="*/ 13 h 18"/>
                    <a:gd name="T4" fmla="*/ 19 w 19"/>
                    <a:gd name="T5" fmla="*/ 18 h 18"/>
                    <a:gd name="T6" fmla="*/ 14 w 19"/>
                    <a:gd name="T7" fmla="*/ 4 h 18"/>
                    <a:gd name="T8" fmla="*/ 0 w 19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8"/>
                    <a:gd name="T17" fmla="*/ 19 w 19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8">
                      <a:moveTo>
                        <a:pt x="0" y="0"/>
                      </a:moveTo>
                      <a:lnTo>
                        <a:pt x="5" y="13"/>
                      </a:lnTo>
                      <a:lnTo>
                        <a:pt x="19" y="18"/>
                      </a:lnTo>
                      <a:lnTo>
                        <a:pt x="1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1" name="Line 2676"/>
                <p:cNvSpPr>
                  <a:spLocks noChangeShapeType="1"/>
                </p:cNvSpPr>
                <p:nvPr/>
              </p:nvSpPr>
              <p:spPr bwMode="auto">
                <a:xfrm>
                  <a:off x="4077" y="1189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2" name="Line 2677"/>
                <p:cNvSpPr>
                  <a:spLocks noChangeShapeType="1"/>
                </p:cNvSpPr>
                <p:nvPr/>
              </p:nvSpPr>
              <p:spPr bwMode="auto">
                <a:xfrm>
                  <a:off x="4082" y="1202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3" name="Line 267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1" y="1193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4" name="Line 267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7" y="1189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95" name="Rectangle 2680"/>
                <p:cNvSpPr>
                  <a:spLocks noChangeArrowheads="1"/>
                </p:cNvSpPr>
                <p:nvPr/>
              </p:nvSpPr>
              <p:spPr bwMode="auto">
                <a:xfrm>
                  <a:off x="5022" y="2025"/>
                  <a:ext cx="11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6" name="Rectangle 2681"/>
                <p:cNvSpPr>
                  <a:spLocks noChangeArrowheads="1"/>
                </p:cNvSpPr>
                <p:nvPr/>
              </p:nvSpPr>
              <p:spPr bwMode="auto">
                <a:xfrm>
                  <a:off x="5022" y="2025"/>
                  <a:ext cx="1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+nmrExpSeries</a:t>
                  </a:r>
                  <a:endParaRPr lang="en-US"/>
                </a:p>
              </p:txBody>
            </p:sp>
            <p:sp>
              <p:nvSpPr>
                <p:cNvPr id="17097" name="Rectangle 2682"/>
                <p:cNvSpPr>
                  <a:spLocks noChangeArrowheads="1"/>
                </p:cNvSpPr>
                <p:nvPr/>
              </p:nvSpPr>
              <p:spPr bwMode="auto">
                <a:xfrm>
                  <a:off x="4103" y="118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8" name="Rectangle 2683"/>
                <p:cNvSpPr>
                  <a:spLocks noChangeArrowheads="1"/>
                </p:cNvSpPr>
                <p:nvPr/>
              </p:nvSpPr>
              <p:spPr bwMode="auto">
                <a:xfrm>
                  <a:off x="4103" y="118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099" name="Rectangle 2684"/>
                <p:cNvSpPr>
                  <a:spLocks noChangeArrowheads="1"/>
                </p:cNvSpPr>
                <p:nvPr/>
              </p:nvSpPr>
              <p:spPr bwMode="auto">
                <a:xfrm>
                  <a:off x="4991" y="2053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0" name="Rectangle 2685"/>
                <p:cNvSpPr>
                  <a:spLocks noChangeArrowheads="1"/>
                </p:cNvSpPr>
                <p:nvPr/>
              </p:nvSpPr>
              <p:spPr bwMode="auto">
                <a:xfrm>
                  <a:off x="4991" y="205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01" name="Line 2686"/>
                <p:cNvSpPr>
                  <a:spLocks noChangeShapeType="1"/>
                </p:cNvSpPr>
                <p:nvPr/>
              </p:nvSpPr>
              <p:spPr bwMode="auto">
                <a:xfrm>
                  <a:off x="4040" y="1189"/>
                  <a:ext cx="305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2" name="Freeform 2687"/>
                <p:cNvSpPr>
                  <a:spLocks/>
                </p:cNvSpPr>
                <p:nvPr/>
              </p:nvSpPr>
              <p:spPr bwMode="auto">
                <a:xfrm>
                  <a:off x="4038" y="1189"/>
                  <a:ext cx="12" cy="24"/>
                </a:xfrm>
                <a:custGeom>
                  <a:avLst/>
                  <a:gdLst>
                    <a:gd name="T0" fmla="*/ 2 w 12"/>
                    <a:gd name="T1" fmla="*/ 0 h 24"/>
                    <a:gd name="T2" fmla="*/ 0 w 12"/>
                    <a:gd name="T3" fmla="*/ 14 h 24"/>
                    <a:gd name="T4" fmla="*/ 10 w 12"/>
                    <a:gd name="T5" fmla="*/ 24 h 24"/>
                    <a:gd name="T6" fmla="*/ 12 w 12"/>
                    <a:gd name="T7" fmla="*/ 10 h 24"/>
                    <a:gd name="T8" fmla="*/ 2 w 1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2" y="0"/>
                      </a:moveTo>
                      <a:lnTo>
                        <a:pt x="0" y="14"/>
                      </a:lnTo>
                      <a:lnTo>
                        <a:pt x="10" y="24"/>
                      </a:lnTo>
                      <a:lnTo>
                        <a:pt x="12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3" name="Line 2688"/>
                <p:cNvSpPr>
                  <a:spLocks noChangeShapeType="1"/>
                </p:cNvSpPr>
                <p:nvPr/>
              </p:nvSpPr>
              <p:spPr bwMode="auto">
                <a:xfrm flipH="1">
                  <a:off x="4038" y="1189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4" name="Line 2689"/>
                <p:cNvSpPr>
                  <a:spLocks noChangeShapeType="1"/>
                </p:cNvSpPr>
                <p:nvPr/>
              </p:nvSpPr>
              <p:spPr bwMode="auto">
                <a:xfrm>
                  <a:off x="4038" y="1203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5" name="Line 2690"/>
                <p:cNvSpPr>
                  <a:spLocks noChangeShapeType="1"/>
                </p:cNvSpPr>
                <p:nvPr/>
              </p:nvSpPr>
              <p:spPr bwMode="auto">
                <a:xfrm flipV="1">
                  <a:off x="4048" y="1199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6" name="Line 2691"/>
                <p:cNvSpPr>
                  <a:spLocks noChangeShapeType="1"/>
                </p:cNvSpPr>
                <p:nvPr/>
              </p:nvSpPr>
              <p:spPr bwMode="auto">
                <a:xfrm flipH="1" flipV="1">
                  <a:off x="4040" y="1189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07" name="Rectangle 2692"/>
                <p:cNvSpPr>
                  <a:spLocks noChangeArrowheads="1"/>
                </p:cNvSpPr>
                <p:nvPr/>
              </p:nvSpPr>
              <p:spPr bwMode="auto">
                <a:xfrm>
                  <a:off x="4064" y="120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8" name="Rectangle 2693"/>
                <p:cNvSpPr>
                  <a:spLocks noChangeArrowheads="1"/>
                </p:cNvSpPr>
                <p:nvPr/>
              </p:nvSpPr>
              <p:spPr bwMode="auto">
                <a:xfrm>
                  <a:off x="4064" y="120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109" name="Rectangle 2694"/>
                <p:cNvSpPr>
                  <a:spLocks noChangeArrowheads="1"/>
                </p:cNvSpPr>
                <p:nvPr/>
              </p:nvSpPr>
              <p:spPr bwMode="auto">
                <a:xfrm>
                  <a:off x="4315" y="211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0" name="Rectangle 2695"/>
                <p:cNvSpPr>
                  <a:spLocks noChangeArrowheads="1"/>
                </p:cNvSpPr>
                <p:nvPr/>
              </p:nvSpPr>
              <p:spPr bwMode="auto">
                <a:xfrm>
                  <a:off x="4315" y="211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11" name="Line 2696"/>
                <p:cNvSpPr>
                  <a:spLocks noChangeShapeType="1"/>
                </p:cNvSpPr>
                <p:nvPr/>
              </p:nvSpPr>
              <p:spPr bwMode="auto">
                <a:xfrm flipH="1">
                  <a:off x="3985" y="1189"/>
                  <a:ext cx="35" cy="4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2" name="Freeform 2697"/>
                <p:cNvSpPr>
                  <a:spLocks/>
                </p:cNvSpPr>
                <p:nvPr/>
              </p:nvSpPr>
              <p:spPr bwMode="auto">
                <a:xfrm>
                  <a:off x="4013" y="1189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0 w 12"/>
                    <a:gd name="T3" fmla="*/ 13 h 25"/>
                    <a:gd name="T4" fmla="*/ 5 w 12"/>
                    <a:gd name="T5" fmla="*/ 25 h 25"/>
                    <a:gd name="T6" fmla="*/ 12 w 12"/>
                    <a:gd name="T7" fmla="*/ 13 h 25"/>
                    <a:gd name="T8" fmla="*/ 7 w 12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5"/>
                    <a:gd name="T17" fmla="*/ 12 w 12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5">
                      <a:moveTo>
                        <a:pt x="7" y="0"/>
                      </a:moveTo>
                      <a:lnTo>
                        <a:pt x="0" y="13"/>
                      </a:lnTo>
                      <a:lnTo>
                        <a:pt x="5" y="25"/>
                      </a:lnTo>
                      <a:lnTo>
                        <a:pt x="12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3" name="Line 2698"/>
                <p:cNvSpPr>
                  <a:spLocks noChangeShapeType="1"/>
                </p:cNvSpPr>
                <p:nvPr/>
              </p:nvSpPr>
              <p:spPr bwMode="auto">
                <a:xfrm flipH="1">
                  <a:off x="4013" y="1189"/>
                  <a:ext cx="7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4" name="Line 2699"/>
                <p:cNvSpPr>
                  <a:spLocks noChangeShapeType="1"/>
                </p:cNvSpPr>
                <p:nvPr/>
              </p:nvSpPr>
              <p:spPr bwMode="auto">
                <a:xfrm>
                  <a:off x="4013" y="1202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5" name="Line 2700"/>
                <p:cNvSpPr>
                  <a:spLocks noChangeShapeType="1"/>
                </p:cNvSpPr>
                <p:nvPr/>
              </p:nvSpPr>
              <p:spPr bwMode="auto">
                <a:xfrm flipV="1">
                  <a:off x="4018" y="1202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6" name="Line 270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0" y="1189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17" name="Rectangle 2702"/>
                <p:cNvSpPr>
                  <a:spLocks noChangeArrowheads="1"/>
                </p:cNvSpPr>
                <p:nvPr/>
              </p:nvSpPr>
              <p:spPr bwMode="auto">
                <a:xfrm>
                  <a:off x="4038" y="120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8" name="Rectangle 2703"/>
                <p:cNvSpPr>
                  <a:spLocks noChangeArrowheads="1"/>
                </p:cNvSpPr>
                <p:nvPr/>
              </p:nvSpPr>
              <p:spPr bwMode="auto">
                <a:xfrm>
                  <a:off x="4038" y="120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119" name="Rectangle 2704"/>
                <p:cNvSpPr>
                  <a:spLocks noChangeArrowheads="1"/>
                </p:cNvSpPr>
                <p:nvPr/>
              </p:nvSpPr>
              <p:spPr bwMode="auto">
                <a:xfrm>
                  <a:off x="3962" y="156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0" name="Rectangle 2705"/>
                <p:cNvSpPr>
                  <a:spLocks noChangeArrowheads="1"/>
                </p:cNvSpPr>
                <p:nvPr/>
              </p:nvSpPr>
              <p:spPr bwMode="auto">
                <a:xfrm>
                  <a:off x="3962" y="156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21" name="Line 2706"/>
                <p:cNvSpPr>
                  <a:spLocks noChangeShapeType="1"/>
                </p:cNvSpPr>
                <p:nvPr/>
              </p:nvSpPr>
              <p:spPr bwMode="auto">
                <a:xfrm flipH="1">
                  <a:off x="2256" y="1189"/>
                  <a:ext cx="1725" cy="1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2" name="Freeform 2707"/>
                <p:cNvSpPr>
                  <a:spLocks/>
                </p:cNvSpPr>
                <p:nvPr/>
              </p:nvSpPr>
              <p:spPr bwMode="auto">
                <a:xfrm>
                  <a:off x="3964" y="1189"/>
                  <a:ext cx="17" cy="19"/>
                </a:xfrm>
                <a:custGeom>
                  <a:avLst/>
                  <a:gdLst>
                    <a:gd name="T0" fmla="*/ 17 w 17"/>
                    <a:gd name="T1" fmla="*/ 0 h 19"/>
                    <a:gd name="T2" fmla="*/ 4 w 17"/>
                    <a:gd name="T3" fmla="*/ 5 h 19"/>
                    <a:gd name="T4" fmla="*/ 0 w 17"/>
                    <a:gd name="T5" fmla="*/ 19 h 19"/>
                    <a:gd name="T6" fmla="*/ 13 w 17"/>
                    <a:gd name="T7" fmla="*/ 14 h 19"/>
                    <a:gd name="T8" fmla="*/ 17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17" y="0"/>
                      </a:moveTo>
                      <a:lnTo>
                        <a:pt x="4" y="5"/>
                      </a:lnTo>
                      <a:lnTo>
                        <a:pt x="0" y="19"/>
                      </a:lnTo>
                      <a:lnTo>
                        <a:pt x="13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3" name="Line 2708"/>
                <p:cNvSpPr>
                  <a:spLocks noChangeShapeType="1"/>
                </p:cNvSpPr>
                <p:nvPr/>
              </p:nvSpPr>
              <p:spPr bwMode="auto">
                <a:xfrm flipH="1">
                  <a:off x="3968" y="1189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4" name="Line 2709"/>
                <p:cNvSpPr>
                  <a:spLocks noChangeShapeType="1"/>
                </p:cNvSpPr>
                <p:nvPr/>
              </p:nvSpPr>
              <p:spPr bwMode="auto">
                <a:xfrm flipH="1">
                  <a:off x="3964" y="1194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5" name="Line 2710"/>
                <p:cNvSpPr>
                  <a:spLocks noChangeShapeType="1"/>
                </p:cNvSpPr>
                <p:nvPr/>
              </p:nvSpPr>
              <p:spPr bwMode="auto">
                <a:xfrm flipV="1">
                  <a:off x="3964" y="1203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6" name="Line 2711"/>
                <p:cNvSpPr>
                  <a:spLocks noChangeShapeType="1"/>
                </p:cNvSpPr>
                <p:nvPr/>
              </p:nvSpPr>
              <p:spPr bwMode="auto">
                <a:xfrm flipV="1">
                  <a:off x="3977" y="1189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27" name="Rectangle 2712"/>
                <p:cNvSpPr>
                  <a:spLocks noChangeArrowheads="1"/>
                </p:cNvSpPr>
                <p:nvPr/>
              </p:nvSpPr>
              <p:spPr bwMode="auto">
                <a:xfrm>
                  <a:off x="3982" y="1216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8" name="Rectangle 2713"/>
                <p:cNvSpPr>
                  <a:spLocks noChangeArrowheads="1"/>
                </p:cNvSpPr>
                <p:nvPr/>
              </p:nvSpPr>
              <p:spPr bwMode="auto">
                <a:xfrm>
                  <a:off x="3982" y="121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129" name="Rectangle 2714"/>
                <p:cNvSpPr>
                  <a:spLocks noChangeArrowheads="1"/>
                </p:cNvSpPr>
                <p:nvPr/>
              </p:nvSpPr>
              <p:spPr bwMode="auto">
                <a:xfrm>
                  <a:off x="2248" y="3129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0" name="Rectangle 2715"/>
                <p:cNvSpPr>
                  <a:spLocks noChangeArrowheads="1"/>
                </p:cNvSpPr>
                <p:nvPr/>
              </p:nvSpPr>
              <p:spPr bwMode="auto">
                <a:xfrm>
                  <a:off x="2248" y="312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31" name="Line 2716"/>
                <p:cNvSpPr>
                  <a:spLocks noChangeShapeType="1"/>
                </p:cNvSpPr>
                <p:nvPr/>
              </p:nvSpPr>
              <p:spPr bwMode="auto">
                <a:xfrm flipH="1">
                  <a:off x="4007" y="1189"/>
                  <a:ext cx="16" cy="7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2" name="Freeform 2717"/>
                <p:cNvSpPr>
                  <a:spLocks/>
                </p:cNvSpPr>
                <p:nvPr/>
              </p:nvSpPr>
              <p:spPr bwMode="auto">
                <a:xfrm>
                  <a:off x="4016" y="1189"/>
                  <a:ext cx="13" cy="25"/>
                </a:xfrm>
                <a:custGeom>
                  <a:avLst/>
                  <a:gdLst>
                    <a:gd name="T0" fmla="*/ 7 w 13"/>
                    <a:gd name="T1" fmla="*/ 0 h 25"/>
                    <a:gd name="T2" fmla="*/ 0 w 13"/>
                    <a:gd name="T3" fmla="*/ 13 h 25"/>
                    <a:gd name="T4" fmla="*/ 7 w 13"/>
                    <a:gd name="T5" fmla="*/ 25 h 25"/>
                    <a:gd name="T6" fmla="*/ 13 w 13"/>
                    <a:gd name="T7" fmla="*/ 13 h 25"/>
                    <a:gd name="T8" fmla="*/ 7 w 13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5"/>
                    <a:gd name="T17" fmla="*/ 13 w 13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5">
                      <a:moveTo>
                        <a:pt x="7" y="0"/>
                      </a:moveTo>
                      <a:lnTo>
                        <a:pt x="0" y="13"/>
                      </a:lnTo>
                      <a:lnTo>
                        <a:pt x="7" y="25"/>
                      </a:lnTo>
                      <a:lnTo>
                        <a:pt x="13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3" name="Line 2718"/>
                <p:cNvSpPr>
                  <a:spLocks noChangeShapeType="1"/>
                </p:cNvSpPr>
                <p:nvPr/>
              </p:nvSpPr>
              <p:spPr bwMode="auto">
                <a:xfrm flipH="1">
                  <a:off x="4016" y="1189"/>
                  <a:ext cx="7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4" name="Line 2719"/>
                <p:cNvSpPr>
                  <a:spLocks noChangeShapeType="1"/>
                </p:cNvSpPr>
                <p:nvPr/>
              </p:nvSpPr>
              <p:spPr bwMode="auto">
                <a:xfrm>
                  <a:off x="4016" y="1202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5" name="Line 2720"/>
                <p:cNvSpPr>
                  <a:spLocks noChangeShapeType="1"/>
                </p:cNvSpPr>
                <p:nvPr/>
              </p:nvSpPr>
              <p:spPr bwMode="auto">
                <a:xfrm flipV="1">
                  <a:off x="4023" y="1202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6" name="Line 2721"/>
                <p:cNvSpPr>
                  <a:spLocks noChangeShapeType="1"/>
                </p:cNvSpPr>
                <p:nvPr/>
              </p:nvSpPr>
              <p:spPr bwMode="auto">
                <a:xfrm flipH="1" flipV="1">
                  <a:off x="4023" y="1189"/>
                  <a:ext cx="6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37" name="Rectangle 2722"/>
                <p:cNvSpPr>
                  <a:spLocks noChangeArrowheads="1"/>
                </p:cNvSpPr>
                <p:nvPr/>
              </p:nvSpPr>
              <p:spPr bwMode="auto">
                <a:xfrm>
                  <a:off x="4041" y="120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8" name="Rectangle 2723"/>
                <p:cNvSpPr>
                  <a:spLocks noChangeArrowheads="1"/>
                </p:cNvSpPr>
                <p:nvPr/>
              </p:nvSpPr>
              <p:spPr bwMode="auto">
                <a:xfrm>
                  <a:off x="4041" y="120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139" name="Rectangle 2724"/>
                <p:cNvSpPr>
                  <a:spLocks noChangeArrowheads="1"/>
                </p:cNvSpPr>
                <p:nvPr/>
              </p:nvSpPr>
              <p:spPr bwMode="auto">
                <a:xfrm>
                  <a:off x="3982" y="1872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0" name="Rectangle 2725"/>
                <p:cNvSpPr>
                  <a:spLocks noChangeArrowheads="1"/>
                </p:cNvSpPr>
                <p:nvPr/>
              </p:nvSpPr>
              <p:spPr bwMode="auto">
                <a:xfrm>
                  <a:off x="3982" y="187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41" name="Line 2726"/>
                <p:cNvSpPr>
                  <a:spLocks noChangeShapeType="1"/>
                </p:cNvSpPr>
                <p:nvPr/>
              </p:nvSpPr>
              <p:spPr bwMode="auto">
                <a:xfrm flipH="1">
                  <a:off x="2600" y="1189"/>
                  <a:ext cx="1381" cy="15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2" name="Freeform 2727"/>
                <p:cNvSpPr>
                  <a:spLocks/>
                </p:cNvSpPr>
                <p:nvPr/>
              </p:nvSpPr>
              <p:spPr bwMode="auto">
                <a:xfrm>
                  <a:off x="3964" y="1189"/>
                  <a:ext cx="17" cy="19"/>
                </a:xfrm>
                <a:custGeom>
                  <a:avLst/>
                  <a:gdLst>
                    <a:gd name="T0" fmla="*/ 17 w 17"/>
                    <a:gd name="T1" fmla="*/ 0 h 19"/>
                    <a:gd name="T2" fmla="*/ 4 w 17"/>
                    <a:gd name="T3" fmla="*/ 5 h 19"/>
                    <a:gd name="T4" fmla="*/ 0 w 17"/>
                    <a:gd name="T5" fmla="*/ 19 h 19"/>
                    <a:gd name="T6" fmla="*/ 13 w 17"/>
                    <a:gd name="T7" fmla="*/ 14 h 19"/>
                    <a:gd name="T8" fmla="*/ 17 w 17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17" y="0"/>
                      </a:moveTo>
                      <a:lnTo>
                        <a:pt x="4" y="5"/>
                      </a:lnTo>
                      <a:lnTo>
                        <a:pt x="0" y="19"/>
                      </a:lnTo>
                      <a:lnTo>
                        <a:pt x="13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3" name="Line 2728"/>
                <p:cNvSpPr>
                  <a:spLocks noChangeShapeType="1"/>
                </p:cNvSpPr>
                <p:nvPr/>
              </p:nvSpPr>
              <p:spPr bwMode="auto">
                <a:xfrm flipH="1">
                  <a:off x="3968" y="1189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4" name="Line 2729"/>
                <p:cNvSpPr>
                  <a:spLocks noChangeShapeType="1"/>
                </p:cNvSpPr>
                <p:nvPr/>
              </p:nvSpPr>
              <p:spPr bwMode="auto">
                <a:xfrm flipH="1">
                  <a:off x="3964" y="1194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5" name="Line 2730"/>
                <p:cNvSpPr>
                  <a:spLocks noChangeShapeType="1"/>
                </p:cNvSpPr>
                <p:nvPr/>
              </p:nvSpPr>
              <p:spPr bwMode="auto">
                <a:xfrm flipV="1">
                  <a:off x="3964" y="1203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6" name="Line 2731"/>
                <p:cNvSpPr>
                  <a:spLocks noChangeShapeType="1"/>
                </p:cNvSpPr>
                <p:nvPr/>
              </p:nvSpPr>
              <p:spPr bwMode="auto">
                <a:xfrm flipV="1">
                  <a:off x="3977" y="1189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47" name="Rectangle 2732"/>
                <p:cNvSpPr>
                  <a:spLocks noChangeArrowheads="1"/>
                </p:cNvSpPr>
                <p:nvPr/>
              </p:nvSpPr>
              <p:spPr bwMode="auto">
                <a:xfrm>
                  <a:off x="2626" y="2745"/>
                  <a:ext cx="142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8" name="Rectangle 2733"/>
                <p:cNvSpPr>
                  <a:spLocks noChangeArrowheads="1"/>
                </p:cNvSpPr>
                <p:nvPr/>
              </p:nvSpPr>
              <p:spPr bwMode="auto">
                <a:xfrm>
                  <a:off x="2626" y="2744"/>
                  <a:ext cx="15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+measurementLists</a:t>
                  </a:r>
                  <a:endParaRPr lang="en-US"/>
                </a:p>
              </p:txBody>
            </p:sp>
            <p:sp>
              <p:nvSpPr>
                <p:cNvPr id="17149" name="Rectangle 2734"/>
                <p:cNvSpPr>
                  <a:spLocks noChangeArrowheads="1"/>
                </p:cNvSpPr>
                <p:nvPr/>
              </p:nvSpPr>
              <p:spPr bwMode="auto">
                <a:xfrm>
                  <a:off x="3982" y="1216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0" name="Rectangle 2735"/>
                <p:cNvSpPr>
                  <a:spLocks noChangeArrowheads="1"/>
                </p:cNvSpPr>
                <p:nvPr/>
              </p:nvSpPr>
              <p:spPr bwMode="auto">
                <a:xfrm>
                  <a:off x="3982" y="121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151" name="Rectangle 2736"/>
                <p:cNvSpPr>
                  <a:spLocks noChangeArrowheads="1"/>
                </p:cNvSpPr>
                <p:nvPr/>
              </p:nvSpPr>
              <p:spPr bwMode="auto">
                <a:xfrm>
                  <a:off x="2593" y="272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2" name="Rectangle 2737"/>
                <p:cNvSpPr>
                  <a:spLocks noChangeArrowheads="1"/>
                </p:cNvSpPr>
                <p:nvPr/>
              </p:nvSpPr>
              <p:spPr bwMode="auto">
                <a:xfrm>
                  <a:off x="2593" y="272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153" name="Rectangle 2738"/>
                <p:cNvSpPr>
                  <a:spLocks noChangeArrowheads="1"/>
                </p:cNvSpPr>
                <p:nvPr/>
              </p:nvSpPr>
              <p:spPr bwMode="auto">
                <a:xfrm>
                  <a:off x="998" y="3645"/>
                  <a:ext cx="149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4" name="Line 2739"/>
                <p:cNvSpPr>
                  <a:spLocks noChangeShapeType="1"/>
                </p:cNvSpPr>
                <p:nvPr/>
              </p:nvSpPr>
              <p:spPr bwMode="auto">
                <a:xfrm>
                  <a:off x="999" y="3646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55" name="Line 2740"/>
                <p:cNvSpPr>
                  <a:spLocks noChangeShapeType="1"/>
                </p:cNvSpPr>
                <p:nvPr/>
              </p:nvSpPr>
              <p:spPr bwMode="auto">
                <a:xfrm>
                  <a:off x="1001" y="3646"/>
                  <a:ext cx="14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56" name="Line 2741"/>
                <p:cNvSpPr>
                  <a:spLocks noChangeShapeType="1"/>
                </p:cNvSpPr>
                <p:nvPr/>
              </p:nvSpPr>
              <p:spPr bwMode="auto">
                <a:xfrm>
                  <a:off x="998" y="3645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57" name="Line 2742"/>
                <p:cNvSpPr>
                  <a:spLocks noChangeShapeType="1"/>
                </p:cNvSpPr>
                <p:nvPr/>
              </p:nvSpPr>
              <p:spPr bwMode="auto">
                <a:xfrm>
                  <a:off x="999" y="3645"/>
                  <a:ext cx="14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58" name="Line 2743"/>
                <p:cNvSpPr>
                  <a:spLocks noChangeShapeType="1"/>
                </p:cNvSpPr>
                <p:nvPr/>
              </p:nvSpPr>
              <p:spPr bwMode="auto">
                <a:xfrm>
                  <a:off x="999" y="3706"/>
                  <a:ext cx="14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59" name="Line 2744"/>
                <p:cNvSpPr>
                  <a:spLocks noChangeShapeType="1"/>
                </p:cNvSpPr>
                <p:nvPr/>
              </p:nvSpPr>
              <p:spPr bwMode="auto">
                <a:xfrm>
                  <a:off x="1146" y="3646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0" name="Line 2745"/>
                <p:cNvSpPr>
                  <a:spLocks noChangeShapeType="1"/>
                </p:cNvSpPr>
                <p:nvPr/>
              </p:nvSpPr>
              <p:spPr bwMode="auto">
                <a:xfrm>
                  <a:off x="998" y="3707"/>
                  <a:ext cx="14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1" name="Line 2746"/>
                <p:cNvSpPr>
                  <a:spLocks noChangeShapeType="1"/>
                </p:cNvSpPr>
                <p:nvPr/>
              </p:nvSpPr>
              <p:spPr bwMode="auto">
                <a:xfrm>
                  <a:off x="1147" y="3645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2" name="Rectangle 2747"/>
                <p:cNvSpPr>
                  <a:spLocks noChangeArrowheads="1"/>
                </p:cNvSpPr>
                <p:nvPr/>
              </p:nvSpPr>
              <p:spPr bwMode="auto">
                <a:xfrm>
                  <a:off x="1008" y="3651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ccp.nmr.Nmr.Noe</a:t>
                  </a:r>
                  <a:endParaRPr lang="en-US"/>
                </a:p>
              </p:txBody>
            </p:sp>
            <p:sp>
              <p:nvSpPr>
                <p:cNvPr id="17163" name="Line 2748"/>
                <p:cNvSpPr>
                  <a:spLocks noChangeShapeType="1"/>
                </p:cNvSpPr>
                <p:nvPr/>
              </p:nvSpPr>
              <p:spPr bwMode="auto">
                <a:xfrm>
                  <a:off x="1003" y="3671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4" name="Line 2749"/>
                <p:cNvSpPr>
                  <a:spLocks noChangeShapeType="1"/>
                </p:cNvSpPr>
                <p:nvPr/>
              </p:nvSpPr>
              <p:spPr bwMode="auto">
                <a:xfrm>
                  <a:off x="1003" y="3672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5" name="Line 2750"/>
                <p:cNvSpPr>
                  <a:spLocks noChangeShapeType="1"/>
                </p:cNvSpPr>
                <p:nvPr/>
              </p:nvSpPr>
              <p:spPr bwMode="auto">
                <a:xfrm>
                  <a:off x="1003" y="3681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6" name="Line 2751"/>
                <p:cNvSpPr>
                  <a:spLocks noChangeShapeType="1"/>
                </p:cNvSpPr>
                <p:nvPr/>
              </p:nvSpPr>
              <p:spPr bwMode="auto">
                <a:xfrm>
                  <a:off x="1003" y="3682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7" name="Line 2752"/>
                <p:cNvSpPr>
                  <a:spLocks noChangeShapeType="1"/>
                </p:cNvSpPr>
                <p:nvPr/>
              </p:nvSpPr>
              <p:spPr bwMode="auto">
                <a:xfrm flipV="1">
                  <a:off x="1092" y="2901"/>
                  <a:ext cx="477" cy="74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8" name="Freeform 2753"/>
                <p:cNvSpPr>
                  <a:spLocks/>
                </p:cNvSpPr>
                <p:nvPr/>
              </p:nvSpPr>
              <p:spPr bwMode="auto">
                <a:xfrm>
                  <a:off x="1553" y="2901"/>
                  <a:ext cx="16" cy="17"/>
                </a:xfrm>
                <a:custGeom>
                  <a:avLst/>
                  <a:gdLst>
                    <a:gd name="T0" fmla="*/ 16 w 16"/>
                    <a:gd name="T1" fmla="*/ 17 h 17"/>
                    <a:gd name="T2" fmla="*/ 0 w 16"/>
                    <a:gd name="T3" fmla="*/ 7 h 17"/>
                    <a:gd name="T4" fmla="*/ 16 w 16"/>
                    <a:gd name="T5" fmla="*/ 0 h 17"/>
                    <a:gd name="T6" fmla="*/ 16 w 16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17"/>
                    <a:gd name="T14" fmla="*/ 16 w 16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17">
                      <a:moveTo>
                        <a:pt x="16" y="17"/>
                      </a:move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16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69" name="Line 2754"/>
                <p:cNvSpPr>
                  <a:spLocks noChangeShapeType="1"/>
                </p:cNvSpPr>
                <p:nvPr/>
              </p:nvSpPr>
              <p:spPr bwMode="auto">
                <a:xfrm flipH="1" flipV="1">
                  <a:off x="1553" y="2908"/>
                  <a:ext cx="16" cy="1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0" name="Line 2755"/>
                <p:cNvSpPr>
                  <a:spLocks noChangeShapeType="1"/>
                </p:cNvSpPr>
                <p:nvPr/>
              </p:nvSpPr>
              <p:spPr bwMode="auto">
                <a:xfrm flipV="1">
                  <a:off x="1553" y="2901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1" name="Line 2756"/>
                <p:cNvSpPr>
                  <a:spLocks noChangeShapeType="1"/>
                </p:cNvSpPr>
                <p:nvPr/>
              </p:nvSpPr>
              <p:spPr bwMode="auto">
                <a:xfrm>
                  <a:off x="1569" y="2901"/>
                  <a:ext cx="1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2" name="Rectangle 2757"/>
                <p:cNvSpPr>
                  <a:spLocks noChangeArrowheads="1"/>
                </p:cNvSpPr>
                <p:nvPr/>
              </p:nvSpPr>
              <p:spPr bwMode="auto">
                <a:xfrm>
                  <a:off x="465" y="3645"/>
                  <a:ext cx="248" cy="16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3" name="Line 2758"/>
                <p:cNvSpPr>
                  <a:spLocks noChangeShapeType="1"/>
                </p:cNvSpPr>
                <p:nvPr/>
              </p:nvSpPr>
              <p:spPr bwMode="auto">
                <a:xfrm>
                  <a:off x="466" y="3646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4" name="Line 2759"/>
                <p:cNvSpPr>
                  <a:spLocks noChangeShapeType="1"/>
                </p:cNvSpPr>
                <p:nvPr/>
              </p:nvSpPr>
              <p:spPr bwMode="auto">
                <a:xfrm>
                  <a:off x="467" y="3646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5" name="Line 2760"/>
                <p:cNvSpPr>
                  <a:spLocks noChangeShapeType="1"/>
                </p:cNvSpPr>
                <p:nvPr/>
              </p:nvSpPr>
              <p:spPr bwMode="auto">
                <a:xfrm>
                  <a:off x="465" y="3645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6" name="Line 2761"/>
                <p:cNvSpPr>
                  <a:spLocks noChangeShapeType="1"/>
                </p:cNvSpPr>
                <p:nvPr/>
              </p:nvSpPr>
              <p:spPr bwMode="auto">
                <a:xfrm>
                  <a:off x="466" y="3645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7" name="Line 2762"/>
                <p:cNvSpPr>
                  <a:spLocks noChangeShapeType="1"/>
                </p:cNvSpPr>
                <p:nvPr/>
              </p:nvSpPr>
              <p:spPr bwMode="auto">
                <a:xfrm>
                  <a:off x="466" y="3805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8" name="Line 2763"/>
                <p:cNvSpPr>
                  <a:spLocks noChangeShapeType="1"/>
                </p:cNvSpPr>
                <p:nvPr/>
              </p:nvSpPr>
              <p:spPr bwMode="auto">
                <a:xfrm>
                  <a:off x="712" y="3646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79" name="Line 2764"/>
                <p:cNvSpPr>
                  <a:spLocks noChangeShapeType="1"/>
                </p:cNvSpPr>
                <p:nvPr/>
              </p:nvSpPr>
              <p:spPr bwMode="auto">
                <a:xfrm>
                  <a:off x="465" y="3806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80" name="Line 2765"/>
                <p:cNvSpPr>
                  <a:spLocks noChangeShapeType="1"/>
                </p:cNvSpPr>
                <p:nvPr/>
              </p:nvSpPr>
              <p:spPr bwMode="auto">
                <a:xfrm>
                  <a:off x="713" y="3645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81" name="Rectangle 2766"/>
                <p:cNvSpPr>
                  <a:spLocks noChangeArrowheads="1"/>
                </p:cNvSpPr>
                <p:nvPr/>
              </p:nvSpPr>
              <p:spPr bwMode="auto">
                <a:xfrm>
                  <a:off x="510" y="3651"/>
                  <a:ext cx="17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ccp.nmr.Nmr.NoeList</a:t>
                  </a:r>
                  <a:endParaRPr lang="en-US"/>
                </a:p>
              </p:txBody>
            </p:sp>
            <p:sp>
              <p:nvSpPr>
                <p:cNvPr id="17182" name="Rectangle 2767"/>
                <p:cNvSpPr>
                  <a:spLocks noChangeArrowheads="1"/>
                </p:cNvSpPr>
                <p:nvPr/>
              </p:nvSpPr>
              <p:spPr bwMode="auto">
                <a:xfrm>
                  <a:off x="470" y="3676"/>
                  <a:ext cx="17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arbitrary</a:t>
                  </a:r>
                  <a:endParaRPr lang="en-US"/>
                </a:p>
              </p:txBody>
            </p:sp>
            <p:sp>
              <p:nvSpPr>
                <p:cNvPr id="17183" name="Rectangle 2768"/>
                <p:cNvSpPr>
                  <a:spLocks noChangeArrowheads="1"/>
                </p:cNvSpPr>
                <p:nvPr/>
              </p:nvSpPr>
              <p:spPr bwMode="auto">
                <a:xfrm>
                  <a:off x="470" y="3696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7184" name="Rectangle 2769"/>
                <p:cNvSpPr>
                  <a:spLocks noChangeArrowheads="1"/>
                </p:cNvSpPr>
                <p:nvPr/>
              </p:nvSpPr>
              <p:spPr bwMode="auto">
                <a:xfrm>
                  <a:off x="470" y="3715"/>
                  <a:ext cx="2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+noeValueType: NoeValueType</a:t>
                  </a:r>
                  <a:endParaRPr lang="en-US"/>
                </a:p>
              </p:txBody>
            </p:sp>
            <p:sp>
              <p:nvSpPr>
                <p:cNvPr id="17185" name="Rectangle 2770"/>
                <p:cNvSpPr>
                  <a:spLocks noChangeArrowheads="1"/>
                </p:cNvSpPr>
                <p:nvPr/>
              </p:nvSpPr>
              <p:spPr bwMode="auto">
                <a:xfrm>
                  <a:off x="470" y="3735"/>
                  <a:ext cx="12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+refValue: Float</a:t>
                  </a:r>
                  <a:endParaRPr lang="en-US"/>
                </a:p>
              </p:txBody>
            </p:sp>
            <p:sp>
              <p:nvSpPr>
                <p:cNvPr id="17186" name="Rectangle 2771"/>
                <p:cNvSpPr>
                  <a:spLocks noChangeArrowheads="1"/>
                </p:cNvSpPr>
                <p:nvPr/>
              </p:nvSpPr>
              <p:spPr bwMode="auto">
                <a:xfrm>
                  <a:off x="470" y="3755"/>
                  <a:ext cx="15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+refDescription: Text</a:t>
                  </a:r>
                  <a:endParaRPr lang="en-US"/>
                </a:p>
              </p:txBody>
            </p:sp>
            <p:sp>
              <p:nvSpPr>
                <p:cNvPr id="17187" name="Line 2772"/>
                <p:cNvSpPr>
                  <a:spLocks noChangeShapeType="1"/>
                </p:cNvSpPr>
                <p:nvPr/>
              </p:nvSpPr>
              <p:spPr bwMode="auto">
                <a:xfrm>
                  <a:off x="470" y="3671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88" name="Line 2773"/>
                <p:cNvSpPr>
                  <a:spLocks noChangeShapeType="1"/>
                </p:cNvSpPr>
                <p:nvPr/>
              </p:nvSpPr>
              <p:spPr bwMode="auto">
                <a:xfrm>
                  <a:off x="470" y="3672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89" name="Line 2774"/>
                <p:cNvSpPr>
                  <a:spLocks noChangeShapeType="1"/>
                </p:cNvSpPr>
                <p:nvPr/>
              </p:nvSpPr>
              <p:spPr bwMode="auto">
                <a:xfrm>
                  <a:off x="470" y="3780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0" name="Line 2775"/>
                <p:cNvSpPr>
                  <a:spLocks noChangeShapeType="1"/>
                </p:cNvSpPr>
                <p:nvPr/>
              </p:nvSpPr>
              <p:spPr bwMode="auto">
                <a:xfrm>
                  <a:off x="470" y="3781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1" name="Line 2776"/>
                <p:cNvSpPr>
                  <a:spLocks noChangeShapeType="1"/>
                </p:cNvSpPr>
                <p:nvPr/>
              </p:nvSpPr>
              <p:spPr bwMode="auto">
                <a:xfrm flipV="1">
                  <a:off x="713" y="3683"/>
                  <a:ext cx="285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2" name="Freeform 2777"/>
                <p:cNvSpPr>
                  <a:spLocks/>
                </p:cNvSpPr>
                <p:nvPr/>
              </p:nvSpPr>
              <p:spPr bwMode="auto">
                <a:xfrm>
                  <a:off x="713" y="3706"/>
                  <a:ext cx="25" cy="12"/>
                </a:xfrm>
                <a:custGeom>
                  <a:avLst/>
                  <a:gdLst>
                    <a:gd name="T0" fmla="*/ 0 w 25"/>
                    <a:gd name="T1" fmla="*/ 7 h 12"/>
                    <a:gd name="T2" fmla="*/ 12 w 25"/>
                    <a:gd name="T3" fmla="*/ 12 h 12"/>
                    <a:gd name="T4" fmla="*/ 25 w 25"/>
                    <a:gd name="T5" fmla="*/ 5 h 12"/>
                    <a:gd name="T6" fmla="*/ 11 w 25"/>
                    <a:gd name="T7" fmla="*/ 0 h 12"/>
                    <a:gd name="T8" fmla="*/ 0 w 25"/>
                    <a:gd name="T9" fmla="*/ 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7"/>
                      </a:moveTo>
                      <a:lnTo>
                        <a:pt x="12" y="12"/>
                      </a:lnTo>
                      <a:lnTo>
                        <a:pt x="25" y="5"/>
                      </a:lnTo>
                      <a:lnTo>
                        <a:pt x="1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3" name="Line 2778"/>
                <p:cNvSpPr>
                  <a:spLocks noChangeShapeType="1"/>
                </p:cNvSpPr>
                <p:nvPr/>
              </p:nvSpPr>
              <p:spPr bwMode="auto">
                <a:xfrm>
                  <a:off x="713" y="3713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4" name="Line 2779"/>
                <p:cNvSpPr>
                  <a:spLocks noChangeShapeType="1"/>
                </p:cNvSpPr>
                <p:nvPr/>
              </p:nvSpPr>
              <p:spPr bwMode="auto">
                <a:xfrm flipV="1">
                  <a:off x="725" y="3711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5" name="Line 2780"/>
                <p:cNvSpPr>
                  <a:spLocks noChangeShapeType="1"/>
                </p:cNvSpPr>
                <p:nvPr/>
              </p:nvSpPr>
              <p:spPr bwMode="auto">
                <a:xfrm flipH="1" flipV="1">
                  <a:off x="724" y="3706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6" name="Line 2781"/>
                <p:cNvSpPr>
                  <a:spLocks noChangeShapeType="1"/>
                </p:cNvSpPr>
                <p:nvPr/>
              </p:nvSpPr>
              <p:spPr bwMode="auto">
                <a:xfrm flipH="1">
                  <a:off x="713" y="3706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97" name="Rectangle 2782"/>
                <p:cNvSpPr>
                  <a:spLocks noChangeArrowheads="1"/>
                </p:cNvSpPr>
                <p:nvPr/>
              </p:nvSpPr>
              <p:spPr bwMode="auto">
                <a:xfrm>
                  <a:off x="733" y="3729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8" name="Rectangle 2783"/>
                <p:cNvSpPr>
                  <a:spLocks noChangeArrowheads="1"/>
                </p:cNvSpPr>
                <p:nvPr/>
              </p:nvSpPr>
              <p:spPr bwMode="auto">
                <a:xfrm>
                  <a:off x="733" y="3729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7199" name="Rectangle 2784"/>
                <p:cNvSpPr>
                  <a:spLocks noChangeArrowheads="1"/>
                </p:cNvSpPr>
                <p:nvPr/>
              </p:nvSpPr>
              <p:spPr bwMode="auto">
                <a:xfrm>
                  <a:off x="861" y="3649"/>
                  <a:ext cx="11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0" name="Rectangle 2785"/>
                <p:cNvSpPr>
                  <a:spLocks noChangeArrowheads="1"/>
                </p:cNvSpPr>
                <p:nvPr/>
              </p:nvSpPr>
              <p:spPr bwMode="auto">
                <a:xfrm>
                  <a:off x="861" y="3648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7201" name="Rectangle 2786"/>
                <p:cNvSpPr>
                  <a:spLocks noChangeArrowheads="1"/>
                </p:cNvSpPr>
                <p:nvPr/>
              </p:nvSpPr>
              <p:spPr bwMode="auto">
                <a:xfrm>
                  <a:off x="729" y="3675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2" name="Rectangle 2787"/>
                <p:cNvSpPr>
                  <a:spLocks noChangeArrowheads="1"/>
                </p:cNvSpPr>
                <p:nvPr/>
              </p:nvSpPr>
              <p:spPr bwMode="auto">
                <a:xfrm>
                  <a:off x="729" y="367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7203" name="Rectangle 2788"/>
                <p:cNvSpPr>
                  <a:spLocks noChangeArrowheads="1"/>
                </p:cNvSpPr>
                <p:nvPr/>
              </p:nvSpPr>
              <p:spPr bwMode="auto">
                <a:xfrm>
                  <a:off x="976" y="370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4" name="Rectangle 2789"/>
                <p:cNvSpPr>
                  <a:spLocks noChangeArrowheads="1"/>
                </p:cNvSpPr>
                <p:nvPr/>
              </p:nvSpPr>
              <p:spPr bwMode="auto">
                <a:xfrm>
                  <a:off x="976" y="370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205" name="Line 2790"/>
                <p:cNvSpPr>
                  <a:spLocks noChangeShapeType="1"/>
                </p:cNvSpPr>
                <p:nvPr/>
              </p:nvSpPr>
              <p:spPr bwMode="auto">
                <a:xfrm flipV="1">
                  <a:off x="713" y="2390"/>
                  <a:ext cx="3509" cy="12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06" name="Rectangle 2791"/>
                <p:cNvSpPr>
                  <a:spLocks noChangeArrowheads="1"/>
                </p:cNvSpPr>
                <p:nvPr/>
              </p:nvSpPr>
              <p:spPr bwMode="auto">
                <a:xfrm>
                  <a:off x="4205" y="241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" name="Rectangle 2792"/>
                <p:cNvSpPr>
                  <a:spLocks noChangeArrowheads="1"/>
                </p:cNvSpPr>
                <p:nvPr/>
              </p:nvSpPr>
              <p:spPr bwMode="auto">
                <a:xfrm>
                  <a:off x="4205" y="241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208" name="Line 2793"/>
                <p:cNvSpPr>
                  <a:spLocks noChangeShapeType="1"/>
                </p:cNvSpPr>
                <p:nvPr/>
              </p:nvSpPr>
              <p:spPr bwMode="auto">
                <a:xfrm flipV="1">
                  <a:off x="713" y="2916"/>
                  <a:ext cx="1662" cy="75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09" name="Freeform 2794"/>
                <p:cNvSpPr>
                  <a:spLocks/>
                </p:cNvSpPr>
                <p:nvPr/>
              </p:nvSpPr>
              <p:spPr bwMode="auto">
                <a:xfrm>
                  <a:off x="2357" y="2913"/>
                  <a:ext cx="18" cy="18"/>
                </a:xfrm>
                <a:custGeom>
                  <a:avLst/>
                  <a:gdLst>
                    <a:gd name="T0" fmla="*/ 8 w 18"/>
                    <a:gd name="T1" fmla="*/ 18 h 18"/>
                    <a:gd name="T2" fmla="*/ 0 w 18"/>
                    <a:gd name="T3" fmla="*/ 0 h 18"/>
                    <a:gd name="T4" fmla="*/ 18 w 18"/>
                    <a:gd name="T5" fmla="*/ 3 h 18"/>
                    <a:gd name="T6" fmla="*/ 8 w 18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8"/>
                    <a:gd name="T14" fmla="*/ 18 w 1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8">
                      <a:moveTo>
                        <a:pt x="8" y="18"/>
                      </a:moveTo>
                      <a:lnTo>
                        <a:pt x="0" y="0"/>
                      </a:lnTo>
                      <a:lnTo>
                        <a:pt x="18" y="3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0" name="Line 27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57" y="2913"/>
                  <a:ext cx="8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1" name="Line 2796"/>
                <p:cNvSpPr>
                  <a:spLocks noChangeShapeType="1"/>
                </p:cNvSpPr>
                <p:nvPr/>
              </p:nvSpPr>
              <p:spPr bwMode="auto">
                <a:xfrm>
                  <a:off x="2357" y="2913"/>
                  <a:ext cx="18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2" name="Line 2797"/>
                <p:cNvSpPr>
                  <a:spLocks noChangeShapeType="1"/>
                </p:cNvSpPr>
                <p:nvPr/>
              </p:nvSpPr>
              <p:spPr bwMode="auto">
                <a:xfrm flipH="1">
                  <a:off x="2365" y="2916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3" name="Rectangle 2798"/>
                <p:cNvSpPr>
                  <a:spLocks noChangeArrowheads="1"/>
                </p:cNvSpPr>
                <p:nvPr/>
              </p:nvSpPr>
              <p:spPr bwMode="auto">
                <a:xfrm>
                  <a:off x="2213" y="3918"/>
                  <a:ext cx="323" cy="2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" name="Line 2799"/>
                <p:cNvSpPr>
                  <a:spLocks noChangeShapeType="1"/>
                </p:cNvSpPr>
                <p:nvPr/>
              </p:nvSpPr>
              <p:spPr bwMode="auto">
                <a:xfrm>
                  <a:off x="2215" y="3919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5" name="Line 2800"/>
                <p:cNvSpPr>
                  <a:spLocks noChangeShapeType="1"/>
                </p:cNvSpPr>
                <p:nvPr/>
              </p:nvSpPr>
              <p:spPr bwMode="auto">
                <a:xfrm>
                  <a:off x="2216" y="3919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6" name="Line 2801"/>
                <p:cNvSpPr>
                  <a:spLocks noChangeShapeType="1"/>
                </p:cNvSpPr>
                <p:nvPr/>
              </p:nvSpPr>
              <p:spPr bwMode="auto">
                <a:xfrm>
                  <a:off x="2213" y="3918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7" name="Line 2802"/>
                <p:cNvSpPr>
                  <a:spLocks noChangeShapeType="1"/>
                </p:cNvSpPr>
                <p:nvPr/>
              </p:nvSpPr>
              <p:spPr bwMode="auto">
                <a:xfrm>
                  <a:off x="2215" y="3918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8" name="Line 2803"/>
                <p:cNvSpPr>
                  <a:spLocks noChangeShapeType="1"/>
                </p:cNvSpPr>
                <p:nvPr/>
              </p:nvSpPr>
              <p:spPr bwMode="auto">
                <a:xfrm>
                  <a:off x="2215" y="4127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19" name="Line 2804"/>
                <p:cNvSpPr>
                  <a:spLocks noChangeShapeType="1"/>
                </p:cNvSpPr>
                <p:nvPr/>
              </p:nvSpPr>
              <p:spPr bwMode="auto">
                <a:xfrm>
                  <a:off x="2535" y="3919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20" name="Line 2805"/>
                <p:cNvSpPr>
                  <a:spLocks noChangeShapeType="1"/>
                </p:cNvSpPr>
                <p:nvPr/>
              </p:nvSpPr>
              <p:spPr bwMode="auto">
                <a:xfrm>
                  <a:off x="2213" y="4129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21" name="Line 2806"/>
                <p:cNvSpPr>
                  <a:spLocks noChangeShapeType="1"/>
                </p:cNvSpPr>
                <p:nvPr/>
              </p:nvSpPr>
              <p:spPr bwMode="auto">
                <a:xfrm>
                  <a:off x="2536" y="3918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22" name="Rectangle 2807"/>
                <p:cNvSpPr>
                  <a:spLocks noChangeArrowheads="1"/>
                </p:cNvSpPr>
                <p:nvPr/>
              </p:nvSpPr>
              <p:spPr bwMode="auto">
                <a:xfrm>
                  <a:off x="2306" y="3924"/>
                  <a:ext cx="15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</a:t>
                  </a:r>
                  <a:endParaRPr lang="en-US"/>
                </a:p>
              </p:txBody>
            </p:sp>
            <p:sp>
              <p:nvSpPr>
                <p:cNvPr id="17223" name="Rectangle 2808"/>
                <p:cNvSpPr>
                  <a:spLocks noChangeArrowheads="1"/>
                </p:cNvSpPr>
                <p:nvPr/>
              </p:nvSpPr>
              <p:spPr bwMode="auto">
                <a:xfrm>
                  <a:off x="2218" y="3949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224" name="Rectangle 2809"/>
                <p:cNvSpPr>
                  <a:spLocks noChangeArrowheads="1"/>
                </p:cNvSpPr>
                <p:nvPr/>
              </p:nvSpPr>
              <p:spPr bwMode="auto">
                <a:xfrm>
                  <a:off x="2218" y="3968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7225" name="Rectangle 2810"/>
                <p:cNvSpPr>
                  <a:spLocks noChangeArrowheads="1"/>
                </p:cNvSpPr>
                <p:nvPr/>
              </p:nvSpPr>
              <p:spPr bwMode="auto">
                <a:xfrm>
                  <a:off x="2218" y="3988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+height: Float</a:t>
                  </a:r>
                  <a:endParaRPr lang="en-US"/>
                </a:p>
              </p:txBody>
            </p:sp>
            <p:sp>
              <p:nvSpPr>
                <p:cNvPr id="17226" name="Rectangle 2811"/>
                <p:cNvSpPr>
                  <a:spLocks noChangeArrowheads="1"/>
                </p:cNvSpPr>
                <p:nvPr/>
              </p:nvSpPr>
              <p:spPr bwMode="auto">
                <a:xfrm>
                  <a:off x="2218" y="4008"/>
                  <a:ext cx="11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+volume: Float</a:t>
                  </a:r>
                  <a:endParaRPr lang="en-US"/>
                </a:p>
              </p:txBody>
            </p:sp>
            <p:sp>
              <p:nvSpPr>
                <p:cNvPr id="17227" name="Rectangle 2812"/>
                <p:cNvSpPr>
                  <a:spLocks noChangeArrowheads="1"/>
                </p:cNvSpPr>
                <p:nvPr/>
              </p:nvSpPr>
              <p:spPr bwMode="auto">
                <a:xfrm>
                  <a:off x="2218" y="4028"/>
                  <a:ext cx="21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+figOfMerit: FloatRatio = 1.0</a:t>
                  </a:r>
                  <a:endParaRPr lang="en-US"/>
                </a:p>
              </p:txBody>
            </p:sp>
            <p:sp>
              <p:nvSpPr>
                <p:cNvPr id="17228" name="Rectangle 2813"/>
                <p:cNvSpPr>
                  <a:spLocks noChangeArrowheads="1"/>
                </p:cNvSpPr>
                <p:nvPr/>
              </p:nvSpPr>
              <p:spPr bwMode="auto">
                <a:xfrm>
                  <a:off x="2218" y="4048"/>
                  <a:ext cx="3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+constraintWeight: NonNegativeFloat = 1.0</a:t>
                  </a:r>
                  <a:endParaRPr lang="en-US"/>
                </a:p>
              </p:txBody>
            </p:sp>
            <p:sp>
              <p:nvSpPr>
                <p:cNvPr id="17229" name="Rectangle 2814"/>
                <p:cNvSpPr>
                  <a:spLocks noChangeArrowheads="1"/>
                </p:cNvSpPr>
                <p:nvPr/>
              </p:nvSpPr>
              <p:spPr bwMode="auto">
                <a:xfrm>
                  <a:off x="2218" y="4068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+annotation: Line</a:t>
                  </a:r>
                  <a:endParaRPr lang="en-US"/>
                </a:p>
              </p:txBody>
            </p:sp>
            <p:sp>
              <p:nvSpPr>
                <p:cNvPr id="17230" name="Rectangle 2815"/>
                <p:cNvSpPr>
                  <a:spLocks noChangeArrowheads="1"/>
                </p:cNvSpPr>
                <p:nvPr/>
              </p:nvSpPr>
              <p:spPr bwMode="auto">
                <a:xfrm>
                  <a:off x="2218" y="4087"/>
                  <a:ext cx="27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+componentNumbers: NonNegativeInt</a:t>
                  </a:r>
                  <a:endParaRPr lang="en-US"/>
                </a:p>
              </p:txBody>
            </p:sp>
            <p:sp>
              <p:nvSpPr>
                <p:cNvPr id="17231" name="Line 2816"/>
                <p:cNvSpPr>
                  <a:spLocks noChangeShapeType="1"/>
                </p:cNvSpPr>
                <p:nvPr/>
              </p:nvSpPr>
              <p:spPr bwMode="auto">
                <a:xfrm>
                  <a:off x="2218" y="3944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32" name="Line 2817"/>
                <p:cNvSpPr>
                  <a:spLocks noChangeShapeType="1"/>
                </p:cNvSpPr>
                <p:nvPr/>
              </p:nvSpPr>
              <p:spPr bwMode="auto">
                <a:xfrm>
                  <a:off x="2218" y="3945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78" name="Group 3019"/>
              <p:cNvGrpSpPr>
                <a:grpSpLocks/>
              </p:cNvGrpSpPr>
              <p:nvPr/>
            </p:nvGrpSpPr>
            <p:grpSpPr bwMode="auto">
              <a:xfrm>
                <a:off x="1790700" y="1887538"/>
                <a:ext cx="7150100" cy="4645025"/>
                <a:chOff x="1128" y="1189"/>
                <a:chExt cx="4504" cy="2926"/>
              </a:xfrm>
            </p:grpSpPr>
            <p:sp>
              <p:nvSpPr>
                <p:cNvPr id="16833" name="Line 2819"/>
                <p:cNvSpPr>
                  <a:spLocks noChangeShapeType="1"/>
                </p:cNvSpPr>
                <p:nvPr/>
              </p:nvSpPr>
              <p:spPr bwMode="auto">
                <a:xfrm>
                  <a:off x="2218" y="4112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4" name="Line 2820"/>
                <p:cNvSpPr>
                  <a:spLocks noChangeShapeType="1"/>
                </p:cNvSpPr>
                <p:nvPr/>
              </p:nvSpPr>
              <p:spPr bwMode="auto">
                <a:xfrm>
                  <a:off x="2218" y="4114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5" name="Line 2821"/>
                <p:cNvSpPr>
                  <a:spLocks noChangeShapeType="1"/>
                </p:cNvSpPr>
                <p:nvPr/>
              </p:nvSpPr>
              <p:spPr bwMode="auto">
                <a:xfrm>
                  <a:off x="1655" y="2901"/>
                  <a:ext cx="653" cy="10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6" name="Rectangle 2822"/>
                <p:cNvSpPr>
                  <a:spLocks noChangeArrowheads="1"/>
                </p:cNvSpPr>
                <p:nvPr/>
              </p:nvSpPr>
              <p:spPr bwMode="auto">
                <a:xfrm>
                  <a:off x="1531" y="2927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7" name="Rectangle 2823"/>
                <p:cNvSpPr>
                  <a:spLocks noChangeArrowheads="1"/>
                </p:cNvSpPr>
                <p:nvPr/>
              </p:nvSpPr>
              <p:spPr bwMode="auto">
                <a:xfrm>
                  <a:off x="1531" y="2927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838" name="Rectangle 2824"/>
                <p:cNvSpPr>
                  <a:spLocks noChangeArrowheads="1"/>
                </p:cNvSpPr>
                <p:nvPr/>
              </p:nvSpPr>
              <p:spPr bwMode="auto">
                <a:xfrm>
                  <a:off x="1681" y="290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9" name="Rectangle 2825"/>
                <p:cNvSpPr>
                  <a:spLocks noChangeArrowheads="1"/>
                </p:cNvSpPr>
                <p:nvPr/>
              </p:nvSpPr>
              <p:spPr bwMode="auto">
                <a:xfrm>
                  <a:off x="1681" y="290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40" name="Rectangle 2826"/>
                <p:cNvSpPr>
                  <a:spLocks noChangeArrowheads="1"/>
                </p:cNvSpPr>
                <p:nvPr/>
              </p:nvSpPr>
              <p:spPr bwMode="auto">
                <a:xfrm>
                  <a:off x="2275" y="3893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1" name="Rectangle 2827"/>
                <p:cNvSpPr>
                  <a:spLocks noChangeArrowheads="1"/>
                </p:cNvSpPr>
                <p:nvPr/>
              </p:nvSpPr>
              <p:spPr bwMode="auto">
                <a:xfrm>
                  <a:off x="2275" y="389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42" name="Line 2828"/>
                <p:cNvSpPr>
                  <a:spLocks noChangeShapeType="1"/>
                </p:cNvSpPr>
                <p:nvPr/>
              </p:nvSpPr>
              <p:spPr bwMode="auto">
                <a:xfrm>
                  <a:off x="1250" y="3062"/>
                  <a:ext cx="1001" cy="85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43" name="Rectangle 2829"/>
                <p:cNvSpPr>
                  <a:spLocks noChangeArrowheads="1"/>
                </p:cNvSpPr>
                <p:nvPr/>
              </p:nvSpPr>
              <p:spPr bwMode="auto">
                <a:xfrm>
                  <a:off x="1128" y="3088"/>
                  <a:ext cx="12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4" name="Rectangle 2830"/>
                <p:cNvSpPr>
                  <a:spLocks noChangeArrowheads="1"/>
                </p:cNvSpPr>
                <p:nvPr/>
              </p:nvSpPr>
              <p:spPr bwMode="auto">
                <a:xfrm>
                  <a:off x="1128" y="3088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+dataDerivations</a:t>
                  </a:r>
                  <a:endParaRPr lang="en-US"/>
                </a:p>
              </p:txBody>
            </p:sp>
            <p:sp>
              <p:nvSpPr>
                <p:cNvPr id="16845" name="Rectangle 2831"/>
                <p:cNvSpPr>
                  <a:spLocks noChangeArrowheads="1"/>
                </p:cNvSpPr>
                <p:nvPr/>
              </p:nvSpPr>
              <p:spPr bwMode="auto">
                <a:xfrm>
                  <a:off x="2248" y="3873"/>
                  <a:ext cx="5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6" name="Rectangle 2832"/>
                <p:cNvSpPr>
                  <a:spLocks noChangeArrowheads="1"/>
                </p:cNvSpPr>
                <p:nvPr/>
              </p:nvSpPr>
              <p:spPr bwMode="auto">
                <a:xfrm>
                  <a:off x="2248" y="3873"/>
                  <a:ext cx="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+peaks</a:t>
                  </a:r>
                  <a:endParaRPr lang="en-US"/>
                </a:p>
              </p:txBody>
            </p:sp>
            <p:sp>
              <p:nvSpPr>
                <p:cNvPr id="16847" name="Rectangle 2833"/>
                <p:cNvSpPr>
                  <a:spLocks noChangeArrowheads="1"/>
                </p:cNvSpPr>
                <p:nvPr/>
              </p:nvSpPr>
              <p:spPr bwMode="auto">
                <a:xfrm>
                  <a:off x="1276" y="3060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8" name="Rectangle 2834"/>
                <p:cNvSpPr>
                  <a:spLocks noChangeArrowheads="1"/>
                </p:cNvSpPr>
                <p:nvPr/>
              </p:nvSpPr>
              <p:spPr bwMode="auto">
                <a:xfrm>
                  <a:off x="1276" y="305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49" name="Rectangle 2835"/>
                <p:cNvSpPr>
                  <a:spLocks noChangeArrowheads="1"/>
                </p:cNvSpPr>
                <p:nvPr/>
              </p:nvSpPr>
              <p:spPr bwMode="auto">
                <a:xfrm>
                  <a:off x="2218" y="3902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0" name="Rectangle 2836"/>
                <p:cNvSpPr>
                  <a:spLocks noChangeArrowheads="1"/>
                </p:cNvSpPr>
                <p:nvPr/>
              </p:nvSpPr>
              <p:spPr bwMode="auto">
                <a:xfrm>
                  <a:off x="2218" y="390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51" name="Rectangle 2837"/>
                <p:cNvSpPr>
                  <a:spLocks noChangeArrowheads="1"/>
                </p:cNvSpPr>
                <p:nvPr/>
              </p:nvSpPr>
              <p:spPr bwMode="auto">
                <a:xfrm>
                  <a:off x="2771" y="3831"/>
                  <a:ext cx="236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2" name="Line 2838"/>
                <p:cNvSpPr>
                  <a:spLocks noChangeShapeType="1"/>
                </p:cNvSpPr>
                <p:nvPr/>
              </p:nvSpPr>
              <p:spPr bwMode="auto">
                <a:xfrm>
                  <a:off x="2773" y="383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3" name="Line 2839"/>
                <p:cNvSpPr>
                  <a:spLocks noChangeShapeType="1"/>
                </p:cNvSpPr>
                <p:nvPr/>
              </p:nvSpPr>
              <p:spPr bwMode="auto">
                <a:xfrm>
                  <a:off x="2774" y="3832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4" name="Line 2840"/>
                <p:cNvSpPr>
                  <a:spLocks noChangeShapeType="1"/>
                </p:cNvSpPr>
                <p:nvPr/>
              </p:nvSpPr>
              <p:spPr bwMode="auto">
                <a:xfrm>
                  <a:off x="2771" y="383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5" name="Line 2841"/>
                <p:cNvSpPr>
                  <a:spLocks noChangeShapeType="1"/>
                </p:cNvSpPr>
                <p:nvPr/>
              </p:nvSpPr>
              <p:spPr bwMode="auto">
                <a:xfrm>
                  <a:off x="2773" y="3831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6" name="Line 2842"/>
                <p:cNvSpPr>
                  <a:spLocks noChangeShapeType="1"/>
                </p:cNvSpPr>
                <p:nvPr/>
              </p:nvSpPr>
              <p:spPr bwMode="auto">
                <a:xfrm>
                  <a:off x="2773" y="3941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7" name="Line 2843"/>
                <p:cNvSpPr>
                  <a:spLocks noChangeShapeType="1"/>
                </p:cNvSpPr>
                <p:nvPr/>
              </p:nvSpPr>
              <p:spPr bwMode="auto">
                <a:xfrm>
                  <a:off x="3006" y="383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8" name="Line 2844"/>
                <p:cNvSpPr>
                  <a:spLocks noChangeShapeType="1"/>
                </p:cNvSpPr>
                <p:nvPr/>
              </p:nvSpPr>
              <p:spPr bwMode="auto">
                <a:xfrm>
                  <a:off x="2771" y="3943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59" name="Line 2845"/>
                <p:cNvSpPr>
                  <a:spLocks noChangeShapeType="1"/>
                </p:cNvSpPr>
                <p:nvPr/>
              </p:nvSpPr>
              <p:spPr bwMode="auto">
                <a:xfrm>
                  <a:off x="3007" y="383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0" name="Rectangle 2846"/>
                <p:cNvSpPr>
                  <a:spLocks noChangeArrowheads="1"/>
                </p:cNvSpPr>
                <p:nvPr/>
              </p:nvSpPr>
              <p:spPr bwMode="auto">
                <a:xfrm>
                  <a:off x="2794" y="3837"/>
                  <a:ext cx="2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ccp.nmr.Nmr.PeakCluster</a:t>
                  </a:r>
                  <a:endParaRPr lang="en-US"/>
                </a:p>
              </p:txBody>
            </p:sp>
            <p:sp>
              <p:nvSpPr>
                <p:cNvPr id="16861" name="Rectangle 2847"/>
                <p:cNvSpPr>
                  <a:spLocks noChangeArrowheads="1"/>
                </p:cNvSpPr>
                <p:nvPr/>
              </p:nvSpPr>
              <p:spPr bwMode="auto">
                <a:xfrm>
                  <a:off x="2776" y="3862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862" name="Rectangle 2848"/>
                <p:cNvSpPr>
                  <a:spLocks noChangeArrowheads="1"/>
                </p:cNvSpPr>
                <p:nvPr/>
              </p:nvSpPr>
              <p:spPr bwMode="auto">
                <a:xfrm>
                  <a:off x="2776" y="3882"/>
                  <a:ext cx="2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+clusterType: PeakClusterType</a:t>
                  </a:r>
                  <a:endParaRPr lang="en-US"/>
                </a:p>
              </p:txBody>
            </p:sp>
            <p:sp>
              <p:nvSpPr>
                <p:cNvPr id="16863" name="Rectangle 2849"/>
                <p:cNvSpPr>
                  <a:spLocks noChangeArrowheads="1"/>
                </p:cNvSpPr>
                <p:nvPr/>
              </p:nvSpPr>
              <p:spPr bwMode="auto">
                <a:xfrm>
                  <a:off x="2776" y="3901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+annotation: Line</a:t>
                  </a:r>
                  <a:endParaRPr lang="en-US"/>
                </a:p>
              </p:txBody>
            </p:sp>
            <p:sp>
              <p:nvSpPr>
                <p:cNvPr id="16864" name="Line 2850"/>
                <p:cNvSpPr>
                  <a:spLocks noChangeShapeType="1"/>
                </p:cNvSpPr>
                <p:nvPr/>
              </p:nvSpPr>
              <p:spPr bwMode="auto">
                <a:xfrm>
                  <a:off x="2776" y="385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5" name="Line 2851"/>
                <p:cNvSpPr>
                  <a:spLocks noChangeShapeType="1"/>
                </p:cNvSpPr>
                <p:nvPr/>
              </p:nvSpPr>
              <p:spPr bwMode="auto">
                <a:xfrm>
                  <a:off x="2776" y="385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6" name="Line 2852"/>
                <p:cNvSpPr>
                  <a:spLocks noChangeShapeType="1"/>
                </p:cNvSpPr>
                <p:nvPr/>
              </p:nvSpPr>
              <p:spPr bwMode="auto">
                <a:xfrm>
                  <a:off x="2776" y="3926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7" name="Line 2853"/>
                <p:cNvSpPr>
                  <a:spLocks noChangeShapeType="1"/>
                </p:cNvSpPr>
                <p:nvPr/>
              </p:nvSpPr>
              <p:spPr bwMode="auto">
                <a:xfrm>
                  <a:off x="2776" y="392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8" name="Line 2854"/>
                <p:cNvSpPr>
                  <a:spLocks noChangeShapeType="1"/>
                </p:cNvSpPr>
                <p:nvPr/>
              </p:nvSpPr>
              <p:spPr bwMode="auto">
                <a:xfrm flipH="1">
                  <a:off x="2913" y="1189"/>
                  <a:ext cx="1090" cy="26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69" name="Freeform 2855"/>
                <p:cNvSpPr>
                  <a:spLocks/>
                </p:cNvSpPr>
                <p:nvPr/>
              </p:nvSpPr>
              <p:spPr bwMode="auto">
                <a:xfrm>
                  <a:off x="3993" y="1189"/>
                  <a:ext cx="11" cy="23"/>
                </a:xfrm>
                <a:custGeom>
                  <a:avLst/>
                  <a:gdLst>
                    <a:gd name="T0" fmla="*/ 10 w 11"/>
                    <a:gd name="T1" fmla="*/ 0 h 23"/>
                    <a:gd name="T2" fmla="*/ 0 w 11"/>
                    <a:gd name="T3" fmla="*/ 9 h 23"/>
                    <a:gd name="T4" fmla="*/ 0 w 11"/>
                    <a:gd name="T5" fmla="*/ 23 h 23"/>
                    <a:gd name="T6" fmla="*/ 11 w 11"/>
                    <a:gd name="T7" fmla="*/ 14 h 23"/>
                    <a:gd name="T8" fmla="*/ 10 w 11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0" y="23"/>
                      </a:lnTo>
                      <a:lnTo>
                        <a:pt x="11" y="1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0" name="Line 2856"/>
                <p:cNvSpPr>
                  <a:spLocks noChangeShapeType="1"/>
                </p:cNvSpPr>
                <p:nvPr/>
              </p:nvSpPr>
              <p:spPr bwMode="auto">
                <a:xfrm flipH="1">
                  <a:off x="3993" y="1189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1" name="Line 2857"/>
                <p:cNvSpPr>
                  <a:spLocks noChangeShapeType="1"/>
                </p:cNvSpPr>
                <p:nvPr/>
              </p:nvSpPr>
              <p:spPr bwMode="auto">
                <a:xfrm>
                  <a:off x="3993" y="1198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2" name="Line 2858"/>
                <p:cNvSpPr>
                  <a:spLocks noChangeShapeType="1"/>
                </p:cNvSpPr>
                <p:nvPr/>
              </p:nvSpPr>
              <p:spPr bwMode="auto">
                <a:xfrm flipV="1">
                  <a:off x="3993" y="1203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3" name="Line 2859"/>
                <p:cNvSpPr>
                  <a:spLocks noChangeShapeType="1"/>
                </p:cNvSpPr>
                <p:nvPr/>
              </p:nvSpPr>
              <p:spPr bwMode="auto">
                <a:xfrm flipH="1" flipV="1">
                  <a:off x="4003" y="1189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4" name="Rectangle 2860"/>
                <p:cNvSpPr>
                  <a:spLocks noChangeArrowheads="1"/>
                </p:cNvSpPr>
                <p:nvPr/>
              </p:nvSpPr>
              <p:spPr bwMode="auto">
                <a:xfrm>
                  <a:off x="4013" y="121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5" name="Rectangle 2861"/>
                <p:cNvSpPr>
                  <a:spLocks noChangeArrowheads="1"/>
                </p:cNvSpPr>
                <p:nvPr/>
              </p:nvSpPr>
              <p:spPr bwMode="auto">
                <a:xfrm>
                  <a:off x="4013" y="121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876" name="Rectangle 2862"/>
                <p:cNvSpPr>
                  <a:spLocks noChangeArrowheads="1"/>
                </p:cNvSpPr>
                <p:nvPr/>
              </p:nvSpPr>
              <p:spPr bwMode="auto">
                <a:xfrm>
                  <a:off x="2897" y="3788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7" name="Rectangle 2863"/>
                <p:cNvSpPr>
                  <a:spLocks noChangeArrowheads="1"/>
                </p:cNvSpPr>
                <p:nvPr/>
              </p:nvSpPr>
              <p:spPr bwMode="auto">
                <a:xfrm>
                  <a:off x="2897" y="378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78" name="Line 2864"/>
                <p:cNvSpPr>
                  <a:spLocks noChangeShapeType="1"/>
                </p:cNvSpPr>
                <p:nvPr/>
              </p:nvSpPr>
              <p:spPr bwMode="auto">
                <a:xfrm flipV="1">
                  <a:off x="2536" y="3918"/>
                  <a:ext cx="23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79" name="Rectangle 2865"/>
                <p:cNvSpPr>
                  <a:spLocks noChangeArrowheads="1"/>
                </p:cNvSpPr>
                <p:nvPr/>
              </p:nvSpPr>
              <p:spPr bwMode="auto">
                <a:xfrm>
                  <a:off x="2550" y="394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0" name="Rectangle 2866"/>
                <p:cNvSpPr>
                  <a:spLocks noChangeArrowheads="1"/>
                </p:cNvSpPr>
                <p:nvPr/>
              </p:nvSpPr>
              <p:spPr bwMode="auto">
                <a:xfrm>
                  <a:off x="2550" y="39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81" name="Rectangle 2867"/>
                <p:cNvSpPr>
                  <a:spLocks noChangeArrowheads="1"/>
                </p:cNvSpPr>
                <p:nvPr/>
              </p:nvSpPr>
              <p:spPr bwMode="auto">
                <a:xfrm>
                  <a:off x="2752" y="394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2" name="Rectangle 2868"/>
                <p:cNvSpPr>
                  <a:spLocks noChangeArrowheads="1"/>
                </p:cNvSpPr>
                <p:nvPr/>
              </p:nvSpPr>
              <p:spPr bwMode="auto">
                <a:xfrm>
                  <a:off x="2752" y="39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83" name="Rectangle 2869"/>
                <p:cNvSpPr>
                  <a:spLocks noChangeArrowheads="1"/>
                </p:cNvSpPr>
                <p:nvPr/>
              </p:nvSpPr>
              <p:spPr bwMode="auto">
                <a:xfrm>
                  <a:off x="4718" y="3980"/>
                  <a:ext cx="211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4" name="Line 2870"/>
                <p:cNvSpPr>
                  <a:spLocks noChangeShapeType="1"/>
                </p:cNvSpPr>
                <p:nvPr/>
              </p:nvSpPr>
              <p:spPr bwMode="auto">
                <a:xfrm>
                  <a:off x="4720" y="3981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5" name="Line 2871"/>
                <p:cNvSpPr>
                  <a:spLocks noChangeShapeType="1"/>
                </p:cNvSpPr>
                <p:nvPr/>
              </p:nvSpPr>
              <p:spPr bwMode="auto">
                <a:xfrm>
                  <a:off x="4721" y="3981"/>
                  <a:ext cx="2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6" name="Line 2872"/>
                <p:cNvSpPr>
                  <a:spLocks noChangeShapeType="1"/>
                </p:cNvSpPr>
                <p:nvPr/>
              </p:nvSpPr>
              <p:spPr bwMode="auto">
                <a:xfrm>
                  <a:off x="4718" y="3980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7" name="Line 2873"/>
                <p:cNvSpPr>
                  <a:spLocks noChangeShapeType="1"/>
                </p:cNvSpPr>
                <p:nvPr/>
              </p:nvSpPr>
              <p:spPr bwMode="auto">
                <a:xfrm>
                  <a:off x="4720" y="3980"/>
                  <a:ext cx="2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8" name="Line 2874"/>
                <p:cNvSpPr>
                  <a:spLocks noChangeShapeType="1"/>
                </p:cNvSpPr>
                <p:nvPr/>
              </p:nvSpPr>
              <p:spPr bwMode="auto">
                <a:xfrm>
                  <a:off x="4720" y="4078"/>
                  <a:ext cx="2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89" name="Line 2875"/>
                <p:cNvSpPr>
                  <a:spLocks noChangeShapeType="1"/>
                </p:cNvSpPr>
                <p:nvPr/>
              </p:nvSpPr>
              <p:spPr bwMode="auto">
                <a:xfrm>
                  <a:off x="4928" y="3981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0" name="Line 2876"/>
                <p:cNvSpPr>
                  <a:spLocks noChangeShapeType="1"/>
                </p:cNvSpPr>
                <p:nvPr/>
              </p:nvSpPr>
              <p:spPr bwMode="auto">
                <a:xfrm>
                  <a:off x="4718" y="4079"/>
                  <a:ext cx="21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1" name="Line 2877"/>
                <p:cNvSpPr>
                  <a:spLocks noChangeShapeType="1"/>
                </p:cNvSpPr>
                <p:nvPr/>
              </p:nvSpPr>
              <p:spPr bwMode="auto">
                <a:xfrm>
                  <a:off x="4929" y="3980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2" name="Rectangle 2878"/>
                <p:cNvSpPr>
                  <a:spLocks noChangeArrowheads="1"/>
                </p:cNvSpPr>
                <p:nvPr/>
              </p:nvSpPr>
              <p:spPr bwMode="auto">
                <a:xfrm>
                  <a:off x="4727" y="3986"/>
                  <a:ext cx="21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ccp.nmr.Nmr.PeakContrib</a:t>
                  </a:r>
                  <a:endParaRPr lang="en-US"/>
                </a:p>
              </p:txBody>
            </p:sp>
            <p:sp>
              <p:nvSpPr>
                <p:cNvPr id="16893" name="Rectangle 2879"/>
                <p:cNvSpPr>
                  <a:spLocks noChangeArrowheads="1"/>
                </p:cNvSpPr>
                <p:nvPr/>
              </p:nvSpPr>
              <p:spPr bwMode="auto">
                <a:xfrm>
                  <a:off x="4723" y="4011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894" name="Rectangle 2880"/>
                <p:cNvSpPr>
                  <a:spLocks noChangeArrowheads="1"/>
                </p:cNvSpPr>
                <p:nvPr/>
              </p:nvSpPr>
              <p:spPr bwMode="auto">
                <a:xfrm>
                  <a:off x="4723" y="4030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+weight: Float = 0.0</a:t>
                  </a:r>
                  <a:endParaRPr lang="en-US"/>
                </a:p>
              </p:txBody>
            </p:sp>
            <p:sp>
              <p:nvSpPr>
                <p:cNvPr id="16895" name="Line 2881"/>
                <p:cNvSpPr>
                  <a:spLocks noChangeShapeType="1"/>
                </p:cNvSpPr>
                <p:nvPr/>
              </p:nvSpPr>
              <p:spPr bwMode="auto">
                <a:xfrm>
                  <a:off x="4723" y="4006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6" name="Line 2882"/>
                <p:cNvSpPr>
                  <a:spLocks noChangeShapeType="1"/>
                </p:cNvSpPr>
                <p:nvPr/>
              </p:nvSpPr>
              <p:spPr bwMode="auto">
                <a:xfrm>
                  <a:off x="4723" y="4007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7" name="Line 2883"/>
                <p:cNvSpPr>
                  <a:spLocks noChangeShapeType="1"/>
                </p:cNvSpPr>
                <p:nvPr/>
              </p:nvSpPr>
              <p:spPr bwMode="auto">
                <a:xfrm>
                  <a:off x="4723" y="4055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8" name="Line 2884"/>
                <p:cNvSpPr>
                  <a:spLocks noChangeShapeType="1"/>
                </p:cNvSpPr>
                <p:nvPr/>
              </p:nvSpPr>
              <p:spPr bwMode="auto">
                <a:xfrm>
                  <a:off x="4723" y="4057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99" name="Line 2885"/>
                <p:cNvSpPr>
                  <a:spLocks noChangeShapeType="1"/>
                </p:cNvSpPr>
                <p:nvPr/>
              </p:nvSpPr>
              <p:spPr bwMode="auto">
                <a:xfrm flipV="1">
                  <a:off x="4826" y="3149"/>
                  <a:ext cx="32" cy="8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0" name="Rectangle 2886"/>
                <p:cNvSpPr>
                  <a:spLocks noChangeArrowheads="1"/>
                </p:cNvSpPr>
                <p:nvPr/>
              </p:nvSpPr>
              <p:spPr bwMode="auto">
                <a:xfrm>
                  <a:off x="4702" y="3166"/>
                  <a:ext cx="13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1" name="Rectangle 2887"/>
                <p:cNvSpPr>
                  <a:spLocks noChangeArrowheads="1"/>
                </p:cNvSpPr>
                <p:nvPr/>
              </p:nvSpPr>
              <p:spPr bwMode="auto">
                <a:xfrm>
                  <a:off x="4702" y="3166"/>
                  <a:ext cx="14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+peakDimContribs</a:t>
                  </a:r>
                  <a:endParaRPr lang="en-US"/>
                </a:p>
              </p:txBody>
            </p:sp>
            <p:sp>
              <p:nvSpPr>
                <p:cNvPr id="16902" name="Rectangle 2888"/>
                <p:cNvSpPr>
                  <a:spLocks noChangeArrowheads="1"/>
                </p:cNvSpPr>
                <p:nvPr/>
              </p:nvSpPr>
              <p:spPr bwMode="auto">
                <a:xfrm>
                  <a:off x="4784" y="3941"/>
                  <a:ext cx="2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3" name="Rectangle 2889"/>
                <p:cNvSpPr>
                  <a:spLocks noChangeArrowheads="1"/>
                </p:cNvSpPr>
                <p:nvPr/>
              </p:nvSpPr>
              <p:spPr bwMode="auto">
                <a:xfrm>
                  <a:off x="4784" y="3941"/>
                  <a:ext cx="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1..*</a:t>
                  </a:r>
                  <a:endParaRPr lang="en-US"/>
                </a:p>
              </p:txBody>
            </p:sp>
            <p:sp>
              <p:nvSpPr>
                <p:cNvPr id="16904" name="Rectangle 2890"/>
                <p:cNvSpPr>
                  <a:spLocks noChangeArrowheads="1"/>
                </p:cNvSpPr>
                <p:nvPr/>
              </p:nvSpPr>
              <p:spPr bwMode="auto">
                <a:xfrm>
                  <a:off x="4876" y="316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5" name="Rectangle 2891"/>
                <p:cNvSpPr>
                  <a:spLocks noChangeArrowheads="1"/>
                </p:cNvSpPr>
                <p:nvPr/>
              </p:nvSpPr>
              <p:spPr bwMode="auto">
                <a:xfrm>
                  <a:off x="4876" y="316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06" name="Line 2892"/>
                <p:cNvSpPr>
                  <a:spLocks noChangeShapeType="1"/>
                </p:cNvSpPr>
                <p:nvPr/>
              </p:nvSpPr>
              <p:spPr bwMode="auto">
                <a:xfrm>
                  <a:off x="2536" y="4023"/>
                  <a:ext cx="218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7" name="Freeform 2893"/>
                <p:cNvSpPr>
                  <a:spLocks/>
                </p:cNvSpPr>
                <p:nvPr/>
              </p:nvSpPr>
              <p:spPr bwMode="auto">
                <a:xfrm>
                  <a:off x="2536" y="4017"/>
                  <a:ext cx="25" cy="12"/>
                </a:xfrm>
                <a:custGeom>
                  <a:avLst/>
                  <a:gdLst>
                    <a:gd name="T0" fmla="*/ 0 w 25"/>
                    <a:gd name="T1" fmla="*/ 6 h 12"/>
                    <a:gd name="T2" fmla="*/ 12 w 25"/>
                    <a:gd name="T3" fmla="*/ 12 h 12"/>
                    <a:gd name="T4" fmla="*/ 25 w 25"/>
                    <a:gd name="T5" fmla="*/ 6 h 12"/>
                    <a:gd name="T6" fmla="*/ 12 w 25"/>
                    <a:gd name="T7" fmla="*/ 0 h 12"/>
                    <a:gd name="T8" fmla="*/ 0 w 25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6"/>
                      </a:moveTo>
                      <a:lnTo>
                        <a:pt x="12" y="12"/>
                      </a:lnTo>
                      <a:lnTo>
                        <a:pt x="25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8" name="Line 2894"/>
                <p:cNvSpPr>
                  <a:spLocks noChangeShapeType="1"/>
                </p:cNvSpPr>
                <p:nvPr/>
              </p:nvSpPr>
              <p:spPr bwMode="auto">
                <a:xfrm>
                  <a:off x="2536" y="4023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09" name="Line 2895"/>
                <p:cNvSpPr>
                  <a:spLocks noChangeShapeType="1"/>
                </p:cNvSpPr>
                <p:nvPr/>
              </p:nvSpPr>
              <p:spPr bwMode="auto">
                <a:xfrm flipV="1">
                  <a:off x="2548" y="4023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0" name="Line 2896"/>
                <p:cNvSpPr>
                  <a:spLocks noChangeShapeType="1"/>
                </p:cNvSpPr>
                <p:nvPr/>
              </p:nvSpPr>
              <p:spPr bwMode="auto">
                <a:xfrm flipH="1" flipV="1">
                  <a:off x="2548" y="4017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1" name="Line 2897"/>
                <p:cNvSpPr>
                  <a:spLocks noChangeShapeType="1"/>
                </p:cNvSpPr>
                <p:nvPr/>
              </p:nvSpPr>
              <p:spPr bwMode="auto">
                <a:xfrm flipH="1">
                  <a:off x="2536" y="4017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2" name="Rectangle 2898"/>
                <p:cNvSpPr>
                  <a:spLocks noChangeArrowheads="1"/>
                </p:cNvSpPr>
                <p:nvPr/>
              </p:nvSpPr>
              <p:spPr bwMode="auto">
                <a:xfrm>
                  <a:off x="2554" y="398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3" name="Rectangle 2899"/>
                <p:cNvSpPr>
                  <a:spLocks noChangeArrowheads="1"/>
                </p:cNvSpPr>
                <p:nvPr/>
              </p:nvSpPr>
              <p:spPr bwMode="auto">
                <a:xfrm>
                  <a:off x="2554" y="398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914" name="Rectangle 2900"/>
                <p:cNvSpPr>
                  <a:spLocks noChangeArrowheads="1"/>
                </p:cNvSpPr>
                <p:nvPr/>
              </p:nvSpPr>
              <p:spPr bwMode="auto">
                <a:xfrm>
                  <a:off x="4694" y="404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5" name="Rectangle 2901"/>
                <p:cNvSpPr>
                  <a:spLocks noChangeArrowheads="1"/>
                </p:cNvSpPr>
                <p:nvPr/>
              </p:nvSpPr>
              <p:spPr bwMode="auto">
                <a:xfrm>
                  <a:off x="4694" y="404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16" name="Rectangle 2902"/>
                <p:cNvSpPr>
                  <a:spLocks noChangeArrowheads="1"/>
                </p:cNvSpPr>
                <p:nvPr/>
              </p:nvSpPr>
              <p:spPr bwMode="auto">
                <a:xfrm>
                  <a:off x="5053" y="3422"/>
                  <a:ext cx="211" cy="508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7" name="Line 2903"/>
                <p:cNvSpPr>
                  <a:spLocks noChangeShapeType="1"/>
                </p:cNvSpPr>
                <p:nvPr/>
              </p:nvSpPr>
              <p:spPr bwMode="auto">
                <a:xfrm>
                  <a:off x="5054" y="3423"/>
                  <a:ext cx="1" cy="50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8" name="Line 2904"/>
                <p:cNvSpPr>
                  <a:spLocks noChangeShapeType="1"/>
                </p:cNvSpPr>
                <p:nvPr/>
              </p:nvSpPr>
              <p:spPr bwMode="auto">
                <a:xfrm>
                  <a:off x="5056" y="3423"/>
                  <a:ext cx="2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19" name="Line 2905"/>
                <p:cNvSpPr>
                  <a:spLocks noChangeShapeType="1"/>
                </p:cNvSpPr>
                <p:nvPr/>
              </p:nvSpPr>
              <p:spPr bwMode="auto">
                <a:xfrm>
                  <a:off x="5053" y="3422"/>
                  <a:ext cx="1" cy="508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0" name="Line 2906"/>
                <p:cNvSpPr>
                  <a:spLocks noChangeShapeType="1"/>
                </p:cNvSpPr>
                <p:nvPr/>
              </p:nvSpPr>
              <p:spPr bwMode="auto">
                <a:xfrm>
                  <a:off x="5054" y="3422"/>
                  <a:ext cx="210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1" name="Line 2907"/>
                <p:cNvSpPr>
                  <a:spLocks noChangeShapeType="1"/>
                </p:cNvSpPr>
                <p:nvPr/>
              </p:nvSpPr>
              <p:spPr bwMode="auto">
                <a:xfrm>
                  <a:off x="5054" y="3929"/>
                  <a:ext cx="20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2" name="Line 2908"/>
                <p:cNvSpPr>
                  <a:spLocks noChangeShapeType="1"/>
                </p:cNvSpPr>
                <p:nvPr/>
              </p:nvSpPr>
              <p:spPr bwMode="auto">
                <a:xfrm>
                  <a:off x="5263" y="3423"/>
                  <a:ext cx="1" cy="506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3" name="Line 2909"/>
                <p:cNvSpPr>
                  <a:spLocks noChangeShapeType="1"/>
                </p:cNvSpPr>
                <p:nvPr/>
              </p:nvSpPr>
              <p:spPr bwMode="auto">
                <a:xfrm>
                  <a:off x="5053" y="3930"/>
                  <a:ext cx="21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4" name="Line 2910"/>
                <p:cNvSpPr>
                  <a:spLocks noChangeShapeType="1"/>
                </p:cNvSpPr>
                <p:nvPr/>
              </p:nvSpPr>
              <p:spPr bwMode="auto">
                <a:xfrm>
                  <a:off x="5264" y="3422"/>
                  <a:ext cx="1" cy="508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25" name="Rectangle 2911"/>
                <p:cNvSpPr>
                  <a:spLocks noChangeArrowheads="1"/>
                </p:cNvSpPr>
                <p:nvPr/>
              </p:nvSpPr>
              <p:spPr bwMode="auto">
                <a:xfrm>
                  <a:off x="5074" y="3428"/>
                  <a:ext cx="1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ccp.nmr.Nmr.PeakDim</a:t>
                  </a:r>
                  <a:endParaRPr lang="en-US"/>
                </a:p>
              </p:txBody>
            </p:sp>
            <p:sp>
              <p:nvSpPr>
                <p:cNvPr id="16926" name="Rectangle 2912"/>
                <p:cNvSpPr>
                  <a:spLocks noChangeArrowheads="1"/>
                </p:cNvSpPr>
                <p:nvPr/>
              </p:nvSpPr>
              <p:spPr bwMode="auto">
                <a:xfrm>
                  <a:off x="5058" y="3453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+dim: PositiveInt</a:t>
                  </a:r>
                  <a:endParaRPr lang="en-US"/>
                </a:p>
              </p:txBody>
            </p:sp>
            <p:sp>
              <p:nvSpPr>
                <p:cNvPr id="16927" name="Rectangle 2913"/>
                <p:cNvSpPr>
                  <a:spLocks noChangeArrowheads="1"/>
                </p:cNvSpPr>
                <p:nvPr/>
              </p:nvSpPr>
              <p:spPr bwMode="auto">
                <a:xfrm>
                  <a:off x="5058" y="3472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+annotation: Line</a:t>
                  </a:r>
                  <a:endParaRPr lang="en-US"/>
                </a:p>
              </p:txBody>
            </p:sp>
            <p:sp>
              <p:nvSpPr>
                <p:cNvPr id="16928" name="Rectangle 2914"/>
                <p:cNvSpPr>
                  <a:spLocks noChangeArrowheads="1"/>
                </p:cNvSpPr>
                <p:nvPr/>
              </p:nvSpPr>
              <p:spPr bwMode="auto">
                <a:xfrm>
                  <a:off x="5058" y="3492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+numAliasing: Int = 0</a:t>
                  </a:r>
                  <a:endParaRPr lang="en-US"/>
                </a:p>
              </p:txBody>
            </p:sp>
            <p:sp>
              <p:nvSpPr>
                <p:cNvPr id="16929" name="Rectangle 2915"/>
                <p:cNvSpPr>
                  <a:spLocks noChangeArrowheads="1"/>
                </p:cNvSpPr>
                <p:nvPr/>
              </p:nvSpPr>
              <p:spPr bwMode="auto">
                <a:xfrm>
                  <a:off x="5058" y="3512"/>
                  <a:ext cx="1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+position: Float</a:t>
                  </a:r>
                  <a:endParaRPr lang="en-US"/>
                </a:p>
              </p:txBody>
            </p:sp>
            <p:sp>
              <p:nvSpPr>
                <p:cNvPr id="16930" name="Rectangle 2916"/>
                <p:cNvSpPr>
                  <a:spLocks noChangeArrowheads="1"/>
                </p:cNvSpPr>
                <p:nvPr/>
              </p:nvSpPr>
              <p:spPr bwMode="auto">
                <a:xfrm>
                  <a:off x="5058" y="3532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+positionError: Float</a:t>
                  </a:r>
                  <a:endParaRPr lang="en-US"/>
                </a:p>
              </p:txBody>
            </p:sp>
            <p:sp>
              <p:nvSpPr>
                <p:cNvPr id="16931" name="Rectangle 2917"/>
                <p:cNvSpPr>
                  <a:spLocks noChangeArrowheads="1"/>
                </p:cNvSpPr>
                <p:nvPr/>
              </p:nvSpPr>
              <p:spPr bwMode="auto">
                <a:xfrm>
                  <a:off x="5058" y="3552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+boxWidth: Float</a:t>
                  </a:r>
                  <a:endParaRPr lang="en-US"/>
                </a:p>
              </p:txBody>
            </p:sp>
            <p:sp>
              <p:nvSpPr>
                <p:cNvPr id="16932" name="Rectangle 2918"/>
                <p:cNvSpPr>
                  <a:spLocks noChangeArrowheads="1"/>
                </p:cNvSpPr>
                <p:nvPr/>
              </p:nvSpPr>
              <p:spPr bwMode="auto">
                <a:xfrm>
                  <a:off x="5058" y="3572"/>
                  <a:ext cx="10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+phase: Float</a:t>
                  </a:r>
                  <a:endParaRPr lang="en-US"/>
                </a:p>
              </p:txBody>
            </p:sp>
            <p:sp>
              <p:nvSpPr>
                <p:cNvPr id="16933" name="Rectangle 2919"/>
                <p:cNvSpPr>
                  <a:spLocks noChangeArrowheads="1"/>
                </p:cNvSpPr>
                <p:nvPr/>
              </p:nvSpPr>
              <p:spPr bwMode="auto">
                <a:xfrm>
                  <a:off x="5058" y="3591"/>
                  <a:ext cx="1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+phaseError: Float</a:t>
                  </a:r>
                  <a:endParaRPr lang="en-US"/>
                </a:p>
              </p:txBody>
            </p:sp>
            <p:sp>
              <p:nvSpPr>
                <p:cNvPr id="16934" name="Rectangle 2920"/>
                <p:cNvSpPr>
                  <a:spLocks noChangeArrowheads="1"/>
                </p:cNvSpPr>
                <p:nvPr/>
              </p:nvSpPr>
              <p:spPr bwMode="auto">
                <a:xfrm>
                  <a:off x="5058" y="3611"/>
                  <a:ext cx="14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+decayRate: Float</a:t>
                  </a:r>
                  <a:endParaRPr lang="en-US"/>
                </a:p>
              </p:txBody>
            </p:sp>
            <p:sp>
              <p:nvSpPr>
                <p:cNvPr id="16935" name="Rectangle 2921"/>
                <p:cNvSpPr>
                  <a:spLocks noChangeArrowheads="1"/>
                </p:cNvSpPr>
                <p:nvPr/>
              </p:nvSpPr>
              <p:spPr bwMode="auto">
                <a:xfrm>
                  <a:off x="5058" y="3631"/>
                  <a:ext cx="17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+decayRateError: Float</a:t>
                  </a:r>
                  <a:endParaRPr lang="en-US"/>
                </a:p>
              </p:txBody>
            </p:sp>
            <p:sp>
              <p:nvSpPr>
                <p:cNvPr id="16936" name="Rectangle 2922"/>
                <p:cNvSpPr>
                  <a:spLocks noChangeArrowheads="1"/>
                </p:cNvSpPr>
                <p:nvPr/>
              </p:nvSpPr>
              <p:spPr bwMode="auto">
                <a:xfrm>
                  <a:off x="5058" y="3651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6937" name="Rectangle 2923"/>
                <p:cNvSpPr>
                  <a:spLocks noChangeArrowheads="1"/>
                </p:cNvSpPr>
                <p:nvPr/>
              </p:nvSpPr>
              <p:spPr bwMode="auto">
                <a:xfrm>
                  <a:off x="5058" y="3671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+valueError: Float</a:t>
                  </a:r>
                  <a:endParaRPr lang="en-US"/>
                </a:p>
              </p:txBody>
            </p:sp>
            <p:sp>
              <p:nvSpPr>
                <p:cNvPr id="16938" name="Rectangle 2924"/>
                <p:cNvSpPr>
                  <a:spLocks noChangeArrowheads="1"/>
                </p:cNvSpPr>
                <p:nvPr/>
              </p:nvSpPr>
              <p:spPr bwMode="auto">
                <a:xfrm>
                  <a:off x="5058" y="3691"/>
                  <a:ext cx="1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+realValue: Float</a:t>
                  </a:r>
                  <a:endParaRPr lang="en-US"/>
                </a:p>
              </p:txBody>
            </p:sp>
            <p:sp>
              <p:nvSpPr>
                <p:cNvPr id="16939" name="Rectangle 2925"/>
                <p:cNvSpPr>
                  <a:spLocks noChangeArrowheads="1"/>
                </p:cNvSpPr>
                <p:nvPr/>
              </p:nvSpPr>
              <p:spPr bwMode="auto">
                <a:xfrm>
                  <a:off x="5058" y="3711"/>
                  <a:ext cx="16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+realValueImpl: Float</a:t>
                  </a:r>
                  <a:endParaRPr lang="en-US"/>
                </a:p>
              </p:txBody>
            </p:sp>
            <p:sp>
              <p:nvSpPr>
                <p:cNvPr id="16940" name="Rectangle 2926"/>
                <p:cNvSpPr>
                  <a:spLocks noChangeArrowheads="1"/>
                </p:cNvSpPr>
                <p:nvPr/>
              </p:nvSpPr>
              <p:spPr bwMode="auto">
                <a:xfrm>
                  <a:off x="5058" y="3730"/>
                  <a:ext cx="13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+lineWidth: Float</a:t>
                  </a:r>
                  <a:endParaRPr lang="en-US"/>
                </a:p>
              </p:txBody>
            </p:sp>
            <p:sp>
              <p:nvSpPr>
                <p:cNvPr id="16941" name="Line 2927"/>
                <p:cNvSpPr>
                  <a:spLocks noChangeShapeType="1"/>
                </p:cNvSpPr>
                <p:nvPr/>
              </p:nvSpPr>
              <p:spPr bwMode="auto">
                <a:xfrm>
                  <a:off x="5058" y="3448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2" name="Line 2928"/>
                <p:cNvSpPr>
                  <a:spLocks noChangeShapeType="1"/>
                </p:cNvSpPr>
                <p:nvPr/>
              </p:nvSpPr>
              <p:spPr bwMode="auto">
                <a:xfrm>
                  <a:off x="5058" y="3449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43" name="Rectangle 2929"/>
                <p:cNvSpPr>
                  <a:spLocks noChangeArrowheads="1"/>
                </p:cNvSpPr>
                <p:nvPr/>
              </p:nvSpPr>
              <p:spPr bwMode="auto">
                <a:xfrm>
                  <a:off x="5058" y="3760"/>
                  <a:ext cx="11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+getDataDim()</a:t>
                  </a:r>
                  <a:endParaRPr lang="en-US"/>
                </a:p>
              </p:txBody>
            </p:sp>
            <p:sp>
              <p:nvSpPr>
                <p:cNvPr id="16944" name="Rectangle 2930"/>
                <p:cNvSpPr>
                  <a:spLocks noChangeArrowheads="1"/>
                </p:cNvSpPr>
                <p:nvPr/>
              </p:nvSpPr>
              <p:spPr bwMode="auto">
                <a:xfrm>
                  <a:off x="5058" y="3780"/>
                  <a:ext cx="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+getValue()</a:t>
                  </a:r>
                  <a:endParaRPr lang="en-US"/>
                </a:p>
              </p:txBody>
            </p:sp>
            <p:sp>
              <p:nvSpPr>
                <p:cNvPr id="16945" name="Rectangle 2931"/>
                <p:cNvSpPr>
                  <a:spLocks noChangeArrowheads="1"/>
                </p:cNvSpPr>
                <p:nvPr/>
              </p:nvSpPr>
              <p:spPr bwMode="auto">
                <a:xfrm>
                  <a:off x="5058" y="3800"/>
                  <a:ext cx="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+setValue()</a:t>
                  </a:r>
                  <a:endParaRPr lang="en-US"/>
                </a:p>
              </p:txBody>
            </p:sp>
            <p:sp>
              <p:nvSpPr>
                <p:cNvPr id="16946" name="Rectangle 2932"/>
                <p:cNvSpPr>
                  <a:spLocks noChangeArrowheads="1"/>
                </p:cNvSpPr>
                <p:nvPr/>
              </p:nvSpPr>
              <p:spPr bwMode="auto">
                <a:xfrm>
                  <a:off x="5058" y="3820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+getValueError()</a:t>
                  </a:r>
                  <a:endParaRPr lang="en-US"/>
                </a:p>
              </p:txBody>
            </p:sp>
            <p:sp>
              <p:nvSpPr>
                <p:cNvPr id="16947" name="Rectangle 2933"/>
                <p:cNvSpPr>
                  <a:spLocks noChangeArrowheads="1"/>
                </p:cNvSpPr>
                <p:nvPr/>
              </p:nvSpPr>
              <p:spPr bwMode="auto">
                <a:xfrm>
                  <a:off x="5058" y="3839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+setValueError()</a:t>
                  </a:r>
                  <a:endParaRPr lang="en-US"/>
                </a:p>
              </p:txBody>
            </p:sp>
            <p:sp>
              <p:nvSpPr>
                <p:cNvPr id="16948" name="Rectangle 2934"/>
                <p:cNvSpPr>
                  <a:spLocks noChangeArrowheads="1"/>
                </p:cNvSpPr>
                <p:nvPr/>
              </p:nvSpPr>
              <p:spPr bwMode="auto">
                <a:xfrm>
                  <a:off x="5058" y="3859"/>
                  <a:ext cx="12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+getRealValue()</a:t>
                  </a:r>
                  <a:endParaRPr lang="en-US"/>
                </a:p>
              </p:txBody>
            </p:sp>
            <p:sp>
              <p:nvSpPr>
                <p:cNvPr id="16949" name="Rectangle 2935"/>
                <p:cNvSpPr>
                  <a:spLocks noChangeArrowheads="1"/>
                </p:cNvSpPr>
                <p:nvPr/>
              </p:nvSpPr>
              <p:spPr bwMode="auto">
                <a:xfrm>
                  <a:off x="5058" y="3879"/>
                  <a:ext cx="12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+setRealValue()</a:t>
                  </a:r>
                  <a:endParaRPr lang="en-US"/>
                </a:p>
              </p:txBody>
            </p:sp>
            <p:sp>
              <p:nvSpPr>
                <p:cNvPr id="16950" name="Rectangle 2936"/>
                <p:cNvSpPr>
                  <a:spLocks noChangeArrowheads="1"/>
                </p:cNvSpPr>
                <p:nvPr/>
              </p:nvSpPr>
              <p:spPr bwMode="auto">
                <a:xfrm>
                  <a:off x="5058" y="3899"/>
                  <a:ext cx="21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+getMainPeakDimContribs()</a:t>
                  </a:r>
                  <a:endParaRPr lang="en-US"/>
                </a:p>
              </p:txBody>
            </p:sp>
            <p:sp>
              <p:nvSpPr>
                <p:cNvPr id="16951" name="Line 2937"/>
                <p:cNvSpPr>
                  <a:spLocks noChangeShapeType="1"/>
                </p:cNvSpPr>
                <p:nvPr/>
              </p:nvSpPr>
              <p:spPr bwMode="auto">
                <a:xfrm>
                  <a:off x="5058" y="3755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2" name="Line 2938"/>
                <p:cNvSpPr>
                  <a:spLocks noChangeShapeType="1"/>
                </p:cNvSpPr>
                <p:nvPr/>
              </p:nvSpPr>
              <p:spPr bwMode="auto">
                <a:xfrm>
                  <a:off x="5058" y="3757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3" name="Line 2939"/>
                <p:cNvSpPr>
                  <a:spLocks noChangeShapeType="1"/>
                </p:cNvSpPr>
                <p:nvPr/>
              </p:nvSpPr>
              <p:spPr bwMode="auto">
                <a:xfrm flipH="1" flipV="1">
                  <a:off x="3875" y="3263"/>
                  <a:ext cx="1178" cy="37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4" name="Line 2940"/>
                <p:cNvSpPr>
                  <a:spLocks noChangeShapeType="1"/>
                </p:cNvSpPr>
                <p:nvPr/>
              </p:nvSpPr>
              <p:spPr bwMode="auto">
                <a:xfrm flipH="1" flipV="1">
                  <a:off x="3875" y="3263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5" name="Line 2941"/>
                <p:cNvSpPr>
                  <a:spLocks noChangeShapeType="1"/>
                </p:cNvSpPr>
                <p:nvPr/>
              </p:nvSpPr>
              <p:spPr bwMode="auto">
                <a:xfrm flipV="1">
                  <a:off x="3875" y="3260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56" name="Rectangle 2942"/>
                <p:cNvSpPr>
                  <a:spLocks noChangeArrowheads="1"/>
                </p:cNvSpPr>
                <p:nvPr/>
              </p:nvSpPr>
              <p:spPr bwMode="auto">
                <a:xfrm>
                  <a:off x="3888" y="3286"/>
                  <a:ext cx="7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7" name="Rectangle 2943"/>
                <p:cNvSpPr>
                  <a:spLocks noChangeArrowheads="1"/>
                </p:cNvSpPr>
                <p:nvPr/>
              </p:nvSpPr>
              <p:spPr bwMode="auto">
                <a:xfrm>
                  <a:off x="3888" y="3286"/>
                  <a:ext cx="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+dataDim</a:t>
                  </a:r>
                  <a:endParaRPr lang="en-US"/>
                </a:p>
              </p:txBody>
            </p:sp>
            <p:sp>
              <p:nvSpPr>
                <p:cNvPr id="16958" name="Rectangle 2944"/>
                <p:cNvSpPr>
                  <a:spLocks noChangeArrowheads="1"/>
                </p:cNvSpPr>
                <p:nvPr/>
              </p:nvSpPr>
              <p:spPr bwMode="auto">
                <a:xfrm>
                  <a:off x="3899" y="323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9" name="Rectangle 2945"/>
                <p:cNvSpPr>
                  <a:spLocks noChangeArrowheads="1"/>
                </p:cNvSpPr>
                <p:nvPr/>
              </p:nvSpPr>
              <p:spPr bwMode="auto">
                <a:xfrm>
                  <a:off x="3899" y="323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960" name="Line 2946"/>
                <p:cNvSpPr>
                  <a:spLocks noChangeShapeType="1"/>
                </p:cNvSpPr>
                <p:nvPr/>
              </p:nvSpPr>
              <p:spPr bwMode="auto">
                <a:xfrm flipH="1" flipV="1">
                  <a:off x="4408" y="2985"/>
                  <a:ext cx="645" cy="5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1" name="Line 294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8" y="2985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2" name="Line 2948"/>
                <p:cNvSpPr>
                  <a:spLocks noChangeShapeType="1"/>
                </p:cNvSpPr>
                <p:nvPr/>
              </p:nvSpPr>
              <p:spPr bwMode="auto">
                <a:xfrm>
                  <a:off x="4408" y="2985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3" name="Line 2949"/>
                <p:cNvSpPr>
                  <a:spLocks noChangeShapeType="1"/>
                </p:cNvSpPr>
                <p:nvPr/>
              </p:nvSpPr>
              <p:spPr bwMode="auto">
                <a:xfrm flipH="1" flipV="1">
                  <a:off x="4889" y="3149"/>
                  <a:ext cx="164" cy="3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4" name="Freeform 2950"/>
                <p:cNvSpPr>
                  <a:spLocks/>
                </p:cNvSpPr>
                <p:nvPr/>
              </p:nvSpPr>
              <p:spPr bwMode="auto">
                <a:xfrm>
                  <a:off x="5042" y="3448"/>
                  <a:ext cx="11" cy="22"/>
                </a:xfrm>
                <a:custGeom>
                  <a:avLst/>
                  <a:gdLst>
                    <a:gd name="T0" fmla="*/ 11 w 11"/>
                    <a:gd name="T1" fmla="*/ 22 h 22"/>
                    <a:gd name="T2" fmla="*/ 11 w 11"/>
                    <a:gd name="T3" fmla="*/ 8 h 22"/>
                    <a:gd name="T4" fmla="*/ 0 w 11"/>
                    <a:gd name="T5" fmla="*/ 0 h 22"/>
                    <a:gd name="T6" fmla="*/ 0 w 11"/>
                    <a:gd name="T7" fmla="*/ 13 h 22"/>
                    <a:gd name="T8" fmla="*/ 11 w 11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11" y="22"/>
                      </a:moveTo>
                      <a:lnTo>
                        <a:pt x="11" y="8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5" name="Line 2951"/>
                <p:cNvSpPr>
                  <a:spLocks noChangeShapeType="1"/>
                </p:cNvSpPr>
                <p:nvPr/>
              </p:nvSpPr>
              <p:spPr bwMode="auto">
                <a:xfrm flipV="1">
                  <a:off x="5053" y="34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6" name="Line 2952"/>
                <p:cNvSpPr>
                  <a:spLocks noChangeShapeType="1"/>
                </p:cNvSpPr>
                <p:nvPr/>
              </p:nvSpPr>
              <p:spPr bwMode="auto">
                <a:xfrm flipH="1" flipV="1">
                  <a:off x="5042" y="3448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7" name="Line 2953"/>
                <p:cNvSpPr>
                  <a:spLocks noChangeShapeType="1"/>
                </p:cNvSpPr>
                <p:nvPr/>
              </p:nvSpPr>
              <p:spPr bwMode="auto">
                <a:xfrm>
                  <a:off x="5042" y="3448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8" name="Line 2954"/>
                <p:cNvSpPr>
                  <a:spLocks noChangeShapeType="1"/>
                </p:cNvSpPr>
                <p:nvPr/>
              </p:nvSpPr>
              <p:spPr bwMode="auto">
                <a:xfrm>
                  <a:off x="5042" y="3461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69" name="Rectangle 2955"/>
                <p:cNvSpPr>
                  <a:spLocks noChangeArrowheads="1"/>
                </p:cNvSpPr>
                <p:nvPr/>
              </p:nvSpPr>
              <p:spPr bwMode="auto">
                <a:xfrm>
                  <a:off x="4744" y="3174"/>
                  <a:ext cx="13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0" name="Rectangle 2956"/>
                <p:cNvSpPr>
                  <a:spLocks noChangeArrowheads="1"/>
                </p:cNvSpPr>
                <p:nvPr/>
              </p:nvSpPr>
              <p:spPr bwMode="auto">
                <a:xfrm>
                  <a:off x="4744" y="3174"/>
                  <a:ext cx="14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+peakDimContribs</a:t>
                  </a:r>
                  <a:endParaRPr lang="en-US"/>
                </a:p>
              </p:txBody>
            </p:sp>
            <p:sp>
              <p:nvSpPr>
                <p:cNvPr id="16971" name="Rectangle 2957"/>
                <p:cNvSpPr>
                  <a:spLocks noChangeArrowheads="1"/>
                </p:cNvSpPr>
                <p:nvPr/>
              </p:nvSpPr>
              <p:spPr bwMode="auto">
                <a:xfrm>
                  <a:off x="5016" y="346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2" name="Rectangle 2958"/>
                <p:cNvSpPr>
                  <a:spLocks noChangeArrowheads="1"/>
                </p:cNvSpPr>
                <p:nvPr/>
              </p:nvSpPr>
              <p:spPr bwMode="auto">
                <a:xfrm>
                  <a:off x="5016" y="346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973" name="Rectangle 2959"/>
                <p:cNvSpPr>
                  <a:spLocks noChangeArrowheads="1"/>
                </p:cNvSpPr>
                <p:nvPr/>
              </p:nvSpPr>
              <p:spPr bwMode="auto">
                <a:xfrm>
                  <a:off x="4914" y="3158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4" name="Rectangle 2960"/>
                <p:cNvSpPr>
                  <a:spLocks noChangeArrowheads="1"/>
                </p:cNvSpPr>
                <p:nvPr/>
              </p:nvSpPr>
              <p:spPr bwMode="auto">
                <a:xfrm>
                  <a:off x="4914" y="315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75" name="Line 2961"/>
                <p:cNvSpPr>
                  <a:spLocks noChangeShapeType="1"/>
                </p:cNvSpPr>
                <p:nvPr/>
              </p:nvSpPr>
              <p:spPr bwMode="auto">
                <a:xfrm flipH="1" flipV="1">
                  <a:off x="4889" y="3149"/>
                  <a:ext cx="164" cy="3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6" name="Line 2962"/>
                <p:cNvSpPr>
                  <a:spLocks noChangeShapeType="1"/>
                </p:cNvSpPr>
                <p:nvPr/>
              </p:nvSpPr>
              <p:spPr bwMode="auto">
                <a:xfrm flipV="1">
                  <a:off x="4889" y="314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7" name="Line 2963"/>
                <p:cNvSpPr>
                  <a:spLocks noChangeShapeType="1"/>
                </p:cNvSpPr>
                <p:nvPr/>
              </p:nvSpPr>
              <p:spPr bwMode="auto">
                <a:xfrm>
                  <a:off x="4889" y="3149"/>
                  <a:ext cx="1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78" name="Rectangle 2964"/>
                <p:cNvSpPr>
                  <a:spLocks noChangeArrowheads="1"/>
                </p:cNvSpPr>
                <p:nvPr/>
              </p:nvSpPr>
              <p:spPr bwMode="auto">
                <a:xfrm>
                  <a:off x="4713" y="3174"/>
                  <a:ext cx="17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9" name="Rectangle 2965"/>
                <p:cNvSpPr>
                  <a:spLocks noChangeArrowheads="1"/>
                </p:cNvSpPr>
                <p:nvPr/>
              </p:nvSpPr>
              <p:spPr bwMode="auto">
                <a:xfrm>
                  <a:off x="4713" y="3174"/>
                  <a:ext cx="17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+mainPeakDimContribs</a:t>
                  </a:r>
                  <a:endParaRPr lang="en-US"/>
                </a:p>
              </p:txBody>
            </p:sp>
            <p:sp>
              <p:nvSpPr>
                <p:cNvPr id="16980" name="Rectangle 2966"/>
                <p:cNvSpPr>
                  <a:spLocks noChangeArrowheads="1"/>
                </p:cNvSpPr>
                <p:nvPr/>
              </p:nvSpPr>
              <p:spPr bwMode="auto">
                <a:xfrm>
                  <a:off x="4914" y="3158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1" name="Rectangle 2967"/>
                <p:cNvSpPr>
                  <a:spLocks noChangeArrowheads="1"/>
                </p:cNvSpPr>
                <p:nvPr/>
              </p:nvSpPr>
              <p:spPr bwMode="auto">
                <a:xfrm>
                  <a:off x="4914" y="315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82" name="Line 2968"/>
                <p:cNvSpPr>
                  <a:spLocks noChangeShapeType="1"/>
                </p:cNvSpPr>
                <p:nvPr/>
              </p:nvSpPr>
              <p:spPr bwMode="auto">
                <a:xfrm>
                  <a:off x="1755" y="2866"/>
                  <a:ext cx="3298" cy="7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83" name="Rectangle 2969"/>
                <p:cNvSpPr>
                  <a:spLocks noChangeArrowheads="1"/>
                </p:cNvSpPr>
                <p:nvPr/>
              </p:nvSpPr>
              <p:spPr bwMode="auto">
                <a:xfrm>
                  <a:off x="1768" y="2888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4" name="Rectangle 2970"/>
                <p:cNvSpPr>
                  <a:spLocks noChangeArrowheads="1"/>
                </p:cNvSpPr>
                <p:nvPr/>
              </p:nvSpPr>
              <p:spPr bwMode="auto">
                <a:xfrm>
                  <a:off x="1768" y="2888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985" name="Rectangle 2971"/>
                <p:cNvSpPr>
                  <a:spLocks noChangeArrowheads="1"/>
                </p:cNvSpPr>
                <p:nvPr/>
              </p:nvSpPr>
              <p:spPr bwMode="auto">
                <a:xfrm>
                  <a:off x="4953" y="3610"/>
                  <a:ext cx="8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6" name="Rectangle 2972"/>
                <p:cNvSpPr>
                  <a:spLocks noChangeArrowheads="1"/>
                </p:cNvSpPr>
                <p:nvPr/>
              </p:nvSpPr>
              <p:spPr bwMode="auto">
                <a:xfrm>
                  <a:off x="4953" y="3610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+peakDims</a:t>
                  </a:r>
                  <a:endParaRPr lang="en-US"/>
                </a:p>
              </p:txBody>
            </p:sp>
            <p:sp>
              <p:nvSpPr>
                <p:cNvPr id="16987" name="Rectangle 2973"/>
                <p:cNvSpPr>
                  <a:spLocks noChangeArrowheads="1"/>
                </p:cNvSpPr>
                <p:nvPr/>
              </p:nvSpPr>
              <p:spPr bwMode="auto">
                <a:xfrm>
                  <a:off x="1777" y="283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8" name="Rectangle 2974"/>
                <p:cNvSpPr>
                  <a:spLocks noChangeArrowheads="1"/>
                </p:cNvSpPr>
                <p:nvPr/>
              </p:nvSpPr>
              <p:spPr bwMode="auto">
                <a:xfrm>
                  <a:off x="1777" y="283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89" name="Rectangle 2975"/>
                <p:cNvSpPr>
                  <a:spLocks noChangeArrowheads="1"/>
                </p:cNvSpPr>
                <p:nvPr/>
              </p:nvSpPr>
              <p:spPr bwMode="auto">
                <a:xfrm>
                  <a:off x="5025" y="366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0" name="Rectangle 2976"/>
                <p:cNvSpPr>
                  <a:spLocks noChangeArrowheads="1"/>
                </p:cNvSpPr>
                <p:nvPr/>
              </p:nvSpPr>
              <p:spPr bwMode="auto">
                <a:xfrm>
                  <a:off x="5025" y="366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991" name="Line 2977"/>
                <p:cNvSpPr>
                  <a:spLocks noChangeShapeType="1"/>
                </p:cNvSpPr>
                <p:nvPr/>
              </p:nvSpPr>
              <p:spPr bwMode="auto">
                <a:xfrm flipV="1">
                  <a:off x="2536" y="3690"/>
                  <a:ext cx="2517" cy="3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2" name="Freeform 2978"/>
                <p:cNvSpPr>
                  <a:spLocks/>
                </p:cNvSpPr>
                <p:nvPr/>
              </p:nvSpPr>
              <p:spPr bwMode="auto">
                <a:xfrm>
                  <a:off x="2536" y="3996"/>
                  <a:ext cx="25" cy="12"/>
                </a:xfrm>
                <a:custGeom>
                  <a:avLst/>
                  <a:gdLst>
                    <a:gd name="T0" fmla="*/ 0 w 25"/>
                    <a:gd name="T1" fmla="*/ 7 h 12"/>
                    <a:gd name="T2" fmla="*/ 14 w 25"/>
                    <a:gd name="T3" fmla="*/ 12 h 12"/>
                    <a:gd name="T4" fmla="*/ 25 w 25"/>
                    <a:gd name="T5" fmla="*/ 5 h 12"/>
                    <a:gd name="T6" fmla="*/ 11 w 25"/>
                    <a:gd name="T7" fmla="*/ 0 h 12"/>
                    <a:gd name="T8" fmla="*/ 0 w 25"/>
                    <a:gd name="T9" fmla="*/ 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7"/>
                      </a:moveTo>
                      <a:lnTo>
                        <a:pt x="14" y="12"/>
                      </a:lnTo>
                      <a:lnTo>
                        <a:pt x="25" y="5"/>
                      </a:lnTo>
                      <a:lnTo>
                        <a:pt x="1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3" name="Line 2979"/>
                <p:cNvSpPr>
                  <a:spLocks noChangeShapeType="1"/>
                </p:cNvSpPr>
                <p:nvPr/>
              </p:nvSpPr>
              <p:spPr bwMode="auto">
                <a:xfrm>
                  <a:off x="2536" y="4003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4" name="Line 2980"/>
                <p:cNvSpPr>
                  <a:spLocks noChangeShapeType="1"/>
                </p:cNvSpPr>
                <p:nvPr/>
              </p:nvSpPr>
              <p:spPr bwMode="auto">
                <a:xfrm flipV="1">
                  <a:off x="2550" y="4001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5" name="Line 2981"/>
                <p:cNvSpPr>
                  <a:spLocks noChangeShapeType="1"/>
                </p:cNvSpPr>
                <p:nvPr/>
              </p:nvSpPr>
              <p:spPr bwMode="auto">
                <a:xfrm flipH="1" flipV="1">
                  <a:off x="2547" y="3996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6" name="Line 2982"/>
                <p:cNvSpPr>
                  <a:spLocks noChangeShapeType="1"/>
                </p:cNvSpPr>
                <p:nvPr/>
              </p:nvSpPr>
              <p:spPr bwMode="auto">
                <a:xfrm flipH="1">
                  <a:off x="2536" y="3996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97" name="Rectangle 2983"/>
                <p:cNvSpPr>
                  <a:spLocks noChangeArrowheads="1"/>
                </p:cNvSpPr>
                <p:nvPr/>
              </p:nvSpPr>
              <p:spPr bwMode="auto">
                <a:xfrm>
                  <a:off x="2552" y="3964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8" name="Rectangle 2984"/>
                <p:cNvSpPr>
                  <a:spLocks noChangeArrowheads="1"/>
                </p:cNvSpPr>
                <p:nvPr/>
              </p:nvSpPr>
              <p:spPr bwMode="auto">
                <a:xfrm>
                  <a:off x="2552" y="396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999" name="Rectangle 2985"/>
                <p:cNvSpPr>
                  <a:spLocks noChangeArrowheads="1"/>
                </p:cNvSpPr>
                <p:nvPr/>
              </p:nvSpPr>
              <p:spPr bwMode="auto">
                <a:xfrm>
                  <a:off x="5031" y="3711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" name="Rectangle 2986"/>
                <p:cNvSpPr>
                  <a:spLocks noChangeArrowheads="1"/>
                </p:cNvSpPr>
                <p:nvPr/>
              </p:nvSpPr>
              <p:spPr bwMode="auto">
                <a:xfrm>
                  <a:off x="5031" y="371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01" name="Line 2987"/>
                <p:cNvSpPr>
                  <a:spLocks noChangeShapeType="1"/>
                </p:cNvSpPr>
                <p:nvPr/>
              </p:nvSpPr>
              <p:spPr bwMode="auto">
                <a:xfrm>
                  <a:off x="1333" y="3031"/>
                  <a:ext cx="3720" cy="6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02" name="Rectangle 2988"/>
                <p:cNvSpPr>
                  <a:spLocks noChangeArrowheads="1"/>
                </p:cNvSpPr>
                <p:nvPr/>
              </p:nvSpPr>
              <p:spPr bwMode="auto">
                <a:xfrm>
                  <a:off x="1348" y="3052"/>
                  <a:ext cx="12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" name="Rectangle 2989"/>
                <p:cNvSpPr>
                  <a:spLocks noChangeArrowheads="1"/>
                </p:cNvSpPr>
                <p:nvPr/>
              </p:nvSpPr>
              <p:spPr bwMode="auto">
                <a:xfrm>
                  <a:off x="1348" y="3052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+dataDerivations</a:t>
                  </a:r>
                  <a:endParaRPr lang="en-US"/>
                </a:p>
              </p:txBody>
            </p:sp>
            <p:sp>
              <p:nvSpPr>
                <p:cNvPr id="17004" name="Rectangle 2990"/>
                <p:cNvSpPr>
                  <a:spLocks noChangeArrowheads="1"/>
                </p:cNvSpPr>
                <p:nvPr/>
              </p:nvSpPr>
              <p:spPr bwMode="auto">
                <a:xfrm>
                  <a:off x="4951" y="3619"/>
                  <a:ext cx="85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" name="Rectangle 2991"/>
                <p:cNvSpPr>
                  <a:spLocks noChangeArrowheads="1"/>
                </p:cNvSpPr>
                <p:nvPr/>
              </p:nvSpPr>
              <p:spPr bwMode="auto">
                <a:xfrm>
                  <a:off x="4951" y="3619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+peakDims</a:t>
                  </a:r>
                  <a:endParaRPr lang="en-US"/>
                </a:p>
              </p:txBody>
            </p:sp>
            <p:sp>
              <p:nvSpPr>
                <p:cNvPr id="17006" name="Rectangle 2992"/>
                <p:cNvSpPr>
                  <a:spLocks noChangeArrowheads="1"/>
                </p:cNvSpPr>
                <p:nvPr/>
              </p:nvSpPr>
              <p:spPr bwMode="auto">
                <a:xfrm>
                  <a:off x="1354" y="2998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" name="Rectangle 2993"/>
                <p:cNvSpPr>
                  <a:spLocks noChangeArrowheads="1"/>
                </p:cNvSpPr>
                <p:nvPr/>
              </p:nvSpPr>
              <p:spPr bwMode="auto">
                <a:xfrm>
                  <a:off x="1354" y="299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08" name="Rectangle 2994"/>
                <p:cNvSpPr>
                  <a:spLocks noChangeArrowheads="1"/>
                </p:cNvSpPr>
                <p:nvPr/>
              </p:nvSpPr>
              <p:spPr bwMode="auto">
                <a:xfrm>
                  <a:off x="5026" y="367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" name="Rectangle 2995"/>
                <p:cNvSpPr>
                  <a:spLocks noChangeArrowheads="1"/>
                </p:cNvSpPr>
                <p:nvPr/>
              </p:nvSpPr>
              <p:spPr bwMode="auto">
                <a:xfrm>
                  <a:off x="5026" y="367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7010" name="Rectangle 2996"/>
                <p:cNvSpPr>
                  <a:spLocks noChangeArrowheads="1"/>
                </p:cNvSpPr>
                <p:nvPr/>
              </p:nvSpPr>
              <p:spPr bwMode="auto">
                <a:xfrm>
                  <a:off x="5351" y="3062"/>
                  <a:ext cx="273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" name="Line 2997"/>
                <p:cNvSpPr>
                  <a:spLocks noChangeShapeType="1"/>
                </p:cNvSpPr>
                <p:nvPr/>
              </p:nvSpPr>
              <p:spPr bwMode="auto">
                <a:xfrm>
                  <a:off x="5352" y="3063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2" name="Line 2998"/>
                <p:cNvSpPr>
                  <a:spLocks noChangeShapeType="1"/>
                </p:cNvSpPr>
                <p:nvPr/>
              </p:nvSpPr>
              <p:spPr bwMode="auto">
                <a:xfrm>
                  <a:off x="5353" y="3063"/>
                  <a:ext cx="26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3" name="Line 2999"/>
                <p:cNvSpPr>
                  <a:spLocks noChangeShapeType="1"/>
                </p:cNvSpPr>
                <p:nvPr/>
              </p:nvSpPr>
              <p:spPr bwMode="auto">
                <a:xfrm>
                  <a:off x="5351" y="3062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4" name="Line 3000"/>
                <p:cNvSpPr>
                  <a:spLocks noChangeShapeType="1"/>
                </p:cNvSpPr>
                <p:nvPr/>
              </p:nvSpPr>
              <p:spPr bwMode="auto">
                <a:xfrm>
                  <a:off x="5352" y="3062"/>
                  <a:ext cx="27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5" name="Line 3001"/>
                <p:cNvSpPr>
                  <a:spLocks noChangeShapeType="1"/>
                </p:cNvSpPr>
                <p:nvPr/>
              </p:nvSpPr>
              <p:spPr bwMode="auto">
                <a:xfrm>
                  <a:off x="5352" y="3172"/>
                  <a:ext cx="27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6" name="Line 3002"/>
                <p:cNvSpPr>
                  <a:spLocks noChangeShapeType="1"/>
                </p:cNvSpPr>
                <p:nvPr/>
              </p:nvSpPr>
              <p:spPr bwMode="auto">
                <a:xfrm>
                  <a:off x="5622" y="3063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7" name="Line 3003"/>
                <p:cNvSpPr>
                  <a:spLocks noChangeShapeType="1"/>
                </p:cNvSpPr>
                <p:nvPr/>
              </p:nvSpPr>
              <p:spPr bwMode="auto">
                <a:xfrm>
                  <a:off x="5351" y="3174"/>
                  <a:ext cx="27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8" name="Line 3004"/>
                <p:cNvSpPr>
                  <a:spLocks noChangeShapeType="1"/>
                </p:cNvSpPr>
                <p:nvPr/>
              </p:nvSpPr>
              <p:spPr bwMode="auto">
                <a:xfrm>
                  <a:off x="5624" y="3062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19" name="Rectangle 3005"/>
                <p:cNvSpPr>
                  <a:spLocks noChangeArrowheads="1"/>
                </p:cNvSpPr>
                <p:nvPr/>
              </p:nvSpPr>
              <p:spPr bwMode="auto">
                <a:xfrm>
                  <a:off x="5358" y="3068"/>
                  <a:ext cx="27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ccp.nmr.Nmr.PeakDimComponent</a:t>
                  </a:r>
                  <a:endParaRPr lang="en-US"/>
                </a:p>
              </p:txBody>
            </p:sp>
            <p:sp>
              <p:nvSpPr>
                <p:cNvPr id="17020" name="Rectangle 3006"/>
                <p:cNvSpPr>
                  <a:spLocks noChangeArrowheads="1"/>
                </p:cNvSpPr>
                <p:nvPr/>
              </p:nvSpPr>
              <p:spPr bwMode="auto">
                <a:xfrm>
                  <a:off x="5356" y="309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7021" name="Rectangle 3007"/>
                <p:cNvSpPr>
                  <a:spLocks noChangeArrowheads="1"/>
                </p:cNvSpPr>
                <p:nvPr/>
              </p:nvSpPr>
              <p:spPr bwMode="auto">
                <a:xfrm>
                  <a:off x="5356" y="3113"/>
                  <a:ext cx="20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+scalingFactor: Float = 1.0</a:t>
                  </a:r>
                  <a:endParaRPr lang="en-US"/>
                </a:p>
              </p:txBody>
            </p:sp>
            <p:sp>
              <p:nvSpPr>
                <p:cNvPr id="17022" name="Rectangle 3008"/>
                <p:cNvSpPr>
                  <a:spLocks noChangeArrowheads="1"/>
                </p:cNvSpPr>
                <p:nvPr/>
              </p:nvSpPr>
              <p:spPr bwMode="auto">
                <a:xfrm>
                  <a:off x="5356" y="3133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+annotation: Line</a:t>
                  </a:r>
                  <a:endParaRPr lang="en-US"/>
                </a:p>
              </p:txBody>
            </p:sp>
            <p:sp>
              <p:nvSpPr>
                <p:cNvPr id="17023" name="Line 3009"/>
                <p:cNvSpPr>
                  <a:spLocks noChangeShapeType="1"/>
                </p:cNvSpPr>
                <p:nvPr/>
              </p:nvSpPr>
              <p:spPr bwMode="auto">
                <a:xfrm>
                  <a:off x="5356" y="308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4" name="Line 3010"/>
                <p:cNvSpPr>
                  <a:spLocks noChangeShapeType="1"/>
                </p:cNvSpPr>
                <p:nvPr/>
              </p:nvSpPr>
              <p:spPr bwMode="auto">
                <a:xfrm>
                  <a:off x="5356" y="3089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5" name="Line 3011"/>
                <p:cNvSpPr>
                  <a:spLocks noChangeShapeType="1"/>
                </p:cNvSpPr>
                <p:nvPr/>
              </p:nvSpPr>
              <p:spPr bwMode="auto">
                <a:xfrm>
                  <a:off x="5356" y="315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6" name="Line 3012"/>
                <p:cNvSpPr>
                  <a:spLocks noChangeShapeType="1"/>
                </p:cNvSpPr>
                <p:nvPr/>
              </p:nvSpPr>
              <p:spPr bwMode="auto">
                <a:xfrm>
                  <a:off x="5356" y="3159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7" name="Line 3013"/>
                <p:cNvSpPr>
                  <a:spLocks noChangeShapeType="1"/>
                </p:cNvSpPr>
                <p:nvPr/>
              </p:nvSpPr>
              <p:spPr bwMode="auto">
                <a:xfrm flipH="1" flipV="1">
                  <a:off x="4408" y="2908"/>
                  <a:ext cx="943" cy="1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8" name="Line 3014"/>
                <p:cNvSpPr>
                  <a:spLocks noChangeShapeType="1"/>
                </p:cNvSpPr>
                <p:nvPr/>
              </p:nvSpPr>
              <p:spPr bwMode="auto">
                <a:xfrm flipH="1" flipV="1">
                  <a:off x="4408" y="2908"/>
                  <a:ext cx="12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29" name="Line 3015"/>
                <p:cNvSpPr>
                  <a:spLocks noChangeShapeType="1"/>
                </p:cNvSpPr>
                <p:nvPr/>
              </p:nvSpPr>
              <p:spPr bwMode="auto">
                <a:xfrm flipV="1">
                  <a:off x="4408" y="2905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30" name="Line 3016"/>
                <p:cNvSpPr>
                  <a:spLocks noChangeShapeType="1"/>
                </p:cNvSpPr>
                <p:nvPr/>
              </p:nvSpPr>
              <p:spPr bwMode="auto">
                <a:xfrm flipV="1">
                  <a:off x="5264" y="3174"/>
                  <a:ext cx="191" cy="3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31" name="Freeform 3017"/>
                <p:cNvSpPr>
                  <a:spLocks/>
                </p:cNvSpPr>
                <p:nvPr/>
              </p:nvSpPr>
              <p:spPr bwMode="auto">
                <a:xfrm>
                  <a:off x="5264" y="3476"/>
                  <a:ext cx="12" cy="21"/>
                </a:xfrm>
                <a:custGeom>
                  <a:avLst/>
                  <a:gdLst>
                    <a:gd name="T0" fmla="*/ 0 w 12"/>
                    <a:gd name="T1" fmla="*/ 21 h 21"/>
                    <a:gd name="T2" fmla="*/ 11 w 12"/>
                    <a:gd name="T3" fmla="*/ 14 h 21"/>
                    <a:gd name="T4" fmla="*/ 12 w 12"/>
                    <a:gd name="T5" fmla="*/ 0 h 21"/>
                    <a:gd name="T6" fmla="*/ 1 w 12"/>
                    <a:gd name="T7" fmla="*/ 8 h 21"/>
                    <a:gd name="T8" fmla="*/ 0 w 12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1"/>
                    <a:gd name="T17" fmla="*/ 12 w 1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1">
                      <a:moveTo>
                        <a:pt x="0" y="21"/>
                      </a:moveTo>
                      <a:lnTo>
                        <a:pt x="11" y="14"/>
                      </a:lnTo>
                      <a:lnTo>
                        <a:pt x="12" y="0"/>
                      </a:lnTo>
                      <a:lnTo>
                        <a:pt x="1" y="8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32" name="Line 3018"/>
                <p:cNvSpPr>
                  <a:spLocks noChangeShapeType="1"/>
                </p:cNvSpPr>
                <p:nvPr/>
              </p:nvSpPr>
              <p:spPr bwMode="auto">
                <a:xfrm flipV="1">
                  <a:off x="5264" y="3490"/>
                  <a:ext cx="11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79" name="Group 3220"/>
              <p:cNvGrpSpPr>
                <a:grpSpLocks/>
              </p:cNvGrpSpPr>
              <p:nvPr/>
            </p:nvGrpSpPr>
            <p:grpSpPr bwMode="auto">
              <a:xfrm>
                <a:off x="1033463" y="3813175"/>
                <a:ext cx="7750175" cy="2978150"/>
                <a:chOff x="651" y="2402"/>
                <a:chExt cx="4882" cy="1876"/>
              </a:xfrm>
            </p:grpSpPr>
            <p:sp>
              <p:nvSpPr>
                <p:cNvPr id="16633" name="Line 3020"/>
                <p:cNvSpPr>
                  <a:spLocks noChangeShapeType="1"/>
                </p:cNvSpPr>
                <p:nvPr/>
              </p:nvSpPr>
              <p:spPr bwMode="auto">
                <a:xfrm flipV="1">
                  <a:off x="5275" y="347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4" name="Line 3021"/>
                <p:cNvSpPr>
                  <a:spLocks noChangeShapeType="1"/>
                </p:cNvSpPr>
                <p:nvPr/>
              </p:nvSpPr>
              <p:spPr bwMode="auto">
                <a:xfrm flipH="1">
                  <a:off x="5265" y="3476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5" name="Line 3022"/>
                <p:cNvSpPr>
                  <a:spLocks noChangeShapeType="1"/>
                </p:cNvSpPr>
                <p:nvPr/>
              </p:nvSpPr>
              <p:spPr bwMode="auto">
                <a:xfrm flipH="1">
                  <a:off x="5264" y="3484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6" name="Rectangle 3023"/>
                <p:cNvSpPr>
                  <a:spLocks noChangeArrowheads="1"/>
                </p:cNvSpPr>
                <p:nvPr/>
              </p:nvSpPr>
              <p:spPr bwMode="auto">
                <a:xfrm>
                  <a:off x="5258" y="345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7" name="Rectangle 3024"/>
                <p:cNvSpPr>
                  <a:spLocks noChangeArrowheads="1"/>
                </p:cNvSpPr>
                <p:nvPr/>
              </p:nvSpPr>
              <p:spPr bwMode="auto">
                <a:xfrm>
                  <a:off x="5258" y="345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638" name="Rectangle 3025"/>
                <p:cNvSpPr>
                  <a:spLocks noChangeArrowheads="1"/>
                </p:cNvSpPr>
                <p:nvPr/>
              </p:nvSpPr>
              <p:spPr bwMode="auto">
                <a:xfrm>
                  <a:off x="5461" y="320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9" name="Rectangle 3026"/>
                <p:cNvSpPr>
                  <a:spLocks noChangeArrowheads="1"/>
                </p:cNvSpPr>
                <p:nvPr/>
              </p:nvSpPr>
              <p:spPr bwMode="auto">
                <a:xfrm>
                  <a:off x="5461" y="320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640" name="Line 3027"/>
                <p:cNvSpPr>
                  <a:spLocks noChangeShapeType="1"/>
                </p:cNvSpPr>
                <p:nvPr/>
              </p:nvSpPr>
              <p:spPr bwMode="auto">
                <a:xfrm>
                  <a:off x="5016" y="3099"/>
                  <a:ext cx="335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1" name="Rectangle 3028"/>
                <p:cNvSpPr>
                  <a:spLocks noChangeArrowheads="1"/>
                </p:cNvSpPr>
                <p:nvPr/>
              </p:nvSpPr>
              <p:spPr bwMode="auto">
                <a:xfrm>
                  <a:off x="5033" y="3119"/>
                  <a:ext cx="13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2" name="Rectangle 3029"/>
                <p:cNvSpPr>
                  <a:spLocks noChangeArrowheads="1"/>
                </p:cNvSpPr>
                <p:nvPr/>
              </p:nvSpPr>
              <p:spPr bwMode="auto">
                <a:xfrm>
                  <a:off x="5033" y="3119"/>
                  <a:ext cx="14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+peakDimContribs</a:t>
                  </a:r>
                  <a:endParaRPr lang="en-US"/>
                </a:p>
              </p:txBody>
            </p:sp>
            <p:sp>
              <p:nvSpPr>
                <p:cNvPr id="16643" name="Rectangle 3030"/>
                <p:cNvSpPr>
                  <a:spLocks noChangeArrowheads="1"/>
                </p:cNvSpPr>
                <p:nvPr/>
              </p:nvSpPr>
              <p:spPr bwMode="auto">
                <a:xfrm>
                  <a:off x="5036" y="306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4" name="Rectangle 3031"/>
                <p:cNvSpPr>
                  <a:spLocks noChangeArrowheads="1"/>
                </p:cNvSpPr>
                <p:nvPr/>
              </p:nvSpPr>
              <p:spPr bwMode="auto">
                <a:xfrm>
                  <a:off x="5036" y="306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645" name="Rectangle 3032"/>
                <p:cNvSpPr>
                  <a:spLocks noChangeArrowheads="1"/>
                </p:cNvSpPr>
                <p:nvPr/>
              </p:nvSpPr>
              <p:spPr bwMode="auto">
                <a:xfrm>
                  <a:off x="5239" y="2554"/>
                  <a:ext cx="23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6" name="Line 3033"/>
                <p:cNvSpPr>
                  <a:spLocks noChangeShapeType="1"/>
                </p:cNvSpPr>
                <p:nvPr/>
              </p:nvSpPr>
              <p:spPr bwMode="auto">
                <a:xfrm>
                  <a:off x="5240" y="2555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7" name="Line 3034"/>
                <p:cNvSpPr>
                  <a:spLocks noChangeShapeType="1"/>
                </p:cNvSpPr>
                <p:nvPr/>
              </p:nvSpPr>
              <p:spPr bwMode="auto">
                <a:xfrm>
                  <a:off x="5242" y="2555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8" name="Line 3035"/>
                <p:cNvSpPr>
                  <a:spLocks noChangeShapeType="1"/>
                </p:cNvSpPr>
                <p:nvPr/>
              </p:nvSpPr>
              <p:spPr bwMode="auto">
                <a:xfrm>
                  <a:off x="5239" y="255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49" name="Line 3036"/>
                <p:cNvSpPr>
                  <a:spLocks noChangeShapeType="1"/>
                </p:cNvSpPr>
                <p:nvPr/>
              </p:nvSpPr>
              <p:spPr bwMode="auto">
                <a:xfrm>
                  <a:off x="5240" y="2554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0" name="Line 3037"/>
                <p:cNvSpPr>
                  <a:spLocks noChangeShapeType="1"/>
                </p:cNvSpPr>
                <p:nvPr/>
              </p:nvSpPr>
              <p:spPr bwMode="auto">
                <a:xfrm>
                  <a:off x="5240" y="2614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1" name="Line 3038"/>
                <p:cNvSpPr>
                  <a:spLocks noChangeShapeType="1"/>
                </p:cNvSpPr>
                <p:nvPr/>
              </p:nvSpPr>
              <p:spPr bwMode="auto">
                <a:xfrm>
                  <a:off x="5474" y="2555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2" name="Line 3039"/>
                <p:cNvSpPr>
                  <a:spLocks noChangeShapeType="1"/>
                </p:cNvSpPr>
                <p:nvPr/>
              </p:nvSpPr>
              <p:spPr bwMode="auto">
                <a:xfrm>
                  <a:off x="5239" y="2616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3" name="Line 3040"/>
                <p:cNvSpPr>
                  <a:spLocks noChangeShapeType="1"/>
                </p:cNvSpPr>
                <p:nvPr/>
              </p:nvSpPr>
              <p:spPr bwMode="auto">
                <a:xfrm>
                  <a:off x="5475" y="255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4" name="Rectangle 3041"/>
                <p:cNvSpPr>
                  <a:spLocks noChangeArrowheads="1"/>
                </p:cNvSpPr>
                <p:nvPr/>
              </p:nvSpPr>
              <p:spPr bwMode="auto">
                <a:xfrm>
                  <a:off x="5244" y="2560"/>
                  <a:ext cx="2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ccp.nmr.Nmr.PeakDimContrib</a:t>
                  </a:r>
                  <a:endParaRPr lang="en-US"/>
                </a:p>
              </p:txBody>
            </p:sp>
            <p:sp>
              <p:nvSpPr>
                <p:cNvPr id="16655" name="Line 3042"/>
                <p:cNvSpPr>
                  <a:spLocks noChangeShapeType="1"/>
                </p:cNvSpPr>
                <p:nvPr/>
              </p:nvSpPr>
              <p:spPr bwMode="auto">
                <a:xfrm>
                  <a:off x="5244" y="258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6" name="Line 3043"/>
                <p:cNvSpPr>
                  <a:spLocks noChangeShapeType="1"/>
                </p:cNvSpPr>
                <p:nvPr/>
              </p:nvSpPr>
              <p:spPr bwMode="auto">
                <a:xfrm>
                  <a:off x="5244" y="258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7" name="Line 3044"/>
                <p:cNvSpPr>
                  <a:spLocks noChangeShapeType="1"/>
                </p:cNvSpPr>
                <p:nvPr/>
              </p:nvSpPr>
              <p:spPr bwMode="auto">
                <a:xfrm>
                  <a:off x="5244" y="2590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8" name="Line 3045"/>
                <p:cNvSpPr>
                  <a:spLocks noChangeShapeType="1"/>
                </p:cNvSpPr>
                <p:nvPr/>
              </p:nvSpPr>
              <p:spPr bwMode="auto">
                <a:xfrm>
                  <a:off x="5244" y="2591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59" name="Line 3046"/>
                <p:cNvSpPr>
                  <a:spLocks noChangeShapeType="1"/>
                </p:cNvSpPr>
                <p:nvPr/>
              </p:nvSpPr>
              <p:spPr bwMode="auto">
                <a:xfrm flipH="1">
                  <a:off x="4916" y="2616"/>
                  <a:ext cx="411" cy="42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0" name="Freeform 3047"/>
                <p:cNvSpPr>
                  <a:spLocks/>
                </p:cNvSpPr>
                <p:nvPr/>
              </p:nvSpPr>
              <p:spPr bwMode="auto">
                <a:xfrm>
                  <a:off x="4916" y="3020"/>
                  <a:ext cx="17" cy="17"/>
                </a:xfrm>
                <a:custGeom>
                  <a:avLst/>
                  <a:gdLst>
                    <a:gd name="T0" fmla="*/ 3 w 17"/>
                    <a:gd name="T1" fmla="*/ 0 h 17"/>
                    <a:gd name="T2" fmla="*/ 17 w 17"/>
                    <a:gd name="T3" fmla="*/ 14 h 17"/>
                    <a:gd name="T4" fmla="*/ 0 w 17"/>
                    <a:gd name="T5" fmla="*/ 17 h 17"/>
                    <a:gd name="T6" fmla="*/ 3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3" y="0"/>
                      </a:moveTo>
                      <a:lnTo>
                        <a:pt x="17" y="14"/>
                      </a:lnTo>
                      <a:lnTo>
                        <a:pt x="0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1" name="Line 3048"/>
                <p:cNvSpPr>
                  <a:spLocks noChangeShapeType="1"/>
                </p:cNvSpPr>
                <p:nvPr/>
              </p:nvSpPr>
              <p:spPr bwMode="auto">
                <a:xfrm>
                  <a:off x="4919" y="3020"/>
                  <a:ext cx="14" cy="1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2" name="Line 3049"/>
                <p:cNvSpPr>
                  <a:spLocks noChangeShapeType="1"/>
                </p:cNvSpPr>
                <p:nvPr/>
              </p:nvSpPr>
              <p:spPr bwMode="auto">
                <a:xfrm flipH="1">
                  <a:off x="4916" y="3034"/>
                  <a:ext cx="17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3" name="Line 3050"/>
                <p:cNvSpPr>
                  <a:spLocks noChangeShapeType="1"/>
                </p:cNvSpPr>
                <p:nvPr/>
              </p:nvSpPr>
              <p:spPr bwMode="auto">
                <a:xfrm flipV="1">
                  <a:off x="4916" y="3020"/>
                  <a:ext cx="3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4" name="Rectangle 3051"/>
                <p:cNvSpPr>
                  <a:spLocks noChangeArrowheads="1"/>
                </p:cNvSpPr>
                <p:nvPr/>
              </p:nvSpPr>
              <p:spPr bwMode="auto">
                <a:xfrm>
                  <a:off x="5276" y="2789"/>
                  <a:ext cx="248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5" name="Line 3052"/>
                <p:cNvSpPr>
                  <a:spLocks noChangeShapeType="1"/>
                </p:cNvSpPr>
                <p:nvPr/>
              </p:nvSpPr>
              <p:spPr bwMode="auto">
                <a:xfrm>
                  <a:off x="5278" y="2790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6" name="Line 3053"/>
                <p:cNvSpPr>
                  <a:spLocks noChangeShapeType="1"/>
                </p:cNvSpPr>
                <p:nvPr/>
              </p:nvSpPr>
              <p:spPr bwMode="auto">
                <a:xfrm>
                  <a:off x="5279" y="2790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7" name="Line 3054"/>
                <p:cNvSpPr>
                  <a:spLocks noChangeShapeType="1"/>
                </p:cNvSpPr>
                <p:nvPr/>
              </p:nvSpPr>
              <p:spPr bwMode="auto">
                <a:xfrm>
                  <a:off x="5276" y="278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8" name="Line 3055"/>
                <p:cNvSpPr>
                  <a:spLocks noChangeShapeType="1"/>
                </p:cNvSpPr>
                <p:nvPr/>
              </p:nvSpPr>
              <p:spPr bwMode="auto">
                <a:xfrm>
                  <a:off x="5278" y="2789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69" name="Line 3056"/>
                <p:cNvSpPr>
                  <a:spLocks noChangeShapeType="1"/>
                </p:cNvSpPr>
                <p:nvPr/>
              </p:nvSpPr>
              <p:spPr bwMode="auto">
                <a:xfrm>
                  <a:off x="5278" y="2850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0" name="Line 3057"/>
                <p:cNvSpPr>
                  <a:spLocks noChangeShapeType="1"/>
                </p:cNvSpPr>
                <p:nvPr/>
              </p:nvSpPr>
              <p:spPr bwMode="auto">
                <a:xfrm>
                  <a:off x="5523" y="2790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1" name="Line 3058"/>
                <p:cNvSpPr>
                  <a:spLocks noChangeShapeType="1"/>
                </p:cNvSpPr>
                <p:nvPr/>
              </p:nvSpPr>
              <p:spPr bwMode="auto">
                <a:xfrm>
                  <a:off x="5276" y="2851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2" name="Line 3059"/>
                <p:cNvSpPr>
                  <a:spLocks noChangeShapeType="1"/>
                </p:cNvSpPr>
                <p:nvPr/>
              </p:nvSpPr>
              <p:spPr bwMode="auto">
                <a:xfrm>
                  <a:off x="5524" y="278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3" name="Rectangle 3060"/>
                <p:cNvSpPr>
                  <a:spLocks noChangeArrowheads="1"/>
                </p:cNvSpPr>
                <p:nvPr/>
              </p:nvSpPr>
              <p:spPr bwMode="auto">
                <a:xfrm>
                  <a:off x="5281" y="2795"/>
                  <a:ext cx="25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ccp.nmr.Nmr.PeakDimContribN</a:t>
                  </a:r>
                  <a:endParaRPr lang="en-US"/>
                </a:p>
              </p:txBody>
            </p:sp>
            <p:sp>
              <p:nvSpPr>
                <p:cNvPr id="16674" name="Line 3061"/>
                <p:cNvSpPr>
                  <a:spLocks noChangeShapeType="1"/>
                </p:cNvSpPr>
                <p:nvPr/>
              </p:nvSpPr>
              <p:spPr bwMode="auto">
                <a:xfrm>
                  <a:off x="5281" y="281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5" name="Line 3062"/>
                <p:cNvSpPr>
                  <a:spLocks noChangeShapeType="1"/>
                </p:cNvSpPr>
                <p:nvPr/>
              </p:nvSpPr>
              <p:spPr bwMode="auto">
                <a:xfrm>
                  <a:off x="5281" y="2816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6" name="Line 3063"/>
                <p:cNvSpPr>
                  <a:spLocks noChangeShapeType="1"/>
                </p:cNvSpPr>
                <p:nvPr/>
              </p:nvSpPr>
              <p:spPr bwMode="auto">
                <a:xfrm>
                  <a:off x="5281" y="282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7" name="Line 3064"/>
                <p:cNvSpPr>
                  <a:spLocks noChangeShapeType="1"/>
                </p:cNvSpPr>
                <p:nvPr/>
              </p:nvSpPr>
              <p:spPr bwMode="auto">
                <a:xfrm>
                  <a:off x="5281" y="2826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8" name="Line 3065"/>
                <p:cNvSpPr>
                  <a:spLocks noChangeShapeType="1"/>
                </p:cNvSpPr>
                <p:nvPr/>
              </p:nvSpPr>
              <p:spPr bwMode="auto">
                <a:xfrm flipH="1">
                  <a:off x="4971" y="2851"/>
                  <a:ext cx="369" cy="18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79" name="Freeform 3066"/>
                <p:cNvSpPr>
                  <a:spLocks/>
                </p:cNvSpPr>
                <p:nvPr/>
              </p:nvSpPr>
              <p:spPr bwMode="auto">
                <a:xfrm>
                  <a:off x="4971" y="3021"/>
                  <a:ext cx="18" cy="19"/>
                </a:xfrm>
                <a:custGeom>
                  <a:avLst/>
                  <a:gdLst>
                    <a:gd name="T0" fmla="*/ 9 w 18"/>
                    <a:gd name="T1" fmla="*/ 0 h 19"/>
                    <a:gd name="T2" fmla="*/ 18 w 18"/>
                    <a:gd name="T3" fmla="*/ 19 h 19"/>
                    <a:gd name="T4" fmla="*/ 0 w 18"/>
                    <a:gd name="T5" fmla="*/ 16 h 19"/>
                    <a:gd name="T6" fmla="*/ 9 w 18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9"/>
                    <a:gd name="T14" fmla="*/ 18 w 18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9">
                      <a:moveTo>
                        <a:pt x="9" y="0"/>
                      </a:moveTo>
                      <a:lnTo>
                        <a:pt x="18" y="19"/>
                      </a:lnTo>
                      <a:lnTo>
                        <a:pt x="0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0" name="Line 3067"/>
                <p:cNvSpPr>
                  <a:spLocks noChangeShapeType="1"/>
                </p:cNvSpPr>
                <p:nvPr/>
              </p:nvSpPr>
              <p:spPr bwMode="auto">
                <a:xfrm>
                  <a:off x="4980" y="3021"/>
                  <a:ext cx="9" cy="1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1" name="Line 3068"/>
                <p:cNvSpPr>
                  <a:spLocks noChangeShapeType="1"/>
                </p:cNvSpPr>
                <p:nvPr/>
              </p:nvSpPr>
              <p:spPr bwMode="auto">
                <a:xfrm flipH="1" flipV="1">
                  <a:off x="4971" y="3037"/>
                  <a:ext cx="18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2" name="Line 3069"/>
                <p:cNvSpPr>
                  <a:spLocks noChangeShapeType="1"/>
                </p:cNvSpPr>
                <p:nvPr/>
              </p:nvSpPr>
              <p:spPr bwMode="auto">
                <a:xfrm flipV="1">
                  <a:off x="4971" y="3021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3" name="Rectangle 3070"/>
                <p:cNvSpPr>
                  <a:spLocks noChangeArrowheads="1"/>
                </p:cNvSpPr>
                <p:nvPr/>
              </p:nvSpPr>
              <p:spPr bwMode="auto">
                <a:xfrm>
                  <a:off x="3032" y="4166"/>
                  <a:ext cx="223" cy="1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4" name="Line 3071"/>
                <p:cNvSpPr>
                  <a:spLocks noChangeShapeType="1"/>
                </p:cNvSpPr>
                <p:nvPr/>
              </p:nvSpPr>
              <p:spPr bwMode="auto">
                <a:xfrm>
                  <a:off x="3033" y="4167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5" name="Line 3072"/>
                <p:cNvSpPr>
                  <a:spLocks noChangeShapeType="1"/>
                </p:cNvSpPr>
                <p:nvPr/>
              </p:nvSpPr>
              <p:spPr bwMode="auto">
                <a:xfrm>
                  <a:off x="3034" y="4167"/>
                  <a:ext cx="22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6" name="Line 3073"/>
                <p:cNvSpPr>
                  <a:spLocks noChangeShapeType="1"/>
                </p:cNvSpPr>
                <p:nvPr/>
              </p:nvSpPr>
              <p:spPr bwMode="auto">
                <a:xfrm>
                  <a:off x="3032" y="4166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7" name="Line 3074"/>
                <p:cNvSpPr>
                  <a:spLocks noChangeShapeType="1"/>
                </p:cNvSpPr>
                <p:nvPr/>
              </p:nvSpPr>
              <p:spPr bwMode="auto">
                <a:xfrm>
                  <a:off x="3033" y="4166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8" name="Line 3075"/>
                <p:cNvSpPr>
                  <a:spLocks noChangeShapeType="1"/>
                </p:cNvSpPr>
                <p:nvPr/>
              </p:nvSpPr>
              <p:spPr bwMode="auto">
                <a:xfrm>
                  <a:off x="3033" y="4276"/>
                  <a:ext cx="22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89" name="Line 3076"/>
                <p:cNvSpPr>
                  <a:spLocks noChangeShapeType="1"/>
                </p:cNvSpPr>
                <p:nvPr/>
              </p:nvSpPr>
              <p:spPr bwMode="auto">
                <a:xfrm>
                  <a:off x="3254" y="4167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0" name="Line 3077"/>
                <p:cNvSpPr>
                  <a:spLocks noChangeShapeType="1"/>
                </p:cNvSpPr>
                <p:nvPr/>
              </p:nvSpPr>
              <p:spPr bwMode="auto">
                <a:xfrm>
                  <a:off x="3032" y="4277"/>
                  <a:ext cx="2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1" name="Line 3078"/>
                <p:cNvSpPr>
                  <a:spLocks noChangeShapeType="1"/>
                </p:cNvSpPr>
                <p:nvPr/>
              </p:nvSpPr>
              <p:spPr bwMode="auto">
                <a:xfrm>
                  <a:off x="3255" y="4166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2" name="Rectangle 3079"/>
                <p:cNvSpPr>
                  <a:spLocks noChangeArrowheads="1"/>
                </p:cNvSpPr>
                <p:nvPr/>
              </p:nvSpPr>
              <p:spPr bwMode="auto">
                <a:xfrm>
                  <a:off x="3042" y="4172"/>
                  <a:ext cx="21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ccp.nmr.Nmr.PeakIntensity</a:t>
                  </a:r>
                  <a:endParaRPr lang="en-US"/>
                </a:p>
              </p:txBody>
            </p:sp>
            <p:sp>
              <p:nvSpPr>
                <p:cNvPr id="16693" name="Rectangle 3080"/>
                <p:cNvSpPr>
                  <a:spLocks noChangeArrowheads="1"/>
                </p:cNvSpPr>
                <p:nvPr/>
              </p:nvSpPr>
              <p:spPr bwMode="auto">
                <a:xfrm>
                  <a:off x="3037" y="4197"/>
                  <a:ext cx="21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+intensityType: IntensityType</a:t>
                  </a:r>
                  <a:endParaRPr lang="en-US"/>
                </a:p>
              </p:txBody>
            </p:sp>
            <p:sp>
              <p:nvSpPr>
                <p:cNvPr id="16694" name="Rectangle 3081"/>
                <p:cNvSpPr>
                  <a:spLocks noChangeArrowheads="1"/>
                </p:cNvSpPr>
                <p:nvPr/>
              </p:nvSpPr>
              <p:spPr bwMode="auto">
                <a:xfrm>
                  <a:off x="3037" y="4216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6695" name="Rectangle 3082"/>
                <p:cNvSpPr>
                  <a:spLocks noChangeArrowheads="1"/>
                </p:cNvSpPr>
                <p:nvPr/>
              </p:nvSpPr>
              <p:spPr bwMode="auto">
                <a:xfrm>
                  <a:off x="3037" y="4236"/>
                  <a:ext cx="9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+error: Float</a:t>
                  </a:r>
                  <a:endParaRPr lang="en-US"/>
                </a:p>
              </p:txBody>
            </p:sp>
            <p:sp>
              <p:nvSpPr>
                <p:cNvPr id="16696" name="Line 3083"/>
                <p:cNvSpPr>
                  <a:spLocks noChangeShapeType="1"/>
                </p:cNvSpPr>
                <p:nvPr/>
              </p:nvSpPr>
              <p:spPr bwMode="auto">
                <a:xfrm>
                  <a:off x="3037" y="4192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7" name="Line 3084"/>
                <p:cNvSpPr>
                  <a:spLocks noChangeShapeType="1"/>
                </p:cNvSpPr>
                <p:nvPr/>
              </p:nvSpPr>
              <p:spPr bwMode="auto">
                <a:xfrm>
                  <a:off x="3037" y="4193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8" name="Line 3085"/>
                <p:cNvSpPr>
                  <a:spLocks noChangeShapeType="1"/>
                </p:cNvSpPr>
                <p:nvPr/>
              </p:nvSpPr>
              <p:spPr bwMode="auto">
                <a:xfrm>
                  <a:off x="3037" y="4261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99" name="Line 3086"/>
                <p:cNvSpPr>
                  <a:spLocks noChangeShapeType="1"/>
                </p:cNvSpPr>
                <p:nvPr/>
              </p:nvSpPr>
              <p:spPr bwMode="auto">
                <a:xfrm>
                  <a:off x="3037" y="4262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0" name="Line 3087"/>
                <p:cNvSpPr>
                  <a:spLocks noChangeShapeType="1"/>
                </p:cNvSpPr>
                <p:nvPr/>
              </p:nvSpPr>
              <p:spPr bwMode="auto">
                <a:xfrm>
                  <a:off x="2536" y="4065"/>
                  <a:ext cx="496" cy="1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1" name="Freeform 3088"/>
                <p:cNvSpPr>
                  <a:spLocks/>
                </p:cNvSpPr>
                <p:nvPr/>
              </p:nvSpPr>
              <p:spPr bwMode="auto">
                <a:xfrm>
                  <a:off x="2536" y="4063"/>
                  <a:ext cx="23" cy="11"/>
                </a:xfrm>
                <a:custGeom>
                  <a:avLst/>
                  <a:gdLst>
                    <a:gd name="T0" fmla="*/ 0 w 23"/>
                    <a:gd name="T1" fmla="*/ 2 h 11"/>
                    <a:gd name="T2" fmla="*/ 10 w 23"/>
                    <a:gd name="T3" fmla="*/ 11 h 11"/>
                    <a:gd name="T4" fmla="*/ 23 w 23"/>
                    <a:gd name="T5" fmla="*/ 8 h 11"/>
                    <a:gd name="T6" fmla="*/ 14 w 23"/>
                    <a:gd name="T7" fmla="*/ 0 h 11"/>
                    <a:gd name="T8" fmla="*/ 0 w 23"/>
                    <a:gd name="T9" fmla="*/ 2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1"/>
                    <a:gd name="T17" fmla="*/ 23 w 2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1">
                      <a:moveTo>
                        <a:pt x="0" y="2"/>
                      </a:moveTo>
                      <a:lnTo>
                        <a:pt x="10" y="11"/>
                      </a:lnTo>
                      <a:lnTo>
                        <a:pt x="23" y="8"/>
                      </a:lnTo>
                      <a:lnTo>
                        <a:pt x="1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2" name="Line 3089"/>
                <p:cNvSpPr>
                  <a:spLocks noChangeShapeType="1"/>
                </p:cNvSpPr>
                <p:nvPr/>
              </p:nvSpPr>
              <p:spPr bwMode="auto">
                <a:xfrm>
                  <a:off x="2536" y="4065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3" name="Line 3090"/>
                <p:cNvSpPr>
                  <a:spLocks noChangeShapeType="1"/>
                </p:cNvSpPr>
                <p:nvPr/>
              </p:nvSpPr>
              <p:spPr bwMode="auto">
                <a:xfrm flipV="1">
                  <a:off x="2546" y="4071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4" name="Line 3091"/>
                <p:cNvSpPr>
                  <a:spLocks noChangeShapeType="1"/>
                </p:cNvSpPr>
                <p:nvPr/>
              </p:nvSpPr>
              <p:spPr bwMode="auto">
                <a:xfrm flipH="1" flipV="1">
                  <a:off x="2550" y="4063"/>
                  <a:ext cx="9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5" name="Line 3092"/>
                <p:cNvSpPr>
                  <a:spLocks noChangeShapeType="1"/>
                </p:cNvSpPr>
                <p:nvPr/>
              </p:nvSpPr>
              <p:spPr bwMode="auto">
                <a:xfrm flipH="1">
                  <a:off x="2536" y="4063"/>
                  <a:ext cx="14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06" name="Rectangle 3093"/>
                <p:cNvSpPr>
                  <a:spLocks noChangeArrowheads="1"/>
                </p:cNvSpPr>
                <p:nvPr/>
              </p:nvSpPr>
              <p:spPr bwMode="auto">
                <a:xfrm>
                  <a:off x="2900" y="4152"/>
                  <a:ext cx="12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7" name="Rectangle 3094"/>
                <p:cNvSpPr>
                  <a:spLocks noChangeArrowheads="1"/>
                </p:cNvSpPr>
                <p:nvPr/>
              </p:nvSpPr>
              <p:spPr bwMode="auto">
                <a:xfrm>
                  <a:off x="2900" y="4152"/>
                  <a:ext cx="12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+peakIntensities</a:t>
                  </a:r>
                  <a:endParaRPr lang="en-US"/>
                </a:p>
              </p:txBody>
            </p:sp>
            <p:sp>
              <p:nvSpPr>
                <p:cNvPr id="16708" name="Rectangle 3095"/>
                <p:cNvSpPr>
                  <a:spLocks noChangeArrowheads="1"/>
                </p:cNvSpPr>
                <p:nvPr/>
              </p:nvSpPr>
              <p:spPr bwMode="auto">
                <a:xfrm>
                  <a:off x="2558" y="403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9" name="Rectangle 3096"/>
                <p:cNvSpPr>
                  <a:spLocks noChangeArrowheads="1"/>
                </p:cNvSpPr>
                <p:nvPr/>
              </p:nvSpPr>
              <p:spPr bwMode="auto">
                <a:xfrm>
                  <a:off x="2558" y="403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710" name="Rectangle 3097"/>
                <p:cNvSpPr>
                  <a:spLocks noChangeArrowheads="1"/>
                </p:cNvSpPr>
                <p:nvPr/>
              </p:nvSpPr>
              <p:spPr bwMode="auto">
                <a:xfrm>
                  <a:off x="3003" y="420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1" name="Rectangle 3098"/>
                <p:cNvSpPr>
                  <a:spLocks noChangeArrowheads="1"/>
                </p:cNvSpPr>
                <p:nvPr/>
              </p:nvSpPr>
              <p:spPr bwMode="auto">
                <a:xfrm>
                  <a:off x="3003" y="420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712" name="Rectangle 3099"/>
                <p:cNvSpPr>
                  <a:spLocks noChangeArrowheads="1"/>
                </p:cNvSpPr>
                <p:nvPr/>
              </p:nvSpPr>
              <p:spPr bwMode="auto">
                <a:xfrm>
                  <a:off x="1556" y="3905"/>
                  <a:ext cx="199" cy="2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3" name="Line 3100"/>
                <p:cNvSpPr>
                  <a:spLocks noChangeShapeType="1"/>
                </p:cNvSpPr>
                <p:nvPr/>
              </p:nvSpPr>
              <p:spPr bwMode="auto">
                <a:xfrm>
                  <a:off x="1557" y="3907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4" name="Line 3101"/>
                <p:cNvSpPr>
                  <a:spLocks noChangeShapeType="1"/>
                </p:cNvSpPr>
                <p:nvPr/>
              </p:nvSpPr>
              <p:spPr bwMode="auto">
                <a:xfrm>
                  <a:off x="1559" y="3907"/>
                  <a:ext cx="19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5" name="Line 3102"/>
                <p:cNvSpPr>
                  <a:spLocks noChangeShapeType="1"/>
                </p:cNvSpPr>
                <p:nvPr/>
              </p:nvSpPr>
              <p:spPr bwMode="auto">
                <a:xfrm>
                  <a:off x="1556" y="3905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6" name="Line 3103"/>
                <p:cNvSpPr>
                  <a:spLocks noChangeShapeType="1"/>
                </p:cNvSpPr>
                <p:nvPr/>
              </p:nvSpPr>
              <p:spPr bwMode="auto">
                <a:xfrm>
                  <a:off x="1557" y="3905"/>
                  <a:ext cx="19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7" name="Line 3104"/>
                <p:cNvSpPr>
                  <a:spLocks noChangeShapeType="1"/>
                </p:cNvSpPr>
                <p:nvPr/>
              </p:nvSpPr>
              <p:spPr bwMode="auto">
                <a:xfrm>
                  <a:off x="1557" y="4115"/>
                  <a:ext cx="19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8" name="Line 3105"/>
                <p:cNvSpPr>
                  <a:spLocks noChangeShapeType="1"/>
                </p:cNvSpPr>
                <p:nvPr/>
              </p:nvSpPr>
              <p:spPr bwMode="auto">
                <a:xfrm>
                  <a:off x="1753" y="3907"/>
                  <a:ext cx="1" cy="20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19" name="Line 3106"/>
                <p:cNvSpPr>
                  <a:spLocks noChangeShapeType="1"/>
                </p:cNvSpPr>
                <p:nvPr/>
              </p:nvSpPr>
              <p:spPr bwMode="auto">
                <a:xfrm>
                  <a:off x="1556" y="4116"/>
                  <a:ext cx="19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0" name="Line 3107"/>
                <p:cNvSpPr>
                  <a:spLocks noChangeShapeType="1"/>
                </p:cNvSpPr>
                <p:nvPr/>
              </p:nvSpPr>
              <p:spPr bwMode="auto">
                <a:xfrm>
                  <a:off x="1755" y="3905"/>
                  <a:ext cx="1" cy="2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21" name="Rectangle 3108"/>
                <p:cNvSpPr>
                  <a:spLocks noChangeArrowheads="1"/>
                </p:cNvSpPr>
                <p:nvPr/>
              </p:nvSpPr>
              <p:spPr bwMode="auto">
                <a:xfrm>
                  <a:off x="1592" y="3911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ccp.nmr.Nmr.Pka</a:t>
                  </a:r>
                  <a:endParaRPr lang="en-US"/>
                </a:p>
              </p:txBody>
            </p:sp>
            <p:sp>
              <p:nvSpPr>
                <p:cNvPr id="16722" name="Rectangle 3109"/>
                <p:cNvSpPr>
                  <a:spLocks noChangeArrowheads="1"/>
                </p:cNvSpPr>
                <p:nvPr/>
              </p:nvSpPr>
              <p:spPr bwMode="auto">
                <a:xfrm>
                  <a:off x="1561" y="3936"/>
                  <a:ext cx="11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+hillCoeff: Float</a:t>
                  </a:r>
                  <a:endParaRPr lang="en-US"/>
                </a:p>
              </p:txBody>
            </p:sp>
            <p:sp>
              <p:nvSpPr>
                <p:cNvPr id="16723" name="Rectangle 3110"/>
                <p:cNvSpPr>
                  <a:spLocks noChangeArrowheads="1"/>
                </p:cNvSpPr>
                <p:nvPr/>
              </p:nvSpPr>
              <p:spPr bwMode="auto">
                <a:xfrm>
                  <a:off x="1561" y="3956"/>
                  <a:ext cx="15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+hillCoeffError: Float</a:t>
                  </a:r>
                  <a:endParaRPr lang="en-US"/>
                </a:p>
              </p:txBody>
            </p:sp>
            <p:sp>
              <p:nvSpPr>
                <p:cNvPr id="16724" name="Rectangle 3111"/>
                <p:cNvSpPr>
                  <a:spLocks noChangeArrowheads="1"/>
                </p:cNvSpPr>
                <p:nvPr/>
              </p:nvSpPr>
              <p:spPr bwMode="auto">
                <a:xfrm>
                  <a:off x="1561" y="3976"/>
                  <a:ext cx="1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+highPHParam: Float</a:t>
                  </a:r>
                  <a:endParaRPr lang="en-US"/>
                </a:p>
              </p:txBody>
            </p:sp>
            <p:sp>
              <p:nvSpPr>
                <p:cNvPr id="16725" name="Rectangle 3112"/>
                <p:cNvSpPr>
                  <a:spLocks noChangeArrowheads="1"/>
                </p:cNvSpPr>
                <p:nvPr/>
              </p:nvSpPr>
              <p:spPr bwMode="auto">
                <a:xfrm>
                  <a:off x="1561" y="3996"/>
                  <a:ext cx="1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+highPHParamError: Float</a:t>
                  </a:r>
                  <a:endParaRPr lang="en-US"/>
                </a:p>
              </p:txBody>
            </p:sp>
            <p:sp>
              <p:nvSpPr>
                <p:cNvPr id="16726" name="Rectangle 3113"/>
                <p:cNvSpPr>
                  <a:spLocks noChangeArrowheads="1"/>
                </p:cNvSpPr>
                <p:nvPr/>
              </p:nvSpPr>
              <p:spPr bwMode="auto">
                <a:xfrm>
                  <a:off x="1561" y="4016"/>
                  <a:ext cx="15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+lowPHParam: Float</a:t>
                  </a:r>
                  <a:endParaRPr lang="en-US"/>
                </a:p>
              </p:txBody>
            </p:sp>
            <p:sp>
              <p:nvSpPr>
                <p:cNvPr id="16727" name="Rectangle 3114"/>
                <p:cNvSpPr>
                  <a:spLocks noChangeArrowheads="1"/>
                </p:cNvSpPr>
                <p:nvPr/>
              </p:nvSpPr>
              <p:spPr bwMode="auto">
                <a:xfrm>
                  <a:off x="1561" y="4035"/>
                  <a:ext cx="19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+lowPHParamError: Float</a:t>
                  </a:r>
                  <a:endParaRPr lang="en-US"/>
                </a:p>
              </p:txBody>
            </p:sp>
            <p:sp>
              <p:nvSpPr>
                <p:cNvPr id="16728" name="Rectangle 3115"/>
                <p:cNvSpPr>
                  <a:spLocks noChangeArrowheads="1"/>
                </p:cNvSpPr>
                <p:nvPr/>
              </p:nvSpPr>
              <p:spPr bwMode="auto">
                <a:xfrm>
                  <a:off x="1561" y="4055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+parameterType: Line</a:t>
                  </a:r>
                  <a:endParaRPr lang="en-US"/>
                </a:p>
              </p:txBody>
            </p:sp>
            <p:sp>
              <p:nvSpPr>
                <p:cNvPr id="16729" name="Rectangle 3116"/>
                <p:cNvSpPr>
                  <a:spLocks noChangeArrowheads="1"/>
                </p:cNvSpPr>
                <p:nvPr/>
              </p:nvSpPr>
              <p:spPr bwMode="auto">
                <a:xfrm>
                  <a:off x="1561" y="4075"/>
                  <a:ext cx="15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+parameterUnit: Line</a:t>
                  </a:r>
                  <a:endParaRPr lang="en-US"/>
                </a:p>
              </p:txBody>
            </p:sp>
            <p:sp>
              <p:nvSpPr>
                <p:cNvPr id="16730" name="Line 3117"/>
                <p:cNvSpPr>
                  <a:spLocks noChangeShapeType="1"/>
                </p:cNvSpPr>
                <p:nvPr/>
              </p:nvSpPr>
              <p:spPr bwMode="auto">
                <a:xfrm>
                  <a:off x="1561" y="3931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1" name="Line 3118"/>
                <p:cNvSpPr>
                  <a:spLocks noChangeShapeType="1"/>
                </p:cNvSpPr>
                <p:nvPr/>
              </p:nvSpPr>
              <p:spPr bwMode="auto">
                <a:xfrm>
                  <a:off x="1561" y="3933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2" name="Line 3119"/>
                <p:cNvSpPr>
                  <a:spLocks noChangeShapeType="1"/>
                </p:cNvSpPr>
                <p:nvPr/>
              </p:nvSpPr>
              <p:spPr bwMode="auto">
                <a:xfrm>
                  <a:off x="1561" y="4100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3" name="Line 3120"/>
                <p:cNvSpPr>
                  <a:spLocks noChangeShapeType="1"/>
                </p:cNvSpPr>
                <p:nvPr/>
              </p:nvSpPr>
              <p:spPr bwMode="auto">
                <a:xfrm>
                  <a:off x="1561" y="4101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4" name="Line 3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43" y="3409"/>
                  <a:ext cx="175" cy="49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5" name="Freeform 3122"/>
                <p:cNvSpPr>
                  <a:spLocks/>
                </p:cNvSpPr>
                <p:nvPr/>
              </p:nvSpPr>
              <p:spPr bwMode="auto">
                <a:xfrm>
                  <a:off x="1438" y="3409"/>
                  <a:ext cx="20" cy="18"/>
                </a:xfrm>
                <a:custGeom>
                  <a:avLst/>
                  <a:gdLst>
                    <a:gd name="T0" fmla="*/ 20 w 20"/>
                    <a:gd name="T1" fmla="*/ 11 h 18"/>
                    <a:gd name="T2" fmla="*/ 0 w 20"/>
                    <a:gd name="T3" fmla="*/ 18 h 18"/>
                    <a:gd name="T4" fmla="*/ 5 w 20"/>
                    <a:gd name="T5" fmla="*/ 0 h 18"/>
                    <a:gd name="T6" fmla="*/ 20 w 20"/>
                    <a:gd name="T7" fmla="*/ 11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8"/>
                    <a:gd name="T14" fmla="*/ 20 w 20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8">
                      <a:moveTo>
                        <a:pt x="20" y="11"/>
                      </a:moveTo>
                      <a:lnTo>
                        <a:pt x="0" y="18"/>
                      </a:lnTo>
                      <a:lnTo>
                        <a:pt x="5" y="0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6" name="Line 3123"/>
                <p:cNvSpPr>
                  <a:spLocks noChangeShapeType="1"/>
                </p:cNvSpPr>
                <p:nvPr/>
              </p:nvSpPr>
              <p:spPr bwMode="auto">
                <a:xfrm flipH="1">
                  <a:off x="1438" y="3420"/>
                  <a:ext cx="20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7" name="Line 3124"/>
                <p:cNvSpPr>
                  <a:spLocks noChangeShapeType="1"/>
                </p:cNvSpPr>
                <p:nvPr/>
              </p:nvSpPr>
              <p:spPr bwMode="auto">
                <a:xfrm flipV="1">
                  <a:off x="1438" y="3409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8" name="Line 3125"/>
                <p:cNvSpPr>
                  <a:spLocks noChangeShapeType="1"/>
                </p:cNvSpPr>
                <p:nvPr/>
              </p:nvSpPr>
              <p:spPr bwMode="auto">
                <a:xfrm>
                  <a:off x="1443" y="3409"/>
                  <a:ext cx="15" cy="1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39" name="Rectangle 3126"/>
                <p:cNvSpPr>
                  <a:spLocks noChangeArrowheads="1"/>
                </p:cNvSpPr>
                <p:nvPr/>
              </p:nvSpPr>
              <p:spPr bwMode="auto">
                <a:xfrm>
                  <a:off x="998" y="3967"/>
                  <a:ext cx="223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0" name="Line 3127"/>
                <p:cNvSpPr>
                  <a:spLocks noChangeShapeType="1"/>
                </p:cNvSpPr>
                <p:nvPr/>
              </p:nvSpPr>
              <p:spPr bwMode="auto">
                <a:xfrm>
                  <a:off x="999" y="3969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1" name="Line 3128"/>
                <p:cNvSpPr>
                  <a:spLocks noChangeShapeType="1"/>
                </p:cNvSpPr>
                <p:nvPr/>
              </p:nvSpPr>
              <p:spPr bwMode="auto">
                <a:xfrm>
                  <a:off x="1001" y="3969"/>
                  <a:ext cx="2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2" name="Line 3129"/>
                <p:cNvSpPr>
                  <a:spLocks noChangeShapeType="1"/>
                </p:cNvSpPr>
                <p:nvPr/>
              </p:nvSpPr>
              <p:spPr bwMode="auto">
                <a:xfrm>
                  <a:off x="998" y="396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3" name="Line 3130"/>
                <p:cNvSpPr>
                  <a:spLocks noChangeShapeType="1"/>
                </p:cNvSpPr>
                <p:nvPr/>
              </p:nvSpPr>
              <p:spPr bwMode="auto">
                <a:xfrm>
                  <a:off x="999" y="3967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4" name="Line 3131"/>
                <p:cNvSpPr>
                  <a:spLocks noChangeShapeType="1"/>
                </p:cNvSpPr>
                <p:nvPr/>
              </p:nvSpPr>
              <p:spPr bwMode="auto">
                <a:xfrm>
                  <a:off x="999" y="4028"/>
                  <a:ext cx="22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5" name="Line 3132"/>
                <p:cNvSpPr>
                  <a:spLocks noChangeShapeType="1"/>
                </p:cNvSpPr>
                <p:nvPr/>
              </p:nvSpPr>
              <p:spPr bwMode="auto">
                <a:xfrm>
                  <a:off x="1220" y="3969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6" name="Line 3133"/>
                <p:cNvSpPr>
                  <a:spLocks noChangeShapeType="1"/>
                </p:cNvSpPr>
                <p:nvPr/>
              </p:nvSpPr>
              <p:spPr bwMode="auto">
                <a:xfrm>
                  <a:off x="998" y="4029"/>
                  <a:ext cx="2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7" name="Line 3134"/>
                <p:cNvSpPr>
                  <a:spLocks noChangeShapeType="1"/>
                </p:cNvSpPr>
                <p:nvPr/>
              </p:nvSpPr>
              <p:spPr bwMode="auto">
                <a:xfrm>
                  <a:off x="1221" y="396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48" name="Rectangle 3135"/>
                <p:cNvSpPr>
                  <a:spLocks noChangeArrowheads="1"/>
                </p:cNvSpPr>
                <p:nvPr/>
              </p:nvSpPr>
              <p:spPr bwMode="auto">
                <a:xfrm>
                  <a:off x="1006" y="3973"/>
                  <a:ext cx="2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ccp.nmr.Nmr.PKaDerivation</a:t>
                  </a:r>
                  <a:endParaRPr lang="en-US"/>
                </a:p>
              </p:txBody>
            </p:sp>
            <p:sp>
              <p:nvSpPr>
                <p:cNvPr id="16749" name="Line 3136"/>
                <p:cNvSpPr>
                  <a:spLocks noChangeShapeType="1"/>
                </p:cNvSpPr>
                <p:nvPr/>
              </p:nvSpPr>
              <p:spPr bwMode="auto">
                <a:xfrm>
                  <a:off x="1003" y="3993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0" name="Line 3137"/>
                <p:cNvSpPr>
                  <a:spLocks noChangeShapeType="1"/>
                </p:cNvSpPr>
                <p:nvPr/>
              </p:nvSpPr>
              <p:spPr bwMode="auto">
                <a:xfrm>
                  <a:off x="1003" y="3995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1" name="Line 3138"/>
                <p:cNvSpPr>
                  <a:spLocks noChangeShapeType="1"/>
                </p:cNvSpPr>
                <p:nvPr/>
              </p:nvSpPr>
              <p:spPr bwMode="auto">
                <a:xfrm>
                  <a:off x="1003" y="4003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2" name="Line 3139"/>
                <p:cNvSpPr>
                  <a:spLocks noChangeShapeType="1"/>
                </p:cNvSpPr>
                <p:nvPr/>
              </p:nvSpPr>
              <p:spPr bwMode="auto">
                <a:xfrm>
                  <a:off x="1003" y="4005"/>
                  <a:ext cx="2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3" name="Line 3140"/>
                <p:cNvSpPr>
                  <a:spLocks noChangeShapeType="1"/>
                </p:cNvSpPr>
                <p:nvPr/>
              </p:nvSpPr>
              <p:spPr bwMode="auto">
                <a:xfrm>
                  <a:off x="1221" y="4001"/>
                  <a:ext cx="335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4" name="Freeform 3141"/>
                <p:cNvSpPr>
                  <a:spLocks/>
                </p:cNvSpPr>
                <p:nvPr/>
              </p:nvSpPr>
              <p:spPr bwMode="auto">
                <a:xfrm>
                  <a:off x="1221" y="3995"/>
                  <a:ext cx="25" cy="12"/>
                </a:xfrm>
                <a:custGeom>
                  <a:avLst/>
                  <a:gdLst>
                    <a:gd name="T0" fmla="*/ 0 w 25"/>
                    <a:gd name="T1" fmla="*/ 6 h 12"/>
                    <a:gd name="T2" fmla="*/ 13 w 25"/>
                    <a:gd name="T3" fmla="*/ 12 h 12"/>
                    <a:gd name="T4" fmla="*/ 25 w 25"/>
                    <a:gd name="T5" fmla="*/ 6 h 12"/>
                    <a:gd name="T6" fmla="*/ 13 w 25"/>
                    <a:gd name="T7" fmla="*/ 0 h 12"/>
                    <a:gd name="T8" fmla="*/ 0 w 25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0" y="6"/>
                      </a:moveTo>
                      <a:lnTo>
                        <a:pt x="13" y="12"/>
                      </a:lnTo>
                      <a:lnTo>
                        <a:pt x="25" y="6"/>
                      </a:lnTo>
                      <a:lnTo>
                        <a:pt x="1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5" name="Line 3142"/>
                <p:cNvSpPr>
                  <a:spLocks noChangeShapeType="1"/>
                </p:cNvSpPr>
                <p:nvPr/>
              </p:nvSpPr>
              <p:spPr bwMode="auto">
                <a:xfrm>
                  <a:off x="1221" y="4001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6" name="Line 3143"/>
                <p:cNvSpPr>
                  <a:spLocks noChangeShapeType="1"/>
                </p:cNvSpPr>
                <p:nvPr/>
              </p:nvSpPr>
              <p:spPr bwMode="auto">
                <a:xfrm flipV="1">
                  <a:off x="1234" y="4001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7" name="Line 3144"/>
                <p:cNvSpPr>
                  <a:spLocks noChangeShapeType="1"/>
                </p:cNvSpPr>
                <p:nvPr/>
              </p:nvSpPr>
              <p:spPr bwMode="auto">
                <a:xfrm flipH="1" flipV="1">
                  <a:off x="1234" y="3995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8" name="Line 3145"/>
                <p:cNvSpPr>
                  <a:spLocks noChangeShapeType="1"/>
                </p:cNvSpPr>
                <p:nvPr/>
              </p:nvSpPr>
              <p:spPr bwMode="auto">
                <a:xfrm flipH="1">
                  <a:off x="1221" y="3995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59" name="Rectangle 3146"/>
                <p:cNvSpPr>
                  <a:spLocks noChangeArrowheads="1"/>
                </p:cNvSpPr>
                <p:nvPr/>
              </p:nvSpPr>
              <p:spPr bwMode="auto">
                <a:xfrm>
                  <a:off x="1240" y="4019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0" name="Rectangle 3147"/>
                <p:cNvSpPr>
                  <a:spLocks noChangeArrowheads="1"/>
                </p:cNvSpPr>
                <p:nvPr/>
              </p:nvSpPr>
              <p:spPr bwMode="auto">
                <a:xfrm>
                  <a:off x="1240" y="4019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</a:t>
                  </a:r>
                  <a:endParaRPr lang="en-US"/>
                </a:p>
              </p:txBody>
            </p:sp>
            <p:sp>
              <p:nvSpPr>
                <p:cNvPr id="16761" name="Rectangle 3148"/>
                <p:cNvSpPr>
                  <a:spLocks noChangeArrowheads="1"/>
                </p:cNvSpPr>
                <p:nvPr/>
              </p:nvSpPr>
              <p:spPr bwMode="auto">
                <a:xfrm>
                  <a:off x="1438" y="3971"/>
                  <a:ext cx="10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2" name="Rectangle 3149"/>
                <p:cNvSpPr>
                  <a:spLocks noChangeArrowheads="1"/>
                </p:cNvSpPr>
                <p:nvPr/>
              </p:nvSpPr>
              <p:spPr bwMode="auto">
                <a:xfrm>
                  <a:off x="1438" y="3971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+derivedData</a:t>
                  </a:r>
                  <a:endParaRPr lang="en-US"/>
                </a:p>
              </p:txBody>
            </p:sp>
            <p:sp>
              <p:nvSpPr>
                <p:cNvPr id="16763" name="Rectangle 3150"/>
                <p:cNvSpPr>
                  <a:spLocks noChangeArrowheads="1"/>
                </p:cNvSpPr>
                <p:nvPr/>
              </p:nvSpPr>
              <p:spPr bwMode="auto">
                <a:xfrm>
                  <a:off x="1240" y="3964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4" name="Rectangle 3151"/>
                <p:cNvSpPr>
                  <a:spLocks noChangeArrowheads="1"/>
                </p:cNvSpPr>
                <p:nvPr/>
              </p:nvSpPr>
              <p:spPr bwMode="auto">
                <a:xfrm>
                  <a:off x="1240" y="396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765" name="Rectangle 3152"/>
                <p:cNvSpPr>
                  <a:spLocks noChangeArrowheads="1"/>
                </p:cNvSpPr>
                <p:nvPr/>
              </p:nvSpPr>
              <p:spPr bwMode="auto">
                <a:xfrm>
                  <a:off x="1531" y="402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6" name="Rectangle 3153"/>
                <p:cNvSpPr>
                  <a:spLocks noChangeArrowheads="1"/>
                </p:cNvSpPr>
                <p:nvPr/>
              </p:nvSpPr>
              <p:spPr bwMode="auto">
                <a:xfrm>
                  <a:off x="1531" y="402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767" name="Line 3154"/>
                <p:cNvSpPr>
                  <a:spLocks noChangeShapeType="1"/>
                </p:cNvSpPr>
                <p:nvPr/>
              </p:nvSpPr>
              <p:spPr bwMode="auto">
                <a:xfrm flipV="1">
                  <a:off x="1112" y="3062"/>
                  <a:ext cx="69" cy="90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8" name="Freeform 3155"/>
                <p:cNvSpPr>
                  <a:spLocks/>
                </p:cNvSpPr>
                <p:nvPr/>
              </p:nvSpPr>
              <p:spPr bwMode="auto">
                <a:xfrm>
                  <a:off x="1169" y="3062"/>
                  <a:ext cx="20" cy="16"/>
                </a:xfrm>
                <a:custGeom>
                  <a:avLst/>
                  <a:gdLst>
                    <a:gd name="T0" fmla="*/ 20 w 20"/>
                    <a:gd name="T1" fmla="*/ 16 h 16"/>
                    <a:gd name="T2" fmla="*/ 0 w 20"/>
                    <a:gd name="T3" fmla="*/ 14 h 16"/>
                    <a:gd name="T4" fmla="*/ 12 w 20"/>
                    <a:gd name="T5" fmla="*/ 0 h 16"/>
                    <a:gd name="T6" fmla="*/ 20 w 20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6"/>
                    <a:gd name="T14" fmla="*/ 20 w 20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6">
                      <a:moveTo>
                        <a:pt x="20" y="16"/>
                      </a:moveTo>
                      <a:lnTo>
                        <a:pt x="0" y="14"/>
                      </a:lnTo>
                      <a:lnTo>
                        <a:pt x="12" y="0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69" name="Line 3156"/>
                <p:cNvSpPr>
                  <a:spLocks noChangeShapeType="1"/>
                </p:cNvSpPr>
                <p:nvPr/>
              </p:nvSpPr>
              <p:spPr bwMode="auto">
                <a:xfrm flipH="1" flipV="1">
                  <a:off x="1169" y="3076"/>
                  <a:ext cx="20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0" name="Line 3157"/>
                <p:cNvSpPr>
                  <a:spLocks noChangeShapeType="1"/>
                </p:cNvSpPr>
                <p:nvPr/>
              </p:nvSpPr>
              <p:spPr bwMode="auto">
                <a:xfrm flipV="1">
                  <a:off x="1169" y="3062"/>
                  <a:ext cx="12" cy="1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1" name="Line 3158"/>
                <p:cNvSpPr>
                  <a:spLocks noChangeShapeType="1"/>
                </p:cNvSpPr>
                <p:nvPr/>
              </p:nvSpPr>
              <p:spPr bwMode="auto">
                <a:xfrm>
                  <a:off x="1181" y="3062"/>
                  <a:ext cx="8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2" name="Rectangle 3159"/>
                <p:cNvSpPr>
                  <a:spLocks noChangeArrowheads="1"/>
                </p:cNvSpPr>
                <p:nvPr/>
              </p:nvSpPr>
              <p:spPr bwMode="auto">
                <a:xfrm>
                  <a:off x="651" y="3893"/>
                  <a:ext cx="174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3" name="Line 3160"/>
                <p:cNvSpPr>
                  <a:spLocks noChangeShapeType="1"/>
                </p:cNvSpPr>
                <p:nvPr/>
              </p:nvSpPr>
              <p:spPr bwMode="auto">
                <a:xfrm>
                  <a:off x="652" y="3894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4" name="Line 3161"/>
                <p:cNvSpPr>
                  <a:spLocks noChangeShapeType="1"/>
                </p:cNvSpPr>
                <p:nvPr/>
              </p:nvSpPr>
              <p:spPr bwMode="auto">
                <a:xfrm>
                  <a:off x="654" y="3894"/>
                  <a:ext cx="16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5" name="Line 3162"/>
                <p:cNvSpPr>
                  <a:spLocks noChangeShapeType="1"/>
                </p:cNvSpPr>
                <p:nvPr/>
              </p:nvSpPr>
              <p:spPr bwMode="auto">
                <a:xfrm>
                  <a:off x="651" y="3893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6" name="Line 3163"/>
                <p:cNvSpPr>
                  <a:spLocks noChangeShapeType="1"/>
                </p:cNvSpPr>
                <p:nvPr/>
              </p:nvSpPr>
              <p:spPr bwMode="auto">
                <a:xfrm>
                  <a:off x="652" y="3893"/>
                  <a:ext cx="173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7" name="Line 3164"/>
                <p:cNvSpPr>
                  <a:spLocks noChangeShapeType="1"/>
                </p:cNvSpPr>
                <p:nvPr/>
              </p:nvSpPr>
              <p:spPr bwMode="auto">
                <a:xfrm>
                  <a:off x="652" y="3954"/>
                  <a:ext cx="1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8" name="Line 3165"/>
                <p:cNvSpPr>
                  <a:spLocks noChangeShapeType="1"/>
                </p:cNvSpPr>
                <p:nvPr/>
              </p:nvSpPr>
              <p:spPr bwMode="auto">
                <a:xfrm>
                  <a:off x="823" y="3894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79" name="Line 3166"/>
                <p:cNvSpPr>
                  <a:spLocks noChangeShapeType="1"/>
                </p:cNvSpPr>
                <p:nvPr/>
              </p:nvSpPr>
              <p:spPr bwMode="auto">
                <a:xfrm>
                  <a:off x="651" y="3955"/>
                  <a:ext cx="17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0" name="Line 3167"/>
                <p:cNvSpPr>
                  <a:spLocks noChangeShapeType="1"/>
                </p:cNvSpPr>
                <p:nvPr/>
              </p:nvSpPr>
              <p:spPr bwMode="auto">
                <a:xfrm>
                  <a:off x="825" y="3893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1" name="Rectangle 3168"/>
                <p:cNvSpPr>
                  <a:spLocks noChangeArrowheads="1"/>
                </p:cNvSpPr>
                <p:nvPr/>
              </p:nvSpPr>
              <p:spPr bwMode="auto">
                <a:xfrm>
                  <a:off x="660" y="3899"/>
                  <a:ext cx="17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ccp.nmr.Nmr.PkaList</a:t>
                  </a:r>
                  <a:endParaRPr lang="en-US"/>
                </a:p>
              </p:txBody>
            </p:sp>
            <p:sp>
              <p:nvSpPr>
                <p:cNvPr id="16782" name="Line 3169"/>
                <p:cNvSpPr>
                  <a:spLocks noChangeShapeType="1"/>
                </p:cNvSpPr>
                <p:nvPr/>
              </p:nvSpPr>
              <p:spPr bwMode="auto">
                <a:xfrm>
                  <a:off x="656" y="3919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3" name="Line 3170"/>
                <p:cNvSpPr>
                  <a:spLocks noChangeShapeType="1"/>
                </p:cNvSpPr>
                <p:nvPr/>
              </p:nvSpPr>
              <p:spPr bwMode="auto">
                <a:xfrm>
                  <a:off x="656" y="3920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4" name="Line 3171"/>
                <p:cNvSpPr>
                  <a:spLocks noChangeShapeType="1"/>
                </p:cNvSpPr>
                <p:nvPr/>
              </p:nvSpPr>
              <p:spPr bwMode="auto">
                <a:xfrm>
                  <a:off x="656" y="3929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5" name="Line 3172"/>
                <p:cNvSpPr>
                  <a:spLocks noChangeShapeType="1"/>
                </p:cNvSpPr>
                <p:nvPr/>
              </p:nvSpPr>
              <p:spPr bwMode="auto">
                <a:xfrm>
                  <a:off x="656" y="3930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6" name="Line 3173"/>
                <p:cNvSpPr>
                  <a:spLocks noChangeShapeType="1"/>
                </p:cNvSpPr>
                <p:nvPr/>
              </p:nvSpPr>
              <p:spPr bwMode="auto">
                <a:xfrm>
                  <a:off x="825" y="3941"/>
                  <a:ext cx="173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7" name="Freeform 3174"/>
                <p:cNvSpPr>
                  <a:spLocks/>
                </p:cNvSpPr>
                <p:nvPr/>
              </p:nvSpPr>
              <p:spPr bwMode="auto">
                <a:xfrm>
                  <a:off x="825" y="3938"/>
                  <a:ext cx="24" cy="12"/>
                </a:xfrm>
                <a:custGeom>
                  <a:avLst/>
                  <a:gdLst>
                    <a:gd name="T0" fmla="*/ 0 w 24"/>
                    <a:gd name="T1" fmla="*/ 3 h 12"/>
                    <a:gd name="T2" fmla="*/ 11 w 24"/>
                    <a:gd name="T3" fmla="*/ 12 h 12"/>
                    <a:gd name="T4" fmla="*/ 24 w 24"/>
                    <a:gd name="T5" fmla="*/ 8 h 12"/>
                    <a:gd name="T6" fmla="*/ 13 w 24"/>
                    <a:gd name="T7" fmla="*/ 0 h 12"/>
                    <a:gd name="T8" fmla="*/ 0 w 24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0" y="3"/>
                      </a:moveTo>
                      <a:lnTo>
                        <a:pt x="11" y="12"/>
                      </a:lnTo>
                      <a:lnTo>
                        <a:pt x="24" y="8"/>
                      </a:lnTo>
                      <a:lnTo>
                        <a:pt x="1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8" name="Line 3175"/>
                <p:cNvSpPr>
                  <a:spLocks noChangeShapeType="1"/>
                </p:cNvSpPr>
                <p:nvPr/>
              </p:nvSpPr>
              <p:spPr bwMode="auto">
                <a:xfrm>
                  <a:off x="825" y="3941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89" name="Line 3176"/>
                <p:cNvSpPr>
                  <a:spLocks noChangeShapeType="1"/>
                </p:cNvSpPr>
                <p:nvPr/>
              </p:nvSpPr>
              <p:spPr bwMode="auto">
                <a:xfrm flipV="1">
                  <a:off x="836" y="3946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0" name="Line 3177"/>
                <p:cNvSpPr>
                  <a:spLocks noChangeShapeType="1"/>
                </p:cNvSpPr>
                <p:nvPr/>
              </p:nvSpPr>
              <p:spPr bwMode="auto">
                <a:xfrm flipH="1" flipV="1">
                  <a:off x="838" y="3938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1" name="Line 3178"/>
                <p:cNvSpPr>
                  <a:spLocks noChangeShapeType="1"/>
                </p:cNvSpPr>
                <p:nvPr/>
              </p:nvSpPr>
              <p:spPr bwMode="auto">
                <a:xfrm flipH="1">
                  <a:off x="825" y="3938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92" name="Rectangle 3179"/>
                <p:cNvSpPr>
                  <a:spLocks noChangeArrowheads="1"/>
                </p:cNvSpPr>
                <p:nvPr/>
              </p:nvSpPr>
              <p:spPr bwMode="auto">
                <a:xfrm>
                  <a:off x="840" y="3964"/>
                  <a:ext cx="83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3" name="Rectangle 3180"/>
                <p:cNvSpPr>
                  <a:spLocks noChangeArrowheads="1"/>
                </p:cNvSpPr>
                <p:nvPr/>
              </p:nvSpPr>
              <p:spPr bwMode="auto">
                <a:xfrm>
                  <a:off x="840" y="3963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794" name="Rectangle 3181"/>
                <p:cNvSpPr>
                  <a:spLocks noChangeArrowheads="1"/>
                </p:cNvSpPr>
                <p:nvPr/>
              </p:nvSpPr>
              <p:spPr bwMode="auto">
                <a:xfrm>
                  <a:off x="890" y="3935"/>
                  <a:ext cx="9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5" name="Rectangle 3182"/>
                <p:cNvSpPr>
                  <a:spLocks noChangeArrowheads="1"/>
                </p:cNvSpPr>
                <p:nvPr/>
              </p:nvSpPr>
              <p:spPr bwMode="auto">
                <a:xfrm>
                  <a:off x="890" y="3935"/>
                  <a:ext cx="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+derivations</a:t>
                  </a:r>
                  <a:endParaRPr lang="en-US"/>
                </a:p>
              </p:txBody>
            </p:sp>
            <p:sp>
              <p:nvSpPr>
                <p:cNvPr id="16796" name="Rectangle 3183"/>
                <p:cNvSpPr>
                  <a:spLocks noChangeArrowheads="1"/>
                </p:cNvSpPr>
                <p:nvPr/>
              </p:nvSpPr>
              <p:spPr bwMode="auto">
                <a:xfrm>
                  <a:off x="847" y="390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7" name="Rectangle 3184"/>
                <p:cNvSpPr>
                  <a:spLocks noChangeArrowheads="1"/>
                </p:cNvSpPr>
                <p:nvPr/>
              </p:nvSpPr>
              <p:spPr bwMode="auto">
                <a:xfrm>
                  <a:off x="847" y="390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798" name="Rectangle 3185"/>
                <p:cNvSpPr>
                  <a:spLocks noChangeArrowheads="1"/>
                </p:cNvSpPr>
                <p:nvPr/>
              </p:nvSpPr>
              <p:spPr bwMode="auto">
                <a:xfrm>
                  <a:off x="970" y="3991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9" name="Rectangle 3186"/>
                <p:cNvSpPr>
                  <a:spLocks noChangeArrowheads="1"/>
                </p:cNvSpPr>
                <p:nvPr/>
              </p:nvSpPr>
              <p:spPr bwMode="auto">
                <a:xfrm>
                  <a:off x="970" y="399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00" name="Line 3187"/>
                <p:cNvSpPr>
                  <a:spLocks noChangeShapeType="1"/>
                </p:cNvSpPr>
                <p:nvPr/>
              </p:nvSpPr>
              <p:spPr bwMode="auto">
                <a:xfrm flipV="1">
                  <a:off x="809" y="2402"/>
                  <a:ext cx="3413" cy="14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1" name="Rectangle 3188"/>
                <p:cNvSpPr>
                  <a:spLocks noChangeArrowheads="1"/>
                </p:cNvSpPr>
                <p:nvPr/>
              </p:nvSpPr>
              <p:spPr bwMode="auto">
                <a:xfrm>
                  <a:off x="4206" y="242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2" name="Rectangle 3189"/>
                <p:cNvSpPr>
                  <a:spLocks noChangeArrowheads="1"/>
                </p:cNvSpPr>
                <p:nvPr/>
              </p:nvSpPr>
              <p:spPr bwMode="auto">
                <a:xfrm>
                  <a:off x="4206" y="242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803" name="Line 3190"/>
                <p:cNvSpPr>
                  <a:spLocks noChangeShapeType="1"/>
                </p:cNvSpPr>
                <p:nvPr/>
              </p:nvSpPr>
              <p:spPr bwMode="auto">
                <a:xfrm flipV="1">
                  <a:off x="804" y="3285"/>
                  <a:ext cx="1285" cy="60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4" name="Freeform 3191"/>
                <p:cNvSpPr>
                  <a:spLocks/>
                </p:cNvSpPr>
                <p:nvPr/>
              </p:nvSpPr>
              <p:spPr bwMode="auto">
                <a:xfrm>
                  <a:off x="2072" y="3283"/>
                  <a:ext cx="17" cy="17"/>
                </a:xfrm>
                <a:custGeom>
                  <a:avLst/>
                  <a:gdLst>
                    <a:gd name="T0" fmla="*/ 9 w 17"/>
                    <a:gd name="T1" fmla="*/ 17 h 17"/>
                    <a:gd name="T2" fmla="*/ 0 w 17"/>
                    <a:gd name="T3" fmla="*/ 0 h 17"/>
                    <a:gd name="T4" fmla="*/ 17 w 17"/>
                    <a:gd name="T5" fmla="*/ 2 h 17"/>
                    <a:gd name="T6" fmla="*/ 9 w 17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9" y="17"/>
                      </a:move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5" name="Line 3192"/>
                <p:cNvSpPr>
                  <a:spLocks noChangeShapeType="1"/>
                </p:cNvSpPr>
                <p:nvPr/>
              </p:nvSpPr>
              <p:spPr bwMode="auto">
                <a:xfrm flipH="1" flipV="1">
                  <a:off x="2072" y="3283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6" name="Line 3193"/>
                <p:cNvSpPr>
                  <a:spLocks noChangeShapeType="1"/>
                </p:cNvSpPr>
                <p:nvPr/>
              </p:nvSpPr>
              <p:spPr bwMode="auto">
                <a:xfrm>
                  <a:off x="2072" y="3283"/>
                  <a:ext cx="17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7" name="Line 3194"/>
                <p:cNvSpPr>
                  <a:spLocks noChangeShapeType="1"/>
                </p:cNvSpPr>
                <p:nvPr/>
              </p:nvSpPr>
              <p:spPr bwMode="auto">
                <a:xfrm flipH="1">
                  <a:off x="2081" y="3285"/>
                  <a:ext cx="8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08" name="Rectangle 3195"/>
                <p:cNvSpPr>
                  <a:spLocks noChangeArrowheads="1"/>
                </p:cNvSpPr>
                <p:nvPr/>
              </p:nvSpPr>
              <p:spPr bwMode="auto">
                <a:xfrm>
                  <a:off x="1804" y="3831"/>
                  <a:ext cx="137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9" name="Line 3196"/>
                <p:cNvSpPr>
                  <a:spLocks noChangeShapeType="1"/>
                </p:cNvSpPr>
                <p:nvPr/>
              </p:nvSpPr>
              <p:spPr bwMode="auto">
                <a:xfrm>
                  <a:off x="1806" y="3832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0" name="Line 3197"/>
                <p:cNvSpPr>
                  <a:spLocks noChangeShapeType="1"/>
                </p:cNvSpPr>
                <p:nvPr/>
              </p:nvSpPr>
              <p:spPr bwMode="auto">
                <a:xfrm>
                  <a:off x="1807" y="3832"/>
                  <a:ext cx="1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1" name="Line 3198"/>
                <p:cNvSpPr>
                  <a:spLocks noChangeShapeType="1"/>
                </p:cNvSpPr>
                <p:nvPr/>
              </p:nvSpPr>
              <p:spPr bwMode="auto">
                <a:xfrm>
                  <a:off x="1804" y="3831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2" name="Line 3199"/>
                <p:cNvSpPr>
                  <a:spLocks noChangeShapeType="1"/>
                </p:cNvSpPr>
                <p:nvPr/>
              </p:nvSpPr>
              <p:spPr bwMode="auto">
                <a:xfrm>
                  <a:off x="1806" y="3831"/>
                  <a:ext cx="1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3" name="Line 3200"/>
                <p:cNvSpPr>
                  <a:spLocks noChangeShapeType="1"/>
                </p:cNvSpPr>
                <p:nvPr/>
              </p:nvSpPr>
              <p:spPr bwMode="auto">
                <a:xfrm>
                  <a:off x="1806" y="3892"/>
                  <a:ext cx="1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4" name="Line 3201"/>
                <p:cNvSpPr>
                  <a:spLocks noChangeShapeType="1"/>
                </p:cNvSpPr>
                <p:nvPr/>
              </p:nvSpPr>
              <p:spPr bwMode="auto">
                <a:xfrm>
                  <a:off x="1939" y="3832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5" name="Line 3202"/>
                <p:cNvSpPr>
                  <a:spLocks noChangeShapeType="1"/>
                </p:cNvSpPr>
                <p:nvPr/>
              </p:nvSpPr>
              <p:spPr bwMode="auto">
                <a:xfrm>
                  <a:off x="1804" y="3893"/>
                  <a:ext cx="137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6" name="Line 3203"/>
                <p:cNvSpPr>
                  <a:spLocks noChangeShapeType="1"/>
                </p:cNvSpPr>
                <p:nvPr/>
              </p:nvSpPr>
              <p:spPr bwMode="auto">
                <a:xfrm>
                  <a:off x="1941" y="3831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7" name="Rectangle 3204"/>
                <p:cNvSpPr>
                  <a:spLocks noChangeArrowheads="1"/>
                </p:cNvSpPr>
                <p:nvPr/>
              </p:nvSpPr>
              <p:spPr bwMode="auto">
                <a:xfrm>
                  <a:off x="1809" y="3837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ccp.nmr.Nmr.Rdc</a:t>
                  </a:r>
                  <a:endParaRPr lang="en-US"/>
                </a:p>
              </p:txBody>
            </p:sp>
            <p:sp>
              <p:nvSpPr>
                <p:cNvPr id="16818" name="Line 3205"/>
                <p:cNvSpPr>
                  <a:spLocks noChangeShapeType="1"/>
                </p:cNvSpPr>
                <p:nvPr/>
              </p:nvSpPr>
              <p:spPr bwMode="auto">
                <a:xfrm>
                  <a:off x="1809" y="3857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19" name="Line 3206"/>
                <p:cNvSpPr>
                  <a:spLocks noChangeShapeType="1"/>
                </p:cNvSpPr>
                <p:nvPr/>
              </p:nvSpPr>
              <p:spPr bwMode="auto">
                <a:xfrm>
                  <a:off x="1809" y="3858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0" name="Line 3207"/>
                <p:cNvSpPr>
                  <a:spLocks noChangeShapeType="1"/>
                </p:cNvSpPr>
                <p:nvPr/>
              </p:nvSpPr>
              <p:spPr bwMode="auto">
                <a:xfrm>
                  <a:off x="1809" y="3867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1" name="Line 3208"/>
                <p:cNvSpPr>
                  <a:spLocks noChangeShapeType="1"/>
                </p:cNvSpPr>
                <p:nvPr/>
              </p:nvSpPr>
              <p:spPr bwMode="auto">
                <a:xfrm>
                  <a:off x="1809" y="3868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2" name="Line 3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629" y="2901"/>
                  <a:ext cx="236" cy="93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3" name="Freeform 3210"/>
                <p:cNvSpPr>
                  <a:spLocks/>
                </p:cNvSpPr>
                <p:nvPr/>
              </p:nvSpPr>
              <p:spPr bwMode="auto">
                <a:xfrm>
                  <a:off x="1623" y="2901"/>
                  <a:ext cx="20" cy="17"/>
                </a:xfrm>
                <a:custGeom>
                  <a:avLst/>
                  <a:gdLst>
                    <a:gd name="T0" fmla="*/ 20 w 20"/>
                    <a:gd name="T1" fmla="*/ 12 h 17"/>
                    <a:gd name="T2" fmla="*/ 0 w 20"/>
                    <a:gd name="T3" fmla="*/ 17 h 17"/>
                    <a:gd name="T4" fmla="*/ 6 w 20"/>
                    <a:gd name="T5" fmla="*/ 0 h 17"/>
                    <a:gd name="T6" fmla="*/ 20 w 20"/>
                    <a:gd name="T7" fmla="*/ 12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7"/>
                    <a:gd name="T14" fmla="*/ 20 w 20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7">
                      <a:moveTo>
                        <a:pt x="20" y="12"/>
                      </a:move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4" name="Line 3211"/>
                <p:cNvSpPr>
                  <a:spLocks noChangeShapeType="1"/>
                </p:cNvSpPr>
                <p:nvPr/>
              </p:nvSpPr>
              <p:spPr bwMode="auto">
                <a:xfrm flipH="1">
                  <a:off x="1623" y="2913"/>
                  <a:ext cx="20" cy="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5" name="Line 3212"/>
                <p:cNvSpPr>
                  <a:spLocks noChangeShapeType="1"/>
                </p:cNvSpPr>
                <p:nvPr/>
              </p:nvSpPr>
              <p:spPr bwMode="auto">
                <a:xfrm flipV="1">
                  <a:off x="1623" y="2901"/>
                  <a:ext cx="6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6" name="Line 3213"/>
                <p:cNvSpPr>
                  <a:spLocks noChangeShapeType="1"/>
                </p:cNvSpPr>
                <p:nvPr/>
              </p:nvSpPr>
              <p:spPr bwMode="auto">
                <a:xfrm>
                  <a:off x="1629" y="2901"/>
                  <a:ext cx="14" cy="1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7" name="Rectangle 3214"/>
                <p:cNvSpPr>
                  <a:spLocks noChangeArrowheads="1"/>
                </p:cNvSpPr>
                <p:nvPr/>
              </p:nvSpPr>
              <p:spPr bwMode="auto">
                <a:xfrm>
                  <a:off x="1928" y="4017"/>
                  <a:ext cx="174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8" name="Line 3215"/>
                <p:cNvSpPr>
                  <a:spLocks noChangeShapeType="1"/>
                </p:cNvSpPr>
                <p:nvPr/>
              </p:nvSpPr>
              <p:spPr bwMode="auto">
                <a:xfrm>
                  <a:off x="1930" y="4018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29" name="Line 3216"/>
                <p:cNvSpPr>
                  <a:spLocks noChangeShapeType="1"/>
                </p:cNvSpPr>
                <p:nvPr/>
              </p:nvSpPr>
              <p:spPr bwMode="auto">
                <a:xfrm>
                  <a:off x="1931" y="4018"/>
                  <a:ext cx="17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0" name="Line 3217"/>
                <p:cNvSpPr>
                  <a:spLocks noChangeShapeType="1"/>
                </p:cNvSpPr>
                <p:nvPr/>
              </p:nvSpPr>
              <p:spPr bwMode="auto">
                <a:xfrm>
                  <a:off x="1928" y="4017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1" name="Line 3218"/>
                <p:cNvSpPr>
                  <a:spLocks noChangeShapeType="1"/>
                </p:cNvSpPr>
                <p:nvPr/>
              </p:nvSpPr>
              <p:spPr bwMode="auto">
                <a:xfrm>
                  <a:off x="1930" y="4017"/>
                  <a:ext cx="17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32" name="Line 3219"/>
                <p:cNvSpPr>
                  <a:spLocks noChangeShapeType="1"/>
                </p:cNvSpPr>
                <p:nvPr/>
              </p:nvSpPr>
              <p:spPr bwMode="auto">
                <a:xfrm>
                  <a:off x="1930" y="4115"/>
                  <a:ext cx="1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80" name="Group 3421"/>
              <p:cNvGrpSpPr>
                <a:grpSpLocks/>
              </p:cNvGrpSpPr>
              <p:nvPr/>
            </p:nvGrpSpPr>
            <p:grpSpPr bwMode="auto">
              <a:xfrm>
                <a:off x="600075" y="1730375"/>
                <a:ext cx="7934325" cy="5159375"/>
                <a:chOff x="378" y="1090"/>
                <a:chExt cx="4998" cy="3250"/>
              </a:xfrm>
            </p:grpSpPr>
            <p:sp>
              <p:nvSpPr>
                <p:cNvPr id="16433" name="Line 3221"/>
                <p:cNvSpPr>
                  <a:spLocks noChangeShapeType="1"/>
                </p:cNvSpPr>
                <p:nvPr/>
              </p:nvSpPr>
              <p:spPr bwMode="auto">
                <a:xfrm>
                  <a:off x="2101" y="4018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4" name="Line 3222"/>
                <p:cNvSpPr>
                  <a:spLocks noChangeShapeType="1"/>
                </p:cNvSpPr>
                <p:nvPr/>
              </p:nvSpPr>
              <p:spPr bwMode="auto">
                <a:xfrm>
                  <a:off x="1928" y="4116"/>
                  <a:ext cx="17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5" name="Line 3223"/>
                <p:cNvSpPr>
                  <a:spLocks noChangeShapeType="1"/>
                </p:cNvSpPr>
                <p:nvPr/>
              </p:nvSpPr>
              <p:spPr bwMode="auto">
                <a:xfrm>
                  <a:off x="2102" y="4017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6" name="Rectangle 3224"/>
                <p:cNvSpPr>
                  <a:spLocks noChangeArrowheads="1"/>
                </p:cNvSpPr>
                <p:nvPr/>
              </p:nvSpPr>
              <p:spPr bwMode="auto">
                <a:xfrm>
                  <a:off x="1937" y="4023"/>
                  <a:ext cx="17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ccp.nmr.Nmr.RdcList</a:t>
                  </a:r>
                  <a:endParaRPr lang="en-US"/>
                </a:p>
              </p:txBody>
            </p:sp>
            <p:sp>
              <p:nvSpPr>
                <p:cNvPr id="16437" name="Rectangle 3225"/>
                <p:cNvSpPr>
                  <a:spLocks noChangeArrowheads="1"/>
                </p:cNvSpPr>
                <p:nvPr/>
              </p:nvSpPr>
              <p:spPr bwMode="auto">
                <a:xfrm>
                  <a:off x="1933" y="4048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Hz</a:t>
                  </a:r>
                  <a:endParaRPr lang="en-US"/>
                </a:p>
              </p:txBody>
            </p:sp>
            <p:sp>
              <p:nvSpPr>
                <p:cNvPr id="16438" name="Rectangle 3226"/>
                <p:cNvSpPr>
                  <a:spLocks noChangeArrowheads="1"/>
                </p:cNvSpPr>
                <p:nvPr/>
              </p:nvSpPr>
              <p:spPr bwMode="auto">
                <a:xfrm>
                  <a:off x="1933" y="4068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6439" name="Line 3227"/>
                <p:cNvSpPr>
                  <a:spLocks noChangeShapeType="1"/>
                </p:cNvSpPr>
                <p:nvPr/>
              </p:nvSpPr>
              <p:spPr bwMode="auto">
                <a:xfrm>
                  <a:off x="1933" y="404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0" name="Line 3228"/>
                <p:cNvSpPr>
                  <a:spLocks noChangeShapeType="1"/>
                </p:cNvSpPr>
                <p:nvPr/>
              </p:nvSpPr>
              <p:spPr bwMode="auto">
                <a:xfrm>
                  <a:off x="1933" y="4044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1" name="Line 3229"/>
                <p:cNvSpPr>
                  <a:spLocks noChangeShapeType="1"/>
                </p:cNvSpPr>
                <p:nvPr/>
              </p:nvSpPr>
              <p:spPr bwMode="auto">
                <a:xfrm>
                  <a:off x="1933" y="409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2" name="Line 3230"/>
                <p:cNvSpPr>
                  <a:spLocks noChangeShapeType="1"/>
                </p:cNvSpPr>
                <p:nvPr/>
              </p:nvSpPr>
              <p:spPr bwMode="auto">
                <a:xfrm>
                  <a:off x="1933" y="4094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3" name="Line 3231"/>
                <p:cNvSpPr>
                  <a:spLocks noChangeShapeType="1"/>
                </p:cNvSpPr>
                <p:nvPr/>
              </p:nvSpPr>
              <p:spPr bwMode="auto">
                <a:xfrm flipH="1" flipV="1">
                  <a:off x="1894" y="3893"/>
                  <a:ext cx="86" cy="1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4" name="Freeform 3232"/>
                <p:cNvSpPr>
                  <a:spLocks/>
                </p:cNvSpPr>
                <p:nvPr/>
              </p:nvSpPr>
              <p:spPr bwMode="auto">
                <a:xfrm>
                  <a:off x="1967" y="3997"/>
                  <a:ext cx="13" cy="20"/>
                </a:xfrm>
                <a:custGeom>
                  <a:avLst/>
                  <a:gdLst>
                    <a:gd name="T0" fmla="*/ 13 w 13"/>
                    <a:gd name="T1" fmla="*/ 20 h 20"/>
                    <a:gd name="T2" fmla="*/ 11 w 13"/>
                    <a:gd name="T3" fmla="*/ 6 h 20"/>
                    <a:gd name="T4" fmla="*/ 0 w 13"/>
                    <a:gd name="T5" fmla="*/ 0 h 20"/>
                    <a:gd name="T6" fmla="*/ 1 w 13"/>
                    <a:gd name="T7" fmla="*/ 14 h 20"/>
                    <a:gd name="T8" fmla="*/ 13 w 13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0"/>
                    <a:gd name="T17" fmla="*/ 13 w 13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0">
                      <a:moveTo>
                        <a:pt x="13" y="20"/>
                      </a:move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5" name="Line 3233"/>
                <p:cNvSpPr>
                  <a:spLocks noChangeShapeType="1"/>
                </p:cNvSpPr>
                <p:nvPr/>
              </p:nvSpPr>
              <p:spPr bwMode="auto">
                <a:xfrm flipH="1" flipV="1">
                  <a:off x="1978" y="4003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6" name="Line 3234"/>
                <p:cNvSpPr>
                  <a:spLocks noChangeShapeType="1"/>
                </p:cNvSpPr>
                <p:nvPr/>
              </p:nvSpPr>
              <p:spPr bwMode="auto">
                <a:xfrm flipH="1" flipV="1">
                  <a:off x="1967" y="3997"/>
                  <a:ext cx="11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7" name="Line 3235"/>
                <p:cNvSpPr>
                  <a:spLocks noChangeShapeType="1"/>
                </p:cNvSpPr>
                <p:nvPr/>
              </p:nvSpPr>
              <p:spPr bwMode="auto">
                <a:xfrm>
                  <a:off x="1967" y="3997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8" name="Line 3236"/>
                <p:cNvSpPr>
                  <a:spLocks noChangeShapeType="1"/>
                </p:cNvSpPr>
                <p:nvPr/>
              </p:nvSpPr>
              <p:spPr bwMode="auto">
                <a:xfrm>
                  <a:off x="1968" y="4011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9" name="Rectangle 3237"/>
                <p:cNvSpPr>
                  <a:spLocks noChangeArrowheads="1"/>
                </p:cNvSpPr>
                <p:nvPr/>
              </p:nvSpPr>
              <p:spPr bwMode="auto">
                <a:xfrm>
                  <a:off x="1985" y="3972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0" name="Rectangle 3238"/>
                <p:cNvSpPr>
                  <a:spLocks noChangeArrowheads="1"/>
                </p:cNvSpPr>
                <p:nvPr/>
              </p:nvSpPr>
              <p:spPr bwMode="auto">
                <a:xfrm>
                  <a:off x="1985" y="3972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451" name="Rectangle 3239"/>
                <p:cNvSpPr>
                  <a:spLocks noChangeArrowheads="1"/>
                </p:cNvSpPr>
                <p:nvPr/>
              </p:nvSpPr>
              <p:spPr bwMode="auto">
                <a:xfrm>
                  <a:off x="1771" y="3919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2" name="Rectangle 3240"/>
                <p:cNvSpPr>
                  <a:spLocks noChangeArrowheads="1"/>
                </p:cNvSpPr>
                <p:nvPr/>
              </p:nvSpPr>
              <p:spPr bwMode="auto">
                <a:xfrm>
                  <a:off x="1771" y="3919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453" name="Rectangle 3241"/>
                <p:cNvSpPr>
                  <a:spLocks noChangeArrowheads="1"/>
                </p:cNvSpPr>
                <p:nvPr/>
              </p:nvSpPr>
              <p:spPr bwMode="auto">
                <a:xfrm>
                  <a:off x="1942" y="399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4" name="Rectangle 3242"/>
                <p:cNvSpPr>
                  <a:spLocks noChangeArrowheads="1"/>
                </p:cNvSpPr>
                <p:nvPr/>
              </p:nvSpPr>
              <p:spPr bwMode="auto">
                <a:xfrm>
                  <a:off x="1942" y="399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455" name="Rectangle 3243"/>
                <p:cNvSpPr>
                  <a:spLocks noChangeArrowheads="1"/>
                </p:cNvSpPr>
                <p:nvPr/>
              </p:nvSpPr>
              <p:spPr bwMode="auto">
                <a:xfrm>
                  <a:off x="1920" y="389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6" name="Rectangle 3244"/>
                <p:cNvSpPr>
                  <a:spLocks noChangeArrowheads="1"/>
                </p:cNvSpPr>
                <p:nvPr/>
              </p:nvSpPr>
              <p:spPr bwMode="auto">
                <a:xfrm>
                  <a:off x="1920" y="389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457" name="Line 3245"/>
                <p:cNvSpPr>
                  <a:spLocks noChangeShapeType="1"/>
                </p:cNvSpPr>
                <p:nvPr/>
              </p:nvSpPr>
              <p:spPr bwMode="auto">
                <a:xfrm flipV="1">
                  <a:off x="2083" y="2456"/>
                  <a:ext cx="2139" cy="15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58" name="Rectangle 3246"/>
                <p:cNvSpPr>
                  <a:spLocks noChangeArrowheads="1"/>
                </p:cNvSpPr>
                <p:nvPr/>
              </p:nvSpPr>
              <p:spPr bwMode="auto">
                <a:xfrm>
                  <a:off x="4212" y="248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9" name="Rectangle 3247"/>
                <p:cNvSpPr>
                  <a:spLocks noChangeArrowheads="1"/>
                </p:cNvSpPr>
                <p:nvPr/>
              </p:nvSpPr>
              <p:spPr bwMode="auto">
                <a:xfrm>
                  <a:off x="4212" y="248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460" name="Line 3248"/>
                <p:cNvSpPr>
                  <a:spLocks noChangeShapeType="1"/>
                </p:cNvSpPr>
                <p:nvPr/>
              </p:nvSpPr>
              <p:spPr bwMode="auto">
                <a:xfrm flipV="1">
                  <a:off x="2036" y="2926"/>
                  <a:ext cx="460" cy="109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1" name="Freeform 3249"/>
                <p:cNvSpPr>
                  <a:spLocks/>
                </p:cNvSpPr>
                <p:nvPr/>
              </p:nvSpPr>
              <p:spPr bwMode="auto">
                <a:xfrm>
                  <a:off x="2481" y="2926"/>
                  <a:ext cx="19" cy="17"/>
                </a:xfrm>
                <a:custGeom>
                  <a:avLst/>
                  <a:gdLst>
                    <a:gd name="T0" fmla="*/ 19 w 19"/>
                    <a:gd name="T1" fmla="*/ 17 h 17"/>
                    <a:gd name="T2" fmla="*/ 0 w 19"/>
                    <a:gd name="T3" fmla="*/ 10 h 17"/>
                    <a:gd name="T4" fmla="*/ 15 w 19"/>
                    <a:gd name="T5" fmla="*/ 0 h 17"/>
                    <a:gd name="T6" fmla="*/ 19 w 19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7"/>
                    <a:gd name="T14" fmla="*/ 19 w 19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7">
                      <a:moveTo>
                        <a:pt x="19" y="17"/>
                      </a:moveTo>
                      <a:lnTo>
                        <a:pt x="0" y="10"/>
                      </a:lnTo>
                      <a:lnTo>
                        <a:pt x="15" y="0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2" name="Line 3250"/>
                <p:cNvSpPr>
                  <a:spLocks noChangeShapeType="1"/>
                </p:cNvSpPr>
                <p:nvPr/>
              </p:nvSpPr>
              <p:spPr bwMode="auto">
                <a:xfrm flipH="1" flipV="1">
                  <a:off x="2481" y="2936"/>
                  <a:ext cx="19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3" name="Line 3251"/>
                <p:cNvSpPr>
                  <a:spLocks noChangeShapeType="1"/>
                </p:cNvSpPr>
                <p:nvPr/>
              </p:nvSpPr>
              <p:spPr bwMode="auto">
                <a:xfrm flipV="1">
                  <a:off x="2481" y="2926"/>
                  <a:ext cx="15" cy="1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4" name="Line 3252"/>
                <p:cNvSpPr>
                  <a:spLocks noChangeShapeType="1"/>
                </p:cNvSpPr>
                <p:nvPr/>
              </p:nvSpPr>
              <p:spPr bwMode="auto">
                <a:xfrm>
                  <a:off x="2496" y="2926"/>
                  <a:ext cx="4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5" name="Rectangle 3253"/>
                <p:cNvSpPr>
                  <a:spLocks noChangeArrowheads="1"/>
                </p:cNvSpPr>
                <p:nvPr/>
              </p:nvSpPr>
              <p:spPr bwMode="auto">
                <a:xfrm>
                  <a:off x="3478" y="1276"/>
                  <a:ext cx="211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Line 3254"/>
                <p:cNvSpPr>
                  <a:spLocks noChangeShapeType="1"/>
                </p:cNvSpPr>
                <p:nvPr/>
              </p:nvSpPr>
              <p:spPr bwMode="auto">
                <a:xfrm>
                  <a:off x="3480" y="1278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7" name="Line 3255"/>
                <p:cNvSpPr>
                  <a:spLocks noChangeShapeType="1"/>
                </p:cNvSpPr>
                <p:nvPr/>
              </p:nvSpPr>
              <p:spPr bwMode="auto">
                <a:xfrm>
                  <a:off x="3481" y="1278"/>
                  <a:ext cx="2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8" name="Line 3256"/>
                <p:cNvSpPr>
                  <a:spLocks noChangeShapeType="1"/>
                </p:cNvSpPr>
                <p:nvPr/>
              </p:nvSpPr>
              <p:spPr bwMode="auto">
                <a:xfrm>
                  <a:off x="3478" y="1276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9" name="Line 3257"/>
                <p:cNvSpPr>
                  <a:spLocks noChangeShapeType="1"/>
                </p:cNvSpPr>
                <p:nvPr/>
              </p:nvSpPr>
              <p:spPr bwMode="auto">
                <a:xfrm>
                  <a:off x="3480" y="1276"/>
                  <a:ext cx="2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0" name="Line 3258"/>
                <p:cNvSpPr>
                  <a:spLocks noChangeShapeType="1"/>
                </p:cNvSpPr>
                <p:nvPr/>
              </p:nvSpPr>
              <p:spPr bwMode="auto">
                <a:xfrm>
                  <a:off x="3480" y="1337"/>
                  <a:ext cx="2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Line 3259"/>
                <p:cNvSpPr>
                  <a:spLocks noChangeShapeType="1"/>
                </p:cNvSpPr>
                <p:nvPr/>
              </p:nvSpPr>
              <p:spPr bwMode="auto">
                <a:xfrm>
                  <a:off x="3688" y="1278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Line 3260"/>
                <p:cNvSpPr>
                  <a:spLocks noChangeShapeType="1"/>
                </p:cNvSpPr>
                <p:nvPr/>
              </p:nvSpPr>
              <p:spPr bwMode="auto">
                <a:xfrm>
                  <a:off x="3478" y="1338"/>
                  <a:ext cx="21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3" name="Line 3261"/>
                <p:cNvSpPr>
                  <a:spLocks noChangeShapeType="1"/>
                </p:cNvSpPr>
                <p:nvPr/>
              </p:nvSpPr>
              <p:spPr bwMode="auto">
                <a:xfrm>
                  <a:off x="3689" y="1276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Rectangle 3262"/>
                <p:cNvSpPr>
                  <a:spLocks noChangeArrowheads="1"/>
                </p:cNvSpPr>
                <p:nvPr/>
              </p:nvSpPr>
              <p:spPr bwMode="auto">
                <a:xfrm>
                  <a:off x="3486" y="1282"/>
                  <a:ext cx="21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ccp.nmr.Nmr.ResidueProb</a:t>
                  </a:r>
                  <a:endParaRPr lang="en-US"/>
                </a:p>
              </p:txBody>
            </p:sp>
            <p:sp>
              <p:nvSpPr>
                <p:cNvPr id="16475" name="Line 3263"/>
                <p:cNvSpPr>
                  <a:spLocks noChangeShapeType="1"/>
                </p:cNvSpPr>
                <p:nvPr/>
              </p:nvSpPr>
              <p:spPr bwMode="auto">
                <a:xfrm>
                  <a:off x="3483" y="1302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6" name="Line 3264"/>
                <p:cNvSpPr>
                  <a:spLocks noChangeShapeType="1"/>
                </p:cNvSpPr>
                <p:nvPr/>
              </p:nvSpPr>
              <p:spPr bwMode="auto">
                <a:xfrm>
                  <a:off x="3483" y="1304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7" name="Line 3265"/>
                <p:cNvSpPr>
                  <a:spLocks noChangeShapeType="1"/>
                </p:cNvSpPr>
                <p:nvPr/>
              </p:nvSpPr>
              <p:spPr bwMode="auto">
                <a:xfrm>
                  <a:off x="3483" y="1312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8" name="Line 3266"/>
                <p:cNvSpPr>
                  <a:spLocks noChangeShapeType="1"/>
                </p:cNvSpPr>
                <p:nvPr/>
              </p:nvSpPr>
              <p:spPr bwMode="auto">
                <a:xfrm>
                  <a:off x="3483" y="1313"/>
                  <a:ext cx="20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9" name="Line 3267"/>
                <p:cNvSpPr>
                  <a:spLocks noChangeShapeType="1"/>
                </p:cNvSpPr>
                <p:nvPr/>
              </p:nvSpPr>
              <p:spPr bwMode="auto">
                <a:xfrm flipH="1">
                  <a:off x="3251" y="1338"/>
                  <a:ext cx="312" cy="4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0" name="Rectangle 3268"/>
                <p:cNvSpPr>
                  <a:spLocks noChangeArrowheads="1"/>
                </p:cNvSpPr>
                <p:nvPr/>
              </p:nvSpPr>
              <p:spPr bwMode="auto">
                <a:xfrm>
                  <a:off x="3277" y="1774"/>
                  <a:ext cx="84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1" name="Rectangle 3269"/>
                <p:cNvSpPr>
                  <a:spLocks noChangeArrowheads="1"/>
                </p:cNvSpPr>
                <p:nvPr/>
              </p:nvSpPr>
              <p:spPr bwMode="auto">
                <a:xfrm>
                  <a:off x="3277" y="1773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+possibility</a:t>
                  </a:r>
                  <a:endParaRPr lang="en-US"/>
                </a:p>
              </p:txBody>
            </p:sp>
            <p:sp>
              <p:nvSpPr>
                <p:cNvPr id="16482" name="Rectangle 3270"/>
                <p:cNvSpPr>
                  <a:spLocks noChangeArrowheads="1"/>
                </p:cNvSpPr>
                <p:nvPr/>
              </p:nvSpPr>
              <p:spPr bwMode="auto">
                <a:xfrm>
                  <a:off x="3568" y="136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3" name="Rectangle 3271"/>
                <p:cNvSpPr>
                  <a:spLocks noChangeArrowheads="1"/>
                </p:cNvSpPr>
                <p:nvPr/>
              </p:nvSpPr>
              <p:spPr bwMode="auto">
                <a:xfrm>
                  <a:off x="3568" y="136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484" name="Rectangle 3272"/>
                <p:cNvSpPr>
                  <a:spLocks noChangeArrowheads="1"/>
                </p:cNvSpPr>
                <p:nvPr/>
              </p:nvSpPr>
              <p:spPr bwMode="auto">
                <a:xfrm>
                  <a:off x="3234" y="1752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5" name="Rectangle 3273"/>
                <p:cNvSpPr>
                  <a:spLocks noChangeArrowheads="1"/>
                </p:cNvSpPr>
                <p:nvPr/>
              </p:nvSpPr>
              <p:spPr bwMode="auto">
                <a:xfrm>
                  <a:off x="3234" y="1752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486" name="Rectangle 3274"/>
                <p:cNvSpPr>
                  <a:spLocks noChangeArrowheads="1"/>
                </p:cNvSpPr>
                <p:nvPr/>
              </p:nvSpPr>
              <p:spPr bwMode="auto">
                <a:xfrm>
                  <a:off x="3516" y="1090"/>
                  <a:ext cx="248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7" name="Line 3275"/>
                <p:cNvSpPr>
                  <a:spLocks noChangeShapeType="1"/>
                </p:cNvSpPr>
                <p:nvPr/>
              </p:nvSpPr>
              <p:spPr bwMode="auto">
                <a:xfrm>
                  <a:off x="3517" y="109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8" name="Line 3276"/>
                <p:cNvSpPr>
                  <a:spLocks noChangeShapeType="1"/>
                </p:cNvSpPr>
                <p:nvPr/>
              </p:nvSpPr>
              <p:spPr bwMode="auto">
                <a:xfrm>
                  <a:off x="3518" y="1091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89" name="Line 3277"/>
                <p:cNvSpPr>
                  <a:spLocks noChangeShapeType="1"/>
                </p:cNvSpPr>
                <p:nvPr/>
              </p:nvSpPr>
              <p:spPr bwMode="auto">
                <a:xfrm>
                  <a:off x="3516" y="109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0" name="Line 3278"/>
                <p:cNvSpPr>
                  <a:spLocks noChangeShapeType="1"/>
                </p:cNvSpPr>
                <p:nvPr/>
              </p:nvSpPr>
              <p:spPr bwMode="auto">
                <a:xfrm>
                  <a:off x="3517" y="1090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1" name="Line 3279"/>
                <p:cNvSpPr>
                  <a:spLocks noChangeShapeType="1"/>
                </p:cNvSpPr>
                <p:nvPr/>
              </p:nvSpPr>
              <p:spPr bwMode="auto">
                <a:xfrm>
                  <a:off x="3517" y="1151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2" name="Line 3280"/>
                <p:cNvSpPr>
                  <a:spLocks noChangeShapeType="1"/>
                </p:cNvSpPr>
                <p:nvPr/>
              </p:nvSpPr>
              <p:spPr bwMode="auto">
                <a:xfrm>
                  <a:off x="3762" y="109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3" name="Line 3281"/>
                <p:cNvSpPr>
                  <a:spLocks noChangeShapeType="1"/>
                </p:cNvSpPr>
                <p:nvPr/>
              </p:nvSpPr>
              <p:spPr bwMode="auto">
                <a:xfrm>
                  <a:off x="3516" y="1152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4" name="Line 3282"/>
                <p:cNvSpPr>
                  <a:spLocks noChangeShapeType="1"/>
                </p:cNvSpPr>
                <p:nvPr/>
              </p:nvSpPr>
              <p:spPr bwMode="auto">
                <a:xfrm>
                  <a:off x="3764" y="109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5" name="Rectangle 3283"/>
                <p:cNvSpPr>
                  <a:spLocks noChangeArrowheads="1"/>
                </p:cNvSpPr>
                <p:nvPr/>
              </p:nvSpPr>
              <p:spPr bwMode="auto">
                <a:xfrm>
                  <a:off x="3523" y="1096"/>
                  <a:ext cx="25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ccp.nmr.Nmr.ResidueTypeProb</a:t>
                  </a:r>
                  <a:endParaRPr lang="en-US"/>
                </a:p>
              </p:txBody>
            </p:sp>
            <p:sp>
              <p:nvSpPr>
                <p:cNvPr id="16496" name="Line 3284"/>
                <p:cNvSpPr>
                  <a:spLocks noChangeShapeType="1"/>
                </p:cNvSpPr>
                <p:nvPr/>
              </p:nvSpPr>
              <p:spPr bwMode="auto">
                <a:xfrm>
                  <a:off x="3520" y="1116"/>
                  <a:ext cx="2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7" name="Line 3285"/>
                <p:cNvSpPr>
                  <a:spLocks noChangeShapeType="1"/>
                </p:cNvSpPr>
                <p:nvPr/>
              </p:nvSpPr>
              <p:spPr bwMode="auto">
                <a:xfrm>
                  <a:off x="3520" y="1118"/>
                  <a:ext cx="2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8" name="Line 3286"/>
                <p:cNvSpPr>
                  <a:spLocks noChangeShapeType="1"/>
                </p:cNvSpPr>
                <p:nvPr/>
              </p:nvSpPr>
              <p:spPr bwMode="auto">
                <a:xfrm>
                  <a:off x="3520" y="1126"/>
                  <a:ext cx="2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99" name="Line 3287"/>
                <p:cNvSpPr>
                  <a:spLocks noChangeShapeType="1"/>
                </p:cNvSpPr>
                <p:nvPr/>
              </p:nvSpPr>
              <p:spPr bwMode="auto">
                <a:xfrm>
                  <a:off x="3520" y="1127"/>
                  <a:ext cx="2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0" name="Line 3288"/>
                <p:cNvSpPr>
                  <a:spLocks noChangeShapeType="1"/>
                </p:cNvSpPr>
                <p:nvPr/>
              </p:nvSpPr>
              <p:spPr bwMode="auto">
                <a:xfrm>
                  <a:off x="378" y="1121"/>
                  <a:ext cx="313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1" name="Rectangle 3289"/>
                <p:cNvSpPr>
                  <a:spLocks noChangeArrowheads="1"/>
                </p:cNvSpPr>
                <p:nvPr/>
              </p:nvSpPr>
              <p:spPr bwMode="auto">
                <a:xfrm>
                  <a:off x="397" y="1140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Rectangle 3290"/>
                <p:cNvSpPr>
                  <a:spLocks noChangeArrowheads="1"/>
                </p:cNvSpPr>
                <p:nvPr/>
              </p:nvSpPr>
              <p:spPr bwMode="auto">
                <a:xfrm>
                  <a:off x="397" y="1140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+possibility</a:t>
                  </a:r>
                  <a:endParaRPr lang="en-US"/>
                </a:p>
              </p:txBody>
            </p:sp>
            <p:sp>
              <p:nvSpPr>
                <p:cNvPr id="16503" name="Rectangle 3291"/>
                <p:cNvSpPr>
                  <a:spLocks noChangeArrowheads="1"/>
                </p:cNvSpPr>
                <p:nvPr/>
              </p:nvSpPr>
              <p:spPr bwMode="auto">
                <a:xfrm>
                  <a:off x="1782" y="120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Rectangle 3292"/>
                <p:cNvSpPr>
                  <a:spLocks noChangeArrowheads="1"/>
                </p:cNvSpPr>
                <p:nvPr/>
              </p:nvSpPr>
              <p:spPr bwMode="auto">
                <a:xfrm>
                  <a:off x="1782" y="120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505" name="Rectangle 3293"/>
                <p:cNvSpPr>
                  <a:spLocks noChangeArrowheads="1"/>
                </p:cNvSpPr>
                <p:nvPr/>
              </p:nvSpPr>
              <p:spPr bwMode="auto">
                <a:xfrm>
                  <a:off x="3491" y="114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6" name="Rectangle 3294"/>
                <p:cNvSpPr>
                  <a:spLocks noChangeArrowheads="1"/>
                </p:cNvSpPr>
                <p:nvPr/>
              </p:nvSpPr>
              <p:spPr bwMode="auto">
                <a:xfrm>
                  <a:off x="3491" y="11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07" name="Rectangle 3295"/>
                <p:cNvSpPr>
                  <a:spLocks noChangeArrowheads="1"/>
                </p:cNvSpPr>
                <p:nvPr/>
              </p:nvSpPr>
              <p:spPr bwMode="auto">
                <a:xfrm>
                  <a:off x="3689" y="4104"/>
                  <a:ext cx="199" cy="173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8" name="Line 3296"/>
                <p:cNvSpPr>
                  <a:spLocks noChangeShapeType="1"/>
                </p:cNvSpPr>
                <p:nvPr/>
              </p:nvSpPr>
              <p:spPr bwMode="auto">
                <a:xfrm>
                  <a:off x="3690" y="4105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09" name="Line 3297"/>
                <p:cNvSpPr>
                  <a:spLocks noChangeShapeType="1"/>
                </p:cNvSpPr>
                <p:nvPr/>
              </p:nvSpPr>
              <p:spPr bwMode="auto">
                <a:xfrm>
                  <a:off x="3692" y="4105"/>
                  <a:ext cx="19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0" name="Line 3298"/>
                <p:cNvSpPr>
                  <a:spLocks noChangeShapeType="1"/>
                </p:cNvSpPr>
                <p:nvPr/>
              </p:nvSpPr>
              <p:spPr bwMode="auto">
                <a:xfrm>
                  <a:off x="3689" y="4104"/>
                  <a:ext cx="1" cy="173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1" name="Line 3299"/>
                <p:cNvSpPr>
                  <a:spLocks noChangeShapeType="1"/>
                </p:cNvSpPr>
                <p:nvPr/>
              </p:nvSpPr>
              <p:spPr bwMode="auto">
                <a:xfrm>
                  <a:off x="3690" y="4104"/>
                  <a:ext cx="19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2" name="Line 3300"/>
                <p:cNvSpPr>
                  <a:spLocks noChangeShapeType="1"/>
                </p:cNvSpPr>
                <p:nvPr/>
              </p:nvSpPr>
              <p:spPr bwMode="auto">
                <a:xfrm>
                  <a:off x="3690" y="4276"/>
                  <a:ext cx="19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3" name="Line 3301"/>
                <p:cNvSpPr>
                  <a:spLocks noChangeShapeType="1"/>
                </p:cNvSpPr>
                <p:nvPr/>
              </p:nvSpPr>
              <p:spPr bwMode="auto">
                <a:xfrm>
                  <a:off x="3886" y="4105"/>
                  <a:ext cx="1" cy="1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4" name="Line 3302"/>
                <p:cNvSpPr>
                  <a:spLocks noChangeShapeType="1"/>
                </p:cNvSpPr>
                <p:nvPr/>
              </p:nvSpPr>
              <p:spPr bwMode="auto">
                <a:xfrm>
                  <a:off x="3689" y="4277"/>
                  <a:ext cx="19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5" name="Line 3303"/>
                <p:cNvSpPr>
                  <a:spLocks noChangeShapeType="1"/>
                </p:cNvSpPr>
                <p:nvPr/>
              </p:nvSpPr>
              <p:spPr bwMode="auto">
                <a:xfrm>
                  <a:off x="3888" y="4104"/>
                  <a:ext cx="1" cy="173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16" name="Rectangle 3304"/>
                <p:cNvSpPr>
                  <a:spLocks noChangeArrowheads="1"/>
                </p:cNvSpPr>
                <p:nvPr/>
              </p:nvSpPr>
              <p:spPr bwMode="auto">
                <a:xfrm>
                  <a:off x="3698" y="4110"/>
                  <a:ext cx="2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ccp.nmr.Nmr.Resonance</a:t>
                  </a:r>
                  <a:endParaRPr lang="en-US"/>
                </a:p>
              </p:txBody>
            </p:sp>
            <p:sp>
              <p:nvSpPr>
                <p:cNvPr id="16517" name="Rectangle 3305"/>
                <p:cNvSpPr>
                  <a:spLocks noChangeArrowheads="1"/>
                </p:cNvSpPr>
                <p:nvPr/>
              </p:nvSpPr>
              <p:spPr bwMode="auto">
                <a:xfrm>
                  <a:off x="3694" y="4135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518" name="Rectangle 3306"/>
                <p:cNvSpPr>
                  <a:spLocks noChangeArrowheads="1"/>
                </p:cNvSpPr>
                <p:nvPr/>
              </p:nvSpPr>
              <p:spPr bwMode="auto">
                <a:xfrm>
                  <a:off x="3694" y="4154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6519" name="Rectangle 3307"/>
                <p:cNvSpPr>
                  <a:spLocks noChangeArrowheads="1"/>
                </p:cNvSpPr>
                <p:nvPr/>
              </p:nvSpPr>
              <p:spPr bwMode="auto">
                <a:xfrm>
                  <a:off x="3694" y="4174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+assignNames: Word</a:t>
                  </a:r>
                  <a:endParaRPr lang="en-US"/>
                </a:p>
              </p:txBody>
            </p:sp>
            <p:sp>
              <p:nvSpPr>
                <p:cNvPr id="16520" name="Rectangle 3308"/>
                <p:cNvSpPr>
                  <a:spLocks noChangeArrowheads="1"/>
                </p:cNvSpPr>
                <p:nvPr/>
              </p:nvSpPr>
              <p:spPr bwMode="auto">
                <a:xfrm>
                  <a:off x="3694" y="4194"/>
                  <a:ext cx="1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+isotopeCode: Word</a:t>
                  </a:r>
                  <a:endParaRPr lang="en-US"/>
                </a:p>
              </p:txBody>
            </p:sp>
            <p:sp>
              <p:nvSpPr>
                <p:cNvPr id="16521" name="Rectangle 3309"/>
                <p:cNvSpPr>
                  <a:spLocks noChangeArrowheads="1"/>
                </p:cNvSpPr>
                <p:nvPr/>
              </p:nvSpPr>
              <p:spPr bwMode="auto">
                <a:xfrm>
                  <a:off x="3694" y="4214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6522" name="Line 3310"/>
                <p:cNvSpPr>
                  <a:spLocks noChangeShapeType="1"/>
                </p:cNvSpPr>
                <p:nvPr/>
              </p:nvSpPr>
              <p:spPr bwMode="auto">
                <a:xfrm>
                  <a:off x="3694" y="4130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3" name="Line 3311"/>
                <p:cNvSpPr>
                  <a:spLocks noChangeShapeType="1"/>
                </p:cNvSpPr>
                <p:nvPr/>
              </p:nvSpPr>
              <p:spPr bwMode="auto">
                <a:xfrm>
                  <a:off x="3694" y="4131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4" name="Rectangle 3312"/>
                <p:cNvSpPr>
                  <a:spLocks noChangeArrowheads="1"/>
                </p:cNvSpPr>
                <p:nvPr/>
              </p:nvSpPr>
              <p:spPr bwMode="auto">
                <a:xfrm>
                  <a:off x="3694" y="4244"/>
                  <a:ext cx="10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+getIsotope()</a:t>
                  </a:r>
                  <a:endParaRPr lang="en-US"/>
                </a:p>
              </p:txBody>
            </p:sp>
            <p:sp>
              <p:nvSpPr>
                <p:cNvPr id="16525" name="Line 3313"/>
                <p:cNvSpPr>
                  <a:spLocks noChangeShapeType="1"/>
                </p:cNvSpPr>
                <p:nvPr/>
              </p:nvSpPr>
              <p:spPr bwMode="auto">
                <a:xfrm>
                  <a:off x="3694" y="4239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6" name="Line 3314"/>
                <p:cNvSpPr>
                  <a:spLocks noChangeShapeType="1"/>
                </p:cNvSpPr>
                <p:nvPr/>
              </p:nvSpPr>
              <p:spPr bwMode="auto">
                <a:xfrm>
                  <a:off x="3694" y="4240"/>
                  <a:ext cx="18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7" name="Line 3315"/>
                <p:cNvSpPr>
                  <a:spLocks noChangeShapeType="1"/>
                </p:cNvSpPr>
                <p:nvPr/>
              </p:nvSpPr>
              <p:spPr bwMode="auto">
                <a:xfrm>
                  <a:off x="3888" y="4277"/>
                  <a:ext cx="13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8" name="Line 3316"/>
                <p:cNvSpPr>
                  <a:spLocks noChangeShapeType="1"/>
                </p:cNvSpPr>
                <p:nvPr/>
              </p:nvSpPr>
              <p:spPr bwMode="auto">
                <a:xfrm>
                  <a:off x="4024" y="427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29" name="Line 3317"/>
                <p:cNvSpPr>
                  <a:spLocks noChangeShapeType="1"/>
                </p:cNvSpPr>
                <p:nvPr/>
              </p:nvSpPr>
              <p:spPr bwMode="auto">
                <a:xfrm flipH="1">
                  <a:off x="3888" y="4339"/>
                  <a:ext cx="13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0" name="Line 3318"/>
                <p:cNvSpPr>
                  <a:spLocks noChangeShapeType="1"/>
                </p:cNvSpPr>
                <p:nvPr/>
              </p:nvSpPr>
              <p:spPr bwMode="auto">
                <a:xfrm flipV="1">
                  <a:off x="3888" y="427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1" name="Rectangle 3319"/>
                <p:cNvSpPr>
                  <a:spLocks noChangeArrowheads="1"/>
                </p:cNvSpPr>
                <p:nvPr/>
              </p:nvSpPr>
              <p:spPr bwMode="auto">
                <a:xfrm>
                  <a:off x="3906" y="4296"/>
                  <a:ext cx="12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Rectangle 3320"/>
                <p:cNvSpPr>
                  <a:spLocks noChangeArrowheads="1"/>
                </p:cNvSpPr>
                <p:nvPr/>
              </p:nvSpPr>
              <p:spPr bwMode="auto">
                <a:xfrm>
                  <a:off x="3906" y="4296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+covalentlyBound</a:t>
                  </a:r>
                  <a:endParaRPr lang="en-US"/>
                </a:p>
              </p:txBody>
            </p:sp>
            <p:sp>
              <p:nvSpPr>
                <p:cNvPr id="16533" name="Rectangle 3321"/>
                <p:cNvSpPr>
                  <a:spLocks noChangeArrowheads="1"/>
                </p:cNvSpPr>
                <p:nvPr/>
              </p:nvSpPr>
              <p:spPr bwMode="auto">
                <a:xfrm>
                  <a:off x="3745" y="4296"/>
                  <a:ext cx="126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4" name="Rectangle 3322"/>
                <p:cNvSpPr>
                  <a:spLocks noChangeArrowheads="1"/>
                </p:cNvSpPr>
                <p:nvPr/>
              </p:nvSpPr>
              <p:spPr bwMode="auto">
                <a:xfrm>
                  <a:off x="3745" y="4296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+covalentlyBound</a:t>
                  </a:r>
                  <a:endParaRPr lang="en-US"/>
                </a:p>
              </p:txBody>
            </p:sp>
            <p:sp>
              <p:nvSpPr>
                <p:cNvPr id="16535" name="Rectangle 3323"/>
                <p:cNvSpPr>
                  <a:spLocks noChangeArrowheads="1"/>
                </p:cNvSpPr>
                <p:nvPr/>
              </p:nvSpPr>
              <p:spPr bwMode="auto">
                <a:xfrm>
                  <a:off x="3906" y="424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Rectangle 3324"/>
                <p:cNvSpPr>
                  <a:spLocks noChangeArrowheads="1"/>
                </p:cNvSpPr>
                <p:nvPr/>
              </p:nvSpPr>
              <p:spPr bwMode="auto">
                <a:xfrm>
                  <a:off x="3906" y="42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37" name="Rectangle 3325"/>
                <p:cNvSpPr>
                  <a:spLocks noChangeArrowheads="1"/>
                </p:cNvSpPr>
                <p:nvPr/>
              </p:nvSpPr>
              <p:spPr bwMode="auto">
                <a:xfrm>
                  <a:off x="3906" y="429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Rectangle 3326"/>
                <p:cNvSpPr>
                  <a:spLocks noChangeArrowheads="1"/>
                </p:cNvSpPr>
                <p:nvPr/>
              </p:nvSpPr>
              <p:spPr bwMode="auto">
                <a:xfrm>
                  <a:off x="3906" y="429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39" name="Line 3327"/>
                <p:cNvSpPr>
                  <a:spLocks noChangeShapeType="1"/>
                </p:cNvSpPr>
                <p:nvPr/>
              </p:nvSpPr>
              <p:spPr bwMode="auto">
                <a:xfrm flipV="1">
                  <a:off x="3809" y="1760"/>
                  <a:ext cx="561" cy="23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0" name="Rectangle 3328"/>
                <p:cNvSpPr>
                  <a:spLocks noChangeArrowheads="1"/>
                </p:cNvSpPr>
                <p:nvPr/>
              </p:nvSpPr>
              <p:spPr bwMode="auto">
                <a:xfrm>
                  <a:off x="3790" y="406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Rectangle 3329"/>
                <p:cNvSpPr>
                  <a:spLocks noChangeArrowheads="1"/>
                </p:cNvSpPr>
                <p:nvPr/>
              </p:nvSpPr>
              <p:spPr bwMode="auto">
                <a:xfrm>
                  <a:off x="3790" y="406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42" name="Rectangle 3330"/>
                <p:cNvSpPr>
                  <a:spLocks noChangeArrowheads="1"/>
                </p:cNvSpPr>
                <p:nvPr/>
              </p:nvSpPr>
              <p:spPr bwMode="auto">
                <a:xfrm>
                  <a:off x="4384" y="178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Rectangle 3331"/>
                <p:cNvSpPr>
                  <a:spLocks noChangeArrowheads="1"/>
                </p:cNvSpPr>
                <p:nvPr/>
              </p:nvSpPr>
              <p:spPr bwMode="auto">
                <a:xfrm>
                  <a:off x="4384" y="178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44" name="Line 3332"/>
                <p:cNvSpPr>
                  <a:spLocks noChangeShapeType="1"/>
                </p:cNvSpPr>
                <p:nvPr/>
              </p:nvSpPr>
              <p:spPr bwMode="auto">
                <a:xfrm>
                  <a:off x="787" y="3404"/>
                  <a:ext cx="2902" cy="7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45" name="Rectangle 3333"/>
                <p:cNvSpPr>
                  <a:spLocks noChangeArrowheads="1"/>
                </p:cNvSpPr>
                <p:nvPr/>
              </p:nvSpPr>
              <p:spPr bwMode="auto">
                <a:xfrm>
                  <a:off x="810" y="3372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Rectangle 3334"/>
                <p:cNvSpPr>
                  <a:spLocks noChangeArrowheads="1"/>
                </p:cNvSpPr>
                <p:nvPr/>
              </p:nvSpPr>
              <p:spPr bwMode="auto">
                <a:xfrm>
                  <a:off x="810" y="337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47" name="Rectangle 3335"/>
                <p:cNvSpPr>
                  <a:spLocks noChangeArrowheads="1"/>
                </p:cNvSpPr>
                <p:nvPr/>
              </p:nvSpPr>
              <p:spPr bwMode="auto">
                <a:xfrm>
                  <a:off x="3654" y="417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Rectangle 3336"/>
                <p:cNvSpPr>
                  <a:spLocks noChangeArrowheads="1"/>
                </p:cNvSpPr>
                <p:nvPr/>
              </p:nvSpPr>
              <p:spPr bwMode="auto">
                <a:xfrm>
                  <a:off x="3654" y="417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549" name="Line 3337"/>
                <p:cNvSpPr>
                  <a:spLocks noChangeShapeType="1"/>
                </p:cNvSpPr>
                <p:nvPr/>
              </p:nvSpPr>
              <p:spPr bwMode="auto">
                <a:xfrm>
                  <a:off x="1127" y="2839"/>
                  <a:ext cx="2562" cy="130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0" name="Rectangle 3338"/>
                <p:cNvSpPr>
                  <a:spLocks noChangeArrowheads="1"/>
                </p:cNvSpPr>
                <p:nvPr/>
              </p:nvSpPr>
              <p:spPr bwMode="auto">
                <a:xfrm>
                  <a:off x="1152" y="283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Rectangle 3339"/>
                <p:cNvSpPr>
                  <a:spLocks noChangeArrowheads="1"/>
                </p:cNvSpPr>
                <p:nvPr/>
              </p:nvSpPr>
              <p:spPr bwMode="auto">
                <a:xfrm>
                  <a:off x="1152" y="283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52" name="Rectangle 3340"/>
                <p:cNvSpPr>
                  <a:spLocks noChangeArrowheads="1"/>
                </p:cNvSpPr>
                <p:nvPr/>
              </p:nvSpPr>
              <p:spPr bwMode="auto">
                <a:xfrm>
                  <a:off x="3652" y="414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Rectangle 3341"/>
                <p:cNvSpPr>
                  <a:spLocks noChangeArrowheads="1"/>
                </p:cNvSpPr>
                <p:nvPr/>
              </p:nvSpPr>
              <p:spPr bwMode="auto">
                <a:xfrm>
                  <a:off x="3652" y="414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554" name="Line 3342"/>
                <p:cNvSpPr>
                  <a:spLocks noChangeShapeType="1"/>
                </p:cNvSpPr>
                <p:nvPr/>
              </p:nvSpPr>
              <p:spPr bwMode="auto">
                <a:xfrm>
                  <a:off x="2049" y="3347"/>
                  <a:ext cx="1640" cy="79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55" name="Rectangle 3343"/>
                <p:cNvSpPr>
                  <a:spLocks noChangeArrowheads="1"/>
                </p:cNvSpPr>
                <p:nvPr/>
              </p:nvSpPr>
              <p:spPr bwMode="auto">
                <a:xfrm>
                  <a:off x="2073" y="3339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Rectangle 3344"/>
                <p:cNvSpPr>
                  <a:spLocks noChangeArrowheads="1"/>
                </p:cNvSpPr>
                <p:nvPr/>
              </p:nvSpPr>
              <p:spPr bwMode="auto">
                <a:xfrm>
                  <a:off x="2073" y="333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57" name="Rectangle 3345"/>
                <p:cNvSpPr>
                  <a:spLocks noChangeArrowheads="1"/>
                </p:cNvSpPr>
                <p:nvPr/>
              </p:nvSpPr>
              <p:spPr bwMode="auto">
                <a:xfrm>
                  <a:off x="3658" y="415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Rectangle 3346"/>
                <p:cNvSpPr>
                  <a:spLocks noChangeArrowheads="1"/>
                </p:cNvSpPr>
                <p:nvPr/>
              </p:nvSpPr>
              <p:spPr bwMode="auto">
                <a:xfrm>
                  <a:off x="3658" y="415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59" name="Line 3347"/>
                <p:cNvSpPr>
                  <a:spLocks noChangeShapeType="1"/>
                </p:cNvSpPr>
                <p:nvPr/>
              </p:nvSpPr>
              <p:spPr bwMode="auto">
                <a:xfrm>
                  <a:off x="1482" y="3709"/>
                  <a:ext cx="2207" cy="4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0" name="Rectangle 3348"/>
                <p:cNvSpPr>
                  <a:spLocks noChangeArrowheads="1"/>
                </p:cNvSpPr>
                <p:nvPr/>
              </p:nvSpPr>
              <p:spPr bwMode="auto">
                <a:xfrm>
                  <a:off x="1504" y="367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Rectangle 3349"/>
                <p:cNvSpPr>
                  <a:spLocks noChangeArrowheads="1"/>
                </p:cNvSpPr>
                <p:nvPr/>
              </p:nvSpPr>
              <p:spPr bwMode="auto">
                <a:xfrm>
                  <a:off x="1504" y="367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62" name="Rectangle 3350"/>
                <p:cNvSpPr>
                  <a:spLocks noChangeArrowheads="1"/>
                </p:cNvSpPr>
                <p:nvPr/>
              </p:nvSpPr>
              <p:spPr bwMode="auto">
                <a:xfrm>
                  <a:off x="3654" y="418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Rectangle 3351"/>
                <p:cNvSpPr>
                  <a:spLocks noChangeArrowheads="1"/>
                </p:cNvSpPr>
                <p:nvPr/>
              </p:nvSpPr>
              <p:spPr bwMode="auto">
                <a:xfrm>
                  <a:off x="3654" y="418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564" name="Line 3352"/>
                <p:cNvSpPr>
                  <a:spLocks noChangeShapeType="1"/>
                </p:cNvSpPr>
                <p:nvPr/>
              </p:nvSpPr>
              <p:spPr bwMode="auto">
                <a:xfrm>
                  <a:off x="1755" y="4019"/>
                  <a:ext cx="1934" cy="1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65" name="Rectangle 3353"/>
                <p:cNvSpPr>
                  <a:spLocks noChangeArrowheads="1"/>
                </p:cNvSpPr>
                <p:nvPr/>
              </p:nvSpPr>
              <p:spPr bwMode="auto">
                <a:xfrm>
                  <a:off x="1775" y="398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6" name="Rectangle 3354"/>
                <p:cNvSpPr>
                  <a:spLocks noChangeArrowheads="1"/>
                </p:cNvSpPr>
                <p:nvPr/>
              </p:nvSpPr>
              <p:spPr bwMode="auto">
                <a:xfrm>
                  <a:off x="1775" y="398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67" name="Rectangle 3355"/>
                <p:cNvSpPr>
                  <a:spLocks noChangeArrowheads="1"/>
                </p:cNvSpPr>
                <p:nvPr/>
              </p:nvSpPr>
              <p:spPr bwMode="auto">
                <a:xfrm>
                  <a:off x="3657" y="419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8" name="Rectangle 3356"/>
                <p:cNvSpPr>
                  <a:spLocks noChangeArrowheads="1"/>
                </p:cNvSpPr>
                <p:nvPr/>
              </p:nvSpPr>
              <p:spPr bwMode="auto">
                <a:xfrm>
                  <a:off x="3657" y="419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569" name="Line 3357"/>
                <p:cNvSpPr>
                  <a:spLocks noChangeShapeType="1"/>
                </p:cNvSpPr>
                <p:nvPr/>
              </p:nvSpPr>
              <p:spPr bwMode="auto">
                <a:xfrm>
                  <a:off x="1147" y="3690"/>
                  <a:ext cx="2542" cy="48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0" name="Rectangle 3358"/>
                <p:cNvSpPr>
                  <a:spLocks noChangeArrowheads="1"/>
                </p:cNvSpPr>
                <p:nvPr/>
              </p:nvSpPr>
              <p:spPr bwMode="auto">
                <a:xfrm>
                  <a:off x="1169" y="365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1" name="Rectangle 3359"/>
                <p:cNvSpPr>
                  <a:spLocks noChangeArrowheads="1"/>
                </p:cNvSpPr>
                <p:nvPr/>
              </p:nvSpPr>
              <p:spPr bwMode="auto">
                <a:xfrm>
                  <a:off x="1169" y="365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72" name="Rectangle 3360"/>
                <p:cNvSpPr>
                  <a:spLocks noChangeArrowheads="1"/>
                </p:cNvSpPr>
                <p:nvPr/>
              </p:nvSpPr>
              <p:spPr bwMode="auto">
                <a:xfrm>
                  <a:off x="3654" y="418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3" name="Rectangle 3361"/>
                <p:cNvSpPr>
                  <a:spLocks noChangeArrowheads="1"/>
                </p:cNvSpPr>
                <p:nvPr/>
              </p:nvSpPr>
              <p:spPr bwMode="auto">
                <a:xfrm>
                  <a:off x="3654" y="418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574" name="Line 3362"/>
                <p:cNvSpPr>
                  <a:spLocks noChangeShapeType="1"/>
                </p:cNvSpPr>
                <p:nvPr/>
              </p:nvSpPr>
              <p:spPr bwMode="auto">
                <a:xfrm>
                  <a:off x="403" y="3327"/>
                  <a:ext cx="3286" cy="8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75" name="Rectangle 3363"/>
                <p:cNvSpPr>
                  <a:spLocks noChangeArrowheads="1"/>
                </p:cNvSpPr>
                <p:nvPr/>
              </p:nvSpPr>
              <p:spPr bwMode="auto">
                <a:xfrm>
                  <a:off x="425" y="3295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6" name="Rectangle 3364"/>
                <p:cNvSpPr>
                  <a:spLocks noChangeArrowheads="1"/>
                </p:cNvSpPr>
                <p:nvPr/>
              </p:nvSpPr>
              <p:spPr bwMode="auto">
                <a:xfrm>
                  <a:off x="425" y="329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77" name="Rectangle 3365"/>
                <p:cNvSpPr>
                  <a:spLocks noChangeArrowheads="1"/>
                </p:cNvSpPr>
                <p:nvPr/>
              </p:nvSpPr>
              <p:spPr bwMode="auto">
                <a:xfrm>
                  <a:off x="3654" y="417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8" name="Rectangle 3366"/>
                <p:cNvSpPr>
                  <a:spLocks noChangeArrowheads="1"/>
                </p:cNvSpPr>
                <p:nvPr/>
              </p:nvSpPr>
              <p:spPr bwMode="auto">
                <a:xfrm>
                  <a:off x="3654" y="417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579" name="Line 3367"/>
                <p:cNvSpPr>
                  <a:spLocks noChangeShapeType="1"/>
                </p:cNvSpPr>
                <p:nvPr/>
              </p:nvSpPr>
              <p:spPr bwMode="auto">
                <a:xfrm>
                  <a:off x="1941" y="3873"/>
                  <a:ext cx="1748" cy="3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0" name="Rectangle 3368"/>
                <p:cNvSpPr>
                  <a:spLocks noChangeArrowheads="1"/>
                </p:cNvSpPr>
                <p:nvPr/>
              </p:nvSpPr>
              <p:spPr bwMode="auto">
                <a:xfrm>
                  <a:off x="1962" y="3840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1" name="Rectangle 3369"/>
                <p:cNvSpPr>
                  <a:spLocks noChangeArrowheads="1"/>
                </p:cNvSpPr>
                <p:nvPr/>
              </p:nvSpPr>
              <p:spPr bwMode="auto">
                <a:xfrm>
                  <a:off x="1962" y="383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82" name="Rectangle 3370"/>
                <p:cNvSpPr>
                  <a:spLocks noChangeArrowheads="1"/>
                </p:cNvSpPr>
                <p:nvPr/>
              </p:nvSpPr>
              <p:spPr bwMode="auto">
                <a:xfrm>
                  <a:off x="3656" y="418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3" name="Rectangle 3371"/>
                <p:cNvSpPr>
                  <a:spLocks noChangeArrowheads="1"/>
                </p:cNvSpPr>
                <p:nvPr/>
              </p:nvSpPr>
              <p:spPr bwMode="auto">
                <a:xfrm>
                  <a:off x="3656" y="418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584" name="Line 3372"/>
                <p:cNvSpPr>
                  <a:spLocks noChangeShapeType="1"/>
                </p:cNvSpPr>
                <p:nvPr/>
              </p:nvSpPr>
              <p:spPr bwMode="auto">
                <a:xfrm>
                  <a:off x="2005" y="3570"/>
                  <a:ext cx="1684" cy="58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85" name="Rectangle 3373"/>
                <p:cNvSpPr>
                  <a:spLocks noChangeArrowheads="1"/>
                </p:cNvSpPr>
                <p:nvPr/>
              </p:nvSpPr>
              <p:spPr bwMode="auto">
                <a:xfrm>
                  <a:off x="2029" y="355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6" name="Rectangle 3374"/>
                <p:cNvSpPr>
                  <a:spLocks noChangeArrowheads="1"/>
                </p:cNvSpPr>
                <p:nvPr/>
              </p:nvSpPr>
              <p:spPr bwMode="auto">
                <a:xfrm>
                  <a:off x="2029" y="355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87" name="Rectangle 3375"/>
                <p:cNvSpPr>
                  <a:spLocks noChangeArrowheads="1"/>
                </p:cNvSpPr>
                <p:nvPr/>
              </p:nvSpPr>
              <p:spPr bwMode="auto">
                <a:xfrm>
                  <a:off x="3653" y="416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8" name="Rectangle 3376"/>
                <p:cNvSpPr>
                  <a:spLocks noChangeArrowheads="1"/>
                </p:cNvSpPr>
                <p:nvPr/>
              </p:nvSpPr>
              <p:spPr bwMode="auto">
                <a:xfrm>
                  <a:off x="3653" y="416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6589" name="Line 3377"/>
                <p:cNvSpPr>
                  <a:spLocks noChangeShapeType="1"/>
                </p:cNvSpPr>
                <p:nvPr/>
              </p:nvSpPr>
              <p:spPr bwMode="auto">
                <a:xfrm flipH="1">
                  <a:off x="3888" y="2851"/>
                  <a:ext cx="1476" cy="12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0" name="Rectangle 3378"/>
                <p:cNvSpPr>
                  <a:spLocks noChangeArrowheads="1"/>
                </p:cNvSpPr>
                <p:nvPr/>
              </p:nvSpPr>
              <p:spPr bwMode="auto">
                <a:xfrm>
                  <a:off x="5362" y="2877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1" name="Rectangle 3379"/>
                <p:cNvSpPr>
                  <a:spLocks noChangeArrowheads="1"/>
                </p:cNvSpPr>
                <p:nvPr/>
              </p:nvSpPr>
              <p:spPr bwMode="auto">
                <a:xfrm>
                  <a:off x="5362" y="287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92" name="Rectangle 3380"/>
                <p:cNvSpPr>
                  <a:spLocks noChangeArrowheads="1"/>
                </p:cNvSpPr>
                <p:nvPr/>
              </p:nvSpPr>
              <p:spPr bwMode="auto">
                <a:xfrm>
                  <a:off x="3890" y="4062"/>
                  <a:ext cx="2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3" name="Rectangle 3381"/>
                <p:cNvSpPr>
                  <a:spLocks noChangeArrowheads="1"/>
                </p:cNvSpPr>
                <p:nvPr/>
              </p:nvSpPr>
              <p:spPr bwMode="auto">
                <a:xfrm>
                  <a:off x="3890" y="4061"/>
                  <a:ext cx="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2..*</a:t>
                  </a:r>
                  <a:endParaRPr lang="en-US"/>
                </a:p>
              </p:txBody>
            </p:sp>
            <p:sp>
              <p:nvSpPr>
                <p:cNvPr id="16594" name="Line 3382"/>
                <p:cNvSpPr>
                  <a:spLocks noChangeShapeType="1"/>
                </p:cNvSpPr>
                <p:nvPr/>
              </p:nvSpPr>
              <p:spPr bwMode="auto">
                <a:xfrm flipH="1">
                  <a:off x="3873" y="2616"/>
                  <a:ext cx="1454" cy="14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95" name="Rectangle 3383"/>
                <p:cNvSpPr>
                  <a:spLocks noChangeArrowheads="1"/>
                </p:cNvSpPr>
                <p:nvPr/>
              </p:nvSpPr>
              <p:spPr bwMode="auto">
                <a:xfrm>
                  <a:off x="5327" y="2642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6" name="Rectangle 3384"/>
                <p:cNvSpPr>
                  <a:spLocks noChangeArrowheads="1"/>
                </p:cNvSpPr>
                <p:nvPr/>
              </p:nvSpPr>
              <p:spPr bwMode="auto">
                <a:xfrm>
                  <a:off x="5327" y="264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597" name="Rectangle 3385"/>
                <p:cNvSpPr>
                  <a:spLocks noChangeArrowheads="1"/>
                </p:cNvSpPr>
                <p:nvPr/>
              </p:nvSpPr>
              <p:spPr bwMode="auto">
                <a:xfrm>
                  <a:off x="3860" y="405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8" name="Rectangle 3386"/>
                <p:cNvSpPr>
                  <a:spLocks noChangeArrowheads="1"/>
                </p:cNvSpPr>
                <p:nvPr/>
              </p:nvSpPr>
              <p:spPr bwMode="auto">
                <a:xfrm>
                  <a:off x="3860" y="405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599" name="Line 3387"/>
                <p:cNvSpPr>
                  <a:spLocks noChangeShapeType="1"/>
                </p:cNvSpPr>
                <p:nvPr/>
              </p:nvSpPr>
              <p:spPr bwMode="auto">
                <a:xfrm flipH="1">
                  <a:off x="3795" y="1189"/>
                  <a:ext cx="225" cy="29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0" name="Freeform 3388"/>
                <p:cNvSpPr>
                  <a:spLocks/>
                </p:cNvSpPr>
                <p:nvPr/>
              </p:nvSpPr>
              <p:spPr bwMode="auto">
                <a:xfrm>
                  <a:off x="4013" y="1189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0 w 12"/>
                    <a:gd name="T3" fmla="*/ 13 h 25"/>
                    <a:gd name="T4" fmla="*/ 5 w 12"/>
                    <a:gd name="T5" fmla="*/ 25 h 25"/>
                    <a:gd name="T6" fmla="*/ 12 w 12"/>
                    <a:gd name="T7" fmla="*/ 13 h 25"/>
                    <a:gd name="T8" fmla="*/ 7 w 12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5"/>
                    <a:gd name="T17" fmla="*/ 12 w 12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5">
                      <a:moveTo>
                        <a:pt x="7" y="0"/>
                      </a:moveTo>
                      <a:lnTo>
                        <a:pt x="0" y="13"/>
                      </a:lnTo>
                      <a:lnTo>
                        <a:pt x="5" y="25"/>
                      </a:lnTo>
                      <a:lnTo>
                        <a:pt x="12" y="1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1" name="Line 3389"/>
                <p:cNvSpPr>
                  <a:spLocks noChangeShapeType="1"/>
                </p:cNvSpPr>
                <p:nvPr/>
              </p:nvSpPr>
              <p:spPr bwMode="auto">
                <a:xfrm flipH="1">
                  <a:off x="4013" y="1189"/>
                  <a:ext cx="7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2" name="Line 3390"/>
                <p:cNvSpPr>
                  <a:spLocks noChangeShapeType="1"/>
                </p:cNvSpPr>
                <p:nvPr/>
              </p:nvSpPr>
              <p:spPr bwMode="auto">
                <a:xfrm>
                  <a:off x="4013" y="1202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3" name="Line 3391"/>
                <p:cNvSpPr>
                  <a:spLocks noChangeShapeType="1"/>
                </p:cNvSpPr>
                <p:nvPr/>
              </p:nvSpPr>
              <p:spPr bwMode="auto">
                <a:xfrm flipV="1">
                  <a:off x="4018" y="1202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4" name="Line 3392"/>
                <p:cNvSpPr>
                  <a:spLocks noChangeShapeType="1"/>
                </p:cNvSpPr>
                <p:nvPr/>
              </p:nvSpPr>
              <p:spPr bwMode="auto">
                <a:xfrm flipH="1" flipV="1">
                  <a:off x="4020" y="1189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05" name="Rectangle 3393"/>
                <p:cNvSpPr>
                  <a:spLocks noChangeArrowheads="1"/>
                </p:cNvSpPr>
                <p:nvPr/>
              </p:nvSpPr>
              <p:spPr bwMode="auto">
                <a:xfrm>
                  <a:off x="4038" y="120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6" name="Rectangle 3394"/>
                <p:cNvSpPr>
                  <a:spLocks noChangeArrowheads="1"/>
                </p:cNvSpPr>
                <p:nvPr/>
              </p:nvSpPr>
              <p:spPr bwMode="auto">
                <a:xfrm>
                  <a:off x="4038" y="120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607" name="Rectangle 3395"/>
                <p:cNvSpPr>
                  <a:spLocks noChangeArrowheads="1"/>
                </p:cNvSpPr>
                <p:nvPr/>
              </p:nvSpPr>
              <p:spPr bwMode="auto">
                <a:xfrm>
                  <a:off x="3771" y="406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8" name="Rectangle 3396"/>
                <p:cNvSpPr>
                  <a:spLocks noChangeArrowheads="1"/>
                </p:cNvSpPr>
                <p:nvPr/>
              </p:nvSpPr>
              <p:spPr bwMode="auto">
                <a:xfrm>
                  <a:off x="3771" y="406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609" name="Rectangle 3397"/>
                <p:cNvSpPr>
                  <a:spLocks noChangeArrowheads="1"/>
                </p:cNvSpPr>
                <p:nvPr/>
              </p:nvSpPr>
              <p:spPr bwMode="auto">
                <a:xfrm>
                  <a:off x="4570" y="1301"/>
                  <a:ext cx="248" cy="298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0" name="Line 3398"/>
                <p:cNvSpPr>
                  <a:spLocks noChangeShapeType="1"/>
                </p:cNvSpPr>
                <p:nvPr/>
              </p:nvSpPr>
              <p:spPr bwMode="auto">
                <a:xfrm>
                  <a:off x="4571" y="1302"/>
                  <a:ext cx="1" cy="295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1" name="Line 3399"/>
                <p:cNvSpPr>
                  <a:spLocks noChangeShapeType="1"/>
                </p:cNvSpPr>
                <p:nvPr/>
              </p:nvSpPr>
              <p:spPr bwMode="auto">
                <a:xfrm>
                  <a:off x="4572" y="1302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2" name="Line 3400"/>
                <p:cNvSpPr>
                  <a:spLocks noChangeShapeType="1"/>
                </p:cNvSpPr>
                <p:nvPr/>
              </p:nvSpPr>
              <p:spPr bwMode="auto">
                <a:xfrm>
                  <a:off x="4570" y="1301"/>
                  <a:ext cx="1" cy="298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3" name="Line 3401"/>
                <p:cNvSpPr>
                  <a:spLocks noChangeShapeType="1"/>
                </p:cNvSpPr>
                <p:nvPr/>
              </p:nvSpPr>
              <p:spPr bwMode="auto">
                <a:xfrm>
                  <a:off x="4571" y="1301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4" name="Line 3402"/>
                <p:cNvSpPr>
                  <a:spLocks noChangeShapeType="1"/>
                </p:cNvSpPr>
                <p:nvPr/>
              </p:nvSpPr>
              <p:spPr bwMode="auto">
                <a:xfrm>
                  <a:off x="4571" y="1597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5" name="Line 3403"/>
                <p:cNvSpPr>
                  <a:spLocks noChangeShapeType="1"/>
                </p:cNvSpPr>
                <p:nvPr/>
              </p:nvSpPr>
              <p:spPr bwMode="auto">
                <a:xfrm>
                  <a:off x="4816" y="1302"/>
                  <a:ext cx="1" cy="295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6" name="Line 3404"/>
                <p:cNvSpPr>
                  <a:spLocks noChangeShapeType="1"/>
                </p:cNvSpPr>
                <p:nvPr/>
              </p:nvSpPr>
              <p:spPr bwMode="auto">
                <a:xfrm>
                  <a:off x="4570" y="1599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7" name="Line 3405"/>
                <p:cNvSpPr>
                  <a:spLocks noChangeShapeType="1"/>
                </p:cNvSpPr>
                <p:nvPr/>
              </p:nvSpPr>
              <p:spPr bwMode="auto">
                <a:xfrm>
                  <a:off x="4818" y="1301"/>
                  <a:ext cx="1" cy="298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18" name="Rectangle 3406"/>
                <p:cNvSpPr>
                  <a:spLocks noChangeArrowheads="1"/>
                </p:cNvSpPr>
                <p:nvPr/>
              </p:nvSpPr>
              <p:spPr bwMode="auto">
                <a:xfrm>
                  <a:off x="4579" y="1307"/>
                  <a:ext cx="2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ccp.nmr.Nmr.ResonanceGroup</a:t>
                  </a:r>
                  <a:endParaRPr lang="en-US"/>
                </a:p>
              </p:txBody>
            </p:sp>
            <p:sp>
              <p:nvSpPr>
                <p:cNvPr id="16619" name="Rectangle 3407"/>
                <p:cNvSpPr>
                  <a:spLocks noChangeArrowheads="1"/>
                </p:cNvSpPr>
                <p:nvPr/>
              </p:nvSpPr>
              <p:spPr bwMode="auto">
                <a:xfrm>
                  <a:off x="4575" y="1332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620" name="Rectangle 3408"/>
                <p:cNvSpPr>
                  <a:spLocks noChangeArrowheads="1"/>
                </p:cNvSpPr>
                <p:nvPr/>
              </p:nvSpPr>
              <p:spPr bwMode="auto">
                <a:xfrm>
                  <a:off x="4575" y="1352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6621" name="Rectangle 3409"/>
                <p:cNvSpPr>
                  <a:spLocks noChangeArrowheads="1"/>
                </p:cNvSpPr>
                <p:nvPr/>
              </p:nvSpPr>
              <p:spPr bwMode="auto">
                <a:xfrm>
                  <a:off x="4575" y="1372"/>
                  <a:ext cx="1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+molType: MolType</a:t>
                  </a:r>
                  <a:endParaRPr lang="en-US"/>
                </a:p>
              </p:txBody>
            </p:sp>
            <p:sp>
              <p:nvSpPr>
                <p:cNvPr id="16622" name="Rectangle 3410"/>
                <p:cNvSpPr>
                  <a:spLocks noChangeArrowheads="1"/>
                </p:cNvSpPr>
                <p:nvPr/>
              </p:nvSpPr>
              <p:spPr bwMode="auto">
                <a:xfrm>
                  <a:off x="4575" y="1391"/>
                  <a:ext cx="1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+ccpCode: LongWord</a:t>
                  </a:r>
                  <a:endParaRPr lang="en-US"/>
                </a:p>
              </p:txBody>
            </p:sp>
            <p:sp>
              <p:nvSpPr>
                <p:cNvPr id="16623" name="Rectangle 3411"/>
                <p:cNvSpPr>
                  <a:spLocks noChangeArrowheads="1"/>
                </p:cNvSpPr>
                <p:nvPr/>
              </p:nvSpPr>
              <p:spPr bwMode="auto">
                <a:xfrm>
                  <a:off x="4575" y="1411"/>
                  <a:ext cx="20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+linking: ChemCompLinking</a:t>
                  </a:r>
                  <a:endParaRPr lang="en-US"/>
                </a:p>
              </p:txBody>
            </p:sp>
            <p:sp>
              <p:nvSpPr>
                <p:cNvPr id="16624" name="Rectangle 3412"/>
                <p:cNvSpPr>
                  <a:spLocks noChangeArrowheads="1"/>
                </p:cNvSpPr>
                <p:nvPr/>
              </p:nvSpPr>
              <p:spPr bwMode="auto">
                <a:xfrm>
                  <a:off x="4575" y="1431"/>
                  <a:ext cx="12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+descriptor: Line</a:t>
                  </a:r>
                  <a:endParaRPr lang="en-US"/>
                </a:p>
              </p:txBody>
            </p:sp>
            <p:sp>
              <p:nvSpPr>
                <p:cNvPr id="16625" name="Rectangle 3413"/>
                <p:cNvSpPr>
                  <a:spLocks noChangeArrowheads="1"/>
                </p:cNvSpPr>
                <p:nvPr/>
              </p:nvSpPr>
              <p:spPr bwMode="auto">
                <a:xfrm>
                  <a:off x="4575" y="1451"/>
                  <a:ext cx="2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+secStrucCode: SecStrucCode</a:t>
                  </a:r>
                  <a:endParaRPr lang="en-US"/>
                </a:p>
              </p:txBody>
            </p:sp>
            <p:sp>
              <p:nvSpPr>
                <p:cNvPr id="16626" name="Rectangle 3414"/>
                <p:cNvSpPr>
                  <a:spLocks noChangeArrowheads="1"/>
                </p:cNvSpPr>
                <p:nvPr/>
              </p:nvSpPr>
              <p:spPr bwMode="auto">
                <a:xfrm>
                  <a:off x="4575" y="1471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+clusterCode: Line</a:t>
                  </a:r>
                  <a:endParaRPr lang="en-US"/>
                </a:p>
              </p:txBody>
            </p:sp>
            <p:sp>
              <p:nvSpPr>
                <p:cNvPr id="16627" name="Rectangle 3415"/>
                <p:cNvSpPr>
                  <a:spLocks noChangeArrowheads="1"/>
                </p:cNvSpPr>
                <p:nvPr/>
              </p:nvSpPr>
              <p:spPr bwMode="auto">
                <a:xfrm>
                  <a:off x="4575" y="1491"/>
                  <a:ext cx="19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+isActive: Boolean = True</a:t>
                  </a:r>
                  <a:endParaRPr lang="en-US"/>
                </a:p>
              </p:txBody>
            </p:sp>
            <p:sp>
              <p:nvSpPr>
                <p:cNvPr id="16628" name="Rectangle 3416"/>
                <p:cNvSpPr>
                  <a:spLocks noChangeArrowheads="1"/>
                </p:cNvSpPr>
                <p:nvPr/>
              </p:nvSpPr>
              <p:spPr bwMode="auto">
                <a:xfrm>
                  <a:off x="4575" y="1511"/>
                  <a:ext cx="11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Page</a:t>
                  </a:r>
                  <a:endParaRPr lang="en-US"/>
                </a:p>
              </p:txBody>
            </p:sp>
            <p:sp>
              <p:nvSpPr>
                <p:cNvPr id="16629" name="Line 3417"/>
                <p:cNvSpPr>
                  <a:spLocks noChangeShapeType="1"/>
                </p:cNvSpPr>
                <p:nvPr/>
              </p:nvSpPr>
              <p:spPr bwMode="auto">
                <a:xfrm>
                  <a:off x="4575" y="1327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0" name="Line 3418"/>
                <p:cNvSpPr>
                  <a:spLocks noChangeShapeType="1"/>
                </p:cNvSpPr>
                <p:nvPr/>
              </p:nvSpPr>
              <p:spPr bwMode="auto">
                <a:xfrm>
                  <a:off x="4575" y="1328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31" name="Rectangle 3419"/>
                <p:cNvSpPr>
                  <a:spLocks noChangeArrowheads="1"/>
                </p:cNvSpPr>
                <p:nvPr/>
              </p:nvSpPr>
              <p:spPr bwMode="auto">
                <a:xfrm>
                  <a:off x="4575" y="1540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+getChemComp()</a:t>
                  </a:r>
                  <a:endParaRPr lang="en-US"/>
                </a:p>
              </p:txBody>
            </p:sp>
            <p:sp>
              <p:nvSpPr>
                <p:cNvPr id="16632" name="Rectangle 3420"/>
                <p:cNvSpPr>
                  <a:spLocks noChangeArrowheads="1"/>
                </p:cNvSpPr>
                <p:nvPr/>
              </p:nvSpPr>
              <p:spPr bwMode="auto">
                <a:xfrm>
                  <a:off x="4575" y="1560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+getChemCompVar()</a:t>
                  </a:r>
                  <a:endParaRPr lang="en-US"/>
                </a:p>
              </p:txBody>
            </p:sp>
          </p:grpSp>
          <p:grpSp>
            <p:nvGrpSpPr>
              <p:cNvPr id="15581" name="Group 3622"/>
              <p:cNvGrpSpPr>
                <a:grpSpLocks/>
              </p:cNvGrpSpPr>
              <p:nvPr/>
            </p:nvGrpSpPr>
            <p:grpSpPr bwMode="auto">
              <a:xfrm>
                <a:off x="600075" y="1336675"/>
                <a:ext cx="7558088" cy="5422900"/>
                <a:chOff x="378" y="842"/>
                <a:chExt cx="4761" cy="3416"/>
              </a:xfrm>
            </p:grpSpPr>
            <p:sp>
              <p:nvSpPr>
                <p:cNvPr id="16233" name="Line 3422"/>
                <p:cNvSpPr>
                  <a:spLocks noChangeShapeType="1"/>
                </p:cNvSpPr>
                <p:nvPr/>
              </p:nvSpPr>
              <p:spPr bwMode="auto">
                <a:xfrm>
                  <a:off x="4575" y="153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4" name="Line 3423"/>
                <p:cNvSpPr>
                  <a:spLocks noChangeShapeType="1"/>
                </p:cNvSpPr>
                <p:nvPr/>
              </p:nvSpPr>
              <p:spPr bwMode="auto">
                <a:xfrm>
                  <a:off x="4575" y="1537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5" name="Line 3424"/>
                <p:cNvSpPr>
                  <a:spLocks noChangeShapeType="1"/>
                </p:cNvSpPr>
                <p:nvPr/>
              </p:nvSpPr>
              <p:spPr bwMode="auto">
                <a:xfrm flipH="1" flipV="1">
                  <a:off x="3739" y="1152"/>
                  <a:ext cx="831" cy="2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6" name="Freeform 3425"/>
                <p:cNvSpPr>
                  <a:spLocks/>
                </p:cNvSpPr>
                <p:nvPr/>
              </p:nvSpPr>
              <p:spPr bwMode="auto">
                <a:xfrm>
                  <a:off x="4546" y="1402"/>
                  <a:ext cx="24" cy="12"/>
                </a:xfrm>
                <a:custGeom>
                  <a:avLst/>
                  <a:gdLst>
                    <a:gd name="T0" fmla="*/ 24 w 24"/>
                    <a:gd name="T1" fmla="*/ 9 h 12"/>
                    <a:gd name="T2" fmla="*/ 14 w 24"/>
                    <a:gd name="T3" fmla="*/ 0 h 12"/>
                    <a:gd name="T4" fmla="*/ 0 w 24"/>
                    <a:gd name="T5" fmla="*/ 2 h 12"/>
                    <a:gd name="T6" fmla="*/ 10 w 24"/>
                    <a:gd name="T7" fmla="*/ 12 h 12"/>
                    <a:gd name="T8" fmla="*/ 24 w 24"/>
                    <a:gd name="T9" fmla="*/ 9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24" y="9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12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7" name="Line 3426"/>
                <p:cNvSpPr>
                  <a:spLocks noChangeShapeType="1"/>
                </p:cNvSpPr>
                <p:nvPr/>
              </p:nvSpPr>
              <p:spPr bwMode="auto">
                <a:xfrm flipH="1" flipV="1">
                  <a:off x="4560" y="1402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8" name="Line 3427"/>
                <p:cNvSpPr>
                  <a:spLocks noChangeShapeType="1"/>
                </p:cNvSpPr>
                <p:nvPr/>
              </p:nvSpPr>
              <p:spPr bwMode="auto">
                <a:xfrm flipH="1">
                  <a:off x="4546" y="1402"/>
                  <a:ext cx="14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39" name="Line 3428"/>
                <p:cNvSpPr>
                  <a:spLocks noChangeShapeType="1"/>
                </p:cNvSpPr>
                <p:nvPr/>
              </p:nvSpPr>
              <p:spPr bwMode="auto">
                <a:xfrm>
                  <a:off x="4546" y="1404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0" name="Line 3429"/>
                <p:cNvSpPr>
                  <a:spLocks noChangeShapeType="1"/>
                </p:cNvSpPr>
                <p:nvPr/>
              </p:nvSpPr>
              <p:spPr bwMode="auto">
                <a:xfrm flipV="1">
                  <a:off x="4556" y="1411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1" name="Rectangle 3430"/>
                <p:cNvSpPr>
                  <a:spLocks noChangeArrowheads="1"/>
                </p:cNvSpPr>
                <p:nvPr/>
              </p:nvSpPr>
              <p:spPr bwMode="auto">
                <a:xfrm>
                  <a:off x="4534" y="142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2" name="Rectangle 3431"/>
                <p:cNvSpPr>
                  <a:spLocks noChangeArrowheads="1"/>
                </p:cNvSpPr>
                <p:nvPr/>
              </p:nvSpPr>
              <p:spPr bwMode="auto">
                <a:xfrm>
                  <a:off x="4534" y="142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243" name="Rectangle 3432"/>
                <p:cNvSpPr>
                  <a:spLocks noChangeArrowheads="1"/>
                </p:cNvSpPr>
                <p:nvPr/>
              </p:nvSpPr>
              <p:spPr bwMode="auto">
                <a:xfrm>
                  <a:off x="3762" y="114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4" name="Rectangle 3433"/>
                <p:cNvSpPr>
                  <a:spLocks noChangeArrowheads="1"/>
                </p:cNvSpPr>
                <p:nvPr/>
              </p:nvSpPr>
              <p:spPr bwMode="auto">
                <a:xfrm>
                  <a:off x="3762" y="114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45" name="Line 3434"/>
                <p:cNvSpPr>
                  <a:spLocks noChangeShapeType="1"/>
                </p:cNvSpPr>
                <p:nvPr/>
              </p:nvSpPr>
              <p:spPr bwMode="auto">
                <a:xfrm flipH="1" flipV="1">
                  <a:off x="3689" y="1321"/>
                  <a:ext cx="881" cy="1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6" name="Freeform 3435"/>
                <p:cNvSpPr>
                  <a:spLocks/>
                </p:cNvSpPr>
                <p:nvPr/>
              </p:nvSpPr>
              <p:spPr bwMode="auto">
                <a:xfrm>
                  <a:off x="4545" y="1426"/>
                  <a:ext cx="25" cy="13"/>
                </a:xfrm>
                <a:custGeom>
                  <a:avLst/>
                  <a:gdLst>
                    <a:gd name="T0" fmla="*/ 25 w 25"/>
                    <a:gd name="T1" fmla="*/ 8 h 13"/>
                    <a:gd name="T2" fmla="*/ 13 w 25"/>
                    <a:gd name="T3" fmla="*/ 0 h 13"/>
                    <a:gd name="T4" fmla="*/ 0 w 25"/>
                    <a:gd name="T5" fmla="*/ 4 h 13"/>
                    <a:gd name="T6" fmla="*/ 11 w 25"/>
                    <a:gd name="T7" fmla="*/ 13 h 13"/>
                    <a:gd name="T8" fmla="*/ 25 w 25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25" y="8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11" y="13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7" name="Line 3436"/>
                <p:cNvSpPr>
                  <a:spLocks noChangeShapeType="1"/>
                </p:cNvSpPr>
                <p:nvPr/>
              </p:nvSpPr>
              <p:spPr bwMode="auto">
                <a:xfrm flipH="1" flipV="1">
                  <a:off x="4558" y="1426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8" name="Line 3437"/>
                <p:cNvSpPr>
                  <a:spLocks noChangeShapeType="1"/>
                </p:cNvSpPr>
                <p:nvPr/>
              </p:nvSpPr>
              <p:spPr bwMode="auto">
                <a:xfrm flipH="1">
                  <a:off x="4545" y="1426"/>
                  <a:ext cx="13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49" name="Line 3438"/>
                <p:cNvSpPr>
                  <a:spLocks noChangeShapeType="1"/>
                </p:cNvSpPr>
                <p:nvPr/>
              </p:nvSpPr>
              <p:spPr bwMode="auto">
                <a:xfrm>
                  <a:off x="4545" y="1430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50" name="Line 3439"/>
                <p:cNvSpPr>
                  <a:spLocks noChangeShapeType="1"/>
                </p:cNvSpPr>
                <p:nvPr/>
              </p:nvSpPr>
              <p:spPr bwMode="auto">
                <a:xfrm flipV="1">
                  <a:off x="4556" y="1434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51" name="Rectangle 3440"/>
                <p:cNvSpPr>
                  <a:spLocks noChangeArrowheads="1"/>
                </p:cNvSpPr>
                <p:nvPr/>
              </p:nvSpPr>
              <p:spPr bwMode="auto">
                <a:xfrm>
                  <a:off x="4536" y="145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2" name="Rectangle 3441"/>
                <p:cNvSpPr>
                  <a:spLocks noChangeArrowheads="1"/>
                </p:cNvSpPr>
                <p:nvPr/>
              </p:nvSpPr>
              <p:spPr bwMode="auto">
                <a:xfrm>
                  <a:off x="4536" y="145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253" name="Rectangle 3442"/>
                <p:cNvSpPr>
                  <a:spLocks noChangeArrowheads="1"/>
                </p:cNvSpPr>
                <p:nvPr/>
              </p:nvSpPr>
              <p:spPr bwMode="auto">
                <a:xfrm>
                  <a:off x="3710" y="128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4" name="Rectangle 3443"/>
                <p:cNvSpPr>
                  <a:spLocks noChangeArrowheads="1"/>
                </p:cNvSpPr>
                <p:nvPr/>
              </p:nvSpPr>
              <p:spPr bwMode="auto">
                <a:xfrm>
                  <a:off x="3710" y="128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55" name="Line 3444"/>
                <p:cNvSpPr>
                  <a:spLocks noChangeShapeType="1"/>
                </p:cNvSpPr>
                <p:nvPr/>
              </p:nvSpPr>
              <p:spPr bwMode="auto">
                <a:xfrm flipH="1">
                  <a:off x="2685" y="1450"/>
                  <a:ext cx="1885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56" name="Rectangle 3445"/>
                <p:cNvSpPr>
                  <a:spLocks noChangeArrowheads="1"/>
                </p:cNvSpPr>
                <p:nvPr/>
              </p:nvSpPr>
              <p:spPr bwMode="auto">
                <a:xfrm>
                  <a:off x="4545" y="146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7" name="Rectangle 3446"/>
                <p:cNvSpPr>
                  <a:spLocks noChangeArrowheads="1"/>
                </p:cNvSpPr>
                <p:nvPr/>
              </p:nvSpPr>
              <p:spPr bwMode="auto">
                <a:xfrm>
                  <a:off x="4545" y="146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58" name="Rectangle 3447"/>
                <p:cNvSpPr>
                  <a:spLocks noChangeArrowheads="1"/>
                </p:cNvSpPr>
                <p:nvPr/>
              </p:nvSpPr>
              <p:spPr bwMode="auto">
                <a:xfrm>
                  <a:off x="2703" y="1419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9" name="Rectangle 3448"/>
                <p:cNvSpPr>
                  <a:spLocks noChangeArrowheads="1"/>
                </p:cNvSpPr>
                <p:nvPr/>
              </p:nvSpPr>
              <p:spPr bwMode="auto">
                <a:xfrm>
                  <a:off x="2703" y="141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60" name="Line 3449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132"/>
                  <a:ext cx="4192" cy="30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1" name="Line 3450"/>
                <p:cNvSpPr>
                  <a:spLocks noChangeShapeType="1"/>
                </p:cNvSpPr>
                <p:nvPr/>
              </p:nvSpPr>
              <p:spPr bwMode="auto">
                <a:xfrm flipH="1" flipV="1">
                  <a:off x="378" y="1132"/>
                  <a:ext cx="13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2" name="Line 3451"/>
                <p:cNvSpPr>
                  <a:spLocks noChangeShapeType="1"/>
                </p:cNvSpPr>
                <p:nvPr/>
              </p:nvSpPr>
              <p:spPr bwMode="auto">
                <a:xfrm flipV="1">
                  <a:off x="378" y="1127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3" name="Line 3452"/>
                <p:cNvSpPr>
                  <a:spLocks noChangeShapeType="1"/>
                </p:cNvSpPr>
                <p:nvPr/>
              </p:nvSpPr>
              <p:spPr bwMode="auto">
                <a:xfrm flipH="1" flipV="1">
                  <a:off x="1073" y="1278"/>
                  <a:ext cx="3497" cy="16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4" name="Line 3453"/>
                <p:cNvSpPr>
                  <a:spLocks noChangeShapeType="1"/>
                </p:cNvSpPr>
                <p:nvPr/>
              </p:nvSpPr>
              <p:spPr bwMode="auto">
                <a:xfrm flipH="1" flipV="1">
                  <a:off x="1073" y="1278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5" name="Line 3454"/>
                <p:cNvSpPr>
                  <a:spLocks noChangeShapeType="1"/>
                </p:cNvSpPr>
                <p:nvPr/>
              </p:nvSpPr>
              <p:spPr bwMode="auto">
                <a:xfrm flipV="1">
                  <a:off x="1073" y="1271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6" name="Line 3455"/>
                <p:cNvSpPr>
                  <a:spLocks noChangeShapeType="1"/>
                </p:cNvSpPr>
                <p:nvPr/>
              </p:nvSpPr>
              <p:spPr bwMode="auto">
                <a:xfrm flipV="1">
                  <a:off x="3280" y="1490"/>
                  <a:ext cx="1290" cy="4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67" name="Rectangle 3456"/>
                <p:cNvSpPr>
                  <a:spLocks noChangeArrowheads="1"/>
                </p:cNvSpPr>
                <p:nvPr/>
              </p:nvSpPr>
              <p:spPr bwMode="auto">
                <a:xfrm>
                  <a:off x="4551" y="151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8" name="Rectangle 3457"/>
                <p:cNvSpPr>
                  <a:spLocks noChangeArrowheads="1"/>
                </p:cNvSpPr>
                <p:nvPr/>
              </p:nvSpPr>
              <p:spPr bwMode="auto">
                <a:xfrm>
                  <a:off x="4551" y="151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69" name="Line 3458"/>
                <p:cNvSpPr>
                  <a:spLocks noChangeShapeType="1"/>
                </p:cNvSpPr>
                <p:nvPr/>
              </p:nvSpPr>
              <p:spPr bwMode="auto">
                <a:xfrm flipV="1">
                  <a:off x="3817" y="1599"/>
                  <a:ext cx="827" cy="250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0" name="Rectangle 3459"/>
                <p:cNvSpPr>
                  <a:spLocks noChangeArrowheads="1"/>
                </p:cNvSpPr>
                <p:nvPr/>
              </p:nvSpPr>
              <p:spPr bwMode="auto">
                <a:xfrm>
                  <a:off x="3798" y="4062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1" name="Rectangle 3460"/>
                <p:cNvSpPr>
                  <a:spLocks noChangeArrowheads="1"/>
                </p:cNvSpPr>
                <p:nvPr/>
              </p:nvSpPr>
              <p:spPr bwMode="auto">
                <a:xfrm>
                  <a:off x="3798" y="406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72" name="Line 3461"/>
                <p:cNvSpPr>
                  <a:spLocks noChangeShapeType="1"/>
                </p:cNvSpPr>
                <p:nvPr/>
              </p:nvSpPr>
              <p:spPr bwMode="auto">
                <a:xfrm>
                  <a:off x="4123" y="1186"/>
                  <a:ext cx="447" cy="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3" name="Freeform 3462"/>
                <p:cNvSpPr>
                  <a:spLocks/>
                </p:cNvSpPr>
                <p:nvPr/>
              </p:nvSpPr>
              <p:spPr bwMode="auto">
                <a:xfrm>
                  <a:off x="4123" y="1186"/>
                  <a:ext cx="22" cy="11"/>
                </a:xfrm>
                <a:custGeom>
                  <a:avLst/>
                  <a:gdLst>
                    <a:gd name="T0" fmla="*/ 0 w 22"/>
                    <a:gd name="T1" fmla="*/ 0 h 11"/>
                    <a:gd name="T2" fmla="*/ 9 w 22"/>
                    <a:gd name="T3" fmla="*/ 11 h 11"/>
                    <a:gd name="T4" fmla="*/ 22 w 22"/>
                    <a:gd name="T5" fmla="*/ 10 h 11"/>
                    <a:gd name="T6" fmla="*/ 14 w 22"/>
                    <a:gd name="T7" fmla="*/ 0 h 11"/>
                    <a:gd name="T8" fmla="*/ 0 w 2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1"/>
                    <a:gd name="T17" fmla="*/ 22 w 2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1">
                      <a:moveTo>
                        <a:pt x="0" y="0"/>
                      </a:moveTo>
                      <a:lnTo>
                        <a:pt x="9" y="11"/>
                      </a:lnTo>
                      <a:lnTo>
                        <a:pt x="22" y="1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4" name="Line 3463"/>
                <p:cNvSpPr>
                  <a:spLocks noChangeShapeType="1"/>
                </p:cNvSpPr>
                <p:nvPr/>
              </p:nvSpPr>
              <p:spPr bwMode="auto">
                <a:xfrm>
                  <a:off x="4123" y="1186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5" name="Line 3464"/>
                <p:cNvSpPr>
                  <a:spLocks noChangeShapeType="1"/>
                </p:cNvSpPr>
                <p:nvPr/>
              </p:nvSpPr>
              <p:spPr bwMode="auto">
                <a:xfrm flipV="1">
                  <a:off x="4132" y="1196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6" name="Line 3465"/>
                <p:cNvSpPr>
                  <a:spLocks noChangeShapeType="1"/>
                </p:cNvSpPr>
                <p:nvPr/>
              </p:nvSpPr>
              <p:spPr bwMode="auto">
                <a:xfrm flipH="1" flipV="1">
                  <a:off x="4137" y="1186"/>
                  <a:ext cx="8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7" name="Line 3466"/>
                <p:cNvSpPr>
                  <a:spLocks noChangeShapeType="1"/>
                </p:cNvSpPr>
                <p:nvPr/>
              </p:nvSpPr>
              <p:spPr bwMode="auto">
                <a:xfrm flipH="1">
                  <a:off x="4123" y="1186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78" name="Rectangle 3467"/>
                <p:cNvSpPr>
                  <a:spLocks noChangeArrowheads="1"/>
                </p:cNvSpPr>
                <p:nvPr/>
              </p:nvSpPr>
              <p:spPr bwMode="auto">
                <a:xfrm>
                  <a:off x="4148" y="115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9" name="Rectangle 3468"/>
                <p:cNvSpPr>
                  <a:spLocks noChangeArrowheads="1"/>
                </p:cNvSpPr>
                <p:nvPr/>
              </p:nvSpPr>
              <p:spPr bwMode="auto">
                <a:xfrm>
                  <a:off x="4148" y="115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280" name="Rectangle 3469"/>
                <p:cNvSpPr>
                  <a:spLocks noChangeArrowheads="1"/>
                </p:cNvSpPr>
                <p:nvPr/>
              </p:nvSpPr>
              <p:spPr bwMode="auto">
                <a:xfrm>
                  <a:off x="4539" y="1402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1" name="Rectangle 3470"/>
                <p:cNvSpPr>
                  <a:spLocks noChangeArrowheads="1"/>
                </p:cNvSpPr>
                <p:nvPr/>
              </p:nvSpPr>
              <p:spPr bwMode="auto">
                <a:xfrm>
                  <a:off x="4539" y="140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282" name="Rectangle 3471"/>
                <p:cNvSpPr>
                  <a:spLocks noChangeArrowheads="1"/>
                </p:cNvSpPr>
                <p:nvPr/>
              </p:nvSpPr>
              <p:spPr bwMode="auto">
                <a:xfrm>
                  <a:off x="4222" y="991"/>
                  <a:ext cx="273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3" name="Line 3472"/>
                <p:cNvSpPr>
                  <a:spLocks noChangeShapeType="1"/>
                </p:cNvSpPr>
                <p:nvPr/>
              </p:nvSpPr>
              <p:spPr bwMode="auto">
                <a:xfrm>
                  <a:off x="4224" y="99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4" name="Line 3473"/>
                <p:cNvSpPr>
                  <a:spLocks noChangeShapeType="1"/>
                </p:cNvSpPr>
                <p:nvPr/>
              </p:nvSpPr>
              <p:spPr bwMode="auto">
                <a:xfrm>
                  <a:off x="4225" y="992"/>
                  <a:ext cx="26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5" name="Line 3474"/>
                <p:cNvSpPr>
                  <a:spLocks noChangeShapeType="1"/>
                </p:cNvSpPr>
                <p:nvPr/>
              </p:nvSpPr>
              <p:spPr bwMode="auto">
                <a:xfrm>
                  <a:off x="4222" y="99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6" name="Line 3475"/>
                <p:cNvSpPr>
                  <a:spLocks noChangeShapeType="1"/>
                </p:cNvSpPr>
                <p:nvPr/>
              </p:nvSpPr>
              <p:spPr bwMode="auto">
                <a:xfrm>
                  <a:off x="4224" y="991"/>
                  <a:ext cx="271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7" name="Line 3476"/>
                <p:cNvSpPr>
                  <a:spLocks noChangeShapeType="1"/>
                </p:cNvSpPr>
                <p:nvPr/>
              </p:nvSpPr>
              <p:spPr bwMode="auto">
                <a:xfrm>
                  <a:off x="4224" y="1101"/>
                  <a:ext cx="27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8" name="Line 3477"/>
                <p:cNvSpPr>
                  <a:spLocks noChangeShapeType="1"/>
                </p:cNvSpPr>
                <p:nvPr/>
              </p:nvSpPr>
              <p:spPr bwMode="auto">
                <a:xfrm>
                  <a:off x="4494" y="992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89" name="Line 3478"/>
                <p:cNvSpPr>
                  <a:spLocks noChangeShapeType="1"/>
                </p:cNvSpPr>
                <p:nvPr/>
              </p:nvSpPr>
              <p:spPr bwMode="auto">
                <a:xfrm>
                  <a:off x="4222" y="1103"/>
                  <a:ext cx="27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0" name="Line 3479"/>
                <p:cNvSpPr>
                  <a:spLocks noChangeShapeType="1"/>
                </p:cNvSpPr>
                <p:nvPr/>
              </p:nvSpPr>
              <p:spPr bwMode="auto">
                <a:xfrm>
                  <a:off x="4495" y="991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1" name="Rectangle 3480"/>
                <p:cNvSpPr>
                  <a:spLocks noChangeArrowheads="1"/>
                </p:cNvSpPr>
                <p:nvPr/>
              </p:nvSpPr>
              <p:spPr bwMode="auto">
                <a:xfrm>
                  <a:off x="4227" y="997"/>
                  <a:ext cx="2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ccp.nmr.Nmr.ResonanceGroupProb</a:t>
                  </a:r>
                  <a:endParaRPr lang="en-US"/>
                </a:p>
              </p:txBody>
            </p:sp>
            <p:sp>
              <p:nvSpPr>
                <p:cNvPr id="16292" name="Rectangle 3481"/>
                <p:cNvSpPr>
                  <a:spLocks noChangeArrowheads="1"/>
                </p:cNvSpPr>
                <p:nvPr/>
              </p:nvSpPr>
              <p:spPr bwMode="auto">
                <a:xfrm>
                  <a:off x="4227" y="1022"/>
                  <a:ext cx="15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+linkType: LinkType</a:t>
                  </a:r>
                  <a:endParaRPr lang="en-US"/>
                </a:p>
              </p:txBody>
            </p:sp>
            <p:sp>
              <p:nvSpPr>
                <p:cNvPr id="16293" name="Rectangle 3482"/>
                <p:cNvSpPr>
                  <a:spLocks noChangeArrowheads="1"/>
                </p:cNvSpPr>
                <p:nvPr/>
              </p:nvSpPr>
              <p:spPr bwMode="auto">
                <a:xfrm>
                  <a:off x="4227" y="1042"/>
                  <a:ext cx="16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+isSelected: Boolean</a:t>
                  </a:r>
                  <a:endParaRPr lang="en-US"/>
                </a:p>
              </p:txBody>
            </p:sp>
            <p:sp>
              <p:nvSpPr>
                <p:cNvPr id="16294" name="Rectangle 3483"/>
                <p:cNvSpPr>
                  <a:spLocks noChangeArrowheads="1"/>
                </p:cNvSpPr>
                <p:nvPr/>
              </p:nvSpPr>
              <p:spPr bwMode="auto">
                <a:xfrm>
                  <a:off x="4227" y="1062"/>
                  <a:ext cx="18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+sequenceOffset: Int = 0</a:t>
                  </a:r>
                  <a:endParaRPr lang="en-US"/>
                </a:p>
              </p:txBody>
            </p:sp>
            <p:sp>
              <p:nvSpPr>
                <p:cNvPr id="16295" name="Line 3484"/>
                <p:cNvSpPr>
                  <a:spLocks noChangeShapeType="1"/>
                </p:cNvSpPr>
                <p:nvPr/>
              </p:nvSpPr>
              <p:spPr bwMode="auto">
                <a:xfrm>
                  <a:off x="4227" y="1017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6" name="Line 3485"/>
                <p:cNvSpPr>
                  <a:spLocks noChangeShapeType="1"/>
                </p:cNvSpPr>
                <p:nvPr/>
              </p:nvSpPr>
              <p:spPr bwMode="auto">
                <a:xfrm>
                  <a:off x="4227" y="101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7" name="Line 3486"/>
                <p:cNvSpPr>
                  <a:spLocks noChangeShapeType="1"/>
                </p:cNvSpPr>
                <p:nvPr/>
              </p:nvSpPr>
              <p:spPr bwMode="auto">
                <a:xfrm>
                  <a:off x="4227" y="1087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8" name="Line 3487"/>
                <p:cNvSpPr>
                  <a:spLocks noChangeShapeType="1"/>
                </p:cNvSpPr>
                <p:nvPr/>
              </p:nvSpPr>
              <p:spPr bwMode="auto">
                <a:xfrm>
                  <a:off x="4227" y="108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99" name="Line 3488"/>
                <p:cNvSpPr>
                  <a:spLocks noChangeShapeType="1"/>
                </p:cNvSpPr>
                <p:nvPr/>
              </p:nvSpPr>
              <p:spPr bwMode="auto">
                <a:xfrm>
                  <a:off x="4405" y="1103"/>
                  <a:ext cx="165" cy="19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00" name="Rectangle 3489"/>
                <p:cNvSpPr>
                  <a:spLocks noChangeArrowheads="1"/>
                </p:cNvSpPr>
                <p:nvPr/>
              </p:nvSpPr>
              <p:spPr bwMode="auto">
                <a:xfrm>
                  <a:off x="4229" y="1129"/>
                  <a:ext cx="17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1" name="Rectangle 3490"/>
                <p:cNvSpPr>
                  <a:spLocks noChangeArrowheads="1"/>
                </p:cNvSpPr>
                <p:nvPr/>
              </p:nvSpPr>
              <p:spPr bwMode="auto">
                <a:xfrm>
                  <a:off x="4229" y="1129"/>
                  <a:ext cx="18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+fromResonanceGroups</a:t>
                  </a:r>
                  <a:endParaRPr lang="en-US"/>
                </a:p>
              </p:txBody>
            </p:sp>
            <p:sp>
              <p:nvSpPr>
                <p:cNvPr id="16302" name="Rectangle 3491"/>
                <p:cNvSpPr>
                  <a:spLocks noChangeArrowheads="1"/>
                </p:cNvSpPr>
                <p:nvPr/>
              </p:nvSpPr>
              <p:spPr bwMode="auto">
                <a:xfrm>
                  <a:off x="4491" y="1256"/>
                  <a:ext cx="8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3" name="Rectangle 3492"/>
                <p:cNvSpPr>
                  <a:spLocks noChangeArrowheads="1"/>
                </p:cNvSpPr>
                <p:nvPr/>
              </p:nvSpPr>
              <p:spPr bwMode="auto">
                <a:xfrm>
                  <a:off x="4491" y="1256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+possibility</a:t>
                  </a:r>
                  <a:endParaRPr lang="en-US"/>
                </a:p>
              </p:txBody>
            </p:sp>
            <p:sp>
              <p:nvSpPr>
                <p:cNvPr id="16304" name="Rectangle 3493"/>
                <p:cNvSpPr>
                  <a:spLocks noChangeArrowheads="1"/>
                </p:cNvSpPr>
                <p:nvPr/>
              </p:nvSpPr>
              <p:spPr bwMode="auto">
                <a:xfrm>
                  <a:off x="4431" y="110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5" name="Rectangle 3494"/>
                <p:cNvSpPr>
                  <a:spLocks noChangeArrowheads="1"/>
                </p:cNvSpPr>
                <p:nvPr/>
              </p:nvSpPr>
              <p:spPr bwMode="auto">
                <a:xfrm>
                  <a:off x="4431" y="110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06" name="Rectangle 3495"/>
                <p:cNvSpPr>
                  <a:spLocks noChangeArrowheads="1"/>
                </p:cNvSpPr>
                <p:nvPr/>
              </p:nvSpPr>
              <p:spPr bwMode="auto">
                <a:xfrm>
                  <a:off x="4531" y="1299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" name="Rectangle 3496"/>
                <p:cNvSpPr>
                  <a:spLocks noChangeArrowheads="1"/>
                </p:cNvSpPr>
                <p:nvPr/>
              </p:nvSpPr>
              <p:spPr bwMode="auto">
                <a:xfrm>
                  <a:off x="4531" y="129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308" name="Line 34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" y="1103"/>
                  <a:ext cx="165" cy="19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09" name="Freeform 3498"/>
                <p:cNvSpPr>
                  <a:spLocks/>
                </p:cNvSpPr>
                <p:nvPr/>
              </p:nvSpPr>
              <p:spPr bwMode="auto">
                <a:xfrm>
                  <a:off x="4553" y="1282"/>
                  <a:ext cx="17" cy="19"/>
                </a:xfrm>
                <a:custGeom>
                  <a:avLst/>
                  <a:gdLst>
                    <a:gd name="T0" fmla="*/ 17 w 17"/>
                    <a:gd name="T1" fmla="*/ 19 h 19"/>
                    <a:gd name="T2" fmla="*/ 13 w 17"/>
                    <a:gd name="T3" fmla="*/ 5 h 19"/>
                    <a:gd name="T4" fmla="*/ 0 w 17"/>
                    <a:gd name="T5" fmla="*/ 0 h 19"/>
                    <a:gd name="T6" fmla="*/ 4 w 17"/>
                    <a:gd name="T7" fmla="*/ 14 h 19"/>
                    <a:gd name="T8" fmla="*/ 17 w 17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17" y="19"/>
                      </a:moveTo>
                      <a:lnTo>
                        <a:pt x="13" y="5"/>
                      </a:lnTo>
                      <a:lnTo>
                        <a:pt x="0" y="0"/>
                      </a:lnTo>
                      <a:lnTo>
                        <a:pt x="4" y="14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10" name="Line 3499"/>
                <p:cNvSpPr>
                  <a:spLocks noChangeShapeType="1"/>
                </p:cNvSpPr>
                <p:nvPr/>
              </p:nvSpPr>
              <p:spPr bwMode="auto">
                <a:xfrm flipH="1" flipV="1">
                  <a:off x="4566" y="1287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11" name="Line 3500"/>
                <p:cNvSpPr>
                  <a:spLocks noChangeShapeType="1"/>
                </p:cNvSpPr>
                <p:nvPr/>
              </p:nvSpPr>
              <p:spPr bwMode="auto">
                <a:xfrm flipH="1" flipV="1">
                  <a:off x="4553" y="1282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12" name="Line 3501"/>
                <p:cNvSpPr>
                  <a:spLocks noChangeShapeType="1"/>
                </p:cNvSpPr>
                <p:nvPr/>
              </p:nvSpPr>
              <p:spPr bwMode="auto">
                <a:xfrm>
                  <a:off x="4553" y="1282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13" name="Line 3502"/>
                <p:cNvSpPr>
                  <a:spLocks noChangeShapeType="1"/>
                </p:cNvSpPr>
                <p:nvPr/>
              </p:nvSpPr>
              <p:spPr bwMode="auto">
                <a:xfrm>
                  <a:off x="4557" y="1296"/>
                  <a:ext cx="13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14" name="Rectangle 3503"/>
                <p:cNvSpPr>
                  <a:spLocks noChangeArrowheads="1"/>
                </p:cNvSpPr>
                <p:nvPr/>
              </p:nvSpPr>
              <p:spPr bwMode="auto">
                <a:xfrm>
                  <a:off x="4405" y="1256"/>
                  <a:ext cx="16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5" name="Rectangle 3504"/>
                <p:cNvSpPr>
                  <a:spLocks noChangeArrowheads="1"/>
                </p:cNvSpPr>
                <p:nvPr/>
              </p:nvSpPr>
              <p:spPr bwMode="auto">
                <a:xfrm>
                  <a:off x="4405" y="1256"/>
                  <a:ext cx="17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+fromResonanceGroup</a:t>
                  </a:r>
                  <a:endParaRPr lang="en-US"/>
                </a:p>
              </p:txBody>
            </p:sp>
            <p:sp>
              <p:nvSpPr>
                <p:cNvPr id="16316" name="Rectangle 3505"/>
                <p:cNvSpPr>
                  <a:spLocks noChangeArrowheads="1"/>
                </p:cNvSpPr>
                <p:nvPr/>
              </p:nvSpPr>
              <p:spPr bwMode="auto">
                <a:xfrm>
                  <a:off x="4531" y="1299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" name="Rectangle 3506"/>
                <p:cNvSpPr>
                  <a:spLocks noChangeArrowheads="1"/>
                </p:cNvSpPr>
                <p:nvPr/>
              </p:nvSpPr>
              <p:spPr bwMode="auto">
                <a:xfrm>
                  <a:off x="4531" y="129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318" name="Rectangle 3507"/>
                <p:cNvSpPr>
                  <a:spLocks noChangeArrowheads="1"/>
                </p:cNvSpPr>
                <p:nvPr/>
              </p:nvSpPr>
              <p:spPr bwMode="auto">
                <a:xfrm>
                  <a:off x="4431" y="110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9" name="Rectangle 3508"/>
                <p:cNvSpPr>
                  <a:spLocks noChangeArrowheads="1"/>
                </p:cNvSpPr>
                <p:nvPr/>
              </p:nvSpPr>
              <p:spPr bwMode="auto">
                <a:xfrm>
                  <a:off x="4431" y="110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20" name="Rectangle 3509"/>
                <p:cNvSpPr>
                  <a:spLocks noChangeArrowheads="1"/>
                </p:cNvSpPr>
                <p:nvPr/>
              </p:nvSpPr>
              <p:spPr bwMode="auto">
                <a:xfrm>
                  <a:off x="4346" y="4191"/>
                  <a:ext cx="23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1" name="Line 3510"/>
                <p:cNvSpPr>
                  <a:spLocks noChangeShapeType="1"/>
                </p:cNvSpPr>
                <p:nvPr/>
              </p:nvSpPr>
              <p:spPr bwMode="auto">
                <a:xfrm>
                  <a:off x="4348" y="4192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2" name="Line 3511"/>
                <p:cNvSpPr>
                  <a:spLocks noChangeShapeType="1"/>
                </p:cNvSpPr>
                <p:nvPr/>
              </p:nvSpPr>
              <p:spPr bwMode="auto">
                <a:xfrm>
                  <a:off x="4349" y="4192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3" name="Line 3512"/>
                <p:cNvSpPr>
                  <a:spLocks noChangeShapeType="1"/>
                </p:cNvSpPr>
                <p:nvPr/>
              </p:nvSpPr>
              <p:spPr bwMode="auto">
                <a:xfrm>
                  <a:off x="4346" y="4191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4" name="Line 3513"/>
                <p:cNvSpPr>
                  <a:spLocks noChangeShapeType="1"/>
                </p:cNvSpPr>
                <p:nvPr/>
              </p:nvSpPr>
              <p:spPr bwMode="auto">
                <a:xfrm>
                  <a:off x="4348" y="4191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5" name="Line 3514"/>
                <p:cNvSpPr>
                  <a:spLocks noChangeShapeType="1"/>
                </p:cNvSpPr>
                <p:nvPr/>
              </p:nvSpPr>
              <p:spPr bwMode="auto">
                <a:xfrm>
                  <a:off x="4348" y="4251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6" name="Line 3515"/>
                <p:cNvSpPr>
                  <a:spLocks noChangeShapeType="1"/>
                </p:cNvSpPr>
                <p:nvPr/>
              </p:nvSpPr>
              <p:spPr bwMode="auto">
                <a:xfrm>
                  <a:off x="4581" y="4192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7" name="Line 3516"/>
                <p:cNvSpPr>
                  <a:spLocks noChangeShapeType="1"/>
                </p:cNvSpPr>
                <p:nvPr/>
              </p:nvSpPr>
              <p:spPr bwMode="auto">
                <a:xfrm>
                  <a:off x="4346" y="4253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8" name="Line 3517"/>
                <p:cNvSpPr>
                  <a:spLocks noChangeShapeType="1"/>
                </p:cNvSpPr>
                <p:nvPr/>
              </p:nvSpPr>
              <p:spPr bwMode="auto">
                <a:xfrm>
                  <a:off x="4582" y="4191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29" name="Rectangle 3518"/>
                <p:cNvSpPr>
                  <a:spLocks noChangeArrowheads="1"/>
                </p:cNvSpPr>
                <p:nvPr/>
              </p:nvSpPr>
              <p:spPr bwMode="auto">
                <a:xfrm>
                  <a:off x="4356" y="4197"/>
                  <a:ext cx="23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ccp.nmr.Nmr.ResonanceProb</a:t>
                  </a:r>
                  <a:endParaRPr lang="en-US"/>
                </a:p>
              </p:txBody>
            </p:sp>
            <p:sp>
              <p:nvSpPr>
                <p:cNvPr id="16330" name="Line 3519"/>
                <p:cNvSpPr>
                  <a:spLocks noChangeShapeType="1"/>
                </p:cNvSpPr>
                <p:nvPr/>
              </p:nvSpPr>
              <p:spPr bwMode="auto">
                <a:xfrm>
                  <a:off x="4351" y="421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1" name="Line 3520"/>
                <p:cNvSpPr>
                  <a:spLocks noChangeShapeType="1"/>
                </p:cNvSpPr>
                <p:nvPr/>
              </p:nvSpPr>
              <p:spPr bwMode="auto">
                <a:xfrm>
                  <a:off x="4351" y="421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2" name="Line 3521"/>
                <p:cNvSpPr>
                  <a:spLocks noChangeShapeType="1"/>
                </p:cNvSpPr>
                <p:nvPr/>
              </p:nvSpPr>
              <p:spPr bwMode="auto">
                <a:xfrm>
                  <a:off x="4351" y="422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3" name="Line 3522"/>
                <p:cNvSpPr>
                  <a:spLocks noChangeShapeType="1"/>
                </p:cNvSpPr>
                <p:nvPr/>
              </p:nvSpPr>
              <p:spPr bwMode="auto">
                <a:xfrm>
                  <a:off x="4351" y="4228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4" name="Line 3523"/>
                <p:cNvSpPr>
                  <a:spLocks noChangeShapeType="1"/>
                </p:cNvSpPr>
                <p:nvPr/>
              </p:nvSpPr>
              <p:spPr bwMode="auto">
                <a:xfrm flipH="1" flipV="1">
                  <a:off x="3888" y="4196"/>
                  <a:ext cx="458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5" name="Freeform 3524"/>
                <p:cNvSpPr>
                  <a:spLocks/>
                </p:cNvSpPr>
                <p:nvPr/>
              </p:nvSpPr>
              <p:spPr bwMode="auto">
                <a:xfrm>
                  <a:off x="3888" y="4189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12 w 24"/>
                    <a:gd name="T3" fmla="*/ 13 h 13"/>
                    <a:gd name="T4" fmla="*/ 24 w 24"/>
                    <a:gd name="T5" fmla="*/ 8 h 13"/>
                    <a:gd name="T6" fmla="*/ 12 w 24"/>
                    <a:gd name="T7" fmla="*/ 0 h 13"/>
                    <a:gd name="T8" fmla="*/ 0 w 24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0" y="7"/>
                      </a:moveTo>
                      <a:lnTo>
                        <a:pt x="12" y="13"/>
                      </a:lnTo>
                      <a:lnTo>
                        <a:pt x="24" y="8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6" name="Line 3525"/>
                <p:cNvSpPr>
                  <a:spLocks noChangeShapeType="1"/>
                </p:cNvSpPr>
                <p:nvPr/>
              </p:nvSpPr>
              <p:spPr bwMode="auto">
                <a:xfrm>
                  <a:off x="3888" y="4196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7" name="Line 3526"/>
                <p:cNvSpPr>
                  <a:spLocks noChangeShapeType="1"/>
                </p:cNvSpPr>
                <p:nvPr/>
              </p:nvSpPr>
              <p:spPr bwMode="auto">
                <a:xfrm flipV="1">
                  <a:off x="3900" y="4197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8" name="Line 3527"/>
                <p:cNvSpPr>
                  <a:spLocks noChangeShapeType="1"/>
                </p:cNvSpPr>
                <p:nvPr/>
              </p:nvSpPr>
              <p:spPr bwMode="auto">
                <a:xfrm flipH="1" flipV="1">
                  <a:off x="3900" y="4189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39" name="Line 3528"/>
                <p:cNvSpPr>
                  <a:spLocks noChangeShapeType="1"/>
                </p:cNvSpPr>
                <p:nvPr/>
              </p:nvSpPr>
              <p:spPr bwMode="auto">
                <a:xfrm flipH="1">
                  <a:off x="3888" y="4189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40" name="Rectangle 3529"/>
                <p:cNvSpPr>
                  <a:spLocks noChangeArrowheads="1"/>
                </p:cNvSpPr>
                <p:nvPr/>
              </p:nvSpPr>
              <p:spPr bwMode="auto">
                <a:xfrm>
                  <a:off x="4320" y="4234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1" name="Rectangle 3530"/>
                <p:cNvSpPr>
                  <a:spLocks noChangeArrowheads="1"/>
                </p:cNvSpPr>
                <p:nvPr/>
              </p:nvSpPr>
              <p:spPr bwMode="auto">
                <a:xfrm>
                  <a:off x="4320" y="423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42" name="Rectangle 3531"/>
                <p:cNvSpPr>
                  <a:spLocks noChangeArrowheads="1"/>
                </p:cNvSpPr>
                <p:nvPr/>
              </p:nvSpPr>
              <p:spPr bwMode="auto">
                <a:xfrm>
                  <a:off x="3907" y="4160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3" name="Rectangle 3532"/>
                <p:cNvSpPr>
                  <a:spLocks noChangeArrowheads="1"/>
                </p:cNvSpPr>
                <p:nvPr/>
              </p:nvSpPr>
              <p:spPr bwMode="auto">
                <a:xfrm>
                  <a:off x="3907" y="415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344" name="Line 3533"/>
                <p:cNvSpPr>
                  <a:spLocks noChangeShapeType="1"/>
                </p:cNvSpPr>
                <p:nvPr/>
              </p:nvSpPr>
              <p:spPr bwMode="auto">
                <a:xfrm flipH="1">
                  <a:off x="4467" y="1599"/>
                  <a:ext cx="214" cy="259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45" name="Rectangle 3534"/>
                <p:cNvSpPr>
                  <a:spLocks noChangeArrowheads="1"/>
                </p:cNvSpPr>
                <p:nvPr/>
              </p:nvSpPr>
              <p:spPr bwMode="auto">
                <a:xfrm>
                  <a:off x="4581" y="1616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6" name="Rectangle 3535"/>
                <p:cNvSpPr>
                  <a:spLocks noChangeArrowheads="1"/>
                </p:cNvSpPr>
                <p:nvPr/>
              </p:nvSpPr>
              <p:spPr bwMode="auto">
                <a:xfrm>
                  <a:off x="4581" y="1616"/>
                  <a:ext cx="8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+possibility</a:t>
                  </a:r>
                  <a:endParaRPr lang="en-US"/>
                </a:p>
              </p:txBody>
            </p:sp>
            <p:sp>
              <p:nvSpPr>
                <p:cNvPr id="16347" name="Rectangle 3536"/>
                <p:cNvSpPr>
                  <a:spLocks noChangeArrowheads="1"/>
                </p:cNvSpPr>
                <p:nvPr/>
              </p:nvSpPr>
              <p:spPr bwMode="auto">
                <a:xfrm>
                  <a:off x="4699" y="1619"/>
                  <a:ext cx="9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8" name="Rectangle 3537"/>
                <p:cNvSpPr>
                  <a:spLocks noChangeArrowheads="1"/>
                </p:cNvSpPr>
                <p:nvPr/>
              </p:nvSpPr>
              <p:spPr bwMode="auto">
                <a:xfrm>
                  <a:off x="4699" y="161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349" name="Rectangle 3538"/>
                <p:cNvSpPr>
                  <a:spLocks noChangeArrowheads="1"/>
                </p:cNvSpPr>
                <p:nvPr/>
              </p:nvSpPr>
              <p:spPr bwMode="auto">
                <a:xfrm>
                  <a:off x="4443" y="415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0" name="Rectangle 3539"/>
                <p:cNvSpPr>
                  <a:spLocks noChangeArrowheads="1"/>
                </p:cNvSpPr>
                <p:nvPr/>
              </p:nvSpPr>
              <p:spPr bwMode="auto">
                <a:xfrm>
                  <a:off x="4443" y="415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51" name="Rectangle 3540"/>
                <p:cNvSpPr>
                  <a:spLocks noChangeArrowheads="1"/>
                </p:cNvSpPr>
                <p:nvPr/>
              </p:nvSpPr>
              <p:spPr bwMode="auto">
                <a:xfrm>
                  <a:off x="4904" y="2492"/>
                  <a:ext cx="224" cy="74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2" name="Line 3541"/>
                <p:cNvSpPr>
                  <a:spLocks noChangeShapeType="1"/>
                </p:cNvSpPr>
                <p:nvPr/>
              </p:nvSpPr>
              <p:spPr bwMode="auto">
                <a:xfrm>
                  <a:off x="4906" y="249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3" name="Line 3542"/>
                <p:cNvSpPr>
                  <a:spLocks noChangeShapeType="1"/>
                </p:cNvSpPr>
                <p:nvPr/>
              </p:nvSpPr>
              <p:spPr bwMode="auto">
                <a:xfrm>
                  <a:off x="4907" y="2493"/>
                  <a:ext cx="2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4" name="Line 3543"/>
                <p:cNvSpPr>
                  <a:spLocks noChangeShapeType="1"/>
                </p:cNvSpPr>
                <p:nvPr/>
              </p:nvSpPr>
              <p:spPr bwMode="auto">
                <a:xfrm>
                  <a:off x="4904" y="249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5" name="Line 3544"/>
                <p:cNvSpPr>
                  <a:spLocks noChangeShapeType="1"/>
                </p:cNvSpPr>
                <p:nvPr/>
              </p:nvSpPr>
              <p:spPr bwMode="auto">
                <a:xfrm>
                  <a:off x="4906" y="2492"/>
                  <a:ext cx="22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6" name="Line 3545"/>
                <p:cNvSpPr>
                  <a:spLocks noChangeShapeType="1"/>
                </p:cNvSpPr>
                <p:nvPr/>
              </p:nvSpPr>
              <p:spPr bwMode="auto">
                <a:xfrm>
                  <a:off x="4906" y="2565"/>
                  <a:ext cx="22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7" name="Line 3546"/>
                <p:cNvSpPr>
                  <a:spLocks noChangeShapeType="1"/>
                </p:cNvSpPr>
                <p:nvPr/>
              </p:nvSpPr>
              <p:spPr bwMode="auto">
                <a:xfrm>
                  <a:off x="5126" y="2493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8" name="Line 3547"/>
                <p:cNvSpPr>
                  <a:spLocks noChangeShapeType="1"/>
                </p:cNvSpPr>
                <p:nvPr/>
              </p:nvSpPr>
              <p:spPr bwMode="auto">
                <a:xfrm>
                  <a:off x="4904" y="2566"/>
                  <a:ext cx="22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59" name="Line 3548"/>
                <p:cNvSpPr>
                  <a:spLocks noChangeShapeType="1"/>
                </p:cNvSpPr>
                <p:nvPr/>
              </p:nvSpPr>
              <p:spPr bwMode="auto">
                <a:xfrm>
                  <a:off x="5128" y="2492"/>
                  <a:ext cx="1" cy="74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0" name="Rectangle 3549"/>
                <p:cNvSpPr>
                  <a:spLocks noChangeArrowheads="1"/>
                </p:cNvSpPr>
                <p:nvPr/>
              </p:nvSpPr>
              <p:spPr bwMode="auto">
                <a:xfrm>
                  <a:off x="4913" y="2498"/>
                  <a:ext cx="2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ccp.nmr.Nmr.ResonanceSet</a:t>
                  </a:r>
                  <a:endParaRPr lang="en-US"/>
                </a:p>
              </p:txBody>
            </p:sp>
            <p:sp>
              <p:nvSpPr>
                <p:cNvPr id="16361" name="Rectangle 3550"/>
                <p:cNvSpPr>
                  <a:spLocks noChangeArrowheads="1"/>
                </p:cNvSpPr>
                <p:nvPr/>
              </p:nvSpPr>
              <p:spPr bwMode="auto">
                <a:xfrm>
                  <a:off x="4909" y="2522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362" name="Line 3551"/>
                <p:cNvSpPr>
                  <a:spLocks noChangeShapeType="1"/>
                </p:cNvSpPr>
                <p:nvPr/>
              </p:nvSpPr>
              <p:spPr bwMode="auto">
                <a:xfrm>
                  <a:off x="4909" y="2518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3" name="Line 3552"/>
                <p:cNvSpPr>
                  <a:spLocks noChangeShapeType="1"/>
                </p:cNvSpPr>
                <p:nvPr/>
              </p:nvSpPr>
              <p:spPr bwMode="auto">
                <a:xfrm>
                  <a:off x="4909" y="2519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4" name="Line 3553"/>
                <p:cNvSpPr>
                  <a:spLocks noChangeShapeType="1"/>
                </p:cNvSpPr>
                <p:nvPr/>
              </p:nvSpPr>
              <p:spPr bwMode="auto">
                <a:xfrm>
                  <a:off x="4909" y="2547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5" name="Line 3554"/>
                <p:cNvSpPr>
                  <a:spLocks noChangeShapeType="1"/>
                </p:cNvSpPr>
                <p:nvPr/>
              </p:nvSpPr>
              <p:spPr bwMode="auto">
                <a:xfrm>
                  <a:off x="4909" y="2549"/>
                  <a:ext cx="21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6" name="Line 3555"/>
                <p:cNvSpPr>
                  <a:spLocks noChangeShapeType="1"/>
                </p:cNvSpPr>
                <p:nvPr/>
              </p:nvSpPr>
              <p:spPr bwMode="auto">
                <a:xfrm>
                  <a:off x="4093" y="2008"/>
                  <a:ext cx="857" cy="4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67" name="Rectangle 3556"/>
                <p:cNvSpPr>
                  <a:spLocks noChangeArrowheads="1"/>
                </p:cNvSpPr>
                <p:nvPr/>
              </p:nvSpPr>
              <p:spPr bwMode="auto">
                <a:xfrm>
                  <a:off x="4118" y="2000"/>
                  <a:ext cx="2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8" name="Rectangle 3557"/>
                <p:cNvSpPr>
                  <a:spLocks noChangeArrowheads="1"/>
                </p:cNvSpPr>
                <p:nvPr/>
              </p:nvSpPr>
              <p:spPr bwMode="auto">
                <a:xfrm>
                  <a:off x="4118" y="2000"/>
                  <a:ext cx="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1..*</a:t>
                  </a:r>
                  <a:endParaRPr lang="en-US"/>
                </a:p>
              </p:txBody>
            </p:sp>
            <p:sp>
              <p:nvSpPr>
                <p:cNvPr id="16369" name="Rectangle 3558"/>
                <p:cNvSpPr>
                  <a:spLocks noChangeArrowheads="1"/>
                </p:cNvSpPr>
                <p:nvPr/>
              </p:nvSpPr>
              <p:spPr bwMode="auto">
                <a:xfrm>
                  <a:off x="4919" y="2480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0" name="Rectangle 3559"/>
                <p:cNvSpPr>
                  <a:spLocks noChangeArrowheads="1"/>
                </p:cNvSpPr>
                <p:nvPr/>
              </p:nvSpPr>
              <p:spPr bwMode="auto">
                <a:xfrm>
                  <a:off x="4919" y="248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71" name="Line 3560"/>
                <p:cNvSpPr>
                  <a:spLocks noChangeShapeType="1"/>
                </p:cNvSpPr>
                <p:nvPr/>
              </p:nvSpPr>
              <p:spPr bwMode="auto">
                <a:xfrm flipV="1">
                  <a:off x="3853" y="2566"/>
                  <a:ext cx="1136" cy="15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2" name="Rectangle 3561"/>
                <p:cNvSpPr>
                  <a:spLocks noChangeArrowheads="1"/>
                </p:cNvSpPr>
                <p:nvPr/>
              </p:nvSpPr>
              <p:spPr bwMode="auto">
                <a:xfrm>
                  <a:off x="3824" y="4059"/>
                  <a:ext cx="2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3" name="Rectangle 3562"/>
                <p:cNvSpPr>
                  <a:spLocks noChangeArrowheads="1"/>
                </p:cNvSpPr>
                <p:nvPr/>
              </p:nvSpPr>
              <p:spPr bwMode="auto">
                <a:xfrm>
                  <a:off x="3824" y="4059"/>
                  <a:ext cx="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1..*</a:t>
                  </a:r>
                  <a:endParaRPr lang="en-US"/>
                </a:p>
              </p:txBody>
            </p:sp>
            <p:sp>
              <p:nvSpPr>
                <p:cNvPr id="16374" name="Line 3563"/>
                <p:cNvSpPr>
                  <a:spLocks noChangeShapeType="1"/>
                </p:cNvSpPr>
                <p:nvPr/>
              </p:nvSpPr>
              <p:spPr bwMode="auto">
                <a:xfrm>
                  <a:off x="4060" y="1189"/>
                  <a:ext cx="930" cy="130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5" name="Freeform 3564"/>
                <p:cNvSpPr>
                  <a:spLocks/>
                </p:cNvSpPr>
                <p:nvPr/>
              </p:nvSpPr>
              <p:spPr bwMode="auto">
                <a:xfrm>
                  <a:off x="4060" y="1189"/>
                  <a:ext cx="15" cy="20"/>
                </a:xfrm>
                <a:custGeom>
                  <a:avLst/>
                  <a:gdLst>
                    <a:gd name="T0" fmla="*/ 0 w 15"/>
                    <a:gd name="T1" fmla="*/ 0 h 20"/>
                    <a:gd name="T2" fmla="*/ 2 w 15"/>
                    <a:gd name="T3" fmla="*/ 14 h 20"/>
                    <a:gd name="T4" fmla="*/ 15 w 15"/>
                    <a:gd name="T5" fmla="*/ 20 h 20"/>
                    <a:gd name="T6" fmla="*/ 12 w 15"/>
                    <a:gd name="T7" fmla="*/ 7 h 20"/>
                    <a:gd name="T8" fmla="*/ 0 w 15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0"/>
                    <a:gd name="T17" fmla="*/ 15 w 1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0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15" y="20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6" name="Line 3565"/>
                <p:cNvSpPr>
                  <a:spLocks noChangeShapeType="1"/>
                </p:cNvSpPr>
                <p:nvPr/>
              </p:nvSpPr>
              <p:spPr bwMode="auto">
                <a:xfrm>
                  <a:off x="4060" y="1189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7" name="Line 3566"/>
                <p:cNvSpPr>
                  <a:spLocks noChangeShapeType="1"/>
                </p:cNvSpPr>
                <p:nvPr/>
              </p:nvSpPr>
              <p:spPr bwMode="auto">
                <a:xfrm>
                  <a:off x="4062" y="1203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8" name="Line 3567"/>
                <p:cNvSpPr>
                  <a:spLocks noChangeShapeType="1"/>
                </p:cNvSpPr>
                <p:nvPr/>
              </p:nvSpPr>
              <p:spPr bwMode="auto">
                <a:xfrm flipH="1" flipV="1">
                  <a:off x="4072" y="1196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79" name="Line 35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60" y="1189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80" name="Rectangle 3569"/>
                <p:cNvSpPr>
                  <a:spLocks noChangeArrowheads="1"/>
                </p:cNvSpPr>
                <p:nvPr/>
              </p:nvSpPr>
              <p:spPr bwMode="auto">
                <a:xfrm>
                  <a:off x="4086" y="119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1" name="Rectangle 3570"/>
                <p:cNvSpPr>
                  <a:spLocks noChangeArrowheads="1"/>
                </p:cNvSpPr>
                <p:nvPr/>
              </p:nvSpPr>
              <p:spPr bwMode="auto">
                <a:xfrm>
                  <a:off x="4086" y="119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382" name="Rectangle 3571"/>
                <p:cNvSpPr>
                  <a:spLocks noChangeArrowheads="1"/>
                </p:cNvSpPr>
                <p:nvPr/>
              </p:nvSpPr>
              <p:spPr bwMode="auto">
                <a:xfrm>
                  <a:off x="4958" y="246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3" name="Rectangle 3572"/>
                <p:cNvSpPr>
                  <a:spLocks noChangeArrowheads="1"/>
                </p:cNvSpPr>
                <p:nvPr/>
              </p:nvSpPr>
              <p:spPr bwMode="auto">
                <a:xfrm>
                  <a:off x="4958" y="246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384" name="Rectangle 3573"/>
                <p:cNvSpPr>
                  <a:spLocks noChangeArrowheads="1"/>
                </p:cNvSpPr>
                <p:nvPr/>
              </p:nvSpPr>
              <p:spPr bwMode="auto">
                <a:xfrm>
                  <a:off x="3441" y="842"/>
                  <a:ext cx="261" cy="137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5" name="Line 3574"/>
                <p:cNvSpPr>
                  <a:spLocks noChangeShapeType="1"/>
                </p:cNvSpPr>
                <p:nvPr/>
              </p:nvSpPr>
              <p:spPr bwMode="auto">
                <a:xfrm>
                  <a:off x="3442" y="843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86" name="Line 3575"/>
                <p:cNvSpPr>
                  <a:spLocks noChangeShapeType="1"/>
                </p:cNvSpPr>
                <p:nvPr/>
              </p:nvSpPr>
              <p:spPr bwMode="auto">
                <a:xfrm>
                  <a:off x="3444" y="843"/>
                  <a:ext cx="25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87" name="Line 3576"/>
                <p:cNvSpPr>
                  <a:spLocks noChangeShapeType="1"/>
                </p:cNvSpPr>
                <p:nvPr/>
              </p:nvSpPr>
              <p:spPr bwMode="auto">
                <a:xfrm>
                  <a:off x="3441" y="842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88" name="Line 3577"/>
                <p:cNvSpPr>
                  <a:spLocks noChangeShapeType="1"/>
                </p:cNvSpPr>
                <p:nvPr/>
              </p:nvSpPr>
              <p:spPr bwMode="auto">
                <a:xfrm>
                  <a:off x="3442" y="842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89" name="Line 3578"/>
                <p:cNvSpPr>
                  <a:spLocks noChangeShapeType="1"/>
                </p:cNvSpPr>
                <p:nvPr/>
              </p:nvSpPr>
              <p:spPr bwMode="auto">
                <a:xfrm>
                  <a:off x="3442" y="977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0" name="Line 3579"/>
                <p:cNvSpPr>
                  <a:spLocks noChangeShapeType="1"/>
                </p:cNvSpPr>
                <p:nvPr/>
              </p:nvSpPr>
              <p:spPr bwMode="auto">
                <a:xfrm>
                  <a:off x="3700" y="843"/>
                  <a:ext cx="1" cy="134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1" name="Line 3580"/>
                <p:cNvSpPr>
                  <a:spLocks noChangeShapeType="1"/>
                </p:cNvSpPr>
                <p:nvPr/>
              </p:nvSpPr>
              <p:spPr bwMode="auto">
                <a:xfrm>
                  <a:off x="3441" y="979"/>
                  <a:ext cx="26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2" name="Line 3581"/>
                <p:cNvSpPr>
                  <a:spLocks noChangeShapeType="1"/>
                </p:cNvSpPr>
                <p:nvPr/>
              </p:nvSpPr>
              <p:spPr bwMode="auto">
                <a:xfrm>
                  <a:off x="3702" y="842"/>
                  <a:ext cx="1" cy="137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3" name="Rectangle 3582"/>
                <p:cNvSpPr>
                  <a:spLocks noChangeArrowheads="1"/>
                </p:cNvSpPr>
                <p:nvPr/>
              </p:nvSpPr>
              <p:spPr bwMode="auto">
                <a:xfrm>
                  <a:off x="3455" y="848"/>
                  <a:ext cx="2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ccp.nmr.Nmr.SampleCondition</a:t>
                  </a:r>
                  <a:endParaRPr lang="en-US"/>
                </a:p>
              </p:txBody>
            </p:sp>
            <p:sp>
              <p:nvSpPr>
                <p:cNvPr id="16394" name="Rectangle 3583"/>
                <p:cNvSpPr>
                  <a:spLocks noChangeArrowheads="1"/>
                </p:cNvSpPr>
                <p:nvPr/>
              </p:nvSpPr>
              <p:spPr bwMode="auto">
                <a:xfrm>
                  <a:off x="3446" y="873"/>
                  <a:ext cx="2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+condition: SampleConditionType</a:t>
                  </a:r>
                  <a:endParaRPr lang="en-US"/>
                </a:p>
              </p:txBody>
            </p:sp>
            <p:sp>
              <p:nvSpPr>
                <p:cNvPr id="16395" name="Rectangle 3584"/>
                <p:cNvSpPr>
                  <a:spLocks noChangeArrowheads="1"/>
                </p:cNvSpPr>
                <p:nvPr/>
              </p:nvSpPr>
              <p:spPr bwMode="auto">
                <a:xfrm>
                  <a:off x="3446" y="89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Line</a:t>
                  </a:r>
                  <a:endParaRPr lang="en-US"/>
                </a:p>
              </p:txBody>
            </p:sp>
            <p:sp>
              <p:nvSpPr>
                <p:cNvPr id="16396" name="Rectangle 3585"/>
                <p:cNvSpPr>
                  <a:spLocks noChangeArrowheads="1"/>
                </p:cNvSpPr>
                <p:nvPr/>
              </p:nvSpPr>
              <p:spPr bwMode="auto">
                <a:xfrm>
                  <a:off x="3446" y="913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6397" name="Rectangle 3586"/>
                <p:cNvSpPr>
                  <a:spLocks noChangeArrowheads="1"/>
                </p:cNvSpPr>
                <p:nvPr/>
              </p:nvSpPr>
              <p:spPr bwMode="auto">
                <a:xfrm>
                  <a:off x="3446" y="933"/>
                  <a:ext cx="9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+error: Float</a:t>
                  </a:r>
                  <a:endParaRPr lang="en-US"/>
                </a:p>
              </p:txBody>
            </p:sp>
            <p:sp>
              <p:nvSpPr>
                <p:cNvPr id="16398" name="Line 3587"/>
                <p:cNvSpPr>
                  <a:spLocks noChangeShapeType="1"/>
                </p:cNvSpPr>
                <p:nvPr/>
              </p:nvSpPr>
              <p:spPr bwMode="auto">
                <a:xfrm>
                  <a:off x="3446" y="868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9" name="Line 3588"/>
                <p:cNvSpPr>
                  <a:spLocks noChangeShapeType="1"/>
                </p:cNvSpPr>
                <p:nvPr/>
              </p:nvSpPr>
              <p:spPr bwMode="auto">
                <a:xfrm>
                  <a:off x="3446" y="870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0" name="Line 3589"/>
                <p:cNvSpPr>
                  <a:spLocks noChangeShapeType="1"/>
                </p:cNvSpPr>
                <p:nvPr/>
              </p:nvSpPr>
              <p:spPr bwMode="auto">
                <a:xfrm>
                  <a:off x="3446" y="958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1" name="Line 3590"/>
                <p:cNvSpPr>
                  <a:spLocks noChangeShapeType="1"/>
                </p:cNvSpPr>
                <p:nvPr/>
              </p:nvSpPr>
              <p:spPr bwMode="auto">
                <a:xfrm>
                  <a:off x="3446" y="959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2" name="Rectangle 3591"/>
                <p:cNvSpPr>
                  <a:spLocks noChangeArrowheads="1"/>
                </p:cNvSpPr>
                <p:nvPr/>
              </p:nvSpPr>
              <p:spPr bwMode="auto">
                <a:xfrm>
                  <a:off x="3999" y="842"/>
                  <a:ext cx="273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3" name="Line 3592"/>
                <p:cNvSpPr>
                  <a:spLocks noChangeShapeType="1"/>
                </p:cNvSpPr>
                <p:nvPr/>
              </p:nvSpPr>
              <p:spPr bwMode="auto">
                <a:xfrm>
                  <a:off x="4000" y="843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4" name="Line 3593"/>
                <p:cNvSpPr>
                  <a:spLocks noChangeShapeType="1"/>
                </p:cNvSpPr>
                <p:nvPr/>
              </p:nvSpPr>
              <p:spPr bwMode="auto">
                <a:xfrm>
                  <a:off x="4002" y="843"/>
                  <a:ext cx="26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5" name="Line 3594"/>
                <p:cNvSpPr>
                  <a:spLocks noChangeShapeType="1"/>
                </p:cNvSpPr>
                <p:nvPr/>
              </p:nvSpPr>
              <p:spPr bwMode="auto">
                <a:xfrm>
                  <a:off x="3999" y="842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6" name="Line 3595"/>
                <p:cNvSpPr>
                  <a:spLocks noChangeShapeType="1"/>
                </p:cNvSpPr>
                <p:nvPr/>
              </p:nvSpPr>
              <p:spPr bwMode="auto">
                <a:xfrm>
                  <a:off x="4000" y="842"/>
                  <a:ext cx="272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7" name="Line 3596"/>
                <p:cNvSpPr>
                  <a:spLocks noChangeShapeType="1"/>
                </p:cNvSpPr>
                <p:nvPr/>
              </p:nvSpPr>
              <p:spPr bwMode="auto">
                <a:xfrm>
                  <a:off x="4000" y="953"/>
                  <a:ext cx="2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8" name="Line 3597"/>
                <p:cNvSpPr>
                  <a:spLocks noChangeShapeType="1"/>
                </p:cNvSpPr>
                <p:nvPr/>
              </p:nvSpPr>
              <p:spPr bwMode="auto">
                <a:xfrm>
                  <a:off x="4271" y="843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9" name="Line 3598"/>
                <p:cNvSpPr>
                  <a:spLocks noChangeShapeType="1"/>
                </p:cNvSpPr>
                <p:nvPr/>
              </p:nvSpPr>
              <p:spPr bwMode="auto">
                <a:xfrm>
                  <a:off x="3999" y="954"/>
                  <a:ext cx="27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0" name="Line 3599"/>
                <p:cNvSpPr>
                  <a:spLocks noChangeShapeType="1"/>
                </p:cNvSpPr>
                <p:nvPr/>
              </p:nvSpPr>
              <p:spPr bwMode="auto">
                <a:xfrm>
                  <a:off x="4272" y="842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1" name="Rectangle 3600"/>
                <p:cNvSpPr>
                  <a:spLocks noChangeArrowheads="1"/>
                </p:cNvSpPr>
                <p:nvPr/>
              </p:nvSpPr>
              <p:spPr bwMode="auto">
                <a:xfrm>
                  <a:off x="4008" y="848"/>
                  <a:ext cx="27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ccp.nmr.Nmr.SampleConditionSet</a:t>
                  </a:r>
                  <a:endParaRPr lang="en-US"/>
                </a:p>
              </p:txBody>
            </p:sp>
            <p:sp>
              <p:nvSpPr>
                <p:cNvPr id="16412" name="Rectangle 3601"/>
                <p:cNvSpPr>
                  <a:spLocks noChangeArrowheads="1"/>
                </p:cNvSpPr>
                <p:nvPr/>
              </p:nvSpPr>
              <p:spPr bwMode="auto">
                <a:xfrm>
                  <a:off x="4004" y="873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6413" name="Rectangle 3602"/>
                <p:cNvSpPr>
                  <a:spLocks noChangeArrowheads="1"/>
                </p:cNvSpPr>
                <p:nvPr/>
              </p:nvSpPr>
              <p:spPr bwMode="auto">
                <a:xfrm>
                  <a:off x="4004" y="893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Word</a:t>
                  </a:r>
                  <a:endParaRPr lang="en-US"/>
                </a:p>
              </p:txBody>
            </p:sp>
            <p:sp>
              <p:nvSpPr>
                <p:cNvPr id="16414" name="Rectangle 3603"/>
                <p:cNvSpPr>
                  <a:spLocks noChangeArrowheads="1"/>
                </p:cNvSpPr>
                <p:nvPr/>
              </p:nvSpPr>
              <p:spPr bwMode="auto">
                <a:xfrm>
                  <a:off x="4004" y="913"/>
                  <a:ext cx="11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String</a:t>
                  </a:r>
                  <a:endParaRPr lang="en-US"/>
                </a:p>
              </p:txBody>
            </p:sp>
            <p:sp>
              <p:nvSpPr>
                <p:cNvPr id="16415" name="Line 3604"/>
                <p:cNvSpPr>
                  <a:spLocks noChangeShapeType="1"/>
                </p:cNvSpPr>
                <p:nvPr/>
              </p:nvSpPr>
              <p:spPr bwMode="auto">
                <a:xfrm>
                  <a:off x="4004" y="86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6" name="Line 3605"/>
                <p:cNvSpPr>
                  <a:spLocks noChangeShapeType="1"/>
                </p:cNvSpPr>
                <p:nvPr/>
              </p:nvSpPr>
              <p:spPr bwMode="auto">
                <a:xfrm>
                  <a:off x="4004" y="870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7" name="Line 3606"/>
                <p:cNvSpPr>
                  <a:spLocks noChangeShapeType="1"/>
                </p:cNvSpPr>
                <p:nvPr/>
              </p:nvSpPr>
              <p:spPr bwMode="auto">
                <a:xfrm>
                  <a:off x="4004" y="938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8" name="Line 3607"/>
                <p:cNvSpPr>
                  <a:spLocks noChangeShapeType="1"/>
                </p:cNvSpPr>
                <p:nvPr/>
              </p:nvSpPr>
              <p:spPr bwMode="auto">
                <a:xfrm>
                  <a:off x="4004" y="939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9" name="Line 3608"/>
                <p:cNvSpPr>
                  <a:spLocks noChangeShapeType="1"/>
                </p:cNvSpPr>
                <p:nvPr/>
              </p:nvSpPr>
              <p:spPr bwMode="auto">
                <a:xfrm flipV="1">
                  <a:off x="3702" y="901"/>
                  <a:ext cx="297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0" name="Freeform 3609"/>
                <p:cNvSpPr>
                  <a:spLocks/>
                </p:cNvSpPr>
                <p:nvPr/>
              </p:nvSpPr>
              <p:spPr bwMode="auto">
                <a:xfrm>
                  <a:off x="3974" y="894"/>
                  <a:ext cx="25" cy="13"/>
                </a:xfrm>
                <a:custGeom>
                  <a:avLst/>
                  <a:gdLst>
                    <a:gd name="T0" fmla="*/ 25 w 25"/>
                    <a:gd name="T1" fmla="*/ 7 h 13"/>
                    <a:gd name="T2" fmla="*/ 13 w 25"/>
                    <a:gd name="T3" fmla="*/ 0 h 13"/>
                    <a:gd name="T4" fmla="*/ 0 w 25"/>
                    <a:gd name="T5" fmla="*/ 7 h 13"/>
                    <a:gd name="T6" fmla="*/ 13 w 25"/>
                    <a:gd name="T7" fmla="*/ 13 h 13"/>
                    <a:gd name="T8" fmla="*/ 25 w 2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25" y="7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3" y="1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1" name="Line 3610"/>
                <p:cNvSpPr>
                  <a:spLocks noChangeShapeType="1"/>
                </p:cNvSpPr>
                <p:nvPr/>
              </p:nvSpPr>
              <p:spPr bwMode="auto">
                <a:xfrm flipH="1" flipV="1">
                  <a:off x="3987" y="894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2" name="Line 3611"/>
                <p:cNvSpPr>
                  <a:spLocks noChangeShapeType="1"/>
                </p:cNvSpPr>
                <p:nvPr/>
              </p:nvSpPr>
              <p:spPr bwMode="auto">
                <a:xfrm flipH="1">
                  <a:off x="3974" y="894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3" name="Line 3612"/>
                <p:cNvSpPr>
                  <a:spLocks noChangeShapeType="1"/>
                </p:cNvSpPr>
                <p:nvPr/>
              </p:nvSpPr>
              <p:spPr bwMode="auto">
                <a:xfrm>
                  <a:off x="3974" y="901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4" name="Line 3613"/>
                <p:cNvSpPr>
                  <a:spLocks noChangeShapeType="1"/>
                </p:cNvSpPr>
                <p:nvPr/>
              </p:nvSpPr>
              <p:spPr bwMode="auto">
                <a:xfrm flipV="1">
                  <a:off x="3987" y="901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5" name="Rectangle 3614"/>
                <p:cNvSpPr>
                  <a:spLocks noChangeArrowheads="1"/>
                </p:cNvSpPr>
                <p:nvPr/>
              </p:nvSpPr>
              <p:spPr bwMode="auto">
                <a:xfrm>
                  <a:off x="3720" y="87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Rectangle 3615"/>
                <p:cNvSpPr>
                  <a:spLocks noChangeArrowheads="1"/>
                </p:cNvSpPr>
                <p:nvPr/>
              </p:nvSpPr>
              <p:spPr bwMode="auto">
                <a:xfrm>
                  <a:off x="3720" y="87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427" name="Rectangle 3616"/>
                <p:cNvSpPr>
                  <a:spLocks noChangeArrowheads="1"/>
                </p:cNvSpPr>
                <p:nvPr/>
              </p:nvSpPr>
              <p:spPr bwMode="auto">
                <a:xfrm>
                  <a:off x="3968" y="91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8" name="Rectangle 3617"/>
                <p:cNvSpPr>
                  <a:spLocks noChangeArrowheads="1"/>
                </p:cNvSpPr>
                <p:nvPr/>
              </p:nvSpPr>
              <p:spPr bwMode="auto">
                <a:xfrm>
                  <a:off x="3968" y="91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429" name="Line 3618"/>
                <p:cNvSpPr>
                  <a:spLocks noChangeShapeType="1"/>
                </p:cNvSpPr>
                <p:nvPr/>
              </p:nvSpPr>
              <p:spPr bwMode="auto">
                <a:xfrm flipH="1" flipV="1">
                  <a:off x="4145" y="954"/>
                  <a:ext cx="224" cy="11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0" name="Rectangle 3619"/>
                <p:cNvSpPr>
                  <a:spLocks noChangeArrowheads="1"/>
                </p:cNvSpPr>
                <p:nvPr/>
              </p:nvSpPr>
              <p:spPr bwMode="auto">
                <a:xfrm>
                  <a:off x="4340" y="2111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1" name="Rectangle 3620"/>
                <p:cNvSpPr>
                  <a:spLocks noChangeArrowheads="1"/>
                </p:cNvSpPr>
                <p:nvPr/>
              </p:nvSpPr>
              <p:spPr bwMode="auto">
                <a:xfrm>
                  <a:off x="4340" y="2111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432" name="Line 3621"/>
                <p:cNvSpPr>
                  <a:spLocks noChangeShapeType="1"/>
                </p:cNvSpPr>
                <p:nvPr/>
              </p:nvSpPr>
              <p:spPr bwMode="auto">
                <a:xfrm flipV="1">
                  <a:off x="4046" y="954"/>
                  <a:ext cx="64" cy="1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5582" name="Group 3823"/>
              <p:cNvGrpSpPr>
                <a:grpSpLocks/>
              </p:cNvGrpSpPr>
              <p:nvPr/>
            </p:nvGrpSpPr>
            <p:grpSpPr bwMode="auto">
              <a:xfrm>
                <a:off x="757238" y="1554163"/>
                <a:ext cx="8378825" cy="5286375"/>
                <a:chOff x="477" y="979"/>
                <a:chExt cx="5278" cy="3330"/>
              </a:xfrm>
            </p:grpSpPr>
            <p:sp>
              <p:nvSpPr>
                <p:cNvPr id="16033" name="Freeform 3623"/>
                <p:cNvSpPr>
                  <a:spLocks/>
                </p:cNvSpPr>
                <p:nvPr/>
              </p:nvSpPr>
              <p:spPr bwMode="auto">
                <a:xfrm>
                  <a:off x="4046" y="1068"/>
                  <a:ext cx="11" cy="22"/>
                </a:xfrm>
                <a:custGeom>
                  <a:avLst/>
                  <a:gdLst>
                    <a:gd name="T0" fmla="*/ 0 w 11"/>
                    <a:gd name="T1" fmla="*/ 22 h 22"/>
                    <a:gd name="T2" fmla="*/ 11 w 11"/>
                    <a:gd name="T3" fmla="*/ 14 h 22"/>
                    <a:gd name="T4" fmla="*/ 10 w 11"/>
                    <a:gd name="T5" fmla="*/ 0 h 22"/>
                    <a:gd name="T6" fmla="*/ 0 w 11"/>
                    <a:gd name="T7" fmla="*/ 9 h 22"/>
                    <a:gd name="T8" fmla="*/ 0 w 11"/>
                    <a:gd name="T9" fmla="*/ 22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2"/>
                    <a:gd name="T17" fmla="*/ 11 w 11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2">
                      <a:moveTo>
                        <a:pt x="0" y="22"/>
                      </a:moveTo>
                      <a:lnTo>
                        <a:pt x="11" y="14"/>
                      </a:lnTo>
                      <a:lnTo>
                        <a:pt x="10" y="0"/>
                      </a:lnTo>
                      <a:lnTo>
                        <a:pt x="0" y="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4" name="Line 3624"/>
                <p:cNvSpPr>
                  <a:spLocks noChangeShapeType="1"/>
                </p:cNvSpPr>
                <p:nvPr/>
              </p:nvSpPr>
              <p:spPr bwMode="auto">
                <a:xfrm flipV="1">
                  <a:off x="4046" y="1082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5" name="Line 3625"/>
                <p:cNvSpPr>
                  <a:spLocks noChangeShapeType="1"/>
                </p:cNvSpPr>
                <p:nvPr/>
              </p:nvSpPr>
              <p:spPr bwMode="auto">
                <a:xfrm flipH="1" flipV="1">
                  <a:off x="4056" y="1068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6" name="Line 3626"/>
                <p:cNvSpPr>
                  <a:spLocks noChangeShapeType="1"/>
                </p:cNvSpPr>
                <p:nvPr/>
              </p:nvSpPr>
              <p:spPr bwMode="auto">
                <a:xfrm flipH="1">
                  <a:off x="4046" y="1068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7" name="Line 3627"/>
                <p:cNvSpPr>
                  <a:spLocks noChangeShapeType="1"/>
                </p:cNvSpPr>
                <p:nvPr/>
              </p:nvSpPr>
              <p:spPr bwMode="auto">
                <a:xfrm>
                  <a:off x="4046" y="1077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8" name="Rectangle 3628"/>
                <p:cNvSpPr>
                  <a:spLocks noChangeArrowheads="1"/>
                </p:cNvSpPr>
                <p:nvPr/>
              </p:nvSpPr>
              <p:spPr bwMode="auto">
                <a:xfrm>
                  <a:off x="4025" y="104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9" name="Rectangle 3629"/>
                <p:cNvSpPr>
                  <a:spLocks noChangeArrowheads="1"/>
                </p:cNvSpPr>
                <p:nvPr/>
              </p:nvSpPr>
              <p:spPr bwMode="auto">
                <a:xfrm>
                  <a:off x="4025" y="104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040" name="Rectangle 3630"/>
                <p:cNvSpPr>
                  <a:spLocks noChangeArrowheads="1"/>
                </p:cNvSpPr>
                <p:nvPr/>
              </p:nvSpPr>
              <p:spPr bwMode="auto">
                <a:xfrm>
                  <a:off x="4118" y="979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1" name="Rectangle 3631"/>
                <p:cNvSpPr>
                  <a:spLocks noChangeArrowheads="1"/>
                </p:cNvSpPr>
                <p:nvPr/>
              </p:nvSpPr>
              <p:spPr bwMode="auto">
                <a:xfrm>
                  <a:off x="4118" y="97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042" name="Rectangle 3632"/>
                <p:cNvSpPr>
                  <a:spLocks noChangeArrowheads="1"/>
                </p:cNvSpPr>
                <p:nvPr/>
              </p:nvSpPr>
              <p:spPr bwMode="auto">
                <a:xfrm>
                  <a:off x="4148" y="4104"/>
                  <a:ext cx="149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3" name="Line 3633"/>
                <p:cNvSpPr>
                  <a:spLocks noChangeShapeType="1"/>
                </p:cNvSpPr>
                <p:nvPr/>
              </p:nvSpPr>
              <p:spPr bwMode="auto">
                <a:xfrm>
                  <a:off x="4149" y="4105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4" name="Line 3634"/>
                <p:cNvSpPr>
                  <a:spLocks noChangeShapeType="1"/>
                </p:cNvSpPr>
                <p:nvPr/>
              </p:nvSpPr>
              <p:spPr bwMode="auto">
                <a:xfrm>
                  <a:off x="4150" y="4105"/>
                  <a:ext cx="14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5" name="Line 3635"/>
                <p:cNvSpPr>
                  <a:spLocks noChangeShapeType="1"/>
                </p:cNvSpPr>
                <p:nvPr/>
              </p:nvSpPr>
              <p:spPr bwMode="auto">
                <a:xfrm>
                  <a:off x="4148" y="410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6" name="Line 3636"/>
                <p:cNvSpPr>
                  <a:spLocks noChangeShapeType="1"/>
                </p:cNvSpPr>
                <p:nvPr/>
              </p:nvSpPr>
              <p:spPr bwMode="auto">
                <a:xfrm>
                  <a:off x="4149" y="4104"/>
                  <a:ext cx="14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7" name="Line 3637"/>
                <p:cNvSpPr>
                  <a:spLocks noChangeShapeType="1"/>
                </p:cNvSpPr>
                <p:nvPr/>
              </p:nvSpPr>
              <p:spPr bwMode="auto">
                <a:xfrm>
                  <a:off x="4149" y="4165"/>
                  <a:ext cx="14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8" name="Line 3638"/>
                <p:cNvSpPr>
                  <a:spLocks noChangeShapeType="1"/>
                </p:cNvSpPr>
                <p:nvPr/>
              </p:nvSpPr>
              <p:spPr bwMode="auto">
                <a:xfrm>
                  <a:off x="4296" y="4105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49" name="Line 3639"/>
                <p:cNvSpPr>
                  <a:spLocks noChangeShapeType="1"/>
                </p:cNvSpPr>
                <p:nvPr/>
              </p:nvSpPr>
              <p:spPr bwMode="auto">
                <a:xfrm>
                  <a:off x="4148" y="4166"/>
                  <a:ext cx="14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0" name="Line 3640"/>
                <p:cNvSpPr>
                  <a:spLocks noChangeShapeType="1"/>
                </p:cNvSpPr>
                <p:nvPr/>
              </p:nvSpPr>
              <p:spPr bwMode="auto">
                <a:xfrm>
                  <a:off x="4297" y="410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1" name="Rectangle 3641"/>
                <p:cNvSpPr>
                  <a:spLocks noChangeArrowheads="1"/>
                </p:cNvSpPr>
                <p:nvPr/>
              </p:nvSpPr>
              <p:spPr bwMode="auto">
                <a:xfrm>
                  <a:off x="4154" y="4110"/>
                  <a:ext cx="1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</a:t>
                  </a:r>
                  <a:endParaRPr lang="en-US"/>
                </a:p>
              </p:txBody>
            </p:sp>
            <p:sp>
              <p:nvSpPr>
                <p:cNvPr id="16052" name="Line 3642"/>
                <p:cNvSpPr>
                  <a:spLocks noChangeShapeType="1"/>
                </p:cNvSpPr>
                <p:nvPr/>
              </p:nvSpPr>
              <p:spPr bwMode="auto">
                <a:xfrm>
                  <a:off x="4153" y="4130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3" name="Line 3643"/>
                <p:cNvSpPr>
                  <a:spLocks noChangeShapeType="1"/>
                </p:cNvSpPr>
                <p:nvPr/>
              </p:nvSpPr>
              <p:spPr bwMode="auto">
                <a:xfrm>
                  <a:off x="4153" y="4131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4" name="Line 3644"/>
                <p:cNvSpPr>
                  <a:spLocks noChangeShapeType="1"/>
                </p:cNvSpPr>
                <p:nvPr/>
              </p:nvSpPr>
              <p:spPr bwMode="auto">
                <a:xfrm>
                  <a:off x="4153" y="4140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5" name="Line 3645"/>
                <p:cNvSpPr>
                  <a:spLocks noChangeShapeType="1"/>
                </p:cNvSpPr>
                <p:nvPr/>
              </p:nvSpPr>
              <p:spPr bwMode="auto">
                <a:xfrm>
                  <a:off x="4153" y="4141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6" name="Line 3646"/>
                <p:cNvSpPr>
                  <a:spLocks noChangeShapeType="1"/>
                </p:cNvSpPr>
                <p:nvPr/>
              </p:nvSpPr>
              <p:spPr bwMode="auto">
                <a:xfrm flipH="1">
                  <a:off x="3888" y="4145"/>
                  <a:ext cx="260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57" name="Rectangle 3647"/>
                <p:cNvSpPr>
                  <a:spLocks noChangeArrowheads="1"/>
                </p:cNvSpPr>
                <p:nvPr/>
              </p:nvSpPr>
              <p:spPr bwMode="auto">
                <a:xfrm>
                  <a:off x="4126" y="416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8" name="Rectangle 3648"/>
                <p:cNvSpPr>
                  <a:spLocks noChangeArrowheads="1"/>
                </p:cNvSpPr>
                <p:nvPr/>
              </p:nvSpPr>
              <p:spPr bwMode="auto">
                <a:xfrm>
                  <a:off x="4126" y="416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059" name="Rectangle 3649"/>
                <p:cNvSpPr>
                  <a:spLocks noChangeArrowheads="1"/>
                </p:cNvSpPr>
                <p:nvPr/>
              </p:nvSpPr>
              <p:spPr bwMode="auto">
                <a:xfrm>
                  <a:off x="3904" y="413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0" name="Rectangle 3650"/>
                <p:cNvSpPr>
                  <a:spLocks noChangeArrowheads="1"/>
                </p:cNvSpPr>
                <p:nvPr/>
              </p:nvSpPr>
              <p:spPr bwMode="auto">
                <a:xfrm>
                  <a:off x="3904" y="413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061" name="Line 3651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2901"/>
                  <a:ext cx="2412" cy="120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2" name="Freeform 3652"/>
                <p:cNvSpPr>
                  <a:spLocks/>
                </p:cNvSpPr>
                <p:nvPr/>
              </p:nvSpPr>
              <p:spPr bwMode="auto">
                <a:xfrm>
                  <a:off x="1748" y="2898"/>
                  <a:ext cx="18" cy="19"/>
                </a:xfrm>
                <a:custGeom>
                  <a:avLst/>
                  <a:gdLst>
                    <a:gd name="T0" fmla="*/ 18 w 18"/>
                    <a:gd name="T1" fmla="*/ 0 h 19"/>
                    <a:gd name="T2" fmla="*/ 9 w 18"/>
                    <a:gd name="T3" fmla="*/ 19 h 19"/>
                    <a:gd name="T4" fmla="*/ 0 w 18"/>
                    <a:gd name="T5" fmla="*/ 3 h 19"/>
                    <a:gd name="T6" fmla="*/ 18 w 18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9"/>
                    <a:gd name="T14" fmla="*/ 18 w 18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9">
                      <a:moveTo>
                        <a:pt x="18" y="0"/>
                      </a:moveTo>
                      <a:lnTo>
                        <a:pt x="9" y="19"/>
                      </a:lnTo>
                      <a:lnTo>
                        <a:pt x="0" y="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3" name="Line 3653"/>
                <p:cNvSpPr>
                  <a:spLocks noChangeShapeType="1"/>
                </p:cNvSpPr>
                <p:nvPr/>
              </p:nvSpPr>
              <p:spPr bwMode="auto">
                <a:xfrm flipH="1">
                  <a:off x="1757" y="2898"/>
                  <a:ext cx="9" cy="1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4" name="Line 3654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2901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5" name="Line 3655"/>
                <p:cNvSpPr>
                  <a:spLocks noChangeShapeType="1"/>
                </p:cNvSpPr>
                <p:nvPr/>
              </p:nvSpPr>
              <p:spPr bwMode="auto">
                <a:xfrm flipV="1">
                  <a:off x="1748" y="2898"/>
                  <a:ext cx="18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6" name="Rectangle 3656"/>
                <p:cNvSpPr>
                  <a:spLocks noChangeArrowheads="1"/>
                </p:cNvSpPr>
                <p:nvPr/>
              </p:nvSpPr>
              <p:spPr bwMode="auto">
                <a:xfrm>
                  <a:off x="5388" y="1834"/>
                  <a:ext cx="149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7" name="Line 3657"/>
                <p:cNvSpPr>
                  <a:spLocks noChangeShapeType="1"/>
                </p:cNvSpPr>
                <p:nvPr/>
              </p:nvSpPr>
              <p:spPr bwMode="auto">
                <a:xfrm>
                  <a:off x="5389" y="1836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8" name="Line 3658"/>
                <p:cNvSpPr>
                  <a:spLocks noChangeShapeType="1"/>
                </p:cNvSpPr>
                <p:nvPr/>
              </p:nvSpPr>
              <p:spPr bwMode="auto">
                <a:xfrm>
                  <a:off x="5390" y="1836"/>
                  <a:ext cx="14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69" name="Line 3659"/>
                <p:cNvSpPr>
                  <a:spLocks noChangeShapeType="1"/>
                </p:cNvSpPr>
                <p:nvPr/>
              </p:nvSpPr>
              <p:spPr bwMode="auto">
                <a:xfrm>
                  <a:off x="5388" y="183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0" name="Line 3660"/>
                <p:cNvSpPr>
                  <a:spLocks noChangeShapeType="1"/>
                </p:cNvSpPr>
                <p:nvPr/>
              </p:nvSpPr>
              <p:spPr bwMode="auto">
                <a:xfrm>
                  <a:off x="5389" y="1834"/>
                  <a:ext cx="148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1" name="Line 3661"/>
                <p:cNvSpPr>
                  <a:spLocks noChangeShapeType="1"/>
                </p:cNvSpPr>
                <p:nvPr/>
              </p:nvSpPr>
              <p:spPr bwMode="auto">
                <a:xfrm>
                  <a:off x="5389" y="1895"/>
                  <a:ext cx="14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2" name="Line 3662"/>
                <p:cNvSpPr>
                  <a:spLocks noChangeShapeType="1"/>
                </p:cNvSpPr>
                <p:nvPr/>
              </p:nvSpPr>
              <p:spPr bwMode="auto">
                <a:xfrm>
                  <a:off x="5536" y="1836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3" name="Line 3663"/>
                <p:cNvSpPr>
                  <a:spLocks noChangeShapeType="1"/>
                </p:cNvSpPr>
                <p:nvPr/>
              </p:nvSpPr>
              <p:spPr bwMode="auto">
                <a:xfrm>
                  <a:off x="5388" y="1896"/>
                  <a:ext cx="149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4" name="Line 3664"/>
                <p:cNvSpPr>
                  <a:spLocks noChangeShapeType="1"/>
                </p:cNvSpPr>
                <p:nvPr/>
              </p:nvSpPr>
              <p:spPr bwMode="auto">
                <a:xfrm>
                  <a:off x="5537" y="1834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5" name="Rectangle 3665"/>
                <p:cNvSpPr>
                  <a:spLocks noChangeArrowheads="1"/>
                </p:cNvSpPr>
                <p:nvPr/>
              </p:nvSpPr>
              <p:spPr bwMode="auto">
                <a:xfrm>
                  <a:off x="5394" y="1840"/>
                  <a:ext cx="1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</a:t>
                  </a:r>
                  <a:endParaRPr lang="en-US"/>
                </a:p>
              </p:txBody>
            </p:sp>
            <p:sp>
              <p:nvSpPr>
                <p:cNvPr id="16076" name="Line 3666"/>
                <p:cNvSpPr>
                  <a:spLocks noChangeShapeType="1"/>
                </p:cNvSpPr>
                <p:nvPr/>
              </p:nvSpPr>
              <p:spPr bwMode="auto">
                <a:xfrm>
                  <a:off x="5393" y="1860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7" name="Line 3667"/>
                <p:cNvSpPr>
                  <a:spLocks noChangeShapeType="1"/>
                </p:cNvSpPr>
                <p:nvPr/>
              </p:nvSpPr>
              <p:spPr bwMode="auto">
                <a:xfrm>
                  <a:off x="5393" y="1862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8" name="Line 3668"/>
                <p:cNvSpPr>
                  <a:spLocks noChangeShapeType="1"/>
                </p:cNvSpPr>
                <p:nvPr/>
              </p:nvSpPr>
              <p:spPr bwMode="auto">
                <a:xfrm>
                  <a:off x="5393" y="1870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79" name="Line 3669"/>
                <p:cNvSpPr>
                  <a:spLocks noChangeShapeType="1"/>
                </p:cNvSpPr>
                <p:nvPr/>
              </p:nvSpPr>
              <p:spPr bwMode="auto">
                <a:xfrm>
                  <a:off x="5393" y="1872"/>
                  <a:ext cx="13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0" name="Rectangle 3670"/>
                <p:cNvSpPr>
                  <a:spLocks noChangeArrowheads="1"/>
                </p:cNvSpPr>
                <p:nvPr/>
              </p:nvSpPr>
              <p:spPr bwMode="auto">
                <a:xfrm>
                  <a:off x="5574" y="3806"/>
                  <a:ext cx="174" cy="75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1" name="Line 3671"/>
                <p:cNvSpPr>
                  <a:spLocks noChangeShapeType="1"/>
                </p:cNvSpPr>
                <p:nvPr/>
              </p:nvSpPr>
              <p:spPr bwMode="auto">
                <a:xfrm>
                  <a:off x="5575" y="380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2" name="Line 3672"/>
                <p:cNvSpPr>
                  <a:spLocks noChangeShapeType="1"/>
                </p:cNvSpPr>
                <p:nvPr/>
              </p:nvSpPr>
              <p:spPr bwMode="auto">
                <a:xfrm>
                  <a:off x="5576" y="3807"/>
                  <a:ext cx="17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3" name="Line 3673"/>
                <p:cNvSpPr>
                  <a:spLocks noChangeShapeType="1"/>
                </p:cNvSpPr>
                <p:nvPr/>
              </p:nvSpPr>
              <p:spPr bwMode="auto">
                <a:xfrm>
                  <a:off x="5574" y="3806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4" name="Line 3674"/>
                <p:cNvSpPr>
                  <a:spLocks noChangeShapeType="1"/>
                </p:cNvSpPr>
                <p:nvPr/>
              </p:nvSpPr>
              <p:spPr bwMode="auto">
                <a:xfrm>
                  <a:off x="5575" y="3806"/>
                  <a:ext cx="173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5" name="Line 3675"/>
                <p:cNvSpPr>
                  <a:spLocks noChangeShapeType="1"/>
                </p:cNvSpPr>
                <p:nvPr/>
              </p:nvSpPr>
              <p:spPr bwMode="auto">
                <a:xfrm>
                  <a:off x="5575" y="3879"/>
                  <a:ext cx="17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6" name="Line 3676"/>
                <p:cNvSpPr>
                  <a:spLocks noChangeShapeType="1"/>
                </p:cNvSpPr>
                <p:nvPr/>
              </p:nvSpPr>
              <p:spPr bwMode="auto">
                <a:xfrm>
                  <a:off x="5746" y="3807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7" name="Line 3677"/>
                <p:cNvSpPr>
                  <a:spLocks noChangeShapeType="1"/>
                </p:cNvSpPr>
                <p:nvPr/>
              </p:nvSpPr>
              <p:spPr bwMode="auto">
                <a:xfrm>
                  <a:off x="5574" y="3881"/>
                  <a:ext cx="174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8" name="Line 3678"/>
                <p:cNvSpPr>
                  <a:spLocks noChangeShapeType="1"/>
                </p:cNvSpPr>
                <p:nvPr/>
              </p:nvSpPr>
              <p:spPr bwMode="auto">
                <a:xfrm>
                  <a:off x="5748" y="3806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89" name="Rectangle 3679"/>
                <p:cNvSpPr>
                  <a:spLocks noChangeArrowheads="1"/>
                </p:cNvSpPr>
                <p:nvPr/>
              </p:nvSpPr>
              <p:spPr bwMode="auto">
                <a:xfrm>
                  <a:off x="5579" y="3812"/>
                  <a:ext cx="1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ccp.nmr.Nmr.ShiftList</a:t>
                  </a:r>
                  <a:endParaRPr lang="en-US"/>
                </a:p>
              </p:txBody>
            </p:sp>
            <p:sp>
              <p:nvSpPr>
                <p:cNvPr id="16090" name="Rectangle 3680"/>
                <p:cNvSpPr>
                  <a:spLocks noChangeArrowheads="1"/>
                </p:cNvSpPr>
                <p:nvPr/>
              </p:nvSpPr>
              <p:spPr bwMode="auto">
                <a:xfrm>
                  <a:off x="5579" y="3837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ppm</a:t>
                  </a:r>
                  <a:endParaRPr lang="en-US"/>
                </a:p>
              </p:txBody>
            </p:sp>
            <p:sp>
              <p:nvSpPr>
                <p:cNvPr id="16091" name="Line 3681"/>
                <p:cNvSpPr>
                  <a:spLocks noChangeShapeType="1"/>
                </p:cNvSpPr>
                <p:nvPr/>
              </p:nvSpPr>
              <p:spPr bwMode="auto">
                <a:xfrm>
                  <a:off x="5579" y="3832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2" name="Line 3682"/>
                <p:cNvSpPr>
                  <a:spLocks noChangeShapeType="1"/>
                </p:cNvSpPr>
                <p:nvPr/>
              </p:nvSpPr>
              <p:spPr bwMode="auto">
                <a:xfrm>
                  <a:off x="5579" y="383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3" name="Line 3683"/>
                <p:cNvSpPr>
                  <a:spLocks noChangeShapeType="1"/>
                </p:cNvSpPr>
                <p:nvPr/>
              </p:nvSpPr>
              <p:spPr bwMode="auto">
                <a:xfrm>
                  <a:off x="5579" y="3862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4" name="Line 3684"/>
                <p:cNvSpPr>
                  <a:spLocks noChangeShapeType="1"/>
                </p:cNvSpPr>
                <p:nvPr/>
              </p:nvSpPr>
              <p:spPr bwMode="auto">
                <a:xfrm>
                  <a:off x="5579" y="3863"/>
                  <a:ext cx="16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5" name="Line 3685"/>
                <p:cNvSpPr>
                  <a:spLocks noChangeShapeType="1"/>
                </p:cNvSpPr>
                <p:nvPr/>
              </p:nvSpPr>
              <p:spPr bwMode="auto">
                <a:xfrm flipH="1">
                  <a:off x="4297" y="3861"/>
                  <a:ext cx="1277" cy="25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6" name="Freeform 3686"/>
                <p:cNvSpPr>
                  <a:spLocks/>
                </p:cNvSpPr>
                <p:nvPr/>
              </p:nvSpPr>
              <p:spPr bwMode="auto">
                <a:xfrm>
                  <a:off x="5549" y="3857"/>
                  <a:ext cx="25" cy="12"/>
                </a:xfrm>
                <a:custGeom>
                  <a:avLst/>
                  <a:gdLst>
                    <a:gd name="T0" fmla="*/ 25 w 25"/>
                    <a:gd name="T1" fmla="*/ 4 h 12"/>
                    <a:gd name="T2" fmla="*/ 11 w 25"/>
                    <a:gd name="T3" fmla="*/ 0 h 12"/>
                    <a:gd name="T4" fmla="*/ 0 w 25"/>
                    <a:gd name="T5" fmla="*/ 9 h 12"/>
                    <a:gd name="T6" fmla="*/ 14 w 25"/>
                    <a:gd name="T7" fmla="*/ 12 h 12"/>
                    <a:gd name="T8" fmla="*/ 25 w 25"/>
                    <a:gd name="T9" fmla="*/ 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2"/>
                    <a:gd name="T17" fmla="*/ 25 w 25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2">
                      <a:moveTo>
                        <a:pt x="25" y="4"/>
                      </a:moveTo>
                      <a:lnTo>
                        <a:pt x="11" y="0"/>
                      </a:lnTo>
                      <a:lnTo>
                        <a:pt x="0" y="9"/>
                      </a:lnTo>
                      <a:lnTo>
                        <a:pt x="14" y="12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7" name="Line 3687"/>
                <p:cNvSpPr>
                  <a:spLocks noChangeShapeType="1"/>
                </p:cNvSpPr>
                <p:nvPr/>
              </p:nvSpPr>
              <p:spPr bwMode="auto">
                <a:xfrm flipH="1" flipV="1">
                  <a:off x="5560" y="3857"/>
                  <a:ext cx="14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8" name="Line 3688"/>
                <p:cNvSpPr>
                  <a:spLocks noChangeShapeType="1"/>
                </p:cNvSpPr>
                <p:nvPr/>
              </p:nvSpPr>
              <p:spPr bwMode="auto">
                <a:xfrm flipH="1">
                  <a:off x="5549" y="3857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99" name="Line 3689"/>
                <p:cNvSpPr>
                  <a:spLocks noChangeShapeType="1"/>
                </p:cNvSpPr>
                <p:nvPr/>
              </p:nvSpPr>
              <p:spPr bwMode="auto">
                <a:xfrm>
                  <a:off x="5549" y="3866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00" name="Line 3690"/>
                <p:cNvSpPr>
                  <a:spLocks noChangeShapeType="1"/>
                </p:cNvSpPr>
                <p:nvPr/>
              </p:nvSpPr>
              <p:spPr bwMode="auto">
                <a:xfrm flipV="1">
                  <a:off x="5563" y="3861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01" name="Rectangle 3691"/>
                <p:cNvSpPr>
                  <a:spLocks noChangeArrowheads="1"/>
                </p:cNvSpPr>
                <p:nvPr/>
              </p:nvSpPr>
              <p:spPr bwMode="auto">
                <a:xfrm>
                  <a:off x="5471" y="3827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2" name="Rectangle 3692"/>
                <p:cNvSpPr>
                  <a:spLocks noChangeArrowheads="1"/>
                </p:cNvSpPr>
                <p:nvPr/>
              </p:nvSpPr>
              <p:spPr bwMode="auto">
                <a:xfrm>
                  <a:off x="5471" y="3827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103" name="Rectangle 3693"/>
                <p:cNvSpPr>
                  <a:spLocks noChangeArrowheads="1"/>
                </p:cNvSpPr>
                <p:nvPr/>
              </p:nvSpPr>
              <p:spPr bwMode="auto">
                <a:xfrm>
                  <a:off x="4319" y="4135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4" name="Rectangle 3694"/>
                <p:cNvSpPr>
                  <a:spLocks noChangeArrowheads="1"/>
                </p:cNvSpPr>
                <p:nvPr/>
              </p:nvSpPr>
              <p:spPr bwMode="auto">
                <a:xfrm>
                  <a:off x="4319" y="4135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105" name="Rectangle 3695"/>
                <p:cNvSpPr>
                  <a:spLocks noChangeArrowheads="1"/>
                </p:cNvSpPr>
                <p:nvPr/>
              </p:nvSpPr>
              <p:spPr bwMode="auto">
                <a:xfrm>
                  <a:off x="5547" y="3883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6" name="Rectangle 3696"/>
                <p:cNvSpPr>
                  <a:spLocks noChangeArrowheads="1"/>
                </p:cNvSpPr>
                <p:nvPr/>
              </p:nvSpPr>
              <p:spPr bwMode="auto">
                <a:xfrm>
                  <a:off x="5547" y="3883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107" name="Rectangle 3697"/>
                <p:cNvSpPr>
                  <a:spLocks noChangeArrowheads="1"/>
                </p:cNvSpPr>
                <p:nvPr/>
              </p:nvSpPr>
              <p:spPr bwMode="auto">
                <a:xfrm>
                  <a:off x="4312" y="4079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8" name="Rectangle 3698"/>
                <p:cNvSpPr>
                  <a:spLocks noChangeArrowheads="1"/>
                </p:cNvSpPr>
                <p:nvPr/>
              </p:nvSpPr>
              <p:spPr bwMode="auto">
                <a:xfrm>
                  <a:off x="4312" y="4079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09" name="Line 3699"/>
                <p:cNvSpPr>
                  <a:spLocks noChangeShapeType="1"/>
                </p:cNvSpPr>
                <p:nvPr/>
              </p:nvSpPr>
              <p:spPr bwMode="auto">
                <a:xfrm flipH="1" flipV="1">
                  <a:off x="4551" y="2504"/>
                  <a:ext cx="1079" cy="130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0" name="Rectangle 3700"/>
                <p:cNvSpPr>
                  <a:spLocks noChangeArrowheads="1"/>
                </p:cNvSpPr>
                <p:nvPr/>
              </p:nvSpPr>
              <p:spPr bwMode="auto">
                <a:xfrm>
                  <a:off x="4577" y="250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1" name="Rectangle 3701"/>
                <p:cNvSpPr>
                  <a:spLocks noChangeArrowheads="1"/>
                </p:cNvSpPr>
                <p:nvPr/>
              </p:nvSpPr>
              <p:spPr bwMode="auto">
                <a:xfrm>
                  <a:off x="4577" y="250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12" name="Line 3702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2895"/>
                  <a:ext cx="2889" cy="92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3" name="Freeform 3703"/>
                <p:cNvSpPr>
                  <a:spLocks/>
                </p:cNvSpPr>
                <p:nvPr/>
              </p:nvSpPr>
              <p:spPr bwMode="auto">
                <a:xfrm>
                  <a:off x="2685" y="2890"/>
                  <a:ext cx="17" cy="18"/>
                </a:xfrm>
                <a:custGeom>
                  <a:avLst/>
                  <a:gdLst>
                    <a:gd name="T0" fmla="*/ 17 w 17"/>
                    <a:gd name="T1" fmla="*/ 0 h 18"/>
                    <a:gd name="T2" fmla="*/ 11 w 17"/>
                    <a:gd name="T3" fmla="*/ 18 h 18"/>
                    <a:gd name="T4" fmla="*/ 0 w 17"/>
                    <a:gd name="T5" fmla="*/ 5 h 18"/>
                    <a:gd name="T6" fmla="*/ 17 w 17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8"/>
                    <a:gd name="T14" fmla="*/ 17 w 17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8">
                      <a:moveTo>
                        <a:pt x="17" y="0"/>
                      </a:moveTo>
                      <a:lnTo>
                        <a:pt x="11" y="18"/>
                      </a:lnTo>
                      <a:lnTo>
                        <a:pt x="0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4" name="Line 3704"/>
                <p:cNvSpPr>
                  <a:spLocks noChangeShapeType="1"/>
                </p:cNvSpPr>
                <p:nvPr/>
              </p:nvSpPr>
              <p:spPr bwMode="auto">
                <a:xfrm flipH="1">
                  <a:off x="2696" y="2890"/>
                  <a:ext cx="6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5" name="Line 3705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2895"/>
                  <a:ext cx="11" cy="1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6" name="Line 3706"/>
                <p:cNvSpPr>
                  <a:spLocks noChangeShapeType="1"/>
                </p:cNvSpPr>
                <p:nvPr/>
              </p:nvSpPr>
              <p:spPr bwMode="auto">
                <a:xfrm flipV="1">
                  <a:off x="2685" y="2890"/>
                  <a:ext cx="17" cy="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7" name="Rectangle 3707"/>
                <p:cNvSpPr>
                  <a:spLocks noChangeArrowheads="1"/>
                </p:cNvSpPr>
                <p:nvPr/>
              </p:nvSpPr>
              <p:spPr bwMode="auto">
                <a:xfrm>
                  <a:off x="2449" y="4240"/>
                  <a:ext cx="236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8" name="Line 3708"/>
                <p:cNvSpPr>
                  <a:spLocks noChangeShapeType="1"/>
                </p:cNvSpPr>
                <p:nvPr/>
              </p:nvSpPr>
              <p:spPr bwMode="auto">
                <a:xfrm>
                  <a:off x="2450" y="424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19" name="Line 3709"/>
                <p:cNvSpPr>
                  <a:spLocks noChangeShapeType="1"/>
                </p:cNvSpPr>
                <p:nvPr/>
              </p:nvSpPr>
              <p:spPr bwMode="auto">
                <a:xfrm>
                  <a:off x="2452" y="4241"/>
                  <a:ext cx="23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0" name="Line 3710"/>
                <p:cNvSpPr>
                  <a:spLocks noChangeShapeType="1"/>
                </p:cNvSpPr>
                <p:nvPr/>
              </p:nvSpPr>
              <p:spPr bwMode="auto">
                <a:xfrm>
                  <a:off x="2449" y="424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1" name="Line 3711"/>
                <p:cNvSpPr>
                  <a:spLocks noChangeShapeType="1"/>
                </p:cNvSpPr>
                <p:nvPr/>
              </p:nvSpPr>
              <p:spPr bwMode="auto">
                <a:xfrm>
                  <a:off x="2450" y="4240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2" name="Line 3712"/>
                <p:cNvSpPr>
                  <a:spLocks noChangeShapeType="1"/>
                </p:cNvSpPr>
                <p:nvPr/>
              </p:nvSpPr>
              <p:spPr bwMode="auto">
                <a:xfrm>
                  <a:off x="2450" y="4301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3" name="Line 3713"/>
                <p:cNvSpPr>
                  <a:spLocks noChangeShapeType="1"/>
                </p:cNvSpPr>
                <p:nvPr/>
              </p:nvSpPr>
              <p:spPr bwMode="auto">
                <a:xfrm>
                  <a:off x="2683" y="4241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4" name="Line 3714"/>
                <p:cNvSpPr>
                  <a:spLocks noChangeShapeType="1"/>
                </p:cNvSpPr>
                <p:nvPr/>
              </p:nvSpPr>
              <p:spPr bwMode="auto">
                <a:xfrm>
                  <a:off x="2449" y="4302"/>
                  <a:ext cx="23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5" name="Line 3715"/>
                <p:cNvSpPr>
                  <a:spLocks noChangeShapeType="1"/>
                </p:cNvSpPr>
                <p:nvPr/>
              </p:nvSpPr>
              <p:spPr bwMode="auto">
                <a:xfrm>
                  <a:off x="2685" y="4240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6" name="Rectangle 3716"/>
                <p:cNvSpPr>
                  <a:spLocks noChangeArrowheads="1"/>
                </p:cNvSpPr>
                <p:nvPr/>
              </p:nvSpPr>
              <p:spPr bwMode="auto">
                <a:xfrm>
                  <a:off x="2457" y="4246"/>
                  <a:ext cx="23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ccp.nmr.Nmr.ShiftAnisotropy</a:t>
                  </a:r>
                  <a:endParaRPr lang="en-US"/>
                </a:p>
              </p:txBody>
            </p:sp>
            <p:sp>
              <p:nvSpPr>
                <p:cNvPr id="16127" name="Line 3717"/>
                <p:cNvSpPr>
                  <a:spLocks noChangeShapeType="1"/>
                </p:cNvSpPr>
                <p:nvPr/>
              </p:nvSpPr>
              <p:spPr bwMode="auto">
                <a:xfrm>
                  <a:off x="2454" y="4266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8" name="Line 3718"/>
                <p:cNvSpPr>
                  <a:spLocks noChangeShapeType="1"/>
                </p:cNvSpPr>
                <p:nvPr/>
              </p:nvSpPr>
              <p:spPr bwMode="auto">
                <a:xfrm>
                  <a:off x="2454" y="426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29" name="Line 3719"/>
                <p:cNvSpPr>
                  <a:spLocks noChangeShapeType="1"/>
                </p:cNvSpPr>
                <p:nvPr/>
              </p:nvSpPr>
              <p:spPr bwMode="auto">
                <a:xfrm>
                  <a:off x="2454" y="4276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30" name="Line 3720"/>
                <p:cNvSpPr>
                  <a:spLocks noChangeShapeType="1"/>
                </p:cNvSpPr>
                <p:nvPr/>
              </p:nvSpPr>
              <p:spPr bwMode="auto">
                <a:xfrm>
                  <a:off x="2454" y="4277"/>
                  <a:ext cx="22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31" name="Line 3721"/>
                <p:cNvSpPr>
                  <a:spLocks noChangeShapeType="1"/>
                </p:cNvSpPr>
                <p:nvPr/>
              </p:nvSpPr>
              <p:spPr bwMode="auto">
                <a:xfrm flipV="1">
                  <a:off x="2685" y="4197"/>
                  <a:ext cx="1004" cy="6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32" name="Rectangle 3722"/>
                <p:cNvSpPr>
                  <a:spLocks noChangeArrowheads="1"/>
                </p:cNvSpPr>
                <p:nvPr/>
              </p:nvSpPr>
              <p:spPr bwMode="auto">
                <a:xfrm>
                  <a:off x="2705" y="4281"/>
                  <a:ext cx="13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3" name="Rectangle 3723"/>
                <p:cNvSpPr>
                  <a:spLocks noChangeArrowheads="1"/>
                </p:cNvSpPr>
                <p:nvPr/>
              </p:nvSpPr>
              <p:spPr bwMode="auto">
                <a:xfrm>
                  <a:off x="2705" y="4281"/>
                  <a:ext cx="1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+shiftAnisotropies</a:t>
                  </a:r>
                  <a:endParaRPr lang="en-US"/>
                </a:p>
              </p:txBody>
            </p:sp>
            <p:sp>
              <p:nvSpPr>
                <p:cNvPr id="16134" name="Rectangle 3724"/>
                <p:cNvSpPr>
                  <a:spLocks noChangeArrowheads="1"/>
                </p:cNvSpPr>
                <p:nvPr/>
              </p:nvSpPr>
              <p:spPr bwMode="auto">
                <a:xfrm>
                  <a:off x="2702" y="422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5" name="Rectangle 3725"/>
                <p:cNvSpPr>
                  <a:spLocks noChangeArrowheads="1"/>
                </p:cNvSpPr>
                <p:nvPr/>
              </p:nvSpPr>
              <p:spPr bwMode="auto">
                <a:xfrm>
                  <a:off x="2702" y="422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36" name="Rectangle 3726"/>
                <p:cNvSpPr>
                  <a:spLocks noChangeArrowheads="1"/>
                </p:cNvSpPr>
                <p:nvPr/>
              </p:nvSpPr>
              <p:spPr bwMode="auto">
                <a:xfrm>
                  <a:off x="3659" y="4217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7" name="Rectangle 3727"/>
                <p:cNvSpPr>
                  <a:spLocks noChangeArrowheads="1"/>
                </p:cNvSpPr>
                <p:nvPr/>
              </p:nvSpPr>
              <p:spPr bwMode="auto">
                <a:xfrm>
                  <a:off x="3659" y="4216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138" name="Line 372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8" y="2901"/>
                  <a:ext cx="888" cy="133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39" name="Freeform 3729"/>
                <p:cNvSpPr>
                  <a:spLocks/>
                </p:cNvSpPr>
                <p:nvPr/>
              </p:nvSpPr>
              <p:spPr bwMode="auto">
                <a:xfrm>
                  <a:off x="1658" y="2901"/>
                  <a:ext cx="16" cy="17"/>
                </a:xfrm>
                <a:custGeom>
                  <a:avLst/>
                  <a:gdLst>
                    <a:gd name="T0" fmla="*/ 16 w 16"/>
                    <a:gd name="T1" fmla="*/ 7 h 17"/>
                    <a:gd name="T2" fmla="*/ 0 w 16"/>
                    <a:gd name="T3" fmla="*/ 17 h 17"/>
                    <a:gd name="T4" fmla="*/ 0 w 16"/>
                    <a:gd name="T5" fmla="*/ 0 h 17"/>
                    <a:gd name="T6" fmla="*/ 16 w 16"/>
                    <a:gd name="T7" fmla="*/ 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17"/>
                    <a:gd name="T14" fmla="*/ 16 w 16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17">
                      <a:moveTo>
                        <a:pt x="16" y="7"/>
                      </a:move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0" name="Line 3730"/>
                <p:cNvSpPr>
                  <a:spLocks noChangeShapeType="1"/>
                </p:cNvSpPr>
                <p:nvPr/>
              </p:nvSpPr>
              <p:spPr bwMode="auto">
                <a:xfrm flipH="1">
                  <a:off x="1658" y="2908"/>
                  <a:ext cx="16" cy="1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1" name="Line 3731"/>
                <p:cNvSpPr>
                  <a:spLocks noChangeShapeType="1"/>
                </p:cNvSpPr>
                <p:nvPr/>
              </p:nvSpPr>
              <p:spPr bwMode="auto">
                <a:xfrm flipV="1">
                  <a:off x="1658" y="2901"/>
                  <a:ext cx="1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2" name="Line 3732"/>
                <p:cNvSpPr>
                  <a:spLocks noChangeShapeType="1"/>
                </p:cNvSpPr>
                <p:nvPr/>
              </p:nvSpPr>
              <p:spPr bwMode="auto">
                <a:xfrm>
                  <a:off x="1658" y="2901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3" name="Rectangle 3733"/>
                <p:cNvSpPr>
                  <a:spLocks noChangeArrowheads="1"/>
                </p:cNvSpPr>
                <p:nvPr/>
              </p:nvSpPr>
              <p:spPr bwMode="auto">
                <a:xfrm>
                  <a:off x="1891" y="4203"/>
                  <a:ext cx="260" cy="99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4" name="Line 3734"/>
                <p:cNvSpPr>
                  <a:spLocks noChangeShapeType="1"/>
                </p:cNvSpPr>
                <p:nvPr/>
              </p:nvSpPr>
              <p:spPr bwMode="auto">
                <a:xfrm>
                  <a:off x="1892" y="4204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5" name="Line 3735"/>
                <p:cNvSpPr>
                  <a:spLocks noChangeShapeType="1"/>
                </p:cNvSpPr>
                <p:nvPr/>
              </p:nvSpPr>
              <p:spPr bwMode="auto">
                <a:xfrm>
                  <a:off x="1894" y="4204"/>
                  <a:ext cx="25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6" name="Line 3736"/>
                <p:cNvSpPr>
                  <a:spLocks noChangeShapeType="1"/>
                </p:cNvSpPr>
                <p:nvPr/>
              </p:nvSpPr>
              <p:spPr bwMode="auto">
                <a:xfrm>
                  <a:off x="1891" y="4203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7" name="Line 3737"/>
                <p:cNvSpPr>
                  <a:spLocks noChangeShapeType="1"/>
                </p:cNvSpPr>
                <p:nvPr/>
              </p:nvSpPr>
              <p:spPr bwMode="auto">
                <a:xfrm>
                  <a:off x="1892" y="4203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8" name="Line 3738"/>
                <p:cNvSpPr>
                  <a:spLocks noChangeShapeType="1"/>
                </p:cNvSpPr>
                <p:nvPr/>
              </p:nvSpPr>
              <p:spPr bwMode="auto">
                <a:xfrm>
                  <a:off x="1892" y="4301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49" name="Line 3739"/>
                <p:cNvSpPr>
                  <a:spLocks noChangeShapeType="1"/>
                </p:cNvSpPr>
                <p:nvPr/>
              </p:nvSpPr>
              <p:spPr bwMode="auto">
                <a:xfrm>
                  <a:off x="2150" y="4204"/>
                  <a:ext cx="1" cy="97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0" name="Line 3740"/>
                <p:cNvSpPr>
                  <a:spLocks noChangeShapeType="1"/>
                </p:cNvSpPr>
                <p:nvPr/>
              </p:nvSpPr>
              <p:spPr bwMode="auto">
                <a:xfrm>
                  <a:off x="1891" y="4302"/>
                  <a:ext cx="26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1" name="Line 3741"/>
                <p:cNvSpPr>
                  <a:spLocks noChangeShapeType="1"/>
                </p:cNvSpPr>
                <p:nvPr/>
              </p:nvSpPr>
              <p:spPr bwMode="auto">
                <a:xfrm>
                  <a:off x="2151" y="4203"/>
                  <a:ext cx="1" cy="99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2" name="Rectangle 3742"/>
                <p:cNvSpPr>
                  <a:spLocks noChangeArrowheads="1"/>
                </p:cNvSpPr>
                <p:nvPr/>
              </p:nvSpPr>
              <p:spPr bwMode="auto">
                <a:xfrm>
                  <a:off x="1896" y="4209"/>
                  <a:ext cx="2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ccp.nmr.Nmr.ShiftAnisotropyList</a:t>
                  </a:r>
                  <a:endParaRPr lang="en-US"/>
                </a:p>
              </p:txBody>
            </p:sp>
            <p:sp>
              <p:nvSpPr>
                <p:cNvPr id="16153" name="Rectangle 3743"/>
                <p:cNvSpPr>
                  <a:spLocks noChangeArrowheads="1"/>
                </p:cNvSpPr>
                <p:nvPr/>
              </p:nvSpPr>
              <p:spPr bwMode="auto">
                <a:xfrm>
                  <a:off x="1896" y="4234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ppm</a:t>
                  </a:r>
                  <a:endParaRPr lang="en-US"/>
                </a:p>
              </p:txBody>
            </p:sp>
            <p:sp>
              <p:nvSpPr>
                <p:cNvPr id="16154" name="Rectangle 3744"/>
                <p:cNvSpPr>
                  <a:spLocks noChangeArrowheads="1"/>
                </p:cNvSpPr>
                <p:nvPr/>
              </p:nvSpPr>
              <p:spPr bwMode="auto">
                <a:xfrm>
                  <a:off x="1896" y="4254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6155" name="Line 3745"/>
                <p:cNvSpPr>
                  <a:spLocks noChangeShapeType="1"/>
                </p:cNvSpPr>
                <p:nvPr/>
              </p:nvSpPr>
              <p:spPr bwMode="auto">
                <a:xfrm>
                  <a:off x="1896" y="4229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6" name="Line 3746"/>
                <p:cNvSpPr>
                  <a:spLocks noChangeShapeType="1"/>
                </p:cNvSpPr>
                <p:nvPr/>
              </p:nvSpPr>
              <p:spPr bwMode="auto">
                <a:xfrm>
                  <a:off x="1896" y="4230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7" name="Line 3747"/>
                <p:cNvSpPr>
                  <a:spLocks noChangeShapeType="1"/>
                </p:cNvSpPr>
                <p:nvPr/>
              </p:nvSpPr>
              <p:spPr bwMode="auto">
                <a:xfrm>
                  <a:off x="1896" y="4279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8" name="Line 3748"/>
                <p:cNvSpPr>
                  <a:spLocks noChangeShapeType="1"/>
                </p:cNvSpPr>
                <p:nvPr/>
              </p:nvSpPr>
              <p:spPr bwMode="auto">
                <a:xfrm>
                  <a:off x="1896" y="4280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59" name="Line 3749"/>
                <p:cNvSpPr>
                  <a:spLocks noChangeShapeType="1"/>
                </p:cNvSpPr>
                <p:nvPr/>
              </p:nvSpPr>
              <p:spPr bwMode="auto">
                <a:xfrm>
                  <a:off x="2151" y="4258"/>
                  <a:ext cx="298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0" name="Freeform 3750"/>
                <p:cNvSpPr>
                  <a:spLocks/>
                </p:cNvSpPr>
                <p:nvPr/>
              </p:nvSpPr>
              <p:spPr bwMode="auto">
                <a:xfrm>
                  <a:off x="2151" y="4251"/>
                  <a:ext cx="25" cy="13"/>
                </a:xfrm>
                <a:custGeom>
                  <a:avLst/>
                  <a:gdLst>
                    <a:gd name="T0" fmla="*/ 0 w 25"/>
                    <a:gd name="T1" fmla="*/ 7 h 13"/>
                    <a:gd name="T2" fmla="*/ 13 w 25"/>
                    <a:gd name="T3" fmla="*/ 13 h 13"/>
                    <a:gd name="T4" fmla="*/ 25 w 25"/>
                    <a:gd name="T5" fmla="*/ 8 h 13"/>
                    <a:gd name="T6" fmla="*/ 13 w 25"/>
                    <a:gd name="T7" fmla="*/ 0 h 13"/>
                    <a:gd name="T8" fmla="*/ 0 w 2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13"/>
                    <a:gd name="T17" fmla="*/ 25 w 2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13">
                      <a:moveTo>
                        <a:pt x="0" y="7"/>
                      </a:moveTo>
                      <a:lnTo>
                        <a:pt x="13" y="13"/>
                      </a:lnTo>
                      <a:lnTo>
                        <a:pt x="25" y="8"/>
                      </a:lnTo>
                      <a:lnTo>
                        <a:pt x="1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1" name="Line 3751"/>
                <p:cNvSpPr>
                  <a:spLocks noChangeShapeType="1"/>
                </p:cNvSpPr>
                <p:nvPr/>
              </p:nvSpPr>
              <p:spPr bwMode="auto">
                <a:xfrm>
                  <a:off x="2151" y="4258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2" name="Line 3752"/>
                <p:cNvSpPr>
                  <a:spLocks noChangeShapeType="1"/>
                </p:cNvSpPr>
                <p:nvPr/>
              </p:nvSpPr>
              <p:spPr bwMode="auto">
                <a:xfrm flipV="1">
                  <a:off x="2164" y="4259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3" name="Line 3753"/>
                <p:cNvSpPr>
                  <a:spLocks noChangeShapeType="1"/>
                </p:cNvSpPr>
                <p:nvPr/>
              </p:nvSpPr>
              <p:spPr bwMode="auto">
                <a:xfrm flipH="1" flipV="1">
                  <a:off x="2164" y="4251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4" name="Line 3754"/>
                <p:cNvSpPr>
                  <a:spLocks noChangeShapeType="1"/>
                </p:cNvSpPr>
                <p:nvPr/>
              </p:nvSpPr>
              <p:spPr bwMode="auto">
                <a:xfrm flipH="1">
                  <a:off x="2151" y="4251"/>
                  <a:ext cx="13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65" name="Rectangle 3755"/>
                <p:cNvSpPr>
                  <a:spLocks noChangeArrowheads="1"/>
                </p:cNvSpPr>
                <p:nvPr/>
              </p:nvSpPr>
              <p:spPr bwMode="auto">
                <a:xfrm>
                  <a:off x="2169" y="4276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6" name="Rectangle 3756"/>
                <p:cNvSpPr>
                  <a:spLocks noChangeArrowheads="1"/>
                </p:cNvSpPr>
                <p:nvPr/>
              </p:nvSpPr>
              <p:spPr bwMode="auto">
                <a:xfrm>
                  <a:off x="2169" y="4276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167" name="Rectangle 3757"/>
                <p:cNvSpPr>
                  <a:spLocks noChangeArrowheads="1"/>
                </p:cNvSpPr>
                <p:nvPr/>
              </p:nvSpPr>
              <p:spPr bwMode="auto">
                <a:xfrm>
                  <a:off x="2314" y="4230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8" name="Rectangle 3758"/>
                <p:cNvSpPr>
                  <a:spLocks noChangeArrowheads="1"/>
                </p:cNvSpPr>
                <p:nvPr/>
              </p:nvSpPr>
              <p:spPr bwMode="auto">
                <a:xfrm>
                  <a:off x="2314" y="4230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169" name="Rectangle 3759"/>
                <p:cNvSpPr>
                  <a:spLocks noChangeArrowheads="1"/>
                </p:cNvSpPr>
                <p:nvPr/>
              </p:nvSpPr>
              <p:spPr bwMode="auto">
                <a:xfrm>
                  <a:off x="2170" y="4222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0" name="Rectangle 3760"/>
                <p:cNvSpPr>
                  <a:spLocks noChangeArrowheads="1"/>
                </p:cNvSpPr>
                <p:nvPr/>
              </p:nvSpPr>
              <p:spPr bwMode="auto">
                <a:xfrm>
                  <a:off x="2170" y="422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171" name="Rectangle 3761"/>
                <p:cNvSpPr>
                  <a:spLocks noChangeArrowheads="1"/>
                </p:cNvSpPr>
                <p:nvPr/>
              </p:nvSpPr>
              <p:spPr bwMode="auto">
                <a:xfrm>
                  <a:off x="2424" y="4285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2" name="Rectangle 3762"/>
                <p:cNvSpPr>
                  <a:spLocks noChangeArrowheads="1"/>
                </p:cNvSpPr>
                <p:nvPr/>
              </p:nvSpPr>
              <p:spPr bwMode="auto">
                <a:xfrm>
                  <a:off x="2424" y="428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73" name="Line 3763"/>
                <p:cNvSpPr>
                  <a:spLocks noChangeShapeType="1"/>
                </p:cNvSpPr>
                <p:nvPr/>
              </p:nvSpPr>
              <p:spPr bwMode="auto">
                <a:xfrm flipV="1">
                  <a:off x="2082" y="2469"/>
                  <a:ext cx="2140" cy="17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74" name="Rectangle 3764"/>
                <p:cNvSpPr>
                  <a:spLocks noChangeArrowheads="1"/>
                </p:cNvSpPr>
                <p:nvPr/>
              </p:nvSpPr>
              <p:spPr bwMode="auto">
                <a:xfrm>
                  <a:off x="4214" y="249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5" name="Rectangle 3765"/>
                <p:cNvSpPr>
                  <a:spLocks noChangeArrowheads="1"/>
                </p:cNvSpPr>
                <p:nvPr/>
              </p:nvSpPr>
              <p:spPr bwMode="auto">
                <a:xfrm>
                  <a:off x="4214" y="249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76" name="Line 3766"/>
                <p:cNvSpPr>
                  <a:spLocks noChangeShapeType="1"/>
                </p:cNvSpPr>
                <p:nvPr/>
              </p:nvSpPr>
              <p:spPr bwMode="auto">
                <a:xfrm flipV="1">
                  <a:off x="2039" y="2926"/>
                  <a:ext cx="462" cy="127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77" name="Freeform 3767"/>
                <p:cNvSpPr>
                  <a:spLocks/>
                </p:cNvSpPr>
                <p:nvPr/>
              </p:nvSpPr>
              <p:spPr bwMode="auto">
                <a:xfrm>
                  <a:off x="2486" y="2926"/>
                  <a:ext cx="19" cy="17"/>
                </a:xfrm>
                <a:custGeom>
                  <a:avLst/>
                  <a:gdLst>
                    <a:gd name="T0" fmla="*/ 19 w 19"/>
                    <a:gd name="T1" fmla="*/ 17 h 17"/>
                    <a:gd name="T2" fmla="*/ 0 w 19"/>
                    <a:gd name="T3" fmla="*/ 11 h 17"/>
                    <a:gd name="T4" fmla="*/ 15 w 19"/>
                    <a:gd name="T5" fmla="*/ 0 h 17"/>
                    <a:gd name="T6" fmla="*/ 19 w 19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7"/>
                    <a:gd name="T14" fmla="*/ 19 w 19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7">
                      <a:moveTo>
                        <a:pt x="19" y="17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78" name="Line 376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6" y="2937"/>
                  <a:ext cx="19" cy="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79" name="Line 3769"/>
                <p:cNvSpPr>
                  <a:spLocks noChangeShapeType="1"/>
                </p:cNvSpPr>
                <p:nvPr/>
              </p:nvSpPr>
              <p:spPr bwMode="auto">
                <a:xfrm flipV="1">
                  <a:off x="2486" y="2926"/>
                  <a:ext cx="15" cy="1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0" name="Line 3770"/>
                <p:cNvSpPr>
                  <a:spLocks noChangeShapeType="1"/>
                </p:cNvSpPr>
                <p:nvPr/>
              </p:nvSpPr>
              <p:spPr bwMode="auto">
                <a:xfrm>
                  <a:off x="2501" y="2926"/>
                  <a:ext cx="4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1" name="Rectangle 3771"/>
                <p:cNvSpPr>
                  <a:spLocks noChangeArrowheads="1"/>
                </p:cNvSpPr>
                <p:nvPr/>
              </p:nvSpPr>
              <p:spPr bwMode="auto">
                <a:xfrm>
                  <a:off x="1259" y="4129"/>
                  <a:ext cx="235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2" name="Line 3772"/>
                <p:cNvSpPr>
                  <a:spLocks noChangeShapeType="1"/>
                </p:cNvSpPr>
                <p:nvPr/>
              </p:nvSpPr>
              <p:spPr bwMode="auto">
                <a:xfrm>
                  <a:off x="1260" y="4130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3" name="Line 3773"/>
                <p:cNvSpPr>
                  <a:spLocks noChangeShapeType="1"/>
                </p:cNvSpPr>
                <p:nvPr/>
              </p:nvSpPr>
              <p:spPr bwMode="auto">
                <a:xfrm>
                  <a:off x="1261" y="4130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4" name="Line 3774"/>
                <p:cNvSpPr>
                  <a:spLocks noChangeShapeType="1"/>
                </p:cNvSpPr>
                <p:nvPr/>
              </p:nvSpPr>
              <p:spPr bwMode="auto">
                <a:xfrm>
                  <a:off x="1259" y="412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5" name="Line 3775"/>
                <p:cNvSpPr>
                  <a:spLocks noChangeShapeType="1"/>
                </p:cNvSpPr>
                <p:nvPr/>
              </p:nvSpPr>
              <p:spPr bwMode="auto">
                <a:xfrm>
                  <a:off x="1260" y="4129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6" name="Line 3776"/>
                <p:cNvSpPr>
                  <a:spLocks noChangeShapeType="1"/>
                </p:cNvSpPr>
                <p:nvPr/>
              </p:nvSpPr>
              <p:spPr bwMode="auto">
                <a:xfrm>
                  <a:off x="1260" y="4189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7" name="Line 3777"/>
                <p:cNvSpPr>
                  <a:spLocks noChangeShapeType="1"/>
                </p:cNvSpPr>
                <p:nvPr/>
              </p:nvSpPr>
              <p:spPr bwMode="auto">
                <a:xfrm>
                  <a:off x="1493" y="4130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8" name="Line 3778"/>
                <p:cNvSpPr>
                  <a:spLocks noChangeShapeType="1"/>
                </p:cNvSpPr>
                <p:nvPr/>
              </p:nvSpPr>
              <p:spPr bwMode="auto">
                <a:xfrm>
                  <a:off x="1259" y="4191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89" name="Line 3779"/>
                <p:cNvSpPr>
                  <a:spLocks noChangeShapeType="1"/>
                </p:cNvSpPr>
                <p:nvPr/>
              </p:nvSpPr>
              <p:spPr bwMode="auto">
                <a:xfrm>
                  <a:off x="1494" y="412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0" name="Rectangle 3780"/>
                <p:cNvSpPr>
                  <a:spLocks noChangeArrowheads="1"/>
                </p:cNvSpPr>
                <p:nvPr/>
              </p:nvSpPr>
              <p:spPr bwMode="auto">
                <a:xfrm>
                  <a:off x="1269" y="4135"/>
                  <a:ext cx="22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ccp.nmr.Nmr.ShiftDifference</a:t>
                  </a:r>
                  <a:endParaRPr lang="en-US"/>
                </a:p>
              </p:txBody>
            </p:sp>
            <p:sp>
              <p:nvSpPr>
                <p:cNvPr id="16191" name="Line 3781"/>
                <p:cNvSpPr>
                  <a:spLocks noChangeShapeType="1"/>
                </p:cNvSpPr>
                <p:nvPr/>
              </p:nvSpPr>
              <p:spPr bwMode="auto">
                <a:xfrm>
                  <a:off x="1264" y="4155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2" name="Line 3782"/>
                <p:cNvSpPr>
                  <a:spLocks noChangeShapeType="1"/>
                </p:cNvSpPr>
                <p:nvPr/>
              </p:nvSpPr>
              <p:spPr bwMode="auto">
                <a:xfrm>
                  <a:off x="1264" y="4156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3" name="Line 3783"/>
                <p:cNvSpPr>
                  <a:spLocks noChangeShapeType="1"/>
                </p:cNvSpPr>
                <p:nvPr/>
              </p:nvSpPr>
              <p:spPr bwMode="auto">
                <a:xfrm>
                  <a:off x="1264" y="4165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4" name="Line 3784"/>
                <p:cNvSpPr>
                  <a:spLocks noChangeShapeType="1"/>
                </p:cNvSpPr>
                <p:nvPr/>
              </p:nvSpPr>
              <p:spPr bwMode="auto">
                <a:xfrm>
                  <a:off x="1264" y="4166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5" name="Line 3785"/>
                <p:cNvSpPr>
                  <a:spLocks noChangeShapeType="1"/>
                </p:cNvSpPr>
                <p:nvPr/>
              </p:nvSpPr>
              <p:spPr bwMode="auto">
                <a:xfrm>
                  <a:off x="1494" y="4161"/>
                  <a:ext cx="2195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96" name="Rectangle 3786"/>
                <p:cNvSpPr>
                  <a:spLocks noChangeArrowheads="1"/>
                </p:cNvSpPr>
                <p:nvPr/>
              </p:nvSpPr>
              <p:spPr bwMode="auto">
                <a:xfrm>
                  <a:off x="1513" y="4124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7" name="Rectangle 3787"/>
                <p:cNvSpPr>
                  <a:spLocks noChangeArrowheads="1"/>
                </p:cNvSpPr>
                <p:nvPr/>
              </p:nvSpPr>
              <p:spPr bwMode="auto">
                <a:xfrm>
                  <a:off x="1513" y="412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198" name="Rectangle 3788"/>
                <p:cNvSpPr>
                  <a:spLocks noChangeArrowheads="1"/>
                </p:cNvSpPr>
                <p:nvPr/>
              </p:nvSpPr>
              <p:spPr bwMode="auto">
                <a:xfrm>
                  <a:off x="3658" y="4208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9" name="Rectangle 3789"/>
                <p:cNvSpPr>
                  <a:spLocks noChangeArrowheads="1"/>
                </p:cNvSpPr>
                <p:nvPr/>
              </p:nvSpPr>
              <p:spPr bwMode="auto">
                <a:xfrm>
                  <a:off x="3658" y="4208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200" name="Line 3790"/>
                <p:cNvSpPr>
                  <a:spLocks noChangeShapeType="1"/>
                </p:cNvSpPr>
                <p:nvPr/>
              </p:nvSpPr>
              <p:spPr bwMode="auto">
                <a:xfrm flipV="1">
                  <a:off x="1381" y="2901"/>
                  <a:ext cx="219" cy="122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1" name="Freeform 3791"/>
                <p:cNvSpPr>
                  <a:spLocks/>
                </p:cNvSpPr>
                <p:nvPr/>
              </p:nvSpPr>
              <p:spPr bwMode="auto">
                <a:xfrm>
                  <a:off x="1587" y="2901"/>
                  <a:ext cx="20" cy="16"/>
                </a:xfrm>
                <a:custGeom>
                  <a:avLst/>
                  <a:gdLst>
                    <a:gd name="T0" fmla="*/ 20 w 20"/>
                    <a:gd name="T1" fmla="*/ 16 h 16"/>
                    <a:gd name="T2" fmla="*/ 0 w 20"/>
                    <a:gd name="T3" fmla="*/ 12 h 16"/>
                    <a:gd name="T4" fmla="*/ 13 w 20"/>
                    <a:gd name="T5" fmla="*/ 0 h 16"/>
                    <a:gd name="T6" fmla="*/ 20 w 20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6"/>
                    <a:gd name="T14" fmla="*/ 20 w 20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6">
                      <a:moveTo>
                        <a:pt x="20" y="16"/>
                      </a:move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2" name="Line 3792"/>
                <p:cNvSpPr>
                  <a:spLocks noChangeShapeType="1"/>
                </p:cNvSpPr>
                <p:nvPr/>
              </p:nvSpPr>
              <p:spPr bwMode="auto">
                <a:xfrm flipH="1" flipV="1">
                  <a:off x="1587" y="2913"/>
                  <a:ext cx="20" cy="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3" name="Line 3793"/>
                <p:cNvSpPr>
                  <a:spLocks noChangeShapeType="1"/>
                </p:cNvSpPr>
                <p:nvPr/>
              </p:nvSpPr>
              <p:spPr bwMode="auto">
                <a:xfrm flipV="1">
                  <a:off x="1587" y="2901"/>
                  <a:ext cx="13" cy="1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4" name="Line 3794"/>
                <p:cNvSpPr>
                  <a:spLocks noChangeShapeType="1"/>
                </p:cNvSpPr>
                <p:nvPr/>
              </p:nvSpPr>
              <p:spPr bwMode="auto">
                <a:xfrm>
                  <a:off x="1600" y="2901"/>
                  <a:ext cx="7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5" name="Rectangle 3795"/>
                <p:cNvSpPr>
                  <a:spLocks noChangeArrowheads="1"/>
                </p:cNvSpPr>
                <p:nvPr/>
              </p:nvSpPr>
              <p:spPr bwMode="auto">
                <a:xfrm>
                  <a:off x="477" y="4091"/>
                  <a:ext cx="286" cy="100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6" name="Line 3796"/>
                <p:cNvSpPr>
                  <a:spLocks noChangeShapeType="1"/>
                </p:cNvSpPr>
                <p:nvPr/>
              </p:nvSpPr>
              <p:spPr bwMode="auto">
                <a:xfrm>
                  <a:off x="479" y="4093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7" name="Line 3797"/>
                <p:cNvSpPr>
                  <a:spLocks noChangeShapeType="1"/>
                </p:cNvSpPr>
                <p:nvPr/>
              </p:nvSpPr>
              <p:spPr bwMode="auto">
                <a:xfrm>
                  <a:off x="480" y="4093"/>
                  <a:ext cx="28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8" name="Line 3798"/>
                <p:cNvSpPr>
                  <a:spLocks noChangeShapeType="1"/>
                </p:cNvSpPr>
                <p:nvPr/>
              </p:nvSpPr>
              <p:spPr bwMode="auto">
                <a:xfrm>
                  <a:off x="477" y="4091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09" name="Line 3799"/>
                <p:cNvSpPr>
                  <a:spLocks noChangeShapeType="1"/>
                </p:cNvSpPr>
                <p:nvPr/>
              </p:nvSpPr>
              <p:spPr bwMode="auto">
                <a:xfrm>
                  <a:off x="479" y="4091"/>
                  <a:ext cx="28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0" name="Line 3800"/>
                <p:cNvSpPr>
                  <a:spLocks noChangeShapeType="1"/>
                </p:cNvSpPr>
                <p:nvPr/>
              </p:nvSpPr>
              <p:spPr bwMode="auto">
                <a:xfrm>
                  <a:off x="479" y="4189"/>
                  <a:ext cx="282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1" name="Line 3801"/>
                <p:cNvSpPr>
                  <a:spLocks noChangeShapeType="1"/>
                </p:cNvSpPr>
                <p:nvPr/>
              </p:nvSpPr>
              <p:spPr bwMode="auto">
                <a:xfrm>
                  <a:off x="761" y="4093"/>
                  <a:ext cx="1" cy="96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2" name="Line 3802"/>
                <p:cNvSpPr>
                  <a:spLocks noChangeShapeType="1"/>
                </p:cNvSpPr>
                <p:nvPr/>
              </p:nvSpPr>
              <p:spPr bwMode="auto">
                <a:xfrm>
                  <a:off x="477" y="4191"/>
                  <a:ext cx="286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3" name="Line 3803"/>
                <p:cNvSpPr>
                  <a:spLocks noChangeShapeType="1"/>
                </p:cNvSpPr>
                <p:nvPr/>
              </p:nvSpPr>
              <p:spPr bwMode="auto">
                <a:xfrm>
                  <a:off x="763" y="4091"/>
                  <a:ext cx="1" cy="100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4" name="Rectangle 3804"/>
                <p:cNvSpPr>
                  <a:spLocks noChangeArrowheads="1"/>
                </p:cNvSpPr>
                <p:nvPr/>
              </p:nvSpPr>
              <p:spPr bwMode="auto">
                <a:xfrm>
                  <a:off x="498" y="4097"/>
                  <a:ext cx="25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ccp.nmr.Nmr.ShiftDifferenceList</a:t>
                  </a:r>
                  <a:endParaRPr lang="en-US"/>
                </a:p>
              </p:txBody>
            </p:sp>
            <p:sp>
              <p:nvSpPr>
                <p:cNvPr id="16215" name="Rectangle 3805"/>
                <p:cNvSpPr>
                  <a:spLocks noChangeArrowheads="1"/>
                </p:cNvSpPr>
                <p:nvPr/>
              </p:nvSpPr>
              <p:spPr bwMode="auto">
                <a:xfrm>
                  <a:off x="482" y="4122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ppm</a:t>
                  </a:r>
                  <a:endParaRPr lang="en-US"/>
                </a:p>
              </p:txBody>
            </p:sp>
            <p:sp>
              <p:nvSpPr>
                <p:cNvPr id="16216" name="Rectangle 3806"/>
                <p:cNvSpPr>
                  <a:spLocks noChangeArrowheads="1"/>
                </p:cNvSpPr>
                <p:nvPr/>
              </p:nvSpPr>
              <p:spPr bwMode="auto">
                <a:xfrm>
                  <a:off x="482" y="4142"/>
                  <a:ext cx="26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+differenceType: ShiftDifferenceType</a:t>
                  </a:r>
                  <a:endParaRPr lang="en-US"/>
                </a:p>
              </p:txBody>
            </p:sp>
            <p:sp>
              <p:nvSpPr>
                <p:cNvPr id="16217" name="Line 3807"/>
                <p:cNvSpPr>
                  <a:spLocks noChangeShapeType="1"/>
                </p:cNvSpPr>
                <p:nvPr/>
              </p:nvSpPr>
              <p:spPr bwMode="auto">
                <a:xfrm>
                  <a:off x="482" y="4117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8" name="Line 3808"/>
                <p:cNvSpPr>
                  <a:spLocks noChangeShapeType="1"/>
                </p:cNvSpPr>
                <p:nvPr/>
              </p:nvSpPr>
              <p:spPr bwMode="auto">
                <a:xfrm>
                  <a:off x="482" y="4119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19" name="Line 3809"/>
                <p:cNvSpPr>
                  <a:spLocks noChangeShapeType="1"/>
                </p:cNvSpPr>
                <p:nvPr/>
              </p:nvSpPr>
              <p:spPr bwMode="auto">
                <a:xfrm>
                  <a:off x="482" y="4167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0" name="Line 3810"/>
                <p:cNvSpPr>
                  <a:spLocks noChangeShapeType="1"/>
                </p:cNvSpPr>
                <p:nvPr/>
              </p:nvSpPr>
              <p:spPr bwMode="auto">
                <a:xfrm>
                  <a:off x="482" y="4168"/>
                  <a:ext cx="27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1" name="Line 3811"/>
                <p:cNvSpPr>
                  <a:spLocks noChangeShapeType="1"/>
                </p:cNvSpPr>
                <p:nvPr/>
              </p:nvSpPr>
              <p:spPr bwMode="auto">
                <a:xfrm>
                  <a:off x="763" y="4145"/>
                  <a:ext cx="496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2" name="Freeform 3812"/>
                <p:cNvSpPr>
                  <a:spLocks/>
                </p:cNvSpPr>
                <p:nvPr/>
              </p:nvSpPr>
              <p:spPr bwMode="auto">
                <a:xfrm>
                  <a:off x="763" y="4138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12 w 24"/>
                    <a:gd name="T3" fmla="*/ 13 h 13"/>
                    <a:gd name="T4" fmla="*/ 24 w 24"/>
                    <a:gd name="T5" fmla="*/ 7 h 13"/>
                    <a:gd name="T6" fmla="*/ 12 w 24"/>
                    <a:gd name="T7" fmla="*/ 0 h 13"/>
                    <a:gd name="T8" fmla="*/ 0 w 24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0" y="7"/>
                      </a:moveTo>
                      <a:lnTo>
                        <a:pt x="12" y="13"/>
                      </a:lnTo>
                      <a:lnTo>
                        <a:pt x="24" y="7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3" name="Line 3813"/>
                <p:cNvSpPr>
                  <a:spLocks noChangeShapeType="1"/>
                </p:cNvSpPr>
                <p:nvPr/>
              </p:nvSpPr>
              <p:spPr bwMode="auto">
                <a:xfrm>
                  <a:off x="763" y="4145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4" name="Line 3814"/>
                <p:cNvSpPr>
                  <a:spLocks noChangeShapeType="1"/>
                </p:cNvSpPr>
                <p:nvPr/>
              </p:nvSpPr>
              <p:spPr bwMode="auto">
                <a:xfrm flipV="1">
                  <a:off x="775" y="4145"/>
                  <a:ext cx="12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5" name="Line 3815"/>
                <p:cNvSpPr>
                  <a:spLocks noChangeShapeType="1"/>
                </p:cNvSpPr>
                <p:nvPr/>
              </p:nvSpPr>
              <p:spPr bwMode="auto">
                <a:xfrm flipH="1" flipV="1">
                  <a:off x="775" y="4138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6" name="Line 3816"/>
                <p:cNvSpPr>
                  <a:spLocks noChangeShapeType="1"/>
                </p:cNvSpPr>
                <p:nvPr/>
              </p:nvSpPr>
              <p:spPr bwMode="auto">
                <a:xfrm flipH="1">
                  <a:off x="763" y="4138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27" name="Rectangle 3817"/>
                <p:cNvSpPr>
                  <a:spLocks noChangeArrowheads="1"/>
                </p:cNvSpPr>
                <p:nvPr/>
              </p:nvSpPr>
              <p:spPr bwMode="auto">
                <a:xfrm>
                  <a:off x="781" y="4163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8" name="Rectangle 3818"/>
                <p:cNvSpPr>
                  <a:spLocks noChangeArrowheads="1"/>
                </p:cNvSpPr>
                <p:nvPr/>
              </p:nvSpPr>
              <p:spPr bwMode="auto">
                <a:xfrm>
                  <a:off x="781" y="4163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229" name="Rectangle 3819"/>
                <p:cNvSpPr>
                  <a:spLocks noChangeArrowheads="1"/>
                </p:cNvSpPr>
                <p:nvPr/>
              </p:nvSpPr>
              <p:spPr bwMode="auto">
                <a:xfrm>
                  <a:off x="1122" y="4120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0" name="Rectangle 3820"/>
                <p:cNvSpPr>
                  <a:spLocks noChangeArrowheads="1"/>
                </p:cNvSpPr>
                <p:nvPr/>
              </p:nvSpPr>
              <p:spPr bwMode="auto">
                <a:xfrm>
                  <a:off x="1122" y="4120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6231" name="Rectangle 3821"/>
                <p:cNvSpPr>
                  <a:spLocks noChangeArrowheads="1"/>
                </p:cNvSpPr>
                <p:nvPr/>
              </p:nvSpPr>
              <p:spPr bwMode="auto">
                <a:xfrm>
                  <a:off x="781" y="4107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2" name="Rectangle 3822"/>
                <p:cNvSpPr>
                  <a:spLocks noChangeArrowheads="1"/>
                </p:cNvSpPr>
                <p:nvPr/>
              </p:nvSpPr>
              <p:spPr bwMode="auto">
                <a:xfrm>
                  <a:off x="781" y="4107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</p:grpSp>
          <p:grpSp>
            <p:nvGrpSpPr>
              <p:cNvPr id="15583" name="Group 4024"/>
              <p:cNvGrpSpPr>
                <a:grpSpLocks/>
              </p:cNvGrpSpPr>
              <p:nvPr/>
            </p:nvGrpSpPr>
            <p:grpSpPr bwMode="auto">
              <a:xfrm>
                <a:off x="68263" y="1711325"/>
                <a:ext cx="8780463" cy="4968875"/>
                <a:chOff x="43" y="1078"/>
                <a:chExt cx="5531" cy="3130"/>
              </a:xfrm>
            </p:grpSpPr>
            <p:sp>
              <p:nvSpPr>
                <p:cNvPr id="15833" name="Rectangle 3824"/>
                <p:cNvSpPr>
                  <a:spLocks noChangeArrowheads="1"/>
                </p:cNvSpPr>
                <p:nvPr/>
              </p:nvSpPr>
              <p:spPr bwMode="auto">
                <a:xfrm>
                  <a:off x="1234" y="417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4" name="Rectangle 3825"/>
                <p:cNvSpPr>
                  <a:spLocks noChangeArrowheads="1"/>
                </p:cNvSpPr>
                <p:nvPr/>
              </p:nvSpPr>
              <p:spPr bwMode="auto">
                <a:xfrm>
                  <a:off x="1234" y="417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35" name="Line 3826"/>
                <p:cNvSpPr>
                  <a:spLocks noChangeShapeType="1"/>
                </p:cNvSpPr>
                <p:nvPr/>
              </p:nvSpPr>
              <p:spPr bwMode="auto">
                <a:xfrm flipV="1">
                  <a:off x="763" y="3848"/>
                  <a:ext cx="4811" cy="2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36" name="Line 3827"/>
                <p:cNvSpPr>
                  <a:spLocks noChangeShapeType="1"/>
                </p:cNvSpPr>
                <p:nvPr/>
              </p:nvSpPr>
              <p:spPr bwMode="auto">
                <a:xfrm>
                  <a:off x="5562" y="3843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37" name="Line 3828"/>
                <p:cNvSpPr>
                  <a:spLocks noChangeShapeType="1"/>
                </p:cNvSpPr>
                <p:nvPr/>
              </p:nvSpPr>
              <p:spPr bwMode="auto">
                <a:xfrm flipH="1">
                  <a:off x="5562" y="3848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38" name="Rectangle 3829"/>
                <p:cNvSpPr>
                  <a:spLocks noChangeArrowheads="1"/>
                </p:cNvSpPr>
                <p:nvPr/>
              </p:nvSpPr>
              <p:spPr bwMode="auto">
                <a:xfrm>
                  <a:off x="5418" y="3812"/>
                  <a:ext cx="134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9" name="Rectangle 3830"/>
                <p:cNvSpPr>
                  <a:spLocks noChangeArrowheads="1"/>
                </p:cNvSpPr>
                <p:nvPr/>
              </p:nvSpPr>
              <p:spPr bwMode="auto">
                <a:xfrm>
                  <a:off x="5418" y="3812"/>
                  <a:ext cx="1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+referenceShiftList</a:t>
                  </a:r>
                  <a:endParaRPr lang="en-US"/>
                </a:p>
              </p:txBody>
            </p:sp>
            <p:sp>
              <p:nvSpPr>
                <p:cNvPr id="15840" name="Line 3831"/>
                <p:cNvSpPr>
                  <a:spLocks noChangeShapeType="1"/>
                </p:cNvSpPr>
                <p:nvPr/>
              </p:nvSpPr>
              <p:spPr bwMode="auto">
                <a:xfrm flipV="1">
                  <a:off x="723" y="2411"/>
                  <a:ext cx="3499" cy="168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1" name="Rectangle 3832"/>
                <p:cNvSpPr>
                  <a:spLocks noChangeArrowheads="1"/>
                </p:cNvSpPr>
                <p:nvPr/>
              </p:nvSpPr>
              <p:spPr bwMode="auto">
                <a:xfrm>
                  <a:off x="4207" y="2436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2" name="Rectangle 3833"/>
                <p:cNvSpPr>
                  <a:spLocks noChangeArrowheads="1"/>
                </p:cNvSpPr>
                <p:nvPr/>
              </p:nvSpPr>
              <p:spPr bwMode="auto">
                <a:xfrm>
                  <a:off x="4207" y="243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43" name="Line 3834"/>
                <p:cNvSpPr>
                  <a:spLocks noChangeShapeType="1"/>
                </p:cNvSpPr>
                <p:nvPr/>
              </p:nvSpPr>
              <p:spPr bwMode="auto">
                <a:xfrm flipV="1">
                  <a:off x="693" y="2926"/>
                  <a:ext cx="1718" cy="116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4" name="Freeform 3835"/>
                <p:cNvSpPr>
                  <a:spLocks/>
                </p:cNvSpPr>
                <p:nvPr/>
              </p:nvSpPr>
              <p:spPr bwMode="auto">
                <a:xfrm>
                  <a:off x="2393" y="2926"/>
                  <a:ext cx="18" cy="16"/>
                </a:xfrm>
                <a:custGeom>
                  <a:avLst/>
                  <a:gdLst>
                    <a:gd name="T0" fmla="*/ 11 w 18"/>
                    <a:gd name="T1" fmla="*/ 16 h 16"/>
                    <a:gd name="T2" fmla="*/ 0 w 18"/>
                    <a:gd name="T3" fmla="*/ 0 h 16"/>
                    <a:gd name="T4" fmla="*/ 18 w 18"/>
                    <a:gd name="T5" fmla="*/ 0 h 16"/>
                    <a:gd name="T6" fmla="*/ 11 w 18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6"/>
                    <a:gd name="T14" fmla="*/ 18 w 18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6">
                      <a:moveTo>
                        <a:pt x="11" y="16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5" name="Line 3836"/>
                <p:cNvSpPr>
                  <a:spLocks noChangeShapeType="1"/>
                </p:cNvSpPr>
                <p:nvPr/>
              </p:nvSpPr>
              <p:spPr bwMode="auto">
                <a:xfrm flipH="1" flipV="1">
                  <a:off x="2393" y="2926"/>
                  <a:ext cx="11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6" name="Line 3837"/>
                <p:cNvSpPr>
                  <a:spLocks noChangeShapeType="1"/>
                </p:cNvSpPr>
                <p:nvPr/>
              </p:nvSpPr>
              <p:spPr bwMode="auto">
                <a:xfrm>
                  <a:off x="2393" y="2926"/>
                  <a:ext cx="18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7" name="Line 3838"/>
                <p:cNvSpPr>
                  <a:spLocks noChangeShapeType="1"/>
                </p:cNvSpPr>
                <p:nvPr/>
              </p:nvSpPr>
              <p:spPr bwMode="auto">
                <a:xfrm flipH="1">
                  <a:off x="2404" y="2926"/>
                  <a:ext cx="7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48" name="Rectangle 3839"/>
                <p:cNvSpPr>
                  <a:spLocks noChangeArrowheads="1"/>
                </p:cNvSpPr>
                <p:nvPr/>
              </p:nvSpPr>
              <p:spPr bwMode="auto">
                <a:xfrm>
                  <a:off x="5214" y="1338"/>
                  <a:ext cx="273" cy="236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9" name="Line 3840"/>
                <p:cNvSpPr>
                  <a:spLocks noChangeShapeType="1"/>
                </p:cNvSpPr>
                <p:nvPr/>
              </p:nvSpPr>
              <p:spPr bwMode="auto">
                <a:xfrm>
                  <a:off x="5216" y="1340"/>
                  <a:ext cx="1" cy="233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0" name="Line 3841"/>
                <p:cNvSpPr>
                  <a:spLocks noChangeShapeType="1"/>
                </p:cNvSpPr>
                <p:nvPr/>
              </p:nvSpPr>
              <p:spPr bwMode="auto">
                <a:xfrm>
                  <a:off x="5217" y="1340"/>
                  <a:ext cx="26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1" name="Line 3842"/>
                <p:cNvSpPr>
                  <a:spLocks noChangeShapeType="1"/>
                </p:cNvSpPr>
                <p:nvPr/>
              </p:nvSpPr>
              <p:spPr bwMode="auto">
                <a:xfrm>
                  <a:off x="5214" y="1338"/>
                  <a:ext cx="1" cy="236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2" name="Line 3843"/>
                <p:cNvSpPr>
                  <a:spLocks noChangeShapeType="1"/>
                </p:cNvSpPr>
                <p:nvPr/>
              </p:nvSpPr>
              <p:spPr bwMode="auto">
                <a:xfrm>
                  <a:off x="5216" y="1338"/>
                  <a:ext cx="271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3" name="Line 3844"/>
                <p:cNvSpPr>
                  <a:spLocks noChangeShapeType="1"/>
                </p:cNvSpPr>
                <p:nvPr/>
              </p:nvSpPr>
              <p:spPr bwMode="auto">
                <a:xfrm>
                  <a:off x="5216" y="1573"/>
                  <a:ext cx="27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4" name="Line 3845"/>
                <p:cNvSpPr>
                  <a:spLocks noChangeShapeType="1"/>
                </p:cNvSpPr>
                <p:nvPr/>
              </p:nvSpPr>
              <p:spPr bwMode="auto">
                <a:xfrm>
                  <a:off x="5486" y="1340"/>
                  <a:ext cx="1" cy="233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5" name="Line 3846"/>
                <p:cNvSpPr>
                  <a:spLocks noChangeShapeType="1"/>
                </p:cNvSpPr>
                <p:nvPr/>
              </p:nvSpPr>
              <p:spPr bwMode="auto">
                <a:xfrm>
                  <a:off x="5214" y="1574"/>
                  <a:ext cx="27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6" name="Line 3847"/>
                <p:cNvSpPr>
                  <a:spLocks noChangeShapeType="1"/>
                </p:cNvSpPr>
                <p:nvPr/>
              </p:nvSpPr>
              <p:spPr bwMode="auto">
                <a:xfrm>
                  <a:off x="5487" y="1338"/>
                  <a:ext cx="1" cy="236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57" name="Rectangle 3848"/>
                <p:cNvSpPr>
                  <a:spLocks noChangeArrowheads="1"/>
                </p:cNvSpPr>
                <p:nvPr/>
              </p:nvSpPr>
              <p:spPr bwMode="auto">
                <a:xfrm>
                  <a:off x="5245" y="1344"/>
                  <a:ext cx="2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 i="1">
                      <a:solidFill>
                        <a:srgbClr val="000000"/>
                      </a:solidFill>
                      <a:latin typeface="SansSerif" charset="0"/>
                    </a:rPr>
                    <a:t>ccp.nmr.Nmr.ShiftReference</a:t>
                  </a:r>
                  <a:endParaRPr lang="en-US"/>
                </a:p>
              </p:txBody>
            </p:sp>
            <p:sp>
              <p:nvSpPr>
                <p:cNvPr id="15858" name="Rectangle 3849"/>
                <p:cNvSpPr>
                  <a:spLocks noChangeArrowheads="1"/>
                </p:cNvSpPr>
                <p:nvPr/>
              </p:nvSpPr>
              <p:spPr bwMode="auto">
                <a:xfrm>
                  <a:off x="5219" y="1369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5859" name="Rectangle 3850"/>
                <p:cNvSpPr>
                  <a:spLocks noChangeArrowheads="1"/>
                </p:cNvSpPr>
                <p:nvPr/>
              </p:nvSpPr>
              <p:spPr bwMode="auto">
                <a:xfrm>
                  <a:off x="5219" y="1389"/>
                  <a:ext cx="15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+isotopeCode: Word</a:t>
                  </a:r>
                  <a:endParaRPr lang="en-US"/>
                </a:p>
              </p:txBody>
            </p:sp>
            <p:sp>
              <p:nvSpPr>
                <p:cNvPr id="15860" name="Rectangle 3851"/>
                <p:cNvSpPr>
                  <a:spLocks noChangeArrowheads="1"/>
                </p:cNvSpPr>
                <p:nvPr/>
              </p:nvSpPr>
              <p:spPr bwMode="auto">
                <a:xfrm>
                  <a:off x="5219" y="1409"/>
                  <a:ext cx="26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+molName: ShiftReferenceMolecule</a:t>
                  </a:r>
                  <a:endParaRPr lang="en-US"/>
                </a:p>
              </p:txBody>
            </p:sp>
            <p:sp>
              <p:nvSpPr>
                <p:cNvPr id="15861" name="Rectangle 3852"/>
                <p:cNvSpPr>
                  <a:spLocks noChangeArrowheads="1"/>
                </p:cNvSpPr>
                <p:nvPr/>
              </p:nvSpPr>
              <p:spPr bwMode="auto">
                <a:xfrm>
                  <a:off x="5219" y="1429"/>
                  <a:ext cx="1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+atomGroup: Line</a:t>
                  </a:r>
                  <a:endParaRPr lang="en-US"/>
                </a:p>
              </p:txBody>
            </p:sp>
            <p:sp>
              <p:nvSpPr>
                <p:cNvPr id="15862" name="Rectangle 3853"/>
                <p:cNvSpPr>
                  <a:spLocks noChangeArrowheads="1"/>
                </p:cNvSpPr>
                <p:nvPr/>
              </p:nvSpPr>
              <p:spPr bwMode="auto">
                <a:xfrm>
                  <a:off x="5219" y="1449"/>
                  <a:ext cx="1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ppm</a:t>
                  </a:r>
                  <a:endParaRPr lang="en-US"/>
                </a:p>
              </p:txBody>
            </p:sp>
            <p:sp>
              <p:nvSpPr>
                <p:cNvPr id="15863" name="Rectangle 3854"/>
                <p:cNvSpPr>
                  <a:spLocks noChangeArrowheads="1"/>
                </p:cNvSpPr>
                <p:nvPr/>
              </p:nvSpPr>
              <p:spPr bwMode="auto">
                <a:xfrm>
                  <a:off x="5219" y="1468"/>
                  <a:ext cx="9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+value: Float</a:t>
                  </a:r>
                  <a:endParaRPr lang="en-US"/>
                </a:p>
              </p:txBody>
            </p:sp>
            <p:sp>
              <p:nvSpPr>
                <p:cNvPr id="15864" name="Rectangle 3855"/>
                <p:cNvSpPr>
                  <a:spLocks noChangeArrowheads="1"/>
                </p:cNvSpPr>
                <p:nvPr/>
              </p:nvSpPr>
              <p:spPr bwMode="auto">
                <a:xfrm>
                  <a:off x="5219" y="1488"/>
                  <a:ext cx="21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+referenceType: ShiftRefType</a:t>
                  </a:r>
                  <a:endParaRPr lang="en-US"/>
                </a:p>
              </p:txBody>
            </p:sp>
            <p:sp>
              <p:nvSpPr>
                <p:cNvPr id="15865" name="Rectangle 3856"/>
                <p:cNvSpPr>
                  <a:spLocks noChangeArrowheads="1"/>
                </p:cNvSpPr>
                <p:nvPr/>
              </p:nvSpPr>
              <p:spPr bwMode="auto">
                <a:xfrm>
                  <a:off x="5219" y="1508"/>
                  <a:ext cx="19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+indirectShiftRatio: Double</a:t>
                  </a:r>
                  <a:endParaRPr lang="en-US"/>
                </a:p>
              </p:txBody>
            </p:sp>
            <p:sp>
              <p:nvSpPr>
                <p:cNvPr id="15866" name="Line 3857"/>
                <p:cNvSpPr>
                  <a:spLocks noChangeShapeType="1"/>
                </p:cNvSpPr>
                <p:nvPr/>
              </p:nvSpPr>
              <p:spPr bwMode="auto">
                <a:xfrm>
                  <a:off x="5219" y="1364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67" name="Line 3858"/>
                <p:cNvSpPr>
                  <a:spLocks noChangeShapeType="1"/>
                </p:cNvSpPr>
                <p:nvPr/>
              </p:nvSpPr>
              <p:spPr bwMode="auto">
                <a:xfrm>
                  <a:off x="5219" y="1366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68" name="Rectangle 3859"/>
                <p:cNvSpPr>
                  <a:spLocks noChangeArrowheads="1"/>
                </p:cNvSpPr>
                <p:nvPr/>
              </p:nvSpPr>
              <p:spPr bwMode="auto">
                <a:xfrm>
                  <a:off x="5219" y="1538"/>
                  <a:ext cx="10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+getIsotope()</a:t>
                  </a:r>
                  <a:endParaRPr lang="en-US"/>
                </a:p>
              </p:txBody>
            </p:sp>
            <p:sp>
              <p:nvSpPr>
                <p:cNvPr id="15869" name="Line 3860"/>
                <p:cNvSpPr>
                  <a:spLocks noChangeShapeType="1"/>
                </p:cNvSpPr>
                <p:nvPr/>
              </p:nvSpPr>
              <p:spPr bwMode="auto">
                <a:xfrm>
                  <a:off x="5219" y="1533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0" name="Line 3861"/>
                <p:cNvSpPr>
                  <a:spLocks noChangeShapeType="1"/>
                </p:cNvSpPr>
                <p:nvPr/>
              </p:nvSpPr>
              <p:spPr bwMode="auto">
                <a:xfrm>
                  <a:off x="5219" y="1534"/>
                  <a:ext cx="26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1" name="Line 3862"/>
                <p:cNvSpPr>
                  <a:spLocks noChangeShapeType="1"/>
                </p:cNvSpPr>
                <p:nvPr/>
              </p:nvSpPr>
              <p:spPr bwMode="auto">
                <a:xfrm flipH="1">
                  <a:off x="4582" y="1574"/>
                  <a:ext cx="640" cy="5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2" name="Rectangle 3863"/>
                <p:cNvSpPr>
                  <a:spLocks noChangeArrowheads="1"/>
                </p:cNvSpPr>
                <p:nvPr/>
              </p:nvSpPr>
              <p:spPr bwMode="auto">
                <a:xfrm>
                  <a:off x="5221" y="160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" name="Rectangle 3864"/>
                <p:cNvSpPr>
                  <a:spLocks noChangeArrowheads="1"/>
                </p:cNvSpPr>
                <p:nvPr/>
              </p:nvSpPr>
              <p:spPr bwMode="auto">
                <a:xfrm>
                  <a:off x="5221" y="160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74" name="Rectangle 3865"/>
                <p:cNvSpPr>
                  <a:spLocks noChangeArrowheads="1"/>
                </p:cNvSpPr>
                <p:nvPr/>
              </p:nvSpPr>
              <p:spPr bwMode="auto">
                <a:xfrm>
                  <a:off x="4583" y="2115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" name="Rectangle 3866"/>
                <p:cNvSpPr>
                  <a:spLocks noChangeArrowheads="1"/>
                </p:cNvSpPr>
                <p:nvPr/>
              </p:nvSpPr>
              <p:spPr bwMode="auto">
                <a:xfrm>
                  <a:off x="4583" y="211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76" name="Line 3867"/>
                <p:cNvSpPr>
                  <a:spLocks noChangeShapeType="1"/>
                </p:cNvSpPr>
                <p:nvPr/>
              </p:nvSpPr>
              <p:spPr bwMode="auto">
                <a:xfrm>
                  <a:off x="4123" y="1163"/>
                  <a:ext cx="1091" cy="26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7" name="Freeform 3868"/>
                <p:cNvSpPr>
                  <a:spLocks/>
                </p:cNvSpPr>
                <p:nvPr/>
              </p:nvSpPr>
              <p:spPr bwMode="auto">
                <a:xfrm>
                  <a:off x="4123" y="1160"/>
                  <a:ext cx="24" cy="12"/>
                </a:xfrm>
                <a:custGeom>
                  <a:avLst/>
                  <a:gdLst>
                    <a:gd name="T0" fmla="*/ 0 w 24"/>
                    <a:gd name="T1" fmla="*/ 3 h 12"/>
                    <a:gd name="T2" fmla="*/ 11 w 24"/>
                    <a:gd name="T3" fmla="*/ 12 h 12"/>
                    <a:gd name="T4" fmla="*/ 24 w 24"/>
                    <a:gd name="T5" fmla="*/ 10 h 12"/>
                    <a:gd name="T6" fmla="*/ 14 w 24"/>
                    <a:gd name="T7" fmla="*/ 0 h 12"/>
                    <a:gd name="T8" fmla="*/ 0 w 24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2"/>
                    <a:gd name="T17" fmla="*/ 24 w 24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2">
                      <a:moveTo>
                        <a:pt x="0" y="3"/>
                      </a:moveTo>
                      <a:lnTo>
                        <a:pt x="11" y="12"/>
                      </a:lnTo>
                      <a:lnTo>
                        <a:pt x="24" y="10"/>
                      </a:lnTo>
                      <a:lnTo>
                        <a:pt x="1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8" name="Line 3869"/>
                <p:cNvSpPr>
                  <a:spLocks noChangeShapeType="1"/>
                </p:cNvSpPr>
                <p:nvPr/>
              </p:nvSpPr>
              <p:spPr bwMode="auto">
                <a:xfrm>
                  <a:off x="4123" y="1163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79" name="Line 3870"/>
                <p:cNvSpPr>
                  <a:spLocks noChangeShapeType="1"/>
                </p:cNvSpPr>
                <p:nvPr/>
              </p:nvSpPr>
              <p:spPr bwMode="auto">
                <a:xfrm flipV="1">
                  <a:off x="4134" y="1170"/>
                  <a:ext cx="13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0" name="Line 3871"/>
                <p:cNvSpPr>
                  <a:spLocks noChangeShapeType="1"/>
                </p:cNvSpPr>
                <p:nvPr/>
              </p:nvSpPr>
              <p:spPr bwMode="auto">
                <a:xfrm flipH="1" flipV="1">
                  <a:off x="4137" y="1160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1" name="Line 3872"/>
                <p:cNvSpPr>
                  <a:spLocks noChangeShapeType="1"/>
                </p:cNvSpPr>
                <p:nvPr/>
              </p:nvSpPr>
              <p:spPr bwMode="auto">
                <a:xfrm flipH="1">
                  <a:off x="4123" y="1160"/>
                  <a:ext cx="14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2" name="Rectangle 3873"/>
                <p:cNvSpPr>
                  <a:spLocks noChangeArrowheads="1"/>
                </p:cNvSpPr>
                <p:nvPr/>
              </p:nvSpPr>
              <p:spPr bwMode="auto">
                <a:xfrm>
                  <a:off x="4145" y="1131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" name="Rectangle 3874"/>
                <p:cNvSpPr>
                  <a:spLocks noChangeArrowheads="1"/>
                </p:cNvSpPr>
                <p:nvPr/>
              </p:nvSpPr>
              <p:spPr bwMode="auto">
                <a:xfrm>
                  <a:off x="4145" y="1131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884" name="Rectangle 3875"/>
                <p:cNvSpPr>
                  <a:spLocks noChangeArrowheads="1"/>
                </p:cNvSpPr>
                <p:nvPr/>
              </p:nvSpPr>
              <p:spPr bwMode="auto">
                <a:xfrm>
                  <a:off x="5186" y="1437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" name="Rectangle 3876"/>
                <p:cNvSpPr>
                  <a:spLocks noChangeArrowheads="1"/>
                </p:cNvSpPr>
                <p:nvPr/>
              </p:nvSpPr>
              <p:spPr bwMode="auto">
                <a:xfrm>
                  <a:off x="5186" y="143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86" name="Line 3877"/>
                <p:cNvSpPr>
                  <a:spLocks noChangeShapeType="1"/>
                </p:cNvSpPr>
                <p:nvPr/>
              </p:nvSpPr>
              <p:spPr bwMode="auto">
                <a:xfrm>
                  <a:off x="4841" y="1078"/>
                  <a:ext cx="373" cy="27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7" name="Freeform 3878"/>
                <p:cNvSpPr>
                  <a:spLocks/>
                </p:cNvSpPr>
                <p:nvPr/>
              </p:nvSpPr>
              <p:spPr bwMode="auto">
                <a:xfrm>
                  <a:off x="5197" y="1337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1 w 17"/>
                    <a:gd name="T3" fmla="*/ 0 h 17"/>
                    <a:gd name="T4" fmla="*/ 17 w 17"/>
                    <a:gd name="T5" fmla="*/ 17 h 17"/>
                    <a:gd name="T6" fmla="*/ 0 w 17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6"/>
                      </a:moveTo>
                      <a:lnTo>
                        <a:pt x="11" y="0"/>
                      </a:lnTo>
                      <a:lnTo>
                        <a:pt x="17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8" name="Line 3879"/>
                <p:cNvSpPr>
                  <a:spLocks noChangeShapeType="1"/>
                </p:cNvSpPr>
                <p:nvPr/>
              </p:nvSpPr>
              <p:spPr bwMode="auto">
                <a:xfrm flipV="1">
                  <a:off x="5197" y="1337"/>
                  <a:ext cx="11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89" name="Line 3880"/>
                <p:cNvSpPr>
                  <a:spLocks noChangeShapeType="1"/>
                </p:cNvSpPr>
                <p:nvPr/>
              </p:nvSpPr>
              <p:spPr bwMode="auto">
                <a:xfrm>
                  <a:off x="5208" y="1337"/>
                  <a:ext cx="6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0" name="Line 3881"/>
                <p:cNvSpPr>
                  <a:spLocks noChangeShapeType="1"/>
                </p:cNvSpPr>
                <p:nvPr/>
              </p:nvSpPr>
              <p:spPr bwMode="auto">
                <a:xfrm flipH="1" flipV="1">
                  <a:off x="5197" y="1353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1" name="Line 3882"/>
                <p:cNvSpPr>
                  <a:spLocks noChangeShapeType="1"/>
                </p:cNvSpPr>
                <p:nvPr/>
              </p:nvSpPr>
              <p:spPr bwMode="auto">
                <a:xfrm>
                  <a:off x="5088" y="1313"/>
                  <a:ext cx="126" cy="6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2" name="Freeform 3883"/>
                <p:cNvSpPr>
                  <a:spLocks/>
                </p:cNvSpPr>
                <p:nvPr/>
              </p:nvSpPr>
              <p:spPr bwMode="auto">
                <a:xfrm>
                  <a:off x="5197" y="1366"/>
                  <a:ext cx="17" cy="17"/>
                </a:xfrm>
                <a:custGeom>
                  <a:avLst/>
                  <a:gdLst>
                    <a:gd name="T0" fmla="*/ 0 w 17"/>
                    <a:gd name="T1" fmla="*/ 17 h 17"/>
                    <a:gd name="T2" fmla="*/ 9 w 17"/>
                    <a:gd name="T3" fmla="*/ 0 h 17"/>
                    <a:gd name="T4" fmla="*/ 17 w 17"/>
                    <a:gd name="T5" fmla="*/ 16 h 17"/>
                    <a:gd name="T6" fmla="*/ 0 w 17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7" y="1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3" name="Line 3884"/>
                <p:cNvSpPr>
                  <a:spLocks noChangeShapeType="1"/>
                </p:cNvSpPr>
                <p:nvPr/>
              </p:nvSpPr>
              <p:spPr bwMode="auto">
                <a:xfrm flipV="1">
                  <a:off x="5197" y="1366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4" name="Line 3885"/>
                <p:cNvSpPr>
                  <a:spLocks noChangeShapeType="1"/>
                </p:cNvSpPr>
                <p:nvPr/>
              </p:nvSpPr>
              <p:spPr bwMode="auto">
                <a:xfrm>
                  <a:off x="5206" y="1366"/>
                  <a:ext cx="8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5" name="Line 3886"/>
                <p:cNvSpPr>
                  <a:spLocks noChangeShapeType="1"/>
                </p:cNvSpPr>
                <p:nvPr/>
              </p:nvSpPr>
              <p:spPr bwMode="auto">
                <a:xfrm flipH="1">
                  <a:off x="5197" y="1382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6" name="Rectangle 3887"/>
                <p:cNvSpPr>
                  <a:spLocks noChangeArrowheads="1"/>
                </p:cNvSpPr>
                <p:nvPr/>
              </p:nvSpPr>
              <p:spPr bwMode="auto">
                <a:xfrm>
                  <a:off x="3342" y="2764"/>
                  <a:ext cx="248" cy="1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7" name="Line 3888"/>
                <p:cNvSpPr>
                  <a:spLocks noChangeShapeType="1"/>
                </p:cNvSpPr>
                <p:nvPr/>
              </p:nvSpPr>
              <p:spPr bwMode="auto">
                <a:xfrm>
                  <a:off x="3343" y="2766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8" name="Line 3889"/>
                <p:cNvSpPr>
                  <a:spLocks noChangeShapeType="1"/>
                </p:cNvSpPr>
                <p:nvPr/>
              </p:nvSpPr>
              <p:spPr bwMode="auto">
                <a:xfrm>
                  <a:off x="3344" y="2766"/>
                  <a:ext cx="24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99" name="Line 3890"/>
                <p:cNvSpPr>
                  <a:spLocks noChangeShapeType="1"/>
                </p:cNvSpPr>
                <p:nvPr/>
              </p:nvSpPr>
              <p:spPr bwMode="auto">
                <a:xfrm>
                  <a:off x="3342" y="2764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0" name="Line 3891"/>
                <p:cNvSpPr>
                  <a:spLocks noChangeShapeType="1"/>
                </p:cNvSpPr>
                <p:nvPr/>
              </p:nvSpPr>
              <p:spPr bwMode="auto">
                <a:xfrm>
                  <a:off x="3343" y="2764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1" name="Line 3892"/>
                <p:cNvSpPr>
                  <a:spLocks noChangeShapeType="1"/>
                </p:cNvSpPr>
                <p:nvPr/>
              </p:nvSpPr>
              <p:spPr bwMode="auto">
                <a:xfrm>
                  <a:off x="3343" y="2924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2" name="Line 3893"/>
                <p:cNvSpPr>
                  <a:spLocks noChangeShapeType="1"/>
                </p:cNvSpPr>
                <p:nvPr/>
              </p:nvSpPr>
              <p:spPr bwMode="auto">
                <a:xfrm>
                  <a:off x="3589" y="2766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3" name="Line 3894"/>
                <p:cNvSpPr>
                  <a:spLocks noChangeShapeType="1"/>
                </p:cNvSpPr>
                <p:nvPr/>
              </p:nvSpPr>
              <p:spPr bwMode="auto">
                <a:xfrm>
                  <a:off x="3342" y="2926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4" name="Line 3895"/>
                <p:cNvSpPr>
                  <a:spLocks noChangeShapeType="1"/>
                </p:cNvSpPr>
                <p:nvPr/>
              </p:nvSpPr>
              <p:spPr bwMode="auto">
                <a:xfrm>
                  <a:off x="3590" y="2764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05" name="Rectangle 3896"/>
                <p:cNvSpPr>
                  <a:spLocks noChangeArrowheads="1"/>
                </p:cNvSpPr>
                <p:nvPr/>
              </p:nvSpPr>
              <p:spPr bwMode="auto">
                <a:xfrm>
                  <a:off x="3354" y="2770"/>
                  <a:ext cx="24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ccp.nmr.Nmr.SparseSampling</a:t>
                  </a:r>
                  <a:endParaRPr lang="en-US"/>
                </a:p>
              </p:txBody>
            </p:sp>
            <p:sp>
              <p:nvSpPr>
                <p:cNvPr id="15906" name="Rectangle 3897"/>
                <p:cNvSpPr>
                  <a:spLocks noChangeArrowheads="1"/>
                </p:cNvSpPr>
                <p:nvPr/>
              </p:nvSpPr>
              <p:spPr bwMode="auto">
                <a:xfrm>
                  <a:off x="3347" y="2795"/>
                  <a:ext cx="12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+dim: PositiveInt</a:t>
                  </a:r>
                  <a:endParaRPr lang="en-US"/>
                </a:p>
              </p:txBody>
            </p:sp>
            <p:sp>
              <p:nvSpPr>
                <p:cNvPr id="15907" name="Rectangle 3898"/>
                <p:cNvSpPr>
                  <a:spLocks noChangeArrowheads="1"/>
                </p:cNvSpPr>
                <p:nvPr/>
              </p:nvSpPr>
              <p:spPr bwMode="auto">
                <a:xfrm>
                  <a:off x="3347" y="2815"/>
                  <a:ext cx="1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+pointNumbers: Int</a:t>
                  </a:r>
                  <a:endParaRPr lang="en-US"/>
                </a:p>
              </p:txBody>
            </p:sp>
            <p:sp>
              <p:nvSpPr>
                <p:cNvPr id="15908" name="Rectangle 3899"/>
                <p:cNvSpPr>
                  <a:spLocks noChangeArrowheads="1"/>
                </p:cNvSpPr>
                <p:nvPr/>
              </p:nvSpPr>
              <p:spPr bwMode="auto">
                <a:xfrm>
                  <a:off x="3347" y="2835"/>
                  <a:ext cx="16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+predT2: PositiveFloat</a:t>
                  </a:r>
                  <a:endParaRPr lang="en-US"/>
                </a:p>
              </p:txBody>
            </p:sp>
            <p:sp>
              <p:nvSpPr>
                <p:cNvPr id="15909" name="Rectangle 3900"/>
                <p:cNvSpPr>
                  <a:spLocks noChangeArrowheads="1"/>
                </p:cNvSpPr>
                <p:nvPr/>
              </p:nvSpPr>
              <p:spPr bwMode="auto">
                <a:xfrm>
                  <a:off x="3347" y="2855"/>
                  <a:ext cx="10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+predJ: Float</a:t>
                  </a:r>
                  <a:endParaRPr lang="en-US"/>
                </a:p>
              </p:txBody>
            </p:sp>
            <p:sp>
              <p:nvSpPr>
                <p:cNvPr id="15910" name="Rectangle 3901"/>
                <p:cNvSpPr>
                  <a:spLocks noChangeArrowheads="1"/>
                </p:cNvSpPr>
                <p:nvPr/>
              </p:nvSpPr>
              <p:spPr bwMode="auto">
                <a:xfrm>
                  <a:off x="3347" y="2875"/>
                  <a:ext cx="24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+minPointsPerVector: PositiveInt</a:t>
                  </a:r>
                  <a:endParaRPr lang="en-US"/>
                </a:p>
              </p:txBody>
            </p:sp>
            <p:sp>
              <p:nvSpPr>
                <p:cNvPr id="15911" name="Line 3902"/>
                <p:cNvSpPr>
                  <a:spLocks noChangeShapeType="1"/>
                </p:cNvSpPr>
                <p:nvPr/>
              </p:nvSpPr>
              <p:spPr bwMode="auto">
                <a:xfrm>
                  <a:off x="3347" y="2790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2" name="Line 3903"/>
                <p:cNvSpPr>
                  <a:spLocks noChangeShapeType="1"/>
                </p:cNvSpPr>
                <p:nvPr/>
              </p:nvSpPr>
              <p:spPr bwMode="auto">
                <a:xfrm>
                  <a:off x="3347" y="2792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3" name="Line 3904"/>
                <p:cNvSpPr>
                  <a:spLocks noChangeShapeType="1"/>
                </p:cNvSpPr>
                <p:nvPr/>
              </p:nvSpPr>
              <p:spPr bwMode="auto">
                <a:xfrm>
                  <a:off x="3347" y="2900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4" name="Line 3905"/>
                <p:cNvSpPr>
                  <a:spLocks noChangeShapeType="1"/>
                </p:cNvSpPr>
                <p:nvPr/>
              </p:nvSpPr>
              <p:spPr bwMode="auto">
                <a:xfrm>
                  <a:off x="3347" y="2901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5" name="Line 3906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" y="2926"/>
                  <a:ext cx="172" cy="5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6" name="Freeform 3907"/>
                <p:cNvSpPr>
                  <a:spLocks/>
                </p:cNvSpPr>
                <p:nvPr/>
              </p:nvSpPr>
              <p:spPr bwMode="auto">
                <a:xfrm>
                  <a:off x="3654" y="3423"/>
                  <a:ext cx="13" cy="23"/>
                </a:xfrm>
                <a:custGeom>
                  <a:avLst/>
                  <a:gdLst>
                    <a:gd name="T0" fmla="*/ 10 w 13"/>
                    <a:gd name="T1" fmla="*/ 23 h 23"/>
                    <a:gd name="T2" fmla="*/ 13 w 13"/>
                    <a:gd name="T3" fmla="*/ 10 h 23"/>
                    <a:gd name="T4" fmla="*/ 3 w 13"/>
                    <a:gd name="T5" fmla="*/ 0 h 23"/>
                    <a:gd name="T6" fmla="*/ 0 w 13"/>
                    <a:gd name="T7" fmla="*/ 14 h 23"/>
                    <a:gd name="T8" fmla="*/ 10 w 13"/>
                    <a:gd name="T9" fmla="*/ 2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3"/>
                    <a:gd name="T17" fmla="*/ 13 w 1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3">
                      <a:moveTo>
                        <a:pt x="10" y="23"/>
                      </a:moveTo>
                      <a:lnTo>
                        <a:pt x="13" y="10"/>
                      </a:lnTo>
                      <a:lnTo>
                        <a:pt x="3" y="0"/>
                      </a:lnTo>
                      <a:lnTo>
                        <a:pt x="0" y="14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7" name="Line 3908"/>
                <p:cNvSpPr>
                  <a:spLocks noChangeShapeType="1"/>
                </p:cNvSpPr>
                <p:nvPr/>
              </p:nvSpPr>
              <p:spPr bwMode="auto">
                <a:xfrm flipV="1">
                  <a:off x="3664" y="3433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8" name="Line 3909"/>
                <p:cNvSpPr>
                  <a:spLocks noChangeShapeType="1"/>
                </p:cNvSpPr>
                <p:nvPr/>
              </p:nvSpPr>
              <p:spPr bwMode="auto">
                <a:xfrm flipH="1" flipV="1">
                  <a:off x="3657" y="3423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19" name="Line 3910"/>
                <p:cNvSpPr>
                  <a:spLocks noChangeShapeType="1"/>
                </p:cNvSpPr>
                <p:nvPr/>
              </p:nvSpPr>
              <p:spPr bwMode="auto">
                <a:xfrm flipH="1">
                  <a:off x="3654" y="3423"/>
                  <a:ext cx="3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20" name="Line 3911"/>
                <p:cNvSpPr>
                  <a:spLocks noChangeShapeType="1"/>
                </p:cNvSpPr>
                <p:nvPr/>
              </p:nvSpPr>
              <p:spPr bwMode="auto">
                <a:xfrm>
                  <a:off x="3654" y="3437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21" name="Rectangle 3912"/>
                <p:cNvSpPr>
                  <a:spLocks noChangeArrowheads="1"/>
                </p:cNvSpPr>
                <p:nvPr/>
              </p:nvSpPr>
              <p:spPr bwMode="auto">
                <a:xfrm>
                  <a:off x="3628" y="3415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2" name="Rectangle 3913"/>
                <p:cNvSpPr>
                  <a:spLocks noChangeArrowheads="1"/>
                </p:cNvSpPr>
                <p:nvPr/>
              </p:nvSpPr>
              <p:spPr bwMode="auto">
                <a:xfrm>
                  <a:off x="3628" y="3415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923" name="Rectangle 3914"/>
                <p:cNvSpPr>
                  <a:spLocks noChangeArrowheads="1"/>
                </p:cNvSpPr>
                <p:nvPr/>
              </p:nvSpPr>
              <p:spPr bwMode="auto">
                <a:xfrm>
                  <a:off x="3516" y="293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4" name="Rectangle 3915"/>
                <p:cNvSpPr>
                  <a:spLocks noChangeArrowheads="1"/>
                </p:cNvSpPr>
                <p:nvPr/>
              </p:nvSpPr>
              <p:spPr bwMode="auto">
                <a:xfrm>
                  <a:off x="3516" y="293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925" name="Rectangle 3916"/>
                <p:cNvSpPr>
                  <a:spLocks noChangeArrowheads="1"/>
                </p:cNvSpPr>
                <p:nvPr/>
              </p:nvSpPr>
              <p:spPr bwMode="auto">
                <a:xfrm>
                  <a:off x="391" y="3471"/>
                  <a:ext cx="235" cy="75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6" name="Line 3917"/>
                <p:cNvSpPr>
                  <a:spLocks noChangeShapeType="1"/>
                </p:cNvSpPr>
                <p:nvPr/>
              </p:nvSpPr>
              <p:spPr bwMode="auto">
                <a:xfrm>
                  <a:off x="392" y="3473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27" name="Line 3918"/>
                <p:cNvSpPr>
                  <a:spLocks noChangeShapeType="1"/>
                </p:cNvSpPr>
                <p:nvPr/>
              </p:nvSpPr>
              <p:spPr bwMode="auto">
                <a:xfrm>
                  <a:off x="393" y="3473"/>
                  <a:ext cx="2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28" name="Line 3919"/>
                <p:cNvSpPr>
                  <a:spLocks noChangeShapeType="1"/>
                </p:cNvSpPr>
                <p:nvPr/>
              </p:nvSpPr>
              <p:spPr bwMode="auto">
                <a:xfrm>
                  <a:off x="391" y="3471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29" name="Line 3920"/>
                <p:cNvSpPr>
                  <a:spLocks noChangeShapeType="1"/>
                </p:cNvSpPr>
                <p:nvPr/>
              </p:nvSpPr>
              <p:spPr bwMode="auto">
                <a:xfrm>
                  <a:off x="392" y="3471"/>
                  <a:ext cx="234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0" name="Line 3921"/>
                <p:cNvSpPr>
                  <a:spLocks noChangeShapeType="1"/>
                </p:cNvSpPr>
                <p:nvPr/>
              </p:nvSpPr>
              <p:spPr bwMode="auto">
                <a:xfrm>
                  <a:off x="392" y="3544"/>
                  <a:ext cx="23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1" name="Line 3922"/>
                <p:cNvSpPr>
                  <a:spLocks noChangeShapeType="1"/>
                </p:cNvSpPr>
                <p:nvPr/>
              </p:nvSpPr>
              <p:spPr bwMode="auto">
                <a:xfrm>
                  <a:off x="625" y="3473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2" name="Line 3923"/>
                <p:cNvSpPr>
                  <a:spLocks noChangeShapeType="1"/>
                </p:cNvSpPr>
                <p:nvPr/>
              </p:nvSpPr>
              <p:spPr bwMode="auto">
                <a:xfrm>
                  <a:off x="391" y="3546"/>
                  <a:ext cx="235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3" name="Line 3924"/>
                <p:cNvSpPr>
                  <a:spLocks noChangeShapeType="1"/>
                </p:cNvSpPr>
                <p:nvPr/>
              </p:nvSpPr>
              <p:spPr bwMode="auto">
                <a:xfrm>
                  <a:off x="626" y="3471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4" name="Rectangle 3925"/>
                <p:cNvSpPr>
                  <a:spLocks noChangeArrowheads="1"/>
                </p:cNvSpPr>
                <p:nvPr/>
              </p:nvSpPr>
              <p:spPr bwMode="auto">
                <a:xfrm>
                  <a:off x="398" y="3477"/>
                  <a:ext cx="23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ccp.nmr.Nmr.SpectralDensity</a:t>
                  </a:r>
                  <a:endParaRPr lang="en-US"/>
                </a:p>
              </p:txBody>
            </p:sp>
            <p:sp>
              <p:nvSpPr>
                <p:cNvPr id="15935" name="Rectangle 3926"/>
                <p:cNvSpPr>
                  <a:spLocks noChangeArrowheads="1"/>
                </p:cNvSpPr>
                <p:nvPr/>
              </p:nvSpPr>
              <p:spPr bwMode="auto">
                <a:xfrm>
                  <a:off x="396" y="3502"/>
                  <a:ext cx="13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+frequency: Float</a:t>
                  </a:r>
                  <a:endParaRPr lang="en-US"/>
                </a:p>
              </p:txBody>
            </p:sp>
            <p:sp>
              <p:nvSpPr>
                <p:cNvPr id="15936" name="Line 3927"/>
                <p:cNvSpPr>
                  <a:spLocks noChangeShapeType="1"/>
                </p:cNvSpPr>
                <p:nvPr/>
              </p:nvSpPr>
              <p:spPr bwMode="auto">
                <a:xfrm>
                  <a:off x="396" y="3497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7" name="Line 3928"/>
                <p:cNvSpPr>
                  <a:spLocks noChangeShapeType="1"/>
                </p:cNvSpPr>
                <p:nvPr/>
              </p:nvSpPr>
              <p:spPr bwMode="auto">
                <a:xfrm>
                  <a:off x="396" y="3499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8" name="Line 3929"/>
                <p:cNvSpPr>
                  <a:spLocks noChangeShapeType="1"/>
                </p:cNvSpPr>
                <p:nvPr/>
              </p:nvSpPr>
              <p:spPr bwMode="auto">
                <a:xfrm>
                  <a:off x="396" y="3527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39" name="Line 3930"/>
                <p:cNvSpPr>
                  <a:spLocks noChangeShapeType="1"/>
                </p:cNvSpPr>
                <p:nvPr/>
              </p:nvSpPr>
              <p:spPr bwMode="auto">
                <a:xfrm>
                  <a:off x="396" y="3528"/>
                  <a:ext cx="225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40" name="Line 3931"/>
                <p:cNvSpPr>
                  <a:spLocks noChangeShapeType="1"/>
                </p:cNvSpPr>
                <p:nvPr/>
              </p:nvSpPr>
              <p:spPr bwMode="auto">
                <a:xfrm>
                  <a:off x="626" y="3533"/>
                  <a:ext cx="3063" cy="6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41" name="Rectangle 3932"/>
                <p:cNvSpPr>
                  <a:spLocks noChangeArrowheads="1"/>
                </p:cNvSpPr>
                <p:nvPr/>
              </p:nvSpPr>
              <p:spPr bwMode="auto">
                <a:xfrm>
                  <a:off x="641" y="3556"/>
                  <a:ext cx="134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2" name="Rectangle 3933"/>
                <p:cNvSpPr>
                  <a:spLocks noChangeArrowheads="1"/>
                </p:cNvSpPr>
                <p:nvPr/>
              </p:nvSpPr>
              <p:spPr bwMode="auto">
                <a:xfrm>
                  <a:off x="641" y="3555"/>
                  <a:ext cx="14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+spectralDensities</a:t>
                  </a:r>
                  <a:endParaRPr lang="en-US"/>
                </a:p>
              </p:txBody>
            </p:sp>
            <p:sp>
              <p:nvSpPr>
                <p:cNvPr id="15943" name="Rectangle 3934"/>
                <p:cNvSpPr>
                  <a:spLocks noChangeArrowheads="1"/>
                </p:cNvSpPr>
                <p:nvPr/>
              </p:nvSpPr>
              <p:spPr bwMode="auto">
                <a:xfrm>
                  <a:off x="649" y="3500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4" name="Rectangle 3935"/>
                <p:cNvSpPr>
                  <a:spLocks noChangeArrowheads="1"/>
                </p:cNvSpPr>
                <p:nvPr/>
              </p:nvSpPr>
              <p:spPr bwMode="auto">
                <a:xfrm>
                  <a:off x="649" y="3500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945" name="Rectangle 3936"/>
                <p:cNvSpPr>
                  <a:spLocks noChangeArrowheads="1"/>
                </p:cNvSpPr>
                <p:nvPr/>
              </p:nvSpPr>
              <p:spPr bwMode="auto">
                <a:xfrm>
                  <a:off x="3654" y="418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6" name="Rectangle 3937"/>
                <p:cNvSpPr>
                  <a:spLocks noChangeArrowheads="1"/>
                </p:cNvSpPr>
                <p:nvPr/>
              </p:nvSpPr>
              <p:spPr bwMode="auto">
                <a:xfrm>
                  <a:off x="3654" y="418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5947" name="Line 3938"/>
                <p:cNvSpPr>
                  <a:spLocks noChangeShapeType="1"/>
                </p:cNvSpPr>
                <p:nvPr/>
              </p:nvSpPr>
              <p:spPr bwMode="auto">
                <a:xfrm flipV="1">
                  <a:off x="626" y="3362"/>
                  <a:ext cx="682" cy="12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48" name="Freeform 3939"/>
                <p:cNvSpPr>
                  <a:spLocks/>
                </p:cNvSpPr>
                <p:nvPr/>
              </p:nvSpPr>
              <p:spPr bwMode="auto">
                <a:xfrm>
                  <a:off x="1292" y="3355"/>
                  <a:ext cx="16" cy="20"/>
                </a:xfrm>
                <a:custGeom>
                  <a:avLst/>
                  <a:gdLst>
                    <a:gd name="T0" fmla="*/ 4 w 16"/>
                    <a:gd name="T1" fmla="*/ 20 h 20"/>
                    <a:gd name="T2" fmla="*/ 0 w 16"/>
                    <a:gd name="T3" fmla="*/ 0 h 20"/>
                    <a:gd name="T4" fmla="*/ 16 w 16"/>
                    <a:gd name="T5" fmla="*/ 7 h 20"/>
                    <a:gd name="T6" fmla="*/ 4 w 16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0"/>
                    <a:gd name="T14" fmla="*/ 16 w 16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0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49" name="Line 3940"/>
                <p:cNvSpPr>
                  <a:spLocks noChangeShapeType="1"/>
                </p:cNvSpPr>
                <p:nvPr/>
              </p:nvSpPr>
              <p:spPr bwMode="auto">
                <a:xfrm flipH="1" flipV="1">
                  <a:off x="1292" y="3355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0" name="Line 3941"/>
                <p:cNvSpPr>
                  <a:spLocks noChangeShapeType="1"/>
                </p:cNvSpPr>
                <p:nvPr/>
              </p:nvSpPr>
              <p:spPr bwMode="auto">
                <a:xfrm>
                  <a:off x="1292" y="3355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1" name="Line 3942"/>
                <p:cNvSpPr>
                  <a:spLocks noChangeShapeType="1"/>
                </p:cNvSpPr>
                <p:nvPr/>
              </p:nvSpPr>
              <p:spPr bwMode="auto">
                <a:xfrm flipH="1">
                  <a:off x="1296" y="3362"/>
                  <a:ext cx="12" cy="1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2" name="Rectangle 3943"/>
                <p:cNvSpPr>
                  <a:spLocks noChangeArrowheads="1"/>
                </p:cNvSpPr>
                <p:nvPr/>
              </p:nvSpPr>
              <p:spPr bwMode="auto">
                <a:xfrm>
                  <a:off x="68" y="3769"/>
                  <a:ext cx="310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3" name="Line 3944"/>
                <p:cNvSpPr>
                  <a:spLocks noChangeShapeType="1"/>
                </p:cNvSpPr>
                <p:nvPr/>
              </p:nvSpPr>
              <p:spPr bwMode="auto">
                <a:xfrm>
                  <a:off x="69" y="3770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4" name="Line 3945"/>
                <p:cNvSpPr>
                  <a:spLocks noChangeShapeType="1"/>
                </p:cNvSpPr>
                <p:nvPr/>
              </p:nvSpPr>
              <p:spPr bwMode="auto">
                <a:xfrm>
                  <a:off x="71" y="3770"/>
                  <a:ext cx="306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5" name="Line 3946"/>
                <p:cNvSpPr>
                  <a:spLocks noChangeShapeType="1"/>
                </p:cNvSpPr>
                <p:nvPr/>
              </p:nvSpPr>
              <p:spPr bwMode="auto">
                <a:xfrm>
                  <a:off x="68" y="376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6" name="Line 3947"/>
                <p:cNvSpPr>
                  <a:spLocks noChangeShapeType="1"/>
                </p:cNvSpPr>
                <p:nvPr/>
              </p:nvSpPr>
              <p:spPr bwMode="auto">
                <a:xfrm>
                  <a:off x="69" y="3769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7" name="Line 3948"/>
                <p:cNvSpPr>
                  <a:spLocks noChangeShapeType="1"/>
                </p:cNvSpPr>
                <p:nvPr/>
              </p:nvSpPr>
              <p:spPr bwMode="auto">
                <a:xfrm>
                  <a:off x="69" y="3830"/>
                  <a:ext cx="3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8" name="Line 3949"/>
                <p:cNvSpPr>
                  <a:spLocks noChangeShapeType="1"/>
                </p:cNvSpPr>
                <p:nvPr/>
              </p:nvSpPr>
              <p:spPr bwMode="auto">
                <a:xfrm>
                  <a:off x="377" y="3770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59" name="Line 3950"/>
                <p:cNvSpPr>
                  <a:spLocks noChangeShapeType="1"/>
                </p:cNvSpPr>
                <p:nvPr/>
              </p:nvSpPr>
              <p:spPr bwMode="auto">
                <a:xfrm>
                  <a:off x="68" y="3831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0" name="Line 3951"/>
                <p:cNvSpPr>
                  <a:spLocks noChangeShapeType="1"/>
                </p:cNvSpPr>
                <p:nvPr/>
              </p:nvSpPr>
              <p:spPr bwMode="auto">
                <a:xfrm>
                  <a:off x="378" y="3769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1" name="Rectangle 3952"/>
                <p:cNvSpPr>
                  <a:spLocks noChangeArrowheads="1"/>
                </p:cNvSpPr>
                <p:nvPr/>
              </p:nvSpPr>
              <p:spPr bwMode="auto">
                <a:xfrm>
                  <a:off x="73" y="3775"/>
                  <a:ext cx="3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ccp.nmr.Nmr.SpectralDensityDerivation</a:t>
                  </a:r>
                  <a:endParaRPr lang="en-US"/>
                </a:p>
              </p:txBody>
            </p:sp>
            <p:sp>
              <p:nvSpPr>
                <p:cNvPr id="15962" name="Line 3953"/>
                <p:cNvSpPr>
                  <a:spLocks noChangeShapeType="1"/>
                </p:cNvSpPr>
                <p:nvPr/>
              </p:nvSpPr>
              <p:spPr bwMode="auto">
                <a:xfrm>
                  <a:off x="73" y="379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3" name="Line 3954"/>
                <p:cNvSpPr>
                  <a:spLocks noChangeShapeType="1"/>
                </p:cNvSpPr>
                <p:nvPr/>
              </p:nvSpPr>
              <p:spPr bwMode="auto">
                <a:xfrm>
                  <a:off x="73" y="379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4" name="Line 3955"/>
                <p:cNvSpPr>
                  <a:spLocks noChangeShapeType="1"/>
                </p:cNvSpPr>
                <p:nvPr/>
              </p:nvSpPr>
              <p:spPr bwMode="auto">
                <a:xfrm>
                  <a:off x="73" y="380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5" name="Line 3956"/>
                <p:cNvSpPr>
                  <a:spLocks noChangeShapeType="1"/>
                </p:cNvSpPr>
                <p:nvPr/>
              </p:nvSpPr>
              <p:spPr bwMode="auto">
                <a:xfrm>
                  <a:off x="73" y="380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6" name="Line 3957"/>
                <p:cNvSpPr>
                  <a:spLocks noChangeShapeType="1"/>
                </p:cNvSpPr>
                <p:nvPr/>
              </p:nvSpPr>
              <p:spPr bwMode="auto">
                <a:xfrm flipV="1">
                  <a:off x="253" y="3546"/>
                  <a:ext cx="219" cy="2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7" name="Freeform 3958"/>
                <p:cNvSpPr>
                  <a:spLocks/>
                </p:cNvSpPr>
                <p:nvPr/>
              </p:nvSpPr>
              <p:spPr bwMode="auto">
                <a:xfrm>
                  <a:off x="253" y="3752"/>
                  <a:ext cx="17" cy="17"/>
                </a:xfrm>
                <a:custGeom>
                  <a:avLst/>
                  <a:gdLst>
                    <a:gd name="T0" fmla="*/ 0 w 17"/>
                    <a:gd name="T1" fmla="*/ 17 h 17"/>
                    <a:gd name="T2" fmla="*/ 14 w 17"/>
                    <a:gd name="T3" fmla="*/ 12 h 17"/>
                    <a:gd name="T4" fmla="*/ 17 w 17"/>
                    <a:gd name="T5" fmla="*/ 0 h 17"/>
                    <a:gd name="T6" fmla="*/ 4 w 17"/>
                    <a:gd name="T7" fmla="*/ 3 h 17"/>
                    <a:gd name="T8" fmla="*/ 0 w 17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17"/>
                      </a:moveTo>
                      <a:lnTo>
                        <a:pt x="14" y="12"/>
                      </a:lnTo>
                      <a:lnTo>
                        <a:pt x="17" y="0"/>
                      </a:lnTo>
                      <a:lnTo>
                        <a:pt x="4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8" name="Line 3959"/>
                <p:cNvSpPr>
                  <a:spLocks noChangeShapeType="1"/>
                </p:cNvSpPr>
                <p:nvPr/>
              </p:nvSpPr>
              <p:spPr bwMode="auto">
                <a:xfrm flipV="1">
                  <a:off x="253" y="3764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69" name="Line 3960"/>
                <p:cNvSpPr>
                  <a:spLocks noChangeShapeType="1"/>
                </p:cNvSpPr>
                <p:nvPr/>
              </p:nvSpPr>
              <p:spPr bwMode="auto">
                <a:xfrm flipV="1">
                  <a:off x="267" y="3752"/>
                  <a:ext cx="3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70" name="Line 3961"/>
                <p:cNvSpPr>
                  <a:spLocks noChangeShapeType="1"/>
                </p:cNvSpPr>
                <p:nvPr/>
              </p:nvSpPr>
              <p:spPr bwMode="auto">
                <a:xfrm flipH="1">
                  <a:off x="257" y="3752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71" name="Line 3962"/>
                <p:cNvSpPr>
                  <a:spLocks noChangeShapeType="1"/>
                </p:cNvSpPr>
                <p:nvPr/>
              </p:nvSpPr>
              <p:spPr bwMode="auto">
                <a:xfrm flipH="1">
                  <a:off x="253" y="3755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72" name="Rectangle 3963"/>
                <p:cNvSpPr>
                  <a:spLocks noChangeArrowheads="1"/>
                </p:cNvSpPr>
                <p:nvPr/>
              </p:nvSpPr>
              <p:spPr bwMode="auto">
                <a:xfrm>
                  <a:off x="279" y="3750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3" name="Rectangle 3964"/>
                <p:cNvSpPr>
                  <a:spLocks noChangeArrowheads="1"/>
                </p:cNvSpPr>
                <p:nvPr/>
              </p:nvSpPr>
              <p:spPr bwMode="auto">
                <a:xfrm>
                  <a:off x="279" y="3750"/>
                  <a:ext cx="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</a:t>
                  </a:r>
                  <a:endParaRPr lang="en-US"/>
                </a:p>
              </p:txBody>
            </p:sp>
            <p:sp>
              <p:nvSpPr>
                <p:cNvPr id="15974" name="Rectangle 3965"/>
                <p:cNvSpPr>
                  <a:spLocks noChangeArrowheads="1"/>
                </p:cNvSpPr>
                <p:nvPr/>
              </p:nvSpPr>
              <p:spPr bwMode="auto">
                <a:xfrm>
                  <a:off x="345" y="3546"/>
                  <a:ext cx="10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" name="Rectangle 3966"/>
                <p:cNvSpPr>
                  <a:spLocks noChangeArrowheads="1"/>
                </p:cNvSpPr>
                <p:nvPr/>
              </p:nvSpPr>
              <p:spPr bwMode="auto">
                <a:xfrm>
                  <a:off x="345" y="3546"/>
                  <a:ext cx="10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+derivedData</a:t>
                  </a:r>
                  <a:endParaRPr lang="en-US"/>
                </a:p>
              </p:txBody>
            </p:sp>
            <p:sp>
              <p:nvSpPr>
                <p:cNvPr id="15976" name="Rectangle 3967"/>
                <p:cNvSpPr>
                  <a:spLocks noChangeArrowheads="1"/>
                </p:cNvSpPr>
                <p:nvPr/>
              </p:nvSpPr>
              <p:spPr bwMode="auto">
                <a:xfrm>
                  <a:off x="241" y="3724"/>
                  <a:ext cx="9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" name="Rectangle 3968"/>
                <p:cNvSpPr>
                  <a:spLocks noChangeArrowheads="1"/>
                </p:cNvSpPr>
                <p:nvPr/>
              </p:nvSpPr>
              <p:spPr bwMode="auto">
                <a:xfrm>
                  <a:off x="241" y="372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978" name="Rectangle 3969"/>
                <p:cNvSpPr>
                  <a:spLocks noChangeArrowheads="1"/>
                </p:cNvSpPr>
                <p:nvPr/>
              </p:nvSpPr>
              <p:spPr bwMode="auto">
                <a:xfrm>
                  <a:off x="472" y="3572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9" name="Rectangle 3970"/>
                <p:cNvSpPr>
                  <a:spLocks noChangeArrowheads="1"/>
                </p:cNvSpPr>
                <p:nvPr/>
              </p:nvSpPr>
              <p:spPr bwMode="auto">
                <a:xfrm>
                  <a:off x="472" y="3572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980" name="Line 3971"/>
                <p:cNvSpPr>
                  <a:spLocks noChangeShapeType="1"/>
                </p:cNvSpPr>
                <p:nvPr/>
              </p:nvSpPr>
              <p:spPr bwMode="auto">
                <a:xfrm flipV="1">
                  <a:off x="260" y="3062"/>
                  <a:ext cx="857" cy="70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1" name="Freeform 3972"/>
                <p:cNvSpPr>
                  <a:spLocks/>
                </p:cNvSpPr>
                <p:nvPr/>
              </p:nvSpPr>
              <p:spPr bwMode="auto">
                <a:xfrm>
                  <a:off x="1100" y="3062"/>
                  <a:ext cx="17" cy="17"/>
                </a:xfrm>
                <a:custGeom>
                  <a:avLst/>
                  <a:gdLst>
                    <a:gd name="T0" fmla="*/ 12 w 17"/>
                    <a:gd name="T1" fmla="*/ 17 h 17"/>
                    <a:gd name="T2" fmla="*/ 0 w 17"/>
                    <a:gd name="T3" fmla="*/ 1 h 17"/>
                    <a:gd name="T4" fmla="*/ 17 w 17"/>
                    <a:gd name="T5" fmla="*/ 0 h 17"/>
                    <a:gd name="T6" fmla="*/ 12 w 17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12" y="17"/>
                      </a:moveTo>
                      <a:lnTo>
                        <a:pt x="0" y="1"/>
                      </a:lnTo>
                      <a:lnTo>
                        <a:pt x="17" y="0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2" name="Line 39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3063"/>
                  <a:ext cx="12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3" name="Line 3974"/>
                <p:cNvSpPr>
                  <a:spLocks noChangeShapeType="1"/>
                </p:cNvSpPr>
                <p:nvPr/>
              </p:nvSpPr>
              <p:spPr bwMode="auto">
                <a:xfrm flipV="1">
                  <a:off x="1100" y="3062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4" name="Line 3975"/>
                <p:cNvSpPr>
                  <a:spLocks noChangeShapeType="1"/>
                </p:cNvSpPr>
                <p:nvPr/>
              </p:nvSpPr>
              <p:spPr bwMode="auto">
                <a:xfrm flipH="1">
                  <a:off x="1112" y="3062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5" name="Rectangle 3976"/>
                <p:cNvSpPr>
                  <a:spLocks noChangeArrowheads="1"/>
                </p:cNvSpPr>
                <p:nvPr/>
              </p:nvSpPr>
              <p:spPr bwMode="auto">
                <a:xfrm>
                  <a:off x="43" y="3409"/>
                  <a:ext cx="261" cy="75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6" name="Line 3977"/>
                <p:cNvSpPr>
                  <a:spLocks noChangeShapeType="1"/>
                </p:cNvSpPr>
                <p:nvPr/>
              </p:nvSpPr>
              <p:spPr bwMode="auto">
                <a:xfrm>
                  <a:off x="45" y="3411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7" name="Line 3978"/>
                <p:cNvSpPr>
                  <a:spLocks noChangeShapeType="1"/>
                </p:cNvSpPr>
                <p:nvPr/>
              </p:nvSpPr>
              <p:spPr bwMode="auto">
                <a:xfrm>
                  <a:off x="46" y="3411"/>
                  <a:ext cx="25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8" name="Line 3979"/>
                <p:cNvSpPr>
                  <a:spLocks noChangeShapeType="1"/>
                </p:cNvSpPr>
                <p:nvPr/>
              </p:nvSpPr>
              <p:spPr bwMode="auto">
                <a:xfrm>
                  <a:off x="43" y="3409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89" name="Line 3980"/>
                <p:cNvSpPr>
                  <a:spLocks noChangeShapeType="1"/>
                </p:cNvSpPr>
                <p:nvPr/>
              </p:nvSpPr>
              <p:spPr bwMode="auto">
                <a:xfrm>
                  <a:off x="45" y="3409"/>
                  <a:ext cx="25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0" name="Line 3981"/>
                <p:cNvSpPr>
                  <a:spLocks noChangeShapeType="1"/>
                </p:cNvSpPr>
                <p:nvPr/>
              </p:nvSpPr>
              <p:spPr bwMode="auto">
                <a:xfrm>
                  <a:off x="45" y="3482"/>
                  <a:ext cx="25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1" name="Line 3982"/>
                <p:cNvSpPr>
                  <a:spLocks noChangeShapeType="1"/>
                </p:cNvSpPr>
                <p:nvPr/>
              </p:nvSpPr>
              <p:spPr bwMode="auto">
                <a:xfrm>
                  <a:off x="303" y="3411"/>
                  <a:ext cx="1" cy="7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2" name="Line 3983"/>
                <p:cNvSpPr>
                  <a:spLocks noChangeShapeType="1"/>
                </p:cNvSpPr>
                <p:nvPr/>
              </p:nvSpPr>
              <p:spPr bwMode="auto">
                <a:xfrm>
                  <a:off x="43" y="3484"/>
                  <a:ext cx="26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3" name="Line 3984"/>
                <p:cNvSpPr>
                  <a:spLocks noChangeShapeType="1"/>
                </p:cNvSpPr>
                <p:nvPr/>
              </p:nvSpPr>
              <p:spPr bwMode="auto">
                <a:xfrm>
                  <a:off x="304" y="3409"/>
                  <a:ext cx="1" cy="75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4" name="Rectangle 3985"/>
                <p:cNvSpPr>
                  <a:spLocks noChangeArrowheads="1"/>
                </p:cNvSpPr>
                <p:nvPr/>
              </p:nvSpPr>
              <p:spPr bwMode="auto">
                <a:xfrm>
                  <a:off x="50" y="3415"/>
                  <a:ext cx="26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ccp.nmr.Nmr.SpectralDensityList</a:t>
                  </a:r>
                  <a:endParaRPr lang="en-US"/>
                </a:p>
              </p:txBody>
            </p:sp>
            <p:sp>
              <p:nvSpPr>
                <p:cNvPr id="15995" name="Rectangle 3986"/>
                <p:cNvSpPr>
                  <a:spLocks noChangeArrowheads="1"/>
                </p:cNvSpPr>
                <p:nvPr/>
              </p:nvSpPr>
              <p:spPr bwMode="auto">
                <a:xfrm>
                  <a:off x="48" y="3440"/>
                  <a:ext cx="13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s-1</a:t>
                  </a:r>
                  <a:endParaRPr lang="en-US"/>
                </a:p>
              </p:txBody>
            </p:sp>
            <p:sp>
              <p:nvSpPr>
                <p:cNvPr id="15996" name="Line 3987"/>
                <p:cNvSpPr>
                  <a:spLocks noChangeShapeType="1"/>
                </p:cNvSpPr>
                <p:nvPr/>
              </p:nvSpPr>
              <p:spPr bwMode="auto">
                <a:xfrm>
                  <a:off x="48" y="343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7" name="Line 3988"/>
                <p:cNvSpPr>
                  <a:spLocks noChangeShapeType="1"/>
                </p:cNvSpPr>
                <p:nvPr/>
              </p:nvSpPr>
              <p:spPr bwMode="auto">
                <a:xfrm>
                  <a:off x="48" y="3437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8" name="Line 3989"/>
                <p:cNvSpPr>
                  <a:spLocks noChangeShapeType="1"/>
                </p:cNvSpPr>
                <p:nvPr/>
              </p:nvSpPr>
              <p:spPr bwMode="auto">
                <a:xfrm>
                  <a:off x="48" y="3465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999" name="Line 3990"/>
                <p:cNvSpPr>
                  <a:spLocks noChangeShapeType="1"/>
                </p:cNvSpPr>
                <p:nvPr/>
              </p:nvSpPr>
              <p:spPr bwMode="auto">
                <a:xfrm>
                  <a:off x="48" y="3466"/>
                  <a:ext cx="2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0" name="Line 3991"/>
                <p:cNvSpPr>
                  <a:spLocks noChangeShapeType="1"/>
                </p:cNvSpPr>
                <p:nvPr/>
              </p:nvSpPr>
              <p:spPr bwMode="auto">
                <a:xfrm>
                  <a:off x="179" y="3484"/>
                  <a:ext cx="39" cy="2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1" name="Freeform 3992"/>
                <p:cNvSpPr>
                  <a:spLocks/>
                </p:cNvSpPr>
                <p:nvPr/>
              </p:nvSpPr>
              <p:spPr bwMode="auto">
                <a:xfrm>
                  <a:off x="174" y="3484"/>
                  <a:ext cx="12" cy="24"/>
                </a:xfrm>
                <a:custGeom>
                  <a:avLst/>
                  <a:gdLst>
                    <a:gd name="T0" fmla="*/ 5 w 12"/>
                    <a:gd name="T1" fmla="*/ 0 h 24"/>
                    <a:gd name="T2" fmla="*/ 0 w 12"/>
                    <a:gd name="T3" fmla="*/ 13 h 24"/>
                    <a:gd name="T4" fmla="*/ 8 w 12"/>
                    <a:gd name="T5" fmla="*/ 24 h 24"/>
                    <a:gd name="T6" fmla="*/ 12 w 12"/>
                    <a:gd name="T7" fmla="*/ 11 h 24"/>
                    <a:gd name="T8" fmla="*/ 5 w 1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4"/>
                    <a:gd name="T17" fmla="*/ 12 w 1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4">
                      <a:moveTo>
                        <a:pt x="5" y="0"/>
                      </a:moveTo>
                      <a:lnTo>
                        <a:pt x="0" y="13"/>
                      </a:lnTo>
                      <a:lnTo>
                        <a:pt x="8" y="24"/>
                      </a:lnTo>
                      <a:lnTo>
                        <a:pt x="12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2" name="Line 3993"/>
                <p:cNvSpPr>
                  <a:spLocks noChangeShapeType="1"/>
                </p:cNvSpPr>
                <p:nvPr/>
              </p:nvSpPr>
              <p:spPr bwMode="auto">
                <a:xfrm flipH="1">
                  <a:off x="174" y="3484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3" name="Line 3994"/>
                <p:cNvSpPr>
                  <a:spLocks noChangeShapeType="1"/>
                </p:cNvSpPr>
                <p:nvPr/>
              </p:nvSpPr>
              <p:spPr bwMode="auto">
                <a:xfrm>
                  <a:off x="174" y="3497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4" name="Line 3995"/>
                <p:cNvSpPr>
                  <a:spLocks noChangeShapeType="1"/>
                </p:cNvSpPr>
                <p:nvPr/>
              </p:nvSpPr>
              <p:spPr bwMode="auto">
                <a:xfrm flipV="1">
                  <a:off x="182" y="3495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5" name="Line 3996"/>
                <p:cNvSpPr>
                  <a:spLocks noChangeShapeType="1"/>
                </p:cNvSpPr>
                <p:nvPr/>
              </p:nvSpPr>
              <p:spPr bwMode="auto">
                <a:xfrm flipH="1" flipV="1">
                  <a:off x="179" y="3484"/>
                  <a:ext cx="7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06" name="Rectangle 3997"/>
                <p:cNvSpPr>
                  <a:spLocks noChangeArrowheads="1"/>
                </p:cNvSpPr>
                <p:nvPr/>
              </p:nvSpPr>
              <p:spPr bwMode="auto">
                <a:xfrm>
                  <a:off x="82" y="3505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7" name="Rectangle 3998"/>
                <p:cNvSpPr>
                  <a:spLocks noChangeArrowheads="1"/>
                </p:cNvSpPr>
                <p:nvPr/>
              </p:nvSpPr>
              <p:spPr bwMode="auto">
                <a:xfrm>
                  <a:off x="82" y="3505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6008" name="Rectangle 3999"/>
                <p:cNvSpPr>
                  <a:spLocks noChangeArrowheads="1"/>
                </p:cNvSpPr>
                <p:nvPr/>
              </p:nvSpPr>
              <p:spPr bwMode="auto">
                <a:xfrm>
                  <a:off x="234" y="3729"/>
                  <a:ext cx="91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9" name="Rectangle 4000"/>
                <p:cNvSpPr>
                  <a:spLocks noChangeArrowheads="1"/>
                </p:cNvSpPr>
                <p:nvPr/>
              </p:nvSpPr>
              <p:spPr bwMode="auto">
                <a:xfrm>
                  <a:off x="234" y="3729"/>
                  <a:ext cx="9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+derivations</a:t>
                  </a:r>
                  <a:endParaRPr lang="en-US"/>
                </a:p>
              </p:txBody>
            </p:sp>
            <p:sp>
              <p:nvSpPr>
                <p:cNvPr id="16010" name="Rectangle 4001"/>
                <p:cNvSpPr>
                  <a:spLocks noChangeArrowheads="1"/>
                </p:cNvSpPr>
                <p:nvPr/>
              </p:nvSpPr>
              <p:spPr bwMode="auto">
                <a:xfrm>
                  <a:off x="200" y="350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1" name="Rectangle 4002"/>
                <p:cNvSpPr>
                  <a:spLocks noChangeArrowheads="1"/>
                </p:cNvSpPr>
                <p:nvPr/>
              </p:nvSpPr>
              <p:spPr bwMode="auto">
                <a:xfrm>
                  <a:off x="200" y="350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6012" name="Rectangle 4003"/>
                <p:cNvSpPr>
                  <a:spLocks noChangeArrowheads="1"/>
                </p:cNvSpPr>
                <p:nvPr/>
              </p:nvSpPr>
              <p:spPr bwMode="auto">
                <a:xfrm>
                  <a:off x="191" y="373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3" name="Rectangle 4004"/>
                <p:cNvSpPr>
                  <a:spLocks noChangeArrowheads="1"/>
                </p:cNvSpPr>
                <p:nvPr/>
              </p:nvSpPr>
              <p:spPr bwMode="auto">
                <a:xfrm>
                  <a:off x="191" y="373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014" name="Line 4005"/>
                <p:cNvSpPr>
                  <a:spLocks noChangeShapeType="1"/>
                </p:cNvSpPr>
                <p:nvPr/>
              </p:nvSpPr>
              <p:spPr bwMode="auto">
                <a:xfrm flipV="1">
                  <a:off x="304" y="2371"/>
                  <a:ext cx="3918" cy="10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15" name="Rectangle 4006"/>
                <p:cNvSpPr>
                  <a:spLocks noChangeArrowheads="1"/>
                </p:cNvSpPr>
                <p:nvPr/>
              </p:nvSpPr>
              <p:spPr bwMode="auto">
                <a:xfrm>
                  <a:off x="4203" y="2394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6" name="Rectangle 4007"/>
                <p:cNvSpPr>
                  <a:spLocks noChangeArrowheads="1"/>
                </p:cNvSpPr>
                <p:nvPr/>
              </p:nvSpPr>
              <p:spPr bwMode="auto">
                <a:xfrm>
                  <a:off x="4203" y="239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6017" name="Line 4008"/>
                <p:cNvSpPr>
                  <a:spLocks noChangeShapeType="1"/>
                </p:cNvSpPr>
                <p:nvPr/>
              </p:nvSpPr>
              <p:spPr bwMode="auto">
                <a:xfrm flipV="1">
                  <a:off x="304" y="3242"/>
                  <a:ext cx="1785" cy="19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18" name="Freeform 4009"/>
                <p:cNvSpPr>
                  <a:spLocks/>
                </p:cNvSpPr>
                <p:nvPr/>
              </p:nvSpPr>
              <p:spPr bwMode="auto">
                <a:xfrm>
                  <a:off x="2073" y="3233"/>
                  <a:ext cx="16" cy="20"/>
                </a:xfrm>
                <a:custGeom>
                  <a:avLst/>
                  <a:gdLst>
                    <a:gd name="T0" fmla="*/ 3 w 16"/>
                    <a:gd name="T1" fmla="*/ 20 h 20"/>
                    <a:gd name="T2" fmla="*/ 0 w 16"/>
                    <a:gd name="T3" fmla="*/ 0 h 20"/>
                    <a:gd name="T4" fmla="*/ 16 w 16"/>
                    <a:gd name="T5" fmla="*/ 9 h 20"/>
                    <a:gd name="T6" fmla="*/ 3 w 16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0"/>
                    <a:gd name="T14" fmla="*/ 16 w 16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0">
                      <a:moveTo>
                        <a:pt x="3" y="20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19" name="Line 4010"/>
                <p:cNvSpPr>
                  <a:spLocks noChangeShapeType="1"/>
                </p:cNvSpPr>
                <p:nvPr/>
              </p:nvSpPr>
              <p:spPr bwMode="auto">
                <a:xfrm flipH="1" flipV="1">
                  <a:off x="2073" y="3233"/>
                  <a:ext cx="3" cy="20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0" name="Line 4011"/>
                <p:cNvSpPr>
                  <a:spLocks noChangeShapeType="1"/>
                </p:cNvSpPr>
                <p:nvPr/>
              </p:nvSpPr>
              <p:spPr bwMode="auto">
                <a:xfrm>
                  <a:off x="2073" y="3233"/>
                  <a:ext cx="16" cy="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1" name="Line 4012"/>
                <p:cNvSpPr>
                  <a:spLocks noChangeShapeType="1"/>
                </p:cNvSpPr>
                <p:nvPr/>
              </p:nvSpPr>
              <p:spPr bwMode="auto">
                <a:xfrm flipH="1">
                  <a:off x="2076" y="3242"/>
                  <a:ext cx="13" cy="11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2" name="Rectangle 4013"/>
                <p:cNvSpPr>
                  <a:spLocks noChangeArrowheads="1"/>
                </p:cNvSpPr>
                <p:nvPr/>
              </p:nvSpPr>
              <p:spPr bwMode="auto">
                <a:xfrm>
                  <a:off x="3379" y="2008"/>
                  <a:ext cx="248" cy="11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3" name="Line 4014"/>
                <p:cNvSpPr>
                  <a:spLocks noChangeShapeType="1"/>
                </p:cNvSpPr>
                <p:nvPr/>
              </p:nvSpPr>
              <p:spPr bwMode="auto">
                <a:xfrm>
                  <a:off x="3380" y="2009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4" name="Line 4015"/>
                <p:cNvSpPr>
                  <a:spLocks noChangeShapeType="1"/>
                </p:cNvSpPr>
                <p:nvPr/>
              </p:nvSpPr>
              <p:spPr bwMode="auto">
                <a:xfrm>
                  <a:off x="3382" y="2009"/>
                  <a:ext cx="24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5" name="Line 4016"/>
                <p:cNvSpPr>
                  <a:spLocks noChangeShapeType="1"/>
                </p:cNvSpPr>
                <p:nvPr/>
              </p:nvSpPr>
              <p:spPr bwMode="auto">
                <a:xfrm>
                  <a:off x="3379" y="200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6" name="Line 4017"/>
                <p:cNvSpPr>
                  <a:spLocks noChangeShapeType="1"/>
                </p:cNvSpPr>
                <p:nvPr/>
              </p:nvSpPr>
              <p:spPr bwMode="auto">
                <a:xfrm>
                  <a:off x="3380" y="2008"/>
                  <a:ext cx="247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7" name="Line 4018"/>
                <p:cNvSpPr>
                  <a:spLocks noChangeShapeType="1"/>
                </p:cNvSpPr>
                <p:nvPr/>
              </p:nvSpPr>
              <p:spPr bwMode="auto">
                <a:xfrm>
                  <a:off x="3380" y="2118"/>
                  <a:ext cx="246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8" name="Line 4019"/>
                <p:cNvSpPr>
                  <a:spLocks noChangeShapeType="1"/>
                </p:cNvSpPr>
                <p:nvPr/>
              </p:nvSpPr>
              <p:spPr bwMode="auto">
                <a:xfrm>
                  <a:off x="3626" y="2009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29" name="Line 4020"/>
                <p:cNvSpPr>
                  <a:spLocks noChangeShapeType="1"/>
                </p:cNvSpPr>
                <p:nvPr/>
              </p:nvSpPr>
              <p:spPr bwMode="auto">
                <a:xfrm>
                  <a:off x="3379" y="2120"/>
                  <a:ext cx="248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0" name="Line 4021"/>
                <p:cNvSpPr>
                  <a:spLocks noChangeShapeType="1"/>
                </p:cNvSpPr>
                <p:nvPr/>
              </p:nvSpPr>
              <p:spPr bwMode="auto">
                <a:xfrm>
                  <a:off x="3627" y="2008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31" name="Rectangle 4022"/>
                <p:cNvSpPr>
                  <a:spLocks noChangeArrowheads="1"/>
                </p:cNvSpPr>
                <p:nvPr/>
              </p:nvSpPr>
              <p:spPr bwMode="auto">
                <a:xfrm>
                  <a:off x="3385" y="2014"/>
                  <a:ext cx="24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ccp.nmr.Nmr.StructureAnalysis</a:t>
                  </a:r>
                  <a:endParaRPr lang="en-US"/>
                </a:p>
              </p:txBody>
            </p:sp>
            <p:sp>
              <p:nvSpPr>
                <p:cNvPr id="16032" name="Rectangle 4023"/>
                <p:cNvSpPr>
                  <a:spLocks noChangeArrowheads="1"/>
                </p:cNvSpPr>
                <p:nvPr/>
              </p:nvSpPr>
              <p:spPr bwMode="auto">
                <a:xfrm>
                  <a:off x="3384" y="2039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</p:grpSp>
          <p:grpSp>
            <p:nvGrpSpPr>
              <p:cNvPr id="15584" name="Group 4225"/>
              <p:cNvGrpSpPr>
                <a:grpSpLocks/>
              </p:cNvGrpSpPr>
              <p:nvPr/>
            </p:nvGrpSpPr>
            <p:grpSpPr bwMode="auto">
              <a:xfrm>
                <a:off x="49213" y="1160463"/>
                <a:ext cx="8545513" cy="5592763"/>
                <a:chOff x="31" y="731"/>
                <a:chExt cx="5383" cy="3523"/>
              </a:xfrm>
            </p:grpSpPr>
            <p:sp>
              <p:nvSpPr>
                <p:cNvPr id="15633" name="Rectangle 4025"/>
                <p:cNvSpPr>
                  <a:spLocks noChangeArrowheads="1"/>
                </p:cNvSpPr>
                <p:nvPr/>
              </p:nvSpPr>
              <p:spPr bwMode="auto">
                <a:xfrm>
                  <a:off x="3384" y="2059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5634" name="Rectangle 4026"/>
                <p:cNvSpPr>
                  <a:spLocks noChangeArrowheads="1"/>
                </p:cNvSpPr>
                <p:nvPr/>
              </p:nvSpPr>
              <p:spPr bwMode="auto">
                <a:xfrm>
                  <a:off x="3384" y="2079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5635" name="Line 4027"/>
                <p:cNvSpPr>
                  <a:spLocks noChangeShapeType="1"/>
                </p:cNvSpPr>
                <p:nvPr/>
              </p:nvSpPr>
              <p:spPr bwMode="auto">
                <a:xfrm>
                  <a:off x="3384" y="2034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36" name="Line 4028"/>
                <p:cNvSpPr>
                  <a:spLocks noChangeShapeType="1"/>
                </p:cNvSpPr>
                <p:nvPr/>
              </p:nvSpPr>
              <p:spPr bwMode="auto">
                <a:xfrm>
                  <a:off x="3384" y="203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37" name="Line 4029"/>
                <p:cNvSpPr>
                  <a:spLocks noChangeShapeType="1"/>
                </p:cNvSpPr>
                <p:nvPr/>
              </p:nvSpPr>
              <p:spPr bwMode="auto">
                <a:xfrm>
                  <a:off x="3384" y="2103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38" name="Line 4030"/>
                <p:cNvSpPr>
                  <a:spLocks noChangeShapeType="1"/>
                </p:cNvSpPr>
                <p:nvPr/>
              </p:nvSpPr>
              <p:spPr bwMode="auto">
                <a:xfrm>
                  <a:off x="3384" y="2105"/>
                  <a:ext cx="23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39" name="Line 4031"/>
                <p:cNvSpPr>
                  <a:spLocks noChangeShapeType="1"/>
                </p:cNvSpPr>
                <p:nvPr/>
              </p:nvSpPr>
              <p:spPr bwMode="auto">
                <a:xfrm flipV="1">
                  <a:off x="2858" y="2103"/>
                  <a:ext cx="521" cy="16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40" name="Rectangle 4032"/>
                <p:cNvSpPr>
                  <a:spLocks noChangeArrowheads="1"/>
                </p:cNvSpPr>
                <p:nvPr/>
              </p:nvSpPr>
              <p:spPr bwMode="auto">
                <a:xfrm>
                  <a:off x="3219" y="2072"/>
                  <a:ext cx="13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1" name="Rectangle 4033"/>
                <p:cNvSpPr>
                  <a:spLocks noChangeArrowheads="1"/>
                </p:cNvSpPr>
                <p:nvPr/>
              </p:nvSpPr>
              <p:spPr bwMode="auto">
                <a:xfrm>
                  <a:off x="3219" y="2072"/>
                  <a:ext cx="1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+structureAnalyses</a:t>
                  </a:r>
                  <a:endParaRPr lang="en-US"/>
                </a:p>
              </p:txBody>
            </p:sp>
            <p:sp>
              <p:nvSpPr>
                <p:cNvPr id="15642" name="Rectangle 4034"/>
                <p:cNvSpPr>
                  <a:spLocks noChangeArrowheads="1"/>
                </p:cNvSpPr>
                <p:nvPr/>
              </p:nvSpPr>
              <p:spPr bwMode="auto">
                <a:xfrm>
                  <a:off x="2871" y="2224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3" name="Rectangle 4035"/>
                <p:cNvSpPr>
                  <a:spLocks noChangeArrowheads="1"/>
                </p:cNvSpPr>
                <p:nvPr/>
              </p:nvSpPr>
              <p:spPr bwMode="auto">
                <a:xfrm>
                  <a:off x="2871" y="222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644" name="Rectangle 4036"/>
                <p:cNvSpPr>
                  <a:spLocks noChangeArrowheads="1"/>
                </p:cNvSpPr>
                <p:nvPr/>
              </p:nvSpPr>
              <p:spPr bwMode="auto">
                <a:xfrm>
                  <a:off x="3361" y="2127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5" name="Rectangle 4037"/>
                <p:cNvSpPr>
                  <a:spLocks noChangeArrowheads="1"/>
                </p:cNvSpPr>
                <p:nvPr/>
              </p:nvSpPr>
              <p:spPr bwMode="auto">
                <a:xfrm>
                  <a:off x="3361" y="212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646" name="Line 4038"/>
                <p:cNvSpPr>
                  <a:spLocks noChangeShapeType="1"/>
                </p:cNvSpPr>
                <p:nvPr/>
              </p:nvSpPr>
              <p:spPr bwMode="auto">
                <a:xfrm flipH="1">
                  <a:off x="3534" y="1189"/>
                  <a:ext cx="461" cy="8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47" name="Freeform 4039"/>
                <p:cNvSpPr>
                  <a:spLocks/>
                </p:cNvSpPr>
                <p:nvPr/>
              </p:nvSpPr>
              <p:spPr bwMode="auto">
                <a:xfrm>
                  <a:off x="3983" y="1189"/>
                  <a:ext cx="12" cy="22"/>
                </a:xfrm>
                <a:custGeom>
                  <a:avLst/>
                  <a:gdLst>
                    <a:gd name="T0" fmla="*/ 12 w 12"/>
                    <a:gd name="T1" fmla="*/ 0 h 22"/>
                    <a:gd name="T2" fmla="*/ 1 w 12"/>
                    <a:gd name="T3" fmla="*/ 8 h 22"/>
                    <a:gd name="T4" fmla="*/ 0 w 12"/>
                    <a:gd name="T5" fmla="*/ 22 h 22"/>
                    <a:gd name="T6" fmla="*/ 11 w 12"/>
                    <a:gd name="T7" fmla="*/ 14 h 22"/>
                    <a:gd name="T8" fmla="*/ 12 w 12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22"/>
                    <a:gd name="T17" fmla="*/ 12 w 12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22">
                      <a:moveTo>
                        <a:pt x="12" y="0"/>
                      </a:moveTo>
                      <a:lnTo>
                        <a:pt x="1" y="8"/>
                      </a:lnTo>
                      <a:lnTo>
                        <a:pt x="0" y="22"/>
                      </a:lnTo>
                      <a:lnTo>
                        <a:pt x="11" y="1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48" name="Line 4040"/>
                <p:cNvSpPr>
                  <a:spLocks noChangeShapeType="1"/>
                </p:cNvSpPr>
                <p:nvPr/>
              </p:nvSpPr>
              <p:spPr bwMode="auto">
                <a:xfrm flipH="1">
                  <a:off x="3984" y="1189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49" name="Line 4041"/>
                <p:cNvSpPr>
                  <a:spLocks noChangeShapeType="1"/>
                </p:cNvSpPr>
                <p:nvPr/>
              </p:nvSpPr>
              <p:spPr bwMode="auto">
                <a:xfrm flipH="1">
                  <a:off x="3983" y="1197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50" name="Line 4042"/>
                <p:cNvSpPr>
                  <a:spLocks noChangeShapeType="1"/>
                </p:cNvSpPr>
                <p:nvPr/>
              </p:nvSpPr>
              <p:spPr bwMode="auto">
                <a:xfrm flipV="1">
                  <a:off x="3983" y="1203"/>
                  <a:ext cx="11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51" name="Line 4043"/>
                <p:cNvSpPr>
                  <a:spLocks noChangeShapeType="1"/>
                </p:cNvSpPr>
                <p:nvPr/>
              </p:nvSpPr>
              <p:spPr bwMode="auto">
                <a:xfrm flipV="1">
                  <a:off x="3994" y="1189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52" name="Rectangle 4044"/>
                <p:cNvSpPr>
                  <a:spLocks noChangeArrowheads="1"/>
                </p:cNvSpPr>
                <p:nvPr/>
              </p:nvSpPr>
              <p:spPr bwMode="auto">
                <a:xfrm>
                  <a:off x="3559" y="1982"/>
                  <a:ext cx="13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3" name="Rectangle 4045"/>
                <p:cNvSpPr>
                  <a:spLocks noChangeArrowheads="1"/>
                </p:cNvSpPr>
                <p:nvPr/>
              </p:nvSpPr>
              <p:spPr bwMode="auto">
                <a:xfrm>
                  <a:off x="3559" y="1982"/>
                  <a:ext cx="14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+structureAnalyses</a:t>
                  </a:r>
                  <a:endParaRPr lang="en-US"/>
                </a:p>
              </p:txBody>
            </p:sp>
            <p:sp>
              <p:nvSpPr>
                <p:cNvPr id="15654" name="Rectangle 4046"/>
                <p:cNvSpPr>
                  <a:spLocks noChangeArrowheads="1"/>
                </p:cNvSpPr>
                <p:nvPr/>
              </p:nvSpPr>
              <p:spPr bwMode="auto">
                <a:xfrm>
                  <a:off x="4003" y="121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5" name="Rectangle 4047"/>
                <p:cNvSpPr>
                  <a:spLocks noChangeArrowheads="1"/>
                </p:cNvSpPr>
                <p:nvPr/>
              </p:nvSpPr>
              <p:spPr bwMode="auto">
                <a:xfrm>
                  <a:off x="4003" y="121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656" name="Rectangle 4048"/>
                <p:cNvSpPr>
                  <a:spLocks noChangeArrowheads="1"/>
                </p:cNvSpPr>
                <p:nvPr/>
              </p:nvSpPr>
              <p:spPr bwMode="auto">
                <a:xfrm>
                  <a:off x="3520" y="1965"/>
                  <a:ext cx="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7" name="Rectangle 4049"/>
                <p:cNvSpPr>
                  <a:spLocks noChangeArrowheads="1"/>
                </p:cNvSpPr>
                <p:nvPr/>
              </p:nvSpPr>
              <p:spPr bwMode="auto">
                <a:xfrm>
                  <a:off x="3520" y="1964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658" name="Rectangle 4050"/>
                <p:cNvSpPr>
                  <a:spLocks noChangeArrowheads="1"/>
                </p:cNvSpPr>
                <p:nvPr/>
              </p:nvSpPr>
              <p:spPr bwMode="auto">
                <a:xfrm>
                  <a:off x="4520" y="731"/>
                  <a:ext cx="397" cy="16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9" name="Line 4051"/>
                <p:cNvSpPr>
                  <a:spLocks noChangeShapeType="1"/>
                </p:cNvSpPr>
                <p:nvPr/>
              </p:nvSpPr>
              <p:spPr bwMode="auto">
                <a:xfrm>
                  <a:off x="4521" y="732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0" name="Line 4052"/>
                <p:cNvSpPr>
                  <a:spLocks noChangeShapeType="1"/>
                </p:cNvSpPr>
                <p:nvPr/>
              </p:nvSpPr>
              <p:spPr bwMode="auto">
                <a:xfrm>
                  <a:off x="4522" y="732"/>
                  <a:ext cx="394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1" name="Line 4053"/>
                <p:cNvSpPr>
                  <a:spLocks noChangeShapeType="1"/>
                </p:cNvSpPr>
                <p:nvPr/>
              </p:nvSpPr>
              <p:spPr bwMode="auto">
                <a:xfrm>
                  <a:off x="4520" y="731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2" name="Line 4054"/>
                <p:cNvSpPr>
                  <a:spLocks noChangeShapeType="1"/>
                </p:cNvSpPr>
                <p:nvPr/>
              </p:nvSpPr>
              <p:spPr bwMode="auto">
                <a:xfrm>
                  <a:off x="4521" y="731"/>
                  <a:ext cx="39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3" name="Line 4055"/>
                <p:cNvSpPr>
                  <a:spLocks noChangeShapeType="1"/>
                </p:cNvSpPr>
                <p:nvPr/>
              </p:nvSpPr>
              <p:spPr bwMode="auto">
                <a:xfrm>
                  <a:off x="4521" y="891"/>
                  <a:ext cx="395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4" name="Line 4056"/>
                <p:cNvSpPr>
                  <a:spLocks noChangeShapeType="1"/>
                </p:cNvSpPr>
                <p:nvPr/>
              </p:nvSpPr>
              <p:spPr bwMode="auto">
                <a:xfrm>
                  <a:off x="4916" y="732"/>
                  <a:ext cx="1" cy="1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5" name="Line 4057"/>
                <p:cNvSpPr>
                  <a:spLocks noChangeShapeType="1"/>
                </p:cNvSpPr>
                <p:nvPr/>
              </p:nvSpPr>
              <p:spPr bwMode="auto">
                <a:xfrm>
                  <a:off x="4520" y="892"/>
                  <a:ext cx="397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6" name="Line 4058"/>
                <p:cNvSpPr>
                  <a:spLocks noChangeShapeType="1"/>
                </p:cNvSpPr>
                <p:nvPr/>
              </p:nvSpPr>
              <p:spPr bwMode="auto">
                <a:xfrm>
                  <a:off x="4917" y="731"/>
                  <a:ext cx="1" cy="16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67" name="Rectangle 4059"/>
                <p:cNvSpPr>
                  <a:spLocks noChangeArrowheads="1"/>
                </p:cNvSpPr>
                <p:nvPr/>
              </p:nvSpPr>
              <p:spPr bwMode="auto">
                <a:xfrm>
                  <a:off x="4592" y="737"/>
                  <a:ext cx="27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ccp.nmr.Nmr.StructureGeneration</a:t>
                  </a:r>
                  <a:endParaRPr lang="en-US"/>
                </a:p>
              </p:txBody>
            </p:sp>
            <p:sp>
              <p:nvSpPr>
                <p:cNvPr id="15668" name="Rectangle 4060"/>
                <p:cNvSpPr>
                  <a:spLocks noChangeArrowheads="1"/>
                </p:cNvSpPr>
                <p:nvPr/>
              </p:nvSpPr>
              <p:spPr bwMode="auto">
                <a:xfrm>
                  <a:off x="4525" y="761"/>
                  <a:ext cx="83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+serial: Int</a:t>
                  </a:r>
                  <a:endParaRPr lang="en-US"/>
                </a:p>
              </p:txBody>
            </p:sp>
            <p:sp>
              <p:nvSpPr>
                <p:cNvPr id="15669" name="Rectangle 4061"/>
                <p:cNvSpPr>
                  <a:spLocks noChangeArrowheads="1"/>
                </p:cNvSpPr>
                <p:nvPr/>
              </p:nvSpPr>
              <p:spPr bwMode="auto">
                <a:xfrm>
                  <a:off x="4525" y="781"/>
                  <a:ext cx="9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+name: Line</a:t>
                  </a:r>
                  <a:endParaRPr lang="en-US"/>
                </a:p>
              </p:txBody>
            </p:sp>
            <p:sp>
              <p:nvSpPr>
                <p:cNvPr id="15670" name="Rectangle 4062"/>
                <p:cNvSpPr>
                  <a:spLocks noChangeArrowheads="1"/>
                </p:cNvSpPr>
                <p:nvPr/>
              </p:nvSpPr>
              <p:spPr bwMode="auto">
                <a:xfrm>
                  <a:off x="4525" y="801"/>
                  <a:ext cx="38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+generationType: StructureGenerationType = denovo</a:t>
                  </a:r>
                  <a:endParaRPr lang="en-US"/>
                </a:p>
              </p:txBody>
            </p:sp>
            <p:sp>
              <p:nvSpPr>
                <p:cNvPr id="15671" name="Rectangle 4063"/>
                <p:cNvSpPr>
                  <a:spLocks noChangeArrowheads="1"/>
                </p:cNvSpPr>
                <p:nvPr/>
              </p:nvSpPr>
              <p:spPr bwMode="auto">
                <a:xfrm>
                  <a:off x="4525" y="821"/>
                  <a:ext cx="105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+details: Text</a:t>
                  </a:r>
                  <a:endParaRPr lang="en-US"/>
                </a:p>
              </p:txBody>
            </p:sp>
            <p:sp>
              <p:nvSpPr>
                <p:cNvPr id="15672" name="Line 4064"/>
                <p:cNvSpPr>
                  <a:spLocks noChangeShapeType="1"/>
                </p:cNvSpPr>
                <p:nvPr/>
              </p:nvSpPr>
              <p:spPr bwMode="auto">
                <a:xfrm>
                  <a:off x="4525" y="757"/>
                  <a:ext cx="38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3" name="Line 4065"/>
                <p:cNvSpPr>
                  <a:spLocks noChangeShapeType="1"/>
                </p:cNvSpPr>
                <p:nvPr/>
              </p:nvSpPr>
              <p:spPr bwMode="auto">
                <a:xfrm>
                  <a:off x="4525" y="758"/>
                  <a:ext cx="38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4" name="Rectangle 4066"/>
                <p:cNvSpPr>
                  <a:spLocks noChangeArrowheads="1"/>
                </p:cNvSpPr>
                <p:nvPr/>
              </p:nvSpPr>
              <p:spPr bwMode="auto">
                <a:xfrm>
                  <a:off x="4525" y="851"/>
                  <a:ext cx="87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+getRuns()</a:t>
                  </a:r>
                  <a:endParaRPr lang="en-US"/>
                </a:p>
              </p:txBody>
            </p:sp>
            <p:sp>
              <p:nvSpPr>
                <p:cNvPr id="15675" name="Line 4067"/>
                <p:cNvSpPr>
                  <a:spLocks noChangeShapeType="1"/>
                </p:cNvSpPr>
                <p:nvPr/>
              </p:nvSpPr>
              <p:spPr bwMode="auto">
                <a:xfrm>
                  <a:off x="4525" y="846"/>
                  <a:ext cx="38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6" name="Line 4068"/>
                <p:cNvSpPr>
                  <a:spLocks noChangeShapeType="1"/>
                </p:cNvSpPr>
                <p:nvPr/>
              </p:nvSpPr>
              <p:spPr bwMode="auto">
                <a:xfrm>
                  <a:off x="4525" y="847"/>
                  <a:ext cx="38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7" name="Line 4069"/>
                <p:cNvSpPr>
                  <a:spLocks noChangeShapeType="1"/>
                </p:cNvSpPr>
                <p:nvPr/>
              </p:nvSpPr>
              <p:spPr bwMode="auto">
                <a:xfrm flipH="1">
                  <a:off x="2837" y="892"/>
                  <a:ext cx="1772" cy="13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8" name="Line 4070"/>
                <p:cNvSpPr>
                  <a:spLocks noChangeShapeType="1"/>
                </p:cNvSpPr>
                <p:nvPr/>
              </p:nvSpPr>
              <p:spPr bwMode="auto">
                <a:xfrm flipV="1">
                  <a:off x="4123" y="892"/>
                  <a:ext cx="425" cy="20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79" name="Freeform 4071"/>
                <p:cNvSpPr>
                  <a:spLocks/>
                </p:cNvSpPr>
                <p:nvPr/>
              </p:nvSpPr>
              <p:spPr bwMode="auto">
                <a:xfrm>
                  <a:off x="4123" y="1082"/>
                  <a:ext cx="22" cy="11"/>
                </a:xfrm>
                <a:custGeom>
                  <a:avLst/>
                  <a:gdLst>
                    <a:gd name="T0" fmla="*/ 0 w 22"/>
                    <a:gd name="T1" fmla="*/ 11 h 11"/>
                    <a:gd name="T2" fmla="*/ 14 w 22"/>
                    <a:gd name="T3" fmla="*/ 11 h 11"/>
                    <a:gd name="T4" fmla="*/ 22 w 22"/>
                    <a:gd name="T5" fmla="*/ 0 h 11"/>
                    <a:gd name="T6" fmla="*/ 9 w 22"/>
                    <a:gd name="T7" fmla="*/ 0 h 11"/>
                    <a:gd name="T8" fmla="*/ 0 w 22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1"/>
                    <a:gd name="T17" fmla="*/ 22 w 2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1">
                      <a:moveTo>
                        <a:pt x="0" y="11"/>
                      </a:moveTo>
                      <a:lnTo>
                        <a:pt x="14" y="11"/>
                      </a:lnTo>
                      <a:lnTo>
                        <a:pt x="22" y="0"/>
                      </a:lnTo>
                      <a:lnTo>
                        <a:pt x="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80" name="Line 4072"/>
                <p:cNvSpPr>
                  <a:spLocks noChangeShapeType="1"/>
                </p:cNvSpPr>
                <p:nvPr/>
              </p:nvSpPr>
              <p:spPr bwMode="auto">
                <a:xfrm>
                  <a:off x="4123" y="1093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81" name="Line 4073"/>
                <p:cNvSpPr>
                  <a:spLocks noChangeShapeType="1"/>
                </p:cNvSpPr>
                <p:nvPr/>
              </p:nvSpPr>
              <p:spPr bwMode="auto">
                <a:xfrm flipV="1">
                  <a:off x="4137" y="1082"/>
                  <a:ext cx="8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82" name="Line 4074"/>
                <p:cNvSpPr>
                  <a:spLocks noChangeShapeType="1"/>
                </p:cNvSpPr>
                <p:nvPr/>
              </p:nvSpPr>
              <p:spPr bwMode="auto">
                <a:xfrm flipH="1">
                  <a:off x="4132" y="1082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83" name="Line 4075"/>
                <p:cNvSpPr>
                  <a:spLocks noChangeShapeType="1"/>
                </p:cNvSpPr>
                <p:nvPr/>
              </p:nvSpPr>
              <p:spPr bwMode="auto">
                <a:xfrm flipH="1">
                  <a:off x="4123" y="1082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84" name="Rectangle 4076"/>
                <p:cNvSpPr>
                  <a:spLocks noChangeArrowheads="1"/>
                </p:cNvSpPr>
                <p:nvPr/>
              </p:nvSpPr>
              <p:spPr bwMode="auto">
                <a:xfrm>
                  <a:off x="4132" y="1049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5" name="Rectangle 4077"/>
                <p:cNvSpPr>
                  <a:spLocks noChangeArrowheads="1"/>
                </p:cNvSpPr>
                <p:nvPr/>
              </p:nvSpPr>
              <p:spPr bwMode="auto">
                <a:xfrm>
                  <a:off x="4132" y="104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686" name="Rectangle 4078"/>
                <p:cNvSpPr>
                  <a:spLocks noChangeArrowheads="1"/>
                </p:cNvSpPr>
                <p:nvPr/>
              </p:nvSpPr>
              <p:spPr bwMode="auto">
                <a:xfrm>
                  <a:off x="4540" y="917"/>
                  <a:ext cx="7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7" name="Rectangle 4079"/>
                <p:cNvSpPr>
                  <a:spLocks noChangeArrowheads="1"/>
                </p:cNvSpPr>
                <p:nvPr/>
              </p:nvSpPr>
              <p:spPr bwMode="auto">
                <a:xfrm>
                  <a:off x="4540" y="91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688" name="Rectangle 4080"/>
                <p:cNvSpPr>
                  <a:spLocks noChangeArrowheads="1"/>
                </p:cNvSpPr>
                <p:nvPr/>
              </p:nvSpPr>
              <p:spPr bwMode="auto">
                <a:xfrm>
                  <a:off x="291" y="3918"/>
                  <a:ext cx="137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9" name="Line 4081"/>
                <p:cNvSpPr>
                  <a:spLocks noChangeShapeType="1"/>
                </p:cNvSpPr>
                <p:nvPr/>
              </p:nvSpPr>
              <p:spPr bwMode="auto">
                <a:xfrm>
                  <a:off x="293" y="3919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0" name="Line 4082"/>
                <p:cNvSpPr>
                  <a:spLocks noChangeShapeType="1"/>
                </p:cNvSpPr>
                <p:nvPr/>
              </p:nvSpPr>
              <p:spPr bwMode="auto">
                <a:xfrm>
                  <a:off x="294" y="3919"/>
                  <a:ext cx="13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1" name="Line 4083"/>
                <p:cNvSpPr>
                  <a:spLocks noChangeShapeType="1"/>
                </p:cNvSpPr>
                <p:nvPr/>
              </p:nvSpPr>
              <p:spPr bwMode="auto">
                <a:xfrm>
                  <a:off x="291" y="391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2" name="Line 4084"/>
                <p:cNvSpPr>
                  <a:spLocks noChangeShapeType="1"/>
                </p:cNvSpPr>
                <p:nvPr/>
              </p:nvSpPr>
              <p:spPr bwMode="auto">
                <a:xfrm>
                  <a:off x="293" y="3918"/>
                  <a:ext cx="135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3" name="Line 4085"/>
                <p:cNvSpPr>
                  <a:spLocks noChangeShapeType="1"/>
                </p:cNvSpPr>
                <p:nvPr/>
              </p:nvSpPr>
              <p:spPr bwMode="auto">
                <a:xfrm>
                  <a:off x="293" y="3978"/>
                  <a:ext cx="13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4" name="Line 4086"/>
                <p:cNvSpPr>
                  <a:spLocks noChangeShapeType="1"/>
                </p:cNvSpPr>
                <p:nvPr/>
              </p:nvSpPr>
              <p:spPr bwMode="auto">
                <a:xfrm>
                  <a:off x="427" y="3919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5" name="Line 4087"/>
                <p:cNvSpPr>
                  <a:spLocks noChangeShapeType="1"/>
                </p:cNvSpPr>
                <p:nvPr/>
              </p:nvSpPr>
              <p:spPr bwMode="auto">
                <a:xfrm>
                  <a:off x="291" y="3980"/>
                  <a:ext cx="137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6" name="Line 4088"/>
                <p:cNvSpPr>
                  <a:spLocks noChangeShapeType="1"/>
                </p:cNvSpPr>
                <p:nvPr/>
              </p:nvSpPr>
              <p:spPr bwMode="auto">
                <a:xfrm>
                  <a:off x="428" y="391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7" name="Rectangle 4089"/>
                <p:cNvSpPr>
                  <a:spLocks noChangeArrowheads="1"/>
                </p:cNvSpPr>
                <p:nvPr/>
              </p:nvSpPr>
              <p:spPr bwMode="auto">
                <a:xfrm>
                  <a:off x="300" y="3924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ccp.nmr.Nmr.T1</a:t>
                  </a:r>
                  <a:endParaRPr lang="en-US"/>
                </a:p>
              </p:txBody>
            </p:sp>
            <p:sp>
              <p:nvSpPr>
                <p:cNvPr id="15698" name="Line 4090"/>
                <p:cNvSpPr>
                  <a:spLocks noChangeShapeType="1"/>
                </p:cNvSpPr>
                <p:nvPr/>
              </p:nvSpPr>
              <p:spPr bwMode="auto">
                <a:xfrm>
                  <a:off x="296" y="3944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699" name="Line 4091"/>
                <p:cNvSpPr>
                  <a:spLocks noChangeShapeType="1"/>
                </p:cNvSpPr>
                <p:nvPr/>
              </p:nvSpPr>
              <p:spPr bwMode="auto">
                <a:xfrm>
                  <a:off x="296" y="3945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0" name="Line 4092"/>
                <p:cNvSpPr>
                  <a:spLocks noChangeShapeType="1"/>
                </p:cNvSpPr>
                <p:nvPr/>
              </p:nvSpPr>
              <p:spPr bwMode="auto">
                <a:xfrm>
                  <a:off x="296" y="3954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1" name="Line 4093"/>
                <p:cNvSpPr>
                  <a:spLocks noChangeShapeType="1"/>
                </p:cNvSpPr>
                <p:nvPr/>
              </p:nvSpPr>
              <p:spPr bwMode="auto">
                <a:xfrm>
                  <a:off x="296" y="3955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2" name="Line 4094"/>
                <p:cNvSpPr>
                  <a:spLocks noChangeShapeType="1"/>
                </p:cNvSpPr>
                <p:nvPr/>
              </p:nvSpPr>
              <p:spPr bwMode="auto">
                <a:xfrm>
                  <a:off x="428" y="3954"/>
                  <a:ext cx="3261" cy="22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3" name="Rectangle 4095"/>
                <p:cNvSpPr>
                  <a:spLocks noChangeArrowheads="1"/>
                </p:cNvSpPr>
                <p:nvPr/>
              </p:nvSpPr>
              <p:spPr bwMode="auto">
                <a:xfrm>
                  <a:off x="448" y="3918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4" name="Rectangle 4096"/>
                <p:cNvSpPr>
                  <a:spLocks noChangeArrowheads="1"/>
                </p:cNvSpPr>
                <p:nvPr/>
              </p:nvSpPr>
              <p:spPr bwMode="auto">
                <a:xfrm>
                  <a:off x="448" y="391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705" name="Rectangle 4097"/>
                <p:cNvSpPr>
                  <a:spLocks noChangeArrowheads="1"/>
                </p:cNvSpPr>
                <p:nvPr/>
              </p:nvSpPr>
              <p:spPr bwMode="auto">
                <a:xfrm>
                  <a:off x="3657" y="420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6" name="Rectangle 4098"/>
                <p:cNvSpPr>
                  <a:spLocks noChangeArrowheads="1"/>
                </p:cNvSpPr>
                <p:nvPr/>
              </p:nvSpPr>
              <p:spPr bwMode="auto">
                <a:xfrm>
                  <a:off x="3657" y="420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707" name="Line 4099"/>
                <p:cNvSpPr>
                  <a:spLocks noChangeShapeType="1"/>
                </p:cNvSpPr>
                <p:nvPr/>
              </p:nvSpPr>
              <p:spPr bwMode="auto">
                <a:xfrm flipV="1">
                  <a:off x="394" y="2901"/>
                  <a:ext cx="1141" cy="10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8" name="Freeform 4100"/>
                <p:cNvSpPr>
                  <a:spLocks/>
                </p:cNvSpPr>
                <p:nvPr/>
              </p:nvSpPr>
              <p:spPr bwMode="auto">
                <a:xfrm>
                  <a:off x="1518" y="2901"/>
                  <a:ext cx="17" cy="17"/>
                </a:xfrm>
                <a:custGeom>
                  <a:avLst/>
                  <a:gdLst>
                    <a:gd name="T0" fmla="*/ 12 w 17"/>
                    <a:gd name="T1" fmla="*/ 17 h 17"/>
                    <a:gd name="T2" fmla="*/ 0 w 17"/>
                    <a:gd name="T3" fmla="*/ 2 h 17"/>
                    <a:gd name="T4" fmla="*/ 17 w 17"/>
                    <a:gd name="T5" fmla="*/ 0 h 17"/>
                    <a:gd name="T6" fmla="*/ 12 w 17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7"/>
                    <a:gd name="T14" fmla="*/ 17 w 17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7">
                      <a:moveTo>
                        <a:pt x="12" y="17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09" name="Line 4101"/>
                <p:cNvSpPr>
                  <a:spLocks noChangeShapeType="1"/>
                </p:cNvSpPr>
                <p:nvPr/>
              </p:nvSpPr>
              <p:spPr bwMode="auto">
                <a:xfrm flipH="1" flipV="1">
                  <a:off x="1518" y="2903"/>
                  <a:ext cx="12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0" name="Line 4102"/>
                <p:cNvSpPr>
                  <a:spLocks noChangeShapeType="1"/>
                </p:cNvSpPr>
                <p:nvPr/>
              </p:nvSpPr>
              <p:spPr bwMode="auto">
                <a:xfrm flipV="1">
                  <a:off x="1518" y="2901"/>
                  <a:ext cx="17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1" name="Line 4103"/>
                <p:cNvSpPr>
                  <a:spLocks noChangeShapeType="1"/>
                </p:cNvSpPr>
                <p:nvPr/>
              </p:nvSpPr>
              <p:spPr bwMode="auto">
                <a:xfrm flipH="1">
                  <a:off x="1530" y="2901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2" name="Rectangle 4104"/>
                <p:cNvSpPr>
                  <a:spLocks noChangeArrowheads="1"/>
                </p:cNvSpPr>
                <p:nvPr/>
              </p:nvSpPr>
              <p:spPr bwMode="auto">
                <a:xfrm>
                  <a:off x="31" y="4129"/>
                  <a:ext cx="310" cy="111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Line 4105"/>
                <p:cNvSpPr>
                  <a:spLocks noChangeShapeType="1"/>
                </p:cNvSpPr>
                <p:nvPr/>
              </p:nvSpPr>
              <p:spPr bwMode="auto">
                <a:xfrm>
                  <a:off x="32" y="413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4" name="Line 4106"/>
                <p:cNvSpPr>
                  <a:spLocks noChangeShapeType="1"/>
                </p:cNvSpPr>
                <p:nvPr/>
              </p:nvSpPr>
              <p:spPr bwMode="auto">
                <a:xfrm>
                  <a:off x="33" y="4130"/>
                  <a:ext cx="30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5" name="Line 4107"/>
                <p:cNvSpPr>
                  <a:spLocks noChangeShapeType="1"/>
                </p:cNvSpPr>
                <p:nvPr/>
              </p:nvSpPr>
              <p:spPr bwMode="auto">
                <a:xfrm>
                  <a:off x="31" y="412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6" name="Line 4108"/>
                <p:cNvSpPr>
                  <a:spLocks noChangeShapeType="1"/>
                </p:cNvSpPr>
                <p:nvPr/>
              </p:nvSpPr>
              <p:spPr bwMode="auto">
                <a:xfrm>
                  <a:off x="32" y="4129"/>
                  <a:ext cx="309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7" name="Line 4109"/>
                <p:cNvSpPr>
                  <a:spLocks noChangeShapeType="1"/>
                </p:cNvSpPr>
                <p:nvPr/>
              </p:nvSpPr>
              <p:spPr bwMode="auto">
                <a:xfrm>
                  <a:off x="32" y="4239"/>
                  <a:ext cx="308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8" name="Line 4110"/>
                <p:cNvSpPr>
                  <a:spLocks noChangeShapeType="1"/>
                </p:cNvSpPr>
                <p:nvPr/>
              </p:nvSpPr>
              <p:spPr bwMode="auto">
                <a:xfrm>
                  <a:off x="340" y="4130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19" name="Line 4111"/>
                <p:cNvSpPr>
                  <a:spLocks noChangeShapeType="1"/>
                </p:cNvSpPr>
                <p:nvPr/>
              </p:nvSpPr>
              <p:spPr bwMode="auto">
                <a:xfrm>
                  <a:off x="31" y="4240"/>
                  <a:ext cx="310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0" name="Line 4112"/>
                <p:cNvSpPr>
                  <a:spLocks noChangeShapeType="1"/>
                </p:cNvSpPr>
                <p:nvPr/>
              </p:nvSpPr>
              <p:spPr bwMode="auto">
                <a:xfrm>
                  <a:off x="341" y="412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1" name="Rectangle 4113"/>
                <p:cNvSpPr>
                  <a:spLocks noChangeArrowheads="1"/>
                </p:cNvSpPr>
                <p:nvPr/>
              </p:nvSpPr>
              <p:spPr bwMode="auto">
                <a:xfrm>
                  <a:off x="112" y="4135"/>
                  <a:ext cx="15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ccp.nmr.Nmr.T1List</a:t>
                  </a:r>
                  <a:endParaRPr lang="en-US"/>
                </a:p>
              </p:txBody>
            </p:sp>
            <p:sp>
              <p:nvSpPr>
                <p:cNvPr id="15722" name="Rectangle 4114"/>
                <p:cNvSpPr>
                  <a:spLocks noChangeArrowheads="1"/>
                </p:cNvSpPr>
                <p:nvPr/>
              </p:nvSpPr>
              <p:spPr bwMode="auto">
                <a:xfrm>
                  <a:off x="36" y="4159"/>
                  <a:ext cx="12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s</a:t>
                  </a:r>
                  <a:endParaRPr lang="en-US"/>
                </a:p>
              </p:txBody>
            </p:sp>
            <p:sp>
              <p:nvSpPr>
                <p:cNvPr id="15723" name="Rectangle 4115"/>
                <p:cNvSpPr>
                  <a:spLocks noChangeArrowheads="1"/>
                </p:cNvSpPr>
                <p:nvPr/>
              </p:nvSpPr>
              <p:spPr bwMode="auto">
                <a:xfrm>
                  <a:off x="36" y="4179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5724" name="Rectangle 4116"/>
                <p:cNvSpPr>
                  <a:spLocks noChangeArrowheads="1"/>
                </p:cNvSpPr>
                <p:nvPr/>
              </p:nvSpPr>
              <p:spPr bwMode="auto">
                <a:xfrm>
                  <a:off x="36" y="4199"/>
                  <a:ext cx="29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+coherenceType: T1CoherenceType = z</a:t>
                  </a:r>
                  <a:endParaRPr lang="en-US"/>
                </a:p>
              </p:txBody>
            </p:sp>
            <p:sp>
              <p:nvSpPr>
                <p:cNvPr id="15725" name="Line 4117"/>
                <p:cNvSpPr>
                  <a:spLocks noChangeShapeType="1"/>
                </p:cNvSpPr>
                <p:nvPr/>
              </p:nvSpPr>
              <p:spPr bwMode="auto">
                <a:xfrm>
                  <a:off x="36" y="415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6" name="Line 4118"/>
                <p:cNvSpPr>
                  <a:spLocks noChangeShapeType="1"/>
                </p:cNvSpPr>
                <p:nvPr/>
              </p:nvSpPr>
              <p:spPr bwMode="auto">
                <a:xfrm>
                  <a:off x="36" y="4156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7" name="Line 4119"/>
                <p:cNvSpPr>
                  <a:spLocks noChangeShapeType="1"/>
                </p:cNvSpPr>
                <p:nvPr/>
              </p:nvSpPr>
              <p:spPr bwMode="auto">
                <a:xfrm>
                  <a:off x="36" y="4224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8" name="Line 4120"/>
                <p:cNvSpPr>
                  <a:spLocks noChangeShapeType="1"/>
                </p:cNvSpPr>
                <p:nvPr/>
              </p:nvSpPr>
              <p:spPr bwMode="auto">
                <a:xfrm>
                  <a:off x="36" y="4225"/>
                  <a:ext cx="300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29" name="Line 4121"/>
                <p:cNvSpPr>
                  <a:spLocks noChangeShapeType="1"/>
                </p:cNvSpPr>
                <p:nvPr/>
              </p:nvSpPr>
              <p:spPr bwMode="auto">
                <a:xfrm flipV="1">
                  <a:off x="227" y="3980"/>
                  <a:ext cx="110" cy="1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0" name="Freeform 4122"/>
                <p:cNvSpPr>
                  <a:spLocks/>
                </p:cNvSpPr>
                <p:nvPr/>
              </p:nvSpPr>
              <p:spPr bwMode="auto">
                <a:xfrm>
                  <a:off x="227" y="4109"/>
                  <a:ext cx="15" cy="20"/>
                </a:xfrm>
                <a:custGeom>
                  <a:avLst/>
                  <a:gdLst>
                    <a:gd name="T0" fmla="*/ 0 w 15"/>
                    <a:gd name="T1" fmla="*/ 20 h 20"/>
                    <a:gd name="T2" fmla="*/ 12 w 15"/>
                    <a:gd name="T3" fmla="*/ 13 h 20"/>
                    <a:gd name="T4" fmla="*/ 15 w 15"/>
                    <a:gd name="T5" fmla="*/ 0 h 20"/>
                    <a:gd name="T6" fmla="*/ 2 w 15"/>
                    <a:gd name="T7" fmla="*/ 6 h 20"/>
                    <a:gd name="T8" fmla="*/ 0 w 15"/>
                    <a:gd name="T9" fmla="*/ 2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0"/>
                    <a:gd name="T17" fmla="*/ 15 w 1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0">
                      <a:moveTo>
                        <a:pt x="0" y="20"/>
                      </a:moveTo>
                      <a:lnTo>
                        <a:pt x="12" y="13"/>
                      </a:lnTo>
                      <a:lnTo>
                        <a:pt x="15" y="0"/>
                      </a:lnTo>
                      <a:lnTo>
                        <a:pt x="2" y="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1" name="Line 4123"/>
                <p:cNvSpPr>
                  <a:spLocks noChangeShapeType="1"/>
                </p:cNvSpPr>
                <p:nvPr/>
              </p:nvSpPr>
              <p:spPr bwMode="auto">
                <a:xfrm flipV="1">
                  <a:off x="227" y="4122"/>
                  <a:ext cx="12" cy="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2" name="Line 4124"/>
                <p:cNvSpPr>
                  <a:spLocks noChangeShapeType="1"/>
                </p:cNvSpPr>
                <p:nvPr/>
              </p:nvSpPr>
              <p:spPr bwMode="auto">
                <a:xfrm flipV="1">
                  <a:off x="239" y="4109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3" name="Line 4125"/>
                <p:cNvSpPr>
                  <a:spLocks noChangeShapeType="1"/>
                </p:cNvSpPr>
                <p:nvPr/>
              </p:nvSpPr>
              <p:spPr bwMode="auto">
                <a:xfrm flipH="1">
                  <a:off x="229" y="4109"/>
                  <a:ext cx="13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4" name="Line 4126"/>
                <p:cNvSpPr>
                  <a:spLocks noChangeShapeType="1"/>
                </p:cNvSpPr>
                <p:nvPr/>
              </p:nvSpPr>
              <p:spPr bwMode="auto">
                <a:xfrm flipH="1">
                  <a:off x="227" y="4115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35" name="Rectangle 4127"/>
                <p:cNvSpPr>
                  <a:spLocks noChangeArrowheads="1"/>
                </p:cNvSpPr>
                <p:nvPr/>
              </p:nvSpPr>
              <p:spPr bwMode="auto">
                <a:xfrm>
                  <a:off x="253" y="4106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6" name="Rectangle 4128"/>
                <p:cNvSpPr>
                  <a:spLocks noChangeArrowheads="1"/>
                </p:cNvSpPr>
                <p:nvPr/>
              </p:nvSpPr>
              <p:spPr bwMode="auto">
                <a:xfrm>
                  <a:off x="253" y="4106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5737" name="Rectangle 4129"/>
                <p:cNvSpPr>
                  <a:spLocks noChangeArrowheads="1"/>
                </p:cNvSpPr>
                <p:nvPr/>
              </p:nvSpPr>
              <p:spPr bwMode="auto">
                <a:xfrm>
                  <a:off x="193" y="3983"/>
                  <a:ext cx="11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8" name="Rectangle 4130"/>
                <p:cNvSpPr>
                  <a:spLocks noChangeArrowheads="1"/>
                </p:cNvSpPr>
                <p:nvPr/>
              </p:nvSpPr>
              <p:spPr bwMode="auto">
                <a:xfrm>
                  <a:off x="193" y="3983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5739" name="Rectangle 4131"/>
                <p:cNvSpPr>
                  <a:spLocks noChangeArrowheads="1"/>
                </p:cNvSpPr>
                <p:nvPr/>
              </p:nvSpPr>
              <p:spPr bwMode="auto">
                <a:xfrm>
                  <a:off x="211" y="4084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0" name="Rectangle 4132"/>
                <p:cNvSpPr>
                  <a:spLocks noChangeArrowheads="1"/>
                </p:cNvSpPr>
                <p:nvPr/>
              </p:nvSpPr>
              <p:spPr bwMode="auto">
                <a:xfrm>
                  <a:off x="211" y="4084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741" name="Rectangle 4133"/>
                <p:cNvSpPr>
                  <a:spLocks noChangeArrowheads="1"/>
                </p:cNvSpPr>
                <p:nvPr/>
              </p:nvSpPr>
              <p:spPr bwMode="auto">
                <a:xfrm>
                  <a:off x="341" y="4006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2" name="Rectangle 4134"/>
                <p:cNvSpPr>
                  <a:spLocks noChangeArrowheads="1"/>
                </p:cNvSpPr>
                <p:nvPr/>
              </p:nvSpPr>
              <p:spPr bwMode="auto">
                <a:xfrm>
                  <a:off x="341" y="4006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743" name="Line 4135"/>
                <p:cNvSpPr>
                  <a:spLocks noChangeShapeType="1"/>
                </p:cNvSpPr>
                <p:nvPr/>
              </p:nvSpPr>
              <p:spPr bwMode="auto">
                <a:xfrm flipV="1">
                  <a:off x="312" y="2404"/>
                  <a:ext cx="3910" cy="17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44" name="Rectangle 4136"/>
                <p:cNvSpPr>
                  <a:spLocks noChangeArrowheads="1"/>
                </p:cNvSpPr>
                <p:nvPr/>
              </p:nvSpPr>
              <p:spPr bwMode="auto">
                <a:xfrm>
                  <a:off x="4206" y="2428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5" name="Rectangle 4137"/>
                <p:cNvSpPr>
                  <a:spLocks noChangeArrowheads="1"/>
                </p:cNvSpPr>
                <p:nvPr/>
              </p:nvSpPr>
              <p:spPr bwMode="auto">
                <a:xfrm>
                  <a:off x="4206" y="2428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746" name="Line 4138"/>
                <p:cNvSpPr>
                  <a:spLocks noChangeShapeType="1"/>
                </p:cNvSpPr>
                <p:nvPr/>
              </p:nvSpPr>
              <p:spPr bwMode="auto">
                <a:xfrm flipV="1">
                  <a:off x="284" y="2926"/>
                  <a:ext cx="2104" cy="120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47" name="Freeform 4139"/>
                <p:cNvSpPr>
                  <a:spLocks/>
                </p:cNvSpPr>
                <p:nvPr/>
              </p:nvSpPr>
              <p:spPr bwMode="auto">
                <a:xfrm>
                  <a:off x="2371" y="2924"/>
                  <a:ext cx="17" cy="18"/>
                </a:xfrm>
                <a:custGeom>
                  <a:avLst/>
                  <a:gdLst>
                    <a:gd name="T0" fmla="*/ 10 w 17"/>
                    <a:gd name="T1" fmla="*/ 18 h 18"/>
                    <a:gd name="T2" fmla="*/ 0 w 17"/>
                    <a:gd name="T3" fmla="*/ 0 h 18"/>
                    <a:gd name="T4" fmla="*/ 17 w 17"/>
                    <a:gd name="T5" fmla="*/ 2 h 18"/>
                    <a:gd name="T6" fmla="*/ 10 w 17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8"/>
                    <a:gd name="T14" fmla="*/ 17 w 17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8">
                      <a:moveTo>
                        <a:pt x="10" y="18"/>
                      </a:move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48" name="Line 4140"/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2924"/>
                  <a:ext cx="10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49" name="Line 4141"/>
                <p:cNvSpPr>
                  <a:spLocks noChangeShapeType="1"/>
                </p:cNvSpPr>
                <p:nvPr/>
              </p:nvSpPr>
              <p:spPr bwMode="auto">
                <a:xfrm>
                  <a:off x="2371" y="2924"/>
                  <a:ext cx="17" cy="2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0" name="Line 4142"/>
                <p:cNvSpPr>
                  <a:spLocks noChangeShapeType="1"/>
                </p:cNvSpPr>
                <p:nvPr/>
              </p:nvSpPr>
              <p:spPr bwMode="auto">
                <a:xfrm flipH="1">
                  <a:off x="2381" y="2926"/>
                  <a:ext cx="7" cy="16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1" name="Rectangle 4143"/>
                <p:cNvSpPr>
                  <a:spLocks noChangeArrowheads="1"/>
                </p:cNvSpPr>
                <p:nvPr/>
              </p:nvSpPr>
              <p:spPr bwMode="auto">
                <a:xfrm>
                  <a:off x="4694" y="4178"/>
                  <a:ext cx="161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2" name="Line 4144"/>
                <p:cNvSpPr>
                  <a:spLocks noChangeShapeType="1"/>
                </p:cNvSpPr>
                <p:nvPr/>
              </p:nvSpPr>
              <p:spPr bwMode="auto">
                <a:xfrm>
                  <a:off x="4695" y="4179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3" name="Line 4145"/>
                <p:cNvSpPr>
                  <a:spLocks noChangeShapeType="1"/>
                </p:cNvSpPr>
                <p:nvPr/>
              </p:nvSpPr>
              <p:spPr bwMode="auto">
                <a:xfrm>
                  <a:off x="4696" y="4179"/>
                  <a:ext cx="158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4" name="Line 4146"/>
                <p:cNvSpPr>
                  <a:spLocks noChangeShapeType="1"/>
                </p:cNvSpPr>
                <p:nvPr/>
              </p:nvSpPr>
              <p:spPr bwMode="auto">
                <a:xfrm>
                  <a:off x="4694" y="417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5" name="Line 4147"/>
                <p:cNvSpPr>
                  <a:spLocks noChangeShapeType="1"/>
                </p:cNvSpPr>
                <p:nvPr/>
              </p:nvSpPr>
              <p:spPr bwMode="auto">
                <a:xfrm>
                  <a:off x="4695" y="4178"/>
                  <a:ext cx="160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6" name="Line 4148"/>
                <p:cNvSpPr>
                  <a:spLocks noChangeShapeType="1"/>
                </p:cNvSpPr>
                <p:nvPr/>
              </p:nvSpPr>
              <p:spPr bwMode="auto">
                <a:xfrm>
                  <a:off x="4695" y="4239"/>
                  <a:ext cx="159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7" name="Line 4149"/>
                <p:cNvSpPr>
                  <a:spLocks noChangeShapeType="1"/>
                </p:cNvSpPr>
                <p:nvPr/>
              </p:nvSpPr>
              <p:spPr bwMode="auto">
                <a:xfrm>
                  <a:off x="4854" y="4179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8" name="Line 4150"/>
                <p:cNvSpPr>
                  <a:spLocks noChangeShapeType="1"/>
                </p:cNvSpPr>
                <p:nvPr/>
              </p:nvSpPr>
              <p:spPr bwMode="auto">
                <a:xfrm>
                  <a:off x="4694" y="4240"/>
                  <a:ext cx="161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59" name="Line 4151"/>
                <p:cNvSpPr>
                  <a:spLocks noChangeShapeType="1"/>
                </p:cNvSpPr>
                <p:nvPr/>
              </p:nvSpPr>
              <p:spPr bwMode="auto">
                <a:xfrm>
                  <a:off x="4855" y="4178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0" name="Rectangle 4152"/>
                <p:cNvSpPr>
                  <a:spLocks noChangeArrowheads="1"/>
                </p:cNvSpPr>
                <p:nvPr/>
              </p:nvSpPr>
              <p:spPr bwMode="auto">
                <a:xfrm>
                  <a:off x="4700" y="4184"/>
                  <a:ext cx="162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ccp.nmr.Nmr.T1Rho</a:t>
                  </a:r>
                  <a:endParaRPr lang="en-US"/>
                </a:p>
              </p:txBody>
            </p:sp>
            <p:sp>
              <p:nvSpPr>
                <p:cNvPr id="15761" name="Line 4153"/>
                <p:cNvSpPr>
                  <a:spLocks noChangeShapeType="1"/>
                </p:cNvSpPr>
                <p:nvPr/>
              </p:nvSpPr>
              <p:spPr bwMode="auto">
                <a:xfrm>
                  <a:off x="4699" y="4204"/>
                  <a:ext cx="1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2" name="Line 4154"/>
                <p:cNvSpPr>
                  <a:spLocks noChangeShapeType="1"/>
                </p:cNvSpPr>
                <p:nvPr/>
              </p:nvSpPr>
              <p:spPr bwMode="auto">
                <a:xfrm>
                  <a:off x="4699" y="4205"/>
                  <a:ext cx="1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3" name="Line 4155"/>
                <p:cNvSpPr>
                  <a:spLocks noChangeShapeType="1"/>
                </p:cNvSpPr>
                <p:nvPr/>
              </p:nvSpPr>
              <p:spPr bwMode="auto">
                <a:xfrm>
                  <a:off x="4699" y="4214"/>
                  <a:ext cx="151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4" name="Line 4156"/>
                <p:cNvSpPr>
                  <a:spLocks noChangeShapeType="1"/>
                </p:cNvSpPr>
                <p:nvPr/>
              </p:nvSpPr>
              <p:spPr bwMode="auto">
                <a:xfrm>
                  <a:off x="4699" y="4215"/>
                  <a:ext cx="151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5" name="Line 4157"/>
                <p:cNvSpPr>
                  <a:spLocks noChangeShapeType="1"/>
                </p:cNvSpPr>
                <p:nvPr/>
              </p:nvSpPr>
              <p:spPr bwMode="auto">
                <a:xfrm flipH="1" flipV="1">
                  <a:off x="3888" y="4193"/>
                  <a:ext cx="806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66" name="Rectangle 4158"/>
                <p:cNvSpPr>
                  <a:spLocks noChangeArrowheads="1"/>
                </p:cNvSpPr>
                <p:nvPr/>
              </p:nvSpPr>
              <p:spPr bwMode="auto">
                <a:xfrm>
                  <a:off x="4664" y="4225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7" name="Rectangle 4159"/>
                <p:cNvSpPr>
                  <a:spLocks noChangeArrowheads="1"/>
                </p:cNvSpPr>
                <p:nvPr/>
              </p:nvSpPr>
              <p:spPr bwMode="auto">
                <a:xfrm>
                  <a:off x="4664" y="422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768" name="Rectangle 4160"/>
                <p:cNvSpPr>
                  <a:spLocks noChangeArrowheads="1"/>
                </p:cNvSpPr>
                <p:nvPr/>
              </p:nvSpPr>
              <p:spPr bwMode="auto">
                <a:xfrm>
                  <a:off x="3911" y="4160"/>
                  <a:ext cx="10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9" name="Rectangle 4161"/>
                <p:cNvSpPr>
                  <a:spLocks noChangeArrowheads="1"/>
                </p:cNvSpPr>
                <p:nvPr/>
              </p:nvSpPr>
              <p:spPr bwMode="auto">
                <a:xfrm>
                  <a:off x="3911" y="4159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770" name="Line 4162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2895"/>
                  <a:ext cx="2948" cy="128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1" name="Freeform 4163"/>
                <p:cNvSpPr>
                  <a:spLocks/>
                </p:cNvSpPr>
                <p:nvPr/>
              </p:nvSpPr>
              <p:spPr bwMode="auto">
                <a:xfrm>
                  <a:off x="1755" y="2891"/>
                  <a:ext cx="17" cy="19"/>
                </a:xfrm>
                <a:custGeom>
                  <a:avLst/>
                  <a:gdLst>
                    <a:gd name="T0" fmla="*/ 17 w 17"/>
                    <a:gd name="T1" fmla="*/ 0 h 19"/>
                    <a:gd name="T2" fmla="*/ 10 w 17"/>
                    <a:gd name="T3" fmla="*/ 19 h 19"/>
                    <a:gd name="T4" fmla="*/ 0 w 17"/>
                    <a:gd name="T5" fmla="*/ 4 h 19"/>
                    <a:gd name="T6" fmla="*/ 17 w 1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9"/>
                    <a:gd name="T14" fmla="*/ 17 w 17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9">
                      <a:moveTo>
                        <a:pt x="17" y="0"/>
                      </a:moveTo>
                      <a:lnTo>
                        <a:pt x="10" y="19"/>
                      </a:lnTo>
                      <a:lnTo>
                        <a:pt x="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2" name="Line 4164"/>
                <p:cNvSpPr>
                  <a:spLocks noChangeShapeType="1"/>
                </p:cNvSpPr>
                <p:nvPr/>
              </p:nvSpPr>
              <p:spPr bwMode="auto">
                <a:xfrm flipH="1">
                  <a:off x="1765" y="2891"/>
                  <a:ext cx="7" cy="19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3" name="Line 4165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2895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4" name="Line 4166"/>
                <p:cNvSpPr>
                  <a:spLocks noChangeShapeType="1"/>
                </p:cNvSpPr>
                <p:nvPr/>
              </p:nvSpPr>
              <p:spPr bwMode="auto">
                <a:xfrm flipV="1">
                  <a:off x="1755" y="2891"/>
                  <a:ext cx="17" cy="4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5" name="Rectangle 4167"/>
                <p:cNvSpPr>
                  <a:spLocks noChangeArrowheads="1"/>
                </p:cNvSpPr>
                <p:nvPr/>
              </p:nvSpPr>
              <p:spPr bwMode="auto">
                <a:xfrm>
                  <a:off x="5090" y="4091"/>
                  <a:ext cx="323" cy="1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6" name="Line 4168"/>
                <p:cNvSpPr>
                  <a:spLocks noChangeShapeType="1"/>
                </p:cNvSpPr>
                <p:nvPr/>
              </p:nvSpPr>
              <p:spPr bwMode="auto">
                <a:xfrm>
                  <a:off x="5092" y="4093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7" name="Line 4169"/>
                <p:cNvSpPr>
                  <a:spLocks noChangeShapeType="1"/>
                </p:cNvSpPr>
                <p:nvPr/>
              </p:nvSpPr>
              <p:spPr bwMode="auto">
                <a:xfrm>
                  <a:off x="5093" y="4093"/>
                  <a:ext cx="319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8" name="Line 4170"/>
                <p:cNvSpPr>
                  <a:spLocks noChangeShapeType="1"/>
                </p:cNvSpPr>
                <p:nvPr/>
              </p:nvSpPr>
              <p:spPr bwMode="auto">
                <a:xfrm>
                  <a:off x="5090" y="4091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79" name="Line 4171"/>
                <p:cNvSpPr>
                  <a:spLocks noChangeShapeType="1"/>
                </p:cNvSpPr>
                <p:nvPr/>
              </p:nvSpPr>
              <p:spPr bwMode="auto">
                <a:xfrm>
                  <a:off x="5092" y="4091"/>
                  <a:ext cx="321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80" name="Line 4172"/>
                <p:cNvSpPr>
                  <a:spLocks noChangeShapeType="1"/>
                </p:cNvSpPr>
                <p:nvPr/>
              </p:nvSpPr>
              <p:spPr bwMode="auto">
                <a:xfrm>
                  <a:off x="5092" y="4251"/>
                  <a:ext cx="320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81" name="Line 4173"/>
                <p:cNvSpPr>
                  <a:spLocks noChangeShapeType="1"/>
                </p:cNvSpPr>
                <p:nvPr/>
              </p:nvSpPr>
              <p:spPr bwMode="auto">
                <a:xfrm>
                  <a:off x="5412" y="4093"/>
                  <a:ext cx="1" cy="158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82" name="Line 4174"/>
                <p:cNvSpPr>
                  <a:spLocks noChangeShapeType="1"/>
                </p:cNvSpPr>
                <p:nvPr/>
              </p:nvSpPr>
              <p:spPr bwMode="auto">
                <a:xfrm>
                  <a:off x="5090" y="4253"/>
                  <a:ext cx="323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83" name="Line 4175"/>
                <p:cNvSpPr>
                  <a:spLocks noChangeShapeType="1"/>
                </p:cNvSpPr>
                <p:nvPr/>
              </p:nvSpPr>
              <p:spPr bwMode="auto">
                <a:xfrm>
                  <a:off x="5413" y="4091"/>
                  <a:ext cx="1" cy="1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84" name="Rectangle 4176"/>
                <p:cNvSpPr>
                  <a:spLocks noChangeArrowheads="1"/>
                </p:cNvSpPr>
                <p:nvPr/>
              </p:nvSpPr>
              <p:spPr bwMode="auto">
                <a:xfrm>
                  <a:off x="5162" y="4097"/>
                  <a:ext cx="19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ccp.nmr.Nmr.T1RhoList</a:t>
                  </a:r>
                  <a:endParaRPr lang="en-US"/>
                </a:p>
              </p:txBody>
            </p:sp>
            <p:sp>
              <p:nvSpPr>
                <p:cNvPr id="15785" name="Rectangle 4177"/>
                <p:cNvSpPr>
                  <a:spLocks noChangeArrowheads="1"/>
                </p:cNvSpPr>
                <p:nvPr/>
              </p:nvSpPr>
              <p:spPr bwMode="auto">
                <a:xfrm>
                  <a:off x="5095" y="4122"/>
                  <a:ext cx="120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+unit: Word = s</a:t>
                  </a:r>
                  <a:endParaRPr lang="en-US"/>
                </a:p>
              </p:txBody>
            </p:sp>
            <p:sp>
              <p:nvSpPr>
                <p:cNvPr id="15786" name="Rectangle 4178"/>
                <p:cNvSpPr>
                  <a:spLocks noChangeArrowheads="1"/>
                </p:cNvSpPr>
                <p:nvPr/>
              </p:nvSpPr>
              <p:spPr bwMode="auto">
                <a:xfrm>
                  <a:off x="5095" y="4142"/>
                  <a:ext cx="7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+sf: Float</a:t>
                  </a:r>
                  <a:endParaRPr lang="en-US"/>
                </a:p>
              </p:txBody>
            </p:sp>
            <p:sp>
              <p:nvSpPr>
                <p:cNvPr id="15787" name="Rectangle 4179"/>
                <p:cNvSpPr>
                  <a:spLocks noChangeArrowheads="1"/>
                </p:cNvSpPr>
                <p:nvPr/>
              </p:nvSpPr>
              <p:spPr bwMode="auto">
                <a:xfrm>
                  <a:off x="5095" y="4162"/>
                  <a:ext cx="309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+coherenceType: T2CoherenceType = SQ</a:t>
                  </a:r>
                  <a:endParaRPr lang="en-US"/>
                </a:p>
              </p:txBody>
            </p:sp>
            <p:sp>
              <p:nvSpPr>
                <p:cNvPr id="15788" name="Rectangle 4180"/>
                <p:cNvSpPr>
                  <a:spLocks noChangeArrowheads="1"/>
                </p:cNvSpPr>
                <p:nvPr/>
              </p:nvSpPr>
              <p:spPr bwMode="auto">
                <a:xfrm>
                  <a:off x="5095" y="4182"/>
                  <a:ext cx="28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+tempCalibMethod: TempCalibMethod</a:t>
                  </a:r>
                  <a:endParaRPr lang="en-US"/>
                </a:p>
              </p:txBody>
            </p:sp>
            <p:sp>
              <p:nvSpPr>
                <p:cNvPr id="15789" name="Rectangle 4181"/>
                <p:cNvSpPr>
                  <a:spLocks noChangeArrowheads="1"/>
                </p:cNvSpPr>
                <p:nvPr/>
              </p:nvSpPr>
              <p:spPr bwMode="auto">
                <a:xfrm>
                  <a:off x="5095" y="4202"/>
                  <a:ext cx="31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+tempControlMethod: TempControlMethod</a:t>
                  </a:r>
                  <a:endParaRPr lang="en-US"/>
                </a:p>
              </p:txBody>
            </p:sp>
            <p:sp>
              <p:nvSpPr>
                <p:cNvPr id="15790" name="Line 4182"/>
                <p:cNvSpPr>
                  <a:spLocks noChangeShapeType="1"/>
                </p:cNvSpPr>
                <p:nvPr/>
              </p:nvSpPr>
              <p:spPr bwMode="auto">
                <a:xfrm>
                  <a:off x="5095" y="4117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1" name="Line 4183"/>
                <p:cNvSpPr>
                  <a:spLocks noChangeShapeType="1"/>
                </p:cNvSpPr>
                <p:nvPr/>
              </p:nvSpPr>
              <p:spPr bwMode="auto">
                <a:xfrm>
                  <a:off x="5095" y="4119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2" name="Line 4184"/>
                <p:cNvSpPr>
                  <a:spLocks noChangeShapeType="1"/>
                </p:cNvSpPr>
                <p:nvPr/>
              </p:nvSpPr>
              <p:spPr bwMode="auto">
                <a:xfrm>
                  <a:off x="5095" y="4227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3" name="Line 4185"/>
                <p:cNvSpPr>
                  <a:spLocks noChangeShapeType="1"/>
                </p:cNvSpPr>
                <p:nvPr/>
              </p:nvSpPr>
              <p:spPr bwMode="auto">
                <a:xfrm>
                  <a:off x="5095" y="4228"/>
                  <a:ext cx="313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4" name="Line 4186"/>
                <p:cNvSpPr>
                  <a:spLocks noChangeShapeType="1"/>
                </p:cNvSpPr>
                <p:nvPr/>
              </p:nvSpPr>
              <p:spPr bwMode="auto">
                <a:xfrm flipH="1">
                  <a:off x="4855" y="4184"/>
                  <a:ext cx="235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5" name="Freeform 4187"/>
                <p:cNvSpPr>
                  <a:spLocks/>
                </p:cNvSpPr>
                <p:nvPr/>
              </p:nvSpPr>
              <p:spPr bwMode="auto">
                <a:xfrm>
                  <a:off x="5066" y="4179"/>
                  <a:ext cx="24" cy="13"/>
                </a:xfrm>
                <a:custGeom>
                  <a:avLst/>
                  <a:gdLst>
                    <a:gd name="T0" fmla="*/ 24 w 24"/>
                    <a:gd name="T1" fmla="*/ 5 h 13"/>
                    <a:gd name="T2" fmla="*/ 12 w 24"/>
                    <a:gd name="T3" fmla="*/ 0 h 13"/>
                    <a:gd name="T4" fmla="*/ 0 w 24"/>
                    <a:gd name="T5" fmla="*/ 8 h 13"/>
                    <a:gd name="T6" fmla="*/ 12 w 24"/>
                    <a:gd name="T7" fmla="*/ 13 h 13"/>
                    <a:gd name="T8" fmla="*/ 24 w 24"/>
                    <a:gd name="T9" fmla="*/ 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24" y="5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12" y="13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6" name="Line 4188"/>
                <p:cNvSpPr>
                  <a:spLocks noChangeShapeType="1"/>
                </p:cNvSpPr>
                <p:nvPr/>
              </p:nvSpPr>
              <p:spPr bwMode="auto">
                <a:xfrm flipH="1" flipV="1">
                  <a:off x="5078" y="4179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7" name="Line 4189"/>
                <p:cNvSpPr>
                  <a:spLocks noChangeShapeType="1"/>
                </p:cNvSpPr>
                <p:nvPr/>
              </p:nvSpPr>
              <p:spPr bwMode="auto">
                <a:xfrm flipH="1">
                  <a:off x="5066" y="4179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8" name="Line 4190"/>
                <p:cNvSpPr>
                  <a:spLocks noChangeShapeType="1"/>
                </p:cNvSpPr>
                <p:nvPr/>
              </p:nvSpPr>
              <p:spPr bwMode="auto">
                <a:xfrm>
                  <a:off x="5066" y="4187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799" name="Line 4191"/>
                <p:cNvSpPr>
                  <a:spLocks noChangeShapeType="1"/>
                </p:cNvSpPr>
                <p:nvPr/>
              </p:nvSpPr>
              <p:spPr bwMode="auto">
                <a:xfrm flipV="1">
                  <a:off x="5078" y="4184"/>
                  <a:ext cx="12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00" name="Rectangle 4192"/>
                <p:cNvSpPr>
                  <a:spLocks noChangeArrowheads="1"/>
                </p:cNvSpPr>
                <p:nvPr/>
              </p:nvSpPr>
              <p:spPr bwMode="auto">
                <a:xfrm>
                  <a:off x="4906" y="4174"/>
                  <a:ext cx="83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1" name="Rectangle 4193"/>
                <p:cNvSpPr>
                  <a:spLocks noChangeArrowheads="1"/>
                </p:cNvSpPr>
                <p:nvPr/>
              </p:nvSpPr>
              <p:spPr bwMode="auto">
                <a:xfrm>
                  <a:off x="4906" y="4174"/>
                  <a:ext cx="88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+parentList</a:t>
                  </a:r>
                  <a:endParaRPr lang="en-US"/>
                </a:p>
              </p:txBody>
            </p:sp>
            <p:sp>
              <p:nvSpPr>
                <p:cNvPr id="15802" name="Rectangle 4194"/>
                <p:cNvSpPr>
                  <a:spLocks noChangeArrowheads="1"/>
                </p:cNvSpPr>
                <p:nvPr/>
              </p:nvSpPr>
              <p:spPr bwMode="auto">
                <a:xfrm>
                  <a:off x="4882" y="4196"/>
                  <a:ext cx="118" cy="1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3" name="Rectangle 4195"/>
                <p:cNvSpPr>
                  <a:spLocks noChangeArrowheads="1"/>
                </p:cNvSpPr>
                <p:nvPr/>
              </p:nvSpPr>
              <p:spPr bwMode="auto">
                <a:xfrm>
                  <a:off x="4882" y="4195"/>
                  <a:ext cx="12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+measurements</a:t>
                  </a:r>
                  <a:endParaRPr lang="en-US"/>
                </a:p>
              </p:txBody>
            </p:sp>
            <p:sp>
              <p:nvSpPr>
                <p:cNvPr id="15804" name="Rectangle 4196"/>
                <p:cNvSpPr>
                  <a:spLocks noChangeArrowheads="1"/>
                </p:cNvSpPr>
                <p:nvPr/>
              </p:nvSpPr>
              <p:spPr bwMode="auto">
                <a:xfrm>
                  <a:off x="5080" y="4210"/>
                  <a:ext cx="10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5" name="Rectangle 4197"/>
                <p:cNvSpPr>
                  <a:spLocks noChangeArrowheads="1"/>
                </p:cNvSpPr>
                <p:nvPr/>
              </p:nvSpPr>
              <p:spPr bwMode="auto">
                <a:xfrm>
                  <a:off x="5080" y="4210"/>
                  <a:ext cx="16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5806" name="Rectangle 4198"/>
                <p:cNvSpPr>
                  <a:spLocks noChangeArrowheads="1"/>
                </p:cNvSpPr>
                <p:nvPr/>
              </p:nvSpPr>
              <p:spPr bwMode="auto">
                <a:xfrm>
                  <a:off x="4847" y="4157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7" name="Rectangle 4199"/>
                <p:cNvSpPr>
                  <a:spLocks noChangeArrowheads="1"/>
                </p:cNvSpPr>
                <p:nvPr/>
              </p:nvSpPr>
              <p:spPr bwMode="auto">
                <a:xfrm>
                  <a:off x="4847" y="4157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08" name="Line 4200"/>
                <p:cNvSpPr>
                  <a:spLocks noChangeShapeType="1"/>
                </p:cNvSpPr>
                <p:nvPr/>
              </p:nvSpPr>
              <p:spPr bwMode="auto">
                <a:xfrm flipH="1" flipV="1">
                  <a:off x="4485" y="2504"/>
                  <a:ext cx="729" cy="158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09" name="Rectangle 4201"/>
                <p:cNvSpPr>
                  <a:spLocks noChangeArrowheads="1"/>
                </p:cNvSpPr>
                <p:nvPr/>
              </p:nvSpPr>
              <p:spPr bwMode="auto">
                <a:xfrm>
                  <a:off x="4510" y="2513"/>
                  <a:ext cx="7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0" name="Rectangle 4202"/>
                <p:cNvSpPr>
                  <a:spLocks noChangeArrowheads="1"/>
                </p:cNvSpPr>
                <p:nvPr/>
              </p:nvSpPr>
              <p:spPr bwMode="auto">
                <a:xfrm>
                  <a:off x="4510" y="2513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  <p:sp>
              <p:nvSpPr>
                <p:cNvPr id="15811" name="Line 4203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2921"/>
                  <a:ext cx="2405" cy="117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2" name="Freeform 4204"/>
                <p:cNvSpPr>
                  <a:spLocks/>
                </p:cNvSpPr>
                <p:nvPr/>
              </p:nvSpPr>
              <p:spPr bwMode="auto">
                <a:xfrm>
                  <a:off x="2685" y="2918"/>
                  <a:ext cx="17" cy="18"/>
                </a:xfrm>
                <a:custGeom>
                  <a:avLst/>
                  <a:gdLst>
                    <a:gd name="T0" fmla="*/ 17 w 17"/>
                    <a:gd name="T1" fmla="*/ 0 h 18"/>
                    <a:gd name="T2" fmla="*/ 8 w 17"/>
                    <a:gd name="T3" fmla="*/ 18 h 18"/>
                    <a:gd name="T4" fmla="*/ 0 w 17"/>
                    <a:gd name="T5" fmla="*/ 3 h 18"/>
                    <a:gd name="T6" fmla="*/ 17 w 17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8"/>
                    <a:gd name="T14" fmla="*/ 17 w 17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8">
                      <a:moveTo>
                        <a:pt x="17" y="0"/>
                      </a:moveTo>
                      <a:lnTo>
                        <a:pt x="8" y="18"/>
                      </a:lnTo>
                      <a:lnTo>
                        <a:pt x="0" y="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3" name="Line 4205"/>
                <p:cNvSpPr>
                  <a:spLocks noChangeShapeType="1"/>
                </p:cNvSpPr>
                <p:nvPr/>
              </p:nvSpPr>
              <p:spPr bwMode="auto">
                <a:xfrm flipH="1">
                  <a:off x="2693" y="2918"/>
                  <a:ext cx="9" cy="18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4" name="Line 4206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2921"/>
                  <a:ext cx="8" cy="15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5" name="Line 4207"/>
                <p:cNvSpPr>
                  <a:spLocks noChangeShapeType="1"/>
                </p:cNvSpPr>
                <p:nvPr/>
              </p:nvSpPr>
              <p:spPr bwMode="auto">
                <a:xfrm flipV="1">
                  <a:off x="2685" y="2918"/>
                  <a:ext cx="17" cy="3"/>
                </a:xfrm>
                <a:prstGeom prst="line">
                  <a:avLst/>
                </a:prstGeom>
                <a:noFill/>
                <a:ln w="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6" name="Rectangle 4208"/>
                <p:cNvSpPr>
                  <a:spLocks noChangeArrowheads="1"/>
                </p:cNvSpPr>
                <p:nvPr/>
              </p:nvSpPr>
              <p:spPr bwMode="auto">
                <a:xfrm>
                  <a:off x="3193" y="3757"/>
                  <a:ext cx="137" cy="62"/>
                </a:xfrm>
                <a:prstGeom prst="rect">
                  <a:avLst/>
                </a:prstGeom>
                <a:solidFill>
                  <a:srgbClr val="CCCCFF"/>
                </a:solidFill>
                <a:ln w="0">
                  <a:solidFill>
                    <a:srgbClr val="CC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7" name="Line 4209"/>
                <p:cNvSpPr>
                  <a:spLocks noChangeShapeType="1"/>
                </p:cNvSpPr>
                <p:nvPr/>
              </p:nvSpPr>
              <p:spPr bwMode="auto">
                <a:xfrm>
                  <a:off x="3194" y="3758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8" name="Line 4210"/>
                <p:cNvSpPr>
                  <a:spLocks noChangeShapeType="1"/>
                </p:cNvSpPr>
                <p:nvPr/>
              </p:nvSpPr>
              <p:spPr bwMode="auto">
                <a:xfrm>
                  <a:off x="3196" y="3758"/>
                  <a:ext cx="132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19" name="Line 4211"/>
                <p:cNvSpPr>
                  <a:spLocks noChangeShapeType="1"/>
                </p:cNvSpPr>
                <p:nvPr/>
              </p:nvSpPr>
              <p:spPr bwMode="auto">
                <a:xfrm>
                  <a:off x="3193" y="375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0" name="Line 4212"/>
                <p:cNvSpPr>
                  <a:spLocks noChangeShapeType="1"/>
                </p:cNvSpPr>
                <p:nvPr/>
              </p:nvSpPr>
              <p:spPr bwMode="auto">
                <a:xfrm>
                  <a:off x="3194" y="3757"/>
                  <a:ext cx="136" cy="1"/>
                </a:xfrm>
                <a:prstGeom prst="line">
                  <a:avLst/>
                </a:prstGeom>
                <a:noFill/>
                <a:ln w="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1" name="Line 4213"/>
                <p:cNvSpPr>
                  <a:spLocks noChangeShapeType="1"/>
                </p:cNvSpPr>
                <p:nvPr/>
              </p:nvSpPr>
              <p:spPr bwMode="auto">
                <a:xfrm>
                  <a:off x="3194" y="3817"/>
                  <a:ext cx="134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2" name="Line 4214"/>
                <p:cNvSpPr>
                  <a:spLocks noChangeShapeType="1"/>
                </p:cNvSpPr>
                <p:nvPr/>
              </p:nvSpPr>
              <p:spPr bwMode="auto">
                <a:xfrm>
                  <a:off x="3328" y="3758"/>
                  <a:ext cx="1" cy="59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3" name="Line 4215"/>
                <p:cNvSpPr>
                  <a:spLocks noChangeShapeType="1"/>
                </p:cNvSpPr>
                <p:nvPr/>
              </p:nvSpPr>
              <p:spPr bwMode="auto">
                <a:xfrm>
                  <a:off x="3193" y="3819"/>
                  <a:ext cx="137" cy="1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4" name="Line 4216"/>
                <p:cNvSpPr>
                  <a:spLocks noChangeShapeType="1"/>
                </p:cNvSpPr>
                <p:nvPr/>
              </p:nvSpPr>
              <p:spPr bwMode="auto">
                <a:xfrm>
                  <a:off x="3330" y="3757"/>
                  <a:ext cx="1" cy="62"/>
                </a:xfrm>
                <a:prstGeom prst="line">
                  <a:avLst/>
                </a:prstGeom>
                <a:noFill/>
                <a:ln w="0">
                  <a:solidFill>
                    <a:srgbClr val="6363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5" name="Rectangle 4217"/>
                <p:cNvSpPr>
                  <a:spLocks noChangeArrowheads="1"/>
                </p:cNvSpPr>
                <p:nvPr/>
              </p:nvSpPr>
              <p:spPr bwMode="auto">
                <a:xfrm>
                  <a:off x="3202" y="3763"/>
                  <a:ext cx="131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 b="1">
                      <a:solidFill>
                        <a:srgbClr val="000000"/>
                      </a:solidFill>
                      <a:latin typeface="SansSerif" charset="0"/>
                    </a:rPr>
                    <a:t>ccp.nmr.Nmr.T2</a:t>
                  </a:r>
                  <a:endParaRPr lang="en-US"/>
                </a:p>
              </p:txBody>
            </p:sp>
            <p:sp>
              <p:nvSpPr>
                <p:cNvPr id="15826" name="Line 4218"/>
                <p:cNvSpPr>
                  <a:spLocks noChangeShapeType="1"/>
                </p:cNvSpPr>
                <p:nvPr/>
              </p:nvSpPr>
              <p:spPr bwMode="auto">
                <a:xfrm>
                  <a:off x="3198" y="3783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7" name="Line 4219"/>
                <p:cNvSpPr>
                  <a:spLocks noChangeShapeType="1"/>
                </p:cNvSpPr>
                <p:nvPr/>
              </p:nvSpPr>
              <p:spPr bwMode="auto">
                <a:xfrm>
                  <a:off x="3198" y="3784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8" name="Line 4220"/>
                <p:cNvSpPr>
                  <a:spLocks noChangeShapeType="1"/>
                </p:cNvSpPr>
                <p:nvPr/>
              </p:nvSpPr>
              <p:spPr bwMode="auto">
                <a:xfrm>
                  <a:off x="3198" y="3792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8E8E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29" name="Line 4221"/>
                <p:cNvSpPr>
                  <a:spLocks noChangeShapeType="1"/>
                </p:cNvSpPr>
                <p:nvPr/>
              </p:nvSpPr>
              <p:spPr bwMode="auto">
                <a:xfrm>
                  <a:off x="3198" y="3794"/>
                  <a:ext cx="127" cy="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30" name="Line 4222"/>
                <p:cNvSpPr>
                  <a:spLocks noChangeShapeType="1"/>
                </p:cNvSpPr>
                <p:nvPr/>
              </p:nvSpPr>
              <p:spPr bwMode="auto">
                <a:xfrm>
                  <a:off x="3302" y="3819"/>
                  <a:ext cx="387" cy="29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831" name="Rectangle 4223"/>
                <p:cNvSpPr>
                  <a:spLocks noChangeArrowheads="1"/>
                </p:cNvSpPr>
                <p:nvPr/>
              </p:nvSpPr>
              <p:spPr bwMode="auto">
                <a:xfrm>
                  <a:off x="3328" y="3815"/>
                  <a:ext cx="8" cy="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2" name="Rectangle 4224"/>
                <p:cNvSpPr>
                  <a:spLocks noChangeArrowheads="1"/>
                </p:cNvSpPr>
                <p:nvPr/>
              </p:nvSpPr>
              <p:spPr bwMode="auto">
                <a:xfrm>
                  <a:off x="3328" y="3815"/>
                  <a:ext cx="14" cy="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">
                      <a:solidFill>
                        <a:srgbClr val="000000"/>
                      </a:solidFill>
                      <a:latin typeface="SansSerif" charset="0"/>
                    </a:rPr>
                    <a:t>*</a:t>
                  </a:r>
                  <a:endParaRPr lang="en-US"/>
                </a:p>
              </p:txBody>
            </p:sp>
          </p:grpSp>
          <p:sp>
            <p:nvSpPr>
              <p:cNvPr id="15585" name="Rectangle 4226"/>
              <p:cNvSpPr>
                <a:spLocks noChangeArrowheads="1"/>
              </p:cNvSpPr>
              <p:nvPr/>
            </p:nvSpPr>
            <p:spPr bwMode="auto">
              <a:xfrm>
                <a:off x="5795963" y="6538913"/>
                <a:ext cx="15875" cy="301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Rectangle 4227"/>
              <p:cNvSpPr>
                <a:spLocks noChangeArrowheads="1"/>
              </p:cNvSpPr>
              <p:nvPr/>
            </p:nvSpPr>
            <p:spPr bwMode="auto">
              <a:xfrm>
                <a:off x="5795963" y="6537325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587" name="Line 4228"/>
              <p:cNvSpPr>
                <a:spLocks noChangeShapeType="1"/>
              </p:cNvSpPr>
              <p:nvPr/>
            </p:nvSpPr>
            <p:spPr bwMode="auto">
              <a:xfrm flipH="1" flipV="1">
                <a:off x="2746375" y="4605338"/>
                <a:ext cx="2346325" cy="1358900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8" name="Freeform 4229"/>
              <p:cNvSpPr>
                <a:spLocks/>
              </p:cNvSpPr>
              <p:nvPr/>
            </p:nvSpPr>
            <p:spPr bwMode="auto">
              <a:xfrm>
                <a:off x="2746375" y="4603750"/>
                <a:ext cx="26988" cy="26988"/>
              </a:xfrm>
              <a:custGeom>
                <a:avLst/>
                <a:gdLst>
                  <a:gd name="T0" fmla="*/ 2147483647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17" y="0"/>
                    </a:moveTo>
                    <a:lnTo>
                      <a:pt x="7" y="17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9" name="Line 4230"/>
              <p:cNvSpPr>
                <a:spLocks noChangeShapeType="1"/>
              </p:cNvSpPr>
              <p:nvPr/>
            </p:nvSpPr>
            <p:spPr bwMode="auto">
              <a:xfrm flipH="1">
                <a:off x="2757488" y="4603750"/>
                <a:ext cx="15875" cy="26988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0" name="Line 4231"/>
              <p:cNvSpPr>
                <a:spLocks noChangeShapeType="1"/>
              </p:cNvSpPr>
              <p:nvPr/>
            </p:nvSpPr>
            <p:spPr bwMode="auto">
              <a:xfrm flipH="1" flipV="1">
                <a:off x="2746375" y="4605338"/>
                <a:ext cx="11113" cy="25400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1" name="Line 4232"/>
              <p:cNvSpPr>
                <a:spLocks noChangeShapeType="1"/>
              </p:cNvSpPr>
              <p:nvPr/>
            </p:nvSpPr>
            <p:spPr bwMode="auto">
              <a:xfrm flipV="1">
                <a:off x="2746375" y="4603750"/>
                <a:ext cx="26988" cy="1588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2" name="Rectangle 4233"/>
              <p:cNvSpPr>
                <a:spLocks noChangeArrowheads="1"/>
              </p:cNvSpPr>
              <p:nvPr/>
            </p:nvSpPr>
            <p:spPr bwMode="auto">
              <a:xfrm>
                <a:off x="8455025" y="3581400"/>
                <a:ext cx="511175" cy="255588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Line 4234"/>
              <p:cNvSpPr>
                <a:spLocks noChangeShapeType="1"/>
              </p:cNvSpPr>
              <p:nvPr/>
            </p:nvSpPr>
            <p:spPr bwMode="auto">
              <a:xfrm>
                <a:off x="8456613" y="3582988"/>
                <a:ext cx="1588" cy="25241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4" name="Line 4235"/>
              <p:cNvSpPr>
                <a:spLocks noChangeShapeType="1"/>
              </p:cNvSpPr>
              <p:nvPr/>
            </p:nvSpPr>
            <p:spPr bwMode="auto">
              <a:xfrm>
                <a:off x="8458200" y="3582988"/>
                <a:ext cx="506413" cy="15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5" name="Line 4236"/>
              <p:cNvSpPr>
                <a:spLocks noChangeShapeType="1"/>
              </p:cNvSpPr>
              <p:nvPr/>
            </p:nvSpPr>
            <p:spPr bwMode="auto">
              <a:xfrm>
                <a:off x="8455025" y="3581400"/>
                <a:ext cx="1588" cy="255588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6" name="Line 4237"/>
              <p:cNvSpPr>
                <a:spLocks noChangeShapeType="1"/>
              </p:cNvSpPr>
              <p:nvPr/>
            </p:nvSpPr>
            <p:spPr bwMode="auto">
              <a:xfrm>
                <a:off x="8456613" y="3581400"/>
                <a:ext cx="509588" cy="1588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7" name="Line 4238"/>
              <p:cNvSpPr>
                <a:spLocks noChangeShapeType="1"/>
              </p:cNvSpPr>
              <p:nvPr/>
            </p:nvSpPr>
            <p:spPr bwMode="auto">
              <a:xfrm>
                <a:off x="8456613" y="3835400"/>
                <a:ext cx="508000" cy="1588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8" name="Line 4239"/>
              <p:cNvSpPr>
                <a:spLocks noChangeShapeType="1"/>
              </p:cNvSpPr>
              <p:nvPr/>
            </p:nvSpPr>
            <p:spPr bwMode="auto">
              <a:xfrm>
                <a:off x="8964613" y="3582988"/>
                <a:ext cx="1588" cy="252413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9" name="Line 4240"/>
              <p:cNvSpPr>
                <a:spLocks noChangeShapeType="1"/>
              </p:cNvSpPr>
              <p:nvPr/>
            </p:nvSpPr>
            <p:spPr bwMode="auto">
              <a:xfrm>
                <a:off x="8455025" y="3836988"/>
                <a:ext cx="511175" cy="1588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0" name="Line 4241"/>
              <p:cNvSpPr>
                <a:spLocks noChangeShapeType="1"/>
              </p:cNvSpPr>
              <p:nvPr/>
            </p:nvSpPr>
            <p:spPr bwMode="auto">
              <a:xfrm>
                <a:off x="8966200" y="3581400"/>
                <a:ext cx="1588" cy="255588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1" name="Rectangle 4242"/>
              <p:cNvSpPr>
                <a:spLocks noChangeArrowheads="1"/>
              </p:cNvSpPr>
              <p:nvPr/>
            </p:nvSpPr>
            <p:spPr bwMode="auto">
              <a:xfrm>
                <a:off x="8593138" y="3590925"/>
                <a:ext cx="2524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 b="1">
                    <a:solidFill>
                      <a:srgbClr val="000000"/>
                    </a:solidFill>
                    <a:latin typeface="SansSerif" charset="0"/>
                  </a:rPr>
                  <a:t>ccp.nmr.Nmr.T2List</a:t>
                </a:r>
                <a:endParaRPr lang="en-US"/>
              </a:p>
            </p:txBody>
          </p:sp>
          <p:sp>
            <p:nvSpPr>
              <p:cNvPr id="15602" name="Rectangle 4243"/>
              <p:cNvSpPr>
                <a:spLocks noChangeArrowheads="1"/>
              </p:cNvSpPr>
              <p:nvPr/>
            </p:nvSpPr>
            <p:spPr bwMode="auto">
              <a:xfrm>
                <a:off x="8462963" y="3630613"/>
                <a:ext cx="1905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+unit: Word = s</a:t>
                </a:r>
                <a:endParaRPr lang="en-US"/>
              </a:p>
            </p:txBody>
          </p:sp>
          <p:sp>
            <p:nvSpPr>
              <p:cNvPr id="15603" name="Rectangle 4244"/>
              <p:cNvSpPr>
                <a:spLocks noChangeArrowheads="1"/>
              </p:cNvSpPr>
              <p:nvPr/>
            </p:nvSpPr>
            <p:spPr bwMode="auto">
              <a:xfrm>
                <a:off x="8462963" y="3662363"/>
                <a:ext cx="1206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+sf: Float</a:t>
                </a:r>
                <a:endParaRPr lang="en-US"/>
              </a:p>
            </p:txBody>
          </p:sp>
          <p:sp>
            <p:nvSpPr>
              <p:cNvPr id="15604" name="Rectangle 4245"/>
              <p:cNvSpPr>
                <a:spLocks noChangeArrowheads="1"/>
              </p:cNvSpPr>
              <p:nvPr/>
            </p:nvSpPr>
            <p:spPr bwMode="auto">
              <a:xfrm>
                <a:off x="8462963" y="3694113"/>
                <a:ext cx="4905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+coherenceType: T2CoherenceType = SQ</a:t>
                </a:r>
                <a:endParaRPr lang="en-US"/>
              </a:p>
            </p:txBody>
          </p:sp>
          <p:sp>
            <p:nvSpPr>
              <p:cNvPr id="15605" name="Rectangle 4246"/>
              <p:cNvSpPr>
                <a:spLocks noChangeArrowheads="1"/>
              </p:cNvSpPr>
              <p:nvPr/>
            </p:nvSpPr>
            <p:spPr bwMode="auto">
              <a:xfrm>
                <a:off x="8462963" y="3724275"/>
                <a:ext cx="44608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+tempCalibMethod: TempCalibMethod</a:t>
                </a:r>
                <a:endParaRPr lang="en-US"/>
              </a:p>
            </p:txBody>
          </p:sp>
          <p:sp>
            <p:nvSpPr>
              <p:cNvPr id="15606" name="Rectangle 4247"/>
              <p:cNvSpPr>
                <a:spLocks noChangeArrowheads="1"/>
              </p:cNvSpPr>
              <p:nvPr/>
            </p:nvSpPr>
            <p:spPr bwMode="auto">
              <a:xfrm>
                <a:off x="8462963" y="3756025"/>
                <a:ext cx="493713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+tempControlMethod: TempControlMethod</a:t>
                </a:r>
                <a:endParaRPr lang="en-US"/>
              </a:p>
            </p:txBody>
          </p:sp>
          <p:sp>
            <p:nvSpPr>
              <p:cNvPr id="15607" name="Line 4248"/>
              <p:cNvSpPr>
                <a:spLocks noChangeShapeType="1"/>
              </p:cNvSpPr>
              <p:nvPr/>
            </p:nvSpPr>
            <p:spPr bwMode="auto">
              <a:xfrm>
                <a:off x="8462963" y="3622675"/>
                <a:ext cx="495300" cy="1588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8" name="Line 4249"/>
              <p:cNvSpPr>
                <a:spLocks noChangeShapeType="1"/>
              </p:cNvSpPr>
              <p:nvPr/>
            </p:nvSpPr>
            <p:spPr bwMode="auto">
              <a:xfrm>
                <a:off x="8462963" y="3624263"/>
                <a:ext cx="495300" cy="15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9" name="Line 4250"/>
              <p:cNvSpPr>
                <a:spLocks noChangeShapeType="1"/>
              </p:cNvSpPr>
              <p:nvPr/>
            </p:nvSpPr>
            <p:spPr bwMode="auto">
              <a:xfrm>
                <a:off x="8462963" y="3795713"/>
                <a:ext cx="495300" cy="1588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0" name="Line 4251"/>
              <p:cNvSpPr>
                <a:spLocks noChangeShapeType="1"/>
              </p:cNvSpPr>
              <p:nvPr/>
            </p:nvSpPr>
            <p:spPr bwMode="auto">
              <a:xfrm>
                <a:off x="8462963" y="3797300"/>
                <a:ext cx="495300" cy="15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1" name="Line 4252"/>
              <p:cNvSpPr>
                <a:spLocks noChangeShapeType="1"/>
              </p:cNvSpPr>
              <p:nvPr/>
            </p:nvSpPr>
            <p:spPr bwMode="auto">
              <a:xfrm flipH="1">
                <a:off x="5251450" y="3836988"/>
                <a:ext cx="3262313" cy="2127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2" name="Freeform 4253"/>
              <p:cNvSpPr>
                <a:spLocks/>
              </p:cNvSpPr>
              <p:nvPr/>
            </p:nvSpPr>
            <p:spPr bwMode="auto">
              <a:xfrm>
                <a:off x="8480425" y="3836988"/>
                <a:ext cx="33338" cy="22225"/>
              </a:xfrm>
              <a:custGeom>
                <a:avLst/>
                <a:gdLst>
                  <a:gd name="T0" fmla="*/ 2147483647 w 21"/>
                  <a:gd name="T1" fmla="*/ 0 h 14"/>
                  <a:gd name="T2" fmla="*/ 2147483647 w 21"/>
                  <a:gd name="T3" fmla="*/ 2147483647 h 14"/>
                  <a:gd name="T4" fmla="*/ 0 w 21"/>
                  <a:gd name="T5" fmla="*/ 2147483647 h 14"/>
                  <a:gd name="T6" fmla="*/ 2147483647 w 21"/>
                  <a:gd name="T7" fmla="*/ 2147483647 h 14"/>
                  <a:gd name="T8" fmla="*/ 2147483647 w 2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4"/>
                  <a:gd name="T17" fmla="*/ 21 w 2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4">
                    <a:moveTo>
                      <a:pt x="21" y="0"/>
                    </a:moveTo>
                    <a:lnTo>
                      <a:pt x="8" y="1"/>
                    </a:lnTo>
                    <a:lnTo>
                      <a:pt x="0" y="14"/>
                    </a:lnTo>
                    <a:lnTo>
                      <a:pt x="14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3" name="Line 4254"/>
              <p:cNvSpPr>
                <a:spLocks noChangeShapeType="1"/>
              </p:cNvSpPr>
              <p:nvPr/>
            </p:nvSpPr>
            <p:spPr bwMode="auto">
              <a:xfrm flipH="1">
                <a:off x="8493125" y="3836988"/>
                <a:ext cx="206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4" name="Line 4255"/>
              <p:cNvSpPr>
                <a:spLocks noChangeShapeType="1"/>
              </p:cNvSpPr>
              <p:nvPr/>
            </p:nvSpPr>
            <p:spPr bwMode="auto">
              <a:xfrm flipH="1">
                <a:off x="8480425" y="3838575"/>
                <a:ext cx="12700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5" name="Line 4256"/>
              <p:cNvSpPr>
                <a:spLocks noChangeShapeType="1"/>
              </p:cNvSpPr>
              <p:nvPr/>
            </p:nvSpPr>
            <p:spPr bwMode="auto">
              <a:xfrm flipV="1">
                <a:off x="8480425" y="3857625"/>
                <a:ext cx="222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6" name="Line 4257"/>
              <p:cNvSpPr>
                <a:spLocks noChangeShapeType="1"/>
              </p:cNvSpPr>
              <p:nvPr/>
            </p:nvSpPr>
            <p:spPr bwMode="auto">
              <a:xfrm flipV="1">
                <a:off x="8502650" y="3836988"/>
                <a:ext cx="11113" cy="2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7" name="Rectangle 4258"/>
              <p:cNvSpPr>
                <a:spLocks noChangeArrowheads="1"/>
              </p:cNvSpPr>
              <p:nvPr/>
            </p:nvSpPr>
            <p:spPr bwMode="auto">
              <a:xfrm>
                <a:off x="8345488" y="3829050"/>
                <a:ext cx="131763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Rectangle 4259"/>
              <p:cNvSpPr>
                <a:spLocks noChangeArrowheads="1"/>
              </p:cNvSpPr>
              <p:nvPr/>
            </p:nvSpPr>
            <p:spPr bwMode="auto">
              <a:xfrm>
                <a:off x="8345488" y="3829050"/>
                <a:ext cx="1397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+parentList</a:t>
                </a:r>
                <a:endParaRPr lang="en-US"/>
              </a:p>
            </p:txBody>
          </p:sp>
          <p:sp>
            <p:nvSpPr>
              <p:cNvPr id="15619" name="Rectangle 4260"/>
              <p:cNvSpPr>
                <a:spLocks noChangeArrowheads="1"/>
              </p:cNvSpPr>
              <p:nvPr/>
            </p:nvSpPr>
            <p:spPr bwMode="auto">
              <a:xfrm>
                <a:off x="5292725" y="5942013"/>
                <a:ext cx="187325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Rectangle 4261"/>
              <p:cNvSpPr>
                <a:spLocks noChangeArrowheads="1"/>
              </p:cNvSpPr>
              <p:nvPr/>
            </p:nvSpPr>
            <p:spPr bwMode="auto">
              <a:xfrm>
                <a:off x="5292725" y="5942013"/>
                <a:ext cx="19685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+measurements</a:t>
                </a:r>
                <a:endParaRPr lang="en-US"/>
              </a:p>
            </p:txBody>
          </p:sp>
          <p:sp>
            <p:nvSpPr>
              <p:cNvPr id="15621" name="Rectangle 4262"/>
              <p:cNvSpPr>
                <a:spLocks noChangeArrowheads="1"/>
              </p:cNvSpPr>
              <p:nvPr/>
            </p:nvSpPr>
            <p:spPr bwMode="auto">
              <a:xfrm>
                <a:off x="8505825" y="3878263"/>
                <a:ext cx="15875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Rectangle 4263"/>
              <p:cNvSpPr>
                <a:spLocks noChangeArrowheads="1"/>
              </p:cNvSpPr>
              <p:nvPr/>
            </p:nvSpPr>
            <p:spPr bwMode="auto">
              <a:xfrm>
                <a:off x="8505825" y="3878263"/>
                <a:ext cx="25400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1</a:t>
                </a:r>
                <a:endParaRPr lang="en-US"/>
              </a:p>
            </p:txBody>
          </p:sp>
          <p:sp>
            <p:nvSpPr>
              <p:cNvPr id="15623" name="Rectangle 4264"/>
              <p:cNvSpPr>
                <a:spLocks noChangeArrowheads="1"/>
              </p:cNvSpPr>
              <p:nvPr/>
            </p:nvSpPr>
            <p:spPr bwMode="auto">
              <a:xfrm>
                <a:off x="5249863" y="5892800"/>
                <a:ext cx="12700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Rectangle 4265"/>
              <p:cNvSpPr>
                <a:spLocks noChangeArrowheads="1"/>
              </p:cNvSpPr>
              <p:nvPr/>
            </p:nvSpPr>
            <p:spPr bwMode="auto">
              <a:xfrm>
                <a:off x="5249863" y="5892800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625" name="Line 4266"/>
              <p:cNvSpPr>
                <a:spLocks noChangeShapeType="1"/>
              </p:cNvSpPr>
              <p:nvPr/>
            </p:nvSpPr>
            <p:spPr bwMode="auto">
              <a:xfrm flipH="1" flipV="1">
                <a:off x="7273925" y="3694113"/>
                <a:ext cx="1181100" cy="127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26" name="Rectangle 4267"/>
              <p:cNvSpPr>
                <a:spLocks noChangeArrowheads="1"/>
              </p:cNvSpPr>
              <p:nvPr/>
            </p:nvSpPr>
            <p:spPr bwMode="auto">
              <a:xfrm>
                <a:off x="7304088" y="3633788"/>
                <a:ext cx="11113" cy="317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Rectangle 4268"/>
              <p:cNvSpPr>
                <a:spLocks noChangeArrowheads="1"/>
              </p:cNvSpPr>
              <p:nvPr/>
            </p:nvSpPr>
            <p:spPr bwMode="auto">
              <a:xfrm>
                <a:off x="7304088" y="3633788"/>
                <a:ext cx="22225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15628" name="Line 4269"/>
              <p:cNvSpPr>
                <a:spLocks noChangeShapeType="1"/>
              </p:cNvSpPr>
              <p:nvPr/>
            </p:nvSpPr>
            <p:spPr bwMode="auto">
              <a:xfrm flipH="1">
                <a:off x="4262438" y="3752850"/>
                <a:ext cx="4192588" cy="722313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29" name="Freeform 4270"/>
              <p:cNvSpPr>
                <a:spLocks/>
              </p:cNvSpPr>
              <p:nvPr/>
            </p:nvSpPr>
            <p:spPr bwMode="auto">
              <a:xfrm>
                <a:off x="4262438" y="4456113"/>
                <a:ext cx="25400" cy="30163"/>
              </a:xfrm>
              <a:custGeom>
                <a:avLst/>
                <a:gdLst>
                  <a:gd name="T0" fmla="*/ 2147483647 w 16"/>
                  <a:gd name="T1" fmla="*/ 0 h 19"/>
                  <a:gd name="T2" fmla="*/ 2147483647 w 16"/>
                  <a:gd name="T3" fmla="*/ 2147483647 h 19"/>
                  <a:gd name="T4" fmla="*/ 0 w 16"/>
                  <a:gd name="T5" fmla="*/ 2147483647 h 19"/>
                  <a:gd name="T6" fmla="*/ 2147483647 w 16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2" y="0"/>
                    </a:moveTo>
                    <a:lnTo>
                      <a:pt x="16" y="19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30" name="Line 4271"/>
              <p:cNvSpPr>
                <a:spLocks noChangeShapeType="1"/>
              </p:cNvSpPr>
              <p:nvPr/>
            </p:nvSpPr>
            <p:spPr bwMode="auto">
              <a:xfrm>
                <a:off x="4281488" y="4456113"/>
                <a:ext cx="6350" cy="30163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31" name="Line 4272"/>
              <p:cNvSpPr>
                <a:spLocks noChangeShapeType="1"/>
              </p:cNvSpPr>
              <p:nvPr/>
            </p:nvSpPr>
            <p:spPr bwMode="auto">
              <a:xfrm flipH="1" flipV="1">
                <a:off x="4262438" y="4475163"/>
                <a:ext cx="25400" cy="11113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32" name="Line 4273"/>
              <p:cNvSpPr>
                <a:spLocks noChangeShapeType="1"/>
              </p:cNvSpPr>
              <p:nvPr/>
            </p:nvSpPr>
            <p:spPr bwMode="auto">
              <a:xfrm flipV="1">
                <a:off x="4262438" y="4456113"/>
                <a:ext cx="19050" cy="19050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0080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Data Interoperability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196975"/>
            <a:ext cx="903605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CCPN has standard representation (our first task!)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Writing is straightforward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Reading requires disambiguation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User interaction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Heuristics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Known starting point (WMS)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Not all programs can deal with all problems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Programs are generally large(</a:t>
            </a:r>
            <a:r>
              <a:rPr lang="en-GB" sz="2400" dirty="0" err="1" smtClean="0"/>
              <a:t>ish</a:t>
            </a:r>
            <a:r>
              <a:rPr lang="en-GB" sz="2400" dirty="0" smtClean="0"/>
              <a:t>) loosely coupled batch jobs</a:t>
            </a:r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31875" y="1700213"/>
            <a:ext cx="7689850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Introduction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CCPN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NMR data and software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WMS Workflow Management System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Implementation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Status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309563"/>
            <a:ext cx="87788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Workflow Management Goals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3063" y="1052513"/>
            <a:ext cx="8447087" cy="5689600"/>
          </a:xfrm>
          <a:prstGeom prst="rect">
            <a:avLst/>
          </a:prstGeom>
        </p:spPr>
        <p:txBody>
          <a:bodyPr/>
          <a:lstStyle/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Standardized interface to </a:t>
            </a:r>
            <a:r>
              <a:rPr lang="en-GB" sz="2800" kern="0" dirty="0" err="1">
                <a:solidFill>
                  <a:srgbClr val="000000"/>
                </a:solidFill>
                <a:latin typeface="+mn-lt"/>
                <a:cs typeface="+mn-cs"/>
              </a:rPr>
              <a:t>WeNMR</a:t>
            </a: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 portals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Application-independent data selection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Standardized task submission and result gathering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Submit to multiple programs from single task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High-quality modern interface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Easy to modify and customize </a:t>
            </a:r>
            <a:r>
              <a:rPr lang="en-GB" sz="2400" kern="0" dirty="0" smtClean="0">
                <a:solidFill>
                  <a:srgbClr val="000000"/>
                </a:solidFill>
                <a:latin typeface="+mn-lt"/>
                <a:cs typeface="+mn-cs"/>
              </a:rPr>
              <a:t>calculation protocols</a:t>
            </a:r>
            <a:endParaRPr lang="en-GB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Seamless, invisible data flow</a:t>
            </a:r>
            <a:endParaRPr lang="en-GB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Automatic conversion to/from program-specific formats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Start and end on precisely defined CCPN data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Combine tasks into workflows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Data Management Goals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3063" y="1195388"/>
            <a:ext cx="8447087" cy="5689600"/>
          </a:xfrm>
          <a:prstGeom prst="rect">
            <a:avLst/>
          </a:prstGeom>
        </p:spPr>
        <p:txBody>
          <a:bodyPr/>
          <a:lstStyle/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Central data store, with access control</a:t>
            </a:r>
          </a:p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Track jobs and data flow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NMR analysis is rarely linear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Alternative jobs from single starting point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Run – modify – re-run 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kern="0" dirty="0">
                <a:solidFill>
                  <a:srgbClr val="000000"/>
                </a:solidFill>
                <a:latin typeface="+mn-lt"/>
                <a:cs typeface="+mn-cs"/>
              </a:rPr>
              <a:t>Identified as desirable also for management of non-Grid data</a:t>
            </a:r>
          </a:p>
          <a:p>
            <a:pPr marL="798513" lvl="1" indent="-341313" eaLnBrk="0" hangingPunct="0">
              <a:lnSpc>
                <a:spcPct val="9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Group/department data store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0" y="87313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Calibri" pitchFamily="34" charset="0"/>
              </a:rPr>
              <a:t>WMS – End User Local Platform</a:t>
            </a:r>
            <a:endParaRPr lang="it-IT" sz="3200" dirty="0">
              <a:latin typeface="Calibri" pitchFamily="34" charset="0"/>
            </a:endParaRPr>
          </a:p>
        </p:txBody>
      </p:sp>
      <p:pic>
        <p:nvPicPr>
          <p:cNvPr id="23555" name="Picture 10" descr="PipelineIntegrati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650" y="908050"/>
            <a:ext cx="3735388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044575"/>
            <a:ext cx="5148263" cy="504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marL="735013" indent="-277813"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35063" indent="-220663"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WMS is a web-based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end </a:t>
            </a:r>
            <a:b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user platform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for accessing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/>
            </a:r>
            <a:b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web-based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services and executing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workflows</a:t>
            </a: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endParaRPr lang="en-GB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Verdana"/>
            </a:endParaRP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Development of the </a:t>
            </a:r>
            <a:b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Extend-NMR project</a:t>
            </a: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defRPr/>
            </a:pPr>
            <a:endParaRPr lang="en-GB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Verdana"/>
            </a:endParaRP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Accesses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services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through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adaptor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modules</a:t>
            </a: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endParaRPr lang="en-GB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Verdana"/>
            </a:endParaRPr>
          </a:p>
          <a:p>
            <a:pPr marL="457200" lvl="1" indent="-4572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Arial" pitchFamily="34" charset="0"/>
              <a:buChar char="●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Also direct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access from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desktop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CcpNmr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Verdana"/>
              </a:rPr>
              <a:t> Analysis</a:t>
            </a:r>
          </a:p>
          <a:p>
            <a:pPr lvl="2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defRPr/>
            </a:pP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Verdana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SzPct val="45000"/>
              <a:defRPr/>
            </a:pP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Verdana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SzPct val="45000"/>
              <a:defRPr/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Verdana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31875" y="1700213"/>
            <a:ext cx="7324725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Introduction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CCPN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NMR data and software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WMS Workflow Management System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 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Implementation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Status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309563"/>
            <a:ext cx="87788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AutoShape 19"/>
          <p:cNvCxnSpPr>
            <a:cxnSpLocks noChangeShapeType="1"/>
            <a:stCxn id="55" idx="2"/>
            <a:endCxn id="57" idx="3"/>
          </p:cNvCxnSpPr>
          <p:nvPr/>
        </p:nvCxnSpPr>
        <p:spPr bwMode="auto">
          <a:xfrm flipH="1" flipV="1">
            <a:off x="2231232" y="3609020"/>
            <a:ext cx="540568" cy="1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2825725" y="1269702"/>
            <a:ext cx="2016224" cy="719138"/>
          </a:xfrm>
          <a:prstGeom prst="rect">
            <a:avLst/>
          </a:prstGeom>
          <a:solidFill>
            <a:srgbClr val="B0DD7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Bioinformatics w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eb 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ervices</a:t>
            </a:r>
            <a:endParaRPr lang="en-GB"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tabLst>
                <a:tab pos="723900" algn="l"/>
                <a:tab pos="1447800" algn="l"/>
              </a:tabLst>
              <a:defRPr/>
            </a:pPr>
            <a:endParaRPr lang="en-GB" sz="2000" dirty="0">
              <a:solidFill>
                <a:srgbClr val="00008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54" name="AutoShape 8"/>
          <p:cNvCxnSpPr>
            <a:cxnSpLocks noChangeShapeType="1"/>
            <a:stCxn id="55" idx="0"/>
            <a:endCxn id="53" idx="2"/>
          </p:cNvCxnSpPr>
          <p:nvPr/>
        </p:nvCxnSpPr>
        <p:spPr bwMode="auto">
          <a:xfrm flipH="1" flipV="1">
            <a:off x="3833837" y="1988840"/>
            <a:ext cx="1" cy="98994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2771800" y="2978783"/>
            <a:ext cx="2124075" cy="1260475"/>
          </a:xfrm>
          <a:prstGeom prst="ellipse">
            <a:avLst/>
          </a:prstGeom>
          <a:solidFill>
            <a:srgbClr val="FF99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Taverna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Remote Execution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Server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251520" y="1280071"/>
            <a:ext cx="1728192" cy="1284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Web Client</a:t>
            </a:r>
            <a:endParaRPr lang="en-GB"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Standardised interface</a:t>
            </a:r>
            <a:b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(Java / GWT)</a:t>
            </a:r>
            <a:endParaRPr lang="en-GB" sz="2000" i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35496" y="3193963"/>
            <a:ext cx="2195736" cy="830114"/>
          </a:xfrm>
          <a:prstGeom prst="rect">
            <a:avLst/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Server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(Java /Hibernate)</a:t>
            </a:r>
            <a:endParaRPr lang="en-GB" sz="2000" i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auto">
          <a:xfrm>
            <a:off x="467544" y="3924598"/>
            <a:ext cx="1296143" cy="944562"/>
          </a:xfrm>
          <a:prstGeom prst="can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Database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GB" sz="2000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Postgres</a:t>
            </a: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n-GB" sz="2000" i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stCxn id="57" idx="0"/>
            <a:endCxn id="56" idx="2"/>
          </p:cNvCxnSpPr>
          <p:nvPr/>
        </p:nvCxnSpPr>
        <p:spPr>
          <a:xfrm flipH="1" flipV="1">
            <a:off x="1115616" y="2564904"/>
            <a:ext cx="17748" cy="62905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6066420" y="5157192"/>
            <a:ext cx="230425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CcpNmr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Analysis</a:t>
            </a:r>
            <a:endParaRPr lang="en-GB" sz="2000" b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Desktop</a:t>
            </a: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(Python )</a:t>
            </a:r>
            <a:endParaRPr lang="en-GB" sz="2000" i="1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80000" flipV="1">
            <a:off x="6732240" y="3609020"/>
            <a:ext cx="576064" cy="3600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29"/>
          <p:cNvGrpSpPr/>
          <p:nvPr/>
        </p:nvGrpSpPr>
        <p:grpSpPr>
          <a:xfrm>
            <a:off x="7308304" y="2636912"/>
            <a:ext cx="1800200" cy="1944216"/>
            <a:chOff x="10116616" y="3933056"/>
            <a:chExt cx="1800200" cy="1944216"/>
          </a:xfrm>
        </p:grpSpPr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10116616" y="3933056"/>
              <a:ext cx="1800200" cy="1944216"/>
            </a:xfrm>
            <a:prstGeom prst="rect">
              <a:avLst/>
            </a:prstGeom>
            <a:solidFill>
              <a:srgbClr val="D2D2F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tabLst>
                  <a:tab pos="723900" algn="l"/>
                </a:tabLst>
                <a:defRPr/>
              </a:pPr>
              <a:r>
                <a:rPr lang="en-GB" sz="2000" i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Program files</a:t>
              </a:r>
            </a:p>
            <a:p>
              <a:pPr algn="ctr">
                <a:spcBef>
                  <a:spcPts val="1200"/>
                </a:spcBef>
                <a:spcAft>
                  <a:spcPts val="600"/>
                </a:spcAft>
                <a:tabLst>
                  <a:tab pos="723900" algn="l"/>
                </a:tabLst>
                <a:defRPr/>
              </a:pPr>
              <a:endParaRPr lang="en-GB" sz="2000" i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  <a:p>
              <a:pPr algn="ctr">
                <a:spcBef>
                  <a:spcPts val="1200"/>
                </a:spcBef>
                <a:spcAft>
                  <a:spcPts val="600"/>
                </a:spcAft>
                <a:tabLst>
                  <a:tab pos="723900" algn="l"/>
                </a:tabLst>
                <a:defRPr/>
              </a:pPr>
              <a:endParaRPr lang="en-GB" sz="2000" i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  <a:p>
              <a:pPr algn="ctr">
                <a:tabLst>
                  <a:tab pos="723900" algn="l"/>
                </a:tabLst>
                <a:defRPr/>
              </a:pPr>
              <a:r>
                <a:rPr lang="en-GB" sz="2000" i="1" dirty="0" smtClean="0">
                  <a:solidFill>
                    <a:schemeClr val="tx1"/>
                  </a:solidFill>
                  <a:latin typeface="Arial" pitchFamily="34" charset="0"/>
                  <a:ea typeface="ＭＳ Ｐゴシック" charset="0"/>
                  <a:cs typeface="Arial" pitchFamily="34" charset="0"/>
                </a:rPr>
                <a:t>CCPN data</a:t>
              </a:r>
              <a:endParaRPr lang="en-GB" sz="2000" i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116616" y="4551221"/>
              <a:ext cx="18002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Adapter</a:t>
              </a:r>
              <a:br>
                <a:rPr lang="en-GB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20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(Python)</a:t>
              </a:r>
              <a:endParaRPr lang="en-GB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28592" y="1268760"/>
            <a:ext cx="3779912" cy="707886"/>
            <a:chOff x="5364088" y="1644769"/>
            <a:chExt cx="3779912" cy="707886"/>
          </a:xfrm>
        </p:grpSpPr>
        <p:sp>
          <p:nvSpPr>
            <p:cNvPr id="70" name="TextBox 69"/>
            <p:cNvSpPr txBox="1"/>
            <p:nvPr/>
          </p:nvSpPr>
          <p:spPr>
            <a:xfrm>
              <a:off x="7236296" y="1644769"/>
              <a:ext cx="1907704" cy="707886"/>
            </a:xfrm>
            <a:prstGeom prst="rect">
              <a:avLst/>
            </a:prstGeom>
            <a:solidFill>
              <a:srgbClr val="B0DD7F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Local installation</a:t>
              </a: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64088" y="1644769"/>
              <a:ext cx="1872208" cy="707886"/>
            </a:xfrm>
            <a:prstGeom prst="rect">
              <a:avLst/>
            </a:prstGeom>
            <a:solidFill>
              <a:srgbClr val="B0DD7F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WeNMR</a:t>
              </a:r>
              <a:r>
                <a:rPr lang="en-GB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web portals</a:t>
              </a: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7" name="Straight Arrow Connector 66"/>
          <p:cNvCxnSpPr>
            <a:endCxn id="63" idx="0"/>
          </p:cNvCxnSpPr>
          <p:nvPr/>
        </p:nvCxnSpPr>
        <p:spPr>
          <a:xfrm flipH="1">
            <a:off x="6048164" y="1988840"/>
            <a:ext cx="1116124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2" idx="0"/>
          </p:cNvCxnSpPr>
          <p:nvPr/>
        </p:nvCxnSpPr>
        <p:spPr>
          <a:xfrm flipH="1" flipV="1">
            <a:off x="7236296" y="1988840"/>
            <a:ext cx="972108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5364088" y="2636912"/>
            <a:ext cx="1368152" cy="1584176"/>
          </a:xfrm>
          <a:prstGeom prst="rect">
            <a:avLst/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723900" algn="l"/>
              </a:tabLst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Web Service </a:t>
            </a:r>
            <a:r>
              <a:rPr lang="en-GB" sz="2000" b="1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rapper </a:t>
            </a:r>
            <a:r>
              <a:rPr lang="en-GB" sz="2000" i="1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(Java / CGI)</a:t>
            </a:r>
            <a:endParaRPr lang="en-GB" sz="2000" i="1" dirty="0">
              <a:solidFill>
                <a:schemeClr val="tx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4736" y="4221088"/>
            <a:ext cx="9268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WSDL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Elbow Connector 32"/>
          <p:cNvCxnSpPr>
            <a:stCxn id="55" idx="6"/>
            <a:endCxn id="26" idx="1"/>
          </p:cNvCxnSpPr>
          <p:nvPr/>
        </p:nvCxnSpPr>
        <p:spPr bwMode="auto">
          <a:xfrm>
            <a:off x="4895875" y="3609021"/>
            <a:ext cx="688861" cy="812122"/>
          </a:xfrm>
          <a:prstGeom prst="bentConnector3">
            <a:avLst>
              <a:gd name="adj1" fmla="val 41267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41" name="Straight Arrow Connector 40"/>
          <p:cNvCxnSpPr>
            <a:stCxn id="60" idx="0"/>
          </p:cNvCxnSpPr>
          <p:nvPr/>
        </p:nvCxnSpPr>
        <p:spPr bwMode="auto">
          <a:xfrm flipH="1" flipV="1">
            <a:off x="6732240" y="4221088"/>
            <a:ext cx="486308" cy="9361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43" name="Straight Arrow Connector 42"/>
          <p:cNvCxnSpPr>
            <a:stCxn id="60" idx="0"/>
            <a:endCxn id="72" idx="2"/>
          </p:cNvCxnSpPr>
          <p:nvPr/>
        </p:nvCxnSpPr>
        <p:spPr bwMode="auto">
          <a:xfrm flipV="1">
            <a:off x="7218548" y="4581128"/>
            <a:ext cx="989856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82" name="Shape 81"/>
          <p:cNvCxnSpPr>
            <a:stCxn id="26" idx="2"/>
            <a:endCxn id="57" idx="3"/>
          </p:cNvCxnSpPr>
          <p:nvPr/>
        </p:nvCxnSpPr>
        <p:spPr bwMode="auto">
          <a:xfrm rot="5400000" flipH="1">
            <a:off x="3633610" y="2206643"/>
            <a:ext cx="1012178" cy="3816933"/>
          </a:xfrm>
          <a:prstGeom prst="bentConnector4">
            <a:avLst>
              <a:gd name="adj1" fmla="val -29717"/>
              <a:gd name="adj2" fmla="val 93266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37" name="Title 1"/>
          <p:cNvSpPr txBox="1">
            <a:spLocks/>
          </p:cNvSpPr>
          <p:nvPr/>
        </p:nvSpPr>
        <p:spPr bwMode="auto">
          <a:xfrm>
            <a:off x="0" y="87313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WMS – Architecture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31875" y="1700213"/>
            <a:ext cx="7324725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Introduction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CCPN and </a:t>
            </a:r>
            <a:r>
              <a:rPr lang="en-US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NMR data and software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WMS Workflow Management System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Implementation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Status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309563"/>
            <a:ext cx="87788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Data handling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9850"/>
            <a:ext cx="914400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Data sets are large (XML 100’s of Mb)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Thin summary sent to client for selection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Data kept on server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Standard CCPN data storage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Task data in separate package (</a:t>
            </a:r>
            <a:r>
              <a:rPr lang="en-GB" sz="2400" dirty="0" err="1" smtClean="0"/>
              <a:t>NmrCalc</a:t>
            </a:r>
            <a:r>
              <a:rPr lang="en-GB" sz="2400" dirty="0" smtClean="0"/>
              <a:t>)</a:t>
            </a:r>
            <a:endParaRPr lang="en-GB" dirty="0" smtClean="0"/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Transferred as tarred, zipped CCPN data sets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Hidden ports. 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Transfer one zipped data bundle, one JSON parameter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44450"/>
            <a:ext cx="91440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dirty="0">
                <a:solidFill>
                  <a:srgbClr val="FFFFFF"/>
                </a:solidFill>
                <a:latin typeface="+mj-lt"/>
              </a:rPr>
              <a:t>Data Flow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372225" y="1124744"/>
            <a:ext cx="1654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  <a:defRPr/>
            </a:pPr>
            <a:r>
              <a:rPr lang="en-GB" b="1" u="sng" dirty="0">
                <a:solidFill>
                  <a:schemeClr val="tx1"/>
                </a:solidFill>
                <a:latin typeface="+mn-lt"/>
              </a:rPr>
              <a:t>Protocol specification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516215" y="2420144"/>
            <a:ext cx="2446809" cy="935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spcAft>
                <a:spcPts val="60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Parameter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definitions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  <a:latin typeface="+mn-lt"/>
              </a:rPr>
              <a:t>NmrCalc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 : Program</a:t>
            </a:r>
            <a:br>
              <a:rPr lang="en-GB" dirty="0" smtClean="0">
                <a:solidFill>
                  <a:schemeClr val="tx1"/>
                </a:solidFill>
                <a:latin typeface="+mn-lt"/>
              </a:rPr>
            </a:br>
            <a:r>
              <a:rPr lang="en-GB" dirty="0" smtClean="0">
                <a:solidFill>
                  <a:schemeClr val="tx1"/>
                </a:solidFill>
                <a:latin typeface="+mn-lt"/>
              </a:rPr>
              <a:t>map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7035800" y="1593057"/>
            <a:ext cx="1568450" cy="6381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User Interface</a:t>
            </a:r>
            <a:r>
              <a:rPr lang="en-GB" dirty="0">
                <a:solidFill>
                  <a:schemeClr val="tx1"/>
                </a:solidFill>
                <a:latin typeface="+mn-lt"/>
              </a:rPr>
              <a:t/>
            </a:r>
            <a:br>
              <a:rPr lang="en-GB" dirty="0">
                <a:solidFill>
                  <a:schemeClr val="tx1"/>
                </a:solidFill>
                <a:latin typeface="+mn-lt"/>
              </a:rPr>
            </a:br>
            <a:r>
              <a:rPr lang="en-GB" dirty="0">
                <a:solidFill>
                  <a:schemeClr val="tx1"/>
                </a:solidFill>
                <a:latin typeface="+mn-lt"/>
              </a:rPr>
              <a:t>Specification</a:t>
            </a:r>
          </a:p>
          <a:p>
            <a:pPr>
              <a:tabLst>
                <a:tab pos="723900" algn="l"/>
                <a:tab pos="1447800" algn="l"/>
              </a:tabLst>
              <a:defRPr/>
            </a:pP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729163" y="1555701"/>
            <a:ext cx="1525587" cy="363537"/>
          </a:xfrm>
          <a:prstGeom prst="rect">
            <a:avLst/>
          </a:prstGeom>
          <a:noFill/>
          <a:ln w="9525">
            <a:solidFill>
              <a:srgbClr val="2D7115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  <a:defRPr/>
            </a:pPr>
            <a:r>
              <a:rPr lang="en-GB" b="1">
                <a:solidFill>
                  <a:srgbClr val="2D7115"/>
                </a:solidFill>
                <a:latin typeface="+mn-lt"/>
              </a:rPr>
              <a:t>UI generator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860007" y="1926406"/>
            <a:ext cx="792163" cy="6477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Client</a:t>
            </a:r>
            <a:br>
              <a:rPr lang="en-GB" dirty="0">
                <a:solidFill>
                  <a:srgbClr val="000000"/>
                </a:solidFill>
                <a:latin typeface="+mn-lt"/>
              </a:rPr>
            </a:br>
            <a:r>
              <a:rPr lang="en-GB" dirty="0">
                <a:solidFill>
                  <a:srgbClr val="000000"/>
                </a:solidFill>
                <a:latin typeface="+mn-lt"/>
              </a:rPr>
              <a:t>UI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851598" y="4400451"/>
            <a:ext cx="808980" cy="3635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TASK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563888" y="2564904"/>
            <a:ext cx="1872208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tabLst>
                <a:tab pos="723900" algn="l"/>
              </a:tabLst>
              <a:defRPr/>
            </a:pPr>
            <a:r>
              <a:rPr lang="en-GB" i="1" dirty="0" smtClean="0">
                <a:solidFill>
                  <a:srgbClr val="000000"/>
                </a:solidFill>
                <a:latin typeface="+mn-lt"/>
              </a:rPr>
              <a:t>Data     selection</a:t>
            </a:r>
            <a:endParaRPr lang="en-GB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716463" y="3716610"/>
            <a:ext cx="1511300" cy="1800125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spcAft>
                <a:spcPts val="600"/>
              </a:spcAft>
              <a:tabLst>
                <a:tab pos="723900" algn="l"/>
              </a:tabLst>
              <a:defRPr/>
            </a:pPr>
            <a:r>
              <a:rPr lang="en-GB" b="1" u="sng" dirty="0" err="1">
                <a:solidFill>
                  <a:srgbClr val="FF0000"/>
                </a:solidFill>
                <a:latin typeface="+mn-lt"/>
              </a:rPr>
              <a:t>NmrCalc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algn="ctr">
              <a:spcAft>
                <a:spcPts val="600"/>
              </a:spcAft>
              <a:tabLst>
                <a:tab pos="723900" algn="l"/>
              </a:tabLst>
              <a:defRPr/>
            </a:pPr>
            <a:r>
              <a:rPr lang="en-GB" dirty="0">
                <a:solidFill>
                  <a:srgbClr val="FF0000"/>
                </a:solidFill>
                <a:latin typeface="+mn-lt"/>
              </a:rPr>
              <a:t>Parameters</a:t>
            </a:r>
          </a:p>
          <a:p>
            <a:pPr algn="ctr">
              <a:spcAft>
                <a:spcPts val="600"/>
              </a:spcAft>
              <a:tabLst>
                <a:tab pos="723900" algn="l"/>
              </a:tabLst>
              <a:defRPr/>
            </a:pPr>
            <a:r>
              <a:rPr lang="en-GB" dirty="0">
                <a:solidFill>
                  <a:srgbClr val="FF0000"/>
                </a:solidFill>
                <a:latin typeface="+mn-lt"/>
              </a:rPr>
              <a:t>Data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+mn-lt"/>
              </a:rPr>
              <a:t>Generated</a:t>
            </a:r>
            <a:br>
              <a:rPr lang="en-GB" i="1" dirty="0">
                <a:solidFill>
                  <a:srgbClr val="000000"/>
                </a:solidFill>
                <a:latin typeface="+mn-lt"/>
              </a:rPr>
            </a:br>
            <a:r>
              <a:rPr lang="en-GB" i="1" dirty="0">
                <a:solidFill>
                  <a:srgbClr val="000000"/>
                </a:solidFill>
                <a:latin typeface="+mn-lt"/>
              </a:rPr>
              <a:t>from selection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331913" y="4400451"/>
            <a:ext cx="993775" cy="36353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</a:tabLst>
              <a:defRPr/>
            </a:pPr>
            <a:r>
              <a:rPr lang="en-GB" b="1">
                <a:solidFill>
                  <a:srgbClr val="2D7115"/>
                </a:solidFill>
                <a:latin typeface="+mn-lt"/>
              </a:rPr>
              <a:t>Launch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163" y="4125813"/>
            <a:ext cx="1255712" cy="9128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tabLst>
                <a:tab pos="723900" algn="l"/>
              </a:tabLst>
              <a:defRPr/>
            </a:pPr>
            <a:r>
              <a:rPr lang="en-GB">
                <a:solidFill>
                  <a:srgbClr val="000000"/>
                </a:solidFill>
                <a:latin typeface="+mn-lt"/>
              </a:rPr>
              <a:t>GRID /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>
                <a:solidFill>
                  <a:srgbClr val="000000"/>
                </a:solidFill>
                <a:latin typeface="+mn-lt"/>
              </a:rPr>
              <a:t>LOCAL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>
                <a:solidFill>
                  <a:srgbClr val="000000"/>
                </a:solidFill>
                <a:latin typeface="+mn-lt"/>
              </a:rPr>
              <a:t>calculation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2215170" y="3141563"/>
            <a:ext cx="1257300" cy="638175"/>
          </a:xfrm>
          <a:prstGeom prst="rect">
            <a:avLst/>
          </a:prstGeom>
          <a:noFill/>
          <a:ln w="9525">
            <a:solidFill>
              <a:srgbClr val="2D7115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tabLst>
                <a:tab pos="723900" algn="l"/>
              </a:tabLst>
              <a:defRPr/>
            </a:pPr>
            <a:r>
              <a:rPr lang="en-GB" b="1" dirty="0">
                <a:solidFill>
                  <a:srgbClr val="2D7115"/>
                </a:solidFill>
                <a:latin typeface="+mn-lt"/>
              </a:rPr>
              <a:t>Input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 b="1" dirty="0">
                <a:solidFill>
                  <a:srgbClr val="2D7115"/>
                </a:solidFill>
                <a:latin typeface="+mn-lt"/>
              </a:rPr>
              <a:t>Converter</a:t>
            </a: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2215170" y="5383113"/>
            <a:ext cx="1257300" cy="638175"/>
          </a:xfrm>
          <a:prstGeom prst="rect">
            <a:avLst/>
          </a:prstGeom>
          <a:noFill/>
          <a:ln w="9525">
            <a:solidFill>
              <a:srgbClr val="2D7115"/>
            </a:solidFill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tabLst>
                <a:tab pos="723900" algn="l"/>
              </a:tabLst>
              <a:defRPr/>
            </a:pPr>
            <a:r>
              <a:rPr lang="en-GB" b="1" dirty="0">
                <a:solidFill>
                  <a:srgbClr val="2D7115"/>
                </a:solidFill>
                <a:latin typeface="+mn-lt"/>
              </a:rPr>
              <a:t>Output</a:t>
            </a:r>
          </a:p>
          <a:p>
            <a:pPr algn="ctr">
              <a:tabLst>
                <a:tab pos="723900" algn="l"/>
              </a:tabLst>
              <a:defRPr/>
            </a:pPr>
            <a:r>
              <a:rPr lang="en-GB" b="1" dirty="0">
                <a:solidFill>
                  <a:srgbClr val="2D7115"/>
                </a:solidFill>
                <a:latin typeface="+mn-lt"/>
              </a:rPr>
              <a:t>Converter</a:t>
            </a: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6444208" y="1124744"/>
            <a:ext cx="2591842" cy="2303264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3570" name="Curved Down Arrow 24"/>
          <p:cNvSpPr>
            <a:spLocks noChangeArrowheads="1"/>
          </p:cNvSpPr>
          <p:nvPr/>
        </p:nvSpPr>
        <p:spPr bwMode="auto">
          <a:xfrm flipH="1">
            <a:off x="4643438" y="1987501"/>
            <a:ext cx="1656754" cy="433387"/>
          </a:xfrm>
          <a:prstGeom prst="curvedDownArrow">
            <a:avLst>
              <a:gd name="adj1" fmla="val 24894"/>
              <a:gd name="adj2" fmla="val 49816"/>
              <a:gd name="adj3" fmla="val 25000"/>
            </a:avLst>
          </a:prstGeom>
          <a:solidFill>
            <a:srgbClr val="FFFF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5137" y="1123504"/>
            <a:ext cx="2506663" cy="1081360"/>
            <a:chOff x="120650" y="979489"/>
            <a:chExt cx="2506663" cy="1081360"/>
          </a:xfrm>
        </p:grpSpPr>
        <p:sp>
          <p:nvSpPr>
            <p:cNvPr id="23569" name="Rectangle 21"/>
            <p:cNvSpPr>
              <a:spLocks noChangeArrowheads="1"/>
            </p:cNvSpPr>
            <p:nvPr/>
          </p:nvSpPr>
          <p:spPr bwMode="auto">
            <a:xfrm>
              <a:off x="120650" y="979489"/>
              <a:ext cx="2506663" cy="10813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GB" dirty="0" smtClean="0">
                  <a:solidFill>
                    <a:srgbClr val="000000"/>
                  </a:solidFill>
                  <a:latin typeface="+mn-lt"/>
                </a:rPr>
                <a:t>Generation</a:t>
              </a:r>
              <a:endParaRPr lang="en-GB" dirty="0">
                <a:solidFill>
                  <a:srgbClr val="000000"/>
                </a:solidFill>
                <a:latin typeface="+mn-lt"/>
              </a:endParaRPr>
            </a:p>
            <a:p>
              <a:pPr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GB" dirty="0">
                  <a:solidFill>
                    <a:srgbClr val="000000"/>
                  </a:solidFill>
                  <a:latin typeface="+mn-lt"/>
                </a:rPr>
                <a:t/>
              </a:r>
              <a:br>
                <a:rPr lang="en-GB" dirty="0">
                  <a:solidFill>
                    <a:srgbClr val="000000"/>
                  </a:solidFill>
                  <a:latin typeface="+mn-lt"/>
                </a:rPr>
              </a:br>
              <a:r>
                <a:rPr lang="en-GB" dirty="0">
                  <a:solidFill>
                    <a:srgbClr val="000000"/>
                  </a:solidFill>
                  <a:latin typeface="+mn-lt"/>
                </a:rPr>
                <a:t>Data Flow</a:t>
              </a:r>
            </a:p>
          </p:txBody>
        </p:sp>
        <p:sp>
          <p:nvSpPr>
            <p:cNvPr id="23571" name="Curved Down Arrow 25"/>
            <p:cNvSpPr>
              <a:spLocks noChangeArrowheads="1"/>
            </p:cNvSpPr>
            <p:nvPr/>
          </p:nvSpPr>
          <p:spPr bwMode="auto">
            <a:xfrm>
              <a:off x="1474788" y="1052736"/>
              <a:ext cx="1081087" cy="287338"/>
            </a:xfrm>
            <a:prstGeom prst="curvedDownArrow">
              <a:avLst>
                <a:gd name="adj1" fmla="val 25083"/>
                <a:gd name="adj2" fmla="val 50166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Curved Down Arrow 26"/>
            <p:cNvSpPr/>
            <p:nvPr/>
          </p:nvSpPr>
          <p:spPr bwMode="auto">
            <a:xfrm>
              <a:off x="1474788" y="1625824"/>
              <a:ext cx="1081087" cy="288925"/>
            </a:xfrm>
            <a:prstGeom prst="curvedDownArrow">
              <a:avLst/>
            </a:prstGeom>
            <a:solidFill>
              <a:schemeClr val="accent5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28" name="Down Arrow 27"/>
          <p:cNvSpPr/>
          <p:nvPr/>
        </p:nvSpPr>
        <p:spPr bwMode="auto">
          <a:xfrm>
            <a:off x="4076192" y="2636912"/>
            <a:ext cx="359792" cy="1728192"/>
          </a:xfrm>
          <a:prstGeom prst="downArrow">
            <a:avLst/>
          </a:prstGeom>
          <a:solidFill>
            <a:schemeClr val="accent5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+mn-lt"/>
            </a:endParaRPr>
          </a:p>
        </p:txBody>
      </p:sp>
      <p:sp>
        <p:nvSpPr>
          <p:cNvPr id="29" name="Curved Down Arrow 28"/>
          <p:cNvSpPr/>
          <p:nvPr/>
        </p:nvSpPr>
        <p:spPr bwMode="auto">
          <a:xfrm flipH="1">
            <a:off x="1691679" y="3862288"/>
            <a:ext cx="2118203" cy="503238"/>
          </a:xfrm>
          <a:prstGeom prst="curvedDownArrow">
            <a:avLst/>
          </a:prstGeom>
          <a:solidFill>
            <a:schemeClr val="accent5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+mn-lt"/>
            </a:endParaRPr>
          </a:p>
        </p:txBody>
      </p:sp>
      <p:sp>
        <p:nvSpPr>
          <p:cNvPr id="31" name="Curved Up Arrow 30"/>
          <p:cNvSpPr/>
          <p:nvPr/>
        </p:nvSpPr>
        <p:spPr bwMode="auto">
          <a:xfrm>
            <a:off x="1793874" y="4797326"/>
            <a:ext cx="2130053" cy="504825"/>
          </a:xfrm>
          <a:prstGeom prst="curvedUpArrow">
            <a:avLst/>
          </a:prstGeom>
          <a:solidFill>
            <a:schemeClr val="accent5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Protocol and interface specification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Multiple interfaces, different programs and protocols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Group and user specific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User and program interfaces abstracted out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Driven by specification file</a:t>
            </a:r>
          </a:p>
          <a:p>
            <a:pPr marL="34131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Custom-made widget for each data type </a:t>
            </a:r>
          </a:p>
          <a:p>
            <a:pPr marL="754063" lvl="2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structures, peak lists, shift lists …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Layout specification as part of protocol specification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Layout editor planned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Scaled back due to developer illness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WMS  Protocol Edit</a:t>
            </a:r>
          </a:p>
        </p:txBody>
      </p:sp>
      <p:pic>
        <p:nvPicPr>
          <p:cNvPr id="37891" name="Picture 4" descr="WmsProtocolEdi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4438" y="5876925"/>
            <a:ext cx="45608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View / edit protocol specification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WMS Constraints select</a:t>
            </a:r>
          </a:p>
        </p:txBody>
      </p:sp>
      <p:pic>
        <p:nvPicPr>
          <p:cNvPr id="35843" name="Picture 4" descr="WmsConstraintWidg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1725"/>
            <a:ext cx="914400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WMS Peaklist Select</a:t>
            </a:r>
          </a:p>
        </p:txBody>
      </p:sp>
      <p:pic>
        <p:nvPicPr>
          <p:cNvPr id="36867" name="Picture 4" descr="WmsPeaskWidge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Interface Implementation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Requirements analysis emphasized modern toolset, drag-and-drop, …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Hence choice of GWT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smtClean="0"/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Fast, customizable interface generation</a:t>
            </a:r>
            <a:br>
              <a:rPr lang="en-GB" sz="2800" smtClean="0"/>
            </a:br>
            <a:r>
              <a:rPr lang="en-GB" sz="2800" smtClean="0"/>
              <a:t>proved more important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Browser interface is a single, complex HTML page with varying content.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smtClean="0"/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GWT less useful in practice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smtClean="0"/>
              <a:t>Simpler system might have been preferable</a:t>
            </a:r>
            <a:endParaRPr lang="en-GB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Taverna</a:t>
            </a:r>
            <a:endParaRPr lang="en-GB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3950"/>
            <a:ext cx="9144000" cy="5689600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Intention was full integration with </a:t>
            </a:r>
            <a:r>
              <a:rPr lang="en-GB" sz="2800" dirty="0" err="1" smtClean="0"/>
              <a:t>Taverna</a:t>
            </a:r>
            <a:endParaRPr lang="en-GB" sz="2800" dirty="0" smtClean="0"/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Generate workflow specifications with SCUFL2 API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u="sng" dirty="0" smtClean="0"/>
              <a:t>But</a:t>
            </a:r>
            <a:r>
              <a:rPr lang="en-GB" sz="2400" i="1" dirty="0" smtClean="0"/>
              <a:t> </a:t>
            </a:r>
            <a:r>
              <a:rPr lang="en-GB" sz="2400" dirty="0" smtClean="0"/>
              <a:t>SCUFL2 API not ready and available in practice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/>
              <a:t>Handbuilt</a:t>
            </a:r>
            <a:r>
              <a:rPr lang="en-GB" sz="2800" dirty="0" smtClean="0"/>
              <a:t> workflow manager user for normal tasks</a:t>
            </a: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/>
              <a:t>Taverna</a:t>
            </a:r>
            <a:r>
              <a:rPr lang="en-GB" sz="2800" dirty="0" smtClean="0"/>
              <a:t> used for workflows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Workflows written as t2flow files using </a:t>
            </a:r>
            <a:r>
              <a:rPr lang="en-GB" sz="2400" dirty="0" err="1" smtClean="0"/>
              <a:t>Taverna</a:t>
            </a:r>
            <a:r>
              <a:rPr lang="en-GB" sz="2400" dirty="0" smtClean="0"/>
              <a:t> Workbench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Problems passing complex objects and large binary blocks in </a:t>
            </a:r>
            <a:r>
              <a:rPr lang="en-GB" sz="2800" dirty="0" err="1" smtClean="0"/>
              <a:t>Taverna</a:t>
            </a:r>
            <a:r>
              <a:rPr lang="en-GB" sz="2800" dirty="0" smtClean="0"/>
              <a:t> protocol 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Keep data bundles on server and pass only handle</a:t>
            </a:r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31875" y="1700213"/>
            <a:ext cx="7324725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Introduction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CCPN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NMR data and software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WMS Workflow Management System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Implementation</a:t>
            </a:r>
            <a:endParaRPr lang="en-US" sz="2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Status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309563"/>
            <a:ext cx="87788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Status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9144000" cy="4176713"/>
          </a:xfrm>
        </p:spPr>
        <p:txBody>
          <a:bodyPr/>
          <a:lstStyle/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Prototype for alpha testing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End October project deliverable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Submit four different structure generation tasks to </a:t>
            </a:r>
            <a:r>
              <a:rPr lang="en-GB" sz="2800" dirty="0" err="1" smtClean="0"/>
              <a:t>WeNMR</a:t>
            </a:r>
            <a:r>
              <a:rPr lang="en-GB" sz="2800" dirty="0" smtClean="0"/>
              <a:t> portals from a single input selection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Validation task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Separate facility for </a:t>
            </a:r>
            <a:r>
              <a:rPr lang="en-GB" sz="2800" dirty="0" err="1" smtClean="0"/>
              <a:t>Taverna</a:t>
            </a:r>
            <a:r>
              <a:rPr lang="en-GB" sz="2800" dirty="0" smtClean="0"/>
              <a:t> Workflows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Lost most of a man-year (out of three) </a:t>
            </a:r>
            <a:br>
              <a:rPr lang="en-GB" sz="2800" dirty="0" smtClean="0"/>
            </a:br>
            <a:r>
              <a:rPr lang="en-GB" sz="2800" dirty="0" smtClean="0"/>
              <a:t>due to lead developer illness.</a:t>
            </a:r>
            <a:endParaRPr lang="en-GB" sz="2400" dirty="0" smtClean="0"/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741363" lvl="1" indent="-341313">
              <a:lnSpc>
                <a:spcPct val="83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11188" y="0"/>
            <a:ext cx="777240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Arial" pitchFamily="34" charset="0"/>
              </a:rPr>
              <a:t>CCPN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36513" y="1125538"/>
            <a:ext cx="9001126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indent="-330200"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ollaborative </a:t>
            </a:r>
            <a:r>
              <a:rPr lang="en-GB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omputing </a:t>
            </a:r>
            <a:r>
              <a:rPr lang="en-GB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</a:t>
            </a: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roject for </a:t>
            </a:r>
            <a:r>
              <a:rPr lang="en-GB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</a:t>
            </a: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MR</a:t>
            </a:r>
            <a:b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(Nuclear Magnetic Resonance)</a:t>
            </a:r>
          </a:p>
          <a:p>
            <a:pPr indent="-330200"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Funded by BBSRC since 1999</a:t>
            </a:r>
          </a:p>
          <a:p>
            <a:pPr indent="-330200"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project partner</a:t>
            </a:r>
          </a:p>
          <a:p>
            <a:pPr marL="0" lvl="3" indent="-228600"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1313" indent="-341313">
              <a:lnSpc>
                <a:spcPct val="83000"/>
              </a:lnSpc>
              <a:spcBef>
                <a:spcPts val="1200"/>
              </a:spcBef>
              <a:buClr>
                <a:srgbClr val="0070C0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Goals: </a:t>
            </a:r>
            <a:endParaRPr lang="en-GB" sz="2800" dirty="0"/>
          </a:p>
          <a:p>
            <a:pPr marL="798513" lvl="1" indent="-341313">
              <a:lnSpc>
                <a:spcPct val="83000"/>
              </a:lnSpc>
              <a:spcBef>
                <a:spcPts val="1200"/>
              </a:spcBef>
              <a:buClr>
                <a:srgbClr val="0070C0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Unifying platform for NMR software </a:t>
            </a:r>
          </a:p>
          <a:p>
            <a:pPr marL="798513" lvl="1" indent="-341313">
              <a:lnSpc>
                <a:spcPct val="83000"/>
              </a:lnSpc>
              <a:spcBef>
                <a:spcPts val="1200"/>
              </a:spcBef>
              <a:buClr>
                <a:srgbClr val="0070C0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Community-based, open-source </a:t>
            </a:r>
            <a:b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software development</a:t>
            </a:r>
          </a:p>
          <a:p>
            <a:pPr marL="798513" lvl="1" indent="-341313">
              <a:lnSpc>
                <a:spcPct val="83000"/>
              </a:lnSpc>
              <a:spcBef>
                <a:spcPts val="1200"/>
              </a:spcBef>
              <a:buClr>
                <a:srgbClr val="0070C0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Outreach: meetings and courses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30200" indent="-330200">
              <a:spcBef>
                <a:spcPts val="800"/>
              </a:spcBef>
              <a:buClr>
                <a:srgbClr val="3366FF"/>
              </a:buClr>
              <a:buSzPct val="200000"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1600200" lvl="3" indent="-228600">
              <a:spcBef>
                <a:spcPts val="500"/>
              </a:spcBef>
              <a:buClr>
                <a:srgbClr val="3366FF"/>
              </a:buClr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WMSho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046163"/>
            <a:ext cx="9180513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WMS Home 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WMS  Submit page</a:t>
            </a:r>
          </a:p>
        </p:txBody>
      </p:sp>
      <p:pic>
        <p:nvPicPr>
          <p:cNvPr id="34819" name="Picture 4" descr="WmsDataRu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6375" y="5414963"/>
            <a:ext cx="6396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Submit task or workflow for project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snapshot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565525" y="2906713"/>
            <a:ext cx="2062163" cy="1100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6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END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13463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260350"/>
            <a:ext cx="877887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95288" y="0"/>
            <a:ext cx="8228012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FFFFFF"/>
                </a:solidFill>
              </a:rPr>
              <a:t>NmrCalc</a:t>
            </a:r>
          </a:p>
        </p:txBody>
      </p:sp>
      <p:grpSp>
        <p:nvGrpSpPr>
          <p:cNvPr id="39939" name="Group 6"/>
          <p:cNvGrpSpPr>
            <a:grpSpLocks noChangeAspect="1"/>
          </p:cNvGrpSpPr>
          <p:nvPr/>
        </p:nvGrpSpPr>
        <p:grpSpPr bwMode="auto">
          <a:xfrm>
            <a:off x="0" y="0"/>
            <a:ext cx="9144000" cy="6783388"/>
            <a:chOff x="0" y="0"/>
            <a:chExt cx="5760" cy="4273"/>
          </a:xfrm>
        </p:grpSpPr>
        <p:sp>
          <p:nvSpPr>
            <p:cNvPr id="39940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9941" name="Group 207"/>
            <p:cNvGrpSpPr>
              <a:grpSpLocks/>
            </p:cNvGrpSpPr>
            <p:nvPr/>
          </p:nvGrpSpPr>
          <p:grpSpPr bwMode="auto">
            <a:xfrm>
              <a:off x="0" y="0"/>
              <a:ext cx="5760" cy="4273"/>
              <a:chOff x="0" y="0"/>
              <a:chExt cx="5760" cy="4273"/>
            </a:xfrm>
          </p:grpSpPr>
          <p:sp>
            <p:nvSpPr>
              <p:cNvPr id="4006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Rectangle 8"/>
              <p:cNvSpPr>
                <a:spLocks noChangeArrowheads="1"/>
              </p:cNvSpPr>
              <p:nvPr/>
            </p:nvSpPr>
            <p:spPr bwMode="auto">
              <a:xfrm>
                <a:off x="4114" y="196"/>
                <a:ext cx="784" cy="235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0" name="Line 9"/>
              <p:cNvSpPr>
                <a:spLocks noChangeShapeType="1"/>
              </p:cNvSpPr>
              <p:nvPr/>
            </p:nvSpPr>
            <p:spPr bwMode="auto">
              <a:xfrm>
                <a:off x="4122" y="204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1" name="Line 10"/>
              <p:cNvSpPr>
                <a:spLocks noChangeShapeType="1"/>
              </p:cNvSpPr>
              <p:nvPr/>
            </p:nvSpPr>
            <p:spPr bwMode="auto">
              <a:xfrm>
                <a:off x="4130" y="204"/>
                <a:ext cx="76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2" name="Line 11"/>
              <p:cNvSpPr>
                <a:spLocks noChangeShapeType="1"/>
              </p:cNvSpPr>
              <p:nvPr/>
            </p:nvSpPr>
            <p:spPr bwMode="auto">
              <a:xfrm>
                <a:off x="4114" y="196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3" name="Line 12"/>
              <p:cNvSpPr>
                <a:spLocks noChangeShapeType="1"/>
              </p:cNvSpPr>
              <p:nvPr/>
            </p:nvSpPr>
            <p:spPr bwMode="auto">
              <a:xfrm>
                <a:off x="4122" y="196"/>
                <a:ext cx="776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4" name="Line 13"/>
              <p:cNvSpPr>
                <a:spLocks noChangeShapeType="1"/>
              </p:cNvSpPr>
              <p:nvPr/>
            </p:nvSpPr>
            <p:spPr bwMode="auto">
              <a:xfrm>
                <a:off x="4122" y="423"/>
                <a:ext cx="768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5" name="Line 14"/>
              <p:cNvSpPr>
                <a:spLocks noChangeShapeType="1"/>
              </p:cNvSpPr>
              <p:nvPr/>
            </p:nvSpPr>
            <p:spPr bwMode="auto">
              <a:xfrm>
                <a:off x="4890" y="204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6" name="Line 15"/>
              <p:cNvSpPr>
                <a:spLocks noChangeShapeType="1"/>
              </p:cNvSpPr>
              <p:nvPr/>
            </p:nvSpPr>
            <p:spPr bwMode="auto">
              <a:xfrm>
                <a:off x="4114" y="431"/>
                <a:ext cx="784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7" name="Line 16"/>
              <p:cNvSpPr>
                <a:spLocks noChangeShapeType="1"/>
              </p:cNvSpPr>
              <p:nvPr/>
            </p:nvSpPr>
            <p:spPr bwMode="auto">
              <a:xfrm>
                <a:off x="4898" y="196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8" name="Rectangle 17"/>
              <p:cNvSpPr>
                <a:spLocks noChangeArrowheads="1"/>
              </p:cNvSpPr>
              <p:nvPr/>
            </p:nvSpPr>
            <p:spPr bwMode="auto">
              <a:xfrm>
                <a:off x="4177" y="235"/>
                <a:ext cx="6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NmrCalcStore</a:t>
                </a:r>
                <a:endParaRPr lang="en-US"/>
              </a:p>
            </p:txBody>
          </p:sp>
          <p:sp>
            <p:nvSpPr>
              <p:cNvPr id="40079" name="Rectangle 18"/>
              <p:cNvSpPr>
                <a:spLocks noChangeArrowheads="1"/>
              </p:cNvSpPr>
              <p:nvPr/>
            </p:nvSpPr>
            <p:spPr bwMode="auto">
              <a:xfrm>
                <a:off x="1450" y="1137"/>
                <a:ext cx="783" cy="470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0" name="Line 19"/>
              <p:cNvSpPr>
                <a:spLocks noChangeShapeType="1"/>
              </p:cNvSpPr>
              <p:nvPr/>
            </p:nvSpPr>
            <p:spPr bwMode="auto">
              <a:xfrm>
                <a:off x="1458" y="1145"/>
                <a:ext cx="1" cy="45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1" name="Line 20"/>
              <p:cNvSpPr>
                <a:spLocks noChangeShapeType="1"/>
              </p:cNvSpPr>
              <p:nvPr/>
            </p:nvSpPr>
            <p:spPr bwMode="auto">
              <a:xfrm>
                <a:off x="1465" y="1145"/>
                <a:ext cx="76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2" name="Line 21"/>
              <p:cNvSpPr>
                <a:spLocks noChangeShapeType="1"/>
              </p:cNvSpPr>
              <p:nvPr/>
            </p:nvSpPr>
            <p:spPr bwMode="auto">
              <a:xfrm>
                <a:off x="1450" y="1137"/>
                <a:ext cx="1" cy="470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3" name="Line 22"/>
              <p:cNvSpPr>
                <a:spLocks noChangeShapeType="1"/>
              </p:cNvSpPr>
              <p:nvPr/>
            </p:nvSpPr>
            <p:spPr bwMode="auto">
              <a:xfrm>
                <a:off x="1458" y="1137"/>
                <a:ext cx="775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4" name="Line 23"/>
              <p:cNvSpPr>
                <a:spLocks noChangeShapeType="1"/>
              </p:cNvSpPr>
              <p:nvPr/>
            </p:nvSpPr>
            <p:spPr bwMode="auto">
              <a:xfrm>
                <a:off x="1458" y="1599"/>
                <a:ext cx="768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5" name="Line 24"/>
              <p:cNvSpPr>
                <a:spLocks noChangeShapeType="1"/>
              </p:cNvSpPr>
              <p:nvPr/>
            </p:nvSpPr>
            <p:spPr bwMode="auto">
              <a:xfrm>
                <a:off x="2226" y="1145"/>
                <a:ext cx="1" cy="454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6" name="Line 25"/>
              <p:cNvSpPr>
                <a:spLocks noChangeShapeType="1"/>
              </p:cNvSpPr>
              <p:nvPr/>
            </p:nvSpPr>
            <p:spPr bwMode="auto">
              <a:xfrm>
                <a:off x="1450" y="1607"/>
                <a:ext cx="783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7" name="Line 26"/>
              <p:cNvSpPr>
                <a:spLocks noChangeShapeType="1"/>
              </p:cNvSpPr>
              <p:nvPr/>
            </p:nvSpPr>
            <p:spPr bwMode="auto">
              <a:xfrm>
                <a:off x="2233" y="1137"/>
                <a:ext cx="1" cy="470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88" name="Rectangle 27"/>
              <p:cNvSpPr>
                <a:spLocks noChangeArrowheads="1"/>
              </p:cNvSpPr>
              <p:nvPr/>
            </p:nvSpPr>
            <p:spPr bwMode="auto">
              <a:xfrm>
                <a:off x="1505" y="1176"/>
                <a:ext cx="697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RunParameter</a:t>
                </a:r>
                <a:endParaRPr lang="en-US"/>
              </a:p>
            </p:txBody>
          </p:sp>
          <p:sp>
            <p:nvSpPr>
              <p:cNvPr id="40089" name="Rectangle 28"/>
              <p:cNvSpPr>
                <a:spLocks noChangeArrowheads="1"/>
              </p:cNvSpPr>
              <p:nvPr/>
            </p:nvSpPr>
            <p:spPr bwMode="auto">
              <a:xfrm>
                <a:off x="1481" y="1333"/>
                <a:ext cx="48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+serial: Int</a:t>
                </a:r>
                <a:endParaRPr lang="en-US"/>
              </a:p>
            </p:txBody>
          </p:sp>
          <p:sp>
            <p:nvSpPr>
              <p:cNvPr id="40090" name="Line 29"/>
              <p:cNvSpPr>
                <a:spLocks noChangeShapeType="1"/>
              </p:cNvSpPr>
              <p:nvPr/>
            </p:nvSpPr>
            <p:spPr bwMode="auto">
              <a:xfrm>
                <a:off x="1481" y="1302"/>
                <a:ext cx="721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1" name="Line 30"/>
              <p:cNvSpPr>
                <a:spLocks noChangeShapeType="1"/>
              </p:cNvSpPr>
              <p:nvPr/>
            </p:nvSpPr>
            <p:spPr bwMode="auto">
              <a:xfrm>
                <a:off x="1481" y="1309"/>
                <a:ext cx="7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2" name="Line 31"/>
              <p:cNvSpPr>
                <a:spLocks noChangeShapeType="1"/>
              </p:cNvSpPr>
              <p:nvPr/>
            </p:nvSpPr>
            <p:spPr bwMode="auto">
              <a:xfrm>
                <a:off x="1481" y="1490"/>
                <a:ext cx="721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3" name="Line 32"/>
              <p:cNvSpPr>
                <a:spLocks noChangeShapeType="1"/>
              </p:cNvSpPr>
              <p:nvPr/>
            </p:nvSpPr>
            <p:spPr bwMode="auto">
              <a:xfrm>
                <a:off x="1481" y="1498"/>
                <a:ext cx="72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4" name="Rectangle 33"/>
              <p:cNvSpPr>
                <a:spLocks noChangeArrowheads="1"/>
              </p:cNvSpPr>
              <p:nvPr/>
            </p:nvSpPr>
            <p:spPr bwMode="auto">
              <a:xfrm>
                <a:off x="2233" y="39"/>
                <a:ext cx="1176" cy="706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5" name="Line 34"/>
              <p:cNvSpPr>
                <a:spLocks noChangeShapeType="1"/>
              </p:cNvSpPr>
              <p:nvPr/>
            </p:nvSpPr>
            <p:spPr bwMode="auto">
              <a:xfrm>
                <a:off x="2241" y="47"/>
                <a:ext cx="1" cy="69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6" name="Line 35"/>
              <p:cNvSpPr>
                <a:spLocks noChangeShapeType="1"/>
              </p:cNvSpPr>
              <p:nvPr/>
            </p:nvSpPr>
            <p:spPr bwMode="auto">
              <a:xfrm>
                <a:off x="2249" y="47"/>
                <a:ext cx="115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7" name="Line 36"/>
              <p:cNvSpPr>
                <a:spLocks noChangeShapeType="1"/>
              </p:cNvSpPr>
              <p:nvPr/>
            </p:nvSpPr>
            <p:spPr bwMode="auto">
              <a:xfrm>
                <a:off x="2233" y="39"/>
                <a:ext cx="1" cy="706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8" name="Line 37"/>
              <p:cNvSpPr>
                <a:spLocks noChangeShapeType="1"/>
              </p:cNvSpPr>
              <p:nvPr/>
            </p:nvSpPr>
            <p:spPr bwMode="auto">
              <a:xfrm>
                <a:off x="2241" y="39"/>
                <a:ext cx="1168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99" name="Line 38"/>
              <p:cNvSpPr>
                <a:spLocks noChangeShapeType="1"/>
              </p:cNvSpPr>
              <p:nvPr/>
            </p:nvSpPr>
            <p:spPr bwMode="auto">
              <a:xfrm>
                <a:off x="2241" y="737"/>
                <a:ext cx="1160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0" name="Line 39"/>
              <p:cNvSpPr>
                <a:spLocks noChangeShapeType="1"/>
              </p:cNvSpPr>
              <p:nvPr/>
            </p:nvSpPr>
            <p:spPr bwMode="auto">
              <a:xfrm>
                <a:off x="3401" y="47"/>
                <a:ext cx="1" cy="690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1" name="Line 40"/>
              <p:cNvSpPr>
                <a:spLocks noChangeShapeType="1"/>
              </p:cNvSpPr>
              <p:nvPr/>
            </p:nvSpPr>
            <p:spPr bwMode="auto">
              <a:xfrm>
                <a:off x="2233" y="745"/>
                <a:ext cx="1176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2" name="Line 41"/>
              <p:cNvSpPr>
                <a:spLocks noChangeShapeType="1"/>
              </p:cNvSpPr>
              <p:nvPr/>
            </p:nvSpPr>
            <p:spPr bwMode="auto">
              <a:xfrm>
                <a:off x="3409" y="39"/>
                <a:ext cx="1" cy="706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3" name="Rectangle 42"/>
              <p:cNvSpPr>
                <a:spLocks noChangeArrowheads="1"/>
              </p:cNvSpPr>
              <p:nvPr/>
            </p:nvSpPr>
            <p:spPr bwMode="auto">
              <a:xfrm>
                <a:off x="2680" y="78"/>
                <a:ext cx="30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i="1">
                    <a:solidFill>
                      <a:srgbClr val="000000"/>
                    </a:solidFill>
                    <a:latin typeface="SansSerif" charset="0"/>
                  </a:rPr>
                  <a:t>RunIo</a:t>
                </a:r>
                <a:endParaRPr lang="en-US"/>
              </a:p>
            </p:txBody>
          </p:sp>
          <p:sp>
            <p:nvSpPr>
              <p:cNvPr id="40104" name="Rectangle 43"/>
              <p:cNvSpPr>
                <a:spLocks noChangeArrowheads="1"/>
              </p:cNvSpPr>
              <p:nvPr/>
            </p:nvSpPr>
            <p:spPr bwMode="auto">
              <a:xfrm>
                <a:off x="2265" y="235"/>
                <a:ext cx="58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+name: Line</a:t>
                </a:r>
                <a:endParaRPr lang="en-US"/>
              </a:p>
            </p:txBody>
          </p:sp>
          <p:sp>
            <p:nvSpPr>
              <p:cNvPr id="40105" name="Rectangle 44"/>
              <p:cNvSpPr>
                <a:spLocks noChangeArrowheads="1"/>
              </p:cNvSpPr>
              <p:nvPr/>
            </p:nvSpPr>
            <p:spPr bwMode="auto">
              <a:xfrm>
                <a:off x="2265" y="361"/>
                <a:ext cx="58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+code: Word</a:t>
                </a:r>
                <a:endParaRPr lang="en-US"/>
              </a:p>
            </p:txBody>
          </p:sp>
          <p:sp>
            <p:nvSpPr>
              <p:cNvPr id="40106" name="Rectangle 45"/>
              <p:cNvSpPr>
                <a:spLocks noChangeArrowheads="1"/>
              </p:cNvSpPr>
              <p:nvPr/>
            </p:nvSpPr>
            <p:spPr bwMode="auto">
              <a:xfrm>
                <a:off x="2265" y="486"/>
                <a:ext cx="101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+ioRole: IoRole = input</a:t>
                </a:r>
                <a:endParaRPr lang="en-US"/>
              </a:p>
            </p:txBody>
          </p:sp>
          <p:sp>
            <p:nvSpPr>
              <p:cNvPr id="40107" name="Line 46"/>
              <p:cNvSpPr>
                <a:spLocks noChangeShapeType="1"/>
              </p:cNvSpPr>
              <p:nvPr/>
            </p:nvSpPr>
            <p:spPr bwMode="auto">
              <a:xfrm>
                <a:off x="2265" y="204"/>
                <a:ext cx="1113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8" name="Line 47"/>
              <p:cNvSpPr>
                <a:spLocks noChangeShapeType="1"/>
              </p:cNvSpPr>
              <p:nvPr/>
            </p:nvSpPr>
            <p:spPr bwMode="auto">
              <a:xfrm>
                <a:off x="2265" y="212"/>
                <a:ext cx="11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09" name="Line 48"/>
              <p:cNvSpPr>
                <a:spLocks noChangeShapeType="1"/>
              </p:cNvSpPr>
              <p:nvPr/>
            </p:nvSpPr>
            <p:spPr bwMode="auto">
              <a:xfrm>
                <a:off x="2265" y="643"/>
                <a:ext cx="1113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0" name="Line 49"/>
              <p:cNvSpPr>
                <a:spLocks noChangeShapeType="1"/>
              </p:cNvSpPr>
              <p:nvPr/>
            </p:nvSpPr>
            <p:spPr bwMode="auto">
              <a:xfrm>
                <a:off x="2265" y="651"/>
                <a:ext cx="1113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1" name="Rectangle 50"/>
              <p:cNvSpPr>
                <a:spLocks noChangeArrowheads="1"/>
              </p:cNvSpPr>
              <p:nvPr/>
            </p:nvSpPr>
            <p:spPr bwMode="auto">
              <a:xfrm>
                <a:off x="2860" y="1137"/>
                <a:ext cx="706" cy="627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2" name="Line 51"/>
              <p:cNvSpPr>
                <a:spLocks noChangeShapeType="1"/>
              </p:cNvSpPr>
              <p:nvPr/>
            </p:nvSpPr>
            <p:spPr bwMode="auto">
              <a:xfrm>
                <a:off x="2868" y="1145"/>
                <a:ext cx="1" cy="6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3" name="Line 52"/>
              <p:cNvSpPr>
                <a:spLocks noChangeShapeType="1"/>
              </p:cNvSpPr>
              <p:nvPr/>
            </p:nvSpPr>
            <p:spPr bwMode="auto">
              <a:xfrm>
                <a:off x="2876" y="1145"/>
                <a:ext cx="68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4" name="Line 53"/>
              <p:cNvSpPr>
                <a:spLocks noChangeShapeType="1"/>
              </p:cNvSpPr>
              <p:nvPr/>
            </p:nvSpPr>
            <p:spPr bwMode="auto">
              <a:xfrm>
                <a:off x="2860" y="1137"/>
                <a:ext cx="1" cy="627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5" name="Line 54"/>
              <p:cNvSpPr>
                <a:spLocks noChangeShapeType="1"/>
              </p:cNvSpPr>
              <p:nvPr/>
            </p:nvSpPr>
            <p:spPr bwMode="auto">
              <a:xfrm>
                <a:off x="2868" y="1137"/>
                <a:ext cx="698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6" name="Line 55"/>
              <p:cNvSpPr>
                <a:spLocks noChangeShapeType="1"/>
              </p:cNvSpPr>
              <p:nvPr/>
            </p:nvSpPr>
            <p:spPr bwMode="auto">
              <a:xfrm>
                <a:off x="2868" y="1756"/>
                <a:ext cx="690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7" name="Line 56"/>
              <p:cNvSpPr>
                <a:spLocks noChangeShapeType="1"/>
              </p:cNvSpPr>
              <p:nvPr/>
            </p:nvSpPr>
            <p:spPr bwMode="auto">
              <a:xfrm>
                <a:off x="3558" y="1145"/>
                <a:ext cx="1" cy="61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8" name="Line 57"/>
              <p:cNvSpPr>
                <a:spLocks noChangeShapeType="1"/>
              </p:cNvSpPr>
              <p:nvPr/>
            </p:nvSpPr>
            <p:spPr bwMode="auto">
              <a:xfrm>
                <a:off x="2860" y="1764"/>
                <a:ext cx="706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9" name="Line 58"/>
              <p:cNvSpPr>
                <a:spLocks noChangeShapeType="1"/>
              </p:cNvSpPr>
              <p:nvPr/>
            </p:nvSpPr>
            <p:spPr bwMode="auto">
              <a:xfrm>
                <a:off x="3566" y="1137"/>
                <a:ext cx="1" cy="627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0" name="Rectangle 59"/>
              <p:cNvSpPr>
                <a:spLocks noChangeArrowheads="1"/>
              </p:cNvSpPr>
              <p:nvPr/>
            </p:nvSpPr>
            <p:spPr bwMode="auto">
              <a:xfrm>
                <a:off x="3096" y="1176"/>
                <a:ext cx="25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i="1">
                    <a:solidFill>
                      <a:srgbClr val="000000"/>
                    </a:solidFill>
                    <a:latin typeface="SansSerif" charset="0"/>
                  </a:rPr>
                  <a:t>Data</a:t>
                </a:r>
                <a:endParaRPr lang="en-US"/>
              </a:p>
            </p:txBody>
          </p:sp>
          <p:sp>
            <p:nvSpPr>
              <p:cNvPr id="40121" name="Rectangle 60"/>
              <p:cNvSpPr>
                <a:spLocks noChangeArrowheads="1"/>
              </p:cNvSpPr>
              <p:nvPr/>
            </p:nvSpPr>
            <p:spPr bwMode="auto">
              <a:xfrm>
                <a:off x="2892" y="1333"/>
                <a:ext cx="48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+serial: Int</a:t>
                </a:r>
                <a:endParaRPr lang="en-US"/>
              </a:p>
            </p:txBody>
          </p:sp>
          <p:sp>
            <p:nvSpPr>
              <p:cNvPr id="40122" name="Rectangle 61"/>
              <p:cNvSpPr>
                <a:spLocks noChangeArrowheads="1"/>
              </p:cNvSpPr>
              <p:nvPr/>
            </p:nvSpPr>
            <p:spPr bwMode="auto">
              <a:xfrm>
                <a:off x="2892" y="1458"/>
                <a:ext cx="60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+details: Text</a:t>
                </a:r>
                <a:endParaRPr lang="en-US"/>
              </a:p>
            </p:txBody>
          </p:sp>
          <p:sp>
            <p:nvSpPr>
              <p:cNvPr id="40123" name="Line 62"/>
              <p:cNvSpPr>
                <a:spLocks noChangeShapeType="1"/>
              </p:cNvSpPr>
              <p:nvPr/>
            </p:nvSpPr>
            <p:spPr bwMode="auto">
              <a:xfrm>
                <a:off x="2892" y="1302"/>
                <a:ext cx="642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4" name="Line 63"/>
              <p:cNvSpPr>
                <a:spLocks noChangeShapeType="1"/>
              </p:cNvSpPr>
              <p:nvPr/>
            </p:nvSpPr>
            <p:spPr bwMode="auto">
              <a:xfrm>
                <a:off x="2892" y="1309"/>
                <a:ext cx="64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5" name="Line 64"/>
              <p:cNvSpPr>
                <a:spLocks noChangeShapeType="1"/>
              </p:cNvSpPr>
              <p:nvPr/>
            </p:nvSpPr>
            <p:spPr bwMode="auto">
              <a:xfrm>
                <a:off x="2892" y="1615"/>
                <a:ext cx="642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6" name="Line 65"/>
              <p:cNvSpPr>
                <a:spLocks noChangeShapeType="1"/>
              </p:cNvSpPr>
              <p:nvPr/>
            </p:nvSpPr>
            <p:spPr bwMode="auto">
              <a:xfrm>
                <a:off x="2892" y="1623"/>
                <a:ext cx="642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7" name="Rectangle 66"/>
              <p:cNvSpPr>
                <a:spLocks noChangeArrowheads="1"/>
              </p:cNvSpPr>
              <p:nvPr/>
            </p:nvSpPr>
            <p:spPr bwMode="auto">
              <a:xfrm>
                <a:off x="118" y="39"/>
                <a:ext cx="1880" cy="863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8" name="Line 67"/>
              <p:cNvSpPr>
                <a:spLocks noChangeShapeType="1"/>
              </p:cNvSpPr>
              <p:nvPr/>
            </p:nvSpPr>
            <p:spPr bwMode="auto">
              <a:xfrm>
                <a:off x="125" y="47"/>
                <a:ext cx="1" cy="84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29" name="Line 68"/>
              <p:cNvSpPr>
                <a:spLocks noChangeShapeType="1"/>
              </p:cNvSpPr>
              <p:nvPr/>
            </p:nvSpPr>
            <p:spPr bwMode="auto">
              <a:xfrm>
                <a:off x="133" y="47"/>
                <a:ext cx="185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0" name="Line 69"/>
              <p:cNvSpPr>
                <a:spLocks noChangeShapeType="1"/>
              </p:cNvSpPr>
              <p:nvPr/>
            </p:nvSpPr>
            <p:spPr bwMode="auto">
              <a:xfrm>
                <a:off x="118" y="39"/>
                <a:ext cx="1" cy="863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1" name="Line 70"/>
              <p:cNvSpPr>
                <a:spLocks noChangeShapeType="1"/>
              </p:cNvSpPr>
              <p:nvPr/>
            </p:nvSpPr>
            <p:spPr bwMode="auto">
              <a:xfrm>
                <a:off x="125" y="39"/>
                <a:ext cx="1873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2" name="Line 71"/>
              <p:cNvSpPr>
                <a:spLocks noChangeShapeType="1"/>
              </p:cNvSpPr>
              <p:nvPr/>
            </p:nvSpPr>
            <p:spPr bwMode="auto">
              <a:xfrm>
                <a:off x="125" y="894"/>
                <a:ext cx="1866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3" name="Line 72"/>
              <p:cNvSpPr>
                <a:spLocks noChangeShapeType="1"/>
              </p:cNvSpPr>
              <p:nvPr/>
            </p:nvSpPr>
            <p:spPr bwMode="auto">
              <a:xfrm>
                <a:off x="1991" y="47"/>
                <a:ext cx="1" cy="847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4" name="Line 73"/>
              <p:cNvSpPr>
                <a:spLocks noChangeShapeType="1"/>
              </p:cNvSpPr>
              <p:nvPr/>
            </p:nvSpPr>
            <p:spPr bwMode="auto">
              <a:xfrm>
                <a:off x="118" y="902"/>
                <a:ext cx="1880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5" name="Line 74"/>
              <p:cNvSpPr>
                <a:spLocks noChangeShapeType="1"/>
              </p:cNvSpPr>
              <p:nvPr/>
            </p:nvSpPr>
            <p:spPr bwMode="auto">
              <a:xfrm>
                <a:off x="1998" y="39"/>
                <a:ext cx="1" cy="863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6" name="Rectangle 75"/>
              <p:cNvSpPr>
                <a:spLocks noChangeArrowheads="1"/>
              </p:cNvSpPr>
              <p:nvPr/>
            </p:nvSpPr>
            <p:spPr bwMode="auto">
              <a:xfrm>
                <a:off x="157" y="78"/>
                <a:ext cx="173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i="1">
                    <a:solidFill>
                      <a:srgbClr val="000000"/>
                    </a:solidFill>
                    <a:latin typeface="SansSerif" charset="0"/>
                  </a:rPr>
                  <a:t>ccp.general.Template.MultiTypeValue</a:t>
                </a:r>
                <a:endParaRPr lang="en-US"/>
              </a:p>
            </p:txBody>
          </p:sp>
          <p:sp>
            <p:nvSpPr>
              <p:cNvPr id="40137" name="Rectangle 76"/>
              <p:cNvSpPr>
                <a:spLocks noChangeArrowheads="1"/>
              </p:cNvSpPr>
              <p:nvPr/>
            </p:nvSpPr>
            <p:spPr bwMode="auto">
              <a:xfrm>
                <a:off x="149" y="235"/>
                <a:ext cx="7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+textValue: String</a:t>
                </a:r>
                <a:endParaRPr lang="en-US"/>
              </a:p>
            </p:txBody>
          </p:sp>
          <p:sp>
            <p:nvSpPr>
              <p:cNvPr id="40138" name="Rectangle 77"/>
              <p:cNvSpPr>
                <a:spLocks noChangeArrowheads="1"/>
              </p:cNvSpPr>
              <p:nvPr/>
            </p:nvSpPr>
            <p:spPr bwMode="auto">
              <a:xfrm>
                <a:off x="149" y="361"/>
                <a:ext cx="58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+intValue: Int</a:t>
                </a:r>
                <a:endParaRPr lang="en-US"/>
              </a:p>
            </p:txBody>
          </p:sp>
          <p:sp>
            <p:nvSpPr>
              <p:cNvPr id="40139" name="Rectangle 78"/>
              <p:cNvSpPr>
                <a:spLocks noChangeArrowheads="1"/>
              </p:cNvSpPr>
              <p:nvPr/>
            </p:nvSpPr>
            <p:spPr bwMode="auto">
              <a:xfrm>
                <a:off x="149" y="486"/>
                <a:ext cx="7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+floatValue: Float</a:t>
                </a:r>
                <a:endParaRPr lang="en-US"/>
              </a:p>
            </p:txBody>
          </p:sp>
          <p:sp>
            <p:nvSpPr>
              <p:cNvPr id="40140" name="Rectangle 79"/>
              <p:cNvSpPr>
                <a:spLocks noChangeArrowheads="1"/>
              </p:cNvSpPr>
              <p:nvPr/>
            </p:nvSpPr>
            <p:spPr bwMode="auto">
              <a:xfrm>
                <a:off x="149" y="612"/>
                <a:ext cx="1097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+booleanValue: Boolean</a:t>
                </a:r>
                <a:endParaRPr lang="en-US"/>
              </a:p>
            </p:txBody>
          </p:sp>
          <p:sp>
            <p:nvSpPr>
              <p:cNvPr id="40141" name="Line 80"/>
              <p:cNvSpPr>
                <a:spLocks noChangeShapeType="1"/>
              </p:cNvSpPr>
              <p:nvPr/>
            </p:nvSpPr>
            <p:spPr bwMode="auto">
              <a:xfrm>
                <a:off x="149" y="204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2" name="Line 81"/>
              <p:cNvSpPr>
                <a:spLocks noChangeShapeType="1"/>
              </p:cNvSpPr>
              <p:nvPr/>
            </p:nvSpPr>
            <p:spPr bwMode="auto">
              <a:xfrm>
                <a:off x="149" y="212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3" name="Line 82"/>
              <p:cNvSpPr>
                <a:spLocks noChangeShapeType="1"/>
              </p:cNvSpPr>
              <p:nvPr/>
            </p:nvSpPr>
            <p:spPr bwMode="auto">
              <a:xfrm>
                <a:off x="149" y="768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4" name="Line 83"/>
              <p:cNvSpPr>
                <a:spLocks noChangeShapeType="1"/>
              </p:cNvSpPr>
              <p:nvPr/>
            </p:nvSpPr>
            <p:spPr bwMode="auto">
              <a:xfrm>
                <a:off x="149" y="776"/>
                <a:ext cx="1818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5" name="Rectangle 84"/>
              <p:cNvSpPr>
                <a:spLocks noChangeArrowheads="1"/>
              </p:cNvSpPr>
              <p:nvPr/>
            </p:nvSpPr>
            <p:spPr bwMode="auto">
              <a:xfrm>
                <a:off x="4193" y="1137"/>
                <a:ext cx="391" cy="235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6" name="Line 85"/>
              <p:cNvSpPr>
                <a:spLocks noChangeShapeType="1"/>
              </p:cNvSpPr>
              <p:nvPr/>
            </p:nvSpPr>
            <p:spPr bwMode="auto">
              <a:xfrm>
                <a:off x="4200" y="1145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7" name="Line 86"/>
              <p:cNvSpPr>
                <a:spLocks noChangeShapeType="1"/>
              </p:cNvSpPr>
              <p:nvPr/>
            </p:nvSpPr>
            <p:spPr bwMode="auto">
              <a:xfrm>
                <a:off x="4208" y="1145"/>
                <a:ext cx="369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8" name="Line 87"/>
              <p:cNvSpPr>
                <a:spLocks noChangeShapeType="1"/>
              </p:cNvSpPr>
              <p:nvPr/>
            </p:nvSpPr>
            <p:spPr bwMode="auto">
              <a:xfrm>
                <a:off x="4193" y="1137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9" name="Line 88"/>
              <p:cNvSpPr>
                <a:spLocks noChangeShapeType="1"/>
              </p:cNvSpPr>
              <p:nvPr/>
            </p:nvSpPr>
            <p:spPr bwMode="auto">
              <a:xfrm>
                <a:off x="4200" y="1137"/>
                <a:ext cx="384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0" name="Line 89"/>
              <p:cNvSpPr>
                <a:spLocks noChangeShapeType="1"/>
              </p:cNvSpPr>
              <p:nvPr/>
            </p:nvSpPr>
            <p:spPr bwMode="auto">
              <a:xfrm>
                <a:off x="4200" y="1364"/>
                <a:ext cx="377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1" name="Line 90"/>
              <p:cNvSpPr>
                <a:spLocks noChangeShapeType="1"/>
              </p:cNvSpPr>
              <p:nvPr/>
            </p:nvSpPr>
            <p:spPr bwMode="auto">
              <a:xfrm>
                <a:off x="4577" y="1145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2" name="Line 91"/>
              <p:cNvSpPr>
                <a:spLocks noChangeShapeType="1"/>
              </p:cNvSpPr>
              <p:nvPr/>
            </p:nvSpPr>
            <p:spPr bwMode="auto">
              <a:xfrm>
                <a:off x="4193" y="1372"/>
                <a:ext cx="391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3" name="Line 92"/>
              <p:cNvSpPr>
                <a:spLocks noChangeShapeType="1"/>
              </p:cNvSpPr>
              <p:nvPr/>
            </p:nvSpPr>
            <p:spPr bwMode="auto">
              <a:xfrm>
                <a:off x="4584" y="1137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4" name="Rectangle 93"/>
              <p:cNvSpPr>
                <a:spLocks noChangeArrowheads="1"/>
              </p:cNvSpPr>
              <p:nvPr/>
            </p:nvSpPr>
            <p:spPr bwMode="auto">
              <a:xfrm>
                <a:off x="4295" y="1176"/>
                <a:ext cx="21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Run</a:t>
                </a:r>
                <a:endParaRPr lang="en-US"/>
              </a:p>
            </p:txBody>
          </p:sp>
          <p:sp>
            <p:nvSpPr>
              <p:cNvPr id="40155" name="Rectangle 94"/>
              <p:cNvSpPr>
                <a:spLocks noChangeArrowheads="1"/>
              </p:cNvSpPr>
              <p:nvPr/>
            </p:nvSpPr>
            <p:spPr bwMode="auto">
              <a:xfrm>
                <a:off x="3487" y="2940"/>
                <a:ext cx="1254" cy="1255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6" name="Line 95"/>
              <p:cNvSpPr>
                <a:spLocks noChangeShapeType="1"/>
              </p:cNvSpPr>
              <p:nvPr/>
            </p:nvSpPr>
            <p:spPr bwMode="auto">
              <a:xfrm>
                <a:off x="3495" y="2948"/>
                <a:ext cx="1" cy="123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7" name="Line 96"/>
              <p:cNvSpPr>
                <a:spLocks noChangeShapeType="1"/>
              </p:cNvSpPr>
              <p:nvPr/>
            </p:nvSpPr>
            <p:spPr bwMode="auto">
              <a:xfrm>
                <a:off x="3503" y="2948"/>
                <a:ext cx="123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8" name="Line 97"/>
              <p:cNvSpPr>
                <a:spLocks noChangeShapeType="1"/>
              </p:cNvSpPr>
              <p:nvPr/>
            </p:nvSpPr>
            <p:spPr bwMode="auto">
              <a:xfrm>
                <a:off x="3487" y="2940"/>
                <a:ext cx="1" cy="1255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59" name="Line 98"/>
              <p:cNvSpPr>
                <a:spLocks noChangeShapeType="1"/>
              </p:cNvSpPr>
              <p:nvPr/>
            </p:nvSpPr>
            <p:spPr bwMode="auto">
              <a:xfrm>
                <a:off x="3495" y="2940"/>
                <a:ext cx="1246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0" name="Line 99"/>
              <p:cNvSpPr>
                <a:spLocks noChangeShapeType="1"/>
              </p:cNvSpPr>
              <p:nvPr/>
            </p:nvSpPr>
            <p:spPr bwMode="auto">
              <a:xfrm>
                <a:off x="3495" y="4187"/>
                <a:ext cx="1238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1" name="Line 100"/>
              <p:cNvSpPr>
                <a:spLocks noChangeShapeType="1"/>
              </p:cNvSpPr>
              <p:nvPr/>
            </p:nvSpPr>
            <p:spPr bwMode="auto">
              <a:xfrm>
                <a:off x="4733" y="2948"/>
                <a:ext cx="1" cy="1239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2" name="Line 101"/>
              <p:cNvSpPr>
                <a:spLocks noChangeShapeType="1"/>
              </p:cNvSpPr>
              <p:nvPr/>
            </p:nvSpPr>
            <p:spPr bwMode="auto">
              <a:xfrm>
                <a:off x="3487" y="4195"/>
                <a:ext cx="1254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3" name="Line 102"/>
              <p:cNvSpPr>
                <a:spLocks noChangeShapeType="1"/>
              </p:cNvSpPr>
              <p:nvPr/>
            </p:nvSpPr>
            <p:spPr bwMode="auto">
              <a:xfrm>
                <a:off x="4741" y="2940"/>
                <a:ext cx="1" cy="1255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4" name="Rectangle 103"/>
              <p:cNvSpPr>
                <a:spLocks noChangeArrowheads="1"/>
              </p:cNvSpPr>
              <p:nvPr/>
            </p:nvSpPr>
            <p:spPr bwMode="auto">
              <a:xfrm>
                <a:off x="3542" y="2979"/>
                <a:ext cx="111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StructureEnsembleData</a:t>
                </a:r>
                <a:endParaRPr lang="en-US"/>
              </a:p>
            </p:txBody>
          </p:sp>
          <p:sp>
            <p:nvSpPr>
              <p:cNvPr id="40165" name="Rectangle 104"/>
              <p:cNvSpPr>
                <a:spLocks noChangeArrowheads="1"/>
              </p:cNvSpPr>
              <p:nvPr/>
            </p:nvSpPr>
            <p:spPr bwMode="auto">
              <a:xfrm>
                <a:off x="3519" y="3136"/>
                <a:ext cx="108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+molSystemCode: Word</a:t>
                </a:r>
                <a:endParaRPr lang="en-US"/>
              </a:p>
            </p:txBody>
          </p:sp>
          <p:sp>
            <p:nvSpPr>
              <p:cNvPr id="40166" name="Rectangle 105"/>
              <p:cNvSpPr>
                <a:spLocks noChangeArrowheads="1"/>
              </p:cNvSpPr>
              <p:nvPr/>
            </p:nvSpPr>
            <p:spPr bwMode="auto">
              <a:xfrm>
                <a:off x="3519" y="3262"/>
                <a:ext cx="76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+ensembleId: Int</a:t>
                </a:r>
                <a:endParaRPr lang="en-US"/>
              </a:p>
            </p:txBody>
          </p:sp>
          <p:sp>
            <p:nvSpPr>
              <p:cNvPr id="40167" name="Rectangle 106"/>
              <p:cNvSpPr>
                <a:spLocks noChangeArrowheads="1"/>
              </p:cNvSpPr>
              <p:nvPr/>
            </p:nvSpPr>
            <p:spPr bwMode="auto">
              <a:xfrm>
                <a:off x="3519" y="3387"/>
                <a:ext cx="82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+modelSerials: Int</a:t>
                </a:r>
                <a:endParaRPr lang="en-US"/>
              </a:p>
            </p:txBody>
          </p:sp>
          <p:sp>
            <p:nvSpPr>
              <p:cNvPr id="40168" name="Line 107"/>
              <p:cNvSpPr>
                <a:spLocks noChangeShapeType="1"/>
              </p:cNvSpPr>
              <p:nvPr/>
            </p:nvSpPr>
            <p:spPr bwMode="auto">
              <a:xfrm>
                <a:off x="3519" y="3105"/>
                <a:ext cx="1191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69" name="Line 108"/>
              <p:cNvSpPr>
                <a:spLocks noChangeShapeType="1"/>
              </p:cNvSpPr>
              <p:nvPr/>
            </p:nvSpPr>
            <p:spPr bwMode="auto">
              <a:xfrm>
                <a:off x="3519" y="3113"/>
                <a:ext cx="119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70" name="Rectangle 109"/>
              <p:cNvSpPr>
                <a:spLocks noChangeArrowheads="1"/>
              </p:cNvSpPr>
              <p:nvPr/>
            </p:nvSpPr>
            <p:spPr bwMode="auto">
              <a:xfrm>
                <a:off x="3519" y="3575"/>
                <a:ext cx="112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+getStructureEnsemble()</a:t>
                </a:r>
                <a:endParaRPr lang="en-US"/>
              </a:p>
            </p:txBody>
          </p:sp>
          <p:sp>
            <p:nvSpPr>
              <p:cNvPr id="40171" name="Rectangle 110"/>
              <p:cNvSpPr>
                <a:spLocks noChangeArrowheads="1"/>
              </p:cNvSpPr>
              <p:nvPr/>
            </p:nvSpPr>
            <p:spPr bwMode="auto">
              <a:xfrm>
                <a:off x="3519" y="3701"/>
                <a:ext cx="1121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+setStructureEnsemble()</a:t>
                </a:r>
                <a:endParaRPr lang="en-US"/>
              </a:p>
            </p:txBody>
          </p:sp>
          <p:sp>
            <p:nvSpPr>
              <p:cNvPr id="40172" name="Rectangle 111"/>
              <p:cNvSpPr>
                <a:spLocks noChangeArrowheads="1"/>
              </p:cNvSpPr>
              <p:nvPr/>
            </p:nvSpPr>
            <p:spPr bwMode="auto">
              <a:xfrm>
                <a:off x="3519" y="3826"/>
                <a:ext cx="60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+getModels()</a:t>
                </a:r>
                <a:endParaRPr lang="en-US"/>
              </a:p>
            </p:txBody>
          </p:sp>
          <p:sp>
            <p:nvSpPr>
              <p:cNvPr id="40173" name="Rectangle 112"/>
              <p:cNvSpPr>
                <a:spLocks noChangeArrowheads="1"/>
              </p:cNvSpPr>
              <p:nvPr/>
            </p:nvSpPr>
            <p:spPr bwMode="auto">
              <a:xfrm>
                <a:off x="3519" y="3952"/>
                <a:ext cx="60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+setModels()</a:t>
                </a:r>
                <a:endParaRPr lang="en-US"/>
              </a:p>
            </p:txBody>
          </p:sp>
          <p:sp>
            <p:nvSpPr>
              <p:cNvPr id="40174" name="Line 113"/>
              <p:cNvSpPr>
                <a:spLocks noChangeShapeType="1"/>
              </p:cNvSpPr>
              <p:nvPr/>
            </p:nvSpPr>
            <p:spPr bwMode="auto">
              <a:xfrm>
                <a:off x="3519" y="3544"/>
                <a:ext cx="1191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75" name="Line 114"/>
              <p:cNvSpPr>
                <a:spLocks noChangeShapeType="1"/>
              </p:cNvSpPr>
              <p:nvPr/>
            </p:nvSpPr>
            <p:spPr bwMode="auto">
              <a:xfrm>
                <a:off x="3519" y="3552"/>
                <a:ext cx="1191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76" name="Rectangle 115"/>
              <p:cNvSpPr>
                <a:spLocks noChangeArrowheads="1"/>
              </p:cNvSpPr>
              <p:nvPr/>
            </p:nvSpPr>
            <p:spPr bwMode="auto">
              <a:xfrm>
                <a:off x="3409" y="1921"/>
                <a:ext cx="2273" cy="235"/>
              </a:xfrm>
              <a:prstGeom prst="rect">
                <a:avLst/>
              </a:prstGeom>
              <a:solidFill>
                <a:srgbClr val="FFFF66"/>
              </a:solidFill>
              <a:ln w="0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7" name="Line 116"/>
              <p:cNvSpPr>
                <a:spLocks noChangeShapeType="1"/>
              </p:cNvSpPr>
              <p:nvPr/>
            </p:nvSpPr>
            <p:spPr bwMode="auto">
              <a:xfrm>
                <a:off x="3417" y="1929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FFFF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78" name="Line 117"/>
              <p:cNvSpPr>
                <a:spLocks noChangeShapeType="1"/>
              </p:cNvSpPr>
              <p:nvPr/>
            </p:nvSpPr>
            <p:spPr bwMode="auto">
              <a:xfrm>
                <a:off x="3425" y="1929"/>
                <a:ext cx="2249" cy="1"/>
              </a:xfrm>
              <a:prstGeom prst="line">
                <a:avLst/>
              </a:prstGeom>
              <a:noFill/>
              <a:ln w="0">
                <a:solidFill>
                  <a:srgbClr val="FFFF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79" name="Line 118"/>
              <p:cNvSpPr>
                <a:spLocks noChangeShapeType="1"/>
              </p:cNvSpPr>
              <p:nvPr/>
            </p:nvSpPr>
            <p:spPr bwMode="auto">
              <a:xfrm>
                <a:off x="3409" y="1921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0" name="Line 119"/>
              <p:cNvSpPr>
                <a:spLocks noChangeShapeType="1"/>
              </p:cNvSpPr>
              <p:nvPr/>
            </p:nvSpPr>
            <p:spPr bwMode="auto">
              <a:xfrm>
                <a:off x="3417" y="1921"/>
                <a:ext cx="2265" cy="1"/>
              </a:xfrm>
              <a:prstGeom prst="line">
                <a:avLst/>
              </a:prstGeom>
              <a:noFill/>
              <a:ln w="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1" name="Line 120"/>
              <p:cNvSpPr>
                <a:spLocks noChangeShapeType="1"/>
              </p:cNvSpPr>
              <p:nvPr/>
            </p:nvSpPr>
            <p:spPr bwMode="auto">
              <a:xfrm>
                <a:off x="3417" y="2148"/>
                <a:ext cx="2257" cy="1"/>
              </a:xfrm>
              <a:prstGeom prst="line">
                <a:avLst/>
              </a:prstGeom>
              <a:noFill/>
              <a:ln w="0">
                <a:solidFill>
                  <a:srgbClr val="B2B2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2" name="Line 121"/>
              <p:cNvSpPr>
                <a:spLocks noChangeShapeType="1"/>
              </p:cNvSpPr>
              <p:nvPr/>
            </p:nvSpPr>
            <p:spPr bwMode="auto">
              <a:xfrm>
                <a:off x="5674" y="1929"/>
                <a:ext cx="1" cy="219"/>
              </a:xfrm>
              <a:prstGeom prst="line">
                <a:avLst/>
              </a:prstGeom>
              <a:noFill/>
              <a:ln w="0">
                <a:solidFill>
                  <a:srgbClr val="B2B2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3" name="Line 122"/>
              <p:cNvSpPr>
                <a:spLocks noChangeShapeType="1"/>
              </p:cNvSpPr>
              <p:nvPr/>
            </p:nvSpPr>
            <p:spPr bwMode="auto">
              <a:xfrm>
                <a:off x="3409" y="2156"/>
                <a:ext cx="2273" cy="1"/>
              </a:xfrm>
              <a:prstGeom prst="line">
                <a:avLst/>
              </a:prstGeom>
              <a:noFill/>
              <a:ln w="0">
                <a:solidFill>
                  <a:srgbClr val="7C7C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4" name="Line 123"/>
              <p:cNvSpPr>
                <a:spLocks noChangeShapeType="1"/>
              </p:cNvSpPr>
              <p:nvPr/>
            </p:nvSpPr>
            <p:spPr bwMode="auto">
              <a:xfrm>
                <a:off x="5682" y="1921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7C7C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5" name="Rectangle 124"/>
              <p:cNvSpPr>
                <a:spLocks noChangeArrowheads="1"/>
              </p:cNvSpPr>
              <p:nvPr/>
            </p:nvSpPr>
            <p:spPr bwMode="auto">
              <a:xfrm>
                <a:off x="3448" y="1960"/>
                <a:ext cx="213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ccp.molecule.MolStructure.StructureEnsemble</a:t>
                </a:r>
                <a:endParaRPr lang="en-US"/>
              </a:p>
            </p:txBody>
          </p:sp>
          <p:sp>
            <p:nvSpPr>
              <p:cNvPr id="40186" name="Rectangle 125"/>
              <p:cNvSpPr>
                <a:spLocks noChangeArrowheads="1"/>
              </p:cNvSpPr>
              <p:nvPr/>
            </p:nvSpPr>
            <p:spPr bwMode="auto">
              <a:xfrm>
                <a:off x="4036" y="2391"/>
                <a:ext cx="1646" cy="236"/>
              </a:xfrm>
              <a:prstGeom prst="rect">
                <a:avLst/>
              </a:prstGeom>
              <a:solidFill>
                <a:srgbClr val="FFFF66"/>
              </a:solidFill>
              <a:ln w="0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7" name="Line 126"/>
              <p:cNvSpPr>
                <a:spLocks noChangeShapeType="1"/>
              </p:cNvSpPr>
              <p:nvPr/>
            </p:nvSpPr>
            <p:spPr bwMode="auto">
              <a:xfrm>
                <a:off x="4044" y="2399"/>
                <a:ext cx="1" cy="220"/>
              </a:xfrm>
              <a:prstGeom prst="line">
                <a:avLst/>
              </a:prstGeom>
              <a:noFill/>
              <a:ln w="0">
                <a:solidFill>
                  <a:srgbClr val="FFFF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8" name="Line 127"/>
              <p:cNvSpPr>
                <a:spLocks noChangeShapeType="1"/>
              </p:cNvSpPr>
              <p:nvPr/>
            </p:nvSpPr>
            <p:spPr bwMode="auto">
              <a:xfrm>
                <a:off x="4052" y="2399"/>
                <a:ext cx="1622" cy="1"/>
              </a:xfrm>
              <a:prstGeom prst="line">
                <a:avLst/>
              </a:prstGeom>
              <a:noFill/>
              <a:ln w="0">
                <a:solidFill>
                  <a:srgbClr val="FFFF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89" name="Line 128"/>
              <p:cNvSpPr>
                <a:spLocks noChangeShapeType="1"/>
              </p:cNvSpPr>
              <p:nvPr/>
            </p:nvSpPr>
            <p:spPr bwMode="auto">
              <a:xfrm>
                <a:off x="4036" y="2391"/>
                <a:ext cx="1" cy="236"/>
              </a:xfrm>
              <a:prstGeom prst="line">
                <a:avLst/>
              </a:prstGeom>
              <a:noFill/>
              <a:ln w="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0" name="Line 129"/>
              <p:cNvSpPr>
                <a:spLocks noChangeShapeType="1"/>
              </p:cNvSpPr>
              <p:nvPr/>
            </p:nvSpPr>
            <p:spPr bwMode="auto">
              <a:xfrm>
                <a:off x="4044" y="2391"/>
                <a:ext cx="1638" cy="1"/>
              </a:xfrm>
              <a:prstGeom prst="line">
                <a:avLst/>
              </a:prstGeom>
              <a:noFill/>
              <a:ln w="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1" name="Line 130"/>
              <p:cNvSpPr>
                <a:spLocks noChangeShapeType="1"/>
              </p:cNvSpPr>
              <p:nvPr/>
            </p:nvSpPr>
            <p:spPr bwMode="auto">
              <a:xfrm>
                <a:off x="4044" y="2619"/>
                <a:ext cx="1630" cy="1"/>
              </a:xfrm>
              <a:prstGeom prst="line">
                <a:avLst/>
              </a:prstGeom>
              <a:noFill/>
              <a:ln w="0">
                <a:solidFill>
                  <a:srgbClr val="B2B2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2" name="Line 131"/>
              <p:cNvSpPr>
                <a:spLocks noChangeShapeType="1"/>
              </p:cNvSpPr>
              <p:nvPr/>
            </p:nvSpPr>
            <p:spPr bwMode="auto">
              <a:xfrm>
                <a:off x="5674" y="2399"/>
                <a:ext cx="1" cy="220"/>
              </a:xfrm>
              <a:prstGeom prst="line">
                <a:avLst/>
              </a:prstGeom>
              <a:noFill/>
              <a:ln w="0">
                <a:solidFill>
                  <a:srgbClr val="B2B24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3" name="Line 132"/>
              <p:cNvSpPr>
                <a:spLocks noChangeShapeType="1"/>
              </p:cNvSpPr>
              <p:nvPr/>
            </p:nvSpPr>
            <p:spPr bwMode="auto">
              <a:xfrm>
                <a:off x="4036" y="2627"/>
                <a:ext cx="1646" cy="1"/>
              </a:xfrm>
              <a:prstGeom prst="line">
                <a:avLst/>
              </a:prstGeom>
              <a:noFill/>
              <a:ln w="0">
                <a:solidFill>
                  <a:srgbClr val="7C7C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4" name="Line 133"/>
              <p:cNvSpPr>
                <a:spLocks noChangeShapeType="1"/>
              </p:cNvSpPr>
              <p:nvPr/>
            </p:nvSpPr>
            <p:spPr bwMode="auto">
              <a:xfrm>
                <a:off x="5682" y="2391"/>
                <a:ext cx="1" cy="236"/>
              </a:xfrm>
              <a:prstGeom prst="line">
                <a:avLst/>
              </a:prstGeom>
              <a:noFill/>
              <a:ln w="0">
                <a:solidFill>
                  <a:srgbClr val="7C7C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5" name="Rectangle 134"/>
              <p:cNvSpPr>
                <a:spLocks noChangeArrowheads="1"/>
              </p:cNvSpPr>
              <p:nvPr/>
            </p:nvSpPr>
            <p:spPr bwMode="auto">
              <a:xfrm>
                <a:off x="4067" y="2431"/>
                <a:ext cx="153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ccp.molecule.MolStructure.Model</a:t>
                </a:r>
                <a:endParaRPr lang="en-US"/>
              </a:p>
            </p:txBody>
          </p:sp>
          <p:sp>
            <p:nvSpPr>
              <p:cNvPr id="40196" name="Rectangle 135"/>
              <p:cNvSpPr>
                <a:spLocks noChangeArrowheads="1"/>
              </p:cNvSpPr>
              <p:nvPr/>
            </p:nvSpPr>
            <p:spPr bwMode="auto">
              <a:xfrm>
                <a:off x="2077" y="2940"/>
                <a:ext cx="1332" cy="706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7" name="Line 136"/>
              <p:cNvSpPr>
                <a:spLocks noChangeShapeType="1"/>
              </p:cNvSpPr>
              <p:nvPr/>
            </p:nvSpPr>
            <p:spPr bwMode="auto">
              <a:xfrm>
                <a:off x="2085" y="2948"/>
                <a:ext cx="1" cy="69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8" name="Line 137"/>
              <p:cNvSpPr>
                <a:spLocks noChangeShapeType="1"/>
              </p:cNvSpPr>
              <p:nvPr/>
            </p:nvSpPr>
            <p:spPr bwMode="auto">
              <a:xfrm>
                <a:off x="2092" y="2948"/>
                <a:ext cx="1309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99" name="Line 138"/>
              <p:cNvSpPr>
                <a:spLocks noChangeShapeType="1"/>
              </p:cNvSpPr>
              <p:nvPr/>
            </p:nvSpPr>
            <p:spPr bwMode="auto">
              <a:xfrm>
                <a:off x="2077" y="2940"/>
                <a:ext cx="1" cy="706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0" name="Line 139"/>
              <p:cNvSpPr>
                <a:spLocks noChangeShapeType="1"/>
              </p:cNvSpPr>
              <p:nvPr/>
            </p:nvSpPr>
            <p:spPr bwMode="auto">
              <a:xfrm>
                <a:off x="2085" y="2940"/>
                <a:ext cx="1324" cy="1"/>
              </a:xfrm>
              <a:prstGeom prst="line">
                <a:avLst/>
              </a:prstGeom>
              <a:noFill/>
              <a:ln w="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1" name="Line 140"/>
              <p:cNvSpPr>
                <a:spLocks noChangeShapeType="1"/>
              </p:cNvSpPr>
              <p:nvPr/>
            </p:nvSpPr>
            <p:spPr bwMode="auto">
              <a:xfrm>
                <a:off x="2085" y="3638"/>
                <a:ext cx="1316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2" name="Line 141"/>
              <p:cNvSpPr>
                <a:spLocks noChangeShapeType="1"/>
              </p:cNvSpPr>
              <p:nvPr/>
            </p:nvSpPr>
            <p:spPr bwMode="auto">
              <a:xfrm>
                <a:off x="3401" y="2948"/>
                <a:ext cx="1" cy="690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3" name="Line 142"/>
              <p:cNvSpPr>
                <a:spLocks noChangeShapeType="1"/>
              </p:cNvSpPr>
              <p:nvPr/>
            </p:nvSpPr>
            <p:spPr bwMode="auto">
              <a:xfrm>
                <a:off x="2077" y="3646"/>
                <a:ext cx="1332" cy="1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4" name="Line 143"/>
              <p:cNvSpPr>
                <a:spLocks noChangeShapeType="1"/>
              </p:cNvSpPr>
              <p:nvPr/>
            </p:nvSpPr>
            <p:spPr bwMode="auto">
              <a:xfrm>
                <a:off x="3409" y="2940"/>
                <a:ext cx="1" cy="706"/>
              </a:xfrm>
              <a:prstGeom prst="line">
                <a:avLst/>
              </a:prstGeom>
              <a:noFill/>
              <a:ln w="0">
                <a:solidFill>
                  <a:srgbClr val="6363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5" name="Rectangle 144"/>
              <p:cNvSpPr>
                <a:spLocks noChangeArrowheads="1"/>
              </p:cNvSpPr>
              <p:nvPr/>
            </p:nvSpPr>
            <p:spPr bwMode="auto">
              <a:xfrm>
                <a:off x="2210" y="2979"/>
                <a:ext cx="103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SansSerif" charset="0"/>
                  </a:rPr>
                  <a:t>MeasurementListData</a:t>
                </a:r>
                <a:endParaRPr lang="en-US"/>
              </a:p>
            </p:txBody>
          </p:sp>
          <p:sp>
            <p:nvSpPr>
              <p:cNvPr id="40206" name="Rectangle 145"/>
              <p:cNvSpPr>
                <a:spLocks noChangeArrowheads="1"/>
              </p:cNvSpPr>
              <p:nvPr/>
            </p:nvSpPr>
            <p:spPr bwMode="auto">
              <a:xfrm>
                <a:off x="2108" y="3136"/>
                <a:ext cx="126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+measurementListSerial: Int</a:t>
                </a:r>
                <a:endParaRPr lang="en-US"/>
              </a:p>
            </p:txBody>
          </p:sp>
          <p:sp>
            <p:nvSpPr>
              <p:cNvPr id="40207" name="Line 146"/>
              <p:cNvSpPr>
                <a:spLocks noChangeShapeType="1"/>
              </p:cNvSpPr>
              <p:nvPr/>
            </p:nvSpPr>
            <p:spPr bwMode="auto">
              <a:xfrm>
                <a:off x="2108" y="3105"/>
                <a:ext cx="1270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8" name="Line 147"/>
              <p:cNvSpPr>
                <a:spLocks noChangeShapeType="1"/>
              </p:cNvSpPr>
              <p:nvPr/>
            </p:nvSpPr>
            <p:spPr bwMode="auto">
              <a:xfrm>
                <a:off x="2108" y="3113"/>
                <a:ext cx="12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09" name="Rectangle 148"/>
              <p:cNvSpPr>
                <a:spLocks noChangeArrowheads="1"/>
              </p:cNvSpPr>
              <p:nvPr/>
            </p:nvSpPr>
            <p:spPr bwMode="auto">
              <a:xfrm>
                <a:off x="2108" y="3324"/>
                <a:ext cx="104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+getMeasurementList()</a:t>
                </a:r>
                <a:endParaRPr lang="en-US"/>
              </a:p>
            </p:txBody>
          </p:sp>
          <p:sp>
            <p:nvSpPr>
              <p:cNvPr id="40210" name="Rectangle 149"/>
              <p:cNvSpPr>
                <a:spLocks noChangeArrowheads="1"/>
              </p:cNvSpPr>
              <p:nvPr/>
            </p:nvSpPr>
            <p:spPr bwMode="auto">
              <a:xfrm>
                <a:off x="2108" y="3450"/>
                <a:ext cx="104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+setMeasurementList()</a:t>
                </a:r>
                <a:endParaRPr lang="en-US"/>
              </a:p>
            </p:txBody>
          </p:sp>
          <p:sp>
            <p:nvSpPr>
              <p:cNvPr id="40211" name="Line 150"/>
              <p:cNvSpPr>
                <a:spLocks noChangeShapeType="1"/>
              </p:cNvSpPr>
              <p:nvPr/>
            </p:nvSpPr>
            <p:spPr bwMode="auto">
              <a:xfrm>
                <a:off x="2108" y="3293"/>
                <a:ext cx="1270" cy="1"/>
              </a:xfrm>
              <a:prstGeom prst="line">
                <a:avLst/>
              </a:prstGeom>
              <a:noFill/>
              <a:ln w="0">
                <a:solidFill>
                  <a:srgbClr val="8E8E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2" name="Line 151"/>
              <p:cNvSpPr>
                <a:spLocks noChangeShapeType="1"/>
              </p:cNvSpPr>
              <p:nvPr/>
            </p:nvSpPr>
            <p:spPr bwMode="auto">
              <a:xfrm>
                <a:off x="2108" y="3301"/>
                <a:ext cx="1270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3" name="Rectangle 152"/>
              <p:cNvSpPr>
                <a:spLocks noChangeArrowheads="1"/>
              </p:cNvSpPr>
              <p:nvPr/>
            </p:nvSpPr>
            <p:spPr bwMode="auto">
              <a:xfrm>
                <a:off x="39" y="1921"/>
                <a:ext cx="1959" cy="1019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4" name="Line 153"/>
              <p:cNvSpPr>
                <a:spLocks noChangeShapeType="1"/>
              </p:cNvSpPr>
              <p:nvPr/>
            </p:nvSpPr>
            <p:spPr bwMode="auto">
              <a:xfrm>
                <a:off x="47" y="1929"/>
                <a:ext cx="1" cy="1003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5" name="Line 154"/>
              <p:cNvSpPr>
                <a:spLocks noChangeShapeType="1"/>
              </p:cNvSpPr>
              <p:nvPr/>
            </p:nvSpPr>
            <p:spPr bwMode="auto">
              <a:xfrm>
                <a:off x="55" y="1929"/>
                <a:ext cx="1936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6" name="Line 155"/>
              <p:cNvSpPr>
                <a:spLocks noChangeShapeType="1"/>
              </p:cNvSpPr>
              <p:nvPr/>
            </p:nvSpPr>
            <p:spPr bwMode="auto">
              <a:xfrm>
                <a:off x="39" y="1921"/>
                <a:ext cx="1" cy="10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7" name="Line 156"/>
              <p:cNvSpPr>
                <a:spLocks noChangeShapeType="1"/>
              </p:cNvSpPr>
              <p:nvPr/>
            </p:nvSpPr>
            <p:spPr bwMode="auto">
              <a:xfrm>
                <a:off x="47" y="1921"/>
                <a:ext cx="19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8" name="Line 157"/>
              <p:cNvSpPr>
                <a:spLocks noChangeShapeType="1"/>
              </p:cNvSpPr>
              <p:nvPr/>
            </p:nvSpPr>
            <p:spPr bwMode="auto">
              <a:xfrm>
                <a:off x="47" y="2932"/>
                <a:ext cx="1944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19" name="Line 158"/>
              <p:cNvSpPr>
                <a:spLocks noChangeShapeType="1"/>
              </p:cNvSpPr>
              <p:nvPr/>
            </p:nvSpPr>
            <p:spPr bwMode="auto">
              <a:xfrm>
                <a:off x="1991" y="1929"/>
                <a:ext cx="1" cy="1003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20" name="Line 159"/>
              <p:cNvSpPr>
                <a:spLocks noChangeShapeType="1"/>
              </p:cNvSpPr>
              <p:nvPr/>
            </p:nvSpPr>
            <p:spPr bwMode="auto">
              <a:xfrm>
                <a:off x="39" y="2940"/>
                <a:ext cx="19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21" name="Line 160"/>
              <p:cNvSpPr>
                <a:spLocks noChangeShapeType="1"/>
              </p:cNvSpPr>
              <p:nvPr/>
            </p:nvSpPr>
            <p:spPr bwMode="auto">
              <a:xfrm>
                <a:off x="1998" y="1921"/>
                <a:ext cx="1" cy="10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22" name="Rectangle 161"/>
              <p:cNvSpPr>
                <a:spLocks noChangeArrowheads="1"/>
              </p:cNvSpPr>
              <p:nvPr/>
            </p:nvSpPr>
            <p:spPr bwMode="auto">
              <a:xfrm>
                <a:off x="78" y="1960"/>
                <a:ext cx="184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i="1">
                    <a:solidFill>
                      <a:srgbClr val="000000"/>
                    </a:solidFill>
                    <a:latin typeface="SansSerif" charset="0"/>
                  </a:rPr>
                  <a:t>ccp.nmr.Nmr.AbstractMeasurementList</a:t>
                </a:r>
                <a:endParaRPr lang="en-US"/>
              </a:p>
            </p:txBody>
          </p:sp>
          <p:sp>
            <p:nvSpPr>
              <p:cNvPr id="40223" name="Rectangle 162"/>
              <p:cNvSpPr>
                <a:spLocks noChangeArrowheads="1"/>
              </p:cNvSpPr>
              <p:nvPr/>
            </p:nvSpPr>
            <p:spPr bwMode="auto">
              <a:xfrm>
                <a:off x="47" y="1929"/>
                <a:ext cx="1944" cy="100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4" name="Rectangle 163"/>
              <p:cNvSpPr>
                <a:spLocks noChangeArrowheads="1"/>
              </p:cNvSpPr>
              <p:nvPr/>
            </p:nvSpPr>
            <p:spPr bwMode="auto">
              <a:xfrm>
                <a:off x="71" y="2117"/>
                <a:ext cx="48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+serial: Int</a:t>
                </a:r>
                <a:endParaRPr lang="en-US"/>
              </a:p>
            </p:txBody>
          </p:sp>
          <p:sp>
            <p:nvSpPr>
              <p:cNvPr id="40225" name="Rectangle 164"/>
              <p:cNvSpPr>
                <a:spLocks noChangeArrowheads="1"/>
              </p:cNvSpPr>
              <p:nvPr/>
            </p:nvSpPr>
            <p:spPr bwMode="auto">
              <a:xfrm>
                <a:off x="71" y="2242"/>
                <a:ext cx="58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+name: Line</a:t>
                </a:r>
                <a:endParaRPr lang="en-US"/>
              </a:p>
            </p:txBody>
          </p:sp>
          <p:sp>
            <p:nvSpPr>
              <p:cNvPr id="40226" name="Rectangle 165"/>
              <p:cNvSpPr>
                <a:spLocks noChangeArrowheads="1"/>
              </p:cNvSpPr>
              <p:nvPr/>
            </p:nvSpPr>
            <p:spPr bwMode="auto">
              <a:xfrm>
                <a:off x="71" y="2368"/>
                <a:ext cx="5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+unit: Word</a:t>
                </a:r>
                <a:endParaRPr lang="en-US"/>
              </a:p>
            </p:txBody>
          </p:sp>
          <p:sp>
            <p:nvSpPr>
              <p:cNvPr id="40227" name="Rectangle 166"/>
              <p:cNvSpPr>
                <a:spLocks noChangeArrowheads="1"/>
              </p:cNvSpPr>
              <p:nvPr/>
            </p:nvSpPr>
            <p:spPr bwMode="auto">
              <a:xfrm>
                <a:off x="71" y="2493"/>
                <a:ext cx="68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+details: String</a:t>
                </a:r>
                <a:endParaRPr lang="en-US"/>
              </a:p>
            </p:txBody>
          </p:sp>
          <p:sp>
            <p:nvSpPr>
              <p:cNvPr id="40228" name="Rectangle 167"/>
              <p:cNvSpPr>
                <a:spLocks noChangeArrowheads="1"/>
              </p:cNvSpPr>
              <p:nvPr/>
            </p:nvSpPr>
            <p:spPr bwMode="auto">
              <a:xfrm>
                <a:off x="71" y="2619"/>
                <a:ext cx="136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+isSimulated: Boolean = False</a:t>
                </a:r>
                <a:endParaRPr lang="en-US"/>
              </a:p>
            </p:txBody>
          </p:sp>
          <p:sp>
            <p:nvSpPr>
              <p:cNvPr id="40229" name="Line 168"/>
              <p:cNvSpPr>
                <a:spLocks noChangeShapeType="1"/>
              </p:cNvSpPr>
              <p:nvPr/>
            </p:nvSpPr>
            <p:spPr bwMode="auto">
              <a:xfrm>
                <a:off x="71" y="2086"/>
                <a:ext cx="1896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0" name="Line 169"/>
              <p:cNvSpPr>
                <a:spLocks noChangeShapeType="1"/>
              </p:cNvSpPr>
              <p:nvPr/>
            </p:nvSpPr>
            <p:spPr bwMode="auto">
              <a:xfrm>
                <a:off x="71" y="2093"/>
                <a:ext cx="1896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1" name="Line 170"/>
              <p:cNvSpPr>
                <a:spLocks noChangeShapeType="1"/>
              </p:cNvSpPr>
              <p:nvPr/>
            </p:nvSpPr>
            <p:spPr bwMode="auto">
              <a:xfrm>
                <a:off x="71" y="2775"/>
                <a:ext cx="1896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2" name="Line 171"/>
              <p:cNvSpPr>
                <a:spLocks noChangeShapeType="1"/>
              </p:cNvSpPr>
              <p:nvPr/>
            </p:nvSpPr>
            <p:spPr bwMode="auto">
              <a:xfrm>
                <a:off x="71" y="2783"/>
                <a:ext cx="1896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3" name="Rectangle 172"/>
              <p:cNvSpPr>
                <a:spLocks noChangeArrowheads="1"/>
              </p:cNvSpPr>
              <p:nvPr/>
            </p:nvSpPr>
            <p:spPr bwMode="auto">
              <a:xfrm>
                <a:off x="118" y="3332"/>
                <a:ext cx="1802" cy="863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4" name="Line 173"/>
              <p:cNvSpPr>
                <a:spLocks noChangeShapeType="1"/>
              </p:cNvSpPr>
              <p:nvPr/>
            </p:nvSpPr>
            <p:spPr bwMode="auto">
              <a:xfrm>
                <a:off x="125" y="3340"/>
                <a:ext cx="1" cy="847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5" name="Line 174"/>
              <p:cNvSpPr>
                <a:spLocks noChangeShapeType="1"/>
              </p:cNvSpPr>
              <p:nvPr/>
            </p:nvSpPr>
            <p:spPr bwMode="auto">
              <a:xfrm>
                <a:off x="133" y="3340"/>
                <a:ext cx="1779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6" name="Line 175"/>
              <p:cNvSpPr>
                <a:spLocks noChangeShapeType="1"/>
              </p:cNvSpPr>
              <p:nvPr/>
            </p:nvSpPr>
            <p:spPr bwMode="auto">
              <a:xfrm>
                <a:off x="118" y="3332"/>
                <a:ext cx="1" cy="863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7" name="Line 176"/>
              <p:cNvSpPr>
                <a:spLocks noChangeShapeType="1"/>
              </p:cNvSpPr>
              <p:nvPr/>
            </p:nvSpPr>
            <p:spPr bwMode="auto">
              <a:xfrm>
                <a:off x="125" y="3332"/>
                <a:ext cx="1795" cy="1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8" name="Line 177"/>
              <p:cNvSpPr>
                <a:spLocks noChangeShapeType="1"/>
              </p:cNvSpPr>
              <p:nvPr/>
            </p:nvSpPr>
            <p:spPr bwMode="auto">
              <a:xfrm>
                <a:off x="125" y="4187"/>
                <a:ext cx="1787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39" name="Line 178"/>
              <p:cNvSpPr>
                <a:spLocks noChangeShapeType="1"/>
              </p:cNvSpPr>
              <p:nvPr/>
            </p:nvSpPr>
            <p:spPr bwMode="auto">
              <a:xfrm>
                <a:off x="1912" y="3340"/>
                <a:ext cx="1" cy="847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40" name="Line 179"/>
              <p:cNvSpPr>
                <a:spLocks noChangeShapeType="1"/>
              </p:cNvSpPr>
              <p:nvPr/>
            </p:nvSpPr>
            <p:spPr bwMode="auto">
              <a:xfrm>
                <a:off x="118" y="4195"/>
                <a:ext cx="1802" cy="1"/>
              </a:xfrm>
              <a:prstGeom prst="line">
                <a:avLst/>
              </a:prstGeom>
              <a:noFill/>
              <a:ln w="0">
                <a:solidFill>
                  <a:srgbClr val="7C6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41" name="Line 180"/>
              <p:cNvSpPr>
                <a:spLocks noChangeShapeType="1"/>
              </p:cNvSpPr>
              <p:nvPr/>
            </p:nvSpPr>
            <p:spPr bwMode="auto">
              <a:xfrm>
                <a:off x="1920" y="3332"/>
                <a:ext cx="1" cy="863"/>
              </a:xfrm>
              <a:prstGeom prst="line">
                <a:avLst/>
              </a:prstGeom>
              <a:noFill/>
              <a:ln w="0">
                <a:solidFill>
                  <a:srgbClr val="7C6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42" name="Rectangle 181"/>
              <p:cNvSpPr>
                <a:spLocks noChangeArrowheads="1"/>
              </p:cNvSpPr>
              <p:nvPr/>
            </p:nvSpPr>
            <p:spPr bwMode="auto">
              <a:xfrm>
                <a:off x="172" y="3371"/>
                <a:ext cx="1677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 i="1">
                    <a:solidFill>
                      <a:srgbClr val="000000"/>
                    </a:solidFill>
                    <a:latin typeface="SansSerif" charset="0"/>
                  </a:rPr>
                  <a:t>ccp.nmr.Nmr.AbstractMeasurement</a:t>
                </a:r>
                <a:endParaRPr lang="en-US"/>
              </a:p>
            </p:txBody>
          </p:sp>
          <p:sp>
            <p:nvSpPr>
              <p:cNvPr id="40243" name="Rectangle 182"/>
              <p:cNvSpPr>
                <a:spLocks noChangeArrowheads="1"/>
              </p:cNvSpPr>
              <p:nvPr/>
            </p:nvSpPr>
            <p:spPr bwMode="auto">
              <a:xfrm>
                <a:off x="149" y="3528"/>
                <a:ext cx="58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+value: Float</a:t>
                </a:r>
                <a:endParaRPr lang="en-US"/>
              </a:p>
            </p:txBody>
          </p:sp>
          <p:sp>
            <p:nvSpPr>
              <p:cNvPr id="40244" name="Rectangle 183"/>
              <p:cNvSpPr>
                <a:spLocks noChangeArrowheads="1"/>
              </p:cNvSpPr>
              <p:nvPr/>
            </p:nvSpPr>
            <p:spPr bwMode="auto">
              <a:xfrm>
                <a:off x="149" y="3654"/>
                <a:ext cx="79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+error: Float = 0.0</a:t>
                </a:r>
                <a:endParaRPr lang="en-US"/>
              </a:p>
            </p:txBody>
          </p:sp>
          <p:sp>
            <p:nvSpPr>
              <p:cNvPr id="40245" name="Rectangle 184"/>
              <p:cNvSpPr>
                <a:spLocks noChangeArrowheads="1"/>
              </p:cNvSpPr>
              <p:nvPr/>
            </p:nvSpPr>
            <p:spPr bwMode="auto">
              <a:xfrm>
                <a:off x="149" y="3779"/>
                <a:ext cx="121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+figOfMerit: FloatRatio = 1.0</a:t>
                </a:r>
                <a:endParaRPr lang="en-US"/>
              </a:p>
            </p:txBody>
          </p:sp>
          <p:sp>
            <p:nvSpPr>
              <p:cNvPr id="40246" name="Rectangle 185"/>
              <p:cNvSpPr>
                <a:spLocks noChangeArrowheads="1"/>
              </p:cNvSpPr>
              <p:nvPr/>
            </p:nvSpPr>
            <p:spPr bwMode="auto">
              <a:xfrm>
                <a:off x="149" y="3905"/>
                <a:ext cx="60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+details: Text</a:t>
                </a:r>
                <a:endParaRPr lang="en-US"/>
              </a:p>
            </p:txBody>
          </p:sp>
          <p:sp>
            <p:nvSpPr>
              <p:cNvPr id="40247" name="Line 186"/>
              <p:cNvSpPr>
                <a:spLocks noChangeShapeType="1"/>
              </p:cNvSpPr>
              <p:nvPr/>
            </p:nvSpPr>
            <p:spPr bwMode="auto">
              <a:xfrm>
                <a:off x="149" y="3497"/>
                <a:ext cx="1740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48" name="Line 187"/>
              <p:cNvSpPr>
                <a:spLocks noChangeShapeType="1"/>
              </p:cNvSpPr>
              <p:nvPr/>
            </p:nvSpPr>
            <p:spPr bwMode="auto">
              <a:xfrm>
                <a:off x="149" y="3505"/>
                <a:ext cx="1740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49" name="Line 188"/>
              <p:cNvSpPr>
                <a:spLocks noChangeShapeType="1"/>
              </p:cNvSpPr>
              <p:nvPr/>
            </p:nvSpPr>
            <p:spPr bwMode="auto">
              <a:xfrm>
                <a:off x="149" y="4061"/>
                <a:ext cx="1740" cy="1"/>
              </a:xfrm>
              <a:prstGeom prst="line">
                <a:avLst/>
              </a:prstGeom>
              <a:noFill/>
              <a:ln w="0">
                <a:solidFill>
                  <a:srgbClr val="B28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0" name="Line 189"/>
              <p:cNvSpPr>
                <a:spLocks noChangeShapeType="1"/>
              </p:cNvSpPr>
              <p:nvPr/>
            </p:nvSpPr>
            <p:spPr bwMode="auto">
              <a:xfrm>
                <a:off x="149" y="4069"/>
                <a:ext cx="1740" cy="1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1" name="Line 190"/>
              <p:cNvSpPr>
                <a:spLocks noChangeShapeType="1"/>
              </p:cNvSpPr>
              <p:nvPr/>
            </p:nvSpPr>
            <p:spPr bwMode="auto">
              <a:xfrm flipV="1">
                <a:off x="2233" y="745"/>
                <a:ext cx="1" cy="392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2" name="Freeform 191"/>
              <p:cNvSpPr>
                <a:spLocks/>
              </p:cNvSpPr>
              <p:nvPr/>
            </p:nvSpPr>
            <p:spPr bwMode="auto">
              <a:xfrm>
                <a:off x="2171" y="745"/>
                <a:ext cx="125" cy="94"/>
              </a:xfrm>
              <a:custGeom>
                <a:avLst/>
                <a:gdLst>
                  <a:gd name="T0" fmla="*/ 125 w 125"/>
                  <a:gd name="T1" fmla="*/ 94 h 94"/>
                  <a:gd name="T2" fmla="*/ 0 w 125"/>
                  <a:gd name="T3" fmla="*/ 94 h 94"/>
                  <a:gd name="T4" fmla="*/ 62 w 125"/>
                  <a:gd name="T5" fmla="*/ 0 h 94"/>
                  <a:gd name="T6" fmla="*/ 125 w 125"/>
                  <a:gd name="T7" fmla="*/ 94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94"/>
                  <a:gd name="T14" fmla="*/ 125 w 125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94">
                    <a:moveTo>
                      <a:pt x="125" y="94"/>
                    </a:moveTo>
                    <a:lnTo>
                      <a:pt x="0" y="94"/>
                    </a:lnTo>
                    <a:lnTo>
                      <a:pt x="62" y="0"/>
                    </a:lnTo>
                    <a:lnTo>
                      <a:pt x="12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3" name="Line 192"/>
              <p:cNvSpPr>
                <a:spLocks noChangeShapeType="1"/>
              </p:cNvSpPr>
              <p:nvPr/>
            </p:nvSpPr>
            <p:spPr bwMode="auto">
              <a:xfrm flipH="1">
                <a:off x="2171" y="839"/>
                <a:ext cx="125" cy="1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4" name="Line 193"/>
              <p:cNvSpPr>
                <a:spLocks noChangeShapeType="1"/>
              </p:cNvSpPr>
              <p:nvPr/>
            </p:nvSpPr>
            <p:spPr bwMode="auto">
              <a:xfrm flipV="1">
                <a:off x="2171" y="745"/>
                <a:ext cx="62" cy="94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5" name="Line 194"/>
              <p:cNvSpPr>
                <a:spLocks noChangeShapeType="1"/>
              </p:cNvSpPr>
              <p:nvPr/>
            </p:nvSpPr>
            <p:spPr bwMode="auto">
              <a:xfrm>
                <a:off x="2233" y="745"/>
                <a:ext cx="63" cy="94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6" name="Line 195"/>
              <p:cNvSpPr>
                <a:spLocks noChangeShapeType="1"/>
              </p:cNvSpPr>
              <p:nvPr/>
            </p:nvSpPr>
            <p:spPr bwMode="auto">
              <a:xfrm flipV="1">
                <a:off x="3056" y="745"/>
                <a:ext cx="1" cy="392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7" name="Freeform 196"/>
              <p:cNvSpPr>
                <a:spLocks/>
              </p:cNvSpPr>
              <p:nvPr/>
            </p:nvSpPr>
            <p:spPr bwMode="auto">
              <a:xfrm>
                <a:off x="2994" y="745"/>
                <a:ext cx="125" cy="94"/>
              </a:xfrm>
              <a:custGeom>
                <a:avLst/>
                <a:gdLst>
                  <a:gd name="T0" fmla="*/ 125 w 125"/>
                  <a:gd name="T1" fmla="*/ 94 h 94"/>
                  <a:gd name="T2" fmla="*/ 0 w 125"/>
                  <a:gd name="T3" fmla="*/ 94 h 94"/>
                  <a:gd name="T4" fmla="*/ 62 w 125"/>
                  <a:gd name="T5" fmla="*/ 0 h 94"/>
                  <a:gd name="T6" fmla="*/ 125 w 125"/>
                  <a:gd name="T7" fmla="*/ 94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94"/>
                  <a:gd name="T14" fmla="*/ 125 w 125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94">
                    <a:moveTo>
                      <a:pt x="125" y="94"/>
                    </a:moveTo>
                    <a:lnTo>
                      <a:pt x="0" y="94"/>
                    </a:lnTo>
                    <a:lnTo>
                      <a:pt x="62" y="0"/>
                    </a:lnTo>
                    <a:lnTo>
                      <a:pt x="12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8" name="Line 197"/>
              <p:cNvSpPr>
                <a:spLocks noChangeShapeType="1"/>
              </p:cNvSpPr>
              <p:nvPr/>
            </p:nvSpPr>
            <p:spPr bwMode="auto">
              <a:xfrm flipH="1">
                <a:off x="2994" y="839"/>
                <a:ext cx="125" cy="1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59" name="Line 198"/>
              <p:cNvSpPr>
                <a:spLocks noChangeShapeType="1"/>
              </p:cNvSpPr>
              <p:nvPr/>
            </p:nvSpPr>
            <p:spPr bwMode="auto">
              <a:xfrm flipV="1">
                <a:off x="2994" y="745"/>
                <a:ext cx="62" cy="94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0" name="Line 199"/>
              <p:cNvSpPr>
                <a:spLocks noChangeShapeType="1"/>
              </p:cNvSpPr>
              <p:nvPr/>
            </p:nvSpPr>
            <p:spPr bwMode="auto">
              <a:xfrm>
                <a:off x="3056" y="745"/>
                <a:ext cx="63" cy="94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1" name="Line 200"/>
              <p:cNvSpPr>
                <a:spLocks noChangeShapeType="1"/>
              </p:cNvSpPr>
              <p:nvPr/>
            </p:nvSpPr>
            <p:spPr bwMode="auto">
              <a:xfrm>
                <a:off x="2233" y="1294"/>
                <a:ext cx="6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2" name="Rectangle 201"/>
              <p:cNvSpPr>
                <a:spLocks noChangeArrowheads="1"/>
              </p:cNvSpPr>
              <p:nvPr/>
            </p:nvSpPr>
            <p:spPr bwMode="auto">
              <a:xfrm>
                <a:off x="2233" y="1333"/>
                <a:ext cx="47" cy="12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3" name="Rectangle 202"/>
              <p:cNvSpPr>
                <a:spLocks noChangeArrowheads="1"/>
              </p:cNvSpPr>
              <p:nvPr/>
            </p:nvSpPr>
            <p:spPr bwMode="auto">
              <a:xfrm>
                <a:off x="2233" y="1333"/>
                <a:ext cx="78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ansSerif" charset="0"/>
                  </a:rPr>
                  <a:t>*</a:t>
                </a:r>
                <a:endParaRPr lang="en-US"/>
              </a:p>
            </p:txBody>
          </p:sp>
          <p:sp>
            <p:nvSpPr>
              <p:cNvPr id="40264" name="Line 203"/>
              <p:cNvSpPr>
                <a:spLocks noChangeShapeType="1"/>
              </p:cNvSpPr>
              <p:nvPr/>
            </p:nvSpPr>
            <p:spPr bwMode="auto">
              <a:xfrm flipV="1">
                <a:off x="1842" y="902"/>
                <a:ext cx="1" cy="235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5" name="Freeform 204"/>
              <p:cNvSpPr>
                <a:spLocks/>
              </p:cNvSpPr>
              <p:nvPr/>
            </p:nvSpPr>
            <p:spPr bwMode="auto">
              <a:xfrm>
                <a:off x="1779" y="902"/>
                <a:ext cx="125" cy="94"/>
              </a:xfrm>
              <a:custGeom>
                <a:avLst/>
                <a:gdLst>
                  <a:gd name="T0" fmla="*/ 125 w 125"/>
                  <a:gd name="T1" fmla="*/ 94 h 94"/>
                  <a:gd name="T2" fmla="*/ 0 w 125"/>
                  <a:gd name="T3" fmla="*/ 94 h 94"/>
                  <a:gd name="T4" fmla="*/ 63 w 125"/>
                  <a:gd name="T5" fmla="*/ 0 h 94"/>
                  <a:gd name="T6" fmla="*/ 125 w 125"/>
                  <a:gd name="T7" fmla="*/ 94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94"/>
                  <a:gd name="T14" fmla="*/ 125 w 125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94">
                    <a:moveTo>
                      <a:pt x="125" y="94"/>
                    </a:moveTo>
                    <a:lnTo>
                      <a:pt x="0" y="94"/>
                    </a:lnTo>
                    <a:lnTo>
                      <a:pt x="63" y="0"/>
                    </a:lnTo>
                    <a:lnTo>
                      <a:pt x="12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6" name="Line 205"/>
              <p:cNvSpPr>
                <a:spLocks noChangeShapeType="1"/>
              </p:cNvSpPr>
              <p:nvPr/>
            </p:nvSpPr>
            <p:spPr bwMode="auto">
              <a:xfrm flipH="1">
                <a:off x="1779" y="996"/>
                <a:ext cx="125" cy="1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67" name="Line 206"/>
              <p:cNvSpPr>
                <a:spLocks noChangeShapeType="1"/>
              </p:cNvSpPr>
              <p:nvPr/>
            </p:nvSpPr>
            <p:spPr bwMode="auto">
              <a:xfrm flipV="1">
                <a:off x="1779" y="902"/>
                <a:ext cx="63" cy="94"/>
              </a:xfrm>
              <a:prstGeom prst="line">
                <a:avLst/>
              </a:prstGeom>
              <a:noFill/>
              <a:ln w="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9942" name="Line 208"/>
            <p:cNvSpPr>
              <a:spLocks noChangeShapeType="1"/>
            </p:cNvSpPr>
            <p:nvPr/>
          </p:nvSpPr>
          <p:spPr bwMode="auto">
            <a:xfrm>
              <a:off x="1842" y="902"/>
              <a:ext cx="62" cy="94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3" name="Line 209"/>
            <p:cNvSpPr>
              <a:spLocks noChangeShapeType="1"/>
            </p:cNvSpPr>
            <p:nvPr/>
          </p:nvSpPr>
          <p:spPr bwMode="auto">
            <a:xfrm flipV="1">
              <a:off x="4428" y="941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4" name="Line 210"/>
            <p:cNvSpPr>
              <a:spLocks noChangeShapeType="1"/>
            </p:cNvSpPr>
            <p:nvPr/>
          </p:nvSpPr>
          <p:spPr bwMode="auto">
            <a:xfrm flipH="1">
              <a:off x="3213" y="941"/>
              <a:ext cx="12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5" name="Line 211"/>
            <p:cNvSpPr>
              <a:spLocks noChangeShapeType="1"/>
            </p:cNvSpPr>
            <p:nvPr/>
          </p:nvSpPr>
          <p:spPr bwMode="auto">
            <a:xfrm>
              <a:off x="3213" y="941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6" name="Freeform 212"/>
            <p:cNvSpPr>
              <a:spLocks/>
            </p:cNvSpPr>
            <p:nvPr/>
          </p:nvSpPr>
          <p:spPr bwMode="auto">
            <a:xfrm>
              <a:off x="4389" y="980"/>
              <a:ext cx="78" cy="157"/>
            </a:xfrm>
            <a:custGeom>
              <a:avLst/>
              <a:gdLst>
                <a:gd name="T0" fmla="*/ 39 w 78"/>
                <a:gd name="T1" fmla="*/ 157 h 157"/>
                <a:gd name="T2" fmla="*/ 78 w 78"/>
                <a:gd name="T3" fmla="*/ 78 h 157"/>
                <a:gd name="T4" fmla="*/ 39 w 78"/>
                <a:gd name="T5" fmla="*/ 0 h 157"/>
                <a:gd name="T6" fmla="*/ 0 w 78"/>
                <a:gd name="T7" fmla="*/ 78 h 157"/>
                <a:gd name="T8" fmla="*/ 39 w 78"/>
                <a:gd name="T9" fmla="*/ 157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57"/>
                <a:gd name="T17" fmla="*/ 78 w 78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57">
                  <a:moveTo>
                    <a:pt x="39" y="157"/>
                  </a:moveTo>
                  <a:lnTo>
                    <a:pt x="78" y="78"/>
                  </a:lnTo>
                  <a:lnTo>
                    <a:pt x="39" y="0"/>
                  </a:lnTo>
                  <a:lnTo>
                    <a:pt x="0" y="78"/>
                  </a:lnTo>
                  <a:lnTo>
                    <a:pt x="39" y="1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7" name="Line 213"/>
            <p:cNvSpPr>
              <a:spLocks noChangeShapeType="1"/>
            </p:cNvSpPr>
            <p:nvPr/>
          </p:nvSpPr>
          <p:spPr bwMode="auto">
            <a:xfrm flipV="1">
              <a:off x="4428" y="1058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8" name="Line 214"/>
            <p:cNvSpPr>
              <a:spLocks noChangeShapeType="1"/>
            </p:cNvSpPr>
            <p:nvPr/>
          </p:nvSpPr>
          <p:spPr bwMode="auto">
            <a:xfrm flipH="1" flipV="1">
              <a:off x="4428" y="98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9" name="Line 215"/>
            <p:cNvSpPr>
              <a:spLocks noChangeShapeType="1"/>
            </p:cNvSpPr>
            <p:nvPr/>
          </p:nvSpPr>
          <p:spPr bwMode="auto">
            <a:xfrm flipH="1">
              <a:off x="4389" y="98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0" name="Line 216"/>
            <p:cNvSpPr>
              <a:spLocks noChangeShapeType="1"/>
            </p:cNvSpPr>
            <p:nvPr/>
          </p:nvSpPr>
          <p:spPr bwMode="auto">
            <a:xfrm>
              <a:off x="4389" y="1058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1" name="Rectangle 217"/>
            <p:cNvSpPr>
              <a:spLocks noChangeArrowheads="1"/>
            </p:cNvSpPr>
            <p:nvPr/>
          </p:nvSpPr>
          <p:spPr bwMode="auto">
            <a:xfrm>
              <a:off x="3252" y="980"/>
              <a:ext cx="282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218"/>
            <p:cNvSpPr>
              <a:spLocks noChangeArrowheads="1"/>
            </p:cNvSpPr>
            <p:nvPr/>
          </p:nvSpPr>
          <p:spPr bwMode="auto">
            <a:xfrm>
              <a:off x="3252" y="980"/>
              <a:ext cx="28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+data</a:t>
              </a:r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4310" y="980"/>
              <a:ext cx="63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Rectangle 220"/>
            <p:cNvSpPr>
              <a:spLocks noChangeArrowheads="1"/>
            </p:cNvSpPr>
            <p:nvPr/>
          </p:nvSpPr>
          <p:spPr bwMode="auto">
            <a:xfrm>
              <a:off x="4310" y="980"/>
              <a:ext cx="9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39955" name="Rectangle 221"/>
            <p:cNvSpPr>
              <a:spLocks noChangeArrowheads="1"/>
            </p:cNvSpPr>
            <p:nvPr/>
          </p:nvSpPr>
          <p:spPr bwMode="auto">
            <a:xfrm>
              <a:off x="3135" y="1019"/>
              <a:ext cx="47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Rectangle 222"/>
            <p:cNvSpPr>
              <a:spLocks noChangeArrowheads="1"/>
            </p:cNvSpPr>
            <p:nvPr/>
          </p:nvSpPr>
          <p:spPr bwMode="auto">
            <a:xfrm>
              <a:off x="3135" y="1019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39957" name="Line 223"/>
            <p:cNvSpPr>
              <a:spLocks noChangeShapeType="1"/>
            </p:cNvSpPr>
            <p:nvPr/>
          </p:nvSpPr>
          <p:spPr bwMode="auto">
            <a:xfrm flipV="1">
              <a:off x="4428" y="941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8" name="Line 224"/>
            <p:cNvSpPr>
              <a:spLocks noChangeShapeType="1"/>
            </p:cNvSpPr>
            <p:nvPr/>
          </p:nvSpPr>
          <p:spPr bwMode="auto">
            <a:xfrm flipH="1">
              <a:off x="2116" y="941"/>
              <a:ext cx="23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9" name="Line 225"/>
            <p:cNvSpPr>
              <a:spLocks noChangeShapeType="1"/>
            </p:cNvSpPr>
            <p:nvPr/>
          </p:nvSpPr>
          <p:spPr bwMode="auto">
            <a:xfrm>
              <a:off x="2116" y="941"/>
              <a:ext cx="1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0" name="Freeform 226"/>
            <p:cNvSpPr>
              <a:spLocks/>
            </p:cNvSpPr>
            <p:nvPr/>
          </p:nvSpPr>
          <p:spPr bwMode="auto">
            <a:xfrm>
              <a:off x="4389" y="980"/>
              <a:ext cx="78" cy="157"/>
            </a:xfrm>
            <a:custGeom>
              <a:avLst/>
              <a:gdLst>
                <a:gd name="T0" fmla="*/ 39 w 78"/>
                <a:gd name="T1" fmla="*/ 157 h 157"/>
                <a:gd name="T2" fmla="*/ 78 w 78"/>
                <a:gd name="T3" fmla="*/ 78 h 157"/>
                <a:gd name="T4" fmla="*/ 39 w 78"/>
                <a:gd name="T5" fmla="*/ 0 h 157"/>
                <a:gd name="T6" fmla="*/ 0 w 78"/>
                <a:gd name="T7" fmla="*/ 78 h 157"/>
                <a:gd name="T8" fmla="*/ 39 w 78"/>
                <a:gd name="T9" fmla="*/ 157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57"/>
                <a:gd name="T17" fmla="*/ 78 w 78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57">
                  <a:moveTo>
                    <a:pt x="39" y="157"/>
                  </a:moveTo>
                  <a:lnTo>
                    <a:pt x="78" y="78"/>
                  </a:lnTo>
                  <a:lnTo>
                    <a:pt x="39" y="0"/>
                  </a:lnTo>
                  <a:lnTo>
                    <a:pt x="0" y="78"/>
                  </a:lnTo>
                  <a:lnTo>
                    <a:pt x="39" y="1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1" name="Line 227"/>
            <p:cNvSpPr>
              <a:spLocks noChangeShapeType="1"/>
            </p:cNvSpPr>
            <p:nvPr/>
          </p:nvSpPr>
          <p:spPr bwMode="auto">
            <a:xfrm flipV="1">
              <a:off x="4428" y="1058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2" name="Line 228"/>
            <p:cNvSpPr>
              <a:spLocks noChangeShapeType="1"/>
            </p:cNvSpPr>
            <p:nvPr/>
          </p:nvSpPr>
          <p:spPr bwMode="auto">
            <a:xfrm flipH="1" flipV="1">
              <a:off x="4428" y="98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Line 229"/>
            <p:cNvSpPr>
              <a:spLocks noChangeShapeType="1"/>
            </p:cNvSpPr>
            <p:nvPr/>
          </p:nvSpPr>
          <p:spPr bwMode="auto">
            <a:xfrm flipH="1">
              <a:off x="4389" y="98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4" name="Line 230"/>
            <p:cNvSpPr>
              <a:spLocks noChangeShapeType="1"/>
            </p:cNvSpPr>
            <p:nvPr/>
          </p:nvSpPr>
          <p:spPr bwMode="auto">
            <a:xfrm>
              <a:off x="4389" y="1058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5" name="Rectangle 231"/>
            <p:cNvSpPr>
              <a:spLocks noChangeArrowheads="1"/>
            </p:cNvSpPr>
            <p:nvPr/>
          </p:nvSpPr>
          <p:spPr bwMode="auto">
            <a:xfrm>
              <a:off x="4310" y="980"/>
              <a:ext cx="63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Rectangle 232"/>
            <p:cNvSpPr>
              <a:spLocks noChangeArrowheads="1"/>
            </p:cNvSpPr>
            <p:nvPr/>
          </p:nvSpPr>
          <p:spPr bwMode="auto">
            <a:xfrm>
              <a:off x="4310" y="980"/>
              <a:ext cx="9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39967" name="Rectangle 233"/>
            <p:cNvSpPr>
              <a:spLocks noChangeArrowheads="1"/>
            </p:cNvSpPr>
            <p:nvPr/>
          </p:nvSpPr>
          <p:spPr bwMode="auto">
            <a:xfrm>
              <a:off x="2038" y="1019"/>
              <a:ext cx="47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Rectangle 234"/>
            <p:cNvSpPr>
              <a:spLocks noChangeArrowheads="1"/>
            </p:cNvSpPr>
            <p:nvPr/>
          </p:nvSpPr>
          <p:spPr bwMode="auto">
            <a:xfrm>
              <a:off x="2038" y="1019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39969" name="Line 235"/>
            <p:cNvSpPr>
              <a:spLocks noChangeShapeType="1"/>
            </p:cNvSpPr>
            <p:nvPr/>
          </p:nvSpPr>
          <p:spPr bwMode="auto">
            <a:xfrm>
              <a:off x="4389" y="1372"/>
              <a:ext cx="1" cy="2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0" name="Line 236"/>
            <p:cNvSpPr>
              <a:spLocks noChangeShapeType="1"/>
            </p:cNvSpPr>
            <p:nvPr/>
          </p:nvSpPr>
          <p:spPr bwMode="auto">
            <a:xfrm flipH="1">
              <a:off x="3566" y="1607"/>
              <a:ext cx="8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1" name="Line 237"/>
            <p:cNvSpPr>
              <a:spLocks noChangeShapeType="1"/>
            </p:cNvSpPr>
            <p:nvPr/>
          </p:nvSpPr>
          <p:spPr bwMode="auto">
            <a:xfrm flipH="1" flipV="1">
              <a:off x="3566" y="1607"/>
              <a:ext cx="78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2" name="Line 238"/>
            <p:cNvSpPr>
              <a:spLocks noChangeShapeType="1"/>
            </p:cNvSpPr>
            <p:nvPr/>
          </p:nvSpPr>
          <p:spPr bwMode="auto">
            <a:xfrm flipV="1">
              <a:off x="3566" y="1568"/>
              <a:ext cx="78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3" name="Rectangle 239"/>
            <p:cNvSpPr>
              <a:spLocks noChangeArrowheads="1"/>
            </p:cNvSpPr>
            <p:nvPr/>
          </p:nvSpPr>
          <p:spPr bwMode="auto">
            <a:xfrm>
              <a:off x="3644" y="1646"/>
              <a:ext cx="415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Rectangle 240"/>
            <p:cNvSpPr>
              <a:spLocks noChangeArrowheads="1"/>
            </p:cNvSpPr>
            <p:nvPr/>
          </p:nvSpPr>
          <p:spPr bwMode="auto">
            <a:xfrm>
              <a:off x="3644" y="1647"/>
              <a:ext cx="41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+outputs</a:t>
              </a:r>
              <a:endParaRPr lang="en-US"/>
            </a:p>
          </p:txBody>
        </p:sp>
        <p:sp>
          <p:nvSpPr>
            <p:cNvPr id="39975" name="Rectangle 241"/>
            <p:cNvSpPr>
              <a:spLocks noChangeArrowheads="1"/>
            </p:cNvSpPr>
            <p:nvPr/>
          </p:nvSpPr>
          <p:spPr bwMode="auto">
            <a:xfrm>
              <a:off x="3605" y="1450"/>
              <a:ext cx="47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242"/>
            <p:cNvSpPr>
              <a:spLocks noChangeArrowheads="1"/>
            </p:cNvSpPr>
            <p:nvPr/>
          </p:nvSpPr>
          <p:spPr bwMode="auto">
            <a:xfrm>
              <a:off x="3605" y="1451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39977" name="Line 243"/>
            <p:cNvSpPr>
              <a:spLocks noChangeShapeType="1"/>
            </p:cNvSpPr>
            <p:nvPr/>
          </p:nvSpPr>
          <p:spPr bwMode="auto">
            <a:xfrm flipH="1">
              <a:off x="3566" y="1254"/>
              <a:ext cx="6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8" name="Line 244"/>
            <p:cNvSpPr>
              <a:spLocks noChangeShapeType="1"/>
            </p:cNvSpPr>
            <p:nvPr/>
          </p:nvSpPr>
          <p:spPr bwMode="auto">
            <a:xfrm flipH="1" flipV="1">
              <a:off x="3566" y="1254"/>
              <a:ext cx="78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9" name="Line 245"/>
            <p:cNvSpPr>
              <a:spLocks noChangeShapeType="1"/>
            </p:cNvSpPr>
            <p:nvPr/>
          </p:nvSpPr>
          <p:spPr bwMode="auto">
            <a:xfrm flipV="1">
              <a:off x="3566" y="1215"/>
              <a:ext cx="78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0" name="Rectangle 246"/>
            <p:cNvSpPr>
              <a:spLocks noChangeArrowheads="1"/>
            </p:cNvSpPr>
            <p:nvPr/>
          </p:nvSpPr>
          <p:spPr bwMode="auto">
            <a:xfrm>
              <a:off x="3683" y="1294"/>
              <a:ext cx="353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Rectangle 247"/>
            <p:cNvSpPr>
              <a:spLocks noChangeArrowheads="1"/>
            </p:cNvSpPr>
            <p:nvPr/>
          </p:nvSpPr>
          <p:spPr bwMode="auto">
            <a:xfrm>
              <a:off x="3683" y="1294"/>
              <a:ext cx="360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+inputs</a:t>
              </a:r>
              <a:endParaRPr lang="en-US"/>
            </a:p>
          </p:txBody>
        </p:sp>
        <p:sp>
          <p:nvSpPr>
            <p:cNvPr id="39982" name="Rectangle 248"/>
            <p:cNvSpPr>
              <a:spLocks noChangeArrowheads="1"/>
            </p:cNvSpPr>
            <p:nvPr/>
          </p:nvSpPr>
          <p:spPr bwMode="auto">
            <a:xfrm>
              <a:off x="3683" y="1098"/>
              <a:ext cx="47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Rectangle 249"/>
            <p:cNvSpPr>
              <a:spLocks noChangeArrowheads="1"/>
            </p:cNvSpPr>
            <p:nvPr/>
          </p:nvSpPr>
          <p:spPr bwMode="auto">
            <a:xfrm>
              <a:off x="3683" y="1098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39984" name="Line 250"/>
            <p:cNvSpPr>
              <a:spLocks noChangeShapeType="1"/>
            </p:cNvSpPr>
            <p:nvPr/>
          </p:nvSpPr>
          <p:spPr bwMode="auto">
            <a:xfrm>
              <a:off x="4506" y="431"/>
              <a:ext cx="1" cy="7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5" name="Freeform 251"/>
            <p:cNvSpPr>
              <a:spLocks/>
            </p:cNvSpPr>
            <p:nvPr/>
          </p:nvSpPr>
          <p:spPr bwMode="auto">
            <a:xfrm>
              <a:off x="4467" y="431"/>
              <a:ext cx="78" cy="157"/>
            </a:xfrm>
            <a:custGeom>
              <a:avLst/>
              <a:gdLst>
                <a:gd name="T0" fmla="*/ 39 w 78"/>
                <a:gd name="T1" fmla="*/ 0 h 157"/>
                <a:gd name="T2" fmla="*/ 0 w 78"/>
                <a:gd name="T3" fmla="*/ 79 h 157"/>
                <a:gd name="T4" fmla="*/ 39 w 78"/>
                <a:gd name="T5" fmla="*/ 157 h 157"/>
                <a:gd name="T6" fmla="*/ 78 w 78"/>
                <a:gd name="T7" fmla="*/ 79 h 157"/>
                <a:gd name="T8" fmla="*/ 39 w 78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57"/>
                <a:gd name="T17" fmla="*/ 78 w 78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57">
                  <a:moveTo>
                    <a:pt x="39" y="0"/>
                  </a:moveTo>
                  <a:lnTo>
                    <a:pt x="0" y="79"/>
                  </a:lnTo>
                  <a:lnTo>
                    <a:pt x="39" y="157"/>
                  </a:lnTo>
                  <a:lnTo>
                    <a:pt x="78" y="79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6" name="Line 252"/>
            <p:cNvSpPr>
              <a:spLocks noChangeShapeType="1"/>
            </p:cNvSpPr>
            <p:nvPr/>
          </p:nvSpPr>
          <p:spPr bwMode="auto">
            <a:xfrm flipH="1">
              <a:off x="4467" y="431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7" name="Line 253"/>
            <p:cNvSpPr>
              <a:spLocks noChangeShapeType="1"/>
            </p:cNvSpPr>
            <p:nvPr/>
          </p:nvSpPr>
          <p:spPr bwMode="auto">
            <a:xfrm>
              <a:off x="4467" y="51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8" name="Line 254"/>
            <p:cNvSpPr>
              <a:spLocks noChangeShapeType="1"/>
            </p:cNvSpPr>
            <p:nvPr/>
          </p:nvSpPr>
          <p:spPr bwMode="auto">
            <a:xfrm flipV="1">
              <a:off x="4506" y="510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9" name="Line 255"/>
            <p:cNvSpPr>
              <a:spLocks noChangeShapeType="1"/>
            </p:cNvSpPr>
            <p:nvPr/>
          </p:nvSpPr>
          <p:spPr bwMode="auto">
            <a:xfrm flipH="1" flipV="1">
              <a:off x="4506" y="431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0" name="Rectangle 256"/>
            <p:cNvSpPr>
              <a:spLocks noChangeArrowheads="1"/>
            </p:cNvSpPr>
            <p:nvPr/>
          </p:nvSpPr>
          <p:spPr bwMode="auto">
            <a:xfrm>
              <a:off x="4584" y="470"/>
              <a:ext cx="63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Rectangle 257"/>
            <p:cNvSpPr>
              <a:spLocks noChangeArrowheads="1"/>
            </p:cNvSpPr>
            <p:nvPr/>
          </p:nvSpPr>
          <p:spPr bwMode="auto">
            <a:xfrm>
              <a:off x="4584" y="471"/>
              <a:ext cx="9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39992" name="Rectangle 258"/>
            <p:cNvSpPr>
              <a:spLocks noChangeArrowheads="1"/>
            </p:cNvSpPr>
            <p:nvPr/>
          </p:nvSpPr>
          <p:spPr bwMode="auto">
            <a:xfrm>
              <a:off x="4545" y="980"/>
              <a:ext cx="47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Rectangle 259"/>
            <p:cNvSpPr>
              <a:spLocks noChangeArrowheads="1"/>
            </p:cNvSpPr>
            <p:nvPr/>
          </p:nvSpPr>
          <p:spPr bwMode="auto">
            <a:xfrm>
              <a:off x="4545" y="980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39994" name="Line 260"/>
            <p:cNvSpPr>
              <a:spLocks noChangeShapeType="1"/>
            </p:cNvSpPr>
            <p:nvPr/>
          </p:nvSpPr>
          <p:spPr bwMode="auto">
            <a:xfrm flipV="1">
              <a:off x="3683" y="2509"/>
              <a:ext cx="1" cy="43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5" name="Line 261"/>
            <p:cNvSpPr>
              <a:spLocks noChangeShapeType="1"/>
            </p:cNvSpPr>
            <p:nvPr/>
          </p:nvSpPr>
          <p:spPr bwMode="auto">
            <a:xfrm flipH="1">
              <a:off x="3213" y="2509"/>
              <a:ext cx="470" cy="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6" name="Line 262"/>
            <p:cNvSpPr>
              <a:spLocks noChangeShapeType="1"/>
            </p:cNvSpPr>
            <p:nvPr/>
          </p:nvSpPr>
          <p:spPr bwMode="auto">
            <a:xfrm flipV="1">
              <a:off x="3213" y="1764"/>
              <a:ext cx="1" cy="745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7" name="Freeform 263"/>
            <p:cNvSpPr>
              <a:spLocks/>
            </p:cNvSpPr>
            <p:nvPr/>
          </p:nvSpPr>
          <p:spPr bwMode="auto">
            <a:xfrm>
              <a:off x="3150" y="1764"/>
              <a:ext cx="126" cy="94"/>
            </a:xfrm>
            <a:custGeom>
              <a:avLst/>
              <a:gdLst>
                <a:gd name="T0" fmla="*/ 126 w 126"/>
                <a:gd name="T1" fmla="*/ 94 h 94"/>
                <a:gd name="T2" fmla="*/ 0 w 126"/>
                <a:gd name="T3" fmla="*/ 94 h 94"/>
                <a:gd name="T4" fmla="*/ 63 w 126"/>
                <a:gd name="T5" fmla="*/ 0 h 94"/>
                <a:gd name="T6" fmla="*/ 126 w 126"/>
                <a:gd name="T7" fmla="*/ 94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94"/>
                <a:gd name="T14" fmla="*/ 126 w 126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94">
                  <a:moveTo>
                    <a:pt x="126" y="94"/>
                  </a:moveTo>
                  <a:lnTo>
                    <a:pt x="0" y="94"/>
                  </a:lnTo>
                  <a:lnTo>
                    <a:pt x="63" y="0"/>
                  </a:lnTo>
                  <a:lnTo>
                    <a:pt x="126" y="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8" name="Line 264"/>
            <p:cNvSpPr>
              <a:spLocks noChangeShapeType="1"/>
            </p:cNvSpPr>
            <p:nvPr/>
          </p:nvSpPr>
          <p:spPr bwMode="auto">
            <a:xfrm flipH="1">
              <a:off x="3150" y="1858"/>
              <a:ext cx="126" cy="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9" name="Line 265"/>
            <p:cNvSpPr>
              <a:spLocks noChangeShapeType="1"/>
            </p:cNvSpPr>
            <p:nvPr/>
          </p:nvSpPr>
          <p:spPr bwMode="auto">
            <a:xfrm flipV="1">
              <a:off x="3150" y="1764"/>
              <a:ext cx="63" cy="94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0" name="Line 266"/>
            <p:cNvSpPr>
              <a:spLocks noChangeShapeType="1"/>
            </p:cNvSpPr>
            <p:nvPr/>
          </p:nvSpPr>
          <p:spPr bwMode="auto">
            <a:xfrm>
              <a:off x="3213" y="1764"/>
              <a:ext cx="63" cy="94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1" name="Line 267"/>
            <p:cNvSpPr>
              <a:spLocks noChangeShapeType="1"/>
            </p:cNvSpPr>
            <p:nvPr/>
          </p:nvSpPr>
          <p:spPr bwMode="auto">
            <a:xfrm flipV="1">
              <a:off x="3801" y="2156"/>
              <a:ext cx="1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2" name="Line 268"/>
            <p:cNvSpPr>
              <a:spLocks noChangeShapeType="1"/>
            </p:cNvSpPr>
            <p:nvPr/>
          </p:nvSpPr>
          <p:spPr bwMode="auto">
            <a:xfrm flipV="1">
              <a:off x="3762" y="2156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3" name="Line 269"/>
            <p:cNvSpPr>
              <a:spLocks noChangeShapeType="1"/>
            </p:cNvSpPr>
            <p:nvPr/>
          </p:nvSpPr>
          <p:spPr bwMode="auto">
            <a:xfrm>
              <a:off x="3801" y="2156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4" name="Line 270"/>
            <p:cNvSpPr>
              <a:spLocks noChangeShapeType="1"/>
            </p:cNvSpPr>
            <p:nvPr/>
          </p:nvSpPr>
          <p:spPr bwMode="auto">
            <a:xfrm flipV="1">
              <a:off x="4193" y="2627"/>
              <a:ext cx="1" cy="3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5" name="Line 271"/>
            <p:cNvSpPr>
              <a:spLocks noChangeShapeType="1"/>
            </p:cNvSpPr>
            <p:nvPr/>
          </p:nvSpPr>
          <p:spPr bwMode="auto">
            <a:xfrm flipV="1">
              <a:off x="4153" y="2627"/>
              <a:ext cx="40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6" name="Line 272"/>
            <p:cNvSpPr>
              <a:spLocks noChangeShapeType="1"/>
            </p:cNvSpPr>
            <p:nvPr/>
          </p:nvSpPr>
          <p:spPr bwMode="auto">
            <a:xfrm>
              <a:off x="4193" y="2627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7" name="Rectangle 273"/>
            <p:cNvSpPr>
              <a:spLocks noChangeArrowheads="1"/>
            </p:cNvSpPr>
            <p:nvPr/>
          </p:nvSpPr>
          <p:spPr bwMode="auto">
            <a:xfrm>
              <a:off x="4349" y="2705"/>
              <a:ext cx="431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Rectangle 274"/>
            <p:cNvSpPr>
              <a:spLocks noChangeArrowheads="1"/>
            </p:cNvSpPr>
            <p:nvPr/>
          </p:nvSpPr>
          <p:spPr bwMode="auto">
            <a:xfrm>
              <a:off x="4349" y="2705"/>
              <a:ext cx="43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{ordered}</a:t>
              </a:r>
              <a:endParaRPr lang="en-US"/>
            </a:p>
          </p:txBody>
        </p:sp>
        <p:sp>
          <p:nvSpPr>
            <p:cNvPr id="40009" name="Rectangle 275"/>
            <p:cNvSpPr>
              <a:spLocks noChangeArrowheads="1"/>
            </p:cNvSpPr>
            <p:nvPr/>
          </p:nvSpPr>
          <p:spPr bwMode="auto">
            <a:xfrm>
              <a:off x="4114" y="2627"/>
              <a:ext cx="47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Rectangle 276"/>
            <p:cNvSpPr>
              <a:spLocks noChangeArrowheads="1"/>
            </p:cNvSpPr>
            <p:nvPr/>
          </p:nvSpPr>
          <p:spPr bwMode="auto">
            <a:xfrm>
              <a:off x="4114" y="2627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40011" name="Line 277"/>
            <p:cNvSpPr>
              <a:spLocks noChangeShapeType="1"/>
            </p:cNvSpPr>
            <p:nvPr/>
          </p:nvSpPr>
          <p:spPr bwMode="auto">
            <a:xfrm>
              <a:off x="4193" y="2156"/>
              <a:ext cx="1" cy="2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2" name="Freeform 278"/>
            <p:cNvSpPr>
              <a:spLocks/>
            </p:cNvSpPr>
            <p:nvPr/>
          </p:nvSpPr>
          <p:spPr bwMode="auto">
            <a:xfrm>
              <a:off x="4153" y="2156"/>
              <a:ext cx="79" cy="157"/>
            </a:xfrm>
            <a:custGeom>
              <a:avLst/>
              <a:gdLst>
                <a:gd name="T0" fmla="*/ 40 w 79"/>
                <a:gd name="T1" fmla="*/ 0 h 157"/>
                <a:gd name="T2" fmla="*/ 0 w 79"/>
                <a:gd name="T3" fmla="*/ 79 h 157"/>
                <a:gd name="T4" fmla="*/ 40 w 79"/>
                <a:gd name="T5" fmla="*/ 157 h 157"/>
                <a:gd name="T6" fmla="*/ 79 w 79"/>
                <a:gd name="T7" fmla="*/ 79 h 157"/>
                <a:gd name="T8" fmla="*/ 40 w 7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57"/>
                <a:gd name="T17" fmla="*/ 79 w 7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57">
                  <a:moveTo>
                    <a:pt x="40" y="0"/>
                  </a:moveTo>
                  <a:lnTo>
                    <a:pt x="0" y="79"/>
                  </a:lnTo>
                  <a:lnTo>
                    <a:pt x="40" y="157"/>
                  </a:lnTo>
                  <a:lnTo>
                    <a:pt x="79" y="79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3" name="Line 279"/>
            <p:cNvSpPr>
              <a:spLocks noChangeShapeType="1"/>
            </p:cNvSpPr>
            <p:nvPr/>
          </p:nvSpPr>
          <p:spPr bwMode="auto">
            <a:xfrm flipH="1">
              <a:off x="4153" y="2156"/>
              <a:ext cx="40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4" name="Line 280"/>
            <p:cNvSpPr>
              <a:spLocks noChangeShapeType="1"/>
            </p:cNvSpPr>
            <p:nvPr/>
          </p:nvSpPr>
          <p:spPr bwMode="auto">
            <a:xfrm>
              <a:off x="4153" y="2235"/>
              <a:ext cx="40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5" name="Line 281"/>
            <p:cNvSpPr>
              <a:spLocks noChangeShapeType="1"/>
            </p:cNvSpPr>
            <p:nvPr/>
          </p:nvSpPr>
          <p:spPr bwMode="auto">
            <a:xfrm flipV="1">
              <a:off x="4193" y="2235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6" name="Line 282"/>
            <p:cNvSpPr>
              <a:spLocks noChangeShapeType="1"/>
            </p:cNvSpPr>
            <p:nvPr/>
          </p:nvSpPr>
          <p:spPr bwMode="auto">
            <a:xfrm flipH="1" flipV="1">
              <a:off x="4193" y="2156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17" name="Rectangle 283"/>
            <p:cNvSpPr>
              <a:spLocks noChangeArrowheads="1"/>
            </p:cNvSpPr>
            <p:nvPr/>
          </p:nvSpPr>
          <p:spPr bwMode="auto">
            <a:xfrm>
              <a:off x="4271" y="2195"/>
              <a:ext cx="63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Rectangle 284"/>
            <p:cNvSpPr>
              <a:spLocks noChangeArrowheads="1"/>
            </p:cNvSpPr>
            <p:nvPr/>
          </p:nvSpPr>
          <p:spPr bwMode="auto">
            <a:xfrm>
              <a:off x="4271" y="2195"/>
              <a:ext cx="9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40019" name="Rectangle 285"/>
            <p:cNvSpPr>
              <a:spLocks noChangeArrowheads="1"/>
            </p:cNvSpPr>
            <p:nvPr/>
          </p:nvSpPr>
          <p:spPr bwMode="auto">
            <a:xfrm>
              <a:off x="4075" y="2274"/>
              <a:ext cx="47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Rectangle 286"/>
            <p:cNvSpPr>
              <a:spLocks noChangeArrowheads="1"/>
            </p:cNvSpPr>
            <p:nvPr/>
          </p:nvSpPr>
          <p:spPr bwMode="auto">
            <a:xfrm>
              <a:off x="4075" y="2274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40021" name="Line 287"/>
            <p:cNvSpPr>
              <a:spLocks noChangeShapeType="1"/>
            </p:cNvSpPr>
            <p:nvPr/>
          </p:nvSpPr>
          <p:spPr bwMode="auto">
            <a:xfrm flipV="1">
              <a:off x="3213" y="1764"/>
              <a:ext cx="1" cy="1176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2" name="Freeform 288"/>
            <p:cNvSpPr>
              <a:spLocks/>
            </p:cNvSpPr>
            <p:nvPr/>
          </p:nvSpPr>
          <p:spPr bwMode="auto">
            <a:xfrm>
              <a:off x="3150" y="1764"/>
              <a:ext cx="126" cy="94"/>
            </a:xfrm>
            <a:custGeom>
              <a:avLst/>
              <a:gdLst>
                <a:gd name="T0" fmla="*/ 126 w 126"/>
                <a:gd name="T1" fmla="*/ 94 h 94"/>
                <a:gd name="T2" fmla="*/ 0 w 126"/>
                <a:gd name="T3" fmla="*/ 94 h 94"/>
                <a:gd name="T4" fmla="*/ 63 w 126"/>
                <a:gd name="T5" fmla="*/ 0 h 94"/>
                <a:gd name="T6" fmla="*/ 126 w 126"/>
                <a:gd name="T7" fmla="*/ 94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94"/>
                <a:gd name="T14" fmla="*/ 126 w 126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94">
                  <a:moveTo>
                    <a:pt x="126" y="94"/>
                  </a:moveTo>
                  <a:lnTo>
                    <a:pt x="0" y="94"/>
                  </a:lnTo>
                  <a:lnTo>
                    <a:pt x="63" y="0"/>
                  </a:lnTo>
                  <a:lnTo>
                    <a:pt x="126" y="9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3" name="Line 289"/>
            <p:cNvSpPr>
              <a:spLocks noChangeShapeType="1"/>
            </p:cNvSpPr>
            <p:nvPr/>
          </p:nvSpPr>
          <p:spPr bwMode="auto">
            <a:xfrm flipH="1">
              <a:off x="3150" y="1858"/>
              <a:ext cx="126" cy="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4" name="Line 290"/>
            <p:cNvSpPr>
              <a:spLocks noChangeShapeType="1"/>
            </p:cNvSpPr>
            <p:nvPr/>
          </p:nvSpPr>
          <p:spPr bwMode="auto">
            <a:xfrm flipV="1">
              <a:off x="3150" y="1764"/>
              <a:ext cx="63" cy="94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5" name="Line 291"/>
            <p:cNvSpPr>
              <a:spLocks noChangeShapeType="1"/>
            </p:cNvSpPr>
            <p:nvPr/>
          </p:nvSpPr>
          <p:spPr bwMode="auto">
            <a:xfrm>
              <a:off x="3213" y="1764"/>
              <a:ext cx="63" cy="94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6" name="Line 292"/>
            <p:cNvSpPr>
              <a:spLocks noChangeShapeType="1"/>
            </p:cNvSpPr>
            <p:nvPr/>
          </p:nvSpPr>
          <p:spPr bwMode="auto">
            <a:xfrm flipV="1">
              <a:off x="2469" y="2509"/>
              <a:ext cx="1" cy="4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7" name="Line 293"/>
            <p:cNvSpPr>
              <a:spLocks noChangeShapeType="1"/>
            </p:cNvSpPr>
            <p:nvPr/>
          </p:nvSpPr>
          <p:spPr bwMode="auto">
            <a:xfrm flipH="1">
              <a:off x="1998" y="2509"/>
              <a:ext cx="47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8" name="Line 294"/>
            <p:cNvSpPr>
              <a:spLocks noChangeShapeType="1"/>
            </p:cNvSpPr>
            <p:nvPr/>
          </p:nvSpPr>
          <p:spPr bwMode="auto">
            <a:xfrm flipH="1" flipV="1">
              <a:off x="1998" y="2509"/>
              <a:ext cx="79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29" name="Line 295"/>
            <p:cNvSpPr>
              <a:spLocks noChangeShapeType="1"/>
            </p:cNvSpPr>
            <p:nvPr/>
          </p:nvSpPr>
          <p:spPr bwMode="auto">
            <a:xfrm flipV="1">
              <a:off x="1998" y="2470"/>
              <a:ext cx="79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0" name="Rectangle 296"/>
            <p:cNvSpPr>
              <a:spLocks noChangeArrowheads="1"/>
            </p:cNvSpPr>
            <p:nvPr/>
          </p:nvSpPr>
          <p:spPr bwMode="auto">
            <a:xfrm>
              <a:off x="2038" y="2352"/>
              <a:ext cx="846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Rectangle 297"/>
            <p:cNvSpPr>
              <a:spLocks noChangeArrowheads="1"/>
            </p:cNvSpPr>
            <p:nvPr/>
          </p:nvSpPr>
          <p:spPr bwMode="auto">
            <a:xfrm>
              <a:off x="2038" y="2352"/>
              <a:ext cx="86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+measurementList</a:t>
              </a:r>
              <a:endParaRPr lang="en-US"/>
            </a:p>
          </p:txBody>
        </p:sp>
        <p:sp>
          <p:nvSpPr>
            <p:cNvPr id="40032" name="Line 298"/>
            <p:cNvSpPr>
              <a:spLocks noChangeShapeType="1"/>
            </p:cNvSpPr>
            <p:nvPr/>
          </p:nvSpPr>
          <p:spPr bwMode="auto">
            <a:xfrm>
              <a:off x="1019" y="2940"/>
              <a:ext cx="1" cy="3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3" name="Freeform 299"/>
            <p:cNvSpPr>
              <a:spLocks/>
            </p:cNvSpPr>
            <p:nvPr/>
          </p:nvSpPr>
          <p:spPr bwMode="auto">
            <a:xfrm>
              <a:off x="980" y="2940"/>
              <a:ext cx="78" cy="157"/>
            </a:xfrm>
            <a:custGeom>
              <a:avLst/>
              <a:gdLst>
                <a:gd name="T0" fmla="*/ 39 w 78"/>
                <a:gd name="T1" fmla="*/ 0 h 157"/>
                <a:gd name="T2" fmla="*/ 0 w 78"/>
                <a:gd name="T3" fmla="*/ 79 h 157"/>
                <a:gd name="T4" fmla="*/ 39 w 78"/>
                <a:gd name="T5" fmla="*/ 157 h 157"/>
                <a:gd name="T6" fmla="*/ 78 w 78"/>
                <a:gd name="T7" fmla="*/ 79 h 157"/>
                <a:gd name="T8" fmla="*/ 39 w 78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57"/>
                <a:gd name="T17" fmla="*/ 78 w 78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57">
                  <a:moveTo>
                    <a:pt x="39" y="0"/>
                  </a:moveTo>
                  <a:lnTo>
                    <a:pt x="0" y="79"/>
                  </a:lnTo>
                  <a:lnTo>
                    <a:pt x="39" y="157"/>
                  </a:lnTo>
                  <a:lnTo>
                    <a:pt x="78" y="79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4" name="Line 300"/>
            <p:cNvSpPr>
              <a:spLocks noChangeShapeType="1"/>
            </p:cNvSpPr>
            <p:nvPr/>
          </p:nvSpPr>
          <p:spPr bwMode="auto">
            <a:xfrm flipH="1">
              <a:off x="980" y="2940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5" name="Line 301"/>
            <p:cNvSpPr>
              <a:spLocks noChangeShapeType="1"/>
            </p:cNvSpPr>
            <p:nvPr/>
          </p:nvSpPr>
          <p:spPr bwMode="auto">
            <a:xfrm>
              <a:off x="980" y="3019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6" name="Line 302"/>
            <p:cNvSpPr>
              <a:spLocks noChangeShapeType="1"/>
            </p:cNvSpPr>
            <p:nvPr/>
          </p:nvSpPr>
          <p:spPr bwMode="auto">
            <a:xfrm flipV="1">
              <a:off x="1019" y="3019"/>
              <a:ext cx="39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7" name="Line 303"/>
            <p:cNvSpPr>
              <a:spLocks noChangeShapeType="1"/>
            </p:cNvSpPr>
            <p:nvPr/>
          </p:nvSpPr>
          <p:spPr bwMode="auto">
            <a:xfrm flipH="1" flipV="1">
              <a:off x="1019" y="2940"/>
              <a:ext cx="39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38" name="Rectangle 304"/>
            <p:cNvSpPr>
              <a:spLocks noChangeArrowheads="1"/>
            </p:cNvSpPr>
            <p:nvPr/>
          </p:nvSpPr>
          <p:spPr bwMode="auto">
            <a:xfrm>
              <a:off x="431" y="2979"/>
              <a:ext cx="525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Rectangle 305"/>
            <p:cNvSpPr>
              <a:spLocks noChangeArrowheads="1"/>
            </p:cNvSpPr>
            <p:nvPr/>
          </p:nvSpPr>
          <p:spPr bwMode="auto">
            <a:xfrm>
              <a:off x="431" y="2979"/>
              <a:ext cx="52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+parentList</a:t>
              </a:r>
              <a:endParaRPr lang="en-US"/>
            </a:p>
          </p:txBody>
        </p:sp>
        <p:sp>
          <p:nvSpPr>
            <p:cNvPr id="40040" name="Rectangle 306"/>
            <p:cNvSpPr>
              <a:spLocks noChangeArrowheads="1"/>
            </p:cNvSpPr>
            <p:nvPr/>
          </p:nvSpPr>
          <p:spPr bwMode="auto">
            <a:xfrm>
              <a:off x="1058" y="3215"/>
              <a:ext cx="744" cy="12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Rectangle 307"/>
            <p:cNvSpPr>
              <a:spLocks noChangeArrowheads="1"/>
            </p:cNvSpPr>
            <p:nvPr/>
          </p:nvSpPr>
          <p:spPr bwMode="auto">
            <a:xfrm>
              <a:off x="1058" y="3215"/>
              <a:ext cx="760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+measurements</a:t>
              </a:r>
              <a:endParaRPr lang="en-US"/>
            </a:p>
          </p:txBody>
        </p:sp>
        <p:sp>
          <p:nvSpPr>
            <p:cNvPr id="40042" name="Rectangle 308"/>
            <p:cNvSpPr>
              <a:spLocks noChangeArrowheads="1"/>
            </p:cNvSpPr>
            <p:nvPr/>
          </p:nvSpPr>
          <p:spPr bwMode="auto">
            <a:xfrm>
              <a:off x="1097" y="2979"/>
              <a:ext cx="63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Rectangle 309"/>
            <p:cNvSpPr>
              <a:spLocks noChangeArrowheads="1"/>
            </p:cNvSpPr>
            <p:nvPr/>
          </p:nvSpPr>
          <p:spPr bwMode="auto">
            <a:xfrm>
              <a:off x="1097" y="2979"/>
              <a:ext cx="9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1</a:t>
              </a:r>
              <a:endParaRPr lang="en-US"/>
            </a:p>
          </p:txBody>
        </p:sp>
        <p:sp>
          <p:nvSpPr>
            <p:cNvPr id="40044" name="Rectangle 310"/>
            <p:cNvSpPr>
              <a:spLocks noChangeArrowheads="1"/>
            </p:cNvSpPr>
            <p:nvPr/>
          </p:nvSpPr>
          <p:spPr bwMode="auto">
            <a:xfrm>
              <a:off x="901" y="3175"/>
              <a:ext cx="47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Rectangle 311"/>
            <p:cNvSpPr>
              <a:spLocks noChangeArrowheads="1"/>
            </p:cNvSpPr>
            <p:nvPr/>
          </p:nvSpPr>
          <p:spPr bwMode="auto">
            <a:xfrm>
              <a:off x="901" y="3175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40046" name="Rectangle 312"/>
            <p:cNvSpPr>
              <a:spLocks noChangeArrowheads="1"/>
            </p:cNvSpPr>
            <p:nvPr/>
          </p:nvSpPr>
          <p:spPr bwMode="auto">
            <a:xfrm>
              <a:off x="274" y="1372"/>
              <a:ext cx="862" cy="392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Line 313"/>
            <p:cNvSpPr>
              <a:spLocks noChangeShapeType="1"/>
            </p:cNvSpPr>
            <p:nvPr/>
          </p:nvSpPr>
          <p:spPr bwMode="auto">
            <a:xfrm>
              <a:off x="282" y="1380"/>
              <a:ext cx="1" cy="37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48" name="Line 314"/>
            <p:cNvSpPr>
              <a:spLocks noChangeShapeType="1"/>
            </p:cNvSpPr>
            <p:nvPr/>
          </p:nvSpPr>
          <p:spPr bwMode="auto">
            <a:xfrm>
              <a:off x="290" y="1380"/>
              <a:ext cx="8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49" name="Line 315"/>
            <p:cNvSpPr>
              <a:spLocks noChangeShapeType="1"/>
            </p:cNvSpPr>
            <p:nvPr/>
          </p:nvSpPr>
          <p:spPr bwMode="auto">
            <a:xfrm>
              <a:off x="274" y="1372"/>
              <a:ext cx="1" cy="392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0" name="Line 316"/>
            <p:cNvSpPr>
              <a:spLocks noChangeShapeType="1"/>
            </p:cNvSpPr>
            <p:nvPr/>
          </p:nvSpPr>
          <p:spPr bwMode="auto">
            <a:xfrm>
              <a:off x="282" y="1372"/>
              <a:ext cx="854" cy="1"/>
            </a:xfrm>
            <a:prstGeom prst="line">
              <a:avLst/>
            </a:prstGeom>
            <a:noFill/>
            <a:ln w="0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1" name="Line 317"/>
            <p:cNvSpPr>
              <a:spLocks noChangeShapeType="1"/>
            </p:cNvSpPr>
            <p:nvPr/>
          </p:nvSpPr>
          <p:spPr bwMode="auto">
            <a:xfrm>
              <a:off x="282" y="1756"/>
              <a:ext cx="846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2" name="Line 318"/>
            <p:cNvSpPr>
              <a:spLocks noChangeShapeType="1"/>
            </p:cNvSpPr>
            <p:nvPr/>
          </p:nvSpPr>
          <p:spPr bwMode="auto">
            <a:xfrm>
              <a:off x="1128" y="1380"/>
              <a:ext cx="1" cy="376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3" name="Line 319"/>
            <p:cNvSpPr>
              <a:spLocks noChangeShapeType="1"/>
            </p:cNvSpPr>
            <p:nvPr/>
          </p:nvSpPr>
          <p:spPr bwMode="auto">
            <a:xfrm>
              <a:off x="274" y="1764"/>
              <a:ext cx="862" cy="1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4" name="Line 320"/>
            <p:cNvSpPr>
              <a:spLocks noChangeShapeType="1"/>
            </p:cNvSpPr>
            <p:nvPr/>
          </p:nvSpPr>
          <p:spPr bwMode="auto">
            <a:xfrm>
              <a:off x="1136" y="1372"/>
              <a:ext cx="1" cy="392"/>
            </a:xfrm>
            <a:prstGeom prst="line">
              <a:avLst/>
            </a:prstGeom>
            <a:noFill/>
            <a:ln w="0">
              <a:solidFill>
                <a:srgbClr val="6363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5" name="Rectangle 321"/>
            <p:cNvSpPr>
              <a:spLocks noChangeArrowheads="1"/>
            </p:cNvSpPr>
            <p:nvPr/>
          </p:nvSpPr>
          <p:spPr bwMode="auto">
            <a:xfrm>
              <a:off x="313" y="1411"/>
              <a:ext cx="79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SansSerif" charset="0"/>
                </a:rPr>
                <a:t>ParameterGroup</a:t>
              </a:r>
              <a:endParaRPr lang="en-US"/>
            </a:p>
          </p:txBody>
        </p:sp>
        <p:sp>
          <p:nvSpPr>
            <p:cNvPr id="40056" name="Line 322"/>
            <p:cNvSpPr>
              <a:spLocks noChangeShapeType="1"/>
            </p:cNvSpPr>
            <p:nvPr/>
          </p:nvSpPr>
          <p:spPr bwMode="auto">
            <a:xfrm>
              <a:off x="306" y="1537"/>
              <a:ext cx="799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7" name="Line 323"/>
            <p:cNvSpPr>
              <a:spLocks noChangeShapeType="1"/>
            </p:cNvSpPr>
            <p:nvPr/>
          </p:nvSpPr>
          <p:spPr bwMode="auto">
            <a:xfrm>
              <a:off x="306" y="1545"/>
              <a:ext cx="79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8" name="Line 324"/>
            <p:cNvSpPr>
              <a:spLocks noChangeShapeType="1"/>
            </p:cNvSpPr>
            <p:nvPr/>
          </p:nvSpPr>
          <p:spPr bwMode="auto">
            <a:xfrm>
              <a:off x="306" y="1599"/>
              <a:ext cx="799" cy="1"/>
            </a:xfrm>
            <a:prstGeom prst="line">
              <a:avLst/>
            </a:prstGeom>
            <a:noFill/>
            <a:ln w="0">
              <a:solidFill>
                <a:srgbClr val="8E8E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59" name="Line 325"/>
            <p:cNvSpPr>
              <a:spLocks noChangeShapeType="1"/>
            </p:cNvSpPr>
            <p:nvPr/>
          </p:nvSpPr>
          <p:spPr bwMode="auto">
            <a:xfrm>
              <a:off x="306" y="1607"/>
              <a:ext cx="79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0" name="Line 326"/>
            <p:cNvSpPr>
              <a:spLocks noChangeShapeType="1"/>
            </p:cNvSpPr>
            <p:nvPr/>
          </p:nvSpPr>
          <p:spPr bwMode="auto">
            <a:xfrm>
              <a:off x="1136" y="1725"/>
              <a:ext cx="17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1" name="Rectangle 327"/>
            <p:cNvSpPr>
              <a:spLocks noChangeArrowheads="1"/>
            </p:cNvSpPr>
            <p:nvPr/>
          </p:nvSpPr>
          <p:spPr bwMode="auto">
            <a:xfrm>
              <a:off x="2782" y="1803"/>
              <a:ext cx="47" cy="12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Rectangle 328"/>
            <p:cNvSpPr>
              <a:spLocks noChangeArrowheads="1"/>
            </p:cNvSpPr>
            <p:nvPr/>
          </p:nvSpPr>
          <p:spPr bwMode="auto">
            <a:xfrm>
              <a:off x="2782" y="1803"/>
              <a:ext cx="7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SansSerif" charset="0"/>
                </a:rPr>
                <a:t>*</a:t>
              </a:r>
              <a:endParaRPr lang="en-US"/>
            </a:p>
          </p:txBody>
        </p:sp>
        <p:sp>
          <p:nvSpPr>
            <p:cNvPr id="40063" name="Line 329"/>
            <p:cNvSpPr>
              <a:spLocks noChangeShapeType="1"/>
            </p:cNvSpPr>
            <p:nvPr/>
          </p:nvSpPr>
          <p:spPr bwMode="auto">
            <a:xfrm>
              <a:off x="1136" y="1646"/>
              <a:ext cx="1724" cy="1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4" name="Freeform 330"/>
            <p:cNvSpPr>
              <a:spLocks/>
            </p:cNvSpPr>
            <p:nvPr/>
          </p:nvSpPr>
          <p:spPr bwMode="auto">
            <a:xfrm>
              <a:off x="2766" y="1584"/>
              <a:ext cx="94" cy="125"/>
            </a:xfrm>
            <a:custGeom>
              <a:avLst/>
              <a:gdLst>
                <a:gd name="T0" fmla="*/ 0 w 94"/>
                <a:gd name="T1" fmla="*/ 125 h 125"/>
                <a:gd name="T2" fmla="*/ 0 w 94"/>
                <a:gd name="T3" fmla="*/ 0 h 125"/>
                <a:gd name="T4" fmla="*/ 94 w 94"/>
                <a:gd name="T5" fmla="*/ 62 h 125"/>
                <a:gd name="T6" fmla="*/ 0 w 94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25"/>
                <a:gd name="T14" fmla="*/ 94 w 94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25">
                  <a:moveTo>
                    <a:pt x="0" y="125"/>
                  </a:moveTo>
                  <a:lnTo>
                    <a:pt x="0" y="0"/>
                  </a:lnTo>
                  <a:lnTo>
                    <a:pt x="94" y="6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5" name="Line 331"/>
            <p:cNvSpPr>
              <a:spLocks noChangeShapeType="1"/>
            </p:cNvSpPr>
            <p:nvPr/>
          </p:nvSpPr>
          <p:spPr bwMode="auto">
            <a:xfrm flipV="1">
              <a:off x="2766" y="1584"/>
              <a:ext cx="1" cy="125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6" name="Line 332"/>
            <p:cNvSpPr>
              <a:spLocks noChangeShapeType="1"/>
            </p:cNvSpPr>
            <p:nvPr/>
          </p:nvSpPr>
          <p:spPr bwMode="auto">
            <a:xfrm>
              <a:off x="2766" y="1584"/>
              <a:ext cx="94" cy="62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67" name="Line 333"/>
            <p:cNvSpPr>
              <a:spLocks noChangeShapeType="1"/>
            </p:cNvSpPr>
            <p:nvPr/>
          </p:nvSpPr>
          <p:spPr bwMode="auto">
            <a:xfrm flipH="1">
              <a:off x="2766" y="1646"/>
              <a:ext cx="94" cy="63"/>
            </a:xfrm>
            <a:prstGeom prst="line">
              <a:avLst/>
            </a:prstGeom>
            <a:noFill/>
            <a:ln w="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Arial" pitchFamily="34" charset="0"/>
              </a:rPr>
              <a:t>CCPN Credits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33363" y="1181100"/>
            <a:ext cx="4267200" cy="296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>
              <a:lnSpc>
                <a:spcPct val="90000"/>
              </a:lnSpc>
              <a:spcBef>
                <a:spcPts val="600"/>
              </a:spcBef>
              <a:buClr>
                <a:srgbClr val="3366FF"/>
              </a:buClr>
              <a:buFont typeface="Arial" pitchFamily="34" charset="0"/>
              <a:buChar char="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University of Cambridge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John </a:t>
            </a:r>
            <a:r>
              <a:rPr lang="en-GB" sz="2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Ionides</a:t>
            </a: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(WMS lead)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Rasmus</a:t>
            </a:r>
            <a:r>
              <a:rPr lang="en-GB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Fogh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(WMS)</a:t>
            </a:r>
            <a:endParaRPr lang="en-GB" sz="2000" i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Wayne Boucher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 Stevens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Magnus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Helgstrand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Prof. Ernest Laue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900" y="1181100"/>
            <a:ext cx="3816350" cy="2474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0200" indent="-330200">
              <a:lnSpc>
                <a:spcPct val="90000"/>
              </a:lnSpc>
              <a:spcBef>
                <a:spcPts val="600"/>
              </a:spcBef>
              <a:buClr>
                <a:srgbClr val="3366FF"/>
              </a:buClr>
              <a:buFont typeface="Arial" pitchFamily="34" charset="0"/>
              <a:buChar char="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University of Leicester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Prof.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Geerten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Vuister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30200" indent="-330200">
              <a:lnSpc>
                <a:spcPct val="90000"/>
              </a:lnSpc>
              <a:spcBef>
                <a:spcPts val="600"/>
              </a:spcBef>
              <a:buClr>
                <a:srgbClr val="3366FF"/>
              </a:buClr>
              <a:buFont typeface="Arial" pitchFamily="34" charset="0"/>
              <a:buChar char="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EBI (</a:t>
            </a:r>
            <a:r>
              <a:rPr lang="en-GB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PDBe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), </a:t>
            </a:r>
            <a:r>
              <a:rPr lang="en-GB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Hinxton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Pieter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Hendrickx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Aleksandras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Gutmanas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Gerard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Kleywegt</a:t>
            </a:r>
            <a:endParaRPr lang="en-GB" dirty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51325"/>
            <a:ext cx="2557462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825" y="4016375"/>
            <a:ext cx="5761038" cy="203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chemeClr val="tx1"/>
                </a:solidFill>
                <a:latin typeface="+mj-lt"/>
              </a:rPr>
              <a:t>Funding: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EU FP7 (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partner)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BBSRC (CCPN grant)</a:t>
            </a:r>
          </a:p>
          <a:p>
            <a:pPr marL="730250" lvl="1" indent="-273050">
              <a:lnSpc>
                <a:spcPct val="90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AstraZeneca, Genentech, Janssen Pharmaceutical, Lead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Pharma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Medivir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Novartis,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NovoNordisk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Syngenta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Vernalis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08050"/>
            <a:ext cx="87852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611188" y="0"/>
            <a:ext cx="777240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Arial" pitchFamily="34" charset="0"/>
              </a:rPr>
              <a:t>WeNMR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625" y="1317625"/>
            <a:ext cx="8429625" cy="518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 </a:t>
            </a:r>
          </a:p>
          <a:p>
            <a:pPr marL="1600200" lvl="3" indent="-228600">
              <a:spcBef>
                <a:spcPts val="500"/>
              </a:spcBef>
              <a:buClr>
                <a:srgbClr val="3366FF"/>
              </a:buClr>
              <a:buFont typeface="Arial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45125"/>
            <a:ext cx="2017713" cy="677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tx1"/>
                </a:solidFill>
                <a:latin typeface="+mn-lt"/>
              </a:rPr>
              <a:t>NMR Calculation</a:t>
            </a:r>
            <a:br>
              <a:rPr lang="en-GB" i="1" dirty="0">
                <a:solidFill>
                  <a:schemeClr val="tx1"/>
                </a:solidFill>
                <a:latin typeface="+mn-lt"/>
              </a:rPr>
            </a:br>
            <a:r>
              <a:rPr lang="en-GB" i="1" dirty="0">
                <a:solidFill>
                  <a:schemeClr val="tx1"/>
                </a:solidFill>
                <a:latin typeface="+mn-lt"/>
              </a:rPr>
              <a:t>web portals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B7BA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31875" y="1700213"/>
            <a:ext cx="7324725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Introduction</a:t>
            </a: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CCPN and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WeNMR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spcBef>
                <a:spcPts val="600"/>
              </a:spcBef>
              <a:buClrTx/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NMR data and software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WMS Workflow Management System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Goals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Implementation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Status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6165850"/>
            <a:ext cx="12954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309563"/>
            <a:ext cx="87788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6019800" cy="836613"/>
          </a:xfrm>
        </p:spPr>
        <p:txBody>
          <a:bodyPr/>
          <a:lstStyle/>
          <a:p>
            <a:r>
              <a:rPr lang="en-GB" smtClean="0"/>
              <a:t>Macromolecular NMR pipeline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4965700" y="987425"/>
            <a:ext cx="1655763" cy="1362075"/>
          </a:xfrm>
          <a:prstGeom prst="rect">
            <a:avLst/>
          </a:prstGeom>
          <a:noFill/>
          <a:ln w="12600">
            <a:solidFill>
              <a:srgbClr val="33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r="49031"/>
          <a:stretch>
            <a:fillRect/>
          </a:stretch>
        </p:blipFill>
        <p:spPr bwMode="auto">
          <a:xfrm>
            <a:off x="214313" y="1412875"/>
            <a:ext cx="16208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2484438" y="993775"/>
            <a:ext cx="1943100" cy="1346200"/>
          </a:xfrm>
          <a:prstGeom prst="rect">
            <a:avLst/>
          </a:prstGeom>
          <a:noFill/>
          <a:ln w="12600">
            <a:solidFill>
              <a:srgbClr val="33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414588" y="1700213"/>
            <a:ext cx="1941512" cy="561975"/>
          </a:xfrm>
          <a:prstGeom prst="roundRect">
            <a:avLst>
              <a:gd name="adj" fmla="val 241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 PL ShanHeiSun Uni" charset="0"/>
              </a:rPr>
              <a:t>Analysis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 PL ShanHeiSun Uni" charset="0"/>
              </a:rPr>
              <a:t>Assignment</a:t>
            </a:r>
          </a:p>
        </p:txBody>
      </p:sp>
      <p:sp>
        <p:nvSpPr>
          <p:cNvPr id="172055" name="AutoShape 11"/>
          <p:cNvSpPr>
            <a:spLocks noChangeArrowheads="1"/>
          </p:cNvSpPr>
          <p:nvPr/>
        </p:nvSpPr>
        <p:spPr bwMode="auto">
          <a:xfrm>
            <a:off x="5105400" y="1124744"/>
            <a:ext cx="1400175" cy="1134413"/>
          </a:xfrm>
          <a:prstGeom prst="roundRect">
            <a:avLst>
              <a:gd name="adj" fmla="val 241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Structure</a:t>
            </a:r>
            <a:b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generation,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Dynamics,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Interactions</a:t>
            </a:r>
            <a:endParaRPr lang="en-GB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197725" y="1244600"/>
            <a:ext cx="1584325" cy="850900"/>
          </a:xfrm>
          <a:prstGeom prst="roundRect">
            <a:avLst>
              <a:gd name="adj" fmla="val 241"/>
            </a:avLst>
          </a:prstGeom>
          <a:solidFill>
            <a:srgbClr val="FFFFFF"/>
          </a:solidFill>
          <a:ln w="12600">
            <a:solidFill>
              <a:srgbClr val="33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Font typeface="Times New Roman" pitchFamily="4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Font typeface="Times New Roman" pitchFamily="4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Font typeface="Times New Roman" pitchFamily="4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00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cxnSp>
        <p:nvCxnSpPr>
          <p:cNvPr id="21518" name="AutoShape 14"/>
          <p:cNvCxnSpPr>
            <a:cxnSpLocks noChangeShapeType="1"/>
            <a:stCxn id="21506" idx="3"/>
            <a:endCxn id="21507" idx="1"/>
          </p:cNvCxnSpPr>
          <p:nvPr/>
        </p:nvCxnSpPr>
        <p:spPr bwMode="auto">
          <a:xfrm>
            <a:off x="4427538" y="1666875"/>
            <a:ext cx="538162" cy="1588"/>
          </a:xfrm>
          <a:prstGeom prst="straightConnector1">
            <a:avLst/>
          </a:prstGeom>
          <a:noFill/>
          <a:ln w="28440">
            <a:solidFill>
              <a:srgbClr val="3366FF"/>
            </a:solidFill>
            <a:prstDash val="sysDot"/>
            <a:miter lim="800000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519" name="AutoShape 15"/>
          <p:cNvCxnSpPr>
            <a:cxnSpLocks noChangeShapeType="1"/>
            <a:stCxn id="21507" idx="3"/>
            <a:endCxn id="21516" idx="1"/>
          </p:cNvCxnSpPr>
          <p:nvPr/>
        </p:nvCxnSpPr>
        <p:spPr bwMode="auto">
          <a:xfrm>
            <a:off x="6621463" y="1668463"/>
            <a:ext cx="576262" cy="1587"/>
          </a:xfrm>
          <a:prstGeom prst="straightConnector1">
            <a:avLst/>
          </a:prstGeom>
          <a:noFill/>
          <a:ln w="28440">
            <a:solidFill>
              <a:srgbClr val="3366FF"/>
            </a:solidFill>
            <a:prstDash val="sysDot"/>
            <a:miter lim="800000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6" cstate="print">
            <a:lum bright="30000" contrast="-20000"/>
          </a:blip>
          <a:srcRect l="38725" t="41667" r="39215" b="43181"/>
          <a:stretch>
            <a:fillRect/>
          </a:stretch>
        </p:blipFill>
        <p:spPr bwMode="auto">
          <a:xfrm>
            <a:off x="7215188" y="1285875"/>
            <a:ext cx="1571625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7286625" y="2136775"/>
            <a:ext cx="1401763" cy="284163"/>
          </a:xfrm>
          <a:prstGeom prst="roundRect">
            <a:avLst>
              <a:gd name="adj" fmla="val 241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990033"/>
                </a:solidFill>
                <a:latin typeface="Arial" pitchFamily="34" charset="0"/>
              </a:rPr>
              <a:t>Validation</a:t>
            </a:r>
          </a:p>
        </p:txBody>
      </p:sp>
      <p:sp>
        <p:nvSpPr>
          <p:cNvPr id="172061" name="Text Box 44"/>
          <p:cNvSpPr txBox="1">
            <a:spLocks noChangeArrowheads="1"/>
          </p:cNvSpPr>
          <p:nvPr/>
        </p:nvSpPr>
        <p:spPr bwMode="auto">
          <a:xfrm>
            <a:off x="217488" y="1844675"/>
            <a:ext cx="20510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GB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NMR processing</a:t>
            </a:r>
            <a:endParaRPr lang="en-US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2" name="AutoShape 15"/>
          <p:cNvCxnSpPr>
            <a:cxnSpLocks noChangeShapeType="1"/>
            <a:stCxn id="21507" idx="3"/>
            <a:endCxn id="21516" idx="1"/>
          </p:cNvCxnSpPr>
          <p:nvPr/>
        </p:nvCxnSpPr>
        <p:spPr bwMode="auto">
          <a:xfrm>
            <a:off x="1908175" y="1698625"/>
            <a:ext cx="576263" cy="1588"/>
          </a:xfrm>
          <a:prstGeom prst="straightConnector1">
            <a:avLst/>
          </a:prstGeom>
          <a:noFill/>
          <a:ln w="28440">
            <a:solidFill>
              <a:srgbClr val="3366FF"/>
            </a:solidFill>
            <a:prstDash val="sysDot"/>
            <a:miter lim="800000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1188" y="2781300"/>
            <a:ext cx="8172450" cy="3600450"/>
          </a:xfrm>
          <a:prstGeom prst="rect">
            <a:avLst/>
          </a:prstGeom>
        </p:spPr>
        <p:txBody>
          <a:bodyPr/>
          <a:lstStyle/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NMR experiments give atomic-level, qualitatively diverse information</a:t>
            </a:r>
          </a:p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No direct mathematical relationship between final model and original measurements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Peak-atom mapping (‘assignment’) is ‘puzzle solving’</a:t>
            </a:r>
          </a:p>
          <a:p>
            <a:pPr marL="798513" lvl="1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Redone for each sample group, semi-ambiguous</a:t>
            </a:r>
            <a:endParaRPr lang="en-GB" sz="2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Data </a:t>
            </a:r>
            <a:r>
              <a:rPr lang="en-GB" sz="2400" kern="0" dirty="0" err="1">
                <a:solidFill>
                  <a:srgbClr val="000000"/>
                </a:solidFill>
                <a:latin typeface="+mn-lt"/>
                <a:cs typeface="+mn-cs"/>
              </a:rPr>
              <a:t>heterogenous</a:t>
            </a: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 and extremely complex</a:t>
            </a:r>
            <a:endParaRPr lang="en-GB" sz="1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n-lt"/>
                <a:cs typeface="+mn-cs"/>
              </a:rPr>
              <a:t>Workflow often branched or recursive</a:t>
            </a:r>
            <a:endParaRPr lang="en-GB" sz="12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1313" indent="-341313" eaLnBrk="0" hangingPunct="0">
              <a:lnSpc>
                <a:spcPct val="83000"/>
              </a:lnSpc>
              <a:spcBef>
                <a:spcPts val="12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1313" indent="-341313" eaLnBrk="0" hangingPunct="0">
              <a:lnSpc>
                <a:spcPct val="83000"/>
              </a:lnSpc>
              <a:spcBef>
                <a:spcPts val="8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600200" lvl="3" indent="-228600" eaLnBrk="0" hangingPunct="0">
              <a:lnSpc>
                <a:spcPct val="83000"/>
              </a:lnSpc>
              <a:spcBef>
                <a:spcPts val="500"/>
              </a:spcBef>
              <a:buClr>
                <a:srgbClr val="3366FF"/>
              </a:buClr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NMR software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689600"/>
          </a:xfrm>
        </p:spPr>
        <p:txBody>
          <a:bodyPr/>
          <a:lstStyle/>
          <a:p>
            <a:pPr lvl="2">
              <a:lnSpc>
                <a:spcPct val="83000"/>
              </a:lnSpc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200" dirty="0" smtClean="0"/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Many programs - limited resources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Programs often done by single person,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who has since left or become professor</a:t>
            </a:r>
          </a:p>
          <a:p>
            <a:pPr marL="741363" lvl="1" indent="-341313">
              <a:lnSpc>
                <a:spcPct val="83000"/>
              </a:lnSpc>
              <a:spcBef>
                <a:spcPts val="1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and is thus unavailable for maintenance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Each program allows different subset of possible data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Different data formats, with different dialects</a:t>
            </a:r>
          </a:p>
          <a:p>
            <a:pPr marL="341313" indent="-341313">
              <a:lnSpc>
                <a:spcPct val="83000"/>
              </a:lnSpc>
              <a:spcBef>
                <a:spcPts val="1800"/>
              </a:spcBef>
              <a:buFont typeface="Arial" pitchFamily="34" charset="0"/>
              <a:buChar char="●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Different atom naming systems, with local variants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 rot="10800000">
            <a:off x="4427538" y="5876925"/>
            <a:ext cx="10493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24075" y="5373688"/>
            <a:ext cx="1262063" cy="466725"/>
          </a:xfrm>
          <a:prstGeom prst="rect">
            <a:avLst/>
          </a:prstGeom>
          <a:noFill/>
          <a:ln w="9525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7B7BA7"/>
                </a:solidFill>
                <a:latin typeface="+mj-lt"/>
              </a:rPr>
              <a:t>Convert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916238" y="3284538"/>
            <a:ext cx="1049337" cy="457200"/>
          </a:xfrm>
          <a:prstGeom prst="rect">
            <a:avLst/>
          </a:prstGeom>
          <a:solidFill>
            <a:srgbClr val="E0070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Task1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2636283">
            <a:off x="5076825" y="1625600"/>
            <a:ext cx="1049338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Task2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5400000">
            <a:off x="7847012" y="3321051"/>
            <a:ext cx="1262063" cy="468312"/>
          </a:xfrm>
          <a:prstGeom prst="rect">
            <a:avLst/>
          </a:prstGeom>
          <a:noFill/>
          <a:ln w="9525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7B7BA7"/>
                </a:solidFill>
                <a:latin typeface="+mj-lt"/>
              </a:rPr>
              <a:t>Convert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5400000">
            <a:off x="3123406" y="4372769"/>
            <a:ext cx="1049338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Task2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-5400000">
            <a:off x="6652419" y="2861469"/>
            <a:ext cx="1049338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FF99"/>
                </a:solidFill>
                <a:latin typeface="+mj-lt"/>
              </a:rPr>
              <a:t>Task1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2763717">
            <a:off x="819150" y="1490663"/>
            <a:ext cx="1049338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8036283">
            <a:off x="646113" y="3754438"/>
            <a:ext cx="1262062" cy="468312"/>
          </a:xfrm>
          <a:prstGeom prst="rect">
            <a:avLst/>
          </a:prstGeom>
          <a:noFill/>
          <a:ln w="9525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7B7BA7"/>
                </a:solidFill>
                <a:latin typeface="+mj-lt"/>
              </a:rPr>
              <a:t>Convert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8036283">
            <a:off x="6357144" y="5914231"/>
            <a:ext cx="1049338" cy="460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Task3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-8163717">
            <a:off x="2916238" y="1989138"/>
            <a:ext cx="1262062" cy="468312"/>
          </a:xfrm>
          <a:prstGeom prst="rect">
            <a:avLst/>
          </a:prstGeom>
          <a:noFill/>
          <a:ln w="9525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7B7BA7"/>
                </a:solidFill>
                <a:latin typeface="+mj-lt"/>
              </a:rPr>
              <a:t>Convert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8163717">
            <a:off x="1116013" y="5946775"/>
            <a:ext cx="1049337" cy="461963"/>
          </a:xfrm>
          <a:prstGeom prst="rect">
            <a:avLst/>
          </a:prstGeom>
          <a:solidFill>
            <a:srgbClr val="E0070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>
                <a:latin typeface="+mj-lt"/>
              </a:rPr>
              <a:t>Task3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10800000">
            <a:off x="4932363" y="4292600"/>
            <a:ext cx="1262062" cy="466725"/>
          </a:xfrm>
          <a:prstGeom prst="rect">
            <a:avLst/>
          </a:prstGeom>
          <a:noFill/>
          <a:ln w="9525">
            <a:solidFill>
              <a:srgbClr val="7B7BA7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7B7BA7"/>
                </a:solidFill>
                <a:latin typeface="+mj-lt"/>
              </a:rPr>
              <a:t>Convert</a:t>
            </a:r>
          </a:p>
        </p:txBody>
      </p:sp>
      <p:cxnSp>
        <p:nvCxnSpPr>
          <p:cNvPr id="12303" name="AutoShape 16"/>
          <p:cNvCxnSpPr>
            <a:cxnSpLocks noChangeShapeType="1"/>
            <a:stCxn id="13318" idx="1"/>
            <a:endCxn id="13321" idx="3"/>
          </p:cNvCxnSpPr>
          <p:nvPr/>
        </p:nvCxnSpPr>
        <p:spPr bwMode="auto">
          <a:xfrm rot="16200000" flipV="1">
            <a:off x="4303713" y="-1250950"/>
            <a:ext cx="1579562" cy="6770688"/>
          </a:xfrm>
          <a:prstGeom prst="curvedConnector3">
            <a:avLst>
              <a:gd name="adj1" fmla="val 105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4" name="AutoShape 17"/>
          <p:cNvCxnSpPr>
            <a:cxnSpLocks noChangeShapeType="1"/>
            <a:stCxn id="13317" idx="2"/>
            <a:endCxn id="13324" idx="2"/>
          </p:cNvCxnSpPr>
          <p:nvPr/>
        </p:nvCxnSpPr>
        <p:spPr bwMode="auto">
          <a:xfrm rot="5400000">
            <a:off x="4560094" y="1172369"/>
            <a:ext cx="31750" cy="1731962"/>
          </a:xfrm>
          <a:prstGeom prst="curvedConnector5">
            <a:avLst>
              <a:gd name="adj1" fmla="val 717111"/>
              <a:gd name="adj2" fmla="val 46995"/>
              <a:gd name="adj3" fmla="val -617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5" name="AutoShape 18"/>
          <p:cNvCxnSpPr>
            <a:cxnSpLocks noChangeShapeType="1"/>
            <a:stCxn id="13326" idx="1"/>
            <a:endCxn id="13324" idx="1"/>
          </p:cNvCxnSpPr>
          <p:nvPr/>
        </p:nvCxnSpPr>
        <p:spPr bwMode="auto">
          <a:xfrm flipH="1" flipV="1">
            <a:off x="4002088" y="2662238"/>
            <a:ext cx="2193925" cy="1863725"/>
          </a:xfrm>
          <a:prstGeom prst="curvedConnector3">
            <a:avLst>
              <a:gd name="adj1" fmla="val -97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6" name="AutoShape 19"/>
          <p:cNvCxnSpPr>
            <a:cxnSpLocks noChangeShapeType="1"/>
            <a:stCxn id="13314" idx="3"/>
            <a:endCxn id="13326" idx="3"/>
          </p:cNvCxnSpPr>
          <p:nvPr/>
        </p:nvCxnSpPr>
        <p:spPr bwMode="auto">
          <a:xfrm rot="10800000" flipH="1">
            <a:off x="4429125" y="4525963"/>
            <a:ext cx="504825" cy="1579562"/>
          </a:xfrm>
          <a:prstGeom prst="curvedConnector3">
            <a:avLst>
              <a:gd name="adj1" fmla="val -4559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7" name="AutoShape 20"/>
          <p:cNvCxnSpPr>
            <a:cxnSpLocks noChangeShapeType="1"/>
            <a:stCxn id="13324" idx="0"/>
            <a:endCxn id="13321" idx="2"/>
          </p:cNvCxnSpPr>
          <p:nvPr/>
        </p:nvCxnSpPr>
        <p:spPr bwMode="auto">
          <a:xfrm rot="5400000" flipH="1">
            <a:off x="2191544" y="1199357"/>
            <a:ext cx="511175" cy="1874837"/>
          </a:xfrm>
          <a:prstGeom prst="curvedConnector4">
            <a:avLst>
              <a:gd name="adj1" fmla="val -44815"/>
              <a:gd name="adj2" fmla="val 529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8" name="AutoShape 21"/>
          <p:cNvCxnSpPr>
            <a:cxnSpLocks noChangeShapeType="1"/>
            <a:stCxn id="13319" idx="2"/>
            <a:endCxn id="13315" idx="0"/>
          </p:cNvCxnSpPr>
          <p:nvPr/>
        </p:nvCxnSpPr>
        <p:spPr bwMode="auto">
          <a:xfrm rot="10800000" flipV="1">
            <a:off x="2755900" y="4600575"/>
            <a:ext cx="665163" cy="7731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9" name="AutoShape 22"/>
          <p:cNvCxnSpPr>
            <a:cxnSpLocks noChangeShapeType="1"/>
            <a:stCxn id="13315" idx="2"/>
            <a:endCxn id="13325" idx="1"/>
          </p:cNvCxnSpPr>
          <p:nvPr/>
        </p:nvCxnSpPr>
        <p:spPr bwMode="auto">
          <a:xfrm rot="5400000">
            <a:off x="2035969" y="5822157"/>
            <a:ext cx="701675" cy="7381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0" name="AutoShape 23"/>
          <p:cNvCxnSpPr>
            <a:cxnSpLocks noChangeShapeType="1"/>
            <a:stCxn id="13325" idx="3"/>
            <a:endCxn id="13322" idx="3"/>
          </p:cNvCxnSpPr>
          <p:nvPr/>
        </p:nvCxnSpPr>
        <p:spPr bwMode="auto">
          <a:xfrm rot="10800000">
            <a:off x="839788" y="4443413"/>
            <a:ext cx="423862" cy="13700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1" name="AutoShape 24"/>
          <p:cNvCxnSpPr>
            <a:cxnSpLocks noChangeShapeType="1"/>
            <a:stCxn id="13322" idx="0"/>
            <a:endCxn id="13316" idx="2"/>
          </p:cNvCxnSpPr>
          <p:nvPr/>
        </p:nvCxnSpPr>
        <p:spPr bwMode="auto">
          <a:xfrm flipV="1">
            <a:off x="1447800" y="3741738"/>
            <a:ext cx="1993900" cy="4111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2" name="AutoShape 25"/>
          <p:cNvCxnSpPr>
            <a:cxnSpLocks noChangeShapeType="1"/>
            <a:stCxn id="13323" idx="1"/>
            <a:endCxn id="13318" idx="0"/>
          </p:cNvCxnSpPr>
          <p:nvPr/>
        </p:nvCxnSpPr>
        <p:spPr bwMode="auto">
          <a:xfrm rot="5400000" flipH="1" flipV="1">
            <a:off x="6873081" y="3928269"/>
            <a:ext cx="2211388" cy="1466850"/>
          </a:xfrm>
          <a:prstGeom prst="curvedConnector4">
            <a:avLst>
              <a:gd name="adj1" fmla="val 48028"/>
              <a:gd name="adj2" fmla="val 11558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13" name="Text Box 2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en-GB" smtClean="0">
                <a:solidFill>
                  <a:schemeClr val="bg1"/>
                </a:solidFill>
              </a:rPr>
              <a:t>Native Disorganisation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4103</Words>
  <Application>Microsoft Office PowerPoint</Application>
  <PresentationFormat>On-screen Show (4:3)</PresentationFormat>
  <Paragraphs>1553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Macromolecular NMR pipeline</vt:lpstr>
      <vt:lpstr>NMR software</vt:lpstr>
      <vt:lpstr>Native Disorganisation</vt:lpstr>
      <vt:lpstr>CCPN Data Standard</vt:lpstr>
      <vt:lpstr>CCPN data standard </vt:lpstr>
      <vt:lpstr>Molecule and NMR data (20% of classes)</vt:lpstr>
      <vt:lpstr>Data Interoperability</vt:lpstr>
      <vt:lpstr>Slide 14</vt:lpstr>
      <vt:lpstr>Workflow Management Goals</vt:lpstr>
      <vt:lpstr>Data Management Goals</vt:lpstr>
      <vt:lpstr>Slide 17</vt:lpstr>
      <vt:lpstr>Slide 18</vt:lpstr>
      <vt:lpstr>Slide 19</vt:lpstr>
      <vt:lpstr>Data handling</vt:lpstr>
      <vt:lpstr>Slide 21</vt:lpstr>
      <vt:lpstr>Protocol and interface specification</vt:lpstr>
      <vt:lpstr>WMS  Protocol Edit</vt:lpstr>
      <vt:lpstr>WMS Constraints select</vt:lpstr>
      <vt:lpstr>WMS Peaklist Select</vt:lpstr>
      <vt:lpstr>Interface Implementation</vt:lpstr>
      <vt:lpstr>Taverna</vt:lpstr>
      <vt:lpstr>Slide 28</vt:lpstr>
      <vt:lpstr>Status</vt:lpstr>
      <vt:lpstr>WMS Home page</vt:lpstr>
      <vt:lpstr>WMS  Submit page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Tim Stevens</dc:creator>
  <cp:lastModifiedBy>rhf22</cp:lastModifiedBy>
  <cp:revision>179</cp:revision>
  <dcterms:modified xsi:type="dcterms:W3CDTF">2012-09-21T11:23:30Z</dcterms:modified>
</cp:coreProperties>
</file>