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2" r:id="rId4"/>
    <p:sldId id="274" r:id="rId5"/>
    <p:sldId id="299" r:id="rId6"/>
    <p:sldId id="264" r:id="rId7"/>
    <p:sldId id="268" r:id="rId8"/>
    <p:sldId id="269" r:id="rId9"/>
    <p:sldId id="270" r:id="rId10"/>
    <p:sldId id="300" r:id="rId11"/>
    <p:sldId id="301" r:id="rId12"/>
    <p:sldId id="315" r:id="rId13"/>
    <p:sldId id="313" r:id="rId14"/>
    <p:sldId id="314" r:id="rId15"/>
    <p:sldId id="309" r:id="rId16"/>
    <p:sldId id="310" r:id="rId17"/>
    <p:sldId id="316" r:id="rId18"/>
    <p:sldId id="317" r:id="rId19"/>
    <p:sldId id="311" r:id="rId20"/>
    <p:sldId id="263" r:id="rId21"/>
    <p:sldId id="31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F3F84-1C19-E94F-A163-36558C60F162}" type="datetimeFigureOut">
              <a:rPr lang="en-US" smtClean="0"/>
              <a:t>17/09/2012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5B448-A1A6-564B-A84B-E7D58BC6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8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17/09/2012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18 Sep 2012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18 Sep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18 Sep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18 Sep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uments.egi.eu/document/669" TargetMode="External"/><Relationship Id="rId3" Type="http://schemas.openxmlformats.org/officeDocument/2006/relationships/hyperlink" Target="https://documents.egi.eu/document/771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ugridpma.org/guidelines/aaops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dico.cern.ch/categoryDisplay.py?categId=68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ugridpma.org/sci/SCI-20120911-v9.pd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tf.net/" TargetMode="External"/><Relationship Id="rId4" Type="http://schemas.openxmlformats.org/officeDocument/2006/relationships/hyperlink" Target="http://www/eugridpma.org" TargetMode="External"/><Relationship Id="rId5" Type="http://schemas.openxmlformats.org/officeDocument/2006/relationships/hyperlink" Target="http://www.eugridpma.org/sci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egi.eu/wiki/SPG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uments.egi.eu/document/6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egi.eu/wiki/SPG:Member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egi.eu/wiki/S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74" TargetMode="External"/><Relationship Id="rId4" Type="http://schemas.openxmlformats.org/officeDocument/2006/relationships/hyperlink" Target="https://documents.egi.eu/document/669" TargetMode="External"/><Relationship Id="rId5" Type="http://schemas.openxmlformats.org/officeDocument/2006/relationships/hyperlink" Target="https://documents.egi.eu/document/77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uments.egi.eu/document/8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78" TargetMode="External"/><Relationship Id="rId4" Type="http://schemas.openxmlformats.org/officeDocument/2006/relationships/hyperlink" Target="https://documents.egi.eu/document/79" TargetMode="External"/><Relationship Id="rId5" Type="http://schemas.openxmlformats.org/officeDocument/2006/relationships/hyperlink" Target="https://documents.egi.eu/document/80" TargetMode="External"/><Relationship Id="rId6" Type="http://schemas.openxmlformats.org/officeDocument/2006/relationships/hyperlink" Target="https://documents.egi.eu/document/669" TargetMode="External"/><Relationship Id="rId7" Type="http://schemas.openxmlformats.org/officeDocument/2006/relationships/hyperlink" Target="https://documents.egi.eu/document/77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uments.egi.eu/document/77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82" TargetMode="External"/><Relationship Id="rId4" Type="http://schemas.openxmlformats.org/officeDocument/2006/relationships/hyperlink" Target="https://documents.egi.eu/document/83" TargetMode="External"/><Relationship Id="rId5" Type="http://schemas.openxmlformats.org/officeDocument/2006/relationships/hyperlink" Target="https://documents.egi.eu/document/84" TargetMode="External"/><Relationship Id="rId6" Type="http://schemas.openxmlformats.org/officeDocument/2006/relationships/hyperlink" Target="https://documents.egi.eu/document/85" TargetMode="External"/><Relationship Id="rId7" Type="http://schemas.openxmlformats.org/officeDocument/2006/relationships/hyperlink" Target="https://documents.egi.eu/document/7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uments.egi.eu/document/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EGI Security Policy Update</a:t>
            </a:r>
            <a:endParaRPr lang="en-GB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dirty="0" smtClean="0"/>
              <a:t>EGI Technical Forum</a:t>
            </a:r>
            <a:br>
              <a:rPr lang="en-GB" sz="2400" dirty="0" smtClean="0"/>
            </a:br>
            <a:r>
              <a:rPr lang="en-GB" sz="2400" dirty="0" smtClean="0"/>
              <a:t>Prague, 18 Sep 2012</a:t>
            </a:r>
          </a:p>
          <a:p>
            <a:r>
              <a:rPr lang="en-GB" sz="2400" dirty="0" smtClean="0"/>
              <a:t>David Kelsey, STFC/RAL</a:t>
            </a:r>
            <a:endParaRPr lang="en-GB" sz="2400" dirty="0"/>
          </a:p>
        </p:txBody>
      </p:sp>
      <p:pic>
        <p:nvPicPr>
          <p:cNvPr id="7" name="Picture 6" descr="GridPP_logo_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5445224"/>
            <a:ext cx="2772920" cy="825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 tooltip="https://documents.egi.eu/document/75"/>
              </a:rPr>
              <a:t>Service </a:t>
            </a:r>
            <a:r>
              <a:rPr lang="en-GB" dirty="0">
                <a:hlinkClick r:id="rId2" tooltip="https://documents.egi.eu/document/75"/>
              </a:rPr>
              <a:t>Operations Security Policy </a:t>
            </a:r>
            <a:endParaRPr lang="en-GB" dirty="0" smtClean="0"/>
          </a:p>
          <a:p>
            <a:pPr lvl="1"/>
            <a:r>
              <a:rPr lang="en-GB" dirty="0" smtClean="0"/>
              <a:t>Generalise Site policy to include anyone running </a:t>
            </a:r>
            <a:r>
              <a:rPr lang="en-GB" dirty="0" smtClean="0"/>
              <a:t>a service </a:t>
            </a:r>
            <a:r>
              <a:rPr lang="en-GB" dirty="0" smtClean="0"/>
              <a:t>(real or virtual)</a:t>
            </a:r>
            <a:endParaRPr lang="en-GB" dirty="0"/>
          </a:p>
          <a:p>
            <a:r>
              <a:rPr lang="en-GB" dirty="0">
                <a:hlinkClick r:id="rId3" tooltip="https://documents.egi.eu/document/75"/>
              </a:rPr>
              <a:t>Security Policy for the Endorsement and Operation of Virtual Machine Images </a:t>
            </a:r>
            <a:endParaRPr lang="en-GB" dirty="0" smtClean="0"/>
          </a:p>
          <a:p>
            <a:pPr lvl="1"/>
            <a:r>
              <a:rPr lang="en-GB" dirty="0" smtClean="0"/>
              <a:t>Security related issues for the generation, distribution and operation of virtual machine images as part of the trusted computing environment </a:t>
            </a:r>
            <a:endParaRPr lang="en-GB" dirty="0"/>
          </a:p>
          <a:p>
            <a:r>
              <a:rPr lang="en-US" dirty="0" smtClean="0"/>
              <a:t>Both effective from 1</a:t>
            </a:r>
            <a:r>
              <a:rPr lang="en-US" baseline="30000" dirty="0" smtClean="0"/>
              <a:t>st</a:t>
            </a:r>
            <a:r>
              <a:rPr lang="en-US" dirty="0" smtClean="0"/>
              <a:t> Feb 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18 Sep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788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SPG current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Revision of Top-level Security Policy</a:t>
            </a:r>
          </a:p>
          <a:p>
            <a:pPr lvl="1"/>
            <a:r>
              <a:rPr lang="en-US" sz="2000" dirty="0" smtClean="0"/>
              <a:t>To bring up to date</a:t>
            </a:r>
          </a:p>
          <a:p>
            <a:r>
              <a:rPr lang="en-US" sz="2400" dirty="0" err="1" smtClean="0"/>
              <a:t>Generalise</a:t>
            </a:r>
            <a:r>
              <a:rPr lang="en-US" sz="2400" dirty="0" smtClean="0"/>
              <a:t> Policy on user-level job accounting (Data protection)</a:t>
            </a:r>
          </a:p>
          <a:p>
            <a:pPr lvl="1"/>
            <a:r>
              <a:rPr lang="en-US" sz="2000" dirty="0" smtClean="0"/>
              <a:t>Phase 1: to include storage accounting and new retention periods</a:t>
            </a:r>
          </a:p>
          <a:p>
            <a:pPr lvl="1"/>
            <a:r>
              <a:rPr lang="en-US" sz="2000" dirty="0" smtClean="0"/>
              <a:t>Phase 2: to </a:t>
            </a:r>
            <a:r>
              <a:rPr lang="en-US" sz="2000" dirty="0" err="1" smtClean="0"/>
              <a:t>generalise</a:t>
            </a:r>
            <a:r>
              <a:rPr lang="en-US" sz="2000" dirty="0" smtClean="0"/>
              <a:t> to all forms of logging</a:t>
            </a:r>
          </a:p>
          <a:p>
            <a:r>
              <a:rPr lang="en-US" sz="2400" dirty="0" smtClean="0"/>
              <a:t>Proxy certificate/Attribute certificate lifetimes</a:t>
            </a:r>
          </a:p>
          <a:p>
            <a:r>
              <a:rPr lang="en-US" sz="2400" dirty="0" smtClean="0"/>
              <a:t>Modify </a:t>
            </a:r>
            <a:r>
              <a:rPr lang="en-US" sz="2400" dirty="0" smtClean="0"/>
              <a:t>Service </a:t>
            </a:r>
            <a:r>
              <a:rPr lang="en-US" sz="2400" dirty="0" smtClean="0"/>
              <a:t>Operations </a:t>
            </a:r>
            <a:r>
              <a:rPr lang="en-US" sz="2400" dirty="0" smtClean="0"/>
              <a:t>Policy</a:t>
            </a:r>
          </a:p>
          <a:p>
            <a:pPr lvl="1"/>
            <a:r>
              <a:rPr lang="en-US" sz="2000" dirty="0" smtClean="0"/>
              <a:t>Remove IPR statement &amp; address central user banning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18 Sep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43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Other related </a:t>
            </a:r>
            <a:r>
              <a:rPr lang="en-US" dirty="0" smtClean="0"/>
              <a:t>security policy </a:t>
            </a:r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Involving the chair, deputy chair and other members of SPG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18 Sep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323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Authorities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IGTF has lots of policies and guidelines regulating </a:t>
            </a:r>
            <a:r>
              <a:rPr lang="en-US" dirty="0" smtClean="0"/>
              <a:t>Authentication (X.509 PKI)</a:t>
            </a:r>
            <a:endParaRPr lang="en-US" dirty="0" smtClean="0"/>
          </a:p>
          <a:p>
            <a:r>
              <a:rPr lang="en-US" dirty="0" smtClean="0"/>
              <a:t>EGI has a security policy on VO membership management</a:t>
            </a:r>
          </a:p>
          <a:p>
            <a:r>
              <a:rPr lang="en-US" dirty="0" smtClean="0"/>
              <a:t>2011: nothing on how to operate an Attribute Authority (e.g. VOMS)</a:t>
            </a:r>
          </a:p>
          <a:p>
            <a:r>
              <a:rPr lang="en-US" dirty="0" err="1" smtClean="0"/>
              <a:t>EUGridPMA</a:t>
            </a:r>
            <a:r>
              <a:rPr lang="en-US" dirty="0" smtClean="0"/>
              <a:t> has now produced a first version document on this (during 2012)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18 Sep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60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 Service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Guidelines document</a:t>
            </a:r>
          </a:p>
          <a:p>
            <a:r>
              <a:rPr lang="en-US" sz="2800" i="1" dirty="0">
                <a:hlinkClick r:id="rId2"/>
              </a:rPr>
              <a:t>http://www.eugridpma.org/guidelines/aaops</a:t>
            </a:r>
            <a:r>
              <a:rPr lang="en-US" sz="2800" i="1" dirty="0" smtClean="0">
                <a:hlinkClick r:id="rId2"/>
              </a:rPr>
              <a:t>/</a:t>
            </a:r>
            <a:endParaRPr lang="en-US" sz="2800" i="1" dirty="0" smtClean="0"/>
          </a:p>
          <a:p>
            <a:endParaRPr lang="en-US" sz="2800" i="1" dirty="0"/>
          </a:p>
          <a:p>
            <a:r>
              <a:rPr lang="en-US" sz="2800" dirty="0" smtClean="0"/>
              <a:t>Aimed at the institute that runs Attribute Authorities (the AA Service Provider)</a:t>
            </a:r>
          </a:p>
          <a:p>
            <a:r>
              <a:rPr lang="en-US" sz="2800" dirty="0" smtClean="0"/>
              <a:t>The document defines best practices and minimum standards for running an AA</a:t>
            </a:r>
          </a:p>
          <a:p>
            <a:r>
              <a:rPr lang="en-US" sz="2800" dirty="0" smtClean="0"/>
              <a:t>Next step is to compare some real VOMS instances with the guidelines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18 Sep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107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for Collaborating Infrastructures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42938" y="1714500"/>
            <a:ext cx="7772400" cy="3800475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Work that started in 2011</a:t>
            </a:r>
          </a:p>
          <a:p>
            <a:pPr lvl="1">
              <a:defRPr/>
            </a:pPr>
            <a:r>
              <a:rPr lang="en-GB" sz="2000" dirty="0" smtClean="0"/>
              <a:t>2 meetings held in 2012 jointly with </a:t>
            </a:r>
            <a:r>
              <a:rPr lang="en-GB" sz="2000" dirty="0" err="1" smtClean="0"/>
              <a:t>EUGridPMA</a:t>
            </a:r>
            <a:endParaRPr lang="en-GB" sz="2000" dirty="0" smtClean="0"/>
          </a:p>
          <a:p>
            <a:pPr>
              <a:defRPr/>
            </a:pPr>
            <a:r>
              <a:rPr lang="en-GB" sz="2400" dirty="0" smtClean="0"/>
              <a:t>A trust framework to enable interoperation of collaborating infrastructures</a:t>
            </a:r>
          </a:p>
          <a:p>
            <a:pPr lvl="1">
              <a:defRPr/>
            </a:pPr>
            <a:r>
              <a:rPr lang="en-GB" sz="2000" dirty="0" smtClean="0"/>
              <a:t>To manage operational security risks</a:t>
            </a:r>
          </a:p>
          <a:p>
            <a:pPr lvl="1"/>
            <a:r>
              <a:rPr lang="en-GB" sz="2000" dirty="0" smtClean="0"/>
              <a:t>Building Trust and Developing Policy </a:t>
            </a:r>
            <a:r>
              <a:rPr lang="en-GB" sz="2000" b="1" dirty="0" smtClean="0"/>
              <a:t>standards</a:t>
            </a:r>
            <a:r>
              <a:rPr lang="en-GB" sz="2000" dirty="0" smtClean="0"/>
              <a:t> for collaboration</a:t>
            </a:r>
          </a:p>
          <a:p>
            <a:r>
              <a:rPr lang="en-GB" sz="2400" dirty="0" smtClean="0"/>
              <a:t>WLCG, EGI, OSG, XSEDE, PRACE and others</a:t>
            </a:r>
          </a:p>
          <a:p>
            <a:r>
              <a:rPr lang="en-GB" sz="2000" i="1" dirty="0" smtClean="0">
                <a:hlinkClick r:id="rId2"/>
              </a:rPr>
              <a:t>http://indico.cern.ch/categoryDisplay.py?categId=68</a:t>
            </a:r>
            <a:endParaRPr lang="en-GB" sz="2000" i="1" dirty="0" smtClean="0"/>
          </a:p>
          <a:p>
            <a:pPr>
              <a:buNone/>
              <a:defRPr/>
            </a:pPr>
            <a:r>
              <a:rPr lang="en-GB" dirty="0" smtClean="0"/>
              <a:t>  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21 Sep 2010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Kelsey/EGI SPG future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SCI: some example 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Each collaborating infrastructure must have the following</a:t>
            </a:r>
            <a:r>
              <a:rPr lang="en-US" sz="2800" dirty="0" smtClean="0"/>
              <a:t>:</a:t>
            </a:r>
            <a:endParaRPr lang="en-GB" sz="2800" dirty="0"/>
          </a:p>
          <a:p>
            <a:pPr lvl="0"/>
            <a:r>
              <a:rPr lang="en-US" sz="2400" dirty="0"/>
              <a:t>[IR1] Documented security contact information for all service providers, resource providers and communities together with expected response times for critical situations.</a:t>
            </a:r>
            <a:endParaRPr lang="en-GB" sz="2400" dirty="0"/>
          </a:p>
          <a:p>
            <a:pPr lvl="0"/>
            <a:r>
              <a:rPr lang="en-US" sz="2400" dirty="0"/>
              <a:t>[IR2] A formal Incident Response procedure. This document must address: roles and responsibilities, identification and assessment of an incident, minimizing damage, response &amp; recovery strategies, approved communication tools and procedures</a:t>
            </a:r>
            <a:r>
              <a:rPr lang="en-US" sz="2400" dirty="0" smtClean="0"/>
              <a:t>.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[IR3] The capability to collaborate in the handling of a security incident with affected service and resource providers, communities, and infrastructures.</a:t>
            </a:r>
            <a:endParaRPr lang="en-GB" sz="2800" dirty="0"/>
          </a:p>
          <a:p>
            <a:pPr lvl="0"/>
            <a:r>
              <a:rPr lang="en-US" sz="2800" dirty="0"/>
              <a:t>[IR4] Assurance of compliance with information sharing restrictions on incident data obtained during collaborative investigations</a:t>
            </a:r>
            <a:r>
              <a:rPr lang="en-US" sz="2800" dirty="0" smtClean="0"/>
              <a:t>…</a:t>
            </a:r>
          </a:p>
          <a:p>
            <a:pPr lvl="0"/>
            <a:r>
              <a:rPr lang="en-US" sz="2800" dirty="0" err="1" smtClean="0"/>
              <a:t>Etc</a:t>
            </a:r>
            <a:r>
              <a:rPr lang="en-US" sz="2800" dirty="0" smtClean="0"/>
              <a:t> </a:t>
            </a:r>
            <a:r>
              <a:rPr lang="en-US" sz="2800" dirty="0" err="1" smtClean="0"/>
              <a:t>etc</a:t>
            </a:r>
            <a:endParaRPr lang="en-GB" sz="2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18 Sep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14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Completed at a meeting last week</a:t>
            </a:r>
          </a:p>
          <a:p>
            <a:r>
              <a:rPr lang="en-US" sz="2400" i="1" dirty="0">
                <a:hlinkClick r:id="rId2"/>
              </a:rPr>
              <a:t>http://www.eugridpma.org/sci/SCI-20120911-v9.</a:t>
            </a:r>
            <a:r>
              <a:rPr lang="en-US" sz="2400" i="1" dirty="0" smtClean="0">
                <a:hlinkClick r:id="rId2"/>
              </a:rPr>
              <a:t>pdf</a:t>
            </a:r>
            <a:endParaRPr lang="en-US" sz="2400" i="1" dirty="0" smtClean="0"/>
          </a:p>
          <a:p>
            <a:endParaRPr lang="en-US" sz="2400" i="1" dirty="0"/>
          </a:p>
          <a:p>
            <a:r>
              <a:rPr lang="en-US" dirty="0" smtClean="0"/>
              <a:t>Next steps</a:t>
            </a:r>
          </a:p>
          <a:p>
            <a:pPr lvl="1"/>
            <a:r>
              <a:rPr lang="en-US" dirty="0" smtClean="0"/>
              <a:t>Each infrastructure will now self-</a:t>
            </a:r>
            <a:r>
              <a:rPr lang="en-US" dirty="0" smtClean="0"/>
              <a:t>assess </a:t>
            </a:r>
            <a:r>
              <a:rPr lang="en-US" dirty="0" smtClean="0"/>
              <a:t>their compliance with the document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18 Sep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835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GB" dirty="0" smtClean="0"/>
              <a:t>rogress on revision of two documents</a:t>
            </a:r>
          </a:p>
          <a:p>
            <a:r>
              <a:rPr lang="en-GB" dirty="0" smtClean="0"/>
              <a:t>A few smaller tasks too</a:t>
            </a:r>
          </a:p>
          <a:p>
            <a:r>
              <a:rPr lang="en-GB" dirty="0" smtClean="0"/>
              <a:t>Plenty of work to do for rest of year!</a:t>
            </a:r>
          </a:p>
          <a:p>
            <a:r>
              <a:rPr lang="en-GB" dirty="0" smtClean="0"/>
              <a:t>Attribute Authority SP and SCI documents</a:t>
            </a:r>
          </a:p>
          <a:p>
            <a:pPr lvl="1"/>
            <a:r>
              <a:rPr lang="en-GB" dirty="0" smtClean="0"/>
              <a:t>Both finished during year</a:t>
            </a:r>
          </a:p>
          <a:p>
            <a:r>
              <a:rPr lang="en-GB" dirty="0" smtClean="0"/>
              <a:t>Plenty of room for more active members of SPG</a:t>
            </a:r>
          </a:p>
          <a:p>
            <a:pPr lvl="1"/>
            <a:r>
              <a:rPr lang="en-GB" sz="2400" dirty="0" smtClean="0"/>
              <a:t>Please contact </a:t>
            </a:r>
            <a:r>
              <a:rPr lang="en-GB" sz="2400" dirty="0" smtClean="0"/>
              <a:t>me!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Security policies adopted since TF2011</a:t>
            </a:r>
          </a:p>
          <a:p>
            <a:r>
              <a:rPr lang="en-US" dirty="0" smtClean="0"/>
              <a:t>SPG current work</a:t>
            </a:r>
          </a:p>
          <a:p>
            <a:r>
              <a:rPr lang="en-US" dirty="0" smtClean="0"/>
              <a:t>IGTF: Guidelines for Attribute Authority Service Provider Operations</a:t>
            </a:r>
          </a:p>
          <a:p>
            <a:r>
              <a:rPr lang="en-US" dirty="0" smtClean="0"/>
              <a:t>SCI: A Trust Framework for Security Collaboration among Infrastructures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18 Sep 2012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Kelsey/EGI SPG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EGI SPG </a:t>
            </a:r>
            <a:r>
              <a:rPr lang="en-GB" i="1" dirty="0" smtClean="0">
                <a:hlinkClick r:id="rId2"/>
              </a:rPr>
              <a:t>https://wiki.egi.eu/wiki/SPG </a:t>
            </a:r>
            <a:endParaRPr lang="en-GB" dirty="0" smtClean="0"/>
          </a:p>
          <a:p>
            <a:r>
              <a:rPr lang="en-GB" dirty="0" smtClean="0"/>
              <a:t>IGTF  </a:t>
            </a:r>
            <a:r>
              <a:rPr lang="en-GB" i="1" dirty="0" smtClean="0">
                <a:hlinkClick r:id="rId3"/>
              </a:rPr>
              <a:t>http://www.igtf.net/</a:t>
            </a:r>
            <a:endParaRPr lang="en-GB" i="1" dirty="0" smtClean="0"/>
          </a:p>
          <a:p>
            <a:r>
              <a:rPr lang="en-GB" dirty="0" err="1" smtClean="0"/>
              <a:t>EUGridPMA</a:t>
            </a:r>
            <a:r>
              <a:rPr lang="en-GB" dirty="0"/>
              <a:t>  </a:t>
            </a:r>
            <a:r>
              <a:rPr lang="en-GB" i="1" dirty="0">
                <a:hlinkClick r:id="rId4"/>
              </a:rPr>
              <a:t>http://</a:t>
            </a:r>
            <a:r>
              <a:rPr lang="en-GB" i="1" dirty="0" err="1">
                <a:hlinkClick r:id="rId4"/>
              </a:rPr>
              <a:t>www.eugridpma.org</a:t>
            </a:r>
            <a:endParaRPr lang="en-GB" i="1" dirty="0"/>
          </a:p>
          <a:p>
            <a:r>
              <a:rPr lang="en-GB" dirty="0"/>
              <a:t>SCI  </a:t>
            </a:r>
            <a:r>
              <a:rPr lang="en-GB" i="1" dirty="0">
                <a:hlinkClick r:id="rId5"/>
              </a:rPr>
              <a:t>http://</a:t>
            </a:r>
            <a:r>
              <a:rPr lang="en-GB" i="1" dirty="0" err="1">
                <a:hlinkClick r:id="rId5"/>
              </a:rPr>
              <a:t>www.eugridpma.org</a:t>
            </a:r>
            <a:r>
              <a:rPr lang="en-GB" i="1" dirty="0">
                <a:hlinkClick r:id="rId5"/>
              </a:rPr>
              <a:t>/</a:t>
            </a:r>
            <a:r>
              <a:rPr lang="en-GB" i="1" dirty="0" err="1">
                <a:hlinkClick r:id="rId5"/>
              </a:rPr>
              <a:t>sci</a:t>
            </a:r>
            <a:r>
              <a:rPr lang="en-GB" i="1" dirty="0">
                <a:hlinkClick r:id="rId5"/>
              </a:rPr>
              <a:t>/</a:t>
            </a:r>
            <a:endParaRPr lang="en-GB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18 Sep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4000" dirty="0" smtClean="0"/>
              <a:t>Questions?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Security Policy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4813995"/>
          </a:xfrm>
        </p:spPr>
        <p:txBody>
          <a:bodyPr/>
          <a:lstStyle/>
          <a:p>
            <a:pPr>
              <a:buNone/>
            </a:pPr>
            <a:r>
              <a:rPr lang="en-GB" sz="2800" i="1" dirty="0" smtClean="0">
                <a:hlinkClick r:id="rId2"/>
              </a:rPr>
              <a:t>https://documents.egi.eu/document/64</a:t>
            </a:r>
            <a:r>
              <a:rPr lang="en-GB" sz="2800" i="1" dirty="0" smtClean="0"/>
              <a:t>   (</a:t>
            </a:r>
            <a:r>
              <a:rPr lang="en-GB" sz="2800" i="1" dirty="0" err="1" smtClean="0"/>
              <a:t>ToR</a:t>
            </a:r>
            <a:r>
              <a:rPr lang="en-GB" sz="2800" i="1" dirty="0" smtClean="0"/>
              <a:t>)</a:t>
            </a:r>
          </a:p>
          <a:p>
            <a:pPr>
              <a:buNone/>
            </a:pPr>
            <a:r>
              <a:rPr lang="en-GB" i="1" dirty="0" smtClean="0"/>
              <a:t>SPG Purpose and Responsibilities</a:t>
            </a:r>
          </a:p>
          <a:p>
            <a:r>
              <a:rPr lang="en-GB" dirty="0" smtClean="0"/>
              <a:t>Develop and maintain Security Policy</a:t>
            </a:r>
          </a:p>
          <a:p>
            <a:pPr lvl="1"/>
            <a:r>
              <a:rPr lang="en-GB" dirty="0" smtClean="0"/>
              <a:t>For use by EGI and NGIs</a:t>
            </a:r>
          </a:p>
          <a:p>
            <a:pPr lvl="1"/>
            <a:r>
              <a:rPr lang="en-GB" dirty="0" smtClean="0"/>
              <a:t>Define expected behaviour of NGIs, Resource Centres, Users and others</a:t>
            </a:r>
          </a:p>
          <a:p>
            <a:pPr lvl="1"/>
            <a:r>
              <a:rPr lang="en-GB" dirty="0" smtClean="0"/>
              <a:t>To facilitate the operation of a secure and trustworthy DCI</a:t>
            </a:r>
          </a:p>
          <a:p>
            <a:r>
              <a:rPr lang="en-GB" dirty="0" smtClean="0"/>
              <a:t>May also provide policy advice on any security matter related to operations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18 Sep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Terms of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800" i="1" dirty="0" smtClean="0"/>
              <a:t>SPG Membership</a:t>
            </a:r>
          </a:p>
          <a:p>
            <a:r>
              <a:rPr lang="en-GB" sz="2800" dirty="0" smtClean="0"/>
              <a:t>Each (associate) participant of EGI.eu is entitled to nominate one voting member</a:t>
            </a:r>
          </a:p>
          <a:p>
            <a:pPr lvl="1"/>
            <a:r>
              <a:rPr lang="en-GB" sz="2400" dirty="0" smtClean="0"/>
              <a:t>But consensus wherever possible</a:t>
            </a:r>
          </a:p>
          <a:p>
            <a:r>
              <a:rPr lang="en-GB" sz="2800" dirty="0" smtClean="0"/>
              <a:t>Also each external Resource Infrastructure Provider with signed MoU</a:t>
            </a:r>
          </a:p>
          <a:p>
            <a:r>
              <a:rPr lang="en-GB" sz="2800" dirty="0" smtClean="0"/>
              <a:t>In addition, SPG should aim to include expertise in its deliberations from other stakeholders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18 Sep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SPG membership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</a:t>
            </a:r>
          </a:p>
          <a:p>
            <a:pPr>
              <a:buNone/>
            </a:pPr>
            <a:r>
              <a:rPr lang="en-GB" dirty="0" smtClean="0">
                <a:hlinkClick r:id="rId2"/>
              </a:rPr>
              <a:t>https://wiki.egi.eu/wiki/SPG:Members</a:t>
            </a:r>
            <a:endParaRPr lang="en-GB" dirty="0" smtClean="0"/>
          </a:p>
          <a:p>
            <a:r>
              <a:rPr lang="en-GB" dirty="0" smtClean="0"/>
              <a:t>16 NGIs represented today</a:t>
            </a:r>
          </a:p>
          <a:p>
            <a:r>
              <a:rPr lang="en-GB" dirty="0" smtClean="0"/>
              <a:t>Is your NGI there?</a:t>
            </a:r>
          </a:p>
          <a:p>
            <a:r>
              <a:rPr lang="en-GB" dirty="0" smtClean="0"/>
              <a:t>Would be good to expand membership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18 Sep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EGI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 EGI Security Policy is available at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 smtClean="0">
                <a:hlinkClick r:id="rId2"/>
              </a:rPr>
              <a:t>https://wiki.egi.eu/wiki/</a:t>
            </a:r>
            <a:r>
              <a:rPr lang="en-GB" i="1" dirty="0" smtClean="0">
                <a:hlinkClick r:id="rId2"/>
              </a:rPr>
              <a:t>SPG</a:t>
            </a:r>
            <a:endParaRPr lang="en-GB" i="1" dirty="0" smtClean="0"/>
          </a:p>
          <a:p>
            <a:endParaRPr lang="en-GB" i="1" dirty="0"/>
          </a:p>
          <a:p>
            <a:r>
              <a:rPr lang="en-GB" dirty="0" smtClean="0"/>
              <a:t>As formally adopted by </a:t>
            </a:r>
            <a:r>
              <a:rPr lang="en-GB" dirty="0" err="1" smtClean="0"/>
              <a:t>EGI.eu</a:t>
            </a:r>
            <a:r>
              <a:rPr lang="en-GB" dirty="0" smtClean="0"/>
              <a:t> 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18 Sep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policies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Top-level Grid Security Policy: </a:t>
            </a:r>
          </a:p>
          <a:p>
            <a:r>
              <a:rPr lang="en-GB" dirty="0" smtClean="0">
                <a:hlinkClick r:id="rId2" tooltip="https://documents.egi.eu/document/86"/>
              </a:rPr>
              <a:t>Grid Security Policy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For all Users: </a:t>
            </a:r>
          </a:p>
          <a:p>
            <a:r>
              <a:rPr lang="en-GB" dirty="0" smtClean="0">
                <a:hlinkClick r:id="rId3" tooltip="https://documents.egi.eu/document/74"/>
              </a:rPr>
              <a:t>Grid Acceptable Use Policy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For all Sites: </a:t>
            </a:r>
          </a:p>
          <a:p>
            <a:r>
              <a:rPr lang="en-GB" dirty="0" smtClean="0">
                <a:hlinkClick r:id="rId4" tooltip="https://documents.egi.eu/document/75"/>
              </a:rPr>
              <a:t>Service Operations Security Policy </a:t>
            </a:r>
            <a:endParaRPr lang="en-GB" dirty="0" smtClean="0"/>
          </a:p>
          <a:p>
            <a:r>
              <a:rPr lang="en-GB" dirty="0" smtClean="0">
                <a:hlinkClick r:id="rId5" tooltip="https://documents.egi.eu/document/75"/>
              </a:rPr>
              <a:t>Security Policy for the Endorsement and Operation of Virtual Machine Images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18 Sep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policies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For all VOs: </a:t>
            </a:r>
          </a:p>
          <a:p>
            <a:r>
              <a:rPr lang="en-GB" sz="2800" dirty="0" smtClean="0">
                <a:hlinkClick r:id="rId2" tooltip="https://documents.egi.eu/document/77"/>
              </a:rPr>
              <a:t>VO Operations Policy</a:t>
            </a:r>
            <a:r>
              <a:rPr lang="en-GB" sz="2800" dirty="0" smtClean="0"/>
              <a:t> </a:t>
            </a:r>
          </a:p>
          <a:p>
            <a:r>
              <a:rPr lang="en-GB" sz="2800" dirty="0" smtClean="0">
                <a:hlinkClick r:id="rId3" tooltip="https://documents.egi.eu/document/78"/>
              </a:rPr>
              <a:t>Virtual Organisation Registration Security Policy</a:t>
            </a:r>
            <a:r>
              <a:rPr lang="en-GB" sz="2800" dirty="0" smtClean="0"/>
              <a:t> </a:t>
            </a:r>
          </a:p>
          <a:p>
            <a:r>
              <a:rPr lang="en-GB" sz="2800" dirty="0" smtClean="0">
                <a:hlinkClick r:id="rId4" tooltip="https://documents.egi.eu/document/79"/>
              </a:rPr>
              <a:t>Virtual Organisation Membership Management Policy</a:t>
            </a:r>
            <a:r>
              <a:rPr lang="en-GB" sz="2800" dirty="0" smtClean="0"/>
              <a:t> </a:t>
            </a:r>
          </a:p>
          <a:p>
            <a:r>
              <a:rPr lang="en-GB" sz="2800" dirty="0" smtClean="0">
                <a:hlinkClick r:id="rId5" tooltip="https://documents.egi.eu/document/80"/>
              </a:rPr>
              <a:t>VO Portal Policy</a:t>
            </a:r>
            <a:r>
              <a:rPr lang="en-GB" sz="2800" dirty="0" smtClean="0"/>
              <a:t> </a:t>
            </a:r>
          </a:p>
          <a:p>
            <a:r>
              <a:rPr lang="en-GB" sz="2800" dirty="0">
                <a:hlinkClick r:id="rId6" tooltip="https://documents.egi.eu/document/75"/>
              </a:rPr>
              <a:t>Service Operations Security Policy </a:t>
            </a:r>
            <a:endParaRPr lang="en-GB" sz="2800" dirty="0"/>
          </a:p>
          <a:p>
            <a:r>
              <a:rPr lang="en-GB" sz="2800" dirty="0">
                <a:hlinkClick r:id="rId7" tooltip="https://documents.egi.eu/document/75"/>
              </a:rPr>
              <a:t>Security Policy for the Endorsement and Operation of Virtual Machine Images </a:t>
            </a:r>
            <a:endParaRPr lang="en-GB" sz="2800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18 Sep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policies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400" dirty="0" smtClean="0"/>
              <a:t>Other policies for all Grid participants: </a:t>
            </a:r>
          </a:p>
          <a:p>
            <a:r>
              <a:rPr lang="en-GB" sz="2400" dirty="0" smtClean="0">
                <a:hlinkClick r:id="rId2" tooltip="https://documents.egi.eu/document/81"/>
              </a:rPr>
              <a:t>Traceability and Logging Policy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hlinkClick r:id="rId3" tooltip="https://documents.egi.eu/document/82"/>
              </a:rPr>
              <a:t>Security Incident Response Policy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hlinkClick r:id="rId4" tooltip="https://documents.egi.eu/document/83"/>
              </a:rPr>
              <a:t>Approval of Certificate Authorities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hlinkClick r:id="rId5" tooltip="https://documents.egi.eu/document/84"/>
              </a:rPr>
              <a:t>Policy on Grid Pilot Jobs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hlinkClick r:id="rId6" tooltip="https://documents.egi.eu/document/85"/>
              </a:rPr>
              <a:t>Grid Policy on the Handling of User-Level Job Accounting Data</a:t>
            </a:r>
            <a:r>
              <a:rPr lang="en-GB" sz="2400" dirty="0" smtClean="0"/>
              <a:t> </a:t>
            </a:r>
          </a:p>
          <a:p>
            <a:pPr>
              <a:buNone/>
            </a:pPr>
            <a:r>
              <a:rPr lang="en-GB" sz="2400" dirty="0" smtClean="0"/>
              <a:t>Glossary of terms used in </a:t>
            </a:r>
            <a:r>
              <a:rPr lang="en-GB" sz="2400" dirty="0" smtClean="0"/>
              <a:t>security </a:t>
            </a:r>
            <a:r>
              <a:rPr lang="en-GB" sz="2400" dirty="0" smtClean="0"/>
              <a:t>policy </a:t>
            </a:r>
            <a:r>
              <a:rPr lang="en-GB" sz="2400" dirty="0" smtClean="0"/>
              <a:t>documents: </a:t>
            </a:r>
          </a:p>
          <a:p>
            <a:r>
              <a:rPr lang="en-GB" sz="2400" dirty="0" smtClean="0">
                <a:hlinkClick r:id="rId7" tooltip="https://documents.egi.eu/document/71"/>
              </a:rPr>
              <a:t>Security Policy Glossary of </a:t>
            </a:r>
            <a:r>
              <a:rPr lang="en-GB" sz="2400" dirty="0" smtClean="0">
                <a:hlinkClick r:id="rId7" tooltip="https://documents.egi.eu/document/71"/>
              </a:rPr>
              <a:t>Terms</a:t>
            </a:r>
            <a:endParaRPr lang="en-GB" sz="2400" dirty="0" smtClean="0"/>
          </a:p>
          <a:p>
            <a:r>
              <a:rPr lang="en-GB" sz="2400" dirty="0" smtClean="0"/>
              <a:t>And the general EGI glossary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18 Sep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</TotalTime>
  <Words>1044</Words>
  <Application>Microsoft Macintosh PowerPoint</Application>
  <PresentationFormat>On-screen Show (4:3)</PresentationFormat>
  <Paragraphs>189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EGI-InSPIRE-Slide-Template_v4</vt:lpstr>
      <vt:lpstr>EGI Security Policy Update</vt:lpstr>
      <vt:lpstr>Outline</vt:lpstr>
      <vt:lpstr>EGI Security Policy Group</vt:lpstr>
      <vt:lpstr>Terms of Reference</vt:lpstr>
      <vt:lpstr>SPG membership</vt:lpstr>
      <vt:lpstr>Current EGI Policy</vt:lpstr>
      <vt:lpstr>Security policies</vt:lpstr>
      <vt:lpstr>Security policies (2)</vt:lpstr>
      <vt:lpstr>Security policies (3)</vt:lpstr>
      <vt:lpstr>New in 2012</vt:lpstr>
      <vt:lpstr>SPG current work</vt:lpstr>
      <vt:lpstr>PowerPoint Presentation</vt:lpstr>
      <vt:lpstr>Attribute Authorities</vt:lpstr>
      <vt:lpstr>AA Service Providers</vt:lpstr>
      <vt:lpstr>Security for Collaborating Infrastructures</vt:lpstr>
      <vt:lpstr>SCI: some example text</vt:lpstr>
      <vt:lpstr>SCI (2)</vt:lpstr>
      <vt:lpstr>SCI document</vt:lpstr>
      <vt:lpstr>Summary</vt:lpstr>
      <vt:lpstr>Links</vt:lpstr>
      <vt:lpstr>PowerPoint Presentation</vt:lpstr>
    </vt:vector>
  </TitlesOfParts>
  <Company>PPD, RAL, 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Kelsey</dc:creator>
  <cp:lastModifiedBy>David Kelsey</cp:lastModifiedBy>
  <cp:revision>112</cp:revision>
  <dcterms:created xsi:type="dcterms:W3CDTF">2010-09-13T13:40:42Z</dcterms:created>
  <dcterms:modified xsi:type="dcterms:W3CDTF">2012-09-17T21:36:11Z</dcterms:modified>
</cp:coreProperties>
</file>