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256" r:id="rId2"/>
    <p:sldId id="293" r:id="rId3"/>
    <p:sldId id="318" r:id="rId4"/>
    <p:sldId id="331" r:id="rId5"/>
    <p:sldId id="329" r:id="rId6"/>
    <p:sldId id="324" r:id="rId7"/>
    <p:sldId id="322" r:id="rId8"/>
    <p:sldId id="337" r:id="rId9"/>
    <p:sldId id="323" r:id="rId10"/>
    <p:sldId id="345" r:id="rId11"/>
    <p:sldId id="346" r:id="rId12"/>
    <p:sldId id="328" r:id="rId13"/>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Lucida Grande" pitchFamily="84" charset="0"/>
        <a:ea typeface="ヒラギノ角ゴ Pro W3" pitchFamily="84" charset="-128"/>
        <a:cs typeface="+mn-cs"/>
      </a:defRPr>
    </a:lvl1pPr>
    <a:lvl2pPr marL="457200" algn="ctr" rtl="0" eaLnBrk="0" fontAlgn="base" hangingPunct="0">
      <a:spcBef>
        <a:spcPct val="0"/>
      </a:spcBef>
      <a:spcAft>
        <a:spcPct val="0"/>
      </a:spcAft>
      <a:defRPr sz="2400" kern="1200">
        <a:solidFill>
          <a:schemeClr val="tx1"/>
        </a:solidFill>
        <a:latin typeface="Lucida Grande" pitchFamily="84" charset="0"/>
        <a:ea typeface="ヒラギノ角ゴ Pro W3" pitchFamily="84" charset="-128"/>
        <a:cs typeface="+mn-cs"/>
      </a:defRPr>
    </a:lvl2pPr>
    <a:lvl3pPr marL="914400" algn="ctr" rtl="0" eaLnBrk="0" fontAlgn="base" hangingPunct="0">
      <a:spcBef>
        <a:spcPct val="0"/>
      </a:spcBef>
      <a:spcAft>
        <a:spcPct val="0"/>
      </a:spcAft>
      <a:defRPr sz="2400" kern="1200">
        <a:solidFill>
          <a:schemeClr val="tx1"/>
        </a:solidFill>
        <a:latin typeface="Lucida Grande" pitchFamily="84" charset="0"/>
        <a:ea typeface="ヒラギノ角ゴ Pro W3" pitchFamily="84" charset="-128"/>
        <a:cs typeface="+mn-cs"/>
      </a:defRPr>
    </a:lvl3pPr>
    <a:lvl4pPr marL="1371600" algn="ctr" rtl="0" eaLnBrk="0" fontAlgn="base" hangingPunct="0">
      <a:spcBef>
        <a:spcPct val="0"/>
      </a:spcBef>
      <a:spcAft>
        <a:spcPct val="0"/>
      </a:spcAft>
      <a:defRPr sz="2400" kern="1200">
        <a:solidFill>
          <a:schemeClr val="tx1"/>
        </a:solidFill>
        <a:latin typeface="Lucida Grande" pitchFamily="84" charset="0"/>
        <a:ea typeface="ヒラギノ角ゴ Pro W3" pitchFamily="84" charset="-128"/>
        <a:cs typeface="+mn-cs"/>
      </a:defRPr>
    </a:lvl4pPr>
    <a:lvl5pPr marL="1828800" algn="ctr" rtl="0" eaLnBrk="0" fontAlgn="base" hangingPunct="0">
      <a:spcBef>
        <a:spcPct val="0"/>
      </a:spcBef>
      <a:spcAft>
        <a:spcPct val="0"/>
      </a:spcAft>
      <a:defRPr sz="2400" kern="1200">
        <a:solidFill>
          <a:schemeClr val="tx1"/>
        </a:solidFill>
        <a:latin typeface="Lucida Grande" pitchFamily="84" charset="0"/>
        <a:ea typeface="ヒラギノ角ゴ Pro W3" pitchFamily="84" charset="-128"/>
        <a:cs typeface="+mn-cs"/>
      </a:defRPr>
    </a:lvl5pPr>
    <a:lvl6pPr marL="2286000" algn="l" defTabSz="914400" rtl="0" eaLnBrk="1" latinLnBrk="0" hangingPunct="1">
      <a:defRPr sz="2400" kern="1200">
        <a:solidFill>
          <a:schemeClr val="tx1"/>
        </a:solidFill>
        <a:latin typeface="Lucida Grande" pitchFamily="84" charset="0"/>
        <a:ea typeface="ヒラギノ角ゴ Pro W3" pitchFamily="84" charset="-128"/>
        <a:cs typeface="+mn-cs"/>
      </a:defRPr>
    </a:lvl6pPr>
    <a:lvl7pPr marL="2743200" algn="l" defTabSz="914400" rtl="0" eaLnBrk="1" latinLnBrk="0" hangingPunct="1">
      <a:defRPr sz="2400" kern="1200">
        <a:solidFill>
          <a:schemeClr val="tx1"/>
        </a:solidFill>
        <a:latin typeface="Lucida Grande" pitchFamily="84" charset="0"/>
        <a:ea typeface="ヒラギノ角ゴ Pro W3" pitchFamily="84" charset="-128"/>
        <a:cs typeface="+mn-cs"/>
      </a:defRPr>
    </a:lvl7pPr>
    <a:lvl8pPr marL="3200400" algn="l" defTabSz="914400" rtl="0" eaLnBrk="1" latinLnBrk="0" hangingPunct="1">
      <a:defRPr sz="2400" kern="1200">
        <a:solidFill>
          <a:schemeClr val="tx1"/>
        </a:solidFill>
        <a:latin typeface="Lucida Grande" pitchFamily="84" charset="0"/>
        <a:ea typeface="ヒラギノ角ゴ Pro W3" pitchFamily="84" charset="-128"/>
        <a:cs typeface="+mn-cs"/>
      </a:defRPr>
    </a:lvl8pPr>
    <a:lvl9pPr marL="3657600" algn="l" defTabSz="914400" rtl="0" eaLnBrk="1" latinLnBrk="0" hangingPunct="1">
      <a:defRPr sz="2400" kern="1200">
        <a:solidFill>
          <a:schemeClr val="tx1"/>
        </a:solidFill>
        <a:latin typeface="Lucida Grande" pitchFamily="84" charset="0"/>
        <a:ea typeface="ヒラギノ角ゴ Pro W3"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251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E85937-6FF5-C445-ACB9-9F464713F92D}" type="datetimeFigureOut">
              <a:rPr lang="en-US" smtClean="0"/>
              <a:pPr/>
              <a:t>19/09/2012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B01487-A5EB-9147-873E-FEC628449E5F}" type="slidenum">
              <a:rPr lang="en-US" smtClean="0"/>
              <a:pPr/>
              <a:t>‹#›</a:t>
            </a:fld>
            <a:endParaRPr lang="en-US"/>
          </a:p>
        </p:txBody>
      </p:sp>
    </p:spTree>
    <p:extLst>
      <p:ext uri="{BB962C8B-B14F-4D97-AF65-F5344CB8AC3E}">
        <p14:creationId xmlns:p14="http://schemas.microsoft.com/office/powerpoint/2010/main" val="35120956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ADDBFF2-9216-48EB-BCD2-6FC0E473544E}" type="slidenum">
              <a:rPr lang="en-GB"/>
              <a:pPr>
                <a:defRPr/>
              </a:pPr>
              <a:t>‹#›</a:t>
            </a:fld>
            <a:endParaRPr lang="en-GB"/>
          </a:p>
        </p:txBody>
      </p:sp>
    </p:spTree>
    <p:extLst>
      <p:ext uri="{BB962C8B-B14F-4D97-AF65-F5344CB8AC3E}">
        <p14:creationId xmlns:p14="http://schemas.microsoft.com/office/powerpoint/2010/main" val="273382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5ECCB-D2D6-47DD-9F2B-E0D52A20D0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8B7645-D8E9-46C3-86B4-60CD28484E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981075"/>
            <a:ext cx="1943100" cy="50403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981075"/>
            <a:ext cx="5676900" cy="5040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0C890-734D-4F2B-90BC-9AD75D43C5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CE2775-E956-414F-BA27-FBD68D57FA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722891-D3B3-43FA-8EF0-7474EC2C56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22050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2050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A30518-AD6C-485E-B5F3-9C31FADC0E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5BA60E-1359-4938-B1AC-686739EEBF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A7F324-4841-49F8-8853-AD1CBADEBE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9A0F390-D524-4E13-AB54-6DF295E7C4F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0A90A2-FA98-4CB7-8B1F-6174C18476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smtClean="0"/>
              <a:t>19 Sep 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FIM4R, Kelsey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2899CF-374B-4972-9947-3DE8F34349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9810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4213" y="2205038"/>
            <a:ext cx="7772400"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smtClean="0"/>
            </a:lvl1pPr>
          </a:lstStyle>
          <a:p>
            <a:pPr>
              <a:defRPr/>
            </a:pPr>
            <a:r>
              <a:rPr lang="en-GB" smtClean="0"/>
              <a:t>19 Sep 12</a:t>
            </a:r>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r>
              <a:rPr lang="en-GB" smtClean="0"/>
              <a:t>FIM4R, Kelsey</a:t>
            </a:r>
            <a:endParaRPr lang="en-US"/>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11C46EFB-F553-4F51-93D3-0EB19F44BAE7}" type="slidenum">
              <a:rPr lang="en-US"/>
              <a:pPr>
                <a:defRPr/>
              </a:pPr>
              <a:t>‹#›</a:t>
            </a:fld>
            <a:endParaRPr lang="en-US"/>
          </a:p>
        </p:txBody>
      </p:sp>
      <p:pic>
        <p:nvPicPr>
          <p:cNvPr id="1031" name="Picture 7" descr="SCI_PPT_templ4"/>
          <p:cNvPicPr>
            <a:picLocks noChangeAspect="1" noChangeArrowheads="1"/>
          </p:cNvPicPr>
          <p:nvPr/>
        </p:nvPicPr>
        <p:blipFill>
          <a:blip r:embed="rId13" cstate="print"/>
          <a:srcRect/>
          <a:stretch>
            <a:fillRect/>
          </a:stretch>
        </p:blipFill>
        <p:spPr bwMode="auto">
          <a:xfrm>
            <a:off x="0" y="0"/>
            <a:ext cx="7162800" cy="1517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2pPr>
      <a:lvl3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3pPr>
      <a:lvl4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4pPr>
      <a:lvl5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5pPr>
      <a:lvl6pPr marL="457200" algn="ctr" rtl="0" fontAlgn="base">
        <a:spcBef>
          <a:spcPct val="0"/>
        </a:spcBef>
        <a:spcAft>
          <a:spcPct val="0"/>
        </a:spcAft>
        <a:defRPr sz="4400">
          <a:solidFill>
            <a:schemeClr val="tx2"/>
          </a:solidFill>
          <a:latin typeface="Lucida Grande" pitchFamily="84" charset="0"/>
          <a:ea typeface="ヒラギノ角ゴ Pro W3" pitchFamily="84" charset="-128"/>
        </a:defRPr>
      </a:lvl6pPr>
      <a:lvl7pPr marL="914400" algn="ctr" rtl="0" fontAlgn="base">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fontAlgn="base">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fontAlgn="base">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cern.ch/conferenceDisplay.py?confId=191892" TargetMode="External"/><Relationship Id="rId3" Type="http://schemas.openxmlformats.org/officeDocument/2006/relationships/hyperlink" Target="https://cdsweb.cern.ch/record/144259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484784"/>
            <a:ext cx="7772400" cy="1470025"/>
          </a:xfrm>
        </p:spPr>
        <p:txBody>
          <a:bodyPr/>
          <a:lstStyle/>
          <a:p>
            <a:pPr eaLnBrk="1" hangingPunct="1"/>
            <a:r>
              <a:rPr lang="en-US" dirty="0" smtClean="0"/>
              <a:t/>
            </a:r>
            <a:br>
              <a:rPr lang="en-US" dirty="0" smtClean="0"/>
            </a:br>
            <a:r>
              <a:rPr lang="en-US" dirty="0" smtClean="0"/>
              <a:t>Federated Identity Management for Research Communities</a:t>
            </a:r>
            <a:br>
              <a:rPr lang="en-US" dirty="0" smtClean="0"/>
            </a:br>
            <a:r>
              <a:rPr lang="en-US" dirty="0" smtClean="0"/>
              <a:t>(FIM4R)</a:t>
            </a:r>
          </a:p>
        </p:txBody>
      </p:sp>
      <p:sp>
        <p:nvSpPr>
          <p:cNvPr id="2051" name="Rectangle 3"/>
          <p:cNvSpPr>
            <a:spLocks noGrp="1" noChangeArrowheads="1"/>
          </p:cNvSpPr>
          <p:nvPr>
            <p:ph type="subTitle" idx="1"/>
          </p:nvPr>
        </p:nvSpPr>
        <p:spPr/>
        <p:txBody>
          <a:bodyPr/>
          <a:lstStyle/>
          <a:p>
            <a:pPr eaLnBrk="1" hangingPunct="1"/>
            <a:r>
              <a:rPr lang="en-US" dirty="0" smtClean="0"/>
              <a:t>David Kelsey (STFC-RAL)</a:t>
            </a:r>
          </a:p>
          <a:p>
            <a:pPr eaLnBrk="1" hangingPunct="1"/>
            <a:r>
              <a:rPr lang="en-US" dirty="0" smtClean="0"/>
              <a:t>EGI TF, AAI workshop</a:t>
            </a:r>
          </a:p>
          <a:p>
            <a:pPr eaLnBrk="1" hangingPunct="1"/>
            <a:r>
              <a:rPr lang="en-US" dirty="0" smtClean="0"/>
              <a:t>19 Sep 2012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FIM Pilot Projects</a:t>
            </a:r>
            <a:endParaRPr lang="en-US" dirty="0"/>
          </a:p>
        </p:txBody>
      </p:sp>
      <p:sp>
        <p:nvSpPr>
          <p:cNvPr id="3" name="Content Placeholder 2"/>
          <p:cNvSpPr>
            <a:spLocks noGrp="1"/>
          </p:cNvSpPr>
          <p:nvPr>
            <p:ph idx="1"/>
          </p:nvPr>
        </p:nvSpPr>
        <p:spPr/>
        <p:txBody>
          <a:bodyPr/>
          <a:lstStyle/>
          <a:p>
            <a:r>
              <a:rPr lang="en-US" sz="2400" dirty="0" smtClean="0"/>
              <a:t>Life Sciences</a:t>
            </a:r>
          </a:p>
          <a:p>
            <a:pPr lvl="1"/>
            <a:r>
              <a:rPr lang="en-US" sz="2000" dirty="0" smtClean="0"/>
              <a:t>Users authenticate with FIM to access </a:t>
            </a:r>
            <a:r>
              <a:rPr lang="en-US" sz="2000" dirty="0" err="1" smtClean="0"/>
              <a:t>sensitve</a:t>
            </a:r>
            <a:r>
              <a:rPr lang="en-US" sz="2000" dirty="0" smtClean="0"/>
              <a:t> data</a:t>
            </a:r>
          </a:p>
          <a:p>
            <a:pPr lvl="1"/>
            <a:r>
              <a:rPr lang="en-US" sz="2000" dirty="0" smtClean="0"/>
              <a:t>Automated electronic workflow for authenticated user to be granted access to a dataset (Data Access </a:t>
            </a:r>
            <a:r>
              <a:rPr lang="en-US" sz="2000" dirty="0" err="1" smtClean="0"/>
              <a:t>Comm</a:t>
            </a:r>
            <a:r>
              <a:rPr lang="en-US" sz="2000" dirty="0" smtClean="0"/>
              <a:t>)</a:t>
            </a:r>
          </a:p>
          <a:p>
            <a:r>
              <a:rPr lang="en-US" sz="2400" dirty="0" smtClean="0"/>
              <a:t>Photon and Neutron facilities</a:t>
            </a:r>
          </a:p>
          <a:p>
            <a:pPr lvl="1"/>
            <a:r>
              <a:rPr lang="en-US" sz="2000" i="1" dirty="0" smtClean="0"/>
              <a:t>Umbrella</a:t>
            </a:r>
            <a:r>
              <a:rPr lang="en-US" sz="2000" dirty="0" smtClean="0"/>
              <a:t> </a:t>
            </a:r>
            <a:r>
              <a:rPr lang="en-US" sz="2000" dirty="0"/>
              <a:t>system being developed</a:t>
            </a:r>
          </a:p>
          <a:p>
            <a:pPr lvl="1"/>
            <a:r>
              <a:rPr lang="en-US" sz="1800" dirty="0" smtClean="0"/>
              <a:t>A common Federated </a:t>
            </a:r>
            <a:r>
              <a:rPr lang="en-US" sz="1800" dirty="0" err="1"/>
              <a:t>IdM</a:t>
            </a:r>
            <a:r>
              <a:rPr lang="en-US" sz="1800" dirty="0"/>
              <a:t> </a:t>
            </a:r>
            <a:r>
              <a:rPr lang="en-US" sz="1800" dirty="0" smtClean="0"/>
              <a:t>system across all facilities</a:t>
            </a:r>
            <a:endParaRPr lang="en-US" sz="1800" dirty="0" smtClean="0"/>
          </a:p>
          <a:p>
            <a:pPr lvl="2"/>
            <a:r>
              <a:rPr lang="en-US" sz="1400" dirty="0" smtClean="0"/>
              <a:t>with </a:t>
            </a:r>
            <a:r>
              <a:rPr lang="en-US" sz="1400" dirty="0"/>
              <a:t>all facility User Offices </a:t>
            </a:r>
            <a:r>
              <a:rPr lang="en-US" sz="1400" dirty="0" smtClean="0"/>
              <a:t>linked</a:t>
            </a:r>
          </a:p>
          <a:p>
            <a:r>
              <a:rPr lang="en-US" sz="2400" dirty="0"/>
              <a:t>Humanities</a:t>
            </a:r>
          </a:p>
          <a:p>
            <a:pPr lvl="1"/>
            <a:r>
              <a:rPr lang="en-US" sz="2000" dirty="0">
                <a:cs typeface="+mn-cs"/>
              </a:rPr>
              <a:t>CLARIN is gradually building a </a:t>
            </a:r>
            <a:r>
              <a:rPr lang="en-US" sz="2000" dirty="0" smtClean="0">
                <a:cs typeface="+mn-cs"/>
              </a:rPr>
              <a:t>federation </a:t>
            </a:r>
            <a:r>
              <a:rPr lang="en-US" sz="2000" dirty="0">
                <a:cs typeface="+mn-cs"/>
              </a:rPr>
              <a:t>of SPs</a:t>
            </a:r>
            <a:endParaRPr lang="en-US" sz="2000" dirty="0">
              <a:cs typeface="+mn-cs"/>
            </a:endParaRPr>
          </a:p>
          <a:p>
            <a:endParaRPr lang="en-US" sz="24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10</a:t>
            </a:fld>
            <a:endParaRPr lang="en-US"/>
          </a:p>
        </p:txBody>
      </p:sp>
    </p:spTree>
    <p:extLst>
      <p:ext uri="{BB962C8B-B14F-4D97-AF65-F5344CB8AC3E}">
        <p14:creationId xmlns:p14="http://schemas.microsoft.com/office/powerpoint/2010/main" val="38223374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smtClean="0"/>
              <a:t>Awaiting response from REFEDS</a:t>
            </a:r>
          </a:p>
          <a:p>
            <a:r>
              <a:rPr lang="en-US" sz="2800" dirty="0" smtClean="0"/>
              <a:t>Can then jointly </a:t>
            </a:r>
            <a:r>
              <a:rPr lang="en-US" sz="2800" dirty="0" err="1" smtClean="0"/>
              <a:t>prioritise</a:t>
            </a:r>
            <a:r>
              <a:rPr lang="en-US" sz="2800" dirty="0" smtClean="0"/>
              <a:t> requirements</a:t>
            </a:r>
          </a:p>
          <a:p>
            <a:r>
              <a:rPr lang="en-US" sz="2800" dirty="0" smtClean="0"/>
              <a:t>Pilot projects are very important</a:t>
            </a:r>
          </a:p>
          <a:p>
            <a:pPr lvl="1"/>
            <a:r>
              <a:rPr lang="en-US" sz="2400" dirty="0" smtClean="0"/>
              <a:t>Simple </a:t>
            </a:r>
            <a:r>
              <a:rPr lang="en-US" sz="2400" dirty="0" smtClean="0"/>
              <a:t>way to engage both sides</a:t>
            </a:r>
            <a:endParaRPr lang="en-US" sz="2400" dirty="0" smtClean="0"/>
          </a:p>
          <a:p>
            <a:r>
              <a:rPr lang="en-US" sz="2800" dirty="0" smtClean="0"/>
              <a:t>Next FIM4R meeting – 20/21 March 2013 (PSI, Switzerland)</a:t>
            </a:r>
            <a:endParaRPr lang="en-US" sz="28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11</a:t>
            </a:fld>
            <a:endParaRPr lang="en-US"/>
          </a:p>
        </p:txBody>
      </p:sp>
    </p:spTree>
    <p:extLst>
      <p:ext uri="{BB962C8B-B14F-4D97-AF65-F5344CB8AC3E}">
        <p14:creationId xmlns:p14="http://schemas.microsoft.com/office/powerpoint/2010/main" val="161852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12</a:t>
            </a:fld>
            <a:endParaRPr lang="en-US"/>
          </a:p>
        </p:txBody>
      </p:sp>
    </p:spTree>
    <p:extLst>
      <p:ext uri="{BB962C8B-B14F-4D97-AF65-F5344CB8AC3E}">
        <p14:creationId xmlns:p14="http://schemas.microsoft.com/office/powerpoint/2010/main" val="2594193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2400" dirty="0" smtClean="0"/>
              <a:t>FIM4R</a:t>
            </a:r>
          </a:p>
          <a:p>
            <a:pPr lvl="1"/>
            <a:r>
              <a:rPr lang="en-US" sz="2000" dirty="0" smtClean="0"/>
              <a:t>“Federated Identity Management for Research”</a:t>
            </a:r>
          </a:p>
          <a:p>
            <a:r>
              <a:rPr lang="en-US" sz="2400" dirty="0" smtClean="0"/>
              <a:t>Some background</a:t>
            </a:r>
          </a:p>
          <a:p>
            <a:r>
              <a:rPr lang="en-US" sz="2400" dirty="0" smtClean="0"/>
              <a:t>FIM4R workshops and our paper</a:t>
            </a:r>
          </a:p>
          <a:p>
            <a:r>
              <a:rPr lang="en-US" sz="2400" dirty="0" smtClean="0"/>
              <a:t>The Research Communities</a:t>
            </a:r>
            <a:endParaRPr lang="en-US" sz="2000" dirty="0" smtClean="0"/>
          </a:p>
          <a:p>
            <a:r>
              <a:rPr lang="en-US" sz="2400" dirty="0" smtClean="0"/>
              <a:t>Vision and Common Requirements</a:t>
            </a:r>
          </a:p>
          <a:p>
            <a:r>
              <a:rPr lang="en-US" sz="2400" dirty="0" smtClean="0"/>
              <a:t>Next steps</a:t>
            </a:r>
          </a:p>
          <a:p>
            <a:pPr marL="0" indent="0">
              <a:buNone/>
            </a:pPr>
            <a:endParaRPr lang="en-US" sz="2800" dirty="0" smtClean="0"/>
          </a:p>
        </p:txBody>
      </p:sp>
      <p:sp>
        <p:nvSpPr>
          <p:cNvPr id="4" name="Date Placeholder 3"/>
          <p:cNvSpPr>
            <a:spLocks noGrp="1"/>
          </p:cNvSpPr>
          <p:nvPr>
            <p:ph type="dt" sz="half" idx="10"/>
          </p:nvPr>
        </p:nvSpPr>
        <p:spPr/>
        <p:txBody>
          <a:bodyPr/>
          <a:lstStyle/>
          <a:p>
            <a:pPr>
              <a:defRPr/>
            </a:pPr>
            <a:r>
              <a:rPr lang="en-GB" smtClean="0"/>
              <a:t>19 Sep 12</a:t>
            </a:r>
            <a:endParaRPr lang="en-US" dirty="0"/>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2</a:t>
            </a:fld>
            <a:endParaRPr lang="en-US"/>
          </a:p>
        </p:txBody>
      </p:sp>
    </p:spTree>
    <p:extLst>
      <p:ext uri="{BB962C8B-B14F-4D97-AF65-F5344CB8AC3E}">
        <p14:creationId xmlns:p14="http://schemas.microsoft.com/office/powerpoint/2010/main" val="362465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2060848"/>
            <a:ext cx="7772400" cy="3816350"/>
          </a:xfrm>
        </p:spPr>
        <p:txBody>
          <a:bodyPr/>
          <a:lstStyle/>
          <a:p>
            <a:r>
              <a:rPr lang="en-GB" sz="2000" dirty="0" smtClean="0"/>
              <a:t>Issue of </a:t>
            </a:r>
            <a:r>
              <a:rPr lang="en-GB" sz="2000" dirty="0" err="1" smtClean="0"/>
              <a:t>IdM</a:t>
            </a:r>
            <a:r>
              <a:rPr lang="en-GB" sz="2000" dirty="0" smtClean="0"/>
              <a:t> raised in </a:t>
            </a:r>
            <a:r>
              <a:rPr lang="en-GB" sz="2000" dirty="0" err="1" smtClean="0"/>
              <a:t>EIROforum</a:t>
            </a:r>
            <a:r>
              <a:rPr lang="en-GB" sz="2000" dirty="0" smtClean="0"/>
              <a:t> </a:t>
            </a:r>
            <a:r>
              <a:rPr lang="en-GB" sz="2000" dirty="0"/>
              <a:t>(</a:t>
            </a:r>
            <a:r>
              <a:rPr lang="en-GB" sz="2000" dirty="0" smtClean="0"/>
              <a:t>Jan 2011)</a:t>
            </a:r>
          </a:p>
          <a:p>
            <a:pPr lvl="1"/>
            <a:r>
              <a:rPr lang="es-ES" sz="1600" dirty="0" smtClean="0"/>
              <a:t>CERN, EFDA-JET, EMBL, ESA, ESO, ESRF, </a:t>
            </a:r>
            <a:r>
              <a:rPr lang="es-ES" sz="1600" dirty="0" err="1" smtClean="0"/>
              <a:t>European</a:t>
            </a:r>
            <a:r>
              <a:rPr lang="es-ES" sz="1600" dirty="0" smtClean="0"/>
              <a:t> </a:t>
            </a:r>
            <a:r>
              <a:rPr lang="en-GB" sz="1600" dirty="0" smtClean="0"/>
              <a:t>XFEL and ILL</a:t>
            </a:r>
          </a:p>
          <a:p>
            <a:r>
              <a:rPr lang="en-GB" sz="2000" dirty="0" smtClean="0"/>
              <a:t>These laboratories, as well as national and regional research organizations, are facing similar challenges</a:t>
            </a:r>
          </a:p>
          <a:p>
            <a:pPr lvl="1"/>
            <a:r>
              <a:rPr lang="en-GB" sz="1800" dirty="0" smtClean="0"/>
              <a:t>Scientific data deluge means massive quantities of data</a:t>
            </a:r>
          </a:p>
          <a:p>
            <a:pPr lvl="1"/>
            <a:r>
              <a:rPr lang="en-GB" sz="1800" dirty="0" smtClean="0"/>
              <a:t>needs to be accessed by expanding user bases in dynamic collaborations across organisational and national boundaries</a:t>
            </a:r>
          </a:p>
          <a:p>
            <a:r>
              <a:rPr lang="en-GB" sz="2000" dirty="0" smtClean="0"/>
              <a:t>Also encouraged by EEF and </a:t>
            </a:r>
            <a:r>
              <a:rPr lang="en-GB" sz="2000" dirty="0" err="1" smtClean="0"/>
              <a:t>eIRG</a:t>
            </a:r>
            <a:endParaRPr lang="en-GB" sz="2000" dirty="0" smtClean="0"/>
          </a:p>
          <a:p>
            <a:r>
              <a:rPr lang="en-GB" sz="2000" dirty="0" smtClean="0"/>
              <a:t>Global problem, not just EU</a:t>
            </a:r>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3</a:t>
            </a:fld>
            <a:endParaRPr lang="en-US"/>
          </a:p>
        </p:txBody>
      </p:sp>
    </p:spTree>
    <p:extLst>
      <p:ext uri="{BB962C8B-B14F-4D97-AF65-F5344CB8AC3E}">
        <p14:creationId xmlns:p14="http://schemas.microsoft.com/office/powerpoint/2010/main" val="32584354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Workshops and Paper</a:t>
            </a:r>
            <a:endParaRPr lang="en-US" dirty="0"/>
          </a:p>
        </p:txBody>
      </p:sp>
      <p:sp>
        <p:nvSpPr>
          <p:cNvPr id="3" name="Content Placeholder 2"/>
          <p:cNvSpPr>
            <a:spLocks noGrp="1"/>
          </p:cNvSpPr>
          <p:nvPr>
            <p:ph idx="1"/>
          </p:nvPr>
        </p:nvSpPr>
        <p:spPr/>
        <p:txBody>
          <a:bodyPr/>
          <a:lstStyle/>
          <a:p>
            <a:r>
              <a:rPr lang="en-US" sz="2400" dirty="0"/>
              <a:t>4 workshops to date</a:t>
            </a:r>
          </a:p>
          <a:p>
            <a:pPr lvl="1"/>
            <a:r>
              <a:rPr lang="en-US" sz="1800" dirty="0"/>
              <a:t>link to Jun 2012 agenda below (</a:t>
            </a:r>
            <a:r>
              <a:rPr lang="en-US" sz="1800" dirty="0" smtClean="0"/>
              <a:t>other </a:t>
            </a:r>
            <a:r>
              <a:rPr lang="en-US" sz="1800" dirty="0"/>
              <a:t>links contained within)</a:t>
            </a:r>
          </a:p>
          <a:p>
            <a:pPr>
              <a:buNone/>
            </a:pPr>
            <a:r>
              <a:rPr lang="en-US" sz="1600" i="1" dirty="0" smtClean="0">
                <a:hlinkClick r:id="rId2"/>
              </a:rPr>
              <a:t>https://indico.cern.ch/conferenceDisplay.py?confId=191892</a:t>
            </a:r>
            <a:endParaRPr lang="en-US" sz="3600" dirty="0"/>
          </a:p>
          <a:p>
            <a:endParaRPr lang="en-US" sz="2000" dirty="0" smtClean="0"/>
          </a:p>
          <a:p>
            <a:r>
              <a:rPr lang="en-US" sz="2400" dirty="0" smtClean="0"/>
              <a:t>Prepared a paper that documents </a:t>
            </a:r>
            <a:r>
              <a:rPr lang="en-US" sz="2400" dirty="0"/>
              <a:t>common requirements, a common vision and recommendations</a:t>
            </a:r>
          </a:p>
          <a:p>
            <a:r>
              <a:rPr lang="en-US" sz="2400" dirty="0" smtClean="0">
                <a:solidFill>
                  <a:srgbClr val="FF0000"/>
                </a:solidFill>
              </a:rPr>
              <a:t>Paper</a:t>
            </a:r>
            <a:r>
              <a:rPr lang="en-US" sz="2400" dirty="0">
                <a:solidFill>
                  <a:srgbClr val="FF0000"/>
                </a:solidFill>
              </a:rPr>
              <a:t>:</a:t>
            </a:r>
            <a:r>
              <a:rPr lang="en-US" sz="2400" dirty="0"/>
              <a:t> CERN-OPEN-2012-006: </a:t>
            </a:r>
            <a:r>
              <a:rPr lang="en-US" sz="2400" i="1" u="sng" dirty="0">
                <a:hlinkClick r:id="rId3"/>
              </a:rPr>
              <a:t>https://cdsweb.cern.ch/record/1442597</a:t>
            </a:r>
            <a:r>
              <a:rPr lang="en-US" sz="2400" dirty="0"/>
              <a:t> </a:t>
            </a:r>
          </a:p>
          <a:p>
            <a:endParaRPr lang="en-US"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4</a:t>
            </a:fld>
            <a:endParaRPr lang="en-US"/>
          </a:p>
        </p:txBody>
      </p:sp>
    </p:spTree>
    <p:extLst>
      <p:ext uri="{BB962C8B-B14F-4D97-AF65-F5344CB8AC3E}">
        <p14:creationId xmlns:p14="http://schemas.microsoft.com/office/powerpoint/2010/main" val="379104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communities</a:t>
            </a:r>
            <a:endParaRPr lang="en-GB" dirty="0"/>
          </a:p>
        </p:txBody>
      </p:sp>
      <p:sp>
        <p:nvSpPr>
          <p:cNvPr id="3" name="Date Placeholder 2"/>
          <p:cNvSpPr>
            <a:spLocks noGrp="1"/>
          </p:cNvSpPr>
          <p:nvPr>
            <p:ph type="dt" sz="half" idx="10"/>
          </p:nvPr>
        </p:nvSpPr>
        <p:spPr/>
        <p:txBody>
          <a:bodyPr/>
          <a:lstStyle/>
          <a:p>
            <a:pPr>
              <a:defRPr/>
            </a:pPr>
            <a:r>
              <a:rPr lang="en-GB" smtClean="0"/>
              <a:t>19 Sep 12</a:t>
            </a:r>
            <a:endParaRPr lang="en-US"/>
          </a:p>
        </p:txBody>
      </p:sp>
      <p:sp>
        <p:nvSpPr>
          <p:cNvPr id="4" name="Footer Placeholder 3"/>
          <p:cNvSpPr>
            <a:spLocks noGrp="1"/>
          </p:cNvSpPr>
          <p:nvPr>
            <p:ph type="ftr" sz="quarter" idx="11"/>
          </p:nvPr>
        </p:nvSpPr>
        <p:spPr/>
        <p:txBody>
          <a:bodyPr/>
          <a:lstStyle/>
          <a:p>
            <a:pPr>
              <a:defRPr/>
            </a:pPr>
            <a:r>
              <a:rPr lang="en-GB" smtClean="0"/>
              <a:t>FIM4R, Kelsey</a:t>
            </a:r>
            <a:endParaRPr lang="en-US"/>
          </a:p>
        </p:txBody>
      </p:sp>
      <p:sp>
        <p:nvSpPr>
          <p:cNvPr id="5" name="Slide Number Placeholder 4"/>
          <p:cNvSpPr>
            <a:spLocks noGrp="1"/>
          </p:cNvSpPr>
          <p:nvPr>
            <p:ph type="sldNum" sz="quarter" idx="12"/>
          </p:nvPr>
        </p:nvSpPr>
        <p:spPr/>
        <p:txBody>
          <a:bodyPr/>
          <a:lstStyle/>
          <a:p>
            <a:pPr>
              <a:defRPr/>
            </a:pPr>
            <a:fld id="{98A7F324-4841-49F8-8853-AD1CBADEBE32}" type="slidenum">
              <a:rPr lang="en-US" smtClean="0"/>
              <a:pPr>
                <a:defRPr/>
              </a:pPr>
              <a:t>5</a:t>
            </a:fld>
            <a:endParaRPr lang="en-US"/>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060848"/>
            <a:ext cx="6408712" cy="3672408"/>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vision statement</a:t>
            </a:r>
            <a:endParaRPr lang="en-US" dirty="0"/>
          </a:p>
        </p:txBody>
      </p:sp>
      <p:sp>
        <p:nvSpPr>
          <p:cNvPr id="3" name="Content Placeholder 2"/>
          <p:cNvSpPr>
            <a:spLocks noGrp="1"/>
          </p:cNvSpPr>
          <p:nvPr>
            <p:ph idx="1"/>
          </p:nvPr>
        </p:nvSpPr>
        <p:spPr/>
        <p:txBody>
          <a:bodyPr/>
          <a:lstStyle/>
          <a:p>
            <a:pPr marL="0" indent="0">
              <a:buNone/>
            </a:pPr>
            <a:r>
              <a:rPr lang="en-US" sz="2400" b="1" i="1" dirty="0"/>
              <a:t>A</a:t>
            </a:r>
            <a:r>
              <a:rPr lang="en-US" sz="2400" b="1" i="1" dirty="0" smtClean="0"/>
              <a:t> </a:t>
            </a:r>
            <a:r>
              <a:rPr lang="en-US" sz="2400" b="1" i="1" dirty="0"/>
              <a:t>common policy and trust framework for Identity Management based on existing structures and federations either presently in use by or available to the communities. This framework must provide researchers with unique electronic identities authenticated in multiple administrative domains and across national boundaries that can be used together with community defined attributes to authorize access to digital </a:t>
            </a:r>
            <a:r>
              <a:rPr lang="en-US" sz="2400" b="1" i="1" dirty="0" smtClean="0"/>
              <a:t>resources </a:t>
            </a:r>
            <a:endParaRPr lang="en-US" sz="2400" i="1" dirty="0"/>
          </a:p>
          <a:p>
            <a:endParaRPr lang="en-US" sz="24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6</a:t>
            </a:fld>
            <a:endParaRPr lang="en-US"/>
          </a:p>
        </p:txBody>
      </p:sp>
    </p:spTree>
    <p:extLst>
      <p:ext uri="{BB962C8B-B14F-4D97-AF65-F5344CB8AC3E}">
        <p14:creationId xmlns:p14="http://schemas.microsoft.com/office/powerpoint/2010/main" val="3039874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Requirements</a:t>
            </a:r>
            <a:endParaRPr lang="en-US" dirty="0"/>
          </a:p>
        </p:txBody>
      </p:sp>
      <p:sp>
        <p:nvSpPr>
          <p:cNvPr id="3" name="Content Placeholder 2"/>
          <p:cNvSpPr>
            <a:spLocks noGrp="1"/>
          </p:cNvSpPr>
          <p:nvPr>
            <p:ph idx="1"/>
          </p:nvPr>
        </p:nvSpPr>
        <p:spPr/>
        <p:txBody>
          <a:bodyPr/>
          <a:lstStyle/>
          <a:p>
            <a:r>
              <a:rPr lang="en-US" sz="1600" dirty="0" smtClean="0"/>
              <a:t>User friendliness</a:t>
            </a:r>
          </a:p>
          <a:p>
            <a:pPr lvl="1"/>
            <a:r>
              <a:rPr lang="en-US" sz="1200" dirty="0" smtClean="0"/>
              <a:t>Many users use infrequently</a:t>
            </a:r>
          </a:p>
          <a:p>
            <a:r>
              <a:rPr lang="en-US" sz="1600" dirty="0" smtClean="0"/>
              <a:t>Browser and non-browser federated access</a:t>
            </a:r>
          </a:p>
          <a:p>
            <a:r>
              <a:rPr lang="en-US" sz="1600" dirty="0" smtClean="0"/>
              <a:t>Bridging between communities</a:t>
            </a:r>
          </a:p>
          <a:p>
            <a:r>
              <a:rPr lang="en-US" sz="1600" dirty="0" smtClean="0"/>
              <a:t>Multiple technologies and translators</a:t>
            </a:r>
          </a:p>
          <a:p>
            <a:pPr lvl="1"/>
            <a:r>
              <a:rPr lang="en-US" sz="1200" dirty="0" smtClean="0"/>
              <a:t>Translation will often need to be dynamic</a:t>
            </a:r>
          </a:p>
          <a:p>
            <a:r>
              <a:rPr lang="en-US" sz="1600" dirty="0" smtClean="0"/>
              <a:t>Open standards and sustainable licenses</a:t>
            </a:r>
          </a:p>
          <a:p>
            <a:pPr lvl="1"/>
            <a:r>
              <a:rPr lang="en-US" sz="1200" dirty="0" smtClean="0"/>
              <a:t>For interoperability and sustainability</a:t>
            </a:r>
          </a:p>
          <a:p>
            <a:r>
              <a:rPr lang="en-US" sz="1600" dirty="0" smtClean="0"/>
              <a:t>Different Levels of Assurance</a:t>
            </a:r>
          </a:p>
          <a:p>
            <a:pPr lvl="1"/>
            <a:r>
              <a:rPr lang="en-US" sz="1200" dirty="0" smtClean="0"/>
              <a:t>When credentials are translated, </a:t>
            </a:r>
            <a:r>
              <a:rPr lang="en-US" sz="1200" dirty="0" err="1" smtClean="0"/>
              <a:t>LoA</a:t>
            </a:r>
            <a:r>
              <a:rPr lang="en-US" sz="1200" dirty="0" smtClean="0"/>
              <a:t> provenance to be preserved</a:t>
            </a:r>
          </a:p>
          <a:p>
            <a:r>
              <a:rPr lang="en-US" sz="1600" dirty="0" err="1"/>
              <a:t>Authorisation</a:t>
            </a:r>
            <a:r>
              <a:rPr lang="en-US" sz="1600" dirty="0"/>
              <a:t> under community and/or facility control</a:t>
            </a:r>
          </a:p>
          <a:p>
            <a:pPr lvl="1"/>
            <a:r>
              <a:rPr lang="en-US" sz="1200" dirty="0"/>
              <a:t>Externally managed IdPs cannot </a:t>
            </a:r>
            <a:r>
              <a:rPr lang="en-US" sz="1200" dirty="0" err="1"/>
              <a:t>fulfil</a:t>
            </a:r>
            <a:r>
              <a:rPr lang="en-US" sz="1200" dirty="0"/>
              <a:t> this role</a:t>
            </a:r>
          </a:p>
          <a:p>
            <a:r>
              <a:rPr lang="en-US" sz="1600" dirty="0"/>
              <a:t>Well defined semantically </a:t>
            </a:r>
            <a:r>
              <a:rPr lang="en-US" sz="1600" dirty="0" err="1"/>
              <a:t>harmonised</a:t>
            </a:r>
            <a:r>
              <a:rPr lang="en-US" sz="1600" dirty="0"/>
              <a:t> attributes</a:t>
            </a:r>
          </a:p>
          <a:p>
            <a:pPr lvl="1"/>
            <a:r>
              <a:rPr lang="en-US" sz="1200" dirty="0"/>
              <a:t>For interoperable </a:t>
            </a:r>
            <a:r>
              <a:rPr lang="en-US" sz="1200" dirty="0" err="1"/>
              <a:t>authorisation</a:t>
            </a:r>
            <a:endParaRPr lang="en-US" sz="1200" dirty="0"/>
          </a:p>
          <a:p>
            <a:pPr lvl="1"/>
            <a:r>
              <a:rPr lang="en-US" sz="1200" dirty="0"/>
              <a:t>Likely to be very difficult to achieve!</a:t>
            </a:r>
          </a:p>
          <a:p>
            <a:endParaRPr lang="en-US" sz="1600" dirty="0" smtClean="0"/>
          </a:p>
          <a:p>
            <a:endParaRPr lang="en-US" sz="20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7</a:t>
            </a:fld>
            <a:endParaRPr lang="en-US"/>
          </a:p>
        </p:txBody>
      </p:sp>
    </p:spTree>
    <p:extLst>
      <p:ext uri="{BB962C8B-B14F-4D97-AF65-F5344CB8AC3E}">
        <p14:creationId xmlns:p14="http://schemas.microsoft.com/office/powerpoint/2010/main" val="40049016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(2)</a:t>
            </a:r>
            <a:endParaRPr lang="en-US" dirty="0"/>
          </a:p>
        </p:txBody>
      </p:sp>
      <p:sp>
        <p:nvSpPr>
          <p:cNvPr id="3" name="Content Placeholder 2"/>
          <p:cNvSpPr>
            <a:spLocks noGrp="1"/>
          </p:cNvSpPr>
          <p:nvPr>
            <p:ph idx="1"/>
          </p:nvPr>
        </p:nvSpPr>
        <p:spPr/>
        <p:txBody>
          <a:bodyPr/>
          <a:lstStyle/>
          <a:p>
            <a:r>
              <a:rPr lang="en-US" sz="2000" dirty="0" smtClean="0"/>
              <a:t>Flexible </a:t>
            </a:r>
            <a:r>
              <a:rPr lang="en-US" sz="2000" dirty="0"/>
              <a:t>and scalable </a:t>
            </a:r>
            <a:r>
              <a:rPr lang="en-US" sz="2000" dirty="0" err="1"/>
              <a:t>IdP</a:t>
            </a:r>
            <a:r>
              <a:rPr lang="en-US" sz="2000" dirty="0"/>
              <a:t> attribute release </a:t>
            </a:r>
            <a:r>
              <a:rPr lang="en-US" sz="2000" dirty="0" smtClean="0"/>
              <a:t>policy</a:t>
            </a:r>
          </a:p>
          <a:p>
            <a:pPr lvl="1"/>
            <a:r>
              <a:rPr lang="en-US" sz="1600" dirty="0" smtClean="0"/>
              <a:t>Different communities and different SPs need different attributes</a:t>
            </a:r>
          </a:p>
          <a:p>
            <a:pPr lvl="1"/>
            <a:r>
              <a:rPr lang="en-US" sz="1600" dirty="0" smtClean="0"/>
              <a:t>Negotiate with </a:t>
            </a:r>
            <a:r>
              <a:rPr lang="en-US" sz="1600" dirty="0" err="1" smtClean="0"/>
              <a:t>IdF</a:t>
            </a:r>
            <a:r>
              <a:rPr lang="en-US" sz="1600" dirty="0" smtClean="0"/>
              <a:t> not all IdPs – for scaling</a:t>
            </a:r>
            <a:endParaRPr lang="en-US" sz="1600" dirty="0"/>
          </a:p>
          <a:p>
            <a:r>
              <a:rPr lang="en-US" sz="2000" dirty="0"/>
              <a:t>Attributes must be able to cross national </a:t>
            </a:r>
            <a:r>
              <a:rPr lang="en-US" sz="2000" dirty="0" smtClean="0"/>
              <a:t>borders</a:t>
            </a:r>
          </a:p>
          <a:p>
            <a:pPr lvl="1"/>
            <a:r>
              <a:rPr lang="en-US" sz="1600" dirty="0" smtClean="0"/>
              <a:t>Data protection/privacy considerations</a:t>
            </a:r>
            <a:endParaRPr lang="en-US" sz="1600" dirty="0"/>
          </a:p>
          <a:p>
            <a:r>
              <a:rPr lang="en-US" sz="2000" dirty="0"/>
              <a:t>Attribute aggregation for </a:t>
            </a:r>
            <a:r>
              <a:rPr lang="en-US" sz="2000" dirty="0" err="1" smtClean="0"/>
              <a:t>authorisation</a:t>
            </a:r>
            <a:endParaRPr lang="en-US" sz="2000" dirty="0" smtClean="0"/>
          </a:p>
          <a:p>
            <a:r>
              <a:rPr lang="en-US" sz="2000" dirty="0" smtClean="0"/>
              <a:t>Privacy </a:t>
            </a:r>
            <a:r>
              <a:rPr lang="en-US" sz="2000" dirty="0"/>
              <a:t>and data protection to be addressed with community-wide individual </a:t>
            </a:r>
            <a:r>
              <a:rPr lang="en-US" sz="2000" dirty="0" smtClean="0"/>
              <a:t>identities</a:t>
            </a:r>
          </a:p>
          <a:p>
            <a:pPr lvl="1"/>
            <a:r>
              <a:rPr lang="en-US" sz="1600" dirty="0" smtClean="0"/>
              <a:t>We need to identify individuals</a:t>
            </a:r>
          </a:p>
          <a:p>
            <a:pPr lvl="2"/>
            <a:r>
              <a:rPr lang="en-US" sz="1200" dirty="0" smtClean="0"/>
              <a:t>E.g. ethical committees can require names, addresses, supervisors to grant </a:t>
            </a:r>
            <a:r>
              <a:rPr lang="en-US" sz="1200" dirty="0" smtClean="0"/>
              <a:t>access</a:t>
            </a:r>
          </a:p>
          <a:p>
            <a:r>
              <a:rPr lang="en-US" sz="2000" dirty="0" smtClean="0"/>
              <a:t>Legal issues and contracts</a:t>
            </a:r>
          </a:p>
          <a:p>
            <a:pPr lvl="1"/>
            <a:r>
              <a:rPr lang="en-US" sz="1600" dirty="0" smtClean="0"/>
              <a:t>Data protection, scalability, … </a:t>
            </a:r>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8</a:t>
            </a:fld>
            <a:endParaRPr lang="en-US"/>
          </a:p>
        </p:txBody>
      </p:sp>
    </p:spTree>
    <p:extLst>
      <p:ext uri="{BB962C8B-B14F-4D97-AF65-F5344CB8AC3E}">
        <p14:creationId xmlns:p14="http://schemas.microsoft.com/office/powerpoint/2010/main" val="34391348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Requirements</a:t>
            </a:r>
            <a:endParaRPr lang="en-US" dirty="0"/>
          </a:p>
        </p:txBody>
      </p:sp>
      <p:sp>
        <p:nvSpPr>
          <p:cNvPr id="3" name="Content Placeholder 2"/>
          <p:cNvSpPr>
            <a:spLocks noGrp="1"/>
          </p:cNvSpPr>
          <p:nvPr>
            <p:ph idx="1"/>
          </p:nvPr>
        </p:nvSpPr>
        <p:spPr/>
        <p:txBody>
          <a:bodyPr/>
          <a:lstStyle/>
          <a:p>
            <a:r>
              <a:rPr lang="en-US" sz="2000" dirty="0" smtClean="0"/>
              <a:t>Risk analysis</a:t>
            </a:r>
          </a:p>
          <a:p>
            <a:r>
              <a:rPr lang="en-US" sz="2000" dirty="0" smtClean="0"/>
              <a:t>Traceability</a:t>
            </a:r>
          </a:p>
          <a:p>
            <a:pPr lvl="1"/>
            <a:r>
              <a:rPr lang="en-US" sz="1800" dirty="0" smtClean="0"/>
              <a:t>Audit trails include IdPs</a:t>
            </a:r>
          </a:p>
          <a:p>
            <a:r>
              <a:rPr lang="en-US" sz="2000" dirty="0" smtClean="0"/>
              <a:t>Security incident response</a:t>
            </a:r>
          </a:p>
          <a:p>
            <a:pPr lvl="1"/>
            <a:r>
              <a:rPr lang="en-US" sz="1800" dirty="0" smtClean="0"/>
              <a:t>To include all IdPs and SPs</a:t>
            </a:r>
          </a:p>
          <a:p>
            <a:r>
              <a:rPr lang="en-US" sz="2000" dirty="0" smtClean="0"/>
              <a:t>Transparency of policies</a:t>
            </a:r>
          </a:p>
          <a:p>
            <a:pPr lvl="1"/>
            <a:r>
              <a:rPr lang="en-US" sz="1600" dirty="0" smtClean="0"/>
              <a:t>To gain trust of SPs and users</a:t>
            </a:r>
          </a:p>
          <a:p>
            <a:r>
              <a:rPr lang="en-US" sz="2000" dirty="0" smtClean="0"/>
              <a:t>Reliability and resilience</a:t>
            </a:r>
          </a:p>
          <a:p>
            <a:r>
              <a:rPr lang="en-US" sz="2000" dirty="0" smtClean="0"/>
              <a:t>Smooth transition (from today’s production)</a:t>
            </a:r>
          </a:p>
          <a:p>
            <a:r>
              <a:rPr lang="en-US" sz="2000" dirty="0" smtClean="0"/>
              <a:t>Easy integration with local SP</a:t>
            </a:r>
          </a:p>
          <a:p>
            <a:pPr lvl="1"/>
            <a:r>
              <a:rPr lang="en-US" sz="1600" dirty="0" smtClean="0"/>
              <a:t>SP likely to want to support multiple </a:t>
            </a:r>
            <a:r>
              <a:rPr lang="en-US" sz="1600" dirty="0" err="1" smtClean="0"/>
              <a:t>AuthN</a:t>
            </a:r>
            <a:r>
              <a:rPr lang="en-US" sz="1600" dirty="0" smtClean="0"/>
              <a:t> technologies</a:t>
            </a:r>
            <a:endParaRPr lang="en-US" sz="1600" dirty="0"/>
          </a:p>
        </p:txBody>
      </p:sp>
      <p:sp>
        <p:nvSpPr>
          <p:cNvPr id="4" name="Date Placeholder 3"/>
          <p:cNvSpPr>
            <a:spLocks noGrp="1"/>
          </p:cNvSpPr>
          <p:nvPr>
            <p:ph type="dt" sz="half" idx="10"/>
          </p:nvPr>
        </p:nvSpPr>
        <p:spPr/>
        <p:txBody>
          <a:bodyPr/>
          <a:lstStyle/>
          <a:p>
            <a:pPr>
              <a:defRPr/>
            </a:pPr>
            <a:r>
              <a:rPr lang="en-GB" smtClean="0"/>
              <a:t>19 Sep 12</a:t>
            </a:r>
            <a:endParaRPr lang="en-US"/>
          </a:p>
        </p:txBody>
      </p:sp>
      <p:sp>
        <p:nvSpPr>
          <p:cNvPr id="5" name="Footer Placeholder 4"/>
          <p:cNvSpPr>
            <a:spLocks noGrp="1"/>
          </p:cNvSpPr>
          <p:nvPr>
            <p:ph type="ftr" sz="quarter" idx="11"/>
          </p:nvPr>
        </p:nvSpPr>
        <p:spPr/>
        <p:txBody>
          <a:bodyPr/>
          <a:lstStyle/>
          <a:p>
            <a:pPr>
              <a:defRPr/>
            </a:pPr>
            <a:r>
              <a:rPr lang="en-GB" smtClean="0"/>
              <a:t>FIM4R, Kelsey</a:t>
            </a:r>
            <a:endParaRPr lang="en-US"/>
          </a:p>
        </p:txBody>
      </p:sp>
      <p:sp>
        <p:nvSpPr>
          <p:cNvPr id="6" name="Slide Number Placeholder 5"/>
          <p:cNvSpPr>
            <a:spLocks noGrp="1"/>
          </p:cNvSpPr>
          <p:nvPr>
            <p:ph type="sldNum" sz="quarter" idx="12"/>
          </p:nvPr>
        </p:nvSpPr>
        <p:spPr/>
        <p:txBody>
          <a:bodyPr/>
          <a:lstStyle/>
          <a:p>
            <a:pPr>
              <a:defRPr/>
            </a:pPr>
            <a:fld id="{F3CE2775-E956-414F-BA27-FBD68D57FAC3}" type="slidenum">
              <a:rPr lang="en-US" smtClean="0"/>
              <a:pPr>
                <a:defRPr/>
              </a:pPr>
              <a:t>9</a:t>
            </a:fld>
            <a:endParaRPr lang="en-US"/>
          </a:p>
        </p:txBody>
      </p:sp>
    </p:spTree>
    <p:extLst>
      <p:ext uri="{BB962C8B-B14F-4D97-AF65-F5344CB8AC3E}">
        <p14:creationId xmlns:p14="http://schemas.microsoft.com/office/powerpoint/2010/main" val="6788858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2"/>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2"/>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stfc-ral</Template>
  <TotalTime>2292</TotalTime>
  <Words>647</Words>
  <Application>Microsoft Macintosh PowerPoint</Application>
  <PresentationFormat>On-screen Show (4:3)</PresentationFormat>
  <Paragraphs>122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 Federated Identity Management for Research Communities (FIM4R)</vt:lpstr>
      <vt:lpstr>Overview</vt:lpstr>
      <vt:lpstr>Background</vt:lpstr>
      <vt:lpstr>Workshops and Paper</vt:lpstr>
      <vt:lpstr>The communities</vt:lpstr>
      <vt:lpstr>Common vision statement</vt:lpstr>
      <vt:lpstr>Common Requirements</vt:lpstr>
      <vt:lpstr>Requirements (2)</vt:lpstr>
      <vt:lpstr>Operational Requirements</vt:lpstr>
      <vt:lpstr>Example FIM Pilot Projects</vt:lpstr>
      <vt:lpstr>Next steps</vt:lpstr>
      <vt:lpstr>PowerPoint Presentation</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Grid Security</dc:title>
  <dc:creator>D Kelsey</dc:creator>
  <cp:lastModifiedBy>David Kelsey</cp:lastModifiedBy>
  <cp:revision>226</cp:revision>
  <dcterms:created xsi:type="dcterms:W3CDTF">2007-09-18T14:19:45Z</dcterms:created>
  <dcterms:modified xsi:type="dcterms:W3CDTF">2012-09-19T07:35:29Z</dcterms:modified>
</cp:coreProperties>
</file>