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handoutMasterIdLst>
    <p:handoutMasterId r:id="rId64"/>
  </p:handoutMasterIdLst>
  <p:sldIdLst>
    <p:sldId id="259" r:id="rId2"/>
    <p:sldId id="257" r:id="rId3"/>
    <p:sldId id="274" r:id="rId4"/>
    <p:sldId id="297" r:id="rId5"/>
    <p:sldId id="300" r:id="rId6"/>
    <p:sldId id="280" r:id="rId7"/>
    <p:sldId id="275" r:id="rId8"/>
    <p:sldId id="276" r:id="rId9"/>
    <p:sldId id="277" r:id="rId10"/>
    <p:sldId id="278" r:id="rId11"/>
    <p:sldId id="279" r:id="rId12"/>
    <p:sldId id="281" r:id="rId13"/>
    <p:sldId id="273" r:id="rId14"/>
    <p:sldId id="283" r:id="rId15"/>
    <p:sldId id="296" r:id="rId16"/>
    <p:sldId id="272" r:id="rId17"/>
    <p:sldId id="295" r:id="rId18"/>
    <p:sldId id="270" r:id="rId19"/>
    <p:sldId id="271" r:id="rId20"/>
    <p:sldId id="303" r:id="rId21"/>
    <p:sldId id="326" r:id="rId22"/>
    <p:sldId id="304" r:id="rId23"/>
    <p:sldId id="285" r:id="rId24"/>
    <p:sldId id="305" r:id="rId25"/>
    <p:sldId id="302" r:id="rId26"/>
    <p:sldId id="306" r:id="rId27"/>
    <p:sldId id="308" r:id="rId28"/>
    <p:sldId id="309" r:id="rId29"/>
    <p:sldId id="310" r:id="rId30"/>
    <p:sldId id="268" r:id="rId31"/>
    <p:sldId id="287" r:id="rId32"/>
    <p:sldId id="330" r:id="rId33"/>
    <p:sldId id="269" r:id="rId34"/>
    <p:sldId id="321" r:id="rId35"/>
    <p:sldId id="324" r:id="rId36"/>
    <p:sldId id="325" r:id="rId37"/>
    <p:sldId id="322" r:id="rId38"/>
    <p:sldId id="323" r:id="rId39"/>
    <p:sldId id="314" r:id="rId40"/>
    <p:sldId id="316" r:id="rId41"/>
    <p:sldId id="317" r:id="rId42"/>
    <p:sldId id="318" r:id="rId43"/>
    <p:sldId id="315" r:id="rId44"/>
    <p:sldId id="320" r:id="rId45"/>
    <p:sldId id="328" r:id="rId46"/>
    <p:sldId id="329" r:id="rId47"/>
    <p:sldId id="319" r:id="rId48"/>
    <p:sldId id="292" r:id="rId49"/>
    <p:sldId id="293" r:id="rId50"/>
    <p:sldId id="327" r:id="rId51"/>
    <p:sldId id="266" r:id="rId52"/>
    <p:sldId id="267" r:id="rId53"/>
    <p:sldId id="264" r:id="rId54"/>
    <p:sldId id="265" r:id="rId55"/>
    <p:sldId id="262" r:id="rId56"/>
    <p:sldId id="263" r:id="rId57"/>
    <p:sldId id="260" r:id="rId58"/>
    <p:sldId id="261" r:id="rId59"/>
    <p:sldId id="313" r:id="rId60"/>
    <p:sldId id="311" r:id="rId61"/>
    <p:sldId id="312" r:id="rId62"/>
  </p:sldIdLst>
  <p:sldSz cx="6243638" cy="4679950"/>
  <p:notesSz cx="6858000" cy="9144000"/>
  <p:defaultTextStyle>
    <a:defPPr>
      <a:defRPr lang="de-DE"/>
    </a:defPPr>
    <a:lvl1pPr marL="0" algn="l" defTabSz="453040" rtl="0" eaLnBrk="1" latinLnBrk="0" hangingPunct="1">
      <a:defRPr sz="900" kern="1200">
        <a:solidFill>
          <a:schemeClr val="tx1"/>
        </a:solidFill>
        <a:latin typeface="+mn-lt"/>
        <a:ea typeface="+mn-ea"/>
        <a:cs typeface="+mn-cs"/>
      </a:defRPr>
    </a:lvl1pPr>
    <a:lvl2pPr marL="226519" algn="l" defTabSz="453040" rtl="0" eaLnBrk="1" latinLnBrk="0" hangingPunct="1">
      <a:defRPr sz="900" kern="1200">
        <a:solidFill>
          <a:schemeClr val="tx1"/>
        </a:solidFill>
        <a:latin typeface="+mn-lt"/>
        <a:ea typeface="+mn-ea"/>
        <a:cs typeface="+mn-cs"/>
      </a:defRPr>
    </a:lvl2pPr>
    <a:lvl3pPr marL="453040" algn="l" defTabSz="453040" rtl="0" eaLnBrk="1" latinLnBrk="0" hangingPunct="1">
      <a:defRPr sz="900" kern="1200">
        <a:solidFill>
          <a:schemeClr val="tx1"/>
        </a:solidFill>
        <a:latin typeface="+mn-lt"/>
        <a:ea typeface="+mn-ea"/>
        <a:cs typeface="+mn-cs"/>
      </a:defRPr>
    </a:lvl3pPr>
    <a:lvl4pPr marL="679560" algn="l" defTabSz="453040" rtl="0" eaLnBrk="1" latinLnBrk="0" hangingPunct="1">
      <a:defRPr sz="900" kern="1200">
        <a:solidFill>
          <a:schemeClr val="tx1"/>
        </a:solidFill>
        <a:latin typeface="+mn-lt"/>
        <a:ea typeface="+mn-ea"/>
        <a:cs typeface="+mn-cs"/>
      </a:defRPr>
    </a:lvl4pPr>
    <a:lvl5pPr marL="906079" algn="l" defTabSz="453040" rtl="0" eaLnBrk="1" latinLnBrk="0" hangingPunct="1">
      <a:defRPr sz="900" kern="1200">
        <a:solidFill>
          <a:schemeClr val="tx1"/>
        </a:solidFill>
        <a:latin typeface="+mn-lt"/>
        <a:ea typeface="+mn-ea"/>
        <a:cs typeface="+mn-cs"/>
      </a:defRPr>
    </a:lvl5pPr>
    <a:lvl6pPr marL="1132600" algn="l" defTabSz="453040" rtl="0" eaLnBrk="1" latinLnBrk="0" hangingPunct="1">
      <a:defRPr sz="900" kern="1200">
        <a:solidFill>
          <a:schemeClr val="tx1"/>
        </a:solidFill>
        <a:latin typeface="+mn-lt"/>
        <a:ea typeface="+mn-ea"/>
        <a:cs typeface="+mn-cs"/>
      </a:defRPr>
    </a:lvl6pPr>
    <a:lvl7pPr marL="1359119" algn="l" defTabSz="453040" rtl="0" eaLnBrk="1" latinLnBrk="0" hangingPunct="1">
      <a:defRPr sz="900" kern="1200">
        <a:solidFill>
          <a:schemeClr val="tx1"/>
        </a:solidFill>
        <a:latin typeface="+mn-lt"/>
        <a:ea typeface="+mn-ea"/>
        <a:cs typeface="+mn-cs"/>
      </a:defRPr>
    </a:lvl7pPr>
    <a:lvl8pPr marL="1585639" algn="l" defTabSz="453040" rtl="0" eaLnBrk="1" latinLnBrk="0" hangingPunct="1">
      <a:defRPr sz="900" kern="1200">
        <a:solidFill>
          <a:schemeClr val="tx1"/>
        </a:solidFill>
        <a:latin typeface="+mn-lt"/>
        <a:ea typeface="+mn-ea"/>
        <a:cs typeface="+mn-cs"/>
      </a:defRPr>
    </a:lvl8pPr>
    <a:lvl9pPr marL="1812159" algn="l" defTabSz="453040" rtl="0" eaLnBrk="1" latinLnBrk="0" hangingPunct="1">
      <a:defRPr sz="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5" autoAdjust="0"/>
    <p:restoredTop sz="94668" autoAdjust="0"/>
  </p:normalViewPr>
  <p:slideViewPr>
    <p:cSldViewPr>
      <p:cViewPr varScale="1">
        <p:scale>
          <a:sx n="102" d="100"/>
          <a:sy n="102" d="100"/>
        </p:scale>
        <p:origin x="-1386" y="-90"/>
      </p:cViewPr>
      <p:guideLst>
        <p:guide orient="horz" pos="1474"/>
        <p:guide pos="19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22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597278-9916-4BC9-9653-6DEB43F1F98A}" type="datetimeFigureOut">
              <a:rPr lang="de-DE" smtClean="0"/>
              <a:pPr/>
              <a:t>18.09.2012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3C578D-F708-4C58-839D-BA399D14961D}" type="slidenum">
              <a:rPr lang="de-DE" smtClean="0"/>
              <a:pPr/>
              <a:t>‹#›</a:t>
            </a:fld>
            <a:endParaRPr lang="de-DE"/>
          </a:p>
        </p:txBody>
      </p:sp>
    </p:spTree>
    <p:extLst>
      <p:ext uri="{BB962C8B-B14F-4D97-AF65-F5344CB8AC3E}">
        <p14:creationId xmlns:p14="http://schemas.microsoft.com/office/powerpoint/2010/main" val="2125916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AF4596-6CCC-254B-AADA-7E1CB1B3CEB6}" type="datetimeFigureOut">
              <a:rPr lang="en-US" smtClean="0"/>
              <a:t>9/18/2012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DBB9E-6689-B541-984D-AA12D2D28938}" type="slidenum">
              <a:rPr lang="en-US" smtClean="0"/>
              <a:t>‹#›</a:t>
            </a:fld>
            <a:endParaRPr lang="en-US" dirty="0"/>
          </a:p>
        </p:txBody>
      </p:sp>
    </p:spTree>
    <p:extLst>
      <p:ext uri="{BB962C8B-B14F-4D97-AF65-F5344CB8AC3E}">
        <p14:creationId xmlns:p14="http://schemas.microsoft.com/office/powerpoint/2010/main" val="38303986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bg1"/>
        </a:solidFill>
        <a:effectLst/>
      </p:bgPr>
    </p:bg>
    <p:spTree>
      <p:nvGrpSpPr>
        <p:cNvPr id="1" name=""/>
        <p:cNvGrpSpPr/>
        <p:nvPr/>
      </p:nvGrpSpPr>
      <p:grpSpPr>
        <a:xfrm>
          <a:off x="0" y="0"/>
          <a:ext cx="0" cy="0"/>
          <a:chOff x="0" y="0"/>
          <a:chExt cx="0" cy="0"/>
        </a:xfrm>
      </p:grpSpPr>
      <p:pic>
        <p:nvPicPr>
          <p:cNvPr id="2064" name="Picture 16" descr="D:\Aufträge-JSC\Projekt-EMI\EMI-PPT-Template\2. Runde\gitter.png"/>
          <p:cNvPicPr>
            <a:picLocks noChangeAspect="1" noChangeArrowheads="1"/>
          </p:cNvPicPr>
          <p:nvPr userDrawn="1"/>
        </p:nvPicPr>
        <p:blipFill>
          <a:blip r:embed="rId2" cstate="print"/>
          <a:srcRect/>
          <a:stretch>
            <a:fillRect/>
          </a:stretch>
        </p:blipFill>
        <p:spPr bwMode="auto">
          <a:xfrm>
            <a:off x="1" y="971823"/>
            <a:ext cx="6243638" cy="3719665"/>
          </a:xfrm>
          <a:prstGeom prst="rect">
            <a:avLst/>
          </a:prstGeom>
          <a:noFill/>
        </p:spPr>
      </p:pic>
      <p:sp>
        <p:nvSpPr>
          <p:cNvPr id="2" name="Rechteck 1"/>
          <p:cNvSpPr/>
          <p:nvPr userDrawn="1"/>
        </p:nvSpPr>
        <p:spPr>
          <a:xfrm>
            <a:off x="2185715" y="4140175"/>
            <a:ext cx="3831498" cy="215444"/>
          </a:xfrm>
          <a:prstGeom prst="rect">
            <a:avLst/>
          </a:prstGeom>
          <a:solidFill>
            <a:schemeClr val="bg1"/>
          </a:solidFill>
        </p:spPr>
        <p:txBody>
          <a:bodyPr wrap="none">
            <a:spAutoFit/>
          </a:bodyPr>
          <a:lstStyle/>
          <a:p>
            <a:r>
              <a:rPr lang="en-US" sz="800" dirty="0" smtClean="0">
                <a:solidFill>
                  <a:schemeClr val="bg1">
                    <a:lumMod val="50000"/>
                  </a:schemeClr>
                </a:solidFill>
              </a:rPr>
              <a:t>EMI is partially funded by the European</a:t>
            </a:r>
            <a:r>
              <a:rPr lang="en-US" sz="800" baseline="0" dirty="0" smtClean="0">
                <a:solidFill>
                  <a:schemeClr val="bg1">
                    <a:lumMod val="50000"/>
                  </a:schemeClr>
                </a:solidFill>
              </a:rPr>
              <a:t> Commission under Grant Agreement RI-261611</a:t>
            </a:r>
            <a:endParaRPr lang="de-DE" sz="800" dirty="0">
              <a:solidFill>
                <a:schemeClr val="bg1">
                  <a:lumMod val="50000"/>
                </a:schemeClr>
              </a:solidFill>
            </a:endParaRPr>
          </a:p>
        </p:txBody>
      </p:sp>
      <p:sp>
        <p:nvSpPr>
          <p:cNvPr id="4" name="Title 3"/>
          <p:cNvSpPr>
            <a:spLocks noGrp="1"/>
          </p:cNvSpPr>
          <p:nvPr>
            <p:ph type="title" hasCustomPrompt="1"/>
          </p:nvPr>
        </p:nvSpPr>
        <p:spPr>
          <a:xfrm>
            <a:off x="97200" y="107727"/>
            <a:ext cx="4320479" cy="399600"/>
          </a:xfrm>
          <a:prstGeom prst="rect">
            <a:avLst/>
          </a:prstGeom>
        </p:spPr>
        <p:txBody>
          <a:bodyPr vert="horz" wrap="none" tIns="0" rIns="0" bIns="46800" anchor="ctr" anchorCtr="0">
            <a:noAutofit/>
          </a:bodyPr>
          <a:lstStyle>
            <a:lvl1pPr algn="l">
              <a:defRPr sz="3200" b="1" baseline="0">
                <a:solidFill>
                  <a:schemeClr val="tx2">
                    <a:lumMod val="75000"/>
                  </a:schemeClr>
                </a:solidFill>
              </a:defRPr>
            </a:lvl1pPr>
          </a:lstStyle>
          <a:p>
            <a:r>
              <a:rPr lang="en-US" dirty="0" smtClean="0"/>
              <a:t>Click to edit title </a:t>
            </a:r>
            <a:endParaRPr lang="en-US" dirty="0"/>
          </a:p>
        </p:txBody>
      </p:sp>
      <p:sp>
        <p:nvSpPr>
          <p:cNvPr id="5" name="Text Placeholder 4"/>
          <p:cNvSpPr>
            <a:spLocks noGrp="1"/>
          </p:cNvSpPr>
          <p:nvPr>
            <p:ph type="body" sz="quarter" idx="10" hasCustomPrompt="1"/>
          </p:nvPr>
        </p:nvSpPr>
        <p:spPr>
          <a:xfrm>
            <a:off x="97483" y="611783"/>
            <a:ext cx="3528268" cy="432048"/>
          </a:xfrm>
          <a:prstGeom prst="rect">
            <a:avLst/>
          </a:prstGeom>
        </p:spPr>
        <p:txBody>
          <a:bodyPr vert="horz"/>
          <a:lstStyle>
            <a:lvl1pPr marL="0" indent="0">
              <a:buNone/>
              <a:defRPr sz="1800" i="0" baseline="0">
                <a:solidFill>
                  <a:schemeClr val="tx2">
                    <a:lumMod val="75000"/>
                  </a:schemeClr>
                </a:solidFill>
              </a:defRPr>
            </a:lvl1pPr>
            <a:lvl2pPr marL="226520" indent="0">
              <a:buNone/>
              <a:defRPr/>
            </a:lvl2pPr>
            <a:lvl3pPr marL="453039" indent="0">
              <a:buNone/>
              <a:defRPr/>
            </a:lvl3pPr>
            <a:lvl4pPr marL="679560" indent="0">
              <a:buNone/>
              <a:defRPr/>
            </a:lvl4pPr>
            <a:lvl5pPr marL="906079" indent="0">
              <a:buNone/>
              <a:defRPr/>
            </a:lvl5pPr>
          </a:lstStyle>
          <a:p>
            <a:pPr lvl="0"/>
            <a:r>
              <a:rPr lang="en-US" dirty="0" smtClean="0"/>
              <a:t>Author, Institute</a:t>
            </a:r>
          </a:p>
        </p:txBody>
      </p:sp>
      <p:sp>
        <p:nvSpPr>
          <p:cNvPr id="8" name="Content Placeholder 7"/>
          <p:cNvSpPr>
            <a:spLocks noGrp="1"/>
          </p:cNvSpPr>
          <p:nvPr>
            <p:ph sz="quarter" idx="11" hasCustomPrompt="1"/>
          </p:nvPr>
        </p:nvSpPr>
        <p:spPr>
          <a:xfrm>
            <a:off x="97483" y="1187847"/>
            <a:ext cx="2736304" cy="432048"/>
          </a:xfrm>
          <a:prstGeom prst="rect">
            <a:avLst/>
          </a:prstGeom>
        </p:spPr>
        <p:txBody>
          <a:bodyPr vert="horz"/>
          <a:lstStyle>
            <a:lvl1pPr marL="0" indent="0">
              <a:buNone/>
              <a:defRPr sz="1600" i="1" baseline="0">
                <a:solidFill>
                  <a:schemeClr val="tx2">
                    <a:lumMod val="75000"/>
                  </a:schemeClr>
                </a:solidFill>
              </a:defRPr>
            </a:lvl1pPr>
          </a:lstStyle>
          <a:p>
            <a:pPr lvl="0"/>
            <a:r>
              <a:rPr lang="en-US" dirty="0" smtClean="0"/>
              <a:t>Location, Date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7" name="Rounded Rectangle 6"/>
          <p:cNvSpPr/>
          <p:nvPr userDrawn="1"/>
        </p:nvSpPr>
        <p:spPr>
          <a:xfrm>
            <a:off x="241499" y="4356199"/>
            <a:ext cx="5688632" cy="288032"/>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descr="C:\Users\n.lamla\Desktop\balken.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51" y="35719"/>
            <a:ext cx="5162400" cy="504056"/>
          </a:xfrm>
          <a:prstGeom prst="rect">
            <a:avLst/>
          </a:prstGeom>
          <a:noFill/>
          <a:extLst>
            <a:ext uri="{909E8E84-426E-40DD-AFC4-6F175D3DCCD1}">
              <a14:hiddenFill xmlns:a14="http://schemas.microsoft.com/office/drawing/2010/main">
                <a:solidFill>
                  <a:srgbClr val="FFFFFF"/>
                </a:solidFill>
              </a14:hiddenFill>
            </a:ext>
          </a:extLst>
        </p:spPr>
      </p:pic>
      <p:sp>
        <p:nvSpPr>
          <p:cNvPr id="3" name="Inhaltsplatzhalter 2"/>
          <p:cNvSpPr>
            <a:spLocks noGrp="1"/>
          </p:cNvSpPr>
          <p:nvPr>
            <p:ph idx="1" hasCustomPrompt="1"/>
          </p:nvPr>
        </p:nvSpPr>
        <p:spPr>
          <a:xfrm>
            <a:off x="241500" y="620120"/>
            <a:ext cx="5688632" cy="3636270"/>
          </a:xfrm>
          <a:prstGeom prst="rect">
            <a:avLst/>
          </a:prstGeom>
        </p:spPr>
        <p:txBody>
          <a:bodyPr lIns="45303" tIns="22652" rIns="45303" bIns="22652"/>
          <a:lstStyle>
            <a:lvl1pPr>
              <a:defRPr sz="2400">
                <a:solidFill>
                  <a:schemeClr val="tx2">
                    <a:lumMod val="75000"/>
                  </a:schemeClr>
                </a:solidFill>
                <a:latin typeface="+mn-lt"/>
                <a:cs typeface="Arial" pitchFamily="34" charset="0"/>
              </a:defRPr>
            </a:lvl1pPr>
            <a:lvl2pPr>
              <a:defRPr sz="2000">
                <a:solidFill>
                  <a:schemeClr val="tx2">
                    <a:lumMod val="75000"/>
                  </a:schemeClr>
                </a:solidFill>
                <a:latin typeface="+mn-lt"/>
                <a:cs typeface="Arial" pitchFamily="34" charset="0"/>
              </a:defRPr>
            </a:lvl2pPr>
            <a:lvl3pPr>
              <a:defRPr sz="1800" i="1">
                <a:solidFill>
                  <a:schemeClr val="tx2">
                    <a:lumMod val="75000"/>
                  </a:schemeClr>
                </a:solidFill>
                <a:latin typeface="+mn-lt"/>
                <a:cs typeface="Arial" pitchFamily="34" charset="0"/>
              </a:defRPr>
            </a:lvl3pPr>
            <a:lvl4pPr>
              <a:defRPr sz="1600">
                <a:solidFill>
                  <a:schemeClr val="tx2">
                    <a:lumMod val="75000"/>
                  </a:schemeClr>
                </a:solidFill>
                <a:latin typeface="+mn-lt"/>
                <a:cs typeface="Arial" pitchFamily="34" charset="0"/>
              </a:defRPr>
            </a:lvl4pPr>
            <a:lvl5pPr>
              <a:defRPr sz="1500" i="1">
                <a:solidFill>
                  <a:schemeClr val="tx2">
                    <a:lumMod val="75000"/>
                  </a:schemeClr>
                </a:solidFill>
                <a:latin typeface="+mn-lt"/>
                <a:cs typeface="Arial" pitchFamily="34" charset="0"/>
              </a:defRPr>
            </a:lvl5pPr>
          </a:lstStyle>
          <a:p>
            <a:pPr lvl="0"/>
            <a:r>
              <a:rPr lang="de-DE" dirty="0" smtClean="0"/>
              <a:t>Textmasterformate durch Klicken </a:t>
            </a:r>
          </a:p>
          <a:p>
            <a:pPr lvl="1"/>
            <a:r>
              <a:rPr lang="de-DE" dirty="0" smtClean="0"/>
              <a:t> Zweite Ebene</a:t>
            </a:r>
          </a:p>
          <a:p>
            <a:pPr lvl="2"/>
            <a:r>
              <a:rPr lang="de-DE" dirty="0" smtClean="0"/>
              <a:t> Dritte Ebene</a:t>
            </a:r>
          </a:p>
          <a:p>
            <a:pPr lvl="3"/>
            <a:r>
              <a:rPr lang="de-DE" dirty="0" smtClean="0"/>
              <a:t>Vierte Ebene</a:t>
            </a:r>
          </a:p>
          <a:p>
            <a:pPr lvl="4"/>
            <a:r>
              <a:rPr lang="de-DE" dirty="0" smtClean="0"/>
              <a:t>Fünfte Ebene</a:t>
            </a:r>
            <a:endParaRPr lang="de-DE" dirty="0"/>
          </a:p>
        </p:txBody>
      </p:sp>
      <p:sp>
        <p:nvSpPr>
          <p:cNvPr id="10" name="Rechteck 9"/>
          <p:cNvSpPr/>
          <p:nvPr userDrawn="1"/>
        </p:nvSpPr>
        <p:spPr>
          <a:xfrm rot="16200000">
            <a:off x="5642220" y="4068047"/>
            <a:ext cx="936104" cy="216266"/>
          </a:xfrm>
          <a:prstGeom prst="rect">
            <a:avLst/>
          </a:prstGeom>
        </p:spPr>
        <p:txBody>
          <a:bodyPr wrap="square" lIns="0" tIns="0" rIns="0" bIns="0" anchor="ctr" anchorCtr="0">
            <a:noAutofit/>
          </a:bodyPr>
          <a:lstStyle/>
          <a:p>
            <a:pPr marL="0" lvl="4" algn="ctr"/>
            <a:r>
              <a:rPr lang="en-US" sz="700" b="1" dirty="0" smtClean="0">
                <a:solidFill>
                  <a:schemeClr val="bg1">
                    <a:lumMod val="50000"/>
                  </a:schemeClr>
                </a:solidFill>
              </a:rPr>
              <a:t>EMI INFSO-RI-261611</a:t>
            </a:r>
            <a:endParaRPr lang="en-GB" sz="700" b="1" dirty="0" smtClean="0">
              <a:solidFill>
                <a:schemeClr val="bg1">
                  <a:lumMod val="50000"/>
                </a:schemeClr>
              </a:solidFill>
            </a:endParaRPr>
          </a:p>
        </p:txBody>
      </p:sp>
      <p:sp>
        <p:nvSpPr>
          <p:cNvPr id="9" name="Title 8"/>
          <p:cNvSpPr>
            <a:spLocks noGrp="1"/>
          </p:cNvSpPr>
          <p:nvPr>
            <p:ph type="title"/>
          </p:nvPr>
        </p:nvSpPr>
        <p:spPr>
          <a:xfrm>
            <a:off x="72008" y="35719"/>
            <a:ext cx="5138043" cy="432049"/>
          </a:xfrm>
          <a:prstGeom prst="rect">
            <a:avLst/>
          </a:prstGeom>
        </p:spPr>
        <p:txBody>
          <a:bodyPr vert="horz" anchor="ctr" anchorCtr="0"/>
          <a:lstStyle>
            <a:lvl1pPr algn="l">
              <a:defRPr sz="2800">
                <a:solidFill>
                  <a:schemeClr val="bg1"/>
                </a:solidFil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241499" y="4356198"/>
            <a:ext cx="1456849" cy="230589"/>
          </a:xfrm>
        </p:spPr>
        <p:txBody>
          <a:bodyPr/>
          <a:lstStyle>
            <a:lvl1pPr>
              <a:defRPr sz="1000">
                <a:solidFill>
                  <a:srgbClr val="FFFFFF"/>
                </a:solidFill>
                <a:latin typeface="+mn-lt"/>
              </a:defRPr>
            </a:lvl1pPr>
          </a:lstStyle>
          <a:p>
            <a:fld id="{FB59BD0D-5284-46D1-B9B9-78D645BD7D89}" type="datetime1">
              <a:rPr lang="it-IT" smtClean="0"/>
              <a:t>18/09/2012</a:t>
            </a:fld>
            <a:endParaRPr lang="de-DE" dirty="0"/>
          </a:p>
        </p:txBody>
      </p:sp>
      <p:sp>
        <p:nvSpPr>
          <p:cNvPr id="11" name="Footer Placeholder 10"/>
          <p:cNvSpPr>
            <a:spLocks noGrp="1"/>
          </p:cNvSpPr>
          <p:nvPr>
            <p:ph type="ftr" sz="quarter" idx="11"/>
          </p:nvPr>
        </p:nvSpPr>
        <p:spPr>
          <a:xfrm>
            <a:off x="2080770" y="4356198"/>
            <a:ext cx="2337193" cy="230589"/>
          </a:xfrm>
        </p:spPr>
        <p:txBody>
          <a:bodyPr/>
          <a:lstStyle>
            <a:lvl1pPr>
              <a:defRPr sz="1000">
                <a:solidFill>
                  <a:schemeClr val="bg1"/>
                </a:solidFill>
                <a:latin typeface="+mn-lt"/>
              </a:defRPr>
            </a:lvl1pPr>
          </a:lstStyle>
          <a:p>
            <a:r>
              <a:rPr lang="de-DE" smtClean="0"/>
              <a:t>EGI TF, 17-21 September 2012, Prague</a:t>
            </a:r>
            <a:endParaRPr lang="de-DE" dirty="0"/>
          </a:p>
        </p:txBody>
      </p:sp>
      <p:sp>
        <p:nvSpPr>
          <p:cNvPr id="12" name="Slide Number Placeholder 11"/>
          <p:cNvSpPr>
            <a:spLocks noGrp="1"/>
          </p:cNvSpPr>
          <p:nvPr>
            <p:ph type="sldNum" sz="quarter" idx="12"/>
          </p:nvPr>
        </p:nvSpPr>
        <p:spPr>
          <a:xfrm>
            <a:off x="4474609" y="4356198"/>
            <a:ext cx="1456849" cy="230589"/>
          </a:xfrm>
        </p:spPr>
        <p:txBody>
          <a:bodyPr/>
          <a:lstStyle>
            <a:lvl1pPr>
              <a:defRPr sz="1000">
                <a:solidFill>
                  <a:srgbClr val="FFFFFF"/>
                </a:solidFill>
                <a:latin typeface="+mn-lt"/>
              </a:defRPr>
            </a:lvl1pPr>
          </a:lstStyle>
          <a:p>
            <a:fld id="{F5B577DC-976E-2D49-A96F-338E7AE475A2}" type="slidenum">
              <a:rPr lang="de-DE" smtClean="0"/>
              <a:pPr/>
              <a:t>‹#›</a:t>
            </a:fld>
            <a:endParaRPr lang="de-D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182" y="187415"/>
            <a:ext cx="5619274" cy="779992"/>
          </a:xfrm>
          <a:prstGeom prst="rect">
            <a:avLst/>
          </a:prstGeom>
        </p:spPr>
        <p:txBody>
          <a:bodyPr lIns="62417" tIns="31208" rIns="62417" bIns="31208"/>
          <a:lstStyle/>
          <a:p>
            <a:r>
              <a:rPr lang="it-IT" smtClean="0"/>
              <a:t>Click to edit Master title style</a:t>
            </a:r>
            <a:endParaRPr lang="it-IT"/>
          </a:p>
        </p:txBody>
      </p:sp>
      <p:sp>
        <p:nvSpPr>
          <p:cNvPr id="3" name="Content Placeholder 2"/>
          <p:cNvSpPr>
            <a:spLocks noGrp="1"/>
          </p:cNvSpPr>
          <p:nvPr>
            <p:ph idx="1"/>
          </p:nvPr>
        </p:nvSpPr>
        <p:spPr>
          <a:xfrm>
            <a:off x="312182" y="1091989"/>
            <a:ext cx="5619274" cy="3088551"/>
          </a:xfrm>
          <a:prstGeom prst="rect">
            <a:avLst/>
          </a:prstGeom>
        </p:spPr>
        <p:txBody>
          <a:bodyPr lIns="62417" tIns="31208" rIns="62417" bIns="31208"/>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Date Placeholder 3"/>
          <p:cNvSpPr>
            <a:spLocks noGrp="1"/>
          </p:cNvSpPr>
          <p:nvPr>
            <p:ph type="dt" sz="half" idx="10"/>
          </p:nvPr>
        </p:nvSpPr>
        <p:spPr/>
        <p:txBody>
          <a:bodyPr lIns="62417" tIns="31208" rIns="62417" bIns="31208"/>
          <a:lstStyle>
            <a:lvl1pPr>
              <a:defRPr/>
            </a:lvl1pPr>
          </a:lstStyle>
          <a:p>
            <a:pPr>
              <a:defRPr/>
            </a:pPr>
            <a:fld id="{7935DBA8-424C-42A6-B92F-77353DC0F9FA}" type="datetime1">
              <a:rPr lang="it-IT" smtClean="0"/>
              <a:t>18/09/2012</a:t>
            </a:fld>
            <a:endParaRPr lang="it-IT"/>
          </a:p>
        </p:txBody>
      </p:sp>
      <p:sp>
        <p:nvSpPr>
          <p:cNvPr id="5" name="Footer Placeholder 4"/>
          <p:cNvSpPr>
            <a:spLocks noGrp="1"/>
          </p:cNvSpPr>
          <p:nvPr>
            <p:ph type="ftr" sz="quarter" idx="11"/>
          </p:nvPr>
        </p:nvSpPr>
        <p:spPr/>
        <p:txBody>
          <a:bodyPr lIns="62417" tIns="31208" rIns="62417" bIns="31208"/>
          <a:lstStyle>
            <a:lvl1pPr>
              <a:defRPr/>
            </a:lvl1pPr>
          </a:lstStyle>
          <a:p>
            <a:r>
              <a:rPr lang="en-US" smtClean="0"/>
              <a:t>EGI TF, 17-21 September 2012, Prague</a:t>
            </a:r>
            <a:endParaRPr lang="it-IT" dirty="0"/>
          </a:p>
        </p:txBody>
      </p:sp>
      <p:sp>
        <p:nvSpPr>
          <p:cNvPr id="6" name="Slide Number Placeholder 5"/>
          <p:cNvSpPr>
            <a:spLocks noGrp="1"/>
          </p:cNvSpPr>
          <p:nvPr>
            <p:ph type="sldNum" sz="quarter" idx="12"/>
          </p:nvPr>
        </p:nvSpPr>
        <p:spPr/>
        <p:txBody>
          <a:bodyPr lIns="62417" tIns="31208" rIns="62417" bIns="31208"/>
          <a:lstStyle>
            <a:lvl1pPr>
              <a:defRPr/>
            </a:lvl1pPr>
          </a:lstStyle>
          <a:p>
            <a:fld id="{2E7219CB-F6C1-469E-AEC5-B24313C567DB}" type="slidenum">
              <a:rPr lang="it-IT"/>
              <a:pPr/>
              <a:t>‹#›</a:t>
            </a:fld>
            <a:endParaRPr lang="it-IT"/>
          </a:p>
        </p:txBody>
      </p:sp>
    </p:spTree>
    <p:extLst>
      <p:ext uri="{BB962C8B-B14F-4D97-AF65-F5344CB8AC3E}">
        <p14:creationId xmlns:p14="http://schemas.microsoft.com/office/powerpoint/2010/main" val="3221180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D:\Aufträge-JSC\Projekt-EMI\EMI-PPT-Template\2. Runde\EMI_Logo_newest.png"/>
          <p:cNvPicPr>
            <a:picLocks noChangeAspect="1" noChangeArrowheads="1"/>
          </p:cNvPicPr>
          <p:nvPr userDrawn="1"/>
        </p:nvPicPr>
        <p:blipFill>
          <a:blip r:embed="rId5" cstate="print"/>
          <a:srcRect/>
          <a:stretch>
            <a:fillRect/>
          </a:stretch>
        </p:blipFill>
        <p:spPr bwMode="auto">
          <a:xfrm>
            <a:off x="5282059" y="107727"/>
            <a:ext cx="916457" cy="398292"/>
          </a:xfrm>
          <a:prstGeom prst="rect">
            <a:avLst/>
          </a:prstGeom>
          <a:noFill/>
        </p:spPr>
      </p:pic>
      <p:sp>
        <p:nvSpPr>
          <p:cNvPr id="7" name="Datumsplatzhalter 3"/>
          <p:cNvSpPr>
            <a:spLocks noGrp="1"/>
          </p:cNvSpPr>
          <p:nvPr>
            <p:ph type="dt" sz="half" idx="2"/>
          </p:nvPr>
        </p:nvSpPr>
        <p:spPr>
          <a:xfrm>
            <a:off x="440834" y="4337624"/>
            <a:ext cx="1456849" cy="249164"/>
          </a:xfrm>
          <a:prstGeom prst="rect">
            <a:avLst/>
          </a:prstGeom>
        </p:spPr>
        <p:txBody>
          <a:bodyPr/>
          <a:lstStyle>
            <a:lvl1pPr>
              <a:defRPr sz="600">
                <a:solidFill>
                  <a:schemeClr val="bg1">
                    <a:lumMod val="75000"/>
                  </a:schemeClr>
                </a:solidFill>
                <a:latin typeface="Arial" pitchFamily="34" charset="0"/>
                <a:cs typeface="Arial" pitchFamily="34" charset="0"/>
              </a:defRPr>
            </a:lvl1pPr>
          </a:lstStyle>
          <a:p>
            <a:fld id="{CD1306B7-33DC-432E-80E7-98831A45D1B6}" type="datetime1">
              <a:rPr lang="it-IT" smtClean="0"/>
              <a:t>18/09/2012</a:t>
            </a:fld>
            <a:endParaRPr lang="de-DE" dirty="0"/>
          </a:p>
        </p:txBody>
      </p:sp>
      <p:sp>
        <p:nvSpPr>
          <p:cNvPr id="8" name="Fußzeilenplatzhalter 4"/>
          <p:cNvSpPr>
            <a:spLocks noGrp="1"/>
          </p:cNvSpPr>
          <p:nvPr>
            <p:ph type="ftr" sz="quarter" idx="3"/>
          </p:nvPr>
        </p:nvSpPr>
        <p:spPr>
          <a:xfrm>
            <a:off x="2133244" y="4337624"/>
            <a:ext cx="2284719" cy="249164"/>
          </a:xfrm>
          <a:prstGeom prst="rect">
            <a:avLst/>
          </a:prstGeom>
        </p:spPr>
        <p:txBody>
          <a:bodyPr/>
          <a:lstStyle>
            <a:lvl1pPr algn="ctr">
              <a:defRPr sz="600">
                <a:solidFill>
                  <a:schemeClr val="bg1">
                    <a:lumMod val="75000"/>
                  </a:schemeClr>
                </a:solidFill>
                <a:latin typeface="Arial" pitchFamily="34" charset="0"/>
                <a:cs typeface="Arial" pitchFamily="34" charset="0"/>
              </a:defRPr>
            </a:lvl1pPr>
          </a:lstStyle>
          <a:p>
            <a:r>
              <a:rPr lang="de-DE" dirty="0" smtClean="0"/>
              <a:t>EGI TF, 17-21 September 2012, Prague</a:t>
            </a:r>
            <a:endParaRPr lang="de-DE" dirty="0"/>
          </a:p>
        </p:txBody>
      </p:sp>
      <p:sp>
        <p:nvSpPr>
          <p:cNvPr id="9" name="Foliennummernplatzhalter 5"/>
          <p:cNvSpPr>
            <a:spLocks noGrp="1"/>
          </p:cNvSpPr>
          <p:nvPr>
            <p:ph type="sldNum" sz="quarter" idx="4"/>
          </p:nvPr>
        </p:nvSpPr>
        <p:spPr>
          <a:xfrm>
            <a:off x="4474609" y="4337624"/>
            <a:ext cx="1456849" cy="249164"/>
          </a:xfrm>
          <a:prstGeom prst="rect">
            <a:avLst/>
          </a:prstGeom>
        </p:spPr>
        <p:txBody>
          <a:bodyPr/>
          <a:lstStyle>
            <a:lvl1pPr algn="r">
              <a:defRPr sz="600">
                <a:solidFill>
                  <a:schemeClr val="bg1">
                    <a:lumMod val="75000"/>
                  </a:schemeClr>
                </a:solidFill>
                <a:latin typeface="Arial" pitchFamily="34" charset="0"/>
                <a:cs typeface="Arial" pitchFamily="34" charset="0"/>
              </a:defRPr>
            </a:lvl1pPr>
          </a:lstStyle>
          <a:p>
            <a:fld id="{CA60838D-EE03-4405-A687-6A3162599014}" type="slidenum">
              <a:rPr lang="de-DE" smtClean="0"/>
              <a:pPr/>
              <a:t>‹#›</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p:txStyles>
    <p:titleStyle>
      <a:lvl1pPr algn="ctr" defTabSz="453040" rtl="0" eaLnBrk="1" latinLnBrk="0" hangingPunct="1">
        <a:spcBef>
          <a:spcPct val="0"/>
        </a:spcBef>
        <a:buNone/>
        <a:defRPr sz="2200" kern="1200">
          <a:solidFill>
            <a:schemeClr val="tx1"/>
          </a:solidFill>
          <a:latin typeface="+mj-lt"/>
          <a:ea typeface="+mj-ea"/>
          <a:cs typeface="+mj-cs"/>
        </a:defRPr>
      </a:lvl1pPr>
    </p:titleStyle>
    <p:bodyStyle>
      <a:lvl1pPr marL="169890" indent="-169890" algn="l" defTabSz="45304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68095" indent="-141575" algn="l" defTabSz="45304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66299" indent="-113260" algn="l" defTabSz="45304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792820"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1933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de-DE"/>
      </a:defPPr>
      <a:lvl1pPr marL="0" algn="l" defTabSz="453040" rtl="0" eaLnBrk="1" latinLnBrk="0" hangingPunct="1">
        <a:defRPr sz="900" kern="1200">
          <a:solidFill>
            <a:schemeClr val="tx1"/>
          </a:solidFill>
          <a:latin typeface="+mn-lt"/>
          <a:ea typeface="+mn-ea"/>
          <a:cs typeface="+mn-cs"/>
        </a:defRPr>
      </a:lvl1pPr>
      <a:lvl2pPr marL="226519" algn="l" defTabSz="453040" rtl="0" eaLnBrk="1" latinLnBrk="0" hangingPunct="1">
        <a:defRPr sz="900" kern="1200">
          <a:solidFill>
            <a:schemeClr val="tx1"/>
          </a:solidFill>
          <a:latin typeface="+mn-lt"/>
          <a:ea typeface="+mn-ea"/>
          <a:cs typeface="+mn-cs"/>
        </a:defRPr>
      </a:lvl2pPr>
      <a:lvl3pPr marL="453040" algn="l" defTabSz="453040" rtl="0" eaLnBrk="1" latinLnBrk="0" hangingPunct="1">
        <a:defRPr sz="900" kern="1200">
          <a:solidFill>
            <a:schemeClr val="tx1"/>
          </a:solidFill>
          <a:latin typeface="+mn-lt"/>
          <a:ea typeface="+mn-ea"/>
          <a:cs typeface="+mn-cs"/>
        </a:defRPr>
      </a:lvl3pPr>
      <a:lvl4pPr marL="679560" algn="l" defTabSz="453040" rtl="0" eaLnBrk="1" latinLnBrk="0" hangingPunct="1">
        <a:defRPr sz="900" kern="1200">
          <a:solidFill>
            <a:schemeClr val="tx1"/>
          </a:solidFill>
          <a:latin typeface="+mn-lt"/>
          <a:ea typeface="+mn-ea"/>
          <a:cs typeface="+mn-cs"/>
        </a:defRPr>
      </a:lvl4pPr>
      <a:lvl5pPr marL="906079" algn="l" defTabSz="453040" rtl="0" eaLnBrk="1" latinLnBrk="0" hangingPunct="1">
        <a:defRPr sz="900" kern="1200">
          <a:solidFill>
            <a:schemeClr val="tx1"/>
          </a:solidFill>
          <a:latin typeface="+mn-lt"/>
          <a:ea typeface="+mn-ea"/>
          <a:cs typeface="+mn-cs"/>
        </a:defRPr>
      </a:lvl5pPr>
      <a:lvl6pPr marL="1132600" algn="l" defTabSz="453040" rtl="0" eaLnBrk="1" latinLnBrk="0" hangingPunct="1">
        <a:defRPr sz="900" kern="1200">
          <a:solidFill>
            <a:schemeClr val="tx1"/>
          </a:solidFill>
          <a:latin typeface="+mn-lt"/>
          <a:ea typeface="+mn-ea"/>
          <a:cs typeface="+mn-cs"/>
        </a:defRPr>
      </a:lvl6pPr>
      <a:lvl7pPr marL="1359119" algn="l" defTabSz="453040" rtl="0" eaLnBrk="1" latinLnBrk="0" hangingPunct="1">
        <a:defRPr sz="900" kern="1200">
          <a:solidFill>
            <a:schemeClr val="tx1"/>
          </a:solidFill>
          <a:latin typeface="+mn-lt"/>
          <a:ea typeface="+mn-ea"/>
          <a:cs typeface="+mn-cs"/>
        </a:defRPr>
      </a:lvl7pPr>
      <a:lvl8pPr marL="1585639" algn="l" defTabSz="453040" rtl="0" eaLnBrk="1" latinLnBrk="0" hangingPunct="1">
        <a:defRPr sz="900" kern="1200">
          <a:solidFill>
            <a:schemeClr val="tx1"/>
          </a:solidFill>
          <a:latin typeface="+mn-lt"/>
          <a:ea typeface="+mn-ea"/>
          <a:cs typeface="+mn-cs"/>
        </a:defRPr>
      </a:lvl8pPr>
      <a:lvl9pPr marL="1812159" algn="l" defTabSz="45304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eb.infn.it/wnodes/" TargetMode="External"/><Relationship Id="rId2" Type="http://schemas.openxmlformats.org/officeDocument/2006/relationships/hyperlink" Target="http://web.infn.it/wnodes/images/stories/doc/wnodes-sysadminguide_v_1_0_0_3.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smtClean="0"/>
              <a:t>WNoDeS CORE TRAINING</a:t>
            </a:r>
            <a:endParaRPr lang="en-US" dirty="0"/>
          </a:p>
        </p:txBody>
      </p:sp>
      <p:sp>
        <p:nvSpPr>
          <p:cNvPr id="3" name="Text Placeholder 2"/>
          <p:cNvSpPr>
            <a:spLocks noGrp="1"/>
          </p:cNvSpPr>
          <p:nvPr>
            <p:ph type="body" sz="quarter" idx="10"/>
          </p:nvPr>
        </p:nvSpPr>
        <p:spPr/>
        <p:txBody>
          <a:bodyPr/>
          <a:lstStyle/>
          <a:p>
            <a:r>
              <a:rPr lang="it-IT" dirty="0" smtClean="0"/>
              <a:t>Elisabetta Ronchieri, INFN CNAF</a:t>
            </a:r>
            <a:endParaRPr lang="en-US" dirty="0"/>
          </a:p>
        </p:txBody>
      </p:sp>
      <p:sp>
        <p:nvSpPr>
          <p:cNvPr id="4" name="Content Placeholder 3"/>
          <p:cNvSpPr>
            <a:spLocks noGrp="1"/>
          </p:cNvSpPr>
          <p:nvPr>
            <p:ph sz="quarter" idx="11"/>
          </p:nvPr>
        </p:nvSpPr>
        <p:spPr/>
        <p:txBody>
          <a:bodyPr/>
          <a:lstStyle/>
          <a:p>
            <a:r>
              <a:rPr lang="it-IT" dirty="0" smtClean="0"/>
              <a:t>Praga, 18 September 2012</a:t>
            </a:r>
            <a:endParaRPr lang="en-US" dirty="0"/>
          </a:p>
        </p:txBody>
      </p:sp>
    </p:spTree>
    <p:extLst>
      <p:ext uri="{BB962C8B-B14F-4D97-AF65-F5344CB8AC3E}">
        <p14:creationId xmlns:p14="http://schemas.microsoft.com/office/powerpoint/2010/main" val="1367930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04F07746-C39A-453F-B181-03C838658472}"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10</a:t>
            </a:fld>
            <a:endParaRPr lang="de-DE" dirty="0"/>
          </a:p>
        </p:txBody>
      </p:sp>
      <p:sp>
        <p:nvSpPr>
          <p:cNvPr id="13" name="Content Placeholder 1"/>
          <p:cNvSpPr txBox="1">
            <a:spLocks/>
          </p:cNvSpPr>
          <p:nvPr/>
        </p:nvSpPr>
        <p:spPr>
          <a:xfrm>
            <a:off x="3841899" y="2844031"/>
            <a:ext cx="2401739"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400" b="1" dirty="0" smtClean="0">
                <a:solidFill>
                  <a:srgbClr val="C00000"/>
                </a:solidFill>
              </a:rPr>
              <a:t>NAMESERVER: </a:t>
            </a:r>
          </a:p>
          <a:p>
            <a:pPr lvl="1"/>
            <a:r>
              <a:rPr lang="it-IT" sz="1000" b="1" dirty="0" smtClean="0">
                <a:solidFill>
                  <a:srgbClr val="C00000"/>
                </a:solidFill>
              </a:rPr>
              <a:t>is a sort of catalogue</a:t>
            </a:r>
          </a:p>
          <a:p>
            <a:pPr lvl="1"/>
            <a:r>
              <a:rPr lang="it-IT" sz="1000" b="1" dirty="0" smtClean="0">
                <a:solidFill>
                  <a:srgbClr val="C00000"/>
                </a:solidFill>
              </a:rPr>
              <a:t>keeps traces of all the VMs running</a:t>
            </a:r>
          </a:p>
          <a:p>
            <a:pPr lvl="1"/>
            <a:r>
              <a:rPr lang="it-IT" sz="1000" b="1" dirty="0" smtClean="0">
                <a:solidFill>
                  <a:srgbClr val="C00000"/>
                </a:solidFill>
              </a:rPr>
              <a:t>provides the BAIT and HYPERVISOR configurations</a:t>
            </a:r>
            <a:endParaRPr lang="it-IT" sz="1000" b="1" dirty="0">
              <a:solidFill>
                <a:srgbClr val="C00000"/>
              </a:solidFill>
            </a:endParaRPr>
          </a:p>
          <a:p>
            <a:pPr lvl="1"/>
            <a:r>
              <a:rPr lang="it-IT" sz="1000" b="1" dirty="0" smtClean="0">
                <a:solidFill>
                  <a:srgbClr val="C00000"/>
                </a:solidFill>
              </a:rPr>
              <a:t>delivers the hostnames specified in the given batch system </a:t>
            </a:r>
            <a:endParaRPr lang="en-US" sz="1400" b="1" dirty="0">
              <a:solidFill>
                <a:srgbClr val="C00000"/>
              </a:solidFill>
            </a:endParaRPr>
          </a:p>
        </p:txBody>
      </p:sp>
    </p:spTree>
    <p:extLst>
      <p:ext uri="{BB962C8B-B14F-4D97-AF65-F5344CB8AC3E}">
        <p14:creationId xmlns:p14="http://schemas.microsoft.com/office/powerpoint/2010/main" val="3053726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37789E16-92AA-40B7-8CA3-DDCF9373CEC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11</a:t>
            </a:fld>
            <a:endParaRPr lang="de-DE" dirty="0"/>
          </a:p>
        </p:txBody>
      </p:sp>
      <p:sp>
        <p:nvSpPr>
          <p:cNvPr id="14" name="Content Placeholder 1"/>
          <p:cNvSpPr txBox="1">
            <a:spLocks/>
          </p:cNvSpPr>
          <p:nvPr/>
        </p:nvSpPr>
        <p:spPr>
          <a:xfrm>
            <a:off x="3841899" y="2727817"/>
            <a:ext cx="2401739"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400" b="1" dirty="0" smtClean="0">
                <a:solidFill>
                  <a:srgbClr val="00B050"/>
                </a:solidFill>
              </a:rPr>
              <a:t>MANAGER:</a:t>
            </a:r>
          </a:p>
          <a:p>
            <a:pPr lvl="1"/>
            <a:r>
              <a:rPr lang="it-IT" sz="1000" b="1" dirty="0" smtClean="0">
                <a:solidFill>
                  <a:srgbClr val="00B050"/>
                </a:solidFill>
              </a:rPr>
              <a:t>is a CLI</a:t>
            </a:r>
          </a:p>
          <a:p>
            <a:pPr lvl="1"/>
            <a:r>
              <a:rPr lang="it-IT" sz="1000" b="1" dirty="0" smtClean="0">
                <a:solidFill>
                  <a:srgbClr val="00B050"/>
                </a:solidFill>
              </a:rPr>
              <a:t>configures the repository of the VMs</a:t>
            </a:r>
          </a:p>
          <a:p>
            <a:pPr lvl="1"/>
            <a:r>
              <a:rPr lang="it-IT" sz="1000" b="1" dirty="0" smtClean="0">
                <a:solidFill>
                  <a:srgbClr val="00B050"/>
                </a:solidFill>
              </a:rPr>
              <a:t>provides a set of options to handle VM, VLANs, hostnames, bait, and hypervisor</a:t>
            </a:r>
            <a:endParaRPr lang="en-US" sz="1000" b="1" dirty="0">
              <a:solidFill>
                <a:srgbClr val="00B050"/>
              </a:solidFill>
            </a:endParaRPr>
          </a:p>
        </p:txBody>
      </p:sp>
    </p:spTree>
    <p:extLst>
      <p:ext uri="{BB962C8B-B14F-4D97-AF65-F5344CB8AC3E}">
        <p14:creationId xmlns:p14="http://schemas.microsoft.com/office/powerpoint/2010/main" val="510869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1600" dirty="0" smtClean="0"/>
              <a:t>What</a:t>
            </a:r>
          </a:p>
          <a:p>
            <a:pPr lvl="1"/>
            <a:r>
              <a:rPr lang="it-IT" sz="1400" dirty="0" smtClean="0"/>
              <a:t>A WNoDeS configuration option allowing the use of physical resources as both traditional batch nodes and as hypervisors for the instantiation of virtual machines – on the same hardware, at the same time</a:t>
            </a:r>
          </a:p>
          <a:p>
            <a:pPr lvl="1"/>
            <a:r>
              <a:rPr lang="it-IT" sz="1400" dirty="0" smtClean="0"/>
              <a:t>VMs can be used to also run batch jobs or to provide cloud services</a:t>
            </a:r>
          </a:p>
          <a:p>
            <a:r>
              <a:rPr lang="it-IT" sz="1600" dirty="0" smtClean="0"/>
              <a:t>Why</a:t>
            </a:r>
          </a:p>
          <a:p>
            <a:pPr lvl="1"/>
            <a:r>
              <a:rPr lang="it-IT" sz="1400" dirty="0" smtClean="0"/>
              <a:t>Some tasks are not suitable to be executed on virtual nodes – for example, jobs requiring GPGPU resources, or jobs with high I&amp;O requiremnts: run them on physical nodes</a:t>
            </a:r>
          </a:p>
          <a:p>
            <a:pPr lvl="1"/>
            <a:r>
              <a:rPr lang="it-IT" sz="1400" dirty="0" smtClean="0"/>
              <a:t>On the same physical nodes, one can also offer virtualized services for those users requiring them&gt; no need to set aside nodes for virtualized services</a:t>
            </a:r>
          </a:p>
          <a:p>
            <a:r>
              <a:rPr lang="it-IT" sz="1600" dirty="0" smtClean="0"/>
              <a:t>Where </a:t>
            </a:r>
          </a:p>
          <a:p>
            <a:pPr lvl="1"/>
            <a:r>
              <a:rPr lang="it-IT" sz="1400" dirty="0" smtClean="0"/>
              <a:t>Mixed mode is included in the WNoDeS version released with EMI2 and can be administratively turned on or off</a:t>
            </a:r>
          </a:p>
          <a:p>
            <a:endParaRPr lang="it-IT" dirty="0"/>
          </a:p>
          <a:p>
            <a:endParaRPr lang="it-IT" dirty="0" smtClean="0"/>
          </a:p>
          <a:p>
            <a:endParaRPr lang="it-IT" dirty="0" smtClean="0"/>
          </a:p>
        </p:txBody>
      </p:sp>
      <p:sp>
        <p:nvSpPr>
          <p:cNvPr id="3" name="Title 2"/>
          <p:cNvSpPr>
            <a:spLocks noGrp="1"/>
          </p:cNvSpPr>
          <p:nvPr>
            <p:ph type="title"/>
          </p:nvPr>
        </p:nvSpPr>
        <p:spPr/>
        <p:txBody>
          <a:bodyPr/>
          <a:lstStyle/>
          <a:p>
            <a:r>
              <a:rPr lang="it-IT" dirty="0" smtClean="0"/>
              <a:t>Mixed Mode Feature</a:t>
            </a:r>
            <a:endParaRPr lang="en-US" dirty="0"/>
          </a:p>
        </p:txBody>
      </p:sp>
      <p:sp>
        <p:nvSpPr>
          <p:cNvPr id="4" name="Date Placeholder 3"/>
          <p:cNvSpPr>
            <a:spLocks noGrp="1"/>
          </p:cNvSpPr>
          <p:nvPr>
            <p:ph type="dt" sz="half" idx="10"/>
          </p:nvPr>
        </p:nvSpPr>
        <p:spPr/>
        <p:txBody>
          <a:bodyPr/>
          <a:lstStyle/>
          <a:p>
            <a:fld id="{76C1DE0F-9FFA-4C6F-82E1-66B6DE5DF5C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12</a:t>
            </a:fld>
            <a:endParaRPr lang="de-DE" dirty="0"/>
          </a:p>
        </p:txBody>
      </p:sp>
    </p:spTree>
    <p:extLst>
      <p:ext uri="{BB962C8B-B14F-4D97-AF65-F5344CB8AC3E}">
        <p14:creationId xmlns:p14="http://schemas.microsoft.com/office/powerpoint/2010/main" val="242475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300" y="1364450"/>
            <a:ext cx="5689600" cy="2147900"/>
          </a:xfrm>
        </p:spPr>
      </p:pic>
      <p:sp>
        <p:nvSpPr>
          <p:cNvPr id="3" name="Title 2"/>
          <p:cNvSpPr>
            <a:spLocks noGrp="1"/>
          </p:cNvSpPr>
          <p:nvPr>
            <p:ph type="title"/>
          </p:nvPr>
        </p:nvSpPr>
        <p:spPr/>
        <p:txBody>
          <a:bodyPr/>
          <a:lstStyle/>
          <a:p>
            <a:r>
              <a:rPr lang="it-IT" dirty="0" smtClean="0"/>
              <a:t>Mixed Mode Off</a:t>
            </a:r>
            <a:endParaRPr lang="en-US" dirty="0"/>
          </a:p>
        </p:txBody>
      </p:sp>
      <p:sp>
        <p:nvSpPr>
          <p:cNvPr id="4" name="Date Placeholder 3"/>
          <p:cNvSpPr>
            <a:spLocks noGrp="1"/>
          </p:cNvSpPr>
          <p:nvPr>
            <p:ph type="dt" sz="half" idx="10"/>
          </p:nvPr>
        </p:nvSpPr>
        <p:spPr/>
        <p:txBody>
          <a:bodyPr/>
          <a:lstStyle/>
          <a:p>
            <a:fld id="{F6CD693F-254D-4285-86ED-C6738890C97E}"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13</a:t>
            </a:fld>
            <a:endParaRPr lang="de-DE" dirty="0"/>
          </a:p>
        </p:txBody>
      </p:sp>
      <p:sp>
        <p:nvSpPr>
          <p:cNvPr id="8" name="Content Placeholder 1"/>
          <p:cNvSpPr txBox="1">
            <a:spLocks/>
          </p:cNvSpPr>
          <p:nvPr/>
        </p:nvSpPr>
        <p:spPr>
          <a:xfrm>
            <a:off x="241499" y="611783"/>
            <a:ext cx="5688632"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2000" dirty="0" smtClean="0">
                <a:solidFill>
                  <a:schemeClr val="tx1"/>
                </a:solidFill>
              </a:rPr>
              <a:t>Out of the scope of this training</a:t>
            </a:r>
            <a:endParaRPr lang="en-US" sz="2000" dirty="0">
              <a:solidFill>
                <a:schemeClr val="tx1"/>
              </a:solidFill>
            </a:endParaRPr>
          </a:p>
        </p:txBody>
      </p:sp>
    </p:spTree>
    <p:extLst>
      <p:ext uri="{BB962C8B-B14F-4D97-AF65-F5344CB8AC3E}">
        <p14:creationId xmlns:p14="http://schemas.microsoft.com/office/powerpoint/2010/main" val="35734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300" y="900920"/>
            <a:ext cx="5689600" cy="3074961"/>
          </a:xfrm>
        </p:spPr>
      </p:pic>
      <p:sp>
        <p:nvSpPr>
          <p:cNvPr id="3" name="Title 2"/>
          <p:cNvSpPr>
            <a:spLocks noGrp="1"/>
          </p:cNvSpPr>
          <p:nvPr>
            <p:ph type="title"/>
          </p:nvPr>
        </p:nvSpPr>
        <p:spPr/>
        <p:txBody>
          <a:bodyPr/>
          <a:lstStyle/>
          <a:p>
            <a:r>
              <a:rPr lang="it-IT" dirty="0" smtClean="0"/>
              <a:t>Mixed Mode On</a:t>
            </a:r>
            <a:endParaRPr lang="en-US" dirty="0"/>
          </a:p>
        </p:txBody>
      </p:sp>
      <p:sp>
        <p:nvSpPr>
          <p:cNvPr id="4" name="Date Placeholder 3"/>
          <p:cNvSpPr>
            <a:spLocks noGrp="1"/>
          </p:cNvSpPr>
          <p:nvPr>
            <p:ph type="dt" sz="half" idx="10"/>
          </p:nvPr>
        </p:nvSpPr>
        <p:spPr/>
        <p:txBody>
          <a:bodyPr/>
          <a:lstStyle/>
          <a:p>
            <a:fld id="{B0C55F95-29BA-40D2-ACCB-E2A31B781A05}"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14</a:t>
            </a:fld>
            <a:endParaRPr lang="de-DE"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8338" y="849465"/>
            <a:ext cx="1025770" cy="1526228"/>
          </a:xfrm>
          <a:prstGeom prst="rect">
            <a:avLst/>
          </a:prstGeom>
        </p:spPr>
      </p:pic>
    </p:spTree>
    <p:extLst>
      <p:ext uri="{BB962C8B-B14F-4D97-AF65-F5344CB8AC3E}">
        <p14:creationId xmlns:p14="http://schemas.microsoft.com/office/powerpoint/2010/main" val="3519913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86532863"/>
              </p:ext>
            </p:extLst>
          </p:nvPr>
        </p:nvGraphicFramePr>
        <p:xfrm>
          <a:off x="313507" y="601831"/>
          <a:ext cx="2520479" cy="3322320"/>
        </p:xfrm>
        <a:graphic>
          <a:graphicData uri="http://schemas.openxmlformats.org/drawingml/2006/table">
            <a:tbl>
              <a:tblPr firstRow="1" bandRow="1">
                <a:tableStyleId>{5C22544A-7EE6-4342-B048-85BDC9FD1C3A}</a:tableStyleId>
              </a:tblPr>
              <a:tblGrid>
                <a:gridCol w="2520479"/>
              </a:tblGrid>
              <a:tr h="225976">
                <a:tc>
                  <a:txBody>
                    <a:bodyPr/>
                    <a:lstStyle/>
                    <a:p>
                      <a:r>
                        <a:rPr lang="it-IT" sz="1400" dirty="0" smtClean="0"/>
                        <a:t>Pros</a:t>
                      </a:r>
                      <a:endParaRPr lang="en-US" sz="1400" dirty="0"/>
                    </a:p>
                  </a:txBody>
                  <a:tcPr/>
                </a:tc>
              </a:tr>
              <a:tr h="370840">
                <a:tc>
                  <a:txBody>
                    <a:bodyPr/>
                    <a:lstStyle/>
                    <a:p>
                      <a:pPr marL="0" marR="0" lvl="1" indent="0" algn="l" defTabSz="45304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ea typeface="ＭＳ Ｐゴシック" pitchFamily="1" charset="-128"/>
                        </a:rPr>
                        <a:t>Progressively install WNoDeS</a:t>
                      </a:r>
                      <a:r>
                        <a:rPr lang="en-US" sz="1200" dirty="0" smtClean="0">
                          <a:ea typeface="ＭＳ Ｐゴシック" pitchFamily="1" charset="-128"/>
                        </a:rPr>
                        <a:t> in a farm without first having to decide which nodes will support virtualization and which not.</a:t>
                      </a:r>
                    </a:p>
                  </a:txBody>
                  <a:tcPr/>
                </a:tc>
              </a:tr>
              <a:tr h="370840">
                <a:tc>
                  <a:txBody>
                    <a:bodyPr/>
                    <a:lstStyle/>
                    <a:p>
                      <a:pPr marL="0" marR="0" lvl="1" indent="0" algn="l" defTabSz="45304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1" charset="-128"/>
                        </a:rPr>
                        <a:t>Add support e.g. for </a:t>
                      </a:r>
                      <a:r>
                        <a:rPr lang="en-US" sz="1200" dirty="0" smtClean="0">
                          <a:solidFill>
                            <a:srgbClr val="0000FF"/>
                          </a:solidFill>
                          <a:ea typeface="ＭＳ Ｐゴシック" pitchFamily="1" charset="-128"/>
                        </a:rPr>
                        <a:t>Cloud computing, interactive usage on custom VMs etc. in a traditional farm.</a:t>
                      </a:r>
                    </a:p>
                  </a:txBody>
                  <a:tcPr/>
                </a:tc>
              </a:tr>
              <a:tr h="370840">
                <a:tc>
                  <a:txBody>
                    <a:bodyPr/>
                    <a:lstStyle/>
                    <a:p>
                      <a:pPr marL="0" marR="0" lvl="1" indent="0" algn="l" defTabSz="453040" rtl="0" eaLnBrk="1" fontAlgn="auto" latinLnBrk="0" hangingPunct="1">
                        <a:lnSpc>
                          <a:spcPct val="100000"/>
                        </a:lnSpc>
                        <a:spcBef>
                          <a:spcPts val="0"/>
                        </a:spcBef>
                        <a:spcAft>
                          <a:spcPts val="0"/>
                        </a:spcAft>
                        <a:buClrTx/>
                        <a:buSzTx/>
                        <a:buFontTx/>
                        <a:buNone/>
                        <a:tabLst/>
                        <a:defRPr/>
                      </a:pPr>
                      <a:r>
                        <a:rPr lang="en-US" sz="1200" dirty="0" smtClean="0">
                          <a:solidFill>
                            <a:srgbClr val="0000FF"/>
                          </a:solidFill>
                          <a:ea typeface="ＭＳ Ｐゴシック" pitchFamily="1" charset="-128"/>
                        </a:rPr>
                        <a:t>Direct jobs to VMs or to real hardware using LRMS policies</a:t>
                      </a:r>
                      <a:r>
                        <a:rPr lang="en-US" sz="1200" dirty="0" smtClean="0">
                          <a:ea typeface="ＭＳ Ｐゴシック" pitchFamily="1" charset="-128"/>
                        </a:rPr>
                        <a:t> and a simple pre-exec/prologue script (a template is supplied with the WNoDeS distribution). One can differentiate real vs. virtual requests/jobs e.g. based on queues, users, requirements, Grid VOs, etc.</a:t>
                      </a:r>
                    </a:p>
                  </a:txBody>
                  <a:tcPr/>
                </a:tc>
              </a:tr>
            </a:tbl>
          </a:graphicData>
        </a:graphic>
      </p:graphicFrame>
      <p:sp>
        <p:nvSpPr>
          <p:cNvPr id="3" name="Title 2"/>
          <p:cNvSpPr>
            <a:spLocks noGrp="1"/>
          </p:cNvSpPr>
          <p:nvPr>
            <p:ph type="title"/>
          </p:nvPr>
        </p:nvSpPr>
        <p:spPr/>
        <p:txBody>
          <a:bodyPr/>
          <a:lstStyle/>
          <a:p>
            <a:r>
              <a:rPr lang="it-IT" dirty="0"/>
              <a:t>Mixed </a:t>
            </a:r>
            <a:r>
              <a:rPr lang="it-IT" dirty="0" smtClean="0"/>
              <a:t>Mode</a:t>
            </a:r>
            <a:endParaRPr lang="en-US" dirty="0"/>
          </a:p>
        </p:txBody>
      </p:sp>
      <p:sp>
        <p:nvSpPr>
          <p:cNvPr id="4" name="Date Placeholder 3"/>
          <p:cNvSpPr>
            <a:spLocks noGrp="1"/>
          </p:cNvSpPr>
          <p:nvPr>
            <p:ph type="dt" sz="half" idx="10"/>
          </p:nvPr>
        </p:nvSpPr>
        <p:spPr/>
        <p:txBody>
          <a:bodyPr/>
          <a:lstStyle/>
          <a:p>
            <a:fld id="{549BE54C-6154-492A-89C4-AD0477E22AF0}"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15</a:t>
            </a:fld>
            <a:endParaRPr lang="de-DE" dirty="0"/>
          </a:p>
        </p:txBody>
      </p:sp>
      <p:graphicFrame>
        <p:nvGraphicFramePr>
          <p:cNvPr id="8" name="Content Placeholder 6"/>
          <p:cNvGraphicFramePr>
            <a:graphicFrameLocks/>
          </p:cNvGraphicFramePr>
          <p:nvPr>
            <p:extLst>
              <p:ext uri="{D42A27DB-BD31-4B8C-83A1-F6EECF244321}">
                <p14:modId xmlns:p14="http://schemas.microsoft.com/office/powerpoint/2010/main" val="2672477543"/>
              </p:ext>
            </p:extLst>
          </p:nvPr>
        </p:nvGraphicFramePr>
        <p:xfrm>
          <a:off x="2977803" y="576680"/>
          <a:ext cx="2952328" cy="3596640"/>
        </p:xfrm>
        <a:graphic>
          <a:graphicData uri="http://schemas.openxmlformats.org/drawingml/2006/table">
            <a:tbl>
              <a:tblPr firstRow="1" bandRow="1">
                <a:tableStyleId>{5C22544A-7EE6-4342-B048-85BDC9FD1C3A}</a:tableStyleId>
              </a:tblPr>
              <a:tblGrid>
                <a:gridCol w="2952328"/>
              </a:tblGrid>
              <a:tr h="299014">
                <a:tc>
                  <a:txBody>
                    <a:bodyPr/>
                    <a:lstStyle/>
                    <a:p>
                      <a:r>
                        <a:rPr lang="it-IT" sz="1400" dirty="0" smtClean="0"/>
                        <a:t>Cons</a:t>
                      </a:r>
                      <a:endParaRPr lang="en-US" sz="1400" dirty="0"/>
                    </a:p>
                  </a:txBody>
                  <a:tcPr/>
                </a:tc>
              </a:tr>
              <a:tr h="1166156">
                <a:tc>
                  <a:txBody>
                    <a:bodyPr/>
                    <a:lstStyle/>
                    <a:p>
                      <a:pPr marL="0" marR="0" lvl="1" indent="0" algn="l" defTabSz="45304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1" charset="-128"/>
                        </a:rPr>
                        <a:t>In a purely virtual farm set up, physical systems are only used as hypervisors, so they can be put e.g. in private address space. With mixed mode, they can also be used (like in a traditional farm) to run jobs and may need public access.</a:t>
                      </a:r>
                    </a:p>
                  </a:txBody>
                  <a:tcPr/>
                </a:tc>
              </a:tr>
              <a:tr h="2098324">
                <a:tc>
                  <a:txBody>
                    <a:bodyPr/>
                    <a:lstStyle/>
                    <a:p>
                      <a:pPr marL="0" marR="0" lvl="1" indent="0" algn="l" defTabSz="45304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1" charset="-128"/>
                        </a:rPr>
                        <a:t>With mixed mode, a physical system is part of the LRMS cluster and may use up LRMS licenses proportionally to the number of its cores. If the same physical system is then also used to create VMs that become part of the LRMS cluster (e.g. to run batch or grid jobs), these VMs will also use up LRMS licenses and t</a:t>
                      </a:r>
                      <a:r>
                        <a:rPr lang="en-US" sz="1200" dirty="0" smtClean="0">
                          <a:ea typeface="ＭＳ Ｐゴシック" pitchFamily="1" charset="-128"/>
                          <a:sym typeface="Wingdings" pitchFamily="1" charset="2"/>
                        </a:rPr>
                        <a:t>he total number of LRMS licenses used by a physical system may be O(2*cores). This can be a problem with some sites using commercial LRMS.</a:t>
                      </a:r>
                      <a:endParaRPr lang="en-US" sz="1200" dirty="0" smtClean="0">
                        <a:ea typeface="ＭＳ Ｐゴシック" pitchFamily="1" charset="-128"/>
                      </a:endParaRPr>
                    </a:p>
                  </a:txBody>
                  <a:tcPr/>
                </a:tc>
              </a:tr>
            </a:tbl>
          </a:graphicData>
        </a:graphic>
      </p:graphicFrame>
    </p:spTree>
    <p:extLst>
      <p:ext uri="{BB962C8B-B14F-4D97-AF65-F5344CB8AC3E}">
        <p14:creationId xmlns:p14="http://schemas.microsoft.com/office/powerpoint/2010/main" val="3967376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pPr marL="0" indent="0">
              <a:buNone/>
            </a:pPr>
            <a:r>
              <a:rPr lang="it-IT" dirty="0" smtClean="0"/>
              <a:t>Deployment</a:t>
            </a:r>
            <a:endParaRPr lang="en-US" dirty="0"/>
          </a:p>
        </p:txBody>
      </p:sp>
      <p:sp>
        <p:nvSpPr>
          <p:cNvPr id="4" name="Date Placeholder 3"/>
          <p:cNvSpPr>
            <a:spLocks noGrp="1"/>
          </p:cNvSpPr>
          <p:nvPr>
            <p:ph type="dt" sz="half" idx="10"/>
          </p:nvPr>
        </p:nvSpPr>
        <p:spPr/>
        <p:txBody>
          <a:bodyPr/>
          <a:lstStyle/>
          <a:p>
            <a:fld id="{A5668B18-0203-4983-9530-00E6B671FD43}"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16</a:t>
            </a:fld>
            <a:endParaRPr lang="de-DE" dirty="0"/>
          </a:p>
        </p:txBody>
      </p:sp>
    </p:spTree>
    <p:extLst>
      <p:ext uri="{BB962C8B-B14F-4D97-AF65-F5344CB8AC3E}">
        <p14:creationId xmlns:p14="http://schemas.microsoft.com/office/powerpoint/2010/main" val="309478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8986" y="539775"/>
            <a:ext cx="5373114" cy="3384376"/>
          </a:xfrm>
        </p:spPr>
      </p:pic>
      <p:sp>
        <p:nvSpPr>
          <p:cNvPr id="3" name="Title 2"/>
          <p:cNvSpPr>
            <a:spLocks noGrp="1"/>
          </p:cNvSpPr>
          <p:nvPr>
            <p:ph type="title"/>
          </p:nvPr>
        </p:nvSpPr>
        <p:spPr/>
        <p:txBody>
          <a:bodyPr/>
          <a:lstStyle/>
          <a:p>
            <a:r>
              <a:rPr lang="it-IT" dirty="0" smtClean="0"/>
              <a:t>Testbed Description	</a:t>
            </a:r>
            <a:endParaRPr lang="en-US" dirty="0"/>
          </a:p>
        </p:txBody>
      </p:sp>
      <p:sp>
        <p:nvSpPr>
          <p:cNvPr id="4" name="Date Placeholder 3"/>
          <p:cNvSpPr>
            <a:spLocks noGrp="1"/>
          </p:cNvSpPr>
          <p:nvPr>
            <p:ph type="dt" sz="half" idx="10"/>
          </p:nvPr>
        </p:nvSpPr>
        <p:spPr/>
        <p:txBody>
          <a:bodyPr/>
          <a:lstStyle/>
          <a:p>
            <a:fld id="{A749F8A4-F783-4793-B1C6-44F7975E4DAC}"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17</a:t>
            </a:fld>
            <a:endParaRPr lang="de-DE" dirty="0"/>
          </a:p>
        </p:txBody>
      </p:sp>
      <p:sp>
        <p:nvSpPr>
          <p:cNvPr id="8" name="Content Placeholder 1"/>
          <p:cNvSpPr txBox="1">
            <a:spLocks/>
          </p:cNvSpPr>
          <p:nvPr/>
        </p:nvSpPr>
        <p:spPr>
          <a:xfrm>
            <a:off x="4049689" y="1793200"/>
            <a:ext cx="1952451" cy="50405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100" b="1" dirty="0" smtClean="0">
                <a:solidFill>
                  <a:srgbClr val="002060"/>
                </a:solidFill>
              </a:rPr>
              <a:t>Torque: 2.5.7; Maui: 3.3.4</a:t>
            </a:r>
          </a:p>
          <a:p>
            <a:r>
              <a:rPr lang="it-IT" sz="1100" b="1" dirty="0" smtClean="0">
                <a:solidFill>
                  <a:srgbClr val="002060"/>
                </a:solidFill>
              </a:rPr>
              <a:t>OS: sl6; Arch: x86_64</a:t>
            </a:r>
            <a:endParaRPr lang="en-US" sz="1100" b="1" dirty="0">
              <a:solidFill>
                <a:srgbClr val="002060"/>
              </a:solidFill>
            </a:endParaRPr>
          </a:p>
        </p:txBody>
      </p:sp>
      <p:sp>
        <p:nvSpPr>
          <p:cNvPr id="9" name="Content Placeholder 1"/>
          <p:cNvSpPr txBox="1">
            <a:spLocks/>
          </p:cNvSpPr>
          <p:nvPr/>
        </p:nvSpPr>
        <p:spPr>
          <a:xfrm>
            <a:off x="241499" y="1835919"/>
            <a:ext cx="3024336" cy="50405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100" b="1" dirty="0" smtClean="0">
                <a:solidFill>
                  <a:srgbClr val="002060"/>
                </a:solidFill>
              </a:rPr>
              <a:t>NAMESERVER: 2.0.4-1; MANAGER: 2.0.3-3</a:t>
            </a:r>
          </a:p>
          <a:p>
            <a:r>
              <a:rPr lang="it-IT" sz="1100" b="1" dirty="0" smtClean="0">
                <a:solidFill>
                  <a:srgbClr val="002060"/>
                </a:solidFill>
              </a:rPr>
              <a:t>OS: sl6; Arch: x86_64</a:t>
            </a:r>
            <a:endParaRPr lang="en-US" sz="1100" b="1" dirty="0">
              <a:solidFill>
                <a:srgbClr val="002060"/>
              </a:solidFill>
            </a:endParaRPr>
          </a:p>
        </p:txBody>
      </p:sp>
      <p:sp>
        <p:nvSpPr>
          <p:cNvPr id="10" name="Content Placeholder 1"/>
          <p:cNvSpPr txBox="1">
            <a:spLocks/>
          </p:cNvSpPr>
          <p:nvPr/>
        </p:nvSpPr>
        <p:spPr>
          <a:xfrm>
            <a:off x="241498" y="3737416"/>
            <a:ext cx="4680521" cy="50405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100" b="1" dirty="0" smtClean="0">
                <a:solidFill>
                  <a:srgbClr val="002060"/>
                </a:solidFill>
              </a:rPr>
              <a:t>BAIT: 2.0.6-1; HYPERVISOR: 2.0.4-3; SITE-SPECIFIC: 2.0.1-1; Torque: 2.5.7</a:t>
            </a:r>
          </a:p>
          <a:p>
            <a:r>
              <a:rPr lang="it-IT" sz="1100" b="1" dirty="0" smtClean="0">
                <a:solidFill>
                  <a:srgbClr val="002060"/>
                </a:solidFill>
              </a:rPr>
              <a:t>OS: sl5; Arch: x86_64</a:t>
            </a:r>
          </a:p>
          <a:p>
            <a:r>
              <a:rPr lang="it-IT" sz="1100" b="1" dirty="0">
                <a:solidFill>
                  <a:srgbClr val="002060"/>
                </a:solidFill>
              </a:rPr>
              <a:t>VM Hostnames: test-vwn</a:t>
            </a:r>
            <a:r>
              <a:rPr lang="en-US" sz="1100" b="1" dirty="0">
                <a:solidFill>
                  <a:srgbClr val="002060"/>
                </a:solidFill>
              </a:rPr>
              <a:t>{</a:t>
            </a:r>
            <a:r>
              <a:rPr lang="it-IT" sz="1100" b="1" dirty="0">
                <a:solidFill>
                  <a:srgbClr val="002060"/>
                </a:solidFill>
              </a:rPr>
              <a:t>01, 02, 03, 04, 05, 06}</a:t>
            </a:r>
            <a:endParaRPr lang="en-US" sz="1100" b="1" dirty="0">
              <a:solidFill>
                <a:srgbClr val="002060"/>
              </a:solidFill>
            </a:endParaRPr>
          </a:p>
          <a:p>
            <a:endParaRPr lang="en-US" sz="1100" b="1" dirty="0">
              <a:solidFill>
                <a:srgbClr val="002060"/>
              </a:solidFill>
            </a:endParaRPr>
          </a:p>
        </p:txBody>
      </p:sp>
      <p:sp>
        <p:nvSpPr>
          <p:cNvPr id="11" name="Content Placeholder 1"/>
          <p:cNvSpPr txBox="1">
            <a:spLocks/>
          </p:cNvSpPr>
          <p:nvPr/>
        </p:nvSpPr>
        <p:spPr>
          <a:xfrm>
            <a:off x="313506" y="683791"/>
            <a:ext cx="5688633" cy="28803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b="1" dirty="0" smtClean="0">
                <a:solidFill>
                  <a:srgbClr val="002060"/>
                </a:solidFill>
              </a:rPr>
              <a:t>WNoDeS: 2.0.2-1 </a:t>
            </a:r>
            <a:r>
              <a:rPr lang="it-IT" sz="1200" b="1" dirty="0" smtClean="0">
                <a:solidFill>
                  <a:srgbClr val="FF0000"/>
                </a:solidFill>
              </a:rPr>
              <a:t>(EMI2 Update 3)</a:t>
            </a:r>
            <a:r>
              <a:rPr lang="it-IT" sz="1200" b="1" dirty="0" smtClean="0">
                <a:solidFill>
                  <a:srgbClr val="002060"/>
                </a:solidFill>
              </a:rPr>
              <a:t>; Mixed Mode On; Very few resources</a:t>
            </a:r>
            <a:endParaRPr lang="en-US" sz="1200" b="1" dirty="0">
              <a:solidFill>
                <a:srgbClr val="002060"/>
              </a:solidFill>
            </a:endParaRPr>
          </a:p>
        </p:txBody>
      </p:sp>
      <p:sp>
        <p:nvSpPr>
          <p:cNvPr id="13" name="Content Placeholder 1"/>
          <p:cNvSpPr txBox="1">
            <a:spLocks/>
          </p:cNvSpPr>
          <p:nvPr/>
        </p:nvSpPr>
        <p:spPr>
          <a:xfrm>
            <a:off x="4201939" y="3924151"/>
            <a:ext cx="1944216" cy="50405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en-US" sz="1100" b="1" dirty="0" smtClean="0">
                <a:solidFill>
                  <a:srgbClr val="002060"/>
                </a:solidFill>
              </a:rPr>
              <a:t>Image Type: raw, qcow2, …</a:t>
            </a:r>
          </a:p>
          <a:p>
            <a:r>
              <a:rPr lang="en-US" sz="1100" b="1" dirty="0" smtClean="0">
                <a:solidFill>
                  <a:srgbClr val="002060"/>
                </a:solidFill>
              </a:rPr>
              <a:t>OS: sl6, sl5, ubuntu, debian</a:t>
            </a:r>
            <a:endParaRPr lang="it-IT" sz="1100" b="1" dirty="0" smtClean="0">
              <a:solidFill>
                <a:srgbClr val="002060"/>
              </a:solidFill>
            </a:endParaRPr>
          </a:p>
        </p:txBody>
      </p:sp>
      <p:sp>
        <p:nvSpPr>
          <p:cNvPr id="14" name="TextBox 13"/>
          <p:cNvSpPr txBox="1"/>
          <p:nvPr/>
        </p:nvSpPr>
        <p:spPr>
          <a:xfrm>
            <a:off x="1825675" y="3204071"/>
            <a:ext cx="792088" cy="276999"/>
          </a:xfrm>
          <a:prstGeom prst="rect">
            <a:avLst/>
          </a:prstGeom>
          <a:noFill/>
        </p:spPr>
        <p:txBody>
          <a:bodyPr wrap="square" rtlCol="0">
            <a:spAutoFit/>
          </a:bodyPr>
          <a:lstStyle/>
          <a:p>
            <a:r>
              <a:rPr lang="en-US" sz="1200" b="1" dirty="0" smtClean="0"/>
              <a:t>KVM</a:t>
            </a:r>
            <a:endParaRPr lang="en-US" b="1" dirty="0"/>
          </a:p>
        </p:txBody>
      </p:sp>
    </p:spTree>
    <p:extLst>
      <p:ext uri="{BB962C8B-B14F-4D97-AF65-F5344CB8AC3E}">
        <p14:creationId xmlns:p14="http://schemas.microsoft.com/office/powerpoint/2010/main" val="519326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pPr marL="0" indent="0">
              <a:buNone/>
            </a:pPr>
            <a:r>
              <a:rPr lang="it-IT" dirty="0" smtClean="0"/>
              <a:t>Installation</a:t>
            </a:r>
            <a:endParaRPr lang="en-US" dirty="0"/>
          </a:p>
        </p:txBody>
      </p:sp>
      <p:sp>
        <p:nvSpPr>
          <p:cNvPr id="4" name="Date Placeholder 3"/>
          <p:cNvSpPr>
            <a:spLocks noGrp="1"/>
          </p:cNvSpPr>
          <p:nvPr>
            <p:ph type="dt" sz="half" idx="10"/>
          </p:nvPr>
        </p:nvSpPr>
        <p:spPr/>
        <p:txBody>
          <a:bodyPr/>
          <a:lstStyle/>
          <a:p>
            <a:fld id="{7E41CD8B-5855-4D5F-B84C-C5CDB8A40662}"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18</a:t>
            </a:fld>
            <a:endParaRPr lang="de-DE" dirty="0"/>
          </a:p>
        </p:txBody>
      </p:sp>
    </p:spTree>
    <p:extLst>
      <p:ext uri="{BB962C8B-B14F-4D97-AF65-F5344CB8AC3E}">
        <p14:creationId xmlns:p14="http://schemas.microsoft.com/office/powerpoint/2010/main" val="309478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On the Batch Sever side: </a:t>
            </a:r>
            <a:r>
              <a:rPr lang="it-IT" sz="1600" dirty="0" smtClean="0"/>
              <a:t>test-wnodes01</a:t>
            </a:r>
            <a:r>
              <a:rPr lang="it-IT" dirty="0" smtClean="0"/>
              <a:t> </a:t>
            </a:r>
            <a:endParaRPr lang="en-US" dirty="0"/>
          </a:p>
        </p:txBody>
      </p:sp>
      <p:sp>
        <p:nvSpPr>
          <p:cNvPr id="4" name="Date Placeholder 3"/>
          <p:cNvSpPr>
            <a:spLocks noGrp="1"/>
          </p:cNvSpPr>
          <p:nvPr>
            <p:ph type="dt" sz="half" idx="10"/>
          </p:nvPr>
        </p:nvSpPr>
        <p:spPr/>
        <p:txBody>
          <a:bodyPr/>
          <a:lstStyle/>
          <a:p>
            <a:fld id="{FDE7F079-270B-4EFD-9AC5-CB9E029A5843}"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19</a:t>
            </a:fld>
            <a:endParaRPr lang="de-DE" dirty="0"/>
          </a:p>
        </p:txBody>
      </p:sp>
      <p:sp>
        <p:nvSpPr>
          <p:cNvPr id="8" name="Content Placeholder 1"/>
          <p:cNvSpPr>
            <a:spLocks noGrp="1"/>
          </p:cNvSpPr>
          <p:nvPr>
            <p:ph idx="1"/>
          </p:nvPr>
        </p:nvSpPr>
        <p:spPr>
          <a:xfrm>
            <a:off x="241500" y="539775"/>
            <a:ext cx="5688632" cy="279695"/>
          </a:xfrm>
        </p:spPr>
        <p:txBody>
          <a:bodyPr/>
          <a:lstStyle/>
          <a:p>
            <a:r>
              <a:rPr lang="it-IT" sz="1800" dirty="0" smtClean="0"/>
              <a:t>Satisfy common repository settings for sl6</a:t>
            </a:r>
          </a:p>
        </p:txBody>
      </p:sp>
      <p:sp>
        <p:nvSpPr>
          <p:cNvPr id="9" name="TextBox 8"/>
          <p:cNvSpPr txBox="1"/>
          <p:nvPr/>
        </p:nvSpPr>
        <p:spPr>
          <a:xfrm>
            <a:off x="313507" y="923622"/>
            <a:ext cx="5688632" cy="95410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wget http://archives.fedoraproject.org/pub/epel/6/x86_64/epel-release-6-7.noarch.rpm</a:t>
            </a:r>
          </a:p>
          <a:p>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16:20:30—</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to: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epel-release-6-7.noarch.rpm”</a:t>
            </a:r>
          </a:p>
          <a:p>
            <a:r>
              <a:rPr lang="en-US" sz="800" dirty="0" smtClean="0">
                <a:solidFill>
                  <a:schemeClr val="bg1"/>
                </a:solidFill>
                <a:latin typeface="Courier New" pitchFamily="49" charset="0"/>
                <a:cs typeface="Courier New" pitchFamily="49" charset="0"/>
              </a:rPr>
              <a:t># yum localinstall epel-release-6-7.noarch.rpm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0" name="Content Placeholder 1"/>
          <p:cNvSpPr txBox="1">
            <a:spLocks/>
          </p:cNvSpPr>
          <p:nvPr/>
        </p:nvSpPr>
        <p:spPr>
          <a:xfrm>
            <a:off x="241499" y="1916638"/>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Torque server without EMI configuration</a:t>
            </a:r>
            <a:endParaRPr lang="it-IT" sz="1400" dirty="0" smtClean="0"/>
          </a:p>
        </p:txBody>
      </p:sp>
      <p:sp>
        <p:nvSpPr>
          <p:cNvPr id="11" name="TextBox 10"/>
          <p:cNvSpPr txBox="1"/>
          <p:nvPr/>
        </p:nvSpPr>
        <p:spPr>
          <a:xfrm>
            <a:off x="313507" y="2222961"/>
            <a:ext cx="5688632" cy="477054"/>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torque torque-server torque-client </a:t>
            </a:r>
            <a:r>
              <a:rPr lang="en-US" sz="800" dirty="0" smtClean="0">
                <a:solidFill>
                  <a:schemeClr val="bg1"/>
                </a:solidFill>
                <a:latin typeface="Courier New" pitchFamily="49" charset="0"/>
                <a:cs typeface="Courier New" pitchFamily="49" charset="0"/>
              </a:rPr>
              <a:t>torque-libs</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 </a:t>
            </a:r>
            <a:endParaRPr lang="en-US" sz="800" dirty="0" smtClean="0">
              <a:solidFill>
                <a:schemeClr val="bg1"/>
              </a:solidFill>
              <a:latin typeface="Courier New" pitchFamily="49" charset="0"/>
              <a:cs typeface="Courier New" pitchFamily="49" charset="0"/>
            </a:endParaRPr>
          </a:p>
        </p:txBody>
      </p:sp>
      <p:sp>
        <p:nvSpPr>
          <p:cNvPr id="12" name="Content Placeholder 1"/>
          <p:cNvSpPr txBox="1">
            <a:spLocks/>
          </p:cNvSpPr>
          <p:nvPr/>
        </p:nvSpPr>
        <p:spPr>
          <a:xfrm>
            <a:off x="241499" y="2780734"/>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Maui server without EMI configuration</a:t>
            </a:r>
            <a:endParaRPr lang="it-IT" sz="1400" dirty="0" smtClean="0"/>
          </a:p>
        </p:txBody>
      </p:sp>
      <p:sp>
        <p:nvSpPr>
          <p:cNvPr id="13" name="TextBox 12"/>
          <p:cNvSpPr txBox="1"/>
          <p:nvPr/>
        </p:nvSpPr>
        <p:spPr>
          <a:xfrm>
            <a:off x="313507" y="3087057"/>
            <a:ext cx="5688632" cy="461665"/>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a:t>
            </a:r>
            <a:r>
              <a:rPr lang="en-US" sz="800" dirty="0" err="1">
                <a:solidFill>
                  <a:schemeClr val="bg1"/>
                </a:solidFill>
                <a:latin typeface="Courier New" pitchFamily="49" charset="0"/>
                <a:cs typeface="Courier New" pitchFamily="49" charset="0"/>
              </a:rPr>
              <a:t>maui</a:t>
            </a:r>
            <a:r>
              <a:rPr lang="en-US" sz="800" dirty="0">
                <a:solidFill>
                  <a:schemeClr val="bg1"/>
                </a:solidFill>
                <a:latin typeface="Courier New" pitchFamily="49" charset="0"/>
                <a:cs typeface="Courier New" pitchFamily="49" charset="0"/>
              </a:rPr>
              <a:t>-client </a:t>
            </a:r>
            <a:r>
              <a:rPr lang="en-US" sz="800" dirty="0" err="1">
                <a:solidFill>
                  <a:schemeClr val="bg1"/>
                </a:solidFill>
                <a:latin typeface="Courier New" pitchFamily="49" charset="0"/>
                <a:cs typeface="Courier New" pitchFamily="49" charset="0"/>
              </a:rPr>
              <a:t>maui</a:t>
            </a:r>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maui</a:t>
            </a:r>
            <a:r>
              <a:rPr lang="en-US" sz="800" dirty="0">
                <a:solidFill>
                  <a:schemeClr val="bg1"/>
                </a:solidFill>
                <a:latin typeface="Courier New" pitchFamily="49" charset="0"/>
                <a:cs typeface="Courier New" pitchFamily="49" charset="0"/>
              </a:rPr>
              <a:t>-server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Complete!</a:t>
            </a:r>
          </a:p>
        </p:txBody>
      </p:sp>
    </p:spTree>
    <p:extLst>
      <p:ext uri="{BB962C8B-B14F-4D97-AF65-F5344CB8AC3E}">
        <p14:creationId xmlns:p14="http://schemas.microsoft.com/office/powerpoint/2010/main" val="35734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000" dirty="0" smtClean="0"/>
              <a:t>Architecture</a:t>
            </a:r>
          </a:p>
          <a:p>
            <a:r>
              <a:rPr lang="it-IT" sz="2000" dirty="0" smtClean="0"/>
              <a:t>Deployment</a:t>
            </a:r>
            <a:endParaRPr lang="it-IT" sz="2000" dirty="0"/>
          </a:p>
          <a:p>
            <a:r>
              <a:rPr lang="it-IT" sz="2000" dirty="0"/>
              <a:t>Installation </a:t>
            </a:r>
          </a:p>
          <a:p>
            <a:r>
              <a:rPr lang="it-IT" sz="2000" dirty="0"/>
              <a:t>Configuration </a:t>
            </a:r>
            <a:endParaRPr lang="it-IT" sz="2000" dirty="0" smtClean="0"/>
          </a:p>
          <a:p>
            <a:r>
              <a:rPr lang="it-IT" sz="2000" dirty="0" smtClean="0"/>
              <a:t>Verification</a:t>
            </a:r>
            <a:endParaRPr lang="it-IT" sz="2000" dirty="0"/>
          </a:p>
          <a:p>
            <a:r>
              <a:rPr lang="it-IT" sz="2000" dirty="0" smtClean="0"/>
              <a:t>Best </a:t>
            </a:r>
            <a:r>
              <a:rPr lang="it-IT" sz="2000" dirty="0"/>
              <a:t>Practice</a:t>
            </a:r>
          </a:p>
          <a:p>
            <a:r>
              <a:rPr lang="it-IT" sz="2000" dirty="0"/>
              <a:t>Acknowledgement</a:t>
            </a:r>
          </a:p>
          <a:p>
            <a:r>
              <a:rPr lang="it-IT" sz="2000" dirty="0" smtClean="0"/>
              <a:t>References</a:t>
            </a:r>
          </a:p>
          <a:p>
            <a:r>
              <a:rPr lang="it-IT" sz="2000" dirty="0" smtClean="0"/>
              <a:t>Upcoming Features</a:t>
            </a:r>
            <a:endParaRPr lang="en-US" sz="2000" dirty="0"/>
          </a:p>
          <a:p>
            <a:endParaRPr lang="en-US" dirty="0" smtClean="0"/>
          </a:p>
        </p:txBody>
      </p:sp>
      <p:sp>
        <p:nvSpPr>
          <p:cNvPr id="3" name="Title 2"/>
          <p:cNvSpPr>
            <a:spLocks noGrp="1"/>
          </p:cNvSpPr>
          <p:nvPr>
            <p:ph type="title"/>
          </p:nvPr>
        </p:nvSpPr>
        <p:spPr/>
        <p:txBody>
          <a:bodyPr/>
          <a:lstStyle/>
          <a:p>
            <a:r>
              <a:rPr lang="en-US" dirty="0" smtClean="0"/>
              <a:t>Overview</a:t>
            </a:r>
            <a:endParaRPr lang="en-US" dirty="0"/>
          </a:p>
        </p:txBody>
      </p:sp>
      <p:sp>
        <p:nvSpPr>
          <p:cNvPr id="6" name="Date Placeholder 5"/>
          <p:cNvSpPr>
            <a:spLocks noGrp="1"/>
          </p:cNvSpPr>
          <p:nvPr>
            <p:ph type="dt" sz="half" idx="10"/>
          </p:nvPr>
        </p:nvSpPr>
        <p:spPr/>
        <p:txBody>
          <a:bodyPr/>
          <a:lstStyle/>
          <a:p>
            <a:fld id="{BF32EC82-D5C2-42AC-9136-D9147686A5F4}" type="datetime1">
              <a:rPr lang="it-IT" smtClean="0"/>
              <a:t>18/09/2012</a:t>
            </a:fld>
            <a:endParaRPr lang="de-DE" dirty="0"/>
          </a:p>
        </p:txBody>
      </p:sp>
      <p:sp>
        <p:nvSpPr>
          <p:cNvPr id="7" name="Footer Placeholder 6"/>
          <p:cNvSpPr>
            <a:spLocks noGrp="1"/>
          </p:cNvSpPr>
          <p:nvPr>
            <p:ph type="ftr" sz="quarter" idx="11"/>
          </p:nvPr>
        </p:nvSpPr>
        <p:spPr/>
        <p:txBody>
          <a:bodyPr/>
          <a:lstStyle/>
          <a:p>
            <a:r>
              <a:rPr lang="de-DE" dirty="0" smtClean="0"/>
              <a:t>EGI TF, 17-21 September 2012, Prague</a:t>
            </a:r>
            <a:endParaRPr lang="de-DE" dirty="0"/>
          </a:p>
        </p:txBody>
      </p:sp>
      <p:sp>
        <p:nvSpPr>
          <p:cNvPr id="8" name="Slide Number Placeholder 7"/>
          <p:cNvSpPr>
            <a:spLocks noGrp="1"/>
          </p:cNvSpPr>
          <p:nvPr>
            <p:ph type="sldNum" sz="quarter" idx="12"/>
          </p:nvPr>
        </p:nvSpPr>
        <p:spPr/>
        <p:txBody>
          <a:bodyPr/>
          <a:lstStyle/>
          <a:p>
            <a:fld id="{F5B577DC-976E-2D49-A96F-338E7AE475A2}" type="slidenum">
              <a:rPr lang="de-DE" smtClean="0"/>
              <a:pPr/>
              <a:t>2</a:t>
            </a:fld>
            <a:endParaRPr lang="de-DE" dirty="0"/>
          </a:p>
        </p:txBody>
      </p:sp>
    </p:spTree>
    <p:extLst>
      <p:ext uri="{BB962C8B-B14F-4D97-AF65-F5344CB8AC3E}">
        <p14:creationId xmlns:p14="http://schemas.microsoft.com/office/powerpoint/2010/main" val="3847623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539775"/>
            <a:ext cx="5688632" cy="279695"/>
          </a:xfrm>
        </p:spPr>
        <p:txBody>
          <a:bodyPr/>
          <a:lstStyle/>
          <a:p>
            <a:r>
              <a:rPr lang="it-IT" sz="1800" dirty="0" smtClean="0"/>
              <a:t>Enable full access to the DNS configuration to add each virtual machine hostname used to instantiate a virtual resource</a:t>
            </a:r>
            <a:endParaRPr lang="it-IT" sz="1400" dirty="0">
              <a:solidFill>
                <a:schemeClr val="tx2"/>
              </a:solidFill>
            </a:endParaRPr>
          </a:p>
          <a:p>
            <a:pPr lvl="1"/>
            <a:r>
              <a:rPr lang="it-IT" sz="1400" dirty="0" smtClean="0">
                <a:solidFill>
                  <a:schemeClr val="tx2"/>
                </a:solidFill>
              </a:rPr>
              <a:t>The host resolution will be used by DHCP to provide ip address to the virtual resource</a:t>
            </a:r>
          </a:p>
          <a:p>
            <a:r>
              <a:rPr lang="it-IT" sz="1800" dirty="0" smtClean="0">
                <a:solidFill>
                  <a:schemeClr val="tx2"/>
                </a:solidFill>
              </a:rPr>
              <a:t>Enable full access to the DHCP configuration to set the mapping from MAC address to hostname used to instantiate virtual machine</a:t>
            </a:r>
          </a:p>
          <a:p>
            <a:r>
              <a:rPr lang="it-IT" sz="1800" dirty="0" smtClean="0">
                <a:solidFill>
                  <a:schemeClr val="tx2"/>
                </a:solidFill>
              </a:rPr>
              <a:t>Define a repository to store image files</a:t>
            </a:r>
          </a:p>
          <a:p>
            <a:endParaRPr lang="it-IT" sz="1800" dirty="0" smtClean="0">
              <a:solidFill>
                <a:schemeClr val="tx2"/>
              </a:solidFill>
            </a:endParaRPr>
          </a:p>
        </p:txBody>
      </p:sp>
      <p:sp>
        <p:nvSpPr>
          <p:cNvPr id="3" name="Title 2"/>
          <p:cNvSpPr>
            <a:spLocks noGrp="1"/>
          </p:cNvSpPr>
          <p:nvPr>
            <p:ph type="title"/>
          </p:nvPr>
        </p:nvSpPr>
        <p:spPr/>
        <p:txBody>
          <a:bodyPr/>
          <a:lstStyle/>
          <a:p>
            <a:r>
              <a:rPr lang="it-IT" sz="2400" dirty="0" smtClean="0"/>
              <a:t>On the WNoDeS side: </a:t>
            </a:r>
            <a:r>
              <a:rPr lang="it-IT" sz="1600" dirty="0" smtClean="0"/>
              <a:t>pre requisites  </a:t>
            </a:r>
            <a:endParaRPr lang="en-US" sz="1800" dirty="0"/>
          </a:p>
        </p:txBody>
      </p:sp>
      <p:sp>
        <p:nvSpPr>
          <p:cNvPr id="4" name="Date Placeholder 3"/>
          <p:cNvSpPr>
            <a:spLocks noGrp="1"/>
          </p:cNvSpPr>
          <p:nvPr>
            <p:ph type="dt" sz="half" idx="10"/>
          </p:nvPr>
        </p:nvSpPr>
        <p:spPr/>
        <p:txBody>
          <a:bodyPr/>
          <a:lstStyle/>
          <a:p>
            <a:fld id="{AA8687DE-CE2D-4D7E-9427-631016941B9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20</a:t>
            </a:fld>
            <a:endParaRPr lang="de-DE" dirty="0"/>
          </a:p>
        </p:txBody>
      </p:sp>
    </p:spTree>
    <p:extLst>
      <p:ext uri="{BB962C8B-B14F-4D97-AF65-F5344CB8AC3E}">
        <p14:creationId xmlns:p14="http://schemas.microsoft.com/office/powerpoint/2010/main" val="2987919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539775"/>
            <a:ext cx="5688632" cy="279695"/>
          </a:xfrm>
        </p:spPr>
        <p:txBody>
          <a:bodyPr/>
          <a:lstStyle/>
          <a:p>
            <a:r>
              <a:rPr lang="it-IT" sz="1800" dirty="0" smtClean="0"/>
              <a:t>Disable iptables service</a:t>
            </a:r>
            <a:endParaRPr lang="it-IT" sz="1800" dirty="0" smtClean="0">
              <a:solidFill>
                <a:srgbClr val="FF0000"/>
              </a:solidFill>
            </a:endParaRPr>
          </a:p>
        </p:txBody>
      </p:sp>
      <p:sp>
        <p:nvSpPr>
          <p:cNvPr id="3" name="Title 2"/>
          <p:cNvSpPr>
            <a:spLocks noGrp="1"/>
          </p:cNvSpPr>
          <p:nvPr>
            <p:ph type="title"/>
          </p:nvPr>
        </p:nvSpPr>
        <p:spPr/>
        <p:txBody>
          <a:bodyPr/>
          <a:lstStyle/>
          <a:p>
            <a:r>
              <a:rPr lang="it-IT" sz="2400" dirty="0" smtClean="0"/>
              <a:t>On the WNoDeS side: </a:t>
            </a:r>
            <a:r>
              <a:rPr lang="it-IT" sz="1600" dirty="0" smtClean="0"/>
              <a:t>common checks  </a:t>
            </a:r>
            <a:endParaRPr lang="en-US" sz="1800" dirty="0"/>
          </a:p>
        </p:txBody>
      </p:sp>
      <p:sp>
        <p:nvSpPr>
          <p:cNvPr id="4" name="Date Placeholder 3"/>
          <p:cNvSpPr>
            <a:spLocks noGrp="1"/>
          </p:cNvSpPr>
          <p:nvPr>
            <p:ph type="dt" sz="half" idx="10"/>
          </p:nvPr>
        </p:nvSpPr>
        <p:spPr/>
        <p:txBody>
          <a:bodyPr/>
          <a:lstStyle/>
          <a:p>
            <a:fld id="{AA8687DE-CE2D-4D7E-9427-631016941B9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21</a:t>
            </a:fld>
            <a:endParaRPr lang="de-DE" dirty="0"/>
          </a:p>
        </p:txBody>
      </p:sp>
      <p:sp>
        <p:nvSpPr>
          <p:cNvPr id="8" name="TextBox 7"/>
          <p:cNvSpPr txBox="1"/>
          <p:nvPr/>
        </p:nvSpPr>
        <p:spPr>
          <a:xfrm>
            <a:off x="313507" y="931959"/>
            <a:ext cx="5544616" cy="110799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iptables </a:t>
            </a:r>
            <a:r>
              <a:rPr lang="en-US" sz="800" dirty="0" smtClean="0">
                <a:solidFill>
                  <a:schemeClr val="bg1"/>
                </a:solidFill>
                <a:latin typeface="Courier New" pitchFamily="49" charset="0"/>
                <a:cs typeface="Courier New" pitchFamily="49" charset="0"/>
              </a:rPr>
              <a:t>–F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chkconfig iptables </a:t>
            </a:r>
            <a:r>
              <a:rPr lang="en-US" sz="800" dirty="0" smtClean="0">
                <a:solidFill>
                  <a:schemeClr val="bg1"/>
                </a:solidFill>
                <a:latin typeface="Courier New" pitchFamily="49" charset="0"/>
                <a:cs typeface="Courier New" pitchFamily="49" charset="0"/>
              </a:rPr>
              <a:t>off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iptables </a:t>
            </a:r>
            <a:r>
              <a:rPr lang="en-US" sz="800" dirty="0" smtClean="0">
                <a:solidFill>
                  <a:schemeClr val="bg1"/>
                </a:solidFill>
                <a:latin typeface="Courier New" pitchFamily="49" charset="0"/>
                <a:cs typeface="Courier New" pitchFamily="49" charset="0"/>
              </a:rPr>
              <a:t>stop</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Flushing firewall rules: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Setting chains to policy ACCEPT: filter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Unloading modules: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iptables </a:t>
            </a:r>
            <a:r>
              <a:rPr lang="en-US" sz="800" dirty="0" smtClean="0">
                <a:solidFill>
                  <a:schemeClr val="bg1"/>
                </a:solidFill>
                <a:latin typeface="Courier New" pitchFamily="49" charset="0"/>
                <a:cs typeface="Courier New" pitchFamily="49" charset="0"/>
              </a:rPr>
              <a:t>status</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Firewall is not running.</a:t>
            </a:r>
          </a:p>
        </p:txBody>
      </p:sp>
      <p:sp>
        <p:nvSpPr>
          <p:cNvPr id="9" name="Content Placeholder 1"/>
          <p:cNvSpPr txBox="1">
            <a:spLocks/>
          </p:cNvSpPr>
          <p:nvPr/>
        </p:nvSpPr>
        <p:spPr>
          <a:xfrm>
            <a:off x="241499" y="2132288"/>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Disable selinux service</a:t>
            </a:r>
          </a:p>
        </p:txBody>
      </p:sp>
      <p:sp>
        <p:nvSpPr>
          <p:cNvPr id="10" name="TextBox 9"/>
          <p:cNvSpPr txBox="1"/>
          <p:nvPr/>
        </p:nvSpPr>
        <p:spPr>
          <a:xfrm>
            <a:off x="313507" y="2494069"/>
            <a:ext cx="5544616" cy="584775"/>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etc/selinux/config</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SELINUX=disabled</a:t>
            </a:r>
          </a:p>
          <a:p>
            <a:r>
              <a:rPr lang="en-US" sz="800" dirty="0" smtClean="0">
                <a:solidFill>
                  <a:schemeClr val="bg1"/>
                </a:solidFill>
                <a:latin typeface="Courier New" pitchFamily="49" charset="0"/>
                <a:cs typeface="Courier New" pitchFamily="49" charset="0"/>
              </a:rPr>
              <a:t>…</a:t>
            </a:r>
            <a:endParaRPr lang="en-US" sz="800" dirty="0">
              <a:solidFill>
                <a:schemeClr val="bg1"/>
              </a:solidFill>
              <a:latin typeface="Courier New" pitchFamily="49" charset="0"/>
              <a:cs typeface="Courier New" pitchFamily="49" charset="0"/>
            </a:endParaRPr>
          </a:p>
        </p:txBody>
      </p:sp>
      <p:sp>
        <p:nvSpPr>
          <p:cNvPr id="11" name="Content Placeholder 1"/>
          <p:cNvSpPr txBox="1">
            <a:spLocks/>
          </p:cNvSpPr>
          <p:nvPr/>
        </p:nvSpPr>
        <p:spPr>
          <a:xfrm>
            <a:off x="241499" y="3140400"/>
            <a:ext cx="5688632" cy="423711"/>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Do not </a:t>
            </a:r>
            <a:r>
              <a:rPr lang="it-IT" sz="1800" dirty="0" smtClean="0"/>
              <a:t>configure bridge</a:t>
            </a:r>
          </a:p>
          <a:p>
            <a:r>
              <a:rPr lang="it-IT" sz="1800" dirty="0" smtClean="0"/>
              <a:t>Do not </a:t>
            </a:r>
            <a:r>
              <a:rPr lang="it-IT" sz="1800" dirty="0" smtClean="0"/>
              <a:t>require host certificate</a:t>
            </a:r>
          </a:p>
          <a:p>
            <a:endParaRPr lang="it-IT" sz="1800" dirty="0" smtClean="0"/>
          </a:p>
        </p:txBody>
      </p:sp>
    </p:spTree>
    <p:extLst>
      <p:ext uri="{BB962C8B-B14F-4D97-AF65-F5344CB8AC3E}">
        <p14:creationId xmlns:p14="http://schemas.microsoft.com/office/powerpoint/2010/main" val="2494005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539775"/>
            <a:ext cx="5688632" cy="279695"/>
          </a:xfrm>
        </p:spPr>
        <p:txBody>
          <a:bodyPr/>
          <a:lstStyle/>
          <a:p>
            <a:r>
              <a:rPr lang="it-IT" sz="1800" dirty="0" smtClean="0"/>
              <a:t>Disable iptables service</a:t>
            </a:r>
            <a:endParaRPr lang="it-IT" sz="1800" dirty="0" smtClean="0">
              <a:solidFill>
                <a:srgbClr val="FF0000"/>
              </a:solidFill>
            </a:endParaRPr>
          </a:p>
        </p:txBody>
      </p:sp>
      <p:sp>
        <p:nvSpPr>
          <p:cNvPr id="3" name="Title 2"/>
          <p:cNvSpPr>
            <a:spLocks noGrp="1"/>
          </p:cNvSpPr>
          <p:nvPr>
            <p:ph type="title"/>
          </p:nvPr>
        </p:nvSpPr>
        <p:spPr/>
        <p:txBody>
          <a:bodyPr/>
          <a:lstStyle/>
          <a:p>
            <a:r>
              <a:rPr lang="it-IT" sz="2400" dirty="0" smtClean="0"/>
              <a:t>On the WNoDeS side: </a:t>
            </a:r>
            <a:r>
              <a:rPr lang="it-IT" sz="1600" dirty="0" smtClean="0"/>
              <a:t>common checks </a:t>
            </a:r>
            <a:endParaRPr lang="en-US" sz="1800" dirty="0"/>
          </a:p>
        </p:txBody>
      </p:sp>
      <p:sp>
        <p:nvSpPr>
          <p:cNvPr id="4" name="Date Placeholder 3"/>
          <p:cNvSpPr>
            <a:spLocks noGrp="1"/>
          </p:cNvSpPr>
          <p:nvPr>
            <p:ph type="dt" sz="half" idx="10"/>
          </p:nvPr>
        </p:nvSpPr>
        <p:spPr/>
        <p:txBody>
          <a:bodyPr/>
          <a:lstStyle/>
          <a:p>
            <a:fld id="{396E0EA7-8D19-45C8-8AF6-04E91E80F49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22</a:t>
            </a:fld>
            <a:endParaRPr lang="de-DE" dirty="0"/>
          </a:p>
        </p:txBody>
      </p:sp>
      <p:sp>
        <p:nvSpPr>
          <p:cNvPr id="8" name="TextBox 7"/>
          <p:cNvSpPr txBox="1"/>
          <p:nvPr/>
        </p:nvSpPr>
        <p:spPr>
          <a:xfrm>
            <a:off x="313507" y="931959"/>
            <a:ext cx="5544616" cy="110799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iptables </a:t>
            </a:r>
            <a:r>
              <a:rPr lang="en-US" sz="800" dirty="0" smtClean="0">
                <a:solidFill>
                  <a:schemeClr val="bg1"/>
                </a:solidFill>
                <a:latin typeface="Courier New" pitchFamily="49" charset="0"/>
                <a:cs typeface="Courier New" pitchFamily="49" charset="0"/>
              </a:rPr>
              <a:t>–F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chkconfig iptables </a:t>
            </a:r>
            <a:r>
              <a:rPr lang="en-US" sz="800" dirty="0" smtClean="0">
                <a:solidFill>
                  <a:schemeClr val="bg1"/>
                </a:solidFill>
                <a:latin typeface="Courier New" pitchFamily="49" charset="0"/>
                <a:cs typeface="Courier New" pitchFamily="49" charset="0"/>
              </a:rPr>
              <a:t>off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iptables </a:t>
            </a:r>
            <a:r>
              <a:rPr lang="en-US" sz="800" dirty="0" smtClean="0">
                <a:solidFill>
                  <a:schemeClr val="bg1"/>
                </a:solidFill>
                <a:latin typeface="Courier New" pitchFamily="49" charset="0"/>
                <a:cs typeface="Courier New" pitchFamily="49" charset="0"/>
              </a:rPr>
              <a:t>stop</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Flushing firewall rules: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Setting chains to policy ACCEPT: filter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Unloading modules: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iptables </a:t>
            </a:r>
            <a:r>
              <a:rPr lang="en-US" sz="800" dirty="0" smtClean="0">
                <a:solidFill>
                  <a:schemeClr val="bg1"/>
                </a:solidFill>
                <a:latin typeface="Courier New" pitchFamily="49" charset="0"/>
                <a:cs typeface="Courier New" pitchFamily="49" charset="0"/>
              </a:rPr>
              <a:t>status</a:t>
            </a:r>
          </a:p>
          <a:p>
            <a:r>
              <a:rPr lang="en-US" sz="800" dirty="0" smtClean="0">
                <a:solidFill>
                  <a:schemeClr val="bg1"/>
                </a:solidFill>
                <a:latin typeface="Courier New" pitchFamily="49" charset="0"/>
                <a:cs typeface="Courier New" pitchFamily="49" charset="0"/>
              </a:rPr>
              <a:t>iptables</a:t>
            </a:r>
            <a:r>
              <a:rPr lang="en-US" sz="800" dirty="0">
                <a:solidFill>
                  <a:schemeClr val="bg1"/>
                </a:solidFill>
                <a:latin typeface="Courier New" pitchFamily="49" charset="0"/>
                <a:cs typeface="Courier New" pitchFamily="49" charset="0"/>
              </a:rPr>
              <a:t>: Firewall is not running.</a:t>
            </a:r>
          </a:p>
        </p:txBody>
      </p:sp>
      <p:sp>
        <p:nvSpPr>
          <p:cNvPr id="9" name="Content Placeholder 1"/>
          <p:cNvSpPr txBox="1">
            <a:spLocks/>
          </p:cNvSpPr>
          <p:nvPr/>
        </p:nvSpPr>
        <p:spPr>
          <a:xfrm>
            <a:off x="241499" y="2132288"/>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Disable selinux service</a:t>
            </a:r>
          </a:p>
        </p:txBody>
      </p:sp>
      <p:sp>
        <p:nvSpPr>
          <p:cNvPr id="10" name="TextBox 9"/>
          <p:cNvSpPr txBox="1"/>
          <p:nvPr/>
        </p:nvSpPr>
        <p:spPr>
          <a:xfrm>
            <a:off x="313507" y="2494069"/>
            <a:ext cx="5544616" cy="584775"/>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etc/selinux/config</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SELINUX=disabled</a:t>
            </a:r>
          </a:p>
          <a:p>
            <a:r>
              <a:rPr lang="en-US" sz="800" dirty="0" smtClean="0">
                <a:solidFill>
                  <a:schemeClr val="bg1"/>
                </a:solidFill>
                <a:latin typeface="Courier New" pitchFamily="49" charset="0"/>
                <a:cs typeface="Courier New" pitchFamily="49" charset="0"/>
              </a:rPr>
              <a:t>…</a:t>
            </a:r>
            <a:endParaRPr lang="en-US" sz="800" dirty="0">
              <a:solidFill>
                <a:schemeClr val="bg1"/>
              </a:solidFill>
              <a:latin typeface="Courier New" pitchFamily="49" charset="0"/>
              <a:cs typeface="Courier New" pitchFamily="49" charset="0"/>
            </a:endParaRPr>
          </a:p>
        </p:txBody>
      </p:sp>
      <p:sp>
        <p:nvSpPr>
          <p:cNvPr id="11" name="Content Placeholder 1"/>
          <p:cNvSpPr txBox="1">
            <a:spLocks/>
          </p:cNvSpPr>
          <p:nvPr/>
        </p:nvSpPr>
        <p:spPr>
          <a:xfrm>
            <a:off x="241499" y="3140400"/>
            <a:ext cx="5688632" cy="423711"/>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Do not</a:t>
            </a:r>
            <a:r>
              <a:rPr lang="it-IT" sz="1800" dirty="0" smtClean="0"/>
              <a:t> </a:t>
            </a:r>
            <a:r>
              <a:rPr lang="it-IT" sz="1800" dirty="0" smtClean="0"/>
              <a:t>configure bridge</a:t>
            </a:r>
          </a:p>
          <a:p>
            <a:r>
              <a:rPr lang="it-IT" sz="1800" dirty="0" smtClean="0"/>
              <a:t>Do not </a:t>
            </a:r>
            <a:r>
              <a:rPr lang="it-IT" sz="1800" dirty="0" smtClean="0"/>
              <a:t>require host certificate</a:t>
            </a:r>
          </a:p>
        </p:txBody>
      </p:sp>
      <p:sp>
        <p:nvSpPr>
          <p:cNvPr id="12" name="TextBox 11"/>
          <p:cNvSpPr txBox="1"/>
          <p:nvPr/>
        </p:nvSpPr>
        <p:spPr>
          <a:xfrm>
            <a:off x="1393627" y="3780135"/>
            <a:ext cx="4320480" cy="369332"/>
          </a:xfrm>
          <a:prstGeom prst="rect">
            <a:avLst/>
          </a:prstGeom>
          <a:noFill/>
        </p:spPr>
        <p:txBody>
          <a:bodyPr wrap="square" rtlCol="0">
            <a:spAutoFit/>
          </a:bodyPr>
          <a:lstStyle/>
          <a:p>
            <a:r>
              <a:rPr lang="en-US" sz="1800" dirty="0" smtClean="0">
                <a:solidFill>
                  <a:srgbClr val="C00000"/>
                </a:solidFill>
              </a:rPr>
              <a:t>Please do not forget</a:t>
            </a:r>
            <a:endParaRPr lang="en-US" sz="1800" dirty="0">
              <a:solidFill>
                <a:srgbClr val="C00000"/>
              </a:solidFill>
            </a:endParaRPr>
          </a:p>
        </p:txBody>
      </p:sp>
    </p:spTree>
    <p:extLst>
      <p:ext uri="{BB962C8B-B14F-4D97-AF65-F5344CB8AC3E}">
        <p14:creationId xmlns:p14="http://schemas.microsoft.com/office/powerpoint/2010/main" val="29960836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WNoDeS side: </a:t>
            </a:r>
            <a:r>
              <a:rPr lang="it-IT" sz="1600" dirty="0" smtClean="0"/>
              <a:t>test-wnodes03</a:t>
            </a:r>
            <a:r>
              <a:rPr lang="it-IT" sz="1800" dirty="0" smtClean="0"/>
              <a:t> </a:t>
            </a:r>
            <a:endParaRPr lang="en-US" sz="1800" dirty="0"/>
          </a:p>
        </p:txBody>
      </p:sp>
      <p:sp>
        <p:nvSpPr>
          <p:cNvPr id="4" name="Date Placeholder 3"/>
          <p:cNvSpPr>
            <a:spLocks noGrp="1"/>
          </p:cNvSpPr>
          <p:nvPr>
            <p:ph type="dt" sz="half" idx="10"/>
          </p:nvPr>
        </p:nvSpPr>
        <p:spPr/>
        <p:txBody>
          <a:bodyPr/>
          <a:lstStyle/>
          <a:p>
            <a:fld id="{29EC8F94-D990-4D31-B9E8-91DF8D13515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23</a:t>
            </a:fld>
            <a:endParaRPr lang="de-DE" dirty="0"/>
          </a:p>
        </p:txBody>
      </p:sp>
      <p:sp>
        <p:nvSpPr>
          <p:cNvPr id="8" name="Content Placeholder 1"/>
          <p:cNvSpPr>
            <a:spLocks noGrp="1"/>
          </p:cNvSpPr>
          <p:nvPr>
            <p:ph idx="1"/>
          </p:nvPr>
        </p:nvSpPr>
        <p:spPr>
          <a:xfrm>
            <a:off x="241500" y="539775"/>
            <a:ext cx="5688632" cy="279695"/>
          </a:xfrm>
        </p:spPr>
        <p:txBody>
          <a:bodyPr/>
          <a:lstStyle/>
          <a:p>
            <a:r>
              <a:rPr lang="it-IT" sz="1800" dirty="0" smtClean="0"/>
              <a:t>Satisfy common repository settings for sl6</a:t>
            </a:r>
          </a:p>
        </p:txBody>
      </p:sp>
      <p:sp>
        <p:nvSpPr>
          <p:cNvPr id="9" name="TextBox 8"/>
          <p:cNvSpPr txBox="1"/>
          <p:nvPr/>
        </p:nvSpPr>
        <p:spPr>
          <a:xfrm>
            <a:off x="313507" y="923622"/>
            <a:ext cx="5688632" cy="95410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wget http://archives.fedoraproject.org/pub/epel/6/x86_64/epel-release-6-7.noarch.rpm</a:t>
            </a:r>
          </a:p>
          <a:p>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16:20:30—</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to: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epel-release-6-7.noarch.rpm”</a:t>
            </a:r>
          </a:p>
          <a:p>
            <a:r>
              <a:rPr lang="en-US" sz="800" dirty="0" smtClean="0">
                <a:solidFill>
                  <a:schemeClr val="bg1"/>
                </a:solidFill>
                <a:latin typeface="Courier New" pitchFamily="49" charset="0"/>
                <a:cs typeface="Courier New" pitchFamily="49" charset="0"/>
              </a:rPr>
              <a:t># yum localinstall epel-release-6-7.noarch.rpm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4" name="Content Placeholder 1"/>
          <p:cNvSpPr txBox="1">
            <a:spLocks/>
          </p:cNvSpPr>
          <p:nvPr/>
        </p:nvSpPr>
        <p:spPr>
          <a:xfrm>
            <a:off x="241499" y="1918586"/>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Satisfy EMI2 repository settings for sl6</a:t>
            </a:r>
          </a:p>
        </p:txBody>
      </p:sp>
      <p:sp>
        <p:nvSpPr>
          <p:cNvPr id="15" name="TextBox 14"/>
          <p:cNvSpPr txBox="1"/>
          <p:nvPr/>
        </p:nvSpPr>
        <p:spPr>
          <a:xfrm>
            <a:off x="313506" y="2270289"/>
            <a:ext cx="5688632" cy="861774"/>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wget http://</a:t>
            </a:r>
            <a:r>
              <a:rPr lang="en-US" sz="800" dirty="0" smtClean="0">
                <a:solidFill>
                  <a:schemeClr val="bg1"/>
                </a:solidFill>
                <a:latin typeface="Courier New" pitchFamily="49" charset="0"/>
                <a:cs typeface="Courier New" pitchFamily="49" charset="0"/>
              </a:rPr>
              <a:t>emisoft.web.cern.ch/emisoft/dist/EMI/deployment/2/repos/emi-2-sl6-updates.repo</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16:21:33--  http</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emisoft.web.cern.ch/emisoft/dist/EMI/deployment/2/repos/emi-2-sl6-updates.repo</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a:t>
            </a:r>
            <a:r>
              <a:rPr lang="en-US" sz="800" dirty="0">
                <a:solidFill>
                  <a:schemeClr val="bg1"/>
                </a:solidFill>
                <a:latin typeface="Courier New" pitchFamily="49" charset="0"/>
                <a:cs typeface="Courier New" pitchFamily="49" charset="0"/>
              </a:rPr>
              <a:t>to: “emi-2-sl6-updates.repo</a:t>
            </a:r>
            <a:r>
              <a:rPr lang="en-US" sz="800" dirty="0" smtClean="0">
                <a:solidFill>
                  <a:schemeClr val="bg1"/>
                </a:solidFill>
                <a:latin typeface="Courier New" pitchFamily="49" charset="0"/>
                <a:cs typeface="Courier New" pitchFamily="49" charset="0"/>
              </a:rPr>
              <a:t>”</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20569" y="904011"/>
            <a:ext cx="745555" cy="1611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2573" y="1880110"/>
            <a:ext cx="978303" cy="169841"/>
          </a:xfrm>
          <a:prstGeom prst="rect">
            <a:avLst/>
          </a:prstGeom>
        </p:spPr>
      </p:pic>
    </p:spTree>
    <p:extLst>
      <p:ext uri="{BB962C8B-B14F-4D97-AF65-F5344CB8AC3E}">
        <p14:creationId xmlns:p14="http://schemas.microsoft.com/office/powerpoint/2010/main" val="584865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WNoDeS side: </a:t>
            </a:r>
            <a:r>
              <a:rPr lang="it-IT" sz="1600" dirty="0" smtClean="0"/>
              <a:t>test-wnodes03</a:t>
            </a:r>
            <a:r>
              <a:rPr lang="it-IT" sz="1800" dirty="0" smtClean="0"/>
              <a:t> </a:t>
            </a:r>
            <a:endParaRPr lang="en-US" sz="1800" dirty="0"/>
          </a:p>
        </p:txBody>
      </p:sp>
      <p:sp>
        <p:nvSpPr>
          <p:cNvPr id="4" name="Date Placeholder 3"/>
          <p:cNvSpPr>
            <a:spLocks noGrp="1"/>
          </p:cNvSpPr>
          <p:nvPr>
            <p:ph type="dt" sz="half" idx="10"/>
          </p:nvPr>
        </p:nvSpPr>
        <p:spPr/>
        <p:txBody>
          <a:bodyPr/>
          <a:lstStyle/>
          <a:p>
            <a:fld id="{72FA04B2-9F90-4117-B66F-0AFE562FD21F}"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24</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Clean YUM cache</a:t>
            </a:r>
            <a:endParaRPr lang="it-IT" sz="1400" dirty="0" smtClean="0"/>
          </a:p>
        </p:txBody>
      </p:sp>
      <p:sp>
        <p:nvSpPr>
          <p:cNvPr id="11" name="TextBox 10"/>
          <p:cNvSpPr txBox="1"/>
          <p:nvPr/>
        </p:nvSpPr>
        <p:spPr>
          <a:xfrm>
            <a:off x="313507" y="918106"/>
            <a:ext cx="5688632" cy="83099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a:t>
            </a:r>
            <a:r>
              <a:rPr lang="en-US" sz="800" dirty="0">
                <a:solidFill>
                  <a:schemeClr val="bg1"/>
                </a:solidFill>
                <a:latin typeface="Courier New" pitchFamily="49" charset="0"/>
                <a:cs typeface="Courier New" pitchFamily="49" charset="0"/>
              </a:rPr>
              <a:t>clean </a:t>
            </a:r>
            <a:r>
              <a:rPr lang="en-US" sz="800" dirty="0" smtClean="0">
                <a:solidFill>
                  <a:schemeClr val="bg1"/>
                </a:solidFill>
                <a:latin typeface="Courier New" pitchFamily="49" charset="0"/>
                <a:cs typeface="Courier New" pitchFamily="49" charset="0"/>
              </a:rPr>
              <a:t>all</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Cleaning </a:t>
            </a:r>
            <a:r>
              <a:rPr lang="en-US" sz="800" dirty="0">
                <a:solidFill>
                  <a:schemeClr val="bg1"/>
                </a:solidFill>
                <a:latin typeface="Courier New" pitchFamily="49" charset="0"/>
                <a:cs typeface="Courier New" pitchFamily="49" charset="0"/>
              </a:rPr>
              <a:t>up </a:t>
            </a:r>
            <a:r>
              <a:rPr lang="en-US" sz="800" dirty="0" smtClean="0">
                <a:solidFill>
                  <a:schemeClr val="bg1"/>
                </a:solidFill>
                <a:latin typeface="Courier New" pitchFamily="49" charset="0"/>
                <a:cs typeface="Courier New" pitchFamily="49" charset="0"/>
              </a:rPr>
              <a:t>Everything</a:t>
            </a:r>
          </a:p>
          <a:p>
            <a:r>
              <a:rPr lang="en-US" sz="800" dirty="0">
                <a:solidFill>
                  <a:schemeClr val="bg1"/>
                </a:solidFill>
                <a:latin typeface="Courier New" pitchFamily="49" charset="0"/>
                <a:cs typeface="Courier New" pitchFamily="49" charset="0"/>
              </a:rPr>
              <a:t># yum </a:t>
            </a:r>
            <a:r>
              <a:rPr lang="en-US" sz="800" dirty="0" smtClean="0">
                <a:solidFill>
                  <a:schemeClr val="bg1"/>
                </a:solidFill>
                <a:latin typeface="Courier New" pitchFamily="49" charset="0"/>
                <a:cs typeface="Courier New" pitchFamily="49" charset="0"/>
              </a:rPr>
              <a:t>makecache</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Metadata Cache Created</a:t>
            </a:r>
          </a:p>
        </p:txBody>
      </p:sp>
      <p:sp>
        <p:nvSpPr>
          <p:cNvPr id="12" name="Content Placeholder 1"/>
          <p:cNvSpPr txBox="1">
            <a:spLocks/>
          </p:cNvSpPr>
          <p:nvPr/>
        </p:nvSpPr>
        <p:spPr>
          <a:xfrm>
            <a:off x="241499" y="183591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WNoDeS Nameserver and Manager</a:t>
            </a:r>
            <a:endParaRPr lang="it-IT" sz="1400" dirty="0" smtClean="0"/>
          </a:p>
        </p:txBody>
      </p:sp>
      <p:sp>
        <p:nvSpPr>
          <p:cNvPr id="13" name="TextBox 12"/>
          <p:cNvSpPr txBox="1"/>
          <p:nvPr/>
        </p:nvSpPr>
        <p:spPr>
          <a:xfrm>
            <a:off x="313507" y="2214250"/>
            <a:ext cx="5688632" cy="95410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wnodes_nameserver wnodes_manager</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Installed:  </a:t>
            </a:r>
            <a:r>
              <a:rPr lang="en-US" sz="800" dirty="0" smtClean="0">
                <a:solidFill>
                  <a:schemeClr val="bg1"/>
                </a:solidFill>
                <a:latin typeface="Courier New" pitchFamily="49" charset="0"/>
                <a:cs typeface="Courier New" pitchFamily="49" charset="0"/>
              </a:rPr>
              <a:t>wnodes_manager.noarch </a:t>
            </a:r>
            <a:r>
              <a:rPr lang="en-US" sz="800" dirty="0">
                <a:solidFill>
                  <a:schemeClr val="bg1"/>
                </a:solidFill>
                <a:latin typeface="Courier New" pitchFamily="49" charset="0"/>
                <a:cs typeface="Courier New" pitchFamily="49" charset="0"/>
              </a:rPr>
              <a:t>0:2.0.3-3.sl6 </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wnodes_nameserver.noarch 0:2.0.4-1.sl6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Dependency Installed: wnodes_utils.noarch 0:2.0.2-1.sl6 </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Complete!</a:t>
            </a: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20569" y="904011"/>
            <a:ext cx="745555" cy="1611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32573" y="1880110"/>
            <a:ext cx="978303" cy="169841"/>
          </a:xfrm>
          <a:prstGeom prst="rect">
            <a:avLst/>
          </a:prstGeom>
        </p:spPr>
      </p:pic>
    </p:spTree>
    <p:extLst>
      <p:ext uri="{BB962C8B-B14F-4D97-AF65-F5344CB8AC3E}">
        <p14:creationId xmlns:p14="http://schemas.microsoft.com/office/powerpoint/2010/main" val="435098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WNoDeS side: </a:t>
            </a:r>
            <a:r>
              <a:rPr lang="it-IT" sz="1600" dirty="0" smtClean="0"/>
              <a:t>test-wnodes04</a:t>
            </a:r>
            <a:endParaRPr lang="en-US" sz="1800" dirty="0"/>
          </a:p>
        </p:txBody>
      </p:sp>
      <p:sp>
        <p:nvSpPr>
          <p:cNvPr id="4" name="Date Placeholder 3"/>
          <p:cNvSpPr>
            <a:spLocks noGrp="1"/>
          </p:cNvSpPr>
          <p:nvPr>
            <p:ph type="dt" sz="half" idx="10"/>
          </p:nvPr>
        </p:nvSpPr>
        <p:spPr/>
        <p:txBody>
          <a:bodyPr/>
          <a:lstStyle/>
          <a:p>
            <a:fld id="{322029BF-742E-45F5-A39D-561D702ABF1D}"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25</a:t>
            </a:fld>
            <a:endParaRPr lang="de-DE" dirty="0"/>
          </a:p>
        </p:txBody>
      </p:sp>
      <p:sp>
        <p:nvSpPr>
          <p:cNvPr id="8" name="Content Placeholder 1"/>
          <p:cNvSpPr>
            <a:spLocks noGrp="1"/>
          </p:cNvSpPr>
          <p:nvPr>
            <p:ph idx="1"/>
          </p:nvPr>
        </p:nvSpPr>
        <p:spPr>
          <a:xfrm>
            <a:off x="241500" y="620120"/>
            <a:ext cx="5688632" cy="351703"/>
          </a:xfrm>
        </p:spPr>
        <p:txBody>
          <a:bodyPr/>
          <a:lstStyle/>
          <a:p>
            <a:r>
              <a:rPr lang="it-IT" sz="1800" dirty="0" smtClean="0"/>
              <a:t>Check HW virtualization turned on in the BIOS </a:t>
            </a:r>
          </a:p>
        </p:txBody>
      </p:sp>
      <p:sp>
        <p:nvSpPr>
          <p:cNvPr id="9" name="TextBox 8"/>
          <p:cNvSpPr txBox="1"/>
          <p:nvPr/>
        </p:nvSpPr>
        <p:spPr>
          <a:xfrm>
            <a:off x="313507" y="997371"/>
            <a:ext cx="5544616" cy="84638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a:t>
            </a:r>
            <a:r>
              <a:rPr lang="en-US" sz="800" dirty="0">
                <a:solidFill>
                  <a:schemeClr val="bg1"/>
                </a:solidFill>
                <a:latin typeface="Courier New" pitchFamily="49" charset="0"/>
                <a:cs typeface="Courier New" pitchFamily="49" charset="0"/>
              </a:rPr>
              <a:t>/proc/cpuinfo | egrep '(svm|vmx</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flags</a:t>
            </a:r>
            <a:r>
              <a:rPr lang="en-US" sz="800" dirty="0">
                <a:solidFill>
                  <a:schemeClr val="bg1"/>
                </a:solidFill>
                <a:latin typeface="Courier New" pitchFamily="49" charset="0"/>
                <a:cs typeface="Courier New" pitchFamily="49" charset="0"/>
              </a:rPr>
              <a:t>		: fpu vme de pse tsc msr pae mce cx8 apic mtrr pge mca cmov pat pse36 clflush dts acpi mmx fxsr sse sse2 ss ht tm pbe syscall nx lm constant_tsc arch_perfmon pebs bts rep_good aperfmperf pni dtes64 monitor ds_cpl vmx est tm2 ssse3 cx16 xtpr pdcm dca lahf_lm dts </a:t>
            </a:r>
            <a:r>
              <a:rPr lang="en-US" sz="800" dirty="0" smtClean="0">
                <a:solidFill>
                  <a:schemeClr val="bg1"/>
                </a:solidFill>
                <a:latin typeface="Courier New" pitchFamily="49" charset="0"/>
                <a:cs typeface="Courier New" pitchFamily="49" charset="0"/>
              </a:rPr>
              <a:t>tpr_shadow</a:t>
            </a:r>
          </a:p>
          <a:p>
            <a:r>
              <a:rPr lang="en-US" sz="800" dirty="0" smtClean="0">
                <a:solidFill>
                  <a:schemeClr val="bg1"/>
                </a:solidFill>
                <a:latin typeface="Courier New" pitchFamily="49" charset="0"/>
                <a:cs typeface="Courier New" pitchFamily="49" charset="0"/>
              </a:rPr>
              <a:t>…</a:t>
            </a:r>
          </a:p>
        </p:txBody>
      </p:sp>
      <p:sp>
        <p:nvSpPr>
          <p:cNvPr id="11" name="Content Placeholder 1"/>
          <p:cNvSpPr txBox="1">
            <a:spLocks/>
          </p:cNvSpPr>
          <p:nvPr/>
        </p:nvSpPr>
        <p:spPr>
          <a:xfrm>
            <a:off x="241499" y="1920701"/>
            <a:ext cx="5688632" cy="28803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Check the kvm kernel module loaded</a:t>
            </a:r>
          </a:p>
        </p:txBody>
      </p:sp>
      <p:sp>
        <p:nvSpPr>
          <p:cNvPr id="12" name="TextBox 11"/>
          <p:cNvSpPr txBox="1"/>
          <p:nvPr/>
        </p:nvSpPr>
        <p:spPr>
          <a:xfrm>
            <a:off x="313507" y="2280741"/>
            <a:ext cx="5544616" cy="83099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lsmod | grep </a:t>
            </a:r>
            <a:r>
              <a:rPr lang="en-US" sz="800" dirty="0" smtClean="0">
                <a:solidFill>
                  <a:schemeClr val="bg1"/>
                </a:solidFill>
                <a:latin typeface="Courier New" pitchFamily="49" charset="0"/>
                <a:cs typeface="Courier New" pitchFamily="49" charset="0"/>
              </a:rPr>
              <a:t>kvm</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sudo modprobe </a:t>
            </a:r>
            <a:r>
              <a:rPr lang="en-US" sz="800" dirty="0" smtClean="0">
                <a:solidFill>
                  <a:schemeClr val="bg1"/>
                </a:solidFill>
                <a:latin typeface="Courier New" pitchFamily="49" charset="0"/>
                <a:cs typeface="Courier New" pitchFamily="49" charset="0"/>
              </a:rPr>
              <a:t>kvm_intel</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lsmod | grep </a:t>
            </a:r>
            <a:r>
              <a:rPr lang="en-US" sz="800" dirty="0" smtClean="0">
                <a:solidFill>
                  <a:schemeClr val="bg1"/>
                </a:solidFill>
                <a:latin typeface="Courier New" pitchFamily="49" charset="0"/>
                <a:cs typeface="Courier New" pitchFamily="49" charset="0"/>
              </a:rPr>
              <a:t>kvm</a:t>
            </a:r>
          </a:p>
          <a:p>
            <a:r>
              <a:rPr lang="en-US" sz="800" dirty="0" smtClean="0">
                <a:solidFill>
                  <a:schemeClr val="bg1"/>
                </a:solidFill>
                <a:latin typeface="Courier New" pitchFamily="49" charset="0"/>
                <a:cs typeface="Courier New" pitchFamily="49" charset="0"/>
              </a:rPr>
              <a:t>kvm_intel              </a:t>
            </a:r>
            <a:r>
              <a:rPr lang="en-US" sz="800" dirty="0">
                <a:solidFill>
                  <a:schemeClr val="bg1"/>
                </a:solidFill>
                <a:latin typeface="Courier New" pitchFamily="49" charset="0"/>
                <a:cs typeface="Courier New" pitchFamily="49" charset="0"/>
              </a:rPr>
              <a:t>52890  0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kvm                   </a:t>
            </a:r>
            <a:r>
              <a:rPr lang="en-US" sz="800" dirty="0">
                <a:solidFill>
                  <a:schemeClr val="bg1"/>
                </a:solidFill>
                <a:latin typeface="Courier New" pitchFamily="49" charset="0"/>
                <a:cs typeface="Courier New" pitchFamily="49" charset="0"/>
              </a:rPr>
              <a:t>314739  1 kvm_intel</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037" y="699605"/>
            <a:ext cx="306080" cy="1304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948" y="1327629"/>
            <a:ext cx="851324" cy="13971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99543" y="2308328"/>
            <a:ext cx="941443" cy="140641"/>
          </a:xfrm>
          <a:prstGeom prst="rect">
            <a:avLst/>
          </a:prstGeom>
        </p:spPr>
      </p:pic>
    </p:spTree>
    <p:extLst>
      <p:ext uri="{BB962C8B-B14F-4D97-AF65-F5344CB8AC3E}">
        <p14:creationId xmlns:p14="http://schemas.microsoft.com/office/powerpoint/2010/main" val="40302473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WNoDeS side: </a:t>
            </a:r>
            <a:r>
              <a:rPr lang="it-IT" sz="1600" dirty="0" smtClean="0"/>
              <a:t>test-wnodes04</a:t>
            </a:r>
            <a:r>
              <a:rPr lang="it-IT" sz="1800" dirty="0" smtClean="0"/>
              <a:t> </a:t>
            </a:r>
            <a:endParaRPr lang="en-US" sz="1800" dirty="0"/>
          </a:p>
        </p:txBody>
      </p:sp>
      <p:sp>
        <p:nvSpPr>
          <p:cNvPr id="4" name="Date Placeholder 3"/>
          <p:cNvSpPr>
            <a:spLocks noGrp="1"/>
          </p:cNvSpPr>
          <p:nvPr>
            <p:ph type="dt" sz="half" idx="10"/>
          </p:nvPr>
        </p:nvSpPr>
        <p:spPr/>
        <p:txBody>
          <a:bodyPr/>
          <a:lstStyle/>
          <a:p>
            <a:fld id="{42C72AA6-42D3-4FBE-8E8B-B3ACDE57703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26</a:t>
            </a:fld>
            <a:endParaRPr lang="de-DE" dirty="0"/>
          </a:p>
        </p:txBody>
      </p:sp>
      <p:sp>
        <p:nvSpPr>
          <p:cNvPr id="8" name="Content Placeholder 1"/>
          <p:cNvSpPr>
            <a:spLocks noGrp="1"/>
          </p:cNvSpPr>
          <p:nvPr>
            <p:ph idx="1"/>
          </p:nvPr>
        </p:nvSpPr>
        <p:spPr>
          <a:xfrm>
            <a:off x="241500" y="539775"/>
            <a:ext cx="5688632" cy="279695"/>
          </a:xfrm>
        </p:spPr>
        <p:txBody>
          <a:bodyPr/>
          <a:lstStyle/>
          <a:p>
            <a:r>
              <a:rPr lang="it-IT" sz="1800" dirty="0" smtClean="0"/>
              <a:t>Satisfy common repository settings for sl5</a:t>
            </a:r>
          </a:p>
        </p:txBody>
      </p:sp>
      <p:sp>
        <p:nvSpPr>
          <p:cNvPr id="9" name="TextBox 8"/>
          <p:cNvSpPr txBox="1"/>
          <p:nvPr/>
        </p:nvSpPr>
        <p:spPr>
          <a:xfrm>
            <a:off x="313507" y="918106"/>
            <a:ext cx="5688632" cy="95410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wget http://archives.fedoraproject.org/pub/epel/5/x86_64/epel-release-5-4.noarch.rpm</a:t>
            </a:r>
          </a:p>
          <a:p>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16:15:44—</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to: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epel-release-5-4.noarch.rpm”</a:t>
            </a:r>
          </a:p>
          <a:p>
            <a:r>
              <a:rPr lang="en-US" sz="800" dirty="0" smtClean="0">
                <a:solidFill>
                  <a:schemeClr val="bg1"/>
                </a:solidFill>
                <a:latin typeface="Courier New" pitchFamily="49" charset="0"/>
                <a:cs typeface="Courier New" pitchFamily="49" charset="0"/>
              </a:rPr>
              <a:t># yum localinstall epel-release-5-4.noarch.rpm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4" name="Content Placeholder 1"/>
          <p:cNvSpPr txBox="1">
            <a:spLocks/>
          </p:cNvSpPr>
          <p:nvPr/>
        </p:nvSpPr>
        <p:spPr>
          <a:xfrm>
            <a:off x="241499" y="187735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Satisfy EMI2 repository settings for sl5</a:t>
            </a:r>
          </a:p>
        </p:txBody>
      </p:sp>
      <p:sp>
        <p:nvSpPr>
          <p:cNvPr id="15" name="TextBox 14"/>
          <p:cNvSpPr txBox="1"/>
          <p:nvPr/>
        </p:nvSpPr>
        <p:spPr>
          <a:xfrm>
            <a:off x="313506" y="2229058"/>
            <a:ext cx="5688632" cy="861774"/>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wget http://</a:t>
            </a:r>
            <a:r>
              <a:rPr lang="en-US" sz="800" dirty="0" smtClean="0">
                <a:solidFill>
                  <a:schemeClr val="bg1"/>
                </a:solidFill>
                <a:latin typeface="Courier New" pitchFamily="49" charset="0"/>
                <a:cs typeface="Courier New" pitchFamily="49" charset="0"/>
              </a:rPr>
              <a:t>emisoft.web.cern.ch/emisoft/dist/EMI/deployment/2/repos/emi-2-sl5-updates.repo</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16:20:30--  http</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emisoft.web.cern.ch/emisoft/dist/EMI/deployment/2/repos/emi-2-sl5-updates.repo</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a:t>
            </a:r>
            <a:r>
              <a:rPr lang="en-US" sz="800" dirty="0">
                <a:solidFill>
                  <a:schemeClr val="bg1"/>
                </a:solidFill>
                <a:latin typeface="Courier New" pitchFamily="49" charset="0"/>
                <a:cs typeface="Courier New" pitchFamily="49" charset="0"/>
              </a:rPr>
              <a:t>to: “</a:t>
            </a:r>
            <a:r>
              <a:rPr lang="en-US" sz="800" dirty="0" smtClean="0">
                <a:solidFill>
                  <a:schemeClr val="bg1"/>
                </a:solidFill>
                <a:latin typeface="Courier New" pitchFamily="49" charset="0"/>
                <a:cs typeface="Courier New" pitchFamily="49" charset="0"/>
              </a:rPr>
              <a:t>emi-2-sl5-updates.repo”</a:t>
            </a:r>
          </a:p>
        </p:txBody>
      </p:sp>
      <p:sp>
        <p:nvSpPr>
          <p:cNvPr id="10" name="Content Placeholder 1"/>
          <p:cNvSpPr txBox="1">
            <a:spLocks/>
          </p:cNvSpPr>
          <p:nvPr/>
        </p:nvSpPr>
        <p:spPr>
          <a:xfrm>
            <a:off x="241499" y="3132063"/>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Clean YUM cache</a:t>
            </a:r>
            <a:endParaRPr lang="it-IT" sz="1400" dirty="0" smtClean="0"/>
          </a:p>
        </p:txBody>
      </p:sp>
      <p:sp>
        <p:nvSpPr>
          <p:cNvPr id="11" name="TextBox 10"/>
          <p:cNvSpPr txBox="1"/>
          <p:nvPr/>
        </p:nvSpPr>
        <p:spPr>
          <a:xfrm>
            <a:off x="313507" y="3438386"/>
            <a:ext cx="5688632" cy="83099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a:t>
            </a:r>
            <a:r>
              <a:rPr lang="en-US" sz="800" dirty="0">
                <a:solidFill>
                  <a:schemeClr val="bg1"/>
                </a:solidFill>
                <a:latin typeface="Courier New" pitchFamily="49" charset="0"/>
                <a:cs typeface="Courier New" pitchFamily="49" charset="0"/>
              </a:rPr>
              <a:t>clean </a:t>
            </a:r>
            <a:r>
              <a:rPr lang="en-US" sz="800" dirty="0" smtClean="0">
                <a:solidFill>
                  <a:schemeClr val="bg1"/>
                </a:solidFill>
                <a:latin typeface="Courier New" pitchFamily="49" charset="0"/>
                <a:cs typeface="Courier New" pitchFamily="49" charset="0"/>
              </a:rPr>
              <a:t>all</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Cleaning </a:t>
            </a:r>
            <a:r>
              <a:rPr lang="en-US" sz="800" dirty="0">
                <a:solidFill>
                  <a:schemeClr val="bg1"/>
                </a:solidFill>
                <a:latin typeface="Courier New" pitchFamily="49" charset="0"/>
                <a:cs typeface="Courier New" pitchFamily="49" charset="0"/>
              </a:rPr>
              <a:t>up </a:t>
            </a:r>
            <a:r>
              <a:rPr lang="en-US" sz="800" dirty="0" smtClean="0">
                <a:solidFill>
                  <a:schemeClr val="bg1"/>
                </a:solidFill>
                <a:latin typeface="Courier New" pitchFamily="49" charset="0"/>
                <a:cs typeface="Courier New" pitchFamily="49" charset="0"/>
              </a:rPr>
              <a:t>Everything</a:t>
            </a:r>
          </a:p>
          <a:p>
            <a:r>
              <a:rPr lang="en-US" sz="800" dirty="0">
                <a:solidFill>
                  <a:schemeClr val="bg1"/>
                </a:solidFill>
                <a:latin typeface="Courier New" pitchFamily="49" charset="0"/>
                <a:cs typeface="Courier New" pitchFamily="49" charset="0"/>
              </a:rPr>
              <a:t># yum </a:t>
            </a:r>
            <a:r>
              <a:rPr lang="en-US" sz="800" dirty="0" smtClean="0">
                <a:solidFill>
                  <a:schemeClr val="bg1"/>
                </a:solidFill>
                <a:latin typeface="Courier New" pitchFamily="49" charset="0"/>
                <a:cs typeface="Courier New" pitchFamily="49" charset="0"/>
              </a:rPr>
              <a:t>makecache</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Metadata Cache Created</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037" y="699605"/>
            <a:ext cx="306080" cy="13043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948" y="1327629"/>
            <a:ext cx="851324" cy="13971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99543" y="2308328"/>
            <a:ext cx="941443" cy="140641"/>
          </a:xfrm>
          <a:prstGeom prst="rect">
            <a:avLst/>
          </a:prstGeom>
        </p:spPr>
      </p:pic>
    </p:spTree>
    <p:extLst>
      <p:ext uri="{BB962C8B-B14F-4D97-AF65-F5344CB8AC3E}">
        <p14:creationId xmlns:p14="http://schemas.microsoft.com/office/powerpoint/2010/main" val="24829448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WNoDeS side: </a:t>
            </a:r>
            <a:r>
              <a:rPr lang="it-IT" sz="1600" dirty="0" smtClean="0"/>
              <a:t>test-wnodes04</a:t>
            </a:r>
            <a:r>
              <a:rPr lang="it-IT" sz="1800" dirty="0" smtClean="0"/>
              <a:t> </a:t>
            </a:r>
            <a:endParaRPr lang="en-US" sz="1800" dirty="0"/>
          </a:p>
        </p:txBody>
      </p:sp>
      <p:sp>
        <p:nvSpPr>
          <p:cNvPr id="4" name="Date Placeholder 3"/>
          <p:cNvSpPr>
            <a:spLocks noGrp="1"/>
          </p:cNvSpPr>
          <p:nvPr>
            <p:ph type="dt" sz="half" idx="10"/>
          </p:nvPr>
        </p:nvSpPr>
        <p:spPr/>
        <p:txBody>
          <a:bodyPr/>
          <a:lstStyle/>
          <a:p>
            <a:fld id="{E358EF2E-7725-44A0-86F8-4E11E86EEC83}"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27</a:t>
            </a:fld>
            <a:endParaRPr lang="de-DE" dirty="0"/>
          </a:p>
        </p:txBody>
      </p:sp>
      <p:sp>
        <p:nvSpPr>
          <p:cNvPr id="12"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KVM on sl5</a:t>
            </a:r>
            <a:endParaRPr lang="it-IT" sz="1400" dirty="0" smtClean="0"/>
          </a:p>
        </p:txBody>
      </p:sp>
      <p:sp>
        <p:nvSpPr>
          <p:cNvPr id="13" name="TextBox 12"/>
          <p:cNvSpPr txBox="1"/>
          <p:nvPr/>
        </p:nvSpPr>
        <p:spPr>
          <a:xfrm>
            <a:off x="313507" y="846098"/>
            <a:ext cx="5688632" cy="461665"/>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kvm-qemu-img kmod-kvm libvirt python-virtinst pyOpenSSL virt-manager</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4" name="Content Placeholder 1"/>
          <p:cNvSpPr txBox="1">
            <a:spLocks/>
          </p:cNvSpPr>
          <p:nvPr/>
        </p:nvSpPr>
        <p:spPr>
          <a:xfrm>
            <a:off x="241499" y="219595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Torque/Maui client without EMI configuration</a:t>
            </a:r>
            <a:endParaRPr lang="it-IT" sz="1400" dirty="0" smtClean="0"/>
          </a:p>
        </p:txBody>
      </p:sp>
      <p:sp>
        <p:nvSpPr>
          <p:cNvPr id="15" name="TextBox 14"/>
          <p:cNvSpPr txBox="1"/>
          <p:nvPr/>
        </p:nvSpPr>
        <p:spPr>
          <a:xfrm>
            <a:off x="313507" y="2502282"/>
            <a:ext cx="5688632" cy="477054"/>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torque-client torque-mom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6" name="Content Placeholder 1"/>
          <p:cNvSpPr txBox="1">
            <a:spLocks/>
          </p:cNvSpPr>
          <p:nvPr/>
        </p:nvSpPr>
        <p:spPr>
          <a:xfrm>
            <a:off x="241499" y="295726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WNoDeS BAIT, and HYPERVISOR</a:t>
            </a:r>
            <a:endParaRPr lang="it-IT" sz="1400" dirty="0" smtClean="0"/>
          </a:p>
        </p:txBody>
      </p:sp>
      <p:sp>
        <p:nvSpPr>
          <p:cNvPr id="17" name="TextBox 16"/>
          <p:cNvSpPr txBox="1"/>
          <p:nvPr/>
        </p:nvSpPr>
        <p:spPr>
          <a:xfrm>
            <a:off x="313507" y="3263592"/>
            <a:ext cx="5688632" cy="109260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wnodes_bait wnodes_hypervisor</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Installed:   wnodes_bait.noarch </a:t>
            </a:r>
            <a:r>
              <a:rPr lang="en-US" sz="800" dirty="0" smtClean="0">
                <a:solidFill>
                  <a:schemeClr val="bg1"/>
                </a:solidFill>
                <a:latin typeface="Courier New" pitchFamily="49" charset="0"/>
                <a:cs typeface="Courier New" pitchFamily="49" charset="0"/>
              </a:rPr>
              <a:t>0:2.0.6-1.sl5                    </a:t>
            </a:r>
            <a:r>
              <a:rPr lang="en-US" sz="800" dirty="0">
                <a:solidFill>
                  <a:schemeClr val="bg1"/>
                </a:solidFill>
                <a:latin typeface="Courier New" pitchFamily="49" charset="0"/>
                <a:cs typeface="Courier New" pitchFamily="49" charset="0"/>
              </a:rPr>
              <a:t>wnodes_hypervisor.noarch </a:t>
            </a:r>
            <a:r>
              <a:rPr lang="en-US" sz="800" dirty="0" smtClean="0">
                <a:solidFill>
                  <a:schemeClr val="bg1"/>
                </a:solidFill>
                <a:latin typeface="Courier New" pitchFamily="49" charset="0"/>
                <a:cs typeface="Courier New" pitchFamily="49" charset="0"/>
              </a:rPr>
              <a:t>0:2.0.4-3.sl5</a:t>
            </a:r>
          </a:p>
          <a:p>
            <a:r>
              <a:rPr lang="en-US" sz="800" dirty="0" smtClean="0">
                <a:solidFill>
                  <a:schemeClr val="bg1"/>
                </a:solidFill>
                <a:latin typeface="Courier New" pitchFamily="49" charset="0"/>
                <a:cs typeface="Courier New" pitchFamily="49" charset="0"/>
              </a:rPr>
              <a:t>Dependency Installed: </a:t>
            </a:r>
            <a:r>
              <a:rPr lang="en-US" sz="800" dirty="0">
                <a:solidFill>
                  <a:schemeClr val="bg1"/>
                </a:solidFill>
                <a:latin typeface="Courier New" pitchFamily="49" charset="0"/>
                <a:cs typeface="Courier New" pitchFamily="49" charset="0"/>
              </a:rPr>
              <a:t>wnodes_site_specific.noarch </a:t>
            </a:r>
            <a:r>
              <a:rPr lang="en-US" sz="800" dirty="0" smtClean="0">
                <a:solidFill>
                  <a:schemeClr val="bg1"/>
                </a:solidFill>
                <a:latin typeface="Courier New" pitchFamily="49" charset="0"/>
                <a:cs typeface="Courier New" pitchFamily="49" charset="0"/>
              </a:rPr>
              <a:t>0:2.0.1-1.sl5              </a:t>
            </a:r>
            <a:r>
              <a:rPr lang="en-US" sz="800" dirty="0">
                <a:solidFill>
                  <a:schemeClr val="bg1"/>
                </a:solidFill>
                <a:latin typeface="Courier New" pitchFamily="49" charset="0"/>
                <a:cs typeface="Courier New" pitchFamily="49" charset="0"/>
              </a:rPr>
              <a:t>wnodes_utils.noarch </a:t>
            </a:r>
            <a:r>
              <a:rPr lang="en-US" sz="800" dirty="0" smtClean="0">
                <a:solidFill>
                  <a:schemeClr val="bg1"/>
                </a:solidFill>
                <a:latin typeface="Courier New" pitchFamily="49" charset="0"/>
                <a:cs typeface="Courier New" pitchFamily="49" charset="0"/>
              </a:rPr>
              <a:t>0:2.0.2-1.sl5</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Complete!</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3037" y="699605"/>
            <a:ext cx="306080" cy="130437"/>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254948" y="1327629"/>
            <a:ext cx="851324" cy="139712"/>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99543" y="2308328"/>
            <a:ext cx="941443" cy="140641"/>
          </a:xfrm>
          <a:prstGeom prst="rect">
            <a:avLst/>
          </a:prstGeom>
        </p:spPr>
      </p:pic>
      <p:sp>
        <p:nvSpPr>
          <p:cNvPr id="21" name="Content Placeholder 1"/>
          <p:cNvSpPr txBox="1">
            <a:spLocks/>
          </p:cNvSpPr>
          <p:nvPr/>
        </p:nvSpPr>
        <p:spPr>
          <a:xfrm>
            <a:off x="241499" y="125985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Enable </a:t>
            </a:r>
            <a:r>
              <a:rPr lang="it-IT" sz="1600" dirty="0" smtClean="0">
                <a:latin typeface="Courier New" pitchFamily="49" charset="0"/>
                <a:cs typeface="Courier New" pitchFamily="49" charset="0"/>
              </a:rPr>
              <a:t>libvirtd</a:t>
            </a:r>
            <a:r>
              <a:rPr lang="it-IT" sz="1800" dirty="0" smtClean="0"/>
              <a:t> service</a:t>
            </a:r>
            <a:endParaRPr lang="it-IT" sz="1400" dirty="0" smtClean="0"/>
          </a:p>
        </p:txBody>
      </p:sp>
      <p:sp>
        <p:nvSpPr>
          <p:cNvPr id="22" name="TextBox 21"/>
          <p:cNvSpPr txBox="1"/>
          <p:nvPr/>
        </p:nvSpPr>
        <p:spPr>
          <a:xfrm>
            <a:off x="313507" y="1566178"/>
            <a:ext cx="5688632" cy="70788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chkconfig </a:t>
            </a:r>
            <a:r>
              <a:rPr lang="en-US" sz="800" dirty="0">
                <a:solidFill>
                  <a:schemeClr val="bg1"/>
                </a:solidFill>
                <a:latin typeface="Courier New" pitchFamily="49" charset="0"/>
                <a:cs typeface="Courier New" pitchFamily="49" charset="0"/>
              </a:rPr>
              <a:t>libvirtd </a:t>
            </a:r>
            <a:r>
              <a:rPr lang="en-US" sz="800" dirty="0" smtClean="0">
                <a:solidFill>
                  <a:schemeClr val="bg1"/>
                </a:solidFill>
                <a:latin typeface="Courier New" pitchFamily="49" charset="0"/>
                <a:cs typeface="Courier New" pitchFamily="49" charset="0"/>
              </a:rPr>
              <a:t>on</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libvirtd </a:t>
            </a:r>
            <a:r>
              <a:rPr lang="en-US" sz="800" dirty="0" smtClean="0">
                <a:solidFill>
                  <a:schemeClr val="bg1"/>
                </a:solidFill>
                <a:latin typeface="Courier New" pitchFamily="49" charset="0"/>
                <a:cs typeface="Courier New" pitchFamily="49" charset="0"/>
              </a:rPr>
              <a:t>start</a:t>
            </a:r>
          </a:p>
          <a:p>
            <a:r>
              <a:rPr lang="en-US" sz="800" dirty="0" smtClean="0">
                <a:solidFill>
                  <a:schemeClr val="bg1"/>
                </a:solidFill>
                <a:latin typeface="Courier New" pitchFamily="49" charset="0"/>
                <a:cs typeface="Courier New" pitchFamily="49" charset="0"/>
              </a:rPr>
              <a:t>Starting </a:t>
            </a:r>
            <a:r>
              <a:rPr lang="en-US" sz="800" dirty="0">
                <a:solidFill>
                  <a:schemeClr val="bg1"/>
                </a:solidFill>
                <a:latin typeface="Courier New" pitchFamily="49" charset="0"/>
                <a:cs typeface="Courier New" pitchFamily="49" charset="0"/>
              </a:rPr>
              <a:t>libvirtd daemon:                                  [  OK  </a:t>
            </a:r>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 service libvirtd </a:t>
            </a:r>
            <a:r>
              <a:rPr lang="en-US" sz="800" dirty="0" smtClean="0">
                <a:solidFill>
                  <a:schemeClr val="bg1"/>
                </a:solidFill>
                <a:latin typeface="Courier New" pitchFamily="49" charset="0"/>
                <a:cs typeface="Courier New" pitchFamily="49" charset="0"/>
              </a:rPr>
              <a:t>status</a:t>
            </a:r>
            <a:endParaRPr lang="en-US" sz="800" dirty="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Libvirtd (pid 3610) is running …</a:t>
            </a:r>
          </a:p>
        </p:txBody>
      </p:sp>
      <p:sp>
        <p:nvSpPr>
          <p:cNvPr id="23" name="Content Placeholder 1"/>
          <p:cNvSpPr txBox="1">
            <a:spLocks/>
          </p:cNvSpPr>
          <p:nvPr/>
        </p:nvSpPr>
        <p:spPr>
          <a:xfrm>
            <a:off x="2144445" y="615952"/>
            <a:ext cx="4433758" cy="139847"/>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Do it where hypervisor runs</a:t>
            </a:r>
            <a:endParaRPr lang="it-IT" sz="1400" dirty="0">
              <a:solidFill>
                <a:srgbClr val="C00000"/>
              </a:solidFill>
            </a:endParaRPr>
          </a:p>
        </p:txBody>
      </p:sp>
    </p:spTree>
    <p:extLst>
      <p:ext uri="{BB962C8B-B14F-4D97-AF65-F5344CB8AC3E}">
        <p14:creationId xmlns:p14="http://schemas.microsoft.com/office/powerpoint/2010/main" val="41817942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Virtual WN</a:t>
            </a:r>
            <a:r>
              <a:rPr lang="it-IT" dirty="0" smtClean="0"/>
              <a:t> </a:t>
            </a:r>
            <a:endParaRPr lang="en-US" dirty="0"/>
          </a:p>
        </p:txBody>
      </p:sp>
      <p:sp>
        <p:nvSpPr>
          <p:cNvPr id="4" name="Date Placeholder 3"/>
          <p:cNvSpPr>
            <a:spLocks noGrp="1"/>
          </p:cNvSpPr>
          <p:nvPr>
            <p:ph type="dt" sz="half" idx="10"/>
          </p:nvPr>
        </p:nvSpPr>
        <p:spPr/>
        <p:txBody>
          <a:bodyPr/>
          <a:lstStyle/>
          <a:p>
            <a:fld id="{C790622E-713D-40C2-9C74-CF83AF9AA4F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28</a:t>
            </a:fld>
            <a:endParaRPr lang="de-DE" dirty="0"/>
          </a:p>
        </p:txBody>
      </p:sp>
      <p:sp>
        <p:nvSpPr>
          <p:cNvPr id="8" name="Content Placeholder 1"/>
          <p:cNvSpPr>
            <a:spLocks noGrp="1"/>
          </p:cNvSpPr>
          <p:nvPr>
            <p:ph idx="1"/>
          </p:nvPr>
        </p:nvSpPr>
        <p:spPr>
          <a:xfrm>
            <a:off x="241500" y="539775"/>
            <a:ext cx="5688632" cy="279695"/>
          </a:xfrm>
        </p:spPr>
        <p:txBody>
          <a:bodyPr/>
          <a:lstStyle/>
          <a:p>
            <a:r>
              <a:rPr lang="it-IT" sz="1800" dirty="0" smtClean="0"/>
              <a:t>Satisfy common repository settings for sl6</a:t>
            </a:r>
          </a:p>
        </p:txBody>
      </p:sp>
      <p:sp>
        <p:nvSpPr>
          <p:cNvPr id="9" name="TextBox 8"/>
          <p:cNvSpPr txBox="1"/>
          <p:nvPr/>
        </p:nvSpPr>
        <p:spPr>
          <a:xfrm>
            <a:off x="313507" y="923622"/>
            <a:ext cx="5688632" cy="95410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wget http://archives.fedoraproject.org/pub/epel/6/x86_64/epel-release-6-7.noarch.rpm</a:t>
            </a:r>
          </a:p>
          <a:p>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16:20:30—</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to: </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epel-release-6-7.noarch.rpm”</a:t>
            </a:r>
          </a:p>
          <a:p>
            <a:r>
              <a:rPr lang="en-US" sz="800" dirty="0" smtClean="0">
                <a:solidFill>
                  <a:schemeClr val="bg1"/>
                </a:solidFill>
                <a:latin typeface="Courier New" pitchFamily="49" charset="0"/>
                <a:cs typeface="Courier New" pitchFamily="49" charset="0"/>
              </a:rPr>
              <a:t># yum localinstall epel-release-6-7.noarch.rpm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sp>
        <p:nvSpPr>
          <p:cNvPr id="14" name="Content Placeholder 1"/>
          <p:cNvSpPr txBox="1">
            <a:spLocks/>
          </p:cNvSpPr>
          <p:nvPr/>
        </p:nvSpPr>
        <p:spPr>
          <a:xfrm>
            <a:off x="241499" y="1918586"/>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Satisfy EMI2 repository settings for sl6</a:t>
            </a:r>
          </a:p>
        </p:txBody>
      </p:sp>
      <p:sp>
        <p:nvSpPr>
          <p:cNvPr id="15" name="TextBox 14"/>
          <p:cNvSpPr txBox="1"/>
          <p:nvPr/>
        </p:nvSpPr>
        <p:spPr>
          <a:xfrm>
            <a:off x="313506" y="2270289"/>
            <a:ext cx="5688632" cy="861774"/>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wget http://</a:t>
            </a:r>
            <a:r>
              <a:rPr lang="en-US" sz="800" dirty="0" smtClean="0">
                <a:solidFill>
                  <a:schemeClr val="bg1"/>
                </a:solidFill>
                <a:latin typeface="Courier New" pitchFamily="49" charset="0"/>
                <a:cs typeface="Courier New" pitchFamily="49" charset="0"/>
              </a:rPr>
              <a:t>emisoft.web.cern.ch/emisoft/dist/EMI/deployment/2/repos/emi-2-sl6-updates.repo</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2012-09-13 </a:t>
            </a:r>
            <a:r>
              <a:rPr lang="en-US" sz="800" dirty="0" smtClean="0">
                <a:solidFill>
                  <a:schemeClr val="bg1"/>
                </a:solidFill>
                <a:latin typeface="Courier New" pitchFamily="49" charset="0"/>
                <a:cs typeface="Courier New" pitchFamily="49" charset="0"/>
              </a:rPr>
              <a:t>16:21:33--  http</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emisoft.web.cern.ch/emisoft/dist/EMI/deployment/2/repos/emi-2-sl6-updates.repo</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Saving </a:t>
            </a:r>
            <a:r>
              <a:rPr lang="en-US" sz="800" dirty="0">
                <a:solidFill>
                  <a:schemeClr val="bg1"/>
                </a:solidFill>
                <a:latin typeface="Courier New" pitchFamily="49" charset="0"/>
                <a:cs typeface="Courier New" pitchFamily="49" charset="0"/>
              </a:rPr>
              <a:t>to: “emi-2-sl6-updates.repo</a:t>
            </a:r>
            <a:r>
              <a:rPr lang="en-US" sz="800" dirty="0" smtClean="0">
                <a:solidFill>
                  <a:schemeClr val="bg1"/>
                </a:solidFill>
                <a:latin typeface="Courier New" pitchFamily="49" charset="0"/>
                <a:cs typeface="Courier New" pitchFamily="49" charset="0"/>
              </a:rPr>
              <a:t>”</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9543" y="1012184"/>
            <a:ext cx="941443" cy="140641"/>
          </a:xfrm>
          <a:prstGeom prst="rect">
            <a:avLst/>
          </a:prstGeom>
        </p:spPr>
      </p:pic>
    </p:spTree>
    <p:extLst>
      <p:ext uri="{BB962C8B-B14F-4D97-AF65-F5344CB8AC3E}">
        <p14:creationId xmlns:p14="http://schemas.microsoft.com/office/powerpoint/2010/main" val="1802882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Virtual WN</a:t>
            </a:r>
            <a:r>
              <a:rPr lang="it-IT" dirty="0" smtClean="0"/>
              <a:t> </a:t>
            </a:r>
            <a:endParaRPr lang="en-US" dirty="0"/>
          </a:p>
        </p:txBody>
      </p:sp>
      <p:sp>
        <p:nvSpPr>
          <p:cNvPr id="4" name="Date Placeholder 3"/>
          <p:cNvSpPr>
            <a:spLocks noGrp="1"/>
          </p:cNvSpPr>
          <p:nvPr>
            <p:ph type="dt" sz="half" idx="10"/>
          </p:nvPr>
        </p:nvSpPr>
        <p:spPr/>
        <p:txBody>
          <a:bodyPr/>
          <a:lstStyle/>
          <a:p>
            <a:fld id="{42C5B3D3-9A86-4399-8CFF-87E5152D2F6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29</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Clean YUM cache</a:t>
            </a:r>
            <a:endParaRPr lang="it-IT" sz="1400" dirty="0" smtClean="0"/>
          </a:p>
        </p:txBody>
      </p:sp>
      <p:sp>
        <p:nvSpPr>
          <p:cNvPr id="11" name="TextBox 10"/>
          <p:cNvSpPr txBox="1"/>
          <p:nvPr/>
        </p:nvSpPr>
        <p:spPr>
          <a:xfrm>
            <a:off x="313507" y="918106"/>
            <a:ext cx="5688632" cy="83099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a:t>
            </a:r>
            <a:r>
              <a:rPr lang="en-US" sz="800" dirty="0">
                <a:solidFill>
                  <a:schemeClr val="bg1"/>
                </a:solidFill>
                <a:latin typeface="Courier New" pitchFamily="49" charset="0"/>
                <a:cs typeface="Courier New" pitchFamily="49" charset="0"/>
              </a:rPr>
              <a:t>clean </a:t>
            </a:r>
            <a:r>
              <a:rPr lang="en-US" sz="800" dirty="0" smtClean="0">
                <a:solidFill>
                  <a:schemeClr val="bg1"/>
                </a:solidFill>
                <a:latin typeface="Courier New" pitchFamily="49" charset="0"/>
                <a:cs typeface="Courier New" pitchFamily="49" charset="0"/>
              </a:rPr>
              <a:t>all</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Cleaning </a:t>
            </a:r>
            <a:r>
              <a:rPr lang="en-US" sz="800" dirty="0">
                <a:solidFill>
                  <a:schemeClr val="bg1"/>
                </a:solidFill>
                <a:latin typeface="Courier New" pitchFamily="49" charset="0"/>
                <a:cs typeface="Courier New" pitchFamily="49" charset="0"/>
              </a:rPr>
              <a:t>up </a:t>
            </a:r>
            <a:r>
              <a:rPr lang="en-US" sz="800" dirty="0" smtClean="0">
                <a:solidFill>
                  <a:schemeClr val="bg1"/>
                </a:solidFill>
                <a:latin typeface="Courier New" pitchFamily="49" charset="0"/>
                <a:cs typeface="Courier New" pitchFamily="49" charset="0"/>
              </a:rPr>
              <a:t>Everything</a:t>
            </a:r>
          </a:p>
          <a:p>
            <a:r>
              <a:rPr lang="en-US" sz="800" dirty="0">
                <a:solidFill>
                  <a:schemeClr val="bg1"/>
                </a:solidFill>
                <a:latin typeface="Courier New" pitchFamily="49" charset="0"/>
                <a:cs typeface="Courier New" pitchFamily="49" charset="0"/>
              </a:rPr>
              <a:t># yum </a:t>
            </a:r>
            <a:r>
              <a:rPr lang="en-US" sz="800" dirty="0" smtClean="0">
                <a:solidFill>
                  <a:schemeClr val="bg1"/>
                </a:solidFill>
                <a:latin typeface="Courier New" pitchFamily="49" charset="0"/>
                <a:cs typeface="Courier New" pitchFamily="49" charset="0"/>
              </a:rPr>
              <a:t>makecache</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Metadata Cache Created</a:t>
            </a:r>
          </a:p>
        </p:txBody>
      </p:sp>
      <p:sp>
        <p:nvSpPr>
          <p:cNvPr id="12" name="Content Placeholder 1"/>
          <p:cNvSpPr txBox="1">
            <a:spLocks/>
          </p:cNvSpPr>
          <p:nvPr/>
        </p:nvSpPr>
        <p:spPr>
          <a:xfrm>
            <a:off x="241499" y="270001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WNoDeS SITE_SPECIFIC</a:t>
            </a:r>
            <a:endParaRPr lang="it-IT" sz="1400" dirty="0" smtClean="0"/>
          </a:p>
        </p:txBody>
      </p:sp>
      <p:sp>
        <p:nvSpPr>
          <p:cNvPr id="13" name="TextBox 12"/>
          <p:cNvSpPr txBox="1"/>
          <p:nvPr/>
        </p:nvSpPr>
        <p:spPr>
          <a:xfrm>
            <a:off x="313507" y="3078346"/>
            <a:ext cx="5688632" cy="70788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wnodes_site_specific</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Installed:  </a:t>
            </a:r>
            <a:r>
              <a:rPr lang="en-US" sz="800" dirty="0" smtClean="0">
                <a:solidFill>
                  <a:schemeClr val="bg1"/>
                </a:solidFill>
                <a:latin typeface="Courier New" pitchFamily="49" charset="0"/>
                <a:cs typeface="Courier New" pitchFamily="49" charset="0"/>
              </a:rPr>
              <a:t>wnodes_site_specific.noarch 0:2.0.1-1.sl6</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Complete!</a:t>
            </a:r>
          </a:p>
        </p:txBody>
      </p:sp>
      <p:sp>
        <p:nvSpPr>
          <p:cNvPr id="14" name="Content Placeholder 1"/>
          <p:cNvSpPr txBox="1">
            <a:spLocks/>
          </p:cNvSpPr>
          <p:nvPr/>
        </p:nvSpPr>
        <p:spPr>
          <a:xfrm>
            <a:off x="241499" y="1844630"/>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Install Torque/Maui client without EMI configuration</a:t>
            </a:r>
            <a:endParaRPr lang="it-IT" sz="1400" dirty="0" smtClean="0"/>
          </a:p>
        </p:txBody>
      </p:sp>
      <p:sp>
        <p:nvSpPr>
          <p:cNvPr id="15" name="TextBox 14"/>
          <p:cNvSpPr txBox="1"/>
          <p:nvPr/>
        </p:nvSpPr>
        <p:spPr>
          <a:xfrm>
            <a:off x="313507" y="2150953"/>
            <a:ext cx="5688632" cy="477054"/>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yum install torque-client torque-mom</a:t>
            </a:r>
          </a:p>
          <a:p>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Complete!</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299543" y="1012184"/>
            <a:ext cx="941443" cy="140641"/>
          </a:xfrm>
          <a:prstGeom prst="rect">
            <a:avLst/>
          </a:prstGeom>
        </p:spPr>
      </p:pic>
    </p:spTree>
    <p:extLst>
      <p:ext uri="{BB962C8B-B14F-4D97-AF65-F5344CB8AC3E}">
        <p14:creationId xmlns:p14="http://schemas.microsoft.com/office/powerpoint/2010/main" val="348606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pPr marL="0" indent="0">
              <a:buNone/>
            </a:pPr>
            <a:r>
              <a:rPr lang="it-IT" dirty="0" smtClean="0"/>
              <a:t>Architecture</a:t>
            </a:r>
            <a:endParaRPr lang="en-US" dirty="0"/>
          </a:p>
        </p:txBody>
      </p:sp>
      <p:sp>
        <p:nvSpPr>
          <p:cNvPr id="4" name="Date Placeholder 3"/>
          <p:cNvSpPr>
            <a:spLocks noGrp="1"/>
          </p:cNvSpPr>
          <p:nvPr>
            <p:ph type="dt" sz="half" idx="10"/>
          </p:nvPr>
        </p:nvSpPr>
        <p:spPr/>
        <p:txBody>
          <a:bodyPr/>
          <a:lstStyle/>
          <a:p>
            <a:fld id="{31D780D4-3B5C-41FA-9CF3-A2E82FEA4A7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a:t>
            </a:fld>
            <a:endParaRPr lang="de-DE" dirty="0"/>
          </a:p>
        </p:txBody>
      </p:sp>
    </p:spTree>
    <p:extLst>
      <p:ext uri="{BB962C8B-B14F-4D97-AF65-F5344CB8AC3E}">
        <p14:creationId xmlns:p14="http://schemas.microsoft.com/office/powerpoint/2010/main" val="309478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pPr marL="0" indent="0">
              <a:buNone/>
            </a:pPr>
            <a:r>
              <a:rPr lang="it-IT" dirty="0" smtClean="0"/>
              <a:t>Configuration</a:t>
            </a:r>
            <a:endParaRPr lang="en-US" dirty="0"/>
          </a:p>
        </p:txBody>
      </p:sp>
      <p:sp>
        <p:nvSpPr>
          <p:cNvPr id="4" name="Date Placeholder 3"/>
          <p:cNvSpPr>
            <a:spLocks noGrp="1"/>
          </p:cNvSpPr>
          <p:nvPr>
            <p:ph type="dt" sz="half" idx="10"/>
          </p:nvPr>
        </p:nvSpPr>
        <p:spPr/>
        <p:txBody>
          <a:bodyPr/>
          <a:lstStyle/>
          <a:p>
            <a:fld id="{AEE10941-F998-4DA1-BC9B-5652A35E0943}"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30</a:t>
            </a:fld>
            <a:endParaRPr lang="de-DE" dirty="0"/>
          </a:p>
        </p:txBody>
      </p:sp>
    </p:spTree>
    <p:extLst>
      <p:ext uri="{BB962C8B-B14F-4D97-AF65-F5344CB8AC3E}">
        <p14:creationId xmlns:p14="http://schemas.microsoft.com/office/powerpoint/2010/main" val="309478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000" dirty="0" smtClean="0"/>
              <a:t>Create and setting </a:t>
            </a:r>
            <a:r>
              <a:rPr lang="it-IT" sz="1800" dirty="0" smtClean="0">
                <a:latin typeface="Courier New" pitchFamily="49" charset="0"/>
                <a:cs typeface="Courier New" pitchFamily="49" charset="0"/>
              </a:rPr>
              <a:t>wnodessl5</a:t>
            </a:r>
            <a:r>
              <a:rPr lang="it-IT" sz="2000" dirty="0" smtClean="0"/>
              <a:t> queue on the Torque server</a:t>
            </a:r>
          </a:p>
          <a:p>
            <a:r>
              <a:rPr lang="it-IT" sz="2000" dirty="0" smtClean="0"/>
              <a:t>Modify Torque configuration to allow job management from the </a:t>
            </a:r>
            <a:r>
              <a:rPr lang="it-IT" sz="1800" dirty="0" smtClean="0">
                <a:latin typeface="Courier New" pitchFamily="49" charset="0"/>
                <a:cs typeface="Courier New" pitchFamily="49" charset="0"/>
              </a:rPr>
              <a:t>wnodes_preexec</a:t>
            </a:r>
            <a:r>
              <a:rPr lang="it-IT" sz="2000" dirty="0" smtClean="0"/>
              <a:t> service on BAIT </a:t>
            </a:r>
          </a:p>
          <a:p>
            <a:r>
              <a:rPr lang="it-IT" sz="2000" dirty="0" smtClean="0"/>
              <a:t>Add the WNoDeS BAIT and VM hostnames to the Torque nodes</a:t>
            </a:r>
          </a:p>
          <a:p>
            <a:r>
              <a:rPr lang="it-IT" sz="2000" dirty="0" smtClean="0"/>
              <a:t>Restart the </a:t>
            </a:r>
            <a:r>
              <a:rPr lang="it-IT" sz="1800" dirty="0" smtClean="0">
                <a:latin typeface="Courier New" pitchFamily="49" charset="0"/>
                <a:cs typeface="Courier New" pitchFamily="49" charset="0"/>
              </a:rPr>
              <a:t>pbs_server</a:t>
            </a:r>
            <a:r>
              <a:rPr lang="it-IT" sz="2000" dirty="0" smtClean="0"/>
              <a:t> service</a:t>
            </a:r>
          </a:p>
          <a:p>
            <a:r>
              <a:rPr lang="it-IT" sz="2000" dirty="0" smtClean="0"/>
              <a:t>Configure Maui to create a partition</a:t>
            </a:r>
          </a:p>
          <a:p>
            <a:r>
              <a:rPr lang="it-IT" sz="2000" dirty="0" smtClean="0"/>
              <a:t>Restart the </a:t>
            </a:r>
            <a:r>
              <a:rPr lang="it-IT" sz="1800" dirty="0" smtClean="0">
                <a:latin typeface="Courier New" pitchFamily="49" charset="0"/>
                <a:cs typeface="Courier New" pitchFamily="49" charset="0"/>
              </a:rPr>
              <a:t>maui</a:t>
            </a:r>
            <a:r>
              <a:rPr lang="it-IT" sz="2000" dirty="0" smtClean="0"/>
              <a:t> </a:t>
            </a:r>
            <a:r>
              <a:rPr lang="it-IT" sz="2000" dirty="0" smtClean="0"/>
              <a:t>service</a:t>
            </a:r>
          </a:p>
          <a:p>
            <a:r>
              <a:rPr lang="it-IT" sz="2000" dirty="0" smtClean="0"/>
              <a:t>Set the </a:t>
            </a:r>
            <a:r>
              <a:rPr lang="it-IT" sz="1800" dirty="0" smtClean="0">
                <a:latin typeface="Courier New" pitchFamily="49" charset="0"/>
                <a:cs typeface="Courier New" pitchFamily="49" charset="0"/>
              </a:rPr>
              <a:t>fix_wnodes_job</a:t>
            </a:r>
            <a:r>
              <a:rPr lang="it-IT" sz="2000" dirty="0" smtClean="0"/>
              <a:t> script to release the hold jobs </a:t>
            </a:r>
            <a:endParaRPr lang="it-IT" sz="2000" dirty="0" smtClean="0"/>
          </a:p>
        </p:txBody>
      </p:sp>
      <p:sp>
        <p:nvSpPr>
          <p:cNvPr id="3" name="Title 2"/>
          <p:cNvSpPr>
            <a:spLocks noGrp="1"/>
          </p:cNvSpPr>
          <p:nvPr>
            <p:ph type="title"/>
          </p:nvPr>
        </p:nvSpPr>
        <p:spPr/>
        <p:txBody>
          <a:bodyPr/>
          <a:lstStyle/>
          <a:p>
            <a:r>
              <a:rPr lang="it-IT" dirty="0" smtClean="0"/>
              <a:t>On test-wnodes01: [1]</a:t>
            </a:r>
            <a:endParaRPr lang="en-US" dirty="0"/>
          </a:p>
        </p:txBody>
      </p:sp>
      <p:sp>
        <p:nvSpPr>
          <p:cNvPr id="4" name="Date Placeholder 3"/>
          <p:cNvSpPr>
            <a:spLocks noGrp="1"/>
          </p:cNvSpPr>
          <p:nvPr>
            <p:ph type="dt" sz="half" idx="10"/>
          </p:nvPr>
        </p:nvSpPr>
        <p:spPr/>
        <p:txBody>
          <a:bodyPr/>
          <a:lstStyle/>
          <a:p>
            <a:fld id="{902FA472-DE39-4D89-89AE-A5E5224641E7}"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31</a:t>
            </a:fld>
            <a:endParaRPr lang="de-DE" dirty="0"/>
          </a:p>
        </p:txBody>
      </p:sp>
    </p:spTree>
    <p:extLst>
      <p:ext uri="{BB962C8B-B14F-4D97-AF65-F5344CB8AC3E}">
        <p14:creationId xmlns:p14="http://schemas.microsoft.com/office/powerpoint/2010/main" val="3985916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On test-wnodes01</a:t>
            </a:r>
            <a:endParaRPr lang="en-US" dirty="0"/>
          </a:p>
        </p:txBody>
      </p:sp>
      <p:sp>
        <p:nvSpPr>
          <p:cNvPr id="4" name="Date Placeholder 3"/>
          <p:cNvSpPr>
            <a:spLocks noGrp="1"/>
          </p:cNvSpPr>
          <p:nvPr>
            <p:ph type="dt" sz="half" idx="10"/>
          </p:nvPr>
        </p:nvSpPr>
        <p:spPr/>
        <p:txBody>
          <a:bodyPr/>
          <a:lstStyle/>
          <a:p>
            <a:fld id="{902FA472-DE39-4D89-89AE-A5E5224641E7}"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32</a:t>
            </a:fld>
            <a:endParaRPr lang="de-DE" dirty="0"/>
          </a:p>
        </p:txBody>
      </p:sp>
      <p:sp>
        <p:nvSpPr>
          <p:cNvPr id="7"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a:t>Enable </a:t>
            </a:r>
            <a:r>
              <a:rPr lang="it-IT" sz="1800" dirty="0" smtClean="0">
                <a:latin typeface="Courier New" pitchFamily="49" charset="0"/>
                <a:cs typeface="Courier New" pitchFamily="49" charset="0"/>
              </a:rPr>
              <a:t>ssh</a:t>
            </a:r>
            <a:r>
              <a:rPr lang="it-IT" sz="1800" dirty="0" smtClean="0"/>
              <a:t> connection without pwd</a:t>
            </a:r>
            <a:endParaRPr lang="it-IT" sz="1400" dirty="0"/>
          </a:p>
        </p:txBody>
      </p:sp>
      <p:sp>
        <p:nvSpPr>
          <p:cNvPr id="8" name="TextBox 7"/>
          <p:cNvSpPr txBox="1"/>
          <p:nvPr/>
        </p:nvSpPr>
        <p:spPr>
          <a:xfrm>
            <a:off x="313507" y="860906"/>
            <a:ext cx="5688632" cy="2677656"/>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ssh</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sshd_config</a:t>
            </a:r>
            <a:r>
              <a:rPr lang="en-US" sz="800" dirty="0" smtClean="0">
                <a:solidFill>
                  <a:schemeClr val="bg1"/>
                </a:solidFill>
                <a:latin typeface="Courier New" pitchFamily="49" charset="0"/>
                <a:cs typeface="Courier New" pitchFamily="49" charset="0"/>
              </a:rPr>
              <a:t> </a:t>
            </a:r>
          </a:p>
          <a:p>
            <a:r>
              <a:rPr lang="it-IT" sz="800" dirty="0" smtClean="0">
                <a:solidFill>
                  <a:schemeClr val="bg1"/>
                </a:solidFill>
                <a:latin typeface="Courier New" pitchFamily="49" charset="0"/>
                <a:cs typeface="Courier New" pitchFamily="49" charset="0"/>
              </a:rPr>
              <a:t>...</a:t>
            </a:r>
          </a:p>
          <a:p>
            <a:r>
              <a:rPr lang="it-IT" sz="800" dirty="0" smtClean="0">
                <a:solidFill>
                  <a:schemeClr val="bg1"/>
                </a:solidFill>
                <a:latin typeface="Courier New" pitchFamily="49" charset="0"/>
                <a:cs typeface="Courier New" pitchFamily="49" charset="0"/>
              </a:rPr>
              <a:t>IgnoreUserKnownHosts    yes</a:t>
            </a:r>
          </a:p>
          <a:p>
            <a:r>
              <a:rPr lang="it-IT" sz="800" dirty="0" smtClean="0">
                <a:solidFill>
                  <a:schemeClr val="bg1"/>
                </a:solidFill>
                <a:latin typeface="Courier New" pitchFamily="49" charset="0"/>
                <a:cs typeface="Courier New" pitchFamily="49" charset="0"/>
              </a:rPr>
              <a:t>HostbasedAuthentication yes</a:t>
            </a:r>
          </a:p>
          <a:p>
            <a:r>
              <a:rPr lang="it-IT" sz="800" dirty="0" smtClean="0">
                <a:solidFill>
                  <a:schemeClr val="bg1"/>
                </a:solidFill>
                <a:latin typeface="Courier New" pitchFamily="49" charset="0"/>
                <a:cs typeface="Courier New" pitchFamily="49" charset="0"/>
              </a:rPr>
              <a:t>IgnoreRhosts             no</a:t>
            </a:r>
          </a:p>
          <a:p>
            <a:r>
              <a:rPr lang="it-IT" sz="800" dirty="0" smtClean="0">
                <a:solidFill>
                  <a:schemeClr val="bg1"/>
                </a:solidFill>
                <a:latin typeface="Courier New" pitchFamily="49" charset="0"/>
                <a:cs typeface="Courier New" pitchFamily="49" charset="0"/>
              </a:rPr>
              <a:t>#</a:t>
            </a:r>
          </a:p>
          <a:p>
            <a:r>
              <a:rPr lang="it-IT" sz="800" dirty="0" smtClean="0">
                <a:solidFill>
                  <a:schemeClr val="bg1"/>
                </a:solidFill>
                <a:latin typeface="Courier New" pitchFamily="49" charset="0"/>
                <a:cs typeface="Courier New" pitchFamily="49" charset="0"/>
              </a:rPr>
              <a:t># service ssh restart</a:t>
            </a:r>
          </a:p>
          <a:p>
            <a:r>
              <a:rPr lang="it-IT" sz="800" dirty="0" smtClean="0">
                <a:solidFill>
                  <a:schemeClr val="bg1"/>
                </a:solidFill>
                <a:latin typeface="Courier New" pitchFamily="49" charset="0"/>
                <a:cs typeface="Courier New" pitchFamily="49" charset="0"/>
              </a:rPr>
              <a:t>...</a:t>
            </a:r>
          </a:p>
          <a:p>
            <a:r>
              <a:rPr lang="it-IT" sz="800" dirty="0" smtClean="0">
                <a:solidFill>
                  <a:schemeClr val="bg1"/>
                </a:solidFill>
                <a:latin typeface="Courier New" pitchFamily="49" charset="0"/>
                <a:cs typeface="Courier New" pitchFamily="49" charset="0"/>
              </a:rPr>
              <a:t># cat /etc/ssh/shosts.equiv</a:t>
            </a:r>
          </a:p>
          <a:p>
            <a:r>
              <a:rPr lang="it-IT" sz="800" dirty="0" smtClean="0">
                <a:solidFill>
                  <a:schemeClr val="bg1"/>
                </a:solidFill>
                <a:latin typeface="Courier New" pitchFamily="49" charset="0"/>
                <a:cs typeface="Courier New" pitchFamily="49" charset="0"/>
              </a:rPr>
              <a:t>...</a:t>
            </a:r>
          </a:p>
          <a:p>
            <a:r>
              <a:rPr lang="it-IT" sz="800" dirty="0">
                <a:solidFill>
                  <a:schemeClr val="bg1"/>
                </a:solidFill>
                <a:latin typeface="Courier New" pitchFamily="49" charset="0"/>
                <a:cs typeface="Courier New" pitchFamily="49" charset="0"/>
              </a:rPr>
              <a:t>test-wnodes01.cnaf.infn.it</a:t>
            </a:r>
          </a:p>
          <a:p>
            <a:r>
              <a:rPr lang="it-IT" sz="800" dirty="0" smtClean="0">
                <a:solidFill>
                  <a:schemeClr val="bg1"/>
                </a:solidFill>
                <a:latin typeface="Courier New" pitchFamily="49" charset="0"/>
                <a:cs typeface="Courier New" pitchFamily="49" charset="0"/>
              </a:rPr>
              <a:t>test-wnodes03.cnaf.infn.it</a:t>
            </a:r>
            <a:endParaRPr lang="it-IT" sz="800" dirty="0">
              <a:solidFill>
                <a:schemeClr val="bg1"/>
              </a:solidFill>
              <a:latin typeface="Courier New" pitchFamily="49" charset="0"/>
              <a:cs typeface="Courier New" pitchFamily="49" charset="0"/>
            </a:endParaRPr>
          </a:p>
          <a:p>
            <a:r>
              <a:rPr lang="it-IT" sz="800" dirty="0">
                <a:solidFill>
                  <a:schemeClr val="bg1"/>
                </a:solidFill>
                <a:latin typeface="Courier New" pitchFamily="49" charset="0"/>
                <a:cs typeface="Courier New" pitchFamily="49" charset="0"/>
              </a:rPr>
              <a:t>test-wnodes04.cnaf.infn.it</a:t>
            </a:r>
          </a:p>
          <a:p>
            <a:r>
              <a:rPr lang="it-IT" sz="800" dirty="0" smtClean="0">
                <a:solidFill>
                  <a:schemeClr val="bg1"/>
                </a:solidFill>
                <a:latin typeface="Courier New" pitchFamily="49" charset="0"/>
                <a:cs typeface="Courier New" pitchFamily="49" charset="0"/>
              </a:rPr>
              <a:t>test-vwn01.cnaf.infn.it</a:t>
            </a:r>
            <a:endParaRPr lang="it-IT" sz="800" dirty="0">
              <a:solidFill>
                <a:schemeClr val="bg1"/>
              </a:solidFill>
              <a:latin typeface="Courier New" pitchFamily="49" charset="0"/>
              <a:cs typeface="Courier New" pitchFamily="49" charset="0"/>
            </a:endParaRPr>
          </a:p>
          <a:p>
            <a:r>
              <a:rPr lang="it-IT" sz="800" dirty="0">
                <a:solidFill>
                  <a:schemeClr val="bg1"/>
                </a:solidFill>
                <a:latin typeface="Courier New" pitchFamily="49" charset="0"/>
                <a:cs typeface="Courier New" pitchFamily="49" charset="0"/>
              </a:rPr>
              <a:t>test-vwn02.cnaf.infn.it</a:t>
            </a:r>
          </a:p>
          <a:p>
            <a:r>
              <a:rPr lang="it-IT" sz="800" dirty="0">
                <a:solidFill>
                  <a:schemeClr val="bg1"/>
                </a:solidFill>
                <a:latin typeface="Courier New" pitchFamily="49" charset="0"/>
                <a:cs typeface="Courier New" pitchFamily="49" charset="0"/>
              </a:rPr>
              <a:t>test-vwn03.cnaf.infn.it</a:t>
            </a:r>
          </a:p>
          <a:p>
            <a:r>
              <a:rPr lang="it-IT" sz="800" dirty="0">
                <a:solidFill>
                  <a:schemeClr val="bg1"/>
                </a:solidFill>
                <a:latin typeface="Courier New" pitchFamily="49" charset="0"/>
                <a:cs typeface="Courier New" pitchFamily="49" charset="0"/>
              </a:rPr>
              <a:t>test-vwn04.cnaf.infn.it</a:t>
            </a:r>
          </a:p>
          <a:p>
            <a:r>
              <a:rPr lang="it-IT" sz="800" dirty="0">
                <a:solidFill>
                  <a:schemeClr val="bg1"/>
                </a:solidFill>
                <a:latin typeface="Courier New" pitchFamily="49" charset="0"/>
                <a:cs typeface="Courier New" pitchFamily="49" charset="0"/>
              </a:rPr>
              <a:t>test-vwn05.cnaf.infn.it</a:t>
            </a:r>
          </a:p>
          <a:p>
            <a:r>
              <a:rPr lang="it-IT" sz="800" dirty="0">
                <a:solidFill>
                  <a:schemeClr val="bg1"/>
                </a:solidFill>
                <a:latin typeface="Courier New" pitchFamily="49" charset="0"/>
                <a:cs typeface="Courier New" pitchFamily="49" charset="0"/>
              </a:rPr>
              <a:t>test-vwn06.cnaf.infn.it</a:t>
            </a:r>
          </a:p>
          <a:p>
            <a:r>
              <a:rPr lang="it-IT" sz="800" dirty="0" smtClean="0">
                <a:solidFill>
                  <a:schemeClr val="bg1"/>
                </a:solidFill>
                <a:latin typeface="Courier New" pitchFamily="49" charset="0"/>
                <a:cs typeface="Courier New" pitchFamily="49" charset="0"/>
              </a:rPr>
              <a:t># </a:t>
            </a:r>
            <a:r>
              <a:rPr lang="it-IT" sz="800" dirty="0" smtClean="0">
                <a:solidFill>
                  <a:schemeClr val="bg1"/>
                </a:solidFill>
                <a:latin typeface="Courier New" pitchFamily="49" charset="0"/>
                <a:cs typeface="Courier New" pitchFamily="49" charset="0"/>
              </a:rPr>
              <a:t>cat /etc/ssh/ssh_known_hosts</a:t>
            </a:r>
          </a:p>
          <a:p>
            <a:r>
              <a:rPr lang="it-IT" sz="800" dirty="0" smtClean="0">
                <a:solidFill>
                  <a:schemeClr val="bg1"/>
                </a:solidFill>
                <a:latin typeface="Courier New" pitchFamily="49" charset="0"/>
                <a:cs typeface="Courier New" pitchFamily="49" charset="0"/>
              </a:rPr>
              <a:t>...</a:t>
            </a:r>
            <a:endParaRPr lang="en-US" sz="800" dirty="0">
              <a:solidFill>
                <a:schemeClr val="bg1"/>
              </a:solidFill>
              <a:latin typeface="Courier New" pitchFamily="49" charset="0"/>
              <a:cs typeface="Courier New" pitchFamily="49" charset="0"/>
            </a:endParaRPr>
          </a:p>
        </p:txBody>
      </p:sp>
      <p:sp>
        <p:nvSpPr>
          <p:cNvPr id="11" name="Content Placeholder 1"/>
          <p:cNvSpPr txBox="1">
            <a:spLocks/>
          </p:cNvSpPr>
          <p:nvPr/>
        </p:nvSpPr>
        <p:spPr>
          <a:xfrm>
            <a:off x="2401739" y="1835919"/>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Public key of all the WNoDeS nodes registered in the batch system </a:t>
            </a:r>
            <a:endParaRPr lang="it-IT" sz="1050" dirty="0">
              <a:solidFill>
                <a:srgbClr val="C00000"/>
              </a:solidFill>
            </a:endParaRPr>
          </a:p>
        </p:txBody>
      </p:sp>
    </p:spTree>
    <p:extLst>
      <p:ext uri="{BB962C8B-B14F-4D97-AF65-F5344CB8AC3E}">
        <p14:creationId xmlns:p14="http://schemas.microsoft.com/office/powerpoint/2010/main" val="2714006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AB36EC7C-0750-4A03-96FA-BFEE292B5334}"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33</a:t>
            </a:fld>
            <a:endParaRPr lang="de-D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55" y="133235"/>
            <a:ext cx="1512168" cy="262524"/>
          </a:xfrm>
          <a:prstGeom prst="rect">
            <a:avLst/>
          </a:prstGeom>
        </p:spPr>
      </p:pic>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Set </a:t>
            </a:r>
            <a:r>
              <a:rPr lang="it-IT" sz="1600" dirty="0" smtClean="0">
                <a:latin typeface="Courier New" pitchFamily="49" charset="0"/>
                <a:cs typeface="Courier New" pitchFamily="49" charset="0"/>
              </a:rPr>
              <a:t>mac_list.ini</a:t>
            </a:r>
            <a:r>
              <a:rPr lang="it-IT" sz="1800" dirty="0" smtClean="0"/>
              <a:t> file</a:t>
            </a:r>
            <a:endParaRPr lang="it-IT" sz="1400" dirty="0"/>
          </a:p>
        </p:txBody>
      </p:sp>
      <p:sp>
        <p:nvSpPr>
          <p:cNvPr id="11" name="TextBox 10"/>
          <p:cNvSpPr txBox="1"/>
          <p:nvPr/>
        </p:nvSpPr>
        <p:spPr>
          <a:xfrm>
            <a:off x="313507" y="872520"/>
            <a:ext cx="5688632" cy="1323439"/>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err="1" smtClean="0">
                <a:solidFill>
                  <a:schemeClr val="bg1"/>
                </a:solidFill>
                <a:latin typeface="Courier New" pitchFamily="49" charset="0"/>
                <a:cs typeface="Courier New" pitchFamily="49" charset="0"/>
              </a:rPr>
              <a:t>cp</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mac_list.template</a:t>
            </a:r>
            <a:r>
              <a:rPr lang="en-US" sz="800" dirty="0">
                <a:solidFill>
                  <a:schemeClr val="bg1"/>
                </a:solidFill>
                <a:latin typeface="Courier New" pitchFamily="49" charset="0"/>
                <a:cs typeface="Courier New" pitchFamily="49" charset="0"/>
              </a:rPr>
              <a:t>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/mac_list.ini</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/mac_list.ini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/mac_list.ini </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DEFAULT_VLAN</a:t>
            </a:r>
            <a:r>
              <a:rPr lang="en-US" sz="800" dirty="0" smtClean="0">
                <a:solidFill>
                  <a:schemeClr val="bg1"/>
                </a:solidFill>
                <a:latin typeface="Courier New" pitchFamily="49" charset="0"/>
                <a:cs typeface="Courier New" pitchFamily="49" charset="0"/>
              </a:rPr>
              <a:t>]</a:t>
            </a:r>
          </a:p>
          <a:p>
            <a:r>
              <a:rPr lang="en-US" sz="800" dirty="0" err="1" smtClean="0">
                <a:solidFill>
                  <a:schemeClr val="bg1"/>
                </a:solidFill>
                <a:latin typeface="Courier New" pitchFamily="49" charset="0"/>
                <a:cs typeface="Courier New" pitchFamily="49" charset="0"/>
              </a:rPr>
              <a:t>network_type</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OPEN</a:t>
            </a:r>
          </a:p>
          <a:p>
            <a:r>
              <a:rPr lang="en-US" sz="800" dirty="0" err="1" smtClean="0">
                <a:solidFill>
                  <a:schemeClr val="bg1"/>
                </a:solidFill>
                <a:latin typeface="Courier New" pitchFamily="49" charset="0"/>
                <a:cs typeface="Courier New" pitchFamily="49" charset="0"/>
              </a:rPr>
              <a:t>bait_host</a:t>
            </a:r>
            <a:r>
              <a:rPr lang="en-US" sz="800" dirty="0" smtClean="0">
                <a:solidFill>
                  <a:schemeClr val="bg1"/>
                </a:solidFill>
                <a:latin typeface="Courier New" pitchFamily="49" charset="0"/>
                <a:cs typeface="Courier New" pitchFamily="49" charset="0"/>
              </a:rPr>
              <a:t> =</a:t>
            </a:r>
          </a:p>
          <a:p>
            <a:r>
              <a:rPr lang="en-US" sz="800" dirty="0" err="1" smtClean="0">
                <a:solidFill>
                  <a:schemeClr val="bg1"/>
                </a:solidFill>
                <a:latin typeface="Courier New" pitchFamily="49" charset="0"/>
                <a:cs typeface="Courier New" pitchFamily="49" charset="0"/>
              </a:rPr>
              <a:t>vm_host</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 test-vwn01.cnaf.infn.it^00:16:3e:09:00:01;test-vwn02.cnaf.infn.it^00:16:3e:09:00:02;test-vwn03.cnaf.infn.it^00:16:3e:09:00:03;test-vwn04.cnaf.infn.it^00:16:3e:09:00:04;test-vwn05.cnaf.infn.it^00:16:3e:09:00:05;test-vwn06.cnaf.infn.it^00:16:3e:09:00:06</a:t>
            </a:r>
          </a:p>
        </p:txBody>
      </p:sp>
      <p:graphicFrame>
        <p:nvGraphicFramePr>
          <p:cNvPr id="12" name="Content Placeholder 9"/>
          <p:cNvGraphicFramePr>
            <a:graphicFrameLocks noGrp="1"/>
          </p:cNvGraphicFramePr>
          <p:nvPr>
            <p:ph idx="1"/>
            <p:extLst>
              <p:ext uri="{D42A27DB-BD31-4B8C-83A1-F6EECF244321}">
                <p14:modId xmlns:p14="http://schemas.microsoft.com/office/powerpoint/2010/main" val="2886366298"/>
              </p:ext>
            </p:extLst>
          </p:nvPr>
        </p:nvGraphicFramePr>
        <p:xfrm>
          <a:off x="385515" y="2628007"/>
          <a:ext cx="5400600" cy="1224280"/>
        </p:xfrm>
        <a:graphic>
          <a:graphicData uri="http://schemas.openxmlformats.org/drawingml/2006/table">
            <a:tbl>
              <a:tblPr firstRow="1" bandRow="1">
                <a:tableStyleId>{5C22544A-7EE6-4342-B048-85BDC9FD1C3A}</a:tableStyleId>
              </a:tblPr>
              <a:tblGrid>
                <a:gridCol w="1402508"/>
                <a:gridCol w="3998092"/>
              </a:tblGrid>
              <a:tr h="370840">
                <a:tc>
                  <a:txBody>
                    <a:bodyPr/>
                    <a:lstStyle/>
                    <a:p>
                      <a:r>
                        <a:rPr lang="it-IT" sz="1100" dirty="0" smtClean="0"/>
                        <a:t>Network Type Value</a:t>
                      </a:r>
                      <a:endParaRPr lang="en-US" sz="1100" dirty="0"/>
                    </a:p>
                  </a:txBody>
                  <a:tcPr/>
                </a:tc>
                <a:tc>
                  <a:txBody>
                    <a:bodyPr/>
                    <a:lstStyle/>
                    <a:p>
                      <a:r>
                        <a:rPr lang="it-IT" sz="1100" dirty="0" smtClean="0"/>
                        <a:t>Description</a:t>
                      </a:r>
                      <a:endParaRPr lang="en-US" sz="1100" dirty="0"/>
                    </a:p>
                  </a:txBody>
                  <a:tcPr/>
                </a:tc>
              </a:tr>
              <a:tr h="370840">
                <a:tc>
                  <a:txBody>
                    <a:bodyPr/>
                    <a:lstStyle/>
                    <a:p>
                      <a:r>
                        <a:rPr lang="it-IT" sz="1100" dirty="0" smtClean="0"/>
                        <a:t>OPEN</a:t>
                      </a:r>
                      <a:endParaRPr lang="en-US" sz="1100" dirty="0"/>
                    </a:p>
                  </a:txBody>
                  <a:tcPr/>
                </a:tc>
                <a:tc>
                  <a:txBody>
                    <a:bodyPr/>
                    <a:lstStyle/>
                    <a:p>
                      <a:r>
                        <a:rPr lang="it-IT" sz="1100" dirty="0" smtClean="0"/>
                        <a:t>The related VLAN is able to access to the local network. It is the typical value for a virtual machine </a:t>
                      </a:r>
                      <a:r>
                        <a:rPr lang="it-IT" sz="1100" baseline="0" dirty="0" smtClean="0"/>
                        <a:t>used to run jobs</a:t>
                      </a:r>
                      <a:endParaRPr lang="en-US" sz="1100" dirty="0"/>
                    </a:p>
                  </a:txBody>
                  <a:tcPr/>
                </a:tc>
              </a:tr>
              <a:tr h="370840">
                <a:tc>
                  <a:txBody>
                    <a:bodyPr/>
                    <a:lstStyle/>
                    <a:p>
                      <a:r>
                        <a:rPr lang="it-IT" sz="1100" dirty="0" smtClean="0"/>
                        <a:t>CLOSE</a:t>
                      </a:r>
                      <a:endParaRPr lang="en-US" sz="1100" dirty="0"/>
                    </a:p>
                  </a:txBody>
                  <a:tcPr/>
                </a:tc>
                <a:tc>
                  <a:txBody>
                    <a:bodyPr/>
                    <a:lstStyle/>
                    <a:p>
                      <a:r>
                        <a:rPr lang="it-IT" sz="1100" dirty="0" smtClean="0"/>
                        <a:t>The reated VLAN is able to access to the external network</a:t>
                      </a:r>
                      <a:r>
                        <a:rPr lang="it-IT" sz="1100" baseline="0" dirty="0" smtClean="0"/>
                        <a:t> and disable to access to the local sub networks.</a:t>
                      </a:r>
                      <a:endParaRPr lang="en-US" sz="1100" dirty="0"/>
                    </a:p>
                  </a:txBody>
                  <a:tcPr/>
                </a:tc>
              </a:tr>
            </a:tbl>
          </a:graphicData>
        </a:graphic>
      </p:graphicFrame>
      <p:sp>
        <p:nvSpPr>
          <p:cNvPr id="13" name="Content Placeholder 1"/>
          <p:cNvSpPr txBox="1">
            <a:spLocks/>
          </p:cNvSpPr>
          <p:nvPr/>
        </p:nvSpPr>
        <p:spPr>
          <a:xfrm>
            <a:off x="241499" y="2204296"/>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226520" lvl="1" indent="0">
              <a:buNone/>
            </a:pPr>
            <a:r>
              <a:rPr lang="it-IT" sz="1200" dirty="0" smtClean="0">
                <a:solidFill>
                  <a:srgbClr val="C00000"/>
                </a:solidFill>
              </a:rPr>
              <a:t>This file contains the list of hostnames that the </a:t>
            </a:r>
            <a:r>
              <a:rPr lang="it-IT" sz="1100" dirty="0" smtClean="0">
                <a:solidFill>
                  <a:srgbClr val="C00000"/>
                </a:solidFill>
                <a:latin typeface="Courier New" pitchFamily="49" charset="0"/>
                <a:cs typeface="Courier New" pitchFamily="49" charset="0"/>
              </a:rPr>
              <a:t>wnodes_hypervisor</a:t>
            </a:r>
            <a:r>
              <a:rPr lang="it-IT" sz="1200" dirty="0" smtClean="0">
                <a:solidFill>
                  <a:srgbClr val="C00000"/>
                </a:solidFill>
              </a:rPr>
              <a:t> service can associate to the VMs</a:t>
            </a:r>
            <a:endParaRPr lang="it-IT" sz="900" dirty="0">
              <a:solidFill>
                <a:srgbClr val="C00000"/>
              </a:solidFill>
            </a:endParaRPr>
          </a:p>
        </p:txBody>
      </p:sp>
    </p:spTree>
    <p:extLst>
      <p:ext uri="{BB962C8B-B14F-4D97-AF65-F5344CB8AC3E}">
        <p14:creationId xmlns:p14="http://schemas.microsoft.com/office/powerpoint/2010/main" val="3573477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7655DF94-70A3-42ED-8972-9F516656BDED}"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34</a:t>
            </a:fld>
            <a:endParaRPr lang="de-DE"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55" y="133235"/>
            <a:ext cx="1512168" cy="262524"/>
          </a:xfrm>
          <a:prstGeom prst="rect">
            <a:avLst/>
          </a:prstGeom>
        </p:spPr>
      </p:pic>
      <p:sp>
        <p:nvSpPr>
          <p:cNvPr id="12"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Set </a:t>
            </a:r>
            <a:r>
              <a:rPr lang="it-IT" sz="1600" dirty="0" smtClean="0">
                <a:latin typeface="Courier New" pitchFamily="49" charset="0"/>
                <a:cs typeface="Courier New" pitchFamily="49" charset="0"/>
              </a:rPr>
              <a:t>wnodes_hv_config.ini</a:t>
            </a:r>
            <a:r>
              <a:rPr lang="it-IT" sz="1800" dirty="0" smtClean="0"/>
              <a:t> file</a:t>
            </a:r>
            <a:endParaRPr lang="it-IT" sz="1400" dirty="0"/>
          </a:p>
        </p:txBody>
      </p:sp>
      <p:sp>
        <p:nvSpPr>
          <p:cNvPr id="13" name="TextBox 12"/>
          <p:cNvSpPr txBox="1"/>
          <p:nvPr/>
        </p:nvSpPr>
        <p:spPr>
          <a:xfrm>
            <a:off x="313507" y="872520"/>
            <a:ext cx="5688632" cy="3416320"/>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vi </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/wnodes_hv_config.ini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/wnodes_hv_config.ini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HV_CONF</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HV_PORT=8222</a:t>
            </a:r>
          </a:p>
          <a:p>
            <a:r>
              <a:rPr lang="en-US" sz="800" dirty="0" smtClean="0">
                <a:solidFill>
                  <a:schemeClr val="bg1"/>
                </a:solidFill>
                <a:latin typeface="Courier New" pitchFamily="49" charset="0"/>
                <a:cs typeface="Courier New" pitchFamily="49" charset="0"/>
              </a:rPr>
              <a:t>BAIT_PORT=8111</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LOG_FILE_NAME=wnodes_hv.log</a:t>
            </a:r>
          </a:p>
          <a:p>
            <a:r>
              <a:rPr lang="en-US" sz="800" dirty="0" smtClean="0">
                <a:solidFill>
                  <a:schemeClr val="bg1"/>
                </a:solidFill>
                <a:latin typeface="Courier New" pitchFamily="49" charset="0"/>
                <a:cs typeface="Courier New" pitchFamily="49" charset="0"/>
              </a:rPr>
              <a:t>MAX_LOG_FILE_SIZE=100000</a:t>
            </a:r>
          </a:p>
          <a:p>
            <a:r>
              <a:rPr lang="en-US" sz="800" dirty="0" smtClean="0">
                <a:solidFill>
                  <a:schemeClr val="bg1"/>
                </a:solidFill>
                <a:latin typeface="Courier New" pitchFamily="49" charset="0"/>
                <a:cs typeface="Courier New" pitchFamily="49" charset="0"/>
              </a:rPr>
              <a:t>MAX_COUNT_LOG_FILE=5</a:t>
            </a:r>
          </a:p>
          <a:p>
            <a:r>
              <a:rPr lang="en-US" sz="800" dirty="0" smtClean="0">
                <a:solidFill>
                  <a:schemeClr val="bg1"/>
                </a:solidFill>
                <a:latin typeface="Courier New" pitchFamily="49" charset="0"/>
                <a:cs typeface="Courier New" pitchFamily="49" charset="0"/>
              </a:rPr>
              <a:t>LOCAL_REPO_DIR</a:t>
            </a:r>
            <a:r>
              <a:rPr lang="en-US" sz="800" dirty="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usr</a:t>
            </a:r>
            <a:r>
              <a:rPr lang="en-US" sz="800" dirty="0" smtClean="0">
                <a:solidFill>
                  <a:schemeClr val="bg1"/>
                </a:solidFill>
                <a:latin typeface="Courier New" pitchFamily="49" charset="0"/>
                <a:cs typeface="Courier New" pitchFamily="49" charset="0"/>
              </a:rPr>
              <a:t>/local/</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/repo</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BAIT_IMG_TAG=wnodes_sl5_bait</a:t>
            </a:r>
          </a:p>
          <a:p>
            <a:r>
              <a:rPr lang="en-US" sz="800" dirty="0" smtClean="0">
                <a:solidFill>
                  <a:schemeClr val="bg1"/>
                </a:solidFill>
                <a:latin typeface="Courier New" pitchFamily="49" charset="0"/>
                <a:cs typeface="Courier New" pitchFamily="49" charset="0"/>
              </a:rPr>
              <a:t>BAIT_VM_RAM=800</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HOST_GROUP_VALUEHV=test</a:t>
            </a:r>
            <a:r>
              <a:rPr lang="en-US" sz="800" dirty="0">
                <a:solidFill>
                  <a:schemeClr val="bg1"/>
                </a:solidFill>
                <a:latin typeface="Courier New" pitchFamily="49" charset="0"/>
                <a:cs typeface="Courier New" pitchFamily="49" charset="0"/>
              </a:rPr>
              <a:t>*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ENABLED_VLAN_GROUP_VALUEHV=DEFAULT_VLAN</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SSH_KEY_FILE</a:t>
            </a:r>
            <a:r>
              <a:rPr lang="en-US" sz="800" dirty="0">
                <a:solidFill>
                  <a:schemeClr val="bg1"/>
                </a:solidFill>
                <a:latin typeface="Courier New" pitchFamily="49" charset="0"/>
                <a:cs typeface="Courier New" pitchFamily="49" charset="0"/>
              </a:rPr>
              <a:t>=/root/.</a:t>
            </a:r>
            <a:r>
              <a:rPr lang="en-US" sz="800" dirty="0" err="1" smtClean="0">
                <a:solidFill>
                  <a:schemeClr val="bg1"/>
                </a:solidFill>
                <a:latin typeface="Courier New" pitchFamily="49" charset="0"/>
                <a:cs typeface="Courier New" pitchFamily="49" charset="0"/>
              </a:rPr>
              <a:t>ssh</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hv_id_rsa</a:t>
            </a:r>
            <a:endParaRPr lang="en-US" sz="800" dirty="0" smtClean="0">
              <a:solidFill>
                <a:schemeClr val="bg1"/>
              </a:solidFill>
              <a:latin typeface="Courier New" pitchFamily="49" charset="0"/>
              <a:cs typeface="Courier New" pitchFamily="49" charset="0"/>
            </a:endParaRP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USE_LVM=NO</a:t>
            </a:r>
          </a:p>
          <a:p>
            <a:r>
              <a:rPr lang="en-US" sz="800" dirty="0" smtClean="0">
                <a:solidFill>
                  <a:schemeClr val="bg1"/>
                </a:solidFill>
                <a:latin typeface="Courier New" pitchFamily="49" charset="0"/>
                <a:cs typeface="Courier New" pitchFamily="49" charset="0"/>
              </a:rPr>
              <a:t>VOLUME_GROUP=vg0</a:t>
            </a:r>
          </a:p>
          <a:p>
            <a:r>
              <a:rPr lang="en-US" sz="800" dirty="0" smtClean="0">
                <a:solidFill>
                  <a:schemeClr val="bg1"/>
                </a:solidFill>
                <a:latin typeface="Courier New" pitchFamily="49" charset="0"/>
                <a:cs typeface="Courier New" pitchFamily="49" charset="0"/>
              </a:rPr>
              <a:t>SERVICE_NIC_IP=10.1.1.2</a:t>
            </a:r>
          </a:p>
          <a:p>
            <a:r>
              <a:rPr lang="en-US" sz="800" dirty="0" smtClean="0">
                <a:solidFill>
                  <a:schemeClr val="bg1"/>
                </a:solidFill>
                <a:latin typeface="Courier New" pitchFamily="49" charset="0"/>
                <a:cs typeface="Courier New" pitchFamily="49" charset="0"/>
              </a:rPr>
              <a:t>SERVICE_NIC_IP_MASK=255.255.255.0</a:t>
            </a:r>
          </a:p>
          <a:p>
            <a:r>
              <a:rPr lang="en-US" sz="800" dirty="0" smtClean="0">
                <a:solidFill>
                  <a:schemeClr val="bg1"/>
                </a:solidFill>
                <a:latin typeface="Courier New" pitchFamily="49" charset="0"/>
                <a:cs typeface="Courier New" pitchFamily="49" charset="0"/>
              </a:rPr>
              <a:t>DNS_RANGE=10.1.1.3,10.1.1.30</a:t>
            </a:r>
          </a:p>
          <a:p>
            <a:r>
              <a:rPr lang="en-US" sz="800" dirty="0" smtClean="0">
                <a:solidFill>
                  <a:schemeClr val="bg1"/>
                </a:solidFill>
                <a:latin typeface="Courier New" pitchFamily="49" charset="0"/>
                <a:cs typeface="Courier New" pitchFamily="49" charset="0"/>
              </a:rPr>
              <a:t>DNS_LEASE_TIME=5m</a:t>
            </a:r>
          </a:p>
          <a:p>
            <a:endParaRPr lang="en-US" sz="800" dirty="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ENABLE_MIXED_MODE=yes</a:t>
            </a:r>
            <a:endParaRPr lang="en-US" sz="800" dirty="0">
              <a:solidFill>
                <a:schemeClr val="bg1"/>
              </a:solidFill>
              <a:latin typeface="Courier New" pitchFamily="49" charset="0"/>
              <a:cs typeface="Courier New" pitchFamily="49" charset="0"/>
            </a:endParaRPr>
          </a:p>
        </p:txBody>
      </p:sp>
      <p:sp>
        <p:nvSpPr>
          <p:cNvPr id="10" name="Content Placeholder 1"/>
          <p:cNvSpPr txBox="1">
            <a:spLocks/>
          </p:cNvSpPr>
          <p:nvPr/>
        </p:nvSpPr>
        <p:spPr>
          <a:xfrm>
            <a:off x="2869791" y="2564336"/>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represents groups of hostnames that belong to DEFAULT_VLAN, the same of the HYPEVISOR hostname</a:t>
            </a:r>
            <a:endParaRPr lang="it-IT" sz="1050" dirty="0">
              <a:solidFill>
                <a:srgbClr val="C00000"/>
              </a:solidFill>
            </a:endParaRPr>
          </a:p>
        </p:txBody>
      </p:sp>
      <p:sp>
        <p:nvSpPr>
          <p:cNvPr id="11" name="Content Placeholder 1"/>
          <p:cNvSpPr txBox="1">
            <a:spLocks/>
          </p:cNvSpPr>
          <p:nvPr/>
        </p:nvSpPr>
        <p:spPr>
          <a:xfrm>
            <a:off x="2880320" y="4004496"/>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Mixed mode turned on</a:t>
            </a:r>
            <a:endParaRPr lang="it-IT" sz="1050" dirty="0">
              <a:solidFill>
                <a:srgbClr val="C00000"/>
              </a:solidFill>
            </a:endParaRPr>
          </a:p>
        </p:txBody>
      </p:sp>
      <p:sp>
        <p:nvSpPr>
          <p:cNvPr id="14" name="Content Placeholder 1"/>
          <p:cNvSpPr txBox="1">
            <a:spLocks/>
          </p:cNvSpPr>
          <p:nvPr/>
        </p:nvSpPr>
        <p:spPr>
          <a:xfrm>
            <a:off x="2689771" y="1988272"/>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Location represents where image file are downloaded</a:t>
            </a:r>
            <a:endParaRPr lang="it-IT" sz="1050" dirty="0">
              <a:solidFill>
                <a:srgbClr val="C00000"/>
              </a:solidFill>
            </a:endParaRPr>
          </a:p>
        </p:txBody>
      </p:sp>
      <p:sp>
        <p:nvSpPr>
          <p:cNvPr id="15" name="Content Placeholder 1"/>
          <p:cNvSpPr txBox="1">
            <a:spLocks/>
          </p:cNvSpPr>
          <p:nvPr/>
        </p:nvSpPr>
        <p:spPr>
          <a:xfrm>
            <a:off x="1609652" y="3212408"/>
            <a:ext cx="417646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is created at the </a:t>
            </a:r>
            <a:r>
              <a:rPr lang="it-IT" sz="1100" dirty="0" smtClean="0">
                <a:solidFill>
                  <a:srgbClr val="C00000"/>
                </a:solidFill>
                <a:latin typeface="Courier New" pitchFamily="49" charset="0"/>
                <a:cs typeface="Courier New" pitchFamily="49" charset="0"/>
              </a:rPr>
              <a:t>wnodes_hypervisor</a:t>
            </a:r>
            <a:r>
              <a:rPr lang="it-IT" sz="1200" dirty="0" smtClean="0">
                <a:solidFill>
                  <a:srgbClr val="C00000"/>
                </a:solidFill>
              </a:rPr>
              <a:t> service start </a:t>
            </a:r>
            <a:endParaRPr lang="it-IT" sz="1100" dirty="0">
              <a:solidFill>
                <a:srgbClr val="C00000"/>
              </a:solidFill>
            </a:endParaRPr>
          </a:p>
        </p:txBody>
      </p:sp>
      <p:sp>
        <p:nvSpPr>
          <p:cNvPr id="2" name="Right Brace 1"/>
          <p:cNvSpPr/>
          <p:nvPr/>
        </p:nvSpPr>
        <p:spPr>
          <a:xfrm>
            <a:off x="2761779" y="2580680"/>
            <a:ext cx="133487" cy="47937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p:cNvCxnSpPr/>
          <p:nvPr/>
        </p:nvCxnSpPr>
        <p:spPr>
          <a:xfrm flipV="1">
            <a:off x="1969691" y="3123726"/>
            <a:ext cx="0" cy="15235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988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82A83681-34AC-4295-BEC6-3140BFEE12F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35</a:t>
            </a:fld>
            <a:endParaRPr lang="de-DE"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55" y="133235"/>
            <a:ext cx="1512168" cy="262524"/>
          </a:xfrm>
          <a:prstGeom prst="rect">
            <a:avLst/>
          </a:prstGeom>
        </p:spPr>
      </p:pic>
      <p:sp>
        <p:nvSpPr>
          <p:cNvPr id="12"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Set </a:t>
            </a:r>
            <a:r>
              <a:rPr lang="it-IT" sz="1600" dirty="0" smtClean="0">
                <a:latin typeface="Courier New" pitchFamily="49" charset="0"/>
                <a:cs typeface="Courier New" pitchFamily="49" charset="0"/>
              </a:rPr>
              <a:t>wnodes_bait_config.ini</a:t>
            </a:r>
            <a:r>
              <a:rPr lang="it-IT" sz="1800" dirty="0" smtClean="0"/>
              <a:t> file</a:t>
            </a:r>
            <a:endParaRPr lang="it-IT" sz="1400" dirty="0"/>
          </a:p>
        </p:txBody>
      </p:sp>
      <p:sp>
        <p:nvSpPr>
          <p:cNvPr id="13" name="TextBox 12"/>
          <p:cNvSpPr txBox="1"/>
          <p:nvPr/>
        </p:nvSpPr>
        <p:spPr>
          <a:xfrm>
            <a:off x="313507" y="872520"/>
            <a:ext cx="5688632" cy="3293209"/>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/wnodes_bait_config.ini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a:solidFill>
                  <a:schemeClr val="bg1"/>
                </a:solidFill>
                <a:latin typeface="Courier New" pitchFamily="49" charset="0"/>
                <a:cs typeface="Courier New" pitchFamily="49" charset="0"/>
              </a:rPr>
              <a:t>etc</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nameserver</a:t>
            </a:r>
            <a:r>
              <a:rPr lang="en-US" sz="800" dirty="0">
                <a:solidFill>
                  <a:schemeClr val="bg1"/>
                </a:solidFill>
                <a:latin typeface="Courier New" pitchFamily="49" charset="0"/>
                <a:cs typeface="Courier New" pitchFamily="49" charset="0"/>
              </a:rPr>
              <a:t>/wnodes_bait_config.ini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[BAIT_CONF]</a:t>
            </a:r>
          </a:p>
          <a:p>
            <a:r>
              <a:rPr lang="en-US" sz="800" dirty="0" smtClean="0">
                <a:solidFill>
                  <a:schemeClr val="bg1"/>
                </a:solidFill>
                <a:latin typeface="Courier New" pitchFamily="49" charset="0"/>
                <a:cs typeface="Courier New" pitchFamily="49" charset="0"/>
              </a:rPr>
              <a:t>BATCH_SYSTEM_TYPE=PBS</a:t>
            </a:r>
          </a:p>
          <a:p>
            <a:r>
              <a:rPr lang="en-US" sz="800" dirty="0" smtClean="0">
                <a:solidFill>
                  <a:schemeClr val="bg1"/>
                </a:solidFill>
                <a:latin typeface="Courier New" pitchFamily="49" charset="0"/>
                <a:cs typeface="Courier New" pitchFamily="49" charset="0"/>
              </a:rPr>
              <a:t>#LSF_PROFILE</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etc/profile.d/lsf.sh</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HV_PORT=8222</a:t>
            </a:r>
          </a:p>
          <a:p>
            <a:r>
              <a:rPr lang="en-US" sz="800" dirty="0" smtClean="0">
                <a:solidFill>
                  <a:schemeClr val="bg1"/>
                </a:solidFill>
                <a:latin typeface="Courier New" pitchFamily="49" charset="0"/>
                <a:cs typeface="Courier New" pitchFamily="49" charset="0"/>
              </a:rPr>
              <a:t>BAIT_PORT=8111</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LOG_FILE_NAME=wnodes_bait.log</a:t>
            </a:r>
          </a:p>
          <a:p>
            <a:r>
              <a:rPr lang="en-US" sz="800" dirty="0" smtClean="0">
                <a:solidFill>
                  <a:schemeClr val="bg1"/>
                </a:solidFill>
                <a:latin typeface="Courier New" pitchFamily="49" charset="0"/>
                <a:cs typeface="Courier New" pitchFamily="49" charset="0"/>
              </a:rPr>
              <a:t>MAX_LOG_FILE_SIZE=100000</a:t>
            </a:r>
          </a:p>
          <a:p>
            <a:r>
              <a:rPr lang="en-US" sz="800" dirty="0" smtClean="0">
                <a:solidFill>
                  <a:schemeClr val="bg1"/>
                </a:solidFill>
                <a:latin typeface="Courier New" pitchFamily="49" charset="0"/>
                <a:cs typeface="Courier New" pitchFamily="49" charset="0"/>
              </a:rPr>
              <a:t>MAX_COUNT_LOG_FILE=5</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HOST_GROUP_VALUEBAIT=test*</a:t>
            </a:r>
          </a:p>
          <a:p>
            <a:r>
              <a:rPr lang="en-US" sz="800" dirty="0" smtClean="0">
                <a:solidFill>
                  <a:schemeClr val="bg1"/>
                </a:solidFill>
                <a:latin typeface="Courier New" pitchFamily="49" charset="0"/>
                <a:cs typeface="Courier New" pitchFamily="49" charset="0"/>
              </a:rPr>
              <a:t>ENABLED_VLAN_GROUP_VALUEBAIT=DEFAULT_VLAN</a:t>
            </a:r>
          </a:p>
          <a:p>
            <a:endParaRPr lang="en-US" sz="800" dirty="0" smtClean="0">
              <a:solidFill>
                <a:schemeClr val="bg1"/>
              </a:solidFill>
              <a:latin typeface="Courier New" pitchFamily="49" charset="0"/>
              <a:cs typeface="Courier New" pitchFamily="49" charset="0"/>
            </a:endParaRP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VM_UNREACH_TIMEOUT=200</a:t>
            </a:r>
          </a:p>
          <a:p>
            <a:endParaRPr lang="en-US" sz="800" dirty="0" smtClean="0">
              <a:solidFill>
                <a:schemeClr val="bg1"/>
              </a:solidFill>
              <a:latin typeface="Courier New" pitchFamily="49" charset="0"/>
              <a:cs typeface="Courier New" pitchFamily="49" charset="0"/>
            </a:endParaRP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STATUS_RETRY_COUNT=3</a:t>
            </a:r>
          </a:p>
          <a:p>
            <a:endParaRPr lang="en-US" sz="800" dirty="0" smtClean="0">
              <a:solidFill>
                <a:schemeClr val="bg1"/>
              </a:solidFill>
              <a:latin typeface="Courier New" pitchFamily="49" charset="0"/>
              <a:cs typeface="Courier New" pitchFamily="49" charset="0"/>
            </a:endParaRP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SCHEDULING_INTERVAL=60</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#RESERVATION_LENGTH=1200</a:t>
            </a:r>
          </a:p>
        </p:txBody>
      </p:sp>
      <p:sp>
        <p:nvSpPr>
          <p:cNvPr id="10" name="Content Placeholder 1"/>
          <p:cNvSpPr txBox="1">
            <a:spLocks/>
          </p:cNvSpPr>
          <p:nvPr/>
        </p:nvSpPr>
        <p:spPr>
          <a:xfrm>
            <a:off x="1897683" y="1187847"/>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specifies the type of Batch system</a:t>
            </a:r>
            <a:endParaRPr lang="it-IT" sz="1050" dirty="0">
              <a:solidFill>
                <a:srgbClr val="C00000"/>
              </a:solidFill>
            </a:endParaRPr>
          </a:p>
        </p:txBody>
      </p:sp>
      <p:sp>
        <p:nvSpPr>
          <p:cNvPr id="11" name="Content Placeholder 1"/>
          <p:cNvSpPr txBox="1">
            <a:spLocks/>
          </p:cNvSpPr>
          <p:nvPr/>
        </p:nvSpPr>
        <p:spPr>
          <a:xfrm>
            <a:off x="2941799" y="2420320"/>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represents groups of hostnames that belong to DEFAULT_VLAN, the same of the BAIT hostname</a:t>
            </a:r>
            <a:endParaRPr lang="it-IT" sz="1050" dirty="0">
              <a:solidFill>
                <a:srgbClr val="C00000"/>
              </a:solidFill>
            </a:endParaRPr>
          </a:p>
        </p:txBody>
      </p:sp>
      <p:sp>
        <p:nvSpPr>
          <p:cNvPr id="14" name="Right Brace 13"/>
          <p:cNvSpPr/>
          <p:nvPr/>
        </p:nvSpPr>
        <p:spPr>
          <a:xfrm>
            <a:off x="2833787" y="2436664"/>
            <a:ext cx="133487" cy="47937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ontent Placeholder 1"/>
          <p:cNvSpPr txBox="1">
            <a:spLocks/>
          </p:cNvSpPr>
          <p:nvPr/>
        </p:nvSpPr>
        <p:spPr>
          <a:xfrm>
            <a:off x="1825675" y="2916039"/>
            <a:ext cx="3952056"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is the timeout in which the machine is not reachable. Once reached, VM will be destroyed and created again</a:t>
            </a:r>
            <a:endParaRPr lang="it-IT" sz="1050" dirty="0">
              <a:solidFill>
                <a:srgbClr val="C00000"/>
              </a:solidFill>
            </a:endParaRPr>
          </a:p>
        </p:txBody>
      </p:sp>
      <p:sp>
        <p:nvSpPr>
          <p:cNvPr id="16" name="Content Placeholder 1"/>
          <p:cNvSpPr txBox="1">
            <a:spLocks/>
          </p:cNvSpPr>
          <p:nvPr/>
        </p:nvSpPr>
        <p:spPr>
          <a:xfrm>
            <a:off x="1825675" y="3276079"/>
            <a:ext cx="3960440"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is the number in which a VM can be on the same status: after that it is rejected</a:t>
            </a:r>
            <a:endParaRPr lang="it-IT" sz="1050" dirty="0">
              <a:solidFill>
                <a:srgbClr val="C00000"/>
              </a:solidFill>
            </a:endParaRPr>
          </a:p>
        </p:txBody>
      </p:sp>
      <p:sp>
        <p:nvSpPr>
          <p:cNvPr id="17" name="Content Placeholder 1"/>
          <p:cNvSpPr txBox="1">
            <a:spLocks/>
          </p:cNvSpPr>
          <p:nvPr/>
        </p:nvSpPr>
        <p:spPr>
          <a:xfrm>
            <a:off x="1825675" y="3644456"/>
            <a:ext cx="3960440"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is the interval in which PBS schedules new jobs</a:t>
            </a:r>
            <a:endParaRPr lang="it-IT" sz="1050" dirty="0">
              <a:solidFill>
                <a:srgbClr val="C00000"/>
              </a:solidFill>
            </a:endParaRPr>
          </a:p>
        </p:txBody>
      </p:sp>
    </p:spTree>
    <p:extLst>
      <p:ext uri="{BB962C8B-B14F-4D97-AF65-F5344CB8AC3E}">
        <p14:creationId xmlns:p14="http://schemas.microsoft.com/office/powerpoint/2010/main" val="3570586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391C10C0-8CBB-43DE-89BB-3E531A9ABAB2}"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36</a:t>
            </a:fld>
            <a:endParaRPr lang="de-DE"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5755" y="133235"/>
            <a:ext cx="1512168" cy="262524"/>
          </a:xfrm>
          <a:prstGeom prst="rect">
            <a:avLst/>
          </a:prstGeom>
        </p:spPr>
      </p:pic>
      <p:sp>
        <p:nvSpPr>
          <p:cNvPr id="12"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Set </a:t>
            </a:r>
            <a:r>
              <a:rPr lang="it-IT" sz="1600" dirty="0" smtClean="0">
                <a:latin typeface="Courier New" pitchFamily="49" charset="0"/>
                <a:cs typeface="Courier New" pitchFamily="49" charset="0"/>
              </a:rPr>
              <a:t>wnodes_bait_config.ini</a:t>
            </a:r>
            <a:r>
              <a:rPr lang="it-IT" sz="1800" dirty="0" smtClean="0"/>
              <a:t> file</a:t>
            </a:r>
            <a:endParaRPr lang="it-IT" sz="1400" dirty="0"/>
          </a:p>
        </p:txBody>
      </p:sp>
      <p:sp>
        <p:nvSpPr>
          <p:cNvPr id="13" name="TextBox 12"/>
          <p:cNvSpPr txBox="1"/>
          <p:nvPr/>
        </p:nvSpPr>
        <p:spPr>
          <a:xfrm>
            <a:off x="313507" y="872520"/>
            <a:ext cx="5688632" cy="3046988"/>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USE_LVM=NO</a:t>
            </a:r>
          </a:p>
          <a:p>
            <a:endParaRPr lang="en-US"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TYPE=BATCH;BATCH_REAL</a:t>
            </a:r>
          </a:p>
          <a:p>
            <a:endParaRPr lang="en-US"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PX_FAILED_RETURN_STATUS=3</a:t>
            </a:r>
          </a:p>
          <a:p>
            <a:endParaRPr lang="en-US" sz="800" dirty="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DEFAULT_VM_IMG=</a:t>
            </a:r>
          </a:p>
          <a:p>
            <a:r>
              <a:rPr lang="en-US" sz="800" dirty="0" smtClean="0">
                <a:solidFill>
                  <a:schemeClr val="bg1"/>
                </a:solidFill>
                <a:latin typeface="Courier New" pitchFamily="49" charset="0"/>
                <a:cs typeface="Courier New" pitchFamily="49" charset="0"/>
              </a:rPr>
              <a:t>DEFAULT_VM_MEM=2000</a:t>
            </a:r>
          </a:p>
          <a:p>
            <a:r>
              <a:rPr lang="en-US" sz="800" dirty="0" smtClean="0">
                <a:solidFill>
                  <a:schemeClr val="bg1"/>
                </a:solidFill>
                <a:latin typeface="Courier New" pitchFamily="49" charset="0"/>
                <a:cs typeface="Courier New" pitchFamily="49" charset="0"/>
              </a:rPr>
              <a:t>DEFAULT_VM_CPU=1</a:t>
            </a:r>
          </a:p>
          <a:p>
            <a:r>
              <a:rPr lang="en-US" sz="800" dirty="0" smtClean="0">
                <a:solidFill>
                  <a:schemeClr val="bg1"/>
                </a:solidFill>
                <a:latin typeface="Courier New" pitchFamily="49" charset="0"/>
                <a:cs typeface="Courier New" pitchFamily="49" charset="0"/>
              </a:rPr>
              <a:t>DEFAULT_VM_BANDWIDTH=50</a:t>
            </a:r>
          </a:p>
          <a:p>
            <a:r>
              <a:rPr lang="en-US" sz="800" dirty="0" smtClean="0">
                <a:solidFill>
                  <a:schemeClr val="bg1"/>
                </a:solidFill>
                <a:latin typeface="Courier New" pitchFamily="49" charset="0"/>
                <a:cs typeface="Courier New" pitchFamily="49" charset="0"/>
              </a:rPr>
              <a:t>DEFAULT_VM_STORAGE=10</a:t>
            </a:r>
          </a:p>
          <a:p>
            <a:r>
              <a:rPr lang="en-US" sz="800" dirty="0" smtClean="0">
                <a:solidFill>
                  <a:schemeClr val="bg1"/>
                </a:solidFill>
                <a:latin typeface="Courier New" pitchFamily="49" charset="0"/>
                <a:cs typeface="Courier New" pitchFamily="49" charset="0"/>
              </a:rPr>
              <a:t>DEFAULT_JOB_TYPE=BATCH</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MAX_VM_MEM=3000</a:t>
            </a:r>
          </a:p>
          <a:p>
            <a:r>
              <a:rPr lang="en-US" sz="800" dirty="0" smtClean="0">
                <a:solidFill>
                  <a:schemeClr val="bg1"/>
                </a:solidFill>
                <a:latin typeface="Courier New" pitchFamily="49" charset="0"/>
                <a:cs typeface="Courier New" pitchFamily="49" charset="0"/>
              </a:rPr>
              <a:t>MAX_VM_BANDWIDTH=100</a:t>
            </a:r>
          </a:p>
          <a:p>
            <a:r>
              <a:rPr lang="en-US" sz="800" dirty="0" smtClean="0">
                <a:solidFill>
                  <a:schemeClr val="bg1"/>
                </a:solidFill>
                <a:latin typeface="Courier New" pitchFamily="49" charset="0"/>
                <a:cs typeface="Courier New" pitchFamily="49" charset="0"/>
              </a:rPr>
              <a:t>MAX_VM_CPU=8</a:t>
            </a:r>
          </a:p>
          <a:p>
            <a:r>
              <a:rPr lang="en-US" sz="800" dirty="0" smtClean="0">
                <a:solidFill>
                  <a:schemeClr val="bg1"/>
                </a:solidFill>
                <a:latin typeface="Courier New" pitchFamily="49" charset="0"/>
                <a:cs typeface="Courier New" pitchFamily="49" charset="0"/>
              </a:rPr>
              <a:t>MAX_VM_STORAGE=100</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MIN_VM_MEM=1500</a:t>
            </a:r>
          </a:p>
          <a:p>
            <a:r>
              <a:rPr lang="en-US" sz="800" dirty="0" smtClean="0">
                <a:solidFill>
                  <a:schemeClr val="bg1"/>
                </a:solidFill>
                <a:latin typeface="Courier New" pitchFamily="49" charset="0"/>
                <a:cs typeface="Courier New" pitchFamily="49" charset="0"/>
              </a:rPr>
              <a:t>MIN_VM_BANDWIDTH=10</a:t>
            </a:r>
          </a:p>
          <a:p>
            <a:r>
              <a:rPr lang="en-US" sz="800" dirty="0" smtClean="0">
                <a:solidFill>
                  <a:schemeClr val="bg1"/>
                </a:solidFill>
                <a:latin typeface="Courier New" pitchFamily="49" charset="0"/>
                <a:cs typeface="Courier New" pitchFamily="49" charset="0"/>
              </a:rPr>
              <a:t>MIN_VM_CPU=1</a:t>
            </a:r>
          </a:p>
          <a:p>
            <a:r>
              <a:rPr lang="en-US" sz="800" dirty="0" smtClean="0">
                <a:solidFill>
                  <a:schemeClr val="bg1"/>
                </a:solidFill>
                <a:latin typeface="Courier New" pitchFamily="49" charset="0"/>
                <a:cs typeface="Courier New" pitchFamily="49" charset="0"/>
              </a:rPr>
              <a:t>MIN_VM_STORAGE=10</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ENABLE_MIXED_MODE=yes</a:t>
            </a:r>
            <a:endParaRPr lang="en-US" sz="800" dirty="0">
              <a:solidFill>
                <a:schemeClr val="bg1"/>
              </a:solidFill>
              <a:latin typeface="Courier New" pitchFamily="49" charset="0"/>
              <a:cs typeface="Courier New" pitchFamily="49" charset="0"/>
            </a:endParaRPr>
          </a:p>
        </p:txBody>
      </p:sp>
      <p:sp>
        <p:nvSpPr>
          <p:cNvPr id="10" name="Content Placeholder 1"/>
          <p:cNvSpPr txBox="1">
            <a:spLocks/>
          </p:cNvSpPr>
          <p:nvPr/>
        </p:nvSpPr>
        <p:spPr>
          <a:xfrm>
            <a:off x="1753667" y="1043831"/>
            <a:ext cx="424847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specifies the types of requests that the </a:t>
            </a:r>
            <a:r>
              <a:rPr lang="it-IT" sz="1100" dirty="0" smtClean="0">
                <a:solidFill>
                  <a:srgbClr val="C00000"/>
                </a:solidFill>
                <a:latin typeface="Courier New" pitchFamily="49" charset="0"/>
                <a:cs typeface="Courier New" pitchFamily="49" charset="0"/>
              </a:rPr>
              <a:t>wnodes_bait</a:t>
            </a:r>
            <a:r>
              <a:rPr lang="it-IT" sz="1200" dirty="0" smtClean="0">
                <a:solidFill>
                  <a:srgbClr val="C00000"/>
                </a:solidFill>
              </a:rPr>
              <a:t> service can accept</a:t>
            </a:r>
            <a:endParaRPr lang="it-IT" sz="1050" dirty="0">
              <a:solidFill>
                <a:srgbClr val="C00000"/>
              </a:solidFill>
            </a:endParaRPr>
          </a:p>
        </p:txBody>
      </p:sp>
      <p:sp>
        <p:nvSpPr>
          <p:cNvPr id="11" name="Content Placeholder 1"/>
          <p:cNvSpPr txBox="1">
            <a:spLocks/>
          </p:cNvSpPr>
          <p:nvPr/>
        </p:nvSpPr>
        <p:spPr>
          <a:xfrm>
            <a:off x="2664296" y="1340200"/>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It is the returned </a:t>
            </a:r>
            <a:r>
              <a:rPr lang="it-IT" sz="1100" dirty="0" smtClean="0">
                <a:solidFill>
                  <a:srgbClr val="C00000"/>
                </a:solidFill>
                <a:latin typeface="Courier New" pitchFamily="49" charset="0"/>
                <a:cs typeface="Courier New" pitchFamily="49" charset="0"/>
              </a:rPr>
              <a:t>wnodes_preexec</a:t>
            </a:r>
            <a:r>
              <a:rPr lang="it-IT" sz="1200" dirty="0" smtClean="0">
                <a:solidFill>
                  <a:srgbClr val="C00000"/>
                </a:solidFill>
              </a:rPr>
              <a:t> status to send job that is in the queue to the instantiated VM</a:t>
            </a:r>
            <a:endParaRPr lang="it-IT" sz="1050" dirty="0">
              <a:solidFill>
                <a:srgbClr val="C00000"/>
              </a:solidFill>
            </a:endParaRPr>
          </a:p>
        </p:txBody>
      </p:sp>
      <p:sp>
        <p:nvSpPr>
          <p:cNvPr id="14" name="Content Placeholder 1"/>
          <p:cNvSpPr txBox="1">
            <a:spLocks/>
          </p:cNvSpPr>
          <p:nvPr/>
        </p:nvSpPr>
        <p:spPr>
          <a:xfrm>
            <a:off x="2088232" y="1916315"/>
            <a:ext cx="3337843" cy="20763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represents default values of the VM parameters used when they are not specified in the request</a:t>
            </a:r>
            <a:endParaRPr lang="it-IT" sz="1050" dirty="0">
              <a:solidFill>
                <a:srgbClr val="C00000"/>
              </a:solidFill>
            </a:endParaRPr>
          </a:p>
        </p:txBody>
      </p:sp>
      <p:sp>
        <p:nvSpPr>
          <p:cNvPr id="15" name="Right Brace 14"/>
          <p:cNvSpPr/>
          <p:nvPr/>
        </p:nvSpPr>
        <p:spPr>
          <a:xfrm>
            <a:off x="1825675" y="1691903"/>
            <a:ext cx="205495" cy="704111"/>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Content Placeholder 1"/>
          <p:cNvSpPr txBox="1">
            <a:spLocks/>
          </p:cNvSpPr>
          <p:nvPr/>
        </p:nvSpPr>
        <p:spPr>
          <a:xfrm>
            <a:off x="2016224" y="2555999"/>
            <a:ext cx="3337843" cy="20763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represents the maximum values of the VM parameters that can be specified in a request</a:t>
            </a:r>
            <a:endParaRPr lang="it-IT" sz="1050" dirty="0">
              <a:solidFill>
                <a:srgbClr val="C00000"/>
              </a:solidFill>
            </a:endParaRPr>
          </a:p>
        </p:txBody>
      </p:sp>
      <p:sp>
        <p:nvSpPr>
          <p:cNvPr id="19" name="Right Brace 18"/>
          <p:cNvSpPr/>
          <p:nvPr/>
        </p:nvSpPr>
        <p:spPr>
          <a:xfrm>
            <a:off x="1681659" y="2499960"/>
            <a:ext cx="205495" cy="48808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1"/>
          <p:cNvSpPr txBox="1">
            <a:spLocks/>
          </p:cNvSpPr>
          <p:nvPr/>
        </p:nvSpPr>
        <p:spPr>
          <a:xfrm>
            <a:off x="1944216" y="3204071"/>
            <a:ext cx="3337843" cy="207636"/>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indent="0">
              <a:buNone/>
            </a:pPr>
            <a:r>
              <a:rPr lang="it-IT" sz="1200" dirty="0" smtClean="0">
                <a:solidFill>
                  <a:srgbClr val="C00000"/>
                </a:solidFill>
              </a:rPr>
              <a:t>It represents the minimum values of the VM parameters that can be specified in a request</a:t>
            </a:r>
            <a:endParaRPr lang="it-IT" sz="1050" dirty="0">
              <a:solidFill>
                <a:srgbClr val="C00000"/>
              </a:solidFill>
            </a:endParaRPr>
          </a:p>
        </p:txBody>
      </p:sp>
      <p:sp>
        <p:nvSpPr>
          <p:cNvPr id="21" name="Right Brace 20"/>
          <p:cNvSpPr/>
          <p:nvPr/>
        </p:nvSpPr>
        <p:spPr>
          <a:xfrm>
            <a:off x="1620180" y="3148032"/>
            <a:ext cx="205495" cy="488087"/>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Content Placeholder 1"/>
          <p:cNvSpPr txBox="1">
            <a:spLocks/>
          </p:cNvSpPr>
          <p:nvPr/>
        </p:nvSpPr>
        <p:spPr>
          <a:xfrm>
            <a:off x="1825675" y="3644456"/>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Mixed mode turned on</a:t>
            </a:r>
            <a:endParaRPr lang="it-IT" sz="1050" dirty="0">
              <a:solidFill>
                <a:srgbClr val="C00000"/>
              </a:solidFill>
            </a:endParaRPr>
          </a:p>
        </p:txBody>
      </p:sp>
    </p:spTree>
    <p:extLst>
      <p:ext uri="{BB962C8B-B14F-4D97-AF65-F5344CB8AC3E}">
        <p14:creationId xmlns:p14="http://schemas.microsoft.com/office/powerpoint/2010/main" val="38718478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31292F7A-5FF1-4DE7-A9FC-B4DF9256A231}"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37</a:t>
            </a:fld>
            <a:endParaRPr lang="de-D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763" y="126932"/>
            <a:ext cx="1577351" cy="340835"/>
          </a:xfrm>
          <a:prstGeom prst="rect">
            <a:avLst/>
          </a:prstGeom>
        </p:spPr>
      </p:pic>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wnodes_manager</a:t>
            </a:r>
            <a:r>
              <a:rPr lang="it-IT" sz="1800" dirty="0" smtClean="0"/>
              <a:t> CLI</a:t>
            </a:r>
            <a:endParaRPr lang="it-IT" sz="1400" dirty="0"/>
          </a:p>
        </p:txBody>
      </p:sp>
      <p:sp>
        <p:nvSpPr>
          <p:cNvPr id="11" name="TextBox 10"/>
          <p:cNvSpPr txBox="1"/>
          <p:nvPr/>
        </p:nvSpPr>
        <p:spPr>
          <a:xfrm>
            <a:off x="313507" y="827807"/>
            <a:ext cx="5688632" cy="707886"/>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/manager/wnodes.ini</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/manager/wnodes.ini</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NS_HOST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test-wnodes03.cnaf.infn.it</a:t>
            </a:r>
          </a:p>
          <a:p>
            <a:r>
              <a:rPr lang="en-US" sz="800" dirty="0" smtClean="0">
                <a:solidFill>
                  <a:schemeClr val="bg1"/>
                </a:solidFill>
                <a:latin typeface="Courier New" pitchFamily="49" charset="0"/>
                <a:cs typeface="Courier New" pitchFamily="49" charset="0"/>
              </a:rPr>
              <a:t>NS_PORT </a:t>
            </a:r>
            <a:r>
              <a:rPr lang="en-US" sz="800" dirty="0">
                <a:solidFill>
                  <a:schemeClr val="bg1"/>
                </a:solidFill>
                <a:latin typeface="Courier New" pitchFamily="49" charset="0"/>
                <a:cs typeface="Courier New" pitchFamily="49" charset="0"/>
              </a:rPr>
              <a:t>= 8219</a:t>
            </a:r>
          </a:p>
        </p:txBody>
      </p:sp>
      <p:sp>
        <p:nvSpPr>
          <p:cNvPr id="12" name="Content Placeholder 1"/>
          <p:cNvSpPr txBox="1">
            <a:spLocks/>
          </p:cNvSpPr>
          <p:nvPr/>
        </p:nvSpPr>
        <p:spPr>
          <a:xfrm>
            <a:off x="241499" y="147587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Verify </a:t>
            </a:r>
            <a:r>
              <a:rPr lang="it-IT" sz="1600" dirty="0" smtClean="0">
                <a:latin typeface="Courier New" pitchFamily="49" charset="0"/>
                <a:cs typeface="Courier New" pitchFamily="49" charset="0"/>
              </a:rPr>
              <a:t>wnodes_manager</a:t>
            </a:r>
            <a:r>
              <a:rPr lang="it-IT" sz="1800" dirty="0" smtClean="0"/>
              <a:t> CLI options</a:t>
            </a:r>
            <a:endParaRPr lang="it-IT" sz="1400" dirty="0"/>
          </a:p>
        </p:txBody>
      </p:sp>
      <p:sp>
        <p:nvSpPr>
          <p:cNvPr id="13" name="TextBox 12"/>
          <p:cNvSpPr txBox="1"/>
          <p:nvPr/>
        </p:nvSpPr>
        <p:spPr>
          <a:xfrm>
            <a:off x="313507" y="1835919"/>
            <a:ext cx="5688632" cy="1569660"/>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wnodes_manager</a:t>
            </a:r>
            <a:r>
              <a:rPr lang="en-US" sz="800" dirty="0">
                <a:solidFill>
                  <a:schemeClr val="bg1"/>
                </a:solidFill>
                <a:latin typeface="Courier New" pitchFamily="49" charset="0"/>
                <a:cs typeface="Courier New" pitchFamily="49" charset="0"/>
              </a:rPr>
              <a:t> -s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cannot </a:t>
            </a:r>
            <a:r>
              <a:rPr lang="en-US" sz="800" dirty="0">
                <a:solidFill>
                  <a:schemeClr val="bg1"/>
                </a:solidFill>
                <a:latin typeface="Courier New" pitchFamily="49" charset="0"/>
                <a:cs typeface="Courier New" pitchFamily="49" charset="0"/>
              </a:rPr>
              <a:t>find any bait named :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p>
          <a:p>
            <a:r>
              <a:rPr lang="en-US" sz="800" dirty="0" smtClean="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wnodes_manager</a:t>
            </a:r>
            <a:r>
              <a:rPr lang="en-US" sz="800" dirty="0">
                <a:solidFill>
                  <a:schemeClr val="bg1"/>
                </a:solidFill>
                <a:latin typeface="Courier New" pitchFamily="49" charset="0"/>
                <a:cs typeface="Courier New" pitchFamily="49" charset="0"/>
              </a:rPr>
              <a:t> -a </a:t>
            </a:r>
            <a:r>
              <a:rPr lang="en-US" sz="800" dirty="0" err="1">
                <a:solidFill>
                  <a:schemeClr val="bg1"/>
                </a:solidFill>
                <a:latin typeface="Courier New" pitchFamily="49" charset="0"/>
                <a:cs typeface="Courier New" pitchFamily="49" charset="0"/>
              </a:rPr>
              <a:t>wnodes_tw</a:t>
            </a:r>
            <a:r>
              <a:rPr lang="en-US" sz="800" dirty="0">
                <a:solidFill>
                  <a:schemeClr val="bg1"/>
                </a:solidFill>
                <a:latin typeface="Courier New" pitchFamily="49" charset="0"/>
                <a:cs typeface="Courier New" pitchFamily="49" charset="0"/>
              </a:rPr>
              <a:t>  http  repo-cnaf.cnaf.infn.it/</a:t>
            </a:r>
            <a:r>
              <a:rPr lang="en-US" sz="800" dirty="0" err="1">
                <a:solidFill>
                  <a:schemeClr val="bg1"/>
                </a:solidFill>
                <a:latin typeface="Courier New" pitchFamily="49" charset="0"/>
                <a:cs typeface="Courier New" pitchFamily="49" charset="0"/>
              </a:rPr>
              <a:t>wnodesrepo</a:t>
            </a:r>
            <a:r>
              <a:rPr lang="en-US" sz="800" dirty="0">
                <a:solidFill>
                  <a:schemeClr val="bg1"/>
                </a:solidFill>
                <a:latin typeface="Courier New" pitchFamily="49" charset="0"/>
                <a:cs typeface="Courier New" pitchFamily="49" charset="0"/>
              </a:rPr>
              <a:t>/wnodes_sl62_8G_pbs_nogrid_ns_test_wnodes03  x86_64  raw   /</a:t>
            </a:r>
            <a:r>
              <a:rPr lang="en-US" sz="800" dirty="0" err="1">
                <a:solidFill>
                  <a:schemeClr val="bg1"/>
                </a:solidFill>
                <a:latin typeface="Courier New" pitchFamily="49" charset="0"/>
                <a:cs typeface="Courier New" pitchFamily="49" charset="0"/>
              </a:rPr>
              <a:t>dev</a:t>
            </a:r>
            <a:r>
              <a:rPr lang="en-US" sz="800" dirty="0">
                <a:solidFill>
                  <a:schemeClr val="bg1"/>
                </a:solidFill>
                <a:latin typeface="Courier New" pitchFamily="49" charset="0"/>
                <a:cs typeface="Courier New" pitchFamily="49" charset="0"/>
              </a:rPr>
              <a:t>/vg_vwntb01/</a:t>
            </a:r>
            <a:r>
              <a:rPr lang="en-US" sz="800" dirty="0" err="1">
                <a:solidFill>
                  <a:schemeClr val="bg1"/>
                </a:solidFill>
                <a:latin typeface="Courier New" pitchFamily="49" charset="0"/>
                <a:cs typeface="Courier New" pitchFamily="49" charset="0"/>
              </a:rPr>
              <a:t>lv_root</a:t>
            </a:r>
            <a:endParaRPr lang="en-US"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ok</a:t>
            </a:r>
          </a:p>
          <a:p>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wnodes_manager</a:t>
            </a:r>
            <a:r>
              <a:rPr lang="en-US" sz="800" dirty="0">
                <a:solidFill>
                  <a:schemeClr val="bg1"/>
                </a:solidFill>
                <a:latin typeface="Courier New" pitchFamily="49" charset="0"/>
                <a:cs typeface="Courier New" pitchFamily="49" charset="0"/>
              </a:rPr>
              <a:t> –l </a:t>
            </a:r>
          </a:p>
          <a:p>
            <a:r>
              <a:rPr lang="en-US" sz="800" dirty="0">
                <a:solidFill>
                  <a:schemeClr val="bg1"/>
                </a:solidFill>
                <a:latin typeface="Courier New" pitchFamily="49" charset="0"/>
                <a:cs typeface="Courier New" pitchFamily="49" charset="0"/>
              </a:rPr>
              <a:t>tag        </a:t>
            </a:r>
            <a:r>
              <a:rPr lang="en-US" sz="800" dirty="0" err="1">
                <a:solidFill>
                  <a:schemeClr val="bg1"/>
                </a:solidFill>
                <a:latin typeface="Courier New" pitchFamily="49" charset="0"/>
                <a:cs typeface="Courier New" pitchFamily="49" charset="0"/>
              </a:rPr>
              <a:t>loca</a:t>
            </a:r>
            <a:r>
              <a:rPr lang="en-US" sz="800" dirty="0">
                <a:solidFill>
                  <a:schemeClr val="bg1"/>
                </a:solidFill>
                <a:latin typeface="Courier New" pitchFamily="49" charset="0"/>
                <a:cs typeface="Courier New" pitchFamily="49" charset="0"/>
              </a:rPr>
              <a:t>  path  arch    form  </a:t>
            </a:r>
            <a:r>
              <a:rPr lang="en-US" sz="800" dirty="0" err="1">
                <a:solidFill>
                  <a:schemeClr val="bg1"/>
                </a:solidFill>
                <a:latin typeface="Courier New" pitchFamily="49" charset="0"/>
                <a:cs typeface="Courier New" pitchFamily="49" charset="0"/>
              </a:rPr>
              <a:t>dev</a:t>
            </a:r>
            <a:r>
              <a:rPr lang="en-US" sz="800" dirty="0">
                <a:solidFill>
                  <a:schemeClr val="bg1"/>
                </a:solidFill>
                <a:latin typeface="Courier New" pitchFamily="49" charset="0"/>
                <a:cs typeface="Courier New" pitchFamily="49" charset="0"/>
              </a:rPr>
              <a:t>                     </a:t>
            </a:r>
          </a:p>
          <a:p>
            <a:r>
              <a:rPr lang="en-US" sz="800" dirty="0" err="1">
                <a:solidFill>
                  <a:schemeClr val="bg1"/>
                </a:solidFill>
                <a:latin typeface="Courier New" pitchFamily="49" charset="0"/>
                <a:cs typeface="Courier New" pitchFamily="49" charset="0"/>
              </a:rPr>
              <a:t>wnodes_tw</a:t>
            </a:r>
            <a:r>
              <a:rPr lang="en-US" sz="800" dirty="0">
                <a:solidFill>
                  <a:schemeClr val="bg1"/>
                </a:solidFill>
                <a:latin typeface="Courier New" pitchFamily="49" charset="0"/>
                <a:cs typeface="Courier New" pitchFamily="49" charset="0"/>
              </a:rPr>
              <a:t>  http  repo-cnaf.cnaf.infn.it/</a:t>
            </a:r>
            <a:r>
              <a:rPr lang="en-US" sz="800" dirty="0" err="1">
                <a:solidFill>
                  <a:schemeClr val="bg1"/>
                </a:solidFill>
                <a:latin typeface="Courier New" pitchFamily="49" charset="0"/>
                <a:cs typeface="Courier New" pitchFamily="49" charset="0"/>
              </a:rPr>
              <a:t>wnodesrepo</a:t>
            </a:r>
            <a:r>
              <a:rPr lang="en-US" sz="800" dirty="0">
                <a:solidFill>
                  <a:schemeClr val="bg1"/>
                </a:solidFill>
                <a:latin typeface="Courier New" pitchFamily="49" charset="0"/>
                <a:cs typeface="Courier New" pitchFamily="49" charset="0"/>
              </a:rPr>
              <a:t>/wnodes_sl62_8G_pbs_nogrid_ns_test_wnodes03  x86_64  raw   /</a:t>
            </a:r>
            <a:r>
              <a:rPr lang="en-US" sz="800" dirty="0" err="1" smtClean="0">
                <a:solidFill>
                  <a:schemeClr val="bg1"/>
                </a:solidFill>
                <a:latin typeface="Courier New" pitchFamily="49" charset="0"/>
                <a:cs typeface="Courier New" pitchFamily="49" charset="0"/>
              </a:rPr>
              <a:t>dev</a:t>
            </a:r>
            <a:r>
              <a:rPr lang="en-US" sz="800" dirty="0" smtClean="0">
                <a:solidFill>
                  <a:schemeClr val="bg1"/>
                </a:solidFill>
                <a:latin typeface="Courier New" pitchFamily="49" charset="0"/>
                <a:cs typeface="Courier New" pitchFamily="49" charset="0"/>
              </a:rPr>
              <a:t>/vg_vwntb01/</a:t>
            </a:r>
            <a:r>
              <a:rPr lang="en-US" sz="800" dirty="0" err="1" smtClean="0">
                <a:solidFill>
                  <a:schemeClr val="bg1"/>
                </a:solidFill>
                <a:latin typeface="Courier New" pitchFamily="49" charset="0"/>
                <a:cs typeface="Courier New" pitchFamily="49" charset="0"/>
              </a:rPr>
              <a:t>lv_root</a:t>
            </a:r>
            <a:endParaRPr lang="en-US" sz="800" dirty="0">
              <a:solidFill>
                <a:schemeClr val="bg1"/>
              </a:solidFill>
              <a:latin typeface="Courier New" pitchFamily="49" charset="0"/>
              <a:cs typeface="Courier New" pitchFamily="49" charset="0"/>
            </a:endParaRPr>
          </a:p>
        </p:txBody>
      </p:sp>
      <p:sp>
        <p:nvSpPr>
          <p:cNvPr id="16" name="Content Placeholder 1"/>
          <p:cNvSpPr txBox="1">
            <a:spLocks/>
          </p:cNvSpPr>
          <p:nvPr/>
        </p:nvSpPr>
        <p:spPr>
          <a:xfrm>
            <a:off x="1969691" y="1844256"/>
            <a:ext cx="443375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HYPERVISOR and BAIT are not running </a:t>
            </a:r>
            <a:endParaRPr lang="it-IT" sz="1050" dirty="0">
              <a:solidFill>
                <a:srgbClr val="C00000"/>
              </a:solidFill>
            </a:endParaRPr>
          </a:p>
        </p:txBody>
      </p:sp>
      <p:sp>
        <p:nvSpPr>
          <p:cNvPr id="20" name="Content Placeholder 1"/>
          <p:cNvSpPr txBox="1">
            <a:spLocks/>
          </p:cNvSpPr>
          <p:nvPr/>
        </p:nvSpPr>
        <p:spPr>
          <a:xfrm>
            <a:off x="3008541" y="2204296"/>
            <a:ext cx="443375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Register an image</a:t>
            </a:r>
            <a:endParaRPr lang="it-IT" sz="1050" dirty="0">
              <a:solidFill>
                <a:srgbClr val="C00000"/>
              </a:solidFill>
            </a:endParaRPr>
          </a:p>
        </p:txBody>
      </p:sp>
      <p:sp>
        <p:nvSpPr>
          <p:cNvPr id="21" name="Content Placeholder 1"/>
          <p:cNvSpPr txBox="1">
            <a:spLocks/>
          </p:cNvSpPr>
          <p:nvPr/>
        </p:nvSpPr>
        <p:spPr>
          <a:xfrm>
            <a:off x="1969691" y="2628007"/>
            <a:ext cx="443375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Get Image Information</a:t>
            </a:r>
            <a:endParaRPr lang="it-IT" sz="1050" dirty="0">
              <a:solidFill>
                <a:srgbClr val="C00000"/>
              </a:solidFill>
            </a:endParaRPr>
          </a:p>
        </p:txBody>
      </p:sp>
      <p:sp>
        <p:nvSpPr>
          <p:cNvPr id="22" name="Content Placeholder 1"/>
          <p:cNvSpPr txBox="1">
            <a:spLocks/>
          </p:cNvSpPr>
          <p:nvPr/>
        </p:nvSpPr>
        <p:spPr>
          <a:xfrm>
            <a:off x="241499" y="342009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226520" lvl="1" indent="0">
              <a:buNone/>
            </a:pPr>
            <a:r>
              <a:rPr lang="it-IT" sz="1000" b="1" dirty="0"/>
              <a:t>t</a:t>
            </a:r>
            <a:r>
              <a:rPr lang="it-IT" sz="1000" b="1" dirty="0" smtClean="0"/>
              <a:t>ag</a:t>
            </a:r>
            <a:r>
              <a:rPr lang="it-IT" sz="1000" dirty="0" smtClean="0"/>
              <a:t> is the image identifier</a:t>
            </a:r>
          </a:p>
          <a:p>
            <a:pPr marL="226520" lvl="1" indent="0">
              <a:buNone/>
            </a:pPr>
            <a:r>
              <a:rPr lang="it-IT" sz="1000" b="1" dirty="0"/>
              <a:t>l</a:t>
            </a:r>
            <a:r>
              <a:rPr lang="it-IT" sz="1000" b="1" dirty="0" smtClean="0"/>
              <a:t>ocation</a:t>
            </a:r>
            <a:r>
              <a:rPr lang="it-IT" sz="1000" dirty="0" smtClean="0"/>
              <a:t> can take http or file value</a:t>
            </a:r>
          </a:p>
          <a:p>
            <a:pPr marL="226520" lvl="1" indent="0">
              <a:buNone/>
            </a:pPr>
            <a:r>
              <a:rPr lang="it-IT" sz="1000" b="1" dirty="0" smtClean="0"/>
              <a:t>path</a:t>
            </a:r>
            <a:r>
              <a:rPr lang="it-IT" sz="1000" dirty="0" smtClean="0"/>
              <a:t> specifies the address of the virtual image file</a:t>
            </a:r>
          </a:p>
          <a:p>
            <a:pPr marL="226520" lvl="1" indent="0">
              <a:buNone/>
            </a:pPr>
            <a:r>
              <a:rPr lang="it-IT" sz="1000" b="1" dirty="0" smtClean="0"/>
              <a:t>form</a:t>
            </a:r>
            <a:r>
              <a:rPr lang="it-IT" sz="1000" dirty="0" smtClean="0"/>
              <a:t> is the format of the virtual image file (i.g., </a:t>
            </a:r>
            <a:r>
              <a:rPr lang="it-IT" sz="900" dirty="0" smtClean="0">
                <a:latin typeface="Courier New" pitchFamily="49" charset="0"/>
                <a:cs typeface="Courier New" pitchFamily="49" charset="0"/>
              </a:rPr>
              <a:t>raw</a:t>
            </a:r>
            <a:r>
              <a:rPr lang="it-IT" sz="1000" dirty="0" smtClean="0"/>
              <a:t>, </a:t>
            </a:r>
            <a:r>
              <a:rPr lang="it-IT" sz="900" dirty="0" smtClean="0">
                <a:latin typeface="Courier New" pitchFamily="49" charset="0"/>
                <a:cs typeface="Courier New" pitchFamily="49" charset="0"/>
              </a:rPr>
              <a:t>qcow2</a:t>
            </a:r>
            <a:r>
              <a:rPr lang="it-IT" sz="1000" dirty="0" smtClean="0"/>
              <a:t>, ...)</a:t>
            </a:r>
          </a:p>
          <a:p>
            <a:pPr marL="226520" lvl="1" indent="0">
              <a:buNone/>
            </a:pPr>
            <a:r>
              <a:rPr lang="it-IT" sz="1000" b="1" dirty="0"/>
              <a:t>d</a:t>
            </a:r>
            <a:r>
              <a:rPr lang="it-IT" sz="1000" b="1" dirty="0" smtClean="0"/>
              <a:t>ev</a:t>
            </a:r>
            <a:r>
              <a:rPr lang="it-IT" sz="1000" dirty="0" smtClean="0"/>
              <a:t> is the root file system of the image used by the </a:t>
            </a:r>
            <a:r>
              <a:rPr lang="it-IT" sz="900" dirty="0" smtClean="0">
                <a:latin typeface="Courier New" pitchFamily="49" charset="0"/>
                <a:cs typeface="Courier New" pitchFamily="49" charset="0"/>
              </a:rPr>
              <a:t>libguestfs</a:t>
            </a:r>
            <a:r>
              <a:rPr lang="it-IT" sz="1000" dirty="0" smtClean="0"/>
              <a:t> package</a:t>
            </a:r>
            <a:endParaRPr lang="it-IT" sz="600" dirty="0"/>
          </a:p>
        </p:txBody>
      </p:sp>
    </p:spTree>
    <p:extLst>
      <p:ext uri="{BB962C8B-B14F-4D97-AF65-F5344CB8AC3E}">
        <p14:creationId xmlns:p14="http://schemas.microsoft.com/office/powerpoint/2010/main" val="1613358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test-wnodes03: </a:t>
            </a:r>
            <a:endParaRPr lang="en-US" dirty="0"/>
          </a:p>
        </p:txBody>
      </p:sp>
      <p:sp>
        <p:nvSpPr>
          <p:cNvPr id="4" name="Date Placeholder 3"/>
          <p:cNvSpPr>
            <a:spLocks noGrp="1"/>
          </p:cNvSpPr>
          <p:nvPr>
            <p:ph type="dt" sz="half" idx="10"/>
          </p:nvPr>
        </p:nvSpPr>
        <p:spPr/>
        <p:txBody>
          <a:bodyPr/>
          <a:lstStyle/>
          <a:p>
            <a:fld id="{FEBD87F9-3ED8-481F-AFE2-154DD7851B3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38</a:t>
            </a:fld>
            <a:endParaRPr lang="de-D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7763" y="126932"/>
            <a:ext cx="1577351" cy="340835"/>
          </a:xfrm>
          <a:prstGeom prst="rect">
            <a:avLst/>
          </a:prstGeom>
        </p:spPr>
      </p:pic>
      <p:sp>
        <p:nvSpPr>
          <p:cNvPr id="15"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latin typeface="Courier New" pitchFamily="49" charset="0"/>
                <a:cs typeface="Courier New" pitchFamily="49" charset="0"/>
              </a:rPr>
              <a:t>wnodes_manager</a:t>
            </a:r>
            <a:r>
              <a:rPr lang="it-IT" sz="2000" dirty="0" smtClean="0"/>
              <a:t> CLI provides a set of options</a:t>
            </a:r>
          </a:p>
          <a:p>
            <a:pPr lvl="1"/>
            <a:r>
              <a:rPr lang="it-IT" sz="1600" dirty="0" smtClean="0"/>
              <a:t>to handle virtual machine images</a:t>
            </a:r>
          </a:p>
          <a:p>
            <a:pPr lvl="1"/>
            <a:r>
              <a:rPr lang="it-IT" sz="1600" dirty="0" smtClean="0"/>
              <a:t>To obtain VLANs information</a:t>
            </a:r>
          </a:p>
          <a:p>
            <a:pPr lvl="1"/>
            <a:r>
              <a:rPr lang="it-IT" sz="1600" dirty="0"/>
              <a:t>t</a:t>
            </a:r>
            <a:r>
              <a:rPr lang="it-IT" sz="1600" dirty="0" smtClean="0"/>
              <a:t>o modify the registered hostnames</a:t>
            </a:r>
          </a:p>
          <a:p>
            <a:pPr lvl="1"/>
            <a:r>
              <a:rPr lang="it-IT" sz="1600" dirty="0"/>
              <a:t>t</a:t>
            </a:r>
            <a:r>
              <a:rPr lang="it-IT" sz="1600" dirty="0" smtClean="0"/>
              <a:t>o manage the configuration files of the </a:t>
            </a:r>
            <a:r>
              <a:rPr lang="it-IT" sz="1400" dirty="0">
                <a:latin typeface="Courier New" pitchFamily="49" charset="0"/>
                <a:cs typeface="Courier New" pitchFamily="49" charset="0"/>
              </a:rPr>
              <a:t>wnodes_bait</a:t>
            </a:r>
            <a:r>
              <a:rPr lang="it-IT" sz="1800" dirty="0"/>
              <a:t> </a:t>
            </a:r>
            <a:r>
              <a:rPr lang="it-IT" sz="1600" dirty="0"/>
              <a:t>service and the </a:t>
            </a:r>
            <a:r>
              <a:rPr lang="it-IT" sz="1400" dirty="0">
                <a:latin typeface="Courier New" pitchFamily="49" charset="0"/>
                <a:cs typeface="Courier New" pitchFamily="49" charset="0"/>
              </a:rPr>
              <a:t>wnodes_hypervisor</a:t>
            </a:r>
            <a:r>
              <a:rPr lang="it-IT" sz="1800" dirty="0"/>
              <a:t> </a:t>
            </a:r>
            <a:r>
              <a:rPr lang="it-IT" sz="1600" dirty="0" smtClean="0"/>
              <a:t>service</a:t>
            </a:r>
            <a:endParaRPr lang="it-IT" sz="1400" dirty="0" smtClean="0"/>
          </a:p>
          <a:p>
            <a:pPr lvl="1"/>
            <a:r>
              <a:rPr lang="it-IT" sz="1600" dirty="0"/>
              <a:t>t</a:t>
            </a:r>
            <a:r>
              <a:rPr lang="it-IT" sz="1600" dirty="0" smtClean="0"/>
              <a:t>o manage the </a:t>
            </a:r>
            <a:r>
              <a:rPr lang="it-IT" sz="1400" dirty="0">
                <a:latin typeface="Courier New" pitchFamily="49" charset="0"/>
                <a:cs typeface="Courier New" pitchFamily="49" charset="0"/>
              </a:rPr>
              <a:t>wnodes_bait</a:t>
            </a:r>
            <a:r>
              <a:rPr lang="it-IT" sz="1600" dirty="0"/>
              <a:t> service and the </a:t>
            </a:r>
            <a:r>
              <a:rPr lang="it-IT" sz="1400" dirty="0">
                <a:latin typeface="Courier New" pitchFamily="49" charset="0"/>
                <a:cs typeface="Courier New" pitchFamily="49" charset="0"/>
              </a:rPr>
              <a:t>wnodes_hypervisor</a:t>
            </a:r>
            <a:r>
              <a:rPr lang="it-IT" sz="1600" dirty="0"/>
              <a:t> service</a:t>
            </a:r>
            <a:endParaRPr lang="it-IT" sz="1600" dirty="0" smtClean="0"/>
          </a:p>
          <a:p>
            <a:pPr lvl="1"/>
            <a:endParaRPr lang="it-IT" sz="1000" dirty="0"/>
          </a:p>
        </p:txBody>
      </p:sp>
    </p:spTree>
    <p:extLst>
      <p:ext uri="{BB962C8B-B14F-4D97-AF65-F5344CB8AC3E}">
        <p14:creationId xmlns:p14="http://schemas.microsoft.com/office/powerpoint/2010/main" val="3420002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test-wnodes04: Torque/Maui client</a:t>
            </a:r>
            <a:endParaRPr lang="en-US" dirty="0"/>
          </a:p>
        </p:txBody>
      </p:sp>
      <p:sp>
        <p:nvSpPr>
          <p:cNvPr id="4" name="Date Placeholder 3"/>
          <p:cNvSpPr>
            <a:spLocks noGrp="1"/>
          </p:cNvSpPr>
          <p:nvPr>
            <p:ph type="dt" sz="half" idx="10"/>
          </p:nvPr>
        </p:nvSpPr>
        <p:spPr/>
        <p:txBody>
          <a:bodyPr/>
          <a:lstStyle/>
          <a:p>
            <a:fld id="{8A555274-DDBA-4C38-A21A-3B734DE13D9C}"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39</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a:latin typeface="Courier New" pitchFamily="49" charset="0"/>
                <a:cs typeface="Courier New" pitchFamily="49" charset="0"/>
              </a:rPr>
              <a:t>pbs_mom</a:t>
            </a:r>
            <a:r>
              <a:rPr lang="it-IT" sz="1800" dirty="0"/>
              <a:t> service</a:t>
            </a:r>
            <a:endParaRPr lang="it-IT" sz="1400" dirty="0"/>
          </a:p>
        </p:txBody>
      </p:sp>
      <p:sp>
        <p:nvSpPr>
          <p:cNvPr id="11" name="TextBox 10"/>
          <p:cNvSpPr txBox="1"/>
          <p:nvPr/>
        </p:nvSpPr>
        <p:spPr>
          <a:xfrm>
            <a:off x="313507" y="899815"/>
            <a:ext cx="5688632" cy="1569660"/>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a:t>
            </a:r>
            <a:r>
              <a:rPr lang="en-US" sz="800" dirty="0">
                <a:solidFill>
                  <a:schemeClr val="bg1"/>
                </a:solidFill>
                <a:latin typeface="Courier New" pitchFamily="49" charset="0"/>
                <a:cs typeface="Courier New" pitchFamily="49" charset="0"/>
              </a:rPr>
              <a:t>/var/lib/torque/mom_priv/config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pbsserver </a:t>
            </a:r>
            <a:r>
              <a:rPr lang="en-US" sz="800" dirty="0" smtClean="0">
                <a:solidFill>
                  <a:schemeClr val="bg1"/>
                </a:solidFill>
                <a:latin typeface="Courier New" pitchFamily="49" charset="0"/>
                <a:cs typeface="Courier New" pitchFamily="49" charset="0"/>
              </a:rPr>
              <a:t>test-wnodes01.cnaf.infn.it</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restricted </a:t>
            </a:r>
            <a:r>
              <a:rPr lang="en-US" sz="800" dirty="0" smtClean="0">
                <a:solidFill>
                  <a:schemeClr val="bg1"/>
                </a:solidFill>
                <a:latin typeface="Courier New" pitchFamily="49" charset="0"/>
                <a:cs typeface="Courier New" pitchFamily="49" charset="0"/>
              </a:rPr>
              <a:t>test-wnodes01.cnaf.infn.it</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logevent </a:t>
            </a:r>
            <a:r>
              <a:rPr lang="en-US" sz="800" dirty="0" smtClean="0">
                <a:solidFill>
                  <a:schemeClr val="bg1"/>
                </a:solidFill>
                <a:latin typeface="Courier New" pitchFamily="49" charset="0"/>
                <a:cs typeface="Courier New" pitchFamily="49" charset="0"/>
              </a:rPr>
              <a:t>255</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ideal_load </a:t>
            </a:r>
            <a:r>
              <a:rPr lang="en-US" sz="800" dirty="0" smtClean="0">
                <a:solidFill>
                  <a:schemeClr val="bg1"/>
                </a:solidFill>
                <a:latin typeface="Courier New" pitchFamily="49" charset="0"/>
                <a:cs typeface="Courier New" pitchFamily="49" charset="0"/>
              </a:rPr>
              <a:t>2.5$max_load 2.4</a:t>
            </a:r>
          </a:p>
          <a:p>
            <a:r>
              <a:rPr lang="it-IT"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 chkconfig pbs_mom </a:t>
            </a:r>
            <a:r>
              <a:rPr lang="en-US" sz="800" dirty="0" smtClean="0">
                <a:solidFill>
                  <a:schemeClr val="bg1"/>
                </a:solidFill>
                <a:latin typeface="Courier New" pitchFamily="49" charset="0"/>
                <a:cs typeface="Courier New" pitchFamily="49" charset="0"/>
              </a:rPr>
              <a:t>on</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pbs_mom </a:t>
            </a:r>
            <a:r>
              <a:rPr lang="en-US" sz="800" dirty="0" smtClean="0">
                <a:solidFill>
                  <a:schemeClr val="bg1"/>
                </a:solidFill>
                <a:latin typeface="Courier New" pitchFamily="49" charset="0"/>
                <a:cs typeface="Courier New" pitchFamily="49" charset="0"/>
              </a:rPr>
              <a:t>restart</a:t>
            </a:r>
          </a:p>
          <a:p>
            <a:r>
              <a:rPr lang="en-US" sz="800" dirty="0" smtClean="0">
                <a:solidFill>
                  <a:schemeClr val="bg1"/>
                </a:solidFill>
                <a:latin typeface="Courier New" pitchFamily="49" charset="0"/>
                <a:cs typeface="Courier New" pitchFamily="49" charset="0"/>
              </a:rPr>
              <a:t>Shutting </a:t>
            </a:r>
            <a:r>
              <a:rPr lang="en-US" sz="800" dirty="0">
                <a:solidFill>
                  <a:schemeClr val="bg1"/>
                </a:solidFill>
                <a:latin typeface="Courier New" pitchFamily="49" charset="0"/>
                <a:cs typeface="Courier New" pitchFamily="49" charset="0"/>
              </a:rPr>
              <a:t>down TORQUE Mom: pbs_mom already stopped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Starting </a:t>
            </a:r>
            <a:r>
              <a:rPr lang="en-US" sz="800" dirty="0">
                <a:solidFill>
                  <a:schemeClr val="bg1"/>
                </a:solidFill>
                <a:latin typeface="Courier New" pitchFamily="49" charset="0"/>
                <a:cs typeface="Courier New" pitchFamily="49" charset="0"/>
              </a:rPr>
              <a:t>TORQUE Mom: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pbs_mom </a:t>
            </a:r>
            <a:r>
              <a:rPr lang="en-US" sz="800" dirty="0" smtClean="0">
                <a:solidFill>
                  <a:schemeClr val="bg1"/>
                </a:solidFill>
                <a:latin typeface="Courier New" pitchFamily="49" charset="0"/>
                <a:cs typeface="Courier New" pitchFamily="49" charset="0"/>
              </a:rPr>
              <a:t>status</a:t>
            </a:r>
          </a:p>
          <a:p>
            <a:r>
              <a:rPr lang="en-US" sz="800" dirty="0" smtClean="0">
                <a:solidFill>
                  <a:schemeClr val="bg1"/>
                </a:solidFill>
                <a:latin typeface="Courier New" pitchFamily="49" charset="0"/>
                <a:cs typeface="Courier New" pitchFamily="49" charset="0"/>
              </a:rPr>
              <a:t>pbs_mom </a:t>
            </a:r>
            <a:r>
              <a:rPr lang="en-US" sz="800" dirty="0">
                <a:solidFill>
                  <a:schemeClr val="bg1"/>
                </a:solidFill>
                <a:latin typeface="Courier New" pitchFamily="49" charset="0"/>
                <a:cs typeface="Courier New" pitchFamily="49" charset="0"/>
              </a:rPr>
              <a:t>(pid 3990) is running...</a:t>
            </a:r>
          </a:p>
        </p:txBody>
      </p:sp>
      <p:sp>
        <p:nvSpPr>
          <p:cNvPr id="12" name="Content Placeholder 1"/>
          <p:cNvSpPr txBox="1">
            <a:spLocks/>
          </p:cNvSpPr>
          <p:nvPr/>
        </p:nvSpPr>
        <p:spPr>
          <a:xfrm>
            <a:off x="241499" y="2411983"/>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munge</a:t>
            </a:r>
            <a:r>
              <a:rPr lang="it-IT" sz="1800" dirty="0" smtClean="0"/>
              <a:t> service</a:t>
            </a:r>
            <a:endParaRPr lang="it-IT" sz="1400" dirty="0" smtClean="0"/>
          </a:p>
        </p:txBody>
      </p:sp>
      <p:sp>
        <p:nvSpPr>
          <p:cNvPr id="13" name="TextBox 12"/>
          <p:cNvSpPr txBox="1"/>
          <p:nvPr/>
        </p:nvSpPr>
        <p:spPr>
          <a:xfrm>
            <a:off x="313507" y="2754020"/>
            <a:ext cx="5688632" cy="95410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ll /etc/munge/munge.key </a:t>
            </a:r>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r-------- 1 munge root 1024 Sep 13 15:45 /</a:t>
            </a:r>
            <a:r>
              <a:rPr lang="en-US" sz="800" dirty="0" smtClean="0">
                <a:solidFill>
                  <a:schemeClr val="bg1"/>
                </a:solidFill>
                <a:latin typeface="Courier New" pitchFamily="49" charset="0"/>
                <a:cs typeface="Courier New" pitchFamily="49" charset="0"/>
              </a:rPr>
              <a:t>etc/munge/munge.key</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chkconfig munge </a:t>
            </a:r>
            <a:r>
              <a:rPr lang="en-US" sz="800" dirty="0" smtClean="0">
                <a:solidFill>
                  <a:schemeClr val="bg1"/>
                </a:solidFill>
                <a:latin typeface="Courier New" pitchFamily="49" charset="0"/>
                <a:cs typeface="Courier New" pitchFamily="49" charset="0"/>
              </a:rPr>
              <a:t>on</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munge </a:t>
            </a:r>
            <a:r>
              <a:rPr lang="en-US" sz="800" dirty="0" smtClean="0">
                <a:solidFill>
                  <a:schemeClr val="bg1"/>
                </a:solidFill>
                <a:latin typeface="Courier New" pitchFamily="49" charset="0"/>
                <a:cs typeface="Courier New" pitchFamily="49" charset="0"/>
              </a:rPr>
              <a:t>start</a:t>
            </a:r>
          </a:p>
          <a:p>
            <a:r>
              <a:rPr lang="en-US" sz="800" dirty="0" smtClean="0">
                <a:solidFill>
                  <a:schemeClr val="bg1"/>
                </a:solidFill>
                <a:latin typeface="Courier New" pitchFamily="49" charset="0"/>
                <a:cs typeface="Courier New" pitchFamily="49" charset="0"/>
              </a:rPr>
              <a:t>Starting </a:t>
            </a:r>
            <a:r>
              <a:rPr lang="en-US" sz="800" dirty="0">
                <a:solidFill>
                  <a:schemeClr val="bg1"/>
                </a:solidFill>
                <a:latin typeface="Courier New" pitchFamily="49" charset="0"/>
                <a:cs typeface="Courier New" pitchFamily="49" charset="0"/>
              </a:rPr>
              <a:t>MUNGE: munged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munge </a:t>
            </a:r>
            <a:r>
              <a:rPr lang="en-US" sz="800" dirty="0" smtClean="0">
                <a:solidFill>
                  <a:schemeClr val="bg1"/>
                </a:solidFill>
                <a:latin typeface="Courier New" pitchFamily="49" charset="0"/>
                <a:cs typeface="Courier New" pitchFamily="49" charset="0"/>
              </a:rPr>
              <a:t>status</a:t>
            </a:r>
          </a:p>
          <a:p>
            <a:r>
              <a:rPr lang="en-US" sz="800" dirty="0" smtClean="0">
                <a:solidFill>
                  <a:schemeClr val="bg1"/>
                </a:solidFill>
                <a:latin typeface="Courier New" pitchFamily="49" charset="0"/>
                <a:cs typeface="Courier New" pitchFamily="49" charset="0"/>
              </a:rPr>
              <a:t>munged </a:t>
            </a:r>
            <a:r>
              <a:rPr lang="en-US" sz="800" dirty="0">
                <a:solidFill>
                  <a:schemeClr val="bg1"/>
                </a:solidFill>
                <a:latin typeface="Courier New" pitchFamily="49" charset="0"/>
                <a:cs typeface="Courier New" pitchFamily="49" charset="0"/>
              </a:rPr>
              <a:t>(pid 4069) is running</a:t>
            </a:r>
            <a:r>
              <a:rPr lang="en-US" sz="800" dirty="0" smtClean="0">
                <a:solidFill>
                  <a:schemeClr val="bg1"/>
                </a:solidFill>
                <a:latin typeface="Courier New" pitchFamily="49" charset="0"/>
                <a:cs typeface="Courier New" pitchFamily="49" charset="0"/>
              </a:rPr>
              <a:t>...</a:t>
            </a:r>
          </a:p>
        </p:txBody>
      </p:sp>
      <p:sp>
        <p:nvSpPr>
          <p:cNvPr id="17" name="Content Placeholder 1"/>
          <p:cNvSpPr txBox="1">
            <a:spLocks/>
          </p:cNvSpPr>
          <p:nvPr/>
        </p:nvSpPr>
        <p:spPr>
          <a:xfrm>
            <a:off x="241499" y="363611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Set Tserver name</a:t>
            </a:r>
            <a:endParaRPr lang="it-IT" sz="1400" dirty="0" smtClean="0"/>
          </a:p>
        </p:txBody>
      </p:sp>
      <p:sp>
        <p:nvSpPr>
          <p:cNvPr id="18" name="TextBox 17"/>
          <p:cNvSpPr txBox="1"/>
          <p:nvPr/>
        </p:nvSpPr>
        <p:spPr>
          <a:xfrm>
            <a:off x="313507" y="3930248"/>
            <a:ext cx="5688632" cy="338554"/>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/var/lib/torque/server_name</a:t>
            </a:r>
          </a:p>
          <a:p>
            <a:r>
              <a:rPr lang="it-IT" sz="800" dirty="0" smtClean="0">
                <a:solidFill>
                  <a:schemeClr val="bg1"/>
                </a:solidFill>
                <a:latin typeface="Courier New" pitchFamily="49" charset="0"/>
                <a:cs typeface="Courier New" pitchFamily="49" charset="0"/>
              </a:rPr>
              <a:t>test-wnodes01.cnaf.infn.it</a:t>
            </a:r>
            <a:endParaRPr lang="en-US" sz="800" dirty="0" smtClean="0">
              <a:solidFill>
                <a:schemeClr val="bg1"/>
              </a:solidFill>
              <a:latin typeface="Courier New" pitchFamily="49" charset="0"/>
              <a:cs typeface="Courier New" pitchFamily="49" charset="0"/>
            </a:endParaRPr>
          </a:p>
        </p:txBody>
      </p:sp>
      <p:sp>
        <p:nvSpPr>
          <p:cNvPr id="19" name="Content Placeholder 1"/>
          <p:cNvSpPr txBox="1">
            <a:spLocks/>
          </p:cNvSpPr>
          <p:nvPr/>
        </p:nvSpPr>
        <p:spPr>
          <a:xfrm>
            <a:off x="2257723" y="2700015"/>
            <a:ext cx="367240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GeT the file key form the Server</a:t>
            </a:r>
            <a:endParaRPr lang="it-IT" sz="1050" dirty="0">
              <a:solidFill>
                <a:srgbClr val="C00000"/>
              </a:solidFill>
            </a:endParaRPr>
          </a:p>
        </p:txBody>
      </p:sp>
    </p:spTree>
    <p:extLst>
      <p:ext uri="{BB962C8B-B14F-4D97-AF65-F5344CB8AC3E}">
        <p14:creationId xmlns:p14="http://schemas.microsoft.com/office/powerpoint/2010/main" val="3092593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6" name="Date Placeholder 5"/>
          <p:cNvSpPr>
            <a:spLocks noGrp="1"/>
          </p:cNvSpPr>
          <p:nvPr>
            <p:ph type="dt" sz="half" idx="10"/>
          </p:nvPr>
        </p:nvSpPr>
        <p:spPr/>
        <p:txBody>
          <a:bodyPr/>
          <a:lstStyle/>
          <a:p>
            <a:fld id="{5A8580F9-7D69-4609-AF91-A8B81FDD51A1}" type="datetime1">
              <a:rPr lang="it-IT" smtClean="0"/>
              <a:t>18/09/2012</a:t>
            </a:fld>
            <a:endParaRPr lang="de-DE" dirty="0"/>
          </a:p>
        </p:txBody>
      </p:sp>
      <p:sp>
        <p:nvSpPr>
          <p:cNvPr id="7" name="Footer Placeholder 6"/>
          <p:cNvSpPr>
            <a:spLocks noGrp="1"/>
          </p:cNvSpPr>
          <p:nvPr>
            <p:ph type="ftr" sz="quarter" idx="11"/>
          </p:nvPr>
        </p:nvSpPr>
        <p:spPr/>
        <p:txBody>
          <a:bodyPr/>
          <a:lstStyle/>
          <a:p>
            <a:r>
              <a:rPr lang="de-DE" smtClean="0"/>
              <a:t>EGI TF, 17-21 September 2012, Prague</a:t>
            </a:r>
            <a:endParaRPr lang="de-DE" dirty="0"/>
          </a:p>
        </p:txBody>
      </p:sp>
      <p:sp>
        <p:nvSpPr>
          <p:cNvPr id="8" name="Slide Number Placeholder 7"/>
          <p:cNvSpPr>
            <a:spLocks noGrp="1"/>
          </p:cNvSpPr>
          <p:nvPr>
            <p:ph type="sldNum" sz="quarter" idx="12"/>
          </p:nvPr>
        </p:nvSpPr>
        <p:spPr/>
        <p:txBody>
          <a:bodyPr/>
          <a:lstStyle/>
          <a:p>
            <a:fld id="{F5B577DC-976E-2D49-A96F-338E7AE475A2}" type="slidenum">
              <a:rPr lang="de-DE" smtClean="0"/>
              <a:pPr/>
              <a:t>4</a:t>
            </a:fld>
            <a:endParaRPr lang="de-DE" dirty="0"/>
          </a:p>
        </p:txBody>
      </p:sp>
      <p:sp>
        <p:nvSpPr>
          <p:cNvPr id="10" name="Oval 9"/>
          <p:cNvSpPr>
            <a:spLocks noChangeArrowheads="1"/>
          </p:cNvSpPr>
          <p:nvPr/>
        </p:nvSpPr>
        <p:spPr bwMode="auto">
          <a:xfrm>
            <a:off x="248642" y="2007544"/>
            <a:ext cx="2297113" cy="673447"/>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b" anchorCtr="1"/>
          <a:lstStyle/>
          <a:p>
            <a:pPr algn="ctr">
              <a:defRPr/>
            </a:pPr>
            <a:r>
              <a:rPr lang="en-US" dirty="0">
                <a:solidFill>
                  <a:srgbClr val="FFFFFF"/>
                </a:solidFill>
                <a:latin typeface="+mn-lt"/>
                <a:cs typeface="ＭＳ Ｐゴシック" pitchFamily="1" charset="-128"/>
              </a:rPr>
              <a:t>Resource Scheduler (Batch System)</a:t>
            </a:r>
          </a:p>
        </p:txBody>
      </p:sp>
      <p:sp>
        <p:nvSpPr>
          <p:cNvPr id="11" name="Oval 10"/>
          <p:cNvSpPr>
            <a:spLocks noChangeArrowheads="1"/>
          </p:cNvSpPr>
          <p:nvPr/>
        </p:nvSpPr>
        <p:spPr bwMode="auto">
          <a:xfrm>
            <a:off x="624880" y="755799"/>
            <a:ext cx="1549400" cy="499269"/>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lstStyle/>
          <a:p>
            <a:pPr algn="ctr">
              <a:defRPr/>
            </a:pPr>
            <a:r>
              <a:rPr lang="en-US" dirty="0">
                <a:solidFill>
                  <a:schemeClr val="lt1"/>
                </a:solidFill>
                <a:latin typeface="+mn-lt"/>
                <a:ea typeface="+mn-ea"/>
              </a:rPr>
              <a:t>Resource Request</a:t>
            </a:r>
          </a:p>
        </p:txBody>
      </p:sp>
      <p:sp>
        <p:nvSpPr>
          <p:cNvPr id="12" name="Oval 11"/>
          <p:cNvSpPr>
            <a:spLocks noChangeArrowheads="1"/>
          </p:cNvSpPr>
          <p:nvPr/>
        </p:nvSpPr>
        <p:spPr bwMode="auto">
          <a:xfrm>
            <a:off x="564555" y="3492103"/>
            <a:ext cx="1646237" cy="457200"/>
          </a:xfrm>
          <a:prstGeom prst="ellipse">
            <a:avLst/>
          </a:prstGeom>
          <a:gradFill rotWithShape="1">
            <a:gsLst>
              <a:gs pos="0">
                <a:srgbClr val="9BC1FF"/>
              </a:gs>
              <a:gs pos="100000">
                <a:srgbClr val="3F80CD"/>
              </a:gs>
            </a:gsLst>
            <a:lin ang="5400000"/>
          </a:gradFill>
          <a:ln w="9525">
            <a:solidFill>
              <a:srgbClr val="4A7EBB"/>
            </a:solidFill>
            <a:round/>
            <a:headEnd/>
            <a:tailEnd/>
          </a:ln>
          <a:effectLst>
            <a:outerShdw blurRad="40000" dist="23000" dir="5400000" rotWithShape="0">
              <a:srgbClr val="808080">
                <a:alpha val="34999"/>
              </a:srgbClr>
            </a:outerShdw>
          </a:effectLst>
        </p:spPr>
        <p:txBody>
          <a:bodyPr anchor="ctr"/>
          <a:lstStyle/>
          <a:p>
            <a:pPr algn="ctr">
              <a:defRPr/>
            </a:pPr>
            <a:r>
              <a:rPr lang="en-US" dirty="0">
                <a:solidFill>
                  <a:schemeClr val="lt1"/>
                </a:solidFill>
                <a:latin typeface="+mn-lt"/>
                <a:ea typeface="+mn-ea"/>
              </a:rPr>
              <a:t>Resources</a:t>
            </a:r>
          </a:p>
        </p:txBody>
      </p:sp>
      <p:sp>
        <p:nvSpPr>
          <p:cNvPr id="13" name="TextBox 8"/>
          <p:cNvSpPr txBox="1">
            <a:spLocks noChangeArrowheads="1"/>
          </p:cNvSpPr>
          <p:nvPr/>
        </p:nvSpPr>
        <p:spPr bwMode="auto">
          <a:xfrm>
            <a:off x="3268118" y="778202"/>
            <a:ext cx="2397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t>It can be a </a:t>
            </a:r>
            <a:r>
              <a:rPr lang="en-US" sz="1200" b="1" dirty="0"/>
              <a:t>local job</a:t>
            </a:r>
            <a:r>
              <a:rPr lang="en-US" sz="1200" dirty="0"/>
              <a:t>, a </a:t>
            </a:r>
            <a:r>
              <a:rPr lang="en-US" sz="1200" b="1" dirty="0"/>
              <a:t>Grid job</a:t>
            </a:r>
            <a:r>
              <a:rPr lang="en-US" sz="1200" dirty="0"/>
              <a:t>, a </a:t>
            </a:r>
            <a:r>
              <a:rPr lang="en-US" sz="1200" b="1" dirty="0"/>
              <a:t>VM instantiation request</a:t>
            </a:r>
            <a:r>
              <a:rPr lang="en-US" sz="1200" dirty="0"/>
              <a:t>, a </a:t>
            </a:r>
            <a:r>
              <a:rPr lang="en-US" sz="1200" b="1" dirty="0"/>
              <a:t>request for a Cloud service</a:t>
            </a:r>
            <a:r>
              <a:rPr lang="en-US" sz="1200" dirty="0"/>
              <a:t>. All these requests get transparently translated into “jobs”…</a:t>
            </a:r>
          </a:p>
        </p:txBody>
      </p:sp>
      <p:sp>
        <p:nvSpPr>
          <p:cNvPr id="14" name="TextBox 9"/>
          <p:cNvSpPr txBox="1">
            <a:spLocks noChangeArrowheads="1"/>
          </p:cNvSpPr>
          <p:nvPr/>
        </p:nvSpPr>
        <p:spPr bwMode="auto">
          <a:xfrm>
            <a:off x="3101429" y="3381994"/>
            <a:ext cx="23955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t>… that can be based on a </a:t>
            </a:r>
            <a:r>
              <a:rPr lang="en-US" sz="1200" b="1" dirty="0"/>
              <a:t>mix of systems</a:t>
            </a:r>
            <a:r>
              <a:rPr lang="en-US" sz="1200" dirty="0"/>
              <a:t>: some capable of KVM-based virtualization, some traditional, non-virtual resources.</a:t>
            </a:r>
          </a:p>
        </p:txBody>
      </p:sp>
      <p:sp>
        <p:nvSpPr>
          <p:cNvPr id="15" name="TextBox 10"/>
          <p:cNvSpPr txBox="1">
            <a:spLocks noChangeArrowheads="1"/>
          </p:cNvSpPr>
          <p:nvPr/>
        </p:nvSpPr>
        <p:spPr bwMode="auto">
          <a:xfrm>
            <a:off x="3193827" y="2003921"/>
            <a:ext cx="2060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t>… that are handled </a:t>
            </a:r>
            <a:r>
              <a:rPr lang="en-US" sz="1200" b="1" dirty="0"/>
              <a:t>by an LRMS</a:t>
            </a:r>
            <a:r>
              <a:rPr lang="en-US" sz="1200" dirty="0"/>
              <a:t> (a batch system). LRMS-based policies allow flexible scheduling and scalable access to </a:t>
            </a:r>
            <a:r>
              <a:rPr lang="en-US" sz="1200" b="1" dirty="0"/>
              <a:t>resources</a:t>
            </a:r>
            <a:r>
              <a:rPr lang="en-US" sz="1200" dirty="0"/>
              <a:t>…</a:t>
            </a:r>
          </a:p>
        </p:txBody>
      </p:sp>
      <p:cxnSp>
        <p:nvCxnSpPr>
          <p:cNvPr id="16" name="Straight Arrow Connector 15"/>
          <p:cNvCxnSpPr>
            <a:cxnSpLocks noChangeShapeType="1"/>
            <a:stCxn id="11" idx="4"/>
            <a:endCxn id="10" idx="0"/>
          </p:cNvCxnSpPr>
          <p:nvPr/>
        </p:nvCxnSpPr>
        <p:spPr bwMode="auto">
          <a:xfrm flipH="1">
            <a:off x="1397199" y="1255068"/>
            <a:ext cx="2381" cy="752476"/>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7" name="Straight Arrow Connector 16"/>
          <p:cNvCxnSpPr>
            <a:cxnSpLocks noChangeShapeType="1"/>
          </p:cNvCxnSpPr>
          <p:nvPr/>
        </p:nvCxnSpPr>
        <p:spPr bwMode="auto">
          <a:xfrm flipH="1">
            <a:off x="1392436" y="2712691"/>
            <a:ext cx="4764" cy="7794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2329707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test-wnodes04:</a:t>
            </a:r>
            <a:endParaRPr lang="en-US" dirty="0"/>
          </a:p>
        </p:txBody>
      </p:sp>
      <p:sp>
        <p:nvSpPr>
          <p:cNvPr id="4" name="Date Placeholder 3"/>
          <p:cNvSpPr>
            <a:spLocks noGrp="1"/>
          </p:cNvSpPr>
          <p:nvPr>
            <p:ph type="dt" sz="half" idx="10"/>
          </p:nvPr>
        </p:nvSpPr>
        <p:spPr/>
        <p:txBody>
          <a:bodyPr/>
          <a:lstStyle/>
          <a:p>
            <a:fld id="{81F73699-20AC-4D2B-9712-98487AD79FF9}"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40</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wnodes_preexec</a:t>
            </a:r>
            <a:r>
              <a:rPr lang="it-IT" sz="1800" dirty="0" smtClean="0"/>
              <a:t> service</a:t>
            </a:r>
            <a:endParaRPr lang="it-IT" sz="1400" dirty="0"/>
          </a:p>
        </p:txBody>
      </p:sp>
      <p:sp>
        <p:nvSpPr>
          <p:cNvPr id="11" name="TextBox 10"/>
          <p:cNvSpPr txBox="1"/>
          <p:nvPr/>
        </p:nvSpPr>
        <p:spPr>
          <a:xfrm>
            <a:off x="313507" y="886455"/>
            <a:ext cx="5688632" cy="2677656"/>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cp </a:t>
            </a:r>
            <a:r>
              <a:rPr lang="en-US" sz="800" dirty="0">
                <a:solidFill>
                  <a:schemeClr val="bg1"/>
                </a:solidFill>
                <a:latin typeface="Courier New" pitchFamily="49" charset="0"/>
                <a:cs typeface="Courier New" pitchFamily="49" charset="0"/>
              </a:rPr>
              <a:t>/etc/wnodes/site_specific/wnodes_preexec.conf.tpl /</a:t>
            </a:r>
            <a:r>
              <a:rPr lang="en-US" sz="800" dirty="0" smtClean="0">
                <a:solidFill>
                  <a:schemeClr val="bg1"/>
                </a:solidFill>
                <a:latin typeface="Courier New" pitchFamily="49" charset="0"/>
                <a:cs typeface="Courier New" pitchFamily="49" charset="0"/>
              </a:rPr>
              <a:t>etc/wnodes/site_specific/wnodes_preexec.conf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smtClean="0">
                <a:solidFill>
                  <a:schemeClr val="bg1"/>
                </a:solidFill>
                <a:latin typeface="Courier New" pitchFamily="49" charset="0"/>
                <a:cs typeface="Courier New" pitchFamily="49" charset="0"/>
              </a:rPr>
              <a:t>etc/wnodes/site_specific/wnodes_preexec.conf</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smtClean="0">
                <a:solidFill>
                  <a:schemeClr val="bg1"/>
                </a:solidFill>
                <a:latin typeface="Courier New" pitchFamily="49" charset="0"/>
                <a:cs typeface="Courier New" pitchFamily="49" charset="0"/>
              </a:rPr>
              <a:t>etc/wnodes/site_specific/wnodes_preexec.conf</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general</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TMPFILE</a:t>
            </a:r>
            <a:r>
              <a:rPr lang="en-US" sz="800" dirty="0">
                <a:solidFill>
                  <a:schemeClr val="bg1"/>
                </a:solidFill>
                <a:latin typeface="Courier New" pitchFamily="49" charset="0"/>
                <a:cs typeface="Courier New" pitchFamily="49" charset="0"/>
              </a:rPr>
              <a:t>=/</a:t>
            </a:r>
            <a:r>
              <a:rPr lang="en-US" sz="800" dirty="0" smtClean="0">
                <a:solidFill>
                  <a:schemeClr val="bg1"/>
                </a:solidFill>
                <a:latin typeface="Courier New" pitchFamily="49" charset="0"/>
                <a:cs typeface="Courier New" pitchFamily="49" charset="0"/>
              </a:rPr>
              <a:t>tmp/my_bait</a:t>
            </a:r>
          </a:p>
          <a:p>
            <a:r>
              <a:rPr lang="en-US" sz="800" dirty="0" smtClean="0">
                <a:solidFill>
                  <a:schemeClr val="bg1"/>
                </a:solidFill>
                <a:latin typeface="Courier New" pitchFamily="49" charset="0"/>
                <a:cs typeface="Courier New" pitchFamily="49" charset="0"/>
              </a:rPr>
              <a:t>LOCAL_DOMAIN=cnaf.infn.it</a:t>
            </a:r>
          </a:p>
          <a:p>
            <a:r>
              <a:rPr lang="en-US" sz="800" dirty="0" smtClean="0">
                <a:solidFill>
                  <a:schemeClr val="bg1"/>
                </a:solidFill>
                <a:latin typeface="Courier New" pitchFamily="49" charset="0"/>
                <a:cs typeface="Courier New" pitchFamily="49" charset="0"/>
              </a:rPr>
              <a:t>NS_HOST=test-wnodes03.cnaf.infn.it</a:t>
            </a:r>
          </a:p>
          <a:p>
            <a:r>
              <a:rPr lang="en-US" sz="800" dirty="0" smtClean="0">
                <a:solidFill>
                  <a:schemeClr val="bg1"/>
                </a:solidFill>
                <a:latin typeface="Courier New" pitchFamily="49" charset="0"/>
                <a:cs typeface="Courier New" pitchFamily="49" charset="0"/>
              </a:rPr>
              <a:t>NS_PORT=8219</a:t>
            </a:r>
          </a:p>
          <a:p>
            <a:r>
              <a:rPr lang="en-US" sz="800" dirty="0" smtClean="0">
                <a:solidFill>
                  <a:schemeClr val="bg1"/>
                </a:solidFill>
                <a:latin typeface="Courier New" pitchFamily="49" charset="0"/>
                <a:cs typeface="Courier New" pitchFamily="49" charset="0"/>
              </a:rPr>
              <a:t>FAIL_RETURN_STATUS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3</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default</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TYPE=BATCH_REAL</a:t>
            </a:r>
          </a:p>
          <a:p>
            <a:r>
              <a:rPr lang="en-US" sz="800" dirty="0" smtClean="0">
                <a:solidFill>
                  <a:schemeClr val="bg1"/>
                </a:solidFill>
                <a:latin typeface="Courier New" pitchFamily="49" charset="0"/>
                <a:cs typeface="Courier New" pitchFamily="49" charset="0"/>
              </a:rPr>
              <a:t>IMG=wnodes_tw</a:t>
            </a:r>
          </a:p>
          <a:p>
            <a:r>
              <a:rPr lang="en-US" sz="800" dirty="0" smtClean="0">
                <a:solidFill>
                  <a:schemeClr val="bg1"/>
                </a:solidFill>
                <a:latin typeface="Courier New" pitchFamily="49" charset="0"/>
                <a:cs typeface="Courier New" pitchFamily="49" charset="0"/>
              </a:rPr>
              <a:t>NETWORK_TYPE=OPEN</a:t>
            </a:r>
          </a:p>
          <a:p>
            <a:r>
              <a:rPr lang="en-US" sz="800" dirty="0" smtClean="0">
                <a:solidFill>
                  <a:schemeClr val="bg1"/>
                </a:solidFill>
                <a:latin typeface="Courier New" pitchFamily="49" charset="0"/>
                <a:cs typeface="Courier New" pitchFamily="49" charset="0"/>
              </a:rPr>
              <a:t>CPU=1</a:t>
            </a:r>
          </a:p>
          <a:p>
            <a:r>
              <a:rPr lang="en-US" sz="800" dirty="0" smtClean="0">
                <a:solidFill>
                  <a:schemeClr val="bg1"/>
                </a:solidFill>
                <a:latin typeface="Courier New" pitchFamily="49" charset="0"/>
                <a:cs typeface="Courier New" pitchFamily="49" charset="0"/>
              </a:rPr>
              <a:t>MEM=2500</a:t>
            </a:r>
          </a:p>
          <a:p>
            <a:r>
              <a:rPr lang="en-US" sz="800" dirty="0" smtClean="0">
                <a:solidFill>
                  <a:schemeClr val="bg1"/>
                </a:solidFill>
                <a:latin typeface="Courier New" pitchFamily="49" charset="0"/>
                <a:cs typeface="Courier New" pitchFamily="49" charset="0"/>
              </a:rPr>
              <a:t>STORAGE=30</a:t>
            </a:r>
          </a:p>
          <a:p>
            <a:r>
              <a:rPr lang="en-US" sz="800" dirty="0" smtClean="0">
                <a:solidFill>
                  <a:schemeClr val="bg1"/>
                </a:solidFill>
                <a:latin typeface="Courier New" pitchFamily="49" charset="0"/>
                <a:cs typeface="Courier New" pitchFamily="49" charset="0"/>
              </a:rPr>
              <a:t>ENABLEVIRTIO=YES</a:t>
            </a:r>
          </a:p>
          <a:p>
            <a:r>
              <a:rPr lang="en-US" sz="800" dirty="0" smtClean="0">
                <a:solidFill>
                  <a:schemeClr val="bg1"/>
                </a:solidFill>
                <a:latin typeface="Courier New" pitchFamily="49" charset="0"/>
                <a:cs typeface="Courier New" pitchFamily="49" charset="0"/>
              </a:rPr>
              <a:t>BANDWIDTH=10</a:t>
            </a:r>
          </a:p>
          <a:p>
            <a:r>
              <a:rPr lang="en-US" sz="800" dirty="0" smtClean="0">
                <a:solidFill>
                  <a:schemeClr val="bg1"/>
                </a:solidFill>
                <a:latin typeface="Courier New" pitchFamily="49" charset="0"/>
                <a:cs typeface="Courier New" pitchFamily="49" charset="0"/>
              </a:rPr>
              <a:t>PX_SCRIPT=</a:t>
            </a:r>
            <a:endParaRPr lang="en-US" sz="800" dirty="0">
              <a:solidFill>
                <a:schemeClr val="bg1"/>
              </a:solidFill>
              <a:latin typeface="Courier New" pitchFamily="49" charset="0"/>
              <a:cs typeface="Courier New" pitchFamily="49"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093" y="107727"/>
            <a:ext cx="2144579" cy="320376"/>
          </a:xfrm>
          <a:prstGeom prst="rect">
            <a:avLst/>
          </a:prstGeom>
        </p:spPr>
      </p:pic>
      <p:sp>
        <p:nvSpPr>
          <p:cNvPr id="14" name="Content Placeholder 1"/>
          <p:cNvSpPr txBox="1">
            <a:spLocks/>
          </p:cNvSpPr>
          <p:nvPr/>
        </p:nvSpPr>
        <p:spPr>
          <a:xfrm>
            <a:off x="3625875" y="1268192"/>
            <a:ext cx="367240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Set conf file</a:t>
            </a:r>
            <a:endParaRPr lang="it-IT" sz="1050" dirty="0">
              <a:solidFill>
                <a:srgbClr val="C00000"/>
              </a:solidFill>
            </a:endParaRPr>
          </a:p>
        </p:txBody>
      </p:sp>
      <p:sp>
        <p:nvSpPr>
          <p:cNvPr id="15" name="Content Placeholder 1"/>
          <p:cNvSpPr txBox="1">
            <a:spLocks/>
          </p:cNvSpPr>
          <p:nvPr/>
        </p:nvSpPr>
        <p:spPr>
          <a:xfrm>
            <a:off x="1897683" y="2204296"/>
            <a:ext cx="367240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b="1" dirty="0" smtClean="0">
                <a:solidFill>
                  <a:srgbClr val="C00000"/>
                </a:solidFill>
              </a:rPr>
              <a:t>Handle </a:t>
            </a:r>
            <a:r>
              <a:rPr lang="it-IT" sz="1200" dirty="0" smtClean="0">
                <a:solidFill>
                  <a:srgbClr val="C00000"/>
                </a:solidFill>
              </a:rPr>
              <a:t>Batch Real Job</a:t>
            </a:r>
          </a:p>
          <a:p>
            <a:pPr>
              <a:buFont typeface="Calibri" pitchFamily="34" charset="0"/>
              <a:buChar char="←"/>
            </a:pPr>
            <a:endParaRPr lang="it-IT" sz="1050" dirty="0">
              <a:solidFill>
                <a:srgbClr val="C00000"/>
              </a:solidFill>
            </a:endParaRPr>
          </a:p>
        </p:txBody>
      </p:sp>
      <p:sp>
        <p:nvSpPr>
          <p:cNvPr id="12" name="Content Placeholder 1"/>
          <p:cNvSpPr txBox="1">
            <a:spLocks/>
          </p:cNvSpPr>
          <p:nvPr/>
        </p:nvSpPr>
        <p:spPr>
          <a:xfrm>
            <a:off x="241499" y="3564111"/>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lvl="1"/>
            <a:r>
              <a:rPr lang="en-US" sz="1200" dirty="0"/>
              <a:t>run jobs belonging to user </a:t>
            </a:r>
            <a:r>
              <a:rPr lang="en-US" sz="1200" dirty="0" err="1"/>
              <a:t>dallatorre</a:t>
            </a:r>
            <a:r>
              <a:rPr lang="en-US" sz="1200" dirty="0"/>
              <a:t> in VMs using the image called </a:t>
            </a:r>
            <a:r>
              <a:rPr lang="en-US" sz="1200" dirty="0" err="1"/>
              <a:t>wnodes_ftw</a:t>
            </a:r>
            <a:r>
              <a:rPr lang="en-US" sz="1200" dirty="0"/>
              <a:t>, </a:t>
            </a:r>
            <a:endParaRPr lang="en-US" sz="1200" dirty="0" smtClean="0"/>
          </a:p>
          <a:p>
            <a:pPr lvl="1"/>
            <a:r>
              <a:rPr lang="en-US" sz="1200" dirty="0" smtClean="0"/>
              <a:t>run </a:t>
            </a:r>
            <a:r>
              <a:rPr lang="en-US" sz="1200" dirty="0"/>
              <a:t>jobs belonging to user </a:t>
            </a:r>
            <a:r>
              <a:rPr lang="en-US" sz="1200" dirty="0" err="1"/>
              <a:t>ronchieri</a:t>
            </a:r>
            <a:r>
              <a:rPr lang="en-US" sz="1200" dirty="0"/>
              <a:t> in other VMs using the image called </a:t>
            </a:r>
            <a:r>
              <a:rPr lang="en-US" sz="1200" dirty="0" err="1"/>
              <a:t>wnodes_tw</a:t>
            </a:r>
            <a:r>
              <a:rPr lang="en-US" sz="1200" dirty="0"/>
              <a:t>.</a:t>
            </a:r>
            <a:endParaRPr lang="it-IT" sz="1200" dirty="0"/>
          </a:p>
        </p:txBody>
      </p:sp>
    </p:spTree>
    <p:extLst>
      <p:ext uri="{BB962C8B-B14F-4D97-AF65-F5344CB8AC3E}">
        <p14:creationId xmlns:p14="http://schemas.microsoft.com/office/powerpoint/2010/main" val="35850712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a:t>
            </a:r>
            <a:r>
              <a:rPr lang="it-IT" sz="2400" dirty="0"/>
              <a:t>test-wnodes04 :</a:t>
            </a:r>
            <a:endParaRPr lang="en-US" dirty="0"/>
          </a:p>
        </p:txBody>
      </p:sp>
      <p:sp>
        <p:nvSpPr>
          <p:cNvPr id="4" name="Date Placeholder 3"/>
          <p:cNvSpPr>
            <a:spLocks noGrp="1"/>
          </p:cNvSpPr>
          <p:nvPr>
            <p:ph type="dt" sz="half" idx="10"/>
          </p:nvPr>
        </p:nvSpPr>
        <p:spPr/>
        <p:txBody>
          <a:bodyPr/>
          <a:lstStyle/>
          <a:p>
            <a:fld id="{4899394F-EF22-4617-BFF4-FDEA0FD961D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41</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wnodes_preexec</a:t>
            </a:r>
            <a:r>
              <a:rPr lang="it-IT" sz="1800" dirty="0" smtClean="0"/>
              <a:t> service</a:t>
            </a:r>
            <a:endParaRPr lang="it-IT" sz="1400" dirty="0"/>
          </a:p>
        </p:txBody>
      </p:sp>
      <p:sp>
        <p:nvSpPr>
          <p:cNvPr id="11" name="TextBox 10"/>
          <p:cNvSpPr txBox="1"/>
          <p:nvPr/>
        </p:nvSpPr>
        <p:spPr>
          <a:xfrm>
            <a:off x="313507" y="899815"/>
            <a:ext cx="5688632" cy="292387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[dallatorre]</a:t>
            </a:r>
          </a:p>
          <a:p>
            <a:r>
              <a:rPr lang="en-US" sz="800" dirty="0" smtClean="0">
                <a:solidFill>
                  <a:schemeClr val="bg1"/>
                </a:solidFill>
                <a:latin typeface="Courier New" pitchFamily="49" charset="0"/>
                <a:cs typeface="Courier New" pitchFamily="49" charset="0"/>
              </a:rPr>
              <a:t>TYPE=BATCH</a:t>
            </a:r>
          </a:p>
          <a:p>
            <a:r>
              <a:rPr lang="en-US" sz="800" dirty="0" smtClean="0">
                <a:solidFill>
                  <a:schemeClr val="bg1"/>
                </a:solidFill>
                <a:latin typeface="Courier New" pitchFamily="49" charset="0"/>
                <a:cs typeface="Courier New" pitchFamily="49" charset="0"/>
              </a:rPr>
              <a:t>IMG=wnodes_ftw</a:t>
            </a:r>
          </a:p>
          <a:p>
            <a:r>
              <a:rPr lang="en-US" sz="800" dirty="0" smtClean="0">
                <a:solidFill>
                  <a:schemeClr val="bg1"/>
                </a:solidFill>
                <a:latin typeface="Courier New" pitchFamily="49" charset="0"/>
                <a:cs typeface="Courier New" pitchFamily="49" charset="0"/>
              </a:rPr>
              <a:t>NETWORK_TYPE=OPEN</a:t>
            </a:r>
          </a:p>
          <a:p>
            <a:r>
              <a:rPr lang="en-US" sz="800" dirty="0" smtClean="0">
                <a:solidFill>
                  <a:schemeClr val="bg1"/>
                </a:solidFill>
                <a:latin typeface="Courier New" pitchFamily="49" charset="0"/>
                <a:cs typeface="Courier New" pitchFamily="49" charset="0"/>
              </a:rPr>
              <a:t>CPU=1</a:t>
            </a:r>
          </a:p>
          <a:p>
            <a:r>
              <a:rPr lang="en-US" sz="800" dirty="0" smtClean="0">
                <a:solidFill>
                  <a:schemeClr val="bg1"/>
                </a:solidFill>
                <a:latin typeface="Courier New" pitchFamily="49" charset="0"/>
                <a:cs typeface="Courier New" pitchFamily="49" charset="0"/>
              </a:rPr>
              <a:t>MEM=2700</a:t>
            </a:r>
          </a:p>
          <a:p>
            <a:r>
              <a:rPr lang="en-US" sz="800" dirty="0" smtClean="0">
                <a:solidFill>
                  <a:schemeClr val="bg1"/>
                </a:solidFill>
                <a:latin typeface="Courier New" pitchFamily="49" charset="0"/>
                <a:cs typeface="Courier New" pitchFamily="49" charset="0"/>
              </a:rPr>
              <a:t>STORAGE=30</a:t>
            </a:r>
          </a:p>
          <a:p>
            <a:r>
              <a:rPr lang="en-US" sz="800" dirty="0" smtClean="0">
                <a:solidFill>
                  <a:schemeClr val="bg1"/>
                </a:solidFill>
                <a:latin typeface="Courier New" pitchFamily="49" charset="0"/>
                <a:cs typeface="Courier New" pitchFamily="49" charset="0"/>
              </a:rPr>
              <a:t>ENABLEVIRTIO=YES</a:t>
            </a:r>
          </a:p>
          <a:p>
            <a:r>
              <a:rPr lang="en-US" sz="800" dirty="0">
                <a:solidFill>
                  <a:schemeClr val="bg1"/>
                </a:solidFill>
                <a:latin typeface="Courier New" pitchFamily="49" charset="0"/>
                <a:cs typeface="Courier New" pitchFamily="49" charset="0"/>
              </a:rPr>
              <a:t>BANDWIDTH=10</a:t>
            </a:r>
          </a:p>
          <a:p>
            <a:r>
              <a:rPr lang="en-US" sz="800" dirty="0">
                <a:solidFill>
                  <a:schemeClr val="bg1"/>
                </a:solidFill>
                <a:latin typeface="Courier New" pitchFamily="49" charset="0"/>
                <a:cs typeface="Courier New" pitchFamily="49" charset="0"/>
              </a:rPr>
              <a:t>PX_SCRIPT</a:t>
            </a:r>
            <a:r>
              <a:rPr lang="en-US" sz="800" dirty="0" smtClean="0">
                <a:solidFill>
                  <a:schemeClr val="bg1"/>
                </a:solidFill>
                <a:latin typeface="Courier New" pitchFamily="49" charset="0"/>
                <a:cs typeface="Courier New" pitchFamily="49" charset="0"/>
              </a:rPr>
              <a:t>=</a:t>
            </a:r>
          </a:p>
          <a:p>
            <a:endParaRPr lang="en-US" sz="800" dirty="0" smtClean="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[ronchieri]</a:t>
            </a:r>
          </a:p>
          <a:p>
            <a:r>
              <a:rPr lang="en-US" sz="800" dirty="0" smtClean="0">
                <a:solidFill>
                  <a:schemeClr val="bg1"/>
                </a:solidFill>
                <a:latin typeface="Courier New" pitchFamily="49" charset="0"/>
                <a:cs typeface="Courier New" pitchFamily="49" charset="0"/>
              </a:rPr>
              <a:t>TYPE=BATCH</a:t>
            </a:r>
          </a:p>
          <a:p>
            <a:r>
              <a:rPr lang="en-US" sz="800" dirty="0" smtClean="0">
                <a:solidFill>
                  <a:schemeClr val="bg1"/>
                </a:solidFill>
                <a:latin typeface="Courier New" pitchFamily="49" charset="0"/>
                <a:cs typeface="Courier New" pitchFamily="49" charset="0"/>
              </a:rPr>
              <a:t>IMG=wnodes_tw</a:t>
            </a:r>
          </a:p>
          <a:p>
            <a:r>
              <a:rPr lang="en-US" sz="800" dirty="0" smtClean="0">
                <a:solidFill>
                  <a:schemeClr val="bg1"/>
                </a:solidFill>
                <a:latin typeface="Courier New" pitchFamily="49" charset="0"/>
                <a:cs typeface="Courier New" pitchFamily="49" charset="0"/>
              </a:rPr>
              <a:t>NETWORK_TYPE=OPEN</a:t>
            </a:r>
          </a:p>
          <a:p>
            <a:r>
              <a:rPr lang="en-US" sz="800" dirty="0" smtClean="0">
                <a:solidFill>
                  <a:schemeClr val="bg1"/>
                </a:solidFill>
                <a:latin typeface="Courier New" pitchFamily="49" charset="0"/>
                <a:cs typeface="Courier New" pitchFamily="49" charset="0"/>
              </a:rPr>
              <a:t>CPU=1</a:t>
            </a:r>
          </a:p>
          <a:p>
            <a:r>
              <a:rPr lang="en-US" sz="800" dirty="0" smtClean="0">
                <a:solidFill>
                  <a:schemeClr val="bg1"/>
                </a:solidFill>
                <a:latin typeface="Courier New" pitchFamily="49" charset="0"/>
                <a:cs typeface="Courier New" pitchFamily="49" charset="0"/>
              </a:rPr>
              <a:t>MEM=2700</a:t>
            </a:r>
          </a:p>
          <a:p>
            <a:r>
              <a:rPr lang="en-US" sz="800" dirty="0" smtClean="0">
                <a:solidFill>
                  <a:schemeClr val="bg1"/>
                </a:solidFill>
                <a:latin typeface="Courier New" pitchFamily="49" charset="0"/>
                <a:cs typeface="Courier New" pitchFamily="49" charset="0"/>
              </a:rPr>
              <a:t>STORAGE=30</a:t>
            </a:r>
          </a:p>
          <a:p>
            <a:r>
              <a:rPr lang="en-US" sz="800" dirty="0" smtClean="0">
                <a:solidFill>
                  <a:schemeClr val="bg1"/>
                </a:solidFill>
                <a:latin typeface="Courier New" pitchFamily="49" charset="0"/>
                <a:cs typeface="Courier New" pitchFamily="49" charset="0"/>
              </a:rPr>
              <a:t>ENABLEVIRTIO=YES</a:t>
            </a:r>
          </a:p>
          <a:p>
            <a:r>
              <a:rPr lang="en-US" sz="800" dirty="0">
                <a:solidFill>
                  <a:schemeClr val="bg1"/>
                </a:solidFill>
                <a:latin typeface="Courier New" pitchFamily="49" charset="0"/>
                <a:cs typeface="Courier New" pitchFamily="49" charset="0"/>
              </a:rPr>
              <a:t>BANDWIDTH=10</a:t>
            </a:r>
          </a:p>
          <a:p>
            <a:r>
              <a:rPr lang="en-US" sz="800" dirty="0">
                <a:solidFill>
                  <a:schemeClr val="bg1"/>
                </a:solidFill>
                <a:latin typeface="Courier New" pitchFamily="49" charset="0"/>
                <a:cs typeface="Courier New" pitchFamily="49" charset="0"/>
              </a:rPr>
              <a:t>PX_SCRIPT</a:t>
            </a:r>
            <a:r>
              <a:rPr lang="en-US" sz="800" dirty="0" smtClean="0">
                <a:solidFill>
                  <a:schemeClr val="bg1"/>
                </a:solidFill>
                <a:latin typeface="Courier New" pitchFamily="49" charset="0"/>
                <a:cs typeface="Courier New" pitchFamily="49" charset="0"/>
              </a:rPr>
              <a:t>=</a:t>
            </a:r>
          </a:p>
          <a:p>
            <a:endParaRPr lang="it-IT"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 chmod 500 /usr/bin/wnodes/site_specific/wnodes_preexec </a:t>
            </a: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093" y="107727"/>
            <a:ext cx="2144579" cy="320376"/>
          </a:xfrm>
          <a:prstGeom prst="rect">
            <a:avLst/>
          </a:prstGeom>
        </p:spPr>
      </p:pic>
      <p:sp>
        <p:nvSpPr>
          <p:cNvPr id="9" name="Content Placeholder 1"/>
          <p:cNvSpPr txBox="1">
            <a:spLocks/>
          </p:cNvSpPr>
          <p:nvPr/>
        </p:nvSpPr>
        <p:spPr>
          <a:xfrm>
            <a:off x="1897683" y="908152"/>
            <a:ext cx="367240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b="1" dirty="0" smtClean="0">
                <a:solidFill>
                  <a:srgbClr val="C00000"/>
                </a:solidFill>
              </a:rPr>
              <a:t> </a:t>
            </a:r>
            <a:r>
              <a:rPr lang="it-IT" sz="1200" dirty="0" smtClean="0">
                <a:solidFill>
                  <a:srgbClr val="C00000"/>
                </a:solidFill>
              </a:rPr>
              <a:t>Batch Job for </a:t>
            </a:r>
            <a:r>
              <a:rPr lang="it-IT" sz="1200" dirty="0" smtClean="0">
                <a:solidFill>
                  <a:srgbClr val="C00000"/>
                </a:solidFill>
              </a:rPr>
              <a:t>user </a:t>
            </a:r>
            <a:r>
              <a:rPr lang="it-IT" sz="1200" dirty="0" smtClean="0">
                <a:solidFill>
                  <a:schemeClr val="bg1"/>
                </a:solidFill>
              </a:rPr>
              <a:t>dallatorre</a:t>
            </a:r>
            <a:r>
              <a:rPr lang="it-IT" sz="1200" dirty="0" smtClean="0">
                <a:solidFill>
                  <a:srgbClr val="C00000"/>
                </a:solidFill>
              </a:rPr>
              <a:t> with customized image </a:t>
            </a:r>
            <a:r>
              <a:rPr lang="it-IT" sz="1100" dirty="0" smtClean="0">
                <a:solidFill>
                  <a:schemeClr val="bg1"/>
                </a:solidFill>
              </a:rPr>
              <a:t>wnodes_ftw</a:t>
            </a:r>
            <a:endParaRPr lang="it-IT" sz="1000" dirty="0">
              <a:solidFill>
                <a:schemeClr val="bg1"/>
              </a:solidFill>
            </a:endParaRPr>
          </a:p>
        </p:txBody>
      </p:sp>
      <p:sp>
        <p:nvSpPr>
          <p:cNvPr id="12" name="Content Placeholder 1"/>
          <p:cNvSpPr txBox="1">
            <a:spLocks/>
          </p:cNvSpPr>
          <p:nvPr/>
        </p:nvSpPr>
        <p:spPr>
          <a:xfrm>
            <a:off x="1897683" y="2276304"/>
            <a:ext cx="367240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b="1" dirty="0" smtClean="0">
                <a:solidFill>
                  <a:srgbClr val="C00000"/>
                </a:solidFill>
              </a:rPr>
              <a:t> </a:t>
            </a:r>
            <a:r>
              <a:rPr lang="it-IT" sz="1200" dirty="0" smtClean="0">
                <a:solidFill>
                  <a:srgbClr val="C00000"/>
                </a:solidFill>
              </a:rPr>
              <a:t>Batch Job for </a:t>
            </a:r>
            <a:r>
              <a:rPr lang="it-IT" sz="1200" dirty="0" smtClean="0">
                <a:solidFill>
                  <a:srgbClr val="C00000"/>
                </a:solidFill>
              </a:rPr>
              <a:t>user </a:t>
            </a:r>
            <a:r>
              <a:rPr lang="it-IT" sz="1200" dirty="0" smtClean="0">
                <a:solidFill>
                  <a:schemeClr val="bg1"/>
                </a:solidFill>
              </a:rPr>
              <a:t>ronchieri</a:t>
            </a:r>
            <a:r>
              <a:rPr lang="it-IT" sz="1200" dirty="0" smtClean="0">
                <a:solidFill>
                  <a:srgbClr val="FF0000"/>
                </a:solidFill>
              </a:rPr>
              <a:t> </a:t>
            </a:r>
            <a:r>
              <a:rPr lang="it-IT" sz="1200" dirty="0" smtClean="0">
                <a:solidFill>
                  <a:srgbClr val="C00000"/>
                </a:solidFill>
              </a:rPr>
              <a:t>with customized image </a:t>
            </a:r>
            <a:r>
              <a:rPr lang="it-IT" sz="1100" dirty="0" smtClean="0">
                <a:solidFill>
                  <a:schemeClr val="bg1"/>
                </a:solidFill>
              </a:rPr>
              <a:t>wnodes_tw</a:t>
            </a:r>
            <a:endParaRPr lang="it-IT" sz="1000" dirty="0">
              <a:solidFill>
                <a:schemeClr val="bg1"/>
              </a:solidFill>
            </a:endParaRPr>
          </a:p>
        </p:txBody>
      </p:sp>
    </p:spTree>
    <p:extLst>
      <p:ext uri="{BB962C8B-B14F-4D97-AF65-F5344CB8AC3E}">
        <p14:creationId xmlns:p14="http://schemas.microsoft.com/office/powerpoint/2010/main" val="2087656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a:t>
            </a:r>
            <a:r>
              <a:rPr lang="it-IT" sz="2400" dirty="0"/>
              <a:t>test-wnodes04 :</a:t>
            </a:r>
            <a:endParaRPr lang="en-US" dirty="0"/>
          </a:p>
        </p:txBody>
      </p:sp>
      <p:sp>
        <p:nvSpPr>
          <p:cNvPr id="4" name="Date Placeholder 3"/>
          <p:cNvSpPr>
            <a:spLocks noGrp="1"/>
          </p:cNvSpPr>
          <p:nvPr>
            <p:ph type="dt" sz="half" idx="10"/>
          </p:nvPr>
        </p:nvSpPr>
        <p:spPr/>
        <p:txBody>
          <a:bodyPr/>
          <a:lstStyle/>
          <a:p>
            <a:fld id="{267ADBE0-55C4-41D0-B070-D366B2D73104}"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42</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wnodes_preexec</a:t>
            </a:r>
            <a:r>
              <a:rPr lang="it-IT" sz="1800" dirty="0" smtClean="0"/>
              <a:t> service</a:t>
            </a:r>
            <a:endParaRPr lang="it-IT" sz="1400" dirty="0"/>
          </a:p>
        </p:txBody>
      </p:sp>
      <p:sp>
        <p:nvSpPr>
          <p:cNvPr id="11" name="TextBox 10"/>
          <p:cNvSpPr txBox="1"/>
          <p:nvPr/>
        </p:nvSpPr>
        <p:spPr>
          <a:xfrm>
            <a:off x="313507" y="899815"/>
            <a:ext cx="5688632" cy="1200329"/>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smtClean="0">
                <a:solidFill>
                  <a:schemeClr val="bg1"/>
                </a:solidFill>
                <a:latin typeface="Courier New" pitchFamily="49" charset="0"/>
                <a:cs typeface="Courier New" pitchFamily="49" charset="0"/>
              </a:rPr>
              <a:t>var/lib/torque/mom_priv/prologue</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smtClean="0">
                <a:solidFill>
                  <a:schemeClr val="bg1"/>
                </a:solidFill>
                <a:latin typeface="Courier New" pitchFamily="49" charset="0"/>
                <a:cs typeface="Courier New" pitchFamily="49" charset="0"/>
              </a:rPr>
              <a:t>var/lib/torque/mom_priv/prologue</a:t>
            </a:r>
          </a:p>
          <a:p>
            <a:r>
              <a:rPr lang="en-US" sz="800" dirty="0" smtClean="0">
                <a:solidFill>
                  <a:schemeClr val="bg1"/>
                </a:solidFill>
                <a:latin typeface="Courier New" pitchFamily="49" charset="0"/>
                <a:cs typeface="Courier New" pitchFamily="49" charset="0"/>
              </a:rPr>
              <a:t>#!/bin/bash</a:t>
            </a:r>
          </a:p>
          <a:p>
            <a:r>
              <a:rPr lang="en-US" sz="800" dirty="0" smtClean="0">
                <a:solidFill>
                  <a:schemeClr val="bg1"/>
                </a:solidFill>
                <a:latin typeface="Courier New" pitchFamily="49" charset="0"/>
                <a:cs typeface="Courier New" pitchFamily="49" charset="0"/>
              </a:rPr>
              <a:t>while </a:t>
            </a:r>
            <a:r>
              <a:rPr lang="en-US" sz="800" dirty="0">
                <a:solidFill>
                  <a:schemeClr val="bg1"/>
                </a:solidFill>
                <a:latin typeface="Courier New" pitchFamily="49" charset="0"/>
                <a:cs typeface="Courier New" pitchFamily="49" charset="0"/>
              </a:rPr>
              <a:t>[ ! -f /usr/bin/wnodes/site_specific/wnodes_preexec ]; do sleep 3 ; </a:t>
            </a:r>
            <a:r>
              <a:rPr lang="en-US" sz="800" dirty="0" smtClean="0">
                <a:solidFill>
                  <a:schemeClr val="bg1"/>
                </a:solidFill>
                <a:latin typeface="Courier New" pitchFamily="49" charset="0"/>
                <a:cs typeface="Courier New" pitchFamily="49" charset="0"/>
              </a:rPr>
              <a:t>done</a:t>
            </a:r>
          </a:p>
          <a:p>
            <a:r>
              <a:rPr lang="en-US" sz="800" dirty="0" smtClean="0">
                <a:solidFill>
                  <a:schemeClr val="bg1"/>
                </a:solidFill>
                <a:latin typeface="Courier New" pitchFamily="49" charset="0"/>
                <a:cs typeface="Courier New" pitchFamily="49" charset="0"/>
              </a:rPr>
              <a:t>sleep 10</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usr/bin/wnodes/site_specific/wnodes_preexec -f /etc/wnodes/site_specific/wnodes_preexec.conf --jobid $1 --username $2 &amp;&gt; /</a:t>
            </a:r>
            <a:r>
              <a:rPr lang="en-US" sz="800" dirty="0" smtClean="0">
                <a:solidFill>
                  <a:schemeClr val="bg1"/>
                </a:solidFill>
                <a:latin typeface="Courier New" pitchFamily="49" charset="0"/>
                <a:cs typeface="Courier New" pitchFamily="49" charset="0"/>
              </a:rPr>
              <a:t>root/prologue.txt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chmod 500 </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var</a:t>
            </a:r>
            <a:r>
              <a:rPr lang="en-US" sz="800" dirty="0">
                <a:solidFill>
                  <a:schemeClr val="bg1"/>
                </a:solidFill>
                <a:latin typeface="Courier New" pitchFamily="49" charset="0"/>
                <a:cs typeface="Courier New" pitchFamily="49" charset="0"/>
              </a:rPr>
              <a:t>/lib/torque/</a:t>
            </a:r>
            <a:r>
              <a:rPr lang="en-US" sz="800" dirty="0" err="1">
                <a:solidFill>
                  <a:schemeClr val="bg1"/>
                </a:solidFill>
                <a:latin typeface="Courier New" pitchFamily="49" charset="0"/>
                <a:cs typeface="Courier New" pitchFamily="49" charset="0"/>
              </a:rPr>
              <a:t>mom_priv</a:t>
            </a:r>
            <a:r>
              <a:rPr lang="en-US" sz="800" dirty="0">
                <a:solidFill>
                  <a:schemeClr val="bg1"/>
                </a:solidFill>
                <a:latin typeface="Courier New" pitchFamily="49" charset="0"/>
                <a:cs typeface="Courier New" pitchFamily="49" charset="0"/>
              </a:rPr>
              <a:t>/prologue</a:t>
            </a:r>
            <a:endParaRPr lang="en-US" sz="800" dirty="0">
              <a:solidFill>
                <a:schemeClr val="bg1"/>
              </a:solidFill>
              <a:latin typeface="Courier New" pitchFamily="49" charset="0"/>
              <a:cs typeface="Courier New" pitchFamily="49"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5093" y="107727"/>
            <a:ext cx="2144579" cy="320376"/>
          </a:xfrm>
          <a:prstGeom prst="rect">
            <a:avLst/>
          </a:prstGeom>
        </p:spPr>
      </p:pic>
      <p:sp>
        <p:nvSpPr>
          <p:cNvPr id="9" name="Content Placeholder 1"/>
          <p:cNvSpPr txBox="1">
            <a:spLocks/>
          </p:cNvSpPr>
          <p:nvPr/>
        </p:nvSpPr>
        <p:spPr>
          <a:xfrm>
            <a:off x="2761779" y="908152"/>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This script</a:t>
            </a:r>
            <a:r>
              <a:rPr lang="en-US" sz="1200" dirty="0" smtClean="0">
                <a:solidFill>
                  <a:srgbClr val="C00000"/>
                </a:solidFill>
              </a:rPr>
              <a:t> </a:t>
            </a:r>
            <a:r>
              <a:rPr lang="en-US" sz="1200" dirty="0">
                <a:solidFill>
                  <a:srgbClr val="C00000"/>
                </a:solidFill>
              </a:rPr>
              <a:t>is executed before each job could be executed</a:t>
            </a:r>
            <a:endParaRPr lang="it-IT" sz="1050" dirty="0">
              <a:solidFill>
                <a:srgbClr val="C00000"/>
              </a:solidFill>
            </a:endParaRPr>
          </a:p>
        </p:txBody>
      </p:sp>
    </p:spTree>
    <p:extLst>
      <p:ext uri="{BB962C8B-B14F-4D97-AF65-F5344CB8AC3E}">
        <p14:creationId xmlns:p14="http://schemas.microsoft.com/office/powerpoint/2010/main" val="27919873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a:t>
            </a:r>
            <a:r>
              <a:rPr lang="it-IT" dirty="0"/>
              <a:t>test-wnodes04</a:t>
            </a:r>
            <a:endParaRPr lang="en-US" dirty="0"/>
          </a:p>
        </p:txBody>
      </p:sp>
      <p:sp>
        <p:nvSpPr>
          <p:cNvPr id="4" name="Date Placeholder 3"/>
          <p:cNvSpPr>
            <a:spLocks noGrp="1"/>
          </p:cNvSpPr>
          <p:nvPr>
            <p:ph type="dt" sz="half" idx="10"/>
          </p:nvPr>
        </p:nvSpPr>
        <p:spPr/>
        <p:txBody>
          <a:bodyPr/>
          <a:lstStyle/>
          <a:p>
            <a:fld id="{BCCD7210-2B47-449D-8FE4-2B5EA3ADE1B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43</a:t>
            </a:fld>
            <a:endParaRPr lang="de-DE" dirty="0"/>
          </a:p>
        </p:txBody>
      </p:sp>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a:t>Enable </a:t>
            </a:r>
            <a:r>
              <a:rPr lang="it-IT" sz="1800" dirty="0" smtClean="0">
                <a:latin typeface="Courier New" pitchFamily="49" charset="0"/>
                <a:cs typeface="Courier New" pitchFamily="49" charset="0"/>
              </a:rPr>
              <a:t>ssh</a:t>
            </a:r>
            <a:r>
              <a:rPr lang="it-IT" sz="1800" dirty="0" smtClean="0"/>
              <a:t> connection without pwd</a:t>
            </a:r>
            <a:endParaRPr lang="it-IT" sz="1400" dirty="0"/>
          </a:p>
        </p:txBody>
      </p:sp>
      <p:sp>
        <p:nvSpPr>
          <p:cNvPr id="11" name="TextBox 10"/>
          <p:cNvSpPr txBox="1"/>
          <p:nvPr/>
        </p:nvSpPr>
        <p:spPr>
          <a:xfrm>
            <a:off x="313507" y="899815"/>
            <a:ext cx="5688632" cy="830997"/>
          </a:xfrm>
          <a:prstGeom prst="rect">
            <a:avLst/>
          </a:prstGeom>
          <a:solidFill>
            <a:schemeClr val="accent1"/>
          </a:solidFill>
        </p:spPr>
        <p:txBody>
          <a:bodyPr wrap="square" rtlCol="0">
            <a:spAutoFit/>
          </a:bodyPr>
          <a:lstStyle/>
          <a:p>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cat /etc/ssh/ssh_config </a:t>
            </a:r>
          </a:p>
          <a:p>
            <a:r>
              <a:rPr lang="it-IT" sz="800" dirty="0" smtClean="0">
                <a:solidFill>
                  <a:schemeClr val="bg1"/>
                </a:solidFill>
                <a:latin typeface="Courier New" pitchFamily="49" charset="0"/>
                <a:cs typeface="Courier New" pitchFamily="49" charset="0"/>
              </a:rPr>
              <a:t>...</a:t>
            </a:r>
          </a:p>
          <a:p>
            <a:r>
              <a:rPr lang="it-IT" sz="800" dirty="0" smtClean="0">
                <a:solidFill>
                  <a:schemeClr val="bg1"/>
                </a:solidFill>
                <a:latin typeface="Courier New" pitchFamily="49" charset="0"/>
                <a:cs typeface="Courier New" pitchFamily="49" charset="0"/>
              </a:rPr>
              <a:t>PasswordAuthentication  yes</a:t>
            </a:r>
          </a:p>
          <a:p>
            <a:r>
              <a:rPr lang="it-IT" sz="800" dirty="0" smtClean="0">
                <a:solidFill>
                  <a:schemeClr val="bg1"/>
                </a:solidFill>
                <a:latin typeface="Courier New" pitchFamily="49" charset="0"/>
                <a:cs typeface="Courier New" pitchFamily="49" charset="0"/>
              </a:rPr>
              <a:t>EnableSSHKeysign        yes</a:t>
            </a:r>
          </a:p>
          <a:p>
            <a:r>
              <a:rPr lang="it-IT" sz="800" dirty="0" smtClean="0">
                <a:solidFill>
                  <a:schemeClr val="bg1"/>
                </a:solidFill>
                <a:latin typeface="Courier New" pitchFamily="49" charset="0"/>
                <a:cs typeface="Courier New" pitchFamily="49" charset="0"/>
              </a:rPr>
              <a:t>HostbasedAuthentication yes</a:t>
            </a:r>
          </a:p>
          <a:p>
            <a:r>
              <a:rPr lang="it-IT" sz="800" dirty="0" smtClean="0">
                <a:solidFill>
                  <a:schemeClr val="bg1"/>
                </a:solidFill>
                <a:latin typeface="Courier New" pitchFamily="49" charset="0"/>
                <a:cs typeface="Courier New" pitchFamily="49" charset="0"/>
              </a:rPr>
              <a:t>StrictHostKeyChecking   no</a:t>
            </a:r>
            <a:endParaRPr lang="en-US" sz="800" dirty="0">
              <a:solidFill>
                <a:schemeClr val="bg1"/>
              </a:solidFill>
              <a:latin typeface="Courier New" pitchFamily="49" charset="0"/>
              <a:cs typeface="Courier New" pitchFamily="49" charset="0"/>
            </a:endParaRPr>
          </a:p>
        </p:txBody>
      </p:sp>
      <p:sp>
        <p:nvSpPr>
          <p:cNvPr id="14" name="Content Placeholder 1"/>
          <p:cNvSpPr txBox="1">
            <a:spLocks/>
          </p:cNvSpPr>
          <p:nvPr/>
        </p:nvSpPr>
        <p:spPr>
          <a:xfrm>
            <a:off x="241499" y="1763911"/>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Create user account</a:t>
            </a:r>
          </a:p>
        </p:txBody>
      </p:sp>
      <p:sp>
        <p:nvSpPr>
          <p:cNvPr id="21" name="TextBox 20"/>
          <p:cNvSpPr txBox="1"/>
          <p:nvPr/>
        </p:nvSpPr>
        <p:spPr>
          <a:xfrm>
            <a:off x="313507" y="2085042"/>
            <a:ext cx="5688632" cy="584775"/>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id </a:t>
            </a:r>
            <a:r>
              <a:rPr lang="en-US" sz="800" dirty="0" err="1">
                <a:solidFill>
                  <a:schemeClr val="bg1"/>
                </a:solidFill>
                <a:latin typeface="Courier New" pitchFamily="49" charset="0"/>
                <a:cs typeface="Courier New" pitchFamily="49" charset="0"/>
              </a:rPr>
              <a:t>ronchieri</a:t>
            </a:r>
            <a:endParaRPr lang="en-US" sz="800" dirty="0">
              <a:solidFill>
                <a:schemeClr val="bg1"/>
              </a:solidFill>
              <a:latin typeface="Courier New" pitchFamily="49" charset="0"/>
              <a:cs typeface="Courier New" pitchFamily="49" charset="0"/>
            </a:endParaRPr>
          </a:p>
          <a:p>
            <a:r>
              <a:rPr lang="en-US" sz="800" dirty="0" err="1">
                <a:solidFill>
                  <a:schemeClr val="bg1"/>
                </a:solidFill>
                <a:latin typeface="Courier New" pitchFamily="49" charset="0"/>
                <a:cs typeface="Courier New" pitchFamily="49" charset="0"/>
              </a:rPr>
              <a:t>uid</a:t>
            </a:r>
            <a:r>
              <a:rPr lang="en-US" sz="800" dirty="0">
                <a:solidFill>
                  <a:schemeClr val="bg1"/>
                </a:solidFill>
                <a:latin typeface="Courier New" pitchFamily="49" charset="0"/>
                <a:cs typeface="Courier New" pitchFamily="49" charset="0"/>
              </a:rPr>
              <a:t>=502(</a:t>
            </a:r>
            <a:r>
              <a:rPr lang="en-US" sz="800" dirty="0" err="1">
                <a:solidFill>
                  <a:schemeClr val="bg1"/>
                </a:solidFill>
                <a:latin typeface="Courier New" pitchFamily="49" charset="0"/>
                <a:cs typeface="Courier New" pitchFamily="49" charset="0"/>
              </a:rPr>
              <a:t>ronchieri</a:t>
            </a:r>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gid</a:t>
            </a:r>
            <a:r>
              <a:rPr lang="en-US" sz="800" dirty="0">
                <a:solidFill>
                  <a:schemeClr val="bg1"/>
                </a:solidFill>
                <a:latin typeface="Courier New" pitchFamily="49" charset="0"/>
                <a:cs typeface="Courier New" pitchFamily="49" charset="0"/>
              </a:rPr>
              <a:t>=500(</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 groups=500(</a:t>
            </a:r>
            <a:r>
              <a:rPr lang="en-US" sz="800" dirty="0" err="1">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 id </a:t>
            </a:r>
            <a:r>
              <a:rPr lang="en-US" sz="800" dirty="0" err="1" smtClean="0">
                <a:solidFill>
                  <a:schemeClr val="bg1"/>
                </a:solidFill>
                <a:latin typeface="Courier New" pitchFamily="49" charset="0"/>
                <a:cs typeface="Courier New" pitchFamily="49" charset="0"/>
              </a:rPr>
              <a:t>dallatorre</a:t>
            </a:r>
            <a:endParaRPr lang="en-US" sz="800" dirty="0">
              <a:solidFill>
                <a:schemeClr val="bg1"/>
              </a:solidFill>
              <a:latin typeface="Courier New" pitchFamily="49" charset="0"/>
              <a:cs typeface="Courier New" pitchFamily="49" charset="0"/>
            </a:endParaRPr>
          </a:p>
          <a:p>
            <a:r>
              <a:rPr lang="en-US" sz="800" dirty="0" err="1" smtClean="0">
                <a:solidFill>
                  <a:schemeClr val="bg1"/>
                </a:solidFill>
                <a:latin typeface="Courier New" pitchFamily="49" charset="0"/>
                <a:cs typeface="Courier New" pitchFamily="49" charset="0"/>
              </a:rPr>
              <a:t>uid</a:t>
            </a:r>
            <a:r>
              <a:rPr lang="en-US" sz="800" dirty="0" smtClean="0">
                <a:solidFill>
                  <a:schemeClr val="bg1"/>
                </a:solidFill>
                <a:latin typeface="Courier New" pitchFamily="49" charset="0"/>
                <a:cs typeface="Courier New" pitchFamily="49" charset="0"/>
              </a:rPr>
              <a:t>=503(</a:t>
            </a:r>
            <a:r>
              <a:rPr lang="en-US" sz="800" dirty="0" err="1" smtClean="0">
                <a:solidFill>
                  <a:schemeClr val="bg1"/>
                </a:solidFill>
                <a:latin typeface="Courier New" pitchFamily="49" charset="0"/>
                <a:cs typeface="Courier New" pitchFamily="49" charset="0"/>
              </a:rPr>
              <a:t>ronchieri</a:t>
            </a:r>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gid</a:t>
            </a:r>
            <a:r>
              <a:rPr lang="en-US" sz="800" dirty="0">
                <a:solidFill>
                  <a:schemeClr val="bg1"/>
                </a:solidFill>
                <a:latin typeface="Courier New" pitchFamily="49" charset="0"/>
                <a:cs typeface="Courier New" pitchFamily="49" charset="0"/>
              </a:rPr>
              <a:t>=500(</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 groups=500(</a:t>
            </a:r>
            <a:r>
              <a:rPr lang="en-US" sz="800" dirty="0" err="1">
                <a:solidFill>
                  <a:schemeClr val="bg1"/>
                </a:solidFill>
                <a:latin typeface="Courier New" pitchFamily="49" charset="0"/>
                <a:cs typeface="Courier New" pitchFamily="49" charset="0"/>
              </a:rPr>
              <a:t>wnodes</a:t>
            </a:r>
            <a:r>
              <a:rPr lang="en-US" sz="800" dirty="0">
                <a:solidFill>
                  <a:schemeClr val="bg1"/>
                </a:solidFill>
                <a:latin typeface="Courier New" pitchFamily="49" charset="0"/>
                <a:cs typeface="Courier New" pitchFamily="49" charset="0"/>
              </a:rPr>
              <a:t>)</a:t>
            </a:r>
          </a:p>
        </p:txBody>
      </p:sp>
      <p:sp>
        <p:nvSpPr>
          <p:cNvPr id="20" name="Content Placeholder 1"/>
          <p:cNvSpPr txBox="1">
            <a:spLocks/>
          </p:cNvSpPr>
          <p:nvPr/>
        </p:nvSpPr>
        <p:spPr>
          <a:xfrm>
            <a:off x="2595293" y="2772023"/>
            <a:ext cx="3312368"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marL="0" lvl="1" indent="0">
              <a:buNone/>
            </a:pPr>
            <a:r>
              <a:rPr lang="it-IT" sz="1200" dirty="0" smtClean="0">
                <a:solidFill>
                  <a:srgbClr val="C00000"/>
                </a:solidFill>
              </a:rPr>
              <a:t>I</a:t>
            </a:r>
            <a:r>
              <a:rPr lang="en-US" sz="1200" dirty="0" smtClean="0">
                <a:solidFill>
                  <a:srgbClr val="C00000"/>
                </a:solidFill>
              </a:rPr>
              <a:t>n every machine of the cluster (PBS server, bait, virtual machine) all the needed user account should be created with the same </a:t>
            </a:r>
            <a:r>
              <a:rPr lang="en-US" sz="1200" dirty="0" err="1" smtClean="0">
                <a:solidFill>
                  <a:srgbClr val="C00000"/>
                </a:solidFill>
              </a:rPr>
              <a:t>unix</a:t>
            </a:r>
            <a:r>
              <a:rPr lang="en-US" sz="1200" dirty="0" smtClean="0">
                <a:solidFill>
                  <a:srgbClr val="C00000"/>
                </a:solidFill>
              </a:rPr>
              <a:t> UID</a:t>
            </a:r>
            <a:r>
              <a:rPr lang="it-IT" sz="1200" dirty="0" smtClean="0">
                <a:solidFill>
                  <a:srgbClr val="C00000"/>
                </a:solidFill>
              </a:rPr>
              <a:t> </a:t>
            </a:r>
          </a:p>
          <a:p>
            <a:pPr marL="0" indent="0">
              <a:buNone/>
            </a:pPr>
            <a:endParaRPr lang="it-IT" sz="1400" b="1" dirty="0">
              <a:solidFill>
                <a:srgbClr val="FF0000"/>
              </a:solidFill>
            </a:endParaRPr>
          </a:p>
        </p:txBody>
      </p:sp>
      <p:cxnSp>
        <p:nvCxnSpPr>
          <p:cNvPr id="9" name="Elbow Connector 8"/>
          <p:cNvCxnSpPr>
            <a:stCxn id="20" idx="0"/>
          </p:cNvCxnSpPr>
          <p:nvPr/>
        </p:nvCxnSpPr>
        <p:spPr>
          <a:xfrm rot="16200000" flipV="1">
            <a:off x="3304438" y="1824984"/>
            <a:ext cx="728417" cy="1165662"/>
          </a:xfrm>
          <a:prstGeom prst="bentConnector2">
            <a:avLst/>
          </a:prstGeom>
          <a:ln w="952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692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On </a:t>
            </a:r>
            <a:r>
              <a:rPr lang="it-IT" dirty="0" smtClean="0"/>
              <a:t>test-wnodes04:</a:t>
            </a:r>
            <a:endParaRPr lang="en-US" dirty="0"/>
          </a:p>
        </p:txBody>
      </p:sp>
      <p:sp>
        <p:nvSpPr>
          <p:cNvPr id="4" name="Date Placeholder 3"/>
          <p:cNvSpPr>
            <a:spLocks noGrp="1"/>
          </p:cNvSpPr>
          <p:nvPr>
            <p:ph type="dt" sz="half" idx="10"/>
          </p:nvPr>
        </p:nvSpPr>
        <p:spPr/>
        <p:txBody>
          <a:bodyPr/>
          <a:lstStyle/>
          <a:p>
            <a:fld id="{301E5BA0-7B4A-435B-B9DA-3E5B6D06E6B5}"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44</a:t>
            </a:fld>
            <a:endParaRPr lang="de-DE"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9262" y="159412"/>
            <a:ext cx="554605" cy="23634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73" y="159412"/>
            <a:ext cx="1440161" cy="236347"/>
          </a:xfrm>
          <a:prstGeom prst="rect">
            <a:avLst/>
          </a:prstGeom>
        </p:spPr>
      </p:pic>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wnodes_bait</a:t>
            </a:r>
            <a:r>
              <a:rPr lang="it-IT" sz="1800" dirty="0" smtClean="0"/>
              <a:t> service</a:t>
            </a:r>
            <a:endParaRPr lang="it-IT" sz="1400" dirty="0"/>
          </a:p>
        </p:txBody>
      </p:sp>
      <p:sp>
        <p:nvSpPr>
          <p:cNvPr id="11" name="TextBox 10"/>
          <p:cNvSpPr txBox="1"/>
          <p:nvPr/>
        </p:nvSpPr>
        <p:spPr>
          <a:xfrm>
            <a:off x="313507" y="899815"/>
            <a:ext cx="5688632" cy="707886"/>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/bait/wnodes.ini</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/bait/wnodes.ini</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NS_HOST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test-wnodes03.cnaf.infn.it</a:t>
            </a:r>
          </a:p>
          <a:p>
            <a:r>
              <a:rPr lang="en-US" sz="800" dirty="0" smtClean="0">
                <a:solidFill>
                  <a:schemeClr val="bg1"/>
                </a:solidFill>
                <a:latin typeface="Courier New" pitchFamily="49" charset="0"/>
                <a:cs typeface="Courier New" pitchFamily="49" charset="0"/>
              </a:rPr>
              <a:t>NS_PORT </a:t>
            </a:r>
            <a:r>
              <a:rPr lang="en-US" sz="800" dirty="0">
                <a:solidFill>
                  <a:schemeClr val="bg1"/>
                </a:solidFill>
                <a:latin typeface="Courier New" pitchFamily="49" charset="0"/>
                <a:cs typeface="Courier New" pitchFamily="49" charset="0"/>
              </a:rPr>
              <a:t>= 8219</a:t>
            </a:r>
          </a:p>
        </p:txBody>
      </p:sp>
      <p:sp>
        <p:nvSpPr>
          <p:cNvPr id="12" name="Content Placeholder 1"/>
          <p:cNvSpPr txBox="1">
            <a:spLocks/>
          </p:cNvSpPr>
          <p:nvPr/>
        </p:nvSpPr>
        <p:spPr>
          <a:xfrm>
            <a:off x="241499" y="1632089"/>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a:t>
            </a:r>
            <a:r>
              <a:rPr lang="it-IT" sz="1600" dirty="0" smtClean="0">
                <a:latin typeface="Courier New" pitchFamily="49" charset="0"/>
                <a:cs typeface="Courier New" pitchFamily="49" charset="0"/>
              </a:rPr>
              <a:t>wnodes_hypervisor</a:t>
            </a:r>
            <a:r>
              <a:rPr lang="it-IT" sz="1800" dirty="0" smtClean="0"/>
              <a:t> service</a:t>
            </a:r>
            <a:endParaRPr lang="it-IT" sz="1400" dirty="0"/>
          </a:p>
        </p:txBody>
      </p:sp>
      <p:sp>
        <p:nvSpPr>
          <p:cNvPr id="13" name="TextBox 12"/>
          <p:cNvSpPr txBox="1"/>
          <p:nvPr/>
        </p:nvSpPr>
        <p:spPr>
          <a:xfrm>
            <a:off x="313507" y="1992129"/>
            <a:ext cx="5688632" cy="1938992"/>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vi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/hypervisor/wnodes.ini</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cat /</a:t>
            </a:r>
            <a:r>
              <a:rPr lang="en-US" sz="800" dirty="0" err="1" smtClean="0">
                <a:solidFill>
                  <a:schemeClr val="bg1"/>
                </a:solidFill>
                <a:latin typeface="Courier New" pitchFamily="49" charset="0"/>
                <a:cs typeface="Courier New" pitchFamily="49" charset="0"/>
              </a:rPr>
              <a:t>etc</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/hypervisor/wnodes.ini</a:t>
            </a:r>
          </a:p>
          <a:p>
            <a:r>
              <a:rPr lang="en-US" sz="800" dirty="0" smtClean="0">
                <a:solidFill>
                  <a:schemeClr val="bg1"/>
                </a:solidFill>
                <a:latin typeface="Courier New" pitchFamily="49" charset="0"/>
                <a:cs typeface="Courier New" pitchFamily="49" charset="0"/>
              </a:rPr>
              <a:t>[</a:t>
            </a:r>
            <a:r>
              <a:rPr lang="en-US" sz="800" dirty="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NS_HOST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test-wnodes03.cnaf.infn.it</a:t>
            </a:r>
          </a:p>
          <a:p>
            <a:r>
              <a:rPr lang="en-US" sz="800" dirty="0" smtClean="0">
                <a:solidFill>
                  <a:schemeClr val="bg1"/>
                </a:solidFill>
                <a:latin typeface="Courier New" pitchFamily="49" charset="0"/>
                <a:cs typeface="Courier New" pitchFamily="49" charset="0"/>
              </a:rPr>
              <a:t>NS_PORT </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8219</a:t>
            </a:r>
            <a:endParaRPr lang="en-US" sz="800" dirty="0">
              <a:solidFill>
                <a:schemeClr val="bg1"/>
              </a:solidFill>
              <a:latin typeface="Courier New" pitchFamily="49" charset="0"/>
              <a:cs typeface="Courier New" pitchFamily="49" charset="0"/>
            </a:endParaRPr>
          </a:p>
          <a:p>
            <a:r>
              <a:rPr lang="it-IT"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 service </a:t>
            </a:r>
            <a:r>
              <a:rPr lang="en-US" sz="800" dirty="0" err="1">
                <a:solidFill>
                  <a:schemeClr val="bg1"/>
                </a:solidFill>
                <a:latin typeface="Courier New" pitchFamily="49" charset="0"/>
                <a:cs typeface="Courier New" pitchFamily="49" charset="0"/>
              </a:rPr>
              <a:t>wnodes_hypervisor</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start</a:t>
            </a:r>
          </a:p>
          <a:p>
            <a:r>
              <a:rPr lang="en-US" sz="800" dirty="0" smtClean="0">
                <a:solidFill>
                  <a:schemeClr val="bg1"/>
                </a:solidFill>
                <a:latin typeface="Courier New" pitchFamily="49" charset="0"/>
                <a:cs typeface="Courier New" pitchFamily="49" charset="0"/>
              </a:rPr>
              <a:t>Starting </a:t>
            </a:r>
            <a:r>
              <a:rPr lang="en-US" sz="800" dirty="0" err="1">
                <a:solidFill>
                  <a:schemeClr val="bg1"/>
                </a:solidFill>
                <a:latin typeface="Courier New" pitchFamily="49" charset="0"/>
                <a:cs typeface="Courier New" pitchFamily="49" charset="0"/>
              </a:rPr>
              <a:t>wnodes_hypervisor</a:t>
            </a:r>
            <a:r>
              <a:rPr lang="en-US" sz="800" dirty="0">
                <a:solidFill>
                  <a:schemeClr val="bg1"/>
                </a:solidFill>
                <a:latin typeface="Courier New" pitchFamily="49" charset="0"/>
                <a:cs typeface="Courier New" pitchFamily="49" charset="0"/>
              </a:rPr>
              <a:t>:                                [  OK  </a:t>
            </a:r>
            <a:r>
              <a:rPr lang="en-US" sz="800" dirty="0" smtClean="0">
                <a:solidFill>
                  <a:schemeClr val="bg1"/>
                </a:solidFill>
                <a:latin typeface="Courier New" pitchFamily="49" charset="0"/>
                <a:cs typeface="Courier New" pitchFamily="49" charset="0"/>
              </a:rPr>
              <a:t>]</a:t>
            </a: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service </a:t>
            </a:r>
            <a:r>
              <a:rPr lang="en-US" sz="800" dirty="0" err="1">
                <a:solidFill>
                  <a:schemeClr val="bg1"/>
                </a:solidFill>
                <a:latin typeface="Courier New" pitchFamily="49" charset="0"/>
                <a:cs typeface="Courier New" pitchFamily="49" charset="0"/>
              </a:rPr>
              <a:t>wnodes_hypervisor</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status</a:t>
            </a:r>
          </a:p>
          <a:p>
            <a:r>
              <a:rPr lang="en-US" sz="800" dirty="0" err="1" smtClean="0">
                <a:solidFill>
                  <a:schemeClr val="bg1"/>
                </a:solidFill>
                <a:latin typeface="Courier New" pitchFamily="49" charset="0"/>
                <a:cs typeface="Courier New" pitchFamily="49" charset="0"/>
              </a:rPr>
              <a:t>wnodes_hypervisor</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pid</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28805) </a:t>
            </a:r>
            <a:r>
              <a:rPr lang="en-US" sz="800" dirty="0">
                <a:solidFill>
                  <a:schemeClr val="bg1"/>
                </a:solidFill>
                <a:latin typeface="Courier New" pitchFamily="49" charset="0"/>
                <a:cs typeface="Courier New" pitchFamily="49" charset="0"/>
              </a:rPr>
              <a:t>is </a:t>
            </a:r>
            <a:r>
              <a:rPr lang="en-US" sz="800" dirty="0" smtClean="0">
                <a:solidFill>
                  <a:schemeClr val="bg1"/>
                </a:solidFill>
                <a:latin typeface="Courier New" pitchFamily="49" charset="0"/>
                <a:cs typeface="Courier New" pitchFamily="49" charset="0"/>
              </a:rPr>
              <a:t>running</a:t>
            </a:r>
            <a:endParaRPr lang="it-IT"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 service </a:t>
            </a:r>
            <a:r>
              <a:rPr lang="en-US" sz="800" dirty="0" err="1" smtClean="0">
                <a:solidFill>
                  <a:schemeClr val="bg1"/>
                </a:solidFill>
                <a:latin typeface="Courier New" pitchFamily="49" charset="0"/>
                <a:cs typeface="Courier New" pitchFamily="49" charset="0"/>
              </a:rPr>
              <a:t>wnodes_bait</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status</a:t>
            </a:r>
          </a:p>
          <a:p>
            <a:r>
              <a:rPr lang="en-US" sz="800" dirty="0" err="1" smtClean="0">
                <a:solidFill>
                  <a:schemeClr val="bg1"/>
                </a:solidFill>
                <a:latin typeface="Courier New" pitchFamily="49" charset="0"/>
                <a:cs typeface="Courier New" pitchFamily="49" charset="0"/>
              </a:rPr>
              <a:t>wnodes_bait</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a:t>
            </a:r>
            <a:r>
              <a:rPr lang="en-US" sz="800" dirty="0" err="1">
                <a:solidFill>
                  <a:schemeClr val="bg1"/>
                </a:solidFill>
                <a:latin typeface="Courier New" pitchFamily="49" charset="0"/>
                <a:cs typeface="Courier New" pitchFamily="49" charset="0"/>
              </a:rPr>
              <a:t>pid</a:t>
            </a:r>
            <a:r>
              <a:rPr lang="en-US" sz="800" dirty="0">
                <a:solidFill>
                  <a:schemeClr val="bg1"/>
                </a:solidFill>
                <a:latin typeface="Courier New" pitchFamily="49" charset="0"/>
                <a:cs typeface="Courier New" pitchFamily="49" charset="0"/>
              </a:rPr>
              <a:t> </a:t>
            </a:r>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is </a:t>
            </a:r>
            <a:r>
              <a:rPr lang="en-US" sz="800" dirty="0" smtClean="0">
                <a:solidFill>
                  <a:schemeClr val="bg1"/>
                </a:solidFill>
                <a:latin typeface="Courier New" pitchFamily="49" charset="0"/>
                <a:cs typeface="Courier New" pitchFamily="49" charset="0"/>
              </a:rPr>
              <a:t>running</a:t>
            </a:r>
          </a:p>
          <a:p>
            <a:r>
              <a:rPr lang="it-IT" sz="800" dirty="0" smtClean="0">
                <a:solidFill>
                  <a:schemeClr val="bg1"/>
                </a:solidFill>
                <a:latin typeface="Courier New" pitchFamily="49" charset="0"/>
                <a:cs typeface="Courier New" pitchFamily="49" charset="0"/>
              </a:rPr>
              <a:t>#</a:t>
            </a:r>
          </a:p>
          <a:p>
            <a:r>
              <a:rPr lang="it-IT" sz="800" dirty="0">
                <a:solidFill>
                  <a:schemeClr val="bg1"/>
                </a:solidFill>
                <a:latin typeface="Courier New" pitchFamily="49" charset="0"/>
                <a:cs typeface="Courier New" pitchFamily="49" charset="0"/>
              </a:rPr>
              <a:t># </a:t>
            </a:r>
            <a:r>
              <a:rPr lang="it-IT" sz="800" dirty="0" smtClean="0">
                <a:solidFill>
                  <a:schemeClr val="bg1"/>
                </a:solidFill>
                <a:latin typeface="Courier New" pitchFamily="49" charset="0"/>
                <a:cs typeface="Courier New" pitchFamily="49" charset="0"/>
              </a:rPr>
              <a:t>wnodes_manager </a:t>
            </a:r>
            <a:r>
              <a:rPr lang="it-IT" sz="800" dirty="0">
                <a:solidFill>
                  <a:schemeClr val="bg1"/>
                </a:solidFill>
                <a:latin typeface="Courier New" pitchFamily="49" charset="0"/>
                <a:cs typeface="Courier New" pitchFamily="49" charset="0"/>
              </a:rPr>
              <a:t>-t all</a:t>
            </a:r>
          </a:p>
          <a:p>
            <a:r>
              <a:rPr lang="it-IT" sz="800" dirty="0">
                <a:solidFill>
                  <a:schemeClr val="bg1"/>
                </a:solidFill>
                <a:latin typeface="Courier New" pitchFamily="49" charset="0"/>
                <a:cs typeface="Courier New" pitchFamily="49" charset="0"/>
              </a:rPr>
              <a:t>test-wnodes04 :</a:t>
            </a:r>
            <a:endParaRPr lang="en-US" sz="800" dirty="0" smtClean="0">
              <a:solidFill>
                <a:schemeClr val="bg1"/>
              </a:solidFill>
              <a:latin typeface="Courier New" pitchFamily="49" charset="0"/>
              <a:cs typeface="Courier New" pitchFamily="49" charset="0"/>
            </a:endParaRPr>
          </a:p>
        </p:txBody>
      </p:sp>
      <p:sp>
        <p:nvSpPr>
          <p:cNvPr id="15" name="Content Placeholder 1"/>
          <p:cNvSpPr txBox="1">
            <a:spLocks/>
          </p:cNvSpPr>
          <p:nvPr/>
        </p:nvSpPr>
        <p:spPr>
          <a:xfrm>
            <a:off x="2329731" y="3572448"/>
            <a:ext cx="3337843"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pPr>
              <a:buFont typeface="Calibri" pitchFamily="34" charset="0"/>
              <a:buChar char="←"/>
            </a:pPr>
            <a:r>
              <a:rPr lang="it-IT" sz="1200" dirty="0" smtClean="0">
                <a:solidFill>
                  <a:srgbClr val="C00000"/>
                </a:solidFill>
              </a:rPr>
              <a:t> None VM istantiated</a:t>
            </a:r>
            <a:endParaRPr lang="it-IT" sz="1050" dirty="0">
              <a:solidFill>
                <a:srgbClr val="C00000"/>
              </a:solidFill>
            </a:endParaRPr>
          </a:p>
        </p:txBody>
      </p:sp>
    </p:spTree>
    <p:extLst>
      <p:ext uri="{BB962C8B-B14F-4D97-AF65-F5344CB8AC3E}">
        <p14:creationId xmlns:p14="http://schemas.microsoft.com/office/powerpoint/2010/main" val="27042678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On </a:t>
            </a:r>
            <a:r>
              <a:rPr lang="it-IT" dirty="0" smtClean="0"/>
              <a:t>test-wnodes04:</a:t>
            </a:r>
            <a:endParaRPr lang="en-US" dirty="0"/>
          </a:p>
        </p:txBody>
      </p:sp>
      <p:sp>
        <p:nvSpPr>
          <p:cNvPr id="4" name="Date Placeholder 3"/>
          <p:cNvSpPr>
            <a:spLocks noGrp="1"/>
          </p:cNvSpPr>
          <p:nvPr>
            <p:ph type="dt" sz="half" idx="10"/>
          </p:nvPr>
        </p:nvSpPr>
        <p:spPr/>
        <p:txBody>
          <a:bodyPr/>
          <a:lstStyle/>
          <a:p>
            <a:fld id="{301E5BA0-7B4A-435B-B9DA-3E5B6D06E6B5}"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45</a:t>
            </a:fld>
            <a:endParaRPr lang="de-D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795" y="159412"/>
            <a:ext cx="1440161" cy="236347"/>
          </a:xfrm>
          <a:prstGeom prst="rect">
            <a:avLst/>
          </a:prstGeom>
        </p:spPr>
      </p:pic>
      <p:sp>
        <p:nvSpPr>
          <p:cNvPr id="10" name="Content Placeholder 1"/>
          <p:cNvSpPr txBox="1">
            <a:spLocks/>
          </p:cNvSpPr>
          <p:nvPr/>
        </p:nvSpPr>
        <p:spPr>
          <a:xfrm>
            <a:off x="241499" y="539775"/>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Look at the network that the </a:t>
            </a:r>
            <a:r>
              <a:rPr lang="it-IT" sz="1600" dirty="0" smtClean="0">
                <a:latin typeface="Courier New" pitchFamily="49" charset="0"/>
                <a:cs typeface="Courier New" pitchFamily="49" charset="0"/>
              </a:rPr>
              <a:t>wnodes_hypervisor</a:t>
            </a:r>
            <a:r>
              <a:rPr lang="it-IT" sz="1800" dirty="0" smtClean="0"/>
              <a:t> service has configured</a:t>
            </a:r>
            <a:endParaRPr lang="it-IT" sz="1400" dirty="0"/>
          </a:p>
        </p:txBody>
      </p:sp>
      <p:sp>
        <p:nvSpPr>
          <p:cNvPr id="13" name="TextBox 12"/>
          <p:cNvSpPr txBox="1"/>
          <p:nvPr/>
        </p:nvSpPr>
        <p:spPr>
          <a:xfrm>
            <a:off x="313507" y="1115839"/>
            <a:ext cx="5688632" cy="954107"/>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it-IT" sz="800" dirty="0" smtClean="0">
                <a:solidFill>
                  <a:schemeClr val="bg1"/>
                </a:solidFill>
                <a:latin typeface="Courier New" pitchFamily="49" charset="0"/>
                <a:cs typeface="Courier New" pitchFamily="49" charset="0"/>
              </a:rPr>
              <a:t>cat /var/log/wnodes/hypervisor/hv_network_current_status</a:t>
            </a:r>
          </a:p>
          <a:p>
            <a:r>
              <a:rPr lang="it-IT" sz="800" dirty="0" smtClean="0">
                <a:solidFill>
                  <a:schemeClr val="bg1"/>
                </a:solidFill>
                <a:latin typeface="Courier New" pitchFamily="49" charset="0"/>
                <a:cs typeface="Courier New" pitchFamily="49" charset="0"/>
              </a:rPr>
              <a:t>#Interface:Type:Status:VLAN:Bridge:Hostname</a:t>
            </a:r>
          </a:p>
          <a:p>
            <a:r>
              <a:rPr lang="it-IT" sz="800" dirty="0">
                <a:solidFill>
                  <a:schemeClr val="bg1"/>
                </a:solidFill>
                <a:latin typeface="Courier New" pitchFamily="49" charset="0"/>
                <a:cs typeface="Courier New" pitchFamily="49" charset="0"/>
              </a:rPr>
              <a:t>br.default:bridge:UP:default:br.default:test-wnodes04</a:t>
            </a:r>
          </a:p>
          <a:p>
            <a:r>
              <a:rPr lang="it-IT" sz="800" dirty="0">
                <a:solidFill>
                  <a:schemeClr val="bg1"/>
                </a:solidFill>
                <a:latin typeface="Courier New" pitchFamily="49" charset="0"/>
                <a:cs typeface="Courier New" pitchFamily="49" charset="0"/>
              </a:rPr>
              <a:t>br.service:bridge:UP:service:br.service:test-wnodes04</a:t>
            </a:r>
          </a:p>
          <a:p>
            <a:r>
              <a:rPr lang="it-IT" sz="800" dirty="0">
                <a:solidFill>
                  <a:schemeClr val="bg1"/>
                </a:solidFill>
                <a:latin typeface="Courier New" pitchFamily="49" charset="0"/>
                <a:cs typeface="Courier New" pitchFamily="49" charset="0"/>
              </a:rPr>
              <a:t>eth0.default:vlan:UP:default:br.default:localhost</a:t>
            </a:r>
          </a:p>
          <a:p>
            <a:r>
              <a:rPr lang="it-IT" sz="800" dirty="0">
                <a:solidFill>
                  <a:schemeClr val="bg1"/>
                </a:solidFill>
                <a:latin typeface="Courier New" pitchFamily="49" charset="0"/>
                <a:cs typeface="Courier New" pitchFamily="49" charset="0"/>
              </a:rPr>
              <a:t>eth0:nic:UP:default:br.default:test-wnodes04</a:t>
            </a:r>
            <a:endParaRPr lang="it-IT" sz="800" dirty="0" smtClean="0">
              <a:solidFill>
                <a:schemeClr val="bg1"/>
              </a:solidFill>
              <a:latin typeface="Courier New" pitchFamily="49" charset="0"/>
              <a:cs typeface="Courier New" pitchFamily="49" charset="0"/>
            </a:endParaRPr>
          </a:p>
          <a:p>
            <a:endParaRPr lang="en-US" sz="800" dirty="0" smtClean="0">
              <a:solidFill>
                <a:schemeClr val="bg1"/>
              </a:solidFill>
              <a:latin typeface="Courier New" pitchFamily="49" charset="0"/>
              <a:cs typeface="Courier New" pitchFamily="49" charset="0"/>
            </a:endParaRPr>
          </a:p>
        </p:txBody>
      </p:sp>
      <p:sp>
        <p:nvSpPr>
          <p:cNvPr id="2" name="Rectangle 1"/>
          <p:cNvSpPr/>
          <p:nvPr/>
        </p:nvSpPr>
        <p:spPr>
          <a:xfrm>
            <a:off x="216818" y="2250544"/>
            <a:ext cx="3121025" cy="1015663"/>
          </a:xfrm>
          <a:prstGeom prst="rect">
            <a:avLst/>
          </a:prstGeom>
        </p:spPr>
        <p:txBody>
          <a:bodyPr>
            <a:spAutoFit/>
          </a:bodyPr>
          <a:lstStyle/>
          <a:p>
            <a:pPr marL="226520" lvl="1" indent="0">
              <a:buNone/>
            </a:pPr>
            <a:r>
              <a:rPr lang="it-IT" sz="1000" b="1" dirty="0" smtClean="0"/>
              <a:t>Interface</a:t>
            </a:r>
            <a:r>
              <a:rPr lang="it-IT" sz="1000" dirty="0" smtClean="0"/>
              <a:t> </a:t>
            </a:r>
            <a:r>
              <a:rPr lang="it-IT" sz="1000" dirty="0"/>
              <a:t>is </a:t>
            </a:r>
            <a:r>
              <a:rPr lang="it-IT" sz="1000" dirty="0" smtClean="0"/>
              <a:t>the name of the interface</a:t>
            </a:r>
            <a:endParaRPr lang="it-IT" sz="1000" dirty="0"/>
          </a:p>
          <a:p>
            <a:pPr marL="226520" lvl="1" indent="0">
              <a:buNone/>
            </a:pPr>
            <a:r>
              <a:rPr lang="it-IT" sz="1000" b="1" dirty="0" smtClean="0"/>
              <a:t>Type</a:t>
            </a:r>
            <a:r>
              <a:rPr lang="it-IT" sz="1000" dirty="0" smtClean="0"/>
              <a:t> is the Type of the interface</a:t>
            </a:r>
            <a:endParaRPr lang="it-IT" sz="1000" dirty="0"/>
          </a:p>
          <a:p>
            <a:pPr marL="226520" lvl="1" indent="0">
              <a:buNone/>
            </a:pPr>
            <a:r>
              <a:rPr lang="it-IT" sz="1000" b="1" dirty="0" smtClean="0"/>
              <a:t>Status </a:t>
            </a:r>
            <a:r>
              <a:rPr lang="it-IT" sz="1000" dirty="0" smtClean="0"/>
              <a:t>provides the interface status</a:t>
            </a:r>
            <a:endParaRPr lang="it-IT" sz="1000" dirty="0"/>
          </a:p>
          <a:p>
            <a:pPr marL="226520" lvl="1" indent="0">
              <a:buNone/>
            </a:pPr>
            <a:r>
              <a:rPr lang="it-IT" sz="1000" b="1" dirty="0" smtClean="0"/>
              <a:t>VLAN</a:t>
            </a:r>
            <a:r>
              <a:rPr lang="it-IT" sz="1000" dirty="0"/>
              <a:t> </a:t>
            </a:r>
            <a:r>
              <a:rPr lang="it-IT" sz="1000" dirty="0" smtClean="0"/>
              <a:t>specifies the name of the VLAN</a:t>
            </a:r>
            <a:endParaRPr lang="it-IT" sz="1000" dirty="0"/>
          </a:p>
          <a:p>
            <a:pPr marL="226520" lvl="1" indent="0">
              <a:buNone/>
            </a:pPr>
            <a:r>
              <a:rPr lang="it-IT" sz="1000" b="1" dirty="0" smtClean="0"/>
              <a:t>Bridge </a:t>
            </a:r>
            <a:r>
              <a:rPr lang="it-IT" sz="1000" dirty="0" smtClean="0"/>
              <a:t>is the link with the bridge</a:t>
            </a:r>
          </a:p>
          <a:p>
            <a:pPr marL="226520" lvl="1" indent="0">
              <a:buNone/>
            </a:pPr>
            <a:r>
              <a:rPr lang="it-IT" sz="1000" b="1" dirty="0" smtClean="0"/>
              <a:t>Hostname</a:t>
            </a:r>
            <a:r>
              <a:rPr lang="it-IT" sz="1000" dirty="0" smtClean="0"/>
              <a:t> specifies the hostname of HYPERVISOR</a:t>
            </a:r>
            <a:endParaRPr lang="it-IT" sz="600" dirty="0"/>
          </a:p>
        </p:txBody>
      </p:sp>
    </p:spTree>
    <p:extLst>
      <p:ext uri="{BB962C8B-B14F-4D97-AF65-F5344CB8AC3E}">
        <p14:creationId xmlns:p14="http://schemas.microsoft.com/office/powerpoint/2010/main" val="32334240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On </a:t>
            </a:r>
            <a:r>
              <a:rPr lang="it-IT" dirty="0" smtClean="0"/>
              <a:t>test-wnodes04:</a:t>
            </a:r>
            <a:endParaRPr lang="en-US" dirty="0"/>
          </a:p>
        </p:txBody>
      </p:sp>
      <p:sp>
        <p:nvSpPr>
          <p:cNvPr id="4" name="Date Placeholder 3"/>
          <p:cNvSpPr>
            <a:spLocks noGrp="1"/>
          </p:cNvSpPr>
          <p:nvPr>
            <p:ph type="dt" sz="half" idx="10"/>
          </p:nvPr>
        </p:nvSpPr>
        <p:spPr/>
        <p:txBody>
          <a:bodyPr/>
          <a:lstStyle/>
          <a:p>
            <a:fld id="{301E5BA0-7B4A-435B-B9DA-3E5B6D06E6B5}"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46</a:t>
            </a:fld>
            <a:endParaRPr lang="de-DE"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5795" y="159412"/>
            <a:ext cx="1440161" cy="236347"/>
          </a:xfrm>
          <a:prstGeom prst="rect">
            <a:avLst/>
          </a:prstGeom>
        </p:spPr>
      </p:pic>
      <p:sp>
        <p:nvSpPr>
          <p:cNvPr id="14" name="Rectangle 13"/>
          <p:cNvSpPr/>
          <p:nvPr/>
        </p:nvSpPr>
        <p:spPr>
          <a:xfrm>
            <a:off x="-46534" y="539775"/>
            <a:ext cx="6290171" cy="3508653"/>
          </a:xfrm>
          <a:prstGeom prst="rect">
            <a:avLst/>
          </a:prstGeom>
        </p:spPr>
        <p:txBody>
          <a:bodyPr wrap="square">
            <a:spAutoFit/>
          </a:bodyPr>
          <a:lstStyle/>
          <a:p>
            <a:pPr marL="512270" lvl="1" indent="-285750">
              <a:buFont typeface="Arial" pitchFamily="34" charset="0"/>
              <a:buChar char="•"/>
            </a:pPr>
            <a:r>
              <a:rPr lang="it-IT" sz="1800" dirty="0" smtClean="0"/>
              <a:t>At the start HYPERVISOR performs the following steps:</a:t>
            </a:r>
          </a:p>
          <a:p>
            <a:pPr marL="681641" lvl="2" indent="-228600">
              <a:buFont typeface="+mj-lt"/>
              <a:buAutoNum type="arabicPeriod"/>
            </a:pPr>
            <a:r>
              <a:rPr lang="it-IT" sz="1600" dirty="0" smtClean="0"/>
              <a:t>It discovers the default ethernet (eth0 or eth1)</a:t>
            </a:r>
          </a:p>
          <a:p>
            <a:pPr marL="681641" lvl="2" indent="-228600">
              <a:buFont typeface="+mj-lt"/>
              <a:buAutoNum type="arabicPeriod"/>
            </a:pPr>
            <a:r>
              <a:rPr lang="it-IT" sz="1600" dirty="0" smtClean="0"/>
              <a:t>It extracts the IP address of the default ethernet</a:t>
            </a:r>
          </a:p>
          <a:p>
            <a:pPr marL="681641" lvl="2" indent="-228600">
              <a:buFont typeface="+mj-lt"/>
              <a:buAutoNum type="arabicPeriod"/>
            </a:pPr>
            <a:r>
              <a:rPr lang="it-IT" sz="1600" dirty="0" smtClean="0"/>
              <a:t>It creates a default bridge (br.default) to support the default VLAN</a:t>
            </a:r>
          </a:p>
          <a:p>
            <a:pPr marL="681641" lvl="2" indent="-228600">
              <a:buFont typeface="+mj-lt"/>
              <a:buAutoNum type="arabicPeriod"/>
            </a:pPr>
            <a:r>
              <a:rPr lang="it-IT" sz="1600" dirty="0" smtClean="0"/>
              <a:t>It associates to the default bridge the IP address of the default ethernet</a:t>
            </a:r>
          </a:p>
          <a:p>
            <a:pPr marL="681641" lvl="2" indent="-228600">
              <a:buFont typeface="+mj-lt"/>
              <a:buAutoNum type="arabicPeriod"/>
            </a:pPr>
            <a:r>
              <a:rPr lang="it-IT" sz="1600" dirty="0" smtClean="0"/>
              <a:t>It modifies the default gateway to be  the created default bridge</a:t>
            </a:r>
          </a:p>
          <a:p>
            <a:pPr marL="512270" lvl="1" indent="-285750">
              <a:buFont typeface="Arial" pitchFamily="34" charset="0"/>
              <a:buChar char="•"/>
            </a:pPr>
            <a:r>
              <a:rPr lang="it-IT" sz="1800" dirty="0" smtClean="0"/>
              <a:t>At the end HYPERVISOR will be able to instantiate VM that belongs to the same VLAN of its own hostname.</a:t>
            </a:r>
          </a:p>
          <a:p>
            <a:pPr marL="512270" lvl="1" indent="-285750">
              <a:buFont typeface="Arial" pitchFamily="34" charset="0"/>
              <a:buChar char="•"/>
            </a:pPr>
            <a:r>
              <a:rPr lang="it-IT" sz="1800" dirty="0" smtClean="0"/>
              <a:t>However, configuring other VLANs to the switch of the VLAN of HYPERVISOR, its service can instantiate VMs that do not belong to its pwn VLAN (the previous file will be modified accordingly)</a:t>
            </a:r>
            <a:endParaRPr lang="it-IT" sz="1100" dirty="0"/>
          </a:p>
        </p:txBody>
      </p:sp>
    </p:spTree>
    <p:extLst>
      <p:ext uri="{BB962C8B-B14F-4D97-AF65-F5344CB8AC3E}">
        <p14:creationId xmlns:p14="http://schemas.microsoft.com/office/powerpoint/2010/main" val="489526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sz="2400" dirty="0" smtClean="0"/>
              <a:t>On the Virtual WN</a:t>
            </a:r>
            <a:endParaRPr lang="en-US" dirty="0"/>
          </a:p>
        </p:txBody>
      </p:sp>
      <p:sp>
        <p:nvSpPr>
          <p:cNvPr id="4" name="Date Placeholder 3"/>
          <p:cNvSpPr>
            <a:spLocks noGrp="1"/>
          </p:cNvSpPr>
          <p:nvPr>
            <p:ph type="dt" sz="half" idx="10"/>
          </p:nvPr>
        </p:nvSpPr>
        <p:spPr/>
        <p:txBody>
          <a:bodyPr/>
          <a:lstStyle/>
          <a:p>
            <a:fld id="{6A22526B-524A-494C-A580-1BF543D5633A}"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47</a:t>
            </a:fld>
            <a:endParaRPr lang="de-DE" dirty="0"/>
          </a:p>
        </p:txBody>
      </p:sp>
      <p:sp>
        <p:nvSpPr>
          <p:cNvPr id="10" name="Content Placeholder 1"/>
          <p:cNvSpPr txBox="1">
            <a:spLocks/>
          </p:cNvSpPr>
          <p:nvPr/>
        </p:nvSpPr>
        <p:spPr>
          <a:xfrm>
            <a:off x="241499" y="620120"/>
            <a:ext cx="5688632" cy="279695"/>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800" dirty="0" smtClean="0"/>
              <a:t>Configure Torque/Maui client as on test-wnodes04</a:t>
            </a:r>
          </a:p>
          <a:p>
            <a:r>
              <a:rPr lang="it-IT" sz="1800" dirty="0" smtClean="0"/>
              <a:t>Configure </a:t>
            </a:r>
            <a:r>
              <a:rPr lang="it-IT" sz="1600" dirty="0">
                <a:latin typeface="Courier New" pitchFamily="49" charset="0"/>
                <a:cs typeface="Courier New" pitchFamily="49" charset="0"/>
              </a:rPr>
              <a:t>wnodes_preexec</a:t>
            </a:r>
            <a:r>
              <a:rPr lang="it-IT" sz="1800" dirty="0"/>
              <a:t> as on </a:t>
            </a:r>
            <a:r>
              <a:rPr lang="it-IT" sz="1800" dirty="0" smtClean="0"/>
              <a:t>test-wnodes04</a:t>
            </a:r>
          </a:p>
          <a:p>
            <a:endParaRPr lang="it-IT" sz="1800" dirty="0" smtClean="0"/>
          </a:p>
          <a:p>
            <a:r>
              <a:rPr lang="it-IT" sz="1800" dirty="0" smtClean="0"/>
              <a:t>Configure </a:t>
            </a:r>
            <a:r>
              <a:rPr lang="it-IT" sz="1600" dirty="0" smtClean="0">
                <a:latin typeface="Courier New" pitchFamily="49" charset="0"/>
                <a:cs typeface="Courier New" pitchFamily="49" charset="0"/>
              </a:rPr>
              <a:t>ssh</a:t>
            </a:r>
            <a:r>
              <a:rPr lang="it-IT" sz="1800" dirty="0" smtClean="0"/>
              <a:t> as </a:t>
            </a:r>
            <a:r>
              <a:rPr lang="it-IT" sz="1800" dirty="0"/>
              <a:t>on </a:t>
            </a:r>
            <a:r>
              <a:rPr lang="it-IT" sz="1800" dirty="0" smtClean="0"/>
              <a:t>test-wnodes04</a:t>
            </a:r>
          </a:p>
          <a:p>
            <a:r>
              <a:rPr lang="it-IT" sz="1800" dirty="0" smtClean="0"/>
              <a:t>Set user </a:t>
            </a:r>
            <a:r>
              <a:rPr lang="it-IT" sz="1800" dirty="0"/>
              <a:t>account as on test-wnodes04</a:t>
            </a:r>
            <a:endParaRPr lang="it-IT" sz="1800" dirty="0" smtClean="0"/>
          </a:p>
          <a:p>
            <a:endParaRPr lang="it-IT" sz="1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5558" y="1260587"/>
            <a:ext cx="2144579" cy="320376"/>
          </a:xfrm>
          <a:prstGeom prst="rect">
            <a:avLst/>
          </a:prstGeom>
        </p:spPr>
      </p:pic>
    </p:spTree>
    <p:extLst>
      <p:ext uri="{BB962C8B-B14F-4D97-AF65-F5344CB8AC3E}">
        <p14:creationId xmlns:p14="http://schemas.microsoft.com/office/powerpoint/2010/main" val="34344372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Verification</a:t>
            </a:r>
            <a:endParaRPr lang="en-US" dirty="0"/>
          </a:p>
        </p:txBody>
      </p:sp>
      <p:sp>
        <p:nvSpPr>
          <p:cNvPr id="4" name="Date Placeholder 3"/>
          <p:cNvSpPr>
            <a:spLocks noGrp="1"/>
          </p:cNvSpPr>
          <p:nvPr>
            <p:ph type="dt" sz="half" idx="10"/>
          </p:nvPr>
        </p:nvSpPr>
        <p:spPr/>
        <p:txBody>
          <a:bodyPr/>
          <a:lstStyle/>
          <a:p>
            <a:fld id="{24B095A2-2F3C-41F2-A4D8-4F045ABCAAB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48</a:t>
            </a:fld>
            <a:endParaRPr lang="de-DE" dirty="0"/>
          </a:p>
        </p:txBody>
      </p:sp>
    </p:spTree>
    <p:extLst>
      <p:ext uri="{BB962C8B-B14F-4D97-AF65-F5344CB8AC3E}">
        <p14:creationId xmlns:p14="http://schemas.microsoft.com/office/powerpoint/2010/main" val="2459149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620120"/>
            <a:ext cx="5688632" cy="1935879"/>
          </a:xfrm>
        </p:spPr>
        <p:txBody>
          <a:bodyPr/>
          <a:lstStyle/>
          <a:p>
            <a:r>
              <a:rPr lang="it-IT" dirty="0" smtClean="0"/>
              <a:t>WNoDeS log files</a:t>
            </a:r>
          </a:p>
          <a:p>
            <a:pPr lvl="1"/>
            <a:r>
              <a:rPr lang="it-IT" dirty="0" smtClean="0"/>
              <a:t>on test-wnodes03</a:t>
            </a:r>
          </a:p>
          <a:p>
            <a:pPr lvl="1"/>
            <a:endParaRPr lang="it-IT" dirty="0"/>
          </a:p>
          <a:p>
            <a:pPr lvl="1"/>
            <a:r>
              <a:rPr lang="it-IT" dirty="0"/>
              <a:t>on </a:t>
            </a:r>
            <a:r>
              <a:rPr lang="it-IT" dirty="0" smtClean="0"/>
              <a:t>test-wnodes04</a:t>
            </a:r>
          </a:p>
          <a:p>
            <a:pPr lvl="1"/>
            <a:endParaRPr lang="it-IT" dirty="0"/>
          </a:p>
          <a:p>
            <a:r>
              <a:rPr lang="it-IT" dirty="0" smtClean="0"/>
              <a:t>WNoDeS stderror files are under </a:t>
            </a:r>
            <a:r>
              <a:rPr lang="it-IT" sz="2000" dirty="0" smtClean="0">
                <a:latin typeface="Courier New" pitchFamily="49" charset="0"/>
                <a:cs typeface="Courier New" pitchFamily="49" charset="0"/>
              </a:rPr>
              <a:t>/tmp</a:t>
            </a:r>
            <a:endParaRPr lang="it-IT" dirty="0" smtClean="0">
              <a:latin typeface="Courier New" pitchFamily="49" charset="0"/>
              <a:cs typeface="Courier New" pitchFamily="49" charset="0"/>
            </a:endParaRPr>
          </a:p>
          <a:p>
            <a:r>
              <a:rPr lang="it-IT" sz="2000" dirty="0" smtClean="0">
                <a:latin typeface="Courier New" pitchFamily="49" charset="0"/>
                <a:cs typeface="Courier New" pitchFamily="49" charset="0"/>
              </a:rPr>
              <a:t>wnodes_preexec</a:t>
            </a:r>
            <a:r>
              <a:rPr lang="it-IT" dirty="0" smtClean="0"/>
              <a:t> produces log information under </a:t>
            </a:r>
            <a:r>
              <a:rPr lang="it-IT" sz="2000" dirty="0" smtClean="0">
                <a:latin typeface="Courier New" pitchFamily="49" charset="0"/>
                <a:cs typeface="Courier New" pitchFamily="49" charset="0"/>
              </a:rPr>
              <a:t>/tmp</a:t>
            </a:r>
            <a:r>
              <a:rPr lang="it-IT" dirty="0" smtClean="0"/>
              <a:t> with the name </a:t>
            </a:r>
            <a:r>
              <a:rPr lang="it-IT" sz="1800" dirty="0" smtClean="0">
                <a:latin typeface="Courier New" pitchFamily="49" charset="0"/>
                <a:cs typeface="Courier New" pitchFamily="49" charset="0"/>
              </a:rPr>
              <a:t>&lt;username&gt;_debug_px_wnodes</a:t>
            </a:r>
            <a:endParaRPr lang="it-IT" dirty="0" smtClean="0">
              <a:latin typeface="Courier New" pitchFamily="49" charset="0"/>
              <a:cs typeface="Courier New" pitchFamily="49" charset="0"/>
            </a:endParaRPr>
          </a:p>
          <a:p>
            <a:pPr marL="0" indent="0">
              <a:buNone/>
            </a:pPr>
            <a:endParaRPr lang="it-IT" dirty="0"/>
          </a:p>
          <a:p>
            <a:endParaRPr lang="it-IT" dirty="0" smtClean="0"/>
          </a:p>
          <a:p>
            <a:pPr marL="0" indent="0">
              <a:buNone/>
            </a:pPr>
            <a:endParaRPr lang="it-IT" dirty="0" smtClean="0"/>
          </a:p>
        </p:txBody>
      </p:sp>
      <p:sp>
        <p:nvSpPr>
          <p:cNvPr id="3" name="Title 2"/>
          <p:cNvSpPr>
            <a:spLocks noGrp="1"/>
          </p:cNvSpPr>
          <p:nvPr>
            <p:ph type="title"/>
          </p:nvPr>
        </p:nvSpPr>
        <p:spPr/>
        <p:txBody>
          <a:bodyPr/>
          <a:lstStyle/>
          <a:p>
            <a:r>
              <a:rPr lang="it-IT" dirty="0" smtClean="0"/>
              <a:t>What checks</a:t>
            </a:r>
            <a:endParaRPr lang="en-US" dirty="0"/>
          </a:p>
        </p:txBody>
      </p:sp>
      <p:sp>
        <p:nvSpPr>
          <p:cNvPr id="4" name="Date Placeholder 3"/>
          <p:cNvSpPr>
            <a:spLocks noGrp="1"/>
          </p:cNvSpPr>
          <p:nvPr>
            <p:ph type="dt" sz="half" idx="10"/>
          </p:nvPr>
        </p:nvSpPr>
        <p:spPr/>
        <p:txBody>
          <a:bodyPr/>
          <a:lstStyle/>
          <a:p>
            <a:fld id="{C2C0F57A-7DA1-41CF-958A-63428D422E37}"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49</a:t>
            </a:fld>
            <a:endParaRPr lang="de-DE" dirty="0"/>
          </a:p>
        </p:txBody>
      </p:sp>
      <p:sp>
        <p:nvSpPr>
          <p:cNvPr id="7" name="TextBox 6"/>
          <p:cNvSpPr txBox="1"/>
          <p:nvPr/>
        </p:nvSpPr>
        <p:spPr>
          <a:xfrm>
            <a:off x="313507" y="1331863"/>
            <a:ext cx="5688632" cy="338554"/>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less /</a:t>
            </a:r>
            <a:r>
              <a:rPr lang="en-US" sz="800" dirty="0" err="1" smtClean="0">
                <a:solidFill>
                  <a:schemeClr val="bg1"/>
                </a:solidFill>
                <a:latin typeface="Courier New" pitchFamily="49" charset="0"/>
                <a:cs typeface="Courier New" pitchFamily="49" charset="0"/>
              </a:rPr>
              <a:t>var</a:t>
            </a:r>
            <a:r>
              <a:rPr lang="en-US" sz="800" dirty="0" smtClean="0">
                <a:solidFill>
                  <a:schemeClr val="bg1"/>
                </a:solidFill>
                <a:latin typeface="Courier New" pitchFamily="49" charset="0"/>
                <a:cs typeface="Courier New" pitchFamily="49" charset="0"/>
              </a:rPr>
              <a:t>/log/</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/wnodes_ns.log</a:t>
            </a:r>
            <a:endParaRPr lang="en-US" sz="800" dirty="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less /</a:t>
            </a:r>
            <a:r>
              <a:rPr lang="en-US" sz="800" dirty="0" err="1" smtClean="0">
                <a:solidFill>
                  <a:schemeClr val="bg1"/>
                </a:solidFill>
                <a:latin typeface="Courier New" pitchFamily="49" charset="0"/>
                <a:cs typeface="Courier New" pitchFamily="49" charset="0"/>
              </a:rPr>
              <a:t>var</a:t>
            </a:r>
            <a:r>
              <a:rPr lang="en-US" sz="800" dirty="0" smtClean="0">
                <a:solidFill>
                  <a:schemeClr val="bg1"/>
                </a:solidFill>
                <a:latin typeface="Courier New" pitchFamily="49" charset="0"/>
                <a:cs typeface="Courier New" pitchFamily="49" charset="0"/>
              </a:rPr>
              <a:t>/log/</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nameserver</a:t>
            </a:r>
            <a:r>
              <a:rPr lang="en-US" sz="800" dirty="0" smtClean="0">
                <a:solidFill>
                  <a:schemeClr val="bg1"/>
                </a:solidFill>
                <a:latin typeface="Courier New" pitchFamily="49" charset="0"/>
                <a:cs typeface="Courier New" pitchFamily="49" charset="0"/>
              </a:rPr>
              <a:t>/</a:t>
            </a:r>
            <a:r>
              <a:rPr lang="en-US" sz="800" dirty="0" err="1" smtClean="0">
                <a:solidFill>
                  <a:schemeClr val="bg1"/>
                </a:solidFill>
                <a:latin typeface="Courier New" pitchFamily="49" charset="0"/>
                <a:cs typeface="Courier New" pitchFamily="49" charset="0"/>
              </a:rPr>
              <a:t>wnodes_ns_state</a:t>
            </a:r>
            <a:endParaRPr lang="en-US" sz="800" dirty="0">
              <a:solidFill>
                <a:schemeClr val="bg1"/>
              </a:solidFill>
              <a:latin typeface="Courier New" pitchFamily="49" charset="0"/>
              <a:cs typeface="Courier New" pitchFamily="49" charset="0"/>
            </a:endParaRPr>
          </a:p>
        </p:txBody>
      </p:sp>
      <p:sp>
        <p:nvSpPr>
          <p:cNvPr id="8" name="TextBox 7"/>
          <p:cNvSpPr txBox="1"/>
          <p:nvPr/>
        </p:nvSpPr>
        <p:spPr>
          <a:xfrm>
            <a:off x="313507" y="2051943"/>
            <a:ext cx="5688632" cy="338554"/>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less /</a:t>
            </a:r>
            <a:r>
              <a:rPr lang="en-US" sz="800" dirty="0" err="1" smtClean="0">
                <a:solidFill>
                  <a:schemeClr val="bg1"/>
                </a:solidFill>
                <a:latin typeface="Courier New" pitchFamily="49" charset="0"/>
                <a:cs typeface="Courier New" pitchFamily="49" charset="0"/>
              </a:rPr>
              <a:t>var</a:t>
            </a:r>
            <a:r>
              <a:rPr lang="en-US" sz="800" dirty="0" smtClean="0">
                <a:solidFill>
                  <a:schemeClr val="bg1"/>
                </a:solidFill>
                <a:latin typeface="Courier New" pitchFamily="49" charset="0"/>
                <a:cs typeface="Courier New" pitchFamily="49" charset="0"/>
              </a:rPr>
              <a:t>/log/</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/hypervisor/wnodes_hv.log</a:t>
            </a:r>
            <a:endParaRPr lang="en-US" sz="800" dirty="0">
              <a:solidFill>
                <a:schemeClr val="bg1"/>
              </a:solidFill>
              <a:latin typeface="Courier New" pitchFamily="49" charset="0"/>
              <a:cs typeface="Courier New" pitchFamily="49" charset="0"/>
            </a:endParaRPr>
          </a:p>
          <a:p>
            <a:r>
              <a:rPr lang="en-US" sz="800" dirty="0" smtClean="0">
                <a:solidFill>
                  <a:schemeClr val="bg1"/>
                </a:solidFill>
                <a:latin typeface="Courier New" pitchFamily="49" charset="0"/>
                <a:cs typeface="Courier New" pitchFamily="49" charset="0"/>
              </a:rPr>
              <a:t># </a:t>
            </a:r>
            <a:r>
              <a:rPr lang="en-US" sz="800" dirty="0">
                <a:solidFill>
                  <a:schemeClr val="bg1"/>
                </a:solidFill>
                <a:latin typeface="Courier New" pitchFamily="49" charset="0"/>
                <a:cs typeface="Courier New" pitchFamily="49" charset="0"/>
              </a:rPr>
              <a:t>less /</a:t>
            </a:r>
            <a:r>
              <a:rPr lang="en-US" sz="800" dirty="0" err="1" smtClean="0">
                <a:solidFill>
                  <a:schemeClr val="bg1"/>
                </a:solidFill>
                <a:latin typeface="Courier New" pitchFamily="49" charset="0"/>
                <a:cs typeface="Courier New" pitchFamily="49" charset="0"/>
              </a:rPr>
              <a:t>var</a:t>
            </a:r>
            <a:r>
              <a:rPr lang="en-US" sz="800" dirty="0" smtClean="0">
                <a:solidFill>
                  <a:schemeClr val="bg1"/>
                </a:solidFill>
                <a:latin typeface="Courier New" pitchFamily="49" charset="0"/>
                <a:cs typeface="Courier New" pitchFamily="49" charset="0"/>
              </a:rPr>
              <a:t>/log/</a:t>
            </a:r>
            <a:r>
              <a:rPr lang="en-US" sz="800" dirty="0" err="1" smtClean="0">
                <a:solidFill>
                  <a:schemeClr val="bg1"/>
                </a:solidFill>
                <a:latin typeface="Courier New" pitchFamily="49" charset="0"/>
                <a:cs typeface="Courier New" pitchFamily="49" charset="0"/>
              </a:rPr>
              <a:t>wnodes</a:t>
            </a:r>
            <a:r>
              <a:rPr lang="en-US" sz="800" dirty="0" smtClean="0">
                <a:solidFill>
                  <a:schemeClr val="bg1"/>
                </a:solidFill>
                <a:latin typeface="Courier New" pitchFamily="49" charset="0"/>
                <a:cs typeface="Courier New" pitchFamily="49" charset="0"/>
              </a:rPr>
              <a:t>/bait/wnodes_bait.log</a:t>
            </a:r>
          </a:p>
        </p:txBody>
      </p:sp>
      <p:sp>
        <p:nvSpPr>
          <p:cNvPr id="10" name="Content Placeholder 1"/>
          <p:cNvSpPr txBox="1">
            <a:spLocks/>
          </p:cNvSpPr>
          <p:nvPr/>
        </p:nvSpPr>
        <p:spPr>
          <a:xfrm>
            <a:off x="241499" y="2339975"/>
            <a:ext cx="5688632" cy="360040"/>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endParaRPr lang="it-IT" dirty="0" smtClean="0"/>
          </a:p>
        </p:txBody>
      </p:sp>
    </p:spTree>
    <p:extLst>
      <p:ext uri="{BB962C8B-B14F-4D97-AF65-F5344CB8AC3E}">
        <p14:creationId xmlns:p14="http://schemas.microsoft.com/office/powerpoint/2010/main" val="357436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
        <p:nvSpPr>
          <p:cNvPr id="6" name="Date Placeholder 5"/>
          <p:cNvSpPr>
            <a:spLocks noGrp="1"/>
          </p:cNvSpPr>
          <p:nvPr>
            <p:ph type="dt" sz="half" idx="10"/>
          </p:nvPr>
        </p:nvSpPr>
        <p:spPr/>
        <p:txBody>
          <a:bodyPr/>
          <a:lstStyle/>
          <a:p>
            <a:fld id="{31E04085-8562-494D-8261-6873D09AC1FE}" type="datetime1">
              <a:rPr lang="it-IT" smtClean="0"/>
              <a:t>18/09/2012</a:t>
            </a:fld>
            <a:endParaRPr lang="de-DE" dirty="0"/>
          </a:p>
        </p:txBody>
      </p:sp>
      <p:sp>
        <p:nvSpPr>
          <p:cNvPr id="7" name="Footer Placeholder 6"/>
          <p:cNvSpPr>
            <a:spLocks noGrp="1"/>
          </p:cNvSpPr>
          <p:nvPr>
            <p:ph type="ftr" sz="quarter" idx="11"/>
          </p:nvPr>
        </p:nvSpPr>
        <p:spPr/>
        <p:txBody>
          <a:bodyPr/>
          <a:lstStyle/>
          <a:p>
            <a:r>
              <a:rPr lang="de-DE" smtClean="0"/>
              <a:t>EGI TF, 17-21 September 2012, Prague</a:t>
            </a:r>
            <a:endParaRPr lang="de-DE" dirty="0"/>
          </a:p>
        </p:txBody>
      </p:sp>
      <p:sp>
        <p:nvSpPr>
          <p:cNvPr id="8" name="Slide Number Placeholder 7"/>
          <p:cNvSpPr>
            <a:spLocks noGrp="1"/>
          </p:cNvSpPr>
          <p:nvPr>
            <p:ph type="sldNum" sz="quarter" idx="12"/>
          </p:nvPr>
        </p:nvSpPr>
        <p:spPr/>
        <p:txBody>
          <a:bodyPr/>
          <a:lstStyle/>
          <a:p>
            <a:fld id="{F5B577DC-976E-2D49-A96F-338E7AE475A2}" type="slidenum">
              <a:rPr lang="de-DE" smtClean="0"/>
              <a:pPr/>
              <a:t>5</a:t>
            </a:fld>
            <a:endParaRPr lang="de-DE" dirty="0"/>
          </a:p>
        </p:txBody>
      </p:sp>
      <p:pic>
        <p:nvPicPr>
          <p:cNvPr id="9" name="Picture 1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5555" y="889382"/>
            <a:ext cx="4765793" cy="30480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useBgFill="1">
        <p:nvSpPr>
          <p:cNvPr id="18" name="TextBox 26"/>
          <p:cNvSpPr txBox="1">
            <a:spLocks noChangeArrowheads="1"/>
          </p:cNvSpPr>
          <p:nvPr/>
        </p:nvSpPr>
        <p:spPr bwMode="auto">
          <a:xfrm>
            <a:off x="1694924" y="3453194"/>
            <a:ext cx="3103351" cy="830997"/>
          </a:xfrm>
          <a:prstGeom prst="rect">
            <a:avLst/>
          </a:prstGeom>
          <a:ln w="9525">
            <a:solidFill>
              <a:srgbClr val="3366FF"/>
            </a:solidFill>
            <a:miter lim="800000"/>
            <a:headEnd/>
            <a:tailEnd/>
          </a:ln>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0000FF"/>
                </a:solidFill>
              </a:rPr>
              <a:t>Every physical system runs a special process called “bait”. Its purpose is to manage local resources and arbitrate access to dynamically created local VMs.</a:t>
            </a:r>
          </a:p>
        </p:txBody>
      </p:sp>
      <p:sp useBgFill="1">
        <p:nvSpPr>
          <p:cNvPr id="19" name="TextBox 26"/>
          <p:cNvSpPr txBox="1">
            <a:spLocks noChangeArrowheads="1"/>
          </p:cNvSpPr>
          <p:nvPr/>
        </p:nvSpPr>
        <p:spPr bwMode="auto">
          <a:xfrm>
            <a:off x="1634174" y="622682"/>
            <a:ext cx="3270899" cy="461962"/>
          </a:xfrm>
          <a:prstGeom prst="rect">
            <a:avLst/>
          </a:prstGeom>
          <a:ln w="6350">
            <a:solidFill>
              <a:srgbClr val="3366FF"/>
            </a:solidFill>
            <a:miter lim="800000"/>
            <a:headEnd/>
            <a:tailEnd/>
          </a:ln>
        </p:spPr>
        <p:txBody>
          <a:bodyPr wrap="square">
            <a:spAutoFit/>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r>
              <a:rPr lang="en-US" sz="1200" dirty="0">
                <a:solidFill>
                  <a:srgbClr val="FF0000"/>
                </a:solidFill>
              </a:rPr>
              <a:t>General schema to handle a VM/service/job instantiation request</a:t>
            </a:r>
          </a:p>
        </p:txBody>
      </p:sp>
    </p:spTree>
    <p:extLst>
      <p:ext uri="{BB962C8B-B14F-4D97-AF65-F5344CB8AC3E}">
        <p14:creationId xmlns:p14="http://schemas.microsoft.com/office/powerpoint/2010/main" val="14367699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smtClean="0"/>
              <a:t>What checks</a:t>
            </a:r>
            <a:endParaRPr lang="en-US" dirty="0"/>
          </a:p>
        </p:txBody>
      </p:sp>
      <p:sp>
        <p:nvSpPr>
          <p:cNvPr id="4" name="Date Placeholder 3"/>
          <p:cNvSpPr>
            <a:spLocks noGrp="1"/>
          </p:cNvSpPr>
          <p:nvPr>
            <p:ph type="dt" sz="half" idx="10"/>
          </p:nvPr>
        </p:nvSpPr>
        <p:spPr/>
        <p:txBody>
          <a:bodyPr/>
          <a:lstStyle/>
          <a:p>
            <a:fld id="{C2C0F57A-7DA1-41CF-958A-63428D422E37}"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50</a:t>
            </a:fld>
            <a:endParaRPr lang="de-DE" dirty="0"/>
          </a:p>
        </p:txBody>
      </p:sp>
      <p:sp>
        <p:nvSpPr>
          <p:cNvPr id="9" name="TextBox 8"/>
          <p:cNvSpPr txBox="1"/>
          <p:nvPr/>
        </p:nvSpPr>
        <p:spPr>
          <a:xfrm>
            <a:off x="313507" y="899814"/>
            <a:ext cx="5688632" cy="1815882"/>
          </a:xfrm>
          <a:prstGeom prst="rect">
            <a:avLst/>
          </a:prstGeom>
          <a:solidFill>
            <a:schemeClr val="accent1"/>
          </a:solidFill>
        </p:spPr>
        <p:txBody>
          <a:bodyPr wrap="square" rtlCol="0">
            <a:spAutoFit/>
          </a:bodyPr>
          <a:lstStyle/>
          <a:p>
            <a:r>
              <a:rPr lang="en-US" sz="800" dirty="0" smtClean="0">
                <a:solidFill>
                  <a:schemeClr val="bg1"/>
                </a:solidFill>
                <a:latin typeface="Courier New" pitchFamily="49" charset="0"/>
                <a:cs typeface="Courier New" pitchFamily="49" charset="0"/>
              </a:rPr>
              <a:t># </a:t>
            </a:r>
            <a:r>
              <a:rPr lang="en-US" sz="800" dirty="0" err="1" smtClean="0">
                <a:solidFill>
                  <a:schemeClr val="bg1"/>
                </a:solidFill>
                <a:latin typeface="Courier New" pitchFamily="49" charset="0"/>
                <a:cs typeface="Courier New" pitchFamily="49" charset="0"/>
              </a:rPr>
              <a:t>pbsnodes</a:t>
            </a:r>
            <a:r>
              <a:rPr lang="en-US" sz="800" dirty="0" smtClean="0">
                <a:solidFill>
                  <a:schemeClr val="bg1"/>
                </a:solidFill>
                <a:latin typeface="Courier New" pitchFamily="49" charset="0"/>
                <a:cs typeface="Courier New" pitchFamily="49" charset="0"/>
              </a:rPr>
              <a:t> –a</a:t>
            </a:r>
          </a:p>
          <a:p>
            <a:r>
              <a:rPr lang="en-US" sz="800" dirty="0" smtClean="0">
                <a:solidFill>
                  <a:schemeClr val="bg1"/>
                </a:solidFill>
                <a:latin typeface="Courier New" pitchFamily="49" charset="0"/>
                <a:cs typeface="Courier New" pitchFamily="49" charset="0"/>
              </a:rPr>
              <a:t>…</a:t>
            </a:r>
          </a:p>
          <a:p>
            <a:r>
              <a:rPr lang="en-US" sz="800" dirty="0">
                <a:solidFill>
                  <a:schemeClr val="bg1"/>
                </a:solidFill>
                <a:latin typeface="Courier New" pitchFamily="49" charset="0"/>
                <a:cs typeface="Courier New" pitchFamily="49" charset="0"/>
              </a:rPr>
              <a:t>test-wnodes04.cnaf.infn.it</a:t>
            </a:r>
          </a:p>
          <a:p>
            <a:r>
              <a:rPr lang="en-US" sz="800" dirty="0">
                <a:solidFill>
                  <a:schemeClr val="bg1"/>
                </a:solidFill>
                <a:latin typeface="Courier New" pitchFamily="49" charset="0"/>
                <a:cs typeface="Courier New" pitchFamily="49" charset="0"/>
              </a:rPr>
              <a:t>     state = free</a:t>
            </a:r>
          </a:p>
          <a:p>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np</a:t>
            </a:r>
            <a:r>
              <a:rPr lang="en-US" sz="800" dirty="0">
                <a:solidFill>
                  <a:schemeClr val="bg1"/>
                </a:solidFill>
                <a:latin typeface="Courier New" pitchFamily="49" charset="0"/>
                <a:cs typeface="Courier New" pitchFamily="49" charset="0"/>
              </a:rPr>
              <a:t> = 4</a:t>
            </a:r>
          </a:p>
          <a:p>
            <a:r>
              <a:rPr lang="en-US" sz="800" dirty="0">
                <a:solidFill>
                  <a:schemeClr val="bg1"/>
                </a:solidFill>
                <a:latin typeface="Courier New" pitchFamily="49" charset="0"/>
                <a:cs typeface="Courier New" pitchFamily="49" charset="0"/>
              </a:rPr>
              <a:t>     properties = wnodessl5,bait</a:t>
            </a:r>
          </a:p>
          <a:p>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ntype</a:t>
            </a:r>
            <a:r>
              <a:rPr lang="en-US" sz="800" dirty="0">
                <a:solidFill>
                  <a:schemeClr val="bg1"/>
                </a:solidFill>
                <a:latin typeface="Courier New" pitchFamily="49" charset="0"/>
                <a:cs typeface="Courier New" pitchFamily="49" charset="0"/>
              </a:rPr>
              <a:t> = cluster</a:t>
            </a:r>
          </a:p>
          <a:p>
            <a:r>
              <a:rPr lang="en-US" sz="800" dirty="0">
                <a:solidFill>
                  <a:schemeClr val="bg1"/>
                </a:solidFill>
                <a:latin typeface="Courier New" pitchFamily="49" charset="0"/>
                <a:cs typeface="Courier New" pitchFamily="49" charset="0"/>
              </a:rPr>
              <a:t>     status = </a:t>
            </a:r>
            <a:r>
              <a:rPr lang="en-US" sz="800" dirty="0" err="1">
                <a:solidFill>
                  <a:schemeClr val="bg1"/>
                </a:solidFill>
                <a:latin typeface="Courier New" pitchFamily="49" charset="0"/>
                <a:cs typeface="Courier New" pitchFamily="49" charset="0"/>
              </a:rPr>
              <a:t>rectime</a:t>
            </a:r>
            <a:r>
              <a:rPr lang="en-US" sz="800" dirty="0">
                <a:solidFill>
                  <a:schemeClr val="bg1"/>
                </a:solidFill>
                <a:latin typeface="Courier New" pitchFamily="49" charset="0"/>
                <a:cs typeface="Courier New" pitchFamily="49" charset="0"/>
              </a:rPr>
              <a:t>=1347917198,varattr=,jobs=,state=</a:t>
            </a:r>
            <a:r>
              <a:rPr lang="en-US" sz="800" dirty="0" err="1">
                <a:solidFill>
                  <a:schemeClr val="bg1"/>
                </a:solidFill>
                <a:latin typeface="Courier New" pitchFamily="49" charset="0"/>
                <a:cs typeface="Courier New" pitchFamily="49" charset="0"/>
              </a:rPr>
              <a:t>free,netload</a:t>
            </a:r>
            <a:r>
              <a:rPr lang="en-US" sz="800" dirty="0">
                <a:solidFill>
                  <a:schemeClr val="bg1"/>
                </a:solidFill>
                <a:latin typeface="Courier New" pitchFamily="49" charset="0"/>
                <a:cs typeface="Courier New" pitchFamily="49" charset="0"/>
              </a:rPr>
              <a:t>=408715386292,gres=,</a:t>
            </a:r>
            <a:r>
              <a:rPr lang="en-US" sz="800" dirty="0" err="1">
                <a:solidFill>
                  <a:schemeClr val="bg1"/>
                </a:solidFill>
                <a:latin typeface="Courier New" pitchFamily="49" charset="0"/>
                <a:cs typeface="Courier New" pitchFamily="49" charset="0"/>
              </a:rPr>
              <a:t>loadave</a:t>
            </a:r>
            <a:r>
              <a:rPr lang="en-US" sz="800" dirty="0">
                <a:solidFill>
                  <a:schemeClr val="bg1"/>
                </a:solidFill>
                <a:latin typeface="Courier New" pitchFamily="49" charset="0"/>
                <a:cs typeface="Courier New" pitchFamily="49" charset="0"/>
              </a:rPr>
              <a:t>=0.00,ncpus=8,physmem=16438236kb,availmem=33419728kb,totmem=34919380kb,idletime=196,nusers=2,nsessions=4,sessions=3441 25402 28872 29378,uname=Linux test-wnodes04.cnaf.infn.it 2.6.18-308.8.2.el5 #1 SMP Tue Jun 12 11:25:25 EDT 2012 x86_64,opsys=</a:t>
            </a:r>
            <a:r>
              <a:rPr lang="en-US" sz="800" dirty="0" err="1">
                <a:solidFill>
                  <a:schemeClr val="bg1"/>
                </a:solidFill>
                <a:latin typeface="Courier New" pitchFamily="49" charset="0"/>
                <a:cs typeface="Courier New" pitchFamily="49" charset="0"/>
              </a:rPr>
              <a:t>linux</a:t>
            </a:r>
            <a:endParaRPr lang="en-US" sz="800" dirty="0">
              <a:solidFill>
                <a:schemeClr val="bg1"/>
              </a:solidFill>
              <a:latin typeface="Courier New" pitchFamily="49" charset="0"/>
              <a:cs typeface="Courier New" pitchFamily="49" charset="0"/>
            </a:endParaRPr>
          </a:p>
          <a:p>
            <a:r>
              <a:rPr lang="en-US" sz="800" dirty="0">
                <a:solidFill>
                  <a:schemeClr val="bg1"/>
                </a:solidFill>
                <a:latin typeface="Courier New" pitchFamily="49" charset="0"/>
                <a:cs typeface="Courier New" pitchFamily="49" charset="0"/>
              </a:rPr>
              <a:t>     </a:t>
            </a:r>
            <a:r>
              <a:rPr lang="en-US" sz="800" dirty="0" err="1">
                <a:solidFill>
                  <a:schemeClr val="bg1"/>
                </a:solidFill>
                <a:latin typeface="Courier New" pitchFamily="49" charset="0"/>
                <a:cs typeface="Courier New" pitchFamily="49" charset="0"/>
              </a:rPr>
              <a:t>gpus</a:t>
            </a:r>
            <a:r>
              <a:rPr lang="en-US" sz="800" dirty="0">
                <a:solidFill>
                  <a:schemeClr val="bg1"/>
                </a:solidFill>
                <a:latin typeface="Courier New" pitchFamily="49" charset="0"/>
                <a:cs typeface="Courier New" pitchFamily="49" charset="0"/>
              </a:rPr>
              <a:t> = </a:t>
            </a:r>
            <a:r>
              <a:rPr lang="en-US" sz="800" dirty="0" smtClean="0">
                <a:solidFill>
                  <a:schemeClr val="bg1"/>
                </a:solidFill>
                <a:latin typeface="Courier New" pitchFamily="49" charset="0"/>
                <a:cs typeface="Courier New" pitchFamily="49" charset="0"/>
              </a:rPr>
              <a:t>0</a:t>
            </a:r>
          </a:p>
          <a:p>
            <a:r>
              <a:rPr lang="it-IT" sz="800" dirty="0" smtClean="0">
                <a:solidFill>
                  <a:schemeClr val="bg1"/>
                </a:solidFill>
                <a:latin typeface="Courier New" pitchFamily="49" charset="0"/>
                <a:cs typeface="Courier New" pitchFamily="49" charset="0"/>
              </a:rPr>
              <a:t>...</a:t>
            </a:r>
            <a:endParaRPr lang="en-US" sz="800" dirty="0" smtClean="0">
              <a:solidFill>
                <a:schemeClr val="bg1"/>
              </a:solidFill>
              <a:latin typeface="Courier New" pitchFamily="49" charset="0"/>
              <a:cs typeface="Courier New" pitchFamily="49" charset="0"/>
            </a:endParaRPr>
          </a:p>
        </p:txBody>
      </p:sp>
      <p:sp>
        <p:nvSpPr>
          <p:cNvPr id="10" name="Content Placeholder 1"/>
          <p:cNvSpPr txBox="1">
            <a:spLocks/>
          </p:cNvSpPr>
          <p:nvPr/>
        </p:nvSpPr>
        <p:spPr>
          <a:xfrm>
            <a:off x="241499" y="539775"/>
            <a:ext cx="5688632" cy="360040"/>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dirty="0" smtClean="0"/>
              <a:t>PBS nodes</a:t>
            </a:r>
          </a:p>
        </p:txBody>
      </p:sp>
    </p:spTree>
    <p:extLst>
      <p:ext uri="{BB962C8B-B14F-4D97-AF65-F5344CB8AC3E}">
        <p14:creationId xmlns:p14="http://schemas.microsoft.com/office/powerpoint/2010/main" val="28854232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Job Submission Examples</a:t>
            </a:r>
            <a:endParaRPr lang="en-US" dirty="0"/>
          </a:p>
        </p:txBody>
      </p:sp>
      <p:sp>
        <p:nvSpPr>
          <p:cNvPr id="4" name="Date Placeholder 3"/>
          <p:cNvSpPr>
            <a:spLocks noGrp="1"/>
          </p:cNvSpPr>
          <p:nvPr>
            <p:ph type="dt" sz="half" idx="10"/>
          </p:nvPr>
        </p:nvSpPr>
        <p:spPr/>
        <p:txBody>
          <a:bodyPr/>
          <a:lstStyle/>
          <a:p>
            <a:fld id="{BAC03FA9-B4E3-4D4D-8670-5DA9AB03B87C}"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51</a:t>
            </a:fld>
            <a:endParaRPr lang="de-DE" dirty="0"/>
          </a:p>
        </p:txBody>
      </p:sp>
    </p:spTree>
    <p:extLst>
      <p:ext uri="{BB962C8B-B14F-4D97-AF65-F5344CB8AC3E}">
        <p14:creationId xmlns:p14="http://schemas.microsoft.com/office/powerpoint/2010/main" val="18148027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dirty="0" smtClean="0"/>
              <a:t>By using </a:t>
            </a:r>
          </a:p>
          <a:p>
            <a:pPr marL="226520" lvl="1" indent="0">
              <a:buNone/>
            </a:pPr>
            <a:r>
              <a:rPr lang="it-IT" sz="1800" dirty="0" smtClean="0">
                <a:latin typeface="Courier New" pitchFamily="49" charset="0"/>
                <a:cs typeface="Courier New" pitchFamily="49" charset="0"/>
              </a:rPr>
              <a:t>qsub </a:t>
            </a:r>
            <a:r>
              <a:rPr lang="it-IT" sz="1800" dirty="0">
                <a:latin typeface="Courier New" pitchFamily="49" charset="0"/>
                <a:cs typeface="Courier New" pitchFamily="49" charset="0"/>
              </a:rPr>
              <a:t>-q wnodessl5 test.sh</a:t>
            </a:r>
            <a:endParaRPr lang="it-IT" dirty="0">
              <a:latin typeface="Courier New" pitchFamily="49" charset="0"/>
              <a:cs typeface="Courier New" pitchFamily="49" charset="0"/>
            </a:endParaRPr>
          </a:p>
          <a:p>
            <a:pPr lvl="1"/>
            <a:r>
              <a:rPr lang="it-IT" dirty="0" smtClean="0"/>
              <a:t>submit a BATCH_REAL job</a:t>
            </a:r>
          </a:p>
          <a:p>
            <a:pPr lvl="1"/>
            <a:r>
              <a:rPr lang="it-IT" dirty="0" smtClean="0"/>
              <a:t>submit a BATCH job for </a:t>
            </a:r>
            <a:r>
              <a:rPr lang="it-IT" sz="1800" dirty="0" smtClean="0">
                <a:latin typeface="Courier New" pitchFamily="49" charset="0"/>
                <a:cs typeface="Courier New" pitchFamily="49" charset="0"/>
              </a:rPr>
              <a:t>ronchieri</a:t>
            </a:r>
            <a:r>
              <a:rPr lang="it-IT" dirty="0" smtClean="0"/>
              <a:t> user on the customized VM </a:t>
            </a:r>
          </a:p>
          <a:p>
            <a:pPr marL="0" indent="0">
              <a:buNone/>
            </a:pPr>
            <a:endParaRPr lang="it-IT" dirty="0" smtClean="0"/>
          </a:p>
        </p:txBody>
      </p:sp>
      <p:sp>
        <p:nvSpPr>
          <p:cNvPr id="3" name="Title 2"/>
          <p:cNvSpPr>
            <a:spLocks noGrp="1"/>
          </p:cNvSpPr>
          <p:nvPr>
            <p:ph type="title"/>
          </p:nvPr>
        </p:nvSpPr>
        <p:spPr/>
        <p:txBody>
          <a:bodyPr/>
          <a:lstStyle/>
          <a:p>
            <a:r>
              <a:rPr lang="it-IT" dirty="0" smtClean="0"/>
              <a:t>Example</a:t>
            </a:r>
            <a:endParaRPr lang="en-US" dirty="0"/>
          </a:p>
        </p:txBody>
      </p:sp>
      <p:sp>
        <p:nvSpPr>
          <p:cNvPr id="4" name="Date Placeholder 3"/>
          <p:cNvSpPr>
            <a:spLocks noGrp="1"/>
          </p:cNvSpPr>
          <p:nvPr>
            <p:ph type="dt" sz="half" idx="10"/>
          </p:nvPr>
        </p:nvSpPr>
        <p:spPr/>
        <p:txBody>
          <a:bodyPr/>
          <a:lstStyle/>
          <a:p>
            <a:fld id="{C6AAB54C-F0AE-4BC3-ACB1-3FF68202198E}"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52</a:t>
            </a:fld>
            <a:endParaRPr lang="de-DE" dirty="0"/>
          </a:p>
        </p:txBody>
      </p:sp>
    </p:spTree>
    <p:extLst>
      <p:ext uri="{BB962C8B-B14F-4D97-AF65-F5344CB8AC3E}">
        <p14:creationId xmlns:p14="http://schemas.microsoft.com/office/powerpoint/2010/main" val="30954773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Best Practice</a:t>
            </a:r>
            <a:endParaRPr lang="en-US" dirty="0"/>
          </a:p>
        </p:txBody>
      </p:sp>
      <p:sp>
        <p:nvSpPr>
          <p:cNvPr id="4" name="Date Placeholder 3"/>
          <p:cNvSpPr>
            <a:spLocks noGrp="1"/>
          </p:cNvSpPr>
          <p:nvPr>
            <p:ph type="dt" sz="half" idx="10"/>
          </p:nvPr>
        </p:nvSpPr>
        <p:spPr/>
        <p:txBody>
          <a:bodyPr/>
          <a:lstStyle/>
          <a:p>
            <a:fld id="{50F56B51-00A0-427E-948C-9E6612DA03E6}"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53</a:t>
            </a:fld>
            <a:endParaRPr lang="de-DE" dirty="0"/>
          </a:p>
        </p:txBody>
      </p:sp>
    </p:spTree>
    <p:extLst>
      <p:ext uri="{BB962C8B-B14F-4D97-AF65-F5344CB8AC3E}">
        <p14:creationId xmlns:p14="http://schemas.microsoft.com/office/powerpoint/2010/main" val="21090676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2000" dirty="0" smtClean="0"/>
              <a:t>Stop the </a:t>
            </a:r>
            <a:r>
              <a:rPr lang="it-IT" sz="1800" dirty="0" smtClean="0">
                <a:latin typeface="Courier New" pitchFamily="49" charset="0"/>
                <a:cs typeface="Courier New" pitchFamily="49" charset="0"/>
              </a:rPr>
              <a:t>wnodes_bait</a:t>
            </a:r>
            <a:r>
              <a:rPr lang="it-IT" sz="2000" dirty="0" smtClean="0"/>
              <a:t> service by using the </a:t>
            </a:r>
            <a:r>
              <a:rPr lang="it-IT" sz="1800" dirty="0" smtClean="0">
                <a:latin typeface="Courier New" pitchFamily="49" charset="0"/>
                <a:cs typeface="Courier New" pitchFamily="49" charset="0"/>
              </a:rPr>
              <a:t>wnodes_hypervisor</a:t>
            </a:r>
            <a:r>
              <a:rPr lang="it-IT" sz="2000" dirty="0" smtClean="0"/>
              <a:t> service script</a:t>
            </a:r>
          </a:p>
          <a:p>
            <a:pPr lvl="1"/>
            <a:r>
              <a:rPr lang="it-IT" sz="1800" dirty="0" smtClean="0"/>
              <a:t>Do it when all jobs have been processed or</a:t>
            </a:r>
          </a:p>
          <a:p>
            <a:pPr lvl="1"/>
            <a:r>
              <a:rPr lang="it-IT" sz="1800" dirty="0" smtClean="0"/>
              <a:t>After having delete jobs</a:t>
            </a:r>
          </a:p>
          <a:p>
            <a:r>
              <a:rPr lang="it-IT" sz="2000" dirty="0" smtClean="0"/>
              <a:t>Verify the </a:t>
            </a:r>
            <a:r>
              <a:rPr lang="it-IT" sz="1800" dirty="0" smtClean="0">
                <a:latin typeface="Courier New" pitchFamily="49" charset="0"/>
                <a:cs typeface="Courier New" pitchFamily="49" charset="0"/>
              </a:rPr>
              <a:t>prologue</a:t>
            </a:r>
            <a:r>
              <a:rPr lang="it-IT" sz="2000" dirty="0" smtClean="0"/>
              <a:t> script before submitting jobs</a:t>
            </a:r>
          </a:p>
          <a:p>
            <a:r>
              <a:rPr lang="it-IT" sz="2000" dirty="0" smtClean="0"/>
              <a:t>Use the </a:t>
            </a:r>
            <a:r>
              <a:rPr lang="it-IT" sz="1800" dirty="0" smtClean="0">
                <a:latin typeface="Courier New" pitchFamily="49" charset="0"/>
                <a:cs typeface="Courier New" pitchFamily="49" charset="0"/>
              </a:rPr>
              <a:t>wnodes_manager</a:t>
            </a:r>
            <a:r>
              <a:rPr lang="it-IT" sz="2000" dirty="0" smtClean="0"/>
              <a:t> CLI to administrative operations, e.g.,</a:t>
            </a:r>
          </a:p>
          <a:p>
            <a:pPr lvl="1"/>
            <a:r>
              <a:rPr lang="it-IT" sz="1800" dirty="0" smtClean="0"/>
              <a:t>destroy VM instantiated by the </a:t>
            </a:r>
            <a:r>
              <a:rPr lang="it-IT" sz="1400" dirty="0" smtClean="0">
                <a:latin typeface="Courier New" pitchFamily="49" charset="0"/>
                <a:cs typeface="Courier New" pitchFamily="49" charset="0"/>
              </a:rPr>
              <a:t>wnodes_hypervisor</a:t>
            </a:r>
            <a:r>
              <a:rPr lang="it-IT" sz="1800" dirty="0" smtClean="0"/>
              <a:t> service</a:t>
            </a:r>
          </a:p>
          <a:p>
            <a:endParaRPr lang="it-IT" dirty="0" smtClean="0"/>
          </a:p>
        </p:txBody>
      </p:sp>
      <p:sp>
        <p:nvSpPr>
          <p:cNvPr id="3" name="Title 2"/>
          <p:cNvSpPr>
            <a:spLocks noGrp="1"/>
          </p:cNvSpPr>
          <p:nvPr>
            <p:ph type="title"/>
          </p:nvPr>
        </p:nvSpPr>
        <p:spPr/>
        <p:txBody>
          <a:bodyPr/>
          <a:lstStyle/>
          <a:p>
            <a:r>
              <a:rPr lang="it-IT" dirty="0" smtClean="0"/>
              <a:t>Best Practice</a:t>
            </a:r>
            <a:endParaRPr lang="en-US" dirty="0"/>
          </a:p>
        </p:txBody>
      </p:sp>
      <p:sp>
        <p:nvSpPr>
          <p:cNvPr id="4" name="Date Placeholder 3"/>
          <p:cNvSpPr>
            <a:spLocks noGrp="1"/>
          </p:cNvSpPr>
          <p:nvPr>
            <p:ph type="dt" sz="half" idx="10"/>
          </p:nvPr>
        </p:nvSpPr>
        <p:spPr/>
        <p:txBody>
          <a:bodyPr/>
          <a:lstStyle/>
          <a:p>
            <a:fld id="{9342DAB0-AFF6-4163-97E1-B0E907523DD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54</a:t>
            </a:fld>
            <a:endParaRPr lang="de-DE" dirty="0"/>
          </a:p>
        </p:txBody>
      </p:sp>
    </p:spTree>
    <p:extLst>
      <p:ext uri="{BB962C8B-B14F-4D97-AF65-F5344CB8AC3E}">
        <p14:creationId xmlns:p14="http://schemas.microsoft.com/office/powerpoint/2010/main" val="45114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Acknowledgement</a:t>
            </a:r>
            <a:endParaRPr lang="en-US" dirty="0"/>
          </a:p>
        </p:txBody>
      </p:sp>
      <p:sp>
        <p:nvSpPr>
          <p:cNvPr id="4" name="Date Placeholder 3"/>
          <p:cNvSpPr>
            <a:spLocks noGrp="1"/>
          </p:cNvSpPr>
          <p:nvPr>
            <p:ph type="dt" sz="half" idx="10"/>
          </p:nvPr>
        </p:nvSpPr>
        <p:spPr/>
        <p:txBody>
          <a:bodyPr/>
          <a:lstStyle/>
          <a:p>
            <a:fld id="{C0AF2967-B30B-409D-8BD2-9DA4E9D0A113}"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55</a:t>
            </a:fld>
            <a:endParaRPr lang="de-DE" dirty="0"/>
          </a:p>
        </p:txBody>
      </p:sp>
    </p:spTree>
    <p:extLst>
      <p:ext uri="{BB962C8B-B14F-4D97-AF65-F5344CB8AC3E}">
        <p14:creationId xmlns:p14="http://schemas.microsoft.com/office/powerpoint/2010/main" val="3878086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t-IT" sz="1800" dirty="0" smtClean="0"/>
              <a:t>WNoDeS Team</a:t>
            </a:r>
          </a:p>
          <a:p>
            <a:pPr lvl="1"/>
            <a:r>
              <a:rPr lang="it-IT" sz="1600" dirty="0" smtClean="0"/>
              <a:t>In particular</a:t>
            </a:r>
          </a:p>
          <a:p>
            <a:pPr lvl="2"/>
            <a:r>
              <a:rPr lang="it-IT" sz="1400" dirty="0" smtClean="0"/>
              <a:t>Alessandro Italiano</a:t>
            </a:r>
          </a:p>
          <a:p>
            <a:pPr lvl="2"/>
            <a:r>
              <a:rPr lang="it-IT" sz="1400" dirty="0" smtClean="0"/>
              <a:t>Giacinto Donvito</a:t>
            </a:r>
          </a:p>
          <a:p>
            <a:pPr lvl="2"/>
            <a:r>
              <a:rPr lang="it-IT" sz="1400" dirty="0" smtClean="0"/>
              <a:t>Gianni Dalla Torre</a:t>
            </a:r>
          </a:p>
          <a:p>
            <a:pPr lvl="1"/>
            <a:r>
              <a:rPr lang="it-IT" sz="1600" dirty="0" smtClean="0"/>
              <a:t>Daniele Andreotti</a:t>
            </a:r>
          </a:p>
          <a:p>
            <a:pPr lvl="1"/>
            <a:r>
              <a:rPr lang="it-IT" sz="1600" dirty="0" smtClean="0"/>
              <a:t>Davide Salomoni</a:t>
            </a:r>
          </a:p>
          <a:p>
            <a:r>
              <a:rPr lang="it-IT" sz="1800" dirty="0" smtClean="0"/>
              <a:t>IGI Operations Team </a:t>
            </a:r>
          </a:p>
          <a:p>
            <a:pPr lvl="1"/>
            <a:r>
              <a:rPr lang="it-IT" sz="1600" dirty="0" smtClean="0"/>
              <a:t>In particular</a:t>
            </a:r>
          </a:p>
          <a:p>
            <a:pPr lvl="2"/>
            <a:r>
              <a:rPr lang="it-IT" sz="1400" dirty="0" smtClean="0"/>
              <a:t>Paolo Veronesi</a:t>
            </a:r>
          </a:p>
          <a:p>
            <a:pPr lvl="2"/>
            <a:r>
              <a:rPr lang="it-IT" sz="1400" dirty="0" smtClean="0"/>
              <a:t>Giuseppe Misurelli</a:t>
            </a:r>
          </a:p>
          <a:p>
            <a:pPr lvl="2"/>
            <a:r>
              <a:rPr lang="it-IT" sz="1400" dirty="0" smtClean="0"/>
              <a:t>Andrea Cristofori</a:t>
            </a:r>
          </a:p>
        </p:txBody>
      </p:sp>
      <p:sp>
        <p:nvSpPr>
          <p:cNvPr id="3" name="Title 2"/>
          <p:cNvSpPr>
            <a:spLocks noGrp="1"/>
          </p:cNvSpPr>
          <p:nvPr>
            <p:ph type="title"/>
          </p:nvPr>
        </p:nvSpPr>
        <p:spPr/>
        <p:txBody>
          <a:bodyPr/>
          <a:lstStyle/>
          <a:p>
            <a:r>
              <a:rPr lang="it-IT" dirty="0" smtClean="0"/>
              <a:t>Acknowledgement</a:t>
            </a:r>
            <a:endParaRPr lang="en-US" dirty="0"/>
          </a:p>
        </p:txBody>
      </p:sp>
      <p:sp>
        <p:nvSpPr>
          <p:cNvPr id="4" name="Date Placeholder 3"/>
          <p:cNvSpPr>
            <a:spLocks noGrp="1"/>
          </p:cNvSpPr>
          <p:nvPr>
            <p:ph type="dt" sz="half" idx="10"/>
          </p:nvPr>
        </p:nvSpPr>
        <p:spPr/>
        <p:txBody>
          <a:bodyPr/>
          <a:lstStyle/>
          <a:p>
            <a:fld id="{400E6933-C582-471F-806C-5F0053E51C76}"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56</a:t>
            </a:fld>
            <a:endParaRPr lang="de-DE" dirty="0"/>
          </a:p>
        </p:txBody>
      </p:sp>
    </p:spTree>
    <p:extLst>
      <p:ext uri="{BB962C8B-B14F-4D97-AF65-F5344CB8AC3E}">
        <p14:creationId xmlns:p14="http://schemas.microsoft.com/office/powerpoint/2010/main" val="1281159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References</a:t>
            </a:r>
            <a:endParaRPr lang="en-US" dirty="0"/>
          </a:p>
        </p:txBody>
      </p:sp>
      <p:sp>
        <p:nvSpPr>
          <p:cNvPr id="4" name="Date Placeholder 3"/>
          <p:cNvSpPr>
            <a:spLocks noGrp="1"/>
          </p:cNvSpPr>
          <p:nvPr>
            <p:ph type="dt" sz="half" idx="10"/>
          </p:nvPr>
        </p:nvSpPr>
        <p:spPr/>
        <p:txBody>
          <a:bodyPr/>
          <a:lstStyle/>
          <a:p>
            <a:fld id="{2A006FC2-E6C9-4431-8B0A-7FBCA3BA798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57</a:t>
            </a:fld>
            <a:endParaRPr lang="de-DE" dirty="0"/>
          </a:p>
        </p:txBody>
      </p:sp>
    </p:spTree>
    <p:extLst>
      <p:ext uri="{BB962C8B-B14F-4D97-AF65-F5344CB8AC3E}">
        <p14:creationId xmlns:p14="http://schemas.microsoft.com/office/powerpoint/2010/main" val="2910043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it-IT" dirty="0" smtClean="0"/>
              <a:t>[1] WNoDeS System Guide, </a:t>
            </a:r>
            <a:r>
              <a:rPr lang="it-IT" dirty="0" smtClean="0">
                <a:hlinkClick r:id="rId2"/>
              </a:rPr>
              <a:t>http</a:t>
            </a:r>
            <a:r>
              <a:rPr lang="it-IT" dirty="0">
                <a:hlinkClick r:id="rId2"/>
              </a:rPr>
              <a:t>://</a:t>
            </a:r>
            <a:r>
              <a:rPr lang="it-IT" dirty="0" smtClean="0">
                <a:hlinkClick r:id="rId2"/>
              </a:rPr>
              <a:t>web.infn.it/wnodes/images/stories/doc/wnodes-sysadminguide_v_1_0_0_3.pdf</a:t>
            </a:r>
            <a:endParaRPr lang="it-IT" dirty="0" smtClean="0"/>
          </a:p>
          <a:p>
            <a:pPr marL="0" indent="0">
              <a:buNone/>
            </a:pPr>
            <a:r>
              <a:rPr lang="it-IT" dirty="0" smtClean="0"/>
              <a:t>[2] WNoDeS </a:t>
            </a:r>
            <a:r>
              <a:rPr lang="it-IT" dirty="0"/>
              <a:t>home page, </a:t>
            </a:r>
            <a:r>
              <a:rPr lang="it-IT" dirty="0">
                <a:hlinkClick r:id="rId3"/>
              </a:rPr>
              <a:t>http://web.infn.it/wnodes</a:t>
            </a:r>
            <a:r>
              <a:rPr lang="it-IT" dirty="0" smtClean="0">
                <a:hlinkClick r:id="rId3"/>
              </a:rPr>
              <a:t>/</a:t>
            </a:r>
            <a:endParaRPr lang="it-IT" dirty="0" smtClean="0"/>
          </a:p>
          <a:p>
            <a:endParaRPr lang="it-IT" dirty="0" smtClean="0"/>
          </a:p>
        </p:txBody>
      </p:sp>
      <p:sp>
        <p:nvSpPr>
          <p:cNvPr id="3" name="Title 2"/>
          <p:cNvSpPr>
            <a:spLocks noGrp="1"/>
          </p:cNvSpPr>
          <p:nvPr>
            <p:ph type="title"/>
          </p:nvPr>
        </p:nvSpPr>
        <p:spPr/>
        <p:txBody>
          <a:bodyPr/>
          <a:lstStyle/>
          <a:p>
            <a:r>
              <a:rPr lang="it-IT" dirty="0" smtClean="0"/>
              <a:t>References</a:t>
            </a:r>
            <a:endParaRPr lang="en-US" dirty="0"/>
          </a:p>
        </p:txBody>
      </p:sp>
      <p:sp>
        <p:nvSpPr>
          <p:cNvPr id="4" name="Date Placeholder 3"/>
          <p:cNvSpPr>
            <a:spLocks noGrp="1"/>
          </p:cNvSpPr>
          <p:nvPr>
            <p:ph type="dt" sz="half" idx="10"/>
          </p:nvPr>
        </p:nvSpPr>
        <p:spPr/>
        <p:txBody>
          <a:bodyPr/>
          <a:lstStyle/>
          <a:p>
            <a:fld id="{6600EFD6-B180-40AD-930A-69D5C7D954B8}"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58</a:t>
            </a:fld>
            <a:endParaRPr lang="de-DE" dirty="0"/>
          </a:p>
        </p:txBody>
      </p:sp>
    </p:spTree>
    <p:extLst>
      <p:ext uri="{BB962C8B-B14F-4D97-AF65-F5344CB8AC3E}">
        <p14:creationId xmlns:p14="http://schemas.microsoft.com/office/powerpoint/2010/main" val="1019194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500" y="3708127"/>
            <a:ext cx="5688632" cy="548262"/>
          </a:xfrm>
        </p:spPr>
        <p:txBody>
          <a:bodyPr/>
          <a:lstStyle/>
          <a:p>
            <a:r>
              <a:rPr lang="it-IT" dirty="0" smtClean="0"/>
              <a:t>Upcoming Features</a:t>
            </a:r>
            <a:endParaRPr lang="en-US" dirty="0"/>
          </a:p>
        </p:txBody>
      </p:sp>
      <p:sp>
        <p:nvSpPr>
          <p:cNvPr id="4" name="Date Placeholder 3"/>
          <p:cNvSpPr>
            <a:spLocks noGrp="1"/>
          </p:cNvSpPr>
          <p:nvPr>
            <p:ph type="dt" sz="half" idx="10"/>
          </p:nvPr>
        </p:nvSpPr>
        <p:spPr/>
        <p:txBody>
          <a:bodyPr/>
          <a:lstStyle/>
          <a:p>
            <a:fld id="{8FD3362D-142F-413A-8EBB-B60CFA2849C1}"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59</a:t>
            </a:fld>
            <a:endParaRPr lang="de-DE" dirty="0"/>
          </a:p>
        </p:txBody>
      </p:sp>
    </p:spTree>
    <p:extLst>
      <p:ext uri="{BB962C8B-B14F-4D97-AF65-F5344CB8AC3E}">
        <p14:creationId xmlns:p14="http://schemas.microsoft.com/office/powerpoint/2010/main" val="1213514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07CDE3BD-80C5-46F0-BA1F-85BC9EF95BE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6</a:t>
            </a:fld>
            <a:endParaRPr lang="de-DE" dirty="0"/>
          </a:p>
        </p:txBody>
      </p:sp>
    </p:spTree>
    <p:extLst>
      <p:ext uri="{BB962C8B-B14F-4D97-AF65-F5344CB8AC3E}">
        <p14:creationId xmlns:p14="http://schemas.microsoft.com/office/powerpoint/2010/main" val="42609803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ea typeface="ＭＳ Ｐゴシック" pitchFamily="1" charset="-128"/>
              </a:rPr>
              <a:t>Some Upcoming Features (1)</a:t>
            </a:r>
          </a:p>
        </p:txBody>
      </p:sp>
      <p:sp>
        <p:nvSpPr>
          <p:cNvPr id="3" name="Content Placeholder 2"/>
          <p:cNvSpPr>
            <a:spLocks noGrp="1"/>
          </p:cNvSpPr>
          <p:nvPr>
            <p:ph idx="1"/>
          </p:nvPr>
        </p:nvSpPr>
        <p:spPr/>
        <p:txBody>
          <a:bodyPr>
            <a:normAutofit fontScale="92500"/>
          </a:bodyPr>
          <a:lstStyle/>
          <a:p>
            <a:pPr>
              <a:buFont typeface="Arial" pitchFamily="1" charset="0"/>
              <a:buChar char="•"/>
              <a:defRPr/>
            </a:pPr>
            <a:r>
              <a:rPr lang="en-US" dirty="0" smtClean="0"/>
              <a:t>Several of the following features have been part of WNoDeS 1 (pre-EMI) for a long time. They will be released as EMI updates in the coming months.</a:t>
            </a:r>
          </a:p>
          <a:p>
            <a:pPr>
              <a:buFont typeface="Arial" pitchFamily="1" charset="0"/>
              <a:buChar char="•"/>
              <a:defRPr/>
            </a:pPr>
            <a:r>
              <a:rPr lang="en-US" b="1" dirty="0" smtClean="0">
                <a:solidFill>
                  <a:srgbClr val="FF0000"/>
                </a:solidFill>
              </a:rPr>
              <a:t>Interactive usage</a:t>
            </a:r>
          </a:p>
          <a:p>
            <a:pPr lvl="1">
              <a:buFont typeface="Arial" pitchFamily="1" charset="0"/>
              <a:buChar char="–"/>
              <a:defRPr/>
            </a:pPr>
            <a:r>
              <a:rPr lang="en-US" dirty="0" smtClean="0"/>
              <a:t>We use this at the INFN Tier-1 to support self-instantiation of VMs by local users. These VMs can be used for e.g. analysis tasks, testing purposes, etc.</a:t>
            </a:r>
          </a:p>
          <a:p>
            <a:pPr lvl="2">
              <a:buFont typeface="Arial" pitchFamily="1" charset="0"/>
              <a:buChar char="•"/>
              <a:defRPr/>
            </a:pPr>
            <a:r>
              <a:rPr lang="en-US" dirty="0" smtClean="0"/>
              <a:t>As with other WNoDeS services, resources can be taken from the general purpose Tier-1 farm (no service partitioning, unless one specifically configures it.)</a:t>
            </a:r>
          </a:p>
          <a:p>
            <a:pPr>
              <a:buFont typeface="Arial" pitchFamily="1" charset="0"/>
              <a:buChar char="•"/>
              <a:defRPr/>
            </a:pPr>
            <a:r>
              <a:rPr lang="en-US" dirty="0" smtClean="0"/>
              <a:t>Cloud computing: </a:t>
            </a:r>
            <a:r>
              <a:rPr lang="en-US" b="1" dirty="0" smtClean="0">
                <a:solidFill>
                  <a:srgbClr val="FF0000"/>
                </a:solidFill>
              </a:rPr>
              <a:t>OCCI compliance</a:t>
            </a:r>
          </a:p>
          <a:p>
            <a:pPr lvl="1">
              <a:buFont typeface="Arial" pitchFamily="1" charset="0"/>
              <a:buChar char="–"/>
              <a:defRPr/>
            </a:pPr>
            <a:r>
              <a:rPr lang="en-US" dirty="0" smtClean="0"/>
              <a:t>Will be compliant to OCCI 1.1 (validated e.g. through doyouspeakocci) and accessible via a CLI. </a:t>
            </a:r>
          </a:p>
          <a:p>
            <a:pPr lvl="1">
              <a:buFont typeface="Arial" pitchFamily="1" charset="0"/>
              <a:buChar char="–"/>
              <a:defRPr/>
            </a:pPr>
            <a:r>
              <a:rPr lang="it-IT" dirty="0" smtClean="0"/>
              <a:t>See Demo at the EGI TF Praga workshop, the 20th of September</a:t>
            </a:r>
            <a:endParaRPr lang="en-US" dirty="0" smtClean="0"/>
          </a:p>
          <a:p>
            <a:pPr>
              <a:buFont typeface="Arial" pitchFamily="1" charset="0"/>
              <a:buChar char="•"/>
              <a:defRPr/>
            </a:pPr>
            <a:r>
              <a:rPr lang="en-US" dirty="0" smtClean="0"/>
              <a:t>Cloud computing: </a:t>
            </a:r>
            <a:r>
              <a:rPr lang="en-US" b="1" dirty="0" smtClean="0">
                <a:solidFill>
                  <a:srgbClr val="FF0000"/>
                </a:solidFill>
              </a:rPr>
              <a:t>Web interface</a:t>
            </a:r>
          </a:p>
        </p:txBody>
      </p:sp>
      <p:sp>
        <p:nvSpPr>
          <p:cNvPr id="4" name="Date Placeholder 3"/>
          <p:cNvSpPr>
            <a:spLocks noGrp="1"/>
          </p:cNvSpPr>
          <p:nvPr>
            <p:ph type="dt" sz="quarter" idx="10"/>
          </p:nvPr>
        </p:nvSpPr>
        <p:spPr/>
        <p:txBody>
          <a:bodyPr/>
          <a:lstStyle/>
          <a:p>
            <a:pPr>
              <a:defRPr/>
            </a:pPr>
            <a:fld id="{3041DB9F-0116-41BE-A980-FCD5017D61DA}" type="datetime1">
              <a:rPr lang="it-IT" smtClean="0"/>
              <a:t>18/09/2012</a:t>
            </a:fld>
            <a:endParaRPr lang="it-IT"/>
          </a:p>
        </p:txBody>
      </p:sp>
      <p:sp>
        <p:nvSpPr>
          <p:cNvPr id="5" name="Footer Placeholder 4"/>
          <p:cNvSpPr>
            <a:spLocks noGrp="1"/>
          </p:cNvSpPr>
          <p:nvPr>
            <p:ph type="ftr" sz="quarter" idx="11"/>
          </p:nvPr>
        </p:nvSpPr>
        <p:spPr/>
        <p:txBody>
          <a:bodyPr/>
          <a:lstStyle>
            <a:lvl1pPr eaLnBrk="0" hangingPunct="0">
              <a:defRPr sz="1600">
                <a:solidFill>
                  <a:schemeClr val="tx1"/>
                </a:solidFill>
                <a:latin typeface="Arial" charset="0"/>
                <a:ea typeface="ＭＳ Ｐゴシック" pitchFamily="1" charset="-128"/>
              </a:defRPr>
            </a:lvl1pPr>
            <a:lvl2pPr marL="25892195" indent="-25580111" eaLnBrk="0" hangingPunct="0">
              <a:defRPr sz="1600">
                <a:solidFill>
                  <a:schemeClr val="tx1"/>
                </a:solidFill>
                <a:latin typeface="Arial" charset="0"/>
                <a:ea typeface="ＭＳ Ｐゴシック" pitchFamily="1" charset="-128"/>
              </a:defRPr>
            </a:lvl2pPr>
            <a:lvl3pPr eaLnBrk="0" hangingPunct="0">
              <a:defRPr sz="1600">
                <a:solidFill>
                  <a:schemeClr val="tx1"/>
                </a:solidFill>
                <a:latin typeface="Arial" charset="0"/>
                <a:ea typeface="ＭＳ Ｐゴシック" pitchFamily="1" charset="-128"/>
              </a:defRPr>
            </a:lvl3pPr>
            <a:lvl4pPr eaLnBrk="0" hangingPunct="0">
              <a:defRPr sz="1600">
                <a:solidFill>
                  <a:schemeClr val="tx1"/>
                </a:solidFill>
                <a:latin typeface="Arial" charset="0"/>
                <a:ea typeface="ＭＳ Ｐゴシック" pitchFamily="1" charset="-128"/>
              </a:defRPr>
            </a:lvl4pPr>
            <a:lvl5pPr eaLnBrk="0" hangingPunct="0">
              <a:defRPr sz="1600">
                <a:solidFill>
                  <a:schemeClr val="tx1"/>
                </a:solidFill>
                <a:latin typeface="Arial" charset="0"/>
                <a:ea typeface="ＭＳ Ｐゴシック" pitchFamily="1" charset="-128"/>
              </a:defRPr>
            </a:lvl5pPr>
            <a:lvl6pPr marL="312085" eaLnBrk="0" fontAlgn="base" hangingPunct="0">
              <a:spcBef>
                <a:spcPct val="0"/>
              </a:spcBef>
              <a:spcAft>
                <a:spcPct val="0"/>
              </a:spcAft>
              <a:defRPr sz="1600">
                <a:solidFill>
                  <a:schemeClr val="tx1"/>
                </a:solidFill>
                <a:latin typeface="Arial" charset="0"/>
                <a:ea typeface="ＭＳ Ｐゴシック" pitchFamily="1" charset="-128"/>
              </a:defRPr>
            </a:lvl6pPr>
            <a:lvl7pPr marL="624169" eaLnBrk="0" fontAlgn="base" hangingPunct="0">
              <a:spcBef>
                <a:spcPct val="0"/>
              </a:spcBef>
              <a:spcAft>
                <a:spcPct val="0"/>
              </a:spcAft>
              <a:defRPr sz="1600">
                <a:solidFill>
                  <a:schemeClr val="tx1"/>
                </a:solidFill>
                <a:latin typeface="Arial" charset="0"/>
                <a:ea typeface="ＭＳ Ｐゴシック" pitchFamily="1" charset="-128"/>
              </a:defRPr>
            </a:lvl7pPr>
            <a:lvl8pPr marL="936254" eaLnBrk="0" fontAlgn="base" hangingPunct="0">
              <a:spcBef>
                <a:spcPct val="0"/>
              </a:spcBef>
              <a:spcAft>
                <a:spcPct val="0"/>
              </a:spcAft>
              <a:defRPr sz="1600">
                <a:solidFill>
                  <a:schemeClr val="tx1"/>
                </a:solidFill>
                <a:latin typeface="Arial" charset="0"/>
                <a:ea typeface="ＭＳ Ｐゴシック" pitchFamily="1" charset="-128"/>
              </a:defRPr>
            </a:lvl8pPr>
            <a:lvl9pPr marL="1248339"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r>
              <a:rPr lang="en-US" sz="800" smtClean="0">
                <a:solidFill>
                  <a:srgbClr val="898989"/>
                </a:solidFill>
                <a:latin typeface="Calibri" pitchFamily="1" charset="0"/>
              </a:rPr>
              <a:t>EGI TF, 17-21 September 2012, Prague</a:t>
            </a:r>
            <a:endParaRPr lang="it-IT" sz="800" dirty="0">
              <a:solidFill>
                <a:srgbClr val="898989"/>
              </a:solidFill>
              <a:latin typeface="Calibri" pitchFamily="1" charset="0"/>
            </a:endParaRPr>
          </a:p>
        </p:txBody>
      </p:sp>
      <p:sp>
        <p:nvSpPr>
          <p:cNvPr id="6" name="Slide Number Placeholder 5"/>
          <p:cNvSpPr>
            <a:spLocks noGrp="1"/>
          </p:cNvSpPr>
          <p:nvPr>
            <p:ph type="sldNum" sz="quarter" idx="12"/>
          </p:nvPr>
        </p:nvSpPr>
        <p:spPr/>
        <p:txBody>
          <a:bodyPr/>
          <a:lstStyle>
            <a:lvl1pPr eaLnBrk="0" hangingPunct="0">
              <a:defRPr sz="1600">
                <a:solidFill>
                  <a:schemeClr val="tx1"/>
                </a:solidFill>
                <a:latin typeface="Arial" charset="0"/>
                <a:ea typeface="ＭＳ Ｐゴシック" pitchFamily="1" charset="-128"/>
              </a:defRPr>
            </a:lvl1pPr>
            <a:lvl2pPr marL="25892195" indent="-25580111" eaLnBrk="0" hangingPunct="0">
              <a:defRPr sz="1600">
                <a:solidFill>
                  <a:schemeClr val="tx1"/>
                </a:solidFill>
                <a:latin typeface="Arial" charset="0"/>
                <a:ea typeface="ＭＳ Ｐゴシック" pitchFamily="1" charset="-128"/>
              </a:defRPr>
            </a:lvl2pPr>
            <a:lvl3pPr eaLnBrk="0" hangingPunct="0">
              <a:defRPr sz="1600">
                <a:solidFill>
                  <a:schemeClr val="tx1"/>
                </a:solidFill>
                <a:latin typeface="Arial" charset="0"/>
                <a:ea typeface="ＭＳ Ｐゴシック" pitchFamily="1" charset="-128"/>
              </a:defRPr>
            </a:lvl3pPr>
            <a:lvl4pPr eaLnBrk="0" hangingPunct="0">
              <a:defRPr sz="1600">
                <a:solidFill>
                  <a:schemeClr val="tx1"/>
                </a:solidFill>
                <a:latin typeface="Arial" charset="0"/>
                <a:ea typeface="ＭＳ Ｐゴシック" pitchFamily="1" charset="-128"/>
              </a:defRPr>
            </a:lvl4pPr>
            <a:lvl5pPr eaLnBrk="0" hangingPunct="0">
              <a:defRPr sz="1600">
                <a:solidFill>
                  <a:schemeClr val="tx1"/>
                </a:solidFill>
                <a:latin typeface="Arial" charset="0"/>
                <a:ea typeface="ＭＳ Ｐゴシック" pitchFamily="1" charset="-128"/>
              </a:defRPr>
            </a:lvl5pPr>
            <a:lvl6pPr marL="312085" eaLnBrk="0" fontAlgn="base" hangingPunct="0">
              <a:spcBef>
                <a:spcPct val="0"/>
              </a:spcBef>
              <a:spcAft>
                <a:spcPct val="0"/>
              </a:spcAft>
              <a:defRPr sz="1600">
                <a:solidFill>
                  <a:schemeClr val="tx1"/>
                </a:solidFill>
                <a:latin typeface="Arial" charset="0"/>
                <a:ea typeface="ＭＳ Ｐゴシック" pitchFamily="1" charset="-128"/>
              </a:defRPr>
            </a:lvl6pPr>
            <a:lvl7pPr marL="624169" eaLnBrk="0" fontAlgn="base" hangingPunct="0">
              <a:spcBef>
                <a:spcPct val="0"/>
              </a:spcBef>
              <a:spcAft>
                <a:spcPct val="0"/>
              </a:spcAft>
              <a:defRPr sz="1600">
                <a:solidFill>
                  <a:schemeClr val="tx1"/>
                </a:solidFill>
                <a:latin typeface="Arial" charset="0"/>
                <a:ea typeface="ＭＳ Ｐゴシック" pitchFamily="1" charset="-128"/>
              </a:defRPr>
            </a:lvl7pPr>
            <a:lvl8pPr marL="936254" eaLnBrk="0" fontAlgn="base" hangingPunct="0">
              <a:spcBef>
                <a:spcPct val="0"/>
              </a:spcBef>
              <a:spcAft>
                <a:spcPct val="0"/>
              </a:spcAft>
              <a:defRPr sz="1600">
                <a:solidFill>
                  <a:schemeClr val="tx1"/>
                </a:solidFill>
                <a:latin typeface="Arial" charset="0"/>
                <a:ea typeface="ＭＳ Ｐゴシック" pitchFamily="1" charset="-128"/>
              </a:defRPr>
            </a:lvl8pPr>
            <a:lvl9pPr marL="1248339"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fld id="{36B681C6-A87F-4EA0-A942-E4565C473999}" type="slidenum">
              <a:rPr lang="it-IT" sz="800">
                <a:solidFill>
                  <a:srgbClr val="898989"/>
                </a:solidFill>
                <a:latin typeface="Calibri" pitchFamily="1" charset="0"/>
              </a:rPr>
              <a:pPr eaLnBrk="1" hangingPunct="1"/>
              <a:t>60</a:t>
            </a:fld>
            <a:endParaRPr lang="it-IT" sz="800">
              <a:solidFill>
                <a:srgbClr val="898989"/>
              </a:solidFill>
              <a:latin typeface="Calibri" pitchFamily="1" charset="0"/>
            </a:endParaRPr>
          </a:p>
        </p:txBody>
      </p:sp>
    </p:spTree>
    <p:extLst>
      <p:ext uri="{BB962C8B-B14F-4D97-AF65-F5344CB8AC3E}">
        <p14:creationId xmlns:p14="http://schemas.microsoft.com/office/powerpoint/2010/main" val="28909946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ea typeface="ＭＳ Ｐゴシック" pitchFamily="1" charset="-128"/>
              </a:rPr>
              <a:t>Some Upcoming Features (2)</a:t>
            </a:r>
          </a:p>
        </p:txBody>
      </p:sp>
      <p:sp>
        <p:nvSpPr>
          <p:cNvPr id="3" name="Content Placeholder 2"/>
          <p:cNvSpPr>
            <a:spLocks noGrp="1"/>
          </p:cNvSpPr>
          <p:nvPr>
            <p:ph idx="1"/>
          </p:nvPr>
        </p:nvSpPr>
        <p:spPr/>
        <p:txBody>
          <a:bodyPr>
            <a:normAutofit/>
          </a:bodyPr>
          <a:lstStyle/>
          <a:p>
            <a:pPr>
              <a:lnSpc>
                <a:spcPct val="80000"/>
              </a:lnSpc>
            </a:pPr>
            <a:r>
              <a:rPr lang="en-US" sz="1700" b="1" dirty="0">
                <a:solidFill>
                  <a:srgbClr val="FF0000"/>
                </a:solidFill>
                <a:ea typeface="ＭＳ Ｐゴシック" pitchFamily="1" charset="-128"/>
              </a:rPr>
              <a:t>Dynamic virtual networks</a:t>
            </a:r>
          </a:p>
          <a:p>
            <a:pPr lvl="1">
              <a:lnSpc>
                <a:spcPct val="80000"/>
              </a:lnSpc>
            </a:pPr>
            <a:r>
              <a:rPr lang="en-US" sz="1500" dirty="0">
                <a:ea typeface="ＭＳ Ｐゴシック" pitchFamily="1" charset="-128"/>
              </a:rPr>
              <a:t>Won’t require using 802.1q to partition networks and will allow dynamic instantiation of private VLANs (either local or across multiple sites) and address assignment for VM isolation – a much needed feature in cloud environments.</a:t>
            </a:r>
          </a:p>
          <a:p>
            <a:pPr lvl="2">
              <a:lnSpc>
                <a:spcPct val="80000"/>
              </a:lnSpc>
            </a:pPr>
            <a:r>
              <a:rPr lang="en-US" sz="1300" dirty="0">
                <a:ea typeface="ＭＳ Ｐゴシック" pitchFamily="1" charset="-128"/>
              </a:rPr>
              <a:t>Also allowing possible provisioning of services like </a:t>
            </a:r>
            <a:r>
              <a:rPr lang="en-US" sz="1300" i="1" dirty="0">
                <a:ea typeface="ＭＳ Ｐゴシック" pitchFamily="1" charset="-128"/>
              </a:rPr>
              <a:t>Cloud bursting</a:t>
            </a:r>
            <a:r>
              <a:rPr lang="en-US" sz="1300" dirty="0">
                <a:ea typeface="ＭＳ Ｐゴシック" pitchFamily="1" charset="-128"/>
              </a:rPr>
              <a:t> (to other resource centers), or </a:t>
            </a:r>
            <a:r>
              <a:rPr lang="en-US" sz="1300" i="1" dirty="0">
                <a:ea typeface="ＭＳ Ｐゴシック" pitchFamily="1" charset="-128"/>
              </a:rPr>
              <a:t>Cluster as a Service</a:t>
            </a:r>
            <a:r>
              <a:rPr lang="en-US" sz="1300" dirty="0">
                <a:ea typeface="ＭＳ Ｐゴシック" pitchFamily="1" charset="-128"/>
              </a:rPr>
              <a:t>.</a:t>
            </a:r>
          </a:p>
          <a:p>
            <a:pPr>
              <a:lnSpc>
                <a:spcPct val="80000"/>
              </a:lnSpc>
            </a:pPr>
            <a:r>
              <a:rPr lang="en-US" sz="1700" b="1" dirty="0">
                <a:solidFill>
                  <a:srgbClr val="FF0000"/>
                </a:solidFill>
                <a:ea typeface="ＭＳ Ｐゴシック" pitchFamily="1" charset="-128"/>
              </a:rPr>
              <a:t>Integration of multiple authentication methods</a:t>
            </a:r>
          </a:p>
          <a:p>
            <a:pPr lvl="1">
              <a:lnSpc>
                <a:spcPct val="80000"/>
              </a:lnSpc>
            </a:pPr>
            <a:r>
              <a:rPr lang="en-US" sz="1500" dirty="0">
                <a:ea typeface="ＭＳ Ｐゴシック" pitchFamily="1" charset="-128"/>
              </a:rPr>
              <a:t>The current WNoDeS cloud Web application and OCCI interface use X.509 + VOMS; this will be extended to support federated access.</a:t>
            </a:r>
          </a:p>
          <a:p>
            <a:pPr>
              <a:lnSpc>
                <a:spcPct val="80000"/>
              </a:lnSpc>
            </a:pPr>
            <a:r>
              <a:rPr lang="en-US" sz="1700" b="1" dirty="0">
                <a:solidFill>
                  <a:srgbClr val="FF0000"/>
                </a:solidFill>
                <a:ea typeface="ＭＳ Ｐゴシック" pitchFamily="1" charset="-128"/>
              </a:rPr>
              <a:t>Storage volume support</a:t>
            </a:r>
          </a:p>
          <a:p>
            <a:pPr lvl="1">
              <a:lnSpc>
                <a:spcPct val="80000"/>
              </a:lnSpc>
            </a:pPr>
            <a:r>
              <a:rPr lang="en-US" sz="1500" dirty="0">
                <a:ea typeface="ＭＳ Ｐゴシック" pitchFamily="1" charset="-128"/>
              </a:rPr>
              <a:t>Will allow dynamic instantiation and connection to VMs of persistent storage volumes.</a:t>
            </a:r>
          </a:p>
        </p:txBody>
      </p:sp>
      <p:sp>
        <p:nvSpPr>
          <p:cNvPr id="4" name="Date Placeholder 3"/>
          <p:cNvSpPr>
            <a:spLocks noGrp="1"/>
          </p:cNvSpPr>
          <p:nvPr>
            <p:ph type="dt" sz="quarter" idx="10"/>
          </p:nvPr>
        </p:nvSpPr>
        <p:spPr/>
        <p:txBody>
          <a:bodyPr/>
          <a:lstStyle/>
          <a:p>
            <a:pPr>
              <a:defRPr/>
            </a:pPr>
            <a:fld id="{77B22DAE-3E02-44FA-8DD2-6E21DBD11B7F}" type="datetime1">
              <a:rPr lang="it-IT" smtClean="0"/>
              <a:t>18/09/2012</a:t>
            </a:fld>
            <a:endParaRPr lang="it-IT"/>
          </a:p>
        </p:txBody>
      </p:sp>
      <p:sp>
        <p:nvSpPr>
          <p:cNvPr id="5" name="Footer Placeholder 4"/>
          <p:cNvSpPr>
            <a:spLocks noGrp="1"/>
          </p:cNvSpPr>
          <p:nvPr>
            <p:ph type="ftr" sz="quarter" idx="11"/>
          </p:nvPr>
        </p:nvSpPr>
        <p:spPr/>
        <p:txBody>
          <a:bodyPr/>
          <a:lstStyle>
            <a:lvl1pPr eaLnBrk="0" hangingPunct="0">
              <a:defRPr sz="1600">
                <a:solidFill>
                  <a:schemeClr val="tx1"/>
                </a:solidFill>
                <a:latin typeface="Arial" charset="0"/>
                <a:ea typeface="ＭＳ Ｐゴシック" pitchFamily="1" charset="-128"/>
              </a:defRPr>
            </a:lvl1pPr>
            <a:lvl2pPr marL="25892195" indent="-25580111" eaLnBrk="0" hangingPunct="0">
              <a:defRPr sz="1600">
                <a:solidFill>
                  <a:schemeClr val="tx1"/>
                </a:solidFill>
                <a:latin typeface="Arial" charset="0"/>
                <a:ea typeface="ＭＳ Ｐゴシック" pitchFamily="1" charset="-128"/>
              </a:defRPr>
            </a:lvl2pPr>
            <a:lvl3pPr eaLnBrk="0" hangingPunct="0">
              <a:defRPr sz="1600">
                <a:solidFill>
                  <a:schemeClr val="tx1"/>
                </a:solidFill>
                <a:latin typeface="Arial" charset="0"/>
                <a:ea typeface="ＭＳ Ｐゴシック" pitchFamily="1" charset="-128"/>
              </a:defRPr>
            </a:lvl3pPr>
            <a:lvl4pPr eaLnBrk="0" hangingPunct="0">
              <a:defRPr sz="1600">
                <a:solidFill>
                  <a:schemeClr val="tx1"/>
                </a:solidFill>
                <a:latin typeface="Arial" charset="0"/>
                <a:ea typeface="ＭＳ Ｐゴシック" pitchFamily="1" charset="-128"/>
              </a:defRPr>
            </a:lvl4pPr>
            <a:lvl5pPr eaLnBrk="0" hangingPunct="0">
              <a:defRPr sz="1600">
                <a:solidFill>
                  <a:schemeClr val="tx1"/>
                </a:solidFill>
                <a:latin typeface="Arial" charset="0"/>
                <a:ea typeface="ＭＳ Ｐゴシック" pitchFamily="1" charset="-128"/>
              </a:defRPr>
            </a:lvl5pPr>
            <a:lvl6pPr marL="312085" eaLnBrk="0" fontAlgn="base" hangingPunct="0">
              <a:spcBef>
                <a:spcPct val="0"/>
              </a:spcBef>
              <a:spcAft>
                <a:spcPct val="0"/>
              </a:spcAft>
              <a:defRPr sz="1600">
                <a:solidFill>
                  <a:schemeClr val="tx1"/>
                </a:solidFill>
                <a:latin typeface="Arial" charset="0"/>
                <a:ea typeface="ＭＳ Ｐゴシック" pitchFamily="1" charset="-128"/>
              </a:defRPr>
            </a:lvl6pPr>
            <a:lvl7pPr marL="624169" eaLnBrk="0" fontAlgn="base" hangingPunct="0">
              <a:spcBef>
                <a:spcPct val="0"/>
              </a:spcBef>
              <a:spcAft>
                <a:spcPct val="0"/>
              </a:spcAft>
              <a:defRPr sz="1600">
                <a:solidFill>
                  <a:schemeClr val="tx1"/>
                </a:solidFill>
                <a:latin typeface="Arial" charset="0"/>
                <a:ea typeface="ＭＳ Ｐゴシック" pitchFamily="1" charset="-128"/>
              </a:defRPr>
            </a:lvl7pPr>
            <a:lvl8pPr marL="936254" eaLnBrk="0" fontAlgn="base" hangingPunct="0">
              <a:spcBef>
                <a:spcPct val="0"/>
              </a:spcBef>
              <a:spcAft>
                <a:spcPct val="0"/>
              </a:spcAft>
              <a:defRPr sz="1600">
                <a:solidFill>
                  <a:schemeClr val="tx1"/>
                </a:solidFill>
                <a:latin typeface="Arial" charset="0"/>
                <a:ea typeface="ＭＳ Ｐゴシック" pitchFamily="1" charset="-128"/>
              </a:defRPr>
            </a:lvl8pPr>
            <a:lvl9pPr marL="1248339"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r>
              <a:rPr lang="en-US" sz="800" smtClean="0">
                <a:solidFill>
                  <a:srgbClr val="898989"/>
                </a:solidFill>
                <a:latin typeface="Calibri" pitchFamily="1" charset="0"/>
              </a:rPr>
              <a:t>EGI TF, 17-21 September 2012, Prague</a:t>
            </a:r>
            <a:endParaRPr lang="it-IT" sz="800" dirty="0">
              <a:solidFill>
                <a:srgbClr val="898989"/>
              </a:solidFill>
              <a:latin typeface="Calibri" pitchFamily="1" charset="0"/>
            </a:endParaRPr>
          </a:p>
        </p:txBody>
      </p:sp>
      <p:sp>
        <p:nvSpPr>
          <p:cNvPr id="6" name="Slide Number Placeholder 5"/>
          <p:cNvSpPr>
            <a:spLocks noGrp="1"/>
          </p:cNvSpPr>
          <p:nvPr>
            <p:ph type="sldNum" sz="quarter" idx="12"/>
          </p:nvPr>
        </p:nvSpPr>
        <p:spPr/>
        <p:txBody>
          <a:bodyPr/>
          <a:lstStyle>
            <a:lvl1pPr eaLnBrk="0" hangingPunct="0">
              <a:defRPr sz="1600">
                <a:solidFill>
                  <a:schemeClr val="tx1"/>
                </a:solidFill>
                <a:latin typeface="Arial" charset="0"/>
                <a:ea typeface="ＭＳ Ｐゴシック" pitchFamily="1" charset="-128"/>
              </a:defRPr>
            </a:lvl1pPr>
            <a:lvl2pPr marL="25892195" indent="-25580111" eaLnBrk="0" hangingPunct="0">
              <a:defRPr sz="1600">
                <a:solidFill>
                  <a:schemeClr val="tx1"/>
                </a:solidFill>
                <a:latin typeface="Arial" charset="0"/>
                <a:ea typeface="ＭＳ Ｐゴシック" pitchFamily="1" charset="-128"/>
              </a:defRPr>
            </a:lvl2pPr>
            <a:lvl3pPr eaLnBrk="0" hangingPunct="0">
              <a:defRPr sz="1600">
                <a:solidFill>
                  <a:schemeClr val="tx1"/>
                </a:solidFill>
                <a:latin typeface="Arial" charset="0"/>
                <a:ea typeface="ＭＳ Ｐゴシック" pitchFamily="1" charset="-128"/>
              </a:defRPr>
            </a:lvl3pPr>
            <a:lvl4pPr eaLnBrk="0" hangingPunct="0">
              <a:defRPr sz="1600">
                <a:solidFill>
                  <a:schemeClr val="tx1"/>
                </a:solidFill>
                <a:latin typeface="Arial" charset="0"/>
                <a:ea typeface="ＭＳ Ｐゴシック" pitchFamily="1" charset="-128"/>
              </a:defRPr>
            </a:lvl4pPr>
            <a:lvl5pPr eaLnBrk="0" hangingPunct="0">
              <a:defRPr sz="1600">
                <a:solidFill>
                  <a:schemeClr val="tx1"/>
                </a:solidFill>
                <a:latin typeface="Arial" charset="0"/>
                <a:ea typeface="ＭＳ Ｐゴシック" pitchFamily="1" charset="-128"/>
              </a:defRPr>
            </a:lvl5pPr>
            <a:lvl6pPr marL="312085" eaLnBrk="0" fontAlgn="base" hangingPunct="0">
              <a:spcBef>
                <a:spcPct val="0"/>
              </a:spcBef>
              <a:spcAft>
                <a:spcPct val="0"/>
              </a:spcAft>
              <a:defRPr sz="1600">
                <a:solidFill>
                  <a:schemeClr val="tx1"/>
                </a:solidFill>
                <a:latin typeface="Arial" charset="0"/>
                <a:ea typeface="ＭＳ Ｐゴシック" pitchFamily="1" charset="-128"/>
              </a:defRPr>
            </a:lvl6pPr>
            <a:lvl7pPr marL="624169" eaLnBrk="0" fontAlgn="base" hangingPunct="0">
              <a:spcBef>
                <a:spcPct val="0"/>
              </a:spcBef>
              <a:spcAft>
                <a:spcPct val="0"/>
              </a:spcAft>
              <a:defRPr sz="1600">
                <a:solidFill>
                  <a:schemeClr val="tx1"/>
                </a:solidFill>
                <a:latin typeface="Arial" charset="0"/>
                <a:ea typeface="ＭＳ Ｐゴシック" pitchFamily="1" charset="-128"/>
              </a:defRPr>
            </a:lvl7pPr>
            <a:lvl8pPr marL="936254" eaLnBrk="0" fontAlgn="base" hangingPunct="0">
              <a:spcBef>
                <a:spcPct val="0"/>
              </a:spcBef>
              <a:spcAft>
                <a:spcPct val="0"/>
              </a:spcAft>
              <a:defRPr sz="1600">
                <a:solidFill>
                  <a:schemeClr val="tx1"/>
                </a:solidFill>
                <a:latin typeface="Arial" charset="0"/>
                <a:ea typeface="ＭＳ Ｐゴシック" pitchFamily="1" charset="-128"/>
              </a:defRPr>
            </a:lvl8pPr>
            <a:lvl9pPr marL="1248339" eaLnBrk="0" fontAlgn="base" hangingPunct="0">
              <a:spcBef>
                <a:spcPct val="0"/>
              </a:spcBef>
              <a:spcAft>
                <a:spcPct val="0"/>
              </a:spcAft>
              <a:defRPr sz="1600">
                <a:solidFill>
                  <a:schemeClr val="tx1"/>
                </a:solidFill>
                <a:latin typeface="Arial" charset="0"/>
                <a:ea typeface="ＭＳ Ｐゴシック" pitchFamily="1" charset="-128"/>
              </a:defRPr>
            </a:lvl9pPr>
          </a:lstStyle>
          <a:p>
            <a:pPr eaLnBrk="1" hangingPunct="1"/>
            <a:fld id="{516EF27D-8844-4566-AB47-53212544B76D}" type="slidenum">
              <a:rPr lang="it-IT" sz="800">
                <a:solidFill>
                  <a:srgbClr val="898989"/>
                </a:solidFill>
                <a:latin typeface="Calibri" pitchFamily="1" charset="0"/>
              </a:rPr>
              <a:pPr eaLnBrk="1" hangingPunct="1"/>
              <a:t>61</a:t>
            </a:fld>
            <a:endParaRPr lang="it-IT" sz="800">
              <a:solidFill>
                <a:srgbClr val="898989"/>
              </a:solidFill>
              <a:latin typeface="Calibri" pitchFamily="1" charset="0"/>
            </a:endParaRPr>
          </a:p>
        </p:txBody>
      </p:sp>
    </p:spTree>
    <p:extLst>
      <p:ext uri="{BB962C8B-B14F-4D97-AF65-F5344CB8AC3E}">
        <p14:creationId xmlns:p14="http://schemas.microsoft.com/office/powerpoint/2010/main" val="887614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ED69CAD8-2A7B-4C07-B003-594F67B3E654}"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7</a:t>
            </a:fld>
            <a:endParaRPr lang="de-DE" dirty="0"/>
          </a:p>
        </p:txBody>
      </p:sp>
      <p:sp>
        <p:nvSpPr>
          <p:cNvPr id="10" name="Content Placeholder 1"/>
          <p:cNvSpPr txBox="1">
            <a:spLocks/>
          </p:cNvSpPr>
          <p:nvPr/>
        </p:nvSpPr>
        <p:spPr>
          <a:xfrm>
            <a:off x="3841898" y="611783"/>
            <a:ext cx="2401739"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400" b="1" dirty="0" smtClean="0">
                <a:solidFill>
                  <a:schemeClr val="accent1">
                    <a:lumMod val="75000"/>
                  </a:schemeClr>
                </a:solidFill>
              </a:rPr>
              <a:t>SITE-SPECIFIC:</a:t>
            </a:r>
          </a:p>
          <a:p>
            <a:pPr lvl="1"/>
            <a:r>
              <a:rPr lang="it-IT" sz="1000" b="1" dirty="0" smtClean="0">
                <a:solidFill>
                  <a:schemeClr val="accent1">
                    <a:lumMod val="75000"/>
                  </a:schemeClr>
                </a:solidFill>
              </a:rPr>
              <a:t>sends the resource request to the BAIT service</a:t>
            </a:r>
          </a:p>
          <a:p>
            <a:pPr lvl="1"/>
            <a:r>
              <a:rPr lang="it-IT" sz="1000" b="1" dirty="0" smtClean="0">
                <a:solidFill>
                  <a:schemeClr val="accent1">
                    <a:lumMod val="75000"/>
                  </a:schemeClr>
                </a:solidFill>
              </a:rPr>
              <a:t>checks the job status</a:t>
            </a:r>
            <a:endParaRPr lang="en-US" sz="1000" b="1" dirty="0">
              <a:solidFill>
                <a:schemeClr val="accent1">
                  <a:lumMod val="75000"/>
                </a:schemeClr>
              </a:solidFill>
            </a:endParaRPr>
          </a:p>
        </p:txBody>
      </p:sp>
    </p:spTree>
    <p:extLst>
      <p:ext uri="{BB962C8B-B14F-4D97-AF65-F5344CB8AC3E}">
        <p14:creationId xmlns:p14="http://schemas.microsoft.com/office/powerpoint/2010/main" val="357347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F8B19CCC-EBDD-4EB4-8295-16D5B1692D0B}"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8</a:t>
            </a:fld>
            <a:endParaRPr lang="de-DE" dirty="0"/>
          </a:p>
        </p:txBody>
      </p:sp>
      <p:sp>
        <p:nvSpPr>
          <p:cNvPr id="11" name="Content Placeholder 1"/>
          <p:cNvSpPr txBox="1">
            <a:spLocks/>
          </p:cNvSpPr>
          <p:nvPr/>
        </p:nvSpPr>
        <p:spPr>
          <a:xfrm>
            <a:off x="3841899" y="971823"/>
            <a:ext cx="2401739"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400" b="1" dirty="0" smtClean="0">
                <a:solidFill>
                  <a:schemeClr val="accent3">
                    <a:lumMod val="75000"/>
                  </a:schemeClr>
                </a:solidFill>
              </a:rPr>
              <a:t>BAIT:</a:t>
            </a:r>
          </a:p>
          <a:p>
            <a:pPr lvl="1"/>
            <a:r>
              <a:rPr lang="it-IT" sz="1000" b="1" dirty="0" smtClean="0">
                <a:solidFill>
                  <a:schemeClr val="accent3">
                    <a:lumMod val="75000"/>
                  </a:schemeClr>
                </a:solidFill>
              </a:rPr>
              <a:t>verifies the availability of resources to execute jobs</a:t>
            </a:r>
          </a:p>
          <a:p>
            <a:pPr lvl="1"/>
            <a:r>
              <a:rPr lang="it-IT" sz="1000" b="1" dirty="0" smtClean="0">
                <a:solidFill>
                  <a:schemeClr val="accent3">
                    <a:lumMod val="75000"/>
                  </a:schemeClr>
                </a:solidFill>
              </a:rPr>
              <a:t>requires the instantiation of the VM when necessary</a:t>
            </a:r>
          </a:p>
          <a:p>
            <a:pPr lvl="1"/>
            <a:r>
              <a:rPr lang="it-IT" sz="1000" b="1" dirty="0" smtClean="0">
                <a:solidFill>
                  <a:schemeClr val="accent3">
                    <a:lumMod val="75000"/>
                  </a:schemeClr>
                </a:solidFill>
              </a:rPr>
              <a:t>executes the job on the available resource</a:t>
            </a:r>
            <a:endParaRPr lang="en-US" sz="1000" b="1" dirty="0">
              <a:solidFill>
                <a:schemeClr val="accent3">
                  <a:lumMod val="75000"/>
                </a:schemeClr>
              </a:solidFill>
            </a:endParaRPr>
          </a:p>
        </p:txBody>
      </p:sp>
    </p:spTree>
    <p:extLst>
      <p:ext uri="{BB962C8B-B14F-4D97-AF65-F5344CB8AC3E}">
        <p14:creationId xmlns:p14="http://schemas.microsoft.com/office/powerpoint/2010/main" val="305372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99" y="657247"/>
            <a:ext cx="3553672" cy="3635375"/>
          </a:xfrm>
        </p:spPr>
      </p:pic>
      <p:sp>
        <p:nvSpPr>
          <p:cNvPr id="3" name="Title 2"/>
          <p:cNvSpPr>
            <a:spLocks noGrp="1"/>
          </p:cNvSpPr>
          <p:nvPr>
            <p:ph type="title"/>
          </p:nvPr>
        </p:nvSpPr>
        <p:spPr/>
        <p:txBody>
          <a:bodyPr/>
          <a:lstStyle/>
          <a:p>
            <a:r>
              <a:rPr lang="it-IT" dirty="0" smtClean="0"/>
              <a:t>WNoDeS Components</a:t>
            </a:r>
            <a:endParaRPr lang="en-US" dirty="0"/>
          </a:p>
        </p:txBody>
      </p:sp>
      <p:sp>
        <p:nvSpPr>
          <p:cNvPr id="4" name="Date Placeholder 3"/>
          <p:cNvSpPr>
            <a:spLocks noGrp="1"/>
          </p:cNvSpPr>
          <p:nvPr>
            <p:ph type="dt" sz="half" idx="10"/>
          </p:nvPr>
        </p:nvSpPr>
        <p:spPr/>
        <p:txBody>
          <a:bodyPr/>
          <a:lstStyle/>
          <a:p>
            <a:fld id="{FDC7E44F-F753-45D1-8BAB-87E96BD9555F}" type="datetime1">
              <a:rPr lang="it-IT" smtClean="0"/>
              <a:t>18/09/2012</a:t>
            </a:fld>
            <a:endParaRPr lang="de-DE" dirty="0"/>
          </a:p>
        </p:txBody>
      </p:sp>
      <p:sp>
        <p:nvSpPr>
          <p:cNvPr id="5" name="Footer Placeholder 4"/>
          <p:cNvSpPr>
            <a:spLocks noGrp="1"/>
          </p:cNvSpPr>
          <p:nvPr>
            <p:ph type="ftr" sz="quarter" idx="11"/>
          </p:nvPr>
        </p:nvSpPr>
        <p:spPr/>
        <p:txBody>
          <a:bodyPr/>
          <a:lstStyle/>
          <a:p>
            <a:r>
              <a:rPr lang="de-DE" smtClean="0"/>
              <a:t>EGI TF, 17-21 September 2012, Prague</a:t>
            </a:r>
            <a:endParaRPr lang="de-DE" dirty="0"/>
          </a:p>
        </p:txBody>
      </p:sp>
      <p:sp>
        <p:nvSpPr>
          <p:cNvPr id="6" name="Slide Number Placeholder 5"/>
          <p:cNvSpPr>
            <a:spLocks noGrp="1"/>
          </p:cNvSpPr>
          <p:nvPr>
            <p:ph type="sldNum" sz="quarter" idx="12"/>
          </p:nvPr>
        </p:nvSpPr>
        <p:spPr/>
        <p:txBody>
          <a:bodyPr/>
          <a:lstStyle/>
          <a:p>
            <a:fld id="{F5B577DC-976E-2D49-A96F-338E7AE475A2}" type="slidenum">
              <a:rPr lang="de-DE" smtClean="0"/>
              <a:pPr/>
              <a:t>9</a:t>
            </a:fld>
            <a:endParaRPr lang="de-DE" dirty="0"/>
          </a:p>
        </p:txBody>
      </p:sp>
      <p:sp>
        <p:nvSpPr>
          <p:cNvPr id="12" name="Content Placeholder 1"/>
          <p:cNvSpPr txBox="1">
            <a:spLocks/>
          </p:cNvSpPr>
          <p:nvPr/>
        </p:nvSpPr>
        <p:spPr>
          <a:xfrm>
            <a:off x="3841899" y="2195959"/>
            <a:ext cx="2401739" cy="548262"/>
          </a:xfrm>
          <a:prstGeom prst="rect">
            <a:avLst/>
          </a:prstGeom>
        </p:spPr>
        <p:txBody>
          <a:bodyPr lIns="45303" tIns="22652" rIns="45303" bIns="22652"/>
          <a:lstStyle>
            <a:lvl1pPr marL="169890" indent="-169890" algn="l" defTabSz="453040" rtl="0" eaLnBrk="1" latinLnBrk="0" hangingPunct="1">
              <a:spcBef>
                <a:spcPct val="20000"/>
              </a:spcBef>
              <a:buFont typeface="Arial" pitchFamily="34" charset="0"/>
              <a:buChar char="•"/>
              <a:defRPr sz="2400" kern="1200">
                <a:solidFill>
                  <a:schemeClr val="tx2">
                    <a:lumMod val="75000"/>
                  </a:schemeClr>
                </a:solidFill>
                <a:latin typeface="+mn-lt"/>
                <a:ea typeface="+mn-ea"/>
                <a:cs typeface="Arial" pitchFamily="34" charset="0"/>
              </a:defRPr>
            </a:lvl1pPr>
            <a:lvl2pPr marL="368095" indent="-141575" algn="l" defTabSz="453040" rtl="0" eaLnBrk="1" latinLnBrk="0" hangingPunct="1">
              <a:spcBef>
                <a:spcPct val="20000"/>
              </a:spcBef>
              <a:buFont typeface="Arial" pitchFamily="34" charset="0"/>
              <a:buChar char="–"/>
              <a:defRPr sz="2000" kern="1200">
                <a:solidFill>
                  <a:schemeClr val="tx2">
                    <a:lumMod val="75000"/>
                  </a:schemeClr>
                </a:solidFill>
                <a:latin typeface="+mn-lt"/>
                <a:ea typeface="+mn-ea"/>
                <a:cs typeface="Arial" pitchFamily="34" charset="0"/>
              </a:defRPr>
            </a:lvl2pPr>
            <a:lvl3pPr marL="566299" indent="-113260" algn="l" defTabSz="453040" rtl="0" eaLnBrk="1" latinLnBrk="0" hangingPunct="1">
              <a:spcBef>
                <a:spcPct val="20000"/>
              </a:spcBef>
              <a:buFont typeface="Arial" pitchFamily="34" charset="0"/>
              <a:buChar char="•"/>
              <a:defRPr sz="1800" i="1" kern="1200">
                <a:solidFill>
                  <a:schemeClr val="tx2">
                    <a:lumMod val="75000"/>
                  </a:schemeClr>
                </a:solidFill>
                <a:latin typeface="+mn-lt"/>
                <a:ea typeface="+mn-ea"/>
                <a:cs typeface="Arial" pitchFamily="34" charset="0"/>
              </a:defRPr>
            </a:lvl3pPr>
            <a:lvl4pPr marL="792820" indent="-113260" algn="l" defTabSz="453040" rtl="0" eaLnBrk="1" latinLnBrk="0" hangingPunct="1">
              <a:spcBef>
                <a:spcPct val="20000"/>
              </a:spcBef>
              <a:buFont typeface="Arial" pitchFamily="34" charset="0"/>
              <a:buChar char="–"/>
              <a:defRPr sz="1600" kern="1200">
                <a:solidFill>
                  <a:schemeClr val="tx2">
                    <a:lumMod val="75000"/>
                  </a:schemeClr>
                </a:solidFill>
                <a:latin typeface="+mn-lt"/>
                <a:ea typeface="+mn-ea"/>
                <a:cs typeface="Arial" pitchFamily="34" charset="0"/>
              </a:defRPr>
            </a:lvl4pPr>
            <a:lvl5pPr marL="1019339" indent="-113260" algn="l" defTabSz="453040" rtl="0" eaLnBrk="1" latinLnBrk="0" hangingPunct="1">
              <a:spcBef>
                <a:spcPct val="20000"/>
              </a:spcBef>
              <a:buFont typeface="Arial" pitchFamily="34" charset="0"/>
              <a:buChar char="»"/>
              <a:defRPr sz="1500" i="1" kern="1200">
                <a:solidFill>
                  <a:schemeClr val="tx2">
                    <a:lumMod val="75000"/>
                  </a:schemeClr>
                </a:solidFill>
                <a:latin typeface="+mn-lt"/>
                <a:ea typeface="+mn-ea"/>
                <a:cs typeface="Arial" pitchFamily="34" charset="0"/>
              </a:defRPr>
            </a:lvl5pPr>
            <a:lvl6pPr marL="124585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7237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698899"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25418" indent="-113260" algn="l" defTabSz="453040" rtl="0" eaLnBrk="1" latinLnBrk="0" hangingPunct="1">
              <a:spcBef>
                <a:spcPct val="20000"/>
              </a:spcBef>
              <a:buFont typeface="Arial" pitchFamily="34" charset="0"/>
              <a:buChar char="•"/>
              <a:defRPr sz="1000" kern="1200">
                <a:solidFill>
                  <a:schemeClr val="tx1"/>
                </a:solidFill>
                <a:latin typeface="+mn-lt"/>
                <a:ea typeface="+mn-ea"/>
                <a:cs typeface="+mn-cs"/>
              </a:defRPr>
            </a:lvl9pPr>
          </a:lstStyle>
          <a:p>
            <a:r>
              <a:rPr lang="it-IT" sz="1400" b="1" dirty="0" smtClean="0">
                <a:solidFill>
                  <a:schemeClr val="accent5">
                    <a:lumMod val="75000"/>
                  </a:schemeClr>
                </a:solidFill>
              </a:rPr>
              <a:t>HYPERVISOR instantiates the VM where the job will be executed</a:t>
            </a:r>
            <a:endParaRPr lang="en-US" sz="1400" b="1" dirty="0">
              <a:solidFill>
                <a:schemeClr val="accent5">
                  <a:lumMod val="75000"/>
                </a:schemeClr>
              </a:solidFill>
            </a:endParaRPr>
          </a:p>
        </p:txBody>
      </p:sp>
    </p:spTree>
    <p:extLst>
      <p:ext uri="{BB962C8B-B14F-4D97-AF65-F5344CB8AC3E}">
        <p14:creationId xmlns:p14="http://schemas.microsoft.com/office/powerpoint/2010/main" val="3053726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3979</TotalTime>
  <Words>3985</Words>
  <Application>Microsoft Office PowerPoint</Application>
  <PresentationFormat>Custom</PresentationFormat>
  <Paragraphs>846</Paragraphs>
  <Slides>61</Slides>
  <Notes>0</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Larissa-Design</vt:lpstr>
      <vt:lpstr>WNoDeS CORE TRAINING</vt:lpstr>
      <vt:lpstr>Overview</vt:lpstr>
      <vt:lpstr>PowerPoint Presentation</vt:lpstr>
      <vt:lpstr>Overview</vt:lpstr>
      <vt:lpstr>Overview</vt:lpstr>
      <vt:lpstr>WNoDeS Components</vt:lpstr>
      <vt:lpstr>WNoDeS Components</vt:lpstr>
      <vt:lpstr>WNoDeS Components</vt:lpstr>
      <vt:lpstr>WNoDeS Components</vt:lpstr>
      <vt:lpstr>WNoDeS Components</vt:lpstr>
      <vt:lpstr>WNoDeS Components</vt:lpstr>
      <vt:lpstr>Mixed Mode Feature</vt:lpstr>
      <vt:lpstr>Mixed Mode Off</vt:lpstr>
      <vt:lpstr>Mixed Mode On</vt:lpstr>
      <vt:lpstr>Mixed Mode</vt:lpstr>
      <vt:lpstr>PowerPoint Presentation</vt:lpstr>
      <vt:lpstr>Testbed Description </vt:lpstr>
      <vt:lpstr>PowerPoint Presentation</vt:lpstr>
      <vt:lpstr>On the Batch Sever side: test-wnodes01 </vt:lpstr>
      <vt:lpstr>On the WNoDeS side: pre requisites  </vt:lpstr>
      <vt:lpstr>On the WNoDeS side: common checks  </vt:lpstr>
      <vt:lpstr>On the WNoDeS side: common checks </vt:lpstr>
      <vt:lpstr>On the WNoDeS side: test-wnodes03 </vt:lpstr>
      <vt:lpstr>On the WNoDeS side: test-wnodes03 </vt:lpstr>
      <vt:lpstr>On the WNoDeS side: test-wnodes04</vt:lpstr>
      <vt:lpstr>On the WNoDeS side: test-wnodes04 </vt:lpstr>
      <vt:lpstr>On the WNoDeS side: test-wnodes04 </vt:lpstr>
      <vt:lpstr>On the Virtual WN </vt:lpstr>
      <vt:lpstr>On the Virtual WN </vt:lpstr>
      <vt:lpstr>PowerPoint Presentation</vt:lpstr>
      <vt:lpstr>On test-wnodes01: [1]</vt:lpstr>
      <vt:lpstr>On test-wnodes01</vt:lpstr>
      <vt:lpstr>On test-wnodes03: </vt:lpstr>
      <vt:lpstr>On test-wnodes03: </vt:lpstr>
      <vt:lpstr>On test-wnodes03: </vt:lpstr>
      <vt:lpstr>On test-wnodes03: </vt:lpstr>
      <vt:lpstr>On test-wnodes03: </vt:lpstr>
      <vt:lpstr>On test-wnodes03: </vt:lpstr>
      <vt:lpstr>On test-wnodes04: Torque/Maui client</vt:lpstr>
      <vt:lpstr>On test-wnodes04:</vt:lpstr>
      <vt:lpstr>On test-wnodes04 :</vt:lpstr>
      <vt:lpstr>On test-wnodes04 :</vt:lpstr>
      <vt:lpstr>On test-wnodes04</vt:lpstr>
      <vt:lpstr>On test-wnodes04:</vt:lpstr>
      <vt:lpstr>On test-wnodes04:</vt:lpstr>
      <vt:lpstr>On test-wnodes04:</vt:lpstr>
      <vt:lpstr>On the Virtual WN</vt:lpstr>
      <vt:lpstr>PowerPoint Presentation</vt:lpstr>
      <vt:lpstr>What checks</vt:lpstr>
      <vt:lpstr>What checks</vt:lpstr>
      <vt:lpstr>PowerPoint Presentation</vt:lpstr>
      <vt:lpstr>Example</vt:lpstr>
      <vt:lpstr>PowerPoint Presentation</vt:lpstr>
      <vt:lpstr>Best Practice</vt:lpstr>
      <vt:lpstr>PowerPoint Presentation</vt:lpstr>
      <vt:lpstr>Acknowledgement</vt:lpstr>
      <vt:lpstr>PowerPoint Presentation</vt:lpstr>
      <vt:lpstr>References</vt:lpstr>
      <vt:lpstr>PowerPoint Presentation</vt:lpstr>
      <vt:lpstr>Some Upcoming Features (1)</vt:lpstr>
      <vt:lpstr>Some Upcoming Features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n.lamla</dc:creator>
  <cp:lastModifiedBy>Elisabetta Ronchieri in Concu</cp:lastModifiedBy>
  <cp:revision>131</cp:revision>
  <dcterms:created xsi:type="dcterms:W3CDTF">2011-10-04T06:09:25Z</dcterms:created>
  <dcterms:modified xsi:type="dcterms:W3CDTF">2012-09-18T13:33:05Z</dcterms:modified>
</cp:coreProperties>
</file>