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0" r:id="rId3"/>
    <p:sldId id="261" r:id="rId4"/>
    <p:sldId id="262" r:id="rId5"/>
    <p:sldId id="263" r:id="rId6"/>
    <p:sldId id="264" r:id="rId7"/>
    <p:sldId id="25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C3F0-030D-45B4-9D3E-B35CF8EAB9B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80D96-9610-4811-B79B-8169FA70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FB0CBF-B05C-4392-8FD0-E00CB6DA180B}" type="datetime1">
              <a:rPr lang="en-US" smtClean="0"/>
              <a:t>9/17/2012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8963B25-213A-4E86-A210-3823F763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45B43-6AA2-453C-8C9A-1DFD538BD770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3B25-213A-4E86-A210-3823F763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D65-089B-4244-AD44-EC26DC2D5877}" type="datetime1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9677-0413-4A26-8B30-FB752A1AEDD2}" type="datetime1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665EB-706F-4E98-AC57-FA5C0804C1EC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8963B25-213A-4E86-A210-3823F76329B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Managerial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NILs established 1</a:t>
            </a:r>
            <a:r>
              <a:rPr lang="en-US" baseline="30000" dirty="0" smtClean="0"/>
              <a:t>st</a:t>
            </a:r>
            <a:r>
              <a:rPr lang="en-US" dirty="0" smtClean="0"/>
              <a:t> November 2011</a:t>
            </a:r>
          </a:p>
          <a:p>
            <a:pPr lvl="1"/>
            <a:r>
              <a:rPr lang="en-US" dirty="0" smtClean="0"/>
              <a:t>Created in response to 1</a:t>
            </a:r>
            <a:r>
              <a:rPr lang="en-US" baseline="30000" dirty="0" smtClean="0"/>
              <a:t>st</a:t>
            </a:r>
            <a:r>
              <a:rPr lang="en-US" dirty="0" smtClean="0"/>
              <a:t> EC Review</a:t>
            </a:r>
          </a:p>
          <a:p>
            <a:r>
              <a:rPr lang="en-US" dirty="0" smtClean="0"/>
              <a:t>Great variety of Virtual Teams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Policy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endParaRPr lang="en-US" dirty="0"/>
          </a:p>
          <a:p>
            <a:pPr lvl="1"/>
            <a:r>
              <a:rPr lang="en-US" dirty="0" smtClean="0"/>
              <a:t>Some NGIs have fully engaged</a:t>
            </a:r>
          </a:p>
          <a:p>
            <a:pPr lvl="1"/>
            <a:r>
              <a:rPr lang="en-US" dirty="0" smtClean="0"/>
              <a:t>Provided a focus for non-ops activity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ve</a:t>
            </a:r>
            <a:endParaRPr lang="en-US" dirty="0" smtClean="0"/>
          </a:p>
          <a:p>
            <a:pPr lvl="1"/>
            <a:r>
              <a:rPr lang="en-US" dirty="0" smtClean="0"/>
              <a:t>Some NGIs have not engaged at all</a:t>
            </a:r>
          </a:p>
          <a:p>
            <a:pPr lvl="1"/>
            <a:r>
              <a:rPr lang="en-US" dirty="0" smtClean="0"/>
              <a:t>Commitment within the VTs can be variable</a:t>
            </a:r>
          </a:p>
          <a:p>
            <a:pPr lvl="1"/>
            <a:r>
              <a:rPr lang="en-US" dirty="0" smtClean="0"/>
              <a:t>VT failure high if leading NGI not committed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about new user communities</a:t>
            </a:r>
          </a:p>
          <a:p>
            <a:pPr lvl="1"/>
            <a:r>
              <a:rPr lang="en-US" dirty="0" smtClean="0"/>
              <a:t>Are NGIs motivated to get new users?</a:t>
            </a:r>
          </a:p>
          <a:p>
            <a:r>
              <a:rPr lang="en-US" dirty="0" smtClean="0"/>
              <a:t>Perception NGIs are not helping outreach</a:t>
            </a:r>
          </a:p>
          <a:p>
            <a:pPr lvl="1"/>
            <a:r>
              <a:rPr lang="en-US" dirty="0" smtClean="0"/>
              <a:t>Should NILs be employed by EGI.eu?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03239" y="1052736"/>
            <a:ext cx="6761018" cy="1690272"/>
          </a:xfrm>
          <a:custGeom>
            <a:avLst/>
            <a:gdLst>
              <a:gd name="connsiteX0" fmla="*/ 0 w 6774873"/>
              <a:gd name="connsiteY0" fmla="*/ 0 h 1662634"/>
              <a:gd name="connsiteX1" fmla="*/ 3338945 w 6774873"/>
              <a:gd name="connsiteY1" fmla="*/ 1662545 h 1662634"/>
              <a:gd name="connsiteX2" fmla="*/ 6774873 w 6774873"/>
              <a:gd name="connsiteY2" fmla="*/ 83127 h 1662634"/>
              <a:gd name="connsiteX0" fmla="*/ 0 w 6761018"/>
              <a:gd name="connsiteY0" fmla="*/ 27709 h 1690272"/>
              <a:gd name="connsiteX1" fmla="*/ 3338945 w 6761018"/>
              <a:gd name="connsiteY1" fmla="*/ 1690254 h 1690272"/>
              <a:gd name="connsiteX2" fmla="*/ 6761018 w 6761018"/>
              <a:gd name="connsiteY2" fmla="*/ 0 h 169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1018" h="1690272">
                <a:moveTo>
                  <a:pt x="0" y="27709"/>
                </a:moveTo>
                <a:cubicBezTo>
                  <a:pt x="1104900" y="852054"/>
                  <a:pt x="2212109" y="1694872"/>
                  <a:pt x="3338945" y="1690254"/>
                </a:cubicBezTo>
                <a:cubicBezTo>
                  <a:pt x="4465781" y="1685636"/>
                  <a:pt x="6761018" y="0"/>
                  <a:pt x="6761018" y="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flipV="1">
            <a:off x="1411382" y="4619048"/>
            <a:ext cx="6761018" cy="1690272"/>
          </a:xfrm>
          <a:custGeom>
            <a:avLst/>
            <a:gdLst>
              <a:gd name="connsiteX0" fmla="*/ 0 w 6774873"/>
              <a:gd name="connsiteY0" fmla="*/ 0 h 1662634"/>
              <a:gd name="connsiteX1" fmla="*/ 3338945 w 6774873"/>
              <a:gd name="connsiteY1" fmla="*/ 1662545 h 1662634"/>
              <a:gd name="connsiteX2" fmla="*/ 6774873 w 6774873"/>
              <a:gd name="connsiteY2" fmla="*/ 83127 h 1662634"/>
              <a:gd name="connsiteX0" fmla="*/ 0 w 6761018"/>
              <a:gd name="connsiteY0" fmla="*/ 27709 h 1690272"/>
              <a:gd name="connsiteX1" fmla="*/ 3338945 w 6761018"/>
              <a:gd name="connsiteY1" fmla="*/ 1690254 h 1690272"/>
              <a:gd name="connsiteX2" fmla="*/ 6761018 w 6761018"/>
              <a:gd name="connsiteY2" fmla="*/ 0 h 169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1018" h="1690272">
                <a:moveTo>
                  <a:pt x="0" y="27709"/>
                </a:moveTo>
                <a:cubicBezTo>
                  <a:pt x="1104900" y="852054"/>
                  <a:pt x="2212109" y="1694872"/>
                  <a:pt x="3338945" y="1690254"/>
                </a:cubicBezTo>
                <a:cubicBezTo>
                  <a:pt x="4465781" y="1685636"/>
                  <a:pt x="6761018" y="0"/>
                  <a:pt x="6761018" y="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5496" y="2492896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Outreach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5483" y="3717032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0644" y="1196752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Champions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5496" y="4941168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NGI Outreach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38040" y="3312694"/>
            <a:ext cx="4551356" cy="720080"/>
          </a:xfrm>
          <a:prstGeom prst="rightArrow">
            <a:avLst>
              <a:gd name="adj1" fmla="val 52387"/>
              <a:gd name="adj2" fmla="val 81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Technical Outreach to New Communities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252892" y="3960766"/>
            <a:ext cx="4551356" cy="720080"/>
          </a:xfrm>
          <a:prstGeom prst="rightArrow">
            <a:avLst>
              <a:gd name="adj1" fmla="val 52387"/>
              <a:gd name="adj2" fmla="val 81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Collaborations with other projects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252892" y="2664622"/>
            <a:ext cx="4551356" cy="720080"/>
          </a:xfrm>
          <a:prstGeom prst="rightArrow">
            <a:avLst>
              <a:gd name="adj1" fmla="val 52387"/>
              <a:gd name="adj2" fmla="val 81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Collaborations with NGIs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15664" y="2060848"/>
            <a:ext cx="5084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524328" y="3736456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VOs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7509476" y="2440312"/>
            <a:ext cx="1584176" cy="1204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Users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2124138" y="1484784"/>
            <a:ext cx="6984366" cy="602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 following exemplar activity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2137583" y="5130900"/>
            <a:ext cx="6984366" cy="602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 following exemplar activity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44713" y="2060848"/>
            <a:ext cx="41870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U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58808" cy="4525963"/>
          </a:xfrm>
        </p:spPr>
        <p:txBody>
          <a:bodyPr/>
          <a:lstStyle/>
          <a:p>
            <a:r>
              <a:rPr lang="en-US" dirty="0" smtClean="0"/>
              <a:t>Engage with researchers everywhere</a:t>
            </a:r>
          </a:p>
          <a:p>
            <a:r>
              <a:rPr lang="en-US" dirty="0" smtClean="0"/>
              <a:t>Record leads (individuals/projects/…)</a:t>
            </a:r>
          </a:p>
          <a:p>
            <a:r>
              <a:rPr lang="en-US" dirty="0" smtClean="0"/>
              <a:t>Assess technical needs &amp; strategic impact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dopt EGI: </a:t>
            </a:r>
            <a:r>
              <a:rPr lang="en-US" dirty="0"/>
              <a:t>W</a:t>
            </a:r>
            <a:r>
              <a:rPr lang="en-US" dirty="0" smtClean="0"/>
              <a:t>ho else will follow? How many?</a:t>
            </a:r>
          </a:p>
          <a:p>
            <a:pPr lvl="1"/>
            <a:r>
              <a:rPr lang="en-US" dirty="0" smtClean="0"/>
              <a:t>Porting to EGI: What is the cost? Who can do it?</a:t>
            </a:r>
          </a:p>
          <a:p>
            <a:r>
              <a:rPr lang="en-US" dirty="0" smtClean="0"/>
              <a:t>Promote &amp; track the technical work</a:t>
            </a:r>
          </a:p>
          <a:p>
            <a:pPr lvl="1"/>
            <a:r>
              <a:rPr lang="en-US" dirty="0" smtClean="0"/>
              <a:t>Who else use the application?</a:t>
            </a:r>
          </a:p>
          <a:p>
            <a:pPr lvl="1"/>
            <a:r>
              <a:rPr lang="en-US" dirty="0" smtClean="0"/>
              <a:t>How large has the VO grown?</a:t>
            </a:r>
          </a:p>
          <a:p>
            <a:pPr lvl="1"/>
            <a:r>
              <a:rPr lang="en-US" dirty="0" smtClean="0"/>
              <a:t>Who else has followed?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5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use of the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League table around leads</a:t>
            </a:r>
          </a:p>
          <a:p>
            <a:pPr lvl="1"/>
            <a:r>
              <a:rPr lang="en-US" dirty="0" smtClean="0"/>
              <a:t>From EGI.eu, NILs, Champions, NGI</a:t>
            </a:r>
          </a:p>
          <a:p>
            <a:pPr lvl="1"/>
            <a:r>
              <a:rPr lang="en-US" dirty="0" smtClean="0"/>
              <a:t>Monthly reports to NA2 &amp; PMB</a:t>
            </a:r>
          </a:p>
          <a:p>
            <a:r>
              <a:rPr lang="en-US" dirty="0" smtClean="0"/>
              <a:t>Metrics around leads </a:t>
            </a:r>
            <a:r>
              <a:rPr lang="en-US" dirty="0" smtClean="0">
                <a:sym typeface="Wingdings" pitchFamily="2" charset="2"/>
              </a:rPr>
              <a:t> users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well are we doing?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Which mechanisms are the best?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sym typeface="Wingdings" pitchFamily="2" charset="2"/>
              </a:rPr>
              <a:t>Be more numbers driven!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Renewed NA2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activity get us new users?</a:t>
            </a:r>
          </a:p>
          <a:p>
            <a:pPr lvl="1"/>
            <a:r>
              <a:rPr lang="en-US" dirty="0" smtClean="0"/>
              <a:t>If not don’t do it!</a:t>
            </a:r>
          </a:p>
          <a:p>
            <a:r>
              <a:rPr lang="en-US" dirty="0" smtClean="0"/>
              <a:t>Which ‘tool’ is the most effective?</a:t>
            </a:r>
          </a:p>
          <a:p>
            <a:pPr lvl="1"/>
            <a:r>
              <a:rPr lang="en-US" dirty="0" smtClean="0"/>
              <a:t>Champions, Workshops, Booths, Forums, …</a:t>
            </a:r>
          </a:p>
          <a:p>
            <a:r>
              <a:rPr lang="en-US" dirty="0" smtClean="0"/>
              <a:t>This is not a move away from VTs</a:t>
            </a:r>
          </a:p>
          <a:p>
            <a:pPr lvl="1"/>
            <a:r>
              <a:rPr lang="en-US" dirty="0" smtClean="0"/>
              <a:t>Provide a tool to support leads </a:t>
            </a:r>
            <a:r>
              <a:rPr lang="en-US" dirty="0" smtClean="0">
                <a:sym typeface="Wingdings" pitchFamily="2" charset="2"/>
              </a:rPr>
              <a:t> users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And for other flexible ways of 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3900" b="1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Meeting - Prague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3B25-213A-4E86-A210-3823F76329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517</TotalTime>
  <Words>362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EGITheme1</vt:lpstr>
      <vt:lpstr>Managerial Update</vt:lpstr>
      <vt:lpstr>The First Year</vt:lpstr>
      <vt:lpstr>Assessment</vt:lpstr>
      <vt:lpstr>2nd EC Review</vt:lpstr>
      <vt:lpstr>The Challenge</vt:lpstr>
      <vt:lpstr>The Challenge</vt:lpstr>
      <vt:lpstr>Active use of the CRM</vt:lpstr>
      <vt:lpstr>Renewed NA2 Focus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NILs</dc:title>
  <dc:creator>StevenNewhouse</dc:creator>
  <cp:lastModifiedBy>StevenNewhouse</cp:lastModifiedBy>
  <cp:revision>21</cp:revision>
  <dcterms:created xsi:type="dcterms:W3CDTF">2012-09-11T09:06:39Z</dcterms:created>
  <dcterms:modified xsi:type="dcterms:W3CDTF">2012-09-17T14:15:15Z</dcterms:modified>
</cp:coreProperties>
</file>