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6.jpeg" ContentType="image/jpeg"/>
  <Override PartName="/ppt/media/image4.png" ContentType="image/png"/>
  <Override PartName="/ppt/media/image5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0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80751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11280" y="3776040"/>
            <a:ext cx="80751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748760" y="37760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611280" y="37760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611280" y="1412640"/>
            <a:ext cx="807516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80751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2124000" y="115920"/>
            <a:ext cx="6840000" cy="582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11280" y="37760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611280" y="1412640"/>
            <a:ext cx="807516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748760" y="37760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11280" y="3776040"/>
            <a:ext cx="8074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80751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11280" y="3776040"/>
            <a:ext cx="807516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748760" y="37760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611280" y="37760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807516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subTitle"/>
          </p:nvPr>
        </p:nvSpPr>
        <p:spPr>
          <a:xfrm>
            <a:off x="2124000" y="115920"/>
            <a:ext cx="6840000" cy="582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11280" y="37760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748760" y="37760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5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1128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748760" y="1412640"/>
            <a:ext cx="394020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11280" y="3776040"/>
            <a:ext cx="8074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6308640"/>
            <a:ext cx="9143640" cy="549000"/>
          </a:xfrm>
          <a:prstGeom prst="rect">
            <a:avLst/>
          </a:prstGeom>
          <a:solidFill>
            <a:srgbClr val="0067b1"/>
          </a:solidFill>
        </p:spPr>
      </p:sp>
      <p:sp>
        <p:nvSpPr>
          <p:cNvPr id="1" name="CustomShape 2"/>
          <p:cNvSpPr/>
          <p:nvPr/>
        </p:nvSpPr>
        <p:spPr>
          <a:xfrm>
            <a:off x="0" y="0"/>
            <a:ext cx="9143640" cy="1044360"/>
          </a:xfrm>
          <a:prstGeom prst="rect">
            <a:avLst/>
          </a:prstGeom>
          <a:solidFill>
            <a:srgbClr val="0067b1"/>
          </a:solidFill>
          <a:ln w="9360">
            <a:solidFill>
              <a:srgbClr val="0067b1"/>
            </a:solidFill>
            <a:round/>
          </a:ln>
        </p:spPr>
      </p:sp>
      <p:pic>
        <p:nvPicPr>
          <p:cNvPr descr="" id="2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34840" cy="979200"/>
          </a:xfrm>
          <a:prstGeom prst="rect">
            <a:avLst/>
          </a:prstGeom>
        </p:spPr>
      </p:pic>
      <p:sp>
        <p:nvSpPr>
          <p:cNvPr id="3" name="CustomShape 3"/>
          <p:cNvSpPr/>
          <p:nvPr/>
        </p:nvSpPr>
        <p:spPr>
          <a:xfrm>
            <a:off x="1619280" y="0"/>
            <a:ext cx="1800000" cy="97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</a:ln>
        </p:spPr>
      </p:sp>
      <p:sp>
        <p:nvSpPr>
          <p:cNvPr id="4" name="CustomShape 4"/>
          <p:cNvSpPr/>
          <p:nvPr/>
        </p:nvSpPr>
        <p:spPr>
          <a:xfrm>
            <a:off x="1619280" y="0"/>
            <a:ext cx="1800000" cy="979200"/>
          </a:xfrm>
          <a:prstGeom prst="rect">
            <a:avLst/>
          </a:prstGeom>
          <a:solidFill>
            <a:srgbClr val="0067b1"/>
          </a:solidFill>
          <a:ln w="9360">
            <a:solidFill>
              <a:srgbClr val="0067b1"/>
            </a:solidFill>
            <a:round/>
          </a:ln>
        </p:spPr>
      </p:sp>
      <p:sp>
        <p:nvSpPr>
          <p:cNvPr id="5" name="CustomShape 5"/>
          <p:cNvSpPr/>
          <p:nvPr/>
        </p:nvSpPr>
        <p:spPr>
          <a:xfrm>
            <a:off x="7667640" y="6586560"/>
            <a:ext cx="1447560" cy="276480"/>
          </a:xfrm>
          <a:prstGeom prst="rect">
            <a:avLst/>
          </a:prstGeom>
        </p:spPr>
        <p:txBody>
          <a:bodyPr bIns="46800" lIns="90000" rIns="90000" tIns="46800"/>
          <a:p>
            <a:pPr algn="r">
              <a:lnSpc>
                <a:spcPct val="100000"/>
              </a:lnSpc>
            </a:pPr>
            <a:r>
              <a:rPr lang="en" sz="1200">
                <a:solidFill>
                  <a:srgbClr val="ffffff"/>
                </a:solidFill>
                <a:latin typeface="Calibri"/>
                <a:ea typeface="SimSun"/>
              </a:rPr>
              <a:t>www.egi.eu</a:t>
            </a:r>
            <a:endParaRPr/>
          </a:p>
        </p:txBody>
      </p:sp>
      <p:sp>
        <p:nvSpPr>
          <p:cNvPr id="6" name="CustomShape 6"/>
          <p:cNvSpPr/>
          <p:nvPr/>
        </p:nvSpPr>
        <p:spPr>
          <a:xfrm>
            <a:off x="54000" y="6605640"/>
            <a:ext cx="2285640" cy="2764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" sz="1200">
                <a:solidFill>
                  <a:srgbClr val="ffffff"/>
                </a:solidFill>
                <a:latin typeface="Calibri"/>
                <a:ea typeface="SimSun"/>
              </a:rPr>
              <a:t>EGI-InSPIRE RI-261323</a:t>
            </a:r>
            <a:endParaRPr/>
          </a:p>
        </p:txBody>
      </p:sp>
      <p:pic>
        <p:nvPicPr>
          <p:cNvPr descr="" id="7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685800"/>
            <a:ext cx="1447560" cy="5793840"/>
          </a:xfrm>
          <a:prstGeom prst="rect">
            <a:avLst/>
          </a:prstGeom>
        </p:spPr>
      </p:pic>
      <p:sp>
        <p:nvSpPr>
          <p:cNvPr id="8" name="CustomShape 7"/>
          <p:cNvSpPr/>
          <p:nvPr/>
        </p:nvSpPr>
        <p:spPr>
          <a:xfrm>
            <a:off x="0" y="6308640"/>
            <a:ext cx="9143640" cy="549000"/>
          </a:xfrm>
          <a:prstGeom prst="rect">
            <a:avLst/>
          </a:prstGeom>
          <a:solidFill>
            <a:srgbClr val="0067b1"/>
          </a:solidFill>
        </p:spPr>
      </p:sp>
      <p:sp>
        <p:nvSpPr>
          <p:cNvPr id="9" name="CustomShape 8"/>
          <p:cNvSpPr/>
          <p:nvPr/>
        </p:nvSpPr>
        <p:spPr>
          <a:xfrm>
            <a:off x="0" y="0"/>
            <a:ext cx="9143640" cy="1044360"/>
          </a:xfrm>
          <a:prstGeom prst="rect">
            <a:avLst/>
          </a:prstGeom>
          <a:solidFill>
            <a:srgbClr val="0067b1"/>
          </a:solidFill>
          <a:ln w="9360">
            <a:solidFill>
              <a:srgbClr val="0067b1"/>
            </a:solidFill>
            <a:round/>
          </a:ln>
        </p:spPr>
      </p:sp>
      <p:pic>
        <p:nvPicPr>
          <p:cNvPr descr="" id="10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734840" cy="979200"/>
          </a:xfrm>
          <a:prstGeom prst="rect">
            <a:avLst/>
          </a:prstGeom>
        </p:spPr>
      </p:pic>
      <p:sp>
        <p:nvSpPr>
          <p:cNvPr id="11" name="CustomShape 9"/>
          <p:cNvSpPr/>
          <p:nvPr/>
        </p:nvSpPr>
        <p:spPr>
          <a:xfrm>
            <a:off x="1619280" y="0"/>
            <a:ext cx="1800000" cy="97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</a:ln>
        </p:spPr>
      </p:sp>
      <p:sp>
        <p:nvSpPr>
          <p:cNvPr id="12" name="CustomShape 10"/>
          <p:cNvSpPr/>
          <p:nvPr/>
        </p:nvSpPr>
        <p:spPr>
          <a:xfrm>
            <a:off x="1619280" y="0"/>
            <a:ext cx="1800000" cy="979200"/>
          </a:xfrm>
          <a:prstGeom prst="rect">
            <a:avLst/>
          </a:prstGeom>
          <a:solidFill>
            <a:srgbClr val="0067b1"/>
          </a:solidFill>
          <a:ln w="9360">
            <a:solidFill>
              <a:srgbClr val="0067b1"/>
            </a:solidFill>
            <a:round/>
          </a:ln>
        </p:spPr>
      </p:sp>
      <p:sp>
        <p:nvSpPr>
          <p:cNvPr id="13" name="CustomShape 11"/>
          <p:cNvSpPr/>
          <p:nvPr/>
        </p:nvSpPr>
        <p:spPr>
          <a:xfrm>
            <a:off x="6551640" y="503280"/>
            <a:ext cx="2663640" cy="5774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" sz="3200">
                <a:solidFill>
                  <a:srgbClr val="ffffff"/>
                </a:solidFill>
                <a:ea typeface="SimSun"/>
              </a:rPr>
              <a:t>EGI-InSPIRE</a:t>
            </a:r>
            <a:endParaRPr/>
          </a:p>
        </p:txBody>
      </p:sp>
      <p:pic>
        <p:nvPicPr>
          <p:cNvPr descr="" id="14" name="Picture 3"/>
          <p:cNvPicPr/>
          <p:nvPr/>
        </p:nvPicPr>
        <p:blipFill>
          <a:blip r:embed="rId5"/>
          <a:stretch>
            <a:fillRect/>
          </a:stretch>
        </p:blipFill>
        <p:spPr>
          <a:xfrm>
            <a:off x="8244000" y="5713560"/>
            <a:ext cx="780840" cy="523440"/>
          </a:xfrm>
          <a:prstGeom prst="rect">
            <a:avLst/>
          </a:prstGeom>
        </p:spPr>
      </p:pic>
      <p:pic>
        <p:nvPicPr>
          <p:cNvPr descr="" id="15" name="Picture 4"/>
          <p:cNvPicPr/>
          <p:nvPr/>
        </p:nvPicPr>
        <p:blipFill>
          <a:blip r:embed="rId6"/>
          <a:stretch>
            <a:fillRect/>
          </a:stretch>
        </p:blipFill>
        <p:spPr>
          <a:xfrm>
            <a:off x="6516720" y="5640480"/>
            <a:ext cx="1447560" cy="588600"/>
          </a:xfrm>
          <a:prstGeom prst="rect">
            <a:avLst/>
          </a:prstGeom>
        </p:spPr>
      </p:pic>
      <p:sp>
        <p:nvSpPr>
          <p:cNvPr id="16" name="CustomShape 12"/>
          <p:cNvSpPr/>
          <p:nvPr/>
        </p:nvSpPr>
        <p:spPr>
          <a:xfrm>
            <a:off x="7667640" y="6586560"/>
            <a:ext cx="1447560" cy="276480"/>
          </a:xfrm>
          <a:prstGeom prst="rect">
            <a:avLst/>
          </a:prstGeom>
        </p:spPr>
        <p:txBody>
          <a:bodyPr bIns="46800" lIns="90000" rIns="90000" tIns="46800"/>
          <a:p>
            <a:pPr algn="r">
              <a:lnSpc>
                <a:spcPct val="100000"/>
              </a:lnSpc>
            </a:pPr>
            <a:r>
              <a:rPr lang="en" sz="1200">
                <a:solidFill>
                  <a:srgbClr val="ffffff"/>
                </a:solidFill>
                <a:latin typeface="Calibri"/>
                <a:ea typeface="SimSun"/>
              </a:rPr>
              <a:t>www.egi.eu</a:t>
            </a:r>
            <a:endParaRPr/>
          </a:p>
        </p:txBody>
      </p:sp>
      <p:sp>
        <p:nvSpPr>
          <p:cNvPr id="17" name="CustomShape 13"/>
          <p:cNvSpPr/>
          <p:nvPr/>
        </p:nvSpPr>
        <p:spPr>
          <a:xfrm>
            <a:off x="53640" y="6605640"/>
            <a:ext cx="2285640" cy="2764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" sz="1200">
                <a:solidFill>
                  <a:srgbClr val="ffffff"/>
                </a:solidFill>
                <a:latin typeface="Calibri"/>
                <a:ea typeface="SimSun"/>
              </a:rPr>
              <a:t>EGI-InSPIRE RI-261323</a:t>
            </a:r>
            <a:endParaRPr/>
          </a:p>
        </p:txBody>
      </p:sp>
      <p:sp>
        <p:nvSpPr>
          <p:cNvPr id="18" name="PlaceHolder 14"/>
          <p:cNvSpPr>
            <a:spLocks noGrp="1"/>
          </p:cNvSpPr>
          <p:nvPr>
            <p:ph type="title"/>
          </p:nvPr>
        </p:nvSpPr>
        <p:spPr>
          <a:xfrm>
            <a:off x="1619640" y="2130480"/>
            <a:ext cx="720036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19" name="PlaceHolder 15"/>
          <p:cNvSpPr>
            <a:spLocks noGrp="1"/>
          </p:cNvSpPr>
          <p:nvPr>
            <p:ph type="dt"/>
          </p:nvPr>
        </p:nvSpPr>
        <p:spPr>
          <a:xfrm>
            <a:off x="62280" y="637668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">
                <a:solidFill>
                  <a:srgbClr val="ffffff"/>
                </a:solidFill>
                <a:latin typeface="Arial"/>
              </a:rPr>
              <a:t>5/16/12</a:t>
            </a:r>
            <a:endParaRPr/>
          </a:p>
        </p:txBody>
      </p:sp>
      <p:sp>
        <p:nvSpPr>
          <p:cNvPr id="20" name="PlaceHolder 16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1" name="PlaceHolder 17"/>
          <p:cNvSpPr>
            <a:spLocks noGrp="1"/>
          </p:cNvSpPr>
          <p:nvPr>
            <p:ph type="sldNum"/>
          </p:nvPr>
        </p:nvSpPr>
        <p:spPr>
          <a:xfrm>
            <a:off x="697536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D11111-D191-4181-A191-A1A1E12141A1}" type="slidenum">
              <a:rPr lang="en">
                <a:solidFill>
                  <a:srgbClr val="ffffff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22" name="PlaceHolder 1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0" y="6308640"/>
            <a:ext cx="9143640" cy="549000"/>
          </a:xfrm>
          <a:prstGeom prst="rect">
            <a:avLst/>
          </a:prstGeom>
          <a:solidFill>
            <a:srgbClr val="0067b1"/>
          </a:solidFill>
        </p:spPr>
      </p:sp>
      <p:sp>
        <p:nvSpPr>
          <p:cNvPr id="56" name="CustomShape 2"/>
          <p:cNvSpPr/>
          <p:nvPr/>
        </p:nvSpPr>
        <p:spPr>
          <a:xfrm>
            <a:off x="0" y="0"/>
            <a:ext cx="9143640" cy="1044360"/>
          </a:xfrm>
          <a:prstGeom prst="rect">
            <a:avLst/>
          </a:prstGeom>
          <a:solidFill>
            <a:srgbClr val="0067b1"/>
          </a:solidFill>
          <a:ln w="9360">
            <a:solidFill>
              <a:srgbClr val="0067b1"/>
            </a:solidFill>
            <a:round/>
          </a:ln>
        </p:spPr>
      </p:sp>
      <p:pic>
        <p:nvPicPr>
          <p:cNvPr descr="" id="57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34840" cy="979200"/>
          </a:xfrm>
          <a:prstGeom prst="rect">
            <a:avLst/>
          </a:prstGeom>
        </p:spPr>
      </p:pic>
      <p:sp>
        <p:nvSpPr>
          <p:cNvPr id="58" name="CustomShape 3"/>
          <p:cNvSpPr/>
          <p:nvPr/>
        </p:nvSpPr>
        <p:spPr>
          <a:xfrm>
            <a:off x="1619280" y="0"/>
            <a:ext cx="1800000" cy="979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</a:ln>
        </p:spPr>
      </p:sp>
      <p:sp>
        <p:nvSpPr>
          <p:cNvPr id="59" name="CustomShape 4"/>
          <p:cNvSpPr/>
          <p:nvPr/>
        </p:nvSpPr>
        <p:spPr>
          <a:xfrm>
            <a:off x="1619280" y="0"/>
            <a:ext cx="1800000" cy="979200"/>
          </a:xfrm>
          <a:prstGeom prst="rect">
            <a:avLst/>
          </a:prstGeom>
          <a:solidFill>
            <a:srgbClr val="0067b1"/>
          </a:solidFill>
          <a:ln w="9360">
            <a:solidFill>
              <a:srgbClr val="0067b1"/>
            </a:solidFill>
            <a:round/>
          </a:ln>
        </p:spPr>
      </p:sp>
      <p:sp>
        <p:nvSpPr>
          <p:cNvPr id="60" name="CustomShape 5"/>
          <p:cNvSpPr/>
          <p:nvPr/>
        </p:nvSpPr>
        <p:spPr>
          <a:xfrm>
            <a:off x="7667640" y="6586560"/>
            <a:ext cx="1447560" cy="276480"/>
          </a:xfrm>
          <a:prstGeom prst="rect">
            <a:avLst/>
          </a:prstGeom>
        </p:spPr>
        <p:txBody>
          <a:bodyPr bIns="46800" lIns="90000" rIns="90000" tIns="46800"/>
          <a:p>
            <a:pPr algn="r">
              <a:lnSpc>
                <a:spcPct val="100000"/>
              </a:lnSpc>
            </a:pPr>
            <a:r>
              <a:rPr lang="en" sz="1200">
                <a:solidFill>
                  <a:srgbClr val="ffffff"/>
                </a:solidFill>
                <a:latin typeface="Calibri"/>
                <a:ea typeface="SimSun"/>
              </a:rPr>
              <a:t>www.egi.eu</a:t>
            </a:r>
            <a:endParaRPr/>
          </a:p>
        </p:txBody>
      </p:sp>
      <p:sp>
        <p:nvSpPr>
          <p:cNvPr id="61" name="CustomShape 6"/>
          <p:cNvSpPr/>
          <p:nvPr/>
        </p:nvSpPr>
        <p:spPr>
          <a:xfrm>
            <a:off x="54000" y="6605640"/>
            <a:ext cx="2285640" cy="2764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" sz="1200">
                <a:solidFill>
                  <a:srgbClr val="ffffff"/>
                </a:solidFill>
                <a:latin typeface="Calibri"/>
                <a:ea typeface="SimSun"/>
              </a:rPr>
              <a:t>EGI-InSPIRE RI-261323</a:t>
            </a:r>
            <a:endParaRPr/>
          </a:p>
        </p:txBody>
      </p:sp>
      <p:sp>
        <p:nvSpPr>
          <p:cNvPr id="62" name="PlaceHolder 7"/>
          <p:cNvSpPr>
            <a:spLocks noGrp="1"/>
          </p:cNvSpPr>
          <p:nvPr>
            <p:ph type="title"/>
          </p:nvPr>
        </p:nvSpPr>
        <p:spPr>
          <a:xfrm>
            <a:off x="2124000" y="115920"/>
            <a:ext cx="6840000" cy="8647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63" name="PlaceHolder 8"/>
          <p:cNvSpPr>
            <a:spLocks noGrp="1"/>
          </p:cNvSpPr>
          <p:nvPr>
            <p:ph type="body"/>
          </p:nvPr>
        </p:nvSpPr>
        <p:spPr>
          <a:xfrm>
            <a:off x="611280" y="1412640"/>
            <a:ext cx="807516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1"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2"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3"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</p:txBody>
      </p:sp>
      <p:sp>
        <p:nvSpPr>
          <p:cNvPr id="64" name="PlaceHolder 9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">
                <a:solidFill>
                  <a:srgbClr val="000000"/>
                </a:solidFill>
                <a:latin typeface="Calibri"/>
              </a:rPr>
              <a:t>5/16/12</a:t>
            </a:r>
            <a:endParaRPr/>
          </a:p>
        </p:txBody>
      </p:sp>
      <p:sp>
        <p:nvSpPr>
          <p:cNvPr id="65" name="PlaceHolder 10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66" name="PlaceHolder 11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71F181-61E1-4171-8141-E1C1F1E1A171}" type="slidenum">
              <a:rPr lang="en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619640" y="2130480"/>
            <a:ext cx="720036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Arial"/>
              </a:rPr>
              <a:t>ARC Deployment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2267640" y="3886200"/>
            <a:ext cx="5832360" cy="134280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" sz="3200">
                <a:solidFill>
                  <a:srgbClr val="000000"/>
                </a:solidFill>
                <a:latin typeface="Arial"/>
              </a:rPr>
              <a:t>NGI_SE (Mats Nylén)</a:t>
            </a:r>
            <a:endParaRPr/>
          </a:p>
        </p:txBody>
      </p:sp>
      <p:sp>
        <p:nvSpPr>
          <p:cNvPr id="101" name="TextShape 3"/>
          <p:cNvSpPr txBox="1"/>
          <p:nvPr/>
        </p:nvSpPr>
        <p:spPr>
          <a:xfrm>
            <a:off x="62280" y="637668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">
                <a:solidFill>
                  <a:srgbClr val="ffffff"/>
                </a:solidFill>
                <a:latin typeface="Arial"/>
              </a:rPr>
              <a:t>5/16/12</a:t>
            </a:r>
            <a:endParaRPr/>
          </a:p>
        </p:txBody>
      </p:sp>
      <p:sp>
        <p:nvSpPr>
          <p:cNvPr id="102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03" name="TextShape 5"/>
          <p:cNvSpPr txBox="1"/>
          <p:nvPr/>
        </p:nvSpPr>
        <p:spPr>
          <a:xfrm>
            <a:off x="697536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14111B1-7181-41F1-8111-A141C15181B1}" type="slidenum">
              <a:rPr lang="en">
                <a:solidFill>
                  <a:srgbClr val="ffffff"/>
                </a:solidFill>
                <a:latin typeface="Arial"/>
              </a:rPr>
              <a:t>&lt;number&gt;</a:t>
            </a:fld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2124000" y="115920"/>
            <a:ext cx="6840000" cy="8647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Arial"/>
              </a:rPr>
              <a:t>Current deployment status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179640" y="1412640"/>
            <a:ext cx="850680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ARC 1.1.0 and 1.1.1 on ubuntu, CentOS and Scientific Linux </a:t>
            </a:r>
            <a:endParaRPr/>
          </a:p>
        </p:txBody>
      </p:sp>
      <p:sp>
        <p:nvSpPr>
          <p:cNvPr id="106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">
                <a:solidFill>
                  <a:srgbClr val="ffffff"/>
                </a:solidFill>
                <a:latin typeface="Arial"/>
              </a:rPr>
              <a:t>5/16/12</a:t>
            </a:r>
            <a:endParaRPr/>
          </a:p>
        </p:txBody>
      </p:sp>
      <p:sp>
        <p:nvSpPr>
          <p:cNvPr id="107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08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141F131-E1C1-4141-9141-015121014191}" type="slidenum">
              <a:rPr lang="en">
                <a:solidFill>
                  <a:srgbClr val="ffffff"/>
                </a:solidFill>
                <a:latin typeface="Arial"/>
              </a:rPr>
              <a:t>&lt;number&gt;</a:t>
            </a:fld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2124000" y="115920"/>
            <a:ext cx="6840000" cy="8647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Arial"/>
              </a:rPr>
              <a:t>Repositories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611280" y="1412640"/>
            <a:ext cx="807516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We use Nordugrid repository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Not the latest version in UMD, OS not supported.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2124000" y="115920"/>
            <a:ext cx="6840000" cy="8647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Arial"/>
              </a:rPr>
              <a:t>Early Adoption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611280" y="1412640"/>
            <a:ext cx="807516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Something like early adoption, but less formal.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2124000" y="115920"/>
            <a:ext cx="6840000" cy="8647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Arial"/>
              </a:rPr>
              <a:t>Support, bug reporting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611280" y="1412640"/>
            <a:ext cx="807516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Arial"/>
              </a:rPr>
              <a:t>We report bugs through the nordugrid bugzilla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