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74"/>
  </p:notesMasterIdLst>
  <p:sldIdLst>
    <p:sldId id="655" r:id="rId4"/>
    <p:sldId id="735" r:id="rId5"/>
    <p:sldId id="737" r:id="rId6"/>
    <p:sldId id="551" r:id="rId7"/>
    <p:sldId id="552" r:id="rId8"/>
    <p:sldId id="668" r:id="rId9"/>
    <p:sldId id="669" r:id="rId10"/>
    <p:sldId id="670" r:id="rId11"/>
    <p:sldId id="738" r:id="rId12"/>
    <p:sldId id="667" r:id="rId13"/>
    <p:sldId id="731" r:id="rId14"/>
    <p:sldId id="675" r:id="rId15"/>
    <p:sldId id="676" r:id="rId16"/>
    <p:sldId id="665" r:id="rId17"/>
    <p:sldId id="732" r:id="rId18"/>
    <p:sldId id="733" r:id="rId19"/>
    <p:sldId id="734" r:id="rId20"/>
    <p:sldId id="739" r:id="rId21"/>
    <p:sldId id="681" r:id="rId22"/>
    <p:sldId id="691" r:id="rId23"/>
    <p:sldId id="682" r:id="rId24"/>
    <p:sldId id="683" r:id="rId25"/>
    <p:sldId id="749" r:id="rId26"/>
    <p:sldId id="685" r:id="rId27"/>
    <p:sldId id="686" r:id="rId28"/>
    <p:sldId id="687" r:id="rId29"/>
    <p:sldId id="688" r:id="rId30"/>
    <p:sldId id="689" r:id="rId31"/>
    <p:sldId id="690" r:id="rId32"/>
    <p:sldId id="699" r:id="rId33"/>
    <p:sldId id="740" r:id="rId34"/>
    <p:sldId id="709" r:id="rId35"/>
    <p:sldId id="711" r:id="rId36"/>
    <p:sldId id="712" r:id="rId37"/>
    <p:sldId id="742" r:id="rId38"/>
    <p:sldId id="714" r:id="rId39"/>
    <p:sldId id="715" r:id="rId40"/>
    <p:sldId id="743" r:id="rId41"/>
    <p:sldId id="744" r:id="rId42"/>
    <p:sldId id="755" r:id="rId43"/>
    <p:sldId id="729" r:id="rId44"/>
    <p:sldId id="756" r:id="rId45"/>
    <p:sldId id="745" r:id="rId46"/>
    <p:sldId id="753" r:id="rId47"/>
    <p:sldId id="746" r:id="rId48"/>
    <p:sldId id="750" r:id="rId49"/>
    <p:sldId id="722" r:id="rId50"/>
    <p:sldId id="760" r:id="rId51"/>
    <p:sldId id="747" r:id="rId52"/>
    <p:sldId id="701" r:id="rId53"/>
    <p:sldId id="727" r:id="rId54"/>
    <p:sldId id="726" r:id="rId55"/>
    <p:sldId id="748" r:id="rId56"/>
    <p:sldId id="707" r:id="rId57"/>
    <p:sldId id="702" r:id="rId58"/>
    <p:sldId id="703" r:id="rId59"/>
    <p:sldId id="728" r:id="rId60"/>
    <p:sldId id="759" r:id="rId61"/>
    <p:sldId id="660" r:id="rId62"/>
    <p:sldId id="751" r:id="rId63"/>
    <p:sldId id="758" r:id="rId64"/>
    <p:sldId id="757" r:id="rId65"/>
    <p:sldId id="741" r:id="rId66"/>
    <p:sldId id="693" r:id="rId67"/>
    <p:sldId id="692" r:id="rId68"/>
    <p:sldId id="694" r:id="rId69"/>
    <p:sldId id="695" r:id="rId70"/>
    <p:sldId id="696" r:id="rId71"/>
    <p:sldId id="697" r:id="rId72"/>
    <p:sldId id="698" r:id="rId73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0" autoAdjust="0"/>
    <p:restoredTop sz="89593" autoAdjust="0"/>
  </p:normalViewPr>
  <p:slideViewPr>
    <p:cSldViewPr>
      <p:cViewPr>
        <p:scale>
          <a:sx n="70" d="100"/>
          <a:sy n="70" d="100"/>
        </p:scale>
        <p:origin x="-87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29E-2"/>
          <c:y val="5.8618122290895816E-2"/>
          <c:w val="0.96862853232840107"/>
          <c:h val="0.941381877709104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0"/>
          </c:dPt>
          <c:dLbls>
            <c:dLbl>
              <c:idx val="1"/>
              <c:layout>
                <c:manualLayout>
                  <c:x val="-0.16361306004064669"/>
                  <c:y val="8.09596929921347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123984509091508E-2"/>
                  <c:y val="-0.31282705357390367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87788736081419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22E-2"/>
          <c:y val="5.8618122290895816E-2"/>
          <c:w val="0.96862853232840107"/>
          <c:h val="0.941381877709104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"/>
          </c:dPt>
          <c:dPt>
            <c:idx val="5"/>
            <c:bubble3D val="0"/>
            <c:explosion val="38"/>
          </c:dPt>
          <c:dLbls>
            <c:dLbl>
              <c:idx val="1"/>
              <c:layout>
                <c:manualLayout>
                  <c:x val="-0.16361306004064666"/>
                  <c:y val="8.0959692992134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7838D-E94B-49DA-998B-437767D479DA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67C5A68D-6FCD-4B41-9421-D7CB8F147449}">
      <dgm:prSet phldrT="[Text]" custT="1"/>
      <dgm:spPr/>
      <dgm:t>
        <a:bodyPr/>
        <a:lstStyle/>
        <a:p>
          <a:r>
            <a:rPr lang="en-GB" sz="2400" dirty="0" smtClean="0"/>
            <a:t>Gathering</a:t>
          </a:r>
          <a:endParaRPr lang="en-GB" sz="2400" dirty="0"/>
        </a:p>
      </dgm:t>
    </dgm:pt>
    <dgm:pt modelId="{8A5F9D49-58FA-4C17-AB35-5D45B2A67827}" type="parTrans" cxnId="{C562BFAD-01ED-47D7-8C4A-E6CC82FF815B}">
      <dgm:prSet/>
      <dgm:spPr/>
      <dgm:t>
        <a:bodyPr/>
        <a:lstStyle/>
        <a:p>
          <a:endParaRPr lang="en-GB"/>
        </a:p>
      </dgm:t>
    </dgm:pt>
    <dgm:pt modelId="{0B71E160-00B8-4B5C-AF80-773106A66612}" type="sibTrans" cxnId="{C562BFAD-01ED-47D7-8C4A-E6CC82FF815B}">
      <dgm:prSet/>
      <dgm:spPr/>
      <dgm:t>
        <a:bodyPr/>
        <a:lstStyle/>
        <a:p>
          <a:endParaRPr lang="en-GB"/>
        </a:p>
      </dgm:t>
    </dgm:pt>
    <dgm:pt modelId="{0C942A4E-62B1-44C2-A995-E8C5BEE9E259}">
      <dgm:prSet phldrT="[Text]" custT="1"/>
      <dgm:spPr/>
      <dgm:t>
        <a:bodyPr/>
        <a:lstStyle/>
        <a:p>
          <a:r>
            <a:rPr lang="en-GB" sz="2400" dirty="0" smtClean="0"/>
            <a:t>Prioritisation</a:t>
          </a:r>
          <a:endParaRPr lang="en-GB" sz="2400" dirty="0"/>
        </a:p>
      </dgm:t>
    </dgm:pt>
    <dgm:pt modelId="{8B6387E1-610C-4D16-A161-0234BE46932D}" type="parTrans" cxnId="{240C3BC2-57CB-44E0-9CC1-BA73C374DCD1}">
      <dgm:prSet/>
      <dgm:spPr/>
      <dgm:t>
        <a:bodyPr/>
        <a:lstStyle/>
        <a:p>
          <a:endParaRPr lang="en-GB"/>
        </a:p>
      </dgm:t>
    </dgm:pt>
    <dgm:pt modelId="{5967CAC5-20CD-45C1-936B-75955ACFBBF1}" type="sibTrans" cxnId="{240C3BC2-57CB-44E0-9CC1-BA73C374DCD1}">
      <dgm:prSet/>
      <dgm:spPr/>
      <dgm:t>
        <a:bodyPr/>
        <a:lstStyle/>
        <a:p>
          <a:endParaRPr lang="en-GB"/>
        </a:p>
      </dgm:t>
    </dgm:pt>
    <dgm:pt modelId="{31D21F67-93AA-4475-ADC1-BE65CEF094EA}">
      <dgm:prSet phldrT="[Text]"/>
      <dgm:spPr/>
      <dgm:t>
        <a:bodyPr/>
        <a:lstStyle/>
        <a:p>
          <a:r>
            <a:rPr lang="en-GB" dirty="0" smtClean="0"/>
            <a:t>Discussion with</a:t>
          </a:r>
        </a:p>
        <a:p>
          <a:r>
            <a:rPr lang="en-GB" dirty="0" smtClean="0"/>
            <a:t>Technology Providers</a:t>
          </a:r>
          <a:endParaRPr lang="en-GB" dirty="0"/>
        </a:p>
      </dgm:t>
    </dgm:pt>
    <dgm:pt modelId="{EE5CAF29-90D7-4EC2-85EB-8A9D16E0A77D}" type="parTrans" cxnId="{A17981BE-192F-45A0-9CCD-D0B2A8193082}">
      <dgm:prSet/>
      <dgm:spPr/>
      <dgm:t>
        <a:bodyPr/>
        <a:lstStyle/>
        <a:p>
          <a:endParaRPr lang="en-GB"/>
        </a:p>
      </dgm:t>
    </dgm:pt>
    <dgm:pt modelId="{A351C8C7-526A-4360-A762-58B4441DC0C8}" type="sibTrans" cxnId="{A17981BE-192F-45A0-9CCD-D0B2A8193082}">
      <dgm:prSet/>
      <dgm:spPr/>
      <dgm:t>
        <a:bodyPr/>
        <a:lstStyle/>
        <a:p>
          <a:endParaRPr lang="en-GB"/>
        </a:p>
      </dgm:t>
    </dgm:pt>
    <dgm:pt modelId="{F83A9464-3F54-400F-B819-7B4F383CFA90}" type="pres">
      <dgm:prSet presAssocID="{69A7838D-E94B-49DA-998B-437767D479DA}" presName="Name0" presStyleCnt="0">
        <dgm:presLayoutVars>
          <dgm:dir/>
          <dgm:animLvl val="lvl"/>
          <dgm:resizeHandles val="exact"/>
        </dgm:presLayoutVars>
      </dgm:prSet>
      <dgm:spPr/>
    </dgm:pt>
    <dgm:pt modelId="{84FD988E-B0DF-470F-B704-5D7D97D5B4B7}" type="pres">
      <dgm:prSet presAssocID="{67C5A68D-6FCD-4B41-9421-D7CB8F147449}" presName="parTxOnly" presStyleLbl="node1" presStyleIdx="0" presStyleCnt="3" custScaleX="106466" custLinFactNeighborX="-9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400BB9-BF88-4195-B4EB-098E3BB27A7E}" type="pres">
      <dgm:prSet presAssocID="{0B71E160-00B8-4B5C-AF80-773106A66612}" presName="parTxOnlySpace" presStyleCnt="0"/>
      <dgm:spPr/>
    </dgm:pt>
    <dgm:pt modelId="{309C903C-5736-42C0-9168-EA93EAEE7937}" type="pres">
      <dgm:prSet presAssocID="{0C942A4E-62B1-44C2-A995-E8C5BEE9E259}" presName="parTxOnly" presStyleLbl="node1" presStyleIdx="1" presStyleCnt="3" custScaleX="70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97E13E-45A1-4DB0-BA7C-F4FC23C5A49A}" type="pres">
      <dgm:prSet presAssocID="{5967CAC5-20CD-45C1-936B-75955ACFBBF1}" presName="parTxOnlySpace" presStyleCnt="0"/>
      <dgm:spPr/>
    </dgm:pt>
    <dgm:pt modelId="{77ADE977-EA0F-402F-9816-75B88EFC4372}" type="pres">
      <dgm:prSet presAssocID="{31D21F67-93AA-4475-ADC1-BE65CEF094EA}" presName="parTxOnly" presStyleLbl="node1" presStyleIdx="2" presStyleCnt="3" custScaleX="60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62BFAD-01ED-47D7-8C4A-E6CC82FF815B}" srcId="{69A7838D-E94B-49DA-998B-437767D479DA}" destId="{67C5A68D-6FCD-4B41-9421-D7CB8F147449}" srcOrd="0" destOrd="0" parTransId="{8A5F9D49-58FA-4C17-AB35-5D45B2A67827}" sibTransId="{0B71E160-00B8-4B5C-AF80-773106A66612}"/>
    <dgm:cxn modelId="{240C3BC2-57CB-44E0-9CC1-BA73C374DCD1}" srcId="{69A7838D-E94B-49DA-998B-437767D479DA}" destId="{0C942A4E-62B1-44C2-A995-E8C5BEE9E259}" srcOrd="1" destOrd="0" parTransId="{8B6387E1-610C-4D16-A161-0234BE46932D}" sibTransId="{5967CAC5-20CD-45C1-936B-75955ACFBBF1}"/>
    <dgm:cxn modelId="{559785AE-2CAF-4C48-9A90-A1E60362687C}" type="presOf" srcId="{69A7838D-E94B-49DA-998B-437767D479DA}" destId="{F83A9464-3F54-400F-B819-7B4F383CFA90}" srcOrd="0" destOrd="0" presId="urn:microsoft.com/office/officeart/2005/8/layout/chevron1"/>
    <dgm:cxn modelId="{0C7F1AF7-59B3-41FD-8E6E-99CB2CA13BFF}" type="presOf" srcId="{0C942A4E-62B1-44C2-A995-E8C5BEE9E259}" destId="{309C903C-5736-42C0-9168-EA93EAEE7937}" srcOrd="0" destOrd="0" presId="urn:microsoft.com/office/officeart/2005/8/layout/chevron1"/>
    <dgm:cxn modelId="{DD86EDBD-A7E9-44D6-AEAA-A481C1C03A05}" type="presOf" srcId="{67C5A68D-6FCD-4B41-9421-D7CB8F147449}" destId="{84FD988E-B0DF-470F-B704-5D7D97D5B4B7}" srcOrd="0" destOrd="0" presId="urn:microsoft.com/office/officeart/2005/8/layout/chevron1"/>
    <dgm:cxn modelId="{A17981BE-192F-45A0-9CCD-D0B2A8193082}" srcId="{69A7838D-E94B-49DA-998B-437767D479DA}" destId="{31D21F67-93AA-4475-ADC1-BE65CEF094EA}" srcOrd="2" destOrd="0" parTransId="{EE5CAF29-90D7-4EC2-85EB-8A9D16E0A77D}" sibTransId="{A351C8C7-526A-4360-A762-58B4441DC0C8}"/>
    <dgm:cxn modelId="{65A9497F-166F-4395-B378-CCA7908139ED}" type="presOf" srcId="{31D21F67-93AA-4475-ADC1-BE65CEF094EA}" destId="{77ADE977-EA0F-402F-9816-75B88EFC4372}" srcOrd="0" destOrd="0" presId="urn:microsoft.com/office/officeart/2005/8/layout/chevron1"/>
    <dgm:cxn modelId="{B2ECEFF4-1072-431D-9635-DAA8E1FC1516}" type="presParOf" srcId="{F83A9464-3F54-400F-B819-7B4F383CFA90}" destId="{84FD988E-B0DF-470F-B704-5D7D97D5B4B7}" srcOrd="0" destOrd="0" presId="urn:microsoft.com/office/officeart/2005/8/layout/chevron1"/>
    <dgm:cxn modelId="{550210F7-58E1-47CA-8E3B-99DD9BB8EC23}" type="presParOf" srcId="{F83A9464-3F54-400F-B819-7B4F383CFA90}" destId="{76400BB9-BF88-4195-B4EB-098E3BB27A7E}" srcOrd="1" destOrd="0" presId="urn:microsoft.com/office/officeart/2005/8/layout/chevron1"/>
    <dgm:cxn modelId="{9CD96051-EFAA-43C2-8635-8ADB50701954}" type="presParOf" srcId="{F83A9464-3F54-400F-B819-7B4F383CFA90}" destId="{309C903C-5736-42C0-9168-EA93EAEE7937}" srcOrd="2" destOrd="0" presId="urn:microsoft.com/office/officeart/2005/8/layout/chevron1"/>
    <dgm:cxn modelId="{0E616E03-6576-41B7-A43B-EC50C3766F98}" type="presParOf" srcId="{F83A9464-3F54-400F-B819-7B4F383CFA90}" destId="{0697E13E-45A1-4DB0-BA7C-F4FC23C5A49A}" srcOrd="3" destOrd="0" presId="urn:microsoft.com/office/officeart/2005/8/layout/chevron1"/>
    <dgm:cxn modelId="{90A5D5CE-9A8D-466E-81E5-BA162DA48E09}" type="presParOf" srcId="{F83A9464-3F54-400F-B819-7B4F383CFA90}" destId="{77ADE977-EA0F-402F-9816-75B88EFC43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Adjust diagram </a:t>
            </a:r>
            <a:r>
              <a:rPr lang="en-GB" dirty="0" smtClean="0">
                <a:sym typeface="Wingdings" pitchFamily="2" charset="2"/>
              </a:rPr>
              <a:t> revise</a:t>
            </a:r>
            <a:r>
              <a:rPr lang="en-GB" baseline="0" dirty="0" smtClean="0">
                <a:sym typeface="Wingdings" pitchFamily="2" charset="2"/>
              </a:rPr>
              <a:t> diagram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8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2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2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94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83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9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5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08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70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31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681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defTabSz="889000">
              <a:spcAft>
                <a:spcPct val="350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80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3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https://wiki.egi.eu/wiki/EGI_CSIRT:Policies</a:t>
            </a:r>
          </a:p>
          <a:p>
            <a:r>
              <a:rPr lang="en-GB" dirty="0" smtClean="0"/>
              <a:t>https://wiki.egi.eu/wiki/SPG:Documents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5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77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93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50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66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35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43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0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0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0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7599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032448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668344" cy="1470025"/>
          </a:xfrm>
        </p:spPr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SA1 and JRA1</a:t>
            </a: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>Operations and Operational Tools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552728" cy="1343000"/>
          </a:xfrm>
        </p:spPr>
        <p:txBody>
          <a:bodyPr/>
          <a:lstStyle/>
          <a:p>
            <a:r>
              <a:rPr lang="en-GB" sz="2400" dirty="0" smtClean="0"/>
              <a:t>EGI-InSPIRE PY2 Review</a:t>
            </a:r>
          </a:p>
          <a:p>
            <a:r>
              <a:rPr lang="en-GB" sz="2000" dirty="0" smtClean="0"/>
              <a:t>27-28 June 2012</a:t>
            </a:r>
            <a:endParaRPr lang="en-GB" sz="1800" dirty="0" smtClean="0"/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 smtClean="0"/>
              <a:t>T</a:t>
            </a:r>
            <a:r>
              <a:rPr lang="en-GB" sz="2400" dirty="0"/>
              <a:t>. Ferrari, Chief Operations </a:t>
            </a:r>
            <a:r>
              <a:rPr lang="en-GB" sz="2400" dirty="0" smtClean="0"/>
              <a:t>Officer/EGI.eu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"/>
    </mc:Choice>
    <mc:Fallback xmlns="">
      <p:transition spd="slow" advTm="23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97278"/>
              </p:ext>
            </p:extLst>
          </p:nvPr>
        </p:nvGraphicFramePr>
        <p:xfrm>
          <a:off x="229900" y="2132856"/>
          <a:ext cx="8734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902"/>
                <a:gridCol w="3617366"/>
                <a:gridCol w="2880320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dirty="0" smtClean="0"/>
                        <a:t>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 (yearly</a:t>
                      </a:r>
                      <a:r>
                        <a:rPr lang="en-GB" baseline="0" dirty="0" smtClean="0"/>
                        <a:t> increase)</a:t>
                      </a:r>
                      <a:endParaRPr lang="en-GB" dirty="0"/>
                    </a:p>
                  </a:txBody>
                  <a:tcPr anchor="ctr"/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Resource Centres (RCs)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</a:t>
                      </a:r>
                      <a:r>
                        <a:rPr lang="en-GB" sz="1800" dirty="0" err="1" smtClean="0"/>
                        <a:t>InSPIRE</a:t>
                      </a:r>
                      <a:r>
                        <a:rPr lang="en-GB" sz="1800" dirty="0" smtClean="0"/>
                        <a:t> and Council</a:t>
                      </a:r>
                      <a:r>
                        <a:rPr lang="en-GB" sz="1800" baseline="0" dirty="0" smtClean="0"/>
                        <a:t> Participants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326 (+3%)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infrastructures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352</a:t>
                      </a:r>
                    </a:p>
                    <a:p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Supporting</a:t>
                      </a:r>
                      <a:r>
                        <a:rPr lang="en-GB" sz="1800" baseline="0" dirty="0" smtClean="0"/>
                        <a:t> MPI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90 (+20%)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Countries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EGI-InSPIRE and Council</a:t>
                      </a:r>
                      <a:r>
                        <a:rPr lang="en-GB" sz="1800" baseline="0" dirty="0" smtClean="0"/>
                        <a:t> members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42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RPs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54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Operations Centres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Total (National, Federated, EIRO)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 (27,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9, 1) 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NGI_FI, NGI_IE, NGI_UK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101"/>
            <a:ext cx="9144000" cy="4497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Resource infrastructure Providers (RPs)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013176"/>
            <a:ext cx="516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Integrated EGI-InSPIRE Partners and EGI Council Members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281463"/>
            <a:ext cx="3475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Internal/External RPs being integrated 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51723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3"/>
                </a:solidFill>
              </a:rPr>
              <a:t>External RP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5805264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Peer RP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8192"/>
            <a:ext cx="6046544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924302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1484784"/>
            <a:ext cx="68407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579" y="115541"/>
            <a:ext cx="7200925" cy="865187"/>
          </a:xfrm>
        </p:spPr>
        <p:txBody>
          <a:bodyPr/>
          <a:lstStyle/>
          <a:p>
            <a:r>
              <a:rPr lang="en-GB" sz="3200" dirty="0" smtClean="0"/>
              <a:t>Installed Capacity</a:t>
            </a:r>
            <a:endParaRPr lang="en-GB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74245"/>
              </p:ext>
            </p:extLst>
          </p:nvPr>
        </p:nvGraphicFramePr>
        <p:xfrm>
          <a:off x="5436096" y="1129892"/>
          <a:ext cx="3672408" cy="100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736304"/>
              </a:tblGrid>
              <a:tr h="3343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Storage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Disk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PB (+31%)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Tape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PB (+50%)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75153"/>
              </p:ext>
            </p:extLst>
          </p:nvPr>
        </p:nvGraphicFramePr>
        <p:xfrm>
          <a:off x="107505" y="1124745"/>
          <a:ext cx="5112568" cy="102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4156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Logical CPUs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EGI-InSPIRE and Council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Partic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270,800 (+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Including integrated RPs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399,300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356350"/>
            <a:ext cx="339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SA1 and JRA1 - EGI-InSPIRE Review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 RC Service Levels and Targets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4392488" cy="5184576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Scope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RC </a:t>
            </a:r>
            <a:r>
              <a:rPr lang="en-GB" sz="1800" dirty="0" smtClean="0"/>
              <a:t>services for resource access 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</a:t>
            </a:r>
            <a:r>
              <a:rPr lang="en-GB" sz="2000" dirty="0">
                <a:solidFill>
                  <a:schemeClr val="accent1"/>
                </a:solidFill>
              </a:rPr>
              <a:t>RC Operational Level </a:t>
            </a:r>
            <a:r>
              <a:rPr lang="en-GB" sz="2000" dirty="0" smtClean="0">
                <a:solidFill>
                  <a:schemeClr val="accent1"/>
                </a:solidFill>
              </a:rPr>
              <a:t>Agreement </a:t>
            </a:r>
            <a:r>
              <a:rPr lang="en-GB" sz="2000" dirty="0" smtClean="0"/>
              <a:t>and</a:t>
            </a:r>
            <a:r>
              <a:rPr lang="en-GB" sz="2000" dirty="0" smtClean="0">
                <a:solidFill>
                  <a:schemeClr val="accent1"/>
                </a:solidFill>
              </a:rPr>
              <a:t> availability profile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Availability </a:t>
            </a:r>
            <a:r>
              <a:rPr lang="en-GB" sz="1600" dirty="0"/>
              <a:t>(uptime / total time) x </a:t>
            </a:r>
            <a:r>
              <a:rPr lang="en-GB" sz="1600" dirty="0" smtClean="0"/>
              <a:t>100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GB" sz="1800" dirty="0" smtClean="0"/>
              <a:t>minimum RC availability: </a:t>
            </a:r>
            <a:r>
              <a:rPr lang="en-GB" sz="1800" dirty="0" smtClean="0">
                <a:solidFill>
                  <a:schemeClr val="accent1"/>
                </a:solidFill>
              </a:rPr>
              <a:t>70%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Reliability </a:t>
            </a:r>
            <a:r>
              <a:rPr lang="en-GB" sz="1600" dirty="0"/>
              <a:t>[uptime / (total time – scheduled time)] x 100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GB" sz="1800" dirty="0" smtClean="0"/>
              <a:t>minimum RC reliability: </a:t>
            </a:r>
            <a:r>
              <a:rPr lang="en-GB" sz="1800" dirty="0" smtClean="0">
                <a:solidFill>
                  <a:schemeClr val="accent1"/>
                </a:solidFill>
              </a:rPr>
              <a:t>75%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Suspension policy</a:t>
            </a:r>
          </a:p>
          <a:p>
            <a:pPr lvl="1">
              <a:defRPr/>
            </a:pPr>
            <a:r>
              <a:rPr lang="en-GB" sz="1800" dirty="0" smtClean="0"/>
              <a:t>Suspension if RC availability &lt; 70% for 3 consecutive months</a:t>
            </a:r>
          </a:p>
          <a:p>
            <a:pPr lvl="1">
              <a:defRPr/>
            </a:pPr>
            <a:r>
              <a:rPr lang="en-GB" sz="1800" dirty="0"/>
              <a:t>f</a:t>
            </a:r>
            <a:r>
              <a:rPr lang="en-GB" sz="1800" dirty="0" smtClean="0"/>
              <a:t>rom</a:t>
            </a:r>
            <a:r>
              <a:rPr lang="en-GB" sz="1800" dirty="0" smtClean="0">
                <a:solidFill>
                  <a:schemeClr val="accent1"/>
                </a:solidFill>
              </a:rPr>
              <a:t> 50% </a:t>
            </a:r>
            <a:r>
              <a:rPr lang="en-GB" sz="1800" dirty="0"/>
              <a:t>to</a:t>
            </a:r>
            <a:r>
              <a:rPr lang="en-GB" sz="1800" dirty="0">
                <a:solidFill>
                  <a:schemeClr val="accent1"/>
                </a:solidFill>
              </a:rPr>
              <a:t> 70</a:t>
            </a:r>
            <a:r>
              <a:rPr lang="en-GB" sz="1800" dirty="0" smtClean="0">
                <a:solidFill>
                  <a:schemeClr val="accent1"/>
                </a:solidFill>
              </a:rPr>
              <a:t>% </a:t>
            </a:r>
            <a:r>
              <a:rPr lang="en-GB" sz="1800" dirty="0" smtClean="0"/>
              <a:t>as of PY2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16 RCs suspended </a:t>
            </a:r>
            <a:r>
              <a:rPr lang="en-GB" sz="1800" dirty="0" smtClean="0"/>
              <a:t>(6 in PY1) and subsequently re-certified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dirty="0"/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2038" y="1124744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PY2 EGI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availability: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94.50% (+1.94% yearly increase)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PY2 EGI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reliability: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  95.17%  (+1.70% yearly increase)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9992" y="4509120"/>
            <a:ext cx="4644008" cy="18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Reporting</a:t>
            </a:r>
            <a:endParaRPr lang="en-GB" sz="20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RC monthly performance reports </a:t>
            </a: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ticket-based procedure for monitoring of  underperforming RCs  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new</a:t>
            </a:r>
            <a:r>
              <a:rPr lang="en-GB" sz="1600" dirty="0" smtClean="0">
                <a:sym typeface="Wingdings" pitchFamily="2" charset="2"/>
              </a:rPr>
              <a:t> automated follow-up procedure under development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  <a:sym typeface="Wingdings" pitchFamily="2" charset="2"/>
              </a:rPr>
              <a:t>n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ew</a:t>
            </a:r>
            <a:r>
              <a:rPr lang="en-GB" sz="1600" dirty="0" smtClean="0">
                <a:sym typeface="Wingdings" pitchFamily="2" charset="2"/>
              </a:rPr>
              <a:t> procedure to request recalculation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38" y="1628800"/>
            <a:ext cx="4445938" cy="29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RP Service Levels and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24744"/>
            <a:ext cx="4464496" cy="5112568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Scope</a:t>
            </a:r>
          </a:p>
          <a:p>
            <a:pPr lvl="1">
              <a:defRPr/>
            </a:pPr>
            <a:r>
              <a:rPr lang="en-GB" sz="1800" dirty="0" smtClean="0"/>
              <a:t>central grid services provided by NGIs giving access to RCs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RP Operational Level Agreement</a:t>
            </a:r>
          </a:p>
          <a:p>
            <a:pPr lvl="1">
              <a:defRPr/>
            </a:pPr>
            <a:r>
              <a:rPr lang="en-GB" sz="1800" dirty="0"/>
              <a:t>p</a:t>
            </a:r>
            <a:r>
              <a:rPr lang="en-GB" sz="1800" dirty="0" smtClean="0"/>
              <a:t>ilot: Sep-Dec 2011</a:t>
            </a:r>
          </a:p>
          <a:p>
            <a:pPr lvl="1">
              <a:defRPr/>
            </a:pPr>
            <a:r>
              <a:rPr lang="en-GB" sz="1800" dirty="0" smtClean="0"/>
              <a:t>into force as of Jan 2012</a:t>
            </a:r>
          </a:p>
          <a:p>
            <a:pPr lvl="1">
              <a:defRPr/>
            </a:pPr>
            <a:r>
              <a:rPr lang="en-GB" sz="1800" dirty="0"/>
              <a:t>b</a:t>
            </a:r>
            <a:r>
              <a:rPr lang="en-GB" sz="1800" dirty="0" smtClean="0"/>
              <a:t>eing incrementally extended</a:t>
            </a: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Service levels and targets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new </a:t>
            </a:r>
            <a:r>
              <a:rPr lang="en-GB" sz="1800" dirty="0">
                <a:solidFill>
                  <a:schemeClr val="accent1"/>
                </a:solidFill>
              </a:rPr>
              <a:t>RP Operational Level </a:t>
            </a:r>
            <a:r>
              <a:rPr lang="en-GB" sz="1800" dirty="0" smtClean="0">
                <a:solidFill>
                  <a:schemeClr val="accent1"/>
                </a:solidFill>
              </a:rPr>
              <a:t>Agreement</a:t>
            </a:r>
            <a:endParaRPr lang="en-GB" sz="1800" dirty="0" smtClean="0"/>
          </a:p>
          <a:p>
            <a:pPr lvl="1">
              <a:defRPr/>
            </a:pPr>
            <a:r>
              <a:rPr lang="en-GB" sz="1800" dirty="0" smtClean="0"/>
              <a:t>min Availability/Reliability: </a:t>
            </a:r>
            <a:r>
              <a:rPr lang="en-GB" sz="1800" dirty="0" smtClean="0">
                <a:solidFill>
                  <a:schemeClr val="accent1"/>
                </a:solidFill>
              </a:rPr>
              <a:t>99%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chemeClr val="accent1"/>
                </a:solidFill>
              </a:rPr>
              <a:t>99%</a:t>
            </a:r>
          </a:p>
          <a:p>
            <a:pPr lvl="1">
              <a:defRPr/>
            </a:pPr>
            <a:r>
              <a:rPr lang="en-GB" sz="1800" dirty="0"/>
              <a:t>m</a:t>
            </a:r>
            <a:r>
              <a:rPr lang="en-GB" sz="1800" dirty="0" smtClean="0"/>
              <a:t>ax Regional Operator on Duty Performance Index: expired tickets and alarms : </a:t>
            </a:r>
            <a:r>
              <a:rPr lang="en-GB" sz="1800" dirty="0" smtClean="0">
                <a:solidFill>
                  <a:schemeClr val="accent1"/>
                </a:solidFill>
              </a:rPr>
              <a:t>10 </a:t>
            </a:r>
            <a:endParaRPr lang="en-US" sz="2000" dirty="0"/>
          </a:p>
          <a:p>
            <a:endParaRPr lang="en-GB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27984" y="4653136"/>
            <a:ext cx="4716016" cy="18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Reporting</a:t>
            </a:r>
            <a:endParaRPr lang="en-GB" sz="2000" dirty="0">
              <a:sym typeface="Wingdings" pitchFamily="2" charset="2"/>
            </a:endParaRP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Monthly RP </a:t>
            </a:r>
            <a:r>
              <a:rPr lang="en-GB" sz="1600" dirty="0">
                <a:sym typeface="Wingdings" pitchFamily="2" charset="2"/>
              </a:rPr>
              <a:t>performance </a:t>
            </a:r>
            <a:r>
              <a:rPr lang="en-GB" sz="1600" dirty="0" smtClean="0">
                <a:sym typeface="Wingdings" pitchFamily="2" charset="2"/>
              </a:rPr>
              <a:t>reports </a:t>
            </a: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New reporting framework extracting information from the SAM Programmatic Interface and the  Operations Portal</a:t>
            </a:r>
            <a:endParaRPr lang="en-GB" sz="1600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896544" cy="320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92436" y="2564904"/>
            <a:ext cx="41720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VO and user Statistics </a:t>
            </a:r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" y="3212231"/>
            <a:ext cx="4536504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95" y="3212231"/>
            <a:ext cx="4401820" cy="3025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43182"/>
              </p:ext>
            </p:extLst>
          </p:nvPr>
        </p:nvGraphicFramePr>
        <p:xfrm>
          <a:off x="395536" y="1196752"/>
          <a:ext cx="8424936" cy="1935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684987"/>
                <a:gridCol w="5265585"/>
                <a:gridCol w="14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Values (April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</a:t>
                      </a:r>
                      <a:r>
                        <a:rPr lang="en-GB" sz="1600" baseline="0" dirty="0" smtClean="0"/>
                        <a:t>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226 (+3.20%) – national and international 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users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20883 (+14.30%)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Active 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High:                    CPU time  &gt; 1 Year/Week</a:t>
                      </a:r>
                    </a:p>
                    <a:p>
                      <a:r>
                        <a:rPr lang="en-GB" sz="1600" dirty="0" smtClean="0"/>
                        <a:t>Medium:            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time &gt; 1 Month/Week,  &lt; 1 Year/Week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Low:                   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&gt; 1 Day/Week, &lt; 1 Month/Week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</a:t>
                      </a:r>
                    </a:p>
                    <a:p>
                      <a:r>
                        <a:rPr lang="en-GB" sz="1600" dirty="0" smtClean="0"/>
                        <a:t>23</a:t>
                      </a:r>
                    </a:p>
                    <a:p>
                      <a:r>
                        <a:rPr lang="en-GB" sz="1600" baseline="0" dirty="0" smtClean="0"/>
                        <a:t>  </a:t>
                      </a:r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CPU Usage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29554"/>
              </p:ext>
            </p:extLst>
          </p:nvPr>
        </p:nvGraphicFramePr>
        <p:xfrm>
          <a:off x="107504" y="1196752"/>
          <a:ext cx="8784976" cy="48574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2327643"/>
                <a:gridCol w="3754263"/>
                <a:gridCol w="2703070"/>
              </a:tblGrid>
              <a:tr h="397490"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PY2 Metrics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Value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(yearly increase)</a:t>
                      </a:r>
                      <a:endParaRPr lang="en-GB" sz="2000" dirty="0"/>
                    </a:p>
                  </a:txBody>
                  <a:tcPr/>
                </a:tc>
              </a:tr>
              <a:tr h="62935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CPU</a:t>
                      </a:r>
                      <a:r>
                        <a:rPr lang="en-GB" sz="2000" b="1" baseline="0" dirty="0" smtClean="0"/>
                        <a:t> wall clock time 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normalized CPU wall clock time consumed (Billion HEP-SPEC 06 hours)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 (+52.91%)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359">
                <a:tc rowSpan="2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Jobs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Job/year</a:t>
                      </a:r>
                      <a:r>
                        <a:rPr lang="en-GB" sz="2000" baseline="0" dirty="0" smtClean="0"/>
                        <a:t> (Million)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492.5 (+46.42% )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PY2 Target: 334.8 (+47.10%)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Average Job/day</a:t>
                      </a:r>
                      <a:r>
                        <a:rPr lang="en-GB" sz="2000" baseline="0" dirty="0" smtClean="0"/>
                        <a:t> (Million)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1.35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rowSpan="5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% of total norm.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dirty="0" smtClean="0"/>
                        <a:t>CPU wall</a:t>
                      </a:r>
                      <a:r>
                        <a:rPr lang="en-GB" sz="2000" b="1" baseline="0" dirty="0" smtClean="0"/>
                        <a:t>  time consumed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High-Energy Physics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93.60% (+48.82%)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97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Astronomy</a:t>
                      </a:r>
                      <a:r>
                        <a:rPr lang="en-GB" sz="2000" baseline="0" dirty="0" smtClean="0"/>
                        <a:t> and Astrophysics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2.25% (+117.79)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Life Sciences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1.30% (+1.97)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Various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1.23% (+20.86)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Remaining</a:t>
                      </a:r>
                      <a:r>
                        <a:rPr lang="en-GB" sz="2000" baseline="0" dirty="0" smtClean="0"/>
                        <a:t>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1.62%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dirty="0" smtClean="0"/>
              <a:t>PY1-PY2 Trend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51563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>
            <a:stCxn id="10" idx="1"/>
          </p:cNvCxnSpPr>
          <p:nvPr/>
        </p:nvCxnSpPr>
        <p:spPr>
          <a:xfrm>
            <a:off x="5476831" y="1804174"/>
            <a:ext cx="0" cy="3718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6831" y="1619508"/>
            <a:ext cx="7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PY2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805264"/>
            <a:ext cx="84249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8759" y="1619508"/>
            <a:ext cx="7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PY1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80528" y="4077072"/>
            <a:ext cx="182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CPU norm.</a:t>
            </a:r>
          </a:p>
          <a:p>
            <a:pPr algn="r"/>
            <a:r>
              <a:rPr lang="en-GB" sz="1400" b="1" dirty="0" smtClean="0"/>
              <a:t>wall clock hours</a:t>
            </a:r>
            <a:endParaRPr lang="en-GB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4000" dirty="0" smtClean="0"/>
              <a:t>PY2 usage (non-HEP VOs)</a:t>
            </a:r>
            <a:endParaRPr lang="en-GB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bg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bg1"/>
                </a:solidFill>
              </a:rPr>
              <a:t>plans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916088" y="5661248"/>
            <a:ext cx="21242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1763688" y="5589240"/>
            <a:ext cx="21242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3347864" y="3068960"/>
            <a:ext cx="208823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99120" y="3068960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43136" y="3212976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195464" y="3212976"/>
            <a:ext cx="208823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39280" y="2060848"/>
            <a:ext cx="21242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/>
              <a:t>a</a:t>
            </a:r>
            <a:r>
              <a:rPr lang="en-GB" dirty="0" smtClean="0"/>
              <a:t>nd partners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88" y="2109194"/>
            <a:ext cx="720080" cy="5997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67272" y="5517232"/>
            <a:ext cx="22682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 +</a:t>
            </a:r>
          </a:p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2483768" y="2780928"/>
            <a:ext cx="999728" cy="1242138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2619400" y="4203086"/>
            <a:ext cx="936104" cy="1314146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Operations Service Catalogue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1" y="1117193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Operations services enables </a:t>
            </a:r>
            <a:r>
              <a:rPr lang="en-GB" sz="2000" dirty="0"/>
              <a:t>secure,  </a:t>
            </a:r>
            <a:r>
              <a:rPr lang="en-GB" sz="2000" dirty="0" smtClean="0"/>
              <a:t>interoperable </a:t>
            </a:r>
            <a:r>
              <a:rPr lang="en-GB" sz="2000" dirty="0"/>
              <a:t>and reliable access to </a:t>
            </a:r>
            <a:endParaRPr lang="en-GB" sz="2000" dirty="0" smtClean="0"/>
          </a:p>
          <a:p>
            <a:r>
              <a:rPr lang="en-GB" sz="2000" dirty="0" smtClean="0"/>
              <a:t>distributed </a:t>
            </a:r>
            <a:r>
              <a:rPr lang="en-GB" sz="2000" dirty="0"/>
              <a:t>resources.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700808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EGI services are provided </a:t>
            </a:r>
            <a:r>
              <a:rPr lang="en-GB" dirty="0">
                <a:solidFill>
                  <a:schemeClr val="accent1"/>
                </a:solidFill>
              </a:rPr>
              <a:t>locally</a:t>
            </a:r>
            <a:r>
              <a:rPr lang="en-GB" dirty="0"/>
              <a:t> by Operations Centres and </a:t>
            </a:r>
            <a:r>
              <a:rPr lang="en-GB" dirty="0">
                <a:solidFill>
                  <a:schemeClr val="accent1"/>
                </a:solidFill>
              </a:rPr>
              <a:t>globally</a:t>
            </a:r>
            <a:r>
              <a:rPr lang="en-GB" dirty="0"/>
              <a:t> by EGI.eu.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80112" y="3212976"/>
            <a:ext cx="3384376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AutoNum type="romanUcPeriod"/>
            </a:pPr>
            <a:r>
              <a:rPr lang="en-GB" dirty="0" smtClean="0">
                <a:solidFill>
                  <a:schemeClr val="tx1"/>
                </a:solidFill>
              </a:rPr>
              <a:t>Infrastructure Services and Tools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0112" y="3933056"/>
            <a:ext cx="3384376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II. Software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Deployment and Interoperations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80112" y="4653136"/>
            <a:ext cx="3384376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III. Support Services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5373216"/>
            <a:ext cx="338437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IV. Operations Management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and Coordination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8065" y="2636912"/>
            <a:ext cx="216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Service categories:</a:t>
            </a:r>
            <a:endParaRPr lang="en-GB" sz="2000" b="1" dirty="0"/>
          </a:p>
        </p:txBody>
      </p:sp>
      <p:sp>
        <p:nvSpPr>
          <p:cNvPr id="33" name="Oval 32"/>
          <p:cNvSpPr/>
          <p:nvPr/>
        </p:nvSpPr>
        <p:spPr>
          <a:xfrm>
            <a:off x="251520" y="3221360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14" name="Bent Arrow 13"/>
          <p:cNvSpPr/>
          <p:nvPr/>
        </p:nvSpPr>
        <p:spPr>
          <a:xfrm rot="10800000">
            <a:off x="1755304" y="2780928"/>
            <a:ext cx="936104" cy="1242138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1755304" y="4221088"/>
            <a:ext cx="1008112" cy="1296144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5304" y="5045114"/>
            <a:ext cx="171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Local Services</a:t>
            </a:r>
            <a:endParaRPr lang="en-GB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55304" y="2812866"/>
            <a:ext cx="1802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Global Services</a:t>
            </a:r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-273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48478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Service infrastructure</a:t>
            </a:r>
            <a:endParaRPr lang="en-GB" sz="3600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Infrastructure Services and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40560"/>
          </a:xfrm>
        </p:spPr>
        <p:txBody>
          <a:bodyPr/>
          <a:lstStyle/>
          <a:p>
            <a:r>
              <a:rPr lang="en-GB" sz="2800" dirty="0" smtClean="0"/>
              <a:t>Message brokers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  <a:endParaRPr lang="en-GB" sz="1800" dirty="0"/>
          </a:p>
          <a:p>
            <a:r>
              <a:rPr lang="en-GB" sz="2800" dirty="0" smtClean="0"/>
              <a:t>Service Availability Monitoring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JRA1.2, </a:t>
            </a:r>
            <a:r>
              <a:rPr lang="en-GB" sz="1800" dirty="0" smtClean="0"/>
              <a:t>JRA1.3</a:t>
            </a:r>
          </a:p>
          <a:p>
            <a:r>
              <a:rPr lang="en-GB" sz="2800" dirty="0" smtClean="0"/>
              <a:t>Operations Portal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JRA1.2, </a:t>
            </a:r>
            <a:r>
              <a:rPr lang="en-GB" sz="1800" dirty="0" smtClean="0"/>
              <a:t>JRA1.5</a:t>
            </a:r>
          </a:p>
          <a:p>
            <a:r>
              <a:rPr lang="en-GB" sz="2800" dirty="0" smtClean="0"/>
              <a:t>Accounting and Metrics Portal</a:t>
            </a:r>
          </a:p>
          <a:p>
            <a:pPr lvl="1"/>
            <a:r>
              <a:rPr lang="en-GB" sz="1800" dirty="0" smtClean="0"/>
              <a:t>TSA1.5</a:t>
            </a:r>
            <a:r>
              <a:rPr lang="en-GB" sz="1800" dirty="0"/>
              <a:t>, </a:t>
            </a:r>
            <a:r>
              <a:rPr lang="en-GB" sz="1800" dirty="0" smtClean="0"/>
              <a:t>JRA1.4</a:t>
            </a:r>
          </a:p>
          <a:p>
            <a:r>
              <a:rPr lang="en-GB" sz="2800" dirty="0" smtClean="0"/>
              <a:t>Helpdesk</a:t>
            </a:r>
          </a:p>
          <a:p>
            <a:pPr lvl="1"/>
            <a:r>
              <a:rPr lang="en-GB" sz="1800" dirty="0" smtClean="0"/>
              <a:t>TSA1.6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</a:p>
          <a:p>
            <a:r>
              <a:rPr lang="en-GB" sz="2800" dirty="0" smtClean="0"/>
              <a:t>Grid Configuration Database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Objectives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support to the </a:t>
            </a:r>
            <a:r>
              <a:rPr lang="en-US" sz="2400" dirty="0" smtClean="0">
                <a:solidFill>
                  <a:schemeClr val="accent1"/>
                </a:solidFill>
              </a:rPr>
              <a:t>configuration</a:t>
            </a:r>
            <a:r>
              <a:rPr lang="en-US" sz="2400" dirty="0" smtClean="0"/>
              <a:t> of the message broker network (JRA1, AUTH), deploy a production infrastructure for message exchange for </a:t>
            </a:r>
            <a:r>
              <a:rPr lang="en-US" sz="2400" dirty="0" smtClean="0">
                <a:solidFill>
                  <a:schemeClr val="accent1"/>
                </a:solidFill>
              </a:rPr>
              <a:t>monitoring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1"/>
                </a:solidFill>
              </a:rPr>
              <a:t>accounting</a:t>
            </a:r>
          </a:p>
          <a:p>
            <a:pPr marL="0" lvl="0" indent="0">
              <a:buNone/>
              <a:defRPr/>
            </a:pPr>
            <a:r>
              <a:rPr lang="en-GB" sz="2800" dirty="0">
                <a:solidFill>
                  <a:schemeClr val="accent1"/>
                </a:solidFill>
              </a:rPr>
              <a:t>Achievements</a:t>
            </a:r>
            <a:endParaRPr lang="en-GB" sz="24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3 </a:t>
            </a:r>
            <a:r>
              <a:rPr lang="en-US" sz="2000" dirty="0" err="1">
                <a:solidFill>
                  <a:schemeClr val="accent1"/>
                </a:solidFill>
              </a:rPr>
              <a:t>ActiveMQ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updates </a:t>
            </a:r>
            <a:endParaRPr lang="en-US" sz="2000" dirty="0"/>
          </a:p>
          <a:p>
            <a:pPr lvl="0">
              <a:buFontTx/>
              <a:buChar char="-"/>
            </a:pPr>
            <a:r>
              <a:rPr lang="en-US" sz="2000" dirty="0"/>
              <a:t>support of </a:t>
            </a:r>
            <a:r>
              <a:rPr lang="en-US" sz="2000" dirty="0">
                <a:solidFill>
                  <a:schemeClr val="accent1"/>
                </a:solidFill>
              </a:rPr>
              <a:t>authentication and authorization</a:t>
            </a:r>
          </a:p>
          <a:p>
            <a:pPr lvl="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performance improvement</a:t>
            </a:r>
            <a:r>
              <a:rPr lang="en-US" sz="2000" dirty="0"/>
              <a:t> through the eviction of pending connections</a:t>
            </a:r>
          </a:p>
          <a:p>
            <a:pPr lvl="0">
              <a:buFontTx/>
              <a:buChar char="-"/>
            </a:pPr>
            <a:r>
              <a:rPr lang="en-US" sz="2000" dirty="0"/>
              <a:t>message history retention and </a:t>
            </a:r>
            <a:r>
              <a:rPr lang="en-US" sz="2000" dirty="0">
                <a:solidFill>
                  <a:schemeClr val="accent1"/>
                </a:solidFill>
              </a:rPr>
              <a:t>reliable message delivery </a:t>
            </a:r>
            <a:r>
              <a:rPr lang="en-US" sz="2000" dirty="0"/>
              <a:t>through the migration from “topic” to “queue”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other operational tools, in particular the Operations Portal</a:t>
            </a:r>
          </a:p>
          <a:p>
            <a:pPr lvl="0">
              <a:buFontTx/>
              <a:buChar char="-"/>
            </a:pPr>
            <a:r>
              <a:rPr lang="en-US" sz="2000" dirty="0"/>
              <a:t>p</a:t>
            </a:r>
            <a:r>
              <a:rPr lang="en-US" sz="2000" dirty="0" smtClean="0"/>
              <a:t>rovisioning of </a:t>
            </a:r>
            <a:r>
              <a:rPr lang="en-US" sz="2000" dirty="0"/>
              <a:t>additional </a:t>
            </a:r>
            <a:r>
              <a:rPr lang="en-US" sz="2000" dirty="0">
                <a:solidFill>
                  <a:schemeClr val="accent1"/>
                </a:solidFill>
              </a:rPr>
              <a:t>testing infrastructure </a:t>
            </a:r>
            <a:r>
              <a:rPr lang="en-US" sz="2000" dirty="0"/>
              <a:t>(4 broker instances)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Message Brokers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Availability Monitoring (SAM) 1/2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052736"/>
            <a:ext cx="4176464" cy="518457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SAM (CERN, SRCE, AUTH) </a:t>
            </a:r>
            <a:r>
              <a:rPr lang="en-GB" sz="1800" dirty="0" smtClean="0"/>
              <a:t>monitoring framework for RCs and services</a:t>
            </a:r>
          </a:p>
          <a:p>
            <a:pPr lvl="0">
              <a:buFont typeface="Arial" pitchFamily="34" charset="0"/>
              <a:buChar char="−"/>
            </a:pPr>
            <a:r>
              <a:rPr lang="en-GB" sz="1800" dirty="0" smtClean="0"/>
              <a:t>main data sources for the Operations Dashboard</a:t>
            </a:r>
          </a:p>
          <a:p>
            <a:pPr>
              <a:buFont typeface="Arial" pitchFamily="34" charset="0"/>
              <a:buChar char="−"/>
            </a:pPr>
            <a:r>
              <a:rPr lang="en-GB" sz="1800" dirty="0" smtClean="0"/>
              <a:t>data </a:t>
            </a:r>
            <a:r>
              <a:rPr lang="en-GB" sz="1800" dirty="0"/>
              <a:t>source to </a:t>
            </a:r>
            <a:r>
              <a:rPr lang="en-GB" sz="1800" dirty="0" smtClean="0"/>
              <a:t>generate Availability/Reliability </a:t>
            </a:r>
            <a:r>
              <a:rPr lang="en-GB" sz="1800" dirty="0"/>
              <a:t>statistics </a:t>
            </a:r>
            <a:endParaRPr lang="en-GB" sz="1800" dirty="0" smtClean="0"/>
          </a:p>
          <a:p>
            <a:pPr lvl="0">
              <a:buFont typeface="Arial" pitchFamily="34" charset="0"/>
              <a:buChar char="−"/>
            </a:pPr>
            <a:r>
              <a:rPr lang="en-GB" sz="1800" dirty="0"/>
              <a:t>l</a:t>
            </a:r>
            <a:r>
              <a:rPr lang="en-GB" sz="1800" dirty="0" smtClean="0"/>
              <a:t>ocal/central components:</a:t>
            </a:r>
            <a:endParaRPr lang="it-IT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test submission </a:t>
            </a:r>
            <a:r>
              <a:rPr lang="en-GB" sz="1600" dirty="0" smtClean="0"/>
              <a:t>framework: based on the </a:t>
            </a:r>
            <a:r>
              <a:rPr lang="en-GB" sz="1600" dirty="0" smtClean="0">
                <a:solidFill>
                  <a:schemeClr val="accent1"/>
                </a:solidFill>
              </a:rPr>
              <a:t>Nagios</a:t>
            </a:r>
            <a:r>
              <a:rPr lang="en-GB" sz="1600" dirty="0" smtClean="0"/>
              <a:t> system and customised by </a:t>
            </a:r>
            <a:r>
              <a:rPr lang="en-GB" sz="1600" dirty="0" smtClean="0">
                <a:solidFill>
                  <a:schemeClr val="accent1"/>
                </a:solidFill>
              </a:rPr>
              <a:t>the Nagios Configurator Generator</a:t>
            </a:r>
            <a:endParaRPr lang="it-IT" sz="16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databases</a:t>
            </a:r>
            <a:r>
              <a:rPr lang="en-GB" sz="1600" dirty="0" smtClean="0"/>
              <a:t> for storage of information about </a:t>
            </a:r>
            <a:r>
              <a:rPr lang="en-GB" sz="1600" dirty="0" smtClean="0">
                <a:solidFill>
                  <a:schemeClr val="accent1"/>
                </a:solidFill>
              </a:rPr>
              <a:t>topology </a:t>
            </a:r>
            <a:r>
              <a:rPr lang="en-GB" sz="1600" dirty="0" smtClean="0"/>
              <a:t>(Aggregated Topology Provider), </a:t>
            </a:r>
            <a:r>
              <a:rPr lang="en-GB" sz="1600" dirty="0" smtClean="0">
                <a:solidFill>
                  <a:schemeClr val="accent1"/>
                </a:solidFill>
              </a:rPr>
              <a:t>metrics </a:t>
            </a:r>
            <a:r>
              <a:rPr lang="en-GB" sz="1600" dirty="0" smtClean="0"/>
              <a:t>(Metrics Description </a:t>
            </a:r>
            <a:r>
              <a:rPr lang="en-GB" sz="1600" dirty="0" err="1" smtClean="0"/>
              <a:t>DataBase</a:t>
            </a:r>
            <a:r>
              <a:rPr lang="en-GB" sz="1600" dirty="0" smtClean="0"/>
              <a:t>) and </a:t>
            </a:r>
            <a:r>
              <a:rPr lang="en-GB" sz="1600" dirty="0" smtClean="0">
                <a:solidFill>
                  <a:schemeClr val="accent1"/>
                </a:solidFill>
              </a:rPr>
              <a:t>results </a:t>
            </a:r>
            <a:r>
              <a:rPr lang="en-GB" sz="1600" dirty="0" smtClean="0"/>
              <a:t>(Metrics Results Store)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visualisation</a:t>
            </a:r>
            <a:r>
              <a:rPr lang="en-GB" sz="1600" dirty="0" smtClean="0"/>
              <a:t> tool GUI: </a:t>
            </a:r>
            <a:r>
              <a:rPr lang="en-GB" sz="1600" dirty="0" err="1" smtClean="0">
                <a:solidFill>
                  <a:schemeClr val="accent1"/>
                </a:solidFill>
              </a:rPr>
              <a:t>MyEGI</a:t>
            </a:r>
            <a:r>
              <a:rPr lang="en-GB" sz="1600" dirty="0" smtClean="0">
                <a:solidFill>
                  <a:schemeClr val="accent1"/>
                </a:solidFill>
              </a:rPr>
              <a:t>  </a:t>
            </a:r>
            <a:endParaRPr lang="it-IT" sz="16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55" y="1124744"/>
            <a:ext cx="4751649" cy="28990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84784"/>
            <a:ext cx="4746472" cy="31392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13754"/>
            <a:ext cx="4680520" cy="31274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15647" t="8146" r="17023"/>
          <a:stretch>
            <a:fillRect/>
          </a:stretch>
        </p:blipFill>
        <p:spPr bwMode="auto">
          <a:xfrm>
            <a:off x="4139952" y="2102460"/>
            <a:ext cx="4680520" cy="39908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105273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7 releases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following the EGI software release process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main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features: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myEGI</a:t>
            </a:r>
            <a:r>
              <a:rPr lang="en-US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 interface and web services with different views, including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gridmap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availability </a:t>
            </a:r>
            <a:r>
              <a:rPr lang="en-US" dirty="0" smtClean="0">
                <a:solidFill>
                  <a:prstClr val="black"/>
                </a:solidFill>
              </a:rPr>
              <a:t>and reliability plots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rototype of </a:t>
            </a:r>
            <a:r>
              <a:rPr lang="en-US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profile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management system (POEM)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probes/metrics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ntegration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new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middleware service probes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UNICORE, ARC, GLOBUS; Desktop Grid and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QosCosGrid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(ongoing)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Worker Node probe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hot-standby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failover system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cleanup of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dependencies and meta-packages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monitoring of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uncertified sites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usage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ActiveMQ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reliable delivery of messages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decommissioning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old monitoring infrastructure: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gridmap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old SAM Portal, programmatic interface and database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SAM infrastructure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32 distributed instances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serving 35 EGI partners, 2 federations, 3 integrated RPs 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2800" dirty="0" smtClean="0"/>
              <a:t>Service Availability Monitoring (SAM) 2/2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III. Service Infrastructure/Tools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chemeClr val="accent1"/>
                </a:solidFill>
              </a:rPr>
              <a:t>Operations Portal (CNRS)</a:t>
            </a:r>
          </a:p>
          <a:p>
            <a:pPr lvl="0"/>
            <a:r>
              <a:rPr lang="en-GB" dirty="0" smtClean="0"/>
              <a:t>provides a single access point to information, tools and facilities for various actors (NGI Operations Centres, VO managers, etc.). Modular structure: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0" y="1988840"/>
            <a:ext cx="38519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Operation Dashboard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9150" t="13815" r="28835" b="10000"/>
          <a:stretch>
            <a:fillRect/>
          </a:stretch>
        </p:blipFill>
        <p:spPr bwMode="auto">
          <a:xfrm>
            <a:off x="4780384" y="2060848"/>
            <a:ext cx="4363616" cy="3133231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0" y="2276872"/>
            <a:ext cx="50760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 Id Card and VO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0" y="2564904"/>
            <a:ext cx="478038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dirty="0" smtClean="0">
                <a:solidFill>
                  <a:schemeClr val="accent1"/>
                </a:solidFill>
              </a:rPr>
              <a:t>(new) Security </a:t>
            </a:r>
            <a:r>
              <a:rPr lang="en-US" dirty="0">
                <a:solidFill>
                  <a:schemeClr val="accent1"/>
                </a:solidFill>
              </a:rPr>
              <a:t>Dashboard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endParaRPr lang="en-US" baseline="0" dirty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0" y="2852936"/>
            <a:ext cx="4572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(new) VO Operations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Dashboard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4563" t="7476" r="14563" b="15036"/>
          <a:stretch>
            <a:fillRect/>
          </a:stretch>
        </p:blipFill>
        <p:spPr bwMode="auto">
          <a:xfrm>
            <a:off x="4211960" y="2445839"/>
            <a:ext cx="4810855" cy="32874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35496" y="3501008"/>
            <a:ext cx="3960440" cy="302433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Achievements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>
              <a:buFont typeface="Calibri" pitchFamily="34" charset="0"/>
              <a:buChar char="−"/>
            </a:pPr>
            <a:r>
              <a:rPr lang="en-US" sz="2000" dirty="0" smtClean="0">
                <a:solidFill>
                  <a:schemeClr val="accent1"/>
                </a:solidFill>
              </a:rPr>
              <a:t>10 releases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/>
              <a:t>t</a:t>
            </a:r>
            <a:r>
              <a:rPr lang="en-US" sz="2000" dirty="0" smtClean="0"/>
              <a:t>wo new modules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improved VO Management module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maintenance of the automatically synchronizing regional package</a:t>
            </a:r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Operations Portal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94416"/>
            <a:ext cx="4243494" cy="3342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45" y="4335554"/>
            <a:ext cx="3269555" cy="1908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3244" t="19485" r="4620" b="10000"/>
          <a:stretch>
            <a:fillRect/>
          </a:stretch>
        </p:blipFill>
        <p:spPr bwMode="auto">
          <a:xfrm>
            <a:off x="4072922" y="3366815"/>
            <a:ext cx="5107590" cy="25824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1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Accounting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273630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Accounting system: </a:t>
            </a:r>
            <a:r>
              <a:rPr lang="en-GB" sz="2000" dirty="0" smtClean="0"/>
              <a:t>global/local service to collect and provide information about usage of compute resources within the production infrastructure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Central components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APEL</a:t>
            </a:r>
            <a:r>
              <a:rPr lang="en-GB" sz="1800" dirty="0" smtClean="0"/>
              <a:t> </a:t>
            </a:r>
            <a:r>
              <a:rPr lang="en-GB" sz="1800" dirty="0"/>
              <a:t>u</a:t>
            </a:r>
            <a:r>
              <a:rPr lang="en-GB" sz="1800" dirty="0" smtClean="0"/>
              <a:t>sage record repositories </a:t>
            </a:r>
            <a:r>
              <a:rPr lang="en-GB" sz="1800" dirty="0" smtClean="0">
                <a:solidFill>
                  <a:schemeClr val="accent1"/>
                </a:solidFill>
              </a:rPr>
              <a:t>(STFC)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Local components</a:t>
            </a:r>
          </a:p>
          <a:p>
            <a:pPr lvl="1"/>
            <a:r>
              <a:rPr lang="en-GB" sz="1800" dirty="0" smtClean="0"/>
              <a:t>Sensors</a:t>
            </a:r>
            <a:r>
              <a:rPr lang="en-GB" sz="1800" dirty="0"/>
              <a:t>, national /regional repositories and </a:t>
            </a:r>
            <a:r>
              <a:rPr lang="en-GB" sz="1800" dirty="0" smtClean="0"/>
              <a:t>portal</a:t>
            </a:r>
            <a:endParaRPr lang="en-GB" sz="1800" dirty="0"/>
          </a:p>
        </p:txBody>
      </p:sp>
      <p:pic>
        <p:nvPicPr>
          <p:cNvPr id="7" name="Immagine 6" descr="apel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4032448" cy="28210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7504" y="3284984"/>
            <a:ext cx="4968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(APEL repository)</a:t>
            </a:r>
          </a:p>
          <a:p>
            <a:pPr marL="342900" indent="-342900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elease of </a:t>
            </a:r>
            <a:r>
              <a:rPr lang="en-US" dirty="0" smtClean="0">
                <a:solidFill>
                  <a:schemeClr val="accent1"/>
                </a:solidFill>
              </a:rPr>
              <a:t>Secure Stomp Messenger (SSM) </a:t>
            </a:r>
            <a:r>
              <a:rPr lang="en-US" dirty="0" smtClean="0"/>
              <a:t>for </a:t>
            </a:r>
            <a:r>
              <a:rPr lang="en-US" dirty="0"/>
              <a:t>testing </a:t>
            </a:r>
            <a:r>
              <a:rPr lang="en-US" dirty="0" smtClean="0"/>
              <a:t>of a </a:t>
            </a:r>
            <a:r>
              <a:rPr lang="en-US" dirty="0"/>
              <a:t>new transport method </a:t>
            </a:r>
            <a:r>
              <a:rPr lang="en-US" dirty="0" smtClean="0"/>
              <a:t>using the EGI messaging infrastructure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database major redesign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definition of the </a:t>
            </a:r>
            <a:r>
              <a:rPr lang="en-US" dirty="0" smtClean="0">
                <a:solidFill>
                  <a:schemeClr val="accent1"/>
                </a:solidFill>
              </a:rPr>
              <a:t>storage accounting record</a:t>
            </a:r>
            <a:r>
              <a:rPr lang="en-US" dirty="0" smtClean="0"/>
              <a:t> schema (collaboration with EMI)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prototype</a:t>
            </a:r>
            <a:r>
              <a:rPr lang="en-US" dirty="0" smtClean="0"/>
              <a:t> of an accounting systems for </a:t>
            </a:r>
            <a:r>
              <a:rPr lang="en-US" dirty="0" smtClean="0">
                <a:solidFill>
                  <a:schemeClr val="accent1"/>
                </a:solidFill>
              </a:rPr>
              <a:t>cloud resources</a:t>
            </a:r>
            <a:r>
              <a:rPr lang="en-US" dirty="0" smtClean="0"/>
              <a:t> (collaboration with the federated cloud Task Force)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8520" y="1124744"/>
            <a:ext cx="8999984" cy="432048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Accounting Portal (FCTSG) </a:t>
            </a:r>
            <a:r>
              <a:rPr lang="it-IT" sz="2000" dirty="0" smtClean="0"/>
              <a:t>Web </a:t>
            </a:r>
            <a:r>
              <a:rPr lang="en-US" sz="2000" dirty="0" smtClean="0"/>
              <a:t>GUI to access the data of the Accounting Repository</a:t>
            </a:r>
            <a:endParaRPr lang="en-GB" sz="2000" dirty="0" smtClean="0"/>
          </a:p>
          <a:p>
            <a:pPr marL="0" lvl="0" indent="0">
              <a:buNone/>
            </a:pPr>
            <a:endParaRPr lang="it-IT" sz="2000" dirty="0" smtClean="0"/>
          </a:p>
        </p:txBody>
      </p:sp>
      <p:sp>
        <p:nvSpPr>
          <p:cNvPr id="9" name="Rettangolo 8"/>
          <p:cNvSpPr/>
          <p:nvPr/>
        </p:nvSpPr>
        <p:spPr>
          <a:xfrm>
            <a:off x="72008" y="2060848"/>
            <a:ext cx="4788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2 major release</a:t>
            </a:r>
            <a:r>
              <a:rPr lang="en-US" sz="2000" dirty="0" smtClean="0"/>
              <a:t>s and various minor updates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complete </a:t>
            </a:r>
            <a:r>
              <a:rPr lang="en-US" sz="2000" dirty="0" smtClean="0">
                <a:solidFill>
                  <a:schemeClr val="accent1"/>
                </a:solidFill>
              </a:rPr>
              <a:t>redesign</a:t>
            </a:r>
            <a:r>
              <a:rPr lang="en-US" sz="2000" dirty="0" smtClean="0"/>
              <a:t> of the tool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new</a:t>
            </a:r>
            <a:r>
              <a:rPr lang="en-US" sz="2000" dirty="0" smtClean="0"/>
              <a:t> plot engine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xtended “VO administrator” and “Site Administrator” </a:t>
            </a:r>
            <a:r>
              <a:rPr lang="en-US" sz="2000" dirty="0" smtClean="0">
                <a:solidFill>
                  <a:schemeClr val="accent1"/>
                </a:solidFill>
              </a:rPr>
              <a:t>views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XML interface </a:t>
            </a:r>
            <a:r>
              <a:rPr lang="en-US" sz="2000" dirty="0" smtClean="0"/>
              <a:t>to obtain data from the “Custom View”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XML interaction </a:t>
            </a:r>
            <a:r>
              <a:rPr lang="en-US" sz="2000" dirty="0" smtClean="0"/>
              <a:t>with the Operations Portal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prototype of the </a:t>
            </a:r>
            <a:r>
              <a:rPr lang="en-US" sz="2000" dirty="0" smtClean="0">
                <a:solidFill>
                  <a:schemeClr val="accent1"/>
                </a:solidFill>
              </a:rPr>
              <a:t>inter-NGI usage graphs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8263" b="7459"/>
          <a:stretch>
            <a:fillRect/>
          </a:stretch>
        </p:blipFill>
        <p:spPr bwMode="auto">
          <a:xfrm>
            <a:off x="4860032" y="4037392"/>
            <a:ext cx="4176464" cy="21999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t="8728" b="5736"/>
          <a:stretch>
            <a:fillRect/>
          </a:stretch>
        </p:blipFill>
        <p:spPr bwMode="auto">
          <a:xfrm>
            <a:off x="4860032" y="1700808"/>
            <a:ext cx="4175546" cy="22322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US" sz="3200" dirty="0" smtClean="0"/>
              <a:t>Accounting Portal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72008" y="1124744"/>
            <a:ext cx="4572000" cy="1440160"/>
          </a:xfrm>
        </p:spPr>
        <p:txBody>
          <a:bodyPr/>
          <a:lstStyle/>
          <a:p>
            <a:pPr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EGI Helpdesk (KIT)</a:t>
            </a:r>
            <a:endParaRPr lang="en-GB" sz="1800" dirty="0"/>
          </a:p>
          <a:p>
            <a:pPr marL="0" indent="0">
              <a:buNone/>
              <a:tabLst>
                <a:tab pos="7631113" algn="l"/>
              </a:tabLst>
            </a:pPr>
            <a:r>
              <a:rPr lang="en-GB" sz="1800" dirty="0" smtClean="0"/>
              <a:t>distributed system with a central component (Global Grid User Support  - GGUS) interface to local helpdesks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EGI Helpdesk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9090" r="16432" b="18146"/>
          <a:stretch>
            <a:fillRect/>
          </a:stretch>
        </p:blipFill>
        <p:spPr bwMode="auto">
          <a:xfrm>
            <a:off x="4931420" y="3645024"/>
            <a:ext cx="4124993" cy="23762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35496" y="2348880"/>
            <a:ext cx="47525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9 releases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major new features and development: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first prototype of the </a:t>
            </a:r>
            <a:r>
              <a:rPr lang="en-US" dirty="0" smtClean="0">
                <a:solidFill>
                  <a:schemeClr val="accent1"/>
                </a:solidFill>
              </a:rPr>
              <a:t>report generator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refinement of the </a:t>
            </a:r>
            <a:r>
              <a:rPr lang="en-US" dirty="0" smtClean="0">
                <a:solidFill>
                  <a:schemeClr val="accent1"/>
                </a:solidFill>
              </a:rPr>
              <a:t>Technology Helpdesk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active-active </a:t>
            </a:r>
            <a:r>
              <a:rPr lang="en-US" dirty="0" smtClean="0">
                <a:solidFill>
                  <a:schemeClr val="accent1"/>
                </a:solidFill>
              </a:rPr>
              <a:t>fail-over system </a:t>
            </a:r>
            <a:r>
              <a:rPr lang="en-US" dirty="0" smtClean="0"/>
              <a:t>for the data, the logic and the presentation layers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enhanced </a:t>
            </a:r>
            <a:r>
              <a:rPr lang="en-US" dirty="0" smtClean="0">
                <a:solidFill>
                  <a:schemeClr val="accent1"/>
                </a:solidFill>
              </a:rPr>
              <a:t>usability</a:t>
            </a:r>
            <a:r>
              <a:rPr lang="en-US" dirty="0" smtClean="0"/>
              <a:t> (notifications, search options, etc.)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Implementation of </a:t>
            </a:r>
            <a:r>
              <a:rPr lang="en-US" dirty="0" smtClean="0">
                <a:solidFill>
                  <a:schemeClr val="accent1"/>
                </a:solidFill>
              </a:rPr>
              <a:t>interface</a:t>
            </a:r>
            <a:r>
              <a:rPr lang="en-US" dirty="0" smtClean="0"/>
              <a:t> to the CERN helpdesk “Service NOW”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7 local interfaced helpdesks and 5 </a:t>
            </a:r>
            <a:r>
              <a:rPr lang="en-US" dirty="0" err="1" smtClean="0"/>
              <a:t>xGUS</a:t>
            </a:r>
            <a:r>
              <a:rPr lang="en-US" dirty="0" smtClean="0"/>
              <a:t> deployed instances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t="8246" r="13495" b="10471"/>
          <a:stretch>
            <a:fillRect/>
          </a:stretch>
        </p:blipFill>
        <p:spPr bwMode="auto">
          <a:xfrm>
            <a:off x="4932039" y="1291863"/>
            <a:ext cx="4124373" cy="22091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Central configuration repository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GOCDB (STFC)</a:t>
            </a:r>
            <a:endParaRPr lang="en-GB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/>
              <a:t>EGI relies on a central configuration database </a:t>
            </a:r>
            <a:r>
              <a:rPr lang="en-GB" dirty="0" smtClean="0"/>
              <a:t>to </a:t>
            </a:r>
            <a:r>
              <a:rPr lang="en-GB" dirty="0"/>
              <a:t>record static information contributed by </a:t>
            </a:r>
            <a:r>
              <a:rPr lang="en-GB" dirty="0" smtClean="0"/>
              <a:t>the resource </a:t>
            </a:r>
            <a:r>
              <a:rPr lang="en-GB" dirty="0"/>
              <a:t>providers as to the service instances that </a:t>
            </a:r>
            <a:r>
              <a:rPr lang="en-GB" dirty="0" smtClean="0"/>
              <a:t>they are </a:t>
            </a:r>
            <a:r>
              <a:rPr lang="en-GB" dirty="0"/>
              <a:t>running and the individual contact, role and </a:t>
            </a:r>
            <a:r>
              <a:rPr lang="en-GB" dirty="0" smtClean="0"/>
              <a:t>status information </a:t>
            </a:r>
            <a:r>
              <a:rPr lang="en-GB" dirty="0"/>
              <a:t>for those responsible for particular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72008" y="2636912"/>
            <a:ext cx="44279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 major releases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major new features: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data scoping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service groups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new roles and permissions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new service types </a:t>
            </a:r>
            <a:r>
              <a:rPr lang="en-US" dirty="0" smtClean="0"/>
              <a:t>integrated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improved </a:t>
            </a:r>
            <a:r>
              <a:rPr lang="en-US" dirty="0" smtClean="0">
                <a:solidFill>
                  <a:schemeClr val="accent1"/>
                </a:solidFill>
              </a:rPr>
              <a:t>user interface </a:t>
            </a:r>
            <a:r>
              <a:rPr lang="en-US" dirty="0" smtClean="0"/>
              <a:t>and responsiveness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refactorization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chemeClr val="accent1"/>
                </a:solidFill>
              </a:rPr>
              <a:t>database</a:t>
            </a:r>
            <a:r>
              <a:rPr lang="en-US" dirty="0" smtClean="0"/>
              <a:t> internals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manual </a:t>
            </a:r>
            <a:r>
              <a:rPr lang="en-US" dirty="0" smtClean="0">
                <a:solidFill>
                  <a:schemeClr val="accent1"/>
                </a:solidFill>
              </a:rPr>
              <a:t>failover</a:t>
            </a:r>
            <a:r>
              <a:rPr lang="en-US" dirty="0" smtClean="0"/>
              <a:t> instance in production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00" t="8229" r="3819" b="9692"/>
          <a:stretch>
            <a:fillRect/>
          </a:stretch>
        </p:blipFill>
        <p:spPr bwMode="auto">
          <a:xfrm>
            <a:off x="3779912" y="2492896"/>
            <a:ext cx="5223935" cy="31683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2204864"/>
            <a:ext cx="42484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Achievements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2 major releases </a:t>
            </a:r>
            <a:r>
              <a:rPr lang="en-GB" sz="2000" dirty="0" smtClean="0"/>
              <a:t>+ minor updates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per </a:t>
            </a:r>
            <a:r>
              <a:rPr lang="en-US" sz="2000" dirty="0" smtClean="0">
                <a:solidFill>
                  <a:schemeClr val="accent1"/>
                </a:solidFill>
              </a:rPr>
              <a:t>country/activity metrics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heavy query optimization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data export in </a:t>
            </a:r>
            <a:r>
              <a:rPr lang="en-US" sz="2000" dirty="0" err="1" smtClean="0"/>
              <a:t>xls</a:t>
            </a:r>
            <a:r>
              <a:rPr lang="en-US" sz="2000" dirty="0" smtClean="0"/>
              <a:t> format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manual override of automatic metrics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accent1"/>
                </a:solidFill>
              </a:rPr>
              <a:t>v</a:t>
            </a:r>
            <a:r>
              <a:rPr lang="en-GB" sz="2000" dirty="0" smtClean="0">
                <a:solidFill>
                  <a:schemeClr val="accent1"/>
                </a:solidFill>
              </a:rPr>
              <a:t>alidation</a:t>
            </a:r>
            <a:r>
              <a:rPr lang="en-GB" sz="2000" dirty="0" smtClean="0"/>
              <a:t> of figures collected automatically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Metrics Portal</a:t>
            </a:r>
            <a:endParaRPr lang="en-US" sz="3200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72008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Metrics Portal</a:t>
            </a:r>
            <a:r>
              <a:rPr lang="en-GB" sz="2000" b="1" dirty="0" smtClean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(FCTSG): </a:t>
            </a:r>
            <a:r>
              <a:rPr lang="en-US" sz="2000" dirty="0" smtClean="0"/>
              <a:t>tracking of  </a:t>
            </a:r>
            <a:r>
              <a:rPr lang="en-US" sz="2000" dirty="0">
                <a:solidFill>
                  <a:schemeClr val="accent1"/>
                </a:solidFill>
              </a:rPr>
              <a:t>project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/>
                </a:solidFill>
              </a:rPr>
              <a:t>partner</a:t>
            </a:r>
            <a:r>
              <a:rPr lang="en-US" sz="2000" dirty="0"/>
              <a:t> </a:t>
            </a:r>
            <a:r>
              <a:rPr lang="en-US" sz="2000" dirty="0" smtClean="0"/>
              <a:t>performance indicators with the manual and automatic collection of EGI-InSPIRE metrics using different information sources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8591" b="8938"/>
          <a:stretch>
            <a:fillRect/>
          </a:stretch>
        </p:blipFill>
        <p:spPr bwMode="auto">
          <a:xfrm>
            <a:off x="4211960" y="2852936"/>
            <a:ext cx="4889500" cy="252028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lvl="1"/>
            <a:r>
              <a:rPr lang="en-GB" sz="3200" dirty="0"/>
              <a:t>resources</a:t>
            </a:r>
          </a:p>
          <a:p>
            <a:pPr lvl="1"/>
            <a:r>
              <a:rPr lang="en-GB" sz="3200" dirty="0"/>
              <a:t>partners</a:t>
            </a:r>
          </a:p>
          <a:p>
            <a:pPr lvl="1"/>
            <a:r>
              <a:rPr lang="en-GB" sz="3200" dirty="0" smtClean="0"/>
              <a:t>objectives</a:t>
            </a:r>
            <a:endParaRPr lang="en-GB" sz="3200" dirty="0" smtClean="0">
              <a:solidFill>
                <a:schemeClr val="accent1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24536"/>
          </a:xfrm>
        </p:spPr>
        <p:txBody>
          <a:bodyPr/>
          <a:lstStyle/>
          <a:p>
            <a:r>
              <a:rPr lang="en-US" sz="2400" dirty="0" smtClean="0"/>
              <a:t>Support of National Deployment Models ended at </a:t>
            </a:r>
            <a:r>
              <a:rPr lang="en-US" sz="2400" dirty="0" smtClean="0">
                <a:solidFill>
                  <a:schemeClr val="accent1"/>
                </a:solidFill>
              </a:rPr>
              <a:t>PM24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Completed</a:t>
            </a:r>
          </a:p>
          <a:p>
            <a:pPr lvl="1"/>
            <a:r>
              <a:rPr lang="en-US" sz="2000" dirty="0" smtClean="0"/>
              <a:t>Operations Portal: regional instance synchronizing with central instance</a:t>
            </a:r>
          </a:p>
          <a:p>
            <a:pPr lvl="1"/>
            <a:r>
              <a:rPr lang="en-US" sz="2000" dirty="0" smtClean="0"/>
              <a:t>GGUS: </a:t>
            </a:r>
            <a:r>
              <a:rPr lang="en-US" sz="2000" dirty="0" err="1"/>
              <a:t>xGUS</a:t>
            </a:r>
            <a:r>
              <a:rPr lang="en-US" sz="2000" dirty="0"/>
              <a:t> for </a:t>
            </a:r>
            <a:r>
              <a:rPr lang="en-US" sz="2000" dirty="0" smtClean="0"/>
              <a:t>customized </a:t>
            </a:r>
            <a:r>
              <a:rPr lang="en-US" sz="2000" dirty="0"/>
              <a:t>helpdesk </a:t>
            </a:r>
            <a:r>
              <a:rPr lang="en-US" sz="2000" dirty="0" smtClean="0"/>
              <a:t>(hosted centrally)</a:t>
            </a:r>
            <a:endParaRPr lang="en-US" sz="2000" dirty="0"/>
          </a:p>
          <a:p>
            <a:pPr lvl="1"/>
            <a:r>
              <a:rPr lang="en-US" sz="2000" dirty="0" smtClean="0"/>
              <a:t>Accounting Portal (requires local APEL repository)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Partial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000" dirty="0" smtClean="0"/>
              <a:t>SAM: fully </a:t>
            </a:r>
            <a:r>
              <a:rPr lang="en-US" sz="2000" dirty="0"/>
              <a:t>distributed </a:t>
            </a:r>
            <a:r>
              <a:rPr lang="en-US" sz="2000" dirty="0" smtClean="0"/>
              <a:t>infrastructure</a:t>
            </a:r>
          </a:p>
          <a:p>
            <a:pPr lvl="2"/>
            <a:r>
              <a:rPr lang="en-US" sz="1600" dirty="0" smtClean="0"/>
              <a:t>new </a:t>
            </a:r>
            <a:r>
              <a:rPr lang="en-US" sz="1600" dirty="0"/>
              <a:t>requirements for monitoring of non-EGI </a:t>
            </a:r>
            <a:r>
              <a:rPr lang="en-US" sz="1600" dirty="0" smtClean="0"/>
              <a:t>sites (PQ9) and </a:t>
            </a:r>
            <a:r>
              <a:rPr lang="en-US" sz="1600" dirty="0"/>
              <a:t>for custom </a:t>
            </a:r>
            <a:r>
              <a:rPr lang="en-US" sz="1600" dirty="0" smtClean="0"/>
              <a:t>probes (TBD)</a:t>
            </a:r>
            <a:endParaRPr lang="en-US" sz="1600" dirty="0"/>
          </a:p>
          <a:p>
            <a:pPr lvl="1"/>
            <a:r>
              <a:rPr lang="en-US" sz="2000" dirty="0" smtClean="0"/>
              <a:t>GOCDB: central </a:t>
            </a:r>
            <a:r>
              <a:rPr lang="en-US" sz="2000" dirty="0"/>
              <a:t>support for scoped sites and custom service types, stand-alone local installation possible </a:t>
            </a:r>
          </a:p>
          <a:p>
            <a:pPr lvl="2"/>
            <a:r>
              <a:rPr lang="en-US" sz="1600" dirty="0"/>
              <a:t>long-term requirement for a synchronizing regional instance to be re-assessed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Not available</a:t>
            </a:r>
          </a:p>
          <a:p>
            <a:pPr lvl="1"/>
            <a:r>
              <a:rPr lang="en-US" sz="2000" dirty="0" smtClean="0"/>
              <a:t>APEL regional repository (planned at PQ11)</a:t>
            </a:r>
            <a:endParaRPr lang="en-US" sz="1600" dirty="0"/>
          </a:p>
          <a:p>
            <a:r>
              <a:rPr lang="en-US" sz="2400" dirty="0" smtClean="0"/>
              <a:t>Task will be completed to achieve maximized regionalization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840538" cy="865187"/>
          </a:xfrm>
        </p:spPr>
        <p:txBody>
          <a:bodyPr/>
          <a:lstStyle/>
          <a:p>
            <a:r>
              <a:rPr lang="en-US" sz="3600" dirty="0" smtClean="0"/>
              <a:t>JRA1.3 Achievements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</a:p>
          <a:p>
            <a:pPr marL="1257300" lvl="1" indent="-857250"/>
            <a:r>
              <a:rPr lang="en-GB" dirty="0" smtClean="0"/>
              <a:t>Infrastructure Services and Tools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Software Deployment and Interoperations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Requirements gathering (TSA1.1)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Software Staged Rollout (TSA1.3)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Interoperations (TSA1.3)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Grid Services (TSA1.8)</a:t>
            </a:r>
          </a:p>
          <a:p>
            <a:pPr marL="400050" lvl="1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Staged Rollout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18457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New</a:t>
            </a:r>
            <a:r>
              <a:rPr lang="en-GB" sz="2000" dirty="0"/>
              <a:t> software updates </a:t>
            </a:r>
            <a:r>
              <a:rPr lang="en-GB" sz="2000" dirty="0" smtClean="0"/>
              <a:t>(grid middleware and tools) are </a:t>
            </a:r>
            <a:r>
              <a:rPr lang="en-GB" sz="2000" dirty="0"/>
              <a:t>deployed into the </a:t>
            </a:r>
            <a:r>
              <a:rPr lang="en-GB" sz="2000" dirty="0" smtClean="0"/>
              <a:t>production infrastructure </a:t>
            </a:r>
            <a:r>
              <a:rPr lang="en-GB" sz="2000" dirty="0"/>
              <a:t>incrementally through a </a:t>
            </a:r>
            <a:r>
              <a:rPr lang="en-GB" sz="2000" dirty="0">
                <a:solidFill>
                  <a:schemeClr val="accent1"/>
                </a:solidFill>
              </a:rPr>
              <a:t>staged rollout </a:t>
            </a:r>
            <a:r>
              <a:rPr lang="en-GB" sz="2000" dirty="0" smtClean="0"/>
              <a:t>to ensure </a:t>
            </a:r>
            <a:r>
              <a:rPr lang="en-GB" sz="2000" dirty="0"/>
              <a:t>that they are reliable in actual </a:t>
            </a:r>
            <a:r>
              <a:rPr lang="en-GB" sz="2000" dirty="0" smtClean="0"/>
              <a:t>use, </a:t>
            </a:r>
            <a:r>
              <a:rPr lang="en-GB" sz="2000" dirty="0"/>
              <a:t>following successful verification of the </a:t>
            </a:r>
            <a:r>
              <a:rPr lang="en-GB" sz="2000" dirty="0" smtClean="0"/>
              <a:t>software component </a:t>
            </a:r>
            <a:r>
              <a:rPr lang="en-GB" sz="2000" dirty="0"/>
              <a:t>against published criteria</a:t>
            </a:r>
            <a:endParaRPr lang="en-GB" sz="2000" dirty="0" smtClean="0"/>
          </a:p>
          <a:p>
            <a:r>
              <a:rPr lang="en-GB" sz="2000" dirty="0" smtClean="0"/>
              <a:t>Extension of Staged Rollout activities to </a:t>
            </a:r>
            <a:r>
              <a:rPr lang="en-GB" sz="2000" dirty="0" smtClean="0">
                <a:solidFill>
                  <a:schemeClr val="accent1"/>
                </a:solidFill>
              </a:rPr>
              <a:t>EMI and IGE releases</a:t>
            </a:r>
          </a:p>
          <a:p>
            <a:r>
              <a:rPr lang="en-GB" sz="2000" dirty="0" smtClean="0"/>
              <a:t>Periodic revision of early adoption </a:t>
            </a:r>
            <a:r>
              <a:rPr lang="en-GB" sz="2000" dirty="0" smtClean="0">
                <a:solidFill>
                  <a:schemeClr val="accent1"/>
                </a:solidFill>
              </a:rPr>
              <a:t>procedures and support tools</a:t>
            </a:r>
          </a:p>
          <a:p>
            <a:r>
              <a:rPr lang="en-GB" sz="2000" dirty="0" smtClean="0"/>
              <a:t>Reallocation of Staged Rollout effort for </a:t>
            </a:r>
            <a:r>
              <a:rPr lang="en-GB" sz="2000" dirty="0" smtClean="0">
                <a:solidFill>
                  <a:schemeClr val="accent1"/>
                </a:solidFill>
              </a:rPr>
              <a:t>multi platform testing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400" dirty="0" smtClean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600" dirty="0" smtClean="0"/>
          </a:p>
          <a:p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29237"/>
              </p:ext>
            </p:extLst>
          </p:nvPr>
        </p:nvGraphicFramePr>
        <p:xfrm>
          <a:off x="395536" y="4005064"/>
          <a:ext cx="8568952" cy="213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112568"/>
              </a:tblGrid>
              <a:tr h="257019">
                <a:tc>
                  <a:txBody>
                    <a:bodyPr/>
                    <a:lstStyle/>
                    <a:p>
                      <a:r>
                        <a:rPr lang="en-GB" dirty="0" smtClean="0"/>
                        <a:t>Achievements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PQ2 Value/Yearly</a:t>
                      </a:r>
                      <a:r>
                        <a:rPr lang="en-GB" baseline="0" dirty="0" smtClean="0"/>
                        <a:t> increase</a:t>
                      </a:r>
                      <a:endParaRPr lang="en-GB" dirty="0"/>
                    </a:p>
                  </a:txBody>
                  <a:tcPr/>
                </a:tc>
              </a:tr>
              <a:tr h="395315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Staged Rollout tests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192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Components tested/rejected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122/8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Number of  EA teams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 (+33%)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Middleware stacks/components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ARC, </a:t>
                      </a:r>
                      <a:r>
                        <a:rPr lang="en-GB" dirty="0" err="1" smtClean="0"/>
                        <a:t>gLite</a:t>
                      </a:r>
                      <a:r>
                        <a:rPr lang="en-GB" dirty="0" smtClean="0"/>
                        <a:t>, (new)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Globus</a:t>
                      </a:r>
                      <a:r>
                        <a:rPr lang="en-GB" dirty="0" smtClean="0"/>
                        <a:t>, UNICORE, </a:t>
                      </a:r>
                    </a:p>
                    <a:p>
                      <a:r>
                        <a:rPr lang="en-GB" dirty="0" smtClean="0"/>
                        <a:t>SAM, CA trust chain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Interoperations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>
              <a:buFont typeface="Arial" pitchFamily="34" charset="0"/>
              <a:buChar char="•"/>
            </a:pPr>
            <a:endParaRPr lang="en-GB" sz="1400" dirty="0"/>
          </a:p>
          <a:p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07504" y="1124744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Objective</a:t>
            </a:r>
            <a:r>
              <a:rPr lang="en-GB" sz="2400" dirty="0" smtClean="0"/>
              <a:t>: evolve the operations infrastructure and tools to make them software agnostic and foster integration of different DCIs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Accomplishments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c</a:t>
            </a:r>
            <a:r>
              <a:rPr lang="en-GB" sz="2000" dirty="0" smtClean="0">
                <a:solidFill>
                  <a:schemeClr val="accent1"/>
                </a:solidFill>
              </a:rPr>
              <a:t>ompleted</a:t>
            </a:r>
            <a:r>
              <a:rPr lang="en-GB" sz="2000" dirty="0" smtClean="0"/>
              <a:t>: </a:t>
            </a:r>
            <a:r>
              <a:rPr lang="en-GB" sz="2000" dirty="0" smtClean="0">
                <a:solidFill>
                  <a:schemeClr val="accent1"/>
                </a:solidFill>
              </a:rPr>
              <a:t>ARC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a</a:t>
            </a:r>
            <a:r>
              <a:rPr lang="en-GB" sz="2000" dirty="0" smtClean="0">
                <a:solidFill>
                  <a:schemeClr val="accent1"/>
                </a:solidFill>
              </a:rPr>
              <a:t>lmost completed </a:t>
            </a:r>
          </a:p>
          <a:p>
            <a:pPr lvl="2"/>
            <a:r>
              <a:rPr lang="en-GB" sz="1600" b="1" dirty="0" smtClean="0">
                <a:solidFill>
                  <a:schemeClr val="accent1"/>
                </a:solidFill>
              </a:rPr>
              <a:t>Desktop </a:t>
            </a:r>
            <a:r>
              <a:rPr lang="en-GB" sz="1600" b="1" dirty="0">
                <a:solidFill>
                  <a:schemeClr val="accent1"/>
                </a:solidFill>
              </a:rPr>
              <a:t>Grid </a:t>
            </a:r>
            <a:r>
              <a:rPr lang="en-GB" sz="1600" b="1" dirty="0"/>
              <a:t>(</a:t>
            </a:r>
            <a:r>
              <a:rPr lang="en-GB" sz="1600" b="1" dirty="0" smtClean="0"/>
              <a:t>EDGI), </a:t>
            </a:r>
            <a:r>
              <a:rPr lang="en-GB" sz="1600" b="1" dirty="0" smtClean="0">
                <a:solidFill>
                  <a:schemeClr val="accent1"/>
                </a:solidFill>
              </a:rPr>
              <a:t>GLOBUS </a:t>
            </a:r>
            <a:r>
              <a:rPr lang="en-GB" sz="1600" b="1" dirty="0" smtClean="0"/>
              <a:t>(IGE), </a:t>
            </a:r>
            <a:r>
              <a:rPr lang="en-GB" sz="1600" b="1" dirty="0" smtClean="0">
                <a:solidFill>
                  <a:schemeClr val="accent1"/>
                </a:solidFill>
              </a:rPr>
              <a:t>UNICORE </a:t>
            </a:r>
            <a:r>
              <a:rPr lang="en-GB" sz="1600" b="1" dirty="0" smtClean="0"/>
              <a:t>(EMI)</a:t>
            </a:r>
          </a:p>
          <a:p>
            <a:pPr lvl="2"/>
            <a:r>
              <a:rPr lang="en-GB" sz="1600" dirty="0" smtClean="0"/>
              <a:t>accounting </a:t>
            </a:r>
            <a:r>
              <a:rPr lang="en-GB" sz="1600" dirty="0"/>
              <a:t>integration in progress  - TCB accounting task force coordinating </a:t>
            </a:r>
            <a:r>
              <a:rPr lang="en-GB" sz="1600" dirty="0" smtClean="0"/>
              <a:t>efforts</a:t>
            </a:r>
            <a:endParaRPr lang="en-GB" sz="1600" b="1" dirty="0" smtClean="0"/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n progress: </a:t>
            </a:r>
            <a:r>
              <a:rPr lang="en-GB" sz="2000" dirty="0" err="1" smtClean="0">
                <a:solidFill>
                  <a:schemeClr val="accent1"/>
                </a:solidFill>
              </a:rPr>
              <a:t>QosCosGrid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GB" sz="1600" dirty="0" smtClean="0"/>
              <a:t>to support multi-scale simulations across EGI and PRACE addressing MAPPER</a:t>
            </a:r>
            <a:r>
              <a:rPr lang="en-GB" sz="1600" dirty="0"/>
              <a:t> </a:t>
            </a:r>
            <a:r>
              <a:rPr lang="en-GB" sz="1600" dirty="0" smtClean="0"/>
              <a:t>requirements</a:t>
            </a:r>
          </a:p>
          <a:p>
            <a:pPr lvl="1"/>
            <a:r>
              <a:rPr lang="en-GB" sz="2000" dirty="0" smtClean="0"/>
              <a:t>collaboration with </a:t>
            </a:r>
            <a:r>
              <a:rPr lang="en-GB" sz="2000" dirty="0" smtClean="0">
                <a:solidFill>
                  <a:schemeClr val="accent1"/>
                </a:solidFill>
              </a:rPr>
              <a:t>EUDAT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and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PRACE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ym typeface="Wingdings" pitchFamily="2" charset="2"/>
              </a:rPr>
              <a:t> shared</a:t>
            </a:r>
            <a:r>
              <a:rPr lang="en-GB" sz="2000" dirty="0" smtClean="0"/>
              <a:t> operations integration roadmap</a:t>
            </a:r>
          </a:p>
          <a:p>
            <a:pPr lvl="1"/>
            <a:r>
              <a:rPr lang="en-GB" sz="2000" dirty="0" smtClean="0"/>
              <a:t>workshops for the integration of platforms into a </a:t>
            </a:r>
            <a:r>
              <a:rPr lang="en-GB" sz="2000" dirty="0" smtClean="0">
                <a:solidFill>
                  <a:schemeClr val="accent1"/>
                </a:solidFill>
              </a:rPr>
              <a:t>unified Information Discovery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200" dirty="0" smtClean="0"/>
              <a:t>Grid services and VO services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8784976" cy="5040560"/>
          </a:xfrm>
        </p:spPr>
        <p:txBody>
          <a:bodyPr/>
          <a:lstStyle/>
          <a:p>
            <a:pPr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accent1"/>
                </a:solidFill>
              </a:rPr>
              <a:t>Operations services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infrastructure </a:t>
            </a:r>
            <a:r>
              <a:rPr lang="en-GB" sz="1800" dirty="0"/>
              <a:t>for the </a:t>
            </a:r>
            <a:r>
              <a:rPr lang="en-GB" sz="1800" dirty="0">
                <a:solidFill>
                  <a:schemeClr val="accent1"/>
                </a:solidFill>
              </a:rPr>
              <a:t>DTEAM VO </a:t>
            </a:r>
            <a:r>
              <a:rPr lang="en-GB" sz="1800" dirty="0"/>
              <a:t>membership management </a:t>
            </a:r>
            <a:r>
              <a:rPr lang="en-GB" sz="1800" dirty="0" smtClean="0"/>
              <a:t>(grid troubleshooting) </a:t>
            </a:r>
            <a:r>
              <a:rPr lang="en-GB" sz="1800" dirty="0" smtClean="0">
                <a:sym typeface="Wingdings" pitchFamily="2" charset="2"/>
              </a:rPr>
              <a:t> replicated VOMS servers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/>
              <a:t>membership management for </a:t>
            </a:r>
            <a:r>
              <a:rPr lang="en-GB" sz="1800" dirty="0">
                <a:solidFill>
                  <a:schemeClr val="accent1"/>
                </a:solidFill>
              </a:rPr>
              <a:t>OPS VO </a:t>
            </a:r>
            <a:r>
              <a:rPr lang="en-GB" sz="1800" dirty="0"/>
              <a:t>(monitoring)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>
                <a:solidFill>
                  <a:schemeClr val="accent1"/>
                </a:solidFill>
              </a:rPr>
              <a:t>enhanced </a:t>
            </a:r>
            <a:r>
              <a:rPr lang="en-GB" sz="1800" dirty="0"/>
              <a:t>infrastructure for monitoring of uncertified </a:t>
            </a:r>
            <a:r>
              <a:rPr lang="en-GB" sz="1800" dirty="0" smtClean="0"/>
              <a:t>sites</a:t>
            </a:r>
          </a:p>
          <a:p>
            <a:pPr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accent1"/>
                </a:solidFill>
                <a:sym typeface="Wingdings" pitchFamily="2" charset="2"/>
              </a:rPr>
              <a:t>VO services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/>
              <a:t>EGI Catch-All </a:t>
            </a:r>
            <a:r>
              <a:rPr lang="en-GB" sz="1800" dirty="0">
                <a:solidFill>
                  <a:schemeClr val="accent1"/>
                </a:solidFill>
              </a:rPr>
              <a:t>Certification </a:t>
            </a:r>
            <a:r>
              <a:rPr lang="en-GB" sz="1800" dirty="0" smtClean="0">
                <a:solidFill>
                  <a:schemeClr val="accent1"/>
                </a:solidFill>
              </a:rPr>
              <a:t>Authority </a:t>
            </a:r>
            <a:r>
              <a:rPr lang="en-GB" sz="1800" dirty="0" smtClean="0"/>
              <a:t>for </a:t>
            </a:r>
            <a:r>
              <a:rPr lang="en-GB" sz="1800" dirty="0"/>
              <a:t>new user communities and </a:t>
            </a:r>
            <a:r>
              <a:rPr lang="en-GB" sz="1800" dirty="0" smtClean="0"/>
              <a:t>emerging grid infrastructure </a:t>
            </a:r>
            <a:r>
              <a:rPr lang="en-GB" sz="1800" dirty="0" smtClean="0">
                <a:sym typeface="Wingdings" pitchFamily="2" charset="2"/>
              </a:rPr>
              <a:t> 5 countries: </a:t>
            </a:r>
            <a:r>
              <a:rPr lang="en-GB" sz="1800" dirty="0" smtClean="0"/>
              <a:t>Albania</a:t>
            </a:r>
            <a:r>
              <a:rPr lang="en-GB" sz="1800" dirty="0"/>
              <a:t>, Azerbaijan, Bosnia and Herzegovina, Georgia and Senegal</a:t>
            </a:r>
            <a:r>
              <a:rPr lang="en-GB" sz="1800" dirty="0" smtClean="0"/>
              <a:t>)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>
                <a:solidFill>
                  <a:schemeClr val="accent1"/>
                </a:solidFill>
              </a:rPr>
              <a:t>grid </a:t>
            </a:r>
            <a:r>
              <a:rPr lang="en-GB" sz="1800" dirty="0">
                <a:solidFill>
                  <a:schemeClr val="accent1"/>
                </a:solidFill>
              </a:rPr>
              <a:t>services </a:t>
            </a:r>
            <a:r>
              <a:rPr lang="en-GB" sz="1800" dirty="0" smtClean="0"/>
              <a:t>provisioned by EGI.eu for </a:t>
            </a:r>
            <a:r>
              <a:rPr lang="en-GB" sz="1800" dirty="0"/>
              <a:t>new/small </a:t>
            </a:r>
            <a:r>
              <a:rPr lang="en-GB" sz="1800" dirty="0" smtClean="0"/>
              <a:t>VOs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+360 </a:t>
            </a:r>
            <a:r>
              <a:rPr lang="en-GB" sz="1800" dirty="0" smtClean="0">
                <a:solidFill>
                  <a:schemeClr val="accent1"/>
                </a:solidFill>
              </a:rPr>
              <a:t>collective grid service instances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VO SAM 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VO Administration Dashboard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err="1" smtClean="0"/>
              <a:t>LFCBrowseSE</a:t>
            </a:r>
            <a:endParaRPr lang="en-GB" sz="1800" dirty="0" smtClean="0"/>
          </a:p>
          <a:p>
            <a:pPr lvl="1">
              <a:buFont typeface="Calibri" pitchFamily="34" charset="0"/>
              <a:buChar char="−"/>
            </a:pPr>
            <a:r>
              <a:rPr lang="en-GB" sz="1800" dirty="0" smtClean="0">
                <a:solidFill>
                  <a:schemeClr val="accent1"/>
                </a:solidFill>
              </a:rPr>
              <a:t>new </a:t>
            </a:r>
            <a:r>
              <a:rPr lang="en-GB" sz="1800" dirty="0" smtClean="0"/>
              <a:t>VO Operations Dashboard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</a:p>
          <a:p>
            <a:pPr marL="1257300" lvl="1" indent="-857250"/>
            <a:r>
              <a:rPr lang="en-GB" dirty="0" smtClean="0"/>
              <a:t>Infrastructure Services and Tools</a:t>
            </a:r>
          </a:p>
          <a:p>
            <a:pPr marL="1257300" lvl="1" indent="-857250"/>
            <a:r>
              <a:rPr lang="en-GB" dirty="0" smtClean="0"/>
              <a:t>Software Deployment and Interoperations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Support</a:t>
            </a:r>
          </a:p>
          <a:p>
            <a:pPr marL="1257300" lvl="1" indent="-857250"/>
            <a:r>
              <a:rPr lang="en-GB" dirty="0" smtClean="0">
                <a:solidFill>
                  <a:schemeClr val="bg1"/>
                </a:solidFill>
              </a:rPr>
              <a:t>Operations Management and Coordination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bg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bg1"/>
                </a:solidFill>
              </a:rPr>
              <a:t>plans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600" dirty="0" smtClean="0"/>
              <a:t>Support activities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9974"/>
              </p:ext>
            </p:extLst>
          </p:nvPr>
        </p:nvGraphicFramePr>
        <p:xfrm>
          <a:off x="179512" y="1196752"/>
          <a:ext cx="3045997" cy="417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685"/>
                <a:gridCol w="1035312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Technical</a:t>
                      </a:r>
                      <a:r>
                        <a:rPr lang="en-GB" sz="2000" baseline="0" dirty="0" smtClean="0"/>
                        <a:t> Services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SA1</a:t>
                      </a:r>
                      <a:r>
                        <a:rPr lang="en-GB" sz="1600" baseline="0" dirty="0" smtClean="0"/>
                        <a:t> tasks</a:t>
                      </a:r>
                      <a:endParaRPr lang="en-GB" sz="16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r>
                        <a:rPr lang="en-GB" sz="2000" baseline="30000" dirty="0" smtClean="0"/>
                        <a:t>st</a:t>
                      </a:r>
                      <a:r>
                        <a:rPr lang="en-GB" sz="2000" dirty="0" smtClean="0"/>
                        <a:t>  level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support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Grid oversight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Network Support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6629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level support: Deployment Middleware Support Unit (SA2)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level support: Technology providers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Support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63022"/>
              </p:ext>
            </p:extLst>
          </p:nvPr>
        </p:nvGraphicFramePr>
        <p:xfrm>
          <a:off x="3298737" y="1196752"/>
          <a:ext cx="2713423" cy="4156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3423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Central components</a:t>
                      </a:r>
                      <a:endParaRPr lang="en-GB" sz="2000" dirty="0"/>
                    </a:p>
                  </a:txBody>
                  <a:tcPr/>
                </a:tc>
              </a:tr>
              <a:tr h="67892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User and operations support</a:t>
                      </a:r>
                    </a:p>
                    <a:p>
                      <a:r>
                        <a:rPr lang="en-GB" sz="1800" dirty="0" smtClean="0"/>
                        <a:t>Triage of tickets in GGUS</a:t>
                      </a:r>
                      <a:endParaRPr lang="en-GB" sz="18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Central operations support and escalation of tickets not</a:t>
                      </a:r>
                      <a:r>
                        <a:rPr lang="en-GB" sz="1800" baseline="0" dirty="0" smtClean="0"/>
                        <a:t> managed locally</a:t>
                      </a:r>
                    </a:p>
                    <a:p>
                      <a:pPr algn="l"/>
                      <a:r>
                        <a:rPr lang="en-GB" sz="1800" baseline="0" dirty="0" smtClean="0"/>
                        <a:t>Service level management</a:t>
                      </a:r>
                      <a:r>
                        <a:rPr lang="en-GB" sz="1800" dirty="0" smtClean="0"/>
                        <a:t> </a:t>
                      </a:r>
                      <a:endParaRPr lang="en-GB" sz="18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Support</a:t>
                      </a:r>
                      <a:r>
                        <a:rPr lang="en-GB" sz="1800" baseline="0" dirty="0" smtClean="0"/>
                        <a:t> to connectivity and performance problems (contact point to the NREN PERT teams)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98381"/>
              </p:ext>
            </p:extLst>
          </p:nvPr>
        </p:nvGraphicFramePr>
        <p:xfrm>
          <a:off x="6082948" y="1196752"/>
          <a:ext cx="2953548" cy="41523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3548"/>
              </a:tblGrid>
              <a:tr h="77115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Local components</a:t>
                      </a:r>
                      <a:endParaRPr lang="en-GB" sz="2000" dirty="0"/>
                    </a:p>
                  </a:txBody>
                  <a:tcPr/>
                </a:tc>
              </a:tr>
              <a:tr h="88132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r>
                        <a:rPr lang="en-GB" sz="1600" baseline="30000" dirty="0" smtClean="0"/>
                        <a:t>st</a:t>
                      </a:r>
                      <a:r>
                        <a:rPr lang="en-GB" sz="1600" dirty="0" smtClean="0"/>
                        <a:t> and 2</a:t>
                      </a:r>
                      <a:r>
                        <a:rPr lang="en-GB" sz="1600" baseline="30000" dirty="0" smtClean="0"/>
                        <a:t>nd</a:t>
                      </a:r>
                      <a:r>
                        <a:rPr lang="en-GB" sz="1600" dirty="0" smtClean="0"/>
                        <a:t> level users/operations support for tickets opened through</a:t>
                      </a:r>
                      <a:r>
                        <a:rPr lang="en-GB" sz="1600" baseline="0" dirty="0" smtClean="0"/>
                        <a:t> local helpdesks</a:t>
                      </a:r>
                      <a:endParaRPr lang="en-GB" sz="1600" dirty="0"/>
                    </a:p>
                  </a:txBody>
                  <a:tcPr/>
                </a:tc>
              </a:tr>
              <a:tr h="122784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Local</a:t>
                      </a:r>
                      <a:r>
                        <a:rPr lang="en-GB" sz="1800" baseline="0" dirty="0" smtClean="0"/>
                        <a:t> operations support</a:t>
                      </a:r>
                      <a:endParaRPr lang="en-GB" sz="1800" dirty="0"/>
                    </a:p>
                  </a:txBody>
                  <a:tcPr/>
                </a:tc>
              </a:tr>
              <a:tr h="12720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040560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1"/>
                </a:solidFill>
              </a:rPr>
              <a:t>EGI Helpdesk </a:t>
            </a:r>
            <a:r>
              <a:rPr lang="en-GB" sz="2000" dirty="0" smtClean="0"/>
              <a:t>for VO-specific/operations incidents and for specialized support to users and operations</a:t>
            </a:r>
            <a:endParaRPr lang="en-GB" sz="2000" dirty="0" smtClean="0">
              <a:solidFill>
                <a:schemeClr val="accent1"/>
              </a:solidFill>
            </a:endParaRPr>
          </a:p>
          <a:p>
            <a:r>
              <a:rPr lang="en-GB" sz="2400" dirty="0" smtClean="0"/>
              <a:t>Grid oversight (COD)</a:t>
            </a:r>
          </a:p>
          <a:p>
            <a:pPr lvl="1"/>
            <a:r>
              <a:rPr lang="en-GB" sz="2000" dirty="0" smtClean="0"/>
              <a:t>monthly follow-up of underperforming RCs and RPs</a:t>
            </a:r>
          </a:p>
          <a:p>
            <a:pPr lvl="1"/>
            <a:r>
              <a:rPr lang="en-GB" sz="2000" dirty="0"/>
              <a:t>o</a:t>
            </a:r>
            <a:r>
              <a:rPr lang="en-GB" sz="2000" dirty="0" smtClean="0"/>
              <a:t>versight of </a:t>
            </a:r>
            <a:r>
              <a:rPr lang="en-GB" sz="2000" dirty="0" smtClean="0">
                <a:solidFill>
                  <a:schemeClr val="accent1"/>
                </a:solidFill>
              </a:rPr>
              <a:t>monitoring infrastructure</a:t>
            </a:r>
          </a:p>
          <a:p>
            <a:pPr lvl="1"/>
            <a:r>
              <a:rPr lang="en-GB" sz="2000" dirty="0" smtClean="0"/>
              <a:t>monthly grid oversight </a:t>
            </a:r>
            <a:r>
              <a:rPr lang="en-GB" sz="2000" dirty="0" smtClean="0">
                <a:solidFill>
                  <a:schemeClr val="accent1"/>
                </a:solidFill>
              </a:rPr>
              <a:t>newsletter 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revised </a:t>
            </a:r>
            <a:r>
              <a:rPr lang="en-GB" sz="2000" dirty="0"/>
              <a:t>ticket escalation procedure and support </a:t>
            </a:r>
            <a:r>
              <a:rPr lang="en-GB" sz="2000" dirty="0" smtClean="0"/>
              <a:t>tools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ew</a:t>
            </a:r>
            <a:r>
              <a:rPr lang="en-GB" sz="2000" dirty="0" smtClean="0"/>
              <a:t> local grid oversight performance indicator</a:t>
            </a:r>
          </a:p>
          <a:p>
            <a:pPr lvl="1"/>
            <a:r>
              <a:rPr lang="en-GB" sz="2000" dirty="0"/>
              <a:t>COD certification of new RPs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Proposed </a:t>
            </a:r>
            <a:r>
              <a:rPr lang="en-GB" sz="2400" dirty="0" smtClean="0">
                <a:solidFill>
                  <a:schemeClr val="accent1"/>
                </a:solidFill>
              </a:rPr>
              <a:t>refactoring of EGI support services (SA1.7 and SA2.5)  </a:t>
            </a:r>
            <a:r>
              <a:rPr lang="en-GB" sz="2400" dirty="0" smtClean="0"/>
              <a:t>into a single support task for better coverage and optimization of support tasks</a:t>
            </a: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Support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Service infrastructure</a:t>
            </a:r>
          </a:p>
          <a:p>
            <a:pPr marL="1257300" lvl="1" indent="-857250"/>
            <a:r>
              <a:rPr lang="en-GB" sz="2000" dirty="0" smtClean="0"/>
              <a:t>Infrastructure Services and Tools</a:t>
            </a:r>
          </a:p>
          <a:p>
            <a:pPr marL="1257300" lvl="1" indent="-857250"/>
            <a:r>
              <a:rPr lang="en-GB" sz="2000" dirty="0" smtClean="0"/>
              <a:t>Software Deployment and Interoperations</a:t>
            </a:r>
          </a:p>
          <a:p>
            <a:pPr marL="1257300" lvl="1" indent="-857250"/>
            <a:r>
              <a:rPr lang="en-GB" sz="2000" dirty="0" smtClean="0"/>
              <a:t>Support</a:t>
            </a:r>
          </a:p>
          <a:p>
            <a:pPr marL="1257300" lvl="1" indent="-857250"/>
            <a:r>
              <a:rPr lang="en-GB" sz="2000" dirty="0" smtClean="0">
                <a:solidFill>
                  <a:schemeClr val="accent1"/>
                </a:solidFill>
              </a:rPr>
              <a:t>Operations Management and Coordination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Service Level Management (TSA1.8)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Operational Security (TSA1.2)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Documentation (TSA1.8)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Operations Management (TSA1.1)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4744"/>
            <a:ext cx="9144000" cy="38884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07504" y="1988840"/>
            <a:ext cx="5472608" cy="28803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4000" dirty="0"/>
              <a:t>Operational security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196752"/>
            <a:ext cx="892899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>
                <a:solidFill>
                  <a:schemeClr val="tx1"/>
                </a:solidFill>
              </a:rPr>
              <a:t>Security Coordination </a:t>
            </a:r>
            <a:r>
              <a:rPr lang="en-GB" sz="2800" b="1" dirty="0" smtClean="0">
                <a:solidFill>
                  <a:schemeClr val="tx1"/>
                </a:solidFill>
              </a:rPr>
              <a:t>Group </a:t>
            </a:r>
            <a:r>
              <a:rPr lang="en-US" dirty="0" smtClean="0">
                <a:solidFill>
                  <a:schemeClr val="tx1"/>
                </a:solidFill>
              </a:rPr>
              <a:t>coordinate </a:t>
            </a:r>
            <a:r>
              <a:rPr lang="en-US" dirty="0">
                <a:solidFill>
                  <a:schemeClr val="tx1"/>
                </a:solidFill>
              </a:rPr>
              <a:t>overall EGI security </a:t>
            </a:r>
            <a:r>
              <a:rPr lang="en-US" dirty="0" smtClean="0">
                <a:solidFill>
                  <a:schemeClr val="tx1"/>
                </a:solidFill>
              </a:rPr>
              <a:t>activities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203" y="2348880"/>
            <a:ext cx="5178893" cy="7107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Incident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Response Task Force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(incident handling and coordination)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203" y="3068960"/>
            <a:ext cx="5178893" cy="6411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monitoring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 smtClean="0">
                <a:solidFill>
                  <a:schemeClr val="tx1"/>
                </a:solidFill>
              </a:rPr>
              <a:t>Pakiti</a:t>
            </a:r>
            <a:r>
              <a:rPr lang="en-GB" dirty="0" smtClean="0">
                <a:solidFill>
                  <a:schemeClr val="tx1"/>
                </a:solidFill>
              </a:rPr>
              <a:t>, Security </a:t>
            </a:r>
            <a:r>
              <a:rPr lang="en-GB" dirty="0" err="1" smtClean="0">
                <a:solidFill>
                  <a:schemeClr val="tx1"/>
                </a:solidFill>
              </a:rPr>
              <a:t>Nagios</a:t>
            </a:r>
            <a:r>
              <a:rPr lang="en-GB" dirty="0" smtClean="0">
                <a:solidFill>
                  <a:schemeClr val="tx1"/>
                </a:solidFill>
              </a:rPr>
              <a:t>, Security Dashboard)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203" y="3717032"/>
            <a:ext cx="517889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drills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7203" y="4221088"/>
            <a:ext cx="517889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Training and dissemination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04" y="5733255"/>
            <a:ext cx="3456384" cy="531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800" b="1" dirty="0" err="1" smtClean="0">
                <a:solidFill>
                  <a:schemeClr val="tx1"/>
                </a:solidFill>
              </a:rPr>
              <a:t>EUGridPMA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198884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EGI CSIRT</a:t>
            </a:r>
            <a:endParaRPr lang="en-GB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735493" y="1988840"/>
            <a:ext cx="1572811" cy="2880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Software Vulnerability Group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Handling reported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v</a:t>
            </a:r>
            <a:r>
              <a:rPr lang="en-GB" sz="1600" dirty="0" smtClean="0">
                <a:solidFill>
                  <a:schemeClr val="tx1"/>
                </a:solidFill>
              </a:rPr>
              <a:t>ulnerabilities,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vulnerability assessment,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</a:t>
            </a:r>
            <a:r>
              <a:rPr lang="en-GB" sz="1600" dirty="0" smtClean="0">
                <a:solidFill>
                  <a:schemeClr val="tx1"/>
                </a:solidFill>
              </a:rPr>
              <a:t>ecure </a:t>
            </a:r>
            <a:r>
              <a:rPr lang="en-GB" sz="1600" dirty="0">
                <a:solidFill>
                  <a:schemeClr val="tx1"/>
                </a:solidFill>
              </a:rPr>
              <a:t>coding education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320" y="1988840"/>
            <a:ext cx="1584176" cy="28803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Policy Group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Develop and maintain security policies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9912" y="5733256"/>
            <a:ext cx="2736304" cy="531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External software providers (EMI/IGE/…)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8224" y="5733256"/>
            <a:ext cx="2448272" cy="5311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PRACE/XEDE/OSG/…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72" y="4207736"/>
            <a:ext cx="924124" cy="733432"/>
          </a:xfrm>
          <a:prstGeom prst="rect">
            <a:avLst/>
          </a:prstGeom>
        </p:spPr>
      </p:pic>
      <p:sp>
        <p:nvSpPr>
          <p:cNvPr id="11" name="Up-Down Arrow 10"/>
          <p:cNvSpPr/>
          <p:nvPr/>
        </p:nvSpPr>
        <p:spPr>
          <a:xfrm>
            <a:off x="7596336" y="5013175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4860032" y="5013176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1547664" y="5013176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SA1 Overview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381" y="1238987"/>
            <a:ext cx="207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      </a:t>
            </a:r>
            <a:r>
              <a:rPr lang="en-GB" sz="1400" b="1" dirty="0" smtClean="0">
                <a:solidFill>
                  <a:schemeClr val="accent1"/>
                </a:solidFill>
              </a:rPr>
              <a:t>43</a:t>
            </a:r>
            <a:r>
              <a:rPr lang="en-GB" sz="1400" b="1" dirty="0" smtClean="0"/>
              <a:t> Countries</a:t>
            </a:r>
            <a:endParaRPr lang="en-GB" sz="1400" b="1" dirty="0"/>
          </a:p>
          <a:p>
            <a:r>
              <a:rPr lang="en-GB" sz="1400" b="1" dirty="0" smtClean="0"/>
              <a:t>       </a:t>
            </a:r>
            <a:r>
              <a:rPr lang="en-GB" sz="1400" b="1" dirty="0" smtClean="0">
                <a:solidFill>
                  <a:schemeClr val="accent1"/>
                </a:solidFill>
              </a:rPr>
              <a:t>45</a:t>
            </a:r>
            <a:r>
              <a:rPr lang="en-GB" sz="1400" b="1" dirty="0" smtClean="0"/>
              <a:t> Beneficiaries</a:t>
            </a:r>
            <a:endParaRPr lang="en-GB" sz="1400" b="1" dirty="0"/>
          </a:p>
          <a:p>
            <a:r>
              <a:rPr lang="en-GB" sz="1400" b="1" dirty="0" smtClean="0"/>
              <a:t>   </a:t>
            </a:r>
            <a:r>
              <a:rPr lang="en-GB" sz="1400" b="1" dirty="0" smtClean="0">
                <a:solidFill>
                  <a:schemeClr val="accent1"/>
                </a:solidFill>
              </a:rPr>
              <a:t>5151</a:t>
            </a:r>
            <a:r>
              <a:rPr lang="en-GB" sz="1400" b="1" dirty="0" smtClean="0"/>
              <a:t> PMs</a:t>
            </a:r>
            <a:endParaRPr lang="en-GB" sz="1400" b="1" dirty="0"/>
          </a:p>
          <a:p>
            <a:r>
              <a:rPr lang="en-GB" sz="1400" b="1" dirty="0" smtClean="0"/>
              <a:t>  </a:t>
            </a:r>
            <a:r>
              <a:rPr lang="en-GB" sz="1400" b="1" dirty="0" smtClean="0">
                <a:solidFill>
                  <a:schemeClr val="accent1"/>
                </a:solidFill>
              </a:rPr>
              <a:t>107,3</a:t>
            </a:r>
            <a:r>
              <a:rPr lang="en-GB" sz="1400" b="1" dirty="0" smtClean="0"/>
              <a:t> </a:t>
            </a:r>
            <a:r>
              <a:rPr lang="en-GB" sz="1400" b="1" dirty="0"/>
              <a:t>FTEs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93423"/>
              </p:ext>
            </p:extLst>
          </p:nvPr>
        </p:nvGraphicFramePr>
        <p:xfrm>
          <a:off x="4355976" y="1074255"/>
          <a:ext cx="2304579" cy="4700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93"/>
                <a:gridCol w="768193"/>
                <a:gridCol w="768193"/>
              </a:tblGrid>
              <a:tr h="171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CESNET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E-ARENA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GRENA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ICI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IICT-BAS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1258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IIAP NAS RA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IMCS-UL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29122"/>
              </p:ext>
            </p:extLst>
          </p:nvPr>
        </p:nvGraphicFramePr>
        <p:xfrm>
          <a:off x="6732240" y="1083000"/>
          <a:ext cx="2304579" cy="454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93"/>
                <a:gridCol w="768193"/>
                <a:gridCol w="768193"/>
              </a:tblGrid>
              <a:tr h="171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IPB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IUCC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MTA KFKI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RENAM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SIGMA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SWITCH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TCD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TUBITAK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UCPH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UI SAV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UIIP NASB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UKIM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UOBL ETF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UOM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UPT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ASGC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ASTI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KISTI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UNIMELB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35696" y="1040947"/>
            <a:ext cx="129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France</a:t>
            </a:r>
          </a:p>
          <a:p>
            <a:r>
              <a:rPr lang="en-GB" sz="1000" dirty="0" smtClean="0"/>
              <a:t>Finland</a:t>
            </a:r>
          </a:p>
          <a:p>
            <a:r>
              <a:rPr lang="en-GB" sz="1000" dirty="0" smtClean="0"/>
              <a:t>Spain</a:t>
            </a:r>
          </a:p>
          <a:p>
            <a:r>
              <a:rPr lang="en-GB" sz="1000" dirty="0" smtClean="0"/>
              <a:t>Poland</a:t>
            </a:r>
          </a:p>
          <a:p>
            <a:r>
              <a:rPr lang="en-GB" sz="1000" dirty="0" smtClean="0"/>
              <a:t>Greece</a:t>
            </a:r>
          </a:p>
          <a:p>
            <a:r>
              <a:rPr lang="en-GB" sz="1000" dirty="0" smtClean="0"/>
              <a:t>Italy</a:t>
            </a:r>
          </a:p>
          <a:p>
            <a:r>
              <a:rPr lang="en-GB" sz="1000" dirty="0" smtClean="0"/>
              <a:t>Germany</a:t>
            </a:r>
          </a:p>
          <a:p>
            <a:r>
              <a:rPr lang="en-GB" sz="1000" dirty="0" smtClean="0"/>
              <a:t>Portugal</a:t>
            </a:r>
          </a:p>
          <a:p>
            <a:r>
              <a:rPr lang="en-GB" sz="1000" dirty="0" smtClean="0"/>
              <a:t>Netherlands</a:t>
            </a:r>
          </a:p>
          <a:p>
            <a:r>
              <a:rPr lang="en-GB" sz="1000" dirty="0" smtClean="0"/>
              <a:t>Croatia</a:t>
            </a:r>
          </a:p>
          <a:p>
            <a:r>
              <a:rPr lang="en-GB" sz="1000" dirty="0" smtClean="0"/>
              <a:t>UK</a:t>
            </a:r>
          </a:p>
          <a:p>
            <a:r>
              <a:rPr lang="en-GB" sz="1000" dirty="0" smtClean="0"/>
              <a:t>Sweden</a:t>
            </a:r>
          </a:p>
          <a:p>
            <a:r>
              <a:rPr lang="en-GB" sz="1000" dirty="0" smtClean="0"/>
              <a:t>Slovenia</a:t>
            </a:r>
          </a:p>
          <a:p>
            <a:r>
              <a:rPr lang="en-GB" sz="1000" dirty="0" smtClean="0"/>
              <a:t>Czech Republic</a:t>
            </a:r>
          </a:p>
          <a:p>
            <a:r>
              <a:rPr lang="en-GB" sz="1000" dirty="0" smtClean="0"/>
              <a:t>Russia</a:t>
            </a:r>
          </a:p>
          <a:p>
            <a:r>
              <a:rPr lang="en-GB" sz="1000" dirty="0" smtClean="0"/>
              <a:t>Georgia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687554" y="1074255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Romania</a:t>
            </a:r>
          </a:p>
          <a:p>
            <a:r>
              <a:rPr lang="en-GB" sz="1000" dirty="0" smtClean="0"/>
              <a:t>Bulgaria</a:t>
            </a:r>
          </a:p>
          <a:p>
            <a:r>
              <a:rPr lang="en-GB" sz="1000" dirty="0" smtClean="0"/>
              <a:t>Armenia</a:t>
            </a:r>
          </a:p>
          <a:p>
            <a:r>
              <a:rPr lang="en-GB" sz="1000" dirty="0" smtClean="0"/>
              <a:t>Latvia</a:t>
            </a:r>
          </a:p>
          <a:p>
            <a:r>
              <a:rPr lang="en-GB" sz="1000" dirty="0" smtClean="0"/>
              <a:t>Serbia</a:t>
            </a:r>
          </a:p>
          <a:p>
            <a:r>
              <a:rPr lang="en-GB" sz="1000" dirty="0" smtClean="0"/>
              <a:t>Israel</a:t>
            </a:r>
          </a:p>
          <a:p>
            <a:r>
              <a:rPr lang="en-GB" sz="1000" dirty="0" smtClean="0"/>
              <a:t>Hungary</a:t>
            </a:r>
          </a:p>
          <a:p>
            <a:r>
              <a:rPr lang="en-GB" sz="1000" dirty="0" smtClean="0"/>
              <a:t>Moldova</a:t>
            </a:r>
          </a:p>
          <a:p>
            <a:r>
              <a:rPr lang="en-GB" sz="1000" dirty="0" smtClean="0"/>
              <a:t>Norway</a:t>
            </a:r>
          </a:p>
          <a:p>
            <a:r>
              <a:rPr lang="en-GB" sz="1000" dirty="0" smtClean="0"/>
              <a:t>Switzerland</a:t>
            </a:r>
          </a:p>
          <a:p>
            <a:r>
              <a:rPr lang="en-GB" sz="1000" dirty="0" smtClean="0"/>
              <a:t>Ireland</a:t>
            </a:r>
          </a:p>
          <a:p>
            <a:r>
              <a:rPr lang="en-GB" sz="1000" dirty="0" smtClean="0"/>
              <a:t>Turkey</a:t>
            </a:r>
          </a:p>
          <a:p>
            <a:r>
              <a:rPr lang="en-GB" sz="1000" dirty="0" smtClean="0"/>
              <a:t>Denmark</a:t>
            </a:r>
          </a:p>
          <a:p>
            <a:r>
              <a:rPr lang="en-GB" sz="1000" dirty="0" smtClean="0"/>
              <a:t>Cyprus</a:t>
            </a:r>
          </a:p>
          <a:p>
            <a:r>
              <a:rPr lang="en-GB" sz="1000" dirty="0" smtClean="0"/>
              <a:t>Slovakia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1077639"/>
            <a:ext cx="11521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Belarus</a:t>
            </a:r>
          </a:p>
          <a:p>
            <a:r>
              <a:rPr lang="en-GB" sz="1000" dirty="0" smtClean="0"/>
              <a:t>FYR Macedonia</a:t>
            </a:r>
          </a:p>
          <a:p>
            <a:r>
              <a:rPr lang="en-GB" sz="1000" dirty="0" smtClean="0"/>
              <a:t>Bosnia &amp; Herzegovina</a:t>
            </a:r>
          </a:p>
          <a:p>
            <a:r>
              <a:rPr lang="en-GB" sz="1000" dirty="0" smtClean="0"/>
              <a:t>Montenegro</a:t>
            </a:r>
          </a:p>
          <a:p>
            <a:r>
              <a:rPr lang="en-GB" sz="1000" dirty="0" smtClean="0"/>
              <a:t>Albania</a:t>
            </a:r>
          </a:p>
          <a:p>
            <a:r>
              <a:rPr lang="en-GB" sz="1000" dirty="0" smtClean="0"/>
              <a:t>Lithuania</a:t>
            </a:r>
          </a:p>
          <a:p>
            <a:r>
              <a:rPr lang="en-GB" sz="1000" dirty="0" smtClean="0"/>
              <a:t>Taiwan</a:t>
            </a:r>
          </a:p>
          <a:p>
            <a:r>
              <a:rPr lang="en-GB" sz="1000" dirty="0" smtClean="0"/>
              <a:t>Philippines</a:t>
            </a:r>
          </a:p>
          <a:p>
            <a:r>
              <a:rPr lang="en-GB" sz="1000" dirty="0" smtClean="0"/>
              <a:t>Japan</a:t>
            </a:r>
          </a:p>
          <a:p>
            <a:r>
              <a:rPr lang="en-GB" sz="1000" dirty="0" smtClean="0"/>
              <a:t>Korea</a:t>
            </a:r>
          </a:p>
          <a:p>
            <a:r>
              <a:rPr lang="en-GB" sz="1000" dirty="0" smtClean="0"/>
              <a:t>Australia</a:t>
            </a:r>
          </a:p>
          <a:p>
            <a:r>
              <a:rPr lang="en-GB" sz="1000" dirty="0" smtClean="0"/>
              <a:t>Singapore</a:t>
            </a:r>
            <a:endParaRPr lang="en-GB" sz="1000" dirty="0"/>
          </a:p>
        </p:txBody>
      </p:sp>
      <p:pic>
        <p:nvPicPr>
          <p:cNvPr id="21" name="Picture 2" descr="C:\Users\StevenNewhouse\Downloads\2011ReviewMap_S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0" y="1113730"/>
            <a:ext cx="2446359" cy="25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581797"/>
              </p:ext>
            </p:extLst>
          </p:nvPr>
        </p:nvGraphicFramePr>
        <p:xfrm>
          <a:off x="-199095" y="3668627"/>
          <a:ext cx="4519049" cy="267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935" y="3064586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</a:t>
            </a:r>
            <a:r>
              <a:rPr lang="en-GB" b="1" dirty="0" smtClean="0"/>
              <a:t>A1 Effort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CSIRT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12568"/>
          </a:xfrm>
        </p:spPr>
        <p:txBody>
          <a:bodyPr/>
          <a:lstStyle/>
          <a:p>
            <a:endParaRPr lang="en-GB" sz="2800" dirty="0" smtClean="0">
              <a:solidFill>
                <a:schemeClr val="accent1"/>
              </a:solidFill>
            </a:endParaRPr>
          </a:p>
          <a:p>
            <a:r>
              <a:rPr lang="en-GB" sz="2800" dirty="0" smtClean="0">
                <a:solidFill>
                  <a:schemeClr val="accent1"/>
                </a:solidFill>
              </a:rPr>
              <a:t>Incident Prevention </a:t>
            </a:r>
            <a:r>
              <a:rPr lang="en-GB" sz="2800" dirty="0" smtClean="0"/>
              <a:t>(security monitoring, security intelligence group, assessing known vulnerabilities with the support of SVG, preparation of advisories</a:t>
            </a:r>
            <a:r>
              <a:rPr lang="en-GB" sz="2800" dirty="0"/>
              <a:t>) </a:t>
            </a:r>
            <a:endParaRPr lang="en-GB" sz="2800" dirty="0" smtClean="0"/>
          </a:p>
          <a:p>
            <a:r>
              <a:rPr lang="en-GB" sz="2800" dirty="0" smtClean="0">
                <a:solidFill>
                  <a:schemeClr val="accent1"/>
                </a:solidFill>
              </a:rPr>
              <a:t>Incident </a:t>
            </a:r>
            <a:r>
              <a:rPr lang="en-GB" sz="2800" dirty="0">
                <a:solidFill>
                  <a:schemeClr val="accent1"/>
                </a:solidFill>
              </a:rPr>
              <a:t>Response </a:t>
            </a:r>
            <a:r>
              <a:rPr lang="en-GB" sz="2800" dirty="0" smtClean="0"/>
              <a:t>(incident handling including investigation, heads up, coordination </a:t>
            </a:r>
            <a:r>
              <a:rPr lang="en-GB" sz="2800" dirty="0"/>
              <a:t>with site </a:t>
            </a:r>
            <a:r>
              <a:rPr lang="en-GB" sz="2800" dirty="0" smtClean="0"/>
              <a:t>CSIRTs, forensics, technical </a:t>
            </a:r>
            <a:r>
              <a:rPr lang="en-GB" sz="2800" dirty="0"/>
              <a:t>support, </a:t>
            </a:r>
            <a:r>
              <a:rPr lang="en-GB" sz="2800" dirty="0" smtClean="0"/>
              <a:t>advisories, reports)</a:t>
            </a:r>
            <a:endParaRPr lang="en-GB" sz="2800" dirty="0"/>
          </a:p>
          <a:p>
            <a:r>
              <a:rPr lang="en-GB" sz="2800" dirty="0">
                <a:solidFill>
                  <a:schemeClr val="accent1"/>
                </a:solidFill>
              </a:rPr>
              <a:t>Listed team </a:t>
            </a:r>
            <a:r>
              <a:rPr lang="en-GB" sz="2800" dirty="0"/>
              <a:t>in the European database of CSIRTs </a:t>
            </a:r>
          </a:p>
          <a:p>
            <a:pPr lvl="1"/>
            <a:r>
              <a:rPr lang="en-GB" sz="2400" dirty="0"/>
              <a:t>accreditation by Trusted Introducer under discussion (external audit)</a:t>
            </a:r>
          </a:p>
          <a:p>
            <a:pPr lvl="1"/>
            <a:endParaRPr lang="en-GB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00450"/>
              </p:ext>
            </p:extLst>
          </p:nvPr>
        </p:nvGraphicFramePr>
        <p:xfrm>
          <a:off x="251520" y="1374616"/>
          <a:ext cx="871296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15281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EGI CSIRT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10   security incidents handled (none related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to grid middleware vulnerabilities, mostly single site: 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stolen/weak passwords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unprotected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</a:rPr>
                        <a:t>ssh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keys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vulnerable services open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unpatched software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  4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   advisories issued (1 critical, 2 high risk)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2   security training sessions (forensics,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RTIR)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  No site suspended because of a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critical vulnerability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ticketing system for Incident Response (RTIR)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security dashboard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for EGI CSIRT, NGIs and RCs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Updated security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</a:rPr>
                        <a:t>Nagios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probes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1/3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8140"/>
              </p:ext>
            </p:extLst>
          </p:nvPr>
        </p:nvGraphicFramePr>
        <p:xfrm>
          <a:off x="251520" y="1386448"/>
          <a:ext cx="871296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15281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Security Service Challenge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Assessment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of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the full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response chain involving: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site security contacts,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VO CSIRT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CAs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EGI and NGI CSIRT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40 RCs tested,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20 countries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new monitoring and management framework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 usable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for SSC-5 runs in NGIs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81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SVG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23 software vulnerabilities reported (of those fully evaluated 2 High, 3 Moderate, 10 Low) - of which 13 in grid middleware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/>
                        <a:t>7 advisories issued by SVG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/>
                        <a:t>2 vulnerability assessment completed (ARGUS and VOMS)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Improved co-ordination of fixing of issues and release of advisories, with EMI and the EGI DMSU</a:t>
                      </a:r>
                      <a:endParaRPr lang="en-GB" sz="2000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</a:t>
            </a:r>
            <a:r>
              <a:rPr lang="en-GB" sz="3200" dirty="0"/>
              <a:t>2</a:t>
            </a:r>
            <a:r>
              <a:rPr lang="en-GB" sz="3200" dirty="0" smtClean="0"/>
              <a:t>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73400"/>
              </p:ext>
            </p:extLst>
          </p:nvPr>
        </p:nvGraphicFramePr>
        <p:xfrm>
          <a:off x="107504" y="1316320"/>
          <a:ext cx="889248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164288"/>
              </a:tblGrid>
              <a:tr h="38735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Achievements</a:t>
                      </a:r>
                      <a:endParaRPr lang="en-GB" sz="2000" dirty="0"/>
                    </a:p>
                  </a:txBody>
                  <a:tcPr/>
                </a:tc>
              </a:tr>
              <a:tr h="4945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D4.4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Review</a:t>
                      </a:r>
                      <a:r>
                        <a:rPr lang="en-GB" sz="2000" baseline="0" dirty="0" smtClean="0"/>
                        <a:t> of security of the infrastructure (scope, assets)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Security threat risk assessment plan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81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Procedures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 new procedure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CSIRT Critical Vulnerability Operational Procedure</a:t>
                      </a:r>
                      <a:r>
                        <a:rPr lang="en-GB" sz="2000" dirty="0" smtClean="0"/>
                        <a:t>    </a:t>
                      </a:r>
                    </a:p>
                    <a:p>
                      <a:r>
                        <a:rPr lang="en-GB" sz="2000" dirty="0" smtClean="0"/>
                        <a:t>2 updated procedures</a:t>
                      </a:r>
                      <a:endParaRPr lang="en-GB" sz="2000" baseline="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Security Incident Handling Procedure</a:t>
                      </a:r>
                      <a:endParaRPr lang="en-GB" sz="2000" baseline="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Software Vulnerability Issue Handling Procedure</a:t>
                      </a:r>
                      <a:endParaRPr lang="en-GB" sz="20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858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Policies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2 new policies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Security Policy for the Endorsement and Operation of Virtual   Machine Images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Service Operations Security Policy (replacing “Site Operations Policy”)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 smtClean="0"/>
                        <a:t>15 policies in total (users/VOs/</a:t>
                      </a:r>
                      <a:r>
                        <a:rPr lang="en-GB" sz="2000" baseline="0" dirty="0" smtClean="0"/>
                        <a:t>RCs)</a:t>
                      </a:r>
                      <a:endParaRPr lang="en-GB" sz="20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3/3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Policies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24744"/>
            <a:ext cx="48690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288190" cy="29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148478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22048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22048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29249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278092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34290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40770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436510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465313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49411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1840" y="52292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7744" y="58052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56376" y="364502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299695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6216" y="29249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6296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84368" y="213285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56376" y="184482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68344" y="148478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Collaborations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525963"/>
          </a:xfrm>
        </p:spPr>
        <p:txBody>
          <a:bodyPr/>
          <a:lstStyle/>
          <a:p>
            <a:r>
              <a:rPr lang="en-GB" sz="2400" dirty="0"/>
              <a:t>Security for Collaborating Infrastructures</a:t>
            </a:r>
            <a:endParaRPr lang="en-GB" sz="2400" dirty="0" smtClean="0"/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define </a:t>
            </a:r>
            <a:r>
              <a:rPr lang="en-GB" sz="2000" dirty="0">
                <a:solidFill>
                  <a:schemeClr val="accent1"/>
                </a:solidFill>
              </a:rPr>
              <a:t>trust and policy standards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1"/>
                </a:solidFill>
              </a:rPr>
              <a:t>between infrastructures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GB" sz="2000" dirty="0" smtClean="0"/>
              <a:t>EGI </a:t>
            </a:r>
            <a:r>
              <a:rPr lang="en-GB" sz="2000" dirty="0"/>
              <a:t>leading this activity </a:t>
            </a:r>
            <a:endParaRPr lang="en-GB" sz="2000" dirty="0" smtClean="0"/>
          </a:p>
          <a:p>
            <a:pPr lvl="1"/>
            <a:r>
              <a:rPr lang="en-GB" sz="2000" dirty="0" smtClean="0"/>
              <a:t>EGI</a:t>
            </a:r>
            <a:r>
              <a:rPr lang="en-GB" sz="2000" dirty="0"/>
              <a:t>, WLCG, PRACE, XSEDE, OSG, </a:t>
            </a:r>
            <a:r>
              <a:rPr lang="en-GB" sz="2000" dirty="0" smtClean="0"/>
              <a:t>...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Grid-SEC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GB" sz="2000" dirty="0" smtClean="0"/>
              <a:t>coordinated response to cross-grid security incidents (</a:t>
            </a:r>
            <a:r>
              <a:rPr lang="en-GB" sz="2000" dirty="0"/>
              <a:t>vetted security representatives from WLCG, OSG, XSEDE, </a:t>
            </a:r>
            <a:r>
              <a:rPr lang="en-GB" sz="2000" dirty="0" smtClean="0"/>
              <a:t>EGI)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International Grid Trust Federation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Research </a:t>
            </a:r>
            <a:r>
              <a:rPr lang="en-GB" sz="2400" dirty="0"/>
              <a:t>and education</a:t>
            </a:r>
            <a:r>
              <a:rPr lang="en-GB" sz="2400" dirty="0">
                <a:solidFill>
                  <a:schemeClr val="accent1"/>
                </a:solidFill>
              </a:rPr>
              <a:t> identity federations </a:t>
            </a:r>
            <a:r>
              <a:rPr lang="en-GB" sz="2400" dirty="0"/>
              <a:t>worldwide (</a:t>
            </a:r>
            <a:r>
              <a:rPr lang="en-GB" sz="2400" dirty="0" smtClean="0"/>
              <a:t>REFEDS)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Federated </a:t>
            </a:r>
            <a:r>
              <a:rPr lang="en-GB" sz="2400" dirty="0">
                <a:solidFill>
                  <a:schemeClr val="accent1"/>
                </a:solidFill>
              </a:rPr>
              <a:t>Identity </a:t>
            </a:r>
            <a:r>
              <a:rPr lang="en-GB" sz="2400" dirty="0" smtClean="0">
                <a:solidFill>
                  <a:schemeClr val="accent1"/>
                </a:solidFill>
              </a:rPr>
              <a:t>Management </a:t>
            </a:r>
            <a:r>
              <a:rPr lang="en-GB" sz="2400" dirty="0" smtClean="0"/>
              <a:t>for research collaborations (European E-infrastructure Forum)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OGF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4608512" cy="5256584"/>
          </a:xfrm>
        </p:spPr>
        <p:txBody>
          <a:bodyPr/>
          <a:lstStyle/>
          <a:p>
            <a:pPr marL="400050"/>
            <a:r>
              <a:rPr lang="en-GB" sz="2400" dirty="0" smtClean="0"/>
              <a:t>Assets and identified threat categories</a:t>
            </a: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Reputation</a:t>
            </a:r>
            <a:r>
              <a:rPr lang="en-GB" sz="1800" dirty="0" smtClean="0"/>
              <a:t> and </a:t>
            </a:r>
            <a:r>
              <a:rPr lang="en-GB" sz="1800" dirty="0" smtClean="0">
                <a:solidFill>
                  <a:schemeClr val="accent1"/>
                </a:solidFill>
              </a:rPr>
              <a:t>Trust</a:t>
            </a: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Management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Organization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Human capital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Digital </a:t>
            </a:r>
            <a:r>
              <a:rPr lang="en-GB" sz="1800" dirty="0" smtClean="0">
                <a:solidFill>
                  <a:schemeClr val="accent1"/>
                </a:solidFill>
              </a:rPr>
              <a:t>identities</a:t>
            </a:r>
          </a:p>
          <a:p>
            <a:pPr marL="1200150" lvl="2"/>
            <a:r>
              <a:rPr lang="en-GB" sz="1600" dirty="0" smtClean="0"/>
              <a:t>from/to users or trusted staff</a:t>
            </a:r>
          </a:p>
          <a:p>
            <a:pPr marL="1200150" lvl="2"/>
            <a:r>
              <a:rPr lang="en-GB" sz="1600" dirty="0" smtClean="0"/>
              <a:t>manipulating </a:t>
            </a:r>
            <a:r>
              <a:rPr lang="en-GB" sz="1600" dirty="0"/>
              <a:t>people to perform malicious </a:t>
            </a:r>
            <a:r>
              <a:rPr lang="en-GB" sz="1600" dirty="0" smtClean="0"/>
              <a:t>actions</a:t>
            </a:r>
          </a:p>
          <a:p>
            <a:pPr marL="1200150" lvl="2"/>
            <a:r>
              <a:rPr lang="en-GB" sz="1600" dirty="0" smtClean="0"/>
              <a:t>from </a:t>
            </a:r>
            <a:r>
              <a:rPr lang="en-GB" sz="1600" dirty="0"/>
              <a:t>security staff </a:t>
            </a:r>
            <a:r>
              <a:rPr lang="en-GB" sz="1600" dirty="0" smtClean="0"/>
              <a:t>actions and inactions</a:t>
            </a:r>
          </a:p>
          <a:p>
            <a:pPr marL="1200150" lvl="2"/>
            <a:r>
              <a:rPr lang="en-GB" sz="1600" dirty="0" smtClean="0"/>
              <a:t>AAI infrastructure</a:t>
            </a:r>
            <a:endParaRPr lang="en-GB" sz="1200" dirty="0"/>
          </a:p>
          <a:p>
            <a:pPr marL="800100" lvl="1"/>
            <a:r>
              <a:rPr lang="en-GB" sz="1800" dirty="0">
                <a:solidFill>
                  <a:schemeClr val="accent1"/>
                </a:solidFill>
              </a:rPr>
              <a:t>Processes, Knowledge, Information and data, Intellectual </a:t>
            </a:r>
            <a:r>
              <a:rPr lang="en-GB" sz="1800" dirty="0" smtClean="0">
                <a:solidFill>
                  <a:schemeClr val="accent1"/>
                </a:solidFill>
              </a:rPr>
              <a:t>property</a:t>
            </a:r>
          </a:p>
          <a:p>
            <a:pPr marL="1200150" lvl="2"/>
            <a:r>
              <a:rPr lang="en-GB" sz="1600" dirty="0"/>
              <a:t>software security and integrity</a:t>
            </a:r>
          </a:p>
          <a:p>
            <a:pPr marL="1200150" lvl="2"/>
            <a:r>
              <a:rPr lang="en-GB" sz="1600" dirty="0"/>
              <a:t>data </a:t>
            </a:r>
            <a:r>
              <a:rPr lang="en-GB" sz="1600" dirty="0" smtClean="0"/>
              <a:t>integrity, availability, confidentiality</a:t>
            </a:r>
            <a:endParaRPr lang="en-GB" sz="1600" dirty="0"/>
          </a:p>
          <a:p>
            <a:pPr marL="1200150" lvl="2"/>
            <a:r>
              <a:rPr lang="en-GB" sz="1600" dirty="0"/>
              <a:t>illegal use and general </a:t>
            </a:r>
            <a:r>
              <a:rPr lang="en-GB" sz="1600" dirty="0" smtClean="0"/>
              <a:t>misuse</a:t>
            </a:r>
            <a:endParaRPr lang="en-GB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2800" dirty="0" smtClean="0"/>
              <a:t>EGI Security Threat Risk Assessment 1/3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23928" y="1484784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endParaRPr lang="en-GB" sz="2000" dirty="0" smtClean="0">
              <a:solidFill>
                <a:schemeClr val="accent1"/>
              </a:solidFill>
            </a:endParaRP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Services</a:t>
            </a:r>
            <a:r>
              <a:rPr lang="en-GB" sz="1800" dirty="0">
                <a:solidFill>
                  <a:schemeClr val="accent1"/>
                </a:solidFill>
              </a:rPr>
              <a:t>, Software, Infrastructure, Network</a:t>
            </a:r>
          </a:p>
          <a:p>
            <a:pPr marL="1200150" lvl="2"/>
            <a:r>
              <a:rPr lang="en-GB" sz="1600" dirty="0">
                <a:solidFill>
                  <a:schemeClr val="accent1"/>
                </a:solidFill>
              </a:rPr>
              <a:t>Software and infrastructure</a:t>
            </a:r>
          </a:p>
          <a:p>
            <a:pPr marL="1657350" lvl="3"/>
            <a:r>
              <a:rPr lang="en-GB" sz="1600" dirty="0"/>
              <a:t>software vulnerability</a:t>
            </a:r>
          </a:p>
          <a:p>
            <a:pPr marL="1657350" lvl="3"/>
            <a:r>
              <a:rPr lang="en-GB" sz="1600" dirty="0"/>
              <a:t>operations and configuration</a:t>
            </a:r>
          </a:p>
          <a:p>
            <a:pPr marL="1657350" lvl="3"/>
            <a:r>
              <a:rPr lang="en-GB" sz="1600" dirty="0"/>
              <a:t>from security incidents</a:t>
            </a:r>
          </a:p>
          <a:p>
            <a:pPr marL="1657350" lvl="3"/>
            <a:r>
              <a:rPr lang="en-GB" sz="1600" dirty="0"/>
              <a:t>technical/physical security threats to the infrastructure and to external parties</a:t>
            </a:r>
          </a:p>
          <a:p>
            <a:pPr marL="1200150" lvl="2"/>
            <a:r>
              <a:rPr lang="en-GB" sz="1600" dirty="0">
                <a:solidFill>
                  <a:schemeClr val="accent1"/>
                </a:solidFill>
              </a:rPr>
              <a:t>Other technologies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from virtualization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from new software and technologies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availability and reliability of general IT services</a:t>
            </a:r>
          </a:p>
        </p:txBody>
      </p:sp>
    </p:spTree>
    <p:extLst>
      <p:ext uri="{BB962C8B-B14F-4D97-AF65-F5344CB8AC3E}">
        <p14:creationId xmlns:p14="http://schemas.microsoft.com/office/powerpoint/2010/main" val="13080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2800" dirty="0" smtClean="0"/>
              <a:t>EGI Security Threat Risk Assessment 2/3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r>
              <a:rPr lang="en-GB" sz="2800" dirty="0" smtClean="0"/>
              <a:t>Team established to carry out assessment</a:t>
            </a:r>
          </a:p>
          <a:p>
            <a:pPr lvl="1"/>
            <a:r>
              <a:rPr lang="en-GB" sz="2400" dirty="0" smtClean="0">
                <a:ea typeface="Arial" pitchFamily="34" charset="0"/>
              </a:rPr>
              <a:t>Identified </a:t>
            </a:r>
            <a:r>
              <a:rPr lang="en-GB" sz="2400" dirty="0" smtClean="0">
                <a:solidFill>
                  <a:schemeClr val="accent1"/>
                </a:solidFill>
                <a:ea typeface="Arial" pitchFamily="34" charset="0"/>
              </a:rPr>
              <a:t>75 threats </a:t>
            </a:r>
            <a:r>
              <a:rPr lang="en-GB" sz="2400" dirty="0" smtClean="0">
                <a:ea typeface="Arial" pitchFamily="34" charset="0"/>
              </a:rPr>
              <a:t>in </a:t>
            </a:r>
            <a:r>
              <a:rPr lang="en-GB" sz="2400" dirty="0" smtClean="0">
                <a:solidFill>
                  <a:schemeClr val="accent1"/>
                </a:solidFill>
                <a:ea typeface="Arial" pitchFamily="34" charset="0"/>
              </a:rPr>
              <a:t>20 categories</a:t>
            </a:r>
          </a:p>
          <a:p>
            <a:r>
              <a:rPr lang="en-GB" sz="2800" dirty="0" smtClean="0"/>
              <a:t>Method for risk assessment</a:t>
            </a:r>
          </a:p>
          <a:p>
            <a:pPr lvl="1"/>
            <a:r>
              <a:rPr lang="en-GB" sz="2000" dirty="0">
                <a:ea typeface="Arial" pitchFamily="34" charset="0"/>
              </a:rPr>
              <a:t>e</a:t>
            </a:r>
            <a:r>
              <a:rPr lang="en-GB" sz="2000" dirty="0" smtClean="0">
                <a:ea typeface="Arial" pitchFamily="34" charset="0"/>
              </a:rPr>
              <a:t>ach team member asked to produce their 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rating</a:t>
            </a:r>
            <a:r>
              <a:rPr lang="en-GB" sz="2000" dirty="0" smtClean="0">
                <a:ea typeface="Arial" pitchFamily="34" charset="0"/>
              </a:rPr>
              <a:t> for ‘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likelihood</a:t>
            </a:r>
            <a:r>
              <a:rPr lang="en-GB" sz="2000" dirty="0" smtClean="0">
                <a:ea typeface="Arial" pitchFamily="34" charset="0"/>
              </a:rPr>
              <a:t>’ and ‘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impact</a:t>
            </a:r>
            <a:r>
              <a:rPr lang="en-GB" sz="2000" dirty="0" smtClean="0">
                <a:ea typeface="Arial" pitchFamily="34" charset="0"/>
              </a:rPr>
              <a:t>’</a:t>
            </a:r>
          </a:p>
          <a:p>
            <a:pPr marL="800100" lvl="3" indent="-342900"/>
            <a:r>
              <a:rPr lang="en-GB" dirty="0" smtClean="0">
                <a:solidFill>
                  <a:schemeClr val="accent1"/>
                </a:solidFill>
                <a:ea typeface="Arial" pitchFamily="34" charset="0"/>
              </a:rPr>
              <a:t>Likelihood: </a:t>
            </a:r>
            <a:r>
              <a:rPr lang="en-GB" dirty="0" smtClean="0">
                <a:ea typeface="Arial" pitchFamily="34" charset="0"/>
              </a:rPr>
              <a:t>1 </a:t>
            </a:r>
            <a:r>
              <a:rPr lang="en-GB" dirty="0">
                <a:ea typeface="Arial" pitchFamily="34" charset="0"/>
              </a:rPr>
              <a:t>(Unlikely) – 5 (Once a month </a:t>
            </a:r>
            <a:r>
              <a:rPr lang="en-GB" dirty="0" smtClean="0">
                <a:ea typeface="Arial" pitchFamily="34" charset="0"/>
              </a:rPr>
              <a:t>or </a:t>
            </a:r>
            <a:r>
              <a:rPr lang="en-GB" dirty="0">
                <a:ea typeface="Arial" pitchFamily="34" charset="0"/>
              </a:rPr>
              <a:t>more</a:t>
            </a:r>
            <a:r>
              <a:rPr lang="en-GB" dirty="0" smtClean="0">
                <a:ea typeface="Arial" pitchFamily="34" charset="0"/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Impact</a:t>
            </a:r>
            <a:r>
              <a:rPr lang="en-GB" sz="2000" dirty="0" smtClean="0"/>
              <a:t>: 1 </a:t>
            </a:r>
            <a:r>
              <a:rPr lang="en-GB" sz="2000" dirty="0"/>
              <a:t>(Minimal affecting local services) – 5 (Very serious disruption at multi-national level for 1 week or </a:t>
            </a:r>
            <a:r>
              <a:rPr lang="en-GB" sz="2000" dirty="0" smtClean="0"/>
              <a:t>more)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  <a:ea typeface="Arial" pitchFamily="34" charset="0"/>
              </a:rPr>
              <a:t>Risk = Likelihood * 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impact</a:t>
            </a:r>
            <a:endParaRPr lang="en-GB" sz="2000" dirty="0" smtClean="0">
              <a:ea typeface="Arial" pitchFamily="34" charset="0"/>
            </a:endParaRPr>
          </a:p>
          <a:p>
            <a:pPr lvl="1"/>
            <a:r>
              <a:rPr lang="en-GB" sz="2000" dirty="0" smtClean="0">
                <a:ea typeface="Arial" pitchFamily="34" charset="0"/>
              </a:rPr>
              <a:t>guidelines for these ratings given in order to improve objectivity – still large element of judgement</a:t>
            </a:r>
          </a:p>
          <a:p>
            <a:pPr lvl="1"/>
            <a:r>
              <a:rPr lang="en-GB" sz="2000" dirty="0" smtClean="0">
                <a:ea typeface="Arial" pitchFamily="34" charset="0"/>
              </a:rPr>
              <a:t>based on current situation and mitigation</a:t>
            </a:r>
          </a:p>
          <a:p>
            <a:pPr lvl="1"/>
            <a:r>
              <a:rPr lang="en-GB" sz="2000" dirty="0" smtClean="0">
                <a:ea typeface="ＭＳ Ｐゴシック" charset="0"/>
              </a:rPr>
              <a:t>initial analysis of threats with </a:t>
            </a:r>
            <a:r>
              <a:rPr lang="en-GB" sz="2000" dirty="0">
                <a:solidFill>
                  <a:schemeClr val="accent1"/>
                </a:solidFill>
                <a:ea typeface="ＭＳ Ｐゴシック" charset="0"/>
              </a:rPr>
              <a:t>average computed risk </a:t>
            </a:r>
            <a:r>
              <a:rPr lang="en-GB" sz="2000" dirty="0" smtClean="0">
                <a:solidFill>
                  <a:schemeClr val="accent1"/>
                </a:solidFill>
                <a:ea typeface="ＭＳ Ｐゴシック" charset="0"/>
              </a:rPr>
              <a:t>≥ </a:t>
            </a:r>
            <a:r>
              <a:rPr lang="en-GB" sz="2000" dirty="0">
                <a:solidFill>
                  <a:schemeClr val="accent1"/>
                </a:solidFill>
                <a:ea typeface="ＭＳ Ｐゴシック" charset="0"/>
              </a:rPr>
              <a:t>8 </a:t>
            </a:r>
          </a:p>
          <a:p>
            <a:pPr lvl="1">
              <a:buFont typeface="Arial" pitchFamily="34" charset="0"/>
              <a:buNone/>
            </a:pPr>
            <a:endParaRPr lang="en-GB" sz="2400" dirty="0" smtClean="0">
              <a:ea typeface="Arial" pitchFamily="34" charset="0"/>
            </a:endParaRPr>
          </a:p>
          <a:p>
            <a:pPr lvl="2">
              <a:buFont typeface="Arial" pitchFamily="34" charset="0"/>
              <a:buNone/>
            </a:pPr>
            <a:endParaRPr lang="en-GB" sz="2000" dirty="0" smtClean="0">
              <a:ea typeface="Arial" pitchFamily="34" charset="0"/>
            </a:endParaRPr>
          </a:p>
          <a:p>
            <a:pPr lvl="1">
              <a:buFont typeface="Arial" pitchFamily="34" charset="0"/>
              <a:buNone/>
            </a:pPr>
            <a:endParaRPr lang="en-GB" sz="2400" dirty="0" smtClean="0">
              <a:ea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2"/>
            <a:ext cx="9144000" cy="5074295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ea typeface="ＭＳ Ｐゴシック" charset="0"/>
              </a:rPr>
              <a:t>Initial findings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13</a:t>
            </a:r>
            <a:r>
              <a:rPr lang="en-GB" sz="2400" dirty="0" smtClean="0">
                <a:ea typeface="ＭＳ Ｐゴシック" charset="0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threats</a:t>
            </a:r>
            <a:r>
              <a:rPr lang="en-GB" sz="2400" dirty="0" smtClean="0">
                <a:ea typeface="ＭＳ Ｐゴシック" charset="0"/>
              </a:rPr>
              <a:t> found with risk 8 or more. Top 6: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>
                <a:solidFill>
                  <a:schemeClr val="accent1"/>
                </a:solidFill>
              </a:rPr>
              <a:t>new software or technology </a:t>
            </a:r>
            <a:r>
              <a:rPr lang="en-GB" sz="1800" dirty="0"/>
              <a:t>may be installed which leads to security problems  </a:t>
            </a:r>
            <a:endParaRPr lang="en-GB" sz="1800" dirty="0" smtClean="0"/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 smtClean="0"/>
              <a:t>incident due to exploit of vulnerability in </a:t>
            </a:r>
            <a:r>
              <a:rPr lang="en-GB" sz="1800" dirty="0" smtClean="0">
                <a:solidFill>
                  <a:schemeClr val="accent1"/>
                </a:solidFill>
              </a:rPr>
              <a:t>software other than Grid middleware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 smtClean="0"/>
              <a:t>security </a:t>
            </a:r>
            <a:r>
              <a:rPr lang="en-GB" sz="1800" dirty="0"/>
              <a:t>problems arising from the move to </a:t>
            </a:r>
            <a:r>
              <a:rPr lang="en-GB" sz="1800" dirty="0" smtClean="0">
                <a:solidFill>
                  <a:schemeClr val="accent1"/>
                </a:solidFill>
              </a:rPr>
              <a:t>IPv6</a:t>
            </a:r>
            <a:endParaRPr lang="en-GB" sz="1800" dirty="0" smtClean="0"/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insufficient </a:t>
            </a:r>
            <a:r>
              <a:rPr lang="en-GB" sz="1800" dirty="0">
                <a:solidFill>
                  <a:schemeClr val="accent1"/>
                </a:solidFill>
              </a:rPr>
              <a:t>staff may be available </a:t>
            </a:r>
            <a:r>
              <a:rPr lang="en-GB" sz="1800" dirty="0"/>
              <a:t>to carry out security </a:t>
            </a:r>
            <a:r>
              <a:rPr lang="en-GB" sz="1800" dirty="0" smtClean="0"/>
              <a:t>activities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incident spreads </a:t>
            </a:r>
            <a:r>
              <a:rPr lang="en-GB" sz="1800" dirty="0" smtClean="0"/>
              <a:t>across the Grid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/>
              <a:t>more use of </a:t>
            </a:r>
            <a:r>
              <a:rPr lang="en-GB" sz="1800" dirty="0">
                <a:solidFill>
                  <a:schemeClr val="accent1"/>
                </a:solidFill>
              </a:rPr>
              <a:t>Cloud</a:t>
            </a:r>
            <a:r>
              <a:rPr lang="en-GB" sz="1800" dirty="0"/>
              <a:t> technologies</a:t>
            </a:r>
            <a:endParaRPr lang="en-GB" sz="1800" dirty="0" smtClean="0"/>
          </a:p>
          <a:p>
            <a:pPr>
              <a:defRPr/>
            </a:pPr>
            <a:r>
              <a:rPr lang="en-GB" sz="2400" dirty="0" smtClean="0"/>
              <a:t>Mitigations</a:t>
            </a:r>
          </a:p>
          <a:p>
            <a:pPr lvl="1">
              <a:defRPr/>
            </a:pPr>
            <a:r>
              <a:rPr lang="en-GB" sz="1600" dirty="0" smtClean="0"/>
              <a:t>CSIRT Security Intelligence Group monitoring newly discovered vulnerabilities and exploits</a:t>
            </a:r>
          </a:p>
          <a:p>
            <a:pPr lvl="1">
              <a:defRPr/>
            </a:pPr>
            <a:r>
              <a:rPr lang="en-GB" sz="1600" dirty="0" smtClean="0"/>
              <a:t>EGI CSRIT and SVG assessing vulnerability found in software widely deployed, recommending updates</a:t>
            </a:r>
          </a:p>
          <a:p>
            <a:pPr lvl="1">
              <a:defRPr/>
            </a:pPr>
            <a:r>
              <a:rPr lang="en-GB" sz="1600" dirty="0" smtClean="0"/>
              <a:t>Proactive monitoring of RCs (</a:t>
            </a:r>
            <a:r>
              <a:rPr lang="en-GB" sz="1600" dirty="0" err="1" smtClean="0"/>
              <a:t>Pakiti</a:t>
            </a:r>
            <a:r>
              <a:rPr lang="en-GB" sz="1600" dirty="0" smtClean="0"/>
              <a:t>, Security Dashboard) to ensure no vulnerable versions of software are run</a:t>
            </a:r>
          </a:p>
          <a:p>
            <a:pPr lvl="1"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24075" y="259557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 smtClean="0"/>
              <a:t>EGI Security Threat Risk Assessment 3/3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7028" y="5665143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IV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  <a:endParaRPr lang="en-GB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accent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accent1"/>
                </a:solidFill>
              </a:rPr>
              <a:t>plans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600" dirty="0" smtClean="0"/>
              <a:t>JRA1 Overview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950287"/>
              </p:ext>
            </p:extLst>
          </p:nvPr>
        </p:nvGraphicFramePr>
        <p:xfrm>
          <a:off x="-112070" y="3372687"/>
          <a:ext cx="5296405" cy="365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09417"/>
              </p:ext>
            </p:extLst>
          </p:nvPr>
        </p:nvGraphicFramePr>
        <p:xfrm>
          <a:off x="5220071" y="1153748"/>
          <a:ext cx="3744417" cy="4583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069"/>
                <a:gridCol w="917131"/>
                <a:gridCol w="1013009"/>
                <a:gridCol w="931208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WP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TJRA1.1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TJRA1.5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12474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    </a:t>
            </a:r>
            <a:r>
              <a:rPr lang="en-GB" sz="1600" b="1" dirty="0" smtClean="0">
                <a:solidFill>
                  <a:schemeClr val="accent1"/>
                </a:solidFill>
              </a:rPr>
              <a:t>7 </a:t>
            </a:r>
            <a:r>
              <a:rPr lang="en-GB" sz="1600" b="1" dirty="0" smtClean="0"/>
              <a:t>Countries</a:t>
            </a:r>
          </a:p>
          <a:p>
            <a:r>
              <a:rPr lang="en-GB" sz="1600" b="1" dirty="0" smtClean="0"/>
              <a:t>     </a:t>
            </a:r>
            <a:r>
              <a:rPr lang="en-GB" sz="1600" b="1" dirty="0" smtClean="0">
                <a:solidFill>
                  <a:schemeClr val="accent1"/>
                </a:solidFill>
              </a:rPr>
              <a:t>8</a:t>
            </a:r>
            <a:r>
              <a:rPr lang="en-GB" sz="1600" b="1" dirty="0" smtClean="0"/>
              <a:t> Beneficiaries</a:t>
            </a:r>
          </a:p>
          <a:p>
            <a:r>
              <a:rPr lang="en-GB" sz="1600" b="1" dirty="0" smtClean="0"/>
              <a:t> </a:t>
            </a:r>
            <a:r>
              <a:rPr lang="en-GB" sz="1600" b="1" dirty="0" smtClean="0">
                <a:solidFill>
                  <a:schemeClr val="accent1"/>
                </a:solidFill>
              </a:rPr>
              <a:t>315</a:t>
            </a:r>
            <a:r>
              <a:rPr lang="en-GB" sz="1600" b="1" dirty="0" smtClean="0"/>
              <a:t> PMs</a:t>
            </a:r>
          </a:p>
          <a:p>
            <a:r>
              <a:rPr lang="en-GB" sz="1600" b="1" dirty="0" smtClean="0">
                <a:solidFill>
                  <a:schemeClr val="accent1"/>
                </a:solidFill>
              </a:rPr>
              <a:t>8.67</a:t>
            </a:r>
            <a:r>
              <a:rPr lang="en-GB" sz="1600" b="1" dirty="0" smtClean="0"/>
              <a:t> FTE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1196752"/>
            <a:ext cx="1224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Italy</a:t>
            </a:r>
          </a:p>
          <a:p>
            <a:r>
              <a:rPr lang="en-GB" sz="1600" dirty="0" smtClean="0"/>
              <a:t>Germany</a:t>
            </a:r>
          </a:p>
          <a:p>
            <a:r>
              <a:rPr lang="en-GB" sz="1600" dirty="0" smtClean="0"/>
              <a:t>Spain</a:t>
            </a:r>
          </a:p>
          <a:p>
            <a:r>
              <a:rPr lang="en-GB" sz="1600" dirty="0" smtClean="0"/>
              <a:t>Greece</a:t>
            </a:r>
          </a:p>
          <a:p>
            <a:r>
              <a:rPr lang="en-GB" sz="1600" dirty="0" smtClean="0"/>
              <a:t>Croatia</a:t>
            </a:r>
          </a:p>
          <a:p>
            <a:r>
              <a:rPr lang="en-GB" sz="1600" dirty="0" smtClean="0"/>
              <a:t>CERN</a:t>
            </a:r>
          </a:p>
          <a:p>
            <a:r>
              <a:rPr lang="en-GB" sz="1600" dirty="0" smtClean="0"/>
              <a:t>France</a:t>
            </a:r>
          </a:p>
          <a:p>
            <a:r>
              <a:rPr lang="en-GB" sz="1600" dirty="0" smtClean="0"/>
              <a:t>UK</a:t>
            </a:r>
            <a:endParaRPr lang="en-GB" sz="1600" dirty="0"/>
          </a:p>
        </p:txBody>
      </p:sp>
      <p:pic>
        <p:nvPicPr>
          <p:cNvPr id="17" name="Picture 2" descr="C:\Users\StevenNewhouse\Downloads\2011ReviewMap_JRA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35643" r="27575" b="11347"/>
          <a:stretch/>
        </p:blipFill>
        <p:spPr bwMode="auto">
          <a:xfrm>
            <a:off x="2611092" y="1124745"/>
            <a:ext cx="257324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8360" y="3191020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JRA1 Effort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0" y="1196752"/>
            <a:ext cx="8999984" cy="475252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hird-party </a:t>
            </a:r>
            <a:r>
              <a:rPr lang="en-US" sz="2400" dirty="0"/>
              <a:t>software repositories</a:t>
            </a:r>
            <a:r>
              <a:rPr lang="en-US" sz="2400" dirty="0" smtClean="0"/>
              <a:t>, </a:t>
            </a:r>
            <a:r>
              <a:rPr lang="en-US" sz="2400" dirty="0"/>
              <a:t>software maintenance and </a:t>
            </a:r>
            <a:r>
              <a:rPr lang="en-US" sz="2400" dirty="0" smtClean="0"/>
              <a:t>specialized </a:t>
            </a:r>
            <a:r>
              <a:rPr lang="en-US" sz="2400" dirty="0"/>
              <a:t>support challenged by the </a:t>
            </a:r>
            <a:r>
              <a:rPr lang="en-US" sz="2400" dirty="0">
                <a:solidFill>
                  <a:schemeClr val="accent1"/>
                </a:solidFill>
              </a:rPr>
              <a:t>end of EMI and IGE</a:t>
            </a:r>
          </a:p>
          <a:p>
            <a:pPr lvl="1"/>
            <a:r>
              <a:rPr lang="en-US" sz="2000" dirty="0" smtClean="0"/>
              <a:t>EGI </a:t>
            </a:r>
            <a:r>
              <a:rPr lang="en-US" sz="2000" dirty="0"/>
              <a:t>software provisioning processes, service level targets, responsiveness to reported incidents</a:t>
            </a:r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revision </a:t>
            </a:r>
            <a:r>
              <a:rPr lang="en-US" sz="2000" dirty="0"/>
              <a:t>of procedures, strengthening of EGI specialized </a:t>
            </a:r>
            <a:r>
              <a:rPr lang="en-US" sz="2000" dirty="0" smtClean="0"/>
              <a:t>support, sustainability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Expanding set of products and platforms </a:t>
            </a:r>
            <a:r>
              <a:rPr lang="en-US" sz="2400" dirty="0" smtClean="0"/>
              <a:t>to be staged rollout. </a:t>
            </a:r>
          </a:p>
          <a:p>
            <a:pPr lvl="1"/>
            <a:r>
              <a:rPr lang="en-US" sz="2000" u="sng" dirty="0"/>
              <a:t>PY3 mitigation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/>
              <a:t>revision of SA1.3 effort, reallocation of resources, policies and </a:t>
            </a:r>
            <a:r>
              <a:rPr lang="en-US" sz="2000" dirty="0" smtClean="0"/>
              <a:t>priorities</a:t>
            </a:r>
            <a:endParaRPr lang="en-US" sz="2000" dirty="0"/>
          </a:p>
          <a:p>
            <a:r>
              <a:rPr lang="en-US" sz="2400" dirty="0" smtClean="0"/>
              <a:t>Several infrastructures in the Eastern Europe region </a:t>
            </a:r>
            <a:r>
              <a:rPr lang="en-US" sz="2400" dirty="0" smtClean="0">
                <a:solidFill>
                  <a:schemeClr val="accent1"/>
                </a:solidFill>
              </a:rPr>
              <a:t>underperforming</a:t>
            </a:r>
          </a:p>
          <a:p>
            <a:pPr lvl="1"/>
            <a:r>
              <a:rPr lang="en-US" sz="2000" u="sng" dirty="0"/>
              <a:t>PY3 mitigation</a:t>
            </a:r>
            <a:r>
              <a:rPr lang="en-US" sz="2000" dirty="0" smtClean="0"/>
              <a:t>: </a:t>
            </a:r>
            <a:r>
              <a:rPr lang="en-US" sz="2000" dirty="0"/>
              <a:t>support action in collaboration with GRNET, training, better support </a:t>
            </a:r>
            <a:r>
              <a:rPr lang="en-US" sz="2000" dirty="0" smtClean="0"/>
              <a:t>of </a:t>
            </a:r>
            <a:r>
              <a:rPr lang="en-US" sz="2000" dirty="0"/>
              <a:t>testing in the operational tools (PY3</a:t>
            </a:r>
            <a:r>
              <a:rPr lang="en-US" sz="2000" dirty="0" smtClean="0"/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000" dirty="0" smtClean="0"/>
              <a:t>Issues/SA1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Issues/JRA1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669979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nd</a:t>
            </a:r>
            <a:r>
              <a:rPr lang="en-US" sz="2400" dirty="0" smtClean="0">
                <a:solidFill>
                  <a:schemeClr val="accent1"/>
                </a:solidFill>
              </a:rPr>
              <a:t> level support </a:t>
            </a:r>
            <a:r>
              <a:rPr lang="en-US" sz="2400" dirty="0" smtClean="0"/>
              <a:t>of regionalized operational tools</a:t>
            </a:r>
          </a:p>
          <a:p>
            <a:pPr lvl="1"/>
            <a:r>
              <a:rPr lang="en-US" sz="2000" dirty="0" smtClean="0"/>
              <a:t>accounting, monitoring, operations portal, currently relying on voluntary contributions</a:t>
            </a:r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proposed revised structure of EGI support tasks and effort allocation</a:t>
            </a:r>
          </a:p>
          <a:p>
            <a:r>
              <a:rPr lang="en-US" sz="2400" dirty="0" smtClean="0"/>
              <a:t>Insufficient effort for innovation to address new “</a:t>
            </a:r>
            <a:r>
              <a:rPr lang="en-US" sz="2400" dirty="0" smtClean="0">
                <a:solidFill>
                  <a:schemeClr val="accent1"/>
                </a:solidFill>
              </a:rPr>
              <a:t>high </a:t>
            </a:r>
            <a:r>
              <a:rPr lang="en-US" sz="2400" dirty="0">
                <a:solidFill>
                  <a:schemeClr val="accent1"/>
                </a:solidFill>
              </a:rPr>
              <a:t>impact </a:t>
            </a:r>
            <a:r>
              <a:rPr lang="en-US" sz="2400" dirty="0" smtClean="0">
                <a:solidFill>
                  <a:schemeClr val="accent1"/>
                </a:solidFill>
              </a:rPr>
              <a:t>requirements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JRA1.3 regionalization, JRA1.2  SAM, JRA1.5 operations portal (assessment in D7.2)</a:t>
            </a:r>
            <a:endParaRPr lang="en-US" sz="2000" dirty="0"/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re-scoping of development activities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4075" y="188640"/>
            <a:ext cx="6840538" cy="865187"/>
          </a:xfrm>
        </p:spPr>
        <p:txBody>
          <a:bodyPr/>
          <a:lstStyle/>
          <a:p>
            <a:r>
              <a:rPr lang="en-GB" sz="4000" dirty="0" smtClean="0"/>
              <a:t>Use of Resources/SA1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04056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104% PMs achieved (aggregated)</a:t>
            </a:r>
          </a:p>
          <a:p>
            <a:r>
              <a:rPr lang="en-US" sz="2400" dirty="0" smtClean="0"/>
              <a:t>EGI.eu </a:t>
            </a:r>
            <a:r>
              <a:rPr lang="en-US" sz="2400" dirty="0" smtClean="0">
                <a:solidFill>
                  <a:schemeClr val="accent1"/>
                </a:solidFill>
              </a:rPr>
              <a:t>Global Services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96% </a:t>
            </a:r>
            <a:r>
              <a:rPr lang="en-US" sz="2200" dirty="0" smtClean="0"/>
              <a:t>PMs achieved (aggregated</a:t>
            </a:r>
            <a:r>
              <a:rPr lang="en-US" sz="2200" dirty="0"/>
              <a:t>) compensating PY1 </a:t>
            </a:r>
            <a:r>
              <a:rPr lang="en-US" sz="2200" dirty="0" smtClean="0"/>
              <a:t>over reporting due </a:t>
            </a:r>
            <a:r>
              <a:rPr lang="en-US" sz="2200" dirty="0"/>
              <a:t>to transition from </a:t>
            </a:r>
            <a:r>
              <a:rPr lang="en-US" sz="2200" dirty="0" smtClean="0"/>
              <a:t>EGEE</a:t>
            </a:r>
          </a:p>
          <a:p>
            <a:pPr lvl="1"/>
            <a:r>
              <a:rPr lang="en-US" sz="2200" dirty="0" smtClean="0"/>
              <a:t>some tasks affected by </a:t>
            </a:r>
            <a:r>
              <a:rPr lang="en-US" sz="2200" dirty="0" smtClean="0">
                <a:solidFill>
                  <a:schemeClr val="accent1"/>
                </a:solidFill>
              </a:rPr>
              <a:t>personnel turnover </a:t>
            </a:r>
            <a:r>
              <a:rPr lang="en-US" sz="2200" dirty="0" smtClean="0"/>
              <a:t>(coordination of integration TSA1.3, documentation TSA1.8) </a:t>
            </a:r>
            <a:r>
              <a:rPr lang="en-US" sz="2200" dirty="0" smtClean="0">
                <a:sym typeface="Wingdings" pitchFamily="2" charset="2"/>
              </a:rPr>
              <a:t> handover of coordination to EGI.eu (PY3-PY4)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catch all services/availability </a:t>
            </a:r>
            <a:r>
              <a:rPr lang="en-US" sz="2200" dirty="0" smtClean="0"/>
              <a:t>(TSA1.8)</a:t>
            </a:r>
            <a:r>
              <a:rPr lang="en-US" sz="2200" dirty="0">
                <a:sym typeface="Wingdings" pitchFamily="2" charset="2"/>
              </a:rPr>
              <a:t>  </a:t>
            </a:r>
            <a:r>
              <a:rPr lang="en-US" sz="2200" dirty="0" smtClean="0">
                <a:sym typeface="Wingdings" pitchFamily="2" charset="2"/>
              </a:rPr>
              <a:t>partner affected by hiring freeze in the public sector, but </a:t>
            </a:r>
            <a:r>
              <a:rPr lang="en-US" sz="2200" dirty="0" smtClean="0"/>
              <a:t>services </a:t>
            </a:r>
            <a:r>
              <a:rPr lang="en-US" sz="2200" dirty="0"/>
              <a:t>successfully delivered</a:t>
            </a:r>
            <a:endParaRPr lang="en-US" sz="2200" dirty="0" smtClean="0"/>
          </a:p>
          <a:p>
            <a:r>
              <a:rPr lang="en-US" sz="2400" dirty="0" smtClean="0"/>
              <a:t>NGI </a:t>
            </a:r>
            <a:r>
              <a:rPr lang="en-US" sz="2400" dirty="0" smtClean="0">
                <a:solidFill>
                  <a:schemeClr val="accent1"/>
                </a:solidFill>
              </a:rPr>
              <a:t>Local Services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ew cases of under/over reporting that will be compensated over the duration of the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90465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87% </a:t>
            </a:r>
            <a:r>
              <a:rPr lang="en-US" sz="2400" dirty="0">
                <a:solidFill>
                  <a:schemeClr val="accent1"/>
                </a:solidFill>
              </a:rPr>
              <a:t>PMs achieved (aggregated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112% </a:t>
            </a:r>
            <a:r>
              <a:rPr lang="en-US" sz="2000" dirty="0" smtClean="0"/>
              <a:t>WP7-E tasks (TJRA1.1, TJRA1.2)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  69% </a:t>
            </a:r>
            <a:r>
              <a:rPr lang="en-US" sz="2000" dirty="0" smtClean="0"/>
              <a:t>general tasks (TJRA1.2, TJRA1.4, TJRA1.5)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400" dirty="0"/>
              <a:t>PY2 </a:t>
            </a:r>
            <a:r>
              <a:rPr lang="en-US" sz="2400" dirty="0" smtClean="0"/>
              <a:t>compensating </a:t>
            </a:r>
            <a:r>
              <a:rPr lang="en-US" sz="2400" dirty="0"/>
              <a:t>PY1 </a:t>
            </a:r>
            <a:r>
              <a:rPr lang="en-US" sz="2400" dirty="0" smtClean="0"/>
              <a:t>deviations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95%</a:t>
            </a:r>
            <a:r>
              <a:rPr lang="en-US" sz="2000" dirty="0" smtClean="0"/>
              <a:t> for TJRA1.3 (PY1+PY2)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100%</a:t>
            </a:r>
            <a:r>
              <a:rPr lang="en-US" sz="2000" dirty="0" smtClean="0"/>
              <a:t> </a:t>
            </a:r>
            <a:r>
              <a:rPr lang="en-US" sz="2000" dirty="0"/>
              <a:t>for TJRA1.2 (PY1+PY2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Over reporting</a:t>
            </a:r>
          </a:p>
          <a:p>
            <a:pPr lvl="1"/>
            <a:r>
              <a:rPr lang="en-US" sz="2000" dirty="0" smtClean="0"/>
              <a:t>TJRA1.2 </a:t>
            </a:r>
            <a:r>
              <a:rPr lang="en-US" sz="2000" dirty="0" smtClean="0">
                <a:solidFill>
                  <a:schemeClr val="accent1"/>
                </a:solidFill>
              </a:rPr>
              <a:t>146% </a:t>
            </a:r>
            <a:r>
              <a:rPr lang="en-US" sz="2000" dirty="0" smtClean="0"/>
              <a:t>(CSIC</a:t>
            </a:r>
            <a:r>
              <a:rPr lang="en-US" sz="2000" dirty="0"/>
              <a:t>): restructuring of both accounting </a:t>
            </a:r>
            <a:r>
              <a:rPr lang="en-US" sz="2000" dirty="0" smtClean="0"/>
              <a:t>portal and </a:t>
            </a:r>
            <a:r>
              <a:rPr lang="en-US" sz="2000" dirty="0"/>
              <a:t>metrics portal </a:t>
            </a:r>
            <a:endParaRPr lang="en-US" sz="2000" dirty="0" smtClean="0"/>
          </a:p>
          <a:p>
            <a:r>
              <a:rPr lang="en-US" sz="2400" dirty="0"/>
              <a:t>Under reporting</a:t>
            </a:r>
          </a:p>
          <a:p>
            <a:pPr lvl="1"/>
            <a:r>
              <a:rPr lang="en-US" sz="2000" dirty="0"/>
              <a:t>TJRA1.4: </a:t>
            </a:r>
            <a:r>
              <a:rPr lang="en-US" sz="2000" dirty="0" smtClean="0">
                <a:solidFill>
                  <a:schemeClr val="accent1"/>
                </a:solidFill>
              </a:rPr>
              <a:t>52%</a:t>
            </a:r>
            <a:r>
              <a:rPr lang="en-US" sz="2000" dirty="0" smtClean="0"/>
              <a:t> </a:t>
            </a:r>
            <a:r>
              <a:rPr lang="en-US" sz="2000" dirty="0"/>
              <a:t>achieved, requirements gathering phase, compensation in PY3</a:t>
            </a:r>
          </a:p>
          <a:p>
            <a:endParaRPr lang="en-US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2276475" y="187549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>
                <a:solidFill>
                  <a:prstClr val="white"/>
                </a:solidFill>
              </a:rPr>
              <a:t>Use of Resources/JRA1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IV.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A1 </a:t>
            </a:r>
            <a:r>
              <a:rPr lang="en-US" sz="4000" dirty="0"/>
              <a:t>Plans for next year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72608"/>
          </a:xfrm>
        </p:spPr>
        <p:txBody>
          <a:bodyPr/>
          <a:lstStyle/>
          <a:p>
            <a:r>
              <a:rPr lang="en-GB" sz="2000" dirty="0" smtClean="0"/>
              <a:t>Security</a:t>
            </a:r>
            <a:endParaRPr lang="en-GB" sz="1800" dirty="0"/>
          </a:p>
          <a:p>
            <a:pPr lvl="1"/>
            <a:r>
              <a:rPr lang="en-GB" sz="1600" dirty="0" smtClean="0"/>
              <a:t>complete</a:t>
            </a:r>
            <a:r>
              <a:rPr lang="en-GB" sz="1600" dirty="0" smtClean="0">
                <a:solidFill>
                  <a:schemeClr val="accent1"/>
                </a:solidFill>
              </a:rPr>
              <a:t> security threat risk assessment, </a:t>
            </a:r>
            <a:r>
              <a:rPr lang="en-GB" sz="1600" dirty="0" smtClean="0"/>
              <a:t>consolidation </a:t>
            </a:r>
            <a:r>
              <a:rPr lang="en-GB" sz="1600" dirty="0"/>
              <a:t>of </a:t>
            </a:r>
            <a:r>
              <a:rPr lang="en-GB" sz="1600" dirty="0">
                <a:solidFill>
                  <a:schemeClr val="accent1"/>
                </a:solidFill>
              </a:rPr>
              <a:t>security </a:t>
            </a:r>
            <a:r>
              <a:rPr lang="en-GB" sz="1600" dirty="0" smtClean="0">
                <a:solidFill>
                  <a:schemeClr val="accent1"/>
                </a:solidFill>
              </a:rPr>
              <a:t>tools, NGI SSC5, revise policies </a:t>
            </a:r>
            <a:r>
              <a:rPr lang="en-GB" sz="1600" dirty="0" smtClean="0"/>
              <a:t>and new one on </a:t>
            </a:r>
            <a:r>
              <a:rPr lang="en-GB" sz="1600" dirty="0" smtClean="0">
                <a:solidFill>
                  <a:schemeClr val="accent1"/>
                </a:solidFill>
              </a:rPr>
              <a:t>data protection</a:t>
            </a:r>
          </a:p>
          <a:p>
            <a:r>
              <a:rPr lang="en-GB" sz="2000" dirty="0"/>
              <a:t>Middleware </a:t>
            </a:r>
            <a:r>
              <a:rPr lang="en-GB" sz="2000" dirty="0">
                <a:solidFill>
                  <a:schemeClr val="accent1"/>
                </a:solidFill>
              </a:rPr>
              <a:t>upgrade campaign</a:t>
            </a:r>
          </a:p>
          <a:p>
            <a:pPr lvl="1"/>
            <a:r>
              <a:rPr lang="en-GB" sz="1600" dirty="0"/>
              <a:t>Extended staged rollout</a:t>
            </a:r>
          </a:p>
          <a:p>
            <a:pPr lvl="1"/>
            <a:r>
              <a:rPr lang="en-GB" sz="1600" dirty="0">
                <a:solidFill>
                  <a:schemeClr val="accent1"/>
                </a:solidFill>
              </a:rPr>
              <a:t>Phasing out of </a:t>
            </a:r>
            <a:r>
              <a:rPr lang="en-GB" sz="1600" dirty="0" err="1">
                <a:solidFill>
                  <a:schemeClr val="accent1"/>
                </a:solidFill>
              </a:rPr>
              <a:t>gLite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smtClean="0">
                <a:solidFill>
                  <a:schemeClr val="accent1"/>
                </a:solidFill>
              </a:rPr>
              <a:t>3.1/3.2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GLUE 2.0</a:t>
            </a:r>
            <a:r>
              <a:rPr lang="en-GB" sz="1600" dirty="0" smtClean="0"/>
              <a:t>: upgrade plan, EGI profiling and information </a:t>
            </a:r>
            <a:r>
              <a:rPr lang="en-GB" sz="1600" dirty="0"/>
              <a:t>validation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Service level management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EGI.eu OLA</a:t>
            </a:r>
          </a:p>
          <a:p>
            <a:pPr lvl="1"/>
            <a:r>
              <a:rPr lang="en-GB" sz="1600" dirty="0"/>
              <a:t>e</a:t>
            </a:r>
            <a:r>
              <a:rPr lang="en-GB" sz="1600" dirty="0" smtClean="0"/>
              <a:t>xtended</a:t>
            </a:r>
            <a:r>
              <a:rPr lang="en-GB" sz="1600" dirty="0" smtClean="0">
                <a:solidFill>
                  <a:schemeClr val="accent1"/>
                </a:solidFill>
              </a:rPr>
              <a:t> monitoring</a:t>
            </a:r>
            <a:r>
              <a:rPr lang="en-GB" sz="1600" dirty="0" smtClean="0"/>
              <a:t> </a:t>
            </a:r>
            <a:r>
              <a:rPr lang="en-GB" sz="1600" dirty="0"/>
              <a:t>and </a:t>
            </a:r>
            <a:r>
              <a:rPr lang="en-GB" sz="1600" dirty="0" smtClean="0">
                <a:solidFill>
                  <a:schemeClr val="accent1"/>
                </a:solidFill>
              </a:rPr>
              <a:t>reporting </a:t>
            </a:r>
            <a:r>
              <a:rPr lang="en-GB" sz="1600" dirty="0"/>
              <a:t>of EGI.eu and NGI services</a:t>
            </a:r>
          </a:p>
          <a:p>
            <a:pPr lvl="1"/>
            <a:r>
              <a:rPr lang="en-GB" sz="1600" dirty="0" smtClean="0"/>
              <a:t>consolidation </a:t>
            </a:r>
            <a:r>
              <a:rPr lang="en-GB" sz="1600" dirty="0"/>
              <a:t>of NGI </a:t>
            </a:r>
            <a:r>
              <a:rPr lang="en-GB" sz="1600" dirty="0" smtClean="0"/>
              <a:t>services (including NGI SAM)</a:t>
            </a:r>
            <a:endParaRPr lang="en-GB" sz="1600" dirty="0"/>
          </a:p>
          <a:p>
            <a:r>
              <a:rPr lang="en-GB" sz="2000" dirty="0" smtClean="0"/>
              <a:t>DCI integration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EUDAT</a:t>
            </a:r>
            <a:r>
              <a:rPr lang="en-GB" sz="1600" dirty="0" smtClean="0"/>
              <a:t> and </a:t>
            </a:r>
            <a:r>
              <a:rPr lang="en-GB" sz="1600" dirty="0" smtClean="0">
                <a:solidFill>
                  <a:schemeClr val="accent1"/>
                </a:solidFill>
              </a:rPr>
              <a:t>PRACE</a:t>
            </a:r>
            <a:r>
              <a:rPr lang="en-GB" sz="1600" dirty="0" smtClean="0"/>
              <a:t> roadmap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/>
              <a:t>Accounting of Globus, </a:t>
            </a:r>
            <a:r>
              <a:rPr lang="en-GB" sz="1600" dirty="0" err="1" smtClean="0"/>
              <a:t>Unicore</a:t>
            </a:r>
            <a:r>
              <a:rPr lang="en-GB" sz="1600" dirty="0" smtClean="0"/>
              <a:t>, Desktop Grids, </a:t>
            </a:r>
            <a:r>
              <a:rPr lang="en-GB" sz="1600" dirty="0" err="1" smtClean="0"/>
              <a:t>QosCosGrid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2000" dirty="0" smtClean="0"/>
              <a:t>Migration to </a:t>
            </a:r>
            <a:r>
              <a:rPr lang="en-GB" sz="2000" dirty="0" smtClean="0">
                <a:solidFill>
                  <a:schemeClr val="accent1"/>
                </a:solidFill>
              </a:rPr>
              <a:t>SSM</a:t>
            </a:r>
            <a:r>
              <a:rPr lang="en-GB" sz="2000" dirty="0" smtClean="0"/>
              <a:t> </a:t>
            </a:r>
            <a:r>
              <a:rPr lang="en-GB" sz="1800" dirty="0" smtClean="0"/>
              <a:t>of infrastructures publishing summary records 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IPv6 compliance testing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52736"/>
            <a:ext cx="8075612" cy="5328592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1"/>
                </a:solidFill>
              </a:rPr>
              <a:t>Operations Portal</a:t>
            </a:r>
          </a:p>
          <a:p>
            <a:pPr lvl="1"/>
            <a:r>
              <a:rPr lang="en-GB" sz="1600" dirty="0" smtClean="0"/>
              <a:t>Mobile devices support</a:t>
            </a:r>
          </a:p>
          <a:p>
            <a:pPr lvl="1"/>
            <a:r>
              <a:rPr lang="en-GB" sz="1600" dirty="0" smtClean="0"/>
              <a:t>Service level reporting module </a:t>
            </a:r>
            <a:endParaRPr lang="en-GB" sz="1800" dirty="0" smtClean="0"/>
          </a:p>
          <a:p>
            <a:pPr lvl="1"/>
            <a:r>
              <a:rPr lang="en-GB" sz="1600" dirty="0" smtClean="0"/>
              <a:t>Monitoring of Virtual Sites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GOCDB</a:t>
            </a:r>
          </a:p>
          <a:p>
            <a:pPr lvl="1"/>
            <a:r>
              <a:rPr lang="en-GB" sz="1600" dirty="0" smtClean="0"/>
              <a:t>GLUE2.0 compatibility and rendering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Accounting</a:t>
            </a:r>
          </a:p>
          <a:p>
            <a:pPr lvl="1"/>
            <a:r>
              <a:rPr lang="en-GB" sz="1600" dirty="0" smtClean="0"/>
              <a:t>add </a:t>
            </a:r>
            <a:r>
              <a:rPr lang="en-GB" sz="1600" dirty="0" smtClean="0">
                <a:solidFill>
                  <a:schemeClr val="accent1"/>
                </a:solidFill>
              </a:rPr>
              <a:t>new resource types </a:t>
            </a:r>
            <a:r>
              <a:rPr lang="en-GB" sz="1600" dirty="0" smtClean="0"/>
              <a:t>in production (storage, clouds, parallel jobs)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regional</a:t>
            </a:r>
            <a:r>
              <a:rPr lang="en-GB" sz="1600" dirty="0" smtClean="0"/>
              <a:t> repository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Messaging</a:t>
            </a:r>
          </a:p>
          <a:p>
            <a:pPr lvl="1"/>
            <a:r>
              <a:rPr lang="en-GB" sz="1600" dirty="0"/>
              <a:t>d</a:t>
            </a:r>
            <a:r>
              <a:rPr lang="en-GB" sz="1600" dirty="0" smtClean="0"/>
              <a:t>eployment of the supported authorization and authentication framework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GGUS</a:t>
            </a:r>
          </a:p>
          <a:p>
            <a:pPr lvl="1"/>
            <a:r>
              <a:rPr lang="en-GB" sz="1600" dirty="0" smtClean="0"/>
              <a:t>Production version of  the Report Generator</a:t>
            </a:r>
          </a:p>
          <a:p>
            <a:pPr lvl="1"/>
            <a:r>
              <a:rPr lang="en-GB" sz="1600" dirty="0" smtClean="0"/>
              <a:t>Improvement of high availability configuration (including DBMS)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SAM</a:t>
            </a:r>
          </a:p>
          <a:p>
            <a:pPr lvl="1"/>
            <a:r>
              <a:rPr lang="en-GB" sz="1600" dirty="0" smtClean="0"/>
              <a:t>Integration of middleware probes from EMI</a:t>
            </a:r>
          </a:p>
          <a:p>
            <a:pPr lvl="1"/>
            <a:r>
              <a:rPr lang="en-GB" sz="1600" dirty="0" smtClean="0"/>
              <a:t>Production version of profile management service (POEM)</a:t>
            </a:r>
            <a:endParaRPr lang="en-GB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600" dirty="0" smtClean="0"/>
              <a:t>JRA1 Plans for next year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564456"/>
              </p:ext>
            </p:extLst>
          </p:nvPr>
        </p:nvGraphicFramePr>
        <p:xfrm>
          <a:off x="251520" y="1182203"/>
          <a:ext cx="8712968" cy="493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752528"/>
              </a:tblGrid>
              <a:tr h="87864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O1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continued operation and expansion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today’s production infrastructure </a:t>
                      </a:r>
                      <a:endParaRPr lang="en-GB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352 production RCs, (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+30.7%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compute capacity, +50% storage capacity)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+1.9% yearly increase of availability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9321">
                <a:tc>
                  <a:txBody>
                    <a:bodyPr/>
                    <a:lstStyle/>
                    <a:p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O2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Continued 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of researchers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+3.20% new registered  VOs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</a:rPr>
                        <a:t>+46.42% 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yearly increase of resource usage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</a:rPr>
                        <a:t>Astronomy Astrophysics and </a:t>
                      </a:r>
                      <a:r>
                        <a:rPr lang="en-GB" sz="1600" i="0" baseline="0" dirty="0" err="1" smtClean="0">
                          <a:solidFill>
                            <a:schemeClr val="tx1"/>
                          </a:solidFill>
                        </a:rPr>
                        <a:t>Astro</a:t>
                      </a: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</a:rPr>
                        <a:t>-particle Physics ramping up</a:t>
                      </a:r>
                      <a:endParaRPr lang="en-US" sz="16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176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O4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Interfaces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that expand access to new user communities</a:t>
                      </a:r>
                      <a:endParaRPr lang="en-GB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New GOCDB service types and SAM probes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34 operational tool releases</a:t>
                      </a:r>
                      <a:endParaRPr lang="en-GB" sz="1600" b="1" baseline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Integration of accounting in progress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55 grid middleware requirements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176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O5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Mechanisms to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 existing infrastructure providers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Europe and around the world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RP Operational Level Agreement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2 new RP </a:t>
                      </a:r>
                      <a:r>
                        <a:rPr lang="en-US" sz="1600" i="0" baseline="0" dirty="0" err="1" smtClean="0">
                          <a:solidFill>
                            <a:schemeClr val="tx1"/>
                          </a:solidFill>
                        </a:rPr>
                        <a:t>MoUs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Moldova, South Africa, Ukraine being integrated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Collaboration with PRACE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991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O6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 processes and procedures to allow the integration of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DCI technologies</a:t>
                      </a:r>
                      <a:endParaRPr lang="en-GB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Collaboration with EUDAT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ARC,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gLite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, GLOBUS, UNICORE, Desktop Grid,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QosCosGrid</a:t>
                      </a:r>
                      <a:endParaRPr lang="en-GB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4000" dirty="0"/>
              <a:t>I</a:t>
            </a:r>
            <a:r>
              <a:rPr lang="en-GB" sz="4000" dirty="0" smtClean="0"/>
              <a:t>mpact and value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SA1 and JRA1 contribute to meet the project objectives and support the EGI Strategy 2020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Leadership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the </a:t>
            </a:r>
            <a:r>
              <a:rPr lang="en-GB" sz="2000" dirty="0" smtClean="0">
                <a:solidFill>
                  <a:schemeClr val="accent1"/>
                </a:solidFill>
              </a:rPr>
              <a:t>expansion</a:t>
            </a:r>
            <a:r>
              <a:rPr lang="en-GB" sz="2000" dirty="0" smtClean="0"/>
              <a:t> </a:t>
            </a:r>
            <a:r>
              <a:rPr lang="en-GB" sz="2000" dirty="0"/>
              <a:t>of the resource infrastructure and </a:t>
            </a:r>
            <a:r>
              <a:rPr lang="en-GB" sz="2000" dirty="0">
                <a:solidFill>
                  <a:schemeClr val="accent1"/>
                </a:solidFill>
              </a:rPr>
              <a:t>increasing </a:t>
            </a:r>
            <a:r>
              <a:rPr lang="en-GB" sz="2000" dirty="0" smtClean="0">
                <a:solidFill>
                  <a:schemeClr val="accent1"/>
                </a:solidFill>
              </a:rPr>
              <a:t>usage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Openness</a:t>
            </a:r>
          </a:p>
          <a:p>
            <a:pPr marL="914400" lvl="2" indent="0">
              <a:buNone/>
            </a:pPr>
            <a:r>
              <a:rPr lang="en-GB" sz="2000" dirty="0">
                <a:sym typeface="Wingdings" pitchFamily="2" charset="2"/>
              </a:rPr>
              <a:t>w</a:t>
            </a:r>
            <a:r>
              <a:rPr lang="en-GB" sz="2000" dirty="0" smtClean="0">
                <a:sym typeface="Wingdings" pitchFamily="2" charset="2"/>
              </a:rPr>
              <a:t>ith a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growing </a:t>
            </a:r>
            <a:r>
              <a:rPr lang="en-GB" sz="2000" dirty="0">
                <a:solidFill>
                  <a:schemeClr val="accent1"/>
                </a:solidFill>
                <a:sym typeface="Wingdings" pitchFamily="2" charset="2"/>
              </a:rPr>
              <a:t>level of integration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Reliability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 smtClean="0">
                <a:solidFill>
                  <a:schemeClr val="accent1"/>
                </a:solidFill>
              </a:rPr>
              <a:t>continued operation </a:t>
            </a:r>
            <a:r>
              <a:rPr lang="en-GB" sz="2000" dirty="0" smtClean="0">
                <a:sym typeface="Wingdings" pitchFamily="2" charset="2"/>
              </a:rPr>
              <a:t>and 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increasing performance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Innovation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evolving</a:t>
            </a:r>
            <a:r>
              <a:rPr lang="en-GB" sz="2000" dirty="0" smtClean="0">
                <a:solidFill>
                  <a:schemeClr val="accent1"/>
                </a:solidFill>
              </a:rPr>
              <a:t> tools, procedures and policies and requirements 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669979"/>
          </a:xfrm>
        </p:spPr>
        <p:txBody>
          <a:bodyPr/>
          <a:lstStyle/>
          <a:p>
            <a:r>
              <a:rPr lang="en-GB" sz="2400" dirty="0"/>
              <a:t>Security Risk Assessment of the EGI </a:t>
            </a:r>
            <a:r>
              <a:rPr lang="en-GB" sz="2400" dirty="0" smtClean="0"/>
              <a:t>Infrastructure, deliverable D4.4, http</a:t>
            </a:r>
            <a:r>
              <a:rPr lang="en-GB" sz="2400" dirty="0"/>
              <a:t>://</a:t>
            </a:r>
            <a:r>
              <a:rPr lang="en-GB" sz="2400" dirty="0" smtClean="0"/>
              <a:t>go.egi.eu/863</a:t>
            </a:r>
          </a:p>
          <a:p>
            <a:r>
              <a:rPr lang="en-GB" sz="2400" dirty="0" smtClean="0"/>
              <a:t>Security procedures: https</a:t>
            </a:r>
            <a:r>
              <a:rPr lang="en-GB" sz="2400" dirty="0"/>
              <a:t>://</a:t>
            </a:r>
            <a:r>
              <a:rPr lang="en-GB" sz="2400" dirty="0" smtClean="0"/>
              <a:t>wiki.egi.eu/wiki/EGI_CSIRT:Policies</a:t>
            </a:r>
            <a:endParaRPr lang="en-GB" sz="2400" dirty="0"/>
          </a:p>
          <a:p>
            <a:r>
              <a:rPr lang="en-GB" sz="2400" dirty="0" smtClean="0"/>
              <a:t>Security policies: https</a:t>
            </a:r>
            <a:r>
              <a:rPr lang="en-GB" sz="2400" dirty="0"/>
              <a:t>://</a:t>
            </a:r>
            <a:r>
              <a:rPr lang="en-GB" sz="2400" dirty="0" smtClean="0"/>
              <a:t>wiki.egi.eu/wiki/SPG:Documents</a:t>
            </a:r>
          </a:p>
          <a:p>
            <a:r>
              <a:rPr lang="en-GB" sz="2400" dirty="0" smtClean="0"/>
              <a:t>Operations procedures</a:t>
            </a:r>
            <a:r>
              <a:rPr lang="en-GB" sz="2400" dirty="0"/>
              <a:t>: https://wiki.egi.eu/wiki/Operations_Procedures</a:t>
            </a:r>
            <a:endParaRPr lang="en-GB" sz="2400" dirty="0" smtClean="0"/>
          </a:p>
          <a:p>
            <a:r>
              <a:rPr lang="en-GB" sz="2400" dirty="0"/>
              <a:t>Operations documentation: https://wiki.egi.eu/wiki/Documentation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SA1 tasks and resource distribution</a:t>
            </a:r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5742"/>
              </p:ext>
            </p:extLst>
          </p:nvPr>
        </p:nvGraphicFramePr>
        <p:xfrm>
          <a:off x="107504" y="1340768"/>
          <a:ext cx="8856986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11"/>
                <a:gridCol w="3978137"/>
                <a:gridCol w="2627072"/>
                <a:gridCol w="1351066"/>
              </a:tblGrid>
              <a:tr h="796713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Task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Leader/Partner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effort distribution</a:t>
                      </a:r>
                      <a:endParaRPr lang="en-GB" dirty="0"/>
                    </a:p>
                  </a:txBody>
                  <a:tcPr/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Ferrari/EGI.eu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/>
                        <a:t>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Secure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M. Ma/STFC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 Deployment Validation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M. David/LIP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Infrastructure for Grid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E. Imamagic/ SRCE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TSA1.5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Accounting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J. Gordon/STFC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Helpdesk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Antoni/KIT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</a:t>
                      </a:r>
                      <a:r>
                        <a:rPr lang="en-GB" sz="1800" baseline="0" dirty="0" smtClean="0"/>
                        <a:t>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TSA1.7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Support Teams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R. Trompert/SARA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28%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6713">
                <a:tc>
                  <a:txBody>
                    <a:bodyPr/>
                    <a:lstStyle/>
                    <a:p>
                      <a:r>
                        <a:rPr lang="en-GB" dirty="0" smtClean="0"/>
                        <a:t>TSA1.8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Providing a Reliable</a:t>
                      </a:r>
                      <a:r>
                        <a:rPr lang="en-GB" baseline="0" dirty="0" smtClean="0"/>
                        <a:t> Grid Infrastructure and core services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C. Kanellopoulos/AUTH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040560"/>
          </a:xfrm>
        </p:spPr>
        <p:txBody>
          <a:bodyPr/>
          <a:lstStyle/>
          <a:p>
            <a:r>
              <a:rPr lang="en-GB" sz="2000" dirty="0"/>
              <a:t>Analysis and prioritization of requirements (</a:t>
            </a:r>
            <a:r>
              <a:rPr lang="en-GB" sz="2000" dirty="0">
                <a:solidFill>
                  <a:schemeClr val="accent1"/>
                </a:solidFill>
              </a:rPr>
              <a:t>every quarter</a:t>
            </a:r>
            <a:r>
              <a:rPr lang="en-GB" sz="2000" dirty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+54 </a:t>
            </a:r>
            <a:r>
              <a:rPr lang="en-GB" sz="2000" dirty="0"/>
              <a:t>requirements for grid middleware and </a:t>
            </a:r>
            <a:r>
              <a:rPr lang="en-GB" sz="2000" dirty="0" smtClean="0"/>
              <a:t>tools/34 accepted</a:t>
            </a:r>
            <a:endParaRPr lang="en-GB" sz="2000" dirty="0"/>
          </a:p>
          <a:p>
            <a:r>
              <a:rPr lang="en-GB" sz="2000" dirty="0"/>
              <a:t>Major requirements campaign on an annual basis </a:t>
            </a:r>
            <a:r>
              <a:rPr lang="en-GB" sz="2000" dirty="0" smtClean="0"/>
              <a:t>and </a:t>
            </a:r>
            <a:r>
              <a:rPr lang="en-GB" sz="2000" dirty="0" smtClean="0">
                <a:solidFill>
                  <a:schemeClr val="accent1"/>
                </a:solidFill>
              </a:rPr>
              <a:t>contribution </a:t>
            </a:r>
            <a:r>
              <a:rPr lang="en-GB" sz="2000" dirty="0">
                <a:solidFill>
                  <a:schemeClr val="accent1"/>
                </a:solidFill>
              </a:rPr>
              <a:t>to </a:t>
            </a:r>
            <a:r>
              <a:rPr lang="en-GB" sz="2000" dirty="0" smtClean="0">
                <a:solidFill>
                  <a:schemeClr val="accent1"/>
                </a:solidFill>
              </a:rPr>
              <a:t>EGI-InSPIRE JRA1, EMI </a:t>
            </a:r>
            <a:r>
              <a:rPr lang="en-GB" sz="2000" dirty="0">
                <a:solidFill>
                  <a:schemeClr val="accent1"/>
                </a:solidFill>
              </a:rPr>
              <a:t>and IGE technical roadmaps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grpSp>
        <p:nvGrpSpPr>
          <p:cNvPr id="36" name="Gruppo 35"/>
          <p:cNvGrpSpPr/>
          <p:nvPr/>
        </p:nvGrpSpPr>
        <p:grpSpPr>
          <a:xfrm>
            <a:off x="35496" y="3632250"/>
            <a:ext cx="8784976" cy="2592288"/>
            <a:chOff x="35496" y="3717032"/>
            <a:chExt cx="8784976" cy="2592288"/>
          </a:xfrm>
        </p:grpSpPr>
        <p:sp>
          <p:nvSpPr>
            <p:cNvPr id="6" name="Rettangolo arrotondato 5"/>
            <p:cNvSpPr/>
            <p:nvPr/>
          </p:nvSpPr>
          <p:spPr>
            <a:xfrm>
              <a:off x="35496" y="4161854"/>
              <a:ext cx="1296144" cy="648072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Virtual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Organisation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1907704" y="3945830"/>
              <a:ext cx="1296144" cy="87687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Virtual research communities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4716016" y="3789040"/>
              <a:ext cx="2232248" cy="576064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User Community Board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3707904" y="3717032"/>
              <a:ext cx="504056" cy="2520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EGI Request Tracker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35496" y="5241974"/>
              <a:ext cx="1296144" cy="63529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Resource Centres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1907704" y="5313982"/>
              <a:ext cx="1296144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Resource infrastructure Providers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716016" y="4557898"/>
              <a:ext cx="2232248" cy="6968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Operations Tools Advisory Group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4716016" y="5385990"/>
              <a:ext cx="2232248" cy="85132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Operations Management Board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Freccia a destra con strisce 13"/>
            <p:cNvSpPr/>
            <p:nvPr/>
          </p:nvSpPr>
          <p:spPr>
            <a:xfrm>
              <a:off x="1403648" y="4365104"/>
              <a:ext cx="396044" cy="360040"/>
            </a:xfrm>
            <a:prstGeom prst="stripedRightArrow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ccia a destra con strisce 14"/>
            <p:cNvSpPr/>
            <p:nvPr/>
          </p:nvSpPr>
          <p:spPr>
            <a:xfrm>
              <a:off x="1439652" y="5385990"/>
              <a:ext cx="396044" cy="360040"/>
            </a:xfrm>
            <a:prstGeom prst="strip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Gallone 18"/>
            <p:cNvSpPr/>
            <p:nvPr/>
          </p:nvSpPr>
          <p:spPr>
            <a:xfrm>
              <a:off x="4283968" y="422108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allone 19"/>
            <p:cNvSpPr/>
            <p:nvPr/>
          </p:nvSpPr>
          <p:spPr>
            <a:xfrm>
              <a:off x="4283968" y="4509120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allone 20"/>
            <p:cNvSpPr/>
            <p:nvPr/>
          </p:nvSpPr>
          <p:spPr>
            <a:xfrm>
              <a:off x="4283968" y="4797152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Gallone 21"/>
            <p:cNvSpPr/>
            <p:nvPr/>
          </p:nvSpPr>
          <p:spPr>
            <a:xfrm>
              <a:off x="4283968" y="5085184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Gallone 22"/>
            <p:cNvSpPr/>
            <p:nvPr/>
          </p:nvSpPr>
          <p:spPr>
            <a:xfrm>
              <a:off x="4283968" y="5373216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Gallone 23"/>
            <p:cNvSpPr/>
            <p:nvPr/>
          </p:nvSpPr>
          <p:spPr>
            <a:xfrm>
              <a:off x="4283968" y="566124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Gallone 25"/>
            <p:cNvSpPr/>
            <p:nvPr/>
          </p:nvSpPr>
          <p:spPr>
            <a:xfrm>
              <a:off x="7164288" y="422108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Gallone 26"/>
            <p:cNvSpPr/>
            <p:nvPr/>
          </p:nvSpPr>
          <p:spPr>
            <a:xfrm>
              <a:off x="7164288" y="4509120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Gallone 27"/>
            <p:cNvSpPr/>
            <p:nvPr/>
          </p:nvSpPr>
          <p:spPr>
            <a:xfrm>
              <a:off x="7164288" y="4797152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Gallone 28"/>
            <p:cNvSpPr/>
            <p:nvPr/>
          </p:nvSpPr>
          <p:spPr>
            <a:xfrm>
              <a:off x="7164288" y="5085184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Gallone 29"/>
            <p:cNvSpPr/>
            <p:nvPr/>
          </p:nvSpPr>
          <p:spPr>
            <a:xfrm>
              <a:off x="7164288" y="5373216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Gallone 30"/>
            <p:cNvSpPr/>
            <p:nvPr/>
          </p:nvSpPr>
          <p:spPr>
            <a:xfrm>
              <a:off x="7164288" y="566124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ttangolo arrotondato 31"/>
            <p:cNvSpPr/>
            <p:nvPr/>
          </p:nvSpPr>
          <p:spPr>
            <a:xfrm>
              <a:off x="7596336" y="3789040"/>
              <a:ext cx="1224136" cy="2520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Technology Coordination Board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and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EGI- JRA1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sz="3200" dirty="0"/>
          </a:p>
          <a:p>
            <a:r>
              <a:rPr lang="en-GB" sz="3200" dirty="0" smtClean="0"/>
              <a:t>Requirements gathering</a:t>
            </a:r>
            <a:endParaRPr lang="en-GB" sz="3200" dirty="0"/>
          </a:p>
        </p:txBody>
      </p:sp>
      <p:sp>
        <p:nvSpPr>
          <p:cNvPr id="39" name="Freccia a destra con strisce 14"/>
          <p:cNvSpPr/>
          <p:nvPr/>
        </p:nvSpPr>
        <p:spPr>
          <a:xfrm>
            <a:off x="3311860" y="5301208"/>
            <a:ext cx="396044" cy="36004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ccia a destra con strisce 13"/>
          <p:cNvSpPr/>
          <p:nvPr/>
        </p:nvSpPr>
        <p:spPr>
          <a:xfrm>
            <a:off x="3311860" y="4293096"/>
            <a:ext cx="396044" cy="360040"/>
          </a:xfrm>
          <a:prstGeom prst="stripedRightArrow">
            <a:avLst/>
          </a:prstGeom>
          <a:solidFill>
            <a:srgbClr val="FFCC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913657789"/>
              </p:ext>
            </p:extLst>
          </p:nvPr>
        </p:nvGraphicFramePr>
        <p:xfrm>
          <a:off x="75253" y="2708920"/>
          <a:ext cx="9033251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Requirement statistics</a:t>
            </a: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32513"/>
              </p:ext>
            </p:extLst>
          </p:nvPr>
        </p:nvGraphicFramePr>
        <p:xfrm>
          <a:off x="755576" y="1412776"/>
          <a:ext cx="7506023" cy="4685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429"/>
                <a:gridCol w="965217"/>
                <a:gridCol w="3568377"/>
              </a:tblGrid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Status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# tickets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Comment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delivered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The fix has been delivered in one TP's release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endorsed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The requirement is clear and accepted by TP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planned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The requirement has a deadline for the delivery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clarification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 clarification within OMB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on_hold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rejected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Not accepted by TCB or TP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submitted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Without an answer from TP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tech_Under_discussion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Internally evaluated by TP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Total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Total tickets accepted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1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ticket because a duplicate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pPr lvl="1"/>
            <a:r>
              <a:rPr lang="en-GB" sz="3600" dirty="0" smtClean="0"/>
              <a:t>Tickets </a:t>
            </a:r>
            <a:r>
              <a:rPr lang="en-GB" sz="3600" dirty="0"/>
              <a:t>(May 2011-May 2012)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669979"/>
          </a:xfrm>
        </p:spPr>
        <p:txBody>
          <a:bodyPr/>
          <a:lstStyle/>
          <a:p>
            <a:r>
              <a:rPr lang="en-GB" dirty="0" smtClean="0"/>
              <a:t>Operations tickets</a:t>
            </a:r>
          </a:p>
          <a:p>
            <a:pPr lvl="1"/>
            <a:r>
              <a:rPr lang="en-GB" dirty="0" smtClean="0"/>
              <a:t>533 ticket/month </a:t>
            </a:r>
          </a:p>
          <a:p>
            <a:pPr lvl="1"/>
            <a:r>
              <a:rPr lang="en-GB" dirty="0" smtClean="0"/>
              <a:t>Solution time median (service hours): 17h 20’</a:t>
            </a:r>
          </a:p>
          <a:p>
            <a:r>
              <a:rPr lang="en-GB" dirty="0" smtClean="0"/>
              <a:t>VO support</a:t>
            </a:r>
          </a:p>
          <a:p>
            <a:pPr lvl="1"/>
            <a:r>
              <a:rPr lang="en-GB" dirty="0" smtClean="0"/>
              <a:t>16 ticket/month</a:t>
            </a:r>
          </a:p>
          <a:p>
            <a:pPr lvl="1"/>
            <a:r>
              <a:rPr lang="en-GB" dirty="0"/>
              <a:t>Solution time median (service hours</a:t>
            </a:r>
            <a:r>
              <a:rPr lang="en-GB" dirty="0" smtClean="0"/>
              <a:t>): 152h 59’</a:t>
            </a:r>
          </a:p>
          <a:p>
            <a:r>
              <a:rPr lang="en-GB" dirty="0" smtClean="0"/>
              <a:t>All support units</a:t>
            </a:r>
          </a:p>
          <a:p>
            <a:pPr lvl="1"/>
            <a:r>
              <a:rPr lang="en-GB" dirty="0" smtClean="0"/>
              <a:t>728 </a:t>
            </a:r>
            <a:r>
              <a:rPr lang="en-GB" dirty="0"/>
              <a:t>ticket/month </a:t>
            </a:r>
            <a:endParaRPr lang="en-GB" dirty="0" smtClean="0"/>
          </a:p>
          <a:p>
            <a:pPr lvl="1"/>
            <a:r>
              <a:rPr lang="en-GB" dirty="0" smtClean="0"/>
              <a:t>Solution </a:t>
            </a:r>
            <a:r>
              <a:rPr lang="en-GB" dirty="0"/>
              <a:t>time median (service hours</a:t>
            </a:r>
            <a:r>
              <a:rPr lang="en-GB" dirty="0" smtClean="0"/>
              <a:t>): 17h 33’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Deployment of software platforms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>
              <a:buFont typeface="Arial" pitchFamily="34" charset="0"/>
              <a:buChar char="•"/>
            </a:pPr>
            <a:endParaRPr lang="en-GB" sz="1400" dirty="0"/>
          </a:p>
          <a:p>
            <a:endParaRPr lang="en-GB" sz="2400" dirty="0" smtClean="0">
              <a:solidFill>
                <a:schemeClr val="accent1"/>
              </a:solidFill>
            </a:endParaRPr>
          </a:p>
        </p:txBody>
      </p:sp>
      <p:pic>
        <p:nvPicPr>
          <p:cNvPr id="10" name="Picture 9" descr="stacks-char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Operations Portal synchronization </a:t>
            </a:r>
            <a:endParaRPr lang="en-US" sz="3200" dirty="0"/>
          </a:p>
        </p:txBody>
      </p:sp>
      <p:pic>
        <p:nvPicPr>
          <p:cNvPr id="6" name="Image 3" descr="Screenshot-2.png"/>
          <p:cNvPicPr/>
          <p:nvPr/>
        </p:nvPicPr>
        <p:blipFill>
          <a:blip r:embed="rId2" cstate="print"/>
          <a:srcRect l="29382" t="17026" r="12298" b="14868"/>
          <a:stretch>
            <a:fillRect/>
          </a:stretch>
        </p:blipFill>
        <p:spPr>
          <a:xfrm>
            <a:off x="1763688" y="1628800"/>
            <a:ext cx="5904416" cy="39548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Beschreibung: Screenshot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4" t="35213" r="21300" b="7906"/>
          <a:stretch>
            <a:fillRect/>
          </a:stretch>
        </p:blipFill>
        <p:spPr bwMode="auto">
          <a:xfrm>
            <a:off x="1547664" y="1412776"/>
            <a:ext cx="640871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Operations Portal architecture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GGUS failover system</a:t>
            </a:r>
            <a:endParaRPr lang="en-US" dirty="0"/>
          </a:p>
        </p:txBody>
      </p:sp>
      <p:pic>
        <p:nvPicPr>
          <p:cNvPr id="6" name="Immagine 5" descr="ggus_schema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08912" cy="36724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architecture</a:t>
            </a:r>
            <a:endParaRPr lang="en-US" dirty="0"/>
          </a:p>
        </p:txBody>
      </p:sp>
      <p:pic>
        <p:nvPicPr>
          <p:cNvPr id="6" name="Content Placeholder 5" descr="SAM_Arc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8" r="-10778"/>
          <a:stretch>
            <a:fillRect/>
          </a:stretch>
        </p:blipFill>
        <p:spPr bwMode="auto">
          <a:xfrm>
            <a:off x="683568" y="1484784"/>
            <a:ext cx="7632848" cy="43924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GGUS architecture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8"/>
          <a:stretch>
            <a:fillRect/>
          </a:stretch>
        </p:blipFill>
        <p:spPr>
          <a:xfrm>
            <a:off x="1619672" y="1172701"/>
            <a:ext cx="6136233" cy="49205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GGUS Technology Helpdesk</a:t>
            </a:r>
            <a:endParaRPr lang="en-US" sz="4000" dirty="0"/>
          </a:p>
        </p:txBody>
      </p:sp>
      <p:grpSp>
        <p:nvGrpSpPr>
          <p:cNvPr id="6" name="Gruppieren 2"/>
          <p:cNvGrpSpPr/>
          <p:nvPr/>
        </p:nvGrpSpPr>
        <p:grpSpPr>
          <a:xfrm>
            <a:off x="323528" y="1196752"/>
            <a:ext cx="8532948" cy="5012914"/>
            <a:chOff x="323528" y="1196752"/>
            <a:chExt cx="8532948" cy="5012914"/>
          </a:xfrm>
        </p:grpSpPr>
        <p:sp>
          <p:nvSpPr>
            <p:cNvPr id="7" name="Abgerundetes Rechteck 16"/>
            <p:cNvSpPr/>
            <p:nvPr/>
          </p:nvSpPr>
          <p:spPr>
            <a:xfrm>
              <a:off x="7020272" y="2132856"/>
              <a:ext cx="1836204" cy="17641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Abgerundetes Rechteck 15"/>
            <p:cNvSpPr/>
            <p:nvPr/>
          </p:nvSpPr>
          <p:spPr>
            <a:xfrm>
              <a:off x="323528" y="1196752"/>
              <a:ext cx="1836204" cy="270813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Abgerundetes Rechteck 5"/>
            <p:cNvSpPr/>
            <p:nvPr/>
          </p:nvSpPr>
          <p:spPr>
            <a:xfrm>
              <a:off x="2339752" y="1988840"/>
              <a:ext cx="4464496" cy="36742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Abgerundetes Rechteck 6"/>
            <p:cNvSpPr/>
            <p:nvPr/>
          </p:nvSpPr>
          <p:spPr>
            <a:xfrm>
              <a:off x="1043608" y="2494776"/>
              <a:ext cx="2906709" cy="8640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DMSU</a:t>
              </a:r>
              <a:endParaRPr lang="de-DE" dirty="0"/>
            </a:p>
          </p:txBody>
        </p:sp>
        <p:sp>
          <p:nvSpPr>
            <p:cNvPr id="11" name="Abgerundetes Rechteck 7"/>
            <p:cNvSpPr/>
            <p:nvPr/>
          </p:nvSpPr>
          <p:spPr>
            <a:xfrm>
              <a:off x="5220072" y="2494776"/>
              <a:ext cx="2880320" cy="8640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EGI-SA2</a:t>
              </a:r>
              <a:endParaRPr lang="de-DE" dirty="0"/>
            </a:p>
          </p:txBody>
        </p:sp>
        <p:sp>
          <p:nvSpPr>
            <p:cNvPr id="12" name="Abgerundetes Rechteck 8"/>
            <p:cNvSpPr/>
            <p:nvPr/>
          </p:nvSpPr>
          <p:spPr>
            <a:xfrm>
              <a:off x="2726182" y="4438992"/>
              <a:ext cx="3718026" cy="8640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Technology Provider (EMI / IGE)</a:t>
              </a:r>
              <a:endParaRPr lang="de-DE" dirty="0"/>
            </a:p>
          </p:txBody>
        </p:sp>
        <p:sp>
          <p:nvSpPr>
            <p:cNvPr id="13" name="Abgerundetes Rechteck 17"/>
            <p:cNvSpPr/>
            <p:nvPr/>
          </p:nvSpPr>
          <p:spPr>
            <a:xfrm>
              <a:off x="574008" y="1340768"/>
              <a:ext cx="1335243" cy="64807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TPM</a:t>
              </a:r>
              <a:endParaRPr lang="de-DE" dirty="0"/>
            </a:p>
          </p:txBody>
        </p:sp>
        <p:sp>
          <p:nvSpPr>
            <p:cNvPr id="14" name="Textfeld 18"/>
            <p:cNvSpPr txBox="1"/>
            <p:nvPr/>
          </p:nvSpPr>
          <p:spPr>
            <a:xfrm rot="16200000">
              <a:off x="272670" y="3039144"/>
              <a:ext cx="910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GGUS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Textfeld 19"/>
            <p:cNvSpPr txBox="1"/>
            <p:nvPr/>
          </p:nvSpPr>
          <p:spPr>
            <a:xfrm rot="16200000">
              <a:off x="8297725" y="3082594"/>
              <a:ext cx="499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RT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Textfeld 20"/>
            <p:cNvSpPr txBox="1"/>
            <p:nvPr/>
          </p:nvSpPr>
          <p:spPr>
            <a:xfrm>
              <a:off x="3176860" y="1988840"/>
              <a:ext cx="2816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Technology Helpdesk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Pfeil nach rechts 21"/>
            <p:cNvSpPr/>
            <p:nvPr/>
          </p:nvSpPr>
          <p:spPr>
            <a:xfrm rot="5400000">
              <a:off x="1004708" y="2093012"/>
              <a:ext cx="958475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Pfeil nach rechts 22"/>
            <p:cNvSpPr/>
            <p:nvPr/>
          </p:nvSpPr>
          <p:spPr>
            <a:xfrm rot="5400000">
              <a:off x="2490708" y="3671391"/>
              <a:ext cx="1622880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Pfeil nach rechts 24"/>
            <p:cNvSpPr/>
            <p:nvPr/>
          </p:nvSpPr>
          <p:spPr>
            <a:xfrm rot="16200000">
              <a:off x="4742380" y="3671391"/>
              <a:ext cx="1622880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>
                  <a:solidFill>
                    <a:schemeClr val="accent1">
                      <a:lumMod val="50000"/>
                    </a:schemeClr>
                  </a:solidFill>
                </a:rPr>
                <a:t>announce</a:t>
              </a:r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Pfeil nach rechts 25"/>
            <p:cNvSpPr/>
            <p:nvPr/>
          </p:nvSpPr>
          <p:spPr>
            <a:xfrm rot="5400000">
              <a:off x="5246436" y="3671390"/>
              <a:ext cx="1622880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accent1">
                      <a:lumMod val="50000"/>
                    </a:schemeClr>
                  </a:solidFill>
                </a:rPr>
                <a:t>a</a:t>
              </a:r>
              <a:r>
                <a:rPr lang="de-DE" dirty="0" err="1" smtClean="0">
                  <a:solidFill>
                    <a:schemeClr val="accent1">
                      <a:lumMod val="50000"/>
                    </a:schemeClr>
                  </a:solidFill>
                </a:rPr>
                <a:t>ccept</a:t>
              </a:r>
              <a:r>
                <a:rPr lang="de-DE" dirty="0" smtClean="0">
                  <a:solidFill>
                    <a:schemeClr val="accent1">
                      <a:lumMod val="50000"/>
                    </a:schemeClr>
                  </a:solidFill>
                </a:rPr>
                <a:t>/</a:t>
              </a:r>
              <a:r>
                <a:rPr lang="de-DE" dirty="0" err="1" smtClean="0">
                  <a:solidFill>
                    <a:schemeClr val="accent1">
                      <a:lumMod val="50000"/>
                    </a:schemeClr>
                  </a:solidFill>
                </a:rPr>
                <a:t>reject</a:t>
              </a:r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1" name="Gerade Verbindung 27"/>
            <p:cNvCxnSpPr/>
            <p:nvPr/>
          </p:nvCxnSpPr>
          <p:spPr>
            <a:xfrm>
              <a:off x="4572000" y="1241114"/>
              <a:ext cx="0" cy="4968552"/>
            </a:xfrm>
            <a:prstGeom prst="line">
              <a:avLst/>
            </a:prstGeom>
            <a:ln w="317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JRA1 tasks and resource distribution</a:t>
            </a:r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09321"/>
              </p:ext>
            </p:extLst>
          </p:nvPr>
        </p:nvGraphicFramePr>
        <p:xfrm>
          <a:off x="179512" y="1166584"/>
          <a:ext cx="547260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324"/>
                <a:gridCol w="2776329"/>
                <a:gridCol w="1790955"/>
              </a:tblGrid>
              <a:tr h="428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Task and </a:t>
                      </a:r>
                    </a:p>
                    <a:p>
                      <a:r>
                        <a:rPr lang="en-GB" sz="1800" dirty="0" smtClean="0"/>
                        <a:t>Effort Distribution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Leader</a:t>
                      </a:r>
                    </a:p>
                  </a:txBody>
                  <a:tcPr/>
                </a:tc>
              </a:tr>
              <a:tr h="24809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TJRA1.1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Activity Management (7%)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D. </a:t>
                      </a:r>
                      <a:r>
                        <a:rPr lang="en-GB" sz="1600" dirty="0" err="1" smtClean="0"/>
                        <a:t>Cesini</a:t>
                      </a:r>
                      <a:r>
                        <a:rPr lang="en-GB" sz="1600" dirty="0" smtClean="0"/>
                        <a:t>/INFN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TJRA1.2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Maintenance and development of the deployed operational tools  (42%)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T. </a:t>
                      </a:r>
                      <a:r>
                        <a:rPr lang="en-US" sz="1600" dirty="0" err="1" smtClean="0"/>
                        <a:t>Antoni</a:t>
                      </a:r>
                      <a:r>
                        <a:rPr lang="en-US" sz="1600" dirty="0" smtClean="0"/>
                        <a:t>/KIT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TJRA1.3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Supporting National Deployment Models  (6%)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P. Solagna/EGI.eu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9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TJRA1.4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Accounting for usage of different resource types (28%)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Cloud, HPC,  Desktop Grid,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Storage/Data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Application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Billing system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J. Gordon/SFTC</a:t>
                      </a:r>
                    </a:p>
                    <a:p>
                      <a:pPr algn="ctr"/>
                      <a:endParaRPr lang="en-GB" sz="1600" b="1" dirty="0" smtClean="0"/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56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TJRA1.5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Integrated Operations Portal (17%)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Service Oriented model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Porting to </a:t>
                      </a:r>
                      <a:r>
                        <a:rPr lang="en-US" sz="1200" dirty="0" err="1" smtClean="0"/>
                        <a:t>Symfony</a:t>
                      </a:r>
                      <a:endParaRPr lang="en-US" sz="12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New DCI integration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Support of mobile  devices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 </a:t>
                      </a:r>
                      <a:r>
                        <a:rPr lang="en-US" sz="1600" dirty="0" err="1" smtClean="0"/>
                        <a:t>L’Orphelin</a:t>
                      </a:r>
                      <a:r>
                        <a:rPr lang="en-US" sz="1600" dirty="0" smtClean="0"/>
                        <a:t>/CNRS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magine 8" descr="GANTT_JR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57190"/>
            <a:ext cx="3305287" cy="1595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Accounting Repository architecture</a:t>
            </a:r>
            <a:endParaRPr lang="en-US" sz="3600" dirty="0"/>
          </a:p>
        </p:txBody>
      </p:sp>
      <p:pic>
        <p:nvPicPr>
          <p:cNvPr id="6" name="Immagine 5" descr="Immagin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148" y="1754827"/>
            <a:ext cx="6982276" cy="347437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accent1"/>
                </a:solidFill>
              </a:rPr>
              <a:t>Operate</a:t>
            </a:r>
            <a:r>
              <a:rPr lang="en-GB" sz="2400" i="1" dirty="0" smtClean="0"/>
              <a:t> a </a:t>
            </a:r>
            <a:r>
              <a:rPr lang="en-GB" sz="2400" i="1" dirty="0">
                <a:solidFill>
                  <a:schemeClr val="accent1"/>
                </a:solidFill>
              </a:rPr>
              <a:t>secure</a:t>
            </a:r>
            <a:r>
              <a:rPr lang="en-GB" sz="2400" i="1" dirty="0"/>
              <a:t>, </a:t>
            </a:r>
            <a:r>
              <a:rPr lang="en-GB" sz="2400" i="1" dirty="0">
                <a:solidFill>
                  <a:schemeClr val="accent1"/>
                </a:solidFill>
              </a:rPr>
              <a:t>reliable</a:t>
            </a:r>
            <a:r>
              <a:rPr lang="en-GB" sz="2400" i="1" dirty="0"/>
              <a:t> European-wide </a:t>
            </a:r>
            <a:r>
              <a:rPr lang="en-GB" sz="2400" i="1" dirty="0" smtClean="0"/>
              <a:t>federated production </a:t>
            </a:r>
            <a:r>
              <a:rPr lang="en-GB" sz="2400" i="1" dirty="0"/>
              <a:t>grid infrastructure </a:t>
            </a:r>
            <a:r>
              <a:rPr lang="en-GB" sz="2400" i="1" dirty="0" smtClean="0"/>
              <a:t>that </a:t>
            </a:r>
            <a:r>
              <a:rPr lang="en-GB" sz="2400" i="1" dirty="0"/>
              <a:t>is </a:t>
            </a:r>
            <a:r>
              <a:rPr lang="en-GB" sz="2400" i="1" dirty="0">
                <a:solidFill>
                  <a:schemeClr val="accent1"/>
                </a:solidFill>
              </a:rPr>
              <a:t>integrated</a:t>
            </a:r>
            <a:r>
              <a:rPr lang="en-GB" sz="2400" i="1" dirty="0"/>
              <a:t> and </a:t>
            </a:r>
            <a:r>
              <a:rPr lang="en-GB" sz="2400" i="1" dirty="0">
                <a:solidFill>
                  <a:schemeClr val="accent1"/>
                </a:solidFill>
              </a:rPr>
              <a:t>interoperates</a:t>
            </a:r>
            <a:r>
              <a:rPr lang="en-GB" sz="2400" i="1" dirty="0"/>
              <a:t> with other grids </a:t>
            </a:r>
            <a:r>
              <a:rPr lang="en-GB" sz="2400" i="1" dirty="0" smtClean="0"/>
              <a:t>worldwide</a:t>
            </a:r>
          </a:p>
          <a:p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76261"/>
              </p:ext>
            </p:extLst>
          </p:nvPr>
        </p:nvGraphicFramePr>
        <p:xfrm>
          <a:off x="251520" y="2204864"/>
          <a:ext cx="8712968" cy="396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864096"/>
                <a:gridCol w="7272808"/>
              </a:tblGrid>
              <a:tr h="393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Objectives</a:t>
                      </a:r>
                      <a:endParaRPr lang="en-GB" sz="2000" dirty="0"/>
                    </a:p>
                  </a:txBody>
                  <a:tcPr/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TSA1.2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Maintain a secure infrastructure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TSA1.3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Validate new technology releases (tools and middleware)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TSA1.7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Support end-users and Resource Centre administrators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TSA1.8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Service</a:t>
                      </a:r>
                      <a:r>
                        <a:rPr lang="en-GB" sz="1800" baseline="0" dirty="0" smtClean="0"/>
                        <a:t> Level Management</a:t>
                      </a:r>
                      <a:r>
                        <a:rPr lang="en-GB" sz="1800" dirty="0" smtClean="0"/>
                        <a:t>, grid oversight, documentation and procedures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7712">
                <a:tc>
                  <a:txBody>
                    <a:bodyPr/>
                    <a:lstStyle/>
                    <a:p>
                      <a:r>
                        <a:rPr lang="en-GB" dirty="0" smtClean="0"/>
                        <a:t>O5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TSA1.4</a:t>
                      </a:r>
                    </a:p>
                    <a:p>
                      <a:r>
                        <a:rPr lang="en-GB" sz="1400" dirty="0" smtClean="0"/>
                        <a:t>TSA1.5</a:t>
                      </a:r>
                    </a:p>
                    <a:p>
                      <a:r>
                        <a:rPr lang="en-GB" sz="1400" dirty="0" smtClean="0"/>
                        <a:t>TSA1.6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Operate tools, </a:t>
                      </a:r>
                      <a:r>
                        <a:rPr lang="en-GB" sz="1800" dirty="0" smtClean="0"/>
                        <a:t>the accounting infrastructure and the EGI Helpdesk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81568">
                <a:tc>
                  <a:txBody>
                    <a:bodyPr/>
                    <a:lstStyle/>
                    <a:p>
                      <a:r>
                        <a:rPr lang="en-GB" dirty="0" smtClean="0"/>
                        <a:t>O6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JRA1.2</a:t>
                      </a:r>
                    </a:p>
                    <a:p>
                      <a:r>
                        <a:rPr lang="en-GB" sz="1400" dirty="0" smtClean="0"/>
                        <a:t>JRA1.3</a:t>
                      </a:r>
                    </a:p>
                    <a:p>
                      <a:r>
                        <a:rPr lang="en-GB" sz="1400" dirty="0" smtClean="0"/>
                        <a:t>JRA1.4</a:t>
                      </a:r>
                    </a:p>
                    <a:p>
                      <a:r>
                        <a:rPr lang="en-GB" sz="1400" dirty="0" smtClean="0"/>
                        <a:t>JRA1.5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Evolve the operational tools used by the production infrastructure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Maintenance, development and support of national deployment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Accounting for the use of new resources (desktop, </a:t>
                      </a:r>
                      <a:r>
                        <a:rPr lang="en-US" sz="1600" dirty="0" err="1" smtClean="0"/>
                        <a:t>virtualisation</a:t>
                      </a:r>
                      <a:r>
                        <a:rPr lang="en-US" sz="1600" dirty="0" smtClean="0"/>
                        <a:t>, storage, data, application and billing)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Resource infrastructure</a:t>
            </a:r>
          </a:p>
          <a:p>
            <a:pPr lvl="1"/>
            <a:r>
              <a:rPr lang="en-GB" sz="3200" dirty="0" smtClean="0"/>
              <a:t>Resource Centres</a:t>
            </a:r>
          </a:p>
          <a:p>
            <a:pPr lvl="1"/>
            <a:r>
              <a:rPr lang="en-GB" sz="3200" dirty="0" smtClean="0"/>
              <a:t>Operations Centres</a:t>
            </a:r>
          </a:p>
          <a:p>
            <a:pPr lvl="1"/>
            <a:r>
              <a:rPr lang="en-GB" sz="3200" dirty="0" smtClean="0"/>
              <a:t>Usage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14473</TotalTime>
  <Words>5375</Words>
  <Application>Microsoft Office PowerPoint</Application>
  <PresentationFormat>On-screen Show (4:3)</PresentationFormat>
  <Paragraphs>1398</Paragraphs>
  <Slides>70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EGI-InSPIRE 2</vt:lpstr>
      <vt:lpstr>EG-InSPIRE</vt:lpstr>
      <vt:lpstr>1_EG-InSPIRE</vt:lpstr>
      <vt:lpstr>SA1 and JRA1 Operations and Operational Tools</vt:lpstr>
      <vt:lpstr>Contents</vt:lpstr>
      <vt:lpstr>PART I</vt:lpstr>
      <vt:lpstr>SA1 Overview</vt:lpstr>
      <vt:lpstr>JRA1 Overview</vt:lpstr>
      <vt:lpstr>SA1 tasks and resource distribution</vt:lpstr>
      <vt:lpstr>JRA1 tasks and resource distribution</vt:lpstr>
      <vt:lpstr>Objectives</vt:lpstr>
      <vt:lpstr>PART II</vt:lpstr>
      <vt:lpstr>Resource infrastructure Providers (RPs)</vt:lpstr>
      <vt:lpstr>Installed Capacity</vt:lpstr>
      <vt:lpstr> RC Service Levels and Targets</vt:lpstr>
      <vt:lpstr>RP Service Levels and Targets</vt:lpstr>
      <vt:lpstr>VO and user Statistics </vt:lpstr>
      <vt:lpstr>CPU Usage</vt:lpstr>
      <vt:lpstr>PY1-PY2 Trend</vt:lpstr>
      <vt:lpstr>PY2 usage (non-HEP VOs)</vt:lpstr>
      <vt:lpstr>PART III</vt:lpstr>
      <vt:lpstr>PowerPoint Presentation</vt:lpstr>
      <vt:lpstr>Infrastructure Services and Tools</vt:lpstr>
      <vt:lpstr>Message Brokers</vt:lpstr>
      <vt:lpstr>Service Availability Monitoring (SAM) 1/2</vt:lpstr>
      <vt:lpstr>Service Availability Monitoring (SAM) 2/2</vt:lpstr>
      <vt:lpstr>Operations Portal</vt:lpstr>
      <vt:lpstr>Accounting</vt:lpstr>
      <vt:lpstr>Accounting Portal</vt:lpstr>
      <vt:lpstr>EGI Helpdesk</vt:lpstr>
      <vt:lpstr>Central configuration repository</vt:lpstr>
      <vt:lpstr>Metrics Portal</vt:lpstr>
      <vt:lpstr>JRA1.3 Achievements </vt:lpstr>
      <vt:lpstr>PART III</vt:lpstr>
      <vt:lpstr>Staged Rollout</vt:lpstr>
      <vt:lpstr> Interoperations</vt:lpstr>
      <vt:lpstr>Grid services and VO services</vt:lpstr>
      <vt:lpstr>PART III</vt:lpstr>
      <vt:lpstr>Support activities</vt:lpstr>
      <vt:lpstr>PowerPoint Presentation</vt:lpstr>
      <vt:lpstr>PART III</vt:lpstr>
      <vt:lpstr>Operational security</vt:lpstr>
      <vt:lpstr>EGI CSIRT</vt:lpstr>
      <vt:lpstr> Achievements 1/3</vt:lpstr>
      <vt:lpstr> Achievements 2/3</vt:lpstr>
      <vt:lpstr> Achievements 3/3</vt:lpstr>
      <vt:lpstr>Security Policies</vt:lpstr>
      <vt:lpstr>Collaborations</vt:lpstr>
      <vt:lpstr>EGI Security Threat Risk Assessment 1/3</vt:lpstr>
      <vt:lpstr>EGI Security Threat Risk Assessment 2/3</vt:lpstr>
      <vt:lpstr>PowerPoint Presentation</vt:lpstr>
      <vt:lpstr>PART IV</vt:lpstr>
      <vt:lpstr>Issues/SA1</vt:lpstr>
      <vt:lpstr>Issues/JRA1</vt:lpstr>
      <vt:lpstr>Use of Resources/SA1</vt:lpstr>
      <vt:lpstr>PowerPoint Presentation</vt:lpstr>
      <vt:lpstr>SA1 Plans for next year</vt:lpstr>
      <vt:lpstr>JRA1 Plans for next year</vt:lpstr>
      <vt:lpstr>Impact and value</vt:lpstr>
      <vt:lpstr>Summary</vt:lpstr>
      <vt:lpstr>References</vt:lpstr>
      <vt:lpstr>Backup</vt:lpstr>
      <vt:lpstr>PowerPoint Presentation</vt:lpstr>
      <vt:lpstr>Requirement statistics</vt:lpstr>
      <vt:lpstr>Tickets (May 2011-May 2012) </vt:lpstr>
      <vt:lpstr> Deployment of software platforms</vt:lpstr>
      <vt:lpstr>Operations Portal synchronization </vt:lpstr>
      <vt:lpstr>Operations Portal architecture</vt:lpstr>
      <vt:lpstr>GGUS failover system</vt:lpstr>
      <vt:lpstr>SAM architecture</vt:lpstr>
      <vt:lpstr>GGUS architecture</vt:lpstr>
      <vt:lpstr>GGUS Technology Helpdesk</vt:lpstr>
      <vt:lpstr>Accounting Repository architecture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Tiziana Ferrari</cp:lastModifiedBy>
  <cp:revision>553</cp:revision>
  <cp:lastPrinted>2012-06-11T14:39:30Z</cp:lastPrinted>
  <dcterms:created xsi:type="dcterms:W3CDTF">2010-09-03T12:01:03Z</dcterms:created>
  <dcterms:modified xsi:type="dcterms:W3CDTF">2012-06-26T08:18:50Z</dcterms:modified>
</cp:coreProperties>
</file>