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27"/>
  </p:notesMasterIdLst>
  <p:handoutMasterIdLst>
    <p:handoutMasterId r:id="rId28"/>
  </p:handoutMasterIdLst>
  <p:sldIdLst>
    <p:sldId id="516" r:id="rId4"/>
    <p:sldId id="657" r:id="rId5"/>
    <p:sldId id="698" r:id="rId6"/>
    <p:sldId id="654" r:id="rId7"/>
    <p:sldId id="659" r:id="rId8"/>
    <p:sldId id="695" r:id="rId9"/>
    <p:sldId id="694" r:id="rId10"/>
    <p:sldId id="681" r:id="rId11"/>
    <p:sldId id="673" r:id="rId12"/>
    <p:sldId id="671" r:id="rId13"/>
    <p:sldId id="663" r:id="rId14"/>
    <p:sldId id="682" r:id="rId15"/>
    <p:sldId id="680" r:id="rId16"/>
    <p:sldId id="679" r:id="rId17"/>
    <p:sldId id="699" r:id="rId18"/>
    <p:sldId id="685" r:id="rId19"/>
    <p:sldId id="700" r:id="rId20"/>
    <p:sldId id="664" r:id="rId21"/>
    <p:sldId id="693" r:id="rId22"/>
    <p:sldId id="705" r:id="rId23"/>
    <p:sldId id="697" r:id="rId24"/>
    <p:sldId id="652" r:id="rId25"/>
    <p:sldId id="65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3"/>
    <a:srgbClr val="B1B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70" autoAdjust="0"/>
    <p:restoredTop sz="84725" autoAdjust="0"/>
  </p:normalViewPr>
  <p:slideViewPr>
    <p:cSldViewPr>
      <p:cViewPr>
        <p:scale>
          <a:sx n="55" d="100"/>
          <a:sy n="55" d="100"/>
        </p:scale>
        <p:origin x="-16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therine\Desktop\EGI%20YEAR%202%20REVIEW\Year1-efforts%20report-per-quarter-per-tasks-LEAD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-InSPIRE:WP5%20-%20SA2:sa2-sw-rel-verification-metrics-2012-05-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-InSPIRE:Project%20Review:PY2%20Review:SA2:material:Repository%20download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Google%20Drive:EGI-InSPIRE:PY2%20Review:SA2:material:DMSU%20figures%20v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IGE%20performance-v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371467671599401E-2"/>
          <c:y val="5.8618122290895802E-2"/>
          <c:w val="0.96862853232840096"/>
          <c:h val="0.94138187770910398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1"/>
          </c:dPt>
          <c:dPt>
            <c:idx val="2"/>
            <c:bubble3D val="0"/>
            <c:explosion val="2"/>
          </c:dPt>
          <c:dPt>
            <c:idx val="3"/>
            <c:bubble3D val="0"/>
            <c:explosion val="34"/>
          </c:dPt>
          <c:dLbls>
            <c:dLbl>
              <c:idx val="1"/>
              <c:layout>
                <c:manualLayout>
                  <c:x val="-0.16361306004064699"/>
                  <c:y val="8.09596929921346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200" b="1" baseline="0">
                      <a:solidFill>
                        <a:srgbClr val="FF0000"/>
                      </a:solidFill>
                      <a:latin typeface="Arial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Piechart!$A$2:$A$7</c:f>
              <c:strCache>
                <c:ptCount val="6"/>
                <c:pt idx="0">
                  <c:v>NA1</c:v>
                </c:pt>
                <c:pt idx="1">
                  <c:v>NA2</c:v>
                </c:pt>
                <c:pt idx="2">
                  <c:v>SA1</c:v>
                </c:pt>
                <c:pt idx="3">
                  <c:v>SA2</c:v>
                </c:pt>
                <c:pt idx="4">
                  <c:v>SA3</c:v>
                </c:pt>
                <c:pt idx="5">
                  <c:v>JRA1</c:v>
                </c:pt>
              </c:strCache>
            </c:strRef>
          </c:cat>
          <c:val>
            <c:numRef>
              <c:f>Piechart!$B$2:$B$7</c:f>
              <c:numCache>
                <c:formatCode>General</c:formatCode>
                <c:ptCount val="6"/>
                <c:pt idx="0">
                  <c:v>328</c:v>
                </c:pt>
                <c:pt idx="1">
                  <c:v>2147</c:v>
                </c:pt>
                <c:pt idx="2">
                  <c:v>5149</c:v>
                </c:pt>
                <c:pt idx="3">
                  <c:v>503</c:v>
                </c:pt>
                <c:pt idx="4">
                  <c:v>725</c:v>
                </c:pt>
                <c:pt idx="5">
                  <c:v>315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Median </a:t>
            </a:r>
            <a:r>
              <a:rPr lang="en-US" sz="1400" dirty="0"/>
              <a:t>open time by priority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'EMI - GGUS metrics'!$C$2:$F$2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metrics'!$E$16:$E$27</c:f>
              <c:numCache>
                <c:formatCode>0.0</c:formatCode>
                <c:ptCount val="12"/>
                <c:pt idx="0">
                  <c:v>42.05</c:v>
                </c:pt>
                <c:pt idx="1">
                  <c:v>63.07</c:v>
                </c:pt>
                <c:pt idx="2">
                  <c:v>84.1</c:v>
                </c:pt>
                <c:pt idx="3">
                  <c:v>84.1</c:v>
                </c:pt>
                <c:pt idx="11">
                  <c:v>18.09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metrics'!$G$2:$J$2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metrics'!$I$16:$I$27</c:f>
              <c:numCache>
                <c:formatCode>0.0</c:formatCode>
                <c:ptCount val="12"/>
                <c:pt idx="0">
                  <c:v>54.13</c:v>
                </c:pt>
                <c:pt idx="1">
                  <c:v>94.58</c:v>
                </c:pt>
                <c:pt idx="2">
                  <c:v>56.1</c:v>
                </c:pt>
                <c:pt idx="3">
                  <c:v>61.25</c:v>
                </c:pt>
                <c:pt idx="4">
                  <c:v>170.99</c:v>
                </c:pt>
                <c:pt idx="5">
                  <c:v>170.99</c:v>
                </c:pt>
                <c:pt idx="6">
                  <c:v>118.09</c:v>
                </c:pt>
                <c:pt idx="7">
                  <c:v>198.07</c:v>
                </c:pt>
                <c:pt idx="8">
                  <c:v>88.15</c:v>
                </c:pt>
                <c:pt idx="9">
                  <c:v>34.950000000000003</c:v>
                </c:pt>
                <c:pt idx="10">
                  <c:v>35.43</c:v>
                </c:pt>
                <c:pt idx="11">
                  <c:v>54.45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metrics'!$K$2:$N$2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metrics'!$M$16:$M$27</c:f>
              <c:numCache>
                <c:formatCode>0.0</c:formatCode>
                <c:ptCount val="12"/>
                <c:pt idx="0">
                  <c:v>87.71</c:v>
                </c:pt>
                <c:pt idx="1">
                  <c:v>72.5</c:v>
                </c:pt>
                <c:pt idx="2">
                  <c:v>138.87</c:v>
                </c:pt>
                <c:pt idx="3">
                  <c:v>138.05000000000001</c:v>
                </c:pt>
                <c:pt idx="4">
                  <c:v>197.72</c:v>
                </c:pt>
                <c:pt idx="5">
                  <c:v>188.35</c:v>
                </c:pt>
                <c:pt idx="6">
                  <c:v>178.98</c:v>
                </c:pt>
                <c:pt idx="7">
                  <c:v>178.98</c:v>
                </c:pt>
                <c:pt idx="8">
                  <c:v>127.03</c:v>
                </c:pt>
                <c:pt idx="9">
                  <c:v>86.679999999999978</c:v>
                </c:pt>
                <c:pt idx="10">
                  <c:v>68.31</c:v>
                </c:pt>
                <c:pt idx="11">
                  <c:v>70.87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metrics'!$O$2:$R$2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metrics'!$Q$16:$Q$27</c:f>
              <c:numCache>
                <c:formatCode>0.0</c:formatCode>
                <c:ptCount val="12"/>
                <c:pt idx="0">
                  <c:v>145.96</c:v>
                </c:pt>
                <c:pt idx="1">
                  <c:v>193.04</c:v>
                </c:pt>
                <c:pt idx="2">
                  <c:v>196.01</c:v>
                </c:pt>
                <c:pt idx="3">
                  <c:v>185.61</c:v>
                </c:pt>
                <c:pt idx="4">
                  <c:v>184.99</c:v>
                </c:pt>
                <c:pt idx="5">
                  <c:v>195.01</c:v>
                </c:pt>
                <c:pt idx="6">
                  <c:v>178.07</c:v>
                </c:pt>
                <c:pt idx="7">
                  <c:v>170.43</c:v>
                </c:pt>
                <c:pt idx="8">
                  <c:v>171.6</c:v>
                </c:pt>
                <c:pt idx="9">
                  <c:v>186.63</c:v>
                </c:pt>
                <c:pt idx="10">
                  <c:v>129.71</c:v>
                </c:pt>
                <c:pt idx="11">
                  <c:v>135.59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794560"/>
        <c:axId val="169796352"/>
      </c:lineChart>
      <c:catAx>
        <c:axId val="169794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69796352"/>
        <c:crosses val="autoZero"/>
        <c:auto val="1"/>
        <c:lblAlgn val="ctr"/>
        <c:lblOffset val="100"/>
        <c:noMultiLvlLbl val="0"/>
      </c:catAx>
      <c:valAx>
        <c:axId val="1697963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open time in days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169794560"/>
        <c:crosses val="autoZero"/>
        <c:crossBetween val="between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34231100971"/>
          <c:y val="3.51826792963464E-2"/>
          <c:w val="0.63779727492555705"/>
          <c:h val="0.73594351339879605"/>
        </c:manualLayout>
      </c:layout>
      <c:barChart>
        <c:barDir val="col"/>
        <c:grouping val="clustered"/>
        <c:varyColors val="0"/>
        <c:ser>
          <c:idx val="0"/>
          <c:order val="0"/>
          <c:tx>
            <c:v>Verification</c:v>
          </c:tx>
          <c:spPr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0"/>
              <a:tileRect/>
            </a:gradFill>
          </c:spPr>
          <c:invertIfNegative val="0"/>
          <c:cat>
            <c:strRef>
              <c:f>Sheet1!$A$3:$A$9</c:f>
              <c:strCache>
                <c:ptCount val="7"/>
                <c:pt idx="0">
                  <c:v>UMD-1.0.0</c:v>
                </c:pt>
                <c:pt idx="1">
                  <c:v>UMD-1.1.0</c:v>
                </c:pt>
                <c:pt idx="2">
                  <c:v>UMD-1.2.0</c:v>
                </c:pt>
                <c:pt idx="3">
                  <c:v>UMD-1.3.0</c:v>
                </c:pt>
                <c:pt idx="4">
                  <c:v>UMD-1.4.0</c:v>
                </c:pt>
                <c:pt idx="5">
                  <c:v>UMD-1.5.0</c:v>
                </c:pt>
                <c:pt idx="6">
                  <c:v>UMD-1.6.0</c:v>
                </c:pt>
              </c:strCache>
            </c:strRef>
          </c:cat>
          <c:val>
            <c:numRef>
              <c:f>Sheet1!$F$3:$F$9</c:f>
              <c:numCache>
                <c:formatCode>0.00</c:formatCode>
                <c:ptCount val="7"/>
                <c:pt idx="0">
                  <c:v>806</c:v>
                </c:pt>
                <c:pt idx="1">
                  <c:v>114</c:v>
                </c:pt>
                <c:pt idx="2">
                  <c:v>102</c:v>
                </c:pt>
                <c:pt idx="3">
                  <c:v>236</c:v>
                </c:pt>
                <c:pt idx="4">
                  <c:v>38.5</c:v>
                </c:pt>
                <c:pt idx="5">
                  <c:v>145</c:v>
                </c:pt>
                <c:pt idx="6">
                  <c:v>118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244544"/>
        <c:axId val="169246080"/>
      </c:barChart>
      <c:lineChart>
        <c:grouping val="standard"/>
        <c:varyColors val="0"/>
        <c:ser>
          <c:idx val="1"/>
          <c:order val="1"/>
          <c:tx>
            <c:v># products</c:v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Sheet1!$A$3:$A$9</c:f>
              <c:strCache>
                <c:ptCount val="7"/>
                <c:pt idx="0">
                  <c:v>UMD-1.0.0</c:v>
                </c:pt>
                <c:pt idx="1">
                  <c:v>UMD-1.1.0</c:v>
                </c:pt>
                <c:pt idx="2">
                  <c:v>UMD-1.2.0</c:v>
                </c:pt>
                <c:pt idx="3">
                  <c:v>UMD-1.3.0</c:v>
                </c:pt>
                <c:pt idx="4">
                  <c:v>UMD-1.4.0</c:v>
                </c:pt>
                <c:pt idx="5">
                  <c:v>UMD-1.5.0</c:v>
                </c:pt>
                <c:pt idx="6">
                  <c:v>UMD-1.6.0</c:v>
                </c:pt>
              </c:strCache>
            </c:strRef>
          </c:cat>
          <c:val>
            <c:numRef>
              <c:f>Sheet1!$C$3:$C$9</c:f>
              <c:numCache>
                <c:formatCode>General</c:formatCode>
                <c:ptCount val="7"/>
                <c:pt idx="0">
                  <c:v>30</c:v>
                </c:pt>
                <c:pt idx="1">
                  <c:v>6</c:v>
                </c:pt>
                <c:pt idx="2">
                  <c:v>14</c:v>
                </c:pt>
                <c:pt idx="3">
                  <c:v>18</c:v>
                </c:pt>
                <c:pt idx="4">
                  <c:v>9</c:v>
                </c:pt>
                <c:pt idx="5">
                  <c:v>11</c:v>
                </c:pt>
                <c:pt idx="6">
                  <c:v>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248256"/>
        <c:axId val="169249792"/>
      </c:lineChart>
      <c:catAx>
        <c:axId val="16924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9246080"/>
        <c:crosses val="autoZero"/>
        <c:auto val="1"/>
        <c:lblAlgn val="ctr"/>
        <c:lblOffset val="100"/>
        <c:noMultiLvlLbl val="0"/>
      </c:catAx>
      <c:valAx>
        <c:axId val="169246080"/>
        <c:scaling>
          <c:orientation val="minMax"/>
        </c:scaling>
        <c:delete val="0"/>
        <c:axPos val="l"/>
        <c:majorGridlines/>
        <c:title>
          <c:tx>
            <c:rich>
              <a:bodyPr rot="-5400000" vert="horz" anchor="b" anchorCtr="1"/>
              <a:lstStyle/>
              <a:p>
                <a:pPr>
                  <a:defRPr sz="1400"/>
                </a:pPr>
                <a:r>
                  <a:rPr lang="en-US" sz="1400">
                    <a:latin typeface="+mn-lt"/>
                    <a:cs typeface="Arial"/>
                  </a:rPr>
                  <a:t>Effort [h]</a:t>
                </a:r>
              </a:p>
            </c:rich>
          </c:tx>
          <c:layout>
            <c:manualLayout>
              <c:xMode val="edge"/>
              <c:yMode val="edge"/>
              <c:x val="6.3703484249349497E-3"/>
              <c:y val="1.8688965274924699E-2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69244544"/>
        <c:crosses val="autoZero"/>
        <c:crossBetween val="between"/>
      </c:valAx>
      <c:catAx>
        <c:axId val="169248256"/>
        <c:scaling>
          <c:orientation val="minMax"/>
        </c:scaling>
        <c:delete val="1"/>
        <c:axPos val="b"/>
        <c:majorTickMark val="out"/>
        <c:minorTickMark val="none"/>
        <c:tickLblPos val="nextTo"/>
        <c:crossAx val="169249792"/>
        <c:crosses val="autoZero"/>
        <c:auto val="1"/>
        <c:lblAlgn val="ctr"/>
        <c:lblOffset val="100"/>
        <c:noMultiLvlLbl val="0"/>
      </c:catAx>
      <c:valAx>
        <c:axId val="169249792"/>
        <c:scaling>
          <c:orientation val="minMax"/>
          <c:max val="8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prodicts</a:t>
                </a:r>
              </a:p>
            </c:rich>
          </c:tx>
          <c:layout>
            <c:manualLayout>
              <c:xMode val="edge"/>
              <c:yMode val="edge"/>
              <c:x val="0.81362873260995705"/>
              <c:y val="2.4563510037346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9248256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81362873260995705"/>
          <c:y val="0.44835477882337899"/>
          <c:w val="0.17053180647966401"/>
          <c:h val="0.10855621705823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UMD Production Repository</a:t>
            </a:r>
            <a:r>
              <a:rPr lang="en-US" baseline="0" dirty="0" smtClean="0"/>
              <a:t> usage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downloads</c:v>
                </c:pt>
              </c:strCache>
            </c:strRef>
          </c:tx>
          <c:marker>
            <c:symbol val="none"/>
          </c:marker>
          <c:cat>
            <c:numRef>
              <c:f>Sheet1!$A$2:$A$13</c:f>
              <c:numCache>
                <c:formatCode>mmm\ "'"yy</c:formatCode>
                <c:ptCount val="12"/>
                <c:pt idx="0">
                  <c:v>40664</c:v>
                </c:pt>
                <c:pt idx="1">
                  <c:v>40695</c:v>
                </c:pt>
                <c:pt idx="2">
                  <c:v>40725</c:v>
                </c:pt>
                <c:pt idx="3">
                  <c:v>40756</c:v>
                </c:pt>
                <c:pt idx="4">
                  <c:v>40787</c:v>
                </c:pt>
                <c:pt idx="5">
                  <c:v>40817</c:v>
                </c:pt>
                <c:pt idx="6">
                  <c:v>40848</c:v>
                </c:pt>
                <c:pt idx="7">
                  <c:v>40878</c:v>
                </c:pt>
                <c:pt idx="8">
                  <c:v>40909</c:v>
                </c:pt>
                <c:pt idx="9">
                  <c:v>40940</c:v>
                </c:pt>
                <c:pt idx="10">
                  <c:v>40969</c:v>
                </c:pt>
                <c:pt idx="11">
                  <c:v>41000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20830</c:v>
                </c:pt>
                <c:pt idx="3">
                  <c:v>49113</c:v>
                </c:pt>
                <c:pt idx="4">
                  <c:v>54553</c:v>
                </c:pt>
                <c:pt idx="5">
                  <c:v>74709</c:v>
                </c:pt>
                <c:pt idx="6">
                  <c:v>129541</c:v>
                </c:pt>
                <c:pt idx="7">
                  <c:v>119365</c:v>
                </c:pt>
                <c:pt idx="8">
                  <c:v>160380</c:v>
                </c:pt>
                <c:pt idx="9">
                  <c:v>221971</c:v>
                </c:pt>
                <c:pt idx="10">
                  <c:v>209266</c:v>
                </c:pt>
                <c:pt idx="11">
                  <c:v>251388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391232"/>
        <c:axId val="169392768"/>
      </c:lineChart>
      <c:dateAx>
        <c:axId val="169391232"/>
        <c:scaling>
          <c:orientation val="minMax"/>
        </c:scaling>
        <c:delete val="0"/>
        <c:axPos val="b"/>
        <c:numFmt formatCode="mmm\ &quot;'&quot;yy" sourceLinked="1"/>
        <c:majorTickMark val="out"/>
        <c:minorTickMark val="none"/>
        <c:tickLblPos val="nextTo"/>
        <c:crossAx val="169392768"/>
        <c:crosses val="autoZero"/>
        <c:auto val="1"/>
        <c:lblOffset val="100"/>
        <c:baseTimeUnit val="months"/>
      </c:dateAx>
      <c:valAx>
        <c:axId val="1693927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693912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Sheet1!$H$3</c:f>
              <c:strCache>
                <c:ptCount val="1"/>
                <c:pt idx="0">
                  <c:v>solved</c:v>
                </c:pt>
              </c:strCache>
            </c:strRef>
          </c:tx>
          <c:invertIfNegative val="0"/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Sheet1!$H$4:$H$7</c:f>
              <c:numCache>
                <c:formatCode>General</c:formatCode>
                <c:ptCount val="4"/>
                <c:pt idx="0">
                  <c:v>37</c:v>
                </c:pt>
                <c:pt idx="1">
                  <c:v>27</c:v>
                </c:pt>
                <c:pt idx="2">
                  <c:v>53</c:v>
                </c:pt>
                <c:pt idx="3">
                  <c:v>53</c:v>
                </c:pt>
              </c:numCache>
            </c:numRef>
          </c:val>
        </c:ser>
        <c:ser>
          <c:idx val="2"/>
          <c:order val="2"/>
          <c:tx>
            <c:strRef>
              <c:f>Sheet1!$G$3</c:f>
              <c:strCache>
                <c:ptCount val="1"/>
                <c:pt idx="0">
                  <c:v>to TPM</c:v>
                </c:pt>
              </c:strCache>
            </c:strRef>
          </c:tx>
          <c:invertIfNegative val="0"/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Sheet1!$G$4:$G$7</c:f>
              <c:numCache>
                <c:formatCode>General</c:formatCode>
                <c:ptCount val="4"/>
                <c:pt idx="0">
                  <c:v>20</c:v>
                </c:pt>
                <c:pt idx="1">
                  <c:v>18</c:v>
                </c:pt>
                <c:pt idx="2">
                  <c:v>23</c:v>
                </c:pt>
                <c:pt idx="3">
                  <c:v>22</c:v>
                </c:pt>
              </c:numCache>
            </c:numRef>
          </c:val>
        </c:ser>
        <c:ser>
          <c:idx val="3"/>
          <c:order val="3"/>
          <c:tx>
            <c:strRef>
              <c:f>Sheet1!$F$3</c:f>
              <c:strCache>
                <c:ptCount val="1"/>
                <c:pt idx="0">
                  <c:v>to 3rd level</c:v>
                </c:pt>
              </c:strCache>
            </c:strRef>
          </c:tx>
          <c:invertIfNegative val="0"/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Sheet1!$F$4:$F$7</c:f>
              <c:numCache>
                <c:formatCode>General</c:formatCode>
                <c:ptCount val="4"/>
                <c:pt idx="0">
                  <c:v>175</c:v>
                </c:pt>
                <c:pt idx="1">
                  <c:v>137</c:v>
                </c:pt>
                <c:pt idx="2">
                  <c:v>118</c:v>
                </c:pt>
                <c:pt idx="3">
                  <c:v>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510784"/>
        <c:axId val="169512320"/>
      </c:barChart>
      <c:lineChart>
        <c:grouping val="standard"/>
        <c:varyColors val="0"/>
        <c:ser>
          <c:idx val="0"/>
          <c:order val="0"/>
          <c:tx>
            <c:strRef>
              <c:f>Sheet1!$E$3</c:f>
              <c:strCache>
                <c:ptCount val="1"/>
                <c:pt idx="0">
                  <c:v>assigned</c:v>
                </c:pt>
              </c:strCache>
            </c:strRef>
          </c:tx>
          <c:marker>
            <c:symbol val="none"/>
          </c:marker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218</c:v>
                </c:pt>
                <c:pt idx="1">
                  <c:v>183</c:v>
                </c:pt>
                <c:pt idx="2">
                  <c:v>173</c:v>
                </c:pt>
                <c:pt idx="3">
                  <c:v>212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Sheet1!$I$3</c:f>
              <c:strCache>
                <c:ptCount val="1"/>
                <c:pt idx="0">
                  <c:v>median solution time</c:v>
                </c:pt>
              </c:strCache>
            </c:strRef>
          </c:tx>
          <c:marker>
            <c:symbol val="none"/>
          </c:marker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Sheet1!$I$4:$I$7</c:f>
              <c:numCache>
                <c:formatCode>General</c:formatCode>
                <c:ptCount val="4"/>
                <c:pt idx="0">
                  <c:v>4.2</c:v>
                </c:pt>
                <c:pt idx="1">
                  <c:v>11</c:v>
                </c:pt>
                <c:pt idx="2">
                  <c:v>5.0999999999999996</c:v>
                </c:pt>
                <c:pt idx="3">
                  <c:v>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510784"/>
        <c:axId val="169512320"/>
      </c:lineChart>
      <c:catAx>
        <c:axId val="169510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69512320"/>
        <c:crosses val="autoZero"/>
        <c:auto val="1"/>
        <c:lblAlgn val="ctr"/>
        <c:lblOffset val="100"/>
        <c:noMultiLvlLbl val="0"/>
      </c:catAx>
      <c:valAx>
        <c:axId val="169512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95107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EMI 3rd level support tickets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open</c:v>
          </c:tx>
          <c:marker>
            <c:symbol val="none"/>
          </c:marker>
          <c:cat>
            <c:strRef>
              <c:f>'EMI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metrics'!$S$16:$S$27</c:f>
              <c:numCache>
                <c:formatCode>0</c:formatCode>
                <c:ptCount val="12"/>
                <c:pt idx="0">
                  <c:v>103</c:v>
                </c:pt>
                <c:pt idx="1">
                  <c:v>107</c:v>
                </c:pt>
                <c:pt idx="2">
                  <c:v>122</c:v>
                </c:pt>
                <c:pt idx="3">
                  <c:v>149</c:v>
                </c:pt>
                <c:pt idx="4">
                  <c:v>151</c:v>
                </c:pt>
                <c:pt idx="5">
                  <c:v>157</c:v>
                </c:pt>
                <c:pt idx="6">
                  <c:v>181</c:v>
                </c:pt>
                <c:pt idx="7">
                  <c:v>169</c:v>
                </c:pt>
                <c:pt idx="8">
                  <c:v>144</c:v>
                </c:pt>
                <c:pt idx="9">
                  <c:v>168</c:v>
                </c:pt>
                <c:pt idx="10">
                  <c:v>166</c:v>
                </c:pt>
                <c:pt idx="11">
                  <c:v>157</c:v>
                </c:pt>
              </c:numCache>
            </c:numRef>
          </c:val>
          <c:smooth val="0"/>
        </c:ser>
        <c:ser>
          <c:idx val="1"/>
          <c:order val="1"/>
          <c:tx>
            <c:v>solved</c:v>
          </c:tx>
          <c:marker>
            <c:symbol val="none"/>
          </c:marker>
          <c:cat>
            <c:strRef>
              <c:f>'EMI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metrics'!$AN$16:$AN$27</c:f>
              <c:numCache>
                <c:formatCode>General</c:formatCode>
                <c:ptCount val="12"/>
                <c:pt idx="0">
                  <c:v>47</c:v>
                </c:pt>
                <c:pt idx="1">
                  <c:v>56</c:v>
                </c:pt>
                <c:pt idx="2">
                  <c:v>31</c:v>
                </c:pt>
                <c:pt idx="3">
                  <c:v>19</c:v>
                </c:pt>
                <c:pt idx="4">
                  <c:v>31</c:v>
                </c:pt>
                <c:pt idx="5">
                  <c:v>26</c:v>
                </c:pt>
                <c:pt idx="6">
                  <c:v>34</c:v>
                </c:pt>
                <c:pt idx="7">
                  <c:v>9</c:v>
                </c:pt>
                <c:pt idx="8">
                  <c:v>21</c:v>
                </c:pt>
                <c:pt idx="9">
                  <c:v>16</c:v>
                </c:pt>
                <c:pt idx="10">
                  <c:v>24</c:v>
                </c:pt>
                <c:pt idx="11">
                  <c:v>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607552"/>
        <c:axId val="169609088"/>
      </c:lineChart>
      <c:catAx>
        <c:axId val="169607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69609088"/>
        <c:crosses val="autoZero"/>
        <c:auto val="1"/>
        <c:lblAlgn val="ctr"/>
        <c:lblOffset val="100"/>
        <c:noMultiLvlLbl val="0"/>
      </c:catAx>
      <c:valAx>
        <c:axId val="16960908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696075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IGE 3rd level support tickets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open</c:v>
          </c:tx>
          <c:marker>
            <c:symbol val="none"/>
          </c:marker>
          <c:cat>
            <c:strRef>
              <c:f>'IGE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'IGE - GGUS metrics'!$S$16:$S$27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8</c:v>
                </c:pt>
                <c:pt idx="7">
                  <c:v>4</c:v>
                </c:pt>
                <c:pt idx="8">
                  <c:v>3</c:v>
                </c:pt>
                <c:pt idx="9">
                  <c:v>4</c:v>
                </c:pt>
                <c:pt idx="10">
                  <c:v>4</c:v>
                </c:pt>
                <c:pt idx="11">
                  <c:v>5</c:v>
                </c:pt>
              </c:numCache>
            </c:numRef>
          </c:val>
          <c:smooth val="0"/>
        </c:ser>
        <c:ser>
          <c:idx val="1"/>
          <c:order val="1"/>
          <c:tx>
            <c:v>solved</c:v>
          </c:tx>
          <c:marker>
            <c:symbol val="none"/>
          </c:marker>
          <c:cat>
            <c:strRef>
              <c:f>'IGE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'IGE - GGUS metrics'!$AO$16:$AO$27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626240"/>
        <c:axId val="169632128"/>
      </c:lineChart>
      <c:catAx>
        <c:axId val="169626240"/>
        <c:scaling>
          <c:orientation val="minMax"/>
        </c:scaling>
        <c:delete val="0"/>
        <c:axPos val="b"/>
        <c:majorTickMark val="out"/>
        <c:minorTickMark val="none"/>
        <c:tickLblPos val="nextTo"/>
        <c:crossAx val="169632128"/>
        <c:crosses val="autoZero"/>
        <c:auto val="1"/>
        <c:lblAlgn val="ctr"/>
        <c:lblOffset val="100"/>
        <c:noMultiLvlLbl val="0"/>
      </c:catAx>
      <c:valAx>
        <c:axId val="169632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96262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Solved tickets </a:t>
            </a:r>
            <a:r>
              <a:rPr lang="en-US" sz="1400" dirty="0"/>
              <a:t>by priority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'EMI - GGUS metrics'!$Y$2:$AB$2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metrics'!$Z$16:$Z$27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4">
                  <c:v>1</c:v>
                </c:pt>
                <c:pt idx="8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metrics'!$AC$2:$AF$2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metrics'!$AD$16:$AD$27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6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metrics'!$AG$2:$AJ$2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metrics'!$AH$16:$AH$27</c:f>
              <c:numCache>
                <c:formatCode>General</c:formatCode>
                <c:ptCount val="12"/>
                <c:pt idx="0">
                  <c:v>16</c:v>
                </c:pt>
                <c:pt idx="1">
                  <c:v>11</c:v>
                </c:pt>
                <c:pt idx="2">
                  <c:v>6</c:v>
                </c:pt>
                <c:pt idx="3">
                  <c:v>4</c:v>
                </c:pt>
                <c:pt idx="4">
                  <c:v>8</c:v>
                </c:pt>
                <c:pt idx="5">
                  <c:v>5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12</c:v>
                </c:pt>
                <c:pt idx="11">
                  <c:v>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metrics'!$AK$2:$AN$2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metrics'!$AL$16:$AL$27</c:f>
              <c:numCache>
                <c:formatCode>General</c:formatCode>
                <c:ptCount val="12"/>
                <c:pt idx="0">
                  <c:v>29</c:v>
                </c:pt>
                <c:pt idx="1">
                  <c:v>41</c:v>
                </c:pt>
                <c:pt idx="2">
                  <c:v>22</c:v>
                </c:pt>
                <c:pt idx="3">
                  <c:v>9</c:v>
                </c:pt>
                <c:pt idx="4">
                  <c:v>18</c:v>
                </c:pt>
                <c:pt idx="5">
                  <c:v>19</c:v>
                </c:pt>
                <c:pt idx="6">
                  <c:v>30</c:v>
                </c:pt>
                <c:pt idx="7">
                  <c:v>5</c:v>
                </c:pt>
                <c:pt idx="8">
                  <c:v>14</c:v>
                </c:pt>
                <c:pt idx="9">
                  <c:v>8</c:v>
                </c:pt>
                <c:pt idx="10">
                  <c:v>8</c:v>
                </c:pt>
                <c:pt idx="11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691776"/>
        <c:axId val="169693568"/>
      </c:lineChart>
      <c:catAx>
        <c:axId val="169691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69693568"/>
        <c:crosses val="autoZero"/>
        <c:auto val="1"/>
        <c:lblAlgn val="ctr"/>
        <c:lblOffset val="100"/>
        <c:noMultiLvlLbl val="0"/>
      </c:catAx>
      <c:valAx>
        <c:axId val="1696935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tickets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9691776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Median solution time by priority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022434931205999"/>
          <c:y val="0.14625593922754199"/>
          <c:w val="0.82110883529916401"/>
          <c:h val="0.55620752345906499"/>
        </c:manualLayout>
      </c:layout>
      <c:lineChart>
        <c:grouping val="standard"/>
        <c:varyColors val="0"/>
        <c:ser>
          <c:idx val="0"/>
          <c:order val="0"/>
          <c:tx>
            <c:strRef>
              <c:f>'EMI - GGUS metrics'!$Y$2:$AB$2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metrics'!$AA$16:$AA$27</c:f>
              <c:numCache>
                <c:formatCode>0.0</c:formatCode>
                <c:ptCount val="12"/>
                <c:pt idx="0">
                  <c:v>18.7</c:v>
                </c:pt>
                <c:pt idx="1">
                  <c:v>41.7</c:v>
                </c:pt>
                <c:pt idx="2">
                  <c:v>64.3</c:v>
                </c:pt>
                <c:pt idx="4">
                  <c:v>252.3</c:v>
                </c:pt>
                <c:pt idx="8">
                  <c:v>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metrics'!$AC$2:$AF$2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metrics'!$AE$16:$AE$27</c:f>
              <c:numCache>
                <c:formatCode>0.0</c:formatCode>
                <c:ptCount val="12"/>
                <c:pt idx="0">
                  <c:v>162.4</c:v>
                </c:pt>
                <c:pt idx="1">
                  <c:v>2.8</c:v>
                </c:pt>
                <c:pt idx="2">
                  <c:v>54.5</c:v>
                </c:pt>
                <c:pt idx="3">
                  <c:v>12.7</c:v>
                </c:pt>
                <c:pt idx="4">
                  <c:v>162</c:v>
                </c:pt>
                <c:pt idx="5">
                  <c:v>176.5</c:v>
                </c:pt>
                <c:pt idx="6">
                  <c:v>19</c:v>
                </c:pt>
                <c:pt idx="7">
                  <c:v>8.6</c:v>
                </c:pt>
                <c:pt idx="8">
                  <c:v>2.2000000000000002</c:v>
                </c:pt>
                <c:pt idx="9">
                  <c:v>29.6</c:v>
                </c:pt>
                <c:pt idx="10">
                  <c:v>12.8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metrics'!$AG$2:$AJ$2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metrics'!$AI$16:$AI$27</c:f>
              <c:numCache>
                <c:formatCode>0.0</c:formatCode>
                <c:ptCount val="12"/>
                <c:pt idx="0">
                  <c:v>231</c:v>
                </c:pt>
                <c:pt idx="1">
                  <c:v>42.6</c:v>
                </c:pt>
                <c:pt idx="2">
                  <c:v>477.9</c:v>
                </c:pt>
                <c:pt idx="3">
                  <c:v>21.3</c:v>
                </c:pt>
                <c:pt idx="4">
                  <c:v>95.6</c:v>
                </c:pt>
                <c:pt idx="5">
                  <c:v>18.100000000000001</c:v>
                </c:pt>
                <c:pt idx="6">
                  <c:v>19.8</c:v>
                </c:pt>
                <c:pt idx="7">
                  <c:v>1.2</c:v>
                </c:pt>
                <c:pt idx="8">
                  <c:v>16.7</c:v>
                </c:pt>
                <c:pt idx="9">
                  <c:v>33</c:v>
                </c:pt>
                <c:pt idx="10">
                  <c:v>7.9</c:v>
                </c:pt>
                <c:pt idx="11">
                  <c:v>22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metrics'!$AK$2:$AN$2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metrics'!$AM$16:$AM$27</c:f>
              <c:numCache>
                <c:formatCode>0.0</c:formatCode>
                <c:ptCount val="12"/>
                <c:pt idx="0">
                  <c:v>98.6</c:v>
                </c:pt>
                <c:pt idx="1">
                  <c:v>144.4</c:v>
                </c:pt>
                <c:pt idx="2">
                  <c:v>75.900000000000006</c:v>
                </c:pt>
                <c:pt idx="3">
                  <c:v>160.5</c:v>
                </c:pt>
                <c:pt idx="4">
                  <c:v>126.8</c:v>
                </c:pt>
                <c:pt idx="5">
                  <c:v>76.400000000000006</c:v>
                </c:pt>
                <c:pt idx="6">
                  <c:v>0.2</c:v>
                </c:pt>
                <c:pt idx="7">
                  <c:v>1.1000000000000001</c:v>
                </c:pt>
                <c:pt idx="8">
                  <c:v>7.8</c:v>
                </c:pt>
                <c:pt idx="9">
                  <c:v>23.2</c:v>
                </c:pt>
                <c:pt idx="10">
                  <c:v>42.8</c:v>
                </c:pt>
                <c:pt idx="11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724544"/>
        <c:axId val="169730432"/>
      </c:lineChart>
      <c:catAx>
        <c:axId val="169724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69730432"/>
        <c:crosses val="autoZero"/>
        <c:auto val="1"/>
        <c:lblAlgn val="ctr"/>
        <c:lblOffset val="100"/>
        <c:noMultiLvlLbl val="0"/>
      </c:catAx>
      <c:valAx>
        <c:axId val="169730432"/>
        <c:scaling>
          <c:orientation val="minMax"/>
          <c:max val="5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Median solution time [days]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169724544"/>
        <c:crosses val="autoZero"/>
        <c:crossBetween val="between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aseline="0" dirty="0" smtClean="0"/>
              <a:t>Open </a:t>
            </a:r>
            <a:r>
              <a:rPr lang="en-US" sz="1400" baseline="0" dirty="0"/>
              <a:t>tickets by priority</a:t>
            </a:r>
            <a:endParaRPr lang="en-US" sz="14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'EMI - GGUS metrics'!$C$2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metrics'!$D$16:$D$27</c:f>
              <c:numCache>
                <c:formatCode>General</c:formatCode>
                <c:ptCount val="12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11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metrics'!$G$2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metrics'!$H$16:$H$27</c:f>
              <c:numCache>
                <c:formatCode>General</c:formatCode>
                <c:ptCount val="12"/>
                <c:pt idx="0">
                  <c:v>3</c:v>
                </c:pt>
                <c:pt idx="1">
                  <c:v>4</c:v>
                </c:pt>
                <c:pt idx="2">
                  <c:v>9</c:v>
                </c:pt>
                <c:pt idx="3">
                  <c:v>7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metrics'!$K$2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metrics'!$L$16:$L$27</c:f>
              <c:numCache>
                <c:formatCode>General</c:formatCode>
                <c:ptCount val="12"/>
                <c:pt idx="0">
                  <c:v>19</c:v>
                </c:pt>
                <c:pt idx="1">
                  <c:v>14</c:v>
                </c:pt>
                <c:pt idx="2">
                  <c:v>17</c:v>
                </c:pt>
                <c:pt idx="3">
                  <c:v>24</c:v>
                </c:pt>
                <c:pt idx="4">
                  <c:v>19</c:v>
                </c:pt>
                <c:pt idx="5">
                  <c:v>22</c:v>
                </c:pt>
                <c:pt idx="6">
                  <c:v>29</c:v>
                </c:pt>
                <c:pt idx="7">
                  <c:v>27</c:v>
                </c:pt>
                <c:pt idx="8">
                  <c:v>26</c:v>
                </c:pt>
                <c:pt idx="9">
                  <c:v>34</c:v>
                </c:pt>
                <c:pt idx="10">
                  <c:v>34</c:v>
                </c:pt>
                <c:pt idx="11">
                  <c:v>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metrics'!$O$2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metrics'!$P$16:$P$27</c:f>
              <c:numCache>
                <c:formatCode>General</c:formatCode>
                <c:ptCount val="12"/>
                <c:pt idx="0">
                  <c:v>78</c:v>
                </c:pt>
                <c:pt idx="1">
                  <c:v>82</c:v>
                </c:pt>
                <c:pt idx="2">
                  <c:v>88</c:v>
                </c:pt>
                <c:pt idx="3">
                  <c:v>108</c:v>
                </c:pt>
                <c:pt idx="4">
                  <c:v>120</c:v>
                </c:pt>
                <c:pt idx="5">
                  <c:v>123</c:v>
                </c:pt>
                <c:pt idx="6">
                  <c:v>138</c:v>
                </c:pt>
                <c:pt idx="7">
                  <c:v>132</c:v>
                </c:pt>
                <c:pt idx="8">
                  <c:v>109</c:v>
                </c:pt>
                <c:pt idx="9">
                  <c:v>127</c:v>
                </c:pt>
                <c:pt idx="10">
                  <c:v>126</c:v>
                </c:pt>
                <c:pt idx="11">
                  <c:v>116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761792"/>
        <c:axId val="169775872"/>
      </c:lineChart>
      <c:catAx>
        <c:axId val="169761792"/>
        <c:scaling>
          <c:orientation val="minMax"/>
        </c:scaling>
        <c:delete val="0"/>
        <c:axPos val="b"/>
        <c:numFmt formatCode="m/d/yy;@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69775872"/>
        <c:crosses val="autoZero"/>
        <c:auto val="1"/>
        <c:lblAlgn val="ctr"/>
        <c:lblOffset val="100"/>
        <c:noMultiLvlLbl val="0"/>
      </c:catAx>
      <c:valAx>
        <c:axId val="169775872"/>
        <c:scaling>
          <c:orientation val="minMax"/>
        </c:scaling>
        <c:delete val="0"/>
        <c:axPos val="l"/>
        <c:majorGridlines/>
        <c:title>
          <c:tx>
            <c:rich>
              <a:bodyPr rot="-5400000" vert="horz" anchor="t" anchorCtr="0"/>
              <a:lstStyle/>
              <a:p>
                <a:pPr>
                  <a:defRPr/>
                </a:pPr>
                <a:r>
                  <a:rPr lang="en-US"/>
                  <a:t>nr.</a:t>
                </a:r>
                <a:r>
                  <a:rPr lang="en-US" baseline="0"/>
                  <a:t> tickets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9761792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27FC8-2628-D540-B9FA-13E2A7BA13DC}" type="datetimeFigureOut">
              <a:rPr lang="en-US" smtClean="0"/>
              <a:t>6/25/2012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2236F-E4A6-3743-9AB1-7613AB8CB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5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6/25/2012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61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10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6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45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38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71450" indent="-171450">
              <a:buFontTx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546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41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Arial"/>
              <a:buNone/>
            </a:pPr>
            <a:endParaRPr lang="en-GB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80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marL="628650" lvl="1" indent="-171450">
              <a:buFont typeface="Arial"/>
              <a:buChar char="•"/>
            </a:pPr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125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 smtClean="0">
              <a:latin typeface="+mn-lt"/>
              <a:cs typeface="Palatino Linotyp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258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FontTx/>
              <a:buNone/>
            </a:pPr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52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652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/>
            <a:endParaRPr lang="en-GB" dirty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29E8BF-8668-B748-A6FE-69502D8CF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62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853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908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82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604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96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82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93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70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70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513A4E-C8F2-ED4C-9D90-9992A8F2EC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27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2130425"/>
            <a:ext cx="7668344" cy="1470025"/>
          </a:xfrm>
        </p:spPr>
        <p:txBody>
          <a:bodyPr/>
          <a:lstStyle/>
          <a:p>
            <a:r>
              <a:rPr lang="en-GB" dirty="0" smtClean="0"/>
              <a:t>SA2 – Software Provisioning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886200"/>
            <a:ext cx="7344816" cy="1343000"/>
          </a:xfrm>
        </p:spPr>
        <p:txBody>
          <a:bodyPr/>
          <a:lstStyle/>
          <a:p>
            <a:r>
              <a:rPr lang="en-GB" dirty="0" smtClean="0"/>
              <a:t>Michel Drescher</a:t>
            </a:r>
          </a:p>
          <a:p>
            <a:r>
              <a:rPr lang="en-GB" dirty="0" smtClean="0"/>
              <a:t>Technical </a:t>
            </a:r>
            <a:r>
              <a:rPr lang="en-GB" dirty="0" smtClean="0"/>
              <a:t>Manager, EGI.eu</a:t>
            </a:r>
          </a:p>
          <a:p>
            <a:r>
              <a:rPr lang="en-GB" b="1" dirty="0" smtClean="0"/>
              <a:t>Presented by Peter </a:t>
            </a:r>
            <a:r>
              <a:rPr lang="en-GB" b="1" dirty="0" err="1" smtClean="0"/>
              <a:t>Solagna</a:t>
            </a:r>
            <a:r>
              <a:rPr lang="en-GB" b="1" dirty="0" smtClean="0"/>
              <a:t>, EGI.eu</a:t>
            </a:r>
            <a:endParaRPr lang="en-GB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SA2 - June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23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Software Verification in numbers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2088232"/>
          </a:xfrm>
        </p:spPr>
        <p:txBody>
          <a:bodyPr>
            <a:normAutofit/>
          </a:bodyPr>
          <a:lstStyle/>
          <a:p>
            <a:r>
              <a:rPr lang="en-GB" dirty="0" smtClean="0"/>
              <a:t>7 UMD releases were published</a:t>
            </a:r>
          </a:p>
          <a:p>
            <a:pPr lvl="1"/>
            <a:r>
              <a:rPr lang="en-GB" dirty="0" smtClean="0"/>
              <a:t>104 updates for 57 products (EMI, IGE)</a:t>
            </a:r>
          </a:p>
          <a:p>
            <a:pPr lvl="2"/>
            <a:r>
              <a:rPr lang="en-GB" dirty="0" smtClean="0"/>
              <a:t>134 verified, 20 rejected, 10 superseded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727812"/>
              </p:ext>
            </p:extLst>
          </p:nvPr>
        </p:nvGraphicFramePr>
        <p:xfrm>
          <a:off x="1187624" y="3140968"/>
          <a:ext cx="698477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46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Repository &amp; Infrastructure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36503"/>
          </a:xfrm>
        </p:spPr>
        <p:txBody>
          <a:bodyPr>
            <a:normAutofit/>
          </a:bodyPr>
          <a:lstStyle/>
          <a:p>
            <a:r>
              <a:rPr lang="en-GB" dirty="0" smtClean="0"/>
              <a:t>Software Repository</a:t>
            </a:r>
          </a:p>
          <a:p>
            <a:pPr lvl="1"/>
            <a:r>
              <a:rPr lang="en-GB" dirty="0" smtClean="0"/>
              <a:t>Frontend for human consumption</a:t>
            </a:r>
          </a:p>
          <a:p>
            <a:pPr lvl="1"/>
            <a:r>
              <a:rPr lang="en-GB" dirty="0" smtClean="0"/>
              <a:t>Backend for production infrastructure access</a:t>
            </a:r>
            <a:endParaRPr lang="en-GB" dirty="0"/>
          </a:p>
          <a:p>
            <a:r>
              <a:rPr lang="en-GB" dirty="0" smtClean="0"/>
              <a:t>Software </a:t>
            </a:r>
            <a:r>
              <a:rPr lang="en-GB" dirty="0"/>
              <a:t>P</a:t>
            </a:r>
            <a:r>
              <a:rPr lang="en-GB" dirty="0" smtClean="0"/>
              <a:t>rovisioning </a:t>
            </a:r>
            <a:r>
              <a:rPr lang="en-GB" dirty="0"/>
              <a:t>I</a:t>
            </a:r>
            <a:r>
              <a:rPr lang="en-GB" dirty="0" smtClean="0"/>
              <a:t>nfrastructure</a:t>
            </a:r>
          </a:p>
          <a:p>
            <a:pPr lvl="1"/>
            <a:r>
              <a:rPr lang="en-GB" dirty="0" smtClean="0"/>
              <a:t>Re-use project IT support where applicable</a:t>
            </a:r>
          </a:p>
          <a:p>
            <a:pPr lvl="1"/>
            <a:r>
              <a:rPr lang="en-GB" dirty="0" smtClean="0"/>
              <a:t>Develop integration tools where necessary</a:t>
            </a:r>
          </a:p>
          <a:p>
            <a:r>
              <a:rPr lang="en-GB" dirty="0"/>
              <a:t>All services serving IPv4 and IPv6 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1417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Improvements in PY2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432047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Public stable provisioning repositories</a:t>
            </a:r>
          </a:p>
          <a:p>
            <a:pPr lvl="1"/>
            <a:r>
              <a:rPr lang="en-GB" dirty="0" smtClean="0"/>
              <a:t>Maintain transient repositories for management</a:t>
            </a:r>
          </a:p>
          <a:p>
            <a:pPr lvl="1"/>
            <a:r>
              <a:rPr lang="en-GB" dirty="0" smtClean="0"/>
              <a:t>Initial support for multiple OS platforms</a:t>
            </a:r>
          </a:p>
          <a:p>
            <a:r>
              <a:rPr lang="en-GB" dirty="0" smtClean="0"/>
              <a:t>Automation tools at different levels to streamline the process</a:t>
            </a:r>
          </a:p>
          <a:p>
            <a:r>
              <a:rPr lang="en-GB" dirty="0" err="1" smtClean="0"/>
              <a:t>Stratuslab</a:t>
            </a:r>
            <a:r>
              <a:rPr lang="en-GB" dirty="0" smtClean="0"/>
              <a:t> Marketplace and Appliance repository</a:t>
            </a:r>
          </a:p>
          <a:p>
            <a:pPr lvl="1"/>
            <a:r>
              <a:rPr lang="en-GB" dirty="0" smtClean="0"/>
              <a:t>Available for EGI Community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8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EGI Repository Usage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2088231"/>
          </a:xfrm>
        </p:spPr>
        <p:txBody>
          <a:bodyPr>
            <a:normAutofit/>
          </a:bodyPr>
          <a:lstStyle/>
          <a:p>
            <a:r>
              <a:rPr lang="en-GB" dirty="0"/>
              <a:t>EGI </a:t>
            </a:r>
            <a:r>
              <a:rPr lang="en-GB" dirty="0" smtClean="0"/>
              <a:t>Software repository hosts:</a:t>
            </a:r>
          </a:p>
          <a:p>
            <a:pPr lvl="1"/>
            <a:r>
              <a:rPr lang="en-GB" dirty="0" smtClean="0"/>
              <a:t>UMD releases, EGI releases, </a:t>
            </a:r>
            <a:r>
              <a:rPr lang="en-GB" dirty="0" err="1" smtClean="0"/>
              <a:t>gLite</a:t>
            </a:r>
            <a:r>
              <a:rPr lang="en-GB" dirty="0" smtClean="0"/>
              <a:t> 3.2 mirror</a:t>
            </a:r>
          </a:p>
          <a:p>
            <a:r>
              <a:rPr lang="en-GB" dirty="0" smtClean="0"/>
              <a:t>Mirroring facility available based on </a:t>
            </a:r>
            <a:r>
              <a:rPr lang="en-GB" dirty="0" err="1" smtClean="0"/>
              <a:t>rsync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366064"/>
              </p:ext>
            </p:extLst>
          </p:nvPr>
        </p:nvGraphicFramePr>
        <p:xfrm>
          <a:off x="1619672" y="3429000"/>
          <a:ext cx="6120680" cy="281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2987824" y="4005064"/>
            <a:ext cx="432048" cy="1584176"/>
            <a:chOff x="1619672" y="4149080"/>
            <a:chExt cx="432048" cy="1584176"/>
          </a:xfrm>
        </p:grpSpPr>
        <p:cxnSp>
          <p:nvCxnSpPr>
            <p:cNvPr id="17" name="Straight Connector 16"/>
            <p:cNvCxnSpPr>
              <a:stCxn id="18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1.0.0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419872" y="4293096"/>
            <a:ext cx="432048" cy="1296144"/>
            <a:chOff x="1619672" y="4365104"/>
            <a:chExt cx="432048" cy="1296144"/>
          </a:xfrm>
        </p:grpSpPr>
        <p:cxnSp>
          <p:nvCxnSpPr>
            <p:cNvPr id="41" name="Straight Connector 40"/>
            <p:cNvCxnSpPr>
              <a:stCxn id="42" idx="2"/>
            </p:cNvCxnSpPr>
            <p:nvPr/>
          </p:nvCxnSpPr>
          <p:spPr>
            <a:xfrm>
              <a:off x="1835696" y="4581128"/>
              <a:ext cx="0" cy="108012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1619672" y="4365104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1.1.0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95936" y="4005064"/>
            <a:ext cx="432048" cy="1584176"/>
            <a:chOff x="1619672" y="4149080"/>
            <a:chExt cx="432048" cy="1584176"/>
          </a:xfrm>
        </p:grpSpPr>
        <p:cxnSp>
          <p:nvCxnSpPr>
            <p:cNvPr id="50" name="Straight Connector 49"/>
            <p:cNvCxnSpPr>
              <a:stCxn id="51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1.2.0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64088" y="4005064"/>
            <a:ext cx="432048" cy="1584176"/>
            <a:chOff x="1619672" y="4149080"/>
            <a:chExt cx="432048" cy="1584176"/>
          </a:xfrm>
        </p:grpSpPr>
        <p:cxnSp>
          <p:nvCxnSpPr>
            <p:cNvPr id="59" name="Straight Connector 58"/>
            <p:cNvCxnSpPr>
              <a:stCxn id="60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1.4.0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012160" y="4005064"/>
            <a:ext cx="432048" cy="1584176"/>
            <a:chOff x="1619672" y="4149080"/>
            <a:chExt cx="432048" cy="1584176"/>
          </a:xfrm>
        </p:grpSpPr>
        <p:cxnSp>
          <p:nvCxnSpPr>
            <p:cNvPr id="62" name="Straight Connector 61"/>
            <p:cNvCxnSpPr>
              <a:stCxn id="63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1.5.0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644008" y="4005064"/>
            <a:ext cx="432048" cy="1584176"/>
            <a:chOff x="1619672" y="4149080"/>
            <a:chExt cx="432048" cy="1584176"/>
          </a:xfrm>
        </p:grpSpPr>
        <p:cxnSp>
          <p:nvCxnSpPr>
            <p:cNvPr id="65" name="Straight Connector 64"/>
            <p:cNvCxnSpPr>
              <a:stCxn id="66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1.3.0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948264" y="4005064"/>
            <a:ext cx="432048" cy="1584176"/>
            <a:chOff x="2403376" y="3996680"/>
            <a:chExt cx="432048" cy="1584176"/>
          </a:xfrm>
        </p:grpSpPr>
        <p:cxnSp>
          <p:nvCxnSpPr>
            <p:cNvPr id="68" name="Straight Connector 67"/>
            <p:cNvCxnSpPr>
              <a:stCxn id="69" idx="2"/>
            </p:cNvCxnSpPr>
            <p:nvPr/>
          </p:nvCxnSpPr>
          <p:spPr>
            <a:xfrm>
              <a:off x="2619400" y="42127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403376" y="39966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1.6.0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503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Deployed Middleware SU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4464495"/>
          </a:xfrm>
        </p:spPr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level SU for </a:t>
            </a:r>
            <a:r>
              <a:rPr lang="en-US" dirty="0"/>
              <a:t>D</a:t>
            </a:r>
            <a:r>
              <a:rPr lang="en-US" dirty="0" smtClean="0"/>
              <a:t>eployed </a:t>
            </a:r>
            <a:r>
              <a:rPr lang="en-US" dirty="0"/>
              <a:t>M</a:t>
            </a:r>
            <a:r>
              <a:rPr lang="en-US" dirty="0" smtClean="0"/>
              <a:t>iddleware</a:t>
            </a:r>
          </a:p>
          <a:p>
            <a:pPr lvl="1"/>
            <a:r>
              <a:rPr lang="en-US" dirty="0" smtClean="0"/>
              <a:t>Resolving middleware service requests</a:t>
            </a:r>
          </a:p>
          <a:p>
            <a:r>
              <a:rPr lang="en-US" dirty="0" smtClean="0"/>
              <a:t>Produce operational documentation</a:t>
            </a:r>
          </a:p>
          <a:p>
            <a:pPr lvl="1"/>
            <a:r>
              <a:rPr lang="en-US" dirty="0" smtClean="0"/>
              <a:t>FAQs: Best Practices, Workarounds, etc.</a:t>
            </a:r>
          </a:p>
          <a:p>
            <a:pPr lvl="1"/>
            <a:r>
              <a:rPr lang="en-US" dirty="0" smtClean="0"/>
              <a:t>Specific service documentation</a:t>
            </a:r>
          </a:p>
          <a:p>
            <a:r>
              <a:rPr lang="en-US" dirty="0" smtClean="0"/>
              <a:t>Support request follow-up</a:t>
            </a:r>
          </a:p>
          <a:p>
            <a:pPr marL="742950" lvl="2" indent="-342900"/>
            <a:r>
              <a:rPr lang="en-US" sz="2800" dirty="0"/>
              <a:t>Ticket oversight for 3</a:t>
            </a:r>
            <a:r>
              <a:rPr lang="en-US" sz="2800" baseline="30000" dirty="0"/>
              <a:t>rd</a:t>
            </a:r>
            <a:r>
              <a:rPr lang="en-US" sz="2800" dirty="0"/>
              <a:t> level expert </a:t>
            </a:r>
            <a:r>
              <a:rPr lang="en-US" sz="2800" dirty="0" smtClean="0"/>
              <a:t>support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3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Deployed Middleware SU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05064"/>
            <a:ext cx="3744416" cy="1152128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GB" sz="2800" dirty="0"/>
              <a:t>786 tickets </a:t>
            </a:r>
            <a:r>
              <a:rPr lang="en-GB" sz="2800" dirty="0" smtClean="0"/>
              <a:t>handled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170 </a:t>
            </a:r>
            <a:r>
              <a:rPr lang="en-GB" sz="2800" dirty="0"/>
              <a:t>requests </a:t>
            </a:r>
            <a:r>
              <a:rPr lang="en-GB" sz="2800" dirty="0" smtClean="0"/>
              <a:t>solved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096925"/>
              </p:ext>
            </p:extLst>
          </p:nvPr>
        </p:nvGraphicFramePr>
        <p:xfrm>
          <a:off x="4075957" y="1052736"/>
          <a:ext cx="5068539" cy="291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462374"/>
              </p:ext>
            </p:extLst>
          </p:nvPr>
        </p:nvGraphicFramePr>
        <p:xfrm>
          <a:off x="0" y="1052736"/>
          <a:ext cx="4056979" cy="2352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796"/>
                <a:gridCol w="614694"/>
                <a:gridCol w="676163"/>
                <a:gridCol w="676163"/>
                <a:gridCol w="676163"/>
              </a:tblGrid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Metric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PQ5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PQ6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>
                          <a:latin typeface="Times New Roman"/>
                          <a:ea typeface="Times New Roman"/>
                          <a:cs typeface="Times New Roman"/>
                        </a:rPr>
                        <a:t>PQ7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PQ8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Assigned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218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183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173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212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Solved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To TPM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To 3</a:t>
                      </a:r>
                      <a:r>
                        <a:rPr lang="en-GB" sz="14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rd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level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175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137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139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191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Avg.</a:t>
                      </a:r>
                      <a:r>
                        <a:rPr lang="en-GB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median) solution time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24 (4.2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17(11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21(5.1)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11(1.9)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067944" y="4149080"/>
            <a:ext cx="4752528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3rd level support requests</a:t>
            </a:r>
          </a:p>
          <a:p>
            <a:pPr lvl="1"/>
            <a:r>
              <a:rPr lang="en-GB" dirty="0"/>
              <a:t>Concern software problems, lacking documentation</a:t>
            </a:r>
          </a:p>
          <a:p>
            <a:pPr lvl="1"/>
            <a:r>
              <a:rPr lang="en-GB" dirty="0" smtClean="0"/>
              <a:t>Require analysis before forwarding</a:t>
            </a:r>
          </a:p>
          <a:p>
            <a:pPr lvl="1"/>
            <a:r>
              <a:rPr lang="en-GB" dirty="0" smtClean="0"/>
              <a:t>DMSU &amp; TP assess ticket priority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67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3</a:t>
            </a:r>
            <a:r>
              <a:rPr lang="en-GB" sz="4000" baseline="30000" dirty="0" smtClean="0"/>
              <a:t>rd</a:t>
            </a:r>
            <a:r>
              <a:rPr lang="en-GB" sz="4000" dirty="0" smtClean="0"/>
              <a:t> level support follow-up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3861048"/>
            <a:ext cx="9036496" cy="2664296"/>
          </a:xfrm>
        </p:spPr>
        <p:txBody>
          <a:bodyPr numCol="2">
            <a:normAutofit fontScale="62500" lnSpcReduction="20000"/>
          </a:bodyPr>
          <a:lstStyle/>
          <a:p>
            <a:r>
              <a:rPr lang="en-GB" dirty="0" smtClean="0"/>
              <a:t>High-priority requests </a:t>
            </a:r>
          </a:p>
          <a:p>
            <a:pPr lvl="1"/>
            <a:r>
              <a:rPr lang="en-GB" dirty="0" smtClean="0"/>
              <a:t>Deadline agreed with TP</a:t>
            </a:r>
          </a:p>
          <a:p>
            <a:pPr lvl="1"/>
            <a:r>
              <a:rPr lang="en-GB" dirty="0" smtClean="0"/>
              <a:t>Monitored and reported to TCB</a:t>
            </a:r>
          </a:p>
          <a:p>
            <a:pPr lvl="2"/>
            <a:r>
              <a:rPr lang="en-GB" dirty="0" smtClean="0"/>
              <a:t>Enforced in PY3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Low-priority requests </a:t>
            </a:r>
          </a:p>
          <a:p>
            <a:pPr lvl="1"/>
            <a:r>
              <a:rPr lang="en-GB" dirty="0" smtClean="0"/>
              <a:t>All tickets &gt;6 months are assessed</a:t>
            </a:r>
          </a:p>
          <a:p>
            <a:pPr lvl="1"/>
            <a:r>
              <a:rPr lang="en-GB" dirty="0" smtClean="0"/>
              <a:t>Feasible tickets are scheduled for next release</a:t>
            </a:r>
          </a:p>
          <a:p>
            <a:pPr lvl="1"/>
            <a:r>
              <a:rPr lang="en-GB" dirty="0" smtClean="0"/>
              <a:t>All others closed as </a:t>
            </a:r>
            <a:r>
              <a:rPr lang="en-GB" u="sng" dirty="0" smtClean="0"/>
              <a:t>unsolved </a:t>
            </a:r>
            <a:r>
              <a:rPr lang="en-GB" dirty="0" smtClean="0"/>
              <a:t>by TP</a:t>
            </a:r>
          </a:p>
          <a:p>
            <a:pPr lvl="1"/>
            <a:r>
              <a:rPr lang="en-GB" dirty="0" smtClean="0"/>
              <a:t>All remaining closed as unsolved by DMSU after 2 weeks grace period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265392"/>
              </p:ext>
            </p:extLst>
          </p:nvPr>
        </p:nvGraphicFramePr>
        <p:xfrm>
          <a:off x="0" y="1052736"/>
          <a:ext cx="4200467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616663"/>
              </p:ext>
            </p:extLst>
          </p:nvPr>
        </p:nvGraphicFramePr>
        <p:xfrm>
          <a:off x="4920209" y="1052736"/>
          <a:ext cx="4211960" cy="252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15753" y="3501008"/>
            <a:ext cx="29192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334 tickets solved – 157 still open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40289" y="3501008"/>
            <a:ext cx="2569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 tickets solved – 5 still open</a:t>
            </a:r>
          </a:p>
        </p:txBody>
      </p:sp>
    </p:spTree>
    <p:extLst>
      <p:ext uri="{BB962C8B-B14F-4D97-AF65-F5344CB8AC3E}">
        <p14:creationId xmlns:p14="http://schemas.microsoft.com/office/powerpoint/2010/main" val="384226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>
        <p:bldAsOne/>
      </p:bldGraphic>
      <p:bldGraphic spid="10" grpId="0">
        <p:bldAsOne/>
      </p:bldGraphic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EMI ticket turnover in PY2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196535"/>
              </p:ext>
            </p:extLst>
          </p:nvPr>
        </p:nvGraphicFramePr>
        <p:xfrm>
          <a:off x="0" y="1052736"/>
          <a:ext cx="464400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7512142"/>
              </p:ext>
            </p:extLst>
          </p:nvPr>
        </p:nvGraphicFramePr>
        <p:xfrm>
          <a:off x="0" y="3356992"/>
          <a:ext cx="4644008" cy="2971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946638"/>
              </p:ext>
            </p:extLst>
          </p:nvPr>
        </p:nvGraphicFramePr>
        <p:xfrm>
          <a:off x="4355976" y="1052736"/>
          <a:ext cx="4788023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4742762"/>
              </p:ext>
            </p:extLst>
          </p:nvPr>
        </p:nvGraphicFramePr>
        <p:xfrm>
          <a:off x="4499992" y="3501008"/>
          <a:ext cx="4644008" cy="2842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19672" y="2924944"/>
            <a:ext cx="5844677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High priority tickets are being promptly solved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Policy of closing old low-priority tickets to reduce backlog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0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  <p:bldGraphic spid="8" grpId="0">
        <p:bldAsOne/>
      </p:bldGraphic>
      <p:bldGraphic spid="9" grpId="0">
        <p:bldAsOne/>
      </p:bldGraphic>
      <p:bldGraphic spid="10" grpId="0">
        <p:bldAsOne/>
      </p:bldGraphic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Federated Clouds Task Force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dirty="0" smtClean="0"/>
              <a:t>Objectives</a:t>
            </a:r>
          </a:p>
          <a:p>
            <a:pPr lvl="1">
              <a:defRPr/>
            </a:pPr>
            <a:r>
              <a:rPr lang="en-GB" dirty="0" smtClean="0"/>
              <a:t>Integrate </a:t>
            </a:r>
            <a:r>
              <a:rPr lang="en-GB" dirty="0"/>
              <a:t>virtualised resources into EGI</a:t>
            </a:r>
          </a:p>
          <a:p>
            <a:pPr lvl="1">
              <a:defRPr/>
            </a:pPr>
            <a:r>
              <a:rPr lang="en-GB" dirty="0" smtClean="0"/>
              <a:t>Elicit requirements </a:t>
            </a:r>
            <a:r>
              <a:rPr lang="en-GB" dirty="0"/>
              <a:t>for community facing services</a:t>
            </a:r>
          </a:p>
          <a:p>
            <a:pPr lvl="1">
              <a:defRPr/>
            </a:pPr>
            <a:r>
              <a:rPr lang="en-GB" dirty="0" smtClean="0"/>
              <a:t>Provide technical feedback to Technology Providers</a:t>
            </a:r>
          </a:p>
          <a:p>
            <a:pPr lvl="1">
              <a:defRPr/>
            </a:pPr>
            <a:r>
              <a:rPr lang="en-GB" dirty="0" smtClean="0"/>
              <a:t>Work with interested research communities</a:t>
            </a:r>
          </a:p>
          <a:p>
            <a:pPr lvl="1">
              <a:defRPr/>
            </a:pPr>
            <a:r>
              <a:rPr lang="en-GB" dirty="0" smtClean="0"/>
              <a:t>Provide recommendations for the EGI ecosystem</a:t>
            </a:r>
          </a:p>
          <a:p>
            <a:pPr>
              <a:defRPr/>
            </a:pPr>
            <a:r>
              <a:rPr lang="en-GB" dirty="0" smtClean="0"/>
              <a:t>Blueprint</a:t>
            </a:r>
          </a:p>
          <a:p>
            <a:pPr lvl="1">
              <a:defRPr/>
            </a:pPr>
            <a:r>
              <a:rPr lang="en-GB" dirty="0" smtClean="0"/>
              <a:t>How to set up integration-ready virtualised resources</a:t>
            </a:r>
          </a:p>
          <a:p>
            <a:pPr lvl="1">
              <a:defRPr/>
            </a:pPr>
            <a:r>
              <a:rPr lang="en-GB" dirty="0" smtClean="0"/>
              <a:t>How to utilise the federated Cloud infrastructure</a:t>
            </a:r>
          </a:p>
          <a:p>
            <a:r>
              <a:rPr lang="en-GB" dirty="0"/>
              <a:t>Standards orientated</a:t>
            </a:r>
          </a:p>
          <a:p>
            <a:pPr lvl="1"/>
            <a:r>
              <a:rPr lang="en-GB" dirty="0"/>
              <a:t>Facilitate choice while retaining </a:t>
            </a:r>
            <a:r>
              <a:rPr lang="en-GB" dirty="0" smtClean="0"/>
              <a:t>interoperability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7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Federated Clouds Task Force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Community driven </a:t>
            </a:r>
            <a:r>
              <a:rPr lang="en-GB" dirty="0" err="1" smtClean="0"/>
              <a:t>testbed</a:t>
            </a:r>
            <a:r>
              <a:rPr lang="en-GB" dirty="0" smtClean="0"/>
              <a:t> activity</a:t>
            </a:r>
          </a:p>
          <a:p>
            <a:pPr lvl="1"/>
            <a:r>
              <a:rPr lang="en-GB" dirty="0" smtClean="0"/>
              <a:t>61 individuals, 23 institutions, 13 countries</a:t>
            </a:r>
          </a:p>
          <a:p>
            <a:pPr lvl="1"/>
            <a:r>
              <a:rPr lang="en-GB" dirty="0" smtClean="0"/>
              <a:t>Diverse stakeholders</a:t>
            </a:r>
          </a:p>
          <a:p>
            <a:pPr lvl="2"/>
            <a:r>
              <a:rPr lang="en-GB" dirty="0" smtClean="0"/>
              <a:t>15 Resource Providers, 7 Technology Providers, 4 Research Communities</a:t>
            </a:r>
          </a:p>
          <a:p>
            <a:pPr lvl="1"/>
            <a:r>
              <a:rPr lang="en-GB" dirty="0" smtClean="0"/>
              <a:t>Many Cloud management solutions</a:t>
            </a:r>
          </a:p>
          <a:p>
            <a:pPr lvl="2"/>
            <a:r>
              <a:rPr lang="en-GB" dirty="0" smtClean="0"/>
              <a:t>7 </a:t>
            </a:r>
            <a:r>
              <a:rPr lang="en-GB" dirty="0" err="1" smtClean="0"/>
              <a:t>OpenNebula</a:t>
            </a:r>
            <a:r>
              <a:rPr lang="en-GB" dirty="0" smtClean="0"/>
              <a:t>, 5 </a:t>
            </a:r>
            <a:r>
              <a:rPr lang="en-GB" dirty="0" err="1" smtClean="0"/>
              <a:t>OpenStack</a:t>
            </a:r>
            <a:r>
              <a:rPr lang="en-GB" dirty="0" smtClean="0"/>
              <a:t>, 3 </a:t>
            </a:r>
            <a:r>
              <a:rPr lang="en-GB" dirty="0" err="1" smtClean="0"/>
              <a:t>StratusLab</a:t>
            </a:r>
            <a:r>
              <a:rPr lang="en-GB" dirty="0" smtClean="0"/>
              <a:t>, …</a:t>
            </a:r>
          </a:p>
          <a:p>
            <a:r>
              <a:rPr lang="en-GB" dirty="0" smtClean="0"/>
              <a:t>Prototype demonstration in March 2012</a:t>
            </a:r>
          </a:p>
          <a:p>
            <a:pPr lvl="1"/>
            <a:r>
              <a:rPr lang="en-GB" dirty="0" smtClean="0"/>
              <a:t>7 Resource Provider participating </a:t>
            </a:r>
          </a:p>
          <a:p>
            <a:pPr lvl="1"/>
            <a:r>
              <a:rPr lang="en-GB" dirty="0" smtClean="0"/>
              <a:t>4 services: Information System, Marketplace, Monitoring and Accounting</a:t>
            </a:r>
          </a:p>
          <a:p>
            <a:pPr lvl="1"/>
            <a:r>
              <a:rPr lang="en-GB" dirty="0" smtClean="0"/>
              <a:t>2 Management </a:t>
            </a:r>
            <a:r>
              <a:rPr lang="en-GB" dirty="0" err="1" smtClean="0"/>
              <a:t>interfces</a:t>
            </a:r>
            <a:r>
              <a:rPr lang="en-GB" dirty="0" smtClean="0"/>
              <a:t>: OCCI and CDMI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pic>
        <p:nvPicPr>
          <p:cNvPr id="6" name="Picture 5" descr="Screen shot 2012-06-20 at 3.54.2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6323002" cy="2736304"/>
          </a:xfrm>
          <a:prstGeom prst="rect">
            <a:avLst/>
          </a:prstGeom>
          <a:effectLst>
            <a:outerShdw blurRad="152400" dist="38100" dir="864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02" b="78678"/>
          <a:stretch/>
        </p:blipFill>
        <p:spPr bwMode="auto">
          <a:xfrm>
            <a:off x="884040" y="1124744"/>
            <a:ext cx="5992216" cy="2736304"/>
          </a:xfrm>
          <a:prstGeom prst="rect">
            <a:avLst/>
          </a:prstGeom>
          <a:noFill/>
          <a:ln>
            <a:noFill/>
          </a:ln>
          <a:effectLst>
            <a:outerShdw blurRad="152400" dist="38100" dir="864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8186"/>
          <a:stretch/>
        </p:blipFill>
        <p:spPr bwMode="auto">
          <a:xfrm>
            <a:off x="1648047" y="1124744"/>
            <a:ext cx="5831459" cy="2736304"/>
          </a:xfrm>
          <a:prstGeom prst="rect">
            <a:avLst/>
          </a:prstGeom>
          <a:noFill/>
          <a:ln>
            <a:noFill/>
          </a:ln>
          <a:effectLst>
            <a:outerShdw blurRad="152400" dist="38100" dir="864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" t="14486" r="1970" b="19987"/>
          <a:stretch/>
        </p:blipFill>
        <p:spPr bwMode="auto">
          <a:xfrm>
            <a:off x="2771800" y="1124744"/>
            <a:ext cx="6048672" cy="2736384"/>
          </a:xfrm>
          <a:prstGeom prst="rect">
            <a:avLst/>
          </a:prstGeom>
          <a:noFill/>
          <a:ln>
            <a:noFill/>
          </a:ln>
          <a:effectLst>
            <a:outerShdw blurRad="152400" dist="38100" dir="864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492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</a:p>
          <a:p>
            <a:endParaRPr lang="en-GB" dirty="0"/>
          </a:p>
          <a:p>
            <a:r>
              <a:rPr lang="en-GB" dirty="0" smtClean="0"/>
              <a:t>Achievements</a:t>
            </a:r>
          </a:p>
          <a:p>
            <a:endParaRPr lang="en-GB" dirty="0"/>
          </a:p>
          <a:p>
            <a:r>
              <a:rPr lang="en-GB" dirty="0" smtClean="0"/>
              <a:t>Plans for PY3</a:t>
            </a:r>
          </a:p>
          <a:p>
            <a:endParaRPr lang="en-GB" dirty="0"/>
          </a:p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52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EGI’s Cloud Strategy</a:t>
            </a:r>
          </a:p>
        </p:txBody>
      </p:sp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chemeClr val="bg1"/>
                </a:solidFill>
                <a:cs typeface="Arial" charset="0"/>
              </a:rPr>
              <a:t>SA2 - June 2012</a:t>
            </a:r>
            <a:endParaRPr lang="en-GB" sz="12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83D1312-1F9F-E344-A341-8FDCB71E18AC}" type="slidenum">
              <a:rPr lang="en-GB" sz="1200">
                <a:solidFill>
                  <a:schemeClr val="bg1"/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 sz="1200">
              <a:solidFill>
                <a:schemeClr val="bg1"/>
              </a:solidFill>
              <a:cs typeface="Arial" charset="0"/>
            </a:endParaRPr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346075" y="1557338"/>
            <a:ext cx="7250113" cy="1289050"/>
            <a:chOff x="346094" y="1438204"/>
            <a:chExt cx="7250426" cy="1288893"/>
          </a:xfrm>
        </p:grpSpPr>
        <p:pic>
          <p:nvPicPr>
            <p:cNvPr id="11374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3920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5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6543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6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66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7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7628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8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94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75" name="Rectangle 43"/>
          <p:cNvSpPr>
            <a:spLocks noChangeArrowheads="1"/>
          </p:cNvSpPr>
          <p:nvPr/>
        </p:nvSpPr>
        <p:spPr bwMode="auto">
          <a:xfrm rot="-5400000">
            <a:off x="-210344" y="3979069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/>
              <a:t>PaaS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323528" y="4869160"/>
            <a:ext cx="7416824" cy="1"/>
          </a:xfrm>
          <a:prstGeom prst="line">
            <a:avLst/>
          </a:prstGeom>
          <a:ln w="9525" cmpd="sng">
            <a:solidFill>
              <a:srgbClr val="0000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23528" y="3645024"/>
            <a:ext cx="7416824" cy="0"/>
          </a:xfrm>
          <a:prstGeom prst="line">
            <a:avLst/>
          </a:prstGeom>
          <a:ln w="9525" cmpd="sng">
            <a:solidFill>
              <a:srgbClr val="0000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78" name="Rectangle 58"/>
          <p:cNvSpPr>
            <a:spLocks noChangeArrowheads="1"/>
          </p:cNvSpPr>
          <p:nvPr/>
        </p:nvSpPr>
        <p:spPr bwMode="auto">
          <a:xfrm rot="-5400000">
            <a:off x="-118190" y="5229646"/>
            <a:ext cx="658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 dirty="0" err="1"/>
              <a:t>IaaS</a:t>
            </a:r>
            <a:endParaRPr lang="en-GB" sz="1800" dirty="0"/>
          </a:p>
        </p:txBody>
      </p:sp>
      <p:grpSp>
        <p:nvGrpSpPr>
          <p:cNvPr id="11280" name="Group 60"/>
          <p:cNvGrpSpPr>
            <a:grpSpLocks/>
          </p:cNvGrpSpPr>
          <p:nvPr/>
        </p:nvGrpSpPr>
        <p:grpSpPr bwMode="auto">
          <a:xfrm>
            <a:off x="2339975" y="4797425"/>
            <a:ext cx="1600200" cy="1143000"/>
            <a:chOff x="1835696" y="3573016"/>
            <a:chExt cx="3024336" cy="2160240"/>
          </a:xfrm>
        </p:grpSpPr>
        <p:sp>
          <p:nvSpPr>
            <p:cNvPr id="62" name="Rectangle 61"/>
            <p:cNvSpPr/>
            <p:nvPr/>
          </p:nvSpPr>
          <p:spPr>
            <a:xfrm>
              <a:off x="1835696" y="4005064"/>
              <a:ext cx="3024336" cy="1296144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NGI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907704" y="3861048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915816" y="3861048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923928" y="3861048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907704" y="5157192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915816" y="5157192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923928" y="5157192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cxnSp>
          <p:nvCxnSpPr>
            <p:cNvPr id="69" name="Straight Arrow Connector 68"/>
            <p:cNvCxnSpPr>
              <a:stCxn id="68" idx="2"/>
            </p:cNvCxnSpPr>
            <p:nvPr/>
          </p:nvCxnSpPr>
          <p:spPr>
            <a:xfrm>
              <a:off x="4355976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3347864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2339752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4355976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3347864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2339752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1" name="Group 74"/>
          <p:cNvGrpSpPr>
            <a:grpSpLocks/>
          </p:cNvGrpSpPr>
          <p:nvPr/>
        </p:nvGrpSpPr>
        <p:grpSpPr bwMode="auto">
          <a:xfrm>
            <a:off x="251520" y="4797152"/>
            <a:ext cx="7165975" cy="1295400"/>
            <a:chOff x="1475656" y="3573016"/>
            <a:chExt cx="13537504" cy="2448272"/>
          </a:xfrm>
        </p:grpSpPr>
        <p:sp>
          <p:nvSpPr>
            <p:cNvPr id="76" name="Rectangle 75"/>
            <p:cNvSpPr/>
            <p:nvPr/>
          </p:nvSpPr>
          <p:spPr>
            <a:xfrm>
              <a:off x="1835536" y="4005064"/>
              <a:ext cx="3022996" cy="1296144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NGI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907513" y="3861048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915178" y="3861048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922843" y="3861048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907513" y="5157192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915178" y="5157192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922843" y="5157192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475656" y="5733256"/>
              <a:ext cx="13537504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800" dirty="0">
                  <a:solidFill>
                    <a:srgbClr val="000000"/>
                  </a:solidFill>
                </a:rPr>
                <a:t>EGI-wide message bus</a:t>
              </a:r>
            </a:p>
          </p:txBody>
        </p:sp>
        <p:cxnSp>
          <p:nvCxnSpPr>
            <p:cNvPr id="84" name="Straight Arrow Connector 83"/>
            <p:cNvCxnSpPr>
              <a:stCxn id="82" idx="2"/>
            </p:cNvCxnSpPr>
            <p:nvPr/>
          </p:nvCxnSpPr>
          <p:spPr>
            <a:xfrm>
              <a:off x="4354700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2339369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flipV="1">
              <a:off x="4354700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V="1">
              <a:off x="3347034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V="1">
              <a:off x="2339369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2" name="Group 88"/>
          <p:cNvGrpSpPr>
            <a:grpSpLocks/>
          </p:cNvGrpSpPr>
          <p:nvPr/>
        </p:nvGrpSpPr>
        <p:grpSpPr bwMode="auto">
          <a:xfrm>
            <a:off x="4211960" y="4797152"/>
            <a:ext cx="1635696" cy="1143000"/>
            <a:chOff x="1699738" y="3573016"/>
            <a:chExt cx="3088357" cy="2160240"/>
          </a:xfrm>
        </p:grpSpPr>
        <p:sp>
          <p:nvSpPr>
            <p:cNvPr id="90" name="Rectangle 89"/>
            <p:cNvSpPr/>
            <p:nvPr/>
          </p:nvSpPr>
          <p:spPr>
            <a:xfrm>
              <a:off x="1699738" y="3981296"/>
              <a:ext cx="3024336" cy="1296144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NGI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907633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914745" y="3861048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924856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907633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914745" y="5157192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924856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cxnSp>
          <p:nvCxnSpPr>
            <p:cNvPr id="97" name="Straight Arrow Connector 96"/>
            <p:cNvCxnSpPr>
              <a:stCxn id="96" idx="2"/>
            </p:cNvCxnSpPr>
            <p:nvPr/>
          </p:nvCxnSpPr>
          <p:spPr>
            <a:xfrm>
              <a:off x="4356476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>
              <a:off x="3349363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2339252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V="1">
              <a:off x="4356476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V="1">
              <a:off x="3349363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V="1">
              <a:off x="2339252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3" name="Group 102"/>
          <p:cNvGrpSpPr>
            <a:grpSpLocks/>
          </p:cNvGrpSpPr>
          <p:nvPr/>
        </p:nvGrpSpPr>
        <p:grpSpPr bwMode="auto">
          <a:xfrm>
            <a:off x="6084168" y="4797152"/>
            <a:ext cx="1601788" cy="1143000"/>
            <a:chOff x="1835696" y="3573016"/>
            <a:chExt cx="3024336" cy="2160240"/>
          </a:xfrm>
        </p:grpSpPr>
        <p:sp>
          <p:nvSpPr>
            <p:cNvPr id="104" name="Rectangle 103"/>
            <p:cNvSpPr/>
            <p:nvPr/>
          </p:nvSpPr>
          <p:spPr>
            <a:xfrm>
              <a:off x="1835696" y="4005064"/>
              <a:ext cx="3024336" cy="129614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Commercial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907633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914745" y="3861048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924856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907633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914745" y="5157192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924856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cxnSp>
          <p:nvCxnSpPr>
            <p:cNvPr id="111" name="Straight Arrow Connector 110"/>
            <p:cNvCxnSpPr>
              <a:stCxn id="110" idx="2"/>
            </p:cNvCxnSpPr>
            <p:nvPr/>
          </p:nvCxnSpPr>
          <p:spPr>
            <a:xfrm>
              <a:off x="4356476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>
              <a:off x="3349363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>
              <a:off x="2339252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 flipV="1">
              <a:off x="4356476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V="1">
              <a:off x="3349363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V="1">
              <a:off x="2339252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Straight Arrow Connector 116"/>
          <p:cNvCxnSpPr/>
          <p:nvPr/>
        </p:nvCxnSpPr>
        <p:spPr>
          <a:xfrm>
            <a:off x="1403350" y="5797550"/>
            <a:ext cx="0" cy="15240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868363" y="1065213"/>
            <a:ext cx="6950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2000" b="1" dirty="0"/>
              <a:t>Personalised environments for individual research communities</a:t>
            </a:r>
          </a:p>
          <a:p>
            <a:pPr algn="ctr" eaLnBrk="1" hangingPunct="1"/>
            <a:r>
              <a:rPr lang="en-GB" sz="2000" b="1" dirty="0"/>
              <a:t> in the European Research Area</a:t>
            </a:r>
          </a:p>
        </p:txBody>
      </p:sp>
      <p:sp>
        <p:nvSpPr>
          <p:cNvPr id="11287" name="Rectangle 122"/>
          <p:cNvSpPr>
            <a:spLocks noChangeArrowheads="1"/>
          </p:cNvSpPr>
          <p:nvPr/>
        </p:nvSpPr>
        <p:spPr bwMode="auto">
          <a:xfrm rot="-5400000">
            <a:off x="-160338" y="3013075"/>
            <a:ext cx="61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/>
              <a:t>SaaS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1737503" y="4178981"/>
            <a:ext cx="766215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 err="1"/>
              <a:t>gLite</a:t>
            </a:r>
            <a:endParaRPr lang="en-GB" sz="1800" dirty="0"/>
          </a:p>
        </p:txBody>
      </p:sp>
      <p:sp>
        <p:nvSpPr>
          <p:cNvPr id="21" name="TextBox 20"/>
          <p:cNvSpPr txBox="1"/>
          <p:nvPr/>
        </p:nvSpPr>
        <p:spPr bwMode="auto">
          <a:xfrm>
            <a:off x="6469006" y="4250989"/>
            <a:ext cx="1127330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UNICORE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391292" y="4207042"/>
            <a:ext cx="921844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 err="1"/>
              <a:t>dCache</a:t>
            </a:r>
            <a:endParaRPr lang="en-GB" sz="1800" dirty="0"/>
          </a:p>
        </p:txBody>
      </p:sp>
      <p:sp>
        <p:nvSpPr>
          <p:cNvPr id="23" name="TextBox 22"/>
          <p:cNvSpPr txBox="1"/>
          <p:nvPr/>
        </p:nvSpPr>
        <p:spPr bwMode="auto">
          <a:xfrm>
            <a:off x="2669221" y="4173068"/>
            <a:ext cx="582261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ARC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3577878" y="4178981"/>
            <a:ext cx="840144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Globus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4716016" y="3862521"/>
            <a:ext cx="1413440" cy="6465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Community Platform</a:t>
            </a:r>
          </a:p>
        </p:txBody>
      </p:sp>
      <p:sp>
        <p:nvSpPr>
          <p:cNvPr id="51" name="TextBox 50"/>
          <p:cNvSpPr txBox="1"/>
          <p:nvPr/>
        </p:nvSpPr>
        <p:spPr bwMode="auto">
          <a:xfrm>
            <a:off x="1738958" y="2924776"/>
            <a:ext cx="1413440" cy="6465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Community Services</a:t>
            </a:r>
          </a:p>
        </p:txBody>
      </p:sp>
      <p:sp>
        <p:nvSpPr>
          <p:cNvPr id="52" name="TextBox 51"/>
          <p:cNvSpPr txBox="1"/>
          <p:nvPr/>
        </p:nvSpPr>
        <p:spPr bwMode="auto">
          <a:xfrm>
            <a:off x="4716016" y="2924776"/>
            <a:ext cx="1413440" cy="6465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Community Services</a:t>
            </a:r>
          </a:p>
        </p:txBody>
      </p:sp>
      <p:sp>
        <p:nvSpPr>
          <p:cNvPr id="54" name="TextBox 53"/>
          <p:cNvSpPr txBox="1"/>
          <p:nvPr/>
        </p:nvSpPr>
        <p:spPr bwMode="auto">
          <a:xfrm>
            <a:off x="459905" y="3677726"/>
            <a:ext cx="840144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Globus</a:t>
            </a:r>
          </a:p>
        </p:txBody>
      </p:sp>
      <p:sp>
        <p:nvSpPr>
          <p:cNvPr id="11373" name="TextBox 13"/>
          <p:cNvSpPr txBox="1">
            <a:spLocks noChangeArrowheads="1"/>
          </p:cNvSpPr>
          <p:nvPr/>
        </p:nvSpPr>
        <p:spPr bwMode="auto">
          <a:xfrm rot="16200000">
            <a:off x="41514" y="3669636"/>
            <a:ext cx="184742" cy="369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GB" sz="1800"/>
          </a:p>
        </p:txBody>
      </p:sp>
      <p:sp>
        <p:nvSpPr>
          <p:cNvPr id="121" name="TextBox 120"/>
          <p:cNvSpPr txBox="1"/>
          <p:nvPr/>
        </p:nvSpPr>
        <p:spPr bwMode="auto">
          <a:xfrm>
            <a:off x="6469006" y="3789040"/>
            <a:ext cx="1127330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 smtClean="0"/>
              <a:t>Genesis II</a:t>
            </a:r>
            <a:endParaRPr lang="en-GB" sz="18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547664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3419872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4644008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6228184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323528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7812360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6200000">
            <a:off x="6778788" y="3814500"/>
            <a:ext cx="3207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 smtClean="0"/>
              <a:t>EGI.eu</a:t>
            </a:r>
            <a:r>
              <a:rPr lang="en-GB" sz="2000" dirty="0" smtClean="0"/>
              <a:t> Coordination</a:t>
            </a:r>
          </a:p>
          <a:p>
            <a:pPr algn="ctr"/>
            <a:r>
              <a:rPr lang="en-GB" sz="2000" dirty="0" smtClean="0"/>
              <a:t>Core software and support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9848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/>
      <p:bldP spid="119" grpId="0"/>
      <p:bldP spid="11287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51" grpId="0" animBg="1"/>
      <p:bldP spid="52" grpId="0" animBg="1"/>
      <p:bldP spid="54" grpId="0" animBg="1"/>
      <p:bldP spid="11373" grpId="0"/>
      <p:bldP spid="121" grpId="0" animBg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Use of resources in SA2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541532"/>
              </p:ext>
            </p:extLst>
          </p:nvPr>
        </p:nvGraphicFramePr>
        <p:xfrm>
          <a:off x="395536" y="1196752"/>
          <a:ext cx="8075611" cy="2859049"/>
        </p:xfrm>
        <a:graphic>
          <a:graphicData uri="http://schemas.openxmlformats.org/drawingml/2006/table">
            <a:tbl>
              <a:tblPr/>
              <a:tblGrid>
                <a:gridCol w="796532"/>
                <a:gridCol w="796532"/>
                <a:gridCol w="698498"/>
                <a:gridCol w="673989"/>
                <a:gridCol w="796532"/>
                <a:gridCol w="686243"/>
                <a:gridCol w="673989"/>
                <a:gridCol w="796532"/>
                <a:gridCol w="686243"/>
                <a:gridCol w="673989"/>
                <a:gridCol w="796532"/>
              </a:tblGrid>
              <a:tr h="1838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254" marR="12254" marT="122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254" marR="12254" marT="12254" marB="0" anchor="ctr">
                    <a:lnL>
                      <a:noFill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Project Period 2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Project Period 1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Project Period 1 + 2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4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Task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Partner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Worked PM Funded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Committed PM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Achieved PM %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Worked PM Funded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Committed PM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Achieved PM %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Worked PM Funded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Committed PM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Achieved PM %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1-EGI.EU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12A-CSIC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29-LIP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8.9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12A-CSIC</a:t>
                      </a:r>
                      <a:endParaRPr lang="en-US" sz="1000" b="1" i="0" u="none" strike="noStrike" dirty="0">
                        <a:solidFill>
                          <a:srgbClr val="FFFF00"/>
                        </a:solidFill>
                        <a:effectLst/>
                        <a:latin typeface="Arial"/>
                      </a:endParaRP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139%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129%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29-LIP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9-CESNET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16A-GRNET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23.9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65%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9-CESNET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10B-KIT-G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21A-INFN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38-VR-SNIC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Total: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1560" y="4437112"/>
            <a:ext cx="8075612" cy="1789659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12A-CSIC over reporting in PY2 </a:t>
            </a:r>
          </a:p>
          <a:p>
            <a:pPr lvl="1"/>
            <a:r>
              <a:rPr lang="en-GB" dirty="0" smtClean="0"/>
              <a:t>Under control, trend is going down (101% in PQ8) </a:t>
            </a:r>
          </a:p>
          <a:p>
            <a:r>
              <a:rPr lang="en-GB" dirty="0" smtClean="0"/>
              <a:t>16A-GRNET under reporting in PY2</a:t>
            </a:r>
          </a:p>
          <a:p>
            <a:pPr lvl="1"/>
            <a:r>
              <a:rPr lang="en-GB" dirty="0" smtClean="0"/>
              <a:t>Reduced salaries are translated into reduced effort in PPT</a:t>
            </a:r>
          </a:p>
          <a:p>
            <a:pPr lvl="1"/>
            <a:r>
              <a:rPr lang="en-GB" dirty="0" smtClean="0"/>
              <a:t>Hiring stop in Greece</a:t>
            </a:r>
          </a:p>
          <a:p>
            <a:r>
              <a:rPr lang="en-GB" dirty="0" smtClean="0"/>
              <a:t>9-CESNET under reporting in PY2</a:t>
            </a:r>
          </a:p>
          <a:p>
            <a:pPr lvl="1"/>
            <a:r>
              <a:rPr lang="en-GB" dirty="0" smtClean="0"/>
              <a:t>Proposing merging DMSU into TSA1.7 with expanded software support</a:t>
            </a:r>
          </a:p>
        </p:txBody>
      </p:sp>
    </p:spTree>
    <p:extLst>
      <p:ext uri="{BB962C8B-B14F-4D97-AF65-F5344CB8AC3E}">
        <p14:creationId xmlns:p14="http://schemas.microsoft.com/office/powerpoint/2010/main" val="421960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Plans for next year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824536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Quality Criteria consolidation</a:t>
            </a:r>
          </a:p>
          <a:p>
            <a:pPr lvl="1"/>
            <a:r>
              <a:rPr lang="en-GB" dirty="0" smtClean="0"/>
              <a:t>Publication roadmap</a:t>
            </a:r>
          </a:p>
          <a:p>
            <a:r>
              <a:rPr lang="en-GB" dirty="0" smtClean="0"/>
              <a:t>Provisioning consolidation</a:t>
            </a:r>
          </a:p>
          <a:p>
            <a:pPr lvl="1"/>
            <a:r>
              <a:rPr lang="en-GB" dirty="0" smtClean="0"/>
              <a:t>Review effort spending per product</a:t>
            </a:r>
          </a:p>
          <a:p>
            <a:pPr lvl="1"/>
            <a:r>
              <a:rPr lang="en-GB" dirty="0" smtClean="0"/>
              <a:t>Provision Grid middleware as Cloud appliances</a:t>
            </a:r>
          </a:p>
          <a:p>
            <a:r>
              <a:rPr lang="en-GB" dirty="0" smtClean="0"/>
              <a:t>Expanded provisioning support</a:t>
            </a:r>
          </a:p>
          <a:p>
            <a:pPr lvl="1"/>
            <a:r>
              <a:rPr lang="en-GB" dirty="0" smtClean="0"/>
              <a:t>Multiple UMD repositories (UMD-1, UMD-2)</a:t>
            </a:r>
          </a:p>
          <a:p>
            <a:pPr lvl="1"/>
            <a:r>
              <a:rPr lang="en-GB" dirty="0"/>
              <a:t>Expand support for multiple OS (SL5, SL6, </a:t>
            </a:r>
            <a:r>
              <a:rPr lang="en-GB" dirty="0" err="1"/>
              <a:t>Debian</a:t>
            </a:r>
            <a:r>
              <a:rPr lang="en-GB" dirty="0"/>
              <a:t> 6</a:t>
            </a:r>
            <a:r>
              <a:rPr lang="en-GB" dirty="0" smtClean="0"/>
              <a:t>)</a:t>
            </a:r>
          </a:p>
          <a:p>
            <a:r>
              <a:rPr lang="en-GB" dirty="0" smtClean="0"/>
              <a:t>Provisioning infrastructure consolidation</a:t>
            </a:r>
          </a:p>
          <a:p>
            <a:pPr lvl="1"/>
            <a:r>
              <a:rPr lang="en-GB" dirty="0" smtClean="0"/>
              <a:t>Define an </a:t>
            </a:r>
            <a:r>
              <a:rPr lang="en-GB" dirty="0" err="1" smtClean="0"/>
              <a:t>IaaS</a:t>
            </a:r>
            <a:r>
              <a:rPr lang="en-GB" dirty="0" smtClean="0"/>
              <a:t> to be provided to research communities</a:t>
            </a:r>
          </a:p>
          <a:p>
            <a:r>
              <a:rPr lang="en-GB" dirty="0" smtClean="0"/>
              <a:t>Federated Cloud activities consolidation</a:t>
            </a:r>
          </a:p>
          <a:p>
            <a:pPr lvl="1"/>
            <a:r>
              <a:rPr lang="en-GB" dirty="0" smtClean="0"/>
              <a:t>Propose a </a:t>
            </a:r>
            <a:r>
              <a:rPr lang="en-GB" dirty="0"/>
              <a:t>new task SA2.6 </a:t>
            </a:r>
            <a:r>
              <a:rPr lang="en-GB" dirty="0" smtClean="0"/>
              <a:t>for integrating </a:t>
            </a:r>
            <a:r>
              <a:rPr lang="en-GB" dirty="0"/>
              <a:t>institutional private clouds into EGI</a:t>
            </a:r>
            <a:endParaRPr lang="en-GB" dirty="0" smtClean="0"/>
          </a:p>
          <a:p>
            <a:pPr lvl="1"/>
            <a:r>
              <a:rPr lang="en-GB" dirty="0" smtClean="0"/>
              <a:t>Begin the migration to production instances of existing services</a:t>
            </a:r>
            <a:br>
              <a:rPr lang="en-GB" dirty="0" smtClean="0"/>
            </a:br>
            <a:r>
              <a:rPr lang="en-GB" dirty="0" smtClean="0"/>
              <a:t>(e.g. Monitoring, Accounting, Information Services)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9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712968" cy="4525963"/>
          </a:xfrm>
        </p:spPr>
        <p:txBody>
          <a:bodyPr>
            <a:normAutofit/>
          </a:bodyPr>
          <a:lstStyle/>
          <a:p>
            <a:r>
              <a:rPr lang="en-GB" dirty="0"/>
              <a:t>All </a:t>
            </a:r>
            <a:r>
              <a:rPr lang="en-GB" dirty="0" smtClean="0"/>
              <a:t>objectives for SA2 have been achieved</a:t>
            </a:r>
            <a:endParaRPr lang="en-GB" dirty="0"/>
          </a:p>
          <a:p>
            <a:r>
              <a:rPr lang="en-GB" dirty="0" smtClean="0"/>
              <a:t>All implemented processes work as designed</a:t>
            </a:r>
          </a:p>
          <a:p>
            <a:pPr lvl="1"/>
            <a:r>
              <a:rPr lang="en-GB" dirty="0" smtClean="0"/>
              <a:t>Mature enough to facilitate routine work</a:t>
            </a:r>
          </a:p>
          <a:p>
            <a:pPr lvl="1"/>
            <a:r>
              <a:rPr lang="en-GB" dirty="0" smtClean="0"/>
              <a:t>Flexible enough to allow for change</a:t>
            </a:r>
          </a:p>
          <a:p>
            <a:r>
              <a:rPr lang="en-GB" dirty="0" smtClean="0"/>
              <a:t>Alignment with EGI’s 2020 Strategy</a:t>
            </a:r>
          </a:p>
          <a:p>
            <a:pPr lvl="1"/>
            <a:r>
              <a:rPr lang="en-GB" dirty="0" smtClean="0"/>
              <a:t>Provisioning technology for the EGI now</a:t>
            </a:r>
          </a:p>
          <a:p>
            <a:pPr lvl="1"/>
            <a:r>
              <a:rPr lang="en-GB" dirty="0" smtClean="0"/>
              <a:t>Cloud Infrastructure Platform for EGI future</a:t>
            </a:r>
          </a:p>
          <a:p>
            <a:pPr marL="914400" lvl="2" indent="0">
              <a:buNone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3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SA2 Overview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388675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Countries</a:t>
            </a:r>
          </a:p>
          <a:p>
            <a:r>
              <a:rPr lang="en-GB" b="1" dirty="0"/>
              <a:t>8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Beneficiaries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503 PMs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10.5 FTEs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03214"/>
              </p:ext>
            </p:extLst>
          </p:nvPr>
        </p:nvGraphicFramePr>
        <p:xfrm>
          <a:off x="4716016" y="1196752"/>
          <a:ext cx="4248472" cy="3263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864096"/>
                <a:gridCol w="1368152"/>
                <a:gridCol w="115212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WP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Task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Beneficiary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 PMs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TSA2.1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EGI.eu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TSA2.2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CSIC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TSA2.2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LIP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TSA2.3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CSIC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TSA2.3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LIP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TSA2.4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CESNET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TSA2.4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GRNET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CESNET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KIT-G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INFN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VR-SNIC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NORDUNET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55776" y="1196752"/>
            <a:ext cx="1944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Netherlands</a:t>
            </a:r>
          </a:p>
          <a:p>
            <a:r>
              <a:rPr lang="en-GB" dirty="0" smtClean="0"/>
              <a:t>Spain</a:t>
            </a:r>
          </a:p>
          <a:p>
            <a:r>
              <a:rPr lang="en-GB" dirty="0" smtClean="0"/>
              <a:t>Portugal</a:t>
            </a:r>
          </a:p>
          <a:p>
            <a:r>
              <a:rPr lang="en-GB" dirty="0" smtClean="0"/>
              <a:t>Czech Republic</a:t>
            </a:r>
          </a:p>
          <a:p>
            <a:r>
              <a:rPr lang="en-GB" dirty="0" smtClean="0"/>
              <a:t>Greece</a:t>
            </a:r>
          </a:p>
          <a:p>
            <a:r>
              <a:rPr lang="en-GB" dirty="0" smtClean="0"/>
              <a:t>Germany</a:t>
            </a:r>
          </a:p>
          <a:p>
            <a:r>
              <a:rPr lang="en-GB" dirty="0" smtClean="0"/>
              <a:t>Italy</a:t>
            </a:r>
          </a:p>
          <a:p>
            <a:r>
              <a:rPr lang="en-GB" dirty="0" smtClean="0"/>
              <a:t>Sweden</a:t>
            </a:r>
            <a:endParaRPr lang="en-GB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642221"/>
              </p:ext>
            </p:extLst>
          </p:nvPr>
        </p:nvGraphicFramePr>
        <p:xfrm>
          <a:off x="-324544" y="3538819"/>
          <a:ext cx="4895850" cy="327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7910" y="3212976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SA2 Effort</a:t>
            </a:r>
            <a:endParaRPr lang="en-GB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090" y="1203023"/>
            <a:ext cx="2664296" cy="238777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7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Objectives</a:t>
            </a:r>
            <a:endParaRPr lang="en-GB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728767"/>
              </p:ext>
            </p:extLst>
          </p:nvPr>
        </p:nvGraphicFramePr>
        <p:xfrm>
          <a:off x="467544" y="1196752"/>
          <a:ext cx="8136904" cy="4025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  <a:gridCol w="648072"/>
                <a:gridCol w="648072"/>
                <a:gridCol w="6048672"/>
              </a:tblGrid>
              <a:tr h="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Task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Objective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TSA2.1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O1</a:t>
                      </a:r>
                    </a:p>
                  </a:txBody>
                  <a:tcPr marL="72000" marR="72000" marT="72000" marB="72000" anchor="b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 smtClean="0"/>
                        <a:t>Establish agreements with key software providers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/>
                        <a:t>O2</a:t>
                      </a:r>
                      <a:endParaRPr lang="en-GB" sz="1800" dirty="0"/>
                    </a:p>
                  </a:txBody>
                  <a:tcPr marL="72000" marR="72000" marT="72000" marB="7200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Maintain the UMD Roadmap</a:t>
                      </a: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TSA2.2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O3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Define general and component specific quality criteria to be applied to software components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TSA2.3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O4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Verify the software components against these criteria</a:t>
                      </a:r>
                      <a:endParaRPr lang="en-GB" sz="2000" dirty="0"/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TSA2.4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O5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 a repository for the software components within UMD and the related support tools</a:t>
                      </a:r>
                      <a:endParaRPr lang="en-GB" sz="20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</a:tr>
              <a:tr h="93816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TSA2.5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O6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Provided a distributed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unit within the EGI Helpdesk infrastructure with expertise on the deployed middleware in production use.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244775"/>
              </p:ext>
            </p:extLst>
          </p:nvPr>
        </p:nvGraphicFramePr>
        <p:xfrm>
          <a:off x="467544" y="5229200"/>
          <a:ext cx="8136904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8452"/>
                <a:gridCol w="4068452"/>
              </a:tblGrid>
              <a:tr h="298832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TSA2.1: Michel Drescher, </a:t>
                      </a:r>
                      <a:r>
                        <a:rPr lang="en-GB" sz="1600" dirty="0" err="1" smtClean="0"/>
                        <a:t>EGI.eu</a:t>
                      </a:r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TSA2.4: Kostas </a:t>
                      </a:r>
                      <a:r>
                        <a:rPr lang="en-GB" sz="1600" dirty="0" err="1" smtClean="0"/>
                        <a:t>Koumantaros</a:t>
                      </a:r>
                      <a:r>
                        <a:rPr lang="en-GB" sz="1600" dirty="0" smtClean="0"/>
                        <a:t>, GRNET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TSA2.2: </a:t>
                      </a:r>
                      <a:r>
                        <a:rPr lang="en-GB" sz="1600" dirty="0" err="1" smtClean="0"/>
                        <a:t>Enol</a:t>
                      </a:r>
                      <a:r>
                        <a:rPr lang="en-GB" sz="1600" dirty="0" smtClean="0"/>
                        <a:t> Fernandez,</a:t>
                      </a:r>
                      <a:r>
                        <a:rPr lang="en-GB" sz="1600" baseline="0" dirty="0" smtClean="0"/>
                        <a:t> CSIC</a:t>
                      </a:r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TSA2.5: Ales </a:t>
                      </a:r>
                      <a:r>
                        <a:rPr lang="en-GB" sz="1600" dirty="0" err="1" smtClean="0"/>
                        <a:t>Krenek</a:t>
                      </a:r>
                      <a:r>
                        <a:rPr lang="en-GB" sz="1600" dirty="0" smtClean="0"/>
                        <a:t>, CESNET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TSA2.3: Alvaro Simon, FCTSG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4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Software Provisioning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71900" y="4326290"/>
            <a:ext cx="3456384" cy="1334958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 anchor="t" anchorCtr="1">
            <a:noAutofit/>
          </a:bodyPr>
          <a:lstStyle/>
          <a:p>
            <a:r>
              <a:rPr lang="en-GB" dirty="0" smtClean="0"/>
              <a:t>Operations (SA1)</a:t>
            </a:r>
            <a:endParaRPr lang="en-GB" dirty="0"/>
          </a:p>
        </p:txBody>
      </p:sp>
      <p:sp>
        <p:nvSpPr>
          <p:cNvPr id="7" name="Delay 37"/>
          <p:cNvSpPr/>
          <p:nvPr/>
        </p:nvSpPr>
        <p:spPr>
          <a:xfrm>
            <a:off x="323528" y="5661248"/>
            <a:ext cx="8640960" cy="576064"/>
          </a:xfrm>
          <a:custGeom>
            <a:avLst/>
            <a:gdLst/>
            <a:ahLst/>
            <a:cxnLst/>
            <a:rect l="l" t="t" r="r" b="b"/>
            <a:pathLst>
              <a:path w="8424936" h="576064">
                <a:moveTo>
                  <a:pt x="288032" y="0"/>
                </a:moveTo>
                <a:lnTo>
                  <a:pt x="504056" y="0"/>
                </a:lnTo>
                <a:lnTo>
                  <a:pt x="576064" y="0"/>
                </a:lnTo>
                <a:lnTo>
                  <a:pt x="7848872" y="0"/>
                </a:lnTo>
                <a:lnTo>
                  <a:pt x="8136904" y="0"/>
                </a:lnTo>
                <a:cubicBezTo>
                  <a:pt x="8295980" y="0"/>
                  <a:pt x="8424936" y="128956"/>
                  <a:pt x="8424936" y="288032"/>
                </a:cubicBezTo>
                <a:cubicBezTo>
                  <a:pt x="8424936" y="447108"/>
                  <a:pt x="8295980" y="576064"/>
                  <a:pt x="8136904" y="576064"/>
                </a:cubicBezTo>
                <a:lnTo>
                  <a:pt x="7848872" y="576064"/>
                </a:lnTo>
                <a:lnTo>
                  <a:pt x="576064" y="576064"/>
                </a:lnTo>
                <a:lnTo>
                  <a:pt x="504056" y="576064"/>
                </a:lnTo>
                <a:lnTo>
                  <a:pt x="288032" y="576064"/>
                </a:lnTo>
                <a:cubicBezTo>
                  <a:pt x="128956" y="576064"/>
                  <a:pt x="0" y="447108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Provisioning Infrastructure</a:t>
            </a:r>
            <a:endParaRPr lang="en-GB" sz="2000" dirty="0"/>
          </a:p>
        </p:txBody>
      </p:sp>
      <p:sp>
        <p:nvSpPr>
          <p:cNvPr id="8" name="Right Arrow 7"/>
          <p:cNvSpPr/>
          <p:nvPr/>
        </p:nvSpPr>
        <p:spPr>
          <a:xfrm rot="16200000">
            <a:off x="647564" y="4185084"/>
            <a:ext cx="864096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5400000">
            <a:off x="2375756" y="4185084"/>
            <a:ext cx="864096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1835696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>
            <a:off x="5292080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>
            <a:off x="3563888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3779912" y="4797152"/>
            <a:ext cx="1512168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Staged</a:t>
            </a:r>
          </a:p>
          <a:p>
            <a:pPr algn="ctr"/>
            <a:r>
              <a:rPr lang="en-GB" sz="2000" dirty="0" smtClean="0"/>
              <a:t>Rollout</a:t>
            </a:r>
            <a:endParaRPr lang="en-GB" sz="2000" dirty="0"/>
          </a:p>
        </p:txBody>
      </p:sp>
      <p:sp>
        <p:nvSpPr>
          <p:cNvPr id="14" name="Rounded Rectangle 13"/>
          <p:cNvSpPr/>
          <p:nvPr/>
        </p:nvSpPr>
        <p:spPr>
          <a:xfrm>
            <a:off x="2051720" y="4797152"/>
            <a:ext cx="1512168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Criteria</a:t>
            </a:r>
          </a:p>
          <a:p>
            <a:pPr algn="ctr"/>
            <a:r>
              <a:rPr lang="en-GB" sz="2000" dirty="0" smtClean="0"/>
              <a:t>Verification</a:t>
            </a:r>
            <a:endParaRPr lang="en-GB" sz="2000" dirty="0"/>
          </a:p>
        </p:txBody>
      </p:sp>
      <p:sp>
        <p:nvSpPr>
          <p:cNvPr id="15" name="Rounded Rectangle 14"/>
          <p:cNvSpPr/>
          <p:nvPr/>
        </p:nvSpPr>
        <p:spPr>
          <a:xfrm>
            <a:off x="5508104" y="4797152"/>
            <a:ext cx="1512168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Production</a:t>
            </a:r>
            <a:endParaRPr lang="en-GB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323528" y="4797152"/>
            <a:ext cx="1512168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Criteria</a:t>
            </a:r>
          </a:p>
          <a:p>
            <a:pPr algn="ctr"/>
            <a:r>
              <a:rPr lang="en-GB" sz="2000" dirty="0" smtClean="0"/>
              <a:t>Definition</a:t>
            </a:r>
            <a:endParaRPr lang="en-GB" sz="2000" dirty="0"/>
          </a:p>
        </p:txBody>
      </p:sp>
      <p:sp>
        <p:nvSpPr>
          <p:cNvPr id="17" name="Rounded Rectangle 16"/>
          <p:cNvSpPr/>
          <p:nvPr/>
        </p:nvSpPr>
        <p:spPr>
          <a:xfrm>
            <a:off x="323528" y="3068960"/>
            <a:ext cx="3240360" cy="864096"/>
          </a:xfrm>
          <a:prstGeom prst="roundRect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rgbClr val="000000"/>
                </a:solidFill>
              </a:rPr>
              <a:t>External Technology Providers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236296" y="4797152"/>
            <a:ext cx="1728192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Deployed Middleware Support Unit</a:t>
            </a:r>
            <a:endParaRPr lang="en-GB" sz="2000" dirty="0"/>
          </a:p>
        </p:txBody>
      </p:sp>
      <p:sp>
        <p:nvSpPr>
          <p:cNvPr id="19" name="Right Arrow 18"/>
          <p:cNvSpPr/>
          <p:nvPr/>
        </p:nvSpPr>
        <p:spPr>
          <a:xfrm>
            <a:off x="7020272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11560" y="4005064"/>
            <a:ext cx="936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Quality Criteria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267744" y="4221088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Software</a:t>
            </a:r>
            <a:endParaRPr lang="en-GB" dirty="0"/>
          </a:p>
        </p:txBody>
      </p:sp>
      <p:grpSp>
        <p:nvGrpSpPr>
          <p:cNvPr id="37" name="Group 36"/>
          <p:cNvGrpSpPr/>
          <p:nvPr/>
        </p:nvGrpSpPr>
        <p:grpSpPr>
          <a:xfrm>
            <a:off x="323530" y="1124744"/>
            <a:ext cx="6408710" cy="1944216"/>
            <a:chOff x="323530" y="1124744"/>
            <a:chExt cx="6408710" cy="1944216"/>
          </a:xfrm>
        </p:grpSpPr>
        <p:sp>
          <p:nvSpPr>
            <p:cNvPr id="23" name="Gallone 25"/>
            <p:cNvSpPr/>
            <p:nvPr/>
          </p:nvSpPr>
          <p:spPr>
            <a:xfrm rot="5400000">
              <a:off x="1583668" y="2600908"/>
              <a:ext cx="72008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Rettangolo arrotondato 31"/>
            <p:cNvSpPr/>
            <p:nvPr/>
          </p:nvSpPr>
          <p:spPr>
            <a:xfrm rot="16200000">
              <a:off x="1367645" y="80629"/>
              <a:ext cx="1152128" cy="3240358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Technology Coordination Board</a:t>
              </a:r>
            </a:p>
          </p:txBody>
        </p:sp>
        <p:sp>
          <p:nvSpPr>
            <p:cNvPr id="24" name="Gallone 25"/>
            <p:cNvSpPr/>
            <p:nvPr/>
          </p:nvSpPr>
          <p:spPr>
            <a:xfrm rot="10800000">
              <a:off x="3707904" y="1268760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Rettangolo arrotondato 31"/>
            <p:cNvSpPr/>
            <p:nvPr/>
          </p:nvSpPr>
          <p:spPr>
            <a:xfrm rot="16200000">
              <a:off x="4932040" y="332656"/>
              <a:ext cx="576065" cy="2160241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Operations Management Board</a:t>
              </a:r>
            </a:p>
          </p:txBody>
        </p:sp>
        <p:sp>
          <p:nvSpPr>
            <p:cNvPr id="26" name="Rettangolo arrotondato 31"/>
            <p:cNvSpPr/>
            <p:nvPr/>
          </p:nvSpPr>
          <p:spPr>
            <a:xfrm rot="16200000">
              <a:off x="4932039" y="908720"/>
              <a:ext cx="576064" cy="2160241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User Community Board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11560" y="2492896"/>
              <a:ext cx="2711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Prioritised Requirements</a:t>
              </a:r>
              <a:endParaRPr lang="en-GB" dirty="0"/>
            </a:p>
          </p:txBody>
        </p:sp>
        <p:sp>
          <p:nvSpPr>
            <p:cNvPr id="28" name="Gallone 25"/>
            <p:cNvSpPr/>
            <p:nvPr/>
          </p:nvSpPr>
          <p:spPr>
            <a:xfrm rot="10800000">
              <a:off x="3707904" y="1916832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Gallone 25"/>
            <p:cNvSpPr/>
            <p:nvPr/>
          </p:nvSpPr>
          <p:spPr>
            <a:xfrm rot="10800000">
              <a:off x="6372200" y="1124744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Gallone 25"/>
            <p:cNvSpPr/>
            <p:nvPr/>
          </p:nvSpPr>
          <p:spPr>
            <a:xfrm rot="10800000">
              <a:off x="6372200" y="1412776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Gallone 25"/>
            <p:cNvSpPr/>
            <p:nvPr/>
          </p:nvSpPr>
          <p:spPr>
            <a:xfrm rot="10800000">
              <a:off x="6372200" y="1772816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Gallone 25"/>
            <p:cNvSpPr/>
            <p:nvPr/>
          </p:nvSpPr>
          <p:spPr>
            <a:xfrm rot="10800000">
              <a:off x="6372200" y="2060848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86421" y="1086892"/>
            <a:ext cx="6085779" cy="295627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b" anchorCtr="0">
            <a:noAutofit/>
          </a:bodyPr>
          <a:lstStyle/>
          <a:p>
            <a:pPr lvl="8"/>
            <a:r>
              <a:rPr lang="en-GB" sz="3200" dirty="0" smtClean="0"/>
              <a:t>Strategic</a:t>
            </a:r>
          </a:p>
          <a:p>
            <a:pPr lvl="8"/>
            <a:r>
              <a:rPr lang="en-GB" sz="3200" dirty="0" smtClean="0"/>
              <a:t>Coordination</a:t>
            </a:r>
          </a:p>
          <a:p>
            <a:pPr lvl="8"/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104397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Technology Coordination Board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268760"/>
            <a:ext cx="8075612" cy="496855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Regular F2F and phone conferences</a:t>
            </a:r>
          </a:p>
          <a:p>
            <a:pPr lvl="1"/>
            <a:r>
              <a:rPr lang="en-GB" dirty="0" smtClean="0"/>
              <a:t>6 meetings in 6-week alternating cycle</a:t>
            </a:r>
          </a:p>
          <a:p>
            <a:r>
              <a:rPr lang="en-GB" dirty="0" smtClean="0"/>
              <a:t>Top topics</a:t>
            </a:r>
          </a:p>
          <a:p>
            <a:pPr lvl="1"/>
            <a:r>
              <a:rPr lang="en-GB" dirty="0" smtClean="0"/>
              <a:t>Defined Requirements Process:</a:t>
            </a:r>
          </a:p>
          <a:p>
            <a:pPr lvl="2"/>
            <a:r>
              <a:rPr lang="en-GB" dirty="0" smtClean="0"/>
              <a:t>Deal with </a:t>
            </a:r>
            <a:r>
              <a:rPr lang="en-GB" dirty="0"/>
              <a:t>s</a:t>
            </a:r>
            <a:r>
              <a:rPr lang="en-GB" dirty="0" smtClean="0"/>
              <a:t>trategic or cross-TP issues</a:t>
            </a:r>
          </a:p>
          <a:p>
            <a:pPr lvl="2"/>
            <a:r>
              <a:rPr lang="en-GB" dirty="0"/>
              <a:t>43 requirements from EGI User Communities</a:t>
            </a:r>
          </a:p>
          <a:p>
            <a:pPr lvl="2"/>
            <a:r>
              <a:rPr lang="en-GB" dirty="0"/>
              <a:t>18 requirements from EGI </a:t>
            </a:r>
            <a:r>
              <a:rPr lang="en-GB" dirty="0" smtClean="0"/>
              <a:t>Operations</a:t>
            </a:r>
          </a:p>
          <a:p>
            <a:pPr lvl="1"/>
            <a:r>
              <a:rPr lang="en-GB" dirty="0" smtClean="0"/>
              <a:t>Task Forces:</a:t>
            </a:r>
          </a:p>
          <a:p>
            <a:pPr lvl="2"/>
            <a:r>
              <a:rPr lang="en-GB" dirty="0" smtClean="0"/>
              <a:t>Accounting TF, Federated Cloud TF</a:t>
            </a:r>
          </a:p>
          <a:p>
            <a:pPr lvl="1"/>
            <a:r>
              <a:rPr lang="en-GB" dirty="0" smtClean="0"/>
              <a:t>Technology Providers:</a:t>
            </a:r>
          </a:p>
          <a:p>
            <a:pPr lvl="2"/>
            <a:r>
              <a:rPr lang="en-GB" dirty="0" smtClean="0"/>
              <a:t>Software roadmaps</a:t>
            </a:r>
          </a:p>
          <a:p>
            <a:pPr lvl="2"/>
            <a:r>
              <a:rPr lang="en-GB" dirty="0" smtClean="0"/>
              <a:t>Performance within SLA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7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Technology Management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Agreements with Technology Providers</a:t>
            </a:r>
          </a:p>
          <a:p>
            <a:pPr lvl="1"/>
            <a:r>
              <a:rPr lang="en-GB" dirty="0" smtClean="0"/>
              <a:t>Memorandum of Understanding</a:t>
            </a:r>
          </a:p>
          <a:p>
            <a:pPr lvl="2"/>
            <a:r>
              <a:rPr lang="en-GB" dirty="0" smtClean="0"/>
              <a:t>Observer status on the TCB</a:t>
            </a:r>
          </a:p>
          <a:p>
            <a:pPr lvl="2"/>
            <a:r>
              <a:rPr lang="en-GB" dirty="0" smtClean="0"/>
              <a:t>Used to build a collaborative relationship</a:t>
            </a:r>
          </a:p>
          <a:p>
            <a:pPr lvl="1"/>
            <a:r>
              <a:rPr lang="en-GB" dirty="0" smtClean="0"/>
              <a:t>Service Level Agreements</a:t>
            </a:r>
          </a:p>
          <a:p>
            <a:pPr lvl="2"/>
            <a:r>
              <a:rPr lang="en-GB" dirty="0" smtClean="0"/>
              <a:t>Voting status on the TCB</a:t>
            </a:r>
          </a:p>
          <a:p>
            <a:pPr lvl="2"/>
            <a:r>
              <a:rPr lang="en-GB" dirty="0" smtClean="0"/>
              <a:t>Focus on delivering &amp; supporting software</a:t>
            </a:r>
          </a:p>
          <a:p>
            <a:pPr lvl="1"/>
            <a:r>
              <a:rPr lang="en-GB" dirty="0" smtClean="0"/>
              <a:t>2 New Technology Providers planned for PY3</a:t>
            </a:r>
          </a:p>
          <a:p>
            <a:pPr lvl="2"/>
            <a:r>
              <a:rPr lang="en-GB" dirty="0" smtClean="0"/>
              <a:t>Genesis II, </a:t>
            </a:r>
            <a:r>
              <a:rPr lang="en-GB" dirty="0" err="1" smtClean="0"/>
              <a:t>QosCosGrid</a:t>
            </a:r>
            <a:endParaRPr lang="en-GB" dirty="0" smtClean="0"/>
          </a:p>
          <a:p>
            <a:r>
              <a:rPr lang="en-GB" dirty="0" smtClean="0"/>
              <a:t>Annual Planning</a:t>
            </a:r>
          </a:p>
          <a:p>
            <a:pPr lvl="1"/>
            <a:r>
              <a:rPr lang="en-GB" dirty="0" smtClean="0"/>
              <a:t>EGI </a:t>
            </a:r>
            <a:r>
              <a:rPr lang="en-GB" dirty="0"/>
              <a:t>Technology </a:t>
            </a:r>
            <a:r>
              <a:rPr lang="en-GB" dirty="0" smtClean="0"/>
              <a:t>Roadmap</a:t>
            </a:r>
          </a:p>
          <a:p>
            <a:pPr lvl="2"/>
            <a:r>
              <a:rPr lang="en-GB" dirty="0" smtClean="0"/>
              <a:t>Includes the UMD Roadmap and other technical plans</a:t>
            </a:r>
          </a:p>
          <a:p>
            <a:pPr lvl="1"/>
            <a:r>
              <a:rPr lang="en-GB" dirty="0" smtClean="0"/>
              <a:t>EGI Platform Roadmap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50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Maintaining Quality Criteria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4968551"/>
          </a:xfrm>
        </p:spPr>
        <p:txBody>
          <a:bodyPr>
            <a:normAutofit/>
          </a:bodyPr>
          <a:lstStyle/>
          <a:p>
            <a:r>
              <a:rPr lang="en-GB" dirty="0" smtClean="0"/>
              <a:t>Formalising EGI’s software requirements</a:t>
            </a:r>
          </a:p>
          <a:p>
            <a:pPr lvl="1"/>
            <a:r>
              <a:rPr lang="en-GB" dirty="0" smtClean="0"/>
              <a:t>Aligned to UMD Capabilities</a:t>
            </a:r>
          </a:p>
          <a:p>
            <a:pPr lvl="2"/>
            <a:r>
              <a:rPr lang="en-GB" dirty="0" smtClean="0"/>
              <a:t>100% coverage through 204 quality criteria</a:t>
            </a:r>
          </a:p>
          <a:p>
            <a:pPr lvl="1"/>
            <a:r>
              <a:rPr lang="en-GB" dirty="0" smtClean="0"/>
              <a:t>Overview and review using EGI wiki</a:t>
            </a:r>
          </a:p>
          <a:p>
            <a:r>
              <a:rPr lang="en-GB" dirty="0" smtClean="0"/>
              <a:t>Criteria change management</a:t>
            </a:r>
          </a:p>
          <a:p>
            <a:pPr lvl="1"/>
            <a:r>
              <a:rPr lang="en-GB" dirty="0" smtClean="0"/>
              <a:t>6 monthly revisions</a:t>
            </a:r>
          </a:p>
          <a:p>
            <a:pPr lvl="1"/>
            <a:r>
              <a:rPr lang="en-GB" dirty="0" smtClean="0"/>
              <a:t>2 public reviews per revision</a:t>
            </a:r>
          </a:p>
          <a:p>
            <a:pPr lvl="1"/>
            <a:r>
              <a:rPr lang="en-GB" dirty="0" smtClean="0"/>
              <a:t>To be adaptable and improve in comprehensiveness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Software Verification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3533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Verification test-bed</a:t>
            </a:r>
          </a:p>
          <a:p>
            <a:pPr lvl="1"/>
            <a:r>
              <a:rPr lang="en-GB" dirty="0" smtClean="0"/>
              <a:t>Private cloud for EGI hosted at CESGA</a:t>
            </a:r>
          </a:p>
          <a:p>
            <a:pPr lvl="1"/>
            <a:r>
              <a:rPr lang="en-GB" dirty="0" smtClean="0"/>
              <a:t>Multi-OS infrastructure</a:t>
            </a:r>
          </a:p>
          <a:p>
            <a:pPr lvl="2"/>
            <a:r>
              <a:rPr lang="en-GB" dirty="0" smtClean="0"/>
              <a:t>SL5, SL6, Debian6</a:t>
            </a:r>
          </a:p>
          <a:p>
            <a:r>
              <a:rPr lang="en-GB" dirty="0"/>
              <a:t>Verification </a:t>
            </a:r>
            <a:r>
              <a:rPr lang="en-GB" dirty="0" smtClean="0"/>
              <a:t>is </a:t>
            </a:r>
            <a:r>
              <a:rPr lang="en-GB" dirty="0"/>
              <a:t>a community effort</a:t>
            </a:r>
          </a:p>
          <a:p>
            <a:pPr lvl="1"/>
            <a:r>
              <a:rPr lang="en-GB" dirty="0"/>
              <a:t>16 verifiers, 12 institutes, 7 countries</a:t>
            </a:r>
          </a:p>
          <a:p>
            <a:pPr lvl="1"/>
            <a:r>
              <a:rPr lang="en-GB" dirty="0" smtClean="0"/>
              <a:t>Documentation of process, guidelines &amp; </a:t>
            </a:r>
            <a:r>
              <a:rPr lang="en-GB" dirty="0" err="1" smtClean="0"/>
              <a:t>testbed</a:t>
            </a:r>
            <a:endParaRPr lang="en-GB" dirty="0" smtClean="0"/>
          </a:p>
          <a:p>
            <a:pPr lvl="2"/>
            <a:r>
              <a:rPr lang="en-GB" dirty="0" smtClean="0"/>
              <a:t>Structured reporting forms</a:t>
            </a:r>
          </a:p>
          <a:p>
            <a:pPr lvl="2"/>
            <a:r>
              <a:rPr lang="en-GB" dirty="0" smtClean="0"/>
              <a:t>Allows unfunded &amp; external verification effort</a:t>
            </a:r>
            <a:endParaRPr lang="en-GB" dirty="0"/>
          </a:p>
          <a:p>
            <a:pPr lvl="1"/>
            <a:endParaRPr lang="en-GB" dirty="0" smtClean="0"/>
          </a:p>
          <a:p>
            <a:pPr marL="342900" lvl="2" indent="-342900"/>
            <a:endParaRPr lang="en-GB" sz="3200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6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23181</TotalTime>
  <Words>1563</Words>
  <Application>Microsoft Office PowerPoint</Application>
  <PresentationFormat>On-screen Show (4:3)</PresentationFormat>
  <Paragraphs>601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EGI-InSPIRE 2</vt:lpstr>
      <vt:lpstr>EG-InSPIRE</vt:lpstr>
      <vt:lpstr>1_EG-InSPIRE</vt:lpstr>
      <vt:lpstr>SA2 – Software Provisioning</vt:lpstr>
      <vt:lpstr>Agenda</vt:lpstr>
      <vt:lpstr>SA2 Overview</vt:lpstr>
      <vt:lpstr>Objectives</vt:lpstr>
      <vt:lpstr>Software Provisioning</vt:lpstr>
      <vt:lpstr>Technology Coordination Board</vt:lpstr>
      <vt:lpstr>Technology Management</vt:lpstr>
      <vt:lpstr>Maintaining Quality Criteria</vt:lpstr>
      <vt:lpstr>Software Verification</vt:lpstr>
      <vt:lpstr>Software Verification in numbers</vt:lpstr>
      <vt:lpstr>Repository &amp; Infrastructure</vt:lpstr>
      <vt:lpstr>Improvements in PY2</vt:lpstr>
      <vt:lpstr>EGI Repository Usage</vt:lpstr>
      <vt:lpstr>Deployed Middleware SU</vt:lpstr>
      <vt:lpstr>Deployed Middleware SU</vt:lpstr>
      <vt:lpstr>3rd level support follow-up</vt:lpstr>
      <vt:lpstr>EMI ticket turnover in PY2</vt:lpstr>
      <vt:lpstr>Federated Clouds Task Force</vt:lpstr>
      <vt:lpstr>Federated Clouds Task Force</vt:lpstr>
      <vt:lpstr>EGI’s Cloud Strategy</vt:lpstr>
      <vt:lpstr>Use of resources in SA2</vt:lpstr>
      <vt:lpstr>Plans for next year</vt:lpstr>
      <vt:lpstr>Summary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StevenNewhouse</cp:lastModifiedBy>
  <cp:revision>358</cp:revision>
  <cp:lastPrinted>2012-06-25T11:39:43Z</cp:lastPrinted>
  <dcterms:created xsi:type="dcterms:W3CDTF">2010-09-03T12:01:03Z</dcterms:created>
  <dcterms:modified xsi:type="dcterms:W3CDTF">2012-06-25T13:15:22Z</dcterms:modified>
</cp:coreProperties>
</file>