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ppt/notesSlides/notesSlide1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7.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3" r:id="rId2"/>
    <p:sldMasterId id="2147483667" r:id="rId3"/>
  </p:sldMasterIdLst>
  <p:notesMasterIdLst>
    <p:notesMasterId r:id="rId27"/>
  </p:notesMasterIdLst>
  <p:handoutMasterIdLst>
    <p:handoutMasterId r:id="rId28"/>
  </p:handoutMasterIdLst>
  <p:sldIdLst>
    <p:sldId id="706" r:id="rId4"/>
    <p:sldId id="657" r:id="rId5"/>
    <p:sldId id="698" r:id="rId6"/>
    <p:sldId id="654" r:id="rId7"/>
    <p:sldId id="659" r:id="rId8"/>
    <p:sldId id="695" r:id="rId9"/>
    <p:sldId id="694" r:id="rId10"/>
    <p:sldId id="681" r:id="rId11"/>
    <p:sldId id="673" r:id="rId12"/>
    <p:sldId id="671" r:id="rId13"/>
    <p:sldId id="663" r:id="rId14"/>
    <p:sldId id="682" r:id="rId15"/>
    <p:sldId id="680" r:id="rId16"/>
    <p:sldId id="679" r:id="rId17"/>
    <p:sldId id="699" r:id="rId18"/>
    <p:sldId id="685" r:id="rId19"/>
    <p:sldId id="700" r:id="rId20"/>
    <p:sldId id="664" r:id="rId21"/>
    <p:sldId id="693" r:id="rId22"/>
    <p:sldId id="705" r:id="rId23"/>
    <p:sldId id="697" r:id="rId24"/>
    <p:sldId id="652" r:id="rId25"/>
    <p:sldId id="65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gio Andreozzi" initials="" lastIdx="3" clrIdx="0"/>
  <p:cmAuthor id="1" name="Michel Dresche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3"/>
    <a:srgbClr val="B1B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0" autoAdjust="0"/>
    <p:restoredTop sz="80107" autoAdjust="0"/>
  </p:normalViewPr>
  <p:slideViewPr>
    <p:cSldViewPr>
      <p:cViewPr>
        <p:scale>
          <a:sx n="55" d="100"/>
          <a:sy n="55" d="100"/>
        </p:scale>
        <p:origin x="-1602" y="-15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atherine\Desktop\EGI%20YEAR%202%20REVIEW\Year1-efforts%20report-per-quarter-per-tasks-LEAD.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michel:Documents:Humyo%20-%20Technology:EGI.eu:TCB%20-%20Technology%20Coordination%20Board:Technology%20Providers:TP%20Performance:EMI%20performance-v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ichel:Documents:Humyo%20-%20Technology:EGI-InSPIRE:WP5%20-%20SA2:sa2-sw-rel-verification-metrics-2012-05-2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ichel:Documents:Humyo%20-%20Technology:EGI-InSPIRE:Project%20Review:PY2%20Review:SA2:material:Repository%20download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ichel:Google%20Drive:EGI-InSPIRE:PY2%20Review:SA2:material:DMSU%20figures%20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ichel:Documents:Humyo%20-%20Technology:EGI.eu:TCB%20-%20Technology%20Coordination%20Board:Technology%20Providers:TP%20Performance:EMI%20performance-v6.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michel:Documents:Humyo%20-%20Technology:EGI.eu:TCB%20-%20Technology%20Coordination%20Board:Technology%20Providers:TP%20Performance:IGE%20performance-v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michel:Documents:Humyo%20-%20Technology:EGI.eu:TCB%20-%20Technology%20Coordination%20Board:Technology%20Providers:TP%20Performance:EMI%20performance-v6.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michel:Documents:Humyo%20-%20Technology:EGI.eu:TCB%20-%20Technology%20Coordination%20Board:Technology%20Providers:TP%20Performance:EMI%20performance-v7.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michel:Documents:Humyo%20-%20Technology:EGI.eu:TCB%20-%20Technology%20Coordination%20Board:Technology%20Providers:TP%20Performance:EMI%20performance-v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3.1371467671599401E-2"/>
          <c:y val="5.8618122290895802E-2"/>
          <c:w val="0.96862853232840096"/>
          <c:h val="0.94138187770910398"/>
        </c:manualLayout>
      </c:layout>
      <c:pie3DChart>
        <c:varyColors val="1"/>
        <c:ser>
          <c:idx val="0"/>
          <c:order val="0"/>
          <c:dPt>
            <c:idx val="0"/>
            <c:bubble3D val="0"/>
            <c:explosion val="1"/>
          </c:dPt>
          <c:dPt>
            <c:idx val="2"/>
            <c:bubble3D val="0"/>
            <c:explosion val="2"/>
          </c:dPt>
          <c:dPt>
            <c:idx val="3"/>
            <c:bubble3D val="0"/>
            <c:explosion val="34"/>
          </c:dPt>
          <c:dLbls>
            <c:dLbl>
              <c:idx val="1"/>
              <c:layout>
                <c:manualLayout>
                  <c:x val="-0.16361306004064699"/>
                  <c:y val="8.0959692992134694E-2"/>
                </c:manualLayout>
              </c:layout>
              <c:showLegendKey val="0"/>
              <c:showVal val="0"/>
              <c:showCatName val="1"/>
              <c:showSerName val="0"/>
              <c:showPercent val="1"/>
              <c:showBubbleSize val="0"/>
            </c:dLbl>
            <c:dLbl>
              <c:idx val="3"/>
              <c:spPr/>
              <c:txPr>
                <a:bodyPr/>
                <a:lstStyle/>
                <a:p>
                  <a:pPr>
                    <a:defRPr sz="1200" b="1" baseline="0">
                      <a:solidFill>
                        <a:srgbClr val="FF0000"/>
                      </a:solidFill>
                      <a:latin typeface="Arial" pitchFamily="34" charset="0"/>
                    </a:defRPr>
                  </a:pPr>
                  <a:endParaRPr lang="en-US"/>
                </a:p>
              </c:txPr>
              <c:showLegendKey val="0"/>
              <c:showVal val="0"/>
              <c:showCatName val="1"/>
              <c:showSerName val="0"/>
              <c:showPercent val="1"/>
              <c:showBubbleSize val="0"/>
            </c:dLbl>
            <c:txPr>
              <a:bodyPr/>
              <a:lstStyle/>
              <a:p>
                <a:pPr>
                  <a:defRPr sz="1200" b="1" baseline="0">
                    <a:latin typeface="Arial" pitchFamily="34" charset="0"/>
                  </a:defRPr>
                </a:pPr>
                <a:endParaRPr lang="en-US"/>
              </a:p>
            </c:txPr>
            <c:showLegendKey val="0"/>
            <c:showVal val="0"/>
            <c:showCatName val="1"/>
            <c:showSerName val="0"/>
            <c:showPercent val="1"/>
            <c:showBubbleSize val="0"/>
            <c:showLeaderLines val="1"/>
          </c:dLbls>
          <c:cat>
            <c:strRef>
              <c:f>Piechart!$A$2:$A$7</c:f>
              <c:strCache>
                <c:ptCount val="6"/>
                <c:pt idx="0">
                  <c:v>NA1</c:v>
                </c:pt>
                <c:pt idx="1">
                  <c:v>NA2</c:v>
                </c:pt>
                <c:pt idx="2">
                  <c:v>SA1</c:v>
                </c:pt>
                <c:pt idx="3">
                  <c:v>SA2</c:v>
                </c:pt>
                <c:pt idx="4">
                  <c:v>SA3</c:v>
                </c:pt>
                <c:pt idx="5">
                  <c:v>JRA1</c:v>
                </c:pt>
              </c:strCache>
            </c:strRef>
          </c:cat>
          <c:val>
            <c:numRef>
              <c:f>Piechart!$B$2:$B$7</c:f>
              <c:numCache>
                <c:formatCode>General</c:formatCode>
                <c:ptCount val="6"/>
                <c:pt idx="0">
                  <c:v>328</c:v>
                </c:pt>
                <c:pt idx="1">
                  <c:v>2147</c:v>
                </c:pt>
                <c:pt idx="2">
                  <c:v>5149</c:v>
                </c:pt>
                <c:pt idx="3">
                  <c:v>503</c:v>
                </c:pt>
                <c:pt idx="4">
                  <c:v>725</c:v>
                </c:pt>
                <c:pt idx="5">
                  <c:v>315</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00" dirty="0" smtClean="0"/>
              <a:t>Median </a:t>
            </a:r>
            <a:r>
              <a:rPr lang="en-US" sz="1400" dirty="0"/>
              <a:t>open time by priority</a:t>
            </a:r>
          </a:p>
        </c:rich>
      </c:tx>
      <c:layout/>
      <c:overlay val="0"/>
    </c:title>
    <c:autoTitleDeleted val="0"/>
    <c:plotArea>
      <c:layout/>
      <c:lineChart>
        <c:grouping val="standard"/>
        <c:varyColors val="0"/>
        <c:ser>
          <c:idx val="0"/>
          <c:order val="0"/>
          <c:tx>
            <c:strRef>
              <c:f>'EMI - GGUS metrics'!$C$2:$F$2</c:f>
              <c:strCache>
                <c:ptCount val="1"/>
                <c:pt idx="0">
                  <c:v>top priority</c:v>
                </c:pt>
              </c:strCache>
            </c:strRef>
          </c:tx>
          <c:spPr>
            <a:ln w="31750"/>
          </c:spPr>
          <c:marker>
            <c:symbol val="none"/>
          </c:marker>
          <c:cat>
            <c:strRef>
              <c:f>'EMI - GGUS metrics'!$B$16:$B$27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metrics'!$E$16:$E$27</c:f>
              <c:numCache>
                <c:formatCode>0.0</c:formatCode>
                <c:ptCount val="12"/>
                <c:pt idx="0">
                  <c:v>42.05</c:v>
                </c:pt>
                <c:pt idx="1">
                  <c:v>63.07</c:v>
                </c:pt>
                <c:pt idx="2">
                  <c:v>84.1</c:v>
                </c:pt>
                <c:pt idx="3">
                  <c:v>84.1</c:v>
                </c:pt>
                <c:pt idx="11">
                  <c:v>18.09</c:v>
                </c:pt>
              </c:numCache>
            </c:numRef>
          </c:val>
          <c:smooth val="0"/>
        </c:ser>
        <c:ser>
          <c:idx val="1"/>
          <c:order val="1"/>
          <c:tx>
            <c:strRef>
              <c:f>'EMI - GGUS metrics'!$G$2:$J$2</c:f>
              <c:strCache>
                <c:ptCount val="1"/>
                <c:pt idx="0">
                  <c:v>very urgent</c:v>
                </c:pt>
              </c:strCache>
            </c:strRef>
          </c:tx>
          <c:spPr>
            <a:ln w="31750"/>
          </c:spPr>
          <c:marker>
            <c:symbol val="none"/>
          </c:marker>
          <c:cat>
            <c:strRef>
              <c:f>'EMI - GGUS metrics'!$B$16:$B$27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metrics'!$I$16:$I$27</c:f>
              <c:numCache>
                <c:formatCode>0.0</c:formatCode>
                <c:ptCount val="12"/>
                <c:pt idx="0">
                  <c:v>54.13</c:v>
                </c:pt>
                <c:pt idx="1">
                  <c:v>94.58</c:v>
                </c:pt>
                <c:pt idx="2">
                  <c:v>56.1</c:v>
                </c:pt>
                <c:pt idx="3">
                  <c:v>61.25</c:v>
                </c:pt>
                <c:pt idx="4">
                  <c:v>170.99</c:v>
                </c:pt>
                <c:pt idx="5">
                  <c:v>170.99</c:v>
                </c:pt>
                <c:pt idx="6">
                  <c:v>118.09</c:v>
                </c:pt>
                <c:pt idx="7">
                  <c:v>198.07</c:v>
                </c:pt>
                <c:pt idx="8">
                  <c:v>88.15</c:v>
                </c:pt>
                <c:pt idx="9">
                  <c:v>34.950000000000003</c:v>
                </c:pt>
                <c:pt idx="10">
                  <c:v>35.43</c:v>
                </c:pt>
                <c:pt idx="11">
                  <c:v>54.45</c:v>
                </c:pt>
              </c:numCache>
            </c:numRef>
          </c:val>
          <c:smooth val="0"/>
        </c:ser>
        <c:ser>
          <c:idx val="2"/>
          <c:order val="2"/>
          <c:tx>
            <c:strRef>
              <c:f>'EMI - GGUS metrics'!$K$2:$N$2</c:f>
              <c:strCache>
                <c:ptCount val="1"/>
                <c:pt idx="0">
                  <c:v>urgent</c:v>
                </c:pt>
              </c:strCache>
            </c:strRef>
          </c:tx>
          <c:spPr>
            <a:ln w="31750"/>
          </c:spPr>
          <c:marker>
            <c:symbol val="none"/>
          </c:marker>
          <c:cat>
            <c:strRef>
              <c:f>'EMI - GGUS metrics'!$B$16:$B$27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metrics'!$M$16:$M$27</c:f>
              <c:numCache>
                <c:formatCode>0.0</c:formatCode>
                <c:ptCount val="12"/>
                <c:pt idx="0">
                  <c:v>87.71</c:v>
                </c:pt>
                <c:pt idx="1">
                  <c:v>72.5</c:v>
                </c:pt>
                <c:pt idx="2">
                  <c:v>138.87</c:v>
                </c:pt>
                <c:pt idx="3">
                  <c:v>138.05000000000001</c:v>
                </c:pt>
                <c:pt idx="4">
                  <c:v>197.72</c:v>
                </c:pt>
                <c:pt idx="5">
                  <c:v>188.35</c:v>
                </c:pt>
                <c:pt idx="6">
                  <c:v>178.98</c:v>
                </c:pt>
                <c:pt idx="7">
                  <c:v>178.98</c:v>
                </c:pt>
                <c:pt idx="8">
                  <c:v>127.03</c:v>
                </c:pt>
                <c:pt idx="9">
                  <c:v>86.679999999999978</c:v>
                </c:pt>
                <c:pt idx="10">
                  <c:v>68.31</c:v>
                </c:pt>
                <c:pt idx="11">
                  <c:v>70.87</c:v>
                </c:pt>
              </c:numCache>
            </c:numRef>
          </c:val>
          <c:smooth val="0"/>
        </c:ser>
        <c:ser>
          <c:idx val="3"/>
          <c:order val="3"/>
          <c:tx>
            <c:strRef>
              <c:f>'EMI - GGUS metrics'!$O$2:$R$2</c:f>
              <c:strCache>
                <c:ptCount val="1"/>
                <c:pt idx="0">
                  <c:v>less urgent</c:v>
                </c:pt>
              </c:strCache>
            </c:strRef>
          </c:tx>
          <c:spPr>
            <a:ln w="31750"/>
          </c:spPr>
          <c:marker>
            <c:symbol val="none"/>
          </c:marker>
          <c:cat>
            <c:strRef>
              <c:f>'EMI - GGUS metrics'!$B$16:$B$27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metrics'!$Q$16:$Q$27</c:f>
              <c:numCache>
                <c:formatCode>0.0</c:formatCode>
                <c:ptCount val="12"/>
                <c:pt idx="0">
                  <c:v>145.96</c:v>
                </c:pt>
                <c:pt idx="1">
                  <c:v>193.04</c:v>
                </c:pt>
                <c:pt idx="2">
                  <c:v>196.01</c:v>
                </c:pt>
                <c:pt idx="3">
                  <c:v>185.61</c:v>
                </c:pt>
                <c:pt idx="4">
                  <c:v>184.99</c:v>
                </c:pt>
                <c:pt idx="5">
                  <c:v>195.01</c:v>
                </c:pt>
                <c:pt idx="6">
                  <c:v>178.07</c:v>
                </c:pt>
                <c:pt idx="7">
                  <c:v>170.43</c:v>
                </c:pt>
                <c:pt idx="8">
                  <c:v>171.6</c:v>
                </c:pt>
                <c:pt idx="9">
                  <c:v>186.63</c:v>
                </c:pt>
                <c:pt idx="10">
                  <c:v>129.71</c:v>
                </c:pt>
                <c:pt idx="11">
                  <c:v>135.59</c:v>
                </c:pt>
              </c:numCache>
            </c:numRef>
          </c:val>
          <c:smooth val="0"/>
        </c:ser>
        <c:dLbls>
          <c:showLegendKey val="0"/>
          <c:showVal val="0"/>
          <c:showCatName val="0"/>
          <c:showSerName val="0"/>
          <c:showPercent val="0"/>
          <c:showBubbleSize val="0"/>
        </c:dLbls>
        <c:marker val="1"/>
        <c:smooth val="0"/>
        <c:axId val="69858816"/>
        <c:axId val="69860352"/>
      </c:lineChart>
      <c:catAx>
        <c:axId val="69858816"/>
        <c:scaling>
          <c:orientation val="minMax"/>
        </c:scaling>
        <c:delete val="0"/>
        <c:axPos val="b"/>
        <c:majorTickMark val="out"/>
        <c:minorTickMark val="none"/>
        <c:tickLblPos val="nextTo"/>
        <c:txPr>
          <a:bodyPr rot="-5400000" vert="horz"/>
          <a:lstStyle/>
          <a:p>
            <a:pPr>
              <a:defRPr/>
            </a:pPr>
            <a:endParaRPr lang="en-US"/>
          </a:p>
        </c:txPr>
        <c:crossAx val="69860352"/>
        <c:crosses val="autoZero"/>
        <c:auto val="1"/>
        <c:lblAlgn val="ctr"/>
        <c:lblOffset val="100"/>
        <c:noMultiLvlLbl val="0"/>
      </c:catAx>
      <c:valAx>
        <c:axId val="69860352"/>
        <c:scaling>
          <c:orientation val="minMax"/>
        </c:scaling>
        <c:delete val="0"/>
        <c:axPos val="l"/>
        <c:majorGridlines/>
        <c:title>
          <c:tx>
            <c:rich>
              <a:bodyPr rot="-5400000" vert="horz"/>
              <a:lstStyle/>
              <a:p>
                <a:pPr>
                  <a:defRPr/>
                </a:pPr>
                <a:r>
                  <a:rPr lang="en-US"/>
                  <a:t>open time in days</a:t>
                </a:r>
              </a:p>
            </c:rich>
          </c:tx>
          <c:layout/>
          <c:overlay val="0"/>
        </c:title>
        <c:numFmt formatCode="0.0" sourceLinked="1"/>
        <c:majorTickMark val="out"/>
        <c:minorTickMark val="none"/>
        <c:tickLblPos val="nextTo"/>
        <c:crossAx val="69858816"/>
        <c:crosses val="autoZero"/>
        <c:crossBetween val="between"/>
      </c:valAx>
    </c:plotArea>
    <c:legend>
      <c:legendPos val="b"/>
      <c:layout/>
      <c:overlay val="0"/>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2734231100971"/>
          <c:y val="3.51826792963464E-2"/>
          <c:w val="0.63779727492555705"/>
          <c:h val="0.73594351339879605"/>
        </c:manualLayout>
      </c:layout>
      <c:barChart>
        <c:barDir val="col"/>
        <c:grouping val="clustered"/>
        <c:varyColors val="0"/>
        <c:ser>
          <c:idx val="0"/>
          <c:order val="0"/>
          <c:tx>
            <c:v>Verification</c:v>
          </c:tx>
          <c:spPr>
            <a:gradFill flip="none" rotWithShape="1">
              <a:gsLst>
                <a:gs pos="0">
                  <a:schemeClr val="accent2">
                    <a:lumMod val="75000"/>
                  </a:schemeClr>
                </a:gs>
                <a:gs pos="100000">
                  <a:schemeClr val="accent2">
                    <a:lumMod val="60000"/>
                    <a:lumOff val="40000"/>
                  </a:schemeClr>
                </a:gs>
              </a:gsLst>
              <a:lin ang="16200000" scaled="0"/>
              <a:tileRect/>
            </a:gradFill>
          </c:spPr>
          <c:invertIfNegative val="0"/>
          <c:cat>
            <c:strRef>
              <c:f>Sheet1!$A$3:$A$9</c:f>
              <c:strCache>
                <c:ptCount val="7"/>
                <c:pt idx="0">
                  <c:v>UMD-1.0.0</c:v>
                </c:pt>
                <c:pt idx="1">
                  <c:v>UMD-1.1.0</c:v>
                </c:pt>
                <c:pt idx="2">
                  <c:v>UMD-1.2.0</c:v>
                </c:pt>
                <c:pt idx="3">
                  <c:v>UMD-1.3.0</c:v>
                </c:pt>
                <c:pt idx="4">
                  <c:v>UMD-1.4.0</c:v>
                </c:pt>
                <c:pt idx="5">
                  <c:v>UMD-1.5.0</c:v>
                </c:pt>
                <c:pt idx="6">
                  <c:v>UMD-1.6.0</c:v>
                </c:pt>
              </c:strCache>
            </c:strRef>
          </c:cat>
          <c:val>
            <c:numRef>
              <c:f>Sheet1!$F$3:$F$9</c:f>
              <c:numCache>
                <c:formatCode>0.00</c:formatCode>
                <c:ptCount val="7"/>
                <c:pt idx="0">
                  <c:v>806</c:v>
                </c:pt>
                <c:pt idx="1">
                  <c:v>114</c:v>
                </c:pt>
                <c:pt idx="2">
                  <c:v>102</c:v>
                </c:pt>
                <c:pt idx="3">
                  <c:v>236</c:v>
                </c:pt>
                <c:pt idx="4">
                  <c:v>38.5</c:v>
                </c:pt>
                <c:pt idx="5">
                  <c:v>145</c:v>
                </c:pt>
                <c:pt idx="6">
                  <c:v>118</c:v>
                </c:pt>
              </c:numCache>
            </c:numRef>
          </c:val>
        </c:ser>
        <c:dLbls>
          <c:showLegendKey val="0"/>
          <c:showVal val="0"/>
          <c:showCatName val="0"/>
          <c:showSerName val="0"/>
          <c:showPercent val="0"/>
          <c:showBubbleSize val="0"/>
        </c:dLbls>
        <c:gapWidth val="150"/>
        <c:axId val="193501440"/>
        <c:axId val="193505152"/>
      </c:barChart>
      <c:lineChart>
        <c:grouping val="standard"/>
        <c:varyColors val="0"/>
        <c:ser>
          <c:idx val="1"/>
          <c:order val="1"/>
          <c:tx>
            <c:v># products</c:v>
          </c:tx>
          <c:spPr>
            <a:ln>
              <a:solidFill>
                <a:schemeClr val="tx2">
                  <a:lumMod val="60000"/>
                  <a:lumOff val="40000"/>
                </a:schemeClr>
              </a:solidFill>
            </a:ln>
          </c:spPr>
          <c:marker>
            <c:symbol val="none"/>
          </c:marker>
          <c:dLbls>
            <c:dLblPos val="t"/>
            <c:showLegendKey val="0"/>
            <c:showVal val="1"/>
            <c:showCatName val="0"/>
            <c:showSerName val="0"/>
            <c:showPercent val="0"/>
            <c:showBubbleSize val="0"/>
            <c:showLeaderLines val="0"/>
          </c:dLbls>
          <c:cat>
            <c:strRef>
              <c:f>Sheet1!$A$3:$A$9</c:f>
              <c:strCache>
                <c:ptCount val="7"/>
                <c:pt idx="0">
                  <c:v>UMD-1.0.0</c:v>
                </c:pt>
                <c:pt idx="1">
                  <c:v>UMD-1.1.0</c:v>
                </c:pt>
                <c:pt idx="2">
                  <c:v>UMD-1.2.0</c:v>
                </c:pt>
                <c:pt idx="3">
                  <c:v>UMD-1.3.0</c:v>
                </c:pt>
                <c:pt idx="4">
                  <c:v>UMD-1.4.0</c:v>
                </c:pt>
                <c:pt idx="5">
                  <c:v>UMD-1.5.0</c:v>
                </c:pt>
                <c:pt idx="6">
                  <c:v>UMD-1.6.0</c:v>
                </c:pt>
              </c:strCache>
            </c:strRef>
          </c:cat>
          <c:val>
            <c:numRef>
              <c:f>Sheet1!$C$3:$C$9</c:f>
              <c:numCache>
                <c:formatCode>General</c:formatCode>
                <c:ptCount val="7"/>
                <c:pt idx="0">
                  <c:v>30</c:v>
                </c:pt>
                <c:pt idx="1">
                  <c:v>6</c:v>
                </c:pt>
                <c:pt idx="2">
                  <c:v>14</c:v>
                </c:pt>
                <c:pt idx="3">
                  <c:v>18</c:v>
                </c:pt>
                <c:pt idx="4">
                  <c:v>9</c:v>
                </c:pt>
                <c:pt idx="5">
                  <c:v>11</c:v>
                </c:pt>
                <c:pt idx="6">
                  <c:v>17</c:v>
                </c:pt>
              </c:numCache>
            </c:numRef>
          </c:val>
          <c:smooth val="0"/>
        </c:ser>
        <c:dLbls>
          <c:showLegendKey val="0"/>
          <c:showVal val="0"/>
          <c:showCatName val="0"/>
          <c:showSerName val="0"/>
          <c:showPercent val="0"/>
          <c:showBubbleSize val="0"/>
        </c:dLbls>
        <c:marker val="1"/>
        <c:smooth val="0"/>
        <c:axId val="193544192"/>
        <c:axId val="193546496"/>
      </c:lineChart>
      <c:catAx>
        <c:axId val="193501440"/>
        <c:scaling>
          <c:orientation val="minMax"/>
        </c:scaling>
        <c:delete val="0"/>
        <c:axPos val="b"/>
        <c:numFmt formatCode="General" sourceLinked="1"/>
        <c:majorTickMark val="out"/>
        <c:minorTickMark val="none"/>
        <c:tickLblPos val="nextTo"/>
        <c:crossAx val="193505152"/>
        <c:crosses val="autoZero"/>
        <c:auto val="1"/>
        <c:lblAlgn val="ctr"/>
        <c:lblOffset val="100"/>
        <c:noMultiLvlLbl val="0"/>
      </c:catAx>
      <c:valAx>
        <c:axId val="193505152"/>
        <c:scaling>
          <c:orientation val="minMax"/>
        </c:scaling>
        <c:delete val="0"/>
        <c:axPos val="l"/>
        <c:majorGridlines/>
        <c:title>
          <c:tx>
            <c:rich>
              <a:bodyPr rot="-5400000" vert="horz" anchor="b" anchorCtr="1"/>
              <a:lstStyle/>
              <a:p>
                <a:pPr>
                  <a:defRPr sz="1400"/>
                </a:pPr>
                <a:r>
                  <a:rPr lang="en-US" sz="1400">
                    <a:latin typeface="+mn-lt"/>
                    <a:cs typeface="Arial"/>
                  </a:rPr>
                  <a:t>Effort [h]</a:t>
                </a:r>
              </a:p>
            </c:rich>
          </c:tx>
          <c:layout>
            <c:manualLayout>
              <c:xMode val="edge"/>
              <c:yMode val="edge"/>
              <c:x val="6.3703484249349497E-3"/>
              <c:y val="1.8688965274924699E-2"/>
            </c:manualLayout>
          </c:layout>
          <c:overlay val="0"/>
        </c:title>
        <c:numFmt formatCode="0.00" sourceLinked="1"/>
        <c:majorTickMark val="out"/>
        <c:minorTickMark val="none"/>
        <c:tickLblPos val="nextTo"/>
        <c:crossAx val="193501440"/>
        <c:crosses val="autoZero"/>
        <c:crossBetween val="between"/>
      </c:valAx>
      <c:catAx>
        <c:axId val="193544192"/>
        <c:scaling>
          <c:orientation val="minMax"/>
        </c:scaling>
        <c:delete val="1"/>
        <c:axPos val="b"/>
        <c:majorTickMark val="out"/>
        <c:minorTickMark val="none"/>
        <c:tickLblPos val="nextTo"/>
        <c:crossAx val="193546496"/>
        <c:crosses val="autoZero"/>
        <c:auto val="1"/>
        <c:lblAlgn val="ctr"/>
        <c:lblOffset val="100"/>
        <c:noMultiLvlLbl val="0"/>
      </c:catAx>
      <c:valAx>
        <c:axId val="193546496"/>
        <c:scaling>
          <c:orientation val="minMax"/>
          <c:max val="80"/>
        </c:scaling>
        <c:delete val="0"/>
        <c:axPos val="r"/>
        <c:title>
          <c:tx>
            <c:rich>
              <a:bodyPr rot="-5400000" vert="horz"/>
              <a:lstStyle/>
              <a:p>
                <a:pPr>
                  <a:defRPr sz="1400"/>
                </a:pPr>
                <a:r>
                  <a:rPr lang="en-US" sz="1400"/>
                  <a:t># prodicts</a:t>
                </a:r>
              </a:p>
            </c:rich>
          </c:tx>
          <c:layout>
            <c:manualLayout>
              <c:xMode val="edge"/>
              <c:yMode val="edge"/>
              <c:x val="0.81362873260995705"/>
              <c:y val="2.45635100373463E-2"/>
            </c:manualLayout>
          </c:layout>
          <c:overlay val="0"/>
        </c:title>
        <c:numFmt formatCode="General" sourceLinked="1"/>
        <c:majorTickMark val="out"/>
        <c:minorTickMark val="none"/>
        <c:tickLblPos val="nextTo"/>
        <c:crossAx val="193544192"/>
        <c:crosses val="max"/>
        <c:crossBetween val="between"/>
      </c:valAx>
    </c:plotArea>
    <c:legend>
      <c:legendPos val="r"/>
      <c:layout>
        <c:manualLayout>
          <c:xMode val="edge"/>
          <c:yMode val="edge"/>
          <c:x val="0.81362873260995705"/>
          <c:y val="0.44835477882337899"/>
          <c:w val="0.17053180647966401"/>
          <c:h val="0.108556217058234"/>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UMD Production Repository</a:t>
            </a:r>
            <a:r>
              <a:rPr lang="en-US" baseline="0" dirty="0" smtClean="0"/>
              <a:t> usage</a:t>
            </a:r>
            <a:endParaRPr lang="en-US" dirty="0"/>
          </a:p>
        </c:rich>
      </c:tx>
      <c:layout/>
      <c:overlay val="0"/>
    </c:title>
    <c:autoTitleDeleted val="0"/>
    <c:plotArea>
      <c:layout/>
      <c:lineChart>
        <c:grouping val="standard"/>
        <c:varyColors val="0"/>
        <c:ser>
          <c:idx val="0"/>
          <c:order val="0"/>
          <c:tx>
            <c:strRef>
              <c:f>Sheet1!$B$1</c:f>
              <c:strCache>
                <c:ptCount val="1"/>
                <c:pt idx="0">
                  <c:v># downloads</c:v>
                </c:pt>
              </c:strCache>
            </c:strRef>
          </c:tx>
          <c:marker>
            <c:symbol val="none"/>
          </c:marker>
          <c:cat>
            <c:numRef>
              <c:f>Sheet1!$A$2:$A$13</c:f>
              <c:numCache>
                <c:formatCode>mmm\ "'"yy</c:formatCode>
                <c:ptCount val="12"/>
                <c:pt idx="0">
                  <c:v>40664</c:v>
                </c:pt>
                <c:pt idx="1">
                  <c:v>40695</c:v>
                </c:pt>
                <c:pt idx="2">
                  <c:v>40725</c:v>
                </c:pt>
                <c:pt idx="3">
                  <c:v>40756</c:v>
                </c:pt>
                <c:pt idx="4">
                  <c:v>40787</c:v>
                </c:pt>
                <c:pt idx="5">
                  <c:v>40817</c:v>
                </c:pt>
                <c:pt idx="6">
                  <c:v>40848</c:v>
                </c:pt>
                <c:pt idx="7">
                  <c:v>40878</c:v>
                </c:pt>
                <c:pt idx="8">
                  <c:v>40909</c:v>
                </c:pt>
                <c:pt idx="9">
                  <c:v>40940</c:v>
                </c:pt>
                <c:pt idx="10">
                  <c:v>40969</c:v>
                </c:pt>
                <c:pt idx="11">
                  <c:v>41000</c:v>
                </c:pt>
              </c:numCache>
            </c:numRef>
          </c:cat>
          <c:val>
            <c:numRef>
              <c:f>Sheet1!$B$2:$B$13</c:f>
              <c:numCache>
                <c:formatCode>#,##0</c:formatCode>
                <c:ptCount val="12"/>
                <c:pt idx="0">
                  <c:v>0</c:v>
                </c:pt>
                <c:pt idx="1">
                  <c:v>0</c:v>
                </c:pt>
                <c:pt idx="2">
                  <c:v>20830</c:v>
                </c:pt>
                <c:pt idx="3">
                  <c:v>49113</c:v>
                </c:pt>
                <c:pt idx="4">
                  <c:v>54553</c:v>
                </c:pt>
                <c:pt idx="5">
                  <c:v>74709</c:v>
                </c:pt>
                <c:pt idx="6">
                  <c:v>129541</c:v>
                </c:pt>
                <c:pt idx="7">
                  <c:v>119365</c:v>
                </c:pt>
                <c:pt idx="8">
                  <c:v>160380</c:v>
                </c:pt>
                <c:pt idx="9">
                  <c:v>221971</c:v>
                </c:pt>
                <c:pt idx="10">
                  <c:v>209266</c:v>
                </c:pt>
                <c:pt idx="11">
                  <c:v>251388</c:v>
                </c:pt>
              </c:numCache>
            </c:numRef>
          </c:val>
          <c:smooth val="0"/>
        </c:ser>
        <c:dLbls>
          <c:showLegendKey val="0"/>
          <c:showVal val="0"/>
          <c:showCatName val="0"/>
          <c:showSerName val="0"/>
          <c:showPercent val="0"/>
          <c:showBubbleSize val="0"/>
        </c:dLbls>
        <c:marker val="1"/>
        <c:smooth val="0"/>
        <c:axId val="218526464"/>
        <c:axId val="218528000"/>
      </c:lineChart>
      <c:dateAx>
        <c:axId val="218526464"/>
        <c:scaling>
          <c:orientation val="minMax"/>
        </c:scaling>
        <c:delete val="0"/>
        <c:axPos val="b"/>
        <c:numFmt formatCode="mmm\ &quot;'&quot;yy" sourceLinked="1"/>
        <c:majorTickMark val="out"/>
        <c:minorTickMark val="none"/>
        <c:tickLblPos val="nextTo"/>
        <c:crossAx val="218528000"/>
        <c:crosses val="autoZero"/>
        <c:auto val="1"/>
        <c:lblOffset val="100"/>
        <c:baseTimeUnit val="months"/>
      </c:dateAx>
      <c:valAx>
        <c:axId val="218528000"/>
        <c:scaling>
          <c:orientation val="minMax"/>
        </c:scaling>
        <c:delete val="0"/>
        <c:axPos val="l"/>
        <c:majorGridlines/>
        <c:numFmt formatCode="#,##0" sourceLinked="1"/>
        <c:majorTickMark val="out"/>
        <c:minorTickMark val="none"/>
        <c:tickLblPos val="nextTo"/>
        <c:crossAx val="21852646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1"/>
          <c:order val="1"/>
          <c:tx>
            <c:strRef>
              <c:f>Sheet1!$H$3</c:f>
              <c:strCache>
                <c:ptCount val="1"/>
                <c:pt idx="0">
                  <c:v>solved</c:v>
                </c:pt>
              </c:strCache>
            </c:strRef>
          </c:tx>
          <c:invertIfNegative val="0"/>
          <c:cat>
            <c:strRef>
              <c:f>Sheet1!$D$4:$D$7</c:f>
              <c:strCache>
                <c:ptCount val="4"/>
                <c:pt idx="0">
                  <c:v>PQ5</c:v>
                </c:pt>
                <c:pt idx="1">
                  <c:v>PQ6</c:v>
                </c:pt>
                <c:pt idx="2">
                  <c:v>PQ7</c:v>
                </c:pt>
                <c:pt idx="3">
                  <c:v>PQ8</c:v>
                </c:pt>
              </c:strCache>
            </c:strRef>
          </c:cat>
          <c:val>
            <c:numRef>
              <c:f>Sheet1!$H$4:$H$7</c:f>
              <c:numCache>
                <c:formatCode>General</c:formatCode>
                <c:ptCount val="4"/>
                <c:pt idx="0">
                  <c:v>37</c:v>
                </c:pt>
                <c:pt idx="1">
                  <c:v>27</c:v>
                </c:pt>
                <c:pt idx="2">
                  <c:v>53</c:v>
                </c:pt>
                <c:pt idx="3">
                  <c:v>53</c:v>
                </c:pt>
              </c:numCache>
            </c:numRef>
          </c:val>
        </c:ser>
        <c:ser>
          <c:idx val="2"/>
          <c:order val="2"/>
          <c:tx>
            <c:strRef>
              <c:f>Sheet1!$G$3</c:f>
              <c:strCache>
                <c:ptCount val="1"/>
                <c:pt idx="0">
                  <c:v>to TPM</c:v>
                </c:pt>
              </c:strCache>
            </c:strRef>
          </c:tx>
          <c:invertIfNegative val="0"/>
          <c:cat>
            <c:strRef>
              <c:f>Sheet1!$D$4:$D$7</c:f>
              <c:strCache>
                <c:ptCount val="4"/>
                <c:pt idx="0">
                  <c:v>PQ5</c:v>
                </c:pt>
                <c:pt idx="1">
                  <c:v>PQ6</c:v>
                </c:pt>
                <c:pt idx="2">
                  <c:v>PQ7</c:v>
                </c:pt>
                <c:pt idx="3">
                  <c:v>PQ8</c:v>
                </c:pt>
              </c:strCache>
            </c:strRef>
          </c:cat>
          <c:val>
            <c:numRef>
              <c:f>Sheet1!$G$4:$G$7</c:f>
              <c:numCache>
                <c:formatCode>General</c:formatCode>
                <c:ptCount val="4"/>
                <c:pt idx="0">
                  <c:v>20</c:v>
                </c:pt>
                <c:pt idx="1">
                  <c:v>18</c:v>
                </c:pt>
                <c:pt idx="2">
                  <c:v>23</c:v>
                </c:pt>
                <c:pt idx="3">
                  <c:v>22</c:v>
                </c:pt>
              </c:numCache>
            </c:numRef>
          </c:val>
        </c:ser>
        <c:ser>
          <c:idx val="3"/>
          <c:order val="3"/>
          <c:tx>
            <c:strRef>
              <c:f>Sheet1!$F$3</c:f>
              <c:strCache>
                <c:ptCount val="1"/>
                <c:pt idx="0">
                  <c:v>to 3rd level</c:v>
                </c:pt>
              </c:strCache>
            </c:strRef>
          </c:tx>
          <c:invertIfNegative val="0"/>
          <c:cat>
            <c:strRef>
              <c:f>Sheet1!$D$4:$D$7</c:f>
              <c:strCache>
                <c:ptCount val="4"/>
                <c:pt idx="0">
                  <c:v>PQ5</c:v>
                </c:pt>
                <c:pt idx="1">
                  <c:v>PQ6</c:v>
                </c:pt>
                <c:pt idx="2">
                  <c:v>PQ7</c:v>
                </c:pt>
                <c:pt idx="3">
                  <c:v>PQ8</c:v>
                </c:pt>
              </c:strCache>
            </c:strRef>
          </c:cat>
          <c:val>
            <c:numRef>
              <c:f>Sheet1!$F$4:$F$7</c:f>
              <c:numCache>
                <c:formatCode>General</c:formatCode>
                <c:ptCount val="4"/>
                <c:pt idx="0">
                  <c:v>175</c:v>
                </c:pt>
                <c:pt idx="1">
                  <c:v>137</c:v>
                </c:pt>
                <c:pt idx="2">
                  <c:v>118</c:v>
                </c:pt>
                <c:pt idx="3">
                  <c:v>139</c:v>
                </c:pt>
              </c:numCache>
            </c:numRef>
          </c:val>
        </c:ser>
        <c:dLbls>
          <c:showLegendKey val="0"/>
          <c:showVal val="0"/>
          <c:showCatName val="0"/>
          <c:showSerName val="0"/>
          <c:showPercent val="0"/>
          <c:showBubbleSize val="0"/>
        </c:dLbls>
        <c:gapWidth val="150"/>
        <c:overlap val="100"/>
        <c:axId val="42086784"/>
        <c:axId val="42088320"/>
      </c:barChart>
      <c:lineChart>
        <c:grouping val="standard"/>
        <c:varyColors val="0"/>
        <c:ser>
          <c:idx val="0"/>
          <c:order val="0"/>
          <c:tx>
            <c:strRef>
              <c:f>Sheet1!$E$3</c:f>
              <c:strCache>
                <c:ptCount val="1"/>
                <c:pt idx="0">
                  <c:v>assigned</c:v>
                </c:pt>
              </c:strCache>
            </c:strRef>
          </c:tx>
          <c:marker>
            <c:symbol val="none"/>
          </c:marker>
          <c:cat>
            <c:strRef>
              <c:f>Sheet1!$D$4:$D$7</c:f>
              <c:strCache>
                <c:ptCount val="4"/>
                <c:pt idx="0">
                  <c:v>PQ5</c:v>
                </c:pt>
                <c:pt idx="1">
                  <c:v>PQ6</c:v>
                </c:pt>
                <c:pt idx="2">
                  <c:v>PQ7</c:v>
                </c:pt>
                <c:pt idx="3">
                  <c:v>PQ8</c:v>
                </c:pt>
              </c:strCache>
            </c:strRef>
          </c:cat>
          <c:val>
            <c:numRef>
              <c:f>Sheet1!$E$4:$E$7</c:f>
              <c:numCache>
                <c:formatCode>General</c:formatCode>
                <c:ptCount val="4"/>
                <c:pt idx="0">
                  <c:v>218</c:v>
                </c:pt>
                <c:pt idx="1">
                  <c:v>183</c:v>
                </c:pt>
                <c:pt idx="2">
                  <c:v>173</c:v>
                </c:pt>
                <c:pt idx="3">
                  <c:v>212</c:v>
                </c:pt>
              </c:numCache>
            </c:numRef>
          </c:val>
          <c:smooth val="0"/>
        </c:ser>
        <c:ser>
          <c:idx val="4"/>
          <c:order val="4"/>
          <c:tx>
            <c:strRef>
              <c:f>Sheet1!$I$3</c:f>
              <c:strCache>
                <c:ptCount val="1"/>
                <c:pt idx="0">
                  <c:v>median solution time</c:v>
                </c:pt>
              </c:strCache>
            </c:strRef>
          </c:tx>
          <c:marker>
            <c:symbol val="none"/>
          </c:marker>
          <c:cat>
            <c:strRef>
              <c:f>Sheet1!$D$4:$D$7</c:f>
              <c:strCache>
                <c:ptCount val="4"/>
                <c:pt idx="0">
                  <c:v>PQ5</c:v>
                </c:pt>
                <c:pt idx="1">
                  <c:v>PQ6</c:v>
                </c:pt>
                <c:pt idx="2">
                  <c:v>PQ7</c:v>
                </c:pt>
                <c:pt idx="3">
                  <c:v>PQ8</c:v>
                </c:pt>
              </c:strCache>
            </c:strRef>
          </c:cat>
          <c:val>
            <c:numRef>
              <c:f>Sheet1!$I$4:$I$7</c:f>
              <c:numCache>
                <c:formatCode>General</c:formatCode>
                <c:ptCount val="4"/>
                <c:pt idx="0">
                  <c:v>4.2</c:v>
                </c:pt>
                <c:pt idx="1">
                  <c:v>11</c:v>
                </c:pt>
                <c:pt idx="2">
                  <c:v>5.0999999999999996</c:v>
                </c:pt>
                <c:pt idx="3">
                  <c:v>1.9</c:v>
                </c:pt>
              </c:numCache>
            </c:numRef>
          </c:val>
          <c:smooth val="0"/>
        </c:ser>
        <c:dLbls>
          <c:showLegendKey val="0"/>
          <c:showVal val="0"/>
          <c:showCatName val="0"/>
          <c:showSerName val="0"/>
          <c:showPercent val="0"/>
          <c:showBubbleSize val="0"/>
        </c:dLbls>
        <c:marker val="1"/>
        <c:smooth val="0"/>
        <c:axId val="42086784"/>
        <c:axId val="42088320"/>
      </c:lineChart>
      <c:catAx>
        <c:axId val="42086784"/>
        <c:scaling>
          <c:orientation val="minMax"/>
        </c:scaling>
        <c:delete val="0"/>
        <c:axPos val="b"/>
        <c:majorTickMark val="out"/>
        <c:minorTickMark val="none"/>
        <c:tickLblPos val="nextTo"/>
        <c:crossAx val="42088320"/>
        <c:crosses val="autoZero"/>
        <c:auto val="1"/>
        <c:lblAlgn val="ctr"/>
        <c:lblOffset val="100"/>
        <c:noMultiLvlLbl val="0"/>
      </c:catAx>
      <c:valAx>
        <c:axId val="42088320"/>
        <c:scaling>
          <c:orientation val="minMax"/>
        </c:scaling>
        <c:delete val="0"/>
        <c:axPos val="l"/>
        <c:majorGridlines/>
        <c:numFmt formatCode="General" sourceLinked="1"/>
        <c:majorTickMark val="out"/>
        <c:minorTickMark val="none"/>
        <c:tickLblPos val="nextTo"/>
        <c:crossAx val="4208678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00"/>
              <a:t>EMI 3rd level support tickets</a:t>
            </a:r>
          </a:p>
        </c:rich>
      </c:tx>
      <c:layout/>
      <c:overlay val="0"/>
    </c:title>
    <c:autoTitleDeleted val="0"/>
    <c:plotArea>
      <c:layout/>
      <c:lineChart>
        <c:grouping val="standard"/>
        <c:varyColors val="0"/>
        <c:ser>
          <c:idx val="0"/>
          <c:order val="0"/>
          <c:tx>
            <c:v>open</c:v>
          </c:tx>
          <c:marker>
            <c:symbol val="none"/>
          </c:marker>
          <c:cat>
            <c:strRef>
              <c:f>'EMI - GGUS metrics'!$A$16:$A$27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metrics'!$S$16:$S$27</c:f>
              <c:numCache>
                <c:formatCode>0</c:formatCode>
                <c:ptCount val="12"/>
                <c:pt idx="0">
                  <c:v>103</c:v>
                </c:pt>
                <c:pt idx="1">
                  <c:v>107</c:v>
                </c:pt>
                <c:pt idx="2">
                  <c:v>122</c:v>
                </c:pt>
                <c:pt idx="3">
                  <c:v>149</c:v>
                </c:pt>
                <c:pt idx="4">
                  <c:v>151</c:v>
                </c:pt>
                <c:pt idx="5">
                  <c:v>157</c:v>
                </c:pt>
                <c:pt idx="6">
                  <c:v>181</c:v>
                </c:pt>
                <c:pt idx="7">
                  <c:v>169</c:v>
                </c:pt>
                <c:pt idx="8">
                  <c:v>144</c:v>
                </c:pt>
                <c:pt idx="9">
                  <c:v>168</c:v>
                </c:pt>
                <c:pt idx="10">
                  <c:v>166</c:v>
                </c:pt>
                <c:pt idx="11">
                  <c:v>157</c:v>
                </c:pt>
              </c:numCache>
            </c:numRef>
          </c:val>
          <c:smooth val="0"/>
        </c:ser>
        <c:ser>
          <c:idx val="1"/>
          <c:order val="1"/>
          <c:tx>
            <c:v>solved</c:v>
          </c:tx>
          <c:marker>
            <c:symbol val="none"/>
          </c:marker>
          <c:cat>
            <c:strRef>
              <c:f>'EMI - GGUS metrics'!$A$16:$A$27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metrics'!$AN$16:$AN$27</c:f>
              <c:numCache>
                <c:formatCode>General</c:formatCode>
                <c:ptCount val="12"/>
                <c:pt idx="0">
                  <c:v>47</c:v>
                </c:pt>
                <c:pt idx="1">
                  <c:v>56</c:v>
                </c:pt>
                <c:pt idx="2">
                  <c:v>31</c:v>
                </c:pt>
                <c:pt idx="3">
                  <c:v>19</c:v>
                </c:pt>
                <c:pt idx="4">
                  <c:v>31</c:v>
                </c:pt>
                <c:pt idx="5">
                  <c:v>26</c:v>
                </c:pt>
                <c:pt idx="6">
                  <c:v>34</c:v>
                </c:pt>
                <c:pt idx="7">
                  <c:v>9</c:v>
                </c:pt>
                <c:pt idx="8">
                  <c:v>21</c:v>
                </c:pt>
                <c:pt idx="9">
                  <c:v>16</c:v>
                </c:pt>
                <c:pt idx="10">
                  <c:v>24</c:v>
                </c:pt>
                <c:pt idx="11">
                  <c:v>20</c:v>
                </c:pt>
              </c:numCache>
            </c:numRef>
          </c:val>
          <c:smooth val="0"/>
        </c:ser>
        <c:dLbls>
          <c:showLegendKey val="0"/>
          <c:showVal val="0"/>
          <c:showCatName val="0"/>
          <c:showSerName val="0"/>
          <c:showPercent val="0"/>
          <c:showBubbleSize val="0"/>
        </c:dLbls>
        <c:marker val="1"/>
        <c:smooth val="0"/>
        <c:axId val="42110336"/>
        <c:axId val="42116224"/>
      </c:lineChart>
      <c:catAx>
        <c:axId val="42110336"/>
        <c:scaling>
          <c:orientation val="minMax"/>
        </c:scaling>
        <c:delete val="0"/>
        <c:axPos val="b"/>
        <c:majorTickMark val="out"/>
        <c:minorTickMark val="none"/>
        <c:tickLblPos val="nextTo"/>
        <c:crossAx val="42116224"/>
        <c:crosses val="autoZero"/>
        <c:auto val="1"/>
        <c:lblAlgn val="ctr"/>
        <c:lblOffset val="100"/>
        <c:noMultiLvlLbl val="0"/>
      </c:catAx>
      <c:valAx>
        <c:axId val="42116224"/>
        <c:scaling>
          <c:orientation val="minMax"/>
        </c:scaling>
        <c:delete val="0"/>
        <c:axPos val="l"/>
        <c:majorGridlines/>
        <c:numFmt formatCode="0" sourceLinked="1"/>
        <c:majorTickMark val="out"/>
        <c:minorTickMark val="none"/>
        <c:tickLblPos val="nextTo"/>
        <c:crossAx val="4211033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00"/>
              <a:t>IGE 3rd level support tickets</a:t>
            </a:r>
          </a:p>
        </c:rich>
      </c:tx>
      <c:layout/>
      <c:overlay val="0"/>
    </c:title>
    <c:autoTitleDeleted val="0"/>
    <c:plotArea>
      <c:layout/>
      <c:lineChart>
        <c:grouping val="standard"/>
        <c:varyColors val="0"/>
        <c:ser>
          <c:idx val="0"/>
          <c:order val="0"/>
          <c:tx>
            <c:v>open</c:v>
          </c:tx>
          <c:marker>
            <c:symbol val="none"/>
          </c:marker>
          <c:cat>
            <c:strRef>
              <c:f>'IGE - GGUS metrics'!$A$16:$A$27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'IGE - GGUS metrics'!$S$16:$S$27</c:f>
              <c:numCache>
                <c:formatCode>General</c:formatCode>
                <c:ptCount val="12"/>
                <c:pt idx="0">
                  <c:v>1</c:v>
                </c:pt>
                <c:pt idx="1">
                  <c:v>0</c:v>
                </c:pt>
                <c:pt idx="2">
                  <c:v>3</c:v>
                </c:pt>
                <c:pt idx="3">
                  <c:v>6</c:v>
                </c:pt>
                <c:pt idx="4">
                  <c:v>6</c:v>
                </c:pt>
                <c:pt idx="5">
                  <c:v>5</c:v>
                </c:pt>
                <c:pt idx="6">
                  <c:v>8</c:v>
                </c:pt>
                <c:pt idx="7">
                  <c:v>4</c:v>
                </c:pt>
                <c:pt idx="8">
                  <c:v>3</c:v>
                </c:pt>
                <c:pt idx="9">
                  <c:v>4</c:v>
                </c:pt>
                <c:pt idx="10">
                  <c:v>4</c:v>
                </c:pt>
                <c:pt idx="11">
                  <c:v>5</c:v>
                </c:pt>
              </c:numCache>
            </c:numRef>
          </c:val>
          <c:smooth val="0"/>
        </c:ser>
        <c:ser>
          <c:idx val="1"/>
          <c:order val="1"/>
          <c:tx>
            <c:v>solved</c:v>
          </c:tx>
          <c:marker>
            <c:symbol val="none"/>
          </c:marker>
          <c:cat>
            <c:strRef>
              <c:f>'IGE - GGUS metrics'!$A$16:$A$27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'IGE - GGUS metrics'!$AO$16:$AO$27</c:f>
              <c:numCache>
                <c:formatCode>General</c:formatCode>
                <c:ptCount val="12"/>
                <c:pt idx="0">
                  <c:v>1</c:v>
                </c:pt>
                <c:pt idx="1">
                  <c:v>2</c:v>
                </c:pt>
                <c:pt idx="2">
                  <c:v>0</c:v>
                </c:pt>
                <c:pt idx="3">
                  <c:v>0</c:v>
                </c:pt>
                <c:pt idx="4">
                  <c:v>0</c:v>
                </c:pt>
                <c:pt idx="5">
                  <c:v>2</c:v>
                </c:pt>
                <c:pt idx="6">
                  <c:v>0</c:v>
                </c:pt>
                <c:pt idx="7">
                  <c:v>0</c:v>
                </c:pt>
                <c:pt idx="8">
                  <c:v>0</c:v>
                </c:pt>
                <c:pt idx="9">
                  <c:v>4</c:v>
                </c:pt>
                <c:pt idx="10">
                  <c:v>3</c:v>
                </c:pt>
                <c:pt idx="11">
                  <c:v>0</c:v>
                </c:pt>
              </c:numCache>
            </c:numRef>
          </c:val>
          <c:smooth val="0"/>
        </c:ser>
        <c:dLbls>
          <c:showLegendKey val="0"/>
          <c:showVal val="0"/>
          <c:showCatName val="0"/>
          <c:showSerName val="0"/>
          <c:showPercent val="0"/>
          <c:showBubbleSize val="0"/>
        </c:dLbls>
        <c:marker val="1"/>
        <c:smooth val="0"/>
        <c:axId val="42125184"/>
        <c:axId val="42126720"/>
      </c:lineChart>
      <c:catAx>
        <c:axId val="42125184"/>
        <c:scaling>
          <c:orientation val="minMax"/>
        </c:scaling>
        <c:delete val="0"/>
        <c:axPos val="b"/>
        <c:majorTickMark val="out"/>
        <c:minorTickMark val="none"/>
        <c:tickLblPos val="nextTo"/>
        <c:crossAx val="42126720"/>
        <c:crosses val="autoZero"/>
        <c:auto val="1"/>
        <c:lblAlgn val="ctr"/>
        <c:lblOffset val="100"/>
        <c:noMultiLvlLbl val="0"/>
      </c:catAx>
      <c:valAx>
        <c:axId val="42126720"/>
        <c:scaling>
          <c:orientation val="minMax"/>
        </c:scaling>
        <c:delete val="0"/>
        <c:axPos val="l"/>
        <c:majorGridlines/>
        <c:numFmt formatCode="General" sourceLinked="1"/>
        <c:majorTickMark val="out"/>
        <c:minorTickMark val="none"/>
        <c:tickLblPos val="nextTo"/>
        <c:crossAx val="4212518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00" dirty="0" smtClean="0"/>
              <a:t>Solved tickets </a:t>
            </a:r>
            <a:r>
              <a:rPr lang="en-US" sz="1400" dirty="0"/>
              <a:t>by priority</a:t>
            </a:r>
          </a:p>
        </c:rich>
      </c:tx>
      <c:layout/>
      <c:overlay val="0"/>
    </c:title>
    <c:autoTitleDeleted val="0"/>
    <c:plotArea>
      <c:layout/>
      <c:lineChart>
        <c:grouping val="standard"/>
        <c:varyColors val="0"/>
        <c:ser>
          <c:idx val="0"/>
          <c:order val="0"/>
          <c:tx>
            <c:strRef>
              <c:f>'EMI - GGUS metrics'!$Y$2:$AB$2</c:f>
              <c:strCache>
                <c:ptCount val="1"/>
                <c:pt idx="0">
                  <c:v>top priority</c:v>
                </c:pt>
              </c:strCache>
            </c:strRef>
          </c:tx>
          <c:spPr>
            <a:ln w="31750"/>
          </c:spPr>
          <c:marker>
            <c:symbol val="none"/>
          </c:marker>
          <c:cat>
            <c:strRef>
              <c:f>'EMI - GGUS metrics'!$X$16:$X$27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metrics'!$Z$16:$Z$27</c:f>
              <c:numCache>
                <c:formatCode>General</c:formatCode>
                <c:ptCount val="12"/>
                <c:pt idx="0">
                  <c:v>1</c:v>
                </c:pt>
                <c:pt idx="1">
                  <c:v>1</c:v>
                </c:pt>
                <c:pt idx="2">
                  <c:v>2</c:v>
                </c:pt>
                <c:pt idx="4">
                  <c:v>1</c:v>
                </c:pt>
                <c:pt idx="8">
                  <c:v>1</c:v>
                </c:pt>
              </c:numCache>
            </c:numRef>
          </c:val>
          <c:smooth val="0"/>
        </c:ser>
        <c:ser>
          <c:idx val="1"/>
          <c:order val="1"/>
          <c:tx>
            <c:strRef>
              <c:f>'EMI - GGUS metrics'!$AC$2:$AF$2</c:f>
              <c:strCache>
                <c:ptCount val="1"/>
                <c:pt idx="0">
                  <c:v>very urgent</c:v>
                </c:pt>
              </c:strCache>
            </c:strRef>
          </c:tx>
          <c:spPr>
            <a:ln w="31750"/>
          </c:spPr>
          <c:marker>
            <c:symbol val="none"/>
          </c:marker>
          <c:cat>
            <c:strRef>
              <c:f>'EMI - GGUS metrics'!$X$16:$X$27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metrics'!$AD$16:$AD$27</c:f>
              <c:numCache>
                <c:formatCode>General</c:formatCode>
                <c:ptCount val="12"/>
                <c:pt idx="0">
                  <c:v>1</c:v>
                </c:pt>
                <c:pt idx="1">
                  <c:v>3</c:v>
                </c:pt>
                <c:pt idx="2">
                  <c:v>1</c:v>
                </c:pt>
                <c:pt idx="3">
                  <c:v>6</c:v>
                </c:pt>
                <c:pt idx="4">
                  <c:v>4</c:v>
                </c:pt>
                <c:pt idx="5">
                  <c:v>2</c:v>
                </c:pt>
                <c:pt idx="6">
                  <c:v>1</c:v>
                </c:pt>
                <c:pt idx="7">
                  <c:v>1</c:v>
                </c:pt>
                <c:pt idx="8">
                  <c:v>2</c:v>
                </c:pt>
                <c:pt idx="9">
                  <c:v>3</c:v>
                </c:pt>
                <c:pt idx="10">
                  <c:v>4</c:v>
                </c:pt>
              </c:numCache>
            </c:numRef>
          </c:val>
          <c:smooth val="0"/>
        </c:ser>
        <c:ser>
          <c:idx val="2"/>
          <c:order val="2"/>
          <c:tx>
            <c:strRef>
              <c:f>'EMI - GGUS metrics'!$AG$2:$AJ$2</c:f>
              <c:strCache>
                <c:ptCount val="1"/>
                <c:pt idx="0">
                  <c:v>urgent</c:v>
                </c:pt>
              </c:strCache>
            </c:strRef>
          </c:tx>
          <c:spPr>
            <a:ln w="31750"/>
          </c:spPr>
          <c:marker>
            <c:symbol val="none"/>
          </c:marker>
          <c:cat>
            <c:strRef>
              <c:f>'EMI - GGUS metrics'!$X$16:$X$27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metrics'!$AH$16:$AH$27</c:f>
              <c:numCache>
                <c:formatCode>General</c:formatCode>
                <c:ptCount val="12"/>
                <c:pt idx="0">
                  <c:v>16</c:v>
                </c:pt>
                <c:pt idx="1">
                  <c:v>11</c:v>
                </c:pt>
                <c:pt idx="2">
                  <c:v>6</c:v>
                </c:pt>
                <c:pt idx="3">
                  <c:v>4</c:v>
                </c:pt>
                <c:pt idx="4">
                  <c:v>8</c:v>
                </c:pt>
                <c:pt idx="5">
                  <c:v>5</c:v>
                </c:pt>
                <c:pt idx="6">
                  <c:v>3</c:v>
                </c:pt>
                <c:pt idx="7">
                  <c:v>3</c:v>
                </c:pt>
                <c:pt idx="8">
                  <c:v>4</c:v>
                </c:pt>
                <c:pt idx="9">
                  <c:v>5</c:v>
                </c:pt>
                <c:pt idx="10">
                  <c:v>12</c:v>
                </c:pt>
                <c:pt idx="11">
                  <c:v>8</c:v>
                </c:pt>
              </c:numCache>
            </c:numRef>
          </c:val>
          <c:smooth val="0"/>
        </c:ser>
        <c:ser>
          <c:idx val="3"/>
          <c:order val="3"/>
          <c:tx>
            <c:strRef>
              <c:f>'EMI - GGUS metrics'!$AK$2:$AN$2</c:f>
              <c:strCache>
                <c:ptCount val="1"/>
                <c:pt idx="0">
                  <c:v>less urgent</c:v>
                </c:pt>
              </c:strCache>
            </c:strRef>
          </c:tx>
          <c:spPr>
            <a:ln w="31750"/>
          </c:spPr>
          <c:marker>
            <c:symbol val="none"/>
          </c:marker>
          <c:cat>
            <c:strRef>
              <c:f>'EMI - GGUS metrics'!$X$16:$X$27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metrics'!$AL$16:$AL$27</c:f>
              <c:numCache>
                <c:formatCode>General</c:formatCode>
                <c:ptCount val="12"/>
                <c:pt idx="0">
                  <c:v>29</c:v>
                </c:pt>
                <c:pt idx="1">
                  <c:v>41</c:v>
                </c:pt>
                <c:pt idx="2">
                  <c:v>22</c:v>
                </c:pt>
                <c:pt idx="3">
                  <c:v>9</c:v>
                </c:pt>
                <c:pt idx="4">
                  <c:v>18</c:v>
                </c:pt>
                <c:pt idx="5">
                  <c:v>19</c:v>
                </c:pt>
                <c:pt idx="6">
                  <c:v>30</c:v>
                </c:pt>
                <c:pt idx="7">
                  <c:v>5</c:v>
                </c:pt>
                <c:pt idx="8">
                  <c:v>14</c:v>
                </c:pt>
                <c:pt idx="9">
                  <c:v>8</c:v>
                </c:pt>
                <c:pt idx="10">
                  <c:v>8</c:v>
                </c:pt>
                <c:pt idx="11">
                  <c:v>12</c:v>
                </c:pt>
              </c:numCache>
            </c:numRef>
          </c:val>
          <c:smooth val="0"/>
        </c:ser>
        <c:dLbls>
          <c:showLegendKey val="0"/>
          <c:showVal val="0"/>
          <c:showCatName val="0"/>
          <c:showSerName val="0"/>
          <c:showPercent val="0"/>
          <c:showBubbleSize val="0"/>
        </c:dLbls>
        <c:marker val="1"/>
        <c:smooth val="0"/>
        <c:axId val="42148992"/>
        <c:axId val="42150528"/>
      </c:lineChart>
      <c:catAx>
        <c:axId val="42148992"/>
        <c:scaling>
          <c:orientation val="minMax"/>
        </c:scaling>
        <c:delete val="0"/>
        <c:axPos val="b"/>
        <c:majorTickMark val="out"/>
        <c:minorTickMark val="none"/>
        <c:tickLblPos val="nextTo"/>
        <c:txPr>
          <a:bodyPr rot="-5400000" vert="horz"/>
          <a:lstStyle/>
          <a:p>
            <a:pPr>
              <a:defRPr/>
            </a:pPr>
            <a:endParaRPr lang="en-US"/>
          </a:p>
        </c:txPr>
        <c:crossAx val="42150528"/>
        <c:crosses val="autoZero"/>
        <c:auto val="1"/>
        <c:lblAlgn val="ctr"/>
        <c:lblOffset val="100"/>
        <c:noMultiLvlLbl val="0"/>
      </c:catAx>
      <c:valAx>
        <c:axId val="42150528"/>
        <c:scaling>
          <c:orientation val="minMax"/>
        </c:scaling>
        <c:delete val="0"/>
        <c:axPos val="l"/>
        <c:majorGridlines/>
        <c:title>
          <c:tx>
            <c:rich>
              <a:bodyPr rot="-5400000" vert="horz"/>
              <a:lstStyle/>
              <a:p>
                <a:pPr>
                  <a:defRPr/>
                </a:pPr>
                <a:r>
                  <a:rPr lang="en-US"/>
                  <a:t># tickets</a:t>
                </a:r>
              </a:p>
            </c:rich>
          </c:tx>
          <c:layout/>
          <c:overlay val="0"/>
        </c:title>
        <c:numFmt formatCode="General" sourceLinked="1"/>
        <c:majorTickMark val="out"/>
        <c:minorTickMark val="none"/>
        <c:tickLblPos val="nextTo"/>
        <c:crossAx val="42148992"/>
        <c:crosses val="autoZero"/>
        <c:crossBetween val="between"/>
      </c:valAx>
    </c:plotArea>
    <c:plotVisOnly val="1"/>
    <c:dispBlanksAs val="zero"/>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00" dirty="0"/>
              <a:t>Median solution time by priority</a:t>
            </a:r>
          </a:p>
        </c:rich>
      </c:tx>
      <c:layout/>
      <c:overlay val="0"/>
    </c:title>
    <c:autoTitleDeleted val="0"/>
    <c:plotArea>
      <c:layout>
        <c:manualLayout>
          <c:layoutTarget val="inner"/>
          <c:xMode val="edge"/>
          <c:yMode val="edge"/>
          <c:x val="0.14022434931205999"/>
          <c:y val="0.14625593922754199"/>
          <c:w val="0.82110883529916401"/>
          <c:h val="0.55620752345906499"/>
        </c:manualLayout>
      </c:layout>
      <c:lineChart>
        <c:grouping val="standard"/>
        <c:varyColors val="0"/>
        <c:ser>
          <c:idx val="0"/>
          <c:order val="0"/>
          <c:tx>
            <c:strRef>
              <c:f>'EMI - GGUS metrics'!$Y$2:$AB$2</c:f>
              <c:strCache>
                <c:ptCount val="1"/>
                <c:pt idx="0">
                  <c:v>top priority</c:v>
                </c:pt>
              </c:strCache>
            </c:strRef>
          </c:tx>
          <c:spPr>
            <a:ln w="31750"/>
          </c:spPr>
          <c:marker>
            <c:symbol val="none"/>
          </c:marker>
          <c:cat>
            <c:strRef>
              <c:f>'EMI - GGUS metrics'!$X$16:$X$27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metrics'!$AA$16:$AA$27</c:f>
              <c:numCache>
                <c:formatCode>0.0</c:formatCode>
                <c:ptCount val="12"/>
                <c:pt idx="0">
                  <c:v>18.7</c:v>
                </c:pt>
                <c:pt idx="1">
                  <c:v>41.7</c:v>
                </c:pt>
                <c:pt idx="2">
                  <c:v>64.3</c:v>
                </c:pt>
                <c:pt idx="4">
                  <c:v>252.3</c:v>
                </c:pt>
                <c:pt idx="8">
                  <c:v>2</c:v>
                </c:pt>
              </c:numCache>
            </c:numRef>
          </c:val>
          <c:smooth val="0"/>
        </c:ser>
        <c:ser>
          <c:idx val="1"/>
          <c:order val="1"/>
          <c:tx>
            <c:strRef>
              <c:f>'EMI - GGUS metrics'!$AC$2:$AF$2</c:f>
              <c:strCache>
                <c:ptCount val="1"/>
                <c:pt idx="0">
                  <c:v>very urgent</c:v>
                </c:pt>
              </c:strCache>
            </c:strRef>
          </c:tx>
          <c:spPr>
            <a:ln w="31750"/>
          </c:spPr>
          <c:marker>
            <c:symbol val="none"/>
          </c:marker>
          <c:cat>
            <c:strRef>
              <c:f>'EMI - GGUS metrics'!$X$16:$X$27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metrics'!$AE$16:$AE$27</c:f>
              <c:numCache>
                <c:formatCode>0.0</c:formatCode>
                <c:ptCount val="12"/>
                <c:pt idx="0">
                  <c:v>162.4</c:v>
                </c:pt>
                <c:pt idx="1">
                  <c:v>2.8</c:v>
                </c:pt>
                <c:pt idx="2">
                  <c:v>54.5</c:v>
                </c:pt>
                <c:pt idx="3">
                  <c:v>12.7</c:v>
                </c:pt>
                <c:pt idx="4">
                  <c:v>162</c:v>
                </c:pt>
                <c:pt idx="5">
                  <c:v>176.5</c:v>
                </c:pt>
                <c:pt idx="6">
                  <c:v>19</c:v>
                </c:pt>
                <c:pt idx="7">
                  <c:v>8.6</c:v>
                </c:pt>
                <c:pt idx="8">
                  <c:v>2.2000000000000002</c:v>
                </c:pt>
                <c:pt idx="9">
                  <c:v>29.6</c:v>
                </c:pt>
                <c:pt idx="10">
                  <c:v>12.8</c:v>
                </c:pt>
              </c:numCache>
            </c:numRef>
          </c:val>
          <c:smooth val="0"/>
        </c:ser>
        <c:ser>
          <c:idx val="2"/>
          <c:order val="2"/>
          <c:tx>
            <c:strRef>
              <c:f>'EMI - GGUS metrics'!$AG$2:$AJ$2</c:f>
              <c:strCache>
                <c:ptCount val="1"/>
                <c:pt idx="0">
                  <c:v>urgent</c:v>
                </c:pt>
              </c:strCache>
            </c:strRef>
          </c:tx>
          <c:spPr>
            <a:ln w="31750"/>
          </c:spPr>
          <c:marker>
            <c:symbol val="none"/>
          </c:marker>
          <c:cat>
            <c:strRef>
              <c:f>'EMI - GGUS metrics'!$X$16:$X$27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metrics'!$AI$16:$AI$27</c:f>
              <c:numCache>
                <c:formatCode>0.0</c:formatCode>
                <c:ptCount val="12"/>
                <c:pt idx="0">
                  <c:v>231</c:v>
                </c:pt>
                <c:pt idx="1">
                  <c:v>42.6</c:v>
                </c:pt>
                <c:pt idx="2">
                  <c:v>477.9</c:v>
                </c:pt>
                <c:pt idx="3">
                  <c:v>21.3</c:v>
                </c:pt>
                <c:pt idx="4">
                  <c:v>95.6</c:v>
                </c:pt>
                <c:pt idx="5">
                  <c:v>18.100000000000001</c:v>
                </c:pt>
                <c:pt idx="6">
                  <c:v>19.8</c:v>
                </c:pt>
                <c:pt idx="7">
                  <c:v>1.2</c:v>
                </c:pt>
                <c:pt idx="8">
                  <c:v>16.7</c:v>
                </c:pt>
                <c:pt idx="9">
                  <c:v>33</c:v>
                </c:pt>
                <c:pt idx="10">
                  <c:v>7.9</c:v>
                </c:pt>
                <c:pt idx="11">
                  <c:v>22</c:v>
                </c:pt>
              </c:numCache>
            </c:numRef>
          </c:val>
          <c:smooth val="0"/>
        </c:ser>
        <c:ser>
          <c:idx val="3"/>
          <c:order val="3"/>
          <c:tx>
            <c:strRef>
              <c:f>'EMI - GGUS metrics'!$AK$2:$AN$2</c:f>
              <c:strCache>
                <c:ptCount val="1"/>
                <c:pt idx="0">
                  <c:v>less urgent</c:v>
                </c:pt>
              </c:strCache>
            </c:strRef>
          </c:tx>
          <c:spPr>
            <a:ln w="31750"/>
          </c:spPr>
          <c:marker>
            <c:symbol val="none"/>
          </c:marker>
          <c:cat>
            <c:strRef>
              <c:f>'EMI - GGUS metrics'!$X$16:$X$27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metrics'!$AM$16:$AM$27</c:f>
              <c:numCache>
                <c:formatCode>0.0</c:formatCode>
                <c:ptCount val="12"/>
                <c:pt idx="0">
                  <c:v>98.6</c:v>
                </c:pt>
                <c:pt idx="1">
                  <c:v>144.4</c:v>
                </c:pt>
                <c:pt idx="2">
                  <c:v>75.900000000000006</c:v>
                </c:pt>
                <c:pt idx="3">
                  <c:v>160.5</c:v>
                </c:pt>
                <c:pt idx="4">
                  <c:v>126.8</c:v>
                </c:pt>
                <c:pt idx="5">
                  <c:v>76.400000000000006</c:v>
                </c:pt>
                <c:pt idx="6">
                  <c:v>0.2</c:v>
                </c:pt>
                <c:pt idx="7">
                  <c:v>1.1000000000000001</c:v>
                </c:pt>
                <c:pt idx="8">
                  <c:v>7.8</c:v>
                </c:pt>
                <c:pt idx="9">
                  <c:v>23.2</c:v>
                </c:pt>
                <c:pt idx="10">
                  <c:v>42.8</c:v>
                </c:pt>
                <c:pt idx="11">
                  <c:v>26.7</c:v>
                </c:pt>
              </c:numCache>
            </c:numRef>
          </c:val>
          <c:smooth val="0"/>
        </c:ser>
        <c:dLbls>
          <c:showLegendKey val="0"/>
          <c:showVal val="0"/>
          <c:showCatName val="0"/>
          <c:showSerName val="0"/>
          <c:showPercent val="0"/>
          <c:showBubbleSize val="0"/>
        </c:dLbls>
        <c:marker val="1"/>
        <c:smooth val="0"/>
        <c:axId val="42169472"/>
        <c:axId val="42171008"/>
      </c:lineChart>
      <c:catAx>
        <c:axId val="42169472"/>
        <c:scaling>
          <c:orientation val="minMax"/>
        </c:scaling>
        <c:delete val="0"/>
        <c:axPos val="b"/>
        <c:majorTickMark val="out"/>
        <c:minorTickMark val="none"/>
        <c:tickLblPos val="nextTo"/>
        <c:txPr>
          <a:bodyPr rot="-5400000" vert="horz"/>
          <a:lstStyle/>
          <a:p>
            <a:pPr>
              <a:defRPr/>
            </a:pPr>
            <a:endParaRPr lang="en-US"/>
          </a:p>
        </c:txPr>
        <c:crossAx val="42171008"/>
        <c:crosses val="autoZero"/>
        <c:auto val="1"/>
        <c:lblAlgn val="ctr"/>
        <c:lblOffset val="100"/>
        <c:noMultiLvlLbl val="0"/>
      </c:catAx>
      <c:valAx>
        <c:axId val="42171008"/>
        <c:scaling>
          <c:orientation val="minMax"/>
          <c:max val="500"/>
        </c:scaling>
        <c:delete val="0"/>
        <c:axPos val="l"/>
        <c:majorGridlines/>
        <c:title>
          <c:tx>
            <c:rich>
              <a:bodyPr rot="-5400000" vert="horz"/>
              <a:lstStyle/>
              <a:p>
                <a:pPr>
                  <a:defRPr/>
                </a:pPr>
                <a:r>
                  <a:rPr lang="en-US"/>
                  <a:t>Median solution time [days]</a:t>
                </a:r>
              </a:p>
            </c:rich>
          </c:tx>
          <c:layout/>
          <c:overlay val="0"/>
        </c:title>
        <c:numFmt formatCode="0.0" sourceLinked="1"/>
        <c:majorTickMark val="out"/>
        <c:minorTickMark val="none"/>
        <c:tickLblPos val="nextTo"/>
        <c:crossAx val="42169472"/>
        <c:crosses val="autoZero"/>
        <c:crossBetween val="between"/>
      </c:valAx>
    </c:plotArea>
    <c:legend>
      <c:legendPos val="b"/>
      <c:layout>
        <c:manualLayout>
          <c:xMode val="edge"/>
          <c:yMode val="edge"/>
          <c:x val="5.0000045913935198E-2"/>
          <c:y val="0.88193302596007805"/>
          <c:w val="0.89999990817212905"/>
          <c:h val="0.118066974039921"/>
        </c:manualLayout>
      </c:layout>
      <c:overlay val="0"/>
    </c:legend>
    <c:plotVisOnly val="1"/>
    <c:dispBlanksAs val="zero"/>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00" baseline="0" dirty="0" smtClean="0"/>
              <a:t>Open </a:t>
            </a:r>
            <a:r>
              <a:rPr lang="en-US" sz="1400" baseline="0" dirty="0"/>
              <a:t>tickets by priority</a:t>
            </a:r>
            <a:endParaRPr lang="en-US" sz="1400" dirty="0"/>
          </a:p>
        </c:rich>
      </c:tx>
      <c:layout/>
      <c:overlay val="0"/>
    </c:title>
    <c:autoTitleDeleted val="0"/>
    <c:plotArea>
      <c:layout/>
      <c:lineChart>
        <c:grouping val="standard"/>
        <c:varyColors val="0"/>
        <c:ser>
          <c:idx val="0"/>
          <c:order val="0"/>
          <c:tx>
            <c:strRef>
              <c:f>'EMI - GGUS metrics'!$C$2</c:f>
              <c:strCache>
                <c:ptCount val="1"/>
                <c:pt idx="0">
                  <c:v>top priority</c:v>
                </c:pt>
              </c:strCache>
            </c:strRef>
          </c:tx>
          <c:spPr>
            <a:ln w="31750"/>
          </c:spPr>
          <c:marker>
            <c:symbol val="none"/>
          </c:marker>
          <c:cat>
            <c:strRef>
              <c:f>'EMI - GGUS metrics'!$B$16:$B$27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metrics'!$D$16:$D$27</c:f>
              <c:numCache>
                <c:formatCode>General</c:formatCode>
                <c:ptCount val="12"/>
                <c:pt idx="0">
                  <c:v>3</c:v>
                </c:pt>
                <c:pt idx="1">
                  <c:v>2</c:v>
                </c:pt>
                <c:pt idx="2">
                  <c:v>1</c:v>
                </c:pt>
                <c:pt idx="3">
                  <c:v>1</c:v>
                </c:pt>
                <c:pt idx="11">
                  <c:v>1</c:v>
                </c:pt>
              </c:numCache>
            </c:numRef>
          </c:val>
          <c:smooth val="0"/>
        </c:ser>
        <c:ser>
          <c:idx val="1"/>
          <c:order val="1"/>
          <c:tx>
            <c:strRef>
              <c:f>'EMI - GGUS metrics'!$G$2</c:f>
              <c:strCache>
                <c:ptCount val="1"/>
                <c:pt idx="0">
                  <c:v>very urgent</c:v>
                </c:pt>
              </c:strCache>
            </c:strRef>
          </c:tx>
          <c:spPr>
            <a:ln w="31750"/>
          </c:spPr>
          <c:marker>
            <c:symbol val="none"/>
          </c:marker>
          <c:cat>
            <c:strRef>
              <c:f>'EMI - GGUS metrics'!$B$16:$B$27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metrics'!$H$16:$H$27</c:f>
              <c:numCache>
                <c:formatCode>General</c:formatCode>
                <c:ptCount val="12"/>
                <c:pt idx="0">
                  <c:v>3</c:v>
                </c:pt>
                <c:pt idx="1">
                  <c:v>4</c:v>
                </c:pt>
                <c:pt idx="2">
                  <c:v>9</c:v>
                </c:pt>
                <c:pt idx="3">
                  <c:v>7</c:v>
                </c:pt>
                <c:pt idx="4">
                  <c:v>3</c:v>
                </c:pt>
                <c:pt idx="5">
                  <c:v>3</c:v>
                </c:pt>
                <c:pt idx="6">
                  <c:v>4</c:v>
                </c:pt>
                <c:pt idx="7">
                  <c:v>2</c:v>
                </c:pt>
                <c:pt idx="8">
                  <c:v>4</c:v>
                </c:pt>
                <c:pt idx="9">
                  <c:v>5</c:v>
                </c:pt>
                <c:pt idx="10">
                  <c:v>5</c:v>
                </c:pt>
                <c:pt idx="11">
                  <c:v>7</c:v>
                </c:pt>
              </c:numCache>
            </c:numRef>
          </c:val>
          <c:smooth val="0"/>
        </c:ser>
        <c:ser>
          <c:idx val="2"/>
          <c:order val="2"/>
          <c:tx>
            <c:strRef>
              <c:f>'EMI - GGUS metrics'!$K$2</c:f>
              <c:strCache>
                <c:ptCount val="1"/>
                <c:pt idx="0">
                  <c:v>urgent</c:v>
                </c:pt>
              </c:strCache>
            </c:strRef>
          </c:tx>
          <c:spPr>
            <a:ln w="31750"/>
          </c:spPr>
          <c:marker>
            <c:symbol val="none"/>
          </c:marker>
          <c:cat>
            <c:strRef>
              <c:f>'EMI - GGUS metrics'!$B$16:$B$27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metrics'!$L$16:$L$27</c:f>
              <c:numCache>
                <c:formatCode>General</c:formatCode>
                <c:ptCount val="12"/>
                <c:pt idx="0">
                  <c:v>19</c:v>
                </c:pt>
                <c:pt idx="1">
                  <c:v>14</c:v>
                </c:pt>
                <c:pt idx="2">
                  <c:v>17</c:v>
                </c:pt>
                <c:pt idx="3">
                  <c:v>24</c:v>
                </c:pt>
                <c:pt idx="4">
                  <c:v>19</c:v>
                </c:pt>
                <c:pt idx="5">
                  <c:v>22</c:v>
                </c:pt>
                <c:pt idx="6">
                  <c:v>29</c:v>
                </c:pt>
                <c:pt idx="7">
                  <c:v>27</c:v>
                </c:pt>
                <c:pt idx="8">
                  <c:v>26</c:v>
                </c:pt>
                <c:pt idx="9">
                  <c:v>34</c:v>
                </c:pt>
                <c:pt idx="10">
                  <c:v>34</c:v>
                </c:pt>
                <c:pt idx="11">
                  <c:v>33</c:v>
                </c:pt>
              </c:numCache>
            </c:numRef>
          </c:val>
          <c:smooth val="0"/>
        </c:ser>
        <c:ser>
          <c:idx val="3"/>
          <c:order val="3"/>
          <c:tx>
            <c:strRef>
              <c:f>'EMI - GGUS metrics'!$O$2</c:f>
              <c:strCache>
                <c:ptCount val="1"/>
                <c:pt idx="0">
                  <c:v>less urgent</c:v>
                </c:pt>
              </c:strCache>
            </c:strRef>
          </c:tx>
          <c:spPr>
            <a:ln w="31750"/>
          </c:spPr>
          <c:marker>
            <c:symbol val="none"/>
          </c:marker>
          <c:cat>
            <c:strRef>
              <c:f>'EMI - GGUS metrics'!$B$16:$B$27</c:f>
              <c:strCache>
                <c:ptCount val="12"/>
                <c:pt idx="0">
                  <c:v>May '11</c:v>
                </c:pt>
                <c:pt idx="1">
                  <c:v>Jun '11</c:v>
                </c:pt>
                <c:pt idx="2">
                  <c:v>Jul '11</c:v>
                </c:pt>
                <c:pt idx="3">
                  <c:v>Aug '11</c:v>
                </c:pt>
                <c:pt idx="4">
                  <c:v>Sept '11</c:v>
                </c:pt>
                <c:pt idx="5">
                  <c:v>Oct '11</c:v>
                </c:pt>
                <c:pt idx="6">
                  <c:v>Nov '11</c:v>
                </c:pt>
                <c:pt idx="7">
                  <c:v>Dec '11</c:v>
                </c:pt>
                <c:pt idx="8">
                  <c:v>Jan '12</c:v>
                </c:pt>
                <c:pt idx="9">
                  <c:v>Feb '12</c:v>
                </c:pt>
                <c:pt idx="10">
                  <c:v>Mar '12</c:v>
                </c:pt>
                <c:pt idx="11">
                  <c:v>Apr '12</c:v>
                </c:pt>
              </c:strCache>
            </c:strRef>
          </c:cat>
          <c:val>
            <c:numRef>
              <c:f>'EMI - GGUS metrics'!$P$16:$P$27</c:f>
              <c:numCache>
                <c:formatCode>General</c:formatCode>
                <c:ptCount val="12"/>
                <c:pt idx="0">
                  <c:v>78</c:v>
                </c:pt>
                <c:pt idx="1">
                  <c:v>82</c:v>
                </c:pt>
                <c:pt idx="2">
                  <c:v>88</c:v>
                </c:pt>
                <c:pt idx="3">
                  <c:v>108</c:v>
                </c:pt>
                <c:pt idx="4">
                  <c:v>120</c:v>
                </c:pt>
                <c:pt idx="5">
                  <c:v>123</c:v>
                </c:pt>
                <c:pt idx="6">
                  <c:v>138</c:v>
                </c:pt>
                <c:pt idx="7">
                  <c:v>132</c:v>
                </c:pt>
                <c:pt idx="8">
                  <c:v>109</c:v>
                </c:pt>
                <c:pt idx="9">
                  <c:v>127</c:v>
                </c:pt>
                <c:pt idx="10">
                  <c:v>126</c:v>
                </c:pt>
                <c:pt idx="11">
                  <c:v>116</c:v>
                </c:pt>
              </c:numCache>
            </c:numRef>
          </c:val>
          <c:smooth val="0"/>
        </c:ser>
        <c:dLbls>
          <c:showLegendKey val="0"/>
          <c:showVal val="0"/>
          <c:showCatName val="0"/>
          <c:showSerName val="0"/>
          <c:showPercent val="0"/>
          <c:showBubbleSize val="0"/>
        </c:dLbls>
        <c:marker val="1"/>
        <c:smooth val="0"/>
        <c:axId val="69400064"/>
        <c:axId val="69401600"/>
      </c:lineChart>
      <c:catAx>
        <c:axId val="69400064"/>
        <c:scaling>
          <c:orientation val="minMax"/>
        </c:scaling>
        <c:delete val="0"/>
        <c:axPos val="b"/>
        <c:numFmt formatCode="m/d/yy;@" sourceLinked="0"/>
        <c:majorTickMark val="out"/>
        <c:minorTickMark val="none"/>
        <c:tickLblPos val="nextTo"/>
        <c:txPr>
          <a:bodyPr rot="-5400000" vert="horz"/>
          <a:lstStyle/>
          <a:p>
            <a:pPr>
              <a:defRPr/>
            </a:pPr>
            <a:endParaRPr lang="en-US"/>
          </a:p>
        </c:txPr>
        <c:crossAx val="69401600"/>
        <c:crosses val="autoZero"/>
        <c:auto val="1"/>
        <c:lblAlgn val="ctr"/>
        <c:lblOffset val="100"/>
        <c:noMultiLvlLbl val="0"/>
      </c:catAx>
      <c:valAx>
        <c:axId val="69401600"/>
        <c:scaling>
          <c:orientation val="minMax"/>
        </c:scaling>
        <c:delete val="0"/>
        <c:axPos val="l"/>
        <c:majorGridlines/>
        <c:title>
          <c:tx>
            <c:rich>
              <a:bodyPr rot="-5400000" vert="horz" anchor="t" anchorCtr="0"/>
              <a:lstStyle/>
              <a:p>
                <a:pPr>
                  <a:defRPr/>
                </a:pPr>
                <a:r>
                  <a:rPr lang="en-US"/>
                  <a:t>nr.</a:t>
                </a:r>
                <a:r>
                  <a:rPr lang="en-US" baseline="0"/>
                  <a:t> tickets</a:t>
                </a:r>
                <a:endParaRPr lang="en-US"/>
              </a:p>
            </c:rich>
          </c:tx>
          <c:layout/>
          <c:overlay val="0"/>
        </c:title>
        <c:numFmt formatCode="General" sourceLinked="1"/>
        <c:majorTickMark val="out"/>
        <c:minorTickMark val="none"/>
        <c:tickLblPos val="nextTo"/>
        <c:crossAx val="69400064"/>
        <c:crosses val="autoZero"/>
        <c:crossBetween val="between"/>
      </c:valAx>
    </c:plotArea>
    <c:plotVisOnly val="1"/>
    <c:dispBlanksAs val="zero"/>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227FC8-2628-D540-B9FA-13E2A7BA13DC}" type="datetimeFigureOut">
              <a:rPr lang="en-US" smtClean="0"/>
              <a:t>6/25/2012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22236F-E4A6-3743-9AB1-7613AB8CB181}" type="slidenum">
              <a:rPr lang="en-GB" smtClean="0"/>
              <a:t>‹#›</a:t>
            </a:fld>
            <a:endParaRPr lang="en-GB"/>
          </a:p>
        </p:txBody>
      </p:sp>
    </p:spTree>
    <p:extLst>
      <p:ext uri="{BB962C8B-B14F-4D97-AF65-F5344CB8AC3E}">
        <p14:creationId xmlns:p14="http://schemas.microsoft.com/office/powerpoint/2010/main" val="1599752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99C0BA9-8270-461C-BA30-E325EBD4642F}" type="datetimeFigureOut">
              <a:rPr lang="en-US"/>
              <a:pPr>
                <a:defRPr/>
              </a:pPr>
              <a:t>6/25/2012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86FC97E-D4CA-4D5D-8F3D-BA3B2C598123}" type="slidenum">
              <a:rPr lang="en-US"/>
              <a:pPr>
                <a:defRPr/>
              </a:pPr>
              <a:t>‹#›</a:t>
            </a:fld>
            <a:endParaRPr lang="en-US"/>
          </a:p>
        </p:txBody>
      </p:sp>
    </p:spTree>
    <p:extLst>
      <p:ext uri="{BB962C8B-B14F-4D97-AF65-F5344CB8AC3E}">
        <p14:creationId xmlns:p14="http://schemas.microsoft.com/office/powerpoint/2010/main" val="331996934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smtClean="0"/>
          </a:p>
        </p:txBody>
      </p:sp>
      <p:sp>
        <p:nvSpPr>
          <p:cNvPr id="4" name="Slide Number Placeholder 3"/>
          <p:cNvSpPr>
            <a:spLocks noGrp="1"/>
          </p:cNvSpPr>
          <p:nvPr>
            <p:ph type="sldNum" sz="quarter" idx="10"/>
          </p:nvPr>
        </p:nvSpPr>
        <p:spPr/>
        <p:txBody>
          <a:bodyPr/>
          <a:lstStyle/>
          <a:p>
            <a:fld id="{14573B07-2C8A-4EFD-ABF6-75147FCB4920}" type="slidenum">
              <a:rPr lang="en-GB" smtClean="0"/>
              <a:pPr/>
              <a:t>1</a:t>
            </a:fld>
            <a:endParaRPr lang="en-GB"/>
          </a:p>
        </p:txBody>
      </p:sp>
    </p:spTree>
    <p:extLst>
      <p:ext uri="{BB962C8B-B14F-4D97-AF65-F5344CB8AC3E}">
        <p14:creationId xmlns:p14="http://schemas.microsoft.com/office/powerpoint/2010/main" val="1736461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SA2 - in collaboration with SA1.3 for staged rollout - has </a:t>
            </a:r>
            <a:r>
              <a:rPr lang="en-US" sz="1200" kern="1200" dirty="0" err="1" smtClean="0">
                <a:solidFill>
                  <a:schemeClr val="tx1"/>
                </a:solidFill>
                <a:latin typeface="+mn-lt"/>
                <a:ea typeface="+mn-ea"/>
                <a:cs typeface="+mn-cs"/>
              </a:rPr>
              <a:t>producted</a:t>
            </a:r>
            <a:r>
              <a:rPr lang="en-US" sz="1200" kern="1200" dirty="0" smtClean="0">
                <a:solidFill>
                  <a:schemeClr val="tx1"/>
                </a:solidFill>
                <a:latin typeface="+mn-lt"/>
                <a:ea typeface="+mn-ea"/>
                <a:cs typeface="+mn-cs"/>
              </a:rPr>
              <a:t> seven UMD releases, one major release in July 2011 and six updates (one more update, recently, not in this table). UMD currently includes 54 products, most of them released in multiple releases for a total of 104 releases delivered through the UMD repositories. The total number of releases verified is 134, while 30 of them were rejected or superseded by newer releases after the verification but before the release. On top of what's distributed in the UMD there was verification and SR performed for the SAM updates and the EGI trust anchor updates via IGTF.</a:t>
            </a:r>
          </a:p>
          <a:p>
            <a:r>
              <a:rPr lang="en-US" sz="1200" kern="1200" dirty="0" smtClean="0">
                <a:solidFill>
                  <a:schemeClr val="tx1"/>
                </a:solidFill>
                <a:latin typeface="+mn-lt"/>
                <a:ea typeface="+mn-ea"/>
                <a:cs typeface="+mn-cs"/>
              </a:rPr>
              <a:t>UMD 1.0 required the biggest effort for quality criteria verification, due to the big amount of products released (it was the first release). The trend in the average per-product verification effort is decreasing </a:t>
            </a:r>
          </a:p>
          <a:p>
            <a:r>
              <a:rPr lang="en-US" sz="1200" kern="1200" dirty="0" smtClean="0">
                <a:solidFill>
                  <a:schemeClr val="tx1"/>
                </a:solidFill>
                <a:latin typeface="+mn-lt"/>
                <a:ea typeface="+mn-ea"/>
                <a:cs typeface="+mn-cs"/>
              </a:rPr>
              <a:t>- Verifiers have gained more experience </a:t>
            </a:r>
          </a:p>
          <a:p>
            <a:r>
              <a:rPr lang="en-US" sz="1200" kern="1200" dirty="0" smtClean="0">
                <a:solidFill>
                  <a:schemeClr val="tx1"/>
                </a:solidFill>
                <a:latin typeface="+mn-lt"/>
                <a:ea typeface="+mn-ea"/>
                <a:cs typeface="+mn-cs"/>
              </a:rPr>
              <a:t>- Improvements in the process</a:t>
            </a:r>
          </a:p>
          <a:p>
            <a:r>
              <a:rPr lang="en-US" sz="1200" kern="1200" dirty="0" smtClean="0">
                <a:solidFill>
                  <a:schemeClr val="tx1"/>
                </a:solidFill>
                <a:latin typeface="+mn-lt"/>
                <a:ea typeface="+mn-ea"/>
                <a:cs typeface="+mn-cs"/>
              </a:rPr>
              <a:t>- Improvement in the quality of the software delivered by TP</a:t>
            </a:r>
          </a:p>
          <a:p>
            <a:r>
              <a:rPr lang="en-US" sz="1200" kern="1200" dirty="0" smtClean="0">
                <a:solidFill>
                  <a:schemeClr val="tx1"/>
                </a:solidFill>
                <a:latin typeface="+mn-lt"/>
                <a:ea typeface="+mn-ea"/>
                <a:cs typeface="+mn-cs"/>
              </a:rPr>
              <a:t>(- there are still fluctuations often caused by complex products included in a release)</a:t>
            </a:r>
            <a:endParaRPr lang="en-GB" sz="1800" dirty="0" smtClean="0"/>
          </a:p>
          <a:p>
            <a:endParaRPr lang="en-GB" sz="1800" dirty="0" smtClean="0"/>
          </a:p>
          <a:p>
            <a:endParaRPr lang="en-GB" sz="1800" dirty="0" smtClean="0"/>
          </a:p>
          <a:p>
            <a:endParaRPr lang="en-GB" sz="1800" dirty="0" smtClean="0"/>
          </a:p>
          <a:p>
            <a:endParaRPr lang="en-GB" sz="1800" dirty="0" smtClean="0"/>
          </a:p>
          <a:p>
            <a:endParaRPr lang="en-GB" sz="1800" dirty="0" smtClean="0"/>
          </a:p>
          <a:p>
            <a:endParaRPr lang="en-GB" sz="1800" dirty="0" smtClean="0"/>
          </a:p>
          <a:p>
            <a:r>
              <a:rPr lang="en-GB" sz="1800" dirty="0" smtClean="0"/>
              <a:t>Also: </a:t>
            </a:r>
          </a:p>
          <a:p>
            <a:r>
              <a:rPr lang="en-GB" sz="1800" dirty="0" smtClean="0"/>
              <a:t>11 SAM Updates</a:t>
            </a:r>
          </a:p>
          <a:p>
            <a:pPr lvl="1"/>
            <a:r>
              <a:rPr lang="en-GB" sz="1800" dirty="0" smtClean="0"/>
              <a:t>7 published, 3 rejected (Update 10, 11 &amp; 13), 1 superseded</a:t>
            </a:r>
          </a:p>
          <a:p>
            <a:pPr lvl="1"/>
            <a:r>
              <a:rPr lang="en-GB" sz="1800" dirty="0" smtClean="0"/>
              <a:t>Avg. 2 h verification effort per update</a:t>
            </a:r>
          </a:p>
          <a:p>
            <a:r>
              <a:rPr lang="en-GB" sz="1800" dirty="0" smtClean="0"/>
              <a:t>9 EGI Trust anchor updates via IGTF</a:t>
            </a:r>
          </a:p>
          <a:p>
            <a:pPr lvl="1"/>
            <a:r>
              <a:rPr lang="en-GB" sz="1800" dirty="0" smtClean="0"/>
              <a:t>7 published, 1 rejected (v 1.39-1), 1 superseded</a:t>
            </a:r>
          </a:p>
          <a:p>
            <a:pPr lvl="1"/>
            <a:r>
              <a:rPr lang="en-GB" sz="1800" dirty="0" smtClean="0"/>
              <a:t>Avg. 2.5 h verification effort per update</a:t>
            </a:r>
          </a:p>
          <a:p>
            <a:endParaRPr lang="en-GB" sz="1800" dirty="0" smtClean="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10</a:t>
            </a:fld>
            <a:endParaRPr lang="en-US"/>
          </a:p>
        </p:txBody>
      </p:sp>
    </p:spTree>
    <p:extLst>
      <p:ext uri="{BB962C8B-B14F-4D97-AF65-F5344CB8AC3E}">
        <p14:creationId xmlns:p14="http://schemas.microsoft.com/office/powerpoint/2010/main" val="2441910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EGI software repository infrastructure is composed by two main layers: the front-end, a portal that is the web access to the repositories and the release information for UMD. During the last year this was improved in order to automate the publication of new releases. </a:t>
            </a:r>
          </a:p>
          <a:p>
            <a:r>
              <a:rPr lang="en-US" sz="1200" kern="1200" dirty="0" smtClean="0">
                <a:solidFill>
                  <a:schemeClr val="tx1"/>
                </a:solidFill>
                <a:latin typeface="+mn-lt"/>
                <a:ea typeface="+mn-ea"/>
                <a:cs typeface="+mn-cs"/>
              </a:rPr>
              <a:t>The second layer is the subsystem of the EGI software repository that handles the business layer of the New Software Release workflow.</a:t>
            </a:r>
          </a:p>
          <a:p>
            <a:r>
              <a:rPr lang="en-US" sz="1200" kern="1200" dirty="0" smtClean="0">
                <a:solidFill>
                  <a:schemeClr val="tx1"/>
                </a:solidFill>
                <a:latin typeface="+mn-lt"/>
                <a:ea typeface="+mn-ea"/>
                <a:cs typeface="+mn-cs"/>
              </a:rPr>
              <a:t>The software provisioning infrastructure re-used -where possible- the tools already set up for the project, such as RT ticketing system, the SSO database or the wiki server. Where needed specific tools have been implemented to perform specific tasks (for example most of the backend).</a:t>
            </a:r>
          </a:p>
          <a:p>
            <a:r>
              <a:rPr lang="en-US" sz="1200" kern="1200" dirty="0" smtClean="0">
                <a:solidFill>
                  <a:schemeClr val="tx1"/>
                </a:solidFill>
                <a:latin typeface="+mn-lt"/>
                <a:ea typeface="+mn-ea"/>
                <a:cs typeface="+mn-cs"/>
              </a:rPr>
              <a:t>All the services are available through the two IP protocols, v4 and v6.</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GB" sz="1800" dirty="0" smtClean="0"/>
              <a:t>MS506</a:t>
            </a:r>
            <a:r>
              <a:rPr lang="en-GB" sz="1800" baseline="0" dirty="0" smtClean="0"/>
              <a:t> – </a:t>
            </a:r>
            <a:r>
              <a:rPr lang="en-GB" sz="1800" dirty="0" smtClean="0"/>
              <a:t>p</a:t>
            </a:r>
            <a:r>
              <a:rPr lang="en-GB" sz="1800" baseline="0" dirty="0" smtClean="0"/>
              <a:t>ublished June 2011</a:t>
            </a:r>
          </a:p>
          <a:p>
            <a:r>
              <a:rPr lang="en-GB" sz="1800" dirty="0" smtClean="0"/>
              <a:t>MS512 – successor due June 2012</a:t>
            </a:r>
          </a:p>
          <a:p>
            <a:endParaRPr lang="en-GB" sz="1800" dirty="0" smtClean="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11</a:t>
            </a:fld>
            <a:endParaRPr lang="en-US"/>
          </a:p>
        </p:txBody>
      </p:sp>
    </p:spTree>
    <p:extLst>
      <p:ext uri="{BB962C8B-B14F-4D97-AF65-F5344CB8AC3E}">
        <p14:creationId xmlns:p14="http://schemas.microsoft.com/office/powerpoint/2010/main" val="274096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Previously every new component version entering in the software provisioning process was stored in a transient repository with the needed dependencies. During this year a set of stable repositories was </a:t>
            </a:r>
            <a:r>
              <a:rPr lang="en-US" sz="1200" kern="1200" dirty="0" err="1" smtClean="0">
                <a:solidFill>
                  <a:schemeClr val="tx1"/>
                </a:solidFill>
                <a:latin typeface="+mn-lt"/>
                <a:ea typeface="+mn-ea"/>
                <a:cs typeface="+mn-cs"/>
              </a:rPr>
              <a:t>introducted</a:t>
            </a:r>
            <a:r>
              <a:rPr lang="en-US" sz="1200" kern="1200" dirty="0" smtClean="0">
                <a:solidFill>
                  <a:schemeClr val="tx1"/>
                </a:solidFill>
                <a:latin typeface="+mn-lt"/>
                <a:ea typeface="+mn-ea"/>
                <a:cs typeface="+mn-cs"/>
              </a:rPr>
              <a:t> for all the components under the verification and staged rollout, the repository </a:t>
            </a:r>
            <a:r>
              <a:rPr lang="en-US" sz="1200" kern="1200" dirty="0" err="1" smtClean="0">
                <a:solidFill>
                  <a:schemeClr val="tx1"/>
                </a:solidFill>
                <a:latin typeface="+mn-lt"/>
                <a:ea typeface="+mn-ea"/>
                <a:cs typeface="+mn-cs"/>
              </a:rPr>
              <a:t>confirguration</a:t>
            </a:r>
            <a:r>
              <a:rPr lang="en-US" sz="1200" kern="1200" dirty="0" smtClean="0">
                <a:solidFill>
                  <a:schemeClr val="tx1"/>
                </a:solidFill>
                <a:latin typeface="+mn-lt"/>
                <a:ea typeface="+mn-ea"/>
                <a:cs typeface="+mn-cs"/>
              </a:rPr>
              <a:t> does not change and the products are migrated between the repositories as they advance in the workflow towards the inclusion in a UMD release. The repositories are public and can be used by EGI resource </a:t>
            </a:r>
            <a:r>
              <a:rPr lang="en-US" sz="1200" kern="1200" dirty="0" err="1" smtClean="0">
                <a:solidFill>
                  <a:schemeClr val="tx1"/>
                </a:solidFill>
                <a:latin typeface="+mn-lt"/>
                <a:ea typeface="+mn-ea"/>
                <a:cs typeface="+mn-cs"/>
              </a:rPr>
              <a:t>centres</a:t>
            </a:r>
            <a:r>
              <a:rPr lang="en-US" sz="1200" kern="1200" dirty="0" smtClean="0">
                <a:solidFill>
                  <a:schemeClr val="tx1"/>
                </a:solidFill>
                <a:latin typeface="+mn-lt"/>
                <a:ea typeface="+mn-ea"/>
                <a:cs typeface="+mn-cs"/>
              </a:rPr>
              <a:t> if they want to join the staged rollout activities. All the repositories are supporting multiple OS: SL5, SL6 and </a:t>
            </a:r>
            <a:r>
              <a:rPr lang="en-US" sz="1200" kern="1200" dirty="0" err="1" smtClean="0">
                <a:solidFill>
                  <a:schemeClr val="tx1"/>
                </a:solidFill>
                <a:latin typeface="+mn-lt"/>
                <a:ea typeface="+mn-ea"/>
                <a:cs typeface="+mn-cs"/>
              </a:rPr>
              <a:t>Debian</a:t>
            </a:r>
            <a:r>
              <a:rPr lang="en-US" sz="1200" kern="1200" dirty="0" smtClean="0">
                <a:solidFill>
                  <a:schemeClr val="tx1"/>
                </a:solidFill>
                <a:latin typeface="+mn-lt"/>
                <a:ea typeface="+mn-ea"/>
                <a:cs typeface="+mn-cs"/>
              </a:rPr>
              <a:t>.</a:t>
            </a:r>
          </a:p>
          <a:p>
            <a:r>
              <a:rPr lang="en-US" sz="1200" kern="1200" dirty="0" smtClean="0">
                <a:solidFill>
                  <a:schemeClr val="tx1"/>
                </a:solidFill>
                <a:latin typeface="+mn-lt"/>
                <a:ea typeface="+mn-ea"/>
                <a:cs typeface="+mn-cs"/>
              </a:rPr>
              <a:t>A set of components - integrated with the pre-existing EGI tools - have been deployed to automate many steps in the process, such as the creation of xml files for the technology providers, the composition of the list of components participating to a release and the actual production of a release.</a:t>
            </a:r>
          </a:p>
          <a:p>
            <a:r>
              <a:rPr lang="en-US" sz="1200" kern="1200" dirty="0" smtClean="0">
                <a:solidFill>
                  <a:schemeClr val="tx1"/>
                </a:solidFill>
                <a:latin typeface="+mn-lt"/>
                <a:ea typeface="+mn-ea"/>
                <a:cs typeface="+mn-cs"/>
              </a:rPr>
              <a:t>As part of the EGI strategic plan to invest in cloud and virtualization, SA2 deployed a repository to store grid middleware and a </a:t>
            </a:r>
            <a:r>
              <a:rPr lang="en-US" sz="1200" kern="1200" dirty="0" err="1" smtClean="0">
                <a:solidFill>
                  <a:schemeClr val="tx1"/>
                </a:solidFill>
                <a:latin typeface="+mn-lt"/>
                <a:ea typeface="+mn-ea"/>
                <a:cs typeface="+mn-cs"/>
              </a:rPr>
              <a:t>StratusLab</a:t>
            </a:r>
            <a:r>
              <a:rPr lang="en-US" sz="1200" kern="1200" dirty="0" smtClean="0">
                <a:solidFill>
                  <a:schemeClr val="tx1"/>
                </a:solidFill>
                <a:latin typeface="+mn-lt"/>
                <a:ea typeface="+mn-ea"/>
                <a:cs typeface="+mn-cs"/>
              </a:rPr>
              <a:t> Marketplace for the virtual images metadata,</a:t>
            </a:r>
            <a:r>
              <a:rPr lang="en-US" sz="1200" kern="1200" baseline="0" dirty="0" smtClean="0">
                <a:solidFill>
                  <a:schemeClr val="tx1"/>
                </a:solidFill>
                <a:latin typeface="+mn-lt"/>
                <a:ea typeface="+mn-ea"/>
                <a:cs typeface="+mn-cs"/>
              </a:rPr>
              <a:t> where the virtual images can be shared and browsed by resource </a:t>
            </a:r>
            <a:r>
              <a:rPr lang="en-US" sz="1200" kern="1200" baseline="0" dirty="0" err="1" smtClean="0">
                <a:solidFill>
                  <a:schemeClr val="tx1"/>
                </a:solidFill>
                <a:latin typeface="+mn-lt"/>
                <a:ea typeface="+mn-ea"/>
                <a:cs typeface="+mn-cs"/>
              </a:rPr>
              <a:t>centres</a:t>
            </a:r>
            <a:r>
              <a:rPr lang="en-US" sz="1200" kern="1200" baseline="0" dirty="0" smtClean="0">
                <a:solidFill>
                  <a:schemeClr val="tx1"/>
                </a:solidFill>
                <a:latin typeface="+mn-lt"/>
                <a:ea typeface="+mn-ea"/>
                <a:cs typeface="+mn-cs"/>
              </a:rPr>
              <a:t> and user communities.</a:t>
            </a:r>
            <a:r>
              <a:rPr lang="en-US" sz="1200" kern="1200" dirty="0" smtClean="0">
                <a:solidFill>
                  <a:schemeClr val="tx1"/>
                </a:solidFill>
                <a:latin typeface="+mn-lt"/>
                <a:ea typeface="+mn-ea"/>
                <a:cs typeface="+mn-cs"/>
              </a:rPr>
              <a:t> </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GB" sz="1800" dirty="0" smtClean="0"/>
              <a:t>Existing tools:</a:t>
            </a:r>
          </a:p>
          <a:p>
            <a:r>
              <a:rPr lang="en-GB" sz="1800" dirty="0" smtClean="0"/>
              <a:t>	</a:t>
            </a:r>
            <a:r>
              <a:rPr lang="en-GB" sz="1800" dirty="0" err="1" smtClean="0"/>
              <a:t>DocDB</a:t>
            </a:r>
            <a:r>
              <a:rPr lang="en-GB" sz="1800" dirty="0" smtClean="0"/>
              <a:t>, Wiki, RT, YUM/APT, GGUS</a:t>
            </a:r>
          </a:p>
          <a:p>
            <a:r>
              <a:rPr lang="en-GB" sz="1800" dirty="0" smtClean="0"/>
              <a:t>Integration</a:t>
            </a:r>
            <a:r>
              <a:rPr lang="en-GB" sz="1800" baseline="0" dirty="0" smtClean="0"/>
              <a:t> code:</a:t>
            </a:r>
          </a:p>
          <a:p>
            <a:r>
              <a:rPr lang="en-GB" sz="1800" baseline="0" dirty="0" smtClean="0"/>
              <a:t>	Bouncer, </a:t>
            </a:r>
          </a:p>
          <a:p>
            <a:r>
              <a:rPr lang="en-GB" sz="1800" baseline="0" dirty="0" smtClean="0"/>
              <a:t>	Repo/RT integration code,</a:t>
            </a:r>
          </a:p>
          <a:p>
            <a:r>
              <a:rPr lang="en-GB" sz="1800" baseline="0" dirty="0" smtClean="0"/>
              <a:t>	UMD Release editor</a:t>
            </a:r>
          </a:p>
          <a:p>
            <a:r>
              <a:rPr lang="en-GB" sz="1800" baseline="0" dirty="0" smtClean="0"/>
              <a:t>	</a:t>
            </a:r>
            <a:endParaRPr lang="en-GB" sz="1800" dirty="0" smtClean="0"/>
          </a:p>
          <a:p>
            <a:pPr lvl="0"/>
            <a:endParaRPr lang="en-GB" sz="1800" dirty="0"/>
          </a:p>
          <a:p>
            <a:pPr lvl="0"/>
            <a:r>
              <a:rPr lang="en-GB" sz="1800" dirty="0"/>
              <a:t>----- Meeting Notes (6/22/12 10:07) -----</a:t>
            </a:r>
          </a:p>
          <a:p>
            <a:pPr lvl="0"/>
            <a:r>
              <a:rPr lang="en-GB" sz="1800" dirty="0"/>
              <a:t>put automated provisioning sub bullet under tech prov release auth</a:t>
            </a:r>
          </a:p>
          <a:p>
            <a:pPr lvl="0"/>
            <a:endParaRPr lang="en-GB" sz="1800" dirty="0"/>
          </a:p>
          <a:p>
            <a:pPr lvl="0"/>
            <a:r>
              <a:rPr lang="en-GB" sz="1800" dirty="0"/>
              <a:t>is part of EGI strategic pan invest in cloud and virtualization, we re-used the technology coming from stratuslab to allow the sharing of VI.</a:t>
            </a:r>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12</a:t>
            </a:fld>
            <a:endParaRPr lang="en-US"/>
          </a:p>
        </p:txBody>
      </p:sp>
    </p:spTree>
    <p:extLst>
      <p:ext uri="{BB962C8B-B14F-4D97-AF65-F5344CB8AC3E}">
        <p14:creationId xmlns:p14="http://schemas.microsoft.com/office/powerpoint/2010/main" val="3628945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Main function of the EGI software repository is hosting the UMD production releases, but it hosts also the EGI releases of Service Availability Monitor - deployed by NGIs as part of the distributed monitoring infrastructure - and the IGTF trust anchors release.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The repository provides mirrors of software not included in UMD, such as the </a:t>
            </a:r>
            <a:r>
              <a:rPr lang="en-US" sz="1200" kern="1200" dirty="0" err="1" smtClean="0">
                <a:solidFill>
                  <a:schemeClr val="tx1"/>
                </a:solidFill>
                <a:latin typeface="+mn-lt"/>
                <a:ea typeface="+mn-ea"/>
                <a:cs typeface="+mn-cs"/>
              </a:rPr>
              <a:t>gLite</a:t>
            </a:r>
            <a:r>
              <a:rPr lang="en-US" sz="1200" kern="1200" dirty="0" smtClean="0">
                <a:solidFill>
                  <a:schemeClr val="tx1"/>
                </a:solidFill>
                <a:latin typeface="+mn-lt"/>
                <a:ea typeface="+mn-ea"/>
                <a:cs typeface="+mn-cs"/>
              </a:rPr>
              <a:t> 3.2 stack and other components relevant for the EGI community.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Looking at the number of downloads, the UMD repository is steadily gaining popularity, as shown in the  charts that shows the number of monthly downloads, overlapped with the UMD updates.</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GB" sz="1800" dirty="0" smtClean="0"/>
              <a:t>Main function of the repository is hosting the UMD production repository</a:t>
            </a:r>
          </a:p>
          <a:p>
            <a:pPr marL="628650" lvl="1" indent="-171450">
              <a:buFontTx/>
              <a:buChar char="•"/>
            </a:pPr>
            <a:r>
              <a:rPr lang="en-GB" sz="1800" dirty="0" smtClean="0"/>
              <a:t>Support for EGI community – SAM and CAs too</a:t>
            </a:r>
          </a:p>
          <a:p>
            <a:pPr marL="171450" lvl="0" indent="-171450">
              <a:buFontTx/>
              <a:buChar char="•"/>
            </a:pPr>
            <a:r>
              <a:rPr lang="en-GB" sz="1800" dirty="0" smtClean="0"/>
              <a:t>UMD</a:t>
            </a:r>
            <a:r>
              <a:rPr lang="en-GB" sz="1800" baseline="0" dirty="0" smtClean="0"/>
              <a:t> repository is steadily gaining popularity</a:t>
            </a:r>
          </a:p>
          <a:p>
            <a:pPr marL="628650" lvl="1" indent="-171450">
              <a:buFontTx/>
              <a:buChar char="•"/>
            </a:pPr>
            <a:r>
              <a:rPr lang="en-GB" sz="1800" baseline="0" dirty="0" smtClean="0"/>
              <a:t>Backend more than front end</a:t>
            </a:r>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13</a:t>
            </a:fld>
            <a:endParaRPr lang="en-US"/>
          </a:p>
        </p:txBody>
      </p:sp>
    </p:spTree>
    <p:extLst>
      <p:ext uri="{BB962C8B-B14F-4D97-AF65-F5344CB8AC3E}">
        <p14:creationId xmlns:p14="http://schemas.microsoft.com/office/powerpoint/2010/main" val="550938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DMSU is the second level of support for the deployed middleware. Middleware experts handle requests of support for middleware services deployment and administration. As an output of this support activity DMSU team produces FAQ documents, containing known issues and workaround to be used by the DMSU team themselves as well as resource </a:t>
            </a:r>
            <a:r>
              <a:rPr lang="en-US" sz="1200" kern="1200" dirty="0" err="1" smtClean="0">
                <a:solidFill>
                  <a:schemeClr val="tx1"/>
                </a:solidFill>
                <a:latin typeface="+mn-lt"/>
                <a:ea typeface="+mn-ea"/>
                <a:cs typeface="+mn-cs"/>
              </a:rPr>
              <a:t>centre</a:t>
            </a:r>
            <a:r>
              <a:rPr lang="en-US" sz="1200" kern="1200" dirty="0" smtClean="0">
                <a:solidFill>
                  <a:schemeClr val="tx1"/>
                </a:solidFill>
                <a:latin typeface="+mn-lt"/>
                <a:ea typeface="+mn-ea"/>
                <a:cs typeface="+mn-cs"/>
              </a:rPr>
              <a:t> administrators. DMSU produces also service specific manual to address specific issues or to describe best practice. (for example service replication and high availability configuration).</a:t>
            </a:r>
          </a:p>
          <a:p>
            <a:r>
              <a:rPr lang="en-US" sz="1200" kern="1200" dirty="0" smtClean="0">
                <a:solidFill>
                  <a:schemeClr val="tx1"/>
                </a:solidFill>
                <a:latin typeface="+mn-lt"/>
                <a:ea typeface="+mn-ea"/>
                <a:cs typeface="+mn-cs"/>
              </a:rPr>
              <a:t>When a ticket is escalated to the third level support (provided by the technology providers) DMSU checks the ticket priority and follows up the ticket in order to focus the technology providers effort on the more relevant issues affecting the infrastructure.</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800" dirty="0" smtClean="0"/>
              <a:t>FAQs: </a:t>
            </a:r>
            <a:r>
              <a:rPr lang="en-US" sz="1800" dirty="0" err="1" smtClean="0"/>
              <a:t>approx</a:t>
            </a:r>
            <a:r>
              <a:rPr lang="en-US" sz="1800" dirty="0" smtClean="0"/>
              <a:t> 1 FAQ per month</a:t>
            </a:r>
          </a:p>
          <a:p>
            <a:pPr marL="171450" indent="-171450">
              <a:buFontTx/>
              <a:buChar char="•"/>
            </a:pPr>
            <a:r>
              <a:rPr lang="en-US" sz="1800" dirty="0" smtClean="0"/>
              <a:t>Documentation: on Operations request</a:t>
            </a:r>
          </a:p>
          <a:p>
            <a:pPr marL="628650" lvl="1" indent="-171450">
              <a:buFontTx/>
              <a:buChar char="•"/>
            </a:pPr>
            <a:r>
              <a:rPr lang="en-US" sz="1800" dirty="0" smtClean="0"/>
              <a:t>VOMS replication, BDII high avail.,</a:t>
            </a:r>
            <a:r>
              <a:rPr lang="en-US" sz="1800" baseline="0" dirty="0" smtClean="0"/>
              <a:t> WMS best practices</a:t>
            </a:r>
            <a:endParaRPr lang="en-US" sz="1800" dirty="0" smtClean="0"/>
          </a:p>
          <a:p>
            <a:endParaRPr lang="en-US" sz="1800" dirty="0" smtClean="0"/>
          </a:p>
          <a:p>
            <a:pPr marL="171450" indent="-171450">
              <a:buFontTx/>
              <a:buChar char="•"/>
            </a:pPr>
            <a:r>
              <a:rPr lang="en-US" sz="1800" dirty="0" smtClean="0"/>
              <a:t>MS507 – published July 2011</a:t>
            </a:r>
          </a:p>
          <a:p>
            <a:pPr marL="171450" indent="-171450">
              <a:buFontTx/>
              <a:buChar char="•"/>
            </a:pPr>
            <a:r>
              <a:rPr lang="en-US" sz="1800" dirty="0" smtClean="0"/>
              <a:t>MS511 – successor due June 2012</a:t>
            </a:r>
          </a:p>
          <a:p>
            <a:pPr marL="171450" indent="-171450">
              <a:buFontTx/>
              <a:buChar char="•"/>
            </a:pPr>
            <a:endParaRPr lang="en-US" sz="1800" dirty="0" smtClean="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14</a:t>
            </a:fld>
            <a:endParaRPr lang="en-US"/>
          </a:p>
        </p:txBody>
      </p:sp>
    </p:spTree>
    <p:extLst>
      <p:ext uri="{BB962C8B-B14F-4D97-AF65-F5344CB8AC3E}">
        <p14:creationId xmlns:p14="http://schemas.microsoft.com/office/powerpoint/2010/main" val="2116154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smtClean="0">
                <a:solidFill>
                  <a:schemeClr val="tx1"/>
                </a:solidFill>
                <a:latin typeface="+mn-lt"/>
                <a:ea typeface="+mn-ea"/>
                <a:cs typeface="+mn-cs"/>
              </a:rPr>
              <a:t>In the last year DMSU handled nearly 790 tickets, that means about 2.5 ticket per day. As shown in the table the quarterly traffic of ticket in the SU is more or less stable, around 200 tickets per quarter. The average percentage of tickets solved by the DMSU is 22%, but there is an improving </a:t>
            </a:r>
            <a:r>
              <a:rPr lang="en-US" sz="1200" kern="1200" dirty="0" err="1" smtClean="0">
                <a:solidFill>
                  <a:schemeClr val="tx1"/>
                </a:solidFill>
                <a:latin typeface="+mn-lt"/>
                <a:ea typeface="+mn-ea"/>
                <a:cs typeface="+mn-cs"/>
              </a:rPr>
              <a:t>thrend</a:t>
            </a:r>
            <a:r>
              <a:rPr lang="en-US" sz="1200" kern="1200" dirty="0" smtClean="0">
                <a:solidFill>
                  <a:schemeClr val="tx1"/>
                </a:solidFill>
                <a:latin typeface="+mn-lt"/>
                <a:ea typeface="+mn-ea"/>
                <a:cs typeface="+mn-cs"/>
              </a:rPr>
              <a:t> in the last two quarters, and this is reflected in a reduction of the number of tickets assigned to the third level of support. However the majority of tickets are assigned to the third level of support.</a:t>
            </a:r>
          </a:p>
          <a:p>
            <a:r>
              <a:rPr lang="en-US" sz="1200" kern="1200" dirty="0" smtClean="0">
                <a:solidFill>
                  <a:schemeClr val="tx1"/>
                </a:solidFill>
                <a:latin typeface="+mn-lt"/>
                <a:ea typeface="+mn-ea"/>
                <a:cs typeface="+mn-cs"/>
              </a:rPr>
              <a:t>Not all the tickets assigned to 3rd level of support are software bug, some tickets are forwarded because of lack of experience, and following the request evolution DMSU gathers knowledge about the provided response in order to handle similar issues. The total of the ticket assigned to 3rd level includes also the requests generated by verifiers and early adopters during the software provisioning process, which are quickly pushed to the software providers in order to let them provide fix -maybe a workaround- as soon as possible.</a:t>
            </a:r>
          </a:p>
          <a:p>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r>
              <a:rPr lang="en-GB" sz="1800" baseline="0" dirty="0" smtClean="0"/>
              <a:t>Nearly 790 tickets handled</a:t>
            </a:r>
          </a:p>
          <a:p>
            <a:pPr marL="628650" lvl="1" indent="-171450">
              <a:buFontTx/>
              <a:buChar char="•"/>
            </a:pPr>
            <a:r>
              <a:rPr lang="en-GB" sz="1800" baseline="0" dirty="0" smtClean="0"/>
              <a:t>70 per month average</a:t>
            </a:r>
          </a:p>
          <a:p>
            <a:pPr marL="628650" lvl="1" indent="-171450">
              <a:buFontTx/>
              <a:buChar char="•"/>
            </a:pPr>
            <a:r>
              <a:rPr lang="en-GB" sz="1800" dirty="0" smtClean="0"/>
              <a:t>3.5 tickets per day</a:t>
            </a:r>
          </a:p>
          <a:p>
            <a:pPr marL="171450" lvl="0" indent="-171450">
              <a:buFontTx/>
              <a:buChar char="•"/>
            </a:pPr>
            <a:r>
              <a:rPr lang="en-GB" sz="1800" dirty="0" smtClean="0"/>
              <a:t>170</a:t>
            </a:r>
            <a:r>
              <a:rPr lang="en-GB" sz="1800" baseline="0" dirty="0" smtClean="0"/>
              <a:t> tickets solved</a:t>
            </a:r>
          </a:p>
          <a:p>
            <a:pPr marL="628650" lvl="1" indent="-171450">
              <a:buFontTx/>
              <a:buChar char="•"/>
            </a:pPr>
            <a:r>
              <a:rPr lang="en-GB" sz="1800" baseline="0" dirty="0" smtClean="0"/>
              <a:t>22% on average</a:t>
            </a:r>
          </a:p>
          <a:p>
            <a:pPr marL="628650" lvl="1" indent="-171450">
              <a:buFontTx/>
              <a:buChar char="•"/>
            </a:pPr>
            <a:r>
              <a:rPr lang="en-GB" sz="1800" baseline="0" dirty="0" smtClean="0"/>
              <a:t>With improving trend</a:t>
            </a:r>
          </a:p>
          <a:p>
            <a:pPr marL="171450" lvl="0" indent="-171450">
              <a:buFontTx/>
              <a:buChar char="•"/>
            </a:pPr>
            <a:r>
              <a:rPr lang="en-GB" sz="1800" baseline="0" dirty="0" smtClean="0"/>
              <a:t>Not all tickets are true software defect tickets</a:t>
            </a:r>
          </a:p>
          <a:p>
            <a:pPr marL="628650" lvl="1" indent="-171450">
              <a:buFontTx/>
              <a:buChar char="•"/>
            </a:pPr>
            <a:r>
              <a:rPr lang="en-GB" sz="1800" baseline="0" dirty="0" smtClean="0"/>
              <a:t>Some are because of lack of expertise</a:t>
            </a:r>
          </a:p>
          <a:p>
            <a:pPr marL="1085850" lvl="2" indent="-171450">
              <a:buFontTx/>
              <a:buChar char="•"/>
            </a:pPr>
            <a:r>
              <a:rPr lang="en-GB" sz="1800" baseline="0" dirty="0" smtClean="0"/>
              <a:t>DMSU follows up to gather knowledge about provided response</a:t>
            </a:r>
          </a:p>
          <a:p>
            <a:pPr marL="628650" lvl="1" indent="-171450">
              <a:buFontTx/>
              <a:buChar char="•"/>
            </a:pPr>
            <a:r>
              <a:rPr lang="en-GB" sz="1800" baseline="0" dirty="0" smtClean="0"/>
              <a:t>Include requests from Software Provisioning</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GB" sz="1800" baseline="0" dirty="0" smtClean="0"/>
              <a:t>Those are (from 3</a:t>
            </a:r>
            <a:r>
              <a:rPr lang="en-GB" sz="1800" baseline="30000" dirty="0" smtClean="0"/>
              <a:t>rd</a:t>
            </a:r>
            <a:r>
              <a:rPr lang="en-GB" sz="1800" baseline="0" dirty="0" smtClean="0"/>
              <a:t> level </a:t>
            </a:r>
            <a:r>
              <a:rPr lang="en-GB" sz="1800" baseline="0" dirty="0" err="1" smtClean="0"/>
              <a:t>PoV</a:t>
            </a:r>
            <a:r>
              <a:rPr lang="en-GB" sz="1800" baseline="0" dirty="0" smtClean="0"/>
              <a:t>) general service requests</a:t>
            </a:r>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15</a:t>
            </a:fld>
            <a:endParaRPr lang="en-US"/>
          </a:p>
        </p:txBody>
      </p:sp>
    </p:spTree>
    <p:extLst>
      <p:ext uri="{BB962C8B-B14F-4D97-AF65-F5344CB8AC3E}">
        <p14:creationId xmlns:p14="http://schemas.microsoft.com/office/powerpoint/2010/main" val="2625941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charts in this slide show the trends in number of open tickets assigned to the third level support unit, and solved tickets.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During PY2 TCB defined a new process to be implemented by DMSU. Important tickets (with GGUS priority “top priority” and “very urgent”) are closely monitored, and Technology Providers are required to provide an “Estimated Time” at which the corrected software product will be made available to EGI. DMSU can then monitor the deviations from the assessed timeline.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Low priority tickets are handled differently, tickets older more than 6 months are assed, (go on)</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GB" sz="1800" dirty="0" smtClean="0"/>
              <a:t>New process</a:t>
            </a:r>
          </a:p>
          <a:p>
            <a:pPr marL="171450" indent="-171450">
              <a:buFont typeface="Arial"/>
              <a:buChar char="•"/>
            </a:pPr>
            <a:r>
              <a:rPr lang="en-GB" sz="1800" dirty="0" smtClean="0"/>
              <a:t>Goal to acquire better assurance of release plan forecasts</a:t>
            </a:r>
          </a:p>
          <a:p>
            <a:pPr marL="171450" indent="-171450">
              <a:buFont typeface="Arial"/>
              <a:buChar char="•"/>
            </a:pPr>
            <a:r>
              <a:rPr lang="en-GB" sz="1800" dirty="0" smtClean="0"/>
              <a:t>Split</a:t>
            </a:r>
            <a:r>
              <a:rPr lang="en-GB" sz="1800" baseline="0" dirty="0" smtClean="0"/>
              <a:t> into high and low </a:t>
            </a:r>
            <a:r>
              <a:rPr lang="en-GB" sz="1800" baseline="0" dirty="0" err="1" smtClean="0"/>
              <a:t>prio</a:t>
            </a:r>
            <a:r>
              <a:rPr lang="en-GB" sz="1800" baseline="0" dirty="0" smtClean="0"/>
              <a:t> category</a:t>
            </a:r>
          </a:p>
          <a:p>
            <a:pPr marL="171450" indent="-171450">
              <a:buFont typeface="Arial"/>
              <a:buChar char="•"/>
            </a:pPr>
            <a:r>
              <a:rPr lang="en-GB" sz="1800" dirty="0" smtClean="0"/>
              <a:t>Reporting on number of adjustments of ETA deadlines</a:t>
            </a:r>
          </a:p>
          <a:p>
            <a:pPr marL="171450" indent="-171450">
              <a:buFont typeface="Arial"/>
              <a:buChar char="•"/>
            </a:pPr>
            <a:r>
              <a:rPr lang="en-GB" sz="1800" dirty="0" smtClean="0"/>
              <a:t>Reporting</a:t>
            </a:r>
            <a:r>
              <a:rPr lang="en-GB" sz="1800" baseline="0" dirty="0" smtClean="0"/>
              <a:t> on average deviations</a:t>
            </a:r>
          </a:p>
          <a:p>
            <a:pPr marL="0" indent="0">
              <a:buFont typeface="Arial"/>
              <a:buNone/>
            </a:pPr>
            <a:endParaRPr lang="en-GB" sz="1100" baseline="0" dirty="0" smtClean="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16</a:t>
            </a:fld>
            <a:endParaRPr lang="en-US"/>
          </a:p>
        </p:txBody>
      </p:sp>
    </p:spTree>
    <p:extLst>
      <p:ext uri="{BB962C8B-B14F-4D97-AF65-F5344CB8AC3E}">
        <p14:creationId xmlns:p14="http://schemas.microsoft.com/office/powerpoint/2010/main" val="3996580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smtClean="0">
                <a:solidFill>
                  <a:schemeClr val="tx1"/>
                </a:solidFill>
                <a:latin typeface="+mn-lt"/>
                <a:ea typeface="+mn-ea"/>
                <a:cs typeface="+mn-cs"/>
              </a:rPr>
              <a:t>!!DON</a:t>
            </a:r>
            <a:r>
              <a:rPr lang="fr-FR" sz="120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T EXPLAN the graphs,</a:t>
            </a:r>
            <a:r>
              <a:rPr lang="en-US" sz="1200" kern="1200" baseline="0" dirty="0" smtClean="0">
                <a:solidFill>
                  <a:schemeClr val="tx1"/>
                </a:solidFill>
                <a:latin typeface="+mn-lt"/>
                <a:ea typeface="+mn-ea"/>
                <a:cs typeface="+mn-cs"/>
              </a:rPr>
              <a:t> focus on the trends!!</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EMI provides </a:t>
            </a:r>
            <a:r>
              <a:rPr lang="en-US" sz="1200" kern="1200" dirty="0" err="1" smtClean="0">
                <a:solidFill>
                  <a:schemeClr val="tx1"/>
                </a:solidFill>
                <a:latin typeface="+mn-lt"/>
                <a:ea typeface="+mn-ea"/>
                <a:cs typeface="+mn-cs"/>
              </a:rPr>
              <a:t>middlware</a:t>
            </a:r>
            <a:r>
              <a:rPr lang="en-US" sz="1200" kern="1200" dirty="0" smtClean="0">
                <a:solidFill>
                  <a:schemeClr val="tx1"/>
                </a:solidFill>
                <a:latin typeface="+mn-lt"/>
                <a:ea typeface="+mn-ea"/>
                <a:cs typeface="+mn-cs"/>
              </a:rPr>
              <a:t> for the vast majority of the infrastructure, therefore most of the 3rd level support tickets are handled by the EMI product teams. Given the wide deployment of EMI services is critical to keep the evolution of the support request monitored.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number solved ticket is fairly stable, as well as the solution time that stabilized in the second part of the year. Peaks in solution time are usually caused by EMI major release, low priority bugs fix are usually delayed until a major release.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ratio between the number of ticket assigned to the different priorities is an indication that the process of priority </a:t>
            </a:r>
            <a:r>
              <a:rPr lang="en-US" sz="1200" kern="1200" dirty="0" err="1" smtClean="0">
                <a:solidFill>
                  <a:schemeClr val="tx1"/>
                </a:solidFill>
                <a:latin typeface="+mn-lt"/>
                <a:ea typeface="+mn-ea"/>
                <a:cs typeface="+mn-cs"/>
              </a:rPr>
              <a:t>assignemnt</a:t>
            </a:r>
            <a:r>
              <a:rPr lang="en-US" sz="1200" kern="1200" dirty="0" smtClean="0">
                <a:solidFill>
                  <a:schemeClr val="tx1"/>
                </a:solidFill>
                <a:latin typeface="+mn-lt"/>
                <a:ea typeface="+mn-ea"/>
                <a:cs typeface="+mn-cs"/>
              </a:rPr>
              <a:t> is well defined.</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GB" sz="1800" dirty="0" smtClean="0"/>
              <a:t>EMI</a:t>
            </a:r>
            <a:r>
              <a:rPr lang="en-GB" sz="1800" baseline="0" dirty="0" smtClean="0"/>
              <a:t> provides middleware for vast majority of infrastructure</a:t>
            </a:r>
          </a:p>
          <a:p>
            <a:pPr marL="171450" indent="-171450">
              <a:buFont typeface="Arial"/>
              <a:buChar char="•"/>
            </a:pPr>
            <a:r>
              <a:rPr lang="en-GB" sz="1800" baseline="0" dirty="0" smtClean="0"/>
              <a:t>Smooth operation is critical, and so is reliable service management</a:t>
            </a:r>
          </a:p>
          <a:p>
            <a:pPr marL="171450" indent="-171450">
              <a:buFont typeface="Arial"/>
              <a:buChar char="•"/>
            </a:pPr>
            <a:r>
              <a:rPr lang="en-GB" sz="1800" baseline="0" dirty="0" smtClean="0"/>
              <a:t>Data is recorded and sorted by GGUS priority</a:t>
            </a:r>
          </a:p>
          <a:p>
            <a:pPr marL="171450" indent="-171450">
              <a:buFont typeface="Arial"/>
              <a:buChar char="•"/>
            </a:pPr>
            <a:endParaRPr lang="en-GB" sz="1800" baseline="0" dirty="0" smtClean="0"/>
          </a:p>
          <a:p>
            <a:pPr marL="171450" lvl="0" indent="-171450">
              <a:buFont typeface="Arial"/>
              <a:buChar char="•"/>
            </a:pPr>
            <a:r>
              <a:rPr lang="en-GB" sz="1800" baseline="0" dirty="0" smtClean="0"/>
              <a:t>All that are closed as solved or unsolved (aggregate)</a:t>
            </a:r>
          </a:p>
          <a:p>
            <a:pPr marL="171450" lvl="0" indent="-171450">
              <a:buFont typeface="Arial"/>
              <a:buChar char="•"/>
            </a:pPr>
            <a:r>
              <a:rPr lang="en-GB" sz="1800" baseline="0" dirty="0" smtClean="0"/>
              <a:t>Median solution time over all</a:t>
            </a:r>
          </a:p>
          <a:p>
            <a:pPr marL="628650" lvl="1" indent="-171450">
              <a:buFont typeface="Arial"/>
              <a:buChar char="•"/>
            </a:pPr>
            <a:r>
              <a:rPr lang="en-GB" sz="1800" baseline="0" dirty="0" smtClean="0"/>
              <a:t>Incident AND change request</a:t>
            </a:r>
          </a:p>
          <a:p>
            <a:pPr marL="171450" lvl="0" indent="-171450">
              <a:buFont typeface="Arial"/>
              <a:buChar char="•"/>
            </a:pPr>
            <a:r>
              <a:rPr lang="en-GB" sz="1800" baseline="0" dirty="0" smtClean="0"/>
              <a:t>GGUS provides the field by only 4% total have Change request set</a:t>
            </a:r>
          </a:p>
          <a:p>
            <a:pPr marL="628650" lvl="1" indent="-171450">
              <a:buFont typeface="Arial"/>
              <a:buChar char="•"/>
            </a:pPr>
            <a:r>
              <a:rPr lang="en-GB" sz="1800" baseline="0" dirty="0" smtClean="0"/>
              <a:t>Requires education in DMSU to set ticket metadata right</a:t>
            </a:r>
          </a:p>
          <a:p>
            <a:pPr marL="628650" lvl="1" indent="-171450">
              <a:buFont typeface="Arial"/>
              <a:buChar char="•"/>
            </a:pPr>
            <a:r>
              <a:rPr lang="en-GB" sz="1800" baseline="0" dirty="0" smtClean="0"/>
              <a:t>Ties into maturing SLAs</a:t>
            </a:r>
          </a:p>
          <a:p>
            <a:pPr marL="628650" lvl="1" indent="-171450">
              <a:buFont typeface="Arial"/>
              <a:buChar char="•"/>
            </a:pPr>
            <a:endParaRPr lang="en-GB" sz="1800" baseline="0" dirty="0" smtClean="0"/>
          </a:p>
          <a:p>
            <a:pPr marL="171450" lvl="0" indent="-171450">
              <a:buFont typeface="Arial"/>
              <a:buChar char="•"/>
            </a:pPr>
            <a:r>
              <a:rPr lang="en-GB" sz="1800" baseline="0" dirty="0" smtClean="0"/>
              <a:t>Steady rate of solved tickets</a:t>
            </a:r>
          </a:p>
          <a:p>
            <a:pPr marL="628650" lvl="1" indent="-171450">
              <a:buFont typeface="Arial"/>
              <a:buChar char="•"/>
            </a:pPr>
            <a:r>
              <a:rPr lang="en-GB" sz="1800" baseline="0" dirty="0" smtClean="0"/>
              <a:t>Less urgent typically with next EMI major release</a:t>
            </a:r>
          </a:p>
          <a:p>
            <a:pPr marL="628650" lvl="1" indent="-171450">
              <a:buFont typeface="Arial"/>
              <a:buChar char="•"/>
            </a:pPr>
            <a:r>
              <a:rPr lang="en-GB" sz="1800" baseline="0" dirty="0" smtClean="0"/>
              <a:t>Other priorities according to </a:t>
            </a:r>
          </a:p>
          <a:p>
            <a:pPr marL="628650" lvl="1" indent="-171450">
              <a:buFont typeface="Arial"/>
              <a:buChar char="•"/>
            </a:pPr>
            <a:r>
              <a:rPr lang="en-GB" sz="1800" baseline="0" dirty="0" smtClean="0"/>
              <a:t>----- Meeting Notes (6/22/12 10:07) -----</a:t>
            </a:r>
          </a:p>
          <a:p>
            <a:pPr marL="628650" lvl="1" indent="-171450">
              <a:buFont typeface="Arial"/>
              <a:buChar char="•"/>
            </a:pPr>
            <a:r>
              <a:rPr lang="en-GB" sz="1800" baseline="0" dirty="0" smtClean="0"/>
              <a:t>don't explain the graphs. Focus on the keys, the solution time are stable and going down. The solution time of the high proirity ticket are what we want.</a:t>
            </a:r>
          </a:p>
          <a:p>
            <a:pPr marL="628650" lvl="1" indent="-171450">
              <a:buFont typeface="Arial"/>
              <a:buChar char="•"/>
            </a:pPr>
            <a:endParaRPr lang="en-GB" sz="1800" baseline="0" dirty="0" smtClean="0"/>
          </a:p>
          <a:p>
            <a:pPr marL="628650" lvl="1" indent="-171450">
              <a:buFont typeface="Arial"/>
              <a:buChar char="•"/>
            </a:pPr>
            <a:r>
              <a:rPr lang="en-GB" sz="1800" baseline="0" dirty="0" smtClean="0"/>
              <a:t>In the second part of the year, the situation clearly improved. DMSU is operating more effective, and the cooperation with tech, provider. CLarification of the roles in the process</a:t>
            </a:r>
          </a:p>
          <a:p>
            <a:pPr marL="628650" lvl="1" indent="-171450">
              <a:buFont typeface="Arial"/>
              <a:buChar char="•"/>
            </a:pPr>
            <a:endParaRPr lang="en-GB" sz="1800" baseline="0" dirty="0" smtClean="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17</a:t>
            </a:fld>
            <a:endParaRPr lang="en-US"/>
          </a:p>
        </p:txBody>
      </p:sp>
    </p:spTree>
    <p:extLst>
      <p:ext uri="{BB962C8B-B14F-4D97-AF65-F5344CB8AC3E}">
        <p14:creationId xmlns:p14="http://schemas.microsoft.com/office/powerpoint/2010/main" val="14303125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latin typeface="+mn-lt"/>
                <a:ea typeface="+mn-ea"/>
                <a:cs typeface="+mn-cs"/>
              </a:rPr>
              <a:t>The task force has been constituted - as a TCB working group - after the EGI User Virtualization workshop in May 2011. To continue to specify the user communities </a:t>
            </a:r>
            <a:r>
              <a:rPr lang="en-US" sz="1200" kern="1200" dirty="0" err="1" smtClean="0">
                <a:solidFill>
                  <a:schemeClr val="tx1"/>
                </a:solidFill>
                <a:latin typeface="+mn-lt"/>
                <a:ea typeface="+mn-ea"/>
                <a:cs typeface="+mn-cs"/>
              </a:rPr>
              <a:t>requriements</a:t>
            </a:r>
            <a:r>
              <a:rPr lang="en-US" sz="1200" kern="1200" dirty="0" smtClean="0">
                <a:solidFill>
                  <a:schemeClr val="tx1"/>
                </a:solidFill>
                <a:latin typeface="+mn-lt"/>
                <a:ea typeface="+mn-ea"/>
                <a:cs typeface="+mn-cs"/>
              </a:rPr>
              <a:t>, as started during the workshop, and to define an integration strategy for virtual resources in EGI. Together with technology providers </a:t>
            </a:r>
            <a:r>
              <a:rPr lang="en-US" sz="1200" kern="1200" dirty="0" err="1" smtClean="0">
                <a:solidFill>
                  <a:schemeClr val="tx1"/>
                </a:solidFill>
                <a:latin typeface="+mn-lt"/>
                <a:ea typeface="+mn-ea"/>
                <a:cs typeface="+mn-cs"/>
              </a:rPr>
              <a:t>adn</a:t>
            </a:r>
            <a:r>
              <a:rPr lang="en-US" sz="1200" kern="1200" dirty="0" smtClean="0">
                <a:solidFill>
                  <a:schemeClr val="tx1"/>
                </a:solidFill>
                <a:latin typeface="+mn-lt"/>
                <a:ea typeface="+mn-ea"/>
                <a:cs typeface="+mn-cs"/>
              </a:rPr>
              <a:t> user communities.</a:t>
            </a:r>
          </a:p>
          <a:p>
            <a:r>
              <a:rPr lang="en-US" sz="1200" kern="1200" dirty="0" smtClean="0">
                <a:solidFill>
                  <a:schemeClr val="tx1"/>
                </a:solidFill>
                <a:latin typeface="+mn-lt"/>
                <a:ea typeface="+mn-ea"/>
                <a:cs typeface="+mn-cs"/>
              </a:rPr>
              <a:t>The main output of the Task Force will be a document that describes the needed capabilities for a federation of virtual resources, and guidelines for user communities about how to migrate their computing activities on the federated clouds infrastructure.</a:t>
            </a:r>
          </a:p>
          <a:p>
            <a:r>
              <a:rPr lang="en-US" sz="1200" kern="1200" dirty="0" smtClean="0">
                <a:solidFill>
                  <a:schemeClr val="tx1"/>
                </a:solidFill>
                <a:latin typeface="+mn-lt"/>
                <a:ea typeface="+mn-ea"/>
                <a:cs typeface="+mn-cs"/>
              </a:rPr>
              <a:t>The blueprint will also analyze the current standards available, identifying which fulfill the EGI requirements, and - only where needed - proposing extensions to fill the gaps.</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800" dirty="0" smtClean="0">
                <a:latin typeface="+mn-lt"/>
                <a:cs typeface="Palatino Linotype"/>
              </a:rPr>
              <a:t>Aligns with PY1</a:t>
            </a:r>
            <a:r>
              <a:rPr lang="en-US" sz="1800" baseline="0" dirty="0" smtClean="0">
                <a:latin typeface="+mn-lt"/>
                <a:cs typeface="Palatino Linotype"/>
              </a:rPr>
              <a:t> recommendation on EGI service typology on Clouds</a:t>
            </a:r>
            <a:endParaRPr lang="en-US" sz="1800" dirty="0" smtClean="0">
              <a:latin typeface="+mn-lt"/>
              <a:cs typeface="Palatino Linotype"/>
            </a:endParaRPr>
          </a:p>
          <a:p>
            <a:pPr algn="l"/>
            <a:r>
              <a:rPr lang="en-US" sz="1800" dirty="0" smtClean="0">
                <a:latin typeface="+mn-lt"/>
                <a:cs typeface="Palatino Linotype"/>
              </a:rPr>
              <a:t>Timeline</a:t>
            </a:r>
          </a:p>
          <a:p>
            <a:pPr marL="171450" indent="-171450" algn="l">
              <a:buFont typeface="Arial"/>
              <a:buChar char="•"/>
            </a:pPr>
            <a:r>
              <a:rPr lang="en-US" sz="1800" dirty="0" smtClean="0">
                <a:latin typeface="+mn-lt"/>
                <a:cs typeface="Palatino Linotype"/>
              </a:rPr>
              <a:t>March 2011 – ISGC’11 - First set of core requirements</a:t>
            </a:r>
          </a:p>
          <a:p>
            <a:pPr marL="171450" lvl="0" indent="-171450" algn="l">
              <a:buFont typeface="Arial"/>
              <a:buChar char="•"/>
            </a:pPr>
            <a:r>
              <a:rPr lang="en-US" sz="1800" dirty="0" smtClean="0">
                <a:latin typeface="+mn-lt"/>
                <a:cs typeface="Palatino Linotype"/>
              </a:rPr>
              <a:t>May ‘11 – EGI User </a:t>
            </a:r>
            <a:r>
              <a:rPr lang="en-US" sz="1800" dirty="0" err="1" smtClean="0">
                <a:latin typeface="+mn-lt"/>
                <a:cs typeface="Palatino Linotype"/>
              </a:rPr>
              <a:t>Virtualisation</a:t>
            </a:r>
            <a:r>
              <a:rPr lang="en-US" sz="1800" dirty="0" smtClean="0">
                <a:latin typeface="+mn-lt"/>
                <a:cs typeface="Palatino Linotype"/>
              </a:rPr>
              <a:t> Workshop – elicit community requirements</a:t>
            </a:r>
          </a:p>
          <a:p>
            <a:pPr marL="171450" lvl="0" indent="-171450" algn="l">
              <a:buFont typeface="Arial"/>
              <a:buChar char="•"/>
            </a:pPr>
            <a:r>
              <a:rPr lang="en-US" sz="1800" dirty="0" smtClean="0">
                <a:latin typeface="+mn-lt"/>
                <a:cs typeface="Palatino Linotype"/>
              </a:rPr>
              <a:t>Aug </a:t>
            </a:r>
            <a:r>
              <a:rPr lang="fr-FR" sz="1800" dirty="0" smtClean="0">
                <a:latin typeface="+mn-lt"/>
                <a:cs typeface="Palatino Linotype"/>
              </a:rPr>
              <a:t>’</a:t>
            </a:r>
            <a:r>
              <a:rPr lang="en-US" sz="1800" dirty="0" smtClean="0">
                <a:latin typeface="+mn-lt"/>
                <a:cs typeface="Palatino Linotype"/>
              </a:rPr>
              <a:t>11 - TCB approves Federated Clouds Task Force </a:t>
            </a:r>
          </a:p>
          <a:p>
            <a:pPr marL="171450" lvl="0" indent="-171450" algn="l">
              <a:buFont typeface="Arial"/>
              <a:buChar char="•"/>
            </a:pPr>
            <a:r>
              <a:rPr lang="en-US" sz="1800" dirty="0" smtClean="0">
                <a:latin typeface="+mn-lt"/>
                <a:cs typeface="Palatino Linotype"/>
              </a:rPr>
              <a:t>Sep  </a:t>
            </a:r>
            <a:r>
              <a:rPr lang="fr-FR" sz="1800" dirty="0" smtClean="0">
                <a:latin typeface="+mn-lt"/>
                <a:cs typeface="Palatino Linotype"/>
              </a:rPr>
              <a:t>’</a:t>
            </a:r>
            <a:r>
              <a:rPr lang="en-US" sz="1800" dirty="0" smtClean="0">
                <a:latin typeface="+mn-lt"/>
                <a:cs typeface="Palatino Linotype"/>
              </a:rPr>
              <a:t>11 - Task Force constitutes itself as voluntary activity</a:t>
            </a:r>
          </a:p>
          <a:p>
            <a:pPr algn="l"/>
            <a:r>
              <a:rPr lang="en-US" sz="1800" dirty="0" smtClean="0">
                <a:latin typeface="+mn-lt"/>
                <a:cs typeface="Palatino Linotype"/>
              </a:rPr>
              <a:t>Main things</a:t>
            </a:r>
          </a:p>
          <a:p>
            <a:pPr marL="171450" indent="-171450" algn="l">
              <a:buFont typeface="Arial"/>
              <a:buChar char="•"/>
            </a:pPr>
            <a:r>
              <a:rPr lang="en-US" sz="1800" dirty="0" smtClean="0">
                <a:latin typeface="+mn-lt"/>
                <a:cs typeface="Palatino Linotype"/>
              </a:rPr>
              <a:t>Blueprint</a:t>
            </a:r>
          </a:p>
          <a:p>
            <a:pPr marL="171450" indent="-171450" algn="l">
              <a:buFont typeface="Arial"/>
              <a:buChar char="•"/>
            </a:pPr>
            <a:r>
              <a:rPr lang="en-US" sz="1800" dirty="0" err="1" smtClean="0">
                <a:latin typeface="+mn-lt"/>
                <a:cs typeface="Palatino Linotype"/>
              </a:rPr>
              <a:t>Testbed</a:t>
            </a:r>
            <a:endParaRPr lang="en-US" sz="1800" dirty="0" smtClean="0">
              <a:latin typeface="+mn-lt"/>
              <a:cs typeface="Palatino Linotype"/>
            </a:endParaRPr>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18</a:t>
            </a:fld>
            <a:endParaRPr lang="en-US"/>
          </a:p>
        </p:txBody>
      </p:sp>
    </p:spTree>
    <p:extLst>
      <p:ext uri="{BB962C8B-B14F-4D97-AF65-F5344CB8AC3E}">
        <p14:creationId xmlns:p14="http://schemas.microsoft.com/office/powerpoint/2010/main" val="1701225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285750" indent="-285750">
              <a:buFont typeface="Arial"/>
              <a:buChar char="•"/>
            </a:pPr>
            <a:endParaRPr lang="en-GB" sz="1800" dirty="0" smtClean="0"/>
          </a:p>
          <a:p>
            <a:pPr marL="285750" indent="-285750">
              <a:buFont typeface="Arial"/>
              <a:buChar char="•"/>
            </a:pPr>
            <a:endParaRPr lang="en-GB" sz="1800" dirty="0" smtClean="0"/>
          </a:p>
          <a:p>
            <a:pPr marL="0" indent="0">
              <a:buFontTx/>
              <a:buNone/>
            </a:pPr>
            <a:r>
              <a:rPr lang="en-GB" sz="1800" baseline="0" dirty="0" smtClean="0"/>
              <a:t>The second main activity of the task force is the deployment of a </a:t>
            </a:r>
            <a:r>
              <a:rPr lang="en-GB" sz="1800" baseline="0" dirty="0" err="1" smtClean="0"/>
              <a:t>testbed</a:t>
            </a:r>
            <a:r>
              <a:rPr lang="en-GB" sz="1800" baseline="0" dirty="0" smtClean="0"/>
              <a:t> to implement prototypes of the capabilities identified in the blueprint. It is community effort, and many institutions from several countries are participating as cloud users, as resource providers or providing software.</a:t>
            </a:r>
          </a:p>
          <a:p>
            <a:pPr marL="0" indent="0">
              <a:buFontTx/>
              <a:buNone/>
            </a:pPr>
            <a:endParaRPr lang="en-GB" sz="1800" baseline="0" dirty="0" smtClean="0"/>
          </a:p>
          <a:p>
            <a:pPr marL="0" indent="0">
              <a:buFontTx/>
              <a:buNone/>
            </a:pPr>
            <a:r>
              <a:rPr lang="en-GB" sz="1800" baseline="0" dirty="0" smtClean="0"/>
              <a:t>During the community forum in March 2012 (and more recently at the OGF), there was a public demo, where the seven active resource providers (btw three more are expected to be integrated soon) were integrated in the 4 service prototypes deployed: the information system where the infrastructure details and the interface exposed are </a:t>
            </a:r>
            <a:r>
              <a:rPr lang="en-GB" sz="1800" baseline="0" dirty="0" err="1" smtClean="0"/>
              <a:t>publised</a:t>
            </a:r>
            <a:r>
              <a:rPr lang="en-GB" sz="1800" baseline="0" dirty="0" smtClean="0"/>
              <a:t>, the marketplace – a metadata catalogue to ease the sharing of virtual images among communities, a monitor infrastructure to test the availability of the interfaces and an accounting repository where the usage accounts of the seven RP are uploaded. All these services based on well established technologies already used in the infrastructure.</a:t>
            </a:r>
          </a:p>
          <a:p>
            <a:pPr marL="0" indent="0">
              <a:buFontTx/>
              <a:buNone/>
            </a:pPr>
            <a:endParaRPr lang="en-GB" sz="1800" baseline="0" dirty="0" smtClean="0"/>
          </a:p>
          <a:p>
            <a:pPr marL="0" indent="0">
              <a:buFontTx/>
              <a:buNone/>
            </a:pPr>
            <a:r>
              <a:rPr lang="en-GB" sz="1800" baseline="0" dirty="0" smtClean="0"/>
              <a:t>The resources have been then accessed through the two management interfaces (based on OGF and DMTF open standards) OCCI and CDMI.</a:t>
            </a:r>
          </a:p>
          <a:p>
            <a:pPr marL="0" indent="0">
              <a:buFont typeface="Arial"/>
              <a:buNone/>
            </a:pPr>
            <a:endParaRPr lang="en-GB" sz="1800" dirty="0" smtClean="0"/>
          </a:p>
          <a:p>
            <a:pPr marL="0" indent="0">
              <a:buFont typeface="Arial"/>
              <a:buNone/>
            </a:pPr>
            <a:endParaRPr lang="en-GB" sz="1800" dirty="0" smtClean="0"/>
          </a:p>
          <a:p>
            <a:pPr marL="0" indent="0">
              <a:buFont typeface="Arial"/>
              <a:buNone/>
            </a:pPr>
            <a:endParaRPr lang="en-GB" sz="1800" dirty="0" smtClean="0"/>
          </a:p>
          <a:p>
            <a:pPr marL="0" indent="0">
              <a:buFont typeface="Arial"/>
              <a:buNone/>
            </a:pPr>
            <a:endParaRPr lang="en-GB" sz="1800" dirty="0" smtClean="0"/>
          </a:p>
          <a:p>
            <a:pPr marL="0" indent="0">
              <a:buFont typeface="Arial"/>
              <a:buNone/>
            </a:pPr>
            <a:endParaRPr lang="en-GB" sz="1800" dirty="0" smtClean="0"/>
          </a:p>
          <a:p>
            <a:pPr marL="285750" indent="-285750">
              <a:buFont typeface="Arial"/>
              <a:buChar char="•"/>
            </a:pPr>
            <a:endParaRPr lang="en-GB" sz="1800" dirty="0" smtClean="0"/>
          </a:p>
          <a:p>
            <a:pPr marL="285750" indent="-285750">
              <a:buFont typeface="Arial"/>
              <a:buChar char="•"/>
            </a:pPr>
            <a:r>
              <a:rPr lang="en-GB" sz="1800" dirty="0" smtClean="0"/>
              <a:t>Research Communities:</a:t>
            </a:r>
          </a:p>
          <a:p>
            <a:pPr marL="628650" lvl="1" indent="-171450">
              <a:buFont typeface="Arial"/>
              <a:buChar char="•"/>
            </a:pPr>
            <a:r>
              <a:rPr lang="en-GB" sz="1800" dirty="0" err="1" smtClean="0">
                <a:effectLst/>
              </a:rPr>
              <a:t>WeNMR</a:t>
            </a:r>
            <a:r>
              <a:rPr lang="en-GB" sz="1800" baseline="0" dirty="0" smtClean="0">
                <a:effectLst/>
              </a:rPr>
              <a:t>,    </a:t>
            </a:r>
            <a:r>
              <a:rPr lang="en-GB" sz="1800" dirty="0" err="1" smtClean="0">
                <a:effectLst/>
              </a:rPr>
              <a:t>Peachnote</a:t>
            </a:r>
            <a:r>
              <a:rPr lang="en-GB" sz="1800" dirty="0" smtClean="0">
                <a:effectLst/>
              </a:rPr>
              <a:t>,</a:t>
            </a:r>
            <a:r>
              <a:rPr lang="en-GB" sz="1800" baseline="0" dirty="0" smtClean="0">
                <a:effectLst/>
              </a:rPr>
              <a:t>    </a:t>
            </a:r>
            <a:r>
              <a:rPr lang="en-GB" sz="1800" dirty="0" smtClean="0">
                <a:effectLst/>
              </a:rPr>
              <a:t>WS-PGRADE,      </a:t>
            </a:r>
            <a:r>
              <a:rPr lang="en-GB" sz="1800" dirty="0" smtClean="0"/>
              <a:t>GAIA-Space</a:t>
            </a:r>
          </a:p>
          <a:p>
            <a:pPr marL="171450" lvl="0" indent="-171450">
              <a:buFont typeface="Arial"/>
              <a:buChar char="•"/>
            </a:pPr>
            <a:r>
              <a:rPr lang="en-GB" sz="1800" dirty="0" smtClean="0"/>
              <a:t>Resource</a:t>
            </a:r>
            <a:r>
              <a:rPr lang="en-GB" sz="1800" baseline="0" dirty="0" smtClean="0"/>
              <a:t> Providers:</a:t>
            </a:r>
          </a:p>
          <a:p>
            <a:pPr marL="628650" lvl="1" indent="-171450">
              <a:buFont typeface="Arial"/>
              <a:buChar char="•"/>
            </a:pPr>
            <a:r>
              <a:rPr lang="en-GB" sz="1800" dirty="0" smtClean="0">
                <a:effectLst/>
              </a:rPr>
              <a:t>CESGA, CESNET, FZ </a:t>
            </a:r>
            <a:r>
              <a:rPr lang="en-GB" sz="1800" dirty="0" err="1" smtClean="0">
                <a:effectLst/>
              </a:rPr>
              <a:t>Jülich</a:t>
            </a:r>
            <a:r>
              <a:rPr lang="en-GB" sz="1800" dirty="0" smtClean="0">
                <a:effectLst/>
              </a:rPr>
              <a:t>,</a:t>
            </a:r>
            <a:r>
              <a:rPr lang="en-GB" sz="1800" baseline="0" dirty="0" smtClean="0">
                <a:effectLst/>
              </a:rPr>
              <a:t> </a:t>
            </a:r>
            <a:r>
              <a:rPr lang="en-GB" sz="1800" dirty="0" smtClean="0">
                <a:effectLst/>
              </a:rPr>
              <a:t>GRIF,</a:t>
            </a:r>
            <a:r>
              <a:rPr lang="en-GB" sz="1800" baseline="0" dirty="0" smtClean="0">
                <a:effectLst/>
              </a:rPr>
              <a:t> </a:t>
            </a:r>
            <a:r>
              <a:rPr lang="en-GB" sz="1800" dirty="0" smtClean="0">
                <a:effectLst/>
              </a:rPr>
              <a:t>GRNET, GWDG,</a:t>
            </a:r>
            <a:r>
              <a:rPr lang="en-GB" sz="1800" baseline="0" dirty="0" smtClean="0">
                <a:effectLst/>
              </a:rPr>
              <a:t> IGI</a:t>
            </a:r>
          </a:p>
          <a:p>
            <a:pPr marL="628650" lvl="1" indent="-171450">
              <a:buFont typeface="Arial"/>
              <a:buChar char="•"/>
            </a:pPr>
            <a:r>
              <a:rPr lang="en-GB" sz="1800" dirty="0" smtClean="0">
                <a:effectLst/>
              </a:rPr>
              <a:t>IPHC, IN2P3,</a:t>
            </a:r>
            <a:r>
              <a:rPr lang="en-GB" sz="1800" baseline="0" dirty="0" smtClean="0">
                <a:effectLst/>
              </a:rPr>
              <a:t> </a:t>
            </a:r>
            <a:r>
              <a:rPr lang="en-GB" sz="1800" dirty="0" smtClean="0">
                <a:effectLst/>
              </a:rPr>
              <a:t>Univ. of Oxford – </a:t>
            </a:r>
            <a:r>
              <a:rPr lang="en-GB" sz="1800" dirty="0" err="1" smtClean="0">
                <a:effectLst/>
              </a:rPr>
              <a:t>OeRC</a:t>
            </a:r>
            <a:r>
              <a:rPr lang="en-GB" sz="1800" dirty="0" smtClean="0">
                <a:effectLst/>
              </a:rPr>
              <a:t>,</a:t>
            </a:r>
            <a:r>
              <a:rPr lang="en-GB" sz="1800" baseline="0" dirty="0" smtClean="0">
                <a:effectLst/>
              </a:rPr>
              <a:t> </a:t>
            </a:r>
            <a:r>
              <a:rPr lang="en-GB" sz="1800" dirty="0" smtClean="0">
                <a:effectLst/>
              </a:rPr>
              <a:t>SARA,</a:t>
            </a:r>
            <a:r>
              <a:rPr lang="en-GB" sz="1800" baseline="0" dirty="0" smtClean="0">
                <a:effectLst/>
              </a:rPr>
              <a:t> </a:t>
            </a:r>
            <a:r>
              <a:rPr lang="en-GB" sz="1800" dirty="0" smtClean="0">
                <a:effectLst/>
              </a:rPr>
              <a:t>STFC, TCD, </a:t>
            </a:r>
            <a:r>
              <a:rPr lang="en-GB" sz="1800" dirty="0" smtClean="0"/>
              <a:t>KTH</a:t>
            </a:r>
          </a:p>
          <a:p>
            <a:pPr marL="171450" lvl="0" indent="-171450">
              <a:buFont typeface="Arial"/>
              <a:buChar char="•"/>
            </a:pPr>
            <a:r>
              <a:rPr lang="en-GB" sz="1800" dirty="0" smtClean="0"/>
              <a:t>Technology</a:t>
            </a:r>
            <a:r>
              <a:rPr lang="en-GB" sz="1800" baseline="0" dirty="0" smtClean="0"/>
              <a:t> Providers:</a:t>
            </a:r>
          </a:p>
          <a:p>
            <a:pPr marL="628650" lvl="1" indent="-171450">
              <a:buFont typeface="Arial"/>
              <a:buChar char="•"/>
            </a:pPr>
            <a:r>
              <a:rPr lang="en-GB" sz="1800" dirty="0" smtClean="0">
                <a:effectLst/>
              </a:rPr>
              <a:t>INFN/CNAF,    EGI-</a:t>
            </a:r>
            <a:r>
              <a:rPr lang="en-GB" sz="1800" dirty="0" err="1" smtClean="0">
                <a:effectLst/>
              </a:rPr>
              <a:t>InSPIRE</a:t>
            </a:r>
            <a:r>
              <a:rPr lang="en-GB" sz="1800" dirty="0" smtClean="0">
                <a:effectLst/>
              </a:rPr>
              <a:t> JRA1,</a:t>
            </a:r>
            <a:r>
              <a:rPr lang="en-GB" sz="1800" baseline="0" dirty="0" smtClean="0">
                <a:effectLst/>
              </a:rPr>
              <a:t>    </a:t>
            </a:r>
            <a:r>
              <a:rPr lang="en-GB" sz="1800" dirty="0" smtClean="0">
                <a:effectLst/>
              </a:rPr>
              <a:t>EGI-</a:t>
            </a:r>
            <a:r>
              <a:rPr lang="en-GB" sz="1800" dirty="0" err="1" smtClean="0">
                <a:effectLst/>
              </a:rPr>
              <a:t>InSPIRE</a:t>
            </a:r>
            <a:r>
              <a:rPr lang="en-GB" sz="1800" dirty="0" smtClean="0">
                <a:effectLst/>
              </a:rPr>
              <a:t> SA2,</a:t>
            </a:r>
            <a:r>
              <a:rPr lang="en-GB" sz="1800" baseline="0" dirty="0" smtClean="0">
                <a:effectLst/>
              </a:rPr>
              <a:t> </a:t>
            </a:r>
          </a:p>
          <a:p>
            <a:pPr marL="628650" lvl="1" indent="-171450">
              <a:buFont typeface="Arial"/>
              <a:buChar char="•"/>
            </a:pPr>
            <a:r>
              <a:rPr lang="en-GB" sz="1800" dirty="0" smtClean="0">
                <a:effectLst/>
              </a:rPr>
              <a:t>DANTE,</a:t>
            </a:r>
            <a:r>
              <a:rPr lang="en-GB" sz="1800" baseline="0" dirty="0" smtClean="0">
                <a:effectLst/>
              </a:rPr>
              <a:t>    </a:t>
            </a:r>
            <a:r>
              <a:rPr lang="en-GB" sz="1800" dirty="0" smtClean="0">
                <a:effectLst/>
              </a:rPr>
              <a:t>STFC (NGI UK),</a:t>
            </a:r>
            <a:r>
              <a:rPr lang="en-GB" sz="1800" baseline="0" dirty="0" smtClean="0">
                <a:effectLst/>
              </a:rPr>
              <a:t>    </a:t>
            </a:r>
            <a:r>
              <a:rPr lang="en-GB" sz="1800" dirty="0" err="1" smtClean="0">
                <a:effectLst/>
              </a:rPr>
              <a:t>StratusLab</a:t>
            </a:r>
            <a:r>
              <a:rPr lang="en-GB" sz="1800" dirty="0" smtClean="0">
                <a:effectLst/>
              </a:rPr>
              <a:t>,</a:t>
            </a:r>
            <a:r>
              <a:rPr lang="en-GB" sz="1800" baseline="0" dirty="0" smtClean="0">
                <a:effectLst/>
              </a:rPr>
              <a:t> </a:t>
            </a:r>
            <a:r>
              <a:rPr lang="en-GB" sz="1800" dirty="0" smtClean="0"/>
              <a:t>Venus-C</a:t>
            </a:r>
          </a:p>
          <a:p>
            <a:pPr marL="0" indent="0">
              <a:buFontTx/>
              <a:buNone/>
            </a:pPr>
            <a:endParaRPr lang="en-GB" sz="1800" baseline="0" dirty="0" smtClean="0"/>
          </a:p>
          <a:p>
            <a:pPr marL="0" indent="0">
              <a:buFontTx/>
              <a:buNone/>
            </a:pPr>
            <a:endParaRPr lang="en-GB" sz="1800" baseline="0" dirty="0" smtClean="0"/>
          </a:p>
          <a:p>
            <a:pPr marL="0" indent="0">
              <a:buFontTx/>
              <a:buNone/>
            </a:pPr>
            <a:r>
              <a:rPr lang="en-GB" sz="1800" baseline="0" dirty="0" smtClean="0"/>
              <a:t>----- Meeting Notes (6/22/12 10:07) -----</a:t>
            </a:r>
          </a:p>
          <a:p>
            <a:pPr marL="0" indent="0">
              <a:buFontTx/>
              <a:buNone/>
            </a:pPr>
            <a:r>
              <a:rPr lang="en-GB" sz="1800" baseline="0" dirty="0" smtClean="0"/>
              <a:t>established technology for all for services in existing egi services</a:t>
            </a:r>
          </a:p>
          <a:p>
            <a:pPr marL="0" indent="0">
              <a:buFontTx/>
              <a:buNone/>
            </a:pPr>
            <a:endParaRPr lang="en-GB" sz="1800" baseline="0" dirty="0" smtClean="0"/>
          </a:p>
          <a:p>
            <a:pPr marL="0" indent="0">
              <a:buFontTx/>
              <a:buNone/>
            </a:pPr>
            <a:r>
              <a:rPr lang="en-GB" sz="1800" baseline="0" dirty="0" smtClean="0"/>
              <a:t>Open standards (OGF and DMTF)</a:t>
            </a:r>
          </a:p>
          <a:p>
            <a:pPr marL="0" indent="0">
              <a:buFontTx/>
              <a:buNone/>
            </a:pPr>
            <a:r>
              <a:rPr lang="en-GB" sz="1800" baseline="0" dirty="0" smtClean="0"/>
              <a:t>----- Meeting Notes (6/22/12 10:35) -----</a:t>
            </a:r>
          </a:p>
          <a:p>
            <a:pPr marL="0" indent="0">
              <a:buFontTx/>
              <a:buNone/>
            </a:pPr>
            <a:r>
              <a:rPr lang="en-GB" sz="1800" baseline="0" dirty="0" smtClean="0"/>
              <a:t>The second main activity of the task force is the deployment of a testbed to implement prototypes of the capabilities identified in the blueprint. It is community effort, and many institutions from several countries are participating as cloud users, as resource providers or providing software.</a:t>
            </a:r>
          </a:p>
          <a:p>
            <a:pPr marL="0" indent="0">
              <a:buFontTx/>
              <a:buNone/>
            </a:pPr>
            <a:endParaRPr lang="en-GB" sz="1800" baseline="0" dirty="0" smtClean="0"/>
          </a:p>
          <a:p>
            <a:pPr marL="0" indent="0">
              <a:buFontTx/>
              <a:buNone/>
            </a:pPr>
            <a:r>
              <a:rPr lang="en-GB" sz="1800" baseline="0" dirty="0" smtClean="0"/>
              <a:t>During the community forum in March 2012 (and more recently at the OGF), there was a public demo, where the seven active resource providers (btw three more are expected to be integrated soon) were integrated in the 4 service prototypes deployed: the information system where the infrastructure details and the interface exposed are </a:t>
            </a:r>
            <a:r>
              <a:rPr lang="en-GB" sz="1800" baseline="0" dirty="0" err="1" smtClean="0"/>
              <a:t>publised</a:t>
            </a:r>
            <a:r>
              <a:rPr lang="en-GB" sz="1800" baseline="0" dirty="0" smtClean="0"/>
              <a:t>, the marketplace – a metadata catalogue to ease the sharing of virtual images among communities, a monitor infrastructure to test the availability of the interfaces and an accounting repository where the usage accounts of the seven RP are uploaded. All these services based on well established technologies already used in the infrastructure.</a:t>
            </a:r>
          </a:p>
          <a:p>
            <a:pPr marL="0" indent="0">
              <a:buFontTx/>
              <a:buNone/>
            </a:pPr>
            <a:endParaRPr lang="en-GB" sz="1800" baseline="0" dirty="0" smtClean="0"/>
          </a:p>
          <a:p>
            <a:pPr marL="0" indent="0">
              <a:buFontTx/>
              <a:buNone/>
            </a:pPr>
            <a:r>
              <a:rPr lang="en-GB" sz="1800" baseline="0" dirty="0" smtClean="0"/>
              <a:t>The resources have been then accessed through the two management interfaces (based on OGF and DMTF open standards) OCCI and CDMI.</a:t>
            </a:r>
          </a:p>
          <a:p>
            <a:pPr marL="0" indent="0">
              <a:buFontTx/>
              <a:buNone/>
            </a:pPr>
            <a:endParaRPr lang="en-GB" sz="1800" baseline="0" dirty="0" smtClean="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19</a:t>
            </a:fld>
            <a:endParaRPr lang="en-US"/>
          </a:p>
        </p:txBody>
      </p:sp>
    </p:spTree>
    <p:extLst>
      <p:ext uri="{BB962C8B-B14F-4D97-AF65-F5344CB8AC3E}">
        <p14:creationId xmlns:p14="http://schemas.microsoft.com/office/powerpoint/2010/main" val="451952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is the high level agenda for this presentation: I will start with an overview of the activity structure, and then I will go through the SA2 achievements for this year and the planned activities and improvements for the next year.</a:t>
            </a:r>
          </a:p>
          <a:p>
            <a:endParaRPr lang="en-GB" dirty="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2</a:t>
            </a:fld>
            <a:endParaRPr lang="en-US"/>
          </a:p>
        </p:txBody>
      </p:sp>
    </p:spTree>
    <p:extLst>
      <p:ext uri="{BB962C8B-B14F-4D97-AF65-F5344CB8AC3E}">
        <p14:creationId xmlns:p14="http://schemas.microsoft.com/office/powerpoint/2010/main" val="3400165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r>
              <a:rPr lang="en-GB" dirty="0" smtClean="0">
                <a:latin typeface="Calibri" charset="0"/>
              </a:rPr>
              <a:t>The EGI cloud strategy is to extend</a:t>
            </a:r>
            <a:r>
              <a:rPr lang="en-GB" baseline="0" dirty="0" smtClean="0">
                <a:latin typeface="Calibri" charset="0"/>
              </a:rPr>
              <a:t> the current infrastructure, providing to the NGIs the option to migrate to an Infrastructure as a Service federating  their virtual resources by exposing the capabilities that are being identified in the Task Force. On top of that layer the currently used middleware services can be deployed as appliances as well as community specific platforms and specific software as a service that will allow user communities to build their research environment.</a:t>
            </a:r>
          </a:p>
          <a:p>
            <a:pPr eaLnBrk="1" hangingPunct="1"/>
            <a:r>
              <a:rPr lang="en-GB" baseline="0" dirty="0" smtClean="0">
                <a:latin typeface="Calibri" charset="0"/>
              </a:rPr>
              <a:t>All these </a:t>
            </a:r>
            <a:r>
              <a:rPr lang="en-GB" baseline="0" dirty="0" err="1" smtClean="0">
                <a:latin typeface="Calibri" charset="0"/>
              </a:rPr>
              <a:t>vritual</a:t>
            </a:r>
            <a:r>
              <a:rPr lang="en-GB" baseline="0" dirty="0" smtClean="0">
                <a:latin typeface="Calibri" charset="0"/>
              </a:rPr>
              <a:t> machine images can be registered in the marketplace in order to be shared and reused among the user communities.</a:t>
            </a:r>
          </a:p>
          <a:p>
            <a:pPr eaLnBrk="1" hangingPunct="1"/>
            <a:endParaRPr lang="en-GB" baseline="0" dirty="0" smtClean="0">
              <a:latin typeface="Calibri" charset="0"/>
            </a:endParaRPr>
          </a:p>
          <a:p>
            <a:pPr eaLnBrk="1" hangingPunct="1"/>
            <a:r>
              <a:rPr lang="en-GB" baseline="0" dirty="0" smtClean="0">
                <a:latin typeface="Calibri" charset="0"/>
              </a:rPr>
              <a:t>This will allow commercial cloud provider to come in without the need to change the user communities workflows.</a:t>
            </a:r>
            <a:endParaRPr lang="en-GB" dirty="0" smtClean="0">
              <a:latin typeface="Calibri" charset="0"/>
            </a:endParaRPr>
          </a:p>
          <a:p>
            <a:pPr eaLnBrk="1" hangingPunct="1"/>
            <a:endParaRPr lang="en-GB" dirty="0" smtClean="0">
              <a:latin typeface="Calibri" charset="0"/>
            </a:endParaRPr>
          </a:p>
          <a:p>
            <a:pPr eaLnBrk="1" hangingPunct="1"/>
            <a:endParaRPr lang="en-GB" dirty="0">
              <a:latin typeface="Calibri" charset="0"/>
            </a:endParaRPr>
          </a:p>
          <a:p>
            <a:pPr eaLnBrk="1" hangingPunct="1"/>
            <a:r>
              <a:rPr lang="en-GB" dirty="0">
                <a:latin typeface="Calibri" charset="0"/>
              </a:rPr>
              <a:t>----- Meeting Notes (6/22/12 10:07) -----</a:t>
            </a:r>
          </a:p>
          <a:p>
            <a:pPr eaLnBrk="1" hangingPunct="1"/>
            <a:r>
              <a:rPr lang="en-GB" dirty="0">
                <a:latin typeface="Calibri" charset="0"/>
              </a:rPr>
              <a:t>This also allows commercial providers to come in and be</a:t>
            </a:r>
          </a:p>
          <a:p>
            <a:pPr eaLnBrk="1" hangingPunct="1"/>
            <a:endParaRPr lang="en-GB" dirty="0">
              <a:latin typeface="Calibri" charset="0"/>
            </a:endParaRPr>
          </a:p>
          <a:p>
            <a:pPr eaLnBrk="1" hangingPunct="1"/>
            <a:r>
              <a:rPr lang="en-GB" dirty="0">
                <a:latin typeface="Calibri" charset="0"/>
              </a:rPr>
              <a:t>This is an option for NGIs</a:t>
            </a:r>
          </a:p>
          <a:p>
            <a:pPr eaLnBrk="1" hangingPunct="1"/>
            <a:endParaRPr lang="en-GB" dirty="0">
              <a:latin typeface="Calibri" charset="0"/>
            </a:endParaRPr>
          </a:p>
          <a:p>
            <a:pPr eaLnBrk="1" hangingPunct="1"/>
            <a:r>
              <a:rPr lang="en-GB" dirty="0">
                <a:latin typeface="Calibri" charset="0"/>
              </a:rPr>
              <a:t>Pick a different color for the commercial resources, and swap the community platform to an NGI.</a:t>
            </a:r>
          </a:p>
        </p:txBody>
      </p:sp>
      <p:sp>
        <p:nvSpPr>
          <p:cNvPr id="4" name="Slide Number Placeholder 3"/>
          <p:cNvSpPr>
            <a:spLocks noGrp="1"/>
          </p:cNvSpPr>
          <p:nvPr>
            <p:ph type="sldNum" sz="quarter" idx="5"/>
          </p:nvPr>
        </p:nvSpPr>
        <p:spPr/>
        <p:txBody>
          <a:bodyPr/>
          <a:lstStyle/>
          <a:p>
            <a:pPr>
              <a:defRPr/>
            </a:pPr>
            <a:fld id="{AF29E8BF-8668-B748-A6FE-69502D8CFF1C}"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table shows the effort in the specific tasks reported by the SA2 partners. There are three main deviation from the planned contributions. </a:t>
            </a:r>
          </a:p>
          <a:p>
            <a:r>
              <a:rPr lang="en-US" sz="1200" kern="1200" dirty="0" smtClean="0">
                <a:solidFill>
                  <a:schemeClr val="tx1"/>
                </a:solidFill>
                <a:latin typeface="+mn-lt"/>
                <a:ea typeface="+mn-ea"/>
                <a:cs typeface="+mn-cs"/>
              </a:rPr>
              <a:t>One over reporting for CSIC in TSA2.3, but the trend is decreasing and in the last </a:t>
            </a:r>
            <a:r>
              <a:rPr lang="en-US" sz="1200" kern="1200" dirty="0" err="1" smtClean="0">
                <a:solidFill>
                  <a:schemeClr val="tx1"/>
                </a:solidFill>
                <a:latin typeface="+mn-lt"/>
                <a:ea typeface="+mn-ea"/>
                <a:cs typeface="+mn-cs"/>
              </a:rPr>
              <a:t>quaerter</a:t>
            </a:r>
            <a:r>
              <a:rPr lang="en-US" sz="1200" kern="1200" dirty="0" smtClean="0">
                <a:solidFill>
                  <a:schemeClr val="tx1"/>
                </a:solidFill>
                <a:latin typeface="+mn-lt"/>
                <a:ea typeface="+mn-ea"/>
                <a:cs typeface="+mn-cs"/>
              </a:rPr>
              <a:t> the </a:t>
            </a:r>
            <a:r>
              <a:rPr lang="en-US" sz="1200" kern="1200" dirty="0" err="1" smtClean="0">
                <a:solidFill>
                  <a:schemeClr val="tx1"/>
                </a:solidFill>
                <a:latin typeface="+mn-lt"/>
                <a:ea typeface="+mn-ea"/>
                <a:cs typeface="+mn-cs"/>
              </a:rPr>
              <a:t>overreport</a:t>
            </a:r>
            <a:r>
              <a:rPr lang="en-US" sz="1200" kern="1200" dirty="0" smtClean="0">
                <a:solidFill>
                  <a:schemeClr val="tx1"/>
                </a:solidFill>
                <a:latin typeface="+mn-lt"/>
                <a:ea typeface="+mn-ea"/>
                <a:cs typeface="+mn-cs"/>
              </a:rPr>
              <a:t> was very minimal.</a:t>
            </a:r>
          </a:p>
          <a:p>
            <a:r>
              <a:rPr lang="en-US" sz="1200" kern="1200" dirty="0" smtClean="0">
                <a:solidFill>
                  <a:schemeClr val="tx1"/>
                </a:solidFill>
                <a:latin typeface="+mn-lt"/>
                <a:ea typeface="+mn-ea"/>
                <a:cs typeface="+mn-cs"/>
              </a:rPr>
              <a:t>Two under reporting, GRNET caused by national funds cut for the NGI, and the impossibility to recruit new staff.</a:t>
            </a:r>
          </a:p>
          <a:p>
            <a:r>
              <a:rPr lang="en-US" sz="1200" kern="1200" dirty="0" smtClean="0">
                <a:solidFill>
                  <a:schemeClr val="tx1"/>
                </a:solidFill>
                <a:latin typeface="+mn-lt"/>
                <a:ea typeface="+mn-ea"/>
                <a:cs typeface="+mn-cs"/>
              </a:rPr>
              <a:t> CESNET underreported in the DMSU task, which has been proposed to merge with TSA1.7 (TPM) and to extend the software support activities currently carried out.</a:t>
            </a:r>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21</a:t>
            </a:fld>
            <a:endParaRPr lang="en-US"/>
          </a:p>
        </p:txBody>
      </p:sp>
    </p:spTree>
    <p:extLst>
      <p:ext uri="{BB962C8B-B14F-4D97-AF65-F5344CB8AC3E}">
        <p14:creationId xmlns:p14="http://schemas.microsoft.com/office/powerpoint/2010/main" val="3205962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Peter : Modified the 4</a:t>
            </a:r>
            <a:r>
              <a:rPr lang="en-GB" baseline="30000" dirty="0" smtClean="0"/>
              <a:t>th</a:t>
            </a:r>
            <a:r>
              <a:rPr lang="en-GB" dirty="0" smtClean="0"/>
              <a:t> bullet.</a:t>
            </a:r>
          </a:p>
          <a:p>
            <a:endParaRPr lang="en-GB" dirty="0" smtClean="0"/>
          </a:p>
          <a:p>
            <a:r>
              <a:rPr lang="en-US" sz="1200" kern="1200" dirty="0" smtClean="0">
                <a:solidFill>
                  <a:schemeClr val="tx1"/>
                </a:solidFill>
                <a:latin typeface="+mn-lt"/>
                <a:ea typeface="+mn-ea"/>
                <a:cs typeface="+mn-cs"/>
              </a:rPr>
              <a:t>The Quality Criteria Definition team will continue with the established process for creating the next releases of the Quality Criteria Documents. In the next year two new releases are expected, together with the mapping to capabilities and products and new templates for the verifiers.</a:t>
            </a:r>
          </a:p>
          <a:p>
            <a:r>
              <a:rPr lang="en-US" sz="1200" kern="1200" dirty="0" smtClean="0">
                <a:solidFill>
                  <a:schemeClr val="tx1"/>
                </a:solidFill>
                <a:latin typeface="+mn-lt"/>
                <a:ea typeface="+mn-ea"/>
                <a:cs typeface="+mn-cs"/>
              </a:rPr>
              <a:t>The Quality criteria verification will continue hopefully reducing the effort required, adding - if there will be interest in the EGI Operations - the provisioning of Middleware services appliances. </a:t>
            </a:r>
          </a:p>
          <a:p>
            <a:r>
              <a:rPr lang="en-US" sz="1200" kern="1200" dirty="0" smtClean="0">
                <a:solidFill>
                  <a:schemeClr val="tx1"/>
                </a:solidFill>
                <a:latin typeface="+mn-lt"/>
                <a:ea typeface="+mn-ea"/>
                <a:cs typeface="+mn-cs"/>
              </a:rPr>
              <a:t>The software repositories will be extended to release UMD-1 updates and UMD-2 (which release is expected in July), and to include packages for SL5, SL6 and </a:t>
            </a:r>
            <a:r>
              <a:rPr lang="en-US" sz="1200" kern="1200" dirty="0" err="1" smtClean="0">
                <a:solidFill>
                  <a:schemeClr val="tx1"/>
                </a:solidFill>
                <a:latin typeface="+mn-lt"/>
                <a:ea typeface="+mn-ea"/>
                <a:cs typeface="+mn-cs"/>
              </a:rPr>
              <a:t>Debian</a:t>
            </a:r>
            <a:r>
              <a:rPr lang="en-US" sz="1200" kern="1200" dirty="0" smtClean="0">
                <a:solidFill>
                  <a:schemeClr val="tx1"/>
                </a:solidFill>
                <a:latin typeface="+mn-lt"/>
                <a:ea typeface="+mn-ea"/>
                <a:cs typeface="+mn-cs"/>
              </a:rPr>
              <a:t> 6.</a:t>
            </a:r>
          </a:p>
          <a:p>
            <a:r>
              <a:rPr lang="en-US" sz="1200" kern="1200" dirty="0" smtClean="0">
                <a:solidFill>
                  <a:schemeClr val="tx1"/>
                </a:solidFill>
                <a:latin typeface="+mn-lt"/>
                <a:ea typeface="+mn-ea"/>
                <a:cs typeface="+mn-cs"/>
              </a:rPr>
              <a:t>During the next year will begin the evolution of the Infrastructure Provisioning paradigm to an </a:t>
            </a:r>
            <a:r>
              <a:rPr lang="en-US" sz="1200" kern="1200" dirty="0" err="1" smtClean="0">
                <a:solidFill>
                  <a:schemeClr val="tx1"/>
                </a:solidFill>
                <a:latin typeface="+mn-lt"/>
                <a:ea typeface="+mn-ea"/>
                <a:cs typeface="+mn-cs"/>
              </a:rPr>
              <a:t>Infastructure</a:t>
            </a:r>
            <a:r>
              <a:rPr lang="en-US" sz="1200" kern="1200" dirty="0" smtClean="0">
                <a:solidFill>
                  <a:schemeClr val="tx1"/>
                </a:solidFill>
                <a:latin typeface="+mn-lt"/>
                <a:ea typeface="+mn-ea"/>
                <a:cs typeface="+mn-cs"/>
              </a:rPr>
              <a:t> as a Service consumed directly by research communities.</a:t>
            </a:r>
          </a:p>
          <a:p>
            <a:r>
              <a:rPr lang="en-US" sz="1200" kern="1200" dirty="0" smtClean="0">
                <a:solidFill>
                  <a:schemeClr val="tx1"/>
                </a:solidFill>
                <a:latin typeface="+mn-lt"/>
                <a:ea typeface="+mn-ea"/>
                <a:cs typeface="+mn-cs"/>
              </a:rPr>
              <a:t>The federated clouds activities will be consolidated, </a:t>
            </a:r>
          </a:p>
          <a:p>
            <a:r>
              <a:rPr lang="en-US" sz="1200" kern="1200" dirty="0" smtClean="0">
                <a:solidFill>
                  <a:schemeClr val="tx1"/>
                </a:solidFill>
                <a:latin typeface="+mn-lt"/>
                <a:ea typeface="+mn-ea"/>
                <a:cs typeface="+mn-cs"/>
              </a:rPr>
              <a:t>a proposal for creation of a new task TSA2.6 for the clouds integration in EGI has been submitted</a:t>
            </a:r>
          </a:p>
          <a:p>
            <a:r>
              <a:rPr lang="en-US" sz="1200" kern="1200" smtClean="0">
                <a:solidFill>
                  <a:schemeClr val="tx1"/>
                </a:solidFill>
                <a:latin typeface="+mn-lt"/>
                <a:ea typeface="+mn-ea"/>
                <a:cs typeface="+mn-cs"/>
              </a:rPr>
              <a:t>A target for the next year is to begin the migration to production of the more consolidated services currently provided as prototypes.</a:t>
            </a:r>
            <a:endParaRPr lang="en-GB" dirty="0"/>
          </a:p>
        </p:txBody>
      </p:sp>
      <p:sp>
        <p:nvSpPr>
          <p:cNvPr id="4" name="Slide Number Placeholder 3"/>
          <p:cNvSpPr>
            <a:spLocks noGrp="1"/>
          </p:cNvSpPr>
          <p:nvPr>
            <p:ph type="sldNum" sz="quarter" idx="10"/>
          </p:nvPr>
        </p:nvSpPr>
        <p:spPr/>
        <p:txBody>
          <a:bodyPr/>
          <a:lstStyle/>
          <a:p>
            <a:fld id="{14573B07-2C8A-4EFD-ABF6-75147FCB4920}" type="slidenum">
              <a:rPr lang="en-GB" smtClean="0"/>
              <a:pPr/>
              <a:t>22</a:t>
            </a:fld>
            <a:endParaRPr lang="en-GB"/>
          </a:p>
        </p:txBody>
      </p:sp>
    </p:spTree>
    <p:extLst>
      <p:ext uri="{BB962C8B-B14F-4D97-AF65-F5344CB8AC3E}">
        <p14:creationId xmlns:p14="http://schemas.microsoft.com/office/powerpoint/2010/main" val="7604853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573B07-2C8A-4EFD-ABF6-75147FCB4920}" type="slidenum">
              <a:rPr lang="en-GB" smtClean="0"/>
              <a:pPr/>
              <a:t>23</a:t>
            </a:fld>
            <a:endParaRPr lang="en-GB"/>
          </a:p>
        </p:txBody>
      </p:sp>
    </p:spTree>
    <p:extLst>
      <p:ext uri="{BB962C8B-B14F-4D97-AF65-F5344CB8AC3E}">
        <p14:creationId xmlns:p14="http://schemas.microsoft.com/office/powerpoint/2010/main" val="2946908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SA2 effort is distributed through 8 beneficiaries across 8 countries, for a total of 503 person months, which is equivalent to 6% of the total effort budget of EGI-</a:t>
            </a:r>
            <a:r>
              <a:rPr lang="en-US" sz="1200" kern="1200" dirty="0" err="1" smtClean="0">
                <a:solidFill>
                  <a:schemeClr val="tx1"/>
                </a:solidFill>
                <a:latin typeface="+mn-lt"/>
                <a:ea typeface="+mn-ea"/>
                <a:cs typeface="+mn-cs"/>
              </a:rPr>
              <a:t>InSPIRE</a:t>
            </a:r>
            <a:r>
              <a:rPr lang="en-US" sz="1200" kern="1200" dirty="0" smtClean="0">
                <a:solidFill>
                  <a:schemeClr val="tx1"/>
                </a:solidFill>
                <a:latin typeface="+mn-lt"/>
                <a:ea typeface="+mn-ea"/>
                <a:cs typeface="+mn-cs"/>
              </a:rPr>
              <a:t>. The table shows the effort distribution - among tasks and partners - for the entire duration of the EGI-</a:t>
            </a:r>
            <a:r>
              <a:rPr lang="en-US" sz="1200" kern="1200" dirty="0" err="1" smtClean="0">
                <a:solidFill>
                  <a:schemeClr val="tx1"/>
                </a:solidFill>
                <a:latin typeface="+mn-lt"/>
                <a:ea typeface="+mn-ea"/>
                <a:cs typeface="+mn-cs"/>
              </a:rPr>
              <a:t>InSPIRE</a:t>
            </a:r>
            <a:r>
              <a:rPr lang="en-US" sz="1200" kern="1200" dirty="0" smtClean="0">
                <a:solidFill>
                  <a:schemeClr val="tx1"/>
                </a:solidFill>
                <a:latin typeface="+mn-lt"/>
                <a:ea typeface="+mn-ea"/>
                <a:cs typeface="+mn-cs"/>
              </a:rPr>
              <a:t> project. </a:t>
            </a:r>
          </a:p>
          <a:p>
            <a:r>
              <a:rPr lang="en-US" sz="1200" kern="1200" dirty="0" err="1" smtClean="0">
                <a:solidFill>
                  <a:schemeClr val="tx1"/>
                </a:solidFill>
                <a:latin typeface="+mn-lt"/>
                <a:ea typeface="+mn-ea"/>
                <a:cs typeface="+mn-cs"/>
              </a:rPr>
              <a:t>Nordunet</a:t>
            </a:r>
            <a:r>
              <a:rPr lang="en-US" sz="1200" kern="1200" dirty="0" smtClean="0">
                <a:solidFill>
                  <a:schemeClr val="tx1"/>
                </a:solidFill>
                <a:latin typeface="+mn-lt"/>
                <a:ea typeface="+mn-ea"/>
                <a:cs typeface="+mn-cs"/>
              </a:rPr>
              <a:t> provided unfunded effort during the first project year, as scheduled their tasks has been redistributed among other partners at the beginning of PY2.</a:t>
            </a:r>
            <a:endParaRPr lang="en-GB" sz="1800" dirty="0" smtClean="0"/>
          </a:p>
          <a:p>
            <a:endParaRPr lang="en-GB" sz="1800" dirty="0" smtClean="0"/>
          </a:p>
          <a:p>
            <a:endParaRPr lang="en-GB" sz="1800" dirty="0" smtClean="0"/>
          </a:p>
          <a:p>
            <a:endParaRPr lang="en-GB" sz="1800" dirty="0" smtClean="0"/>
          </a:p>
          <a:p>
            <a:r>
              <a:rPr lang="en-GB" sz="1800" dirty="0" smtClean="0"/>
              <a:t>Changes from PY1</a:t>
            </a:r>
          </a:p>
          <a:p>
            <a:pPr marL="171450" indent="-171450">
              <a:buFontTx/>
              <a:buChar char="•"/>
            </a:pPr>
            <a:r>
              <a:rPr lang="en-GB" sz="1800" dirty="0" smtClean="0"/>
              <a:t>UCPH left TSA2.5</a:t>
            </a:r>
          </a:p>
          <a:p>
            <a:pPr marL="628650" lvl="1" indent="-171450">
              <a:buFontTx/>
              <a:buChar char="•"/>
            </a:pPr>
            <a:r>
              <a:rPr lang="en-GB" sz="1800" dirty="0" smtClean="0"/>
              <a:t>Redistributed to </a:t>
            </a:r>
            <a:r>
              <a:rPr lang="en-GB" sz="1800" dirty="0" err="1" smtClean="0"/>
              <a:t>EGI.eu</a:t>
            </a:r>
            <a:r>
              <a:rPr lang="en-GB" sz="1800" dirty="0" smtClean="0"/>
              <a:t> &amp; CESNET</a:t>
            </a:r>
          </a:p>
          <a:p>
            <a:pPr marL="171450" indent="-171450">
              <a:buFontTx/>
              <a:buChar char="•"/>
            </a:pPr>
            <a:r>
              <a:rPr lang="en-GB" sz="1800" dirty="0" smtClean="0"/>
              <a:t>Effort budged increased 1% from 5% in PY1</a:t>
            </a:r>
          </a:p>
          <a:p>
            <a:pPr marL="0" indent="0">
              <a:buFontTx/>
              <a:buNone/>
            </a:pPr>
            <a:endParaRPr lang="en-GB" dirty="0" smtClean="0"/>
          </a:p>
        </p:txBody>
      </p:sp>
      <p:sp>
        <p:nvSpPr>
          <p:cNvPr id="4" name="Slide Number Placeholder 3"/>
          <p:cNvSpPr>
            <a:spLocks noGrp="1"/>
          </p:cNvSpPr>
          <p:nvPr>
            <p:ph type="sldNum" sz="quarter" idx="10"/>
          </p:nvPr>
        </p:nvSpPr>
        <p:spPr/>
        <p:txBody>
          <a:bodyPr/>
          <a:lstStyle/>
          <a:p>
            <a:fld id="{14573B07-2C8A-4EFD-ABF6-75147FCB4920}" type="slidenum">
              <a:rPr lang="en-GB" smtClean="0"/>
              <a:pPr/>
              <a:t>3</a:t>
            </a:fld>
            <a:endParaRPr lang="en-GB"/>
          </a:p>
        </p:txBody>
      </p:sp>
    </p:spTree>
    <p:extLst>
      <p:ext uri="{BB962C8B-B14F-4D97-AF65-F5344CB8AC3E}">
        <p14:creationId xmlns:p14="http://schemas.microsoft.com/office/powerpoint/2010/main" val="468829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sz="1200" kern="1200" dirty="0" smtClean="0">
                <a:solidFill>
                  <a:schemeClr val="tx1"/>
                </a:solidFill>
                <a:latin typeface="+mn-lt"/>
                <a:ea typeface="+mn-ea"/>
                <a:cs typeface="+mn-cs"/>
              </a:rPr>
              <a:t>These are the activity objectives grouped by tasks.</a:t>
            </a:r>
            <a:r>
              <a:rPr lang="en-US" sz="1200" kern="1200" baseline="0" dirty="0" smtClean="0">
                <a:solidFill>
                  <a:schemeClr val="tx1"/>
                </a:solidFill>
                <a:latin typeface="+mn-lt"/>
                <a:ea typeface="+mn-ea"/>
                <a:cs typeface="+mn-cs"/>
              </a:rPr>
              <a:t> SA2 provides technical management, software quality criteria definition and the verification of the components versus these criteria, the </a:t>
            </a:r>
            <a:r>
              <a:rPr lang="en-US" sz="1200" kern="1200" baseline="0" dirty="0" err="1" smtClean="0">
                <a:solidFill>
                  <a:schemeClr val="tx1"/>
                </a:solidFill>
                <a:latin typeface="+mn-lt"/>
                <a:ea typeface="+mn-ea"/>
                <a:cs typeface="+mn-cs"/>
              </a:rPr>
              <a:t>infrastructur</a:t>
            </a:r>
            <a:r>
              <a:rPr lang="en-US" sz="1200" kern="1200" baseline="0" dirty="0" smtClean="0">
                <a:solidFill>
                  <a:schemeClr val="tx1"/>
                </a:solidFill>
                <a:latin typeface="+mn-lt"/>
                <a:ea typeface="+mn-ea"/>
                <a:cs typeface="+mn-cs"/>
              </a:rPr>
              <a:t> for the software provisioning and the second level software  support.</a:t>
            </a:r>
          </a:p>
          <a:p>
            <a:pPr marL="0" indent="0">
              <a:buFontTx/>
              <a:buNone/>
            </a:pPr>
            <a:endParaRPr lang="en-US" sz="1200" kern="1200" dirty="0" smtClean="0">
              <a:solidFill>
                <a:schemeClr val="tx1"/>
              </a:solidFill>
              <a:latin typeface="+mn-lt"/>
              <a:ea typeface="+mn-ea"/>
              <a:cs typeface="+mn-cs"/>
            </a:endParaRPr>
          </a:p>
          <a:p>
            <a:pPr marL="0" indent="0">
              <a:buFontTx/>
              <a:buNone/>
            </a:pPr>
            <a:endParaRPr lang="en-US" sz="1200" kern="1200" dirty="0" smtClean="0">
              <a:solidFill>
                <a:schemeClr val="tx1"/>
              </a:solidFill>
              <a:latin typeface="+mn-lt"/>
              <a:ea typeface="+mn-ea"/>
              <a:cs typeface="+mn-cs"/>
            </a:endParaRPr>
          </a:p>
          <a:p>
            <a:pPr marL="0" indent="0">
              <a:buFontTx/>
              <a:buNone/>
            </a:pPr>
            <a:r>
              <a:rPr lang="en-US" sz="1200" kern="1200" dirty="0" smtClean="0">
                <a:solidFill>
                  <a:schemeClr val="tx1"/>
                </a:solidFill>
                <a:latin typeface="+mn-lt"/>
                <a:ea typeface="+mn-ea"/>
                <a:cs typeface="+mn-cs"/>
              </a:rPr>
              <a:t> (At the beginning of PY2 there was a change in the leadership of TSA2.5, which was transferred from NORDUNET to CESNET.</a:t>
            </a:r>
            <a:r>
              <a:rPr lang="en-GB" sz="1200" kern="1200" dirty="0" smtClean="0">
                <a:solidFill>
                  <a:schemeClr val="tx1"/>
                </a:solidFill>
                <a:latin typeface="+mn-lt"/>
                <a:ea typeface="+mn-ea"/>
                <a:cs typeface="+mn-cs"/>
              </a:rPr>
              <a:t>)</a:t>
            </a:r>
            <a:endParaRPr lang="en-GB" sz="1800" dirty="0" smtClean="0"/>
          </a:p>
          <a:p>
            <a:pPr marL="171450" indent="-171450">
              <a:buFontTx/>
              <a:buChar char="•"/>
            </a:pPr>
            <a:endParaRPr lang="en-GB" sz="1800" dirty="0" smtClean="0"/>
          </a:p>
          <a:p>
            <a:pPr marL="171450" indent="-171450">
              <a:buFontTx/>
              <a:buChar char="•"/>
            </a:pPr>
            <a:endParaRPr lang="en-GB" sz="1800" dirty="0" smtClean="0"/>
          </a:p>
          <a:p>
            <a:pPr marL="171450" indent="-171450">
              <a:buFontTx/>
              <a:buChar char="•"/>
            </a:pPr>
            <a:r>
              <a:rPr lang="en-GB" sz="1800" dirty="0" smtClean="0"/>
              <a:t>Processes to accomplish objectives were presented in PY1 review</a:t>
            </a:r>
          </a:p>
          <a:p>
            <a:pPr marL="171450" indent="-171450">
              <a:buFontTx/>
              <a:buChar char="•"/>
            </a:pPr>
            <a:r>
              <a:rPr lang="en-GB" sz="1800" dirty="0" smtClean="0"/>
              <a:t>Task</a:t>
            </a:r>
            <a:r>
              <a:rPr lang="en-GB" sz="1800" baseline="0" dirty="0" smtClean="0"/>
              <a:t> leadership for TS2.5 change:</a:t>
            </a:r>
          </a:p>
          <a:p>
            <a:pPr marL="628650" lvl="1" indent="-171450">
              <a:buFontTx/>
              <a:buChar char="•"/>
            </a:pPr>
            <a:r>
              <a:rPr lang="en-GB" sz="1800" baseline="0" dirty="0" smtClean="0"/>
              <a:t>NORDUNET </a:t>
            </a:r>
            <a:r>
              <a:rPr lang="en-GB" sz="1800" baseline="0" dirty="0" smtClean="0">
                <a:sym typeface="Wingdings"/>
              </a:rPr>
              <a:t> </a:t>
            </a:r>
            <a:r>
              <a:rPr lang="en-GB" sz="1800" baseline="0" dirty="0" smtClean="0"/>
              <a:t>CESNET at end of PY1</a:t>
            </a:r>
            <a:endParaRPr lang="en-GB" sz="1800" dirty="0"/>
          </a:p>
        </p:txBody>
      </p:sp>
      <p:sp>
        <p:nvSpPr>
          <p:cNvPr id="4" name="Slide Number Placeholder 3"/>
          <p:cNvSpPr>
            <a:spLocks noGrp="1"/>
          </p:cNvSpPr>
          <p:nvPr>
            <p:ph type="sldNum" sz="quarter" idx="10"/>
          </p:nvPr>
        </p:nvSpPr>
        <p:spPr/>
        <p:txBody>
          <a:bodyPr/>
          <a:lstStyle/>
          <a:p>
            <a:fld id="{14573B07-2C8A-4EFD-ABF6-75147FCB4920}" type="slidenum">
              <a:rPr lang="en-GB" smtClean="0"/>
              <a:pPr/>
              <a:t>4</a:t>
            </a:fld>
            <a:endParaRPr lang="en-GB"/>
          </a:p>
        </p:txBody>
      </p:sp>
    </p:spTree>
    <p:extLst>
      <p:ext uri="{BB962C8B-B14F-4D97-AF65-F5344CB8AC3E}">
        <p14:creationId xmlns:p14="http://schemas.microsoft.com/office/powerpoint/2010/main" val="4158604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This is the high level software provisioning process: Technology providers release the products, which are verified against the quality criteria defined by TSA2.2. If the verification is successful, the products are tested in staged rollout (A SA1 task), in a production environment, by the early adopter sites. Then, after being released in UMD, the software can be widely deployed in the infrastructure. SA2 provides also support for the </a:t>
            </a:r>
            <a:r>
              <a:rPr lang="en-US" sz="1200" kern="1200" dirty="0" err="1" smtClean="0">
                <a:solidFill>
                  <a:schemeClr val="tx1"/>
                </a:solidFill>
                <a:latin typeface="+mn-lt"/>
                <a:ea typeface="+mn-ea"/>
                <a:cs typeface="+mn-cs"/>
              </a:rPr>
              <a:t>eployed</a:t>
            </a:r>
            <a:r>
              <a:rPr lang="en-US" sz="1200" kern="1200" dirty="0" smtClean="0">
                <a:solidFill>
                  <a:schemeClr val="tx1"/>
                </a:solidFill>
                <a:latin typeface="+mn-lt"/>
                <a:ea typeface="+mn-ea"/>
                <a:cs typeface="+mn-cs"/>
              </a:rPr>
              <a:t> middleware, through the task TSA2.5: DMSU.</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Technology providers engage with EGI not only for the software provisioning, but also in the requirements management process. Requirements are submitted to the TCB from the operations and user communities. TCB validates and prioritizes the requirement, which are then submitted to the relevant technology providers.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requirement management process is part of the strategic coordination provided by TSA2.1</a:t>
            </a:r>
            <a:endParaRPr lang="en-GB" sz="1800" dirty="0" smtClean="0"/>
          </a:p>
          <a:p>
            <a:endParaRPr lang="en-GB" sz="1800" dirty="0" smtClean="0"/>
          </a:p>
          <a:p>
            <a:endParaRPr lang="en-GB" sz="1800" dirty="0" smtClean="0"/>
          </a:p>
          <a:p>
            <a:r>
              <a:rPr lang="en-GB" sz="1800" dirty="0" smtClean="0"/>
              <a:t>Technology Providers engage with EGI on many levels:</a:t>
            </a:r>
          </a:p>
          <a:p>
            <a:pPr marL="171450" indent="-171450">
              <a:buFontTx/>
              <a:buChar char="•"/>
            </a:pPr>
            <a:r>
              <a:rPr lang="en-GB" sz="1800" baseline="0" dirty="0" smtClean="0"/>
              <a:t>Software maintenance and development</a:t>
            </a:r>
          </a:p>
          <a:p>
            <a:pPr marL="171450" indent="-171450">
              <a:buFontTx/>
              <a:buChar char="•"/>
            </a:pPr>
            <a:r>
              <a:rPr lang="en-GB" sz="1800" baseline="0" dirty="0" smtClean="0"/>
              <a:t>Requirements management</a:t>
            </a:r>
          </a:p>
          <a:p>
            <a:pPr marL="171450" indent="-171450">
              <a:buFontTx/>
              <a:buChar char="•"/>
            </a:pPr>
            <a:r>
              <a:rPr lang="en-GB" sz="1800" baseline="0" dirty="0" smtClean="0"/>
              <a:t>Application/service support</a:t>
            </a:r>
          </a:p>
          <a:p>
            <a:pPr marL="171450" lvl="0" indent="-171450">
              <a:buFontTx/>
              <a:buChar char="•"/>
            </a:pPr>
            <a:endParaRPr lang="en-GB" dirty="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5</a:t>
            </a:fld>
            <a:endParaRPr lang="en-US"/>
          </a:p>
        </p:txBody>
      </p:sp>
    </p:spTree>
    <p:extLst>
      <p:ext uri="{BB962C8B-B14F-4D97-AF65-F5344CB8AC3E}">
        <p14:creationId xmlns:p14="http://schemas.microsoft.com/office/powerpoint/2010/main" val="3704496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TCB is a meeting point between technology providers and technology providers and EGI. During last year there were 6 meetings.</a:t>
            </a:r>
            <a:endParaRPr lang="en-GB" sz="1800" dirty="0" smtClean="0"/>
          </a:p>
          <a:p>
            <a:endParaRPr lang="en-GB" sz="1800" dirty="0" smtClean="0"/>
          </a:p>
          <a:p>
            <a:r>
              <a:rPr lang="en-GB" sz="1800" dirty="0" smtClean="0"/>
              <a:t>TCB –</a:t>
            </a:r>
            <a:r>
              <a:rPr lang="en-GB" sz="1800" baseline="0" dirty="0" smtClean="0"/>
              <a:t> “meeting point” for Technology Providers</a:t>
            </a:r>
          </a:p>
          <a:p>
            <a:r>
              <a:rPr lang="en-GB" sz="1800" baseline="0" dirty="0" smtClean="0"/>
              <a:t>* How to find out how and what to contribute to UMD</a:t>
            </a:r>
          </a:p>
          <a:p>
            <a:pPr marL="171450" indent="-171450">
              <a:buFontTx/>
              <a:buChar char="•"/>
            </a:pPr>
            <a:r>
              <a:rPr lang="en-GB" sz="1800" baseline="0" dirty="0" smtClean="0"/>
              <a:t>Formal membership process in </a:t>
            </a:r>
            <a:r>
              <a:rPr lang="en-GB" sz="1800" baseline="0" dirty="0" err="1" smtClean="0"/>
              <a:t>ToR</a:t>
            </a:r>
            <a:endParaRPr lang="en-GB" sz="1800" baseline="0" dirty="0" smtClean="0"/>
          </a:p>
          <a:p>
            <a:pPr marL="628650" lvl="1" indent="-171450">
              <a:buFontTx/>
              <a:buChar char="•"/>
            </a:pPr>
            <a:r>
              <a:rPr lang="en-GB" sz="1800" baseline="0" dirty="0" smtClean="0"/>
              <a:t>Based on </a:t>
            </a:r>
            <a:r>
              <a:rPr lang="en-GB" sz="1800" baseline="0" dirty="0" err="1" smtClean="0"/>
              <a:t>MoU</a:t>
            </a:r>
            <a:r>
              <a:rPr lang="en-GB" sz="1800" baseline="0" dirty="0" smtClean="0"/>
              <a:t>, SLA</a:t>
            </a:r>
          </a:p>
          <a:p>
            <a:pPr marL="628650" lvl="1" indent="-171450">
              <a:buFontTx/>
              <a:buChar char="•"/>
            </a:pPr>
            <a:r>
              <a:rPr lang="en-GB" sz="1800" baseline="0" dirty="0" smtClean="0"/>
              <a:t>Pre-</a:t>
            </a:r>
            <a:r>
              <a:rPr lang="en-GB" sz="1800" baseline="0" dirty="0" err="1" smtClean="0"/>
              <a:t>MoU</a:t>
            </a:r>
            <a:r>
              <a:rPr lang="en-GB" sz="1800" baseline="0" dirty="0" smtClean="0"/>
              <a:t> on invitation/expressed interest</a:t>
            </a:r>
          </a:p>
          <a:p>
            <a:pPr marL="171450" lvl="0" indent="-171450">
              <a:buFontTx/>
              <a:buChar char="•"/>
            </a:pPr>
            <a:endParaRPr lang="en-GB" sz="1800" baseline="0" dirty="0" smtClean="0"/>
          </a:p>
          <a:p>
            <a:pPr marL="171450" lvl="0" indent="-171450">
              <a:buFontTx/>
              <a:buChar char="•"/>
            </a:pPr>
            <a:r>
              <a:rPr lang="en-GB" sz="1800" baseline="0" dirty="0" smtClean="0"/>
              <a:t>Formalisation of requirements management on strategic level</a:t>
            </a:r>
            <a:endParaRPr lang="en-GB" sz="1800" dirty="0"/>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6</a:t>
            </a:fld>
            <a:endParaRPr lang="en-US"/>
          </a:p>
        </p:txBody>
      </p:sp>
    </p:spTree>
    <p:extLst>
      <p:ext uri="{BB962C8B-B14F-4D97-AF65-F5344CB8AC3E}">
        <p14:creationId xmlns:p14="http://schemas.microsoft.com/office/powerpoint/2010/main" val="717282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indent="0">
              <a:buFontTx/>
              <a:buNone/>
            </a:pPr>
            <a:r>
              <a:rPr lang="en-GB" sz="1800" baseline="0" dirty="0" smtClean="0"/>
              <a:t>	</a:t>
            </a:r>
          </a:p>
          <a:p>
            <a:r>
              <a:rPr lang="en-US" sz="1200" kern="1200" dirty="0" smtClean="0">
                <a:solidFill>
                  <a:schemeClr val="tx1"/>
                </a:solidFill>
                <a:latin typeface="+mn-lt"/>
                <a:ea typeface="+mn-ea"/>
                <a:cs typeface="+mn-cs"/>
              </a:rPr>
              <a:t>The agreements between EGI and technology providers are scoped around Software Maintenance and development and Application support. UMD includes software only from technology providers with an </a:t>
            </a:r>
            <a:r>
              <a:rPr lang="en-US" sz="1200" kern="1200" dirty="0" err="1" smtClean="0">
                <a:solidFill>
                  <a:schemeClr val="tx1"/>
                </a:solidFill>
                <a:latin typeface="+mn-lt"/>
                <a:ea typeface="+mn-ea"/>
                <a:cs typeface="+mn-cs"/>
              </a:rPr>
              <a:t>MoU</a:t>
            </a:r>
            <a:r>
              <a:rPr lang="en-US" sz="1200" kern="1200" dirty="0" smtClean="0">
                <a:solidFill>
                  <a:schemeClr val="tx1"/>
                </a:solidFill>
                <a:latin typeface="+mn-lt"/>
                <a:ea typeface="+mn-ea"/>
                <a:cs typeface="+mn-cs"/>
              </a:rPr>
              <a:t> and SLA in place with EGI.</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roadmap definition has changed in response to review recommendation</a:t>
            </a:r>
          </a:p>
          <a:p>
            <a:r>
              <a:rPr lang="en-US" sz="1200" kern="1200" dirty="0" smtClean="0">
                <a:solidFill>
                  <a:schemeClr val="tx1"/>
                </a:solidFill>
                <a:latin typeface="+mn-lt"/>
                <a:ea typeface="+mn-ea"/>
                <a:cs typeface="+mn-cs"/>
              </a:rPr>
              <a:t>D2.31 Technical Roadmap: integrated roadmap to achieve goals set in EGI Strategic Plan (D2.30)</a:t>
            </a:r>
          </a:p>
          <a:p>
            <a:r>
              <a:rPr lang="en-US" sz="1200" kern="1200" dirty="0" smtClean="0">
                <a:solidFill>
                  <a:schemeClr val="tx1"/>
                </a:solidFill>
                <a:latin typeface="+mn-lt"/>
                <a:ea typeface="+mn-ea"/>
                <a:cs typeface="+mn-cs"/>
              </a:rPr>
              <a:t>MS510 platform roadmap: outlines technical architecture (incl. UMD, </a:t>
            </a:r>
            <a:r>
              <a:rPr lang="en-US" sz="1200" kern="1200" dirty="0" err="1" smtClean="0">
                <a:solidFill>
                  <a:schemeClr val="tx1"/>
                </a:solidFill>
                <a:latin typeface="+mn-lt"/>
                <a:ea typeface="+mn-ea"/>
                <a:cs typeface="+mn-cs"/>
              </a:rPr>
              <a:t>FedCloud</a:t>
            </a:r>
            <a:r>
              <a:rPr lang="en-US" sz="1200" kern="1200" dirty="0" smtClean="0">
                <a:solidFill>
                  <a:schemeClr val="tx1"/>
                </a:solidFill>
                <a:latin typeface="+mn-lt"/>
                <a:ea typeface="+mn-ea"/>
                <a:cs typeface="+mn-cs"/>
              </a:rPr>
              <a:t>)</a:t>
            </a:r>
            <a:endParaRPr lang="en-GB" sz="1800" baseline="0" dirty="0" smtClean="0"/>
          </a:p>
          <a:p>
            <a:pPr marL="0" indent="0">
              <a:buFontTx/>
              <a:buNone/>
            </a:pPr>
            <a:endParaRPr lang="en-GB" sz="1800" baseline="0" dirty="0" smtClean="0"/>
          </a:p>
          <a:p>
            <a:pPr marL="0" indent="0">
              <a:buFontTx/>
              <a:buNone/>
            </a:pPr>
            <a:endParaRPr lang="en-GB" sz="1800" baseline="0" dirty="0" smtClean="0"/>
          </a:p>
          <a:p>
            <a:pPr marL="0" indent="0">
              <a:buFontTx/>
              <a:buNone/>
            </a:pPr>
            <a:endParaRPr lang="en-GB" sz="1800" baseline="0" dirty="0" smtClean="0"/>
          </a:p>
          <a:p>
            <a:pPr marL="0" indent="0">
              <a:buFontTx/>
              <a:buNone/>
            </a:pPr>
            <a:endParaRPr lang="en-GB" sz="1800" baseline="0" dirty="0" smtClean="0"/>
          </a:p>
          <a:p>
            <a:pPr marL="0" indent="0">
              <a:buFontTx/>
              <a:buNone/>
            </a:pPr>
            <a:r>
              <a:rPr lang="en-GB" sz="1800" baseline="0" dirty="0" smtClean="0"/>
              <a:t>AGREEMENTS</a:t>
            </a:r>
          </a:p>
          <a:p>
            <a:pPr marL="171450" lvl="0" indent="-171450">
              <a:buFontTx/>
              <a:buChar char="•"/>
            </a:pPr>
            <a:r>
              <a:rPr lang="en-GB" sz="1800" baseline="0" dirty="0" smtClean="0"/>
              <a:t>Scoped around </a:t>
            </a:r>
          </a:p>
          <a:p>
            <a:pPr marL="628650" lvl="1" indent="-171450">
              <a:buFontTx/>
              <a:buChar char="•"/>
            </a:pPr>
            <a:r>
              <a:rPr lang="en-GB" sz="1800" baseline="0" dirty="0" smtClean="0"/>
              <a:t>Software Maintenance and development</a:t>
            </a:r>
          </a:p>
          <a:p>
            <a:pPr marL="628650" lvl="1" indent="-171450">
              <a:buFontTx/>
              <a:buChar char="•"/>
            </a:pPr>
            <a:r>
              <a:rPr lang="en-GB" sz="1800" baseline="0" dirty="0" smtClean="0"/>
              <a:t>Application support</a:t>
            </a:r>
          </a:p>
          <a:p>
            <a:pPr marL="171450" lvl="0" indent="-171450">
              <a:buFontTx/>
              <a:buChar char="•"/>
            </a:pPr>
            <a:r>
              <a:rPr lang="en-GB" sz="1800" baseline="0" dirty="0" smtClean="0"/>
              <a:t>Tied into </a:t>
            </a:r>
            <a:r>
              <a:rPr lang="en-GB" sz="1800" baseline="0" dirty="0" err="1" smtClean="0"/>
              <a:t>ongoing</a:t>
            </a:r>
            <a:r>
              <a:rPr lang="en-GB" sz="1800" baseline="0" dirty="0" smtClean="0"/>
              <a:t> discussion on who is the target</a:t>
            </a:r>
          </a:p>
          <a:p>
            <a:pPr marL="628650" lvl="1" indent="-171450">
              <a:buFontTx/>
              <a:buChar char="•"/>
            </a:pPr>
            <a:r>
              <a:rPr lang="en-GB" sz="1800" baseline="0" dirty="0" smtClean="0"/>
              <a:t>EGI as integrator and main service provider (the way EMI sees it)</a:t>
            </a:r>
          </a:p>
          <a:p>
            <a:pPr marL="628650" lvl="1" indent="-171450">
              <a:buFontTx/>
              <a:buChar char="•"/>
            </a:pPr>
            <a:r>
              <a:rPr lang="en-GB" sz="1800" baseline="0" dirty="0" smtClean="0"/>
              <a:t>EGI as operator of VREs</a:t>
            </a:r>
          </a:p>
          <a:p>
            <a:pPr marL="1085850" lvl="2" indent="-171450">
              <a:buFontTx/>
              <a:buChar char="•"/>
            </a:pPr>
            <a:r>
              <a:rPr lang="en-GB" sz="1800" baseline="0" dirty="0" smtClean="0"/>
              <a:t>Then EMI becomes technology provider for VREs?</a:t>
            </a:r>
          </a:p>
          <a:p>
            <a:pPr marL="171450" lvl="0" indent="-171450">
              <a:buFontTx/>
              <a:buChar char="•"/>
            </a:pPr>
            <a:r>
              <a:rPr lang="en-GB" sz="1800" baseline="0" dirty="0" smtClean="0"/>
              <a:t>ROADMAPPING</a:t>
            </a:r>
          </a:p>
          <a:p>
            <a:pPr marL="171450" lvl="0" indent="-171450">
              <a:buFontTx/>
              <a:buChar char="•"/>
            </a:pPr>
            <a:r>
              <a:rPr lang="en-GB" sz="1800" baseline="0" dirty="0" smtClean="0"/>
              <a:t>Changed in response to review recommendation</a:t>
            </a:r>
          </a:p>
          <a:p>
            <a:pPr marL="171450" lvl="0" indent="-171450">
              <a:buFontTx/>
              <a:buChar char="•"/>
            </a:pPr>
            <a:r>
              <a:rPr lang="en-GB" sz="1800" baseline="0" dirty="0" smtClean="0"/>
              <a:t>D2.31 Technical Roadmap </a:t>
            </a:r>
            <a:r>
              <a:rPr lang="en-GB" sz="1800" baseline="0" dirty="0" smtClean="0">
                <a:sym typeface="Wingdings"/>
              </a:rPr>
              <a:t> integrated roadmap to achieve goals set in EGI Strategic Plan (D2.30)</a:t>
            </a:r>
          </a:p>
          <a:p>
            <a:pPr marL="171450" lvl="0" indent="-171450">
              <a:buFontTx/>
              <a:buChar char="•"/>
            </a:pPr>
            <a:r>
              <a:rPr lang="en-GB" sz="1800" baseline="0" dirty="0" smtClean="0">
                <a:sym typeface="Wingdings"/>
              </a:rPr>
              <a:t>MS510 outlines technical architecture (incl. UMD, </a:t>
            </a:r>
            <a:r>
              <a:rPr lang="en-GB" sz="1800" baseline="0" dirty="0" err="1" smtClean="0">
                <a:sym typeface="Wingdings"/>
              </a:rPr>
              <a:t>FedCloud</a:t>
            </a:r>
            <a:r>
              <a:rPr lang="en-GB" sz="1800" baseline="0" dirty="0" smtClean="0">
                <a:sym typeface="Wingdings"/>
              </a:rPr>
              <a:t>)</a:t>
            </a:r>
            <a:endParaRPr lang="en-GB" sz="1800" baseline="0" dirty="0" smtClean="0"/>
          </a:p>
          <a:p>
            <a:pPr marL="0" lvl="0" indent="0">
              <a:buFontTx/>
              <a:buNone/>
            </a:pPr>
            <a:endParaRPr lang="en-GB" dirty="0" smtClean="0"/>
          </a:p>
          <a:p>
            <a:pPr marL="0" lvl="0" indent="0">
              <a:buFontTx/>
              <a:buNone/>
            </a:pPr>
            <a:r>
              <a:rPr lang="en-GB" dirty="0" smtClean="0"/>
              <a:t>----- Meeting Notes (6/23/12 15:34) -----</a:t>
            </a:r>
          </a:p>
          <a:p>
            <a:pPr marL="0" lvl="0" indent="0">
              <a:buFontTx/>
              <a:buNone/>
            </a:pPr>
            <a:r>
              <a:rPr lang="en-GB" dirty="0" smtClean="0"/>
              <a:t>Add more details on the first part of the slides (I do not follow the points). Two new tech providers for the next year</a:t>
            </a:r>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7</a:t>
            </a:fld>
            <a:endParaRPr lang="en-US"/>
          </a:p>
        </p:txBody>
      </p:sp>
    </p:spTree>
    <p:extLst>
      <p:ext uri="{BB962C8B-B14F-4D97-AF65-F5344CB8AC3E}">
        <p14:creationId xmlns:p14="http://schemas.microsoft.com/office/powerpoint/2010/main" val="975393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quality criteria required by the EGI infrastructure to include new software releases into the UMD are defined by the Task SA2.2. There are general requirements and capability specific, applied to components which provide such capability.</a:t>
            </a:r>
          </a:p>
          <a:p>
            <a:r>
              <a:rPr lang="en-US" sz="1200" kern="1200" dirty="0" smtClean="0">
                <a:solidFill>
                  <a:schemeClr val="tx1"/>
                </a:solidFill>
                <a:latin typeface="+mn-lt"/>
                <a:ea typeface="+mn-ea"/>
                <a:cs typeface="+mn-cs"/>
              </a:rPr>
              <a:t> During the second year of EGI-</a:t>
            </a:r>
            <a:r>
              <a:rPr lang="en-US" sz="1200" kern="1200" dirty="0" err="1" smtClean="0">
                <a:solidFill>
                  <a:schemeClr val="tx1"/>
                </a:solidFill>
                <a:latin typeface="+mn-lt"/>
                <a:ea typeface="+mn-ea"/>
                <a:cs typeface="+mn-cs"/>
              </a:rPr>
              <a:t>InSPIRE</a:t>
            </a:r>
            <a:r>
              <a:rPr lang="en-US" sz="1200" kern="1200" dirty="0" smtClean="0">
                <a:solidFill>
                  <a:schemeClr val="tx1"/>
                </a:solidFill>
                <a:latin typeface="+mn-lt"/>
                <a:ea typeface="+mn-ea"/>
                <a:cs typeface="+mn-cs"/>
              </a:rPr>
              <a:t>, one objective for the task was to achieve complete coverage of all UMD Capabilities defined. This was completed with the publication of Revision 3 (</a:t>
            </a:r>
            <a:r>
              <a:rPr lang="en-US" sz="1200" kern="1200" dirty="0" err="1" smtClean="0">
                <a:solidFill>
                  <a:schemeClr val="tx1"/>
                </a:solidFill>
                <a:latin typeface="+mn-lt"/>
                <a:ea typeface="+mn-ea"/>
                <a:cs typeface="+mn-cs"/>
              </a:rPr>
              <a:t>april</a:t>
            </a:r>
            <a:r>
              <a:rPr lang="en-US" sz="1200" kern="1200" dirty="0" smtClean="0">
                <a:solidFill>
                  <a:schemeClr val="tx1"/>
                </a:solidFill>
                <a:latin typeface="+mn-lt"/>
                <a:ea typeface="+mn-ea"/>
                <a:cs typeface="+mn-cs"/>
              </a:rPr>
              <a:t> 2012) of the EGI Quality Criteria, which covered all the capabilities.</a:t>
            </a:r>
          </a:p>
          <a:p>
            <a:r>
              <a:rPr lang="en-US" sz="1200" kern="1200" dirty="0" smtClean="0">
                <a:solidFill>
                  <a:schemeClr val="tx1"/>
                </a:solidFill>
                <a:latin typeface="+mn-lt"/>
                <a:ea typeface="+mn-ea"/>
                <a:cs typeface="+mn-cs"/>
              </a:rPr>
              <a:t>These documents are produced in a 6-month release cycle with public drafts every 2 months that are peer reviewed by the Quality Assurance teams of Technology Providers. The QC documents together with the roadmap for future releases are publicly available. This process assures that the quality criteria are well defined and clear, and that Tech. Providers are aware of new the versions published.</a:t>
            </a:r>
          </a:p>
          <a:p>
            <a:r>
              <a:rPr lang="en-US" sz="1200" kern="1200" dirty="0" smtClean="0">
                <a:solidFill>
                  <a:schemeClr val="tx1"/>
                </a:solidFill>
                <a:latin typeface="+mn-lt"/>
                <a:ea typeface="+mn-ea"/>
                <a:cs typeface="+mn-cs"/>
              </a:rPr>
              <a:t>The continuous improvement process allows to adapt the criteria to any new requirement that comes through use.</a:t>
            </a:r>
          </a:p>
          <a:p>
            <a:endParaRPr lang="en-GB" sz="1800" dirty="0" smtClean="0"/>
          </a:p>
          <a:p>
            <a:endParaRPr lang="en-GB" sz="1800" dirty="0" smtClean="0"/>
          </a:p>
          <a:p>
            <a:endParaRPr lang="en-GB" sz="1800" dirty="0" smtClean="0"/>
          </a:p>
          <a:p>
            <a:endParaRPr lang="en-GB" sz="1800" dirty="0" smtClean="0"/>
          </a:p>
          <a:p>
            <a:r>
              <a:rPr lang="en-GB" sz="1800" dirty="0" smtClean="0"/>
              <a:t>It is an OPEN</a:t>
            </a:r>
            <a:r>
              <a:rPr lang="en-GB" sz="1800" baseline="0" dirty="0" smtClean="0"/>
              <a:t> PUBLIC </a:t>
            </a:r>
            <a:r>
              <a:rPr lang="en-GB" sz="1800" dirty="0" smtClean="0"/>
              <a:t>PROCESS</a:t>
            </a:r>
          </a:p>
          <a:p>
            <a:pPr marL="171450" indent="-171450">
              <a:buFontTx/>
              <a:buChar char="•"/>
            </a:pPr>
            <a:r>
              <a:rPr lang="en-GB" sz="1800" baseline="0" dirty="0" smtClean="0"/>
              <a:t>Regular public review (technical interoperation)</a:t>
            </a:r>
            <a:endParaRPr lang="en-GB" sz="1800" dirty="0" smtClean="0"/>
          </a:p>
          <a:p>
            <a:pPr marL="628650" lvl="1" indent="-171450">
              <a:buFontTx/>
              <a:buChar char="•"/>
            </a:pPr>
            <a:r>
              <a:rPr lang="en-GB" sz="1800" dirty="0" smtClean="0"/>
              <a:t>Particularly with Technology Providers!</a:t>
            </a:r>
          </a:p>
          <a:p>
            <a:pPr marL="171450" lvl="0" indent="-171450">
              <a:buFontTx/>
              <a:buChar char="•"/>
            </a:pPr>
            <a:r>
              <a:rPr lang="en-GB" sz="1800" baseline="0" dirty="0" smtClean="0"/>
              <a:t>All Quality Criteria are accessible</a:t>
            </a:r>
          </a:p>
          <a:p>
            <a:pPr marL="628650" lvl="1" indent="-171450">
              <a:buFontTx/>
              <a:buChar char="•"/>
            </a:pPr>
            <a:r>
              <a:rPr lang="en-GB" sz="1800" baseline="0" dirty="0" smtClean="0"/>
              <a:t>Any time</a:t>
            </a:r>
          </a:p>
          <a:p>
            <a:pPr marL="628650" lvl="1" indent="-171450">
              <a:buFontTx/>
              <a:buChar char="•"/>
            </a:pPr>
            <a:r>
              <a:rPr lang="en-GB" sz="1800" baseline="0" dirty="0" smtClean="0"/>
              <a:t>From anywhere</a:t>
            </a:r>
          </a:p>
          <a:p>
            <a:pPr marL="628650" lvl="1" indent="-171450">
              <a:buFontTx/>
              <a:buChar char="•"/>
            </a:pPr>
            <a:r>
              <a:rPr lang="en-GB" sz="1800" baseline="0" dirty="0" smtClean="0"/>
              <a:t>By anyone</a:t>
            </a:r>
          </a:p>
          <a:p>
            <a:pPr marL="171450" lvl="0" indent="-171450">
              <a:buFontTx/>
              <a:buChar char="•"/>
            </a:pPr>
            <a:r>
              <a:rPr lang="en-GB" sz="1800" dirty="0" smtClean="0"/>
              <a:t>Future-orientated</a:t>
            </a:r>
          </a:p>
          <a:p>
            <a:pPr marL="628650" lvl="1" indent="-171450">
              <a:buFontTx/>
              <a:buChar char="•"/>
            </a:pPr>
            <a:r>
              <a:rPr lang="en-GB" sz="1800" dirty="0" smtClean="0"/>
              <a:t>Clear</a:t>
            </a:r>
            <a:r>
              <a:rPr lang="en-GB" sz="1800" baseline="0" dirty="0" smtClean="0"/>
              <a:t> roadmap and milestones for future releases</a:t>
            </a:r>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8</a:t>
            </a:fld>
            <a:endParaRPr lang="en-US"/>
          </a:p>
        </p:txBody>
      </p:sp>
    </p:spTree>
    <p:extLst>
      <p:ext uri="{BB962C8B-B14F-4D97-AF65-F5344CB8AC3E}">
        <p14:creationId xmlns:p14="http://schemas.microsoft.com/office/powerpoint/2010/main" val="844770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smtClean="0">
                <a:solidFill>
                  <a:schemeClr val="tx1"/>
                </a:solidFill>
                <a:latin typeface="+mn-lt"/>
                <a:ea typeface="+mn-ea"/>
                <a:cs typeface="+mn-cs"/>
              </a:rPr>
              <a:t>The verification of conformity to QC is performed on a dedicated infrastructure - the verification test-bed - that is an </a:t>
            </a:r>
            <a:r>
              <a:rPr lang="en-US" sz="1200" kern="1200" dirty="0" err="1" smtClean="0">
                <a:solidFill>
                  <a:schemeClr val="tx1"/>
                </a:solidFill>
                <a:latin typeface="+mn-lt"/>
                <a:ea typeface="+mn-ea"/>
                <a:cs typeface="+mn-cs"/>
              </a:rPr>
              <a:t>IaaS</a:t>
            </a:r>
            <a:r>
              <a:rPr lang="en-US" sz="1200" kern="1200" dirty="0" smtClean="0">
                <a:solidFill>
                  <a:schemeClr val="tx1"/>
                </a:solidFill>
                <a:latin typeface="+mn-lt"/>
                <a:ea typeface="+mn-ea"/>
                <a:cs typeface="+mn-cs"/>
              </a:rPr>
              <a:t> private cloud fully integrated in the software provisioning process. [20 VM] Services can be deployed on different operating system platforms.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actual verification is performed by many verifiers belonging to several institutions in different countries.</a:t>
            </a:r>
          </a:p>
          <a:p>
            <a:r>
              <a:rPr lang="en-US" sz="1200" kern="1200" dirty="0" smtClean="0">
                <a:solidFill>
                  <a:schemeClr val="tx1"/>
                </a:solidFill>
                <a:latin typeface="+mn-lt"/>
                <a:ea typeface="+mn-ea"/>
                <a:cs typeface="+mn-cs"/>
              </a:rPr>
              <a:t> To help the verifiers in their effort, the whole verification workflow has been fully documented and the documentation made publicly available, the wiki describes all the steps to be performed by the verifiers and how to use the tools such us the </a:t>
            </a:r>
            <a:r>
              <a:rPr lang="en-US" sz="1200" kern="1200" dirty="0" err="1" smtClean="0">
                <a:solidFill>
                  <a:schemeClr val="tx1"/>
                </a:solidFill>
                <a:latin typeface="+mn-lt"/>
                <a:ea typeface="+mn-ea"/>
                <a:cs typeface="+mn-cs"/>
              </a:rPr>
              <a:t>testbed</a:t>
            </a:r>
            <a:r>
              <a:rPr lang="en-US" sz="1200" kern="1200" dirty="0" smtClean="0">
                <a:solidFill>
                  <a:schemeClr val="tx1"/>
                </a:solidFill>
                <a:latin typeface="+mn-lt"/>
                <a:ea typeface="+mn-ea"/>
                <a:cs typeface="+mn-cs"/>
              </a:rPr>
              <a:t> and the ticketing system which tracks the process.</a:t>
            </a:r>
          </a:p>
          <a:p>
            <a:r>
              <a:rPr lang="en-US" sz="1200" kern="1200" dirty="0" smtClean="0">
                <a:solidFill>
                  <a:schemeClr val="tx1"/>
                </a:solidFill>
                <a:latin typeface="+mn-lt"/>
                <a:ea typeface="+mn-ea"/>
                <a:cs typeface="+mn-cs"/>
              </a:rPr>
              <a:t>During the second year several improvements were introduced, for example a mapping of the quality criteria per products, so the verifiers can quickly identify the criteria applicable to the product they are verifying, and templates for the reports. These improvements allow potential new verifiers to quickly get familiar with the workflow and therefore to reduce the effort requested.</a:t>
            </a:r>
            <a:endParaRPr lang="en-GB" sz="1800" dirty="0" smtClean="0"/>
          </a:p>
          <a:p>
            <a:endParaRPr lang="en-GB" sz="1800" dirty="0" smtClean="0"/>
          </a:p>
          <a:p>
            <a:endParaRPr lang="en-GB" sz="1800" dirty="0" smtClean="0"/>
          </a:p>
          <a:p>
            <a:endParaRPr lang="en-GB" sz="1800" dirty="0" smtClean="0"/>
          </a:p>
          <a:p>
            <a:r>
              <a:rPr lang="en-GB" sz="1800" dirty="0" smtClean="0"/>
              <a:t>Verification metrics:</a:t>
            </a:r>
          </a:p>
          <a:p>
            <a:pPr marL="171450" indent="-171450">
              <a:buFontTx/>
              <a:buChar char="•"/>
            </a:pPr>
            <a:r>
              <a:rPr lang="en-GB" sz="1800" baseline="0" dirty="0" smtClean="0"/>
              <a:t>Per product</a:t>
            </a:r>
          </a:p>
          <a:p>
            <a:pPr marL="628650" lvl="1" indent="-171450">
              <a:buFontTx/>
              <a:buChar char="•"/>
            </a:pPr>
            <a:r>
              <a:rPr lang="en-GB" sz="1800" baseline="0" dirty="0" smtClean="0"/>
              <a:t>Number of updates</a:t>
            </a:r>
          </a:p>
          <a:p>
            <a:pPr marL="628650" lvl="1" indent="-171450">
              <a:buFontTx/>
              <a:buChar char="•"/>
            </a:pPr>
            <a:r>
              <a:rPr lang="en-GB" sz="1800" baseline="0" dirty="0" smtClean="0"/>
              <a:t>Verification per update</a:t>
            </a:r>
          </a:p>
          <a:p>
            <a:pPr marL="628650" lvl="1" indent="-171450">
              <a:buFontTx/>
              <a:buChar char="•"/>
            </a:pPr>
            <a:r>
              <a:rPr lang="en-GB" sz="1800" baseline="0" dirty="0" smtClean="0"/>
              <a:t>Median verification update</a:t>
            </a:r>
          </a:p>
          <a:p>
            <a:pPr marL="171450" lvl="0" indent="-171450">
              <a:buFontTx/>
              <a:buChar char="•"/>
            </a:pPr>
            <a:r>
              <a:rPr lang="en-GB" sz="1800" baseline="0" dirty="0" smtClean="0"/>
              <a:t>Per UMD release</a:t>
            </a:r>
          </a:p>
          <a:p>
            <a:pPr marL="628650" lvl="1" indent="-171450">
              <a:buFontTx/>
              <a:buChar char="•"/>
            </a:pPr>
            <a:r>
              <a:rPr lang="en-GB" sz="1800" baseline="0" dirty="0" smtClean="0"/>
              <a:t># products</a:t>
            </a:r>
          </a:p>
          <a:p>
            <a:pPr marL="628650" lvl="1" indent="-171450">
              <a:buFontTx/>
              <a:buChar char="•"/>
            </a:pPr>
            <a:r>
              <a:rPr lang="en-GB" sz="1800" baseline="0" dirty="0" smtClean="0"/>
              <a:t>Total effort</a:t>
            </a:r>
          </a:p>
          <a:p>
            <a:pPr marL="628650" lvl="1" indent="-171450">
              <a:buFontTx/>
              <a:buChar char="•"/>
            </a:pPr>
            <a:r>
              <a:rPr lang="en-GB" sz="1800" baseline="0" dirty="0" smtClean="0"/>
              <a:t>Effort normalised with products</a:t>
            </a:r>
          </a:p>
          <a:p>
            <a:pPr marL="628650" lvl="1" indent="-171450">
              <a:buFontTx/>
              <a:buChar char="•"/>
            </a:pPr>
            <a:r>
              <a:rPr lang="en-GB" sz="1800" baseline="0" dirty="0" smtClean="0"/>
              <a:t>Effort spread across Technology Provider</a:t>
            </a:r>
          </a:p>
          <a:p>
            <a:pPr marL="171450" lvl="0" indent="-171450">
              <a:buFontTx/>
              <a:buChar char="•"/>
            </a:pPr>
            <a:r>
              <a:rPr lang="en-GB" sz="1800" baseline="0" dirty="0" smtClean="0"/>
              <a:t>Per Technology Provider</a:t>
            </a:r>
          </a:p>
          <a:p>
            <a:pPr marL="628650" lvl="1" indent="-171450">
              <a:buFontTx/>
              <a:buChar char="•"/>
            </a:pPr>
            <a:r>
              <a:rPr lang="en-GB" sz="1800" baseline="0" dirty="0" smtClean="0"/>
              <a:t># of processed products</a:t>
            </a:r>
          </a:p>
          <a:p>
            <a:pPr marL="628650" lvl="1" indent="-171450">
              <a:buFontTx/>
              <a:buChar char="•"/>
            </a:pPr>
            <a:r>
              <a:rPr lang="en-GB" sz="1800" baseline="0" dirty="0" smtClean="0"/>
              <a:t>Total verification time</a:t>
            </a:r>
          </a:p>
        </p:txBody>
      </p:sp>
      <p:sp>
        <p:nvSpPr>
          <p:cNvPr id="4" name="Slide Number Placeholder 3"/>
          <p:cNvSpPr>
            <a:spLocks noGrp="1"/>
          </p:cNvSpPr>
          <p:nvPr>
            <p:ph type="sldNum" sz="quarter" idx="10"/>
          </p:nvPr>
        </p:nvSpPr>
        <p:spPr/>
        <p:txBody>
          <a:bodyPr/>
          <a:lstStyle/>
          <a:p>
            <a:pPr>
              <a:defRPr/>
            </a:pPr>
            <a:fld id="{B86FC97E-D4CA-4D5D-8F3D-BA3B2C598123}" type="slidenum">
              <a:rPr lang="en-US" smtClean="0"/>
              <a:pPr>
                <a:defRPr/>
              </a:pPr>
              <a:t>9</a:t>
            </a:fld>
            <a:endParaRPr lang="en-US"/>
          </a:p>
        </p:txBody>
      </p:sp>
    </p:spTree>
    <p:extLst>
      <p:ext uri="{BB962C8B-B14F-4D97-AF65-F5344CB8AC3E}">
        <p14:creationId xmlns:p14="http://schemas.microsoft.com/office/powerpoint/2010/main" val="32267706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userDrawn="1"/>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grpSp>
        <p:nvGrpSpPr>
          <p:cNvPr id="6" name="Group 21"/>
          <p:cNvGrpSpPr>
            <a:grpSpLocks/>
          </p:cNvGrpSpPr>
          <p:nvPr userDrawn="1"/>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10"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sp>
          <p:nvSpPr>
            <p:cNvPr id="11" name="Text Box 12"/>
            <p:cNvSpPr txBox="1">
              <a:spLocks noChangeArrowheads="1"/>
            </p:cNvSpPr>
            <p:nvPr userDrawn="1"/>
          </p:nvSpPr>
          <p:spPr bwMode="auto">
            <a:xfrm>
              <a:off x="6551613" y="503238"/>
              <a:ext cx="26638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eaLnBrk="1" hangingPunct="1"/>
              <a:r>
                <a:rPr lang="en-GB" sz="3200" b="1">
                  <a:solidFill>
                    <a:srgbClr val="FFFFFF"/>
                  </a:solidFill>
                  <a:ea typeface="SimSun" pitchFamily="2" charset="-122"/>
                </a:rPr>
                <a:t>EGI-InSPIRE</a:t>
              </a:r>
            </a:p>
          </p:txBody>
        </p:sp>
      </p:grpSp>
      <p:pic>
        <p:nvPicPr>
          <p:cNvPr id="12"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userDrawn="1"/>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15" name="Rectangle 18"/>
          <p:cNvSpPr>
            <a:spLocks noChangeArrowheads="1"/>
          </p:cNvSpPr>
          <p:nvPr userDrawn="1"/>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6" name="Date Placeholder 3"/>
          <p:cNvSpPr>
            <a:spLocks noGrp="1"/>
          </p:cNvSpPr>
          <p:nvPr>
            <p:ph type="dt" sz="half" idx="10"/>
          </p:nvPr>
        </p:nvSpPr>
        <p:spPr/>
        <p:txBody>
          <a:bodyPr/>
          <a:lstStyle>
            <a:lvl1pPr>
              <a:defRPr smtClean="0">
                <a:solidFill>
                  <a:schemeClr val="bg1"/>
                </a:solidFill>
                <a:latin typeface="Arial" pitchFamily="34" charset="0"/>
                <a:cs typeface="Arial" pitchFamily="34" charset="0"/>
              </a:defRPr>
            </a:lvl1pPr>
          </a:lstStyle>
          <a:p>
            <a:pPr>
              <a:defRPr/>
            </a:pPr>
            <a:endParaRPr lang="en-US" dirty="0"/>
          </a:p>
        </p:txBody>
      </p:sp>
      <p:sp>
        <p:nvSpPr>
          <p:cNvPr id="17" name="Footer Placeholder 4"/>
          <p:cNvSpPr>
            <a:spLocks noGrp="1"/>
          </p:cNvSpPr>
          <p:nvPr>
            <p:ph type="ftr" sz="quarter" idx="11"/>
          </p:nvPr>
        </p:nvSpPr>
        <p:spPr/>
        <p:txBody>
          <a:bodyPr/>
          <a:lstStyle>
            <a:lvl1pPr>
              <a:defRPr smtClean="0">
                <a:solidFill>
                  <a:schemeClr val="bg1"/>
                </a:solidFill>
                <a:latin typeface="Arial" pitchFamily="34" charset="0"/>
                <a:cs typeface="Arial" pitchFamily="34" charset="0"/>
              </a:defRPr>
            </a:lvl1pPr>
          </a:lstStyle>
          <a:p>
            <a:pPr>
              <a:defRPr/>
            </a:pPr>
            <a:r>
              <a:rPr lang="en-US" smtClean="0"/>
              <a:t>SA2 - June 2012</a:t>
            </a:r>
            <a:endParaRPr lang="en-US"/>
          </a:p>
        </p:txBody>
      </p:sp>
      <p:sp>
        <p:nvSpPr>
          <p:cNvPr id="18" name="Slide Number Placeholder 5"/>
          <p:cNvSpPr>
            <a:spLocks noGrp="1"/>
          </p:cNvSpPr>
          <p:nvPr>
            <p:ph type="sldNum" sz="quarter" idx="12"/>
          </p:nvPr>
        </p:nvSpPr>
        <p:spPr>
          <a:xfrm>
            <a:off x="6975475" y="6356350"/>
            <a:ext cx="2133600" cy="365125"/>
          </a:xfrm>
        </p:spPr>
        <p:txBody>
          <a:bodyPr/>
          <a:lstStyle>
            <a:lvl1pPr>
              <a:defRPr>
                <a:solidFill>
                  <a:schemeClr val="bg1"/>
                </a:solidFill>
                <a:latin typeface="Arial" pitchFamily="34" charset="0"/>
                <a:cs typeface="Arial" pitchFamily="34" charset="0"/>
              </a:defRPr>
            </a:lvl1pPr>
          </a:lstStyle>
          <a:p>
            <a:pPr>
              <a:defRPr/>
            </a:pPr>
            <a:fld id="{15715CC5-53A4-439F-A85F-0604235AB755}" type="slidenum">
              <a:rPr lang="en-US"/>
              <a:pPr>
                <a:defRPr/>
              </a:pPr>
              <a:t>‹#›</a:t>
            </a:fld>
            <a:endParaRPr lang="en-US" dirty="0"/>
          </a:p>
        </p:txBody>
      </p:sp>
    </p:spTree>
    <p:extLst>
      <p:ext uri="{BB962C8B-B14F-4D97-AF65-F5344CB8AC3E}">
        <p14:creationId xmlns:p14="http://schemas.microsoft.com/office/powerpoint/2010/main" val="3539581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Footer Placeholder 3"/>
          <p:cNvSpPr>
            <a:spLocks noGrp="1"/>
          </p:cNvSpPr>
          <p:nvPr>
            <p:ph type="ftr" sz="quarter" idx="11"/>
          </p:nvPr>
        </p:nvSpPr>
        <p:spPr/>
        <p:txBody>
          <a:bodyPr/>
          <a:lstStyle>
            <a:lvl1pPr>
              <a:defRPr/>
            </a:lvl1pPr>
          </a:lstStyle>
          <a:p>
            <a:pPr>
              <a:defRPr/>
            </a:pPr>
            <a:r>
              <a:rPr lang="en-US" smtClean="0"/>
              <a:t>SA2 - June 2012</a:t>
            </a:r>
            <a:endParaRPr lang="en-GB"/>
          </a:p>
        </p:txBody>
      </p:sp>
      <p:sp>
        <p:nvSpPr>
          <p:cNvPr id="5" name="Slide Number Placeholder 4"/>
          <p:cNvSpPr>
            <a:spLocks noGrp="1"/>
          </p:cNvSpPr>
          <p:nvPr>
            <p:ph type="sldNum" sz="quarter" idx="12"/>
          </p:nvPr>
        </p:nvSpPr>
        <p:spPr/>
        <p:txBody>
          <a:bodyPr/>
          <a:lstStyle>
            <a:lvl1pPr>
              <a:defRPr smtClean="0"/>
            </a:lvl1pPr>
          </a:lstStyle>
          <a:p>
            <a:pPr>
              <a:defRPr/>
            </a:pPr>
            <a:fld id="{19513A4E-C8F2-ED4C-9D90-9992A8F2EC26}" type="slidenum">
              <a:rPr lang="en-GB"/>
              <a:pPr>
                <a:defRPr/>
              </a:pPr>
              <a:t>‹#›</a:t>
            </a:fld>
            <a:endParaRPr lang="en-GB"/>
          </a:p>
        </p:txBody>
      </p:sp>
    </p:spTree>
    <p:extLst>
      <p:ext uri="{BB962C8B-B14F-4D97-AF65-F5344CB8AC3E}">
        <p14:creationId xmlns:p14="http://schemas.microsoft.com/office/powerpoint/2010/main" val="2765271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SA2 - June 2012</a:t>
            </a:r>
            <a:endParaRPr lang="en-US"/>
          </a:p>
        </p:txBody>
      </p:sp>
      <p:sp>
        <p:nvSpPr>
          <p:cNvPr id="6" name="Slide Number Placeholder 5"/>
          <p:cNvSpPr>
            <a:spLocks noGrp="1"/>
          </p:cNvSpPr>
          <p:nvPr>
            <p:ph type="sldNum" sz="quarter" idx="12"/>
          </p:nvPr>
        </p:nvSpPr>
        <p:spPr/>
        <p:txBody>
          <a:bodyPr/>
          <a:lstStyle>
            <a:lvl1pPr>
              <a:defRPr/>
            </a:lvl1pPr>
          </a:lstStyle>
          <a:p>
            <a:pPr>
              <a:defRPr/>
            </a:pPr>
            <a:fld id="{F35EAE03-69BD-4C08-B18E-8C9F5694E65D}" type="slidenum">
              <a:rPr lang="en-US"/>
              <a:pPr>
                <a:defRPr/>
              </a:pPr>
              <a:t>‹#›</a:t>
            </a:fld>
            <a:endParaRPr lang="en-US" dirty="0"/>
          </a:p>
        </p:txBody>
      </p:sp>
    </p:spTree>
    <p:extLst>
      <p:ext uri="{BB962C8B-B14F-4D97-AF65-F5344CB8AC3E}">
        <p14:creationId xmlns:p14="http://schemas.microsoft.com/office/powerpoint/2010/main" val="1163745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SA2 - June 2012</a:t>
            </a:r>
            <a:endParaRPr lang="en-US"/>
          </a:p>
        </p:txBody>
      </p:sp>
      <p:sp>
        <p:nvSpPr>
          <p:cNvPr id="5" name="Slide Number Placeholder 5"/>
          <p:cNvSpPr>
            <a:spLocks noGrp="1"/>
          </p:cNvSpPr>
          <p:nvPr>
            <p:ph type="sldNum" sz="quarter" idx="12"/>
          </p:nvPr>
        </p:nvSpPr>
        <p:spPr/>
        <p:txBody>
          <a:bodyPr/>
          <a:lstStyle>
            <a:lvl1pPr>
              <a:defRPr/>
            </a:lvl1pPr>
          </a:lstStyle>
          <a:p>
            <a:pPr>
              <a:defRPr/>
            </a:pPr>
            <a:fld id="{1D53C9E4-42E2-402A-B0B1-17451789FE1F}" type="slidenum">
              <a:rPr lang="en-US"/>
              <a:pPr>
                <a:defRPr/>
              </a:pPr>
              <a:t>‹#›</a:t>
            </a:fld>
            <a:endParaRPr lang="en-US" dirty="0"/>
          </a:p>
        </p:txBody>
      </p:sp>
    </p:spTree>
    <p:extLst>
      <p:ext uri="{BB962C8B-B14F-4D97-AF65-F5344CB8AC3E}">
        <p14:creationId xmlns:p14="http://schemas.microsoft.com/office/powerpoint/2010/main" val="72459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a:xfrm>
            <a:off x="62136" y="6376670"/>
            <a:ext cx="2133600" cy="365125"/>
          </a:xfrm>
        </p:spPr>
        <p:txBody>
          <a:bodyPr/>
          <a:lstStyle>
            <a:lvl1pPr>
              <a:defRPr smtClean="0">
                <a:solidFill>
                  <a:schemeClr val="bg1"/>
                </a:solidFill>
                <a:latin typeface="Arial" pitchFamily="34" charset="0"/>
                <a:cs typeface="Arial" pitchFamily="34" charset="0"/>
              </a:defRPr>
            </a:lvl1pPr>
          </a:lstStyle>
          <a:p>
            <a:pPr>
              <a:defRPr/>
            </a:pPr>
            <a:endParaRPr lang="en-US" dirty="0"/>
          </a:p>
        </p:txBody>
      </p:sp>
      <p:sp>
        <p:nvSpPr>
          <p:cNvPr id="17" name="Footer Placeholder 4"/>
          <p:cNvSpPr>
            <a:spLocks noGrp="1"/>
          </p:cNvSpPr>
          <p:nvPr>
            <p:ph type="ftr" sz="quarter" idx="11"/>
          </p:nvPr>
        </p:nvSpPr>
        <p:spPr/>
        <p:txBody>
          <a:bodyPr/>
          <a:lstStyle>
            <a:lvl1pPr>
              <a:defRPr dirty="0" smtClean="0">
                <a:solidFill>
                  <a:schemeClr val="bg1"/>
                </a:solidFill>
                <a:latin typeface="Arial" pitchFamily="34" charset="0"/>
                <a:cs typeface="Arial" pitchFamily="34" charset="0"/>
              </a:defRPr>
            </a:lvl1pPr>
          </a:lstStyle>
          <a:p>
            <a:pPr>
              <a:defRPr/>
            </a:pPr>
            <a:r>
              <a:rPr lang="en-US" smtClean="0"/>
              <a:t>SA2 - June 2012</a:t>
            </a:r>
            <a:endParaRPr lang="en-US"/>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pPr>
              <a:defRPr/>
            </a:pPr>
            <a:fld id="{15715CC5-53A4-439F-A85F-0604235AB755}" type="slidenum">
              <a:rPr lang="en-US" smtClean="0"/>
              <a:pPr>
                <a:defRPr/>
              </a:pPr>
              <a:t>‹#›</a:t>
            </a:fld>
            <a:endParaRPr lang="en-US" dirty="0"/>
          </a:p>
        </p:txBody>
      </p:sp>
      <p:pic>
        <p:nvPicPr>
          <p:cNvPr id="19" name="Picture 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 name="Text Box 2"/>
          <p:cNvSpPr txBox="1">
            <a:spLocks noChangeArrowheads="1"/>
          </p:cNvSpPr>
          <p:nvPr userDrawn="1"/>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grpSp>
        <p:nvGrpSpPr>
          <p:cNvPr id="21" name="Group 21"/>
          <p:cNvGrpSpPr>
            <a:grpSpLocks/>
          </p:cNvGrpSpPr>
          <p:nvPr userDrawn="1"/>
        </p:nvGrpSpPr>
        <p:grpSpPr bwMode="auto">
          <a:xfrm>
            <a:off x="0" y="0"/>
            <a:ext cx="9215438" cy="1081088"/>
            <a:chOff x="-1" y="0"/>
            <a:chExt cx="9215439" cy="1081088"/>
          </a:xfrm>
        </p:grpSpPr>
        <p:sp>
          <p:nvSpPr>
            <p:cNvPr id="22"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23"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4"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25"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sp>
          <p:nvSpPr>
            <p:cNvPr id="26" name="Text Box 12"/>
            <p:cNvSpPr txBox="1">
              <a:spLocks noChangeArrowheads="1"/>
            </p:cNvSpPr>
            <p:nvPr userDrawn="1"/>
          </p:nvSpPr>
          <p:spPr bwMode="auto">
            <a:xfrm>
              <a:off x="6551613" y="503238"/>
              <a:ext cx="26638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eaLnBrk="1" hangingPunct="1"/>
              <a:r>
                <a:rPr lang="en-GB" sz="3200" b="1">
                  <a:solidFill>
                    <a:srgbClr val="FFFFFF"/>
                  </a:solidFill>
                  <a:ea typeface="SimSun" pitchFamily="2" charset="-122"/>
                </a:rPr>
                <a:t>EGI-InSPIRE</a:t>
              </a:r>
            </a:p>
          </p:txBody>
        </p:sp>
      </p:grpSp>
      <p:pic>
        <p:nvPicPr>
          <p:cNvPr id="27"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8" name="Picture 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9" name="Rectangle 17"/>
          <p:cNvSpPr>
            <a:spLocks noChangeArrowheads="1"/>
          </p:cNvSpPr>
          <p:nvPr userDrawn="1"/>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30" name="Rectangle 18"/>
          <p:cNvSpPr>
            <a:spLocks noChangeArrowheads="1"/>
          </p:cNvSpPr>
          <p:nvPr userDrawn="1"/>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Tree>
    <p:extLst>
      <p:ext uri="{BB962C8B-B14F-4D97-AF65-F5344CB8AC3E}">
        <p14:creationId xmlns:p14="http://schemas.microsoft.com/office/powerpoint/2010/main" val="2296410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SA2 - June 2012</a:t>
            </a:r>
            <a:endParaRPr lang="en-US"/>
          </a:p>
        </p:txBody>
      </p:sp>
      <p:sp>
        <p:nvSpPr>
          <p:cNvPr id="6" name="Slide Number Placeholder 5"/>
          <p:cNvSpPr>
            <a:spLocks noGrp="1"/>
          </p:cNvSpPr>
          <p:nvPr>
            <p:ph type="sldNum" sz="quarter" idx="12"/>
          </p:nvPr>
        </p:nvSpPr>
        <p:spPr/>
        <p:txBody>
          <a:bodyPr/>
          <a:lstStyle>
            <a:lvl1pPr>
              <a:defRPr/>
            </a:lvl1pPr>
          </a:lstStyle>
          <a:p>
            <a:pPr>
              <a:defRPr/>
            </a:pPr>
            <a:fld id="{F35EAE03-69BD-4C08-B18E-8C9F5694E65D}" type="slidenum">
              <a:rPr lang="en-US" smtClean="0"/>
              <a:pPr>
                <a:defRPr/>
              </a:pPr>
              <a:t>‹#›</a:t>
            </a:fld>
            <a:endParaRPr lang="en-US" dirty="0"/>
          </a:p>
        </p:txBody>
      </p:sp>
    </p:spTree>
    <p:extLst>
      <p:ext uri="{BB962C8B-B14F-4D97-AF65-F5344CB8AC3E}">
        <p14:creationId xmlns:p14="http://schemas.microsoft.com/office/powerpoint/2010/main" val="2238490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SA2 - June 2012</a:t>
            </a:r>
            <a:endParaRPr lang="en-US"/>
          </a:p>
        </p:txBody>
      </p:sp>
      <p:sp>
        <p:nvSpPr>
          <p:cNvPr id="5" name="Slide Number Placeholder 4"/>
          <p:cNvSpPr>
            <a:spLocks noGrp="1"/>
          </p:cNvSpPr>
          <p:nvPr>
            <p:ph type="sldNum" sz="quarter" idx="12"/>
          </p:nvPr>
        </p:nvSpPr>
        <p:spPr/>
        <p:txBody>
          <a:bodyPr/>
          <a:lstStyle/>
          <a:p>
            <a:pPr>
              <a:defRPr/>
            </a:pPr>
            <a:fld id="{1D53C9E4-42E2-402A-B0B1-17451789FE1F}" type="slidenum">
              <a:rPr lang="en-US" smtClean="0"/>
              <a:pPr>
                <a:defRPr/>
              </a:pPr>
              <a:t>‹#›</a:t>
            </a:fld>
            <a:endParaRPr lang="en-US" dirty="0"/>
          </a:p>
        </p:txBody>
      </p:sp>
    </p:spTree>
    <p:extLst>
      <p:ext uri="{BB962C8B-B14F-4D97-AF65-F5344CB8AC3E}">
        <p14:creationId xmlns:p14="http://schemas.microsoft.com/office/powerpoint/2010/main" val="2277632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7" name="Footer Placeholder 4"/>
          <p:cNvSpPr>
            <a:spLocks noGrp="1"/>
          </p:cNvSpPr>
          <p:nvPr>
            <p:ph type="ftr" sz="quarter" idx="11"/>
          </p:nvPr>
        </p:nvSpPr>
        <p:spPr/>
        <p:txBody>
          <a:bodyPr/>
          <a:lstStyle>
            <a:lvl1pPr>
              <a:defRPr dirty="0" smtClean="0">
                <a:solidFill>
                  <a:schemeClr val="bg1"/>
                </a:solidFill>
                <a:latin typeface="Arial" pitchFamily="34" charset="0"/>
                <a:cs typeface="Arial" pitchFamily="34" charset="0"/>
              </a:defRPr>
            </a:lvl1pPr>
          </a:lstStyle>
          <a:p>
            <a:pPr>
              <a:defRPr/>
            </a:pPr>
            <a:r>
              <a:rPr lang="en-US" smtClean="0"/>
              <a:t>SA2 - June 2012</a:t>
            </a:r>
            <a:endParaRPr lang="en-US" dirty="0"/>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pPr>
              <a:defRPr/>
            </a:pPr>
            <a:fld id="{15715CC5-53A4-439F-A85F-0604235AB755}" type="slidenum">
              <a:rPr lang="en-US" smtClean="0"/>
              <a:pPr>
                <a:defRPr/>
              </a:pPr>
              <a:t>‹#›</a:t>
            </a:fld>
            <a:endParaRPr lang="en-US" dirty="0"/>
          </a:p>
        </p:txBody>
      </p:sp>
    </p:spTree>
    <p:extLst>
      <p:ext uri="{BB962C8B-B14F-4D97-AF65-F5344CB8AC3E}">
        <p14:creationId xmlns:p14="http://schemas.microsoft.com/office/powerpoint/2010/main" val="2296410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35EAE03-69BD-4C08-B18E-8C9F5694E65D}" type="slidenum">
              <a:rPr lang="en-US" smtClean="0"/>
              <a:pPr>
                <a:defRPr/>
              </a:pPr>
              <a:t>‹#›</a:t>
            </a:fld>
            <a:endParaRPr lang="en-US" dirty="0"/>
          </a:p>
        </p:txBody>
      </p:sp>
      <p:sp>
        <p:nvSpPr>
          <p:cNvPr id="7" name="Footer Placeholder 4"/>
          <p:cNvSpPr>
            <a:spLocks noGrp="1"/>
          </p:cNvSpPr>
          <p:nvPr>
            <p:ph type="ftr" sz="quarter" idx="11"/>
          </p:nvPr>
        </p:nvSpPr>
        <p:spPr>
          <a:xfrm>
            <a:off x="3124200" y="6356350"/>
            <a:ext cx="2895600" cy="365125"/>
          </a:xfrm>
        </p:spPr>
        <p:txBody>
          <a:bodyPr/>
          <a:lstStyle>
            <a:lvl1pPr>
              <a:defRPr dirty="0" smtClean="0">
                <a:solidFill>
                  <a:schemeClr val="bg1"/>
                </a:solidFill>
                <a:latin typeface="Arial" pitchFamily="34" charset="0"/>
                <a:cs typeface="Arial" pitchFamily="34" charset="0"/>
              </a:defRPr>
            </a:lvl1pPr>
          </a:lstStyle>
          <a:p>
            <a:pPr>
              <a:defRPr/>
            </a:pPr>
            <a:r>
              <a:rPr lang="en-US" smtClean="0"/>
              <a:t>SA2 - June 2012</a:t>
            </a:r>
            <a:endParaRPr lang="en-US" dirty="0"/>
          </a:p>
        </p:txBody>
      </p:sp>
    </p:spTree>
    <p:extLst>
      <p:ext uri="{BB962C8B-B14F-4D97-AF65-F5344CB8AC3E}">
        <p14:creationId xmlns:p14="http://schemas.microsoft.com/office/powerpoint/2010/main" val="2238490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p>
            <a:pPr>
              <a:defRPr/>
            </a:pPr>
            <a:fld id="{1D53C9E4-42E2-402A-B0B1-17451789FE1F}" type="slidenum">
              <a:rPr lang="en-US" smtClean="0"/>
              <a:pPr>
                <a:defRPr/>
              </a:pPr>
              <a:t>‹#›</a:t>
            </a:fld>
            <a:endParaRPr lang="en-US" dirty="0"/>
          </a:p>
        </p:txBody>
      </p:sp>
      <p:sp>
        <p:nvSpPr>
          <p:cNvPr id="6" name="Footer Placeholder 4"/>
          <p:cNvSpPr>
            <a:spLocks noGrp="1"/>
          </p:cNvSpPr>
          <p:nvPr>
            <p:ph type="ftr" sz="quarter" idx="11"/>
          </p:nvPr>
        </p:nvSpPr>
        <p:spPr>
          <a:xfrm>
            <a:off x="3124200" y="6356350"/>
            <a:ext cx="2895600" cy="365125"/>
          </a:xfrm>
        </p:spPr>
        <p:txBody>
          <a:bodyPr/>
          <a:lstStyle>
            <a:lvl1pPr>
              <a:defRPr dirty="0" smtClean="0">
                <a:solidFill>
                  <a:schemeClr val="bg1"/>
                </a:solidFill>
                <a:latin typeface="Arial" pitchFamily="34" charset="0"/>
                <a:cs typeface="Arial" pitchFamily="34" charset="0"/>
              </a:defRPr>
            </a:lvl1pPr>
          </a:lstStyle>
          <a:p>
            <a:pPr>
              <a:defRPr/>
            </a:pPr>
            <a:r>
              <a:rPr lang="en-US" smtClean="0"/>
              <a:t>SA2 - June 2012</a:t>
            </a:r>
            <a:endParaRPr lang="en-US" dirty="0"/>
          </a:p>
        </p:txBody>
      </p:sp>
    </p:spTree>
    <p:extLst>
      <p:ext uri="{BB962C8B-B14F-4D97-AF65-F5344CB8AC3E}">
        <p14:creationId xmlns:p14="http://schemas.microsoft.com/office/powerpoint/2010/main" val="22776320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grpSp>
        <p:nvGrpSpPr>
          <p:cNvPr id="1027" name="Group 12"/>
          <p:cNvGrpSpPr>
            <a:grpSpLocks/>
          </p:cNvGrpSpPr>
          <p:nvPr/>
        </p:nvGrpSpPr>
        <p:grpSpPr bwMode="auto">
          <a:xfrm>
            <a:off x="0" y="0"/>
            <a:ext cx="9144000" cy="1044575"/>
            <a:chOff x="-1" y="0"/>
            <a:chExt cx="9144001" cy="1044575"/>
          </a:xfrm>
        </p:grpSpPr>
        <p:sp>
          <p:nvSpPr>
            <p:cNvPr id="1035"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1036"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37"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1038"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dirty="0" smtClean="0">
                <a:solidFill>
                  <a:schemeClr val="bg1"/>
                </a:solidFill>
                <a:latin typeface="Arial" pitchFamily="34" charset="0"/>
                <a:cs typeface="Arial" pitchFamily="34"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pPr>
              <a:defRPr/>
            </a:pPr>
            <a:r>
              <a:rPr lang="en-US" smtClean="0"/>
              <a:t>SA2 - June 2012</a:t>
            </a: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52F56AE5-EB24-4633-A586-FC60E5A6913F}" type="slidenum">
              <a:rPr lang="en-US"/>
              <a:pPr>
                <a:defRPr/>
              </a:pPr>
              <a:t>‹#›</a:t>
            </a:fld>
            <a:endParaRPr lang="en-US" dirty="0"/>
          </a:p>
        </p:txBody>
      </p:sp>
      <p:sp>
        <p:nvSpPr>
          <p:cNvPr id="1033"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1034"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Tree>
  </p:cSld>
  <p:clrMap bg1="lt1" tx1="dk1" bg2="lt2" tx2="dk2" accent1="accent1" accent2="accent2" accent3="accent3" accent4="accent4" accent5="accent5" accent6="accent6" hlink="hlink" folHlink="folHlink"/>
  <p:sldLayoutIdLst>
    <p:sldLayoutId id="2147483662" r:id="rId1"/>
    <p:sldLayoutId id="2147483660" r:id="rId2"/>
    <p:sldLayoutId id="2147483661" r:id="rId3"/>
  </p:sldLayoutIdLst>
  <p:hf hdr="0" dt="0"/>
  <p:txStyles>
    <p:titleStyle>
      <a:lvl1pPr algn="ctr" rtl="0" eaLnBrk="0" fontAlgn="base" hangingPunct="0">
        <a:spcBef>
          <a:spcPct val="0"/>
        </a:spcBef>
        <a:spcAft>
          <a:spcPct val="0"/>
        </a:spcAft>
        <a:defRPr sz="4400" kern="12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bg1"/>
          </a:solidFill>
          <a:latin typeface="Arial" pitchFamily="34" charset="0"/>
          <a:cs typeface="Arial" pitchFamily="34" charset="0"/>
        </a:defRPr>
      </a:lvl2pPr>
      <a:lvl3pPr algn="ctr" rtl="0" eaLnBrk="0" fontAlgn="base" hangingPunct="0">
        <a:spcBef>
          <a:spcPct val="0"/>
        </a:spcBef>
        <a:spcAft>
          <a:spcPct val="0"/>
        </a:spcAft>
        <a:defRPr sz="4400">
          <a:solidFill>
            <a:schemeClr val="bg1"/>
          </a:solidFill>
          <a:latin typeface="Arial" pitchFamily="34" charset="0"/>
          <a:cs typeface="Arial" pitchFamily="34" charset="0"/>
        </a:defRPr>
      </a:lvl3pPr>
      <a:lvl4pPr algn="ctr" rtl="0" eaLnBrk="0" fontAlgn="base" hangingPunct="0">
        <a:spcBef>
          <a:spcPct val="0"/>
        </a:spcBef>
        <a:spcAft>
          <a:spcPct val="0"/>
        </a:spcAft>
        <a:defRPr sz="4400">
          <a:solidFill>
            <a:schemeClr val="bg1"/>
          </a:solidFill>
          <a:latin typeface="Arial" pitchFamily="34" charset="0"/>
          <a:cs typeface="Arial" pitchFamily="34" charset="0"/>
        </a:defRPr>
      </a:lvl4pPr>
      <a:lvl5pPr algn="ctr" rtl="0" eaLnBrk="0" fontAlgn="base" hangingPunct="0">
        <a:spcBef>
          <a:spcPct val="0"/>
        </a:spcBef>
        <a:spcAft>
          <a:spcPct val="0"/>
        </a:spcAft>
        <a:defRPr sz="4400">
          <a:solidFill>
            <a:schemeClr val="bg1"/>
          </a:solidFill>
          <a:latin typeface="Arial" pitchFamily="34" charset="0"/>
          <a:cs typeface="Arial" pitchFamily="34" charset="0"/>
        </a:defRPr>
      </a:lvl5pPr>
      <a:lvl6pPr marL="457200" algn="ctr" rtl="0" fontAlgn="base">
        <a:spcBef>
          <a:spcPct val="0"/>
        </a:spcBef>
        <a:spcAft>
          <a:spcPct val="0"/>
        </a:spcAft>
        <a:defRPr sz="4400">
          <a:solidFill>
            <a:schemeClr val="bg1"/>
          </a:solidFill>
          <a:latin typeface="Arial" pitchFamily="34" charset="0"/>
          <a:cs typeface="Arial" pitchFamily="34" charset="0"/>
        </a:defRPr>
      </a:lvl6pPr>
      <a:lvl7pPr marL="914400" algn="ctr" rtl="0" fontAlgn="base">
        <a:spcBef>
          <a:spcPct val="0"/>
        </a:spcBef>
        <a:spcAft>
          <a:spcPct val="0"/>
        </a:spcAft>
        <a:defRPr sz="4400">
          <a:solidFill>
            <a:schemeClr val="bg1"/>
          </a:solidFill>
          <a:latin typeface="Arial" pitchFamily="34" charset="0"/>
          <a:cs typeface="Arial" pitchFamily="34" charset="0"/>
        </a:defRPr>
      </a:lvl7pPr>
      <a:lvl8pPr marL="1371600" algn="ctr" rtl="0" fontAlgn="base">
        <a:spcBef>
          <a:spcPct val="0"/>
        </a:spcBef>
        <a:spcAft>
          <a:spcPct val="0"/>
        </a:spcAft>
        <a:defRPr sz="4400">
          <a:solidFill>
            <a:schemeClr val="bg1"/>
          </a:solidFill>
          <a:latin typeface="Arial" pitchFamily="34" charset="0"/>
          <a:cs typeface="Arial" pitchFamily="34" charset="0"/>
        </a:defRPr>
      </a:lvl8pPr>
      <a:lvl9pPr marL="1828800" algn="ctr" rtl="0" fontAlgn="base">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pPr>
              <a:defRPr/>
            </a:pPr>
            <a:r>
              <a:rPr lang="en-US" smtClean="0"/>
              <a:t>SA2 - June 2012</a:t>
            </a: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52F56AE5-EB24-4633-A586-FC60E5A6913F}" type="slidenum">
              <a:rPr lang="en-US" smtClean="0"/>
              <a:pPr>
                <a:defRPr/>
              </a:pPr>
              <a:t>‹#›</a:t>
            </a:fld>
            <a:endParaRPr lang="en-US" dirty="0"/>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17"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atin typeface="Calibri" pitchFamily="34" charset="0"/>
            </a:endParaRPr>
          </a:p>
        </p:txBody>
      </p:sp>
      <p:grpSp>
        <p:nvGrpSpPr>
          <p:cNvPr id="18" name="Group 12"/>
          <p:cNvGrpSpPr>
            <a:grpSpLocks/>
          </p:cNvGrpSpPr>
          <p:nvPr/>
        </p:nvGrpSpPr>
        <p:grpSpPr bwMode="auto">
          <a:xfrm>
            <a:off x="0" y="0"/>
            <a:ext cx="9144000" cy="1044575"/>
            <a:chOff x="-1" y="0"/>
            <a:chExt cx="9144001" cy="1044575"/>
          </a:xfrm>
        </p:grpSpPr>
        <p:sp>
          <p:nvSpPr>
            <p:cNvPr id="19"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20"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22"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grpSp>
      <p:sp>
        <p:nvSpPr>
          <p:cNvPr id="23"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www.egi.eu</a:t>
            </a:r>
          </a:p>
        </p:txBody>
      </p:sp>
      <p:sp>
        <p:nvSpPr>
          <p:cNvPr id="24"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FFFFF"/>
                </a:solidFill>
                <a:ea typeface="SimSun" pitchFamily="2" charset="-122"/>
              </a:rPr>
              <a:t>EGI-InSPIRE RI-261323</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hf hdr="0" dt="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pPr>
              <a:defRPr/>
            </a:pPr>
            <a:r>
              <a:rPr lang="en-US" smtClean="0"/>
              <a:t>SA2 - June 2012</a:t>
            </a: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52F56AE5-EB24-4633-A586-FC60E5A6913F}" type="slidenum">
              <a:rPr lang="en-US" smtClean="0"/>
              <a:pPr>
                <a:defRPr/>
              </a:pPr>
              <a:t>‹#›</a:t>
            </a:fld>
            <a:endParaRPr lang="en-US" dirty="0"/>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Lst>
  <p:hf hdr="0" dt="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chart" Target="../charts/chart6.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656" y="2130425"/>
            <a:ext cx="7668344" cy="1470025"/>
          </a:xfrm>
        </p:spPr>
        <p:txBody>
          <a:bodyPr/>
          <a:lstStyle/>
          <a:p>
            <a:r>
              <a:rPr lang="en-GB" dirty="0" smtClean="0"/>
              <a:t>SA2 – Software Provisioning</a:t>
            </a:r>
            <a:endParaRPr lang="en-GB" dirty="0"/>
          </a:p>
        </p:txBody>
      </p:sp>
      <p:sp>
        <p:nvSpPr>
          <p:cNvPr id="3" name="Subtitle 2"/>
          <p:cNvSpPr>
            <a:spLocks noGrp="1"/>
          </p:cNvSpPr>
          <p:nvPr>
            <p:ph type="subTitle" idx="1"/>
          </p:nvPr>
        </p:nvSpPr>
        <p:spPr>
          <a:xfrm>
            <a:off x="1547664" y="3886200"/>
            <a:ext cx="7344816" cy="1343000"/>
          </a:xfrm>
        </p:spPr>
        <p:txBody>
          <a:bodyPr/>
          <a:lstStyle/>
          <a:p>
            <a:r>
              <a:rPr lang="en-GB" dirty="0" smtClean="0"/>
              <a:t>Michel Drescher</a:t>
            </a:r>
          </a:p>
          <a:p>
            <a:r>
              <a:rPr lang="en-GB" dirty="0" smtClean="0"/>
              <a:t>Technical Manager, EGI.eu</a:t>
            </a:r>
          </a:p>
          <a:p>
            <a:r>
              <a:rPr lang="en-GB" b="1" dirty="0" smtClean="0"/>
              <a:t>Presented by Peter </a:t>
            </a:r>
            <a:r>
              <a:rPr lang="en-GB" b="1" dirty="0" err="1" smtClean="0"/>
              <a:t>Solagna</a:t>
            </a:r>
            <a:r>
              <a:rPr lang="en-GB" b="1" dirty="0" smtClean="0"/>
              <a:t>, EGI.eu</a:t>
            </a:r>
          </a:p>
        </p:txBody>
      </p:sp>
      <p:sp>
        <p:nvSpPr>
          <p:cNvPr id="4" name="Footer Placeholder 3"/>
          <p:cNvSpPr>
            <a:spLocks noGrp="1"/>
          </p:cNvSpPr>
          <p:nvPr>
            <p:ph type="ftr" sz="quarter" idx="11"/>
          </p:nvPr>
        </p:nvSpPr>
        <p:spPr/>
        <p:txBody>
          <a:bodyPr/>
          <a:lstStyle/>
          <a:p>
            <a:r>
              <a:rPr lang="en-GB" smtClean="0"/>
              <a:t>SA2 - June 2012</a:t>
            </a:r>
            <a:endParaRPr lang="en-GB" dirty="0"/>
          </a:p>
        </p:txBody>
      </p:sp>
      <p:sp>
        <p:nvSpPr>
          <p:cNvPr id="5" name="Slide Number Placeholder 4"/>
          <p:cNvSpPr>
            <a:spLocks noGrp="1"/>
          </p:cNvSpPr>
          <p:nvPr>
            <p:ph type="sldNum" sz="quarter" idx="12"/>
          </p:nvPr>
        </p:nvSpPr>
        <p:spPr/>
        <p:txBody>
          <a:bodyPr/>
          <a:lstStyle/>
          <a:p>
            <a:fld id="{574C2121-194E-403B-B45D-6620D351AB04}" type="slidenum">
              <a:rPr lang="en-GB" smtClean="0"/>
              <a:pPr/>
              <a:t>1</a:t>
            </a:fld>
            <a:endParaRPr lang="en-GB"/>
          </a:p>
        </p:txBody>
      </p:sp>
    </p:spTree>
    <p:extLst>
      <p:ext uri="{BB962C8B-B14F-4D97-AF65-F5344CB8AC3E}">
        <p14:creationId xmlns:p14="http://schemas.microsoft.com/office/powerpoint/2010/main" val="1985037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Software Verification in numbers</a:t>
            </a:r>
            <a:endParaRPr lang="en-GB" sz="3600" dirty="0"/>
          </a:p>
        </p:txBody>
      </p:sp>
      <p:sp>
        <p:nvSpPr>
          <p:cNvPr id="3" name="Content Placeholder 2"/>
          <p:cNvSpPr>
            <a:spLocks noGrp="1"/>
          </p:cNvSpPr>
          <p:nvPr>
            <p:ph idx="1"/>
          </p:nvPr>
        </p:nvSpPr>
        <p:spPr>
          <a:xfrm>
            <a:off x="611188" y="1412777"/>
            <a:ext cx="8075612" cy="2088232"/>
          </a:xfrm>
        </p:spPr>
        <p:txBody>
          <a:bodyPr>
            <a:normAutofit/>
          </a:bodyPr>
          <a:lstStyle/>
          <a:p>
            <a:r>
              <a:rPr lang="en-GB" dirty="0" smtClean="0"/>
              <a:t>7 UMD releases were published</a:t>
            </a:r>
          </a:p>
          <a:p>
            <a:pPr lvl="1"/>
            <a:r>
              <a:rPr lang="en-GB" dirty="0" smtClean="0"/>
              <a:t>104 updates for 57 products (EMI, IGE)</a:t>
            </a:r>
          </a:p>
          <a:p>
            <a:pPr lvl="2"/>
            <a:r>
              <a:rPr lang="en-GB" dirty="0" smtClean="0"/>
              <a:t>134 verified, 20 rejected, 10 superseded</a:t>
            </a:r>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10</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353727812"/>
              </p:ext>
            </p:extLst>
          </p:nvPr>
        </p:nvGraphicFramePr>
        <p:xfrm>
          <a:off x="1187624" y="3140968"/>
          <a:ext cx="6984776" cy="33123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4623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Repository &amp; Infrastructure</a:t>
            </a:r>
            <a:endParaRPr lang="en-GB" sz="40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11</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
        <p:nvSpPr>
          <p:cNvPr id="14" name="Content Placeholder 13"/>
          <p:cNvSpPr>
            <a:spLocks noGrp="1"/>
          </p:cNvSpPr>
          <p:nvPr>
            <p:ph idx="1"/>
          </p:nvPr>
        </p:nvSpPr>
        <p:spPr>
          <a:xfrm>
            <a:off x="611188" y="1412776"/>
            <a:ext cx="8075612" cy="4536503"/>
          </a:xfrm>
        </p:spPr>
        <p:txBody>
          <a:bodyPr>
            <a:normAutofit/>
          </a:bodyPr>
          <a:lstStyle/>
          <a:p>
            <a:r>
              <a:rPr lang="en-GB" dirty="0" smtClean="0"/>
              <a:t>Software Repository</a:t>
            </a:r>
          </a:p>
          <a:p>
            <a:pPr lvl="1"/>
            <a:r>
              <a:rPr lang="en-GB" dirty="0" smtClean="0"/>
              <a:t>Frontend for human consumption</a:t>
            </a:r>
          </a:p>
          <a:p>
            <a:pPr lvl="1"/>
            <a:r>
              <a:rPr lang="en-GB" dirty="0" smtClean="0"/>
              <a:t>Backend for production infrastructure access</a:t>
            </a:r>
            <a:endParaRPr lang="en-GB" dirty="0"/>
          </a:p>
          <a:p>
            <a:r>
              <a:rPr lang="en-GB" dirty="0" smtClean="0"/>
              <a:t>Software </a:t>
            </a:r>
            <a:r>
              <a:rPr lang="en-GB" dirty="0"/>
              <a:t>P</a:t>
            </a:r>
            <a:r>
              <a:rPr lang="en-GB" dirty="0" smtClean="0"/>
              <a:t>rovisioning </a:t>
            </a:r>
            <a:r>
              <a:rPr lang="en-GB" dirty="0"/>
              <a:t>I</a:t>
            </a:r>
            <a:r>
              <a:rPr lang="en-GB" dirty="0" smtClean="0"/>
              <a:t>nfrastructure</a:t>
            </a:r>
          </a:p>
          <a:p>
            <a:pPr lvl="1"/>
            <a:r>
              <a:rPr lang="en-GB" dirty="0" smtClean="0"/>
              <a:t>Re-use project IT support where applicable</a:t>
            </a:r>
          </a:p>
          <a:p>
            <a:pPr lvl="1"/>
            <a:r>
              <a:rPr lang="en-GB" dirty="0" smtClean="0"/>
              <a:t>Develop integration tools where necessary</a:t>
            </a:r>
          </a:p>
          <a:p>
            <a:r>
              <a:rPr lang="en-GB" dirty="0"/>
              <a:t>All services serving IPv4 and IPv6 </a:t>
            </a:r>
          </a:p>
          <a:p>
            <a:pPr lvl="1"/>
            <a:endParaRPr lang="en-GB" dirty="0" smtClean="0"/>
          </a:p>
        </p:txBody>
      </p:sp>
    </p:spTree>
    <p:extLst>
      <p:ext uri="{BB962C8B-B14F-4D97-AF65-F5344CB8AC3E}">
        <p14:creationId xmlns:p14="http://schemas.microsoft.com/office/powerpoint/2010/main" val="2614174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fade">
                                      <p:cBhvr>
                                        <p:cTn id="13" dur="500"/>
                                        <p:tgtEl>
                                          <p:spTgt spid="1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xEl>
                                              <p:pRg st="3" end="3"/>
                                            </p:txEl>
                                          </p:spTgt>
                                        </p:tgtEl>
                                        <p:attrNameLst>
                                          <p:attrName>style.visibility</p:attrName>
                                        </p:attrNameLst>
                                      </p:cBhvr>
                                      <p:to>
                                        <p:strVal val="visible"/>
                                      </p:to>
                                    </p:set>
                                    <p:animEffect transition="in" filter="fade">
                                      <p:cBhvr>
                                        <p:cTn id="18" dur="500"/>
                                        <p:tgtEl>
                                          <p:spTgt spid="14">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xEl>
                                              <p:pRg st="4" end="4"/>
                                            </p:txEl>
                                          </p:spTgt>
                                        </p:tgtEl>
                                        <p:attrNameLst>
                                          <p:attrName>style.visibility</p:attrName>
                                        </p:attrNameLst>
                                      </p:cBhvr>
                                      <p:to>
                                        <p:strVal val="visible"/>
                                      </p:to>
                                    </p:set>
                                    <p:animEffect transition="in" filter="fade">
                                      <p:cBhvr>
                                        <p:cTn id="21" dur="500"/>
                                        <p:tgtEl>
                                          <p:spTgt spid="14">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xEl>
                                              <p:pRg st="5" end="5"/>
                                            </p:txEl>
                                          </p:spTgt>
                                        </p:tgtEl>
                                        <p:attrNameLst>
                                          <p:attrName>style.visibility</p:attrName>
                                        </p:attrNameLst>
                                      </p:cBhvr>
                                      <p:to>
                                        <p:strVal val="visible"/>
                                      </p:to>
                                    </p:set>
                                    <p:animEffect transition="in" filter="fade">
                                      <p:cBhvr>
                                        <p:cTn id="24" dur="500"/>
                                        <p:tgtEl>
                                          <p:spTgt spid="14">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xEl>
                                              <p:pRg st="6" end="6"/>
                                            </p:txEl>
                                          </p:spTgt>
                                        </p:tgtEl>
                                        <p:attrNameLst>
                                          <p:attrName>style.visibility</p:attrName>
                                        </p:attrNameLst>
                                      </p:cBhvr>
                                      <p:to>
                                        <p:strVal val="visible"/>
                                      </p:to>
                                    </p:set>
                                    <p:animEffect transition="in" filter="fade">
                                      <p:cBhvr>
                                        <p:cTn id="29"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Improvements in PY2</a:t>
            </a:r>
            <a:endParaRPr lang="en-GB" sz="4000" dirty="0"/>
          </a:p>
        </p:txBody>
      </p:sp>
      <p:sp>
        <p:nvSpPr>
          <p:cNvPr id="3" name="Content Placeholder 2"/>
          <p:cNvSpPr>
            <a:spLocks noGrp="1"/>
          </p:cNvSpPr>
          <p:nvPr>
            <p:ph idx="1"/>
          </p:nvPr>
        </p:nvSpPr>
        <p:spPr>
          <a:xfrm>
            <a:off x="611188" y="1412777"/>
            <a:ext cx="8075612" cy="4320479"/>
          </a:xfrm>
        </p:spPr>
        <p:txBody>
          <a:bodyPr>
            <a:normAutofit lnSpcReduction="10000"/>
          </a:bodyPr>
          <a:lstStyle/>
          <a:p>
            <a:r>
              <a:rPr lang="en-GB" dirty="0" smtClean="0"/>
              <a:t>Public stable provisioning repositories</a:t>
            </a:r>
          </a:p>
          <a:p>
            <a:pPr lvl="1"/>
            <a:r>
              <a:rPr lang="en-GB" dirty="0" smtClean="0"/>
              <a:t>Maintain transient repositories for management</a:t>
            </a:r>
          </a:p>
          <a:p>
            <a:pPr lvl="1"/>
            <a:r>
              <a:rPr lang="en-GB" dirty="0" smtClean="0"/>
              <a:t>Initial support for multiple OS platforms</a:t>
            </a:r>
          </a:p>
          <a:p>
            <a:r>
              <a:rPr lang="en-GB" dirty="0" smtClean="0"/>
              <a:t>Automation tools at different levels to streamline the process</a:t>
            </a:r>
          </a:p>
          <a:p>
            <a:r>
              <a:rPr lang="en-GB" dirty="0" err="1" smtClean="0"/>
              <a:t>Stratuslab</a:t>
            </a:r>
            <a:r>
              <a:rPr lang="en-GB" dirty="0" smtClean="0"/>
              <a:t> Marketplace and Appliance repository</a:t>
            </a:r>
          </a:p>
          <a:p>
            <a:pPr lvl="1"/>
            <a:r>
              <a:rPr lang="en-GB" dirty="0" smtClean="0"/>
              <a:t>Available for EGI Community</a:t>
            </a:r>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12</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124878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EGI Repository Usage</a:t>
            </a:r>
            <a:endParaRPr lang="en-GB" sz="4000" dirty="0"/>
          </a:p>
        </p:txBody>
      </p:sp>
      <p:sp>
        <p:nvSpPr>
          <p:cNvPr id="3" name="Content Placeholder 2"/>
          <p:cNvSpPr>
            <a:spLocks noGrp="1"/>
          </p:cNvSpPr>
          <p:nvPr>
            <p:ph idx="1"/>
          </p:nvPr>
        </p:nvSpPr>
        <p:spPr>
          <a:xfrm>
            <a:off x="611188" y="1412777"/>
            <a:ext cx="8075612" cy="2088231"/>
          </a:xfrm>
        </p:spPr>
        <p:txBody>
          <a:bodyPr>
            <a:normAutofit/>
          </a:bodyPr>
          <a:lstStyle/>
          <a:p>
            <a:r>
              <a:rPr lang="en-GB" dirty="0"/>
              <a:t>EGI </a:t>
            </a:r>
            <a:r>
              <a:rPr lang="en-GB" dirty="0" smtClean="0"/>
              <a:t>Software repository hosts:</a:t>
            </a:r>
          </a:p>
          <a:p>
            <a:pPr lvl="1"/>
            <a:r>
              <a:rPr lang="en-GB" dirty="0" smtClean="0"/>
              <a:t>UMD releases, EGI releases, </a:t>
            </a:r>
            <a:r>
              <a:rPr lang="en-GB" dirty="0" err="1" smtClean="0"/>
              <a:t>gLite</a:t>
            </a:r>
            <a:r>
              <a:rPr lang="en-GB" dirty="0" smtClean="0"/>
              <a:t> 3.2 mirror</a:t>
            </a:r>
          </a:p>
          <a:p>
            <a:r>
              <a:rPr lang="en-GB" dirty="0" smtClean="0"/>
              <a:t>Mirroring facility available based on </a:t>
            </a:r>
            <a:r>
              <a:rPr lang="en-GB" dirty="0" err="1" smtClean="0"/>
              <a:t>rsync</a:t>
            </a:r>
            <a:endParaRPr lang="en-GB"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13</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944366064"/>
              </p:ext>
            </p:extLst>
          </p:nvPr>
        </p:nvGraphicFramePr>
        <p:xfrm>
          <a:off x="1619672" y="3429000"/>
          <a:ext cx="6120680" cy="2811760"/>
        </p:xfrm>
        <a:graphic>
          <a:graphicData uri="http://schemas.openxmlformats.org/drawingml/2006/chart">
            <c:chart xmlns:c="http://schemas.openxmlformats.org/drawingml/2006/chart" xmlns:r="http://schemas.openxmlformats.org/officeDocument/2006/relationships" r:id="rId3"/>
          </a:graphicData>
        </a:graphic>
      </p:graphicFrame>
      <p:grpSp>
        <p:nvGrpSpPr>
          <p:cNvPr id="30" name="Group 29"/>
          <p:cNvGrpSpPr/>
          <p:nvPr/>
        </p:nvGrpSpPr>
        <p:grpSpPr>
          <a:xfrm>
            <a:off x="2987824" y="4005064"/>
            <a:ext cx="432048" cy="1584176"/>
            <a:chOff x="1619672" y="4149080"/>
            <a:chExt cx="432048" cy="1584176"/>
          </a:xfrm>
        </p:grpSpPr>
        <p:cxnSp>
          <p:nvCxnSpPr>
            <p:cNvPr id="17" name="Straight Connector 16"/>
            <p:cNvCxnSpPr>
              <a:stCxn id="18" idx="2"/>
            </p:cNvCxnSpPr>
            <p:nvPr/>
          </p:nvCxnSpPr>
          <p:spPr>
            <a:xfrm>
              <a:off x="1835696" y="4365104"/>
              <a:ext cx="0" cy="136815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1619672" y="4149080"/>
              <a:ext cx="432048" cy="216024"/>
            </a:xfrm>
            <a:prstGeom prst="rect">
              <a:avLst/>
            </a:prstGeom>
            <a:solidFill>
              <a:srgbClr val="FFFF93"/>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smtClean="0">
                  <a:solidFill>
                    <a:schemeClr val="tx1"/>
                  </a:solidFill>
                </a:rPr>
                <a:t>1.0.0</a:t>
              </a:r>
              <a:endParaRPr lang="en-GB" sz="900" dirty="0">
                <a:solidFill>
                  <a:schemeClr val="tx1"/>
                </a:solidFill>
              </a:endParaRPr>
            </a:p>
          </p:txBody>
        </p:sp>
      </p:grpSp>
      <p:grpSp>
        <p:nvGrpSpPr>
          <p:cNvPr id="40" name="Group 39"/>
          <p:cNvGrpSpPr/>
          <p:nvPr/>
        </p:nvGrpSpPr>
        <p:grpSpPr>
          <a:xfrm>
            <a:off x="3419872" y="4293096"/>
            <a:ext cx="432048" cy="1296144"/>
            <a:chOff x="1619672" y="4365104"/>
            <a:chExt cx="432048" cy="1296144"/>
          </a:xfrm>
        </p:grpSpPr>
        <p:cxnSp>
          <p:nvCxnSpPr>
            <p:cNvPr id="41" name="Straight Connector 40"/>
            <p:cNvCxnSpPr>
              <a:stCxn id="42" idx="2"/>
            </p:cNvCxnSpPr>
            <p:nvPr/>
          </p:nvCxnSpPr>
          <p:spPr>
            <a:xfrm>
              <a:off x="1835696" y="4581128"/>
              <a:ext cx="0" cy="108012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42" name="Rectangle 41"/>
            <p:cNvSpPr/>
            <p:nvPr/>
          </p:nvSpPr>
          <p:spPr>
            <a:xfrm>
              <a:off x="1619672" y="4365104"/>
              <a:ext cx="432048" cy="216024"/>
            </a:xfrm>
            <a:prstGeom prst="rect">
              <a:avLst/>
            </a:prstGeom>
            <a:solidFill>
              <a:srgbClr val="FFFF93"/>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smtClean="0">
                  <a:solidFill>
                    <a:schemeClr val="tx1"/>
                  </a:solidFill>
                </a:rPr>
                <a:t>1.1.0</a:t>
              </a:r>
              <a:endParaRPr lang="en-GB" sz="900" dirty="0">
                <a:solidFill>
                  <a:schemeClr val="tx1"/>
                </a:solidFill>
              </a:endParaRPr>
            </a:p>
          </p:txBody>
        </p:sp>
      </p:grpSp>
      <p:grpSp>
        <p:nvGrpSpPr>
          <p:cNvPr id="49" name="Group 48"/>
          <p:cNvGrpSpPr/>
          <p:nvPr/>
        </p:nvGrpSpPr>
        <p:grpSpPr>
          <a:xfrm>
            <a:off x="3995936" y="4005064"/>
            <a:ext cx="432048" cy="1584176"/>
            <a:chOff x="1619672" y="4149080"/>
            <a:chExt cx="432048" cy="1584176"/>
          </a:xfrm>
        </p:grpSpPr>
        <p:cxnSp>
          <p:nvCxnSpPr>
            <p:cNvPr id="50" name="Straight Connector 49"/>
            <p:cNvCxnSpPr>
              <a:stCxn id="51" idx="2"/>
            </p:cNvCxnSpPr>
            <p:nvPr/>
          </p:nvCxnSpPr>
          <p:spPr>
            <a:xfrm>
              <a:off x="1835696" y="4365104"/>
              <a:ext cx="0" cy="136815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1619672" y="4149080"/>
              <a:ext cx="432048" cy="216024"/>
            </a:xfrm>
            <a:prstGeom prst="rect">
              <a:avLst/>
            </a:prstGeom>
            <a:solidFill>
              <a:srgbClr val="FFFF93"/>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smtClean="0">
                  <a:solidFill>
                    <a:schemeClr val="tx1"/>
                  </a:solidFill>
                </a:rPr>
                <a:t>1.2.0</a:t>
              </a:r>
              <a:endParaRPr lang="en-GB" sz="900" dirty="0">
                <a:solidFill>
                  <a:schemeClr val="tx1"/>
                </a:solidFill>
              </a:endParaRPr>
            </a:p>
          </p:txBody>
        </p:sp>
      </p:grpSp>
      <p:grpSp>
        <p:nvGrpSpPr>
          <p:cNvPr id="58" name="Group 57"/>
          <p:cNvGrpSpPr/>
          <p:nvPr/>
        </p:nvGrpSpPr>
        <p:grpSpPr>
          <a:xfrm>
            <a:off x="5364088" y="4005064"/>
            <a:ext cx="432048" cy="1584176"/>
            <a:chOff x="1619672" y="4149080"/>
            <a:chExt cx="432048" cy="1584176"/>
          </a:xfrm>
        </p:grpSpPr>
        <p:cxnSp>
          <p:nvCxnSpPr>
            <p:cNvPr id="59" name="Straight Connector 58"/>
            <p:cNvCxnSpPr>
              <a:stCxn id="60" idx="2"/>
            </p:cNvCxnSpPr>
            <p:nvPr/>
          </p:nvCxnSpPr>
          <p:spPr>
            <a:xfrm>
              <a:off x="1835696" y="4365104"/>
              <a:ext cx="0" cy="136815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0" name="Rectangle 59"/>
            <p:cNvSpPr/>
            <p:nvPr/>
          </p:nvSpPr>
          <p:spPr>
            <a:xfrm>
              <a:off x="1619672" y="4149080"/>
              <a:ext cx="432048" cy="216024"/>
            </a:xfrm>
            <a:prstGeom prst="rect">
              <a:avLst/>
            </a:prstGeom>
            <a:solidFill>
              <a:srgbClr val="FFFF93"/>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smtClean="0">
                  <a:solidFill>
                    <a:schemeClr val="tx1"/>
                  </a:solidFill>
                </a:rPr>
                <a:t>1.4.0</a:t>
              </a:r>
              <a:endParaRPr lang="en-GB" sz="900" dirty="0">
                <a:solidFill>
                  <a:schemeClr val="tx1"/>
                </a:solidFill>
              </a:endParaRPr>
            </a:p>
          </p:txBody>
        </p:sp>
      </p:grpSp>
      <p:grpSp>
        <p:nvGrpSpPr>
          <p:cNvPr id="61" name="Group 60"/>
          <p:cNvGrpSpPr/>
          <p:nvPr/>
        </p:nvGrpSpPr>
        <p:grpSpPr>
          <a:xfrm>
            <a:off x="6012160" y="4005064"/>
            <a:ext cx="432048" cy="1584176"/>
            <a:chOff x="1619672" y="4149080"/>
            <a:chExt cx="432048" cy="1584176"/>
          </a:xfrm>
        </p:grpSpPr>
        <p:cxnSp>
          <p:nvCxnSpPr>
            <p:cNvPr id="62" name="Straight Connector 61"/>
            <p:cNvCxnSpPr>
              <a:stCxn id="63" idx="2"/>
            </p:cNvCxnSpPr>
            <p:nvPr/>
          </p:nvCxnSpPr>
          <p:spPr>
            <a:xfrm>
              <a:off x="1835696" y="4365104"/>
              <a:ext cx="0" cy="136815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3" name="Rectangle 62"/>
            <p:cNvSpPr/>
            <p:nvPr/>
          </p:nvSpPr>
          <p:spPr>
            <a:xfrm>
              <a:off x="1619672" y="4149080"/>
              <a:ext cx="432048" cy="216024"/>
            </a:xfrm>
            <a:prstGeom prst="rect">
              <a:avLst/>
            </a:prstGeom>
            <a:solidFill>
              <a:srgbClr val="FFFF93"/>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smtClean="0">
                  <a:solidFill>
                    <a:schemeClr val="tx1"/>
                  </a:solidFill>
                </a:rPr>
                <a:t>1.5.0</a:t>
              </a:r>
              <a:endParaRPr lang="en-GB" sz="900" dirty="0">
                <a:solidFill>
                  <a:schemeClr val="tx1"/>
                </a:solidFill>
              </a:endParaRPr>
            </a:p>
          </p:txBody>
        </p:sp>
      </p:grpSp>
      <p:grpSp>
        <p:nvGrpSpPr>
          <p:cNvPr id="64" name="Group 63"/>
          <p:cNvGrpSpPr/>
          <p:nvPr/>
        </p:nvGrpSpPr>
        <p:grpSpPr>
          <a:xfrm>
            <a:off x="4644008" y="4005064"/>
            <a:ext cx="432048" cy="1584176"/>
            <a:chOff x="1619672" y="4149080"/>
            <a:chExt cx="432048" cy="1584176"/>
          </a:xfrm>
        </p:grpSpPr>
        <p:cxnSp>
          <p:nvCxnSpPr>
            <p:cNvPr id="65" name="Straight Connector 64"/>
            <p:cNvCxnSpPr>
              <a:stCxn id="66" idx="2"/>
            </p:cNvCxnSpPr>
            <p:nvPr/>
          </p:nvCxnSpPr>
          <p:spPr>
            <a:xfrm>
              <a:off x="1835696" y="4365104"/>
              <a:ext cx="0" cy="136815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1619672" y="4149080"/>
              <a:ext cx="432048" cy="216024"/>
            </a:xfrm>
            <a:prstGeom prst="rect">
              <a:avLst/>
            </a:prstGeom>
            <a:solidFill>
              <a:srgbClr val="FFFF93"/>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smtClean="0">
                  <a:solidFill>
                    <a:schemeClr val="tx1"/>
                  </a:solidFill>
                </a:rPr>
                <a:t>1.3.0</a:t>
              </a:r>
              <a:endParaRPr lang="en-GB" sz="900" dirty="0">
                <a:solidFill>
                  <a:schemeClr val="tx1"/>
                </a:solidFill>
              </a:endParaRPr>
            </a:p>
          </p:txBody>
        </p:sp>
      </p:grpSp>
      <p:grpSp>
        <p:nvGrpSpPr>
          <p:cNvPr id="67" name="Group 66"/>
          <p:cNvGrpSpPr/>
          <p:nvPr/>
        </p:nvGrpSpPr>
        <p:grpSpPr>
          <a:xfrm>
            <a:off x="6948264" y="4005064"/>
            <a:ext cx="432048" cy="1584176"/>
            <a:chOff x="2403376" y="3996680"/>
            <a:chExt cx="432048" cy="1584176"/>
          </a:xfrm>
        </p:grpSpPr>
        <p:cxnSp>
          <p:nvCxnSpPr>
            <p:cNvPr id="68" name="Straight Connector 67"/>
            <p:cNvCxnSpPr>
              <a:stCxn id="69" idx="2"/>
            </p:cNvCxnSpPr>
            <p:nvPr/>
          </p:nvCxnSpPr>
          <p:spPr>
            <a:xfrm>
              <a:off x="2619400" y="4212704"/>
              <a:ext cx="0" cy="1368152"/>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2403376" y="3996680"/>
              <a:ext cx="432048" cy="216024"/>
            </a:xfrm>
            <a:prstGeom prst="rect">
              <a:avLst/>
            </a:prstGeom>
            <a:solidFill>
              <a:srgbClr val="FFFF93"/>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smtClean="0">
                  <a:solidFill>
                    <a:schemeClr val="tx1"/>
                  </a:solidFill>
                </a:rPr>
                <a:t>1.6.0</a:t>
              </a:r>
              <a:endParaRPr lang="en-GB" sz="900" dirty="0">
                <a:solidFill>
                  <a:schemeClr val="tx1"/>
                </a:solidFill>
              </a:endParaRPr>
            </a:p>
          </p:txBody>
        </p:sp>
      </p:grpSp>
    </p:spTree>
    <p:extLst>
      <p:ext uri="{BB962C8B-B14F-4D97-AF65-F5344CB8AC3E}">
        <p14:creationId xmlns:p14="http://schemas.microsoft.com/office/powerpoint/2010/main" val="106503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par>
                                <p:cTn id="26" presetID="10" presetClass="entr" presetSubtype="0" fill="hold" nodeType="withEffect">
                                  <p:stCondLst>
                                    <p:cond delay="20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par>
                                <p:cTn id="29" presetID="10" presetClass="entr" presetSubtype="0" fill="hold" nodeType="withEffect">
                                  <p:stCondLst>
                                    <p:cond delay="400"/>
                                  </p:stCondLst>
                                  <p:childTnLst>
                                    <p:set>
                                      <p:cBhvr>
                                        <p:cTn id="30" dur="1" fill="hold">
                                          <p:stCondLst>
                                            <p:cond delay="0"/>
                                          </p:stCondLst>
                                        </p:cTn>
                                        <p:tgtEl>
                                          <p:spTgt spid="49"/>
                                        </p:tgtEl>
                                        <p:attrNameLst>
                                          <p:attrName>style.visibility</p:attrName>
                                        </p:attrNameLst>
                                      </p:cBhvr>
                                      <p:to>
                                        <p:strVal val="visible"/>
                                      </p:to>
                                    </p:set>
                                    <p:animEffect transition="in" filter="fade">
                                      <p:cBhvr>
                                        <p:cTn id="31" dur="500"/>
                                        <p:tgtEl>
                                          <p:spTgt spid="49"/>
                                        </p:tgtEl>
                                      </p:cBhvr>
                                    </p:animEffect>
                                  </p:childTnLst>
                                </p:cTn>
                              </p:par>
                              <p:par>
                                <p:cTn id="32" presetID="10" presetClass="entr" presetSubtype="0" fill="hold" nodeType="withEffect">
                                  <p:stCondLst>
                                    <p:cond delay="600"/>
                                  </p:stCondLst>
                                  <p:childTnLst>
                                    <p:set>
                                      <p:cBhvr>
                                        <p:cTn id="33" dur="1" fill="hold">
                                          <p:stCondLst>
                                            <p:cond delay="0"/>
                                          </p:stCondLst>
                                        </p:cTn>
                                        <p:tgtEl>
                                          <p:spTgt spid="64"/>
                                        </p:tgtEl>
                                        <p:attrNameLst>
                                          <p:attrName>style.visibility</p:attrName>
                                        </p:attrNameLst>
                                      </p:cBhvr>
                                      <p:to>
                                        <p:strVal val="visible"/>
                                      </p:to>
                                    </p:set>
                                    <p:animEffect transition="in" filter="fade">
                                      <p:cBhvr>
                                        <p:cTn id="34" dur="500"/>
                                        <p:tgtEl>
                                          <p:spTgt spid="64"/>
                                        </p:tgtEl>
                                      </p:cBhvr>
                                    </p:animEffect>
                                  </p:childTnLst>
                                </p:cTn>
                              </p:par>
                              <p:par>
                                <p:cTn id="35" presetID="10" presetClass="entr" presetSubtype="0" fill="hold" nodeType="withEffect">
                                  <p:stCondLst>
                                    <p:cond delay="80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par>
                                <p:cTn id="38" presetID="10" presetClass="entr" presetSubtype="0" fill="hold" nodeType="withEffect">
                                  <p:stCondLst>
                                    <p:cond delay="1000"/>
                                  </p:stCondLst>
                                  <p:childTnLst>
                                    <p:set>
                                      <p:cBhvr>
                                        <p:cTn id="39" dur="1" fill="hold">
                                          <p:stCondLst>
                                            <p:cond delay="0"/>
                                          </p:stCondLst>
                                        </p:cTn>
                                        <p:tgtEl>
                                          <p:spTgt spid="61"/>
                                        </p:tgtEl>
                                        <p:attrNameLst>
                                          <p:attrName>style.visibility</p:attrName>
                                        </p:attrNameLst>
                                      </p:cBhvr>
                                      <p:to>
                                        <p:strVal val="visible"/>
                                      </p:to>
                                    </p:set>
                                    <p:animEffect transition="in" filter="fade">
                                      <p:cBhvr>
                                        <p:cTn id="40" dur="500"/>
                                        <p:tgtEl>
                                          <p:spTgt spid="61"/>
                                        </p:tgtEl>
                                      </p:cBhvr>
                                    </p:animEffect>
                                  </p:childTnLst>
                                </p:cTn>
                              </p:par>
                              <p:par>
                                <p:cTn id="41" presetID="10" presetClass="entr" presetSubtype="0" fill="hold" nodeType="withEffect">
                                  <p:stCondLst>
                                    <p:cond delay="1200"/>
                                  </p:stCondLst>
                                  <p:childTnLst>
                                    <p:set>
                                      <p:cBhvr>
                                        <p:cTn id="42" dur="1" fill="hold">
                                          <p:stCondLst>
                                            <p:cond delay="0"/>
                                          </p:stCondLst>
                                        </p:cTn>
                                        <p:tgtEl>
                                          <p:spTgt spid="67"/>
                                        </p:tgtEl>
                                        <p:attrNameLst>
                                          <p:attrName>style.visibility</p:attrName>
                                        </p:attrNameLst>
                                      </p:cBhvr>
                                      <p:to>
                                        <p:strVal val="visible"/>
                                      </p:to>
                                    </p:set>
                                    <p:animEffect transition="in" filter="fade">
                                      <p:cBhvr>
                                        <p:cTn id="43"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6"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Deployed Middleware SU</a:t>
            </a:r>
            <a:endParaRPr lang="en-GB" sz="4000" dirty="0"/>
          </a:p>
        </p:txBody>
      </p:sp>
      <p:sp>
        <p:nvSpPr>
          <p:cNvPr id="3" name="Content Placeholder 2"/>
          <p:cNvSpPr>
            <a:spLocks noGrp="1"/>
          </p:cNvSpPr>
          <p:nvPr>
            <p:ph idx="1"/>
          </p:nvPr>
        </p:nvSpPr>
        <p:spPr>
          <a:xfrm>
            <a:off x="611188" y="1412777"/>
            <a:ext cx="8075612" cy="4464495"/>
          </a:xfrm>
        </p:spPr>
        <p:txBody>
          <a:bodyPr>
            <a:normAutofit/>
          </a:bodyPr>
          <a:lstStyle/>
          <a:p>
            <a:r>
              <a:rPr lang="en-US" dirty="0" smtClean="0"/>
              <a:t>2</a:t>
            </a:r>
            <a:r>
              <a:rPr lang="en-US" baseline="30000" dirty="0" smtClean="0"/>
              <a:t>nd</a:t>
            </a:r>
            <a:r>
              <a:rPr lang="en-US" dirty="0" smtClean="0"/>
              <a:t> level SU for </a:t>
            </a:r>
            <a:r>
              <a:rPr lang="en-US" dirty="0"/>
              <a:t>D</a:t>
            </a:r>
            <a:r>
              <a:rPr lang="en-US" dirty="0" smtClean="0"/>
              <a:t>eployed </a:t>
            </a:r>
            <a:r>
              <a:rPr lang="en-US" dirty="0"/>
              <a:t>M</a:t>
            </a:r>
            <a:r>
              <a:rPr lang="en-US" dirty="0" smtClean="0"/>
              <a:t>iddleware</a:t>
            </a:r>
          </a:p>
          <a:p>
            <a:pPr lvl="1"/>
            <a:r>
              <a:rPr lang="en-US" dirty="0" smtClean="0"/>
              <a:t>Resolving middleware service requests</a:t>
            </a:r>
          </a:p>
          <a:p>
            <a:r>
              <a:rPr lang="en-US" dirty="0" smtClean="0"/>
              <a:t>Produce operational documentation</a:t>
            </a:r>
          </a:p>
          <a:p>
            <a:pPr lvl="1"/>
            <a:r>
              <a:rPr lang="en-US" dirty="0" smtClean="0"/>
              <a:t>FAQs: Best Practices, Workarounds, etc.</a:t>
            </a:r>
          </a:p>
          <a:p>
            <a:pPr lvl="1"/>
            <a:r>
              <a:rPr lang="en-US" dirty="0" smtClean="0"/>
              <a:t>Specific service documentation</a:t>
            </a:r>
          </a:p>
          <a:p>
            <a:r>
              <a:rPr lang="en-US" dirty="0" smtClean="0"/>
              <a:t>Support request follow-up</a:t>
            </a:r>
          </a:p>
          <a:p>
            <a:pPr marL="742950" lvl="2" indent="-342900"/>
            <a:r>
              <a:rPr lang="en-US" sz="2800" dirty="0"/>
              <a:t>Ticket oversight for 3</a:t>
            </a:r>
            <a:r>
              <a:rPr lang="en-US" sz="2800" baseline="30000" dirty="0"/>
              <a:t>rd</a:t>
            </a:r>
            <a:r>
              <a:rPr lang="en-US" sz="2800" dirty="0"/>
              <a:t> level expert </a:t>
            </a:r>
            <a:r>
              <a:rPr lang="en-US" sz="2800" dirty="0" smtClean="0"/>
              <a:t>support</a:t>
            </a:r>
            <a:endParaRPr lang="en-US" sz="28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14</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2396239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Deployed Middleware SU</a:t>
            </a:r>
            <a:endParaRPr lang="en-GB" sz="4000" dirty="0"/>
          </a:p>
        </p:txBody>
      </p:sp>
      <p:sp>
        <p:nvSpPr>
          <p:cNvPr id="3" name="Content Placeholder 2"/>
          <p:cNvSpPr>
            <a:spLocks noGrp="1"/>
          </p:cNvSpPr>
          <p:nvPr>
            <p:ph idx="1"/>
          </p:nvPr>
        </p:nvSpPr>
        <p:spPr>
          <a:xfrm>
            <a:off x="323528" y="4005064"/>
            <a:ext cx="3744416" cy="1152128"/>
          </a:xfrm>
        </p:spPr>
        <p:txBody>
          <a:bodyPr numCol="1">
            <a:normAutofit/>
          </a:bodyPr>
          <a:lstStyle/>
          <a:p>
            <a:pPr marL="0" indent="0">
              <a:buNone/>
            </a:pPr>
            <a:r>
              <a:rPr lang="en-GB" sz="2800" dirty="0"/>
              <a:t>786 tickets </a:t>
            </a:r>
            <a:r>
              <a:rPr lang="en-GB" sz="2800" dirty="0" smtClean="0"/>
              <a:t>handled</a:t>
            </a:r>
            <a:endParaRPr lang="en-GB" sz="2800" dirty="0"/>
          </a:p>
          <a:p>
            <a:pPr marL="0" indent="0">
              <a:buNone/>
            </a:pPr>
            <a:r>
              <a:rPr lang="en-GB" sz="2800" dirty="0" smtClean="0"/>
              <a:t>170 </a:t>
            </a:r>
            <a:r>
              <a:rPr lang="en-GB" sz="2800" dirty="0"/>
              <a:t>requests </a:t>
            </a:r>
            <a:r>
              <a:rPr lang="en-GB" sz="2800" dirty="0" smtClean="0"/>
              <a:t>solved</a:t>
            </a:r>
            <a:endParaRPr lang="en-GB" sz="28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15</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781096925"/>
              </p:ext>
            </p:extLst>
          </p:nvPr>
        </p:nvGraphicFramePr>
        <p:xfrm>
          <a:off x="4075957" y="1052736"/>
          <a:ext cx="5068539" cy="29107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Zástupný symbol pro obsah 3"/>
          <p:cNvGraphicFramePr>
            <a:graphicFrameLocks/>
          </p:cNvGraphicFramePr>
          <p:nvPr>
            <p:extLst>
              <p:ext uri="{D42A27DB-BD31-4B8C-83A1-F6EECF244321}">
                <p14:modId xmlns:p14="http://schemas.microsoft.com/office/powerpoint/2010/main" val="3319462374"/>
              </p:ext>
            </p:extLst>
          </p:nvPr>
        </p:nvGraphicFramePr>
        <p:xfrm>
          <a:off x="0" y="1052736"/>
          <a:ext cx="4056979" cy="2352926"/>
        </p:xfrm>
        <a:graphic>
          <a:graphicData uri="http://schemas.openxmlformats.org/drawingml/2006/table">
            <a:tbl>
              <a:tblPr firstRow="1" bandRow="1">
                <a:tableStyleId>{5C22544A-7EE6-4342-B048-85BDC9FD1C3A}</a:tableStyleId>
              </a:tblPr>
              <a:tblGrid>
                <a:gridCol w="1413796"/>
                <a:gridCol w="614694"/>
                <a:gridCol w="676163"/>
                <a:gridCol w="676163"/>
                <a:gridCol w="676163"/>
              </a:tblGrid>
              <a:tr h="382547">
                <a:tc>
                  <a:txBody>
                    <a:bodyPr/>
                    <a:lstStyle/>
                    <a:p>
                      <a:pPr algn="just">
                        <a:spcBef>
                          <a:spcPts val="200"/>
                        </a:spcBef>
                        <a:spcAft>
                          <a:spcPts val="200"/>
                        </a:spcAft>
                      </a:pPr>
                      <a:r>
                        <a:rPr lang="en-GB" sz="1400" b="1" dirty="0">
                          <a:latin typeface="Times New Roman"/>
                          <a:ea typeface="Times New Roman"/>
                          <a:cs typeface="Times New Roman"/>
                        </a:rPr>
                        <a:t>Metric</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b="1" dirty="0">
                          <a:latin typeface="Times New Roman"/>
                          <a:ea typeface="Times New Roman"/>
                          <a:cs typeface="Times New Roman"/>
                        </a:rPr>
                        <a:t>PQ5</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b="1" dirty="0">
                          <a:latin typeface="Times New Roman"/>
                          <a:ea typeface="Times New Roman"/>
                          <a:cs typeface="Times New Roman"/>
                        </a:rPr>
                        <a:t>PQ6</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b="1">
                          <a:latin typeface="Times New Roman"/>
                          <a:ea typeface="Times New Roman"/>
                          <a:cs typeface="Times New Roman"/>
                        </a:rPr>
                        <a:t>PQ7</a:t>
                      </a:r>
                      <a:endParaRPr lang="cs-CZ" sz="140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US" sz="1400" dirty="0" smtClean="0">
                          <a:latin typeface="Times New Roman"/>
                          <a:ea typeface="Times New Roman"/>
                          <a:cs typeface="Times New Roman"/>
                        </a:rPr>
                        <a:t>PQ8</a:t>
                      </a:r>
                      <a:endParaRPr lang="cs-CZ" sz="1400" dirty="0">
                        <a:latin typeface="Times New Roman"/>
                        <a:ea typeface="Times New Roman"/>
                        <a:cs typeface="Times New Roman"/>
                      </a:endParaRPr>
                    </a:p>
                  </a:txBody>
                  <a:tcPr marL="68580" marR="68580" marT="0" marB="0"/>
                </a:tc>
              </a:tr>
              <a:tr h="382547">
                <a:tc>
                  <a:txBody>
                    <a:bodyPr/>
                    <a:lstStyle/>
                    <a:p>
                      <a:pPr algn="just">
                        <a:spcBef>
                          <a:spcPts val="200"/>
                        </a:spcBef>
                        <a:spcAft>
                          <a:spcPts val="200"/>
                        </a:spcAft>
                      </a:pPr>
                      <a:r>
                        <a:rPr lang="en-GB" sz="1400" dirty="0" smtClean="0">
                          <a:latin typeface="Times New Roman"/>
                          <a:ea typeface="Times New Roman"/>
                          <a:cs typeface="Times New Roman"/>
                        </a:rPr>
                        <a:t>Assigned</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218</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183</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173</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smtClean="0">
                          <a:latin typeface="Times New Roman"/>
                          <a:ea typeface="Times New Roman"/>
                          <a:cs typeface="Times New Roman"/>
                        </a:rPr>
                        <a:t>212</a:t>
                      </a:r>
                      <a:endParaRPr lang="cs-CZ" sz="1400" dirty="0">
                        <a:latin typeface="Times New Roman"/>
                        <a:ea typeface="Times New Roman"/>
                        <a:cs typeface="Times New Roman"/>
                      </a:endParaRPr>
                    </a:p>
                  </a:txBody>
                  <a:tcPr marL="68580" marR="68580" marT="0" marB="0"/>
                </a:tc>
              </a:tr>
              <a:tr h="382547">
                <a:tc>
                  <a:txBody>
                    <a:bodyPr/>
                    <a:lstStyle/>
                    <a:p>
                      <a:pPr algn="just">
                        <a:spcBef>
                          <a:spcPts val="200"/>
                        </a:spcBef>
                        <a:spcAft>
                          <a:spcPts val="200"/>
                        </a:spcAft>
                      </a:pPr>
                      <a:r>
                        <a:rPr lang="en-GB" sz="1400" dirty="0" smtClean="0">
                          <a:latin typeface="Times New Roman"/>
                          <a:ea typeface="Times New Roman"/>
                          <a:cs typeface="Times New Roman"/>
                        </a:rPr>
                        <a:t>Solved</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37</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27</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a:latin typeface="Times New Roman"/>
                          <a:ea typeface="Times New Roman"/>
                          <a:cs typeface="Times New Roman"/>
                        </a:rPr>
                        <a:t>53</a:t>
                      </a:r>
                      <a:endParaRPr lang="cs-CZ" sz="140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smtClean="0">
                          <a:latin typeface="Times New Roman"/>
                          <a:ea typeface="Times New Roman"/>
                          <a:cs typeface="Times New Roman"/>
                        </a:rPr>
                        <a:t>53</a:t>
                      </a:r>
                      <a:endParaRPr lang="cs-CZ" sz="1400" dirty="0">
                        <a:latin typeface="Times New Roman"/>
                        <a:ea typeface="Times New Roman"/>
                        <a:cs typeface="Times New Roman"/>
                      </a:endParaRPr>
                    </a:p>
                  </a:txBody>
                  <a:tcPr marL="68580" marR="68580" marT="0" marB="0"/>
                </a:tc>
              </a:tr>
              <a:tr h="382547">
                <a:tc>
                  <a:txBody>
                    <a:bodyPr/>
                    <a:lstStyle/>
                    <a:p>
                      <a:pPr algn="just">
                        <a:spcBef>
                          <a:spcPts val="200"/>
                        </a:spcBef>
                        <a:spcAft>
                          <a:spcPts val="200"/>
                        </a:spcAft>
                      </a:pPr>
                      <a:r>
                        <a:rPr lang="en-GB" sz="1400" dirty="0" smtClean="0">
                          <a:latin typeface="Times New Roman"/>
                          <a:ea typeface="Times New Roman"/>
                          <a:cs typeface="Times New Roman"/>
                        </a:rPr>
                        <a:t>To TPM</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a:latin typeface="Times New Roman"/>
                          <a:ea typeface="Times New Roman"/>
                          <a:cs typeface="Times New Roman"/>
                        </a:rPr>
                        <a:t>20</a:t>
                      </a:r>
                      <a:endParaRPr lang="cs-CZ" sz="140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18</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23</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smtClean="0">
                          <a:latin typeface="Times New Roman"/>
                          <a:ea typeface="Times New Roman"/>
                          <a:cs typeface="Times New Roman"/>
                        </a:rPr>
                        <a:t>22</a:t>
                      </a:r>
                      <a:endParaRPr lang="cs-CZ" sz="1400" dirty="0">
                        <a:latin typeface="Times New Roman"/>
                        <a:ea typeface="Times New Roman"/>
                        <a:cs typeface="Times New Roman"/>
                      </a:endParaRPr>
                    </a:p>
                  </a:txBody>
                  <a:tcPr marL="68580" marR="68580" marT="0" marB="0"/>
                </a:tc>
              </a:tr>
              <a:tr h="382547">
                <a:tc>
                  <a:txBody>
                    <a:bodyPr/>
                    <a:lstStyle/>
                    <a:p>
                      <a:pPr algn="l">
                        <a:spcBef>
                          <a:spcPts val="200"/>
                        </a:spcBef>
                        <a:spcAft>
                          <a:spcPts val="200"/>
                        </a:spcAft>
                      </a:pPr>
                      <a:r>
                        <a:rPr lang="en-GB" sz="1400" dirty="0" smtClean="0">
                          <a:latin typeface="Times New Roman"/>
                          <a:ea typeface="Times New Roman"/>
                          <a:cs typeface="Times New Roman"/>
                        </a:rPr>
                        <a:t>To 3</a:t>
                      </a:r>
                      <a:r>
                        <a:rPr lang="en-GB" sz="1400" baseline="30000" dirty="0" smtClean="0">
                          <a:latin typeface="Times New Roman"/>
                          <a:ea typeface="Times New Roman"/>
                          <a:cs typeface="Times New Roman"/>
                        </a:rPr>
                        <a:t>rd</a:t>
                      </a:r>
                      <a:r>
                        <a:rPr lang="en-GB" sz="1400" dirty="0" smtClean="0">
                          <a:latin typeface="Times New Roman"/>
                          <a:ea typeface="Times New Roman"/>
                          <a:cs typeface="Times New Roman"/>
                        </a:rPr>
                        <a:t> level</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US" sz="1400">
                          <a:latin typeface="Times New Roman"/>
                          <a:ea typeface="Times New Roman"/>
                          <a:cs typeface="Times New Roman"/>
                        </a:rPr>
                        <a:t>175</a:t>
                      </a:r>
                      <a:endParaRPr lang="cs-CZ" sz="140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137</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118</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 </a:t>
                      </a:r>
                      <a:r>
                        <a:rPr lang="en-GB" sz="1400" dirty="0" smtClean="0">
                          <a:latin typeface="Times New Roman"/>
                          <a:ea typeface="Times New Roman"/>
                          <a:cs typeface="Times New Roman"/>
                        </a:rPr>
                        <a:t>139</a:t>
                      </a:r>
                      <a:endParaRPr lang="cs-CZ" sz="1400" dirty="0">
                        <a:latin typeface="Times New Roman"/>
                        <a:ea typeface="Times New Roman"/>
                        <a:cs typeface="Times New Roman"/>
                      </a:endParaRPr>
                    </a:p>
                  </a:txBody>
                  <a:tcPr marL="68580" marR="68580" marT="0" marB="0"/>
                </a:tc>
              </a:tr>
              <a:tr h="440191">
                <a:tc>
                  <a:txBody>
                    <a:bodyPr/>
                    <a:lstStyle/>
                    <a:p>
                      <a:pPr algn="l">
                        <a:spcBef>
                          <a:spcPts val="200"/>
                        </a:spcBef>
                        <a:spcAft>
                          <a:spcPts val="200"/>
                        </a:spcAft>
                      </a:pPr>
                      <a:r>
                        <a:rPr lang="en-GB" sz="1400" dirty="0" smtClean="0">
                          <a:latin typeface="Times New Roman"/>
                          <a:ea typeface="Times New Roman"/>
                          <a:cs typeface="Times New Roman"/>
                        </a:rPr>
                        <a:t>Avg.</a:t>
                      </a:r>
                      <a:r>
                        <a:rPr lang="en-GB" sz="1400" baseline="0" dirty="0" smtClean="0">
                          <a:latin typeface="Times New Roman"/>
                          <a:ea typeface="Times New Roman"/>
                          <a:cs typeface="Times New Roman"/>
                        </a:rPr>
                        <a:t> (</a:t>
                      </a:r>
                      <a:r>
                        <a:rPr lang="en-GB" sz="1400" dirty="0" smtClean="0">
                          <a:latin typeface="Times New Roman"/>
                          <a:ea typeface="Times New Roman"/>
                          <a:cs typeface="Times New Roman"/>
                        </a:rPr>
                        <a:t>median) solution time</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24 (4.2</a:t>
                      </a:r>
                      <a:r>
                        <a:rPr lang="en-GB" sz="1400" dirty="0" smtClean="0">
                          <a:latin typeface="Times New Roman"/>
                          <a:ea typeface="Times New Roman"/>
                          <a:cs typeface="Times New Roman"/>
                        </a:rPr>
                        <a:t>)</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17(11</a:t>
                      </a:r>
                      <a:r>
                        <a:rPr lang="en-GB" sz="1400" dirty="0" smtClean="0">
                          <a:latin typeface="Times New Roman"/>
                          <a:ea typeface="Times New Roman"/>
                          <a:cs typeface="Times New Roman"/>
                        </a:rPr>
                        <a:t>)</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smtClean="0">
                          <a:latin typeface="Times New Roman"/>
                          <a:ea typeface="Times New Roman"/>
                          <a:cs typeface="Times New Roman"/>
                        </a:rPr>
                        <a:t>21(5.1)</a:t>
                      </a:r>
                      <a:endParaRPr lang="cs-CZ" sz="1400" dirty="0">
                        <a:latin typeface="Times New Roman"/>
                        <a:ea typeface="Times New Roman"/>
                        <a:cs typeface="Times New Roman"/>
                      </a:endParaRPr>
                    </a:p>
                  </a:txBody>
                  <a:tcPr marL="68580" marR="68580" marT="0" marB="0"/>
                </a:tc>
                <a:tc>
                  <a:txBody>
                    <a:bodyPr/>
                    <a:lstStyle/>
                    <a:p>
                      <a:pPr algn="ctr">
                        <a:spcBef>
                          <a:spcPts val="200"/>
                        </a:spcBef>
                        <a:spcAft>
                          <a:spcPts val="200"/>
                        </a:spcAft>
                      </a:pPr>
                      <a:r>
                        <a:rPr lang="en-GB" sz="1400" dirty="0">
                          <a:latin typeface="Times New Roman"/>
                          <a:ea typeface="Times New Roman"/>
                          <a:cs typeface="Times New Roman"/>
                        </a:rPr>
                        <a:t>11(1.9)</a:t>
                      </a:r>
                      <a:endParaRPr lang="cs-CZ" sz="1400" dirty="0">
                        <a:latin typeface="Times New Roman"/>
                        <a:ea typeface="Times New Roman"/>
                        <a:cs typeface="Times New Roman"/>
                      </a:endParaRPr>
                    </a:p>
                  </a:txBody>
                  <a:tcPr marL="68580" marR="68580" marT="0" marB="0"/>
                </a:tc>
              </a:tr>
            </a:tbl>
          </a:graphicData>
        </a:graphic>
      </p:graphicFrame>
      <p:sp>
        <p:nvSpPr>
          <p:cNvPr id="8" name="Content Placeholder 2"/>
          <p:cNvSpPr txBox="1">
            <a:spLocks/>
          </p:cNvSpPr>
          <p:nvPr/>
        </p:nvSpPr>
        <p:spPr bwMode="auto">
          <a:xfrm>
            <a:off x="4067944" y="4149080"/>
            <a:ext cx="4752528" cy="2088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0000" lnSpcReduction="20000"/>
          </a:bodyPr>
          <a:lst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smtClean="0"/>
              <a:t>3rd level support requests</a:t>
            </a:r>
          </a:p>
          <a:p>
            <a:pPr lvl="1"/>
            <a:r>
              <a:rPr lang="en-GB" dirty="0"/>
              <a:t>Concern software problems, lacking documentation</a:t>
            </a:r>
          </a:p>
          <a:p>
            <a:pPr lvl="1"/>
            <a:r>
              <a:rPr lang="en-GB" dirty="0" smtClean="0"/>
              <a:t>Require analysis before forwarding</a:t>
            </a:r>
          </a:p>
          <a:p>
            <a:pPr lvl="1"/>
            <a:r>
              <a:rPr lang="en-GB" dirty="0" smtClean="0"/>
              <a:t>DMSU &amp; TP assess ticket priority</a:t>
            </a:r>
            <a:endParaRPr lang="en-GB" dirty="0"/>
          </a:p>
        </p:txBody>
      </p:sp>
    </p:spTree>
    <p:extLst>
      <p:ext uri="{BB962C8B-B14F-4D97-AF65-F5344CB8AC3E}">
        <p14:creationId xmlns:p14="http://schemas.microsoft.com/office/powerpoint/2010/main" val="4152670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3</a:t>
            </a:r>
            <a:r>
              <a:rPr lang="en-GB" sz="4000" baseline="30000" dirty="0" smtClean="0"/>
              <a:t>rd</a:t>
            </a:r>
            <a:r>
              <a:rPr lang="en-GB" sz="4000" dirty="0" smtClean="0"/>
              <a:t> level support follow-up</a:t>
            </a:r>
            <a:endParaRPr lang="en-GB" sz="4000" dirty="0"/>
          </a:p>
        </p:txBody>
      </p:sp>
      <p:sp>
        <p:nvSpPr>
          <p:cNvPr id="3" name="Content Placeholder 2"/>
          <p:cNvSpPr>
            <a:spLocks noGrp="1"/>
          </p:cNvSpPr>
          <p:nvPr>
            <p:ph idx="1"/>
          </p:nvPr>
        </p:nvSpPr>
        <p:spPr>
          <a:xfrm>
            <a:off x="72008" y="3861048"/>
            <a:ext cx="9036496" cy="2664296"/>
          </a:xfrm>
        </p:spPr>
        <p:txBody>
          <a:bodyPr numCol="2">
            <a:normAutofit fontScale="62500" lnSpcReduction="20000"/>
          </a:bodyPr>
          <a:lstStyle/>
          <a:p>
            <a:r>
              <a:rPr lang="en-GB" dirty="0" smtClean="0"/>
              <a:t>High-priority requests </a:t>
            </a:r>
          </a:p>
          <a:p>
            <a:pPr lvl="1"/>
            <a:r>
              <a:rPr lang="en-GB" dirty="0" smtClean="0"/>
              <a:t>Deadline agreed with TP</a:t>
            </a:r>
          </a:p>
          <a:p>
            <a:pPr lvl="1"/>
            <a:r>
              <a:rPr lang="en-GB" dirty="0" smtClean="0"/>
              <a:t>Monitored and reported to TCB</a:t>
            </a:r>
          </a:p>
          <a:p>
            <a:pPr lvl="2"/>
            <a:r>
              <a:rPr lang="en-GB" dirty="0" smtClean="0"/>
              <a:t>Enforced in PY3</a:t>
            </a:r>
          </a:p>
          <a:p>
            <a:endParaRPr lang="en-GB" dirty="0" smtClean="0"/>
          </a:p>
          <a:p>
            <a:endParaRPr lang="en-GB" dirty="0"/>
          </a:p>
          <a:p>
            <a:endParaRPr lang="en-GB" dirty="0" smtClean="0"/>
          </a:p>
          <a:p>
            <a:endParaRPr lang="en-GB" dirty="0" smtClean="0"/>
          </a:p>
          <a:p>
            <a:endParaRPr lang="en-GB" dirty="0"/>
          </a:p>
          <a:p>
            <a:r>
              <a:rPr lang="en-GB" dirty="0" smtClean="0"/>
              <a:t>Low-priority requests </a:t>
            </a:r>
          </a:p>
          <a:p>
            <a:pPr lvl="1"/>
            <a:r>
              <a:rPr lang="en-GB" dirty="0" smtClean="0"/>
              <a:t>All tickets &gt;6 months are assessed</a:t>
            </a:r>
          </a:p>
          <a:p>
            <a:pPr lvl="1"/>
            <a:r>
              <a:rPr lang="en-GB" dirty="0" smtClean="0"/>
              <a:t>Feasible tickets are scheduled for next release</a:t>
            </a:r>
          </a:p>
          <a:p>
            <a:pPr lvl="1"/>
            <a:r>
              <a:rPr lang="en-GB" dirty="0" smtClean="0"/>
              <a:t>All others closed as </a:t>
            </a:r>
            <a:r>
              <a:rPr lang="en-GB" u="sng" dirty="0" smtClean="0"/>
              <a:t>unsolved </a:t>
            </a:r>
            <a:r>
              <a:rPr lang="en-GB" dirty="0" smtClean="0"/>
              <a:t>by TP</a:t>
            </a:r>
          </a:p>
          <a:p>
            <a:pPr lvl="1"/>
            <a:r>
              <a:rPr lang="en-GB" dirty="0" smtClean="0"/>
              <a:t>All remaining closed as unsolved by DMSU after 2 weeks grace period</a:t>
            </a:r>
          </a:p>
          <a:p>
            <a:pPr lvl="1"/>
            <a:endParaRPr lang="en-GB"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16</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926265392"/>
              </p:ext>
            </p:extLst>
          </p:nvPr>
        </p:nvGraphicFramePr>
        <p:xfrm>
          <a:off x="0" y="1052736"/>
          <a:ext cx="4200467" cy="2520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1815616663"/>
              </p:ext>
            </p:extLst>
          </p:nvPr>
        </p:nvGraphicFramePr>
        <p:xfrm>
          <a:off x="4920209" y="1052736"/>
          <a:ext cx="4211960" cy="2527176"/>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815753" y="3501008"/>
            <a:ext cx="2919264" cy="307777"/>
          </a:xfrm>
          <a:prstGeom prst="rect">
            <a:avLst/>
          </a:prstGeom>
          <a:noFill/>
        </p:spPr>
        <p:txBody>
          <a:bodyPr wrap="none" rtlCol="0">
            <a:spAutoFit/>
          </a:bodyPr>
          <a:lstStyle/>
          <a:p>
            <a:r>
              <a:rPr lang="en-GB" sz="1400" dirty="0" smtClean="0"/>
              <a:t>334 tickets solved – 157 still open</a:t>
            </a:r>
          </a:p>
        </p:txBody>
      </p:sp>
      <p:sp>
        <p:nvSpPr>
          <p:cNvPr id="12" name="TextBox 11"/>
          <p:cNvSpPr txBox="1"/>
          <p:nvPr/>
        </p:nvSpPr>
        <p:spPr>
          <a:xfrm>
            <a:off x="5640289" y="3501008"/>
            <a:ext cx="2569834" cy="307777"/>
          </a:xfrm>
          <a:prstGeom prst="rect">
            <a:avLst/>
          </a:prstGeom>
          <a:noFill/>
        </p:spPr>
        <p:txBody>
          <a:bodyPr wrap="none" rtlCol="0">
            <a:spAutoFit/>
          </a:bodyPr>
          <a:lstStyle/>
          <a:p>
            <a:r>
              <a:rPr lang="en-GB" sz="1400" dirty="0" smtClean="0"/>
              <a:t>12 tickets solved – 5 still open</a:t>
            </a:r>
          </a:p>
        </p:txBody>
      </p:sp>
    </p:spTree>
    <p:extLst>
      <p:ext uri="{BB962C8B-B14F-4D97-AF65-F5344CB8AC3E}">
        <p14:creationId xmlns:p14="http://schemas.microsoft.com/office/powerpoint/2010/main" val="384226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500"/>
                                        <p:tgtEl>
                                          <p:spTgt spid="3">
                                            <p:txEl>
                                              <p:pRg st="0" end="0"/>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500"/>
                                        <p:tgtEl>
                                          <p:spTgt spid="3">
                                            <p:txEl>
                                              <p:pRg st="1" end="1"/>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fade">
                                      <p:cBhvr>
                                        <p:cTn id="41" dur="500"/>
                                        <p:tgtEl>
                                          <p:spTgt spid="3">
                                            <p:txEl>
                                              <p:pRg st="11" end="11"/>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Effect transition="in" filter="fade">
                                      <p:cBhvr>
                                        <p:cTn id="44" dur="500"/>
                                        <p:tgtEl>
                                          <p:spTgt spid="3">
                                            <p:txEl>
                                              <p:pRg st="12" end="12"/>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fade">
                                      <p:cBhvr>
                                        <p:cTn id="4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8" grpId="0">
        <p:bldAsOne/>
      </p:bldGraphic>
      <p:bldGraphic spid="10" grpId="0">
        <p:bldAsOne/>
      </p:bldGraphic>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EMI ticket turnover in PY2</a:t>
            </a:r>
            <a:endParaRPr lang="en-GB" sz="40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17</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graphicFrame>
        <p:nvGraphicFramePr>
          <p:cNvPr id="23" name="Chart 22"/>
          <p:cNvGraphicFramePr>
            <a:graphicFrameLocks/>
          </p:cNvGraphicFramePr>
          <p:nvPr>
            <p:extLst>
              <p:ext uri="{D42A27DB-BD31-4B8C-83A1-F6EECF244321}">
                <p14:modId xmlns:p14="http://schemas.microsoft.com/office/powerpoint/2010/main" val="1804787121"/>
              </p:ext>
            </p:extLst>
          </p:nvPr>
        </p:nvGraphicFramePr>
        <p:xfrm>
          <a:off x="0" y="1052736"/>
          <a:ext cx="4211960" cy="20882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099066064"/>
              </p:ext>
            </p:extLst>
          </p:nvPr>
        </p:nvGraphicFramePr>
        <p:xfrm>
          <a:off x="179512" y="3284984"/>
          <a:ext cx="4355976" cy="21602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365109256"/>
              </p:ext>
            </p:extLst>
          </p:nvPr>
        </p:nvGraphicFramePr>
        <p:xfrm>
          <a:off x="4355977" y="1052736"/>
          <a:ext cx="4248472" cy="20882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p:cNvGraphicFramePr>
            <a:graphicFrameLocks/>
          </p:cNvGraphicFramePr>
          <p:nvPr>
            <p:extLst>
              <p:ext uri="{D42A27DB-BD31-4B8C-83A1-F6EECF244321}">
                <p14:modId xmlns:p14="http://schemas.microsoft.com/office/powerpoint/2010/main" val="635401348"/>
              </p:ext>
            </p:extLst>
          </p:nvPr>
        </p:nvGraphicFramePr>
        <p:xfrm>
          <a:off x="4572000" y="3429000"/>
          <a:ext cx="4104456" cy="2016224"/>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1763688" y="5517232"/>
            <a:ext cx="5844677" cy="646331"/>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pPr marL="285750" indent="-285750">
              <a:buFont typeface="Arial" pitchFamily="34" charset="0"/>
              <a:buChar char="•"/>
            </a:pPr>
            <a:r>
              <a:rPr lang="en-US" dirty="0" smtClean="0"/>
              <a:t>High priority tickets are being promptly solved</a:t>
            </a:r>
          </a:p>
          <a:p>
            <a:pPr marL="285750" indent="-285750">
              <a:buFont typeface="Arial" pitchFamily="34" charset="0"/>
              <a:buChar char="•"/>
            </a:pPr>
            <a:r>
              <a:rPr lang="en-US" dirty="0" smtClean="0"/>
              <a:t>Policy of closing old low-priority tickets to reduce backlog</a:t>
            </a:r>
            <a:endParaRPr lang="en-US" dirty="0"/>
          </a:p>
        </p:txBody>
      </p:sp>
    </p:spTree>
    <p:extLst>
      <p:ext uri="{BB962C8B-B14F-4D97-AF65-F5344CB8AC3E}">
        <p14:creationId xmlns:p14="http://schemas.microsoft.com/office/powerpoint/2010/main" val="198210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AsOne/>
      </p:bldGraphic>
      <p:bldGraphic spid="8" grpId="0">
        <p:bldAsOne/>
      </p:bldGraphic>
      <p:bldGraphic spid="9" grpId="0">
        <p:bldAsOne/>
      </p:bldGraphic>
      <p:bldGraphic spid="10" grpId="0">
        <p:bldAsOne/>
      </p:bldGraphic>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Federated Clouds Task Force</a:t>
            </a:r>
            <a:endParaRPr lang="en-GB" sz="4000" dirty="0"/>
          </a:p>
        </p:txBody>
      </p:sp>
      <p:sp>
        <p:nvSpPr>
          <p:cNvPr id="3" name="Content Placeholder 2"/>
          <p:cNvSpPr>
            <a:spLocks noGrp="1"/>
          </p:cNvSpPr>
          <p:nvPr>
            <p:ph idx="1"/>
          </p:nvPr>
        </p:nvSpPr>
        <p:spPr>
          <a:xfrm>
            <a:off x="611188" y="1412776"/>
            <a:ext cx="8075612" cy="4680520"/>
          </a:xfrm>
        </p:spPr>
        <p:txBody>
          <a:bodyPr>
            <a:normAutofit fontScale="85000" lnSpcReduction="10000"/>
          </a:bodyPr>
          <a:lstStyle/>
          <a:p>
            <a:pPr>
              <a:defRPr/>
            </a:pPr>
            <a:r>
              <a:rPr lang="en-GB" dirty="0" smtClean="0"/>
              <a:t>Objectives</a:t>
            </a:r>
          </a:p>
          <a:p>
            <a:pPr lvl="1">
              <a:defRPr/>
            </a:pPr>
            <a:r>
              <a:rPr lang="en-GB" dirty="0" smtClean="0"/>
              <a:t>Integrate </a:t>
            </a:r>
            <a:r>
              <a:rPr lang="en-GB" dirty="0"/>
              <a:t>virtualised resources into EGI</a:t>
            </a:r>
          </a:p>
          <a:p>
            <a:pPr lvl="1">
              <a:defRPr/>
            </a:pPr>
            <a:r>
              <a:rPr lang="en-GB" dirty="0" smtClean="0"/>
              <a:t>Elicit requirements </a:t>
            </a:r>
            <a:r>
              <a:rPr lang="en-GB" dirty="0"/>
              <a:t>for community facing services</a:t>
            </a:r>
          </a:p>
          <a:p>
            <a:pPr lvl="1">
              <a:defRPr/>
            </a:pPr>
            <a:r>
              <a:rPr lang="en-GB" dirty="0" smtClean="0"/>
              <a:t>Provide technical feedback to Technology Providers</a:t>
            </a:r>
          </a:p>
          <a:p>
            <a:pPr lvl="1">
              <a:defRPr/>
            </a:pPr>
            <a:r>
              <a:rPr lang="en-GB" dirty="0" smtClean="0"/>
              <a:t>Work with interested research communities</a:t>
            </a:r>
          </a:p>
          <a:p>
            <a:pPr lvl="1">
              <a:defRPr/>
            </a:pPr>
            <a:r>
              <a:rPr lang="en-GB" dirty="0" smtClean="0"/>
              <a:t>Provide recommendations for the EGI ecosystem</a:t>
            </a:r>
          </a:p>
          <a:p>
            <a:pPr>
              <a:defRPr/>
            </a:pPr>
            <a:r>
              <a:rPr lang="en-GB" dirty="0" smtClean="0"/>
              <a:t>Blueprint</a:t>
            </a:r>
          </a:p>
          <a:p>
            <a:pPr lvl="1">
              <a:defRPr/>
            </a:pPr>
            <a:r>
              <a:rPr lang="en-GB" dirty="0" smtClean="0"/>
              <a:t>How to set up integration-ready virtualised resources</a:t>
            </a:r>
          </a:p>
          <a:p>
            <a:pPr lvl="1">
              <a:defRPr/>
            </a:pPr>
            <a:r>
              <a:rPr lang="en-GB" dirty="0" smtClean="0"/>
              <a:t>How to utilise the federated Cloud infrastructure</a:t>
            </a:r>
          </a:p>
          <a:p>
            <a:r>
              <a:rPr lang="en-GB" dirty="0"/>
              <a:t>Standards orientated</a:t>
            </a:r>
          </a:p>
          <a:p>
            <a:pPr lvl="1"/>
            <a:r>
              <a:rPr lang="en-GB" dirty="0"/>
              <a:t>Facilitate choice while retaining </a:t>
            </a:r>
            <a:r>
              <a:rPr lang="en-GB" dirty="0" smtClean="0"/>
              <a:t>interoperability</a:t>
            </a:r>
            <a:endParaRPr lang="en-GB"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18</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26141743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Federated Clouds Task Force</a:t>
            </a:r>
            <a:endParaRPr lang="en-GB" sz="4000" dirty="0"/>
          </a:p>
        </p:txBody>
      </p:sp>
      <p:sp>
        <p:nvSpPr>
          <p:cNvPr id="3" name="Content Placeholder 2"/>
          <p:cNvSpPr>
            <a:spLocks noGrp="1"/>
          </p:cNvSpPr>
          <p:nvPr>
            <p:ph idx="1"/>
          </p:nvPr>
        </p:nvSpPr>
        <p:spPr>
          <a:xfrm>
            <a:off x="611188" y="1412776"/>
            <a:ext cx="8075612" cy="4680520"/>
          </a:xfrm>
        </p:spPr>
        <p:txBody>
          <a:bodyPr>
            <a:normAutofit fontScale="92500" lnSpcReduction="20000"/>
          </a:bodyPr>
          <a:lstStyle/>
          <a:p>
            <a:r>
              <a:rPr lang="en-GB" dirty="0" smtClean="0"/>
              <a:t>Community driven </a:t>
            </a:r>
            <a:r>
              <a:rPr lang="en-GB" dirty="0" err="1" smtClean="0"/>
              <a:t>testbed</a:t>
            </a:r>
            <a:r>
              <a:rPr lang="en-GB" dirty="0" smtClean="0"/>
              <a:t> activity</a:t>
            </a:r>
          </a:p>
          <a:p>
            <a:pPr lvl="1"/>
            <a:r>
              <a:rPr lang="en-GB" dirty="0" smtClean="0"/>
              <a:t>61 individuals, 23 institutions, 13 countries</a:t>
            </a:r>
          </a:p>
          <a:p>
            <a:pPr lvl="1"/>
            <a:r>
              <a:rPr lang="en-GB" dirty="0" smtClean="0"/>
              <a:t>Diverse stakeholders</a:t>
            </a:r>
          </a:p>
          <a:p>
            <a:pPr lvl="2"/>
            <a:r>
              <a:rPr lang="en-GB" dirty="0" smtClean="0"/>
              <a:t>15 Resource Providers, 7 Technology Providers, 4 Research Communities</a:t>
            </a:r>
          </a:p>
          <a:p>
            <a:pPr lvl="1"/>
            <a:r>
              <a:rPr lang="en-GB" dirty="0" smtClean="0"/>
              <a:t>Many Cloud management solutions</a:t>
            </a:r>
          </a:p>
          <a:p>
            <a:pPr lvl="2"/>
            <a:r>
              <a:rPr lang="en-GB" dirty="0" smtClean="0"/>
              <a:t>7 </a:t>
            </a:r>
            <a:r>
              <a:rPr lang="en-GB" dirty="0" err="1" smtClean="0"/>
              <a:t>OpenNebula</a:t>
            </a:r>
            <a:r>
              <a:rPr lang="en-GB" dirty="0" smtClean="0"/>
              <a:t>, 5 </a:t>
            </a:r>
            <a:r>
              <a:rPr lang="en-GB" dirty="0" err="1" smtClean="0"/>
              <a:t>OpenStack</a:t>
            </a:r>
            <a:r>
              <a:rPr lang="en-GB" dirty="0" smtClean="0"/>
              <a:t>, 3 </a:t>
            </a:r>
            <a:r>
              <a:rPr lang="en-GB" dirty="0" err="1" smtClean="0"/>
              <a:t>StratusLab</a:t>
            </a:r>
            <a:r>
              <a:rPr lang="en-GB" dirty="0" smtClean="0"/>
              <a:t>, …</a:t>
            </a:r>
          </a:p>
          <a:p>
            <a:r>
              <a:rPr lang="en-GB" dirty="0" smtClean="0"/>
              <a:t>Prototype demonstration in March 2012</a:t>
            </a:r>
          </a:p>
          <a:p>
            <a:pPr lvl="1"/>
            <a:r>
              <a:rPr lang="en-GB" dirty="0" smtClean="0"/>
              <a:t>7 Resource Provider participating </a:t>
            </a:r>
          </a:p>
          <a:p>
            <a:pPr lvl="1"/>
            <a:r>
              <a:rPr lang="en-GB" dirty="0" smtClean="0"/>
              <a:t>4 services: Information System, Marketplace, Monitoring and Accounting</a:t>
            </a:r>
          </a:p>
          <a:p>
            <a:pPr lvl="1"/>
            <a:r>
              <a:rPr lang="en-GB" dirty="0" smtClean="0"/>
              <a:t>2 Management </a:t>
            </a:r>
            <a:r>
              <a:rPr lang="en-GB" dirty="0" err="1" smtClean="0"/>
              <a:t>interfces</a:t>
            </a:r>
            <a:r>
              <a:rPr lang="en-GB" dirty="0" smtClean="0"/>
              <a:t>: OCCI and CDMI</a:t>
            </a:r>
          </a:p>
          <a:p>
            <a:endParaRPr lang="en-GB" dirty="0" smtClean="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19</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190492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Agenda</a:t>
            </a:r>
            <a:endParaRPr lang="en-GB" dirty="0"/>
          </a:p>
        </p:txBody>
      </p:sp>
      <p:sp>
        <p:nvSpPr>
          <p:cNvPr id="3" name="Content Placeholder 2"/>
          <p:cNvSpPr>
            <a:spLocks noGrp="1"/>
          </p:cNvSpPr>
          <p:nvPr>
            <p:ph idx="1"/>
          </p:nvPr>
        </p:nvSpPr>
        <p:spPr/>
        <p:txBody>
          <a:bodyPr/>
          <a:lstStyle/>
          <a:p>
            <a:r>
              <a:rPr lang="en-GB" dirty="0" smtClean="0"/>
              <a:t>Overview</a:t>
            </a:r>
          </a:p>
          <a:p>
            <a:endParaRPr lang="en-GB" dirty="0"/>
          </a:p>
          <a:p>
            <a:r>
              <a:rPr lang="en-GB" dirty="0" smtClean="0"/>
              <a:t>Achievements</a:t>
            </a:r>
          </a:p>
          <a:p>
            <a:endParaRPr lang="en-GB" dirty="0"/>
          </a:p>
          <a:p>
            <a:r>
              <a:rPr lang="en-GB" dirty="0" smtClean="0"/>
              <a:t>Plans for PY3</a:t>
            </a:r>
          </a:p>
          <a:p>
            <a:endParaRPr lang="en-GB" dirty="0"/>
          </a:p>
          <a:p>
            <a:r>
              <a:rPr lang="en-GB" dirty="0" smtClean="0"/>
              <a:t>Summary</a:t>
            </a:r>
            <a:endParaRPr lang="en-GB"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2</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42015239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p:txBody>
          <a:bodyPr/>
          <a:lstStyle/>
          <a:p>
            <a:r>
              <a:rPr lang="en-GB">
                <a:latin typeface="Arial" charset="0"/>
              </a:rPr>
              <a:t>EGI’s Cloud Strategy</a:t>
            </a:r>
          </a:p>
        </p:txBody>
      </p:sp>
      <p:sp>
        <p:nvSpPr>
          <p:cNvPr id="1126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r>
              <a:rPr lang="en-US" sz="1200" smtClean="0">
                <a:solidFill>
                  <a:schemeClr val="bg1"/>
                </a:solidFill>
                <a:cs typeface="Arial" charset="0"/>
              </a:rPr>
              <a:t>SA2 - June 2012</a:t>
            </a:r>
            <a:endParaRPr lang="en-GB" sz="1200">
              <a:solidFill>
                <a:schemeClr val="bg1"/>
              </a:solidFill>
              <a:cs typeface="Arial" charset="0"/>
            </a:endParaRPr>
          </a:p>
        </p:txBody>
      </p:sp>
      <p:sp>
        <p:nvSpPr>
          <p:cNvPr id="1126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fld id="{083D1312-1F9F-E344-A341-8FDCB71E18AC}" type="slidenum">
              <a:rPr lang="en-GB" sz="1200">
                <a:solidFill>
                  <a:schemeClr val="bg1"/>
                </a:solidFill>
                <a:cs typeface="Arial" charset="0"/>
              </a:rPr>
              <a:pPr eaLnBrk="1" fontAlgn="base" hangingPunct="1">
                <a:spcBef>
                  <a:spcPct val="0"/>
                </a:spcBef>
                <a:spcAft>
                  <a:spcPct val="0"/>
                </a:spcAft>
              </a:pPr>
              <a:t>20</a:t>
            </a:fld>
            <a:endParaRPr lang="en-GB" sz="1200">
              <a:solidFill>
                <a:schemeClr val="bg1"/>
              </a:solidFill>
              <a:cs typeface="Arial" charset="0"/>
            </a:endParaRPr>
          </a:p>
        </p:txBody>
      </p:sp>
      <p:grpSp>
        <p:nvGrpSpPr>
          <p:cNvPr id="27" name="Group 26"/>
          <p:cNvGrpSpPr>
            <a:grpSpLocks/>
          </p:cNvGrpSpPr>
          <p:nvPr/>
        </p:nvGrpSpPr>
        <p:grpSpPr bwMode="auto">
          <a:xfrm>
            <a:off x="346075" y="1557338"/>
            <a:ext cx="7250113" cy="1289050"/>
            <a:chOff x="346094" y="1438204"/>
            <a:chExt cx="7250426" cy="1288893"/>
          </a:xfrm>
        </p:grpSpPr>
        <p:pic>
          <p:nvPicPr>
            <p:cNvPr id="11374" name="Picture 2" descr="http://t3.gstatic.com/images?q=tbn:ANd9GcRxZirNJaDSMBgCW8ttLiaq-lmmv6bSeXrnnzndTBhfMqJ4ELS7B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3920" y="1438204"/>
              <a:ext cx="1288892" cy="1288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75" name="Picture 2" descr="http://t3.gstatic.com/images?q=tbn:ANd9GcRxZirNJaDSMBgCW8ttLiaq-lmmv6bSeXrnnzndTBhfMqJ4ELS7B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6543" y="1438204"/>
              <a:ext cx="1288892" cy="1288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76" name="Picture 2" descr="http://t3.gstatic.com/images?q=tbn:ANd9GcRxZirNJaDSMBgCW8ttLiaq-lmmv6bSeXrnnzndTBhfMqJ4ELS7B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7366" y="1438204"/>
              <a:ext cx="1288892" cy="1288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77" name="Picture 2" descr="http://t3.gstatic.com/images?q=tbn:ANd9GcRxZirNJaDSMBgCW8ttLiaq-lmmv6bSeXrnnzndTBhfMqJ4ELS7B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7628" y="1438204"/>
              <a:ext cx="1288892" cy="1288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78" name="Picture 2" descr="http://t3.gstatic.com/images?q=tbn:ANd9GcRxZirNJaDSMBgCW8ttLiaq-lmmv6bSeXrnnzndTBhfMqJ4ELS7B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094" y="1438204"/>
              <a:ext cx="1288892" cy="1288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275" name="Rectangle 43"/>
          <p:cNvSpPr>
            <a:spLocks noChangeArrowheads="1"/>
          </p:cNvSpPr>
          <p:nvPr/>
        </p:nvSpPr>
        <p:spPr bwMode="auto">
          <a:xfrm rot="-5400000">
            <a:off x="-210344" y="3979069"/>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800"/>
              <a:t>PaaS</a:t>
            </a:r>
          </a:p>
        </p:txBody>
      </p:sp>
      <p:cxnSp>
        <p:nvCxnSpPr>
          <p:cNvPr id="45" name="Straight Connector 44"/>
          <p:cNvCxnSpPr/>
          <p:nvPr/>
        </p:nvCxnSpPr>
        <p:spPr>
          <a:xfrm flipV="1">
            <a:off x="323528" y="4869160"/>
            <a:ext cx="7416824" cy="1"/>
          </a:xfrm>
          <a:prstGeom prst="line">
            <a:avLst/>
          </a:prstGeom>
          <a:ln w="9525" cmpd="sng">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323528" y="3645024"/>
            <a:ext cx="7416824" cy="0"/>
          </a:xfrm>
          <a:prstGeom prst="line">
            <a:avLst/>
          </a:prstGeom>
          <a:ln w="9525" cmpd="sng">
            <a:solidFill>
              <a:srgbClr val="000000"/>
            </a:solidFill>
            <a:prstDash val="dot"/>
          </a:ln>
        </p:spPr>
        <p:style>
          <a:lnRef idx="2">
            <a:schemeClr val="accent1"/>
          </a:lnRef>
          <a:fillRef idx="0">
            <a:schemeClr val="accent1"/>
          </a:fillRef>
          <a:effectRef idx="1">
            <a:schemeClr val="accent1"/>
          </a:effectRef>
          <a:fontRef idx="minor">
            <a:schemeClr val="tx1"/>
          </a:fontRef>
        </p:style>
      </p:cxnSp>
      <p:sp>
        <p:nvSpPr>
          <p:cNvPr id="11278" name="Rectangle 58"/>
          <p:cNvSpPr>
            <a:spLocks noChangeArrowheads="1"/>
          </p:cNvSpPr>
          <p:nvPr/>
        </p:nvSpPr>
        <p:spPr bwMode="auto">
          <a:xfrm rot="-5400000">
            <a:off x="-118190" y="5229646"/>
            <a:ext cx="658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800" dirty="0" err="1"/>
              <a:t>IaaS</a:t>
            </a:r>
            <a:endParaRPr lang="en-GB" sz="1800" dirty="0"/>
          </a:p>
        </p:txBody>
      </p:sp>
      <p:grpSp>
        <p:nvGrpSpPr>
          <p:cNvPr id="11280" name="Group 60"/>
          <p:cNvGrpSpPr>
            <a:grpSpLocks/>
          </p:cNvGrpSpPr>
          <p:nvPr/>
        </p:nvGrpSpPr>
        <p:grpSpPr bwMode="auto">
          <a:xfrm>
            <a:off x="2339975" y="4797425"/>
            <a:ext cx="1600200" cy="1143000"/>
            <a:chOff x="1835696" y="3573016"/>
            <a:chExt cx="3024336" cy="2160240"/>
          </a:xfrm>
        </p:grpSpPr>
        <p:sp>
          <p:nvSpPr>
            <p:cNvPr id="62" name="Rectangle 61"/>
            <p:cNvSpPr/>
            <p:nvPr/>
          </p:nvSpPr>
          <p:spPr>
            <a:xfrm>
              <a:off x="1835696" y="4005064"/>
              <a:ext cx="3024336" cy="1296144"/>
            </a:xfrm>
            <a:prstGeom prst="rect">
              <a:avLst/>
            </a:prstGeom>
            <a:solidFill>
              <a:schemeClr val="accent3"/>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1400" b="1" dirty="0">
                  <a:solidFill>
                    <a:srgbClr val="000000"/>
                  </a:solidFill>
                </a:rPr>
                <a:t>NGI</a:t>
              </a:r>
            </a:p>
          </p:txBody>
        </p:sp>
        <p:sp>
          <p:nvSpPr>
            <p:cNvPr id="63" name="Rectangle 62"/>
            <p:cNvSpPr/>
            <p:nvPr/>
          </p:nvSpPr>
          <p:spPr>
            <a:xfrm>
              <a:off x="1907704" y="3861048"/>
              <a:ext cx="864096"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VM </a:t>
              </a:r>
              <a:r>
                <a:rPr lang="en-GB" sz="400" dirty="0" err="1">
                  <a:solidFill>
                    <a:srgbClr val="000000"/>
                  </a:solidFill>
                </a:rPr>
                <a:t>Mgmt</a:t>
              </a:r>
              <a:endParaRPr lang="en-GB" sz="400" dirty="0">
                <a:solidFill>
                  <a:srgbClr val="000000"/>
                </a:solidFill>
              </a:endParaRPr>
            </a:p>
          </p:txBody>
        </p:sp>
        <p:sp>
          <p:nvSpPr>
            <p:cNvPr id="64" name="Rectangle 63"/>
            <p:cNvSpPr/>
            <p:nvPr/>
          </p:nvSpPr>
          <p:spPr>
            <a:xfrm>
              <a:off x="2915816" y="3861048"/>
              <a:ext cx="864096"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Data</a:t>
              </a:r>
              <a:endParaRPr lang="en-GB" sz="800" dirty="0">
                <a:solidFill>
                  <a:srgbClr val="000000"/>
                </a:solidFill>
              </a:endParaRPr>
            </a:p>
          </p:txBody>
        </p:sp>
        <p:sp>
          <p:nvSpPr>
            <p:cNvPr id="65" name="Rectangle 64"/>
            <p:cNvSpPr/>
            <p:nvPr/>
          </p:nvSpPr>
          <p:spPr>
            <a:xfrm>
              <a:off x="3923928" y="3861048"/>
              <a:ext cx="864096"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Information</a:t>
              </a:r>
              <a:endParaRPr lang="en-GB" sz="300" dirty="0">
                <a:solidFill>
                  <a:srgbClr val="000000"/>
                </a:solidFill>
              </a:endParaRPr>
            </a:p>
          </p:txBody>
        </p:sp>
        <p:sp>
          <p:nvSpPr>
            <p:cNvPr id="66" name="Rectangle 65"/>
            <p:cNvSpPr/>
            <p:nvPr/>
          </p:nvSpPr>
          <p:spPr>
            <a:xfrm>
              <a:off x="1907704" y="5157192"/>
              <a:ext cx="864096"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Monitoring</a:t>
              </a:r>
              <a:endParaRPr lang="en-GB" sz="300" dirty="0">
                <a:solidFill>
                  <a:srgbClr val="000000"/>
                </a:solidFill>
              </a:endParaRPr>
            </a:p>
          </p:txBody>
        </p:sp>
        <p:sp>
          <p:nvSpPr>
            <p:cNvPr id="67" name="Rectangle 66"/>
            <p:cNvSpPr/>
            <p:nvPr/>
          </p:nvSpPr>
          <p:spPr>
            <a:xfrm>
              <a:off x="2915816" y="5157192"/>
              <a:ext cx="864096"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Accounting</a:t>
              </a:r>
              <a:endParaRPr lang="en-GB" sz="300" dirty="0">
                <a:solidFill>
                  <a:srgbClr val="000000"/>
                </a:solidFill>
              </a:endParaRPr>
            </a:p>
          </p:txBody>
        </p:sp>
        <p:sp>
          <p:nvSpPr>
            <p:cNvPr id="68" name="Rectangle 67"/>
            <p:cNvSpPr/>
            <p:nvPr/>
          </p:nvSpPr>
          <p:spPr>
            <a:xfrm>
              <a:off x="3923928" y="5157192"/>
              <a:ext cx="864096"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Notification</a:t>
              </a:r>
              <a:endParaRPr lang="en-GB" sz="300" dirty="0">
                <a:solidFill>
                  <a:srgbClr val="000000"/>
                </a:solidFill>
              </a:endParaRPr>
            </a:p>
          </p:txBody>
        </p:sp>
        <p:cxnSp>
          <p:nvCxnSpPr>
            <p:cNvPr id="69" name="Straight Arrow Connector 68"/>
            <p:cNvCxnSpPr>
              <a:stCxn id="68" idx="2"/>
            </p:cNvCxnSpPr>
            <p:nvPr/>
          </p:nvCxnSpPr>
          <p:spPr>
            <a:xfrm>
              <a:off x="4355976"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p:nvPr/>
          </p:nvCxnSpPr>
          <p:spPr>
            <a:xfrm>
              <a:off x="3347864"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p:nvPr/>
          </p:nvCxnSpPr>
          <p:spPr>
            <a:xfrm>
              <a:off x="2339752"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p:nvPr/>
          </p:nvCxnSpPr>
          <p:spPr>
            <a:xfrm flipV="1">
              <a:off x="4355976"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flipV="1">
              <a:off x="3347864"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p:nvPr/>
          </p:nvCxnSpPr>
          <p:spPr>
            <a:xfrm flipV="1">
              <a:off x="2339752"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grpSp>
      <p:grpSp>
        <p:nvGrpSpPr>
          <p:cNvPr id="11281" name="Group 74"/>
          <p:cNvGrpSpPr>
            <a:grpSpLocks/>
          </p:cNvGrpSpPr>
          <p:nvPr/>
        </p:nvGrpSpPr>
        <p:grpSpPr bwMode="auto">
          <a:xfrm>
            <a:off x="251520" y="4797152"/>
            <a:ext cx="7165975" cy="1295400"/>
            <a:chOff x="1475656" y="3573016"/>
            <a:chExt cx="13537504" cy="2448272"/>
          </a:xfrm>
        </p:grpSpPr>
        <p:sp>
          <p:nvSpPr>
            <p:cNvPr id="76" name="Rectangle 75"/>
            <p:cNvSpPr/>
            <p:nvPr/>
          </p:nvSpPr>
          <p:spPr>
            <a:xfrm>
              <a:off x="1835536" y="4005064"/>
              <a:ext cx="3022996" cy="1296144"/>
            </a:xfrm>
            <a:prstGeom prst="rect">
              <a:avLst/>
            </a:prstGeom>
            <a:solidFill>
              <a:schemeClr val="accent3"/>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1400" b="1" dirty="0">
                  <a:solidFill>
                    <a:srgbClr val="000000"/>
                  </a:solidFill>
                </a:rPr>
                <a:t>NGI</a:t>
              </a:r>
            </a:p>
          </p:txBody>
        </p:sp>
        <p:sp>
          <p:nvSpPr>
            <p:cNvPr id="77" name="Rectangle 76"/>
            <p:cNvSpPr/>
            <p:nvPr/>
          </p:nvSpPr>
          <p:spPr>
            <a:xfrm>
              <a:off x="1907513" y="3861048"/>
              <a:ext cx="863713"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VM </a:t>
              </a:r>
              <a:r>
                <a:rPr lang="en-GB" sz="400" dirty="0" err="1">
                  <a:solidFill>
                    <a:srgbClr val="000000"/>
                  </a:solidFill>
                </a:rPr>
                <a:t>Mgmt</a:t>
              </a:r>
              <a:endParaRPr lang="en-GB" sz="400" dirty="0">
                <a:solidFill>
                  <a:srgbClr val="000000"/>
                </a:solidFill>
              </a:endParaRPr>
            </a:p>
          </p:txBody>
        </p:sp>
        <p:sp>
          <p:nvSpPr>
            <p:cNvPr id="78" name="Rectangle 77"/>
            <p:cNvSpPr/>
            <p:nvPr/>
          </p:nvSpPr>
          <p:spPr>
            <a:xfrm>
              <a:off x="2915178" y="3861048"/>
              <a:ext cx="863713"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Data</a:t>
              </a:r>
              <a:endParaRPr lang="en-GB" sz="800" dirty="0">
                <a:solidFill>
                  <a:srgbClr val="000000"/>
                </a:solidFill>
              </a:endParaRPr>
            </a:p>
          </p:txBody>
        </p:sp>
        <p:sp>
          <p:nvSpPr>
            <p:cNvPr id="79" name="Rectangle 78"/>
            <p:cNvSpPr/>
            <p:nvPr/>
          </p:nvSpPr>
          <p:spPr>
            <a:xfrm>
              <a:off x="3922843" y="3861048"/>
              <a:ext cx="863713"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Information</a:t>
              </a:r>
              <a:endParaRPr lang="en-GB" sz="300" dirty="0">
                <a:solidFill>
                  <a:srgbClr val="000000"/>
                </a:solidFill>
              </a:endParaRPr>
            </a:p>
          </p:txBody>
        </p:sp>
        <p:sp>
          <p:nvSpPr>
            <p:cNvPr id="80" name="Rectangle 79"/>
            <p:cNvSpPr/>
            <p:nvPr/>
          </p:nvSpPr>
          <p:spPr>
            <a:xfrm>
              <a:off x="1907513" y="5157192"/>
              <a:ext cx="863713"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Monitoring</a:t>
              </a:r>
              <a:endParaRPr lang="en-GB" sz="300" dirty="0">
                <a:solidFill>
                  <a:srgbClr val="000000"/>
                </a:solidFill>
              </a:endParaRPr>
            </a:p>
          </p:txBody>
        </p:sp>
        <p:sp>
          <p:nvSpPr>
            <p:cNvPr id="81" name="Rectangle 80"/>
            <p:cNvSpPr/>
            <p:nvPr/>
          </p:nvSpPr>
          <p:spPr>
            <a:xfrm>
              <a:off x="2915178" y="5157192"/>
              <a:ext cx="863713"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Accounting</a:t>
              </a:r>
              <a:endParaRPr lang="en-GB" sz="300" dirty="0">
                <a:solidFill>
                  <a:srgbClr val="000000"/>
                </a:solidFill>
              </a:endParaRPr>
            </a:p>
          </p:txBody>
        </p:sp>
        <p:sp>
          <p:nvSpPr>
            <p:cNvPr id="82" name="Rectangle 81"/>
            <p:cNvSpPr/>
            <p:nvPr/>
          </p:nvSpPr>
          <p:spPr>
            <a:xfrm>
              <a:off x="3922843" y="5157192"/>
              <a:ext cx="863713"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Notification</a:t>
              </a:r>
              <a:endParaRPr lang="en-GB" sz="300" dirty="0">
                <a:solidFill>
                  <a:srgbClr val="000000"/>
                </a:solidFill>
              </a:endParaRPr>
            </a:p>
          </p:txBody>
        </p:sp>
        <p:sp>
          <p:nvSpPr>
            <p:cNvPr id="83" name="Rectangle 82"/>
            <p:cNvSpPr/>
            <p:nvPr/>
          </p:nvSpPr>
          <p:spPr>
            <a:xfrm>
              <a:off x="1475656" y="5733256"/>
              <a:ext cx="13537504"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800" dirty="0">
                  <a:solidFill>
                    <a:srgbClr val="000000"/>
                  </a:solidFill>
                </a:rPr>
                <a:t>EGI-wide message bus</a:t>
              </a:r>
            </a:p>
          </p:txBody>
        </p:sp>
        <p:cxnSp>
          <p:nvCxnSpPr>
            <p:cNvPr id="84" name="Straight Arrow Connector 83"/>
            <p:cNvCxnSpPr>
              <a:stCxn id="82" idx="2"/>
            </p:cNvCxnSpPr>
            <p:nvPr/>
          </p:nvCxnSpPr>
          <p:spPr>
            <a:xfrm>
              <a:off x="4354700"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2339369"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flipV="1">
              <a:off x="4354700"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p:nvPr/>
          </p:nvCxnSpPr>
          <p:spPr>
            <a:xfrm flipV="1">
              <a:off x="3347034"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88" name="Straight Arrow Connector 87"/>
            <p:cNvCxnSpPr/>
            <p:nvPr/>
          </p:nvCxnSpPr>
          <p:spPr>
            <a:xfrm flipV="1">
              <a:off x="2339369"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grpSp>
      <p:grpSp>
        <p:nvGrpSpPr>
          <p:cNvPr id="11282" name="Group 88"/>
          <p:cNvGrpSpPr>
            <a:grpSpLocks/>
          </p:cNvGrpSpPr>
          <p:nvPr/>
        </p:nvGrpSpPr>
        <p:grpSpPr bwMode="auto">
          <a:xfrm>
            <a:off x="4211960" y="4797152"/>
            <a:ext cx="1635696" cy="1143000"/>
            <a:chOff x="1699738" y="3573016"/>
            <a:chExt cx="3088357" cy="2160240"/>
          </a:xfrm>
        </p:grpSpPr>
        <p:sp>
          <p:nvSpPr>
            <p:cNvPr id="90" name="Rectangle 89"/>
            <p:cNvSpPr/>
            <p:nvPr/>
          </p:nvSpPr>
          <p:spPr>
            <a:xfrm>
              <a:off x="1699738" y="3981296"/>
              <a:ext cx="3024336" cy="1296144"/>
            </a:xfrm>
            <a:prstGeom prst="rect">
              <a:avLst/>
            </a:prstGeom>
            <a:solidFill>
              <a:schemeClr val="accent3"/>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1400" b="1" dirty="0">
                  <a:solidFill>
                    <a:srgbClr val="000000"/>
                  </a:solidFill>
                </a:rPr>
                <a:t>NGI</a:t>
              </a:r>
            </a:p>
          </p:txBody>
        </p:sp>
        <p:sp>
          <p:nvSpPr>
            <p:cNvPr id="91" name="Rectangle 90"/>
            <p:cNvSpPr/>
            <p:nvPr/>
          </p:nvSpPr>
          <p:spPr>
            <a:xfrm>
              <a:off x="1907633" y="3861048"/>
              <a:ext cx="863239"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VM </a:t>
              </a:r>
              <a:r>
                <a:rPr lang="en-GB" sz="400" dirty="0" err="1">
                  <a:solidFill>
                    <a:srgbClr val="000000"/>
                  </a:solidFill>
                </a:rPr>
                <a:t>Mgmt</a:t>
              </a:r>
              <a:endParaRPr lang="en-GB" sz="400" dirty="0">
                <a:solidFill>
                  <a:srgbClr val="000000"/>
                </a:solidFill>
              </a:endParaRPr>
            </a:p>
          </p:txBody>
        </p:sp>
        <p:sp>
          <p:nvSpPr>
            <p:cNvPr id="92" name="Rectangle 91"/>
            <p:cNvSpPr/>
            <p:nvPr/>
          </p:nvSpPr>
          <p:spPr>
            <a:xfrm>
              <a:off x="2914745" y="3861048"/>
              <a:ext cx="866238"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Data</a:t>
              </a:r>
              <a:endParaRPr lang="en-GB" sz="800" dirty="0">
                <a:solidFill>
                  <a:srgbClr val="000000"/>
                </a:solidFill>
              </a:endParaRPr>
            </a:p>
          </p:txBody>
        </p:sp>
        <p:sp>
          <p:nvSpPr>
            <p:cNvPr id="93" name="Rectangle 92"/>
            <p:cNvSpPr/>
            <p:nvPr/>
          </p:nvSpPr>
          <p:spPr>
            <a:xfrm>
              <a:off x="3924856" y="3861048"/>
              <a:ext cx="863239"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Information</a:t>
              </a:r>
              <a:endParaRPr lang="en-GB" sz="300" dirty="0">
                <a:solidFill>
                  <a:srgbClr val="000000"/>
                </a:solidFill>
              </a:endParaRPr>
            </a:p>
          </p:txBody>
        </p:sp>
        <p:sp>
          <p:nvSpPr>
            <p:cNvPr id="94" name="Rectangle 93"/>
            <p:cNvSpPr/>
            <p:nvPr/>
          </p:nvSpPr>
          <p:spPr>
            <a:xfrm>
              <a:off x="1907633" y="5157192"/>
              <a:ext cx="863239"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Monitoring</a:t>
              </a:r>
              <a:endParaRPr lang="en-GB" sz="300" dirty="0">
                <a:solidFill>
                  <a:srgbClr val="000000"/>
                </a:solidFill>
              </a:endParaRPr>
            </a:p>
          </p:txBody>
        </p:sp>
        <p:sp>
          <p:nvSpPr>
            <p:cNvPr id="95" name="Rectangle 94"/>
            <p:cNvSpPr/>
            <p:nvPr/>
          </p:nvSpPr>
          <p:spPr>
            <a:xfrm>
              <a:off x="2914745" y="5157192"/>
              <a:ext cx="866238"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Accounting</a:t>
              </a:r>
              <a:endParaRPr lang="en-GB" sz="300" dirty="0">
                <a:solidFill>
                  <a:srgbClr val="000000"/>
                </a:solidFill>
              </a:endParaRPr>
            </a:p>
          </p:txBody>
        </p:sp>
        <p:sp>
          <p:nvSpPr>
            <p:cNvPr id="96" name="Rectangle 95"/>
            <p:cNvSpPr/>
            <p:nvPr/>
          </p:nvSpPr>
          <p:spPr>
            <a:xfrm>
              <a:off x="3924856" y="5157192"/>
              <a:ext cx="863239"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Notification</a:t>
              </a:r>
              <a:endParaRPr lang="en-GB" sz="300" dirty="0">
                <a:solidFill>
                  <a:srgbClr val="000000"/>
                </a:solidFill>
              </a:endParaRPr>
            </a:p>
          </p:txBody>
        </p:sp>
        <p:cxnSp>
          <p:nvCxnSpPr>
            <p:cNvPr id="97" name="Straight Arrow Connector 96"/>
            <p:cNvCxnSpPr>
              <a:stCxn id="96" idx="2"/>
            </p:cNvCxnSpPr>
            <p:nvPr/>
          </p:nvCxnSpPr>
          <p:spPr>
            <a:xfrm>
              <a:off x="4356476"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98" name="Straight Arrow Connector 97"/>
            <p:cNvCxnSpPr/>
            <p:nvPr/>
          </p:nvCxnSpPr>
          <p:spPr>
            <a:xfrm>
              <a:off x="3349363"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99" name="Straight Arrow Connector 98"/>
            <p:cNvCxnSpPr/>
            <p:nvPr/>
          </p:nvCxnSpPr>
          <p:spPr>
            <a:xfrm>
              <a:off x="2339252"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flipV="1">
              <a:off x="4356476"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01" name="Straight Arrow Connector 100"/>
            <p:cNvCxnSpPr/>
            <p:nvPr/>
          </p:nvCxnSpPr>
          <p:spPr>
            <a:xfrm flipV="1">
              <a:off x="3349363"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02" name="Straight Arrow Connector 101"/>
            <p:cNvCxnSpPr/>
            <p:nvPr/>
          </p:nvCxnSpPr>
          <p:spPr>
            <a:xfrm flipV="1">
              <a:off x="2339252"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grpSp>
      <p:grpSp>
        <p:nvGrpSpPr>
          <p:cNvPr id="11283" name="Group 102"/>
          <p:cNvGrpSpPr>
            <a:grpSpLocks/>
          </p:cNvGrpSpPr>
          <p:nvPr/>
        </p:nvGrpSpPr>
        <p:grpSpPr bwMode="auto">
          <a:xfrm>
            <a:off x="6084168" y="4797152"/>
            <a:ext cx="1601788" cy="1143000"/>
            <a:chOff x="1835696" y="3573016"/>
            <a:chExt cx="3024336" cy="2160240"/>
          </a:xfrm>
        </p:grpSpPr>
        <p:sp>
          <p:nvSpPr>
            <p:cNvPr id="104" name="Rectangle 103"/>
            <p:cNvSpPr/>
            <p:nvPr/>
          </p:nvSpPr>
          <p:spPr>
            <a:xfrm>
              <a:off x="1835696" y="4005064"/>
              <a:ext cx="3024336" cy="1296144"/>
            </a:xfrm>
            <a:prstGeom prst="rect">
              <a:avLst/>
            </a:prstGeom>
            <a:solidFill>
              <a:schemeClr val="accent1">
                <a:lumMod val="60000"/>
                <a:lumOff val="4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1400" b="1" dirty="0">
                  <a:solidFill>
                    <a:srgbClr val="000000"/>
                  </a:solidFill>
                </a:rPr>
                <a:t>Commercial</a:t>
              </a:r>
            </a:p>
          </p:txBody>
        </p:sp>
        <p:sp>
          <p:nvSpPr>
            <p:cNvPr id="105" name="Rectangle 104"/>
            <p:cNvSpPr/>
            <p:nvPr/>
          </p:nvSpPr>
          <p:spPr>
            <a:xfrm>
              <a:off x="1907633" y="3861048"/>
              <a:ext cx="863239"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VM </a:t>
              </a:r>
              <a:r>
                <a:rPr lang="en-GB" sz="400" dirty="0" err="1">
                  <a:solidFill>
                    <a:srgbClr val="000000"/>
                  </a:solidFill>
                </a:rPr>
                <a:t>Mgmt</a:t>
              </a:r>
              <a:endParaRPr lang="en-GB" sz="400" dirty="0">
                <a:solidFill>
                  <a:srgbClr val="000000"/>
                </a:solidFill>
              </a:endParaRPr>
            </a:p>
          </p:txBody>
        </p:sp>
        <p:sp>
          <p:nvSpPr>
            <p:cNvPr id="106" name="Rectangle 105"/>
            <p:cNvSpPr/>
            <p:nvPr/>
          </p:nvSpPr>
          <p:spPr>
            <a:xfrm>
              <a:off x="2914745" y="3861048"/>
              <a:ext cx="866238"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Data</a:t>
              </a:r>
              <a:endParaRPr lang="en-GB" sz="800" dirty="0">
                <a:solidFill>
                  <a:srgbClr val="000000"/>
                </a:solidFill>
              </a:endParaRPr>
            </a:p>
          </p:txBody>
        </p:sp>
        <p:sp>
          <p:nvSpPr>
            <p:cNvPr id="107" name="Rectangle 106"/>
            <p:cNvSpPr/>
            <p:nvPr/>
          </p:nvSpPr>
          <p:spPr>
            <a:xfrm>
              <a:off x="3924856" y="3861048"/>
              <a:ext cx="863239"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Information</a:t>
              </a:r>
              <a:endParaRPr lang="en-GB" sz="300" dirty="0">
                <a:solidFill>
                  <a:srgbClr val="000000"/>
                </a:solidFill>
              </a:endParaRPr>
            </a:p>
          </p:txBody>
        </p:sp>
        <p:sp>
          <p:nvSpPr>
            <p:cNvPr id="108" name="Rectangle 107"/>
            <p:cNvSpPr/>
            <p:nvPr/>
          </p:nvSpPr>
          <p:spPr>
            <a:xfrm>
              <a:off x="1907633" y="5157192"/>
              <a:ext cx="863239"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Monitoring</a:t>
              </a:r>
              <a:endParaRPr lang="en-GB" sz="300" dirty="0">
                <a:solidFill>
                  <a:srgbClr val="000000"/>
                </a:solidFill>
              </a:endParaRPr>
            </a:p>
          </p:txBody>
        </p:sp>
        <p:sp>
          <p:nvSpPr>
            <p:cNvPr id="109" name="Rectangle 108"/>
            <p:cNvSpPr/>
            <p:nvPr/>
          </p:nvSpPr>
          <p:spPr>
            <a:xfrm>
              <a:off x="2914745" y="5157192"/>
              <a:ext cx="866238"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Accounting</a:t>
              </a:r>
              <a:endParaRPr lang="en-GB" sz="300" dirty="0">
                <a:solidFill>
                  <a:srgbClr val="000000"/>
                </a:solidFill>
              </a:endParaRPr>
            </a:p>
          </p:txBody>
        </p:sp>
        <p:sp>
          <p:nvSpPr>
            <p:cNvPr id="110" name="Rectangle 109"/>
            <p:cNvSpPr/>
            <p:nvPr/>
          </p:nvSpPr>
          <p:spPr>
            <a:xfrm>
              <a:off x="3924856" y="5157192"/>
              <a:ext cx="863239" cy="288032"/>
            </a:xfrm>
            <a:prstGeom prst="rect">
              <a:avLst/>
            </a:prstGeom>
            <a:solidFill>
              <a:schemeClr val="bg1">
                <a:lumMod val="8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400" dirty="0">
                  <a:solidFill>
                    <a:srgbClr val="000000"/>
                  </a:solidFill>
                </a:rPr>
                <a:t>Notification</a:t>
              </a:r>
              <a:endParaRPr lang="en-GB" sz="300" dirty="0">
                <a:solidFill>
                  <a:srgbClr val="000000"/>
                </a:solidFill>
              </a:endParaRPr>
            </a:p>
          </p:txBody>
        </p:sp>
        <p:cxnSp>
          <p:nvCxnSpPr>
            <p:cNvPr id="111" name="Straight Arrow Connector 110"/>
            <p:cNvCxnSpPr>
              <a:stCxn id="110" idx="2"/>
            </p:cNvCxnSpPr>
            <p:nvPr/>
          </p:nvCxnSpPr>
          <p:spPr>
            <a:xfrm>
              <a:off x="4356476"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12" name="Straight Arrow Connector 111"/>
            <p:cNvCxnSpPr/>
            <p:nvPr/>
          </p:nvCxnSpPr>
          <p:spPr>
            <a:xfrm>
              <a:off x="3349363"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a:off x="2339252" y="5445224"/>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14" name="Straight Arrow Connector 113"/>
            <p:cNvCxnSpPr/>
            <p:nvPr/>
          </p:nvCxnSpPr>
          <p:spPr>
            <a:xfrm flipV="1">
              <a:off x="4356476"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15" name="Straight Arrow Connector 114"/>
            <p:cNvCxnSpPr/>
            <p:nvPr/>
          </p:nvCxnSpPr>
          <p:spPr>
            <a:xfrm flipV="1">
              <a:off x="3349363"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16" name="Straight Arrow Connector 115"/>
            <p:cNvCxnSpPr/>
            <p:nvPr/>
          </p:nvCxnSpPr>
          <p:spPr>
            <a:xfrm flipV="1">
              <a:off x="2339252" y="3573016"/>
              <a:ext cx="0" cy="288032"/>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grpSp>
      <p:cxnSp>
        <p:nvCxnSpPr>
          <p:cNvPr id="117" name="Straight Arrow Connector 116"/>
          <p:cNvCxnSpPr/>
          <p:nvPr/>
        </p:nvCxnSpPr>
        <p:spPr>
          <a:xfrm>
            <a:off x="1403350" y="5797550"/>
            <a:ext cx="0" cy="152400"/>
          </a:xfrm>
          <a:prstGeom prst="straightConnector1">
            <a:avLst/>
          </a:prstGeom>
          <a:ln w="19050" cmpd="sng">
            <a:solidFill>
              <a:srgbClr val="000000"/>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119" name="TextBox 118"/>
          <p:cNvSpPr txBox="1">
            <a:spLocks noChangeArrowheads="1"/>
          </p:cNvSpPr>
          <p:nvPr/>
        </p:nvSpPr>
        <p:spPr bwMode="auto">
          <a:xfrm>
            <a:off x="868363" y="1065213"/>
            <a:ext cx="6950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b="1" dirty="0"/>
              <a:t>Personalised environments for individual research communities</a:t>
            </a:r>
          </a:p>
          <a:p>
            <a:pPr algn="ctr" eaLnBrk="1" hangingPunct="1"/>
            <a:r>
              <a:rPr lang="en-GB" sz="2000" b="1" dirty="0"/>
              <a:t> in the European Research Area</a:t>
            </a:r>
          </a:p>
        </p:txBody>
      </p:sp>
      <p:sp>
        <p:nvSpPr>
          <p:cNvPr id="11287" name="Rectangle 122"/>
          <p:cNvSpPr>
            <a:spLocks noChangeArrowheads="1"/>
          </p:cNvSpPr>
          <p:nvPr/>
        </p:nvSpPr>
        <p:spPr bwMode="auto">
          <a:xfrm rot="-5400000">
            <a:off x="-160338" y="3013075"/>
            <a:ext cx="617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800"/>
              <a:t>SaaS</a:t>
            </a:r>
          </a:p>
        </p:txBody>
      </p:sp>
      <p:sp>
        <p:nvSpPr>
          <p:cNvPr id="20" name="TextBox 19"/>
          <p:cNvSpPr txBox="1"/>
          <p:nvPr/>
        </p:nvSpPr>
        <p:spPr bwMode="auto">
          <a:xfrm>
            <a:off x="1737503" y="4178981"/>
            <a:ext cx="766215" cy="369485"/>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GB" sz="1800" dirty="0" err="1"/>
              <a:t>gLite</a:t>
            </a:r>
            <a:endParaRPr lang="en-GB" sz="1800" dirty="0"/>
          </a:p>
        </p:txBody>
      </p:sp>
      <p:sp>
        <p:nvSpPr>
          <p:cNvPr id="21" name="TextBox 20"/>
          <p:cNvSpPr txBox="1"/>
          <p:nvPr/>
        </p:nvSpPr>
        <p:spPr bwMode="auto">
          <a:xfrm>
            <a:off x="6469006" y="4250989"/>
            <a:ext cx="1127330" cy="369485"/>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GB" sz="1800" dirty="0"/>
              <a:t>UNICORE</a:t>
            </a:r>
          </a:p>
        </p:txBody>
      </p:sp>
      <p:sp>
        <p:nvSpPr>
          <p:cNvPr id="22" name="TextBox 21"/>
          <p:cNvSpPr txBox="1"/>
          <p:nvPr/>
        </p:nvSpPr>
        <p:spPr bwMode="auto">
          <a:xfrm>
            <a:off x="391292" y="4207042"/>
            <a:ext cx="921844" cy="369485"/>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GB" sz="1800" dirty="0" err="1"/>
              <a:t>dCache</a:t>
            </a:r>
            <a:endParaRPr lang="en-GB" sz="1800" dirty="0"/>
          </a:p>
        </p:txBody>
      </p:sp>
      <p:sp>
        <p:nvSpPr>
          <p:cNvPr id="23" name="TextBox 22"/>
          <p:cNvSpPr txBox="1"/>
          <p:nvPr/>
        </p:nvSpPr>
        <p:spPr bwMode="auto">
          <a:xfrm>
            <a:off x="2669221" y="4173068"/>
            <a:ext cx="582261" cy="369485"/>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GB" sz="1800" dirty="0"/>
              <a:t>ARC</a:t>
            </a:r>
          </a:p>
        </p:txBody>
      </p:sp>
      <p:sp>
        <p:nvSpPr>
          <p:cNvPr id="24" name="TextBox 23"/>
          <p:cNvSpPr txBox="1"/>
          <p:nvPr/>
        </p:nvSpPr>
        <p:spPr bwMode="auto">
          <a:xfrm>
            <a:off x="3577878" y="4178981"/>
            <a:ext cx="840144" cy="369485"/>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GB" sz="1800" dirty="0"/>
              <a:t>Globus</a:t>
            </a:r>
          </a:p>
        </p:txBody>
      </p:sp>
      <p:sp>
        <p:nvSpPr>
          <p:cNvPr id="25" name="TextBox 24"/>
          <p:cNvSpPr txBox="1"/>
          <p:nvPr/>
        </p:nvSpPr>
        <p:spPr bwMode="auto">
          <a:xfrm>
            <a:off x="4716016" y="3862521"/>
            <a:ext cx="1413440" cy="646599"/>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en-GB" sz="1800" dirty="0"/>
              <a:t>Community Platform</a:t>
            </a:r>
          </a:p>
        </p:txBody>
      </p:sp>
      <p:sp>
        <p:nvSpPr>
          <p:cNvPr id="51" name="TextBox 50"/>
          <p:cNvSpPr txBox="1"/>
          <p:nvPr/>
        </p:nvSpPr>
        <p:spPr bwMode="auto">
          <a:xfrm>
            <a:off x="1738958" y="2924776"/>
            <a:ext cx="1413440" cy="646599"/>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en-GB" sz="1800" dirty="0"/>
              <a:t>Community Services</a:t>
            </a:r>
          </a:p>
        </p:txBody>
      </p:sp>
      <p:sp>
        <p:nvSpPr>
          <p:cNvPr id="52" name="TextBox 51"/>
          <p:cNvSpPr txBox="1"/>
          <p:nvPr/>
        </p:nvSpPr>
        <p:spPr bwMode="auto">
          <a:xfrm>
            <a:off x="4716016" y="2924776"/>
            <a:ext cx="1413440" cy="646599"/>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en-GB" sz="1800" dirty="0"/>
              <a:t>Community Services</a:t>
            </a:r>
          </a:p>
        </p:txBody>
      </p:sp>
      <p:sp>
        <p:nvSpPr>
          <p:cNvPr id="54" name="TextBox 53"/>
          <p:cNvSpPr txBox="1"/>
          <p:nvPr/>
        </p:nvSpPr>
        <p:spPr bwMode="auto">
          <a:xfrm>
            <a:off x="459905" y="3677726"/>
            <a:ext cx="840144" cy="369485"/>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GB" sz="1800" dirty="0"/>
              <a:t>Globus</a:t>
            </a:r>
          </a:p>
        </p:txBody>
      </p:sp>
      <p:sp>
        <p:nvSpPr>
          <p:cNvPr id="11373" name="TextBox 13"/>
          <p:cNvSpPr txBox="1">
            <a:spLocks noChangeArrowheads="1"/>
          </p:cNvSpPr>
          <p:nvPr/>
        </p:nvSpPr>
        <p:spPr bwMode="auto">
          <a:xfrm rot="16200000">
            <a:off x="41514" y="3669636"/>
            <a:ext cx="184742" cy="369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GB" sz="1800"/>
          </a:p>
        </p:txBody>
      </p:sp>
      <p:sp>
        <p:nvSpPr>
          <p:cNvPr id="121" name="TextBox 120"/>
          <p:cNvSpPr txBox="1"/>
          <p:nvPr/>
        </p:nvSpPr>
        <p:spPr bwMode="auto">
          <a:xfrm>
            <a:off x="6469006" y="3789040"/>
            <a:ext cx="1127330" cy="369485"/>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GB" sz="1800" dirty="0" smtClean="0"/>
              <a:t>Genesis II</a:t>
            </a:r>
            <a:endParaRPr lang="en-GB" sz="1800" dirty="0"/>
          </a:p>
        </p:txBody>
      </p:sp>
      <p:cxnSp>
        <p:nvCxnSpPr>
          <p:cNvPr id="4" name="Straight Connector 3"/>
          <p:cNvCxnSpPr/>
          <p:nvPr/>
        </p:nvCxnSpPr>
        <p:spPr>
          <a:xfrm flipV="1">
            <a:off x="1547664" y="2924944"/>
            <a:ext cx="0" cy="1944216"/>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flipV="1">
            <a:off x="3419872" y="2924944"/>
            <a:ext cx="0" cy="1944216"/>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flipV="1">
            <a:off x="4644008" y="2924944"/>
            <a:ext cx="0" cy="1944216"/>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flipV="1">
            <a:off x="6228184" y="2924944"/>
            <a:ext cx="0" cy="1944216"/>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flipV="1">
            <a:off x="323528" y="2924944"/>
            <a:ext cx="0" cy="1944216"/>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flipV="1">
            <a:off x="7812360" y="2924944"/>
            <a:ext cx="0" cy="1944216"/>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16200000">
            <a:off x="6778788" y="3814500"/>
            <a:ext cx="3207078" cy="707886"/>
          </a:xfrm>
          <a:prstGeom prst="rect">
            <a:avLst/>
          </a:prstGeom>
          <a:noFill/>
        </p:spPr>
        <p:txBody>
          <a:bodyPr wrap="none" rtlCol="0">
            <a:spAutoFit/>
          </a:bodyPr>
          <a:lstStyle/>
          <a:p>
            <a:pPr algn="ctr"/>
            <a:r>
              <a:rPr lang="en-GB" sz="2000" dirty="0" err="1" smtClean="0"/>
              <a:t>EGI.eu</a:t>
            </a:r>
            <a:r>
              <a:rPr lang="en-GB" sz="2000" dirty="0" smtClean="0"/>
              <a:t> Coordination</a:t>
            </a:r>
          </a:p>
          <a:p>
            <a:pPr algn="ctr"/>
            <a:r>
              <a:rPr lang="en-GB" sz="2000" dirty="0" smtClean="0"/>
              <a:t>Core software and support</a:t>
            </a:r>
            <a:endParaRPr lang="en-GB" sz="2000" dirty="0"/>
          </a:p>
        </p:txBody>
      </p:sp>
    </p:spTree>
    <p:extLst>
      <p:ext uri="{BB962C8B-B14F-4D97-AF65-F5344CB8AC3E}">
        <p14:creationId xmlns:p14="http://schemas.microsoft.com/office/powerpoint/2010/main" val="998489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75"/>
                                        </p:tgtEl>
                                        <p:attrNameLst>
                                          <p:attrName>style.visibility</p:attrName>
                                        </p:attrNameLst>
                                      </p:cBhvr>
                                      <p:to>
                                        <p:strVal val="visible"/>
                                      </p:to>
                                    </p:set>
                                    <p:animEffect transition="in" filter="fade">
                                      <p:cBhvr>
                                        <p:cTn id="7" dur="500"/>
                                        <p:tgtEl>
                                          <p:spTgt spid="11275"/>
                                        </p:tgtEl>
                                      </p:cBhvr>
                                    </p:animEffect>
                                  </p:childTnLst>
                                </p:cTn>
                              </p:par>
                              <p:par>
                                <p:cTn id="8" presetID="10" presetClass="entr" presetSubtype="0" fill="hold"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fade">
                                      <p:cBhvr>
                                        <p:cTn id="10" dur="500"/>
                                        <p:tgtEl>
                                          <p:spTgt spid="4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287"/>
                                        </p:tgtEl>
                                        <p:attrNameLst>
                                          <p:attrName>style.visibility</p:attrName>
                                        </p:attrNameLst>
                                      </p:cBhvr>
                                      <p:to>
                                        <p:strVal val="visible"/>
                                      </p:to>
                                    </p:set>
                                    <p:animEffect transition="in" filter="fade">
                                      <p:cBhvr>
                                        <p:cTn id="13" dur="500"/>
                                        <p:tgtEl>
                                          <p:spTgt spid="1128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1"/>
                                        </p:tgtEl>
                                        <p:attrNameLst>
                                          <p:attrName>style.visibility</p:attrName>
                                        </p:attrNameLst>
                                      </p:cBhvr>
                                      <p:to>
                                        <p:strVal val="visible"/>
                                      </p:to>
                                    </p:set>
                                    <p:animEffect transition="in" filter="fade">
                                      <p:cBhvr>
                                        <p:cTn id="34" dur="500"/>
                                        <p:tgtEl>
                                          <p:spTgt spid="5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fade">
                                      <p:cBhvr>
                                        <p:cTn id="37" dur="500"/>
                                        <p:tgtEl>
                                          <p:spTgt spid="5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4"/>
                                        </p:tgtEl>
                                        <p:attrNameLst>
                                          <p:attrName>style.visibility</p:attrName>
                                        </p:attrNameLst>
                                      </p:cBhvr>
                                      <p:to>
                                        <p:strVal val="visible"/>
                                      </p:to>
                                    </p:set>
                                    <p:animEffect transition="in" filter="fade">
                                      <p:cBhvr>
                                        <p:cTn id="40" dur="500"/>
                                        <p:tgtEl>
                                          <p:spTgt spid="54"/>
                                        </p:tgtEl>
                                      </p:cBhvr>
                                    </p:animEffect>
                                  </p:childTnLst>
                                </p:cTn>
                              </p:par>
                              <p:par>
                                <p:cTn id="41" presetID="10" presetClass="entr" presetSubtype="0" fill="hold" grpId="0" nodeType="withEffect" nodePh="1">
                                  <p:stCondLst>
                                    <p:cond delay="0"/>
                                  </p:stCondLst>
                                  <p:endCondLst>
                                    <p:cond evt="begin" delay="0">
                                      <p:tn val="41"/>
                                    </p:cond>
                                  </p:endCondLst>
                                  <p:childTnLst>
                                    <p:set>
                                      <p:cBhvr>
                                        <p:cTn id="42" dur="1" fill="hold">
                                          <p:stCondLst>
                                            <p:cond delay="0"/>
                                          </p:stCondLst>
                                        </p:cTn>
                                        <p:tgtEl>
                                          <p:spTgt spid="11373"/>
                                        </p:tgtEl>
                                        <p:attrNameLst>
                                          <p:attrName>style.visibility</p:attrName>
                                        </p:attrNameLst>
                                      </p:cBhvr>
                                      <p:to>
                                        <p:strVal val="visible"/>
                                      </p:to>
                                    </p:set>
                                    <p:animEffect transition="in" filter="fade">
                                      <p:cBhvr>
                                        <p:cTn id="43" dur="500"/>
                                        <p:tgtEl>
                                          <p:spTgt spid="1137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1"/>
                                        </p:tgtEl>
                                        <p:attrNameLst>
                                          <p:attrName>style.visibility</p:attrName>
                                        </p:attrNameLst>
                                      </p:cBhvr>
                                      <p:to>
                                        <p:strVal val="visible"/>
                                      </p:to>
                                    </p:set>
                                    <p:animEffect transition="in" filter="fade">
                                      <p:cBhvr>
                                        <p:cTn id="46" dur="500"/>
                                        <p:tgtEl>
                                          <p:spTgt spid="121"/>
                                        </p:tgtEl>
                                      </p:cBhvr>
                                    </p:animEffect>
                                  </p:childTnLst>
                                </p:cTn>
                              </p:par>
                              <p:par>
                                <p:cTn id="47" presetID="10" presetClass="entr" presetSubtype="0" fill="hold"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500"/>
                                        <p:tgtEl>
                                          <p:spTgt spid="4"/>
                                        </p:tgtEl>
                                      </p:cBhvr>
                                    </p:animEffect>
                                  </p:childTnLst>
                                </p:cTn>
                              </p:par>
                              <p:par>
                                <p:cTn id="50" presetID="10" presetClass="entr" presetSubtype="0" fill="hold" nodeType="withEffect">
                                  <p:stCondLst>
                                    <p:cond delay="0"/>
                                  </p:stCondLst>
                                  <p:childTnLst>
                                    <p:set>
                                      <p:cBhvr>
                                        <p:cTn id="51" dur="1" fill="hold">
                                          <p:stCondLst>
                                            <p:cond delay="0"/>
                                          </p:stCondLst>
                                        </p:cTn>
                                        <p:tgtEl>
                                          <p:spTgt spid="103"/>
                                        </p:tgtEl>
                                        <p:attrNameLst>
                                          <p:attrName>style.visibility</p:attrName>
                                        </p:attrNameLst>
                                      </p:cBhvr>
                                      <p:to>
                                        <p:strVal val="visible"/>
                                      </p:to>
                                    </p:set>
                                    <p:animEffect transition="in" filter="fade">
                                      <p:cBhvr>
                                        <p:cTn id="52" dur="500"/>
                                        <p:tgtEl>
                                          <p:spTgt spid="103"/>
                                        </p:tgtEl>
                                      </p:cBhvr>
                                    </p:animEffect>
                                  </p:childTnLst>
                                </p:cTn>
                              </p:par>
                              <p:par>
                                <p:cTn id="53" presetID="10" presetClass="entr" presetSubtype="0" fill="hold" nodeType="withEffect">
                                  <p:stCondLst>
                                    <p:cond delay="0"/>
                                  </p:stCondLst>
                                  <p:childTnLst>
                                    <p:set>
                                      <p:cBhvr>
                                        <p:cTn id="54" dur="1" fill="hold">
                                          <p:stCondLst>
                                            <p:cond delay="0"/>
                                          </p:stCondLst>
                                        </p:cTn>
                                        <p:tgtEl>
                                          <p:spTgt spid="120"/>
                                        </p:tgtEl>
                                        <p:attrNameLst>
                                          <p:attrName>style.visibility</p:attrName>
                                        </p:attrNameLst>
                                      </p:cBhvr>
                                      <p:to>
                                        <p:strVal val="visible"/>
                                      </p:to>
                                    </p:set>
                                    <p:animEffect transition="in" filter="fade">
                                      <p:cBhvr>
                                        <p:cTn id="55" dur="500"/>
                                        <p:tgtEl>
                                          <p:spTgt spid="120"/>
                                        </p:tgtEl>
                                      </p:cBhvr>
                                    </p:animEffect>
                                  </p:childTnLst>
                                </p:cTn>
                              </p:par>
                              <p:par>
                                <p:cTn id="56" presetID="10" presetClass="entr" presetSubtype="0" fill="hold" nodeType="withEffect">
                                  <p:stCondLst>
                                    <p:cond delay="0"/>
                                  </p:stCondLst>
                                  <p:childTnLst>
                                    <p:set>
                                      <p:cBhvr>
                                        <p:cTn id="57" dur="1" fill="hold">
                                          <p:stCondLst>
                                            <p:cond delay="0"/>
                                          </p:stCondLst>
                                        </p:cTn>
                                        <p:tgtEl>
                                          <p:spTgt spid="123"/>
                                        </p:tgtEl>
                                        <p:attrNameLst>
                                          <p:attrName>style.visibility</p:attrName>
                                        </p:attrNameLst>
                                      </p:cBhvr>
                                      <p:to>
                                        <p:strVal val="visible"/>
                                      </p:to>
                                    </p:set>
                                    <p:animEffect transition="in" filter="fade">
                                      <p:cBhvr>
                                        <p:cTn id="58" dur="500"/>
                                        <p:tgtEl>
                                          <p:spTgt spid="123"/>
                                        </p:tgtEl>
                                      </p:cBhvr>
                                    </p:animEffect>
                                  </p:childTnLst>
                                </p:cTn>
                              </p:par>
                              <p:par>
                                <p:cTn id="59" presetID="10" presetClass="entr" presetSubtype="0" fill="hold" nodeType="withEffect">
                                  <p:stCondLst>
                                    <p:cond delay="0"/>
                                  </p:stCondLst>
                                  <p:childTnLst>
                                    <p:set>
                                      <p:cBhvr>
                                        <p:cTn id="60" dur="1" fill="hold">
                                          <p:stCondLst>
                                            <p:cond delay="0"/>
                                          </p:stCondLst>
                                        </p:cTn>
                                        <p:tgtEl>
                                          <p:spTgt spid="124"/>
                                        </p:tgtEl>
                                        <p:attrNameLst>
                                          <p:attrName>style.visibility</p:attrName>
                                        </p:attrNameLst>
                                      </p:cBhvr>
                                      <p:to>
                                        <p:strVal val="visible"/>
                                      </p:to>
                                    </p:set>
                                    <p:animEffect transition="in" filter="fade">
                                      <p:cBhvr>
                                        <p:cTn id="61" dur="500"/>
                                        <p:tgtEl>
                                          <p:spTgt spid="124"/>
                                        </p:tgtEl>
                                      </p:cBhvr>
                                    </p:animEffect>
                                  </p:childTnLst>
                                </p:cTn>
                              </p:par>
                              <p:par>
                                <p:cTn id="62" presetID="10" presetClass="entr" presetSubtype="0" fill="hold" nodeType="withEffect">
                                  <p:stCondLst>
                                    <p:cond delay="0"/>
                                  </p:stCondLst>
                                  <p:childTnLst>
                                    <p:set>
                                      <p:cBhvr>
                                        <p:cTn id="63" dur="1" fill="hold">
                                          <p:stCondLst>
                                            <p:cond delay="0"/>
                                          </p:stCondLst>
                                        </p:cTn>
                                        <p:tgtEl>
                                          <p:spTgt spid="125"/>
                                        </p:tgtEl>
                                        <p:attrNameLst>
                                          <p:attrName>style.visibility</p:attrName>
                                        </p:attrNameLst>
                                      </p:cBhvr>
                                      <p:to>
                                        <p:strVal val="visible"/>
                                      </p:to>
                                    </p:set>
                                    <p:animEffect transition="in" filter="fade">
                                      <p:cBhvr>
                                        <p:cTn id="64" dur="500"/>
                                        <p:tgtEl>
                                          <p:spTgt spid="125"/>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500"/>
                                        <p:tgtEl>
                                          <p:spTgt spid="1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19"/>
                                        </p:tgtEl>
                                        <p:attrNameLst>
                                          <p:attrName>style.visibility</p:attrName>
                                        </p:attrNameLst>
                                      </p:cBhvr>
                                      <p:to>
                                        <p:strVal val="visible"/>
                                      </p:to>
                                    </p:set>
                                    <p:animEffect transition="in" filter="fade">
                                      <p:cBhvr>
                                        <p:cTn id="75"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p:bldP spid="119" grpId="0"/>
      <p:bldP spid="11287" grpId="0"/>
      <p:bldP spid="20" grpId="0" animBg="1"/>
      <p:bldP spid="21" grpId="0" animBg="1"/>
      <p:bldP spid="22" grpId="0" animBg="1"/>
      <p:bldP spid="23" grpId="0" animBg="1"/>
      <p:bldP spid="24" grpId="0" animBg="1"/>
      <p:bldP spid="25" grpId="0" animBg="1"/>
      <p:bldP spid="51" grpId="0" animBg="1"/>
      <p:bldP spid="52" grpId="0" animBg="1"/>
      <p:bldP spid="54" grpId="0" animBg="1"/>
      <p:bldP spid="11373" grpId="0"/>
      <p:bldP spid="121" grpId="0" animBg="1"/>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Use of resources in SA2</a:t>
            </a:r>
            <a:endParaRPr lang="en-GB" sz="40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21</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89541532"/>
              </p:ext>
            </p:extLst>
          </p:nvPr>
        </p:nvGraphicFramePr>
        <p:xfrm>
          <a:off x="395536" y="1196752"/>
          <a:ext cx="8075611" cy="2859049"/>
        </p:xfrm>
        <a:graphic>
          <a:graphicData uri="http://schemas.openxmlformats.org/drawingml/2006/table">
            <a:tbl>
              <a:tblPr/>
              <a:tblGrid>
                <a:gridCol w="796532"/>
                <a:gridCol w="796532"/>
                <a:gridCol w="698498"/>
                <a:gridCol w="673989"/>
                <a:gridCol w="796532"/>
                <a:gridCol w="686243"/>
                <a:gridCol w="673989"/>
                <a:gridCol w="796532"/>
                <a:gridCol w="686243"/>
                <a:gridCol w="673989"/>
                <a:gridCol w="796532"/>
              </a:tblGrid>
              <a:tr h="183815">
                <a:tc>
                  <a:txBody>
                    <a:bodyPr/>
                    <a:lstStyle/>
                    <a:p>
                      <a:pPr algn="l" fontAlgn="ctr"/>
                      <a:r>
                        <a:rPr lang="en-US" sz="1000" b="1" i="0" u="none" strike="noStrike" dirty="0">
                          <a:solidFill>
                            <a:srgbClr val="FFFFFF"/>
                          </a:solidFill>
                          <a:effectLst/>
                          <a:latin typeface="Arial"/>
                        </a:rPr>
                        <a:t> </a:t>
                      </a:r>
                    </a:p>
                  </a:txBody>
                  <a:tcPr marL="12254" marR="12254" marT="12254" marB="0" anchor="ctr">
                    <a:lnL>
                      <a:noFill/>
                    </a:lnL>
                    <a:lnR>
                      <a:noFill/>
                    </a:lnR>
                    <a:lnT>
                      <a:noFill/>
                    </a:lnT>
                    <a:lnB w="6350" cap="flat" cmpd="sng" algn="ctr">
                      <a:solidFill>
                        <a:srgbClr val="A2BD90"/>
                      </a:solidFill>
                      <a:prstDash val="solid"/>
                      <a:round/>
                      <a:headEnd type="none" w="med" len="med"/>
                      <a:tailEnd type="none" w="med" len="med"/>
                    </a:lnB>
                    <a:solidFill>
                      <a:srgbClr val="FFFFFF"/>
                    </a:solidFill>
                  </a:tcPr>
                </a:tc>
                <a:tc>
                  <a:txBody>
                    <a:bodyPr/>
                    <a:lstStyle/>
                    <a:p>
                      <a:pPr algn="l" fontAlgn="ctr"/>
                      <a:r>
                        <a:rPr lang="en-US" sz="1000" b="1" i="0" u="none" strike="noStrike">
                          <a:solidFill>
                            <a:srgbClr val="FFFFFF"/>
                          </a:solidFill>
                          <a:effectLst/>
                          <a:latin typeface="Arial"/>
                        </a:rPr>
                        <a:t> </a:t>
                      </a:r>
                    </a:p>
                  </a:txBody>
                  <a:tcPr marL="12254" marR="12254" marT="12254" marB="0" anchor="ctr">
                    <a:lnL>
                      <a:noFill/>
                    </a:lnL>
                    <a:lnR w="6350" cap="flat" cmpd="sng" algn="ctr">
                      <a:solidFill>
                        <a:srgbClr val="A2BD90"/>
                      </a:solidFill>
                      <a:prstDash val="solid"/>
                      <a:round/>
                      <a:headEnd type="none" w="med" len="med"/>
                      <a:tailEnd type="none" w="med" len="med"/>
                    </a:lnR>
                    <a:lnT>
                      <a:noFill/>
                    </a:lnT>
                    <a:lnB w="6350" cap="flat" cmpd="sng" algn="ctr">
                      <a:solidFill>
                        <a:srgbClr val="A2BD90"/>
                      </a:solidFill>
                      <a:prstDash val="solid"/>
                      <a:round/>
                      <a:headEnd type="none" w="med" len="med"/>
                      <a:tailEnd type="none" w="med" len="med"/>
                    </a:lnB>
                    <a:solidFill>
                      <a:srgbClr val="FFFFFF"/>
                    </a:solidFill>
                  </a:tcPr>
                </a:tc>
                <a:tc gridSpan="3">
                  <a:txBody>
                    <a:bodyPr/>
                    <a:lstStyle/>
                    <a:p>
                      <a:pPr algn="ctr" fontAlgn="ctr"/>
                      <a:r>
                        <a:rPr lang="en-US" sz="1000" b="1" i="0" u="none" strike="noStrike">
                          <a:solidFill>
                            <a:srgbClr val="FFFFFF"/>
                          </a:solidFill>
                          <a:effectLst/>
                          <a:latin typeface="Arial"/>
                        </a:rPr>
                        <a:t>Project Period 2</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hMerge="1">
                  <a:txBody>
                    <a:bodyPr/>
                    <a:lstStyle/>
                    <a:p>
                      <a:endParaRPr lang="en-GB"/>
                    </a:p>
                  </a:txBody>
                  <a:tcPr/>
                </a:tc>
                <a:tc hMerge="1">
                  <a:txBody>
                    <a:bodyPr/>
                    <a:lstStyle/>
                    <a:p>
                      <a:endParaRPr lang="en-GB"/>
                    </a:p>
                  </a:txBody>
                  <a:tcPr/>
                </a:tc>
                <a:tc gridSpan="3">
                  <a:txBody>
                    <a:bodyPr/>
                    <a:lstStyle/>
                    <a:p>
                      <a:pPr algn="ctr" fontAlgn="ctr"/>
                      <a:r>
                        <a:rPr lang="en-US" sz="1000" b="1" i="0" u="none" strike="noStrike">
                          <a:solidFill>
                            <a:srgbClr val="FFFFFF"/>
                          </a:solidFill>
                          <a:effectLst/>
                          <a:latin typeface="Arial"/>
                        </a:rPr>
                        <a:t>Project Period 1</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hMerge="1">
                  <a:txBody>
                    <a:bodyPr/>
                    <a:lstStyle/>
                    <a:p>
                      <a:endParaRPr lang="en-GB"/>
                    </a:p>
                  </a:txBody>
                  <a:tcPr/>
                </a:tc>
                <a:tc hMerge="1">
                  <a:txBody>
                    <a:bodyPr/>
                    <a:lstStyle/>
                    <a:p>
                      <a:endParaRPr lang="en-GB"/>
                    </a:p>
                  </a:txBody>
                  <a:tcPr/>
                </a:tc>
                <a:tc gridSpan="3">
                  <a:txBody>
                    <a:bodyPr/>
                    <a:lstStyle/>
                    <a:p>
                      <a:pPr algn="ctr" fontAlgn="ctr"/>
                      <a:r>
                        <a:rPr lang="en-US" sz="1000" b="1" i="0" u="none" strike="noStrike">
                          <a:solidFill>
                            <a:srgbClr val="FFFFFF"/>
                          </a:solidFill>
                          <a:effectLst/>
                          <a:latin typeface="Arial"/>
                        </a:rPr>
                        <a:t>Project Period 1 + 2</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hMerge="1">
                  <a:txBody>
                    <a:bodyPr/>
                    <a:lstStyle/>
                    <a:p>
                      <a:endParaRPr lang="en-GB"/>
                    </a:p>
                  </a:txBody>
                  <a:tcPr/>
                </a:tc>
                <a:tc hMerge="1">
                  <a:txBody>
                    <a:bodyPr/>
                    <a:lstStyle/>
                    <a:p>
                      <a:endParaRPr lang="en-GB"/>
                    </a:p>
                  </a:txBody>
                  <a:tcPr/>
                </a:tc>
              </a:tr>
              <a:tr h="404393">
                <a:tc>
                  <a:txBody>
                    <a:bodyPr/>
                    <a:lstStyle/>
                    <a:p>
                      <a:pPr algn="ctr" fontAlgn="ctr"/>
                      <a:r>
                        <a:rPr lang="en-US" sz="1000" b="1" i="0" u="none" strike="noStrike">
                          <a:solidFill>
                            <a:srgbClr val="FFFFFF"/>
                          </a:solidFill>
                          <a:effectLst/>
                          <a:latin typeface="Arial"/>
                        </a:rPr>
                        <a:t>Task</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dirty="0">
                          <a:solidFill>
                            <a:srgbClr val="FFFFFF"/>
                          </a:solidFill>
                          <a:effectLst/>
                          <a:latin typeface="Arial"/>
                        </a:rPr>
                        <a:t>Partner</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a:solidFill>
                            <a:srgbClr val="FFFFFF"/>
                          </a:solidFill>
                          <a:effectLst/>
                          <a:latin typeface="Arial"/>
                        </a:rPr>
                        <a:t>Worked PM Funded</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dirty="0">
                          <a:solidFill>
                            <a:srgbClr val="FFFFFF"/>
                          </a:solidFill>
                          <a:effectLst/>
                          <a:latin typeface="Arial"/>
                        </a:rPr>
                        <a:t>Committed PM</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dirty="0">
                          <a:solidFill>
                            <a:srgbClr val="FFFFFF"/>
                          </a:solidFill>
                          <a:effectLst/>
                          <a:latin typeface="Arial"/>
                        </a:rPr>
                        <a:t>Achieved PM %</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a:solidFill>
                            <a:srgbClr val="FFFFFF"/>
                          </a:solidFill>
                          <a:effectLst/>
                          <a:latin typeface="Arial"/>
                        </a:rPr>
                        <a:t>Worked PM Funded</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a:solidFill>
                            <a:srgbClr val="FFFFFF"/>
                          </a:solidFill>
                          <a:effectLst/>
                          <a:latin typeface="Arial"/>
                        </a:rPr>
                        <a:t>Committed PM</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a:solidFill>
                            <a:srgbClr val="FFFFFF"/>
                          </a:solidFill>
                          <a:effectLst/>
                          <a:latin typeface="Arial"/>
                        </a:rPr>
                        <a:t>Achieved PM %</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a:solidFill>
                            <a:srgbClr val="FFFFFF"/>
                          </a:solidFill>
                          <a:effectLst/>
                          <a:latin typeface="Arial"/>
                        </a:rPr>
                        <a:t>Worked PM Funded</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a:solidFill>
                            <a:srgbClr val="FFFFFF"/>
                          </a:solidFill>
                          <a:effectLst/>
                          <a:latin typeface="Arial"/>
                        </a:rPr>
                        <a:t>Committed PM</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ctr"/>
                      <a:r>
                        <a:rPr lang="en-US" sz="1000" b="1" i="0" u="none" strike="noStrike">
                          <a:solidFill>
                            <a:srgbClr val="FFFFFF"/>
                          </a:solidFill>
                          <a:effectLst/>
                          <a:latin typeface="Arial"/>
                        </a:rPr>
                        <a:t>Achieved PM %</a:t>
                      </a:r>
                    </a:p>
                  </a:txBody>
                  <a:tcPr marL="12254" marR="12254" marT="12254" marB="0" anchor="ctr">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r>
              <a:tr h="183815">
                <a:tc>
                  <a:txBody>
                    <a:bodyPr/>
                    <a:lstStyle/>
                    <a:p>
                      <a:pPr algn="l" fontAlgn="b"/>
                      <a:r>
                        <a:rPr lang="en-US" sz="1000" b="1" i="0" u="none" strike="noStrike">
                          <a:solidFill>
                            <a:srgbClr val="FFFFFF"/>
                          </a:solidFill>
                          <a:effectLst/>
                          <a:latin typeface="Arial"/>
                        </a:rPr>
                        <a:t>TSA2.1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a:solidFill>
                            <a:srgbClr val="FFFFFF"/>
                          </a:solidFill>
                          <a:effectLst/>
                          <a:latin typeface="Arial"/>
                        </a:rPr>
                        <a:t>1-EGI.EU</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9.0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000000"/>
                          </a:solidFill>
                          <a:effectLst/>
                          <a:latin typeface="Arial"/>
                        </a:rPr>
                        <a:t>10.5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000000"/>
                          </a:solidFill>
                          <a:effectLst/>
                          <a:latin typeface="Arial"/>
                        </a:rPr>
                        <a:t>86%</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000000"/>
                          </a:solidFill>
                          <a:effectLst/>
                          <a:latin typeface="Arial"/>
                        </a:rPr>
                        <a:t>17.1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19.5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TSA2.2</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a:solidFill>
                            <a:srgbClr val="FFFFFF"/>
                          </a:solidFill>
                          <a:effectLst/>
                          <a:latin typeface="Arial"/>
                        </a:rPr>
                        <a:t>12A-CSIC</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8.1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6.7</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76%</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14.8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17.6</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84%</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TSA2.2</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dirty="0" smtClean="0">
                          <a:solidFill>
                            <a:srgbClr val="FFFFFF"/>
                          </a:solidFill>
                          <a:effectLst/>
                          <a:latin typeface="Arial"/>
                        </a:rPr>
                        <a:t>29-LIP</a:t>
                      </a:r>
                      <a:endParaRPr lang="en-US" sz="1000" b="1" i="0" u="none" strike="noStrike" dirty="0">
                        <a:solidFill>
                          <a:srgbClr val="FFFFFF"/>
                        </a:solidFill>
                        <a:effectLst/>
                        <a:latin typeface="Arial"/>
                      </a:endParaRP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8.9</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102%</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7.5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16.4</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17.6</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dirty="0" smtClean="0">
                          <a:solidFill>
                            <a:srgbClr val="FFFF00"/>
                          </a:solidFill>
                          <a:effectLst/>
                          <a:latin typeface="Arial"/>
                        </a:rPr>
                        <a:t>12A-CSIC</a:t>
                      </a:r>
                      <a:endParaRPr lang="en-US" sz="1000" b="1" i="0" u="none" strike="noStrike" dirty="0">
                        <a:solidFill>
                          <a:srgbClr val="FFFF00"/>
                        </a:solidFill>
                        <a:effectLst/>
                        <a:latin typeface="Arial"/>
                      </a:endParaRP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12.2</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FF0000"/>
                          </a:solidFill>
                          <a:effectLst/>
                          <a:latin typeface="Arial"/>
                        </a:rPr>
                        <a:t>139%</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000000"/>
                          </a:solidFill>
                          <a:effectLst/>
                          <a:latin typeface="Arial"/>
                        </a:rPr>
                        <a:t>10.5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FF0000"/>
                          </a:solidFill>
                          <a:effectLst/>
                          <a:latin typeface="Arial"/>
                        </a:rPr>
                        <a:t>119%</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22.7</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17.6</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FF0000"/>
                          </a:solidFill>
                          <a:effectLst/>
                          <a:latin typeface="Arial"/>
                        </a:rPr>
                        <a:t>129%</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a:solidFill>
                            <a:srgbClr val="FFFFFF"/>
                          </a:solidFill>
                          <a:effectLst/>
                          <a:latin typeface="Arial"/>
                        </a:rPr>
                        <a:t>29-LIP</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9.0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103%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6.8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000000"/>
                          </a:solidFill>
                          <a:effectLst/>
                          <a:latin typeface="Arial"/>
                        </a:rPr>
                        <a:t>8.8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77%</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15.8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17.6</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TSA2.4</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a:solidFill>
                            <a:srgbClr val="FFFFFF"/>
                          </a:solidFill>
                          <a:effectLst/>
                          <a:latin typeface="Arial"/>
                        </a:rPr>
                        <a:t>9-CESNET</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13.5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15.0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13.7</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15.0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27.2</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30.0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TSA2.4</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dirty="0">
                          <a:solidFill>
                            <a:srgbClr val="FFFF00"/>
                          </a:solidFill>
                          <a:effectLst/>
                          <a:latin typeface="Arial"/>
                        </a:rPr>
                        <a:t>16A-GRNET</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19.3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23.8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FF0000"/>
                          </a:solidFill>
                          <a:effectLst/>
                          <a:latin typeface="Arial"/>
                        </a:rPr>
                        <a:t>81%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15.5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23.9</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FF0000"/>
                          </a:solidFill>
                          <a:effectLst/>
                          <a:latin typeface="Arial"/>
                        </a:rPr>
                        <a:t>65%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34.8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47.7</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FF0000"/>
                          </a:solidFill>
                          <a:effectLst/>
                          <a:latin typeface="Arial"/>
                        </a:rPr>
                        <a:t>73%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dirty="0">
                          <a:solidFill>
                            <a:srgbClr val="FFFF00"/>
                          </a:solidFill>
                          <a:effectLst/>
                          <a:latin typeface="Arial"/>
                        </a:rPr>
                        <a:t>9-CESNET</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11.3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16.3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FF0000"/>
                          </a:solidFill>
                          <a:effectLst/>
                          <a:latin typeface="Arial"/>
                        </a:rPr>
                        <a:t>70%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11.7</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11.8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99%</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23.0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28.1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82%</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a:solidFill>
                            <a:srgbClr val="FFFFFF"/>
                          </a:solidFill>
                          <a:effectLst/>
                          <a:latin typeface="Arial"/>
                        </a:rPr>
                        <a:t>10B-KIT-G</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6.3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6.0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104%</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5.0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6.0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000000"/>
                          </a:solidFill>
                          <a:effectLst/>
                          <a:latin typeface="Arial"/>
                        </a:rPr>
                        <a:t>11.3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12.0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94%</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a:solidFill>
                            <a:srgbClr val="FFFFFF"/>
                          </a:solidFill>
                          <a:effectLst/>
                          <a:latin typeface="Arial"/>
                        </a:rPr>
                        <a:t>21A-INFN</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9.7</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11.8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82%</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11.7</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11.8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99%</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21.4</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23.6</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a:txBody>
                    <a:bodyPr/>
                    <a:lstStyle/>
                    <a:p>
                      <a:pPr algn="l" fontAlgn="b"/>
                      <a:r>
                        <a:rPr lang="en-US" sz="1000" b="1" i="0" u="none" strike="noStrike">
                          <a:solidFill>
                            <a:srgbClr val="FFFFFF"/>
                          </a:solidFill>
                          <a:effectLst/>
                          <a:latin typeface="Arial"/>
                        </a:rPr>
                        <a:t>TSA2.5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l" fontAlgn="b"/>
                      <a:r>
                        <a:rPr lang="en-US" sz="1000" b="1" i="0" u="none" strike="noStrike">
                          <a:solidFill>
                            <a:srgbClr val="FFFFFF"/>
                          </a:solidFill>
                          <a:effectLst/>
                          <a:latin typeface="Arial"/>
                        </a:rPr>
                        <a:t>38-VR-SNIC</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a:txBody>
                    <a:bodyPr/>
                    <a:lstStyle/>
                    <a:p>
                      <a:pPr algn="ctr" fontAlgn="b"/>
                      <a:r>
                        <a:rPr lang="en-US" sz="1000" b="0" i="0" u="none" strike="noStrike">
                          <a:solidFill>
                            <a:srgbClr val="000000"/>
                          </a:solidFill>
                          <a:effectLst/>
                          <a:latin typeface="Arial"/>
                        </a:rPr>
                        <a:t>5.5</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6.0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4.3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6.0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72%</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Arial"/>
                        </a:rPr>
                        <a:t>9.8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000000"/>
                          </a:solidFill>
                          <a:effectLst/>
                          <a:latin typeface="Arial"/>
                        </a:rPr>
                        <a:t>12.0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c>
                  <a:txBody>
                    <a:bodyPr/>
                    <a:lstStyle/>
                    <a:p>
                      <a:pPr algn="ctr" fontAlgn="b"/>
                      <a:r>
                        <a:rPr lang="en-US" sz="1000" b="0" i="0" u="none" strike="noStrike" dirty="0">
                          <a:solidFill>
                            <a:srgbClr val="000000"/>
                          </a:solidFill>
                          <a:effectLst/>
                          <a:latin typeface="Arial"/>
                        </a:rPr>
                        <a:t>81%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FFFFFF"/>
                    </a:solidFill>
                  </a:tcPr>
                </a:tc>
              </a:tr>
              <a:tr h="183815">
                <a:tc gridSpan="2">
                  <a:txBody>
                    <a:bodyPr/>
                    <a:lstStyle/>
                    <a:p>
                      <a:pPr algn="r" fontAlgn="b"/>
                      <a:r>
                        <a:rPr lang="en-US" sz="1000" b="1" i="0" u="none" strike="noStrike" dirty="0">
                          <a:solidFill>
                            <a:srgbClr val="FFFFFF"/>
                          </a:solidFill>
                          <a:effectLst/>
                          <a:latin typeface="Arial"/>
                        </a:rPr>
                        <a:t>Total:</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666699"/>
                    </a:solidFill>
                  </a:tcPr>
                </a:tc>
                <a:tc hMerge="1">
                  <a:txBody>
                    <a:bodyPr/>
                    <a:lstStyle/>
                    <a:p>
                      <a:endParaRPr lang="en-GB"/>
                    </a:p>
                  </a:txBody>
                  <a:tcPr/>
                </a:tc>
                <a:tc>
                  <a:txBody>
                    <a:bodyPr/>
                    <a:lstStyle/>
                    <a:p>
                      <a:pPr algn="ctr" fontAlgn="b"/>
                      <a:r>
                        <a:rPr lang="en-US" sz="1000" b="0" i="0" u="none" strike="noStrike">
                          <a:solidFill>
                            <a:srgbClr val="000000"/>
                          </a:solidFill>
                          <a:effectLst/>
                          <a:latin typeface="Arial"/>
                        </a:rPr>
                        <a:t>112.8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c>
                  <a:txBody>
                    <a:bodyPr/>
                    <a:lstStyle/>
                    <a:p>
                      <a:pPr algn="ctr" fontAlgn="b"/>
                      <a:r>
                        <a:rPr lang="en-US" sz="1000" b="0" i="0" u="none" strike="noStrike">
                          <a:solidFill>
                            <a:srgbClr val="000000"/>
                          </a:solidFill>
                          <a:effectLst/>
                          <a:latin typeface="Arial"/>
                        </a:rPr>
                        <a:t>124.3</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c>
                  <a:txBody>
                    <a:bodyPr/>
                    <a:lstStyle/>
                    <a:p>
                      <a:pPr algn="ctr" fontAlgn="b"/>
                      <a:r>
                        <a:rPr lang="en-US" sz="1000" b="0" i="0" u="none" strike="noStrike">
                          <a:solidFill>
                            <a:srgbClr val="000000"/>
                          </a:solidFill>
                          <a:effectLst/>
                          <a:latin typeface="Arial"/>
                        </a:rPr>
                        <a:t>91%</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c>
                  <a:txBody>
                    <a:bodyPr/>
                    <a:lstStyle/>
                    <a:p>
                      <a:pPr algn="ctr" fontAlgn="b"/>
                      <a:r>
                        <a:rPr lang="en-US" sz="1000" b="0" i="0" u="none" strike="noStrike">
                          <a:solidFill>
                            <a:srgbClr val="000000"/>
                          </a:solidFill>
                          <a:effectLst/>
                          <a:latin typeface="Arial"/>
                        </a:rPr>
                        <a:t>112.8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c>
                  <a:txBody>
                    <a:bodyPr/>
                    <a:lstStyle/>
                    <a:p>
                      <a:pPr algn="ctr" fontAlgn="b"/>
                      <a:r>
                        <a:rPr lang="en-US" sz="1000" b="0" i="0" u="none" strike="noStrike">
                          <a:solidFill>
                            <a:srgbClr val="000000"/>
                          </a:solidFill>
                          <a:effectLst/>
                          <a:latin typeface="Arial"/>
                        </a:rPr>
                        <a:t>125.8</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c>
                  <a:txBody>
                    <a:bodyPr/>
                    <a:lstStyle/>
                    <a:p>
                      <a:pPr algn="ctr" fontAlgn="b"/>
                      <a:r>
                        <a:rPr lang="en-US" sz="1000" b="0" i="0" u="none" strike="noStrike">
                          <a:solidFill>
                            <a:srgbClr val="000000"/>
                          </a:solidFill>
                          <a:effectLst/>
                          <a:latin typeface="Arial"/>
                        </a:rPr>
                        <a:t>90%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c>
                  <a:txBody>
                    <a:bodyPr/>
                    <a:lstStyle/>
                    <a:p>
                      <a:pPr algn="ctr" fontAlgn="b"/>
                      <a:r>
                        <a:rPr lang="en-US" sz="1000" b="0" i="0" u="none" strike="noStrike">
                          <a:solidFill>
                            <a:srgbClr val="000000"/>
                          </a:solidFill>
                          <a:effectLst/>
                          <a:latin typeface="Arial"/>
                        </a:rPr>
                        <a:t>225.6</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c>
                  <a:txBody>
                    <a:bodyPr/>
                    <a:lstStyle/>
                    <a:p>
                      <a:pPr algn="ctr" fontAlgn="b"/>
                      <a:r>
                        <a:rPr lang="en-US" sz="1000" b="0" i="0" u="none" strike="noStrike">
                          <a:solidFill>
                            <a:srgbClr val="000000"/>
                          </a:solidFill>
                          <a:effectLst/>
                          <a:latin typeface="Arial"/>
                        </a:rPr>
                        <a:t>250.0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c>
                  <a:txBody>
                    <a:bodyPr/>
                    <a:lstStyle/>
                    <a:p>
                      <a:pPr algn="ctr" fontAlgn="b"/>
                      <a:r>
                        <a:rPr lang="en-US" sz="1000" b="0" i="0" u="none" strike="noStrike" dirty="0">
                          <a:solidFill>
                            <a:srgbClr val="000000"/>
                          </a:solidFill>
                          <a:effectLst/>
                          <a:latin typeface="Arial"/>
                        </a:rPr>
                        <a:t>90%</a:t>
                      </a:r>
                    </a:p>
                  </a:txBody>
                  <a:tcPr marL="12254" marR="12254" marT="12254" marB="0" anchor="b">
                    <a:lnL w="6350" cap="flat" cmpd="sng" algn="ctr">
                      <a:solidFill>
                        <a:srgbClr val="A2BD90"/>
                      </a:solidFill>
                      <a:prstDash val="solid"/>
                      <a:round/>
                      <a:headEnd type="none" w="med" len="med"/>
                      <a:tailEnd type="none" w="med" len="med"/>
                    </a:lnL>
                    <a:lnR w="6350" cap="flat" cmpd="sng" algn="ctr">
                      <a:solidFill>
                        <a:srgbClr val="A2BD90"/>
                      </a:solidFill>
                      <a:prstDash val="solid"/>
                      <a:round/>
                      <a:headEnd type="none" w="med" len="med"/>
                      <a:tailEnd type="none" w="med" len="med"/>
                    </a:lnR>
                    <a:lnT w="6350" cap="flat" cmpd="sng" algn="ctr">
                      <a:solidFill>
                        <a:srgbClr val="A2BD90"/>
                      </a:solidFill>
                      <a:prstDash val="solid"/>
                      <a:round/>
                      <a:headEnd type="none" w="med" len="med"/>
                      <a:tailEnd type="none" w="med" len="med"/>
                    </a:lnT>
                    <a:lnB w="6350" cap="flat" cmpd="sng" algn="ctr">
                      <a:solidFill>
                        <a:srgbClr val="A2BD90"/>
                      </a:solidFill>
                      <a:prstDash val="solid"/>
                      <a:round/>
                      <a:headEnd type="none" w="med" len="med"/>
                      <a:tailEnd type="none" w="med" len="med"/>
                    </a:lnB>
                    <a:solidFill>
                      <a:srgbClr val="C0C0C0"/>
                    </a:solidFill>
                  </a:tcPr>
                </a:tc>
              </a:tr>
            </a:tbl>
          </a:graphicData>
        </a:graphic>
      </p:graphicFrame>
      <p:sp>
        <p:nvSpPr>
          <p:cNvPr id="9" name="Content Placeholder 2"/>
          <p:cNvSpPr>
            <a:spLocks noGrp="1"/>
          </p:cNvSpPr>
          <p:nvPr>
            <p:ph idx="1"/>
          </p:nvPr>
        </p:nvSpPr>
        <p:spPr>
          <a:xfrm>
            <a:off x="611560" y="4437112"/>
            <a:ext cx="8075612" cy="1789659"/>
          </a:xfrm>
        </p:spPr>
        <p:txBody>
          <a:bodyPr>
            <a:normAutofit fontScale="55000" lnSpcReduction="20000"/>
          </a:bodyPr>
          <a:lstStyle/>
          <a:p>
            <a:r>
              <a:rPr lang="en-GB" dirty="0" smtClean="0"/>
              <a:t>12A-CSIC over reporting in PY2 </a:t>
            </a:r>
          </a:p>
          <a:p>
            <a:pPr lvl="1"/>
            <a:r>
              <a:rPr lang="en-GB" dirty="0" smtClean="0"/>
              <a:t>Under control, trend is going down (101% in PQ8) </a:t>
            </a:r>
          </a:p>
          <a:p>
            <a:r>
              <a:rPr lang="en-GB" dirty="0" smtClean="0"/>
              <a:t>16A-GRNET under reporting in PY2</a:t>
            </a:r>
          </a:p>
          <a:p>
            <a:pPr lvl="1"/>
            <a:r>
              <a:rPr lang="en-GB" dirty="0" smtClean="0"/>
              <a:t>Reduced salaries are translated into reduced effort in PPT</a:t>
            </a:r>
          </a:p>
          <a:p>
            <a:pPr lvl="1"/>
            <a:r>
              <a:rPr lang="en-GB" dirty="0" smtClean="0"/>
              <a:t>Hiring stop in Greece</a:t>
            </a:r>
          </a:p>
          <a:p>
            <a:r>
              <a:rPr lang="en-GB" dirty="0" smtClean="0"/>
              <a:t>9-CESNET under reporting in PY2</a:t>
            </a:r>
          </a:p>
          <a:p>
            <a:pPr lvl="1"/>
            <a:r>
              <a:rPr lang="en-GB" dirty="0" smtClean="0"/>
              <a:t>Proposing merging DMSU into TSA1.7 with expanded software support</a:t>
            </a:r>
          </a:p>
        </p:txBody>
      </p:sp>
    </p:spTree>
    <p:extLst>
      <p:ext uri="{BB962C8B-B14F-4D97-AF65-F5344CB8AC3E}">
        <p14:creationId xmlns:p14="http://schemas.microsoft.com/office/powerpoint/2010/main" val="42196065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Plans for next year</a:t>
            </a:r>
            <a:endParaRPr lang="en-GB" dirty="0"/>
          </a:p>
        </p:txBody>
      </p:sp>
      <p:sp>
        <p:nvSpPr>
          <p:cNvPr id="3" name="Content Placeholder 2"/>
          <p:cNvSpPr>
            <a:spLocks noGrp="1"/>
          </p:cNvSpPr>
          <p:nvPr>
            <p:ph idx="1"/>
          </p:nvPr>
        </p:nvSpPr>
        <p:spPr>
          <a:xfrm>
            <a:off x="611188" y="1412776"/>
            <a:ext cx="8075612" cy="4824536"/>
          </a:xfrm>
        </p:spPr>
        <p:txBody>
          <a:bodyPr>
            <a:normAutofit fontScale="70000" lnSpcReduction="20000"/>
          </a:bodyPr>
          <a:lstStyle/>
          <a:p>
            <a:r>
              <a:rPr lang="en-GB" dirty="0" smtClean="0"/>
              <a:t>Quality Criteria consolidation</a:t>
            </a:r>
          </a:p>
          <a:p>
            <a:pPr lvl="1"/>
            <a:r>
              <a:rPr lang="en-GB" dirty="0" smtClean="0"/>
              <a:t>Publication roadmap</a:t>
            </a:r>
          </a:p>
          <a:p>
            <a:r>
              <a:rPr lang="en-GB" dirty="0" smtClean="0"/>
              <a:t>Provisioning consolidation</a:t>
            </a:r>
          </a:p>
          <a:p>
            <a:pPr lvl="1"/>
            <a:r>
              <a:rPr lang="en-GB" dirty="0" smtClean="0"/>
              <a:t>Review effort spending per product</a:t>
            </a:r>
          </a:p>
          <a:p>
            <a:pPr lvl="1"/>
            <a:r>
              <a:rPr lang="en-GB" dirty="0" smtClean="0"/>
              <a:t>Provision Grid middleware as Cloud appliances</a:t>
            </a:r>
          </a:p>
          <a:p>
            <a:r>
              <a:rPr lang="en-GB" dirty="0" smtClean="0"/>
              <a:t>Expanded provisioning support</a:t>
            </a:r>
          </a:p>
          <a:p>
            <a:pPr lvl="1"/>
            <a:r>
              <a:rPr lang="en-GB" dirty="0" smtClean="0"/>
              <a:t>Multiple UMD repositories (UMD-1, UMD-2)</a:t>
            </a:r>
          </a:p>
          <a:p>
            <a:pPr lvl="1"/>
            <a:r>
              <a:rPr lang="en-GB" dirty="0"/>
              <a:t>Expand support for multiple OS (SL5, SL6, </a:t>
            </a:r>
            <a:r>
              <a:rPr lang="en-GB" dirty="0" err="1"/>
              <a:t>Debian</a:t>
            </a:r>
            <a:r>
              <a:rPr lang="en-GB" dirty="0"/>
              <a:t> 6</a:t>
            </a:r>
            <a:r>
              <a:rPr lang="en-GB" dirty="0" smtClean="0"/>
              <a:t>)</a:t>
            </a:r>
          </a:p>
          <a:p>
            <a:r>
              <a:rPr lang="en-GB" dirty="0" smtClean="0"/>
              <a:t>Provisioning infrastructure consolidation</a:t>
            </a:r>
          </a:p>
          <a:p>
            <a:pPr lvl="1"/>
            <a:r>
              <a:rPr lang="en-GB" dirty="0" smtClean="0"/>
              <a:t>Define an </a:t>
            </a:r>
            <a:r>
              <a:rPr lang="en-GB" dirty="0" err="1" smtClean="0"/>
              <a:t>IaaS</a:t>
            </a:r>
            <a:r>
              <a:rPr lang="en-GB" dirty="0" smtClean="0"/>
              <a:t> to be provided to research communities</a:t>
            </a:r>
          </a:p>
          <a:p>
            <a:r>
              <a:rPr lang="en-GB" dirty="0" smtClean="0"/>
              <a:t>Federated Cloud activities consolidation</a:t>
            </a:r>
          </a:p>
          <a:p>
            <a:pPr lvl="1"/>
            <a:r>
              <a:rPr lang="en-GB" dirty="0" smtClean="0"/>
              <a:t>Propose a </a:t>
            </a:r>
            <a:r>
              <a:rPr lang="en-GB" dirty="0"/>
              <a:t>new task SA2.6 </a:t>
            </a:r>
            <a:r>
              <a:rPr lang="en-GB" dirty="0" smtClean="0"/>
              <a:t>for integrating </a:t>
            </a:r>
            <a:r>
              <a:rPr lang="en-GB" dirty="0"/>
              <a:t>institutional private clouds into EGI</a:t>
            </a:r>
            <a:endParaRPr lang="en-GB" dirty="0" smtClean="0"/>
          </a:p>
          <a:p>
            <a:pPr lvl="1"/>
            <a:r>
              <a:rPr lang="en-GB" dirty="0" smtClean="0"/>
              <a:t>Begin the migration to production instances of existing services</a:t>
            </a:r>
            <a:br>
              <a:rPr lang="en-GB" dirty="0" smtClean="0"/>
            </a:br>
            <a:r>
              <a:rPr lang="en-GB" dirty="0" smtClean="0"/>
              <a:t>(e.g. Monitoring, Accounting, Information Services)</a:t>
            </a:r>
          </a:p>
        </p:txBody>
      </p:sp>
      <p:sp>
        <p:nvSpPr>
          <p:cNvPr id="5" name="Slide Number Placeholder 4"/>
          <p:cNvSpPr>
            <a:spLocks noGrp="1"/>
          </p:cNvSpPr>
          <p:nvPr>
            <p:ph type="sldNum" sz="quarter" idx="12"/>
          </p:nvPr>
        </p:nvSpPr>
        <p:spPr/>
        <p:txBody>
          <a:bodyPr/>
          <a:lstStyle/>
          <a:p>
            <a:fld id="{574C2121-194E-403B-B45D-6620D351AB04}" type="slidenum">
              <a:rPr lang="en-GB" smtClean="0"/>
              <a:pPr/>
              <a:t>22</a:t>
            </a:fld>
            <a:endParaRPr lang="en-GB"/>
          </a:p>
        </p:txBody>
      </p:sp>
      <p:sp>
        <p:nvSpPr>
          <p:cNvPr id="4" name="Footer Placeholder 3"/>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32285966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Summary</a:t>
            </a:r>
            <a:endParaRPr lang="en-GB" dirty="0"/>
          </a:p>
        </p:txBody>
      </p:sp>
      <p:sp>
        <p:nvSpPr>
          <p:cNvPr id="3" name="Content Placeholder 2"/>
          <p:cNvSpPr>
            <a:spLocks noGrp="1"/>
          </p:cNvSpPr>
          <p:nvPr>
            <p:ph idx="1"/>
          </p:nvPr>
        </p:nvSpPr>
        <p:spPr>
          <a:xfrm>
            <a:off x="323528" y="1412776"/>
            <a:ext cx="8712968" cy="4525963"/>
          </a:xfrm>
        </p:spPr>
        <p:txBody>
          <a:bodyPr>
            <a:normAutofit/>
          </a:bodyPr>
          <a:lstStyle/>
          <a:p>
            <a:r>
              <a:rPr lang="en-GB" dirty="0"/>
              <a:t>All </a:t>
            </a:r>
            <a:r>
              <a:rPr lang="en-GB" dirty="0" smtClean="0"/>
              <a:t>objectives for SA2 have been achieved</a:t>
            </a:r>
            <a:endParaRPr lang="en-GB" dirty="0"/>
          </a:p>
          <a:p>
            <a:r>
              <a:rPr lang="en-GB" dirty="0" smtClean="0"/>
              <a:t>All implemented processes work as designed</a:t>
            </a:r>
          </a:p>
          <a:p>
            <a:pPr lvl="1"/>
            <a:r>
              <a:rPr lang="en-GB" dirty="0" smtClean="0"/>
              <a:t>Mature enough to facilitate routine work</a:t>
            </a:r>
          </a:p>
          <a:p>
            <a:pPr lvl="1"/>
            <a:r>
              <a:rPr lang="en-GB" dirty="0" smtClean="0"/>
              <a:t>Flexible enough to allow for change</a:t>
            </a:r>
          </a:p>
          <a:p>
            <a:r>
              <a:rPr lang="en-GB" dirty="0" smtClean="0"/>
              <a:t>Alignment with EGI’s 2020 Strategy</a:t>
            </a:r>
          </a:p>
          <a:p>
            <a:pPr lvl="1"/>
            <a:r>
              <a:rPr lang="en-GB" dirty="0" smtClean="0"/>
              <a:t>Provisioning technology for the EGI now</a:t>
            </a:r>
          </a:p>
          <a:p>
            <a:pPr lvl="1"/>
            <a:r>
              <a:rPr lang="en-GB" dirty="0" smtClean="0"/>
              <a:t>Cloud Infrastructure Platform for EGI future</a:t>
            </a:r>
          </a:p>
          <a:p>
            <a:pPr marL="914400" lvl="2" indent="0">
              <a:buNone/>
            </a:pPr>
            <a:endParaRPr lang="en-GB" dirty="0" smtClean="0"/>
          </a:p>
        </p:txBody>
      </p:sp>
      <p:sp>
        <p:nvSpPr>
          <p:cNvPr id="5" name="Slide Number Placeholder 4"/>
          <p:cNvSpPr>
            <a:spLocks noGrp="1"/>
          </p:cNvSpPr>
          <p:nvPr>
            <p:ph type="sldNum" sz="quarter" idx="12"/>
          </p:nvPr>
        </p:nvSpPr>
        <p:spPr/>
        <p:txBody>
          <a:bodyPr/>
          <a:lstStyle/>
          <a:p>
            <a:fld id="{574C2121-194E-403B-B45D-6620D351AB04}" type="slidenum">
              <a:rPr lang="en-GB" smtClean="0"/>
              <a:pPr/>
              <a:t>23</a:t>
            </a:fld>
            <a:endParaRPr lang="en-GB"/>
          </a:p>
        </p:txBody>
      </p:sp>
      <p:sp>
        <p:nvSpPr>
          <p:cNvPr id="4" name="Footer Placeholder 3"/>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2358633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SA2 Overview</a:t>
            </a:r>
            <a:endParaRPr lang="en-GB" dirty="0"/>
          </a:p>
        </p:txBody>
      </p:sp>
      <p:sp>
        <p:nvSpPr>
          <p:cNvPr id="5" name="Slide Number Placeholder 4"/>
          <p:cNvSpPr>
            <a:spLocks noGrp="1"/>
          </p:cNvSpPr>
          <p:nvPr>
            <p:ph type="sldNum" sz="quarter" idx="12"/>
          </p:nvPr>
        </p:nvSpPr>
        <p:spPr/>
        <p:txBody>
          <a:bodyPr/>
          <a:lstStyle/>
          <a:p>
            <a:pPr>
              <a:defRPr/>
            </a:pPr>
            <a:fld id="{1D53C9E4-42E2-402A-B0B1-17451789FE1F}" type="slidenum">
              <a:rPr lang="en-US" smtClean="0"/>
              <a:pPr>
                <a:defRPr/>
              </a:pPr>
              <a:t>3</a:t>
            </a:fld>
            <a:endParaRPr lang="en-US" dirty="0"/>
          </a:p>
        </p:txBody>
      </p:sp>
      <p:sp>
        <p:nvSpPr>
          <p:cNvPr id="8" name="TextBox 7"/>
          <p:cNvSpPr txBox="1"/>
          <p:nvPr/>
        </p:nvSpPr>
        <p:spPr>
          <a:xfrm>
            <a:off x="179512" y="1388675"/>
            <a:ext cx="2664296" cy="1200329"/>
          </a:xfrm>
          <a:prstGeom prst="rect">
            <a:avLst/>
          </a:prstGeom>
          <a:noFill/>
        </p:spPr>
        <p:txBody>
          <a:bodyPr wrap="square" rtlCol="0">
            <a:spAutoFit/>
          </a:bodyPr>
          <a:lstStyle/>
          <a:p>
            <a:r>
              <a:rPr lang="en-GB" b="1" dirty="0"/>
              <a:t>8</a:t>
            </a:r>
            <a:r>
              <a:rPr lang="en-GB" b="1" dirty="0" smtClean="0">
                <a:latin typeface="Arial" pitchFamily="34" charset="0"/>
                <a:cs typeface="Arial" pitchFamily="34" charset="0"/>
              </a:rPr>
              <a:t> Countries</a:t>
            </a:r>
          </a:p>
          <a:p>
            <a:r>
              <a:rPr lang="en-GB" b="1" dirty="0"/>
              <a:t>8</a:t>
            </a:r>
            <a:r>
              <a:rPr lang="en-GB" b="1" dirty="0" smtClean="0">
                <a:latin typeface="Arial" pitchFamily="34" charset="0"/>
                <a:cs typeface="Arial" pitchFamily="34" charset="0"/>
              </a:rPr>
              <a:t> Beneficiaries</a:t>
            </a:r>
          </a:p>
          <a:p>
            <a:r>
              <a:rPr lang="en-GB" b="1" dirty="0" smtClean="0">
                <a:latin typeface="Arial" pitchFamily="34" charset="0"/>
                <a:cs typeface="Arial" pitchFamily="34" charset="0"/>
              </a:rPr>
              <a:t>503 PMs</a:t>
            </a:r>
          </a:p>
          <a:p>
            <a:r>
              <a:rPr lang="en-GB" b="1" dirty="0" smtClean="0">
                <a:latin typeface="Arial" pitchFamily="34" charset="0"/>
                <a:cs typeface="Arial" pitchFamily="34" charset="0"/>
              </a:rPr>
              <a:t>10.5 FTEs</a:t>
            </a:r>
            <a:endParaRPr lang="en-GB" b="1" dirty="0">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467803214"/>
              </p:ext>
            </p:extLst>
          </p:nvPr>
        </p:nvGraphicFramePr>
        <p:xfrm>
          <a:off x="4716016" y="1196752"/>
          <a:ext cx="4248472" cy="3263265"/>
        </p:xfrm>
        <a:graphic>
          <a:graphicData uri="http://schemas.openxmlformats.org/drawingml/2006/table">
            <a:tbl>
              <a:tblPr>
                <a:tableStyleId>{5C22544A-7EE6-4342-B048-85BDC9FD1C3A}</a:tableStyleId>
              </a:tblPr>
              <a:tblGrid>
                <a:gridCol w="864096"/>
                <a:gridCol w="864096"/>
                <a:gridCol w="1368152"/>
                <a:gridCol w="1152128"/>
              </a:tblGrid>
              <a:tr h="190500">
                <a:tc>
                  <a:txBody>
                    <a:bodyPr/>
                    <a:lstStyle/>
                    <a:p>
                      <a:pPr algn="ctr" fontAlgn="b"/>
                      <a:r>
                        <a:rPr lang="en-GB" sz="1400" b="1" i="0" u="none" strike="noStrike" dirty="0" smtClean="0">
                          <a:solidFill>
                            <a:schemeClr val="tx1"/>
                          </a:solidFill>
                          <a:effectLst/>
                          <a:latin typeface="Arial" pitchFamily="34" charset="0"/>
                          <a:cs typeface="Arial" pitchFamily="34" charset="0"/>
                        </a:rPr>
                        <a:t> WP</a:t>
                      </a:r>
                      <a:endParaRPr lang="en-GB" sz="1400" b="1" i="0" u="none" strike="noStrike" dirty="0">
                        <a:solidFill>
                          <a:schemeClr val="tx1"/>
                        </a:solidFill>
                        <a:effectLst/>
                        <a:latin typeface="Arial" pitchFamily="34" charset="0"/>
                        <a:cs typeface="Arial" pitchFamily="34" charset="0"/>
                      </a:endParaRPr>
                    </a:p>
                  </a:txBody>
                  <a:tcPr marL="9525" marR="9525" marT="9525" marB="0" anchor="b">
                    <a:solidFill>
                      <a:schemeClr val="tx2">
                        <a:lumMod val="40000"/>
                        <a:lumOff val="60000"/>
                      </a:schemeClr>
                    </a:solidFill>
                  </a:tcPr>
                </a:tc>
                <a:tc>
                  <a:txBody>
                    <a:bodyPr/>
                    <a:lstStyle/>
                    <a:p>
                      <a:pPr algn="ctr" fontAlgn="b"/>
                      <a:r>
                        <a:rPr lang="en-GB" sz="1400" b="1" i="0" u="none" strike="noStrike" dirty="0" smtClean="0">
                          <a:solidFill>
                            <a:schemeClr val="tx1"/>
                          </a:solidFill>
                          <a:effectLst/>
                          <a:latin typeface="Arial" pitchFamily="34" charset="0"/>
                          <a:cs typeface="Arial" pitchFamily="34" charset="0"/>
                        </a:rPr>
                        <a:t>Task</a:t>
                      </a:r>
                      <a:endParaRPr lang="en-GB" sz="1400" b="1" i="0" u="none" strike="noStrike" dirty="0">
                        <a:solidFill>
                          <a:schemeClr val="tx1"/>
                        </a:solidFill>
                        <a:effectLst/>
                        <a:latin typeface="Arial" pitchFamily="34" charset="0"/>
                        <a:cs typeface="Arial" pitchFamily="34" charset="0"/>
                      </a:endParaRPr>
                    </a:p>
                  </a:txBody>
                  <a:tcPr marL="9525" marR="9525" marT="9525" marB="0" anchor="b">
                    <a:solidFill>
                      <a:schemeClr val="tx2">
                        <a:lumMod val="40000"/>
                        <a:lumOff val="60000"/>
                      </a:schemeClr>
                    </a:solidFill>
                  </a:tcPr>
                </a:tc>
                <a:tc>
                  <a:txBody>
                    <a:bodyPr/>
                    <a:lstStyle/>
                    <a:p>
                      <a:pPr algn="ctr" fontAlgn="b"/>
                      <a:r>
                        <a:rPr lang="en-GB" sz="1400" b="1" i="0" u="none" strike="noStrike" dirty="0" smtClean="0">
                          <a:solidFill>
                            <a:schemeClr val="tx1"/>
                          </a:solidFill>
                          <a:effectLst/>
                          <a:latin typeface="Arial" pitchFamily="34" charset="0"/>
                          <a:cs typeface="Arial" pitchFamily="34" charset="0"/>
                        </a:rPr>
                        <a:t>Beneficiary</a:t>
                      </a:r>
                      <a:endParaRPr lang="en-GB" sz="1400" b="1" i="0" u="none" strike="noStrike" dirty="0">
                        <a:solidFill>
                          <a:schemeClr val="tx1"/>
                        </a:solidFill>
                        <a:effectLst/>
                        <a:latin typeface="Arial" pitchFamily="34" charset="0"/>
                        <a:cs typeface="Arial" pitchFamily="34" charset="0"/>
                      </a:endParaRPr>
                    </a:p>
                  </a:txBody>
                  <a:tcPr marL="9525" marR="9525" marT="9525" marB="0" anchor="b">
                    <a:solidFill>
                      <a:schemeClr val="tx2">
                        <a:lumMod val="40000"/>
                        <a:lumOff val="60000"/>
                      </a:schemeClr>
                    </a:solidFill>
                  </a:tcPr>
                </a:tc>
                <a:tc>
                  <a:txBody>
                    <a:bodyPr/>
                    <a:lstStyle/>
                    <a:p>
                      <a:pPr algn="ctr" fontAlgn="b"/>
                      <a:r>
                        <a:rPr lang="en-GB" sz="1400" b="1" i="0" u="none" strike="noStrike" dirty="0" smtClean="0">
                          <a:solidFill>
                            <a:schemeClr val="tx1"/>
                          </a:solidFill>
                          <a:effectLst/>
                          <a:latin typeface="Arial" pitchFamily="34" charset="0"/>
                          <a:cs typeface="Arial" pitchFamily="34" charset="0"/>
                        </a:rPr>
                        <a:t>Total PMs</a:t>
                      </a:r>
                      <a:endParaRPr lang="en-GB" sz="1400" b="1" i="0" u="none" strike="noStrike" dirty="0">
                        <a:solidFill>
                          <a:schemeClr val="tx1"/>
                        </a:solidFill>
                        <a:effectLst/>
                        <a:latin typeface="Arial" pitchFamily="34" charset="0"/>
                        <a:cs typeface="Arial" pitchFamily="34" charset="0"/>
                      </a:endParaRPr>
                    </a:p>
                  </a:txBody>
                  <a:tcPr marL="9525" marR="9525" marT="9525" marB="0" anchor="b">
                    <a:solidFill>
                      <a:schemeClr val="tx2">
                        <a:lumMod val="40000"/>
                        <a:lumOff val="60000"/>
                      </a:schemeClr>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TSA2.1</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EGI.eu</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b="0" i="0" u="none" strike="noStrike" dirty="0" smtClean="0">
                          <a:solidFill>
                            <a:srgbClr val="000000"/>
                          </a:solidFill>
                          <a:effectLst/>
                          <a:latin typeface="Arial" pitchFamily="34" charset="0"/>
                          <a:cs typeface="Arial" pitchFamily="34" charset="0"/>
                        </a:rPr>
                        <a:t>42</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TSA2.2</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CSIC</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35</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TSA2.2</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LIP</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35</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TSA2.3</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CSIC</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smtClean="0">
                          <a:effectLst/>
                          <a:latin typeface="Arial" pitchFamily="34" charset="0"/>
                          <a:cs typeface="Arial" pitchFamily="34" charset="0"/>
                        </a:rPr>
                        <a:t>35</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TSA2.3</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LIP</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a:effectLst/>
                          <a:latin typeface="Arial" pitchFamily="34" charset="0"/>
                          <a:cs typeface="Arial" pitchFamily="34" charset="0"/>
                        </a:rPr>
                        <a:t>35</a:t>
                      </a:r>
                      <a:endParaRPr lang="en-GB" sz="1600" b="0" i="0" u="none" strike="noStrike">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TSA2.4</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CESNET</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60</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TSA2.4</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GRNET</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smtClean="0">
                          <a:effectLst/>
                          <a:latin typeface="Arial" pitchFamily="34" charset="0"/>
                          <a:cs typeface="Arial" pitchFamily="34" charset="0"/>
                        </a:rPr>
                        <a:t>95</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TSA2.5</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CESNET</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b="0" i="0" u="none" strike="noStrike" dirty="0" smtClean="0">
                          <a:solidFill>
                            <a:srgbClr val="000000"/>
                          </a:solidFill>
                          <a:effectLst/>
                          <a:latin typeface="Arial" pitchFamily="34" charset="0"/>
                          <a:cs typeface="Arial" pitchFamily="34" charset="0"/>
                        </a:rPr>
                        <a:t>65</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TSA2.5</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KIT-G</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24</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TSA2.5</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INFN</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47</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l" fontAlgn="b"/>
                      <a:r>
                        <a:rPr lang="en-GB" sz="1600" u="none" strike="noStrike" dirty="0">
                          <a:effectLst/>
                          <a:latin typeface="Arial" pitchFamily="34" charset="0"/>
                          <a:cs typeface="Arial" pitchFamily="34" charset="0"/>
                        </a:rPr>
                        <a:t>TSA2.5</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VR-SNIC</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c>
                  <a:txBody>
                    <a:bodyPr/>
                    <a:lstStyle/>
                    <a:p>
                      <a:pPr algn="r" fontAlgn="b"/>
                      <a:r>
                        <a:rPr lang="en-GB" sz="1600" u="none" strike="noStrike" dirty="0">
                          <a:effectLst/>
                          <a:latin typeface="Arial" pitchFamily="34" charset="0"/>
                          <a:cs typeface="Arial" pitchFamily="34" charset="0"/>
                        </a:rPr>
                        <a:t>24</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92D050"/>
                    </a:solidFill>
                  </a:tcPr>
                </a:tc>
              </a:tr>
              <a:tr h="190500">
                <a:tc>
                  <a:txBody>
                    <a:bodyPr/>
                    <a:lstStyle/>
                    <a:p>
                      <a:pPr algn="l" fontAlgn="b"/>
                      <a:r>
                        <a:rPr lang="en-GB" sz="1600" u="none" strike="noStrike" dirty="0">
                          <a:effectLst/>
                          <a:latin typeface="Arial" pitchFamily="34" charset="0"/>
                          <a:cs typeface="Arial" pitchFamily="34" charset="0"/>
                        </a:rPr>
                        <a:t>WP5-E</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FFC000"/>
                    </a:solidFill>
                  </a:tcPr>
                </a:tc>
                <a:tc>
                  <a:txBody>
                    <a:bodyPr/>
                    <a:lstStyle/>
                    <a:p>
                      <a:pPr algn="l" fontAlgn="b"/>
                      <a:r>
                        <a:rPr lang="en-GB" sz="1600" u="none" strike="noStrike" dirty="0">
                          <a:effectLst/>
                          <a:latin typeface="Arial" pitchFamily="34" charset="0"/>
                          <a:cs typeface="Arial" pitchFamily="34" charset="0"/>
                        </a:rPr>
                        <a:t>TSA2.5</a:t>
                      </a:r>
                      <a:endParaRPr lang="en-GB" sz="1600" b="1" i="0" u="none" strike="noStrike" dirty="0">
                        <a:solidFill>
                          <a:srgbClr val="FFFFFF"/>
                        </a:solidFill>
                        <a:effectLst/>
                        <a:latin typeface="Arial" pitchFamily="34" charset="0"/>
                        <a:cs typeface="Arial" pitchFamily="34" charset="0"/>
                      </a:endParaRPr>
                    </a:p>
                  </a:txBody>
                  <a:tcPr marL="9525" marR="9525" marT="9525" marB="0" anchor="b">
                    <a:solidFill>
                      <a:srgbClr val="FFC000"/>
                    </a:solidFill>
                  </a:tcPr>
                </a:tc>
                <a:tc>
                  <a:txBody>
                    <a:bodyPr/>
                    <a:lstStyle/>
                    <a:p>
                      <a:pPr algn="r" fontAlgn="b"/>
                      <a:r>
                        <a:rPr lang="en-GB" sz="1600" u="none" strike="noStrike" dirty="0">
                          <a:effectLst/>
                          <a:latin typeface="Arial" pitchFamily="34" charset="0"/>
                          <a:cs typeface="Arial" pitchFamily="34" charset="0"/>
                        </a:rPr>
                        <a:t>NORDUNET</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FFC000"/>
                    </a:solidFill>
                  </a:tcPr>
                </a:tc>
                <a:tc>
                  <a:txBody>
                    <a:bodyPr/>
                    <a:lstStyle/>
                    <a:p>
                      <a:pPr algn="r" fontAlgn="b"/>
                      <a:r>
                        <a:rPr lang="en-GB" sz="1600" u="none" strike="noStrike" dirty="0">
                          <a:effectLst/>
                          <a:latin typeface="Arial" pitchFamily="34" charset="0"/>
                          <a:cs typeface="Arial" pitchFamily="34" charset="0"/>
                        </a:rPr>
                        <a:t>6</a:t>
                      </a:r>
                      <a:endParaRPr lang="en-GB" sz="1600" b="0" i="0" u="none" strike="noStrike" dirty="0">
                        <a:solidFill>
                          <a:srgbClr val="000000"/>
                        </a:solidFill>
                        <a:effectLst/>
                        <a:latin typeface="Arial" pitchFamily="34" charset="0"/>
                        <a:cs typeface="Arial" pitchFamily="34" charset="0"/>
                      </a:endParaRPr>
                    </a:p>
                  </a:txBody>
                  <a:tcPr marL="9525" marR="9525" marT="9525" marB="0" anchor="b">
                    <a:solidFill>
                      <a:srgbClr val="FFC000"/>
                    </a:solidFill>
                  </a:tcPr>
                </a:tc>
              </a:tr>
            </a:tbl>
          </a:graphicData>
        </a:graphic>
      </p:graphicFrame>
      <p:sp>
        <p:nvSpPr>
          <p:cNvPr id="6" name="TextBox 5"/>
          <p:cNvSpPr txBox="1"/>
          <p:nvPr/>
        </p:nvSpPr>
        <p:spPr>
          <a:xfrm>
            <a:off x="2555776" y="1196752"/>
            <a:ext cx="1944216" cy="2308324"/>
          </a:xfrm>
          <a:prstGeom prst="rect">
            <a:avLst/>
          </a:prstGeom>
          <a:noFill/>
        </p:spPr>
        <p:txBody>
          <a:bodyPr wrap="square" rtlCol="0">
            <a:spAutoFit/>
          </a:bodyPr>
          <a:lstStyle/>
          <a:p>
            <a:r>
              <a:rPr lang="en-GB" dirty="0" smtClean="0"/>
              <a:t>The Netherlands</a:t>
            </a:r>
          </a:p>
          <a:p>
            <a:r>
              <a:rPr lang="en-GB" dirty="0" smtClean="0"/>
              <a:t>Spain</a:t>
            </a:r>
          </a:p>
          <a:p>
            <a:r>
              <a:rPr lang="en-GB" dirty="0" smtClean="0"/>
              <a:t>Portugal</a:t>
            </a:r>
          </a:p>
          <a:p>
            <a:r>
              <a:rPr lang="en-GB" dirty="0" smtClean="0"/>
              <a:t>Czech Republic</a:t>
            </a:r>
          </a:p>
          <a:p>
            <a:r>
              <a:rPr lang="en-GB" dirty="0" smtClean="0"/>
              <a:t>Greece</a:t>
            </a:r>
          </a:p>
          <a:p>
            <a:r>
              <a:rPr lang="en-GB" dirty="0" smtClean="0"/>
              <a:t>Germany</a:t>
            </a:r>
          </a:p>
          <a:p>
            <a:r>
              <a:rPr lang="en-GB" dirty="0" smtClean="0"/>
              <a:t>Italy</a:t>
            </a:r>
          </a:p>
          <a:p>
            <a:r>
              <a:rPr lang="en-GB" dirty="0" smtClean="0"/>
              <a:t>Sweden</a:t>
            </a:r>
            <a:endParaRPr lang="en-GB" dirty="0"/>
          </a:p>
        </p:txBody>
      </p:sp>
      <p:graphicFrame>
        <p:nvGraphicFramePr>
          <p:cNvPr id="10" name="Chart 9"/>
          <p:cNvGraphicFramePr>
            <a:graphicFrameLocks/>
          </p:cNvGraphicFramePr>
          <p:nvPr>
            <p:extLst>
              <p:ext uri="{D42A27DB-BD31-4B8C-83A1-F6EECF244321}">
                <p14:modId xmlns:p14="http://schemas.microsoft.com/office/powerpoint/2010/main" val="3087642221"/>
              </p:ext>
            </p:extLst>
          </p:nvPr>
        </p:nvGraphicFramePr>
        <p:xfrm>
          <a:off x="-324544" y="3538819"/>
          <a:ext cx="4895850" cy="3271838"/>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317910" y="3212976"/>
            <a:ext cx="1620180" cy="369332"/>
          </a:xfrm>
          <a:prstGeom prst="rect">
            <a:avLst/>
          </a:prstGeom>
          <a:noFill/>
        </p:spPr>
        <p:txBody>
          <a:bodyPr wrap="square" rtlCol="0">
            <a:spAutoFit/>
          </a:bodyPr>
          <a:lstStyle/>
          <a:p>
            <a:r>
              <a:rPr lang="en-GB" b="1" dirty="0" smtClean="0"/>
              <a:t>SA2 Effort</a:t>
            </a:r>
            <a:endParaRPr lang="en-GB" b="1"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38090" y="1203023"/>
            <a:ext cx="2664296" cy="2387771"/>
          </a:xfrm>
          <a:prstGeom prst="rect">
            <a:avLst/>
          </a:prstGeom>
        </p:spPr>
      </p:pic>
      <p:sp>
        <p:nvSpPr>
          <p:cNvPr id="4" name="Footer Placeholder 3"/>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14791711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Objectives</a:t>
            </a:r>
            <a:endParaRPr lang="en-GB" sz="4000" dirty="0"/>
          </a:p>
        </p:txBody>
      </p:sp>
      <p:sp>
        <p:nvSpPr>
          <p:cNvPr id="5" name="Slide Number Placeholder 4"/>
          <p:cNvSpPr>
            <a:spLocks noGrp="1"/>
          </p:cNvSpPr>
          <p:nvPr>
            <p:ph type="sldNum" sz="quarter" idx="12"/>
          </p:nvPr>
        </p:nvSpPr>
        <p:spPr/>
        <p:txBody>
          <a:bodyPr/>
          <a:lstStyle/>
          <a:p>
            <a:fld id="{574C2121-194E-403B-B45D-6620D351AB04}" type="slidenum">
              <a:rPr lang="en-GB" smtClean="0"/>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320728767"/>
              </p:ext>
            </p:extLst>
          </p:nvPr>
        </p:nvGraphicFramePr>
        <p:xfrm>
          <a:off x="467544" y="1196752"/>
          <a:ext cx="8136904" cy="4025520"/>
        </p:xfrm>
        <a:graphic>
          <a:graphicData uri="http://schemas.openxmlformats.org/drawingml/2006/table">
            <a:tbl>
              <a:tblPr>
                <a:tableStyleId>{5C22544A-7EE6-4342-B048-85BDC9FD1C3A}</a:tableStyleId>
              </a:tblPr>
              <a:tblGrid>
                <a:gridCol w="792088"/>
                <a:gridCol w="648072"/>
                <a:gridCol w="648072"/>
                <a:gridCol w="6048672"/>
              </a:tblGrid>
              <a:tr h="0">
                <a:tc gridSpan="2">
                  <a:txBody>
                    <a:bodyPr/>
                    <a:lstStyle/>
                    <a:p>
                      <a:pPr algn="ctr" fontAlgn="b"/>
                      <a:r>
                        <a:rPr lang="en-GB" sz="1600" b="0" i="0" u="none" strike="noStrike" dirty="0" smtClean="0">
                          <a:solidFill>
                            <a:srgbClr val="000000"/>
                          </a:solidFill>
                          <a:effectLst/>
                          <a:latin typeface="Arial"/>
                        </a:rPr>
                        <a:t> </a:t>
                      </a:r>
                      <a:r>
                        <a:rPr lang="en-GB" sz="1800" b="1" i="0" u="none" strike="noStrike" dirty="0" smtClean="0">
                          <a:solidFill>
                            <a:srgbClr val="000000"/>
                          </a:solidFill>
                          <a:effectLst/>
                          <a:latin typeface="Arial"/>
                        </a:rPr>
                        <a:t>Task</a:t>
                      </a:r>
                      <a:endParaRPr lang="en-GB" sz="1600" b="1" i="0" u="none" strike="noStrike" dirty="0">
                        <a:solidFill>
                          <a:srgbClr val="000000"/>
                        </a:solidFill>
                        <a:effectLst/>
                        <a:latin typeface="Arial"/>
                      </a:endParaRPr>
                    </a:p>
                  </a:txBody>
                  <a:tcPr marL="72000" marR="72000" marT="72000" marB="72000" anchor="ctr">
                    <a:solidFill>
                      <a:schemeClr val="tx2">
                        <a:lumMod val="40000"/>
                        <a:lumOff val="60000"/>
                      </a:schemeClr>
                    </a:solidFill>
                  </a:tcPr>
                </a:tc>
                <a:tc hMerge="1">
                  <a:txBody>
                    <a:bodyPr/>
                    <a:lstStyle/>
                    <a:p>
                      <a:pPr algn="ctr" fontAlgn="b"/>
                      <a:endParaRPr lang="en-GB" sz="1800" b="1" i="0" u="none" strike="noStrike" dirty="0">
                        <a:solidFill>
                          <a:schemeClr val="tx1"/>
                        </a:solidFill>
                        <a:effectLst/>
                        <a:latin typeface="Arial"/>
                      </a:endParaRPr>
                    </a:p>
                  </a:txBody>
                  <a:tcPr marL="9525" marR="9525" marT="9525" marB="0" anchor="b">
                    <a:solidFill>
                      <a:schemeClr val="tx2">
                        <a:lumMod val="40000"/>
                        <a:lumOff val="60000"/>
                      </a:schemeClr>
                    </a:solidFill>
                  </a:tcPr>
                </a:tc>
                <a:tc gridSpan="2">
                  <a:txBody>
                    <a:bodyPr/>
                    <a:lstStyle/>
                    <a:p>
                      <a:pPr algn="l" fontAlgn="b"/>
                      <a:r>
                        <a:rPr lang="en-GB" sz="1800" b="1" i="0" u="none" strike="noStrike" dirty="0" smtClean="0">
                          <a:solidFill>
                            <a:schemeClr val="tx1"/>
                          </a:solidFill>
                          <a:effectLst/>
                          <a:latin typeface="Arial"/>
                        </a:rPr>
                        <a:t>Objective</a:t>
                      </a:r>
                      <a:endParaRPr lang="en-GB" sz="1800" b="1" i="0" u="none" strike="noStrike" dirty="0">
                        <a:solidFill>
                          <a:schemeClr val="tx1"/>
                        </a:solidFill>
                        <a:effectLst/>
                        <a:latin typeface="Arial"/>
                      </a:endParaRPr>
                    </a:p>
                  </a:txBody>
                  <a:tcPr marL="72000" marR="72000" marT="72000" marB="72000" anchor="ctr">
                    <a:solidFill>
                      <a:schemeClr val="tx2">
                        <a:lumMod val="40000"/>
                        <a:lumOff val="60000"/>
                      </a:schemeClr>
                    </a:solidFill>
                  </a:tcPr>
                </a:tc>
                <a:tc hMerge="1">
                  <a:txBody>
                    <a:bodyPr/>
                    <a:lstStyle/>
                    <a:p>
                      <a:pPr algn="l" fontAlgn="b"/>
                      <a:endParaRPr lang="en-GB" sz="1800" b="1" i="0" u="none" strike="noStrike" dirty="0">
                        <a:solidFill>
                          <a:schemeClr val="tx1"/>
                        </a:solidFill>
                        <a:effectLst/>
                        <a:latin typeface="Arial"/>
                      </a:endParaRPr>
                    </a:p>
                  </a:txBody>
                  <a:tcPr marL="9525" marR="9525" marT="9525" marB="0" anchor="b">
                    <a:solidFill>
                      <a:schemeClr val="tx2">
                        <a:lumMod val="40000"/>
                        <a:lumOff val="60000"/>
                      </a:schemeClr>
                    </a:solidFill>
                  </a:tcPr>
                </a:tc>
              </a:tr>
              <a:tr h="0">
                <a:tc rowSpan="2">
                  <a:txBody>
                    <a:bodyPr/>
                    <a:lstStyle/>
                    <a:p>
                      <a:pPr algn="ctr" fontAlgn="b"/>
                      <a:r>
                        <a:rPr lang="en-GB" sz="1800" u="none" strike="noStrike" dirty="0" smtClean="0">
                          <a:effectLst/>
                        </a:rPr>
                        <a:t>TSA2.1</a:t>
                      </a:r>
                      <a:endParaRPr lang="en-GB" sz="1800" b="1" i="0" u="none" strike="noStrike" dirty="0">
                        <a:solidFill>
                          <a:srgbClr val="FFFFFF"/>
                        </a:solidFill>
                        <a:effectLst/>
                        <a:latin typeface="Arial"/>
                      </a:endParaRPr>
                    </a:p>
                  </a:txBody>
                  <a:tcPr marL="72000" marR="72000" marT="72000" marB="72000" anchor="ctr">
                    <a:solidFill>
                      <a:schemeClr val="tx2">
                        <a:lumMod val="20000"/>
                        <a:lumOff val="80000"/>
                      </a:schemeClr>
                    </a:solidFill>
                  </a:tcPr>
                </a:tc>
                <a:tc rowSpan="2">
                  <a:txBody>
                    <a:bodyPr/>
                    <a:lstStyle/>
                    <a:p>
                      <a:pPr algn="ctr" fontAlgn="b"/>
                      <a:r>
                        <a:rPr lang="en-GB" sz="1800" b="0" i="0" u="none" strike="noStrike" dirty="0" smtClean="0">
                          <a:solidFill>
                            <a:srgbClr val="000000"/>
                          </a:solidFill>
                          <a:effectLst/>
                          <a:latin typeface="Arial"/>
                        </a:rPr>
                        <a:t>7%</a:t>
                      </a:r>
                      <a:endParaRPr lang="en-GB" sz="1800" b="0" i="0" u="none" strike="noStrike" dirty="0">
                        <a:solidFill>
                          <a:srgbClr val="000000"/>
                        </a:solidFill>
                        <a:effectLst/>
                        <a:latin typeface="Arial"/>
                      </a:endParaRPr>
                    </a:p>
                  </a:txBody>
                  <a:tcPr marL="72000" marR="72000" marT="72000" marB="72000" anchor="ctr">
                    <a:solidFill>
                      <a:schemeClr val="tx2">
                        <a:lumMod val="20000"/>
                        <a:lumOff val="8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800" dirty="0" smtClean="0"/>
                        <a:t>O1</a:t>
                      </a:r>
                    </a:p>
                  </a:txBody>
                  <a:tcPr marL="72000" marR="72000" marT="72000" marB="72000" anchor="b">
                    <a:solidFill>
                      <a:srgbClr val="E6E6FF"/>
                    </a:solidFill>
                  </a:tcPr>
                </a:tc>
                <a:tc>
                  <a:txBody>
                    <a:bodyPr/>
                    <a:lstStyle/>
                    <a:p>
                      <a:pPr algn="l"/>
                      <a:r>
                        <a:rPr lang="en-GB" sz="1800" dirty="0" smtClean="0"/>
                        <a:t>Establish agreements with key software providers</a:t>
                      </a:r>
                      <a:endParaRPr lang="en-GB" sz="1800" dirty="0"/>
                    </a:p>
                  </a:txBody>
                  <a:tcPr marL="72000" marR="72000" marT="72000" marB="72000">
                    <a:solidFill>
                      <a:srgbClr val="E6E6FF"/>
                    </a:solidFill>
                  </a:tcPr>
                </a:tc>
              </a:tr>
              <a:tr h="0">
                <a:tc vMerge="1">
                  <a:txBody>
                    <a:bodyPr/>
                    <a:lstStyle/>
                    <a:p>
                      <a:pPr algn="l" fontAlgn="b"/>
                      <a:endParaRPr lang="en-GB" sz="1800" b="1" i="0" u="none" strike="noStrike" dirty="0">
                        <a:solidFill>
                          <a:srgbClr val="FFFFFF"/>
                        </a:solidFill>
                        <a:effectLst/>
                        <a:latin typeface="Arial"/>
                      </a:endParaRPr>
                    </a:p>
                  </a:txBody>
                  <a:tcPr marL="9525" marR="9525" marT="9525" marB="0" anchor="b">
                    <a:solidFill>
                      <a:schemeClr val="tx2">
                        <a:lumMod val="20000"/>
                        <a:lumOff val="80000"/>
                      </a:schemeClr>
                    </a:solidFill>
                  </a:tcPr>
                </a:tc>
                <a:tc vMerge="1">
                  <a:txBody>
                    <a:bodyPr/>
                    <a:lstStyle/>
                    <a:p>
                      <a:pPr algn="l" fontAlgn="b"/>
                      <a:endParaRPr lang="en-GB" sz="1800" b="1" i="0" u="none" strike="noStrike" dirty="0">
                        <a:solidFill>
                          <a:srgbClr val="FFFFFF"/>
                        </a:solidFill>
                        <a:effectLst/>
                        <a:latin typeface="Arial"/>
                      </a:endParaRPr>
                    </a:p>
                  </a:txBody>
                  <a:tcPr marL="9525" marR="9525" marT="9525" marB="0" anchor="b">
                    <a:solidFill>
                      <a:schemeClr val="tx2">
                        <a:lumMod val="20000"/>
                        <a:lumOff val="80000"/>
                      </a:schemeClr>
                    </a:solidFill>
                  </a:tcPr>
                </a:tc>
                <a:tc>
                  <a:txBody>
                    <a:bodyPr/>
                    <a:lstStyle/>
                    <a:p>
                      <a:pPr algn="r"/>
                      <a:r>
                        <a:rPr lang="en-GB" sz="1800" dirty="0" smtClean="0"/>
                        <a:t>O2</a:t>
                      </a:r>
                      <a:endParaRPr lang="en-GB" sz="1800" dirty="0"/>
                    </a:p>
                  </a:txBody>
                  <a:tcPr marL="72000" marR="72000" marT="72000" marB="72000" anchor="b">
                    <a:solidFill>
                      <a:schemeClr val="tx2">
                        <a:lumMod val="20000"/>
                        <a:lumOff val="8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800" dirty="0" smtClean="0"/>
                        <a:t>Maintain the UMD Roadmap</a:t>
                      </a:r>
                    </a:p>
                  </a:txBody>
                  <a:tcPr marL="72000" marR="72000" marT="72000" marB="72000">
                    <a:solidFill>
                      <a:schemeClr val="tx2">
                        <a:lumMod val="20000"/>
                        <a:lumOff val="80000"/>
                      </a:schemeClr>
                    </a:solidFill>
                  </a:tcPr>
                </a:tc>
              </a:tr>
              <a:tr h="0">
                <a:tc>
                  <a:txBody>
                    <a:bodyPr/>
                    <a:lstStyle/>
                    <a:p>
                      <a:pPr algn="ctr"/>
                      <a:r>
                        <a:rPr lang="en-GB" sz="1800" dirty="0" smtClean="0"/>
                        <a:t>TSA2.2</a:t>
                      </a:r>
                      <a:endParaRPr lang="en-GB" sz="1800" dirty="0"/>
                    </a:p>
                  </a:txBody>
                  <a:tcPr marL="72000" marR="72000" marT="72000" marB="72000">
                    <a:solidFill>
                      <a:srgbClr val="E6E6FF"/>
                    </a:solidFill>
                  </a:tcPr>
                </a:tc>
                <a:tc>
                  <a:txBody>
                    <a:bodyPr/>
                    <a:lstStyle/>
                    <a:p>
                      <a:pPr algn="ctr" fontAlgn="b"/>
                      <a:r>
                        <a:rPr lang="en-GB" sz="1800" b="0" i="0" u="none" strike="noStrike" dirty="0" smtClean="0">
                          <a:solidFill>
                            <a:srgbClr val="000000"/>
                          </a:solidFill>
                          <a:effectLst/>
                          <a:latin typeface="Arial"/>
                        </a:rPr>
                        <a:t>14%</a:t>
                      </a:r>
                      <a:endParaRPr lang="en-GB" sz="1800" b="0" i="0" u="none" strike="noStrike" dirty="0">
                        <a:solidFill>
                          <a:srgbClr val="000000"/>
                        </a:solidFill>
                        <a:effectLst/>
                        <a:latin typeface="Arial"/>
                      </a:endParaRPr>
                    </a:p>
                  </a:txBody>
                  <a:tcPr marL="72000" marR="72000" marT="72000" marB="72000">
                    <a:solidFill>
                      <a:srgbClr val="E6E6FF"/>
                    </a:solidFill>
                  </a:tcPr>
                </a:tc>
                <a:tc>
                  <a:txBody>
                    <a:bodyPr/>
                    <a:lstStyle/>
                    <a:p>
                      <a:pPr algn="r" fontAlgn="b"/>
                      <a:r>
                        <a:rPr lang="en-GB" sz="1800" u="none" strike="noStrike" dirty="0" smtClean="0">
                          <a:effectLst/>
                        </a:rPr>
                        <a:t>O3</a:t>
                      </a:r>
                      <a:endParaRPr lang="en-GB" sz="1800" b="1" i="0" u="none" strike="noStrike" dirty="0">
                        <a:solidFill>
                          <a:srgbClr val="FFFFFF"/>
                        </a:solidFill>
                        <a:effectLst/>
                        <a:latin typeface="Arial"/>
                      </a:endParaRPr>
                    </a:p>
                  </a:txBody>
                  <a:tcPr marL="72000" marR="72000" marT="72000" marB="72000">
                    <a:solidFill>
                      <a:srgbClr val="E6E6FF"/>
                    </a:solidFill>
                  </a:tcPr>
                </a:tc>
                <a:tc>
                  <a:txBody>
                    <a:bodyPr/>
                    <a:lstStyle/>
                    <a:p>
                      <a:pPr algn="l"/>
                      <a:r>
                        <a:rPr lang="en-GB" sz="1800" kern="1200" dirty="0" smtClean="0">
                          <a:solidFill>
                            <a:schemeClr val="tx1"/>
                          </a:solidFill>
                          <a:latin typeface="+mn-lt"/>
                          <a:ea typeface="+mn-ea"/>
                          <a:cs typeface="+mn-cs"/>
                        </a:rPr>
                        <a:t>Define general and component specific quality criteria to be applied to software components</a:t>
                      </a:r>
                      <a:endParaRPr lang="en-GB" sz="1800" dirty="0"/>
                    </a:p>
                  </a:txBody>
                  <a:tcPr marL="72000" marR="72000" marT="72000" marB="72000">
                    <a:solidFill>
                      <a:srgbClr val="E6E6FF"/>
                    </a:solidFill>
                  </a:tcPr>
                </a:tc>
              </a:tr>
              <a:tr h="0">
                <a:tc>
                  <a:txBody>
                    <a:bodyPr/>
                    <a:lstStyle/>
                    <a:p>
                      <a:pPr algn="ctr" fontAlgn="b"/>
                      <a:r>
                        <a:rPr lang="en-GB" sz="1800" u="none" strike="noStrike" dirty="0" smtClean="0">
                          <a:effectLst/>
                        </a:rPr>
                        <a:t>TSA2.3</a:t>
                      </a:r>
                      <a:endParaRPr lang="en-GB" sz="1800" b="1" i="0" u="none" strike="noStrike" dirty="0">
                        <a:solidFill>
                          <a:srgbClr val="FFFFFF"/>
                        </a:solidFill>
                        <a:effectLst/>
                        <a:latin typeface="Arial"/>
                      </a:endParaRPr>
                    </a:p>
                  </a:txBody>
                  <a:tcPr marL="72000" marR="72000" marT="72000" marB="72000">
                    <a:solidFill>
                      <a:schemeClr val="tx2">
                        <a:lumMod val="20000"/>
                        <a:lumOff val="80000"/>
                      </a:schemeClr>
                    </a:solidFill>
                  </a:tcPr>
                </a:tc>
                <a:tc>
                  <a:txBody>
                    <a:bodyPr/>
                    <a:lstStyle/>
                    <a:p>
                      <a:pPr algn="ctr" fontAlgn="b"/>
                      <a:r>
                        <a:rPr lang="en-GB" sz="1800" b="0" i="0" u="none" strike="noStrike" dirty="0" smtClean="0">
                          <a:solidFill>
                            <a:srgbClr val="000000"/>
                          </a:solidFill>
                          <a:effectLst/>
                          <a:latin typeface="Arial"/>
                        </a:rPr>
                        <a:t>14%</a:t>
                      </a:r>
                      <a:endParaRPr lang="en-GB" sz="1800" b="0" i="0" u="none" strike="noStrike" dirty="0">
                        <a:solidFill>
                          <a:srgbClr val="000000"/>
                        </a:solidFill>
                        <a:effectLst/>
                        <a:latin typeface="Arial"/>
                      </a:endParaRPr>
                    </a:p>
                  </a:txBody>
                  <a:tcPr marL="72000" marR="72000" marT="72000" marB="72000">
                    <a:solidFill>
                      <a:schemeClr val="tx2">
                        <a:lumMod val="20000"/>
                        <a:lumOff val="80000"/>
                      </a:schemeClr>
                    </a:solidFill>
                  </a:tcPr>
                </a:tc>
                <a:tc>
                  <a:txBody>
                    <a:bodyPr/>
                    <a:lstStyle/>
                    <a:p>
                      <a:pPr algn="r" fontAlgn="b"/>
                      <a:r>
                        <a:rPr lang="en-GB" sz="1800" u="none" strike="noStrike" dirty="0" smtClean="0">
                          <a:effectLst/>
                        </a:rPr>
                        <a:t>O4</a:t>
                      </a:r>
                      <a:endParaRPr lang="en-GB" sz="1800" b="1" i="0" u="none" strike="noStrike" dirty="0">
                        <a:solidFill>
                          <a:srgbClr val="FFFFFF"/>
                        </a:solidFill>
                        <a:effectLst/>
                        <a:latin typeface="Arial"/>
                      </a:endParaRPr>
                    </a:p>
                  </a:txBody>
                  <a:tcPr marL="72000" marR="72000" marT="72000" marB="72000">
                    <a:solidFill>
                      <a:schemeClr val="tx2">
                        <a:lumMod val="20000"/>
                        <a:lumOff val="80000"/>
                      </a:schemeClr>
                    </a:solidFill>
                  </a:tcPr>
                </a:tc>
                <a:tc>
                  <a:txBody>
                    <a:bodyPr/>
                    <a:lstStyle/>
                    <a:p>
                      <a:pPr algn="l"/>
                      <a:r>
                        <a:rPr lang="en-GB" sz="1800" kern="1200" dirty="0" smtClean="0">
                          <a:solidFill>
                            <a:schemeClr val="tx1"/>
                          </a:solidFill>
                          <a:latin typeface="+mn-lt"/>
                          <a:ea typeface="+mn-ea"/>
                          <a:cs typeface="+mn-cs"/>
                        </a:rPr>
                        <a:t>Verify the software components against these criteria</a:t>
                      </a:r>
                      <a:endParaRPr lang="en-GB" sz="2000" dirty="0"/>
                    </a:p>
                  </a:txBody>
                  <a:tcPr marL="72000" marR="72000" marT="72000" marB="72000">
                    <a:solidFill>
                      <a:schemeClr val="tx2">
                        <a:lumMod val="20000"/>
                        <a:lumOff val="80000"/>
                      </a:schemeClr>
                    </a:solidFill>
                  </a:tcPr>
                </a:tc>
              </a:tr>
              <a:tr h="0">
                <a:tc>
                  <a:txBody>
                    <a:bodyPr/>
                    <a:lstStyle/>
                    <a:p>
                      <a:pPr algn="ctr" fontAlgn="b"/>
                      <a:r>
                        <a:rPr lang="en-GB" sz="1800" u="none" strike="noStrike" dirty="0" smtClean="0">
                          <a:effectLst/>
                        </a:rPr>
                        <a:t>TSA2.4</a:t>
                      </a:r>
                      <a:endParaRPr lang="en-GB" sz="1800" b="1" i="0" u="none" strike="noStrike" dirty="0">
                        <a:solidFill>
                          <a:srgbClr val="FFFFFF"/>
                        </a:solidFill>
                        <a:effectLst/>
                        <a:latin typeface="Arial"/>
                      </a:endParaRPr>
                    </a:p>
                  </a:txBody>
                  <a:tcPr marL="72000" marR="72000" marT="72000" marB="72000">
                    <a:solidFill>
                      <a:srgbClr val="E6E6FF"/>
                    </a:solidFill>
                  </a:tcPr>
                </a:tc>
                <a:tc>
                  <a:txBody>
                    <a:bodyPr/>
                    <a:lstStyle/>
                    <a:p>
                      <a:pPr algn="ctr" fontAlgn="b"/>
                      <a:r>
                        <a:rPr lang="en-GB" sz="1800" b="0" i="0" u="none" strike="noStrike" dirty="0" smtClean="0">
                          <a:solidFill>
                            <a:srgbClr val="000000"/>
                          </a:solidFill>
                          <a:effectLst/>
                          <a:latin typeface="Arial"/>
                        </a:rPr>
                        <a:t>30%</a:t>
                      </a:r>
                      <a:endParaRPr lang="en-GB" sz="1800" b="0" i="0" u="none" strike="noStrike" dirty="0">
                        <a:solidFill>
                          <a:srgbClr val="000000"/>
                        </a:solidFill>
                        <a:effectLst/>
                        <a:latin typeface="Arial"/>
                      </a:endParaRPr>
                    </a:p>
                  </a:txBody>
                  <a:tcPr marL="72000" marR="72000" marT="72000" marB="72000">
                    <a:solidFill>
                      <a:srgbClr val="E6E6FF"/>
                    </a:solidFill>
                  </a:tcPr>
                </a:tc>
                <a:tc>
                  <a:txBody>
                    <a:bodyPr/>
                    <a:lstStyle/>
                    <a:p>
                      <a:pPr algn="r" fontAlgn="b"/>
                      <a:r>
                        <a:rPr lang="en-GB" sz="1800" u="none" strike="noStrike" dirty="0" smtClean="0">
                          <a:effectLst/>
                        </a:rPr>
                        <a:t>O5</a:t>
                      </a:r>
                      <a:endParaRPr lang="en-GB" sz="1800" b="1" i="0" u="none" strike="noStrike" dirty="0">
                        <a:solidFill>
                          <a:srgbClr val="FFFFFF"/>
                        </a:solidFill>
                        <a:effectLst/>
                        <a:latin typeface="Arial"/>
                      </a:endParaRPr>
                    </a:p>
                  </a:txBody>
                  <a:tcPr marL="72000" marR="72000" marT="72000" marB="72000">
                    <a:solidFill>
                      <a:srgbClr val="E6E6FF"/>
                    </a:solidFill>
                  </a:tcPr>
                </a:tc>
                <a:tc>
                  <a:txBody>
                    <a:bodyPr/>
                    <a:lstStyle/>
                    <a:p>
                      <a:pPr algn="l"/>
                      <a:r>
                        <a:rPr lang="en-GB" sz="1800" kern="1200" dirty="0" smtClean="0">
                          <a:solidFill>
                            <a:schemeClr val="tx1"/>
                          </a:solidFill>
                          <a:latin typeface="+mn-lt"/>
                          <a:ea typeface="+mn-ea"/>
                          <a:cs typeface="+mn-cs"/>
                        </a:rPr>
                        <a:t>Provide a repository for the software components within UMD and the related support tools</a:t>
                      </a:r>
                      <a:endParaRPr lang="en-GB" sz="2000" dirty="0"/>
                    </a:p>
                  </a:txBody>
                  <a:tcPr marL="72000" marR="72000" marT="72000" marB="72000">
                    <a:solidFill>
                      <a:srgbClr val="E6E6FF"/>
                    </a:solidFill>
                  </a:tcPr>
                </a:tc>
              </a:tr>
              <a:tr h="938168">
                <a:tc>
                  <a:txBody>
                    <a:bodyPr/>
                    <a:lstStyle/>
                    <a:p>
                      <a:pPr algn="ctr" fontAlgn="b"/>
                      <a:r>
                        <a:rPr lang="en-GB" sz="1800" u="none" strike="noStrike" dirty="0" smtClean="0">
                          <a:effectLst/>
                        </a:rPr>
                        <a:t>TSA2.5</a:t>
                      </a:r>
                      <a:endParaRPr lang="en-GB" sz="1800" b="1" i="0" u="none" strike="noStrike" dirty="0">
                        <a:solidFill>
                          <a:srgbClr val="FFFFFF"/>
                        </a:solidFill>
                        <a:effectLst/>
                        <a:latin typeface="Arial"/>
                      </a:endParaRPr>
                    </a:p>
                  </a:txBody>
                  <a:tcPr marL="72000" marR="72000" marT="72000" marB="72000">
                    <a:solidFill>
                      <a:schemeClr val="tx2">
                        <a:lumMod val="20000"/>
                        <a:lumOff val="80000"/>
                      </a:schemeClr>
                    </a:solidFill>
                  </a:tcPr>
                </a:tc>
                <a:tc>
                  <a:txBody>
                    <a:bodyPr/>
                    <a:lstStyle/>
                    <a:p>
                      <a:pPr algn="ctr" fontAlgn="b"/>
                      <a:r>
                        <a:rPr lang="en-GB" sz="1800" b="0" i="0" u="none" strike="noStrike" dirty="0" smtClean="0">
                          <a:solidFill>
                            <a:srgbClr val="000000"/>
                          </a:solidFill>
                          <a:effectLst/>
                          <a:latin typeface="Arial"/>
                        </a:rPr>
                        <a:t>35%</a:t>
                      </a:r>
                      <a:endParaRPr lang="en-GB" sz="1800" b="0" i="0" u="none" strike="noStrike" dirty="0">
                        <a:solidFill>
                          <a:srgbClr val="000000"/>
                        </a:solidFill>
                        <a:effectLst/>
                        <a:latin typeface="Arial"/>
                      </a:endParaRPr>
                    </a:p>
                  </a:txBody>
                  <a:tcPr marL="72000" marR="72000" marT="72000" marB="72000">
                    <a:solidFill>
                      <a:schemeClr val="tx2">
                        <a:lumMod val="20000"/>
                        <a:lumOff val="80000"/>
                      </a:schemeClr>
                    </a:solidFill>
                  </a:tcPr>
                </a:tc>
                <a:tc>
                  <a:txBody>
                    <a:bodyPr/>
                    <a:lstStyle/>
                    <a:p>
                      <a:pPr algn="r" fontAlgn="b"/>
                      <a:r>
                        <a:rPr lang="en-GB" sz="1800" u="none" strike="noStrike" dirty="0" smtClean="0">
                          <a:effectLst/>
                        </a:rPr>
                        <a:t>O6</a:t>
                      </a:r>
                      <a:endParaRPr lang="en-GB" sz="1800" b="1" i="0" u="none" strike="noStrike" dirty="0">
                        <a:solidFill>
                          <a:srgbClr val="FFFFFF"/>
                        </a:solidFill>
                        <a:effectLst/>
                        <a:latin typeface="Arial"/>
                      </a:endParaRPr>
                    </a:p>
                  </a:txBody>
                  <a:tcPr marL="72000" marR="72000" marT="72000" marB="72000">
                    <a:solidFill>
                      <a:schemeClr val="tx2">
                        <a:lumMod val="20000"/>
                        <a:lumOff val="80000"/>
                      </a:schemeClr>
                    </a:solidFill>
                  </a:tcPr>
                </a:tc>
                <a:tc>
                  <a:txBody>
                    <a:bodyPr/>
                    <a:lstStyle/>
                    <a:p>
                      <a:pPr algn="l"/>
                      <a:r>
                        <a:rPr lang="en-GB" sz="1800" kern="1200" dirty="0" smtClean="0">
                          <a:solidFill>
                            <a:schemeClr val="dk1"/>
                          </a:solidFill>
                          <a:latin typeface="+mn-lt"/>
                          <a:ea typeface="+mn-ea"/>
                          <a:cs typeface="+mn-cs"/>
                        </a:rPr>
                        <a:t>Provided a distributed</a:t>
                      </a:r>
                      <a:r>
                        <a:rPr lang="en-GB" sz="1800" kern="1200" baseline="0" dirty="0" smtClean="0">
                          <a:solidFill>
                            <a:schemeClr val="dk1"/>
                          </a:solidFill>
                          <a:latin typeface="+mn-lt"/>
                          <a:ea typeface="+mn-ea"/>
                          <a:cs typeface="+mn-cs"/>
                        </a:rPr>
                        <a:t> </a:t>
                      </a:r>
                      <a:r>
                        <a:rPr lang="en-GB" sz="1800" kern="1200" dirty="0" smtClean="0">
                          <a:solidFill>
                            <a:schemeClr val="dk1"/>
                          </a:solidFill>
                          <a:latin typeface="+mn-lt"/>
                          <a:ea typeface="+mn-ea"/>
                          <a:cs typeface="+mn-cs"/>
                        </a:rPr>
                        <a:t>support unit within the EGI Helpdesk infrastructure with expertise on the deployed middleware in production use.</a:t>
                      </a:r>
                      <a:endParaRPr lang="en-GB" sz="1800" dirty="0"/>
                    </a:p>
                  </a:txBody>
                  <a:tcPr marL="72000" marR="72000" marT="72000" marB="72000">
                    <a:solidFill>
                      <a:schemeClr val="tx2">
                        <a:lumMod val="20000"/>
                        <a:lumOff val="80000"/>
                      </a:schemeClr>
                    </a:solidFill>
                  </a:tcPr>
                </a:tc>
              </a:tr>
            </a:tbl>
          </a:graphicData>
        </a:graphic>
      </p:graphicFrame>
      <p:sp>
        <p:nvSpPr>
          <p:cNvPr id="3" name="Footer Placeholder 2"/>
          <p:cNvSpPr>
            <a:spLocks noGrp="1"/>
          </p:cNvSpPr>
          <p:nvPr>
            <p:ph type="ftr" sz="quarter" idx="11"/>
          </p:nvPr>
        </p:nvSpPr>
        <p:spPr/>
        <p:txBody>
          <a:bodyPr/>
          <a:lstStyle/>
          <a:p>
            <a:pPr>
              <a:defRPr/>
            </a:pPr>
            <a:r>
              <a:rPr lang="en-US" smtClean="0"/>
              <a:t>SA2 - June 2012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58244775"/>
              </p:ext>
            </p:extLst>
          </p:nvPr>
        </p:nvGraphicFramePr>
        <p:xfrm>
          <a:off x="467544" y="5229200"/>
          <a:ext cx="8136904" cy="1005840"/>
        </p:xfrm>
        <a:graphic>
          <a:graphicData uri="http://schemas.openxmlformats.org/drawingml/2006/table">
            <a:tbl>
              <a:tblPr firstRow="1" bandRow="1">
                <a:tableStyleId>{2D5ABB26-0587-4C30-8999-92F81FD0307C}</a:tableStyleId>
              </a:tblPr>
              <a:tblGrid>
                <a:gridCol w="4068452"/>
                <a:gridCol w="4068452"/>
              </a:tblGrid>
              <a:tr h="298832">
                <a:tc>
                  <a:txBody>
                    <a:bodyPr/>
                    <a:lstStyle/>
                    <a:p>
                      <a:pPr algn="l"/>
                      <a:r>
                        <a:rPr lang="en-GB" sz="1600" dirty="0" smtClean="0"/>
                        <a:t>TSA2.1: Michel Drescher, </a:t>
                      </a:r>
                      <a:r>
                        <a:rPr lang="en-GB" sz="1600" dirty="0" err="1" smtClean="0"/>
                        <a:t>EGI.eu</a:t>
                      </a:r>
                      <a:endParaRPr lang="en-GB" sz="16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TSA2.4: Kostas </a:t>
                      </a:r>
                      <a:r>
                        <a:rPr lang="en-GB" sz="1600" dirty="0" err="1" smtClean="0"/>
                        <a:t>Koumantaros</a:t>
                      </a:r>
                      <a:r>
                        <a:rPr lang="en-GB" sz="1600" dirty="0" smtClean="0"/>
                        <a:t>, GRNET</a:t>
                      </a:r>
                    </a:p>
                  </a:txBody>
                  <a:tcPr>
                    <a:solidFill>
                      <a:schemeClr val="bg1"/>
                    </a:solidFill>
                  </a:tcPr>
                </a:tc>
              </a:tr>
              <a:tr h="298832">
                <a:tc>
                  <a:txBody>
                    <a:bodyPr/>
                    <a:lstStyle/>
                    <a:p>
                      <a:r>
                        <a:rPr lang="en-GB" sz="1600" dirty="0" smtClean="0"/>
                        <a:t>TSA2.2: </a:t>
                      </a:r>
                      <a:r>
                        <a:rPr lang="en-GB" sz="1600" dirty="0" err="1" smtClean="0"/>
                        <a:t>Enol</a:t>
                      </a:r>
                      <a:r>
                        <a:rPr lang="en-GB" sz="1600" dirty="0" smtClean="0"/>
                        <a:t> Fernandez,</a:t>
                      </a:r>
                      <a:r>
                        <a:rPr lang="en-GB" sz="1600" baseline="0" dirty="0" smtClean="0"/>
                        <a:t> CSIC</a:t>
                      </a:r>
                      <a:endParaRPr lang="en-GB" sz="160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TSA2.5: Ales </a:t>
                      </a:r>
                      <a:r>
                        <a:rPr lang="en-GB" sz="1600" dirty="0" err="1" smtClean="0"/>
                        <a:t>Krenek</a:t>
                      </a:r>
                      <a:r>
                        <a:rPr lang="en-GB" sz="1600" dirty="0" smtClean="0"/>
                        <a:t>, CESNET</a:t>
                      </a:r>
                    </a:p>
                  </a:txBody>
                  <a:tcPr>
                    <a:solidFill>
                      <a:schemeClr val="bg1"/>
                    </a:solidFill>
                  </a:tcPr>
                </a:tc>
              </a:tr>
              <a:tr h="2988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TSA2.3: Alvaro Simon, FCTSG</a:t>
                      </a:r>
                    </a:p>
                  </a:txBody>
                  <a:tcPr>
                    <a:solidFill>
                      <a:schemeClr val="bg1"/>
                    </a:solidFill>
                  </a:tcPr>
                </a:tc>
                <a:tc>
                  <a:txBody>
                    <a:bodyPr/>
                    <a:lstStyle/>
                    <a:p>
                      <a:endParaRPr lang="en-GB" sz="1600" dirty="0"/>
                    </a:p>
                  </a:txBody>
                  <a:tcPr>
                    <a:solidFill>
                      <a:schemeClr val="bg1"/>
                    </a:solidFill>
                  </a:tcPr>
                </a:tc>
              </a:tr>
            </a:tbl>
          </a:graphicData>
        </a:graphic>
      </p:graphicFrame>
    </p:spTree>
    <p:extLst>
      <p:ext uri="{BB962C8B-B14F-4D97-AF65-F5344CB8AC3E}">
        <p14:creationId xmlns:p14="http://schemas.microsoft.com/office/powerpoint/2010/main" val="15174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20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Software Provisioning</a:t>
            </a:r>
            <a:endParaRPr lang="en-GB" sz="4000"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5</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
        <p:nvSpPr>
          <p:cNvPr id="6" name="TextBox 5"/>
          <p:cNvSpPr txBox="1"/>
          <p:nvPr/>
        </p:nvSpPr>
        <p:spPr>
          <a:xfrm>
            <a:off x="3671900" y="4326290"/>
            <a:ext cx="3456384" cy="1334958"/>
          </a:xfrm>
          <a:prstGeom prst="roundRect">
            <a:avLst/>
          </a:prstGeom>
          <a:noFill/>
          <a:ln w="38100">
            <a:solidFill>
              <a:schemeClr val="tx1"/>
            </a:solidFill>
            <a:prstDash val="sysDash"/>
          </a:ln>
        </p:spPr>
        <p:txBody>
          <a:bodyPr wrap="square" rtlCol="0" anchor="t" anchorCtr="1">
            <a:noAutofit/>
          </a:bodyPr>
          <a:lstStyle/>
          <a:p>
            <a:r>
              <a:rPr lang="en-GB" dirty="0" smtClean="0"/>
              <a:t>Operations (SA1)</a:t>
            </a:r>
            <a:endParaRPr lang="en-GB" dirty="0"/>
          </a:p>
        </p:txBody>
      </p:sp>
      <p:sp>
        <p:nvSpPr>
          <p:cNvPr id="7" name="Delay 37"/>
          <p:cNvSpPr/>
          <p:nvPr/>
        </p:nvSpPr>
        <p:spPr>
          <a:xfrm>
            <a:off x="323528" y="5661248"/>
            <a:ext cx="8640960" cy="576064"/>
          </a:xfrm>
          <a:custGeom>
            <a:avLst/>
            <a:gdLst/>
            <a:ahLst/>
            <a:cxnLst/>
            <a:rect l="l" t="t" r="r" b="b"/>
            <a:pathLst>
              <a:path w="8424936" h="576064">
                <a:moveTo>
                  <a:pt x="288032" y="0"/>
                </a:moveTo>
                <a:lnTo>
                  <a:pt x="504056" y="0"/>
                </a:lnTo>
                <a:lnTo>
                  <a:pt x="576064" y="0"/>
                </a:lnTo>
                <a:lnTo>
                  <a:pt x="7848872" y="0"/>
                </a:lnTo>
                <a:lnTo>
                  <a:pt x="8136904" y="0"/>
                </a:lnTo>
                <a:cubicBezTo>
                  <a:pt x="8295980" y="0"/>
                  <a:pt x="8424936" y="128956"/>
                  <a:pt x="8424936" y="288032"/>
                </a:cubicBezTo>
                <a:cubicBezTo>
                  <a:pt x="8424936" y="447108"/>
                  <a:pt x="8295980" y="576064"/>
                  <a:pt x="8136904" y="576064"/>
                </a:cubicBezTo>
                <a:lnTo>
                  <a:pt x="7848872" y="576064"/>
                </a:lnTo>
                <a:lnTo>
                  <a:pt x="576064" y="576064"/>
                </a:lnTo>
                <a:lnTo>
                  <a:pt x="504056" y="576064"/>
                </a:lnTo>
                <a:lnTo>
                  <a:pt x="288032" y="576064"/>
                </a:lnTo>
                <a:cubicBezTo>
                  <a:pt x="128956" y="576064"/>
                  <a:pt x="0" y="447108"/>
                  <a:pt x="0" y="288032"/>
                </a:cubicBezTo>
                <a:cubicBezTo>
                  <a:pt x="0" y="128956"/>
                  <a:pt x="128956" y="0"/>
                  <a:pt x="288032" y="0"/>
                </a:cubicBezTo>
                <a:close/>
              </a:path>
            </a:pathLst>
          </a:cu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000" dirty="0" smtClean="0"/>
              <a:t>Provisioning Infrastructure</a:t>
            </a:r>
            <a:endParaRPr lang="en-GB" sz="2000" dirty="0"/>
          </a:p>
        </p:txBody>
      </p:sp>
      <p:sp>
        <p:nvSpPr>
          <p:cNvPr id="8" name="Right Arrow 7"/>
          <p:cNvSpPr/>
          <p:nvPr/>
        </p:nvSpPr>
        <p:spPr>
          <a:xfrm rot="16200000">
            <a:off x="647564" y="4185084"/>
            <a:ext cx="864096" cy="3600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9" name="Right Arrow 8"/>
          <p:cNvSpPr/>
          <p:nvPr/>
        </p:nvSpPr>
        <p:spPr>
          <a:xfrm rot="5400000">
            <a:off x="2375756" y="4185084"/>
            <a:ext cx="864096" cy="3600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0" name="Right Arrow 9"/>
          <p:cNvSpPr/>
          <p:nvPr/>
        </p:nvSpPr>
        <p:spPr>
          <a:xfrm>
            <a:off x="1835696" y="5085184"/>
            <a:ext cx="216024" cy="3600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1" name="Right Arrow 10"/>
          <p:cNvSpPr/>
          <p:nvPr/>
        </p:nvSpPr>
        <p:spPr>
          <a:xfrm>
            <a:off x="5292080" y="5085184"/>
            <a:ext cx="216024" cy="3600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2" name="Right Arrow 11"/>
          <p:cNvSpPr/>
          <p:nvPr/>
        </p:nvSpPr>
        <p:spPr>
          <a:xfrm>
            <a:off x="3563888" y="5085184"/>
            <a:ext cx="216024" cy="3600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3" name="Rounded Rectangle 12"/>
          <p:cNvSpPr/>
          <p:nvPr/>
        </p:nvSpPr>
        <p:spPr>
          <a:xfrm>
            <a:off x="3779912" y="4797152"/>
            <a:ext cx="151216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smtClean="0"/>
              <a:t>Staged</a:t>
            </a:r>
          </a:p>
          <a:p>
            <a:pPr algn="ctr"/>
            <a:r>
              <a:rPr lang="en-GB" sz="2000" dirty="0" smtClean="0"/>
              <a:t>Rollout</a:t>
            </a:r>
            <a:endParaRPr lang="en-GB" sz="2000" dirty="0"/>
          </a:p>
        </p:txBody>
      </p:sp>
      <p:sp>
        <p:nvSpPr>
          <p:cNvPr id="14" name="Rounded Rectangle 13"/>
          <p:cNvSpPr/>
          <p:nvPr/>
        </p:nvSpPr>
        <p:spPr>
          <a:xfrm>
            <a:off x="2051720" y="4797152"/>
            <a:ext cx="151216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000" dirty="0" smtClean="0"/>
              <a:t>Criteria</a:t>
            </a:r>
          </a:p>
          <a:p>
            <a:pPr algn="ctr"/>
            <a:r>
              <a:rPr lang="en-GB" sz="2000" dirty="0" smtClean="0"/>
              <a:t>Verification</a:t>
            </a:r>
            <a:endParaRPr lang="en-GB" sz="2000" dirty="0"/>
          </a:p>
        </p:txBody>
      </p:sp>
      <p:sp>
        <p:nvSpPr>
          <p:cNvPr id="15" name="Rounded Rectangle 14"/>
          <p:cNvSpPr/>
          <p:nvPr/>
        </p:nvSpPr>
        <p:spPr>
          <a:xfrm>
            <a:off x="5508104" y="4797152"/>
            <a:ext cx="151216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smtClean="0"/>
              <a:t>Production</a:t>
            </a:r>
            <a:endParaRPr lang="en-GB" sz="2000" dirty="0"/>
          </a:p>
        </p:txBody>
      </p:sp>
      <p:sp>
        <p:nvSpPr>
          <p:cNvPr id="16" name="Rounded Rectangle 15"/>
          <p:cNvSpPr/>
          <p:nvPr/>
        </p:nvSpPr>
        <p:spPr>
          <a:xfrm>
            <a:off x="323528" y="4797152"/>
            <a:ext cx="151216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000" dirty="0" smtClean="0"/>
              <a:t>Criteria</a:t>
            </a:r>
          </a:p>
          <a:p>
            <a:pPr algn="ctr"/>
            <a:r>
              <a:rPr lang="en-GB" sz="2000" dirty="0" smtClean="0"/>
              <a:t>Definition</a:t>
            </a:r>
            <a:endParaRPr lang="en-GB" sz="2000" dirty="0"/>
          </a:p>
        </p:txBody>
      </p:sp>
      <p:sp>
        <p:nvSpPr>
          <p:cNvPr id="17" name="Rounded Rectangle 16"/>
          <p:cNvSpPr/>
          <p:nvPr/>
        </p:nvSpPr>
        <p:spPr>
          <a:xfrm>
            <a:off x="323528" y="3068960"/>
            <a:ext cx="3240360" cy="864096"/>
          </a:xfrm>
          <a:prstGeom prst="roundRect">
            <a:avLst/>
          </a:prstGeom>
          <a:solidFill>
            <a:schemeClr val="accent3"/>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GB" sz="2000" dirty="0" smtClean="0">
                <a:solidFill>
                  <a:srgbClr val="000000"/>
                </a:solidFill>
              </a:rPr>
              <a:t>External Technology Providers</a:t>
            </a:r>
            <a:endParaRPr lang="en-GB" sz="2000" dirty="0">
              <a:solidFill>
                <a:srgbClr val="000000"/>
              </a:solidFill>
            </a:endParaRPr>
          </a:p>
        </p:txBody>
      </p:sp>
      <p:sp>
        <p:nvSpPr>
          <p:cNvPr id="18" name="Rounded Rectangle 17"/>
          <p:cNvSpPr/>
          <p:nvPr/>
        </p:nvSpPr>
        <p:spPr>
          <a:xfrm>
            <a:off x="7236296" y="4797152"/>
            <a:ext cx="1728192"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000" dirty="0" smtClean="0"/>
              <a:t>Deployed Middleware Support Unit</a:t>
            </a:r>
            <a:endParaRPr lang="en-GB" sz="2000" dirty="0"/>
          </a:p>
        </p:txBody>
      </p:sp>
      <p:sp>
        <p:nvSpPr>
          <p:cNvPr id="19" name="Right Arrow 18"/>
          <p:cNvSpPr/>
          <p:nvPr/>
        </p:nvSpPr>
        <p:spPr>
          <a:xfrm>
            <a:off x="7020272" y="5085184"/>
            <a:ext cx="216024" cy="3600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0" name="TextBox 19"/>
          <p:cNvSpPr txBox="1"/>
          <p:nvPr/>
        </p:nvSpPr>
        <p:spPr>
          <a:xfrm>
            <a:off x="611560" y="4005064"/>
            <a:ext cx="936103" cy="646331"/>
          </a:xfrm>
          <a:prstGeom prst="rect">
            <a:avLst/>
          </a:prstGeom>
          <a:noFill/>
        </p:spPr>
        <p:txBody>
          <a:bodyPr wrap="square" rtlCol="0">
            <a:spAutoFit/>
          </a:bodyPr>
          <a:lstStyle/>
          <a:p>
            <a:r>
              <a:rPr lang="en-GB" dirty="0" smtClean="0"/>
              <a:t>Quality Criteria</a:t>
            </a:r>
            <a:endParaRPr lang="en-GB" dirty="0"/>
          </a:p>
        </p:txBody>
      </p:sp>
      <p:sp>
        <p:nvSpPr>
          <p:cNvPr id="21" name="TextBox 20"/>
          <p:cNvSpPr txBox="1"/>
          <p:nvPr/>
        </p:nvSpPr>
        <p:spPr>
          <a:xfrm>
            <a:off x="2267744" y="4221088"/>
            <a:ext cx="1095172" cy="369332"/>
          </a:xfrm>
          <a:prstGeom prst="rect">
            <a:avLst/>
          </a:prstGeom>
          <a:noFill/>
        </p:spPr>
        <p:txBody>
          <a:bodyPr wrap="none" rtlCol="0">
            <a:spAutoFit/>
          </a:bodyPr>
          <a:lstStyle/>
          <a:p>
            <a:r>
              <a:rPr lang="en-GB" dirty="0" smtClean="0"/>
              <a:t>Software</a:t>
            </a:r>
            <a:endParaRPr lang="en-GB" dirty="0"/>
          </a:p>
        </p:txBody>
      </p:sp>
      <p:grpSp>
        <p:nvGrpSpPr>
          <p:cNvPr id="37" name="Group 36"/>
          <p:cNvGrpSpPr/>
          <p:nvPr/>
        </p:nvGrpSpPr>
        <p:grpSpPr>
          <a:xfrm>
            <a:off x="323530" y="1124744"/>
            <a:ext cx="6408710" cy="1944216"/>
            <a:chOff x="323530" y="1124744"/>
            <a:chExt cx="6408710" cy="1944216"/>
          </a:xfrm>
        </p:grpSpPr>
        <p:sp>
          <p:nvSpPr>
            <p:cNvPr id="23" name="Gallone 25"/>
            <p:cNvSpPr/>
            <p:nvPr/>
          </p:nvSpPr>
          <p:spPr>
            <a:xfrm rot="5400000">
              <a:off x="1583668" y="2600908"/>
              <a:ext cx="720080" cy="216024"/>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Rettangolo arrotondato 31"/>
            <p:cNvSpPr/>
            <p:nvPr/>
          </p:nvSpPr>
          <p:spPr>
            <a:xfrm rot="16200000">
              <a:off x="1367645" y="80629"/>
              <a:ext cx="1152128" cy="3240358"/>
            </a:xfrm>
            <a:prstGeom prst="roundRect">
              <a:avLst/>
            </a:prstGeom>
            <a:solidFill>
              <a:schemeClr val="accent6"/>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2000" dirty="0" smtClean="0">
                  <a:solidFill>
                    <a:srgbClr val="000000"/>
                  </a:solidFill>
                </a:rPr>
                <a:t>Technology Coordination Board</a:t>
              </a:r>
            </a:p>
          </p:txBody>
        </p:sp>
        <p:sp>
          <p:nvSpPr>
            <p:cNvPr id="24" name="Gallone 25"/>
            <p:cNvSpPr/>
            <p:nvPr/>
          </p:nvSpPr>
          <p:spPr>
            <a:xfrm rot="10800000">
              <a:off x="3707904" y="1268760"/>
              <a:ext cx="360040" cy="216024"/>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Rettangolo arrotondato 31"/>
            <p:cNvSpPr/>
            <p:nvPr/>
          </p:nvSpPr>
          <p:spPr>
            <a:xfrm rot="16200000">
              <a:off x="4932040" y="332656"/>
              <a:ext cx="576065" cy="2160241"/>
            </a:xfrm>
            <a:prstGeom prst="roundRect">
              <a:avLst/>
            </a:prstGeom>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600" dirty="0" smtClean="0">
                  <a:solidFill>
                    <a:srgbClr val="000000"/>
                  </a:solidFill>
                </a:rPr>
                <a:t>Operations Management Board</a:t>
              </a:r>
            </a:p>
          </p:txBody>
        </p:sp>
        <p:sp>
          <p:nvSpPr>
            <p:cNvPr id="26" name="Rettangolo arrotondato 31"/>
            <p:cNvSpPr/>
            <p:nvPr/>
          </p:nvSpPr>
          <p:spPr>
            <a:xfrm rot="16200000">
              <a:off x="4932039" y="908720"/>
              <a:ext cx="576064" cy="2160241"/>
            </a:xfrm>
            <a:prstGeom prst="roundRect">
              <a:avLst/>
            </a:prstGeom>
            <a:ln/>
          </p:spPr>
          <p:style>
            <a:lnRef idx="2">
              <a:schemeClr val="dk1"/>
            </a:lnRef>
            <a:fillRef idx="1">
              <a:schemeClr val="lt1"/>
            </a:fillRef>
            <a:effectRef idx="0">
              <a:schemeClr val="dk1"/>
            </a:effectRef>
            <a:fontRef idx="minor">
              <a:schemeClr val="dk1"/>
            </a:fontRef>
          </p:style>
          <p:txBody>
            <a:bodyPr vert="vert" rtlCol="0" anchor="ctr"/>
            <a:lstStyle/>
            <a:p>
              <a:pPr algn="ctr"/>
              <a:r>
                <a:rPr lang="en-US" sz="1600" dirty="0" smtClean="0">
                  <a:solidFill>
                    <a:srgbClr val="000000"/>
                  </a:solidFill>
                </a:rPr>
                <a:t>User Community Board</a:t>
              </a:r>
            </a:p>
          </p:txBody>
        </p:sp>
        <p:sp>
          <p:nvSpPr>
            <p:cNvPr id="27" name="TextBox 26"/>
            <p:cNvSpPr txBox="1"/>
            <p:nvPr/>
          </p:nvSpPr>
          <p:spPr>
            <a:xfrm>
              <a:off x="611560" y="2492896"/>
              <a:ext cx="2711988" cy="369332"/>
            </a:xfrm>
            <a:prstGeom prst="rect">
              <a:avLst/>
            </a:prstGeom>
            <a:noFill/>
          </p:spPr>
          <p:txBody>
            <a:bodyPr wrap="none" rtlCol="0">
              <a:spAutoFit/>
            </a:bodyPr>
            <a:lstStyle/>
            <a:p>
              <a:pPr algn="ctr"/>
              <a:r>
                <a:rPr lang="en-GB" dirty="0" smtClean="0"/>
                <a:t>Prioritised Requirements</a:t>
              </a:r>
              <a:endParaRPr lang="en-GB" dirty="0"/>
            </a:p>
          </p:txBody>
        </p:sp>
        <p:sp>
          <p:nvSpPr>
            <p:cNvPr id="28" name="Gallone 25"/>
            <p:cNvSpPr/>
            <p:nvPr/>
          </p:nvSpPr>
          <p:spPr>
            <a:xfrm rot="10800000">
              <a:off x="3707904" y="1916832"/>
              <a:ext cx="360040" cy="216024"/>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Gallone 25"/>
            <p:cNvSpPr/>
            <p:nvPr/>
          </p:nvSpPr>
          <p:spPr>
            <a:xfrm rot="10800000">
              <a:off x="6372200" y="1124744"/>
              <a:ext cx="360040" cy="216024"/>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Gallone 25"/>
            <p:cNvSpPr/>
            <p:nvPr/>
          </p:nvSpPr>
          <p:spPr>
            <a:xfrm rot="10800000">
              <a:off x="6372200" y="1412776"/>
              <a:ext cx="360040" cy="216024"/>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Gallone 25"/>
            <p:cNvSpPr/>
            <p:nvPr/>
          </p:nvSpPr>
          <p:spPr>
            <a:xfrm rot="10800000">
              <a:off x="6372200" y="1772816"/>
              <a:ext cx="360040" cy="216024"/>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Gallone 25"/>
            <p:cNvSpPr/>
            <p:nvPr/>
          </p:nvSpPr>
          <p:spPr>
            <a:xfrm rot="10800000">
              <a:off x="6372200" y="2060848"/>
              <a:ext cx="360040" cy="216024"/>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 name="TextBox 2"/>
          <p:cNvSpPr txBox="1"/>
          <p:nvPr/>
        </p:nvSpPr>
        <p:spPr>
          <a:xfrm>
            <a:off x="286421" y="1086892"/>
            <a:ext cx="6085779" cy="2956272"/>
          </a:xfrm>
          <a:prstGeom prst="rect">
            <a:avLst/>
          </a:prstGeom>
          <a:noFill/>
          <a:ln w="76200">
            <a:solidFill>
              <a:srgbClr val="FF0000"/>
            </a:solidFill>
          </a:ln>
        </p:spPr>
        <p:style>
          <a:lnRef idx="2">
            <a:schemeClr val="accent6"/>
          </a:lnRef>
          <a:fillRef idx="1">
            <a:schemeClr val="lt1"/>
          </a:fillRef>
          <a:effectRef idx="0">
            <a:schemeClr val="accent6"/>
          </a:effectRef>
          <a:fontRef idx="minor">
            <a:schemeClr val="dk1"/>
          </a:fontRef>
        </p:style>
        <p:txBody>
          <a:bodyPr wrap="square" rtlCol="0" anchor="b" anchorCtr="0">
            <a:noAutofit/>
          </a:bodyPr>
          <a:lstStyle/>
          <a:p>
            <a:pPr lvl="8"/>
            <a:r>
              <a:rPr lang="en-GB" sz="3200" dirty="0" smtClean="0"/>
              <a:t>Strategic</a:t>
            </a:r>
          </a:p>
          <a:p>
            <a:pPr lvl="8"/>
            <a:r>
              <a:rPr lang="en-GB" sz="3200" dirty="0" smtClean="0"/>
              <a:t>Coordination</a:t>
            </a:r>
          </a:p>
          <a:p>
            <a:pPr lvl="8"/>
            <a:endParaRPr lang="en-GB" sz="3200" dirty="0" smtClean="0"/>
          </a:p>
        </p:txBody>
      </p:sp>
    </p:spTree>
    <p:extLst>
      <p:ext uri="{BB962C8B-B14F-4D97-AF65-F5344CB8AC3E}">
        <p14:creationId xmlns:p14="http://schemas.microsoft.com/office/powerpoint/2010/main" val="104397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Technology Coordination Board</a:t>
            </a:r>
            <a:endParaRPr lang="en-GB" sz="3600" dirty="0"/>
          </a:p>
        </p:txBody>
      </p:sp>
      <p:sp>
        <p:nvSpPr>
          <p:cNvPr id="3" name="Content Placeholder 2"/>
          <p:cNvSpPr>
            <a:spLocks noGrp="1"/>
          </p:cNvSpPr>
          <p:nvPr>
            <p:ph idx="1"/>
          </p:nvPr>
        </p:nvSpPr>
        <p:spPr>
          <a:xfrm>
            <a:off x="611188" y="1268760"/>
            <a:ext cx="8075612" cy="4968552"/>
          </a:xfrm>
        </p:spPr>
        <p:txBody>
          <a:bodyPr>
            <a:normAutofit fontScale="92500" lnSpcReduction="10000"/>
          </a:bodyPr>
          <a:lstStyle/>
          <a:p>
            <a:r>
              <a:rPr lang="en-GB" dirty="0" smtClean="0"/>
              <a:t>Regular F2F and phone conferences</a:t>
            </a:r>
          </a:p>
          <a:p>
            <a:pPr lvl="1"/>
            <a:r>
              <a:rPr lang="en-GB" dirty="0" smtClean="0"/>
              <a:t>6 meetings in 6-week alternating cycle</a:t>
            </a:r>
          </a:p>
          <a:p>
            <a:r>
              <a:rPr lang="en-GB" dirty="0" smtClean="0"/>
              <a:t>Top topics</a:t>
            </a:r>
          </a:p>
          <a:p>
            <a:pPr lvl="1"/>
            <a:r>
              <a:rPr lang="en-GB" dirty="0" smtClean="0"/>
              <a:t>Defined Requirements Process:</a:t>
            </a:r>
          </a:p>
          <a:p>
            <a:pPr lvl="2"/>
            <a:r>
              <a:rPr lang="en-GB" dirty="0" smtClean="0"/>
              <a:t>Deal with </a:t>
            </a:r>
            <a:r>
              <a:rPr lang="en-GB" dirty="0"/>
              <a:t>s</a:t>
            </a:r>
            <a:r>
              <a:rPr lang="en-GB" dirty="0" smtClean="0"/>
              <a:t>trategic or cross-TP issues</a:t>
            </a:r>
          </a:p>
          <a:p>
            <a:pPr lvl="2"/>
            <a:r>
              <a:rPr lang="en-GB" dirty="0"/>
              <a:t>43 requirements from EGI User Communities</a:t>
            </a:r>
          </a:p>
          <a:p>
            <a:pPr lvl="2"/>
            <a:r>
              <a:rPr lang="en-GB" dirty="0"/>
              <a:t>18 requirements from EGI </a:t>
            </a:r>
            <a:r>
              <a:rPr lang="en-GB" dirty="0" smtClean="0"/>
              <a:t>Operations</a:t>
            </a:r>
          </a:p>
          <a:p>
            <a:pPr lvl="1"/>
            <a:r>
              <a:rPr lang="en-GB" dirty="0" smtClean="0"/>
              <a:t>Task Forces:</a:t>
            </a:r>
          </a:p>
          <a:p>
            <a:pPr lvl="2"/>
            <a:r>
              <a:rPr lang="en-GB" dirty="0" smtClean="0"/>
              <a:t>Accounting TF, Federated Cloud TF</a:t>
            </a:r>
          </a:p>
          <a:p>
            <a:pPr lvl="1"/>
            <a:r>
              <a:rPr lang="en-GB" dirty="0" smtClean="0"/>
              <a:t>Technology Providers:</a:t>
            </a:r>
          </a:p>
          <a:p>
            <a:pPr lvl="2"/>
            <a:r>
              <a:rPr lang="en-GB" dirty="0" smtClean="0"/>
              <a:t>Software roadmaps</a:t>
            </a:r>
          </a:p>
          <a:p>
            <a:pPr lvl="2"/>
            <a:r>
              <a:rPr lang="en-GB" dirty="0" smtClean="0"/>
              <a:t>Performance within SLA</a:t>
            </a:r>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6</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3104877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Technology Management</a:t>
            </a:r>
            <a:endParaRPr lang="en-GB" sz="4000" dirty="0"/>
          </a:p>
        </p:txBody>
      </p:sp>
      <p:sp>
        <p:nvSpPr>
          <p:cNvPr id="3" name="Content Placeholder 2"/>
          <p:cNvSpPr>
            <a:spLocks noGrp="1"/>
          </p:cNvSpPr>
          <p:nvPr>
            <p:ph idx="1"/>
          </p:nvPr>
        </p:nvSpPr>
        <p:spPr>
          <a:xfrm>
            <a:off x="611188" y="1412776"/>
            <a:ext cx="8075612" cy="4680520"/>
          </a:xfrm>
        </p:spPr>
        <p:txBody>
          <a:bodyPr>
            <a:normAutofit fontScale="85000" lnSpcReduction="20000"/>
          </a:bodyPr>
          <a:lstStyle/>
          <a:p>
            <a:r>
              <a:rPr lang="en-GB" dirty="0" smtClean="0"/>
              <a:t>Agreements with Technology Providers</a:t>
            </a:r>
          </a:p>
          <a:p>
            <a:pPr lvl="1"/>
            <a:r>
              <a:rPr lang="en-GB" dirty="0" smtClean="0"/>
              <a:t>Memorandum of Understanding</a:t>
            </a:r>
          </a:p>
          <a:p>
            <a:pPr lvl="2"/>
            <a:r>
              <a:rPr lang="en-GB" dirty="0" smtClean="0"/>
              <a:t>Observer status on the TCB</a:t>
            </a:r>
          </a:p>
          <a:p>
            <a:pPr lvl="2"/>
            <a:r>
              <a:rPr lang="en-GB" dirty="0" smtClean="0"/>
              <a:t>Used to build a collaborative relationship</a:t>
            </a:r>
          </a:p>
          <a:p>
            <a:pPr lvl="1"/>
            <a:r>
              <a:rPr lang="en-GB" dirty="0" smtClean="0"/>
              <a:t>Service Level Agreements</a:t>
            </a:r>
          </a:p>
          <a:p>
            <a:pPr lvl="2"/>
            <a:r>
              <a:rPr lang="en-GB" dirty="0" smtClean="0"/>
              <a:t>Voting status on the TCB</a:t>
            </a:r>
          </a:p>
          <a:p>
            <a:pPr lvl="2"/>
            <a:r>
              <a:rPr lang="en-GB" dirty="0" smtClean="0"/>
              <a:t>Focus on delivering &amp; supporting software</a:t>
            </a:r>
          </a:p>
          <a:p>
            <a:pPr lvl="1"/>
            <a:r>
              <a:rPr lang="en-GB" dirty="0" smtClean="0"/>
              <a:t>2 New Technology Providers planned for PY3</a:t>
            </a:r>
          </a:p>
          <a:p>
            <a:pPr lvl="2"/>
            <a:r>
              <a:rPr lang="en-GB" dirty="0" smtClean="0"/>
              <a:t>Genesis II, </a:t>
            </a:r>
            <a:r>
              <a:rPr lang="en-GB" dirty="0" err="1" smtClean="0"/>
              <a:t>QosCosGrid</a:t>
            </a:r>
            <a:endParaRPr lang="en-GB" dirty="0" smtClean="0"/>
          </a:p>
          <a:p>
            <a:r>
              <a:rPr lang="en-GB" dirty="0" smtClean="0"/>
              <a:t>Annual Planning</a:t>
            </a:r>
          </a:p>
          <a:p>
            <a:pPr lvl="1"/>
            <a:r>
              <a:rPr lang="en-GB" dirty="0" smtClean="0"/>
              <a:t>EGI </a:t>
            </a:r>
            <a:r>
              <a:rPr lang="en-GB" dirty="0"/>
              <a:t>Technology </a:t>
            </a:r>
            <a:r>
              <a:rPr lang="en-GB" dirty="0" smtClean="0"/>
              <a:t>Roadmap</a:t>
            </a:r>
          </a:p>
          <a:p>
            <a:pPr lvl="2"/>
            <a:r>
              <a:rPr lang="en-GB" dirty="0" smtClean="0"/>
              <a:t>Includes the UMD Roadmap and other technical plans</a:t>
            </a:r>
          </a:p>
          <a:p>
            <a:pPr lvl="1"/>
            <a:r>
              <a:rPr lang="en-GB" dirty="0" smtClean="0"/>
              <a:t>EGI Platform Roadmap</a:t>
            </a:r>
            <a:endParaRPr lang="en-GB"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7</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1312504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Maintaining Quality Criteria</a:t>
            </a:r>
            <a:endParaRPr lang="en-GB" sz="4000" dirty="0"/>
          </a:p>
        </p:txBody>
      </p:sp>
      <p:sp>
        <p:nvSpPr>
          <p:cNvPr id="3" name="Content Placeholder 2"/>
          <p:cNvSpPr>
            <a:spLocks noGrp="1"/>
          </p:cNvSpPr>
          <p:nvPr>
            <p:ph idx="1"/>
          </p:nvPr>
        </p:nvSpPr>
        <p:spPr>
          <a:xfrm>
            <a:off x="611188" y="1412777"/>
            <a:ext cx="8075612" cy="4968551"/>
          </a:xfrm>
        </p:spPr>
        <p:txBody>
          <a:bodyPr>
            <a:normAutofit/>
          </a:bodyPr>
          <a:lstStyle/>
          <a:p>
            <a:r>
              <a:rPr lang="en-GB" dirty="0" smtClean="0"/>
              <a:t>Formalising EGI’s software requirements</a:t>
            </a:r>
          </a:p>
          <a:p>
            <a:pPr lvl="1"/>
            <a:r>
              <a:rPr lang="en-GB" dirty="0" smtClean="0"/>
              <a:t>Aligned to UMD Capabilities</a:t>
            </a:r>
          </a:p>
          <a:p>
            <a:pPr lvl="2"/>
            <a:r>
              <a:rPr lang="en-GB" dirty="0" smtClean="0"/>
              <a:t>100% coverage through 204 quality criteria</a:t>
            </a:r>
          </a:p>
          <a:p>
            <a:pPr lvl="1"/>
            <a:r>
              <a:rPr lang="en-GB" dirty="0" smtClean="0"/>
              <a:t>Overview and review using EGI wiki</a:t>
            </a:r>
          </a:p>
          <a:p>
            <a:r>
              <a:rPr lang="en-GB" dirty="0" smtClean="0"/>
              <a:t>Criteria change management</a:t>
            </a:r>
          </a:p>
          <a:p>
            <a:pPr lvl="1"/>
            <a:r>
              <a:rPr lang="en-GB" dirty="0" smtClean="0"/>
              <a:t>6 monthly revisions</a:t>
            </a:r>
          </a:p>
          <a:p>
            <a:pPr lvl="1"/>
            <a:r>
              <a:rPr lang="en-GB" dirty="0" smtClean="0"/>
              <a:t>2 public reviews per revision</a:t>
            </a:r>
          </a:p>
          <a:p>
            <a:pPr lvl="1"/>
            <a:r>
              <a:rPr lang="en-GB" dirty="0" smtClean="0"/>
              <a:t>To be adaptable and improve in comprehensiveness</a:t>
            </a:r>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8</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3774927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Software Verification</a:t>
            </a:r>
            <a:endParaRPr lang="en-GB" sz="4000" dirty="0"/>
          </a:p>
        </p:txBody>
      </p:sp>
      <p:sp>
        <p:nvSpPr>
          <p:cNvPr id="3" name="Content Placeholder 2"/>
          <p:cNvSpPr>
            <a:spLocks noGrp="1"/>
          </p:cNvSpPr>
          <p:nvPr>
            <p:ph idx="1"/>
          </p:nvPr>
        </p:nvSpPr>
        <p:spPr>
          <a:xfrm>
            <a:off x="611188" y="1412776"/>
            <a:ext cx="8353300" cy="4525963"/>
          </a:xfrm>
        </p:spPr>
        <p:txBody>
          <a:bodyPr>
            <a:normAutofit fontScale="92500"/>
          </a:bodyPr>
          <a:lstStyle/>
          <a:p>
            <a:r>
              <a:rPr lang="en-GB" dirty="0" smtClean="0"/>
              <a:t>Verification test-bed</a:t>
            </a:r>
          </a:p>
          <a:p>
            <a:pPr lvl="1"/>
            <a:r>
              <a:rPr lang="en-GB" dirty="0" smtClean="0"/>
              <a:t>Private cloud for EGI hosted at CESGA</a:t>
            </a:r>
          </a:p>
          <a:p>
            <a:pPr lvl="1"/>
            <a:r>
              <a:rPr lang="en-GB" dirty="0" smtClean="0"/>
              <a:t>Multi-OS infrastructure</a:t>
            </a:r>
          </a:p>
          <a:p>
            <a:pPr lvl="2"/>
            <a:r>
              <a:rPr lang="en-GB" dirty="0" smtClean="0"/>
              <a:t>SL5, SL6, Debian6</a:t>
            </a:r>
          </a:p>
          <a:p>
            <a:r>
              <a:rPr lang="en-GB" dirty="0"/>
              <a:t>Verification </a:t>
            </a:r>
            <a:r>
              <a:rPr lang="en-GB" dirty="0" smtClean="0"/>
              <a:t>is </a:t>
            </a:r>
            <a:r>
              <a:rPr lang="en-GB" dirty="0"/>
              <a:t>a community effort</a:t>
            </a:r>
          </a:p>
          <a:p>
            <a:pPr lvl="1"/>
            <a:r>
              <a:rPr lang="en-GB" dirty="0"/>
              <a:t>16 verifiers, 12 institutes, 7 countries</a:t>
            </a:r>
          </a:p>
          <a:p>
            <a:pPr lvl="1"/>
            <a:r>
              <a:rPr lang="en-GB" dirty="0" smtClean="0"/>
              <a:t>Documentation of process, guidelines &amp; </a:t>
            </a:r>
            <a:r>
              <a:rPr lang="en-GB" dirty="0" err="1" smtClean="0"/>
              <a:t>testbed</a:t>
            </a:r>
            <a:endParaRPr lang="en-GB" dirty="0" smtClean="0"/>
          </a:p>
          <a:p>
            <a:pPr lvl="2"/>
            <a:r>
              <a:rPr lang="en-GB" dirty="0" smtClean="0"/>
              <a:t>Structured reporting forms</a:t>
            </a:r>
          </a:p>
          <a:p>
            <a:pPr lvl="2"/>
            <a:r>
              <a:rPr lang="en-GB" dirty="0" smtClean="0"/>
              <a:t>Allows unfunded &amp; external verification effort</a:t>
            </a:r>
            <a:endParaRPr lang="en-GB" dirty="0"/>
          </a:p>
          <a:p>
            <a:pPr lvl="1"/>
            <a:endParaRPr lang="en-GB" dirty="0" smtClean="0"/>
          </a:p>
          <a:p>
            <a:pPr marL="342900" lvl="2" indent="-342900"/>
            <a:endParaRPr lang="en-GB" sz="3200" dirty="0"/>
          </a:p>
          <a:p>
            <a:pPr lvl="1"/>
            <a:endParaRPr lang="en-GB" dirty="0"/>
          </a:p>
        </p:txBody>
      </p:sp>
      <p:sp>
        <p:nvSpPr>
          <p:cNvPr id="4" name="Slide Number Placeholder 3"/>
          <p:cNvSpPr>
            <a:spLocks noGrp="1"/>
          </p:cNvSpPr>
          <p:nvPr>
            <p:ph type="sldNum" sz="quarter" idx="12"/>
          </p:nvPr>
        </p:nvSpPr>
        <p:spPr/>
        <p:txBody>
          <a:bodyPr/>
          <a:lstStyle/>
          <a:p>
            <a:pPr>
              <a:defRPr/>
            </a:pPr>
            <a:fld id="{F35EAE03-69BD-4C08-B18E-8C9F5694E65D}" type="slidenum">
              <a:rPr lang="en-US" smtClean="0"/>
              <a:pPr>
                <a:defRPr/>
              </a:pPr>
              <a:t>9</a:t>
            </a:fld>
            <a:endParaRPr lang="en-US" dirty="0"/>
          </a:p>
        </p:txBody>
      </p:sp>
      <p:sp>
        <p:nvSpPr>
          <p:cNvPr id="5" name="Footer Placeholder 4"/>
          <p:cNvSpPr>
            <a:spLocks noGrp="1"/>
          </p:cNvSpPr>
          <p:nvPr>
            <p:ph type="ftr" sz="quarter" idx="11"/>
          </p:nvPr>
        </p:nvSpPr>
        <p:spPr/>
        <p:txBody>
          <a:bodyPr/>
          <a:lstStyle/>
          <a:p>
            <a:pPr>
              <a:defRPr/>
            </a:pPr>
            <a:r>
              <a:rPr lang="en-US" smtClean="0"/>
              <a:t>SA2 - June 2012</a:t>
            </a:r>
            <a:endParaRPr lang="en-US" dirty="0"/>
          </a:p>
        </p:txBody>
      </p:sp>
    </p:spTree>
    <p:extLst>
      <p:ext uri="{BB962C8B-B14F-4D97-AF65-F5344CB8AC3E}">
        <p14:creationId xmlns:p14="http://schemas.microsoft.com/office/powerpoint/2010/main" val="176726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GI-InSPIR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G-InSPI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EG-InSPI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23034</TotalTime>
  <Words>4004</Words>
  <Application>Microsoft Office PowerPoint</Application>
  <PresentationFormat>On-screen Show (4:3)</PresentationFormat>
  <Paragraphs>911</Paragraphs>
  <Slides>23</Slides>
  <Notes>23</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EGI-InSPIRE 2</vt:lpstr>
      <vt:lpstr>EG-InSPIRE</vt:lpstr>
      <vt:lpstr>1_EG-InSPIRE</vt:lpstr>
      <vt:lpstr>SA2 – Software Provisioning</vt:lpstr>
      <vt:lpstr>Agenda</vt:lpstr>
      <vt:lpstr>SA2 Overview</vt:lpstr>
      <vt:lpstr>Objectives</vt:lpstr>
      <vt:lpstr>Software Provisioning</vt:lpstr>
      <vt:lpstr>Technology Coordination Board</vt:lpstr>
      <vt:lpstr>Technology Management</vt:lpstr>
      <vt:lpstr>Maintaining Quality Criteria</vt:lpstr>
      <vt:lpstr>Software Verification</vt:lpstr>
      <vt:lpstr>Software Verification in numbers</vt:lpstr>
      <vt:lpstr>Repository &amp; Infrastructure</vt:lpstr>
      <vt:lpstr>Improvements in PY2</vt:lpstr>
      <vt:lpstr>EGI Repository Usage</vt:lpstr>
      <vt:lpstr>Deployed Middleware SU</vt:lpstr>
      <vt:lpstr>Deployed Middleware SU</vt:lpstr>
      <vt:lpstr>3rd level support follow-up</vt:lpstr>
      <vt:lpstr>EMI ticket turnover in PY2</vt:lpstr>
      <vt:lpstr>Federated Clouds Task Force</vt:lpstr>
      <vt:lpstr>Federated Clouds Task Force</vt:lpstr>
      <vt:lpstr>EGI’s Cloud Strategy</vt:lpstr>
      <vt:lpstr>Use of resources in SA2</vt:lpstr>
      <vt:lpstr>Plans for next year</vt:lpstr>
      <vt:lpstr>Summary</vt:lpstr>
    </vt:vector>
  </TitlesOfParts>
  <Company>Nikhef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EGI-InSPIRE Project Office</dc:creator>
  <cp:lastModifiedBy>StevenNewhouse</cp:lastModifiedBy>
  <cp:revision>357</cp:revision>
  <cp:lastPrinted>2012-06-20T14:17:47Z</cp:lastPrinted>
  <dcterms:created xsi:type="dcterms:W3CDTF">2010-09-03T12:01:03Z</dcterms:created>
  <dcterms:modified xsi:type="dcterms:W3CDTF">2012-06-25T13:19:39Z</dcterms:modified>
</cp:coreProperties>
</file>