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7" r:id="rId2"/>
    <p:sldId id="278" r:id="rId3"/>
    <p:sldId id="279" r:id="rId4"/>
    <p:sldId id="280" r:id="rId5"/>
    <p:sldId id="281" r:id="rId6"/>
    <p:sldId id="283" r:id="rId7"/>
    <p:sldId id="284" r:id="rId8"/>
    <p:sldId id="285" r:id="rId9"/>
    <p:sldId id="256" r:id="rId10"/>
    <p:sldId id="259" r:id="rId11"/>
    <p:sldId id="288" r:id="rId12"/>
    <p:sldId id="286" r:id="rId13"/>
    <p:sldId id="271" r:id="rId14"/>
    <p:sldId id="272" r:id="rId15"/>
    <p:sldId id="287" r:id="rId16"/>
    <p:sldId id="275" r:id="rId17"/>
    <p:sldId id="276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6" d="100"/>
          <a:sy n="76" d="100"/>
        </p:scale>
        <p:origin x="-1200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E2ED3-440C-4487-82F6-A5A3186BAC3C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83459-C2D4-41AB-8CF1-36A76BB42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FE8B3D-A536-4285-B50A-C83791A9EB9F}" type="datetime1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39714F-95CD-43D3-B29F-5F05AE72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CF2AE-3BC6-48B9-9312-E0B408C98094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9714F-95CD-43D3-B29F-5F05AE72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ED66-E99D-48BD-84CA-456FC6ABF24E}" type="datetime1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770E-E891-46D3-991B-B45A0498BDA8}" type="datetime1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8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1D25112-D5FC-4894-98E1-0868BB06A1BD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39714F-95CD-43D3-B29F-5F05AE720ED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Plans:</a:t>
            </a:r>
            <a:br>
              <a:rPr lang="en-US" dirty="0" smtClean="0"/>
            </a:br>
            <a:r>
              <a:rPr lang="en-US" dirty="0" smtClean="0"/>
              <a:t>EGI-</a:t>
            </a:r>
            <a:r>
              <a:rPr lang="en-US" dirty="0" err="1" smtClean="0"/>
              <a:t>InSPRIRE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Newhouse,</a:t>
            </a:r>
          </a:p>
          <a:p>
            <a:r>
              <a:rPr lang="en-US" dirty="0" smtClean="0"/>
              <a:t>EGI-</a:t>
            </a:r>
            <a:r>
              <a:rPr lang="en-US" dirty="0" err="1" smtClean="0"/>
              <a:t>InSPIRE</a:t>
            </a:r>
            <a:r>
              <a:rPr lang="en-US" dirty="0" smtClean="0"/>
              <a:t>, Project Director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1405-FFC0-4214-ABD6-309CDEA11AE0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EGI’s Strategic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532812" cy="5445224"/>
          </a:xfrm>
        </p:spPr>
        <p:txBody>
          <a:bodyPr>
            <a:normAutofit/>
          </a:bodyPr>
          <a:lstStyle/>
          <a:p>
            <a:r>
              <a:rPr lang="en-US" dirty="0" smtClean="0"/>
              <a:t>Community &amp; Coordination</a:t>
            </a:r>
          </a:p>
          <a:p>
            <a:pPr lvl="1"/>
            <a:r>
              <a:rPr lang="en-US" dirty="0" smtClean="0"/>
              <a:t>Community building through events</a:t>
            </a:r>
          </a:p>
          <a:p>
            <a:pPr lvl="1"/>
            <a:r>
              <a:rPr lang="en-US" dirty="0" smtClean="0"/>
              <a:t>Community networking through the NGIs</a:t>
            </a:r>
          </a:p>
          <a:p>
            <a:r>
              <a:rPr lang="en-US" dirty="0" smtClean="0"/>
              <a:t>Operational Infrastructure</a:t>
            </a:r>
          </a:p>
          <a:p>
            <a:pPr lvl="1"/>
            <a:r>
              <a:rPr lang="en-US" dirty="0" smtClean="0"/>
              <a:t>Operate a European wide infrastructure</a:t>
            </a:r>
          </a:p>
          <a:p>
            <a:pPr lvl="1"/>
            <a:r>
              <a:rPr lang="en-US" dirty="0" smtClean="0"/>
              <a:t>Offer its use to other research infrastructures</a:t>
            </a:r>
          </a:p>
          <a:p>
            <a:pPr lvl="1"/>
            <a:r>
              <a:rPr lang="en-US" dirty="0" smtClean="0"/>
              <a:t>Build a federated cloud environment</a:t>
            </a:r>
          </a:p>
          <a:p>
            <a:r>
              <a:rPr lang="en-US" dirty="0" smtClean="0"/>
              <a:t>Virtual Research Environments</a:t>
            </a:r>
          </a:p>
          <a:p>
            <a:pPr lvl="1"/>
            <a:r>
              <a:rPr lang="en-US" dirty="0" smtClean="0"/>
              <a:t>Enable 3</a:t>
            </a:r>
            <a:r>
              <a:rPr lang="en-US" baseline="30000" dirty="0" smtClean="0"/>
              <a:t>rd</a:t>
            </a:r>
            <a:r>
              <a:rPr lang="en-US" dirty="0" smtClean="0"/>
              <a:t> party integration &amp; operation of VREs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D03DBB-FF0C-4133-BD44-93F78E944D29}" type="datetime1">
              <a:rPr lang="en-US" smtClean="0"/>
              <a:t>6/25/2012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 - June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3F47-AF8A-4F05-8C53-5BEC11341080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19672" y="6006756"/>
            <a:ext cx="5950540" cy="83099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EGI-</a:t>
            </a:r>
            <a:r>
              <a:rPr lang="en-US" sz="2400" dirty="0" err="1" smtClean="0">
                <a:solidFill>
                  <a:schemeClr val="tx1"/>
                </a:solidFill>
              </a:rPr>
              <a:t>InSPIRE</a:t>
            </a:r>
            <a:r>
              <a:rPr lang="en-US" sz="2400" dirty="0" smtClean="0">
                <a:solidFill>
                  <a:schemeClr val="tx1"/>
                </a:solidFill>
              </a:rPr>
              <a:t> PMB provides strategic input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EGI Strategy reviewed annually by EGI Council</a:t>
            </a:r>
          </a:p>
        </p:txBody>
      </p:sp>
    </p:spTree>
    <p:extLst>
      <p:ext uri="{BB962C8B-B14F-4D97-AF65-F5344CB8AC3E}">
        <p14:creationId xmlns:p14="http://schemas.microsoft.com/office/powerpoint/2010/main" val="410269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2420" y="5474153"/>
            <a:ext cx="9144000" cy="10066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896" y="2507995"/>
            <a:ext cx="9166595" cy="1008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-218020" y="2724586"/>
            <a:ext cx="1010523" cy="5773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Funders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17735" y="2769649"/>
            <a:ext cx="1384929" cy="420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Contribute to</a:t>
            </a:r>
          </a:p>
          <a:p>
            <a:pPr algn="ctr"/>
            <a:r>
              <a:rPr lang="en-US" sz="1200" dirty="0" smtClean="0"/>
              <a:t>EU2020 priorities</a:t>
            </a:r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4646976" y="2756415"/>
            <a:ext cx="1511368" cy="420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Contribute to national priorities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954" y="4496922"/>
            <a:ext cx="9144000" cy="1008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16200000">
            <a:off x="-186422" y="4724270"/>
            <a:ext cx="958093" cy="5773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Processes</a:t>
            </a:r>
            <a:endParaRPr lang="en-US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644474" y="4750500"/>
            <a:ext cx="1473261" cy="5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Develop EGI as </a:t>
            </a:r>
          </a:p>
          <a:p>
            <a:pPr algn="ctr"/>
            <a:r>
              <a:rPr lang="en-US" sz="1200" dirty="0"/>
              <a:t>open ICT ecosystem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210646" y="4763199"/>
            <a:ext cx="1224510" cy="5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Integrate </a:t>
            </a:r>
            <a:r>
              <a:rPr lang="en-US" sz="1200" dirty="0" smtClean="0"/>
              <a:t>new physical  </a:t>
            </a:r>
            <a:endParaRPr lang="en-US" sz="1200" dirty="0"/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47" name="Rounded Rectangle 46"/>
          <p:cNvSpPr/>
          <p:nvPr/>
        </p:nvSpPr>
        <p:spPr>
          <a:xfrm>
            <a:off x="3954" y="561724"/>
            <a:ext cx="9140046" cy="49486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Mission</a:t>
            </a:r>
            <a:endParaRPr lang="en-US" sz="1600" dirty="0"/>
          </a:p>
        </p:txBody>
      </p:sp>
      <p:grpSp>
        <p:nvGrpSpPr>
          <p:cNvPr id="2" name="Group 1"/>
          <p:cNvGrpSpPr/>
          <p:nvPr/>
        </p:nvGrpSpPr>
        <p:grpSpPr>
          <a:xfrm>
            <a:off x="16654" y="6530127"/>
            <a:ext cx="9140046" cy="332390"/>
            <a:chOff x="-1" y="1195697"/>
            <a:chExt cx="9140046" cy="332390"/>
          </a:xfrm>
        </p:grpSpPr>
        <p:sp>
          <p:nvSpPr>
            <p:cNvPr id="48" name="Rounded Rectangle 47"/>
            <p:cNvSpPr/>
            <p:nvPr/>
          </p:nvSpPr>
          <p:spPr>
            <a:xfrm>
              <a:off x="-1" y="1195697"/>
              <a:ext cx="9140046" cy="33239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b="1" dirty="0" smtClean="0"/>
                <a:t>Core Values</a:t>
              </a:r>
              <a:endParaRPr lang="en-US" sz="1600" b="1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101081" y="1213207"/>
              <a:ext cx="1282190" cy="280405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Leadership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482215" y="1217152"/>
              <a:ext cx="1125565" cy="280405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Openness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723219" y="1221097"/>
              <a:ext cx="1125565" cy="280405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</a:t>
              </a:r>
              <a:r>
                <a:rPr lang="en-US" sz="1600" dirty="0" smtClean="0">
                  <a:solidFill>
                    <a:schemeClr val="tx1"/>
                  </a:solidFill>
                </a:rPr>
                <a:t>eliability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983446" y="1213207"/>
              <a:ext cx="1125565" cy="280405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I</a:t>
              </a:r>
              <a:r>
                <a:rPr lang="en-US" sz="1600" dirty="0" smtClean="0">
                  <a:solidFill>
                    <a:schemeClr val="tx1"/>
                  </a:solidFill>
                </a:rPr>
                <a:t>nnovation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889000" y="567834"/>
            <a:ext cx="8251045" cy="4887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onnect researchers from all disciplines with the reliable and innovative ICT services </a:t>
            </a:r>
          </a:p>
          <a:p>
            <a:pPr algn="ctr"/>
            <a:r>
              <a:rPr lang="en-US" sz="1600" dirty="0" smtClean="0"/>
              <a:t>they need to undertake their collaborative world-class research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12700" y="3523812"/>
            <a:ext cx="9144000" cy="1008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 rot="16200000">
            <a:off x="-213933" y="3727363"/>
            <a:ext cx="1004647" cy="5773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Direct Beneficiaries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533133" y="3781169"/>
            <a:ext cx="2860105" cy="391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Easy and reliable access to the services that meet the needs of researchers</a:t>
            </a:r>
            <a:endParaRPr lang="en-US" sz="1200" dirty="0"/>
          </a:p>
        </p:txBody>
      </p:sp>
      <p:sp>
        <p:nvSpPr>
          <p:cNvPr id="56" name="Rounded Rectangle 55"/>
          <p:cNvSpPr/>
          <p:nvPr/>
        </p:nvSpPr>
        <p:spPr>
          <a:xfrm>
            <a:off x="3513725" y="4780451"/>
            <a:ext cx="1888935" cy="5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Improve</a:t>
            </a:r>
          </a:p>
          <a:p>
            <a:pPr algn="ctr"/>
            <a:r>
              <a:rPr lang="en-US" sz="1200" dirty="0" smtClean="0"/>
              <a:t>technical outreach</a:t>
            </a:r>
            <a:endParaRPr lang="en-US" sz="1200" dirty="0"/>
          </a:p>
        </p:txBody>
      </p:sp>
      <p:sp>
        <p:nvSpPr>
          <p:cNvPr id="57" name="Rounded Rectangle 56"/>
          <p:cNvSpPr/>
          <p:nvPr/>
        </p:nvSpPr>
        <p:spPr>
          <a:xfrm>
            <a:off x="-4953" y="1101537"/>
            <a:ext cx="9140046" cy="3298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Strategic Themes</a:t>
            </a:r>
            <a:endParaRPr lang="en-US" sz="1600" b="1" dirty="0"/>
          </a:p>
        </p:txBody>
      </p:sp>
      <p:sp>
        <p:nvSpPr>
          <p:cNvPr id="58" name="Rounded Rectangle 57"/>
          <p:cNvSpPr/>
          <p:nvPr/>
        </p:nvSpPr>
        <p:spPr>
          <a:xfrm>
            <a:off x="1693952" y="1141968"/>
            <a:ext cx="2634060" cy="26405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Communication &amp; </a:t>
            </a:r>
            <a:r>
              <a:rPr lang="en-US" sz="1400" dirty="0"/>
              <a:t>C</a:t>
            </a:r>
            <a:r>
              <a:rPr lang="en-US" sz="1400" dirty="0" smtClean="0"/>
              <a:t>oordination</a:t>
            </a:r>
            <a:endParaRPr lang="en-US" sz="1400" dirty="0"/>
          </a:p>
        </p:txBody>
      </p:sp>
      <p:sp>
        <p:nvSpPr>
          <p:cNvPr id="59" name="Rounded Rectangle 58"/>
          <p:cNvSpPr/>
          <p:nvPr/>
        </p:nvSpPr>
        <p:spPr>
          <a:xfrm>
            <a:off x="4447859" y="1147423"/>
            <a:ext cx="2083355" cy="26376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</a:t>
            </a:r>
            <a:r>
              <a:rPr lang="en-US" sz="1400" dirty="0" smtClean="0"/>
              <a:t>peration Infrastructure</a:t>
            </a:r>
            <a:endParaRPr lang="en-US" sz="1400" dirty="0"/>
          </a:p>
        </p:txBody>
      </p:sp>
      <p:sp>
        <p:nvSpPr>
          <p:cNvPr id="61" name="Rounded Rectangle 60"/>
          <p:cNvSpPr/>
          <p:nvPr/>
        </p:nvSpPr>
        <p:spPr>
          <a:xfrm>
            <a:off x="6637385" y="1134615"/>
            <a:ext cx="2497708" cy="2804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Virtual Research Environments</a:t>
            </a:r>
            <a:endParaRPr lang="en-US" sz="1400" dirty="0"/>
          </a:p>
        </p:txBody>
      </p:sp>
      <p:sp>
        <p:nvSpPr>
          <p:cNvPr id="62" name="Rounded Rectangle 61"/>
          <p:cNvSpPr/>
          <p:nvPr/>
        </p:nvSpPr>
        <p:spPr>
          <a:xfrm>
            <a:off x="5481589" y="4779303"/>
            <a:ext cx="1888935" cy="5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Improve operational efficiency and effectiveness</a:t>
            </a:r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63" name="Rounded Rectangle 62"/>
          <p:cNvSpPr/>
          <p:nvPr/>
        </p:nvSpPr>
        <p:spPr>
          <a:xfrm>
            <a:off x="3954" y="19856"/>
            <a:ext cx="9140046" cy="49486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Vision</a:t>
            </a:r>
            <a:endParaRPr lang="en-US" sz="1600" dirty="0"/>
          </a:p>
        </p:txBody>
      </p:sp>
      <p:sp>
        <p:nvSpPr>
          <p:cNvPr id="64" name="Rounded Rectangle 63"/>
          <p:cNvSpPr/>
          <p:nvPr/>
        </p:nvSpPr>
        <p:spPr>
          <a:xfrm>
            <a:off x="889000" y="25966"/>
            <a:ext cx="8251045" cy="4887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Support the digital ERA through a pan-European e-infrastructure based on an open federation of reliable services that provide uniform access to national computing, storage and data resources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 rot="16200000">
            <a:off x="-189751" y="5705953"/>
            <a:ext cx="973214" cy="5773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Learning &amp; Growth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5922243" y="5703361"/>
            <a:ext cx="2255387" cy="55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Develop technical expertise</a:t>
            </a:r>
            <a:endParaRPr lang="en-US" sz="1200" dirty="0"/>
          </a:p>
        </p:txBody>
      </p:sp>
      <p:sp>
        <p:nvSpPr>
          <p:cNvPr id="65" name="Rounded Rectangle 64"/>
          <p:cNvSpPr/>
          <p:nvPr/>
        </p:nvSpPr>
        <p:spPr>
          <a:xfrm>
            <a:off x="943603" y="5664834"/>
            <a:ext cx="1990510" cy="55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200" dirty="0" smtClean="0"/>
              <a:t>Strenghten</a:t>
            </a:r>
            <a:r>
              <a:rPr lang="en-US" sz="1200" dirty="0" smtClean="0"/>
              <a:t> governance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-9896" y="1481688"/>
            <a:ext cx="9166596" cy="1008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16200000">
            <a:off x="-220992" y="1692784"/>
            <a:ext cx="999534" cy="5773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Income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4680167" y="1733405"/>
            <a:ext cx="2568848" cy="43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Achieve community funding for continued operation</a:t>
            </a:r>
            <a:endParaRPr lang="en-US" sz="1200" dirty="0"/>
          </a:p>
        </p:txBody>
      </p:sp>
      <p:sp>
        <p:nvSpPr>
          <p:cNvPr id="70" name="Rounded Rectangle 69"/>
          <p:cNvSpPr/>
          <p:nvPr/>
        </p:nvSpPr>
        <p:spPr>
          <a:xfrm>
            <a:off x="1850154" y="1738769"/>
            <a:ext cx="2608039" cy="43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Achieve </a:t>
            </a:r>
            <a:r>
              <a:rPr lang="sr-Cyrl-CS" sz="1200" dirty="0" smtClean="0"/>
              <a:t>continued European&amp;national funding </a:t>
            </a:r>
            <a:endParaRPr lang="en-US" sz="1200" dirty="0"/>
          </a:p>
        </p:txBody>
      </p:sp>
      <p:cxnSp>
        <p:nvCxnSpPr>
          <p:cNvPr id="11" name="Curved Connector 10"/>
          <p:cNvCxnSpPr>
            <a:stCxn id="7" idx="0"/>
            <a:endCxn id="70" idx="2"/>
          </p:cNvCxnSpPr>
          <p:nvPr/>
        </p:nvCxnSpPr>
        <p:spPr>
          <a:xfrm rot="5400000" flipH="1" flipV="1">
            <a:off x="2684653" y="2300128"/>
            <a:ext cx="595068" cy="3439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8" idx="0"/>
            <a:endCxn id="69" idx="2"/>
          </p:cNvCxnSpPr>
          <p:nvPr/>
        </p:nvCxnSpPr>
        <p:spPr>
          <a:xfrm rot="5400000" flipH="1" flipV="1">
            <a:off x="5390026" y="2181851"/>
            <a:ext cx="587198" cy="56193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33" idx="0"/>
            <a:endCxn id="46" idx="2"/>
          </p:cNvCxnSpPr>
          <p:nvPr/>
        </p:nvCxnSpPr>
        <p:spPr>
          <a:xfrm rot="5400000" flipH="1" flipV="1">
            <a:off x="1883084" y="3670399"/>
            <a:ext cx="578123" cy="158208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urved Connector 102"/>
          <p:cNvCxnSpPr>
            <a:endCxn id="8" idx="2"/>
          </p:cNvCxnSpPr>
          <p:nvPr/>
        </p:nvCxnSpPr>
        <p:spPr>
          <a:xfrm rot="16200000" flipV="1">
            <a:off x="5130767" y="3448555"/>
            <a:ext cx="594722" cy="50935"/>
          </a:xfrm>
          <a:prstGeom prst="curvedConnector3">
            <a:avLst>
              <a:gd name="adj1" fmla="val 5172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>
            <a:stCxn id="42" idx="0"/>
            <a:endCxn id="7" idx="2"/>
          </p:cNvCxnSpPr>
          <p:nvPr/>
        </p:nvCxnSpPr>
        <p:spPr>
          <a:xfrm rot="16200000" flipV="1">
            <a:off x="3975009" y="2025087"/>
            <a:ext cx="581490" cy="291110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/>
          <p:cNvCxnSpPr>
            <a:stCxn id="46" idx="0"/>
            <a:endCxn id="8" idx="2"/>
          </p:cNvCxnSpPr>
          <p:nvPr/>
        </p:nvCxnSpPr>
        <p:spPr>
          <a:xfrm rot="5400000" flipH="1" flipV="1">
            <a:off x="3880670" y="2259179"/>
            <a:ext cx="604507" cy="24394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urved Connector 120"/>
          <p:cNvCxnSpPr>
            <a:stCxn id="46" idx="0"/>
            <a:endCxn id="7" idx="2"/>
          </p:cNvCxnSpPr>
          <p:nvPr/>
        </p:nvCxnSpPr>
        <p:spPr>
          <a:xfrm rot="16200000" flipV="1">
            <a:off x="2591057" y="3409040"/>
            <a:ext cx="591273" cy="1529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Curved Connector 128"/>
          <p:cNvCxnSpPr>
            <a:stCxn id="26" idx="0"/>
            <a:endCxn id="56" idx="2"/>
          </p:cNvCxnSpPr>
          <p:nvPr/>
        </p:nvCxnSpPr>
        <p:spPr>
          <a:xfrm rot="16200000" flipV="1">
            <a:off x="5557210" y="4210634"/>
            <a:ext cx="393710" cy="259174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urved Connector 131"/>
          <p:cNvCxnSpPr>
            <a:stCxn id="65" idx="0"/>
            <a:endCxn id="33" idx="2"/>
          </p:cNvCxnSpPr>
          <p:nvPr/>
        </p:nvCxnSpPr>
        <p:spPr>
          <a:xfrm rot="16200000" flipV="1">
            <a:off x="1467415" y="5193390"/>
            <a:ext cx="385134" cy="5577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urved Connector 134"/>
          <p:cNvCxnSpPr>
            <a:stCxn id="56" idx="0"/>
            <a:endCxn id="46" idx="2"/>
          </p:cNvCxnSpPr>
          <p:nvPr/>
        </p:nvCxnSpPr>
        <p:spPr>
          <a:xfrm rot="16200000" flipV="1">
            <a:off x="3406653" y="3728910"/>
            <a:ext cx="608074" cy="149500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26" idx="0"/>
            <a:endCxn id="62" idx="2"/>
          </p:cNvCxnSpPr>
          <p:nvPr/>
        </p:nvCxnSpPr>
        <p:spPr>
          <a:xfrm rot="16200000" flipV="1">
            <a:off x="6540568" y="5193992"/>
            <a:ext cx="394858" cy="62388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7145222" y="5039452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O2</a:t>
            </a:r>
            <a:endParaRPr lang="en-US" sz="900" dirty="0"/>
          </a:p>
        </p:txBody>
      </p:sp>
      <p:sp>
        <p:nvSpPr>
          <p:cNvPr id="157" name="Oval 156"/>
          <p:cNvSpPr/>
          <p:nvPr/>
        </p:nvSpPr>
        <p:spPr>
          <a:xfrm>
            <a:off x="2708600" y="5991747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4695206" y="3771386"/>
            <a:ext cx="2052201" cy="415776"/>
            <a:chOff x="6164699" y="3825722"/>
            <a:chExt cx="2052201" cy="415776"/>
          </a:xfrm>
        </p:grpSpPr>
        <p:sp>
          <p:nvSpPr>
            <p:cNvPr id="42" name="Rounded Rectangle 41"/>
            <p:cNvSpPr/>
            <p:nvPr/>
          </p:nvSpPr>
          <p:spPr>
            <a:xfrm>
              <a:off x="6164699" y="3825722"/>
              <a:ext cx="2052201" cy="4157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Promote the sharing and re-use of innovation</a:t>
              </a:r>
              <a:endParaRPr lang="en-US" sz="1200" dirty="0"/>
            </a:p>
          </p:txBody>
        </p:sp>
        <p:sp>
          <p:nvSpPr>
            <p:cNvPr id="159" name="Oval 158"/>
            <p:cNvSpPr/>
            <p:nvPr/>
          </p:nvSpPr>
          <p:spPr>
            <a:xfrm>
              <a:off x="7997794" y="3981008"/>
              <a:ext cx="2032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O4</a:t>
              </a:r>
              <a:endParaRPr lang="en-US" sz="900" dirty="0"/>
            </a:p>
          </p:txBody>
        </p:sp>
      </p:grpSp>
      <p:sp>
        <p:nvSpPr>
          <p:cNvPr id="165" name="Oval 164"/>
          <p:cNvSpPr/>
          <p:nvPr/>
        </p:nvSpPr>
        <p:spPr>
          <a:xfrm>
            <a:off x="3197863" y="5038400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O5</a:t>
            </a:r>
            <a:endParaRPr lang="en-US" sz="900" dirty="0"/>
          </a:p>
        </p:txBody>
      </p:sp>
      <p:sp>
        <p:nvSpPr>
          <p:cNvPr id="166" name="Oval 165"/>
          <p:cNvSpPr/>
          <p:nvPr/>
        </p:nvSpPr>
        <p:spPr>
          <a:xfrm>
            <a:off x="4159180" y="3937692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O3</a:t>
            </a:r>
            <a:endParaRPr lang="en-US" sz="900" dirty="0"/>
          </a:p>
        </p:txBody>
      </p:sp>
      <p:sp>
        <p:nvSpPr>
          <p:cNvPr id="172" name="Rounded Rectangle 171"/>
          <p:cNvSpPr/>
          <p:nvPr/>
        </p:nvSpPr>
        <p:spPr>
          <a:xfrm>
            <a:off x="7483930" y="4780451"/>
            <a:ext cx="1387400" cy="5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Integrate new technologies</a:t>
            </a:r>
            <a:endParaRPr lang="en-US" sz="1200" dirty="0"/>
          </a:p>
        </p:txBody>
      </p:sp>
      <p:sp>
        <p:nvSpPr>
          <p:cNvPr id="167" name="Oval 166"/>
          <p:cNvSpPr/>
          <p:nvPr/>
        </p:nvSpPr>
        <p:spPr>
          <a:xfrm>
            <a:off x="5166490" y="504295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O4</a:t>
            </a:r>
            <a:endParaRPr lang="en-US" sz="900" dirty="0"/>
          </a:p>
        </p:txBody>
      </p:sp>
      <p:sp>
        <p:nvSpPr>
          <p:cNvPr id="175" name="Oval 174"/>
          <p:cNvSpPr/>
          <p:nvPr/>
        </p:nvSpPr>
        <p:spPr>
          <a:xfrm>
            <a:off x="685800" y="478045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O6</a:t>
            </a:r>
            <a:endParaRPr lang="en-US" sz="900" dirty="0"/>
          </a:p>
        </p:txBody>
      </p:sp>
      <p:cxnSp>
        <p:nvCxnSpPr>
          <p:cNvPr id="176" name="Curved Connector 175"/>
          <p:cNvCxnSpPr>
            <a:stCxn id="172" idx="0"/>
            <a:endCxn id="46" idx="2"/>
          </p:cNvCxnSpPr>
          <p:nvPr/>
        </p:nvCxnSpPr>
        <p:spPr>
          <a:xfrm rot="16200000" flipV="1">
            <a:off x="5266371" y="1869192"/>
            <a:ext cx="608074" cy="521444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Rounded Rectangle 211"/>
          <p:cNvSpPr/>
          <p:nvPr/>
        </p:nvSpPr>
        <p:spPr>
          <a:xfrm>
            <a:off x="3513725" y="5703361"/>
            <a:ext cx="1990510" cy="55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Strengthen strategic partnerships</a:t>
            </a:r>
            <a:endParaRPr lang="en-US" sz="1200" dirty="0"/>
          </a:p>
        </p:txBody>
      </p:sp>
      <p:cxnSp>
        <p:nvCxnSpPr>
          <p:cNvPr id="213" name="Curved Connector 212"/>
          <p:cNvCxnSpPr>
            <a:stCxn id="26" idx="0"/>
            <a:endCxn id="172" idx="2"/>
          </p:cNvCxnSpPr>
          <p:nvPr/>
        </p:nvCxnSpPr>
        <p:spPr>
          <a:xfrm rot="5400000" flipH="1" flipV="1">
            <a:off x="7416928" y="4942660"/>
            <a:ext cx="393710" cy="112769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Curved Connector 228"/>
          <p:cNvCxnSpPr>
            <a:stCxn id="212" idx="0"/>
            <a:endCxn id="34" idx="2"/>
          </p:cNvCxnSpPr>
          <p:nvPr/>
        </p:nvCxnSpPr>
        <p:spPr>
          <a:xfrm rot="16200000" flipV="1">
            <a:off x="3460460" y="4654840"/>
            <a:ext cx="410962" cy="168607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Curved Connector 238"/>
          <p:cNvCxnSpPr>
            <a:stCxn id="34" idx="0"/>
            <a:endCxn id="46" idx="2"/>
          </p:cNvCxnSpPr>
          <p:nvPr/>
        </p:nvCxnSpPr>
        <p:spPr>
          <a:xfrm rot="5400000" flipH="1" flipV="1">
            <a:off x="2597632" y="4397646"/>
            <a:ext cx="590822" cy="14028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8619301" y="5024302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O6</a:t>
            </a:r>
            <a:endParaRPr lang="en-US" sz="900" dirty="0"/>
          </a:p>
        </p:txBody>
      </p:sp>
      <p:sp>
        <p:nvSpPr>
          <p:cNvPr id="246" name="Oval 245"/>
          <p:cNvSpPr/>
          <p:nvPr/>
        </p:nvSpPr>
        <p:spPr>
          <a:xfrm>
            <a:off x="5250396" y="600012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O6</a:t>
            </a:r>
            <a:endParaRPr lang="en-US" sz="900" dirty="0"/>
          </a:p>
        </p:txBody>
      </p:sp>
      <p:sp>
        <p:nvSpPr>
          <p:cNvPr id="248" name="Oval 247"/>
          <p:cNvSpPr/>
          <p:nvPr/>
        </p:nvSpPr>
        <p:spPr>
          <a:xfrm>
            <a:off x="2255116" y="5038400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sp>
        <p:nvSpPr>
          <p:cNvPr id="249" name="Oval 248"/>
          <p:cNvSpPr/>
          <p:nvPr/>
        </p:nvSpPr>
        <p:spPr>
          <a:xfrm>
            <a:off x="7974430" y="600012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O6</a:t>
            </a:r>
            <a:endParaRPr lang="en-US" sz="900" dirty="0"/>
          </a:p>
        </p:txBody>
      </p:sp>
      <p:cxnSp>
        <p:nvCxnSpPr>
          <p:cNvPr id="250" name="Curved Connector 249"/>
          <p:cNvCxnSpPr>
            <a:stCxn id="8" idx="0"/>
            <a:endCxn id="70" idx="2"/>
          </p:cNvCxnSpPr>
          <p:nvPr/>
        </p:nvCxnSpPr>
        <p:spPr>
          <a:xfrm rot="16200000" flipV="1">
            <a:off x="3987500" y="1341255"/>
            <a:ext cx="581834" cy="22484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Curved Connector 267"/>
          <p:cNvCxnSpPr>
            <a:stCxn id="172" idx="0"/>
            <a:endCxn id="42" idx="2"/>
          </p:cNvCxnSpPr>
          <p:nvPr/>
        </p:nvCxnSpPr>
        <p:spPr>
          <a:xfrm rot="16200000" flipV="1">
            <a:off x="6652825" y="3255645"/>
            <a:ext cx="593289" cy="24563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Curved Connector 297"/>
          <p:cNvCxnSpPr>
            <a:stCxn id="62" idx="0"/>
            <a:endCxn id="46" idx="2"/>
          </p:cNvCxnSpPr>
          <p:nvPr/>
        </p:nvCxnSpPr>
        <p:spPr>
          <a:xfrm rot="16200000" flipV="1">
            <a:off x="4391159" y="2744404"/>
            <a:ext cx="606926" cy="346287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0" name="Oval 309"/>
          <p:cNvSpPr/>
          <p:nvPr/>
        </p:nvSpPr>
        <p:spPr>
          <a:xfrm>
            <a:off x="1533134" y="3915566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O2</a:t>
            </a:r>
            <a:endParaRPr lang="en-US" sz="900" dirty="0"/>
          </a:p>
        </p:txBody>
      </p:sp>
      <p:sp>
        <p:nvSpPr>
          <p:cNvPr id="311" name="Oval 310"/>
          <p:cNvSpPr/>
          <p:nvPr/>
        </p:nvSpPr>
        <p:spPr>
          <a:xfrm>
            <a:off x="7043622" y="1904335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sp>
        <p:nvSpPr>
          <p:cNvPr id="312" name="Oval 311"/>
          <p:cNvSpPr/>
          <p:nvPr/>
        </p:nvSpPr>
        <p:spPr>
          <a:xfrm>
            <a:off x="5500340" y="5039452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sp>
        <p:nvSpPr>
          <p:cNvPr id="313" name="Oval 312"/>
          <p:cNvSpPr/>
          <p:nvPr/>
        </p:nvSpPr>
        <p:spPr>
          <a:xfrm>
            <a:off x="1876435" y="475050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O4</a:t>
            </a:r>
            <a:endParaRPr lang="en-US" sz="900" dirty="0"/>
          </a:p>
        </p:txBody>
      </p:sp>
      <p:sp>
        <p:nvSpPr>
          <p:cNvPr id="314" name="Oval 313"/>
          <p:cNvSpPr/>
          <p:nvPr/>
        </p:nvSpPr>
        <p:spPr>
          <a:xfrm>
            <a:off x="3543047" y="5991747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grpSp>
        <p:nvGrpSpPr>
          <p:cNvPr id="82" name="Group 81"/>
          <p:cNvGrpSpPr/>
          <p:nvPr/>
        </p:nvGrpSpPr>
        <p:grpSpPr>
          <a:xfrm>
            <a:off x="6933659" y="3782236"/>
            <a:ext cx="2201436" cy="415776"/>
            <a:chOff x="6212063" y="3825722"/>
            <a:chExt cx="2056949" cy="415776"/>
          </a:xfrm>
        </p:grpSpPr>
        <p:sp>
          <p:nvSpPr>
            <p:cNvPr id="83" name="Rounded Rectangle 82"/>
            <p:cNvSpPr/>
            <p:nvPr/>
          </p:nvSpPr>
          <p:spPr>
            <a:xfrm>
              <a:off x="6212063" y="3825722"/>
              <a:ext cx="2052201" cy="4157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Support uniform operation </a:t>
              </a:r>
              <a:r>
                <a:rPr lang="en-US" sz="1200" smtClean="0"/>
                <a:t>of resource </a:t>
              </a:r>
              <a:r>
                <a:rPr lang="en-US" sz="1200" dirty="0" smtClean="0"/>
                <a:t>centers </a:t>
              </a:r>
              <a:endParaRPr lang="en-US" sz="1200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065812" y="4012898"/>
              <a:ext cx="2032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O2</a:t>
              </a:r>
              <a:endParaRPr lang="en-US" sz="900" dirty="0"/>
            </a:p>
          </p:txBody>
        </p:sp>
      </p:grpSp>
      <p:cxnSp>
        <p:nvCxnSpPr>
          <p:cNvPr id="85" name="Curved Connector 84"/>
          <p:cNvCxnSpPr>
            <a:stCxn id="62" idx="0"/>
            <a:endCxn id="83" idx="2"/>
          </p:cNvCxnSpPr>
          <p:nvPr/>
        </p:nvCxnSpPr>
        <p:spPr>
          <a:xfrm rot="5400000" flipH="1" flipV="1">
            <a:off x="6938301" y="3685769"/>
            <a:ext cx="581291" cy="160577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>
          <a:xfrm>
            <a:off x="7026427" y="2756416"/>
            <a:ext cx="1511368" cy="420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Cost effective management</a:t>
            </a:r>
            <a:endParaRPr lang="en-US" sz="1200" dirty="0"/>
          </a:p>
        </p:txBody>
      </p:sp>
      <p:cxnSp>
        <p:nvCxnSpPr>
          <p:cNvPr id="102" name="Curved Connector 101"/>
          <p:cNvCxnSpPr>
            <a:stCxn id="83" idx="0"/>
            <a:endCxn id="101" idx="2"/>
          </p:cNvCxnSpPr>
          <p:nvPr/>
        </p:nvCxnSpPr>
        <p:spPr>
          <a:xfrm rot="16200000" flipV="1">
            <a:off x="7604187" y="3354588"/>
            <a:ext cx="605573" cy="24972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urved Connector 109"/>
          <p:cNvCxnSpPr>
            <a:stCxn id="101" idx="0"/>
            <a:endCxn id="69" idx="2"/>
          </p:cNvCxnSpPr>
          <p:nvPr/>
        </p:nvCxnSpPr>
        <p:spPr>
          <a:xfrm rot="16200000" flipV="1">
            <a:off x="6579752" y="1554057"/>
            <a:ext cx="587199" cy="181752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6969629" y="3970151"/>
            <a:ext cx="2032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/>
              <a:t>O1</a:t>
            </a:r>
            <a:endParaRPr lang="en-US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2915816" y="2204864"/>
            <a:ext cx="3415359" cy="267765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EGI’s Strategic Metrics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EGI Compendium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EGI Metrics Portal</a:t>
            </a:r>
          </a:p>
          <a:p>
            <a:r>
              <a:rPr lang="en-US" sz="2800" dirty="0" smtClean="0"/>
              <a:t>EGI-</a:t>
            </a:r>
            <a:r>
              <a:rPr lang="en-US" sz="2800" dirty="0" err="1" smtClean="0"/>
              <a:t>InSPIRE’s</a:t>
            </a:r>
            <a:r>
              <a:rPr lang="en-US" sz="2800" dirty="0" smtClean="0"/>
              <a:t> Metrics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Project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Activity Tracking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565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 beyond PY4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Community </a:t>
            </a:r>
            <a:r>
              <a:rPr lang="en-US" dirty="0"/>
              <a:t>Funding</a:t>
            </a:r>
          </a:p>
          <a:p>
            <a:pPr lvl="1"/>
            <a:r>
              <a:rPr lang="en-US" dirty="0"/>
              <a:t>Internal: From NGI &amp; EIRO stakeholders</a:t>
            </a:r>
          </a:p>
          <a:p>
            <a:pPr lvl="1"/>
            <a:r>
              <a:rPr lang="en-US" dirty="0"/>
              <a:t>External: Providing </a:t>
            </a:r>
            <a:r>
              <a:rPr lang="en-US" dirty="0" smtClean="0"/>
              <a:t>integration services to RIs</a:t>
            </a:r>
          </a:p>
          <a:p>
            <a:r>
              <a:rPr lang="en-US" dirty="0" smtClean="0"/>
              <a:t>National Funding</a:t>
            </a:r>
          </a:p>
          <a:p>
            <a:pPr lvl="1"/>
            <a:r>
              <a:rPr lang="en-US" dirty="0" smtClean="0"/>
              <a:t>Supports stakeholder’s contribution</a:t>
            </a:r>
          </a:p>
          <a:p>
            <a:pPr lvl="1"/>
            <a:r>
              <a:rPr lang="en-US" dirty="0" smtClean="0"/>
              <a:t>Hardware and operational staff</a:t>
            </a:r>
          </a:p>
          <a:p>
            <a:pPr lvl="1"/>
            <a:r>
              <a:rPr lang="en-US" dirty="0" smtClean="0"/>
              <a:t>Innovation aligned with national priorities</a:t>
            </a:r>
          </a:p>
          <a:p>
            <a:r>
              <a:rPr lang="en-US" dirty="0" smtClean="0"/>
              <a:t>EC Funding aligned to European Priorities</a:t>
            </a:r>
          </a:p>
          <a:p>
            <a:pPr lvl="1"/>
            <a:r>
              <a:rPr lang="en-US" dirty="0" smtClean="0"/>
              <a:t>Technology Innovation: Infrastructure &amp; VREs</a:t>
            </a:r>
          </a:p>
          <a:p>
            <a:pPr lvl="1"/>
            <a:r>
              <a:rPr lang="en-US" dirty="0" smtClean="0"/>
              <a:t>Developing EGI’s Human Capital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E283E-68FC-4DC1-8235-D939E25155A5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15888"/>
            <a:ext cx="7488485" cy="865187"/>
          </a:xfrm>
        </p:spPr>
        <p:txBody>
          <a:bodyPr/>
          <a:lstStyle/>
          <a:p>
            <a:r>
              <a:rPr lang="en-US" dirty="0" smtClean="0"/>
              <a:t>Link Activity To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Delivering Infrastructure Services</a:t>
            </a:r>
          </a:p>
          <a:p>
            <a:pPr lvl="1"/>
            <a:r>
              <a:rPr lang="en-US" dirty="0" smtClean="0"/>
              <a:t>Need to be sustainable by Community Funds</a:t>
            </a:r>
          </a:p>
          <a:p>
            <a:pPr lvl="1"/>
            <a:r>
              <a:rPr lang="en-US" dirty="0" smtClean="0"/>
              <a:t>National funds for national infrastructure</a:t>
            </a:r>
          </a:p>
          <a:p>
            <a:pPr lvl="1"/>
            <a:r>
              <a:rPr lang="en-US" dirty="0" smtClean="0"/>
              <a:t>Maintaining the steady state</a:t>
            </a:r>
          </a:p>
          <a:p>
            <a:r>
              <a:rPr lang="en-US" dirty="0" smtClean="0"/>
              <a:t>Funding Innovation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technology and in the human capital</a:t>
            </a:r>
          </a:p>
          <a:p>
            <a:pPr lvl="1"/>
            <a:r>
              <a:rPr lang="en-US" dirty="0" smtClean="0"/>
              <a:t>Providing new operational models &amp; tools</a:t>
            </a:r>
          </a:p>
          <a:p>
            <a:pPr lvl="1"/>
            <a:r>
              <a:rPr lang="en-US" dirty="0" smtClean="0"/>
              <a:t>Retaining an integrated European wide focus</a:t>
            </a:r>
          </a:p>
          <a:p>
            <a:pPr lvl="1"/>
            <a:r>
              <a:rPr lang="en-US" dirty="0" smtClean="0"/>
              <a:t>Preparing for the digital ERA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93B7-A027-4145-9F51-020EDC401693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353300" cy="48965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EGI.eu</a:t>
            </a:r>
          </a:p>
          <a:p>
            <a:pPr lvl="1"/>
            <a:r>
              <a:rPr lang="en-US" dirty="0" smtClean="0"/>
              <a:t>Community funds for operational infrastructure</a:t>
            </a:r>
          </a:p>
          <a:p>
            <a:pPr lvl="2"/>
            <a:r>
              <a:rPr lang="en-US" dirty="0" smtClean="0"/>
              <a:t>Scope infrastructure operation to income</a:t>
            </a:r>
          </a:p>
          <a:p>
            <a:pPr lvl="2"/>
            <a:r>
              <a:rPr lang="en-US" dirty="0" smtClean="0"/>
              <a:t>Assures its sustainable coordination</a:t>
            </a:r>
          </a:p>
          <a:p>
            <a:pPr lvl="1"/>
            <a:r>
              <a:rPr lang="en-US" dirty="0" smtClean="0"/>
              <a:t>EC funds for supporting H2020 objectives</a:t>
            </a:r>
          </a:p>
          <a:p>
            <a:pPr lvl="2"/>
            <a:r>
              <a:rPr lang="en-US" dirty="0" smtClean="0"/>
              <a:t>Innovation in operational tools and collaborative services</a:t>
            </a:r>
          </a:p>
          <a:p>
            <a:pPr lvl="2"/>
            <a:r>
              <a:rPr lang="en-US" dirty="0" smtClean="0"/>
              <a:t>Developing the community and its human capital</a:t>
            </a:r>
          </a:p>
          <a:p>
            <a:r>
              <a:rPr lang="en-US" dirty="0" smtClean="0"/>
              <a:t>NGIs</a:t>
            </a:r>
          </a:p>
          <a:p>
            <a:pPr lvl="1"/>
            <a:r>
              <a:rPr lang="en-US" dirty="0" smtClean="0"/>
              <a:t>Each NGI will need to use their own strengths</a:t>
            </a:r>
          </a:p>
          <a:p>
            <a:pPr lvl="2"/>
            <a:r>
              <a:rPr lang="en-US" dirty="0" smtClean="0"/>
              <a:t>Platform integration &amp; operation services to researchers</a:t>
            </a:r>
          </a:p>
          <a:p>
            <a:pPr lvl="2"/>
            <a:r>
              <a:rPr lang="en-US" dirty="0" smtClean="0"/>
              <a:t>Participating in EGI innovation &amp; support projects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9A58-D145-4C03-A30F-DDFADF9275E1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7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End of the EMI &amp; IGE projects</a:t>
            </a:r>
          </a:p>
          <a:p>
            <a:pPr lvl="1"/>
            <a:r>
              <a:rPr lang="en-US" dirty="0" smtClean="0"/>
              <a:t>No clear plan as to how to deliver updates</a:t>
            </a:r>
          </a:p>
          <a:p>
            <a:pPr lvl="1"/>
            <a:r>
              <a:rPr lang="en-US" dirty="0" smtClean="0"/>
              <a:t>Strategy does not ensure integrated release</a:t>
            </a:r>
          </a:p>
          <a:p>
            <a:pPr lvl="1"/>
            <a:r>
              <a:rPr lang="en-US" b="1" dirty="0" smtClean="0"/>
              <a:t>Impact</a:t>
            </a:r>
            <a:r>
              <a:rPr lang="en-US" dirty="0" smtClean="0"/>
              <a:t>: Shifts integration costs to EGI</a:t>
            </a:r>
          </a:p>
          <a:p>
            <a:r>
              <a:rPr lang="en-US" dirty="0" smtClean="0"/>
              <a:t>Mitigation core of EGI’s 2020 Strategy</a:t>
            </a:r>
          </a:p>
          <a:p>
            <a:pPr lvl="1"/>
            <a:r>
              <a:rPr lang="en-US" dirty="0" smtClean="0"/>
              <a:t>Clearer definition as to EGI’s responsibilities</a:t>
            </a:r>
          </a:p>
          <a:p>
            <a:pPr lvl="1"/>
            <a:r>
              <a:rPr lang="en-US" dirty="0" smtClean="0"/>
              <a:t>Maintenance falls to main EMI/IGE benefactors</a:t>
            </a:r>
          </a:p>
          <a:p>
            <a:pPr lvl="2"/>
            <a:r>
              <a:rPr lang="en-US" dirty="0" smtClean="0"/>
              <a:t>EGI’s focus is on key infrastructure &amp; central services</a:t>
            </a:r>
          </a:p>
          <a:p>
            <a:pPr lvl="2"/>
            <a:r>
              <a:rPr lang="en-US" dirty="0" smtClean="0"/>
              <a:t>Research Communities need to maintain their own VREs</a:t>
            </a:r>
          </a:p>
          <a:p>
            <a:r>
              <a:rPr lang="en-US" dirty="0" smtClean="0"/>
              <a:t>Fed Cloud: An infrastructure to deploy VREs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DCE4-BAC8-4A7A-94C8-67187DBDF078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9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To </a:t>
            </a:r>
            <a:r>
              <a:rPr lang="en-GB" dirty="0"/>
              <a:t>support the </a:t>
            </a:r>
            <a:r>
              <a:rPr lang="en-GB" b="1" dirty="0"/>
              <a:t>digital European Research Area</a:t>
            </a:r>
            <a:r>
              <a:rPr lang="en-GB" dirty="0"/>
              <a:t> through a pan-European research infrastructure based on an </a:t>
            </a:r>
            <a:r>
              <a:rPr lang="en-GB" b="1" dirty="0"/>
              <a:t>open federation </a:t>
            </a:r>
            <a:r>
              <a:rPr lang="en-GB" dirty="0"/>
              <a:t>of </a:t>
            </a:r>
            <a:r>
              <a:rPr lang="en-GB" b="1" dirty="0"/>
              <a:t>reliable services </a:t>
            </a:r>
            <a:r>
              <a:rPr lang="en-GB" dirty="0"/>
              <a:t>that provide </a:t>
            </a:r>
            <a:r>
              <a:rPr lang="en-GB" b="1" dirty="0"/>
              <a:t>uniform access</a:t>
            </a:r>
            <a:r>
              <a:rPr lang="en-GB" dirty="0"/>
              <a:t> to </a:t>
            </a:r>
            <a:r>
              <a:rPr lang="en-GB" b="1" dirty="0"/>
              <a:t>national computing, storage and data </a:t>
            </a:r>
            <a:r>
              <a:rPr lang="en-GB" b="1" dirty="0" smtClean="0"/>
              <a:t>resources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721E2F-3189-43D2-883B-321E48FB43B9}" type="datetime1">
              <a:rPr lang="en-US" smtClean="0"/>
              <a:t>6/25/2012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Future Plans - June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3F47-AF8A-4F05-8C53-5BEC113410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33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To </a:t>
            </a:r>
            <a:r>
              <a:rPr lang="en-GB" dirty="0"/>
              <a:t>connect </a:t>
            </a:r>
            <a:r>
              <a:rPr lang="en-GB" b="1" dirty="0"/>
              <a:t>researchers</a:t>
            </a:r>
            <a:r>
              <a:rPr lang="en-GB" dirty="0"/>
              <a:t> from </a:t>
            </a:r>
            <a:r>
              <a:rPr lang="en-GB" b="1" dirty="0"/>
              <a:t>all disciplines </a:t>
            </a:r>
            <a:r>
              <a:rPr lang="en-GB" dirty="0"/>
              <a:t>with the </a:t>
            </a:r>
            <a:r>
              <a:rPr lang="en-GB" b="1" dirty="0"/>
              <a:t>reliable and innovative </a:t>
            </a:r>
            <a:r>
              <a:rPr lang="en-GB" dirty="0"/>
              <a:t>ICT services they need to undertake their </a:t>
            </a:r>
            <a:r>
              <a:rPr lang="en-GB" b="1" dirty="0"/>
              <a:t>collaborative world-class and world-spanning </a:t>
            </a:r>
            <a:r>
              <a:rPr lang="en-GB" b="1" dirty="0" smtClean="0"/>
              <a:t>research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F11C17-4A67-429D-98A4-E9AABA6D89F7}" type="datetime1">
              <a:rPr lang="en-US" smtClean="0"/>
              <a:t>6/25/2012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Future Plans - June 2012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299483"/>
              </p:ext>
            </p:extLst>
          </p:nvPr>
        </p:nvGraphicFramePr>
        <p:xfrm>
          <a:off x="1475656" y="4077072"/>
          <a:ext cx="6096000" cy="19202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EGI Core Values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en-GB" sz="3600" dirty="0" smtClean="0"/>
                        <a:t>Leadership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Openness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Reliability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Innovation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3F47-AF8A-4F05-8C53-5BEC113410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structural changes undertaken</a:t>
            </a:r>
          </a:p>
          <a:p>
            <a:pPr lvl="1"/>
            <a:r>
              <a:rPr lang="en-US" dirty="0" smtClean="0"/>
              <a:t>Merger of NA3 into a new NA2</a:t>
            </a:r>
          </a:p>
          <a:p>
            <a:r>
              <a:rPr lang="en-US" dirty="0" smtClean="0"/>
              <a:t>A strategy beyond EGI-</a:t>
            </a:r>
            <a:r>
              <a:rPr lang="en-US" dirty="0" err="1" smtClean="0"/>
              <a:t>InSPIRE</a:t>
            </a:r>
            <a:r>
              <a:rPr lang="en-US" dirty="0" smtClean="0"/>
              <a:t> defined</a:t>
            </a:r>
          </a:p>
          <a:p>
            <a:pPr lvl="1"/>
            <a:r>
              <a:rPr lang="en-US" dirty="0" smtClean="0"/>
              <a:t>Build coordination across the community</a:t>
            </a:r>
          </a:p>
          <a:p>
            <a:pPr lvl="2"/>
            <a:r>
              <a:rPr lang="en-US" dirty="0" smtClean="0"/>
              <a:t>Develop the human capital, </a:t>
            </a:r>
            <a:r>
              <a:rPr lang="en-US" dirty="0" err="1" smtClean="0"/>
              <a:t>inreach</a:t>
            </a:r>
            <a:r>
              <a:rPr lang="en-US" dirty="0" smtClean="0"/>
              <a:t> and outreach</a:t>
            </a:r>
          </a:p>
          <a:p>
            <a:pPr lvl="1"/>
            <a:r>
              <a:rPr lang="en-US" dirty="0" smtClean="0"/>
              <a:t>Continue the Operational Infrastructure</a:t>
            </a:r>
          </a:p>
          <a:p>
            <a:pPr lvl="2"/>
            <a:r>
              <a:rPr lang="en-US" dirty="0" smtClean="0"/>
              <a:t>Include cloud and other resources as demanded</a:t>
            </a:r>
          </a:p>
          <a:p>
            <a:pPr lvl="1"/>
            <a:r>
              <a:rPr lang="en-US" dirty="0" smtClean="0"/>
              <a:t>Deployment of </a:t>
            </a:r>
            <a:r>
              <a:rPr lang="en-US" dirty="0" err="1" smtClean="0"/>
              <a:t>customised</a:t>
            </a:r>
            <a:r>
              <a:rPr lang="en-US" dirty="0" smtClean="0"/>
              <a:t> VREs on demand</a:t>
            </a:r>
          </a:p>
          <a:p>
            <a:pPr lvl="2"/>
            <a:r>
              <a:rPr lang="en-US" dirty="0" smtClean="0"/>
              <a:t>Researchers deploy what/when/where they like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F409-F2E8-4CFE-9786-ADA4AE9B8AC2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9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can we do in the next two years?</a:t>
            </a:r>
          </a:p>
          <a:p>
            <a:pPr lvl="1"/>
            <a:r>
              <a:rPr lang="en-US" dirty="0" smtClean="0"/>
              <a:t>Supported by EGI-</a:t>
            </a:r>
            <a:r>
              <a:rPr lang="en-US" dirty="0" err="1" smtClean="0"/>
              <a:t>InSPIRE</a:t>
            </a:r>
            <a:r>
              <a:rPr lang="en-US" dirty="0" smtClean="0"/>
              <a:t> PY3 &amp; PY4</a:t>
            </a:r>
          </a:p>
          <a:p>
            <a:pPr lvl="1"/>
            <a:r>
              <a:rPr lang="en-US" dirty="0" smtClean="0"/>
              <a:t>Fixed by the business model of EGI.eu</a:t>
            </a:r>
          </a:p>
          <a:p>
            <a:pPr lvl="2"/>
            <a:r>
              <a:rPr lang="en-US" dirty="0" smtClean="0"/>
              <a:t>Legally binding and contract with the EC</a:t>
            </a:r>
          </a:p>
          <a:p>
            <a:r>
              <a:rPr lang="en-US" dirty="0" smtClean="0"/>
              <a:t>What can we prepare for in Horizon 2020?</a:t>
            </a:r>
          </a:p>
          <a:p>
            <a:pPr lvl="1"/>
            <a:r>
              <a:rPr lang="en-US" dirty="0" smtClean="0"/>
              <a:t>Prototype and explore in PY3 &amp; PY4</a:t>
            </a:r>
          </a:p>
          <a:p>
            <a:pPr lvl="1"/>
            <a:r>
              <a:rPr lang="en-US" dirty="0" smtClean="0"/>
              <a:t>Scale out with successful EC funding</a:t>
            </a:r>
          </a:p>
          <a:p>
            <a:r>
              <a:rPr lang="en-US" dirty="0" smtClean="0"/>
              <a:t>What can we maintain ourselves?</a:t>
            </a:r>
          </a:p>
          <a:p>
            <a:pPr lvl="1"/>
            <a:r>
              <a:rPr lang="en-US" dirty="0" smtClean="0"/>
              <a:t>Identify &amp; ensure sustainability of key services</a:t>
            </a:r>
          </a:p>
          <a:p>
            <a:pPr lvl="1"/>
            <a:r>
              <a:rPr lang="en-US" dirty="0" smtClean="0"/>
              <a:t>Explore in PY3 and make any transitions in PY4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89B9-FF91-42B8-87C7-0385743F1A93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6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15888"/>
            <a:ext cx="7488485" cy="865187"/>
          </a:xfrm>
        </p:spPr>
        <p:txBody>
          <a:bodyPr/>
          <a:lstStyle/>
          <a:p>
            <a:r>
              <a:rPr lang="en-US" dirty="0" smtClean="0"/>
              <a:t>Community &amp;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824536"/>
          </a:xfrm>
        </p:spPr>
        <p:txBody>
          <a:bodyPr>
            <a:normAutofit/>
          </a:bodyPr>
          <a:lstStyle/>
          <a:p>
            <a:r>
              <a:rPr lang="en-US" dirty="0" smtClean="0"/>
              <a:t>Explore developing a ‘champions’ network</a:t>
            </a:r>
          </a:p>
          <a:p>
            <a:pPr lvl="1"/>
            <a:r>
              <a:rPr lang="en-US" dirty="0" smtClean="0"/>
              <a:t>Domain and geographical outreach &amp; </a:t>
            </a:r>
            <a:r>
              <a:rPr lang="en-US" dirty="0" err="1" smtClean="0"/>
              <a:t>inreach</a:t>
            </a:r>
            <a:endParaRPr lang="en-US" dirty="0" smtClean="0"/>
          </a:p>
          <a:p>
            <a:pPr lvl="1"/>
            <a:r>
              <a:rPr lang="en-US" dirty="0" err="1" smtClean="0"/>
              <a:t>Organise</a:t>
            </a:r>
            <a:r>
              <a:rPr lang="en-US" dirty="0" smtClean="0"/>
              <a:t> nationally through the NILs</a:t>
            </a:r>
          </a:p>
          <a:p>
            <a:pPr lvl="1"/>
            <a:r>
              <a:rPr lang="en-US" dirty="0" smtClean="0"/>
              <a:t>Use to develop human capital within EGI</a:t>
            </a:r>
          </a:p>
          <a:p>
            <a:r>
              <a:rPr lang="en-US" dirty="0" smtClean="0"/>
              <a:t>Experiment with events program</a:t>
            </a:r>
          </a:p>
          <a:p>
            <a:pPr lvl="1"/>
            <a:r>
              <a:rPr lang="en-US" dirty="0" smtClean="0"/>
              <a:t>Continue to refine the two larger events</a:t>
            </a:r>
          </a:p>
          <a:p>
            <a:pPr lvl="1"/>
            <a:r>
              <a:rPr lang="en-US" dirty="0" smtClean="0"/>
              <a:t>Manage &amp; endorse smaller interim events</a:t>
            </a:r>
          </a:p>
          <a:p>
            <a:pPr lvl="2"/>
            <a:r>
              <a:rPr lang="en-US" dirty="0" smtClean="0"/>
              <a:t>Both within EGI and within research communities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3AF-EB9E-4C3A-AFC6-1C96B84D6AC9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76456" cy="4525963"/>
          </a:xfrm>
        </p:spPr>
        <p:txBody>
          <a:bodyPr/>
          <a:lstStyle/>
          <a:p>
            <a:r>
              <a:rPr lang="en-US" dirty="0" smtClean="0"/>
              <a:t>Continue integration activities</a:t>
            </a:r>
          </a:p>
          <a:p>
            <a:pPr lvl="1"/>
            <a:r>
              <a:rPr lang="en-US" dirty="0" smtClean="0"/>
              <a:t>Complete GLOBUS, UNICORE</a:t>
            </a:r>
            <a:r>
              <a:rPr lang="en-US" dirty="0"/>
              <a:t> </a:t>
            </a:r>
            <a:r>
              <a:rPr lang="en-US" dirty="0" smtClean="0"/>
              <a:t>&amp; Desktop Grids</a:t>
            </a:r>
          </a:p>
          <a:p>
            <a:pPr lvl="1"/>
            <a:r>
              <a:rPr lang="en-US" dirty="0" smtClean="0"/>
              <a:t>Discussions with PRACE &amp; EUDAT</a:t>
            </a:r>
          </a:p>
          <a:p>
            <a:pPr lvl="1"/>
            <a:r>
              <a:rPr lang="en-US" dirty="0" smtClean="0"/>
              <a:t>Private cloud resources within new SA2 task</a:t>
            </a:r>
          </a:p>
          <a:p>
            <a:pPr lvl="2"/>
            <a:r>
              <a:rPr lang="en-US" dirty="0" smtClean="0"/>
              <a:t>Exploring policy based issues within </a:t>
            </a:r>
            <a:r>
              <a:rPr lang="en-US" dirty="0" err="1" smtClean="0"/>
              <a:t>HelixNebula</a:t>
            </a:r>
            <a:endParaRPr lang="en-US" dirty="0" smtClean="0"/>
          </a:p>
          <a:p>
            <a:r>
              <a:rPr lang="en-US" dirty="0" smtClean="0"/>
              <a:t>Partnerships around service offerings</a:t>
            </a:r>
          </a:p>
          <a:p>
            <a:pPr lvl="1"/>
            <a:r>
              <a:rPr lang="en-US" dirty="0" smtClean="0"/>
              <a:t>Interest from ELIXIR &amp; EUDAT</a:t>
            </a:r>
          </a:p>
          <a:p>
            <a:pPr lvl="1"/>
            <a:r>
              <a:rPr lang="en-US" dirty="0" smtClean="0"/>
              <a:t>Monitoring, accounting &amp; configuration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9274-63FD-4E16-A50B-F55ADD35B472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6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VREs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412776"/>
            <a:ext cx="9324528" cy="4525963"/>
          </a:xfrm>
        </p:spPr>
        <p:txBody>
          <a:bodyPr/>
          <a:lstStyle/>
          <a:p>
            <a:r>
              <a:rPr lang="en-US" dirty="0" smtClean="0"/>
              <a:t>Build out partner ecosystem</a:t>
            </a:r>
          </a:p>
          <a:p>
            <a:pPr lvl="1"/>
            <a:r>
              <a:rPr lang="en-US" dirty="0" smtClean="0"/>
              <a:t>Service directory of platform integrators &amp; operators</a:t>
            </a:r>
          </a:p>
          <a:p>
            <a:pPr lvl="1"/>
            <a:r>
              <a:rPr lang="en-US" dirty="0" smtClean="0"/>
              <a:t>Add functionality into </a:t>
            </a:r>
            <a:r>
              <a:rPr lang="en-US" dirty="0" err="1" smtClean="0"/>
              <a:t>AppDB</a:t>
            </a:r>
            <a:endParaRPr lang="en-US" dirty="0" smtClean="0"/>
          </a:p>
          <a:p>
            <a:pPr lvl="2"/>
            <a:r>
              <a:rPr lang="en-US" dirty="0" smtClean="0"/>
              <a:t>Support some of the ideas </a:t>
            </a:r>
            <a:r>
              <a:rPr lang="en-US" smtClean="0"/>
              <a:t>around EMI’s ScienceSoft</a:t>
            </a:r>
            <a:endParaRPr lang="en-US" dirty="0" smtClean="0"/>
          </a:p>
          <a:p>
            <a:r>
              <a:rPr lang="en-US" dirty="0" smtClean="0"/>
              <a:t>Collaborative Infrastructure Partnerships</a:t>
            </a:r>
          </a:p>
          <a:p>
            <a:pPr lvl="1"/>
            <a:r>
              <a:rPr lang="en-US" dirty="0" smtClean="0"/>
              <a:t>Services run by EGI or by partners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 err="1" smtClean="0"/>
              <a:t>MoUs</a:t>
            </a:r>
            <a:r>
              <a:rPr lang="en-US" dirty="0" smtClean="0"/>
              <a:t>/SLAs around these services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8101-A1A3-42DB-9BB4-2A37DAAFC2C6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6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US" dirty="0" err="1" smtClean="0"/>
              <a:t>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676456" cy="4525963"/>
          </a:xfrm>
        </p:spPr>
        <p:txBody>
          <a:bodyPr/>
          <a:lstStyle/>
          <a:p>
            <a:r>
              <a:rPr lang="en-US" dirty="0" smtClean="0"/>
              <a:t>Improve EGI Global Task effectiveness</a:t>
            </a:r>
          </a:p>
          <a:p>
            <a:pPr lvl="1"/>
            <a:r>
              <a:rPr lang="en-US" dirty="0" smtClean="0"/>
              <a:t>Support of deployed middleware</a:t>
            </a:r>
          </a:p>
          <a:p>
            <a:pPr lvl="1"/>
            <a:r>
              <a:rPr lang="en-US" dirty="0" smtClean="0"/>
              <a:t>Support of operational tools</a:t>
            </a:r>
          </a:p>
          <a:p>
            <a:pPr lvl="1"/>
            <a:r>
              <a:rPr lang="en-US" dirty="0" smtClean="0"/>
              <a:t>Reduce the coordination of coordination</a:t>
            </a:r>
          </a:p>
          <a:p>
            <a:r>
              <a:rPr lang="en-US" dirty="0" smtClean="0"/>
              <a:t>Alignment with the EGI 2020 Strategy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ntegrating </a:t>
            </a:r>
            <a:r>
              <a:rPr lang="en-US" dirty="0"/>
              <a:t>institutional private clouds into EGI</a:t>
            </a:r>
          </a:p>
          <a:p>
            <a:pPr lvl="2"/>
            <a:r>
              <a:rPr lang="en-US" dirty="0" smtClean="0"/>
              <a:t>Establish a new project task (TSA2.6)</a:t>
            </a:r>
          </a:p>
          <a:p>
            <a:pPr lvl="3"/>
            <a:r>
              <a:rPr lang="en-US" dirty="0" smtClean="0"/>
              <a:t>Bring more resources from within EGI-</a:t>
            </a:r>
            <a:r>
              <a:rPr lang="en-US" dirty="0" err="1" smtClean="0"/>
              <a:t>InSPIRE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BF8E-8346-4727-A2B7-AD9990218680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4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248472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P</a:t>
            </a:r>
            <a:r>
              <a:rPr lang="en-US" dirty="0" smtClean="0"/>
              <a:t>roviding operational software support (TSA1.7)</a:t>
            </a:r>
          </a:p>
          <a:p>
            <a:pPr lvl="1"/>
            <a:r>
              <a:rPr lang="en-US" dirty="0" smtClean="0"/>
              <a:t>Combine TSA1.7 </a:t>
            </a:r>
            <a:r>
              <a:rPr lang="en-US" dirty="0"/>
              <a:t>(TPM) and TSA2.5 (DMSU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More effort around supporting operational tools</a:t>
            </a:r>
          </a:p>
          <a:p>
            <a:pPr lvl="1"/>
            <a:r>
              <a:rPr lang="en-US" dirty="0" smtClean="0"/>
              <a:t>Integrate two similar tasks into one</a:t>
            </a:r>
          </a:p>
          <a:p>
            <a:pPr lvl="0"/>
            <a:r>
              <a:rPr lang="en-US" dirty="0" smtClean="0"/>
              <a:t>Additional </a:t>
            </a:r>
            <a:r>
              <a:rPr lang="en-US" dirty="0"/>
              <a:t>effort </a:t>
            </a:r>
            <a:r>
              <a:rPr lang="en-US" dirty="0" smtClean="0"/>
              <a:t>for staged rollout coordination</a:t>
            </a:r>
          </a:p>
          <a:p>
            <a:pPr lvl="1"/>
            <a:r>
              <a:rPr lang="en-US" dirty="0" smtClean="0"/>
              <a:t>Original effort in TSA1.3 under specified</a:t>
            </a:r>
          </a:p>
          <a:p>
            <a:pPr lvl="1"/>
            <a:r>
              <a:rPr lang="en-US" dirty="0" smtClean="0"/>
              <a:t>More platforms in UMD </a:t>
            </a:r>
            <a:r>
              <a:rPr lang="en-US" dirty="0" smtClean="0">
                <a:sym typeface="Wingdings" pitchFamily="2" charset="2"/>
              </a:rPr>
              <a:t> more effort needed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387A-044E-43DE-A14A-A4E7A8F98AAB}" type="slidenum">
              <a:rPr lang="en-US" smtClean="0"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E03E-25C6-4673-BB7B-103540B79888}" type="datetime1">
              <a:rPr lang="en-US" smtClean="0"/>
              <a:t>6/25/2012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Coordinating Coordinators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EGI.eu provides central coordination</a:t>
            </a:r>
          </a:p>
          <a:p>
            <a:pPr lvl="1"/>
            <a:r>
              <a:rPr lang="en-US" dirty="0" smtClean="0"/>
              <a:t>An overhead to coordinating the task</a:t>
            </a:r>
          </a:p>
          <a:p>
            <a:pPr lvl="1"/>
            <a:r>
              <a:rPr lang="en-US" dirty="0" smtClean="0"/>
              <a:t>Dependent on local staff with specific skills</a:t>
            </a:r>
          </a:p>
          <a:p>
            <a:pPr lvl="0"/>
            <a:r>
              <a:rPr lang="en-US" dirty="0" smtClean="0"/>
              <a:t>Propose two changes</a:t>
            </a:r>
          </a:p>
          <a:p>
            <a:pPr lvl="1"/>
            <a:r>
              <a:rPr lang="en-US" dirty="0" smtClean="0"/>
              <a:t>Moving coordination of documentation from CSC to EGI.eu (from PM24)</a:t>
            </a:r>
          </a:p>
          <a:p>
            <a:pPr lvl="1"/>
            <a:r>
              <a:rPr lang="en-US" dirty="0" smtClean="0"/>
              <a:t>Moving coordination of integration activities from KTH to EGI.eu (from PM30)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88CD-4634-4B87-9136-637D84773422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3F47-AF8A-4F05-8C53-5BEC113410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Plans:</a:t>
            </a:r>
            <a:br>
              <a:rPr lang="en-US" dirty="0" smtClean="0"/>
            </a:br>
            <a:r>
              <a:rPr lang="en-US" dirty="0" smtClean="0"/>
              <a:t>EGI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Newhouse,</a:t>
            </a:r>
          </a:p>
          <a:p>
            <a:r>
              <a:rPr lang="en-US" dirty="0" smtClean="0"/>
              <a:t>EGI.eu</a:t>
            </a:r>
            <a:r>
              <a:rPr lang="en-US" dirty="0"/>
              <a:t> </a:t>
            </a:r>
            <a:r>
              <a:rPr lang="en-US" dirty="0" smtClean="0"/>
              <a:t>Director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76D5-2A04-402C-B40F-FD54FD4F9374}" type="datetime1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Future Plans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14F-95CD-43D3-B29F-5F05AE720E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EGITheme1</Template>
  <TotalTime>1627</TotalTime>
  <Words>1085</Words>
  <Application>Microsoft Office PowerPoint</Application>
  <PresentationFormat>On-screen Show (4:3)</PresentationFormat>
  <Paragraphs>258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EGITheme1</vt:lpstr>
      <vt:lpstr>Future Plans: EGI-InSPRIRE</vt:lpstr>
      <vt:lpstr>Future Plans</vt:lpstr>
      <vt:lpstr>Community &amp; Coordination</vt:lpstr>
      <vt:lpstr>Operations Infrastructure</vt:lpstr>
      <vt:lpstr>Developing VREs</vt:lpstr>
      <vt:lpstr>Changes to DoW</vt:lpstr>
      <vt:lpstr>Technical Infrastructure</vt:lpstr>
      <vt:lpstr>Coordinating Coordinators</vt:lpstr>
      <vt:lpstr>Future Plans: EGI</vt:lpstr>
      <vt:lpstr>EGI’s Strategic Focus</vt:lpstr>
      <vt:lpstr>PowerPoint Presentation</vt:lpstr>
      <vt:lpstr>Sustainability beyond PY4</vt:lpstr>
      <vt:lpstr>Link Activity To Stakeholders</vt:lpstr>
      <vt:lpstr>Business Models</vt:lpstr>
      <vt:lpstr>Critical Issue</vt:lpstr>
      <vt:lpstr>EGI Vision</vt:lpstr>
      <vt:lpstr>EGI Mission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Plans</dc:title>
  <dc:creator>StevenNewhouse</dc:creator>
  <cp:lastModifiedBy>StevenNewhouse</cp:lastModifiedBy>
  <cp:revision>30</cp:revision>
  <dcterms:created xsi:type="dcterms:W3CDTF">2012-06-11T06:47:29Z</dcterms:created>
  <dcterms:modified xsi:type="dcterms:W3CDTF">2012-06-25T12:43:06Z</dcterms:modified>
</cp:coreProperties>
</file>