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  <p:sldMasterId id="2147483671" r:id="rId4"/>
  </p:sldMasterIdLst>
  <p:notesMasterIdLst>
    <p:notesMasterId r:id="rId56"/>
  </p:notesMasterIdLst>
  <p:sldIdLst>
    <p:sldId id="614" r:id="rId5"/>
    <p:sldId id="617" r:id="rId6"/>
    <p:sldId id="630" r:id="rId7"/>
    <p:sldId id="618" r:id="rId8"/>
    <p:sldId id="631" r:id="rId9"/>
    <p:sldId id="619" r:id="rId10"/>
    <p:sldId id="620" r:id="rId11"/>
    <p:sldId id="622" r:id="rId12"/>
    <p:sldId id="623" r:id="rId13"/>
    <p:sldId id="624" r:id="rId14"/>
    <p:sldId id="625" r:id="rId15"/>
    <p:sldId id="626" r:id="rId16"/>
    <p:sldId id="627" r:id="rId17"/>
    <p:sldId id="632" r:id="rId18"/>
    <p:sldId id="633" r:id="rId19"/>
    <p:sldId id="634" r:id="rId20"/>
    <p:sldId id="635" r:id="rId21"/>
    <p:sldId id="636" r:id="rId22"/>
    <p:sldId id="638" r:id="rId23"/>
    <p:sldId id="639" r:id="rId24"/>
    <p:sldId id="676" r:id="rId25"/>
    <p:sldId id="640" r:id="rId26"/>
    <p:sldId id="641" r:id="rId27"/>
    <p:sldId id="642" r:id="rId28"/>
    <p:sldId id="643" r:id="rId29"/>
    <p:sldId id="671" r:id="rId30"/>
    <p:sldId id="645" r:id="rId31"/>
    <p:sldId id="646" r:id="rId32"/>
    <p:sldId id="644" r:id="rId33"/>
    <p:sldId id="628" r:id="rId34"/>
    <p:sldId id="647" r:id="rId35"/>
    <p:sldId id="657" r:id="rId36"/>
    <p:sldId id="648" r:id="rId37"/>
    <p:sldId id="677" r:id="rId38"/>
    <p:sldId id="675" r:id="rId39"/>
    <p:sldId id="649" r:id="rId40"/>
    <p:sldId id="655" r:id="rId41"/>
    <p:sldId id="656" r:id="rId42"/>
    <p:sldId id="674" r:id="rId43"/>
    <p:sldId id="673" r:id="rId44"/>
    <p:sldId id="650" r:id="rId45"/>
    <p:sldId id="651" r:id="rId46"/>
    <p:sldId id="652" r:id="rId47"/>
    <p:sldId id="653" r:id="rId48"/>
    <p:sldId id="654" r:id="rId49"/>
    <p:sldId id="665" r:id="rId50"/>
    <p:sldId id="666" r:id="rId51"/>
    <p:sldId id="667" r:id="rId52"/>
    <p:sldId id="668" r:id="rId53"/>
    <p:sldId id="669" r:id="rId54"/>
    <p:sldId id="670" r:id="rId5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865" autoAdjust="0"/>
    <p:restoredTop sz="93669" autoAdjust="0"/>
  </p:normalViewPr>
  <p:slideViewPr>
    <p:cSldViewPr>
      <p:cViewPr>
        <p:scale>
          <a:sx n="76" d="100"/>
          <a:sy n="76" d="100"/>
        </p:scale>
        <p:origin x="-166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GI%20YEAR%202%20REVIEW\Year1-efforts%20report-per-quarter-per-tasks-LEAD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GI%20YEAR%202%20REVIEW\REVIEW%20SLIDES\Activity-Overview-Y2-v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GI%20YEAR%202%20REVIEW\REVIEW%20SLIDES\PPT-Extract-June%202012-WIKI-AMB_cg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GI%20YEAR%202%20REVIEW\REVIEW%20SLIDES\PPT-Extract-June%202012-WIKI-AMB_cg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Periodic%20Report%20and%20Review\Activity-Overview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GI%20YEAR%202%20REVIEW\Year1-efforts%20report-per-quarter-per-tasks-LEAD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GI%20YEAR%202%20REVIEW\Financial%20info\Activity-Overview-Y2-V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GI%20YEAR%202%20REVIEW\Financial%20info\FINAL\Activity-Overview-Y2-V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GI%20YEAR%202%20REVIEW\REVIEW%20SLIDES\Activity-Overview-Y2-v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Periodic%20Report%20and%20Review\Activity-Overview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Activity-Overview-Y2-v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GI%20YEAR%202%20REVIEW\REVIEW%20SLIDES\Activity-Overview-Y2-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71467671599408E-2"/>
          <c:y val="5.8618122290895823E-2"/>
          <c:w val="0.96862853232840063"/>
          <c:h val="0.941381877709104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33"/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 baseline="0">
                      <a:solidFill>
                        <a:srgbClr val="FF0000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0232712238322728E-2"/>
                  <c:y val="-7.21822644234091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3094656149316747E-2"/>
                  <c:y val="-0.303413855119606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Piechart!$A$2:$A$7</c:f>
              <c:strCache>
                <c:ptCount val="6"/>
                <c:pt idx="0">
                  <c:v>NA1</c:v>
                </c:pt>
                <c:pt idx="1">
                  <c:v>NA2</c:v>
                </c:pt>
                <c:pt idx="2">
                  <c:v>SA1</c:v>
                </c:pt>
                <c:pt idx="3">
                  <c:v>SA2</c:v>
                </c:pt>
                <c:pt idx="4">
                  <c:v>SA3</c:v>
                </c:pt>
                <c:pt idx="5">
                  <c:v>JRA1</c:v>
                </c:pt>
              </c:strCache>
            </c:strRef>
          </c:cat>
          <c:val>
            <c:numRef>
              <c:f>Piechart!$B$2:$B$7</c:f>
              <c:numCache>
                <c:formatCode>General</c:formatCode>
                <c:ptCount val="6"/>
                <c:pt idx="0">
                  <c:v>328</c:v>
                </c:pt>
                <c:pt idx="1">
                  <c:v>2147</c:v>
                </c:pt>
                <c:pt idx="2">
                  <c:v>5149</c:v>
                </c:pt>
                <c:pt idx="3">
                  <c:v>503</c:v>
                </c:pt>
                <c:pt idx="4">
                  <c:v>725</c:v>
                </c:pt>
                <c:pt idx="5">
                  <c:v>315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'Consumed Effort Pie Chart Y2'!$G$1</c:f>
              <c:strCache>
                <c:ptCount val="1"/>
                <c:pt idx="0">
                  <c:v>PY1+PY2 planned efforts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'Consumed Effort Pie Chart Y2'!$A$2:$A$9</c:f>
              <c:strCache>
                <c:ptCount val="8"/>
                <c:pt idx="0">
                  <c:v>NA1</c:v>
                </c:pt>
                <c:pt idx="1">
                  <c:v>NA2</c:v>
                </c:pt>
                <c:pt idx="2">
                  <c:v>NA3</c:v>
                </c:pt>
                <c:pt idx="3">
                  <c:v>NA2 merged</c:v>
                </c:pt>
                <c:pt idx="4">
                  <c:v>SA1</c:v>
                </c:pt>
                <c:pt idx="5">
                  <c:v>SA2</c:v>
                </c:pt>
                <c:pt idx="6">
                  <c:v>SA3</c:v>
                </c:pt>
                <c:pt idx="7">
                  <c:v>JRA1</c:v>
                </c:pt>
              </c:strCache>
            </c:strRef>
          </c:cat>
          <c:val>
            <c:numRef>
              <c:f>'Consumed Effort Pie Chart Y2'!$G$2:$G$9</c:f>
              <c:numCache>
                <c:formatCode>#,##0</c:formatCode>
                <c:ptCount val="8"/>
                <c:pt idx="0">
                  <c:v>164.25</c:v>
                </c:pt>
                <c:pt idx="1">
                  <c:v>271</c:v>
                </c:pt>
                <c:pt idx="2">
                  <c:v>441.72499999999997</c:v>
                </c:pt>
                <c:pt idx="3">
                  <c:v>226</c:v>
                </c:pt>
                <c:pt idx="4">
                  <c:v>2504.5249999999996</c:v>
                </c:pt>
                <c:pt idx="5">
                  <c:v>251.75000000000003</c:v>
                </c:pt>
                <c:pt idx="6">
                  <c:v>486.00000000000011</c:v>
                </c:pt>
                <c:pt idx="7">
                  <c:v>169.41666666666666</c:v>
                </c:pt>
              </c:numCache>
            </c:numRef>
          </c:val>
        </c:ser>
        <c:ser>
          <c:idx val="0"/>
          <c:order val="1"/>
          <c:tx>
            <c:strRef>
              <c:f>'Consumed Effort Pie Chart Y2'!$F$1</c:f>
              <c:strCache>
                <c:ptCount val="1"/>
                <c:pt idx="0">
                  <c:v>PY1+PY2 efforts used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4"/>
              <c:layout>
                <c:manualLayout>
                  <c:x val="9.9367346325157455E-3"/>
                  <c:y val="-1.037466425299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'Consumed Effort Pie Chart Y2'!$A$2:$A$9</c:f>
              <c:strCache>
                <c:ptCount val="8"/>
                <c:pt idx="0">
                  <c:v>NA1</c:v>
                </c:pt>
                <c:pt idx="1">
                  <c:v>NA2</c:v>
                </c:pt>
                <c:pt idx="2">
                  <c:v>NA3</c:v>
                </c:pt>
                <c:pt idx="3">
                  <c:v>NA2 merged</c:v>
                </c:pt>
                <c:pt idx="4">
                  <c:v>SA1</c:v>
                </c:pt>
                <c:pt idx="5">
                  <c:v>SA2</c:v>
                </c:pt>
                <c:pt idx="6">
                  <c:v>SA3</c:v>
                </c:pt>
                <c:pt idx="7">
                  <c:v>JRA1</c:v>
                </c:pt>
              </c:strCache>
            </c:strRef>
          </c:cat>
          <c:val>
            <c:numRef>
              <c:f>'Consumed Effort Pie Chart Y2'!$F$2:$F$9</c:f>
              <c:numCache>
                <c:formatCode>#,##0</c:formatCode>
                <c:ptCount val="8"/>
                <c:pt idx="0">
                  <c:v>145.69999999999999</c:v>
                </c:pt>
                <c:pt idx="1">
                  <c:v>231.2</c:v>
                </c:pt>
                <c:pt idx="2">
                  <c:v>329.69999999999993</c:v>
                </c:pt>
                <c:pt idx="3">
                  <c:v>180</c:v>
                </c:pt>
                <c:pt idx="4">
                  <c:v>2389.3000000000002</c:v>
                </c:pt>
                <c:pt idx="5">
                  <c:v>218</c:v>
                </c:pt>
                <c:pt idx="6">
                  <c:v>424.4</c:v>
                </c:pt>
                <c:pt idx="7">
                  <c:v>141.89999999999998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3436160"/>
        <c:axId val="93462528"/>
      </c:barChart>
      <c:catAx>
        <c:axId val="934361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3462528"/>
        <c:crosses val="autoZero"/>
        <c:auto val="1"/>
        <c:lblAlgn val="ctr"/>
        <c:lblOffset val="100"/>
        <c:noMultiLvlLbl val="0"/>
      </c:catAx>
      <c:valAx>
        <c:axId val="9346252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343616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Worked PM</c:v>
          </c:tx>
          <c:invertIfNegative val="0"/>
          <c:cat>
            <c:strRef>
              <c:f>Sheet1!$A$156:$A$738</c:f>
              <c:strCache>
                <c:ptCount val="16"/>
                <c:pt idx="0">
                  <c:v>TNA2.1N</c:v>
                </c:pt>
                <c:pt idx="1">
                  <c:v>TNA2.2N</c:v>
                </c:pt>
                <c:pt idx="2">
                  <c:v>TNA2.3N</c:v>
                </c:pt>
                <c:pt idx="3">
                  <c:v>TNA2.4N</c:v>
                </c:pt>
                <c:pt idx="4">
                  <c:v>TNA2.6N</c:v>
                </c:pt>
                <c:pt idx="5">
                  <c:v>TNA3.2N</c:v>
                </c:pt>
                <c:pt idx="6">
                  <c:v>TNA3.3N</c:v>
                </c:pt>
                <c:pt idx="7">
                  <c:v>TNA3.4N</c:v>
                </c:pt>
                <c:pt idx="8">
                  <c:v>TSA1.1N</c:v>
                </c:pt>
                <c:pt idx="9">
                  <c:v>TSA1.2N</c:v>
                </c:pt>
                <c:pt idx="10">
                  <c:v>TSA1.3N</c:v>
                </c:pt>
                <c:pt idx="11">
                  <c:v>TSA1.4N</c:v>
                </c:pt>
                <c:pt idx="12">
                  <c:v>TSA1.5N</c:v>
                </c:pt>
                <c:pt idx="13">
                  <c:v>TSA1.6N</c:v>
                </c:pt>
                <c:pt idx="14">
                  <c:v>TSA1.7N</c:v>
                </c:pt>
                <c:pt idx="15">
                  <c:v>TSA1.8N</c:v>
                </c:pt>
              </c:strCache>
            </c:strRef>
          </c:cat>
          <c:val>
            <c:numRef>
              <c:f>Sheet1!$C$156:$C$738</c:f>
              <c:numCache>
                <c:formatCode>#,##0.0;\-#,##0.0;0</c:formatCode>
                <c:ptCount val="16"/>
                <c:pt idx="0">
                  <c:v>68.350526238752181</c:v>
                </c:pt>
                <c:pt idx="1">
                  <c:v>18.948481771585552</c:v>
                </c:pt>
                <c:pt idx="2">
                  <c:v>13.952707313698747</c:v>
                </c:pt>
                <c:pt idx="3">
                  <c:v>3.3110587444668553</c:v>
                </c:pt>
                <c:pt idx="4">
                  <c:v>27.587028495799881</c:v>
                </c:pt>
                <c:pt idx="5">
                  <c:v>25.98490085578457</c:v>
                </c:pt>
                <c:pt idx="6">
                  <c:v>40.616552054922145</c:v>
                </c:pt>
                <c:pt idx="7">
                  <c:v>16.272825612641089</c:v>
                </c:pt>
                <c:pt idx="8">
                  <c:v>20.642985506834687</c:v>
                </c:pt>
                <c:pt idx="9">
                  <c:v>91.124437056596122</c:v>
                </c:pt>
                <c:pt idx="10">
                  <c:v>120.83431283245994</c:v>
                </c:pt>
                <c:pt idx="11">
                  <c:v>230.25860255537677</c:v>
                </c:pt>
                <c:pt idx="12">
                  <c:v>59.047152959756744</c:v>
                </c:pt>
                <c:pt idx="13">
                  <c:v>67.282150547695082</c:v>
                </c:pt>
                <c:pt idx="14">
                  <c:v>355.28091548940193</c:v>
                </c:pt>
                <c:pt idx="15">
                  <c:v>173.09897058146902</c:v>
                </c:pt>
              </c:numCache>
            </c:numRef>
          </c:val>
        </c:ser>
        <c:ser>
          <c:idx val="1"/>
          <c:order val="1"/>
          <c:tx>
            <c:v>Committed PM</c:v>
          </c:tx>
          <c:invertIfNegative val="0"/>
          <c:cat>
            <c:strRef>
              <c:f>Sheet1!$A$156:$A$738</c:f>
              <c:strCache>
                <c:ptCount val="16"/>
                <c:pt idx="0">
                  <c:v>TNA2.1N</c:v>
                </c:pt>
                <c:pt idx="1">
                  <c:v>TNA2.2N</c:v>
                </c:pt>
                <c:pt idx="2">
                  <c:v>TNA2.3N</c:v>
                </c:pt>
                <c:pt idx="3">
                  <c:v>TNA2.4N</c:v>
                </c:pt>
                <c:pt idx="4">
                  <c:v>TNA2.6N</c:v>
                </c:pt>
                <c:pt idx="5">
                  <c:v>TNA3.2N</c:v>
                </c:pt>
                <c:pt idx="6">
                  <c:v>TNA3.3N</c:v>
                </c:pt>
                <c:pt idx="7">
                  <c:v>TNA3.4N</c:v>
                </c:pt>
                <c:pt idx="8">
                  <c:v>TSA1.1N</c:v>
                </c:pt>
                <c:pt idx="9">
                  <c:v>TSA1.2N</c:v>
                </c:pt>
                <c:pt idx="10">
                  <c:v>TSA1.3N</c:v>
                </c:pt>
                <c:pt idx="11">
                  <c:v>TSA1.4N</c:v>
                </c:pt>
                <c:pt idx="12">
                  <c:v>TSA1.5N</c:v>
                </c:pt>
                <c:pt idx="13">
                  <c:v>TSA1.6N</c:v>
                </c:pt>
                <c:pt idx="14">
                  <c:v>TSA1.7N</c:v>
                </c:pt>
                <c:pt idx="15">
                  <c:v>TSA1.8N</c:v>
                </c:pt>
              </c:strCache>
            </c:strRef>
          </c:cat>
          <c:val>
            <c:numRef>
              <c:f>Sheet1!$D$156:$D$738</c:f>
              <c:numCache>
                <c:formatCode>#,##0.0;\-#,##0.0;0</c:formatCode>
                <c:ptCount val="16"/>
                <c:pt idx="0">
                  <c:v>144.90799999999999</c:v>
                </c:pt>
                <c:pt idx="1">
                  <c:v>19.04333333333334</c:v>
                </c:pt>
                <c:pt idx="2">
                  <c:v>10.143333333333329</c:v>
                </c:pt>
                <c:pt idx="3">
                  <c:v>4.2333333333333352</c:v>
                </c:pt>
                <c:pt idx="4">
                  <c:v>0</c:v>
                </c:pt>
                <c:pt idx="5">
                  <c:v>21.646666666666672</c:v>
                </c:pt>
                <c:pt idx="6">
                  <c:v>32.633333333333333</c:v>
                </c:pt>
                <c:pt idx="7">
                  <c:v>10.723333333333333</c:v>
                </c:pt>
                <c:pt idx="8">
                  <c:v>30.976744186046538</c:v>
                </c:pt>
                <c:pt idx="9">
                  <c:v>91.300000000000026</c:v>
                </c:pt>
                <c:pt idx="10">
                  <c:v>115.77500000000001</c:v>
                </c:pt>
                <c:pt idx="11">
                  <c:v>225.27999999999994</c:v>
                </c:pt>
                <c:pt idx="12">
                  <c:v>66.75</c:v>
                </c:pt>
                <c:pt idx="13">
                  <c:v>88.750000000000028</c:v>
                </c:pt>
                <c:pt idx="14">
                  <c:v>300.25750000000005</c:v>
                </c:pt>
                <c:pt idx="15">
                  <c:v>136.67500000000001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481984"/>
        <c:axId val="93500160"/>
      </c:barChart>
      <c:catAx>
        <c:axId val="93481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93500160"/>
        <c:crosses val="autoZero"/>
        <c:auto val="1"/>
        <c:lblAlgn val="ctr"/>
        <c:lblOffset val="100"/>
        <c:noMultiLvlLbl val="0"/>
      </c:catAx>
      <c:valAx>
        <c:axId val="9350016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934819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Worked PM</c:v>
          </c:tx>
          <c:invertIfNegative val="0"/>
          <c:cat>
            <c:strRef>
              <c:f>Sheet1!$A$18:$A$107</c:f>
              <c:strCache>
                <c:ptCount val="24"/>
                <c:pt idx="0">
                  <c:v>TNA1.2E</c:v>
                </c:pt>
                <c:pt idx="1">
                  <c:v>TNA2.2E</c:v>
                </c:pt>
                <c:pt idx="2">
                  <c:v>TNA2.3E</c:v>
                </c:pt>
                <c:pt idx="3">
                  <c:v>TNA2.4E</c:v>
                </c:pt>
                <c:pt idx="4">
                  <c:v>TNA2U.1E</c:v>
                </c:pt>
                <c:pt idx="5">
                  <c:v>TNA2U.2E</c:v>
                </c:pt>
                <c:pt idx="6">
                  <c:v>TNA2U.3E</c:v>
                </c:pt>
                <c:pt idx="7">
                  <c:v>TNA2U.4E</c:v>
                </c:pt>
                <c:pt idx="8">
                  <c:v>TNA2U.5E</c:v>
                </c:pt>
                <c:pt idx="9">
                  <c:v>TNA3.2E</c:v>
                </c:pt>
                <c:pt idx="10">
                  <c:v>TNA3.3E</c:v>
                </c:pt>
                <c:pt idx="11">
                  <c:v>TNA3.4E</c:v>
                </c:pt>
                <c:pt idx="12">
                  <c:v>TSA1.2E</c:v>
                </c:pt>
                <c:pt idx="13">
                  <c:v>TSA1.3E</c:v>
                </c:pt>
                <c:pt idx="14">
                  <c:v>TSA1.4E</c:v>
                </c:pt>
                <c:pt idx="15">
                  <c:v>TSA1.5E</c:v>
                </c:pt>
                <c:pt idx="16">
                  <c:v>TSA1.6E</c:v>
                </c:pt>
                <c:pt idx="17">
                  <c:v>TSA1.7E</c:v>
                </c:pt>
                <c:pt idx="18">
                  <c:v>TSA1.8E</c:v>
                </c:pt>
                <c:pt idx="19">
                  <c:v>TSA2.2</c:v>
                </c:pt>
                <c:pt idx="20">
                  <c:v>TSA2.3</c:v>
                </c:pt>
                <c:pt idx="21">
                  <c:v>TSA2.4</c:v>
                </c:pt>
                <c:pt idx="22">
                  <c:v>TSA2.5</c:v>
                </c:pt>
                <c:pt idx="23">
                  <c:v>TJRA1.2</c:v>
                </c:pt>
              </c:strCache>
            </c:strRef>
          </c:cat>
          <c:val>
            <c:numRef>
              <c:f>Sheet1!$C$18:$C$107</c:f>
              <c:numCache>
                <c:formatCode>#,##0.0;\-#,##0.0;0</c:formatCode>
                <c:ptCount val="24"/>
                <c:pt idx="0">
                  <c:v>38.194444444444471</c:v>
                </c:pt>
                <c:pt idx="1">
                  <c:v>16.1388888888889</c:v>
                </c:pt>
                <c:pt idx="2">
                  <c:v>25.923520322648248</c:v>
                </c:pt>
                <c:pt idx="3">
                  <c:v>2.9444444444444451</c:v>
                </c:pt>
                <c:pt idx="4">
                  <c:v>1.3611111111111112</c:v>
                </c:pt>
                <c:pt idx="5">
                  <c:v>15.1111111111111</c:v>
                </c:pt>
                <c:pt idx="6">
                  <c:v>25.22986888050842</c:v>
                </c:pt>
                <c:pt idx="7">
                  <c:v>11.472222222222221</c:v>
                </c:pt>
                <c:pt idx="8">
                  <c:v>30.307116955572813</c:v>
                </c:pt>
                <c:pt idx="9">
                  <c:v>22.472222222222239</c:v>
                </c:pt>
                <c:pt idx="10">
                  <c:v>1.3760000000000001</c:v>
                </c:pt>
                <c:pt idx="11">
                  <c:v>13.006368357357301</c:v>
                </c:pt>
                <c:pt idx="12">
                  <c:v>15.517269013199245</c:v>
                </c:pt>
                <c:pt idx="13">
                  <c:v>21.526812708036807</c:v>
                </c:pt>
                <c:pt idx="14">
                  <c:v>34.81323917048838</c:v>
                </c:pt>
                <c:pt idx="15">
                  <c:v>5.1568284686596213</c:v>
                </c:pt>
                <c:pt idx="16">
                  <c:v>12.873786407766985</c:v>
                </c:pt>
                <c:pt idx="17">
                  <c:v>23.567399119004818</c:v>
                </c:pt>
                <c:pt idx="18">
                  <c:v>11.178667118032052</c:v>
                </c:pt>
                <c:pt idx="19">
                  <c:v>17.016161107614849</c:v>
                </c:pt>
                <c:pt idx="20">
                  <c:v>21.21590028081717</c:v>
                </c:pt>
                <c:pt idx="21">
                  <c:v>32.81531428571428</c:v>
                </c:pt>
                <c:pt idx="22">
                  <c:v>35.490525238481446</c:v>
                </c:pt>
                <c:pt idx="23">
                  <c:v>37.057137508214467</c:v>
                </c:pt>
              </c:numCache>
            </c:numRef>
          </c:val>
        </c:ser>
        <c:ser>
          <c:idx val="1"/>
          <c:order val="1"/>
          <c:tx>
            <c:v>Committed PM</c:v>
          </c:tx>
          <c:invertIfNegative val="0"/>
          <c:cat>
            <c:strRef>
              <c:f>Sheet1!$A$18:$A$107</c:f>
              <c:strCache>
                <c:ptCount val="24"/>
                <c:pt idx="0">
                  <c:v>TNA1.2E</c:v>
                </c:pt>
                <c:pt idx="1">
                  <c:v>TNA2.2E</c:v>
                </c:pt>
                <c:pt idx="2">
                  <c:v>TNA2.3E</c:v>
                </c:pt>
                <c:pt idx="3">
                  <c:v>TNA2.4E</c:v>
                </c:pt>
                <c:pt idx="4">
                  <c:v>TNA2U.1E</c:v>
                </c:pt>
                <c:pt idx="5">
                  <c:v>TNA2U.2E</c:v>
                </c:pt>
                <c:pt idx="6">
                  <c:v>TNA2U.3E</c:v>
                </c:pt>
                <c:pt idx="7">
                  <c:v>TNA2U.4E</c:v>
                </c:pt>
                <c:pt idx="8">
                  <c:v>TNA2U.5E</c:v>
                </c:pt>
                <c:pt idx="9">
                  <c:v>TNA3.2E</c:v>
                </c:pt>
                <c:pt idx="10">
                  <c:v>TNA3.3E</c:v>
                </c:pt>
                <c:pt idx="11">
                  <c:v>TNA3.4E</c:v>
                </c:pt>
                <c:pt idx="12">
                  <c:v>TSA1.2E</c:v>
                </c:pt>
                <c:pt idx="13">
                  <c:v>TSA1.3E</c:v>
                </c:pt>
                <c:pt idx="14">
                  <c:v>TSA1.4E</c:v>
                </c:pt>
                <c:pt idx="15">
                  <c:v>TSA1.5E</c:v>
                </c:pt>
                <c:pt idx="16">
                  <c:v>TSA1.6E</c:v>
                </c:pt>
                <c:pt idx="17">
                  <c:v>TSA1.7E</c:v>
                </c:pt>
                <c:pt idx="18">
                  <c:v>TSA1.8E</c:v>
                </c:pt>
                <c:pt idx="19">
                  <c:v>TSA2.2</c:v>
                </c:pt>
                <c:pt idx="20">
                  <c:v>TSA2.3</c:v>
                </c:pt>
                <c:pt idx="21">
                  <c:v>TSA2.4</c:v>
                </c:pt>
                <c:pt idx="22">
                  <c:v>TSA2.5</c:v>
                </c:pt>
                <c:pt idx="23">
                  <c:v>TJRA1.2</c:v>
                </c:pt>
              </c:strCache>
            </c:strRef>
          </c:cat>
          <c:val>
            <c:numRef>
              <c:f>Sheet1!$D$18:$D$107</c:f>
              <c:numCache>
                <c:formatCode>#,##0.0;\-#,##0.0;0</c:formatCode>
                <c:ptCount val="24"/>
                <c:pt idx="0">
                  <c:v>37.332500000000039</c:v>
                </c:pt>
                <c:pt idx="1">
                  <c:v>11.566666666666679</c:v>
                </c:pt>
                <c:pt idx="2">
                  <c:v>19.766666666666683</c:v>
                </c:pt>
                <c:pt idx="3">
                  <c:v>2.5999999999999979</c:v>
                </c:pt>
                <c:pt idx="4">
                  <c:v>1.7999999999999998</c:v>
                </c:pt>
                <c:pt idx="5">
                  <c:v>14.659999999999979</c:v>
                </c:pt>
                <c:pt idx="6">
                  <c:v>21.862000000000023</c:v>
                </c:pt>
                <c:pt idx="7">
                  <c:v>6.6340000000000208</c:v>
                </c:pt>
                <c:pt idx="8">
                  <c:v>35.940000000000026</c:v>
                </c:pt>
                <c:pt idx="9">
                  <c:v>15.433333333333321</c:v>
                </c:pt>
                <c:pt idx="10">
                  <c:v>1.9333333333333318</c:v>
                </c:pt>
                <c:pt idx="11">
                  <c:v>10.73333333333334</c:v>
                </c:pt>
                <c:pt idx="12">
                  <c:v>10.749999999999995</c:v>
                </c:pt>
                <c:pt idx="13">
                  <c:v>18.250000000000007</c:v>
                </c:pt>
                <c:pt idx="14">
                  <c:v>35.25000000000005</c:v>
                </c:pt>
                <c:pt idx="15">
                  <c:v>6</c:v>
                </c:pt>
                <c:pt idx="16">
                  <c:v>11.750000000000004</c:v>
                </c:pt>
                <c:pt idx="17">
                  <c:v>20.500000000000011</c:v>
                </c:pt>
                <c:pt idx="18">
                  <c:v>23.250000000000011</c:v>
                </c:pt>
                <c:pt idx="19">
                  <c:v>17.500000000000007</c:v>
                </c:pt>
                <c:pt idx="20">
                  <c:v>17.500000000000007</c:v>
                </c:pt>
                <c:pt idx="21">
                  <c:v>38.750000000000021</c:v>
                </c:pt>
                <c:pt idx="22">
                  <c:v>41.500000000000043</c:v>
                </c:pt>
                <c:pt idx="23">
                  <c:v>32.75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996928"/>
        <c:axId val="93998464"/>
      </c:barChart>
      <c:catAx>
        <c:axId val="93996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93998464"/>
        <c:crosses val="autoZero"/>
        <c:auto val="1"/>
        <c:lblAlgn val="ctr"/>
        <c:lblOffset val="100"/>
        <c:noMultiLvlLbl val="0"/>
      </c:catAx>
      <c:valAx>
        <c:axId val="9399846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939969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4"/>
            <c:bubble3D val="0"/>
            <c:spPr>
              <a:scene3d>
                <a:camera prst="orthographicFront"/>
                <a:lightRig rig="threePt" dir="t"/>
              </a:scene3d>
              <a:sp3d>
                <a:bevelB/>
              </a:sp3d>
            </c:spPr>
          </c:dPt>
          <c:dLbls>
            <c:dLbl>
              <c:idx val="3"/>
              <c:layout>
                <c:manualLayout>
                  <c:x val="-8.5345491327836961E-2"/>
                  <c:y val="-0.146873440562944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6677387912970908E-2"/>
                  <c:y val="-2.28043652656912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6738778108903707E-2"/>
                  <c:y val="1.178769500634910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 i="0" baseline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'Planned Effort Pie Chart'!$A$3:$A$9</c:f>
              <c:strCache>
                <c:ptCount val="7"/>
                <c:pt idx="0">
                  <c:v>JRA1</c:v>
                </c:pt>
                <c:pt idx="1">
                  <c:v>NA1</c:v>
                </c:pt>
                <c:pt idx="2">
                  <c:v>NA2</c:v>
                </c:pt>
                <c:pt idx="3">
                  <c:v>NA3</c:v>
                </c:pt>
                <c:pt idx="4">
                  <c:v>SA1</c:v>
                </c:pt>
                <c:pt idx="5">
                  <c:v>SA2</c:v>
                </c:pt>
                <c:pt idx="6">
                  <c:v>SA3</c:v>
                </c:pt>
              </c:strCache>
            </c:strRef>
          </c:cat>
          <c:val>
            <c:numRef>
              <c:f>'Planned Effort Pie Chart'!$B$3:$B$9</c:f>
              <c:numCache>
                <c:formatCode>General</c:formatCode>
                <c:ptCount val="7"/>
                <c:pt idx="0">
                  <c:v>314.99999999999983</c:v>
                </c:pt>
                <c:pt idx="1">
                  <c:v>321.00000000000011</c:v>
                </c:pt>
                <c:pt idx="2">
                  <c:v>812</c:v>
                </c:pt>
                <c:pt idx="3">
                  <c:v>1378.9</c:v>
                </c:pt>
                <c:pt idx="4">
                  <c:v>5238.1000000000004</c:v>
                </c:pt>
                <c:pt idx="5">
                  <c:v>503.00000000000028</c:v>
                </c:pt>
                <c:pt idx="6">
                  <c:v>732.00000000000034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'Planned Effort Pie Chart'!$A$3:$A$9</c:f>
              <c:strCache>
                <c:ptCount val="7"/>
                <c:pt idx="0">
                  <c:v>JRA1</c:v>
                </c:pt>
                <c:pt idx="1">
                  <c:v>NA1</c:v>
                </c:pt>
                <c:pt idx="2">
                  <c:v>NA2</c:v>
                </c:pt>
                <c:pt idx="3">
                  <c:v>NA3</c:v>
                </c:pt>
                <c:pt idx="4">
                  <c:v>SA1</c:v>
                </c:pt>
                <c:pt idx="5">
                  <c:v>SA2</c:v>
                </c:pt>
                <c:pt idx="6">
                  <c:v>SA3</c:v>
                </c:pt>
              </c:strCache>
            </c:strRef>
          </c:cat>
          <c:val>
            <c:numRef>
              <c:f>'Planned Effort Pie Chart'!$C$3:$C$9</c:f>
              <c:numCache>
                <c:formatCode>General</c:formatCode>
                <c:ptCount val="7"/>
                <c:pt idx="0">
                  <c:v>8.67</c:v>
                </c:pt>
                <c:pt idx="1">
                  <c:v>6.6899999999999986</c:v>
                </c:pt>
                <c:pt idx="2">
                  <c:v>16.839999999999993</c:v>
                </c:pt>
                <c:pt idx="3">
                  <c:v>28.709999999999962</c:v>
                </c:pt>
                <c:pt idx="4">
                  <c:v>109.14</c:v>
                </c:pt>
                <c:pt idx="5">
                  <c:v>10.49</c:v>
                </c:pt>
                <c:pt idx="6">
                  <c:v>20.350000000000001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/>
      <a:bevelB/>
    </a:sp3d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71467671599408E-2"/>
          <c:y val="5.8618122290895823E-2"/>
          <c:w val="0.96862853232840063"/>
          <c:h val="0.941381877709104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1"/>
              <c:layout>
                <c:manualLayout>
                  <c:x val="-5.4663643698234218E-2"/>
                  <c:y val="-7.02029542818775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3801791313050849E-3"/>
                  <c:y val="-8.089788195080266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Piechart!$A$2:$A$7</c:f>
              <c:strCache>
                <c:ptCount val="6"/>
                <c:pt idx="0">
                  <c:v>NA1</c:v>
                </c:pt>
                <c:pt idx="1">
                  <c:v>NA2</c:v>
                </c:pt>
                <c:pt idx="2">
                  <c:v>SA1</c:v>
                </c:pt>
                <c:pt idx="3">
                  <c:v>SA2</c:v>
                </c:pt>
                <c:pt idx="4">
                  <c:v>SA3</c:v>
                </c:pt>
                <c:pt idx="5">
                  <c:v>JRA1</c:v>
                </c:pt>
              </c:strCache>
            </c:strRef>
          </c:cat>
          <c:val>
            <c:numRef>
              <c:f>Piechart!$B$2:$B$7</c:f>
              <c:numCache>
                <c:formatCode>General</c:formatCode>
                <c:ptCount val="6"/>
                <c:pt idx="0">
                  <c:v>328</c:v>
                </c:pt>
                <c:pt idx="1">
                  <c:v>2147</c:v>
                </c:pt>
                <c:pt idx="2">
                  <c:v>5149</c:v>
                </c:pt>
                <c:pt idx="3">
                  <c:v>503</c:v>
                </c:pt>
                <c:pt idx="4">
                  <c:v>725</c:v>
                </c:pt>
                <c:pt idx="5">
                  <c:v>315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014442904453045E-2"/>
          <c:y val="0.33531089733030234"/>
          <c:w val="0.83997111419109394"/>
          <c:h val="0.56970261039545789"/>
        </c:manualLayout>
      </c:layout>
      <c:pie3DChart>
        <c:varyColors val="1"/>
        <c:ser>
          <c:idx val="0"/>
          <c:order val="0"/>
          <c:tx>
            <c:strRef>
              <c:f>'Budget €  Pie Chart 2 -updated '!$C$1</c:f>
              <c:strCache>
                <c:ptCount val="1"/>
                <c:pt idx="0">
                  <c:v>Eligible Costs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7.9270525619077659E-2"/>
                  <c:y val="-3.46703680097922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4979636166168884E-2"/>
                  <c:y val="-1.172956828672256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6402564135852697E-2"/>
                  <c:y val="-3.05848083156452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9536351344511688"/>
                  <c:y val="-0.17802914290886054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'Budget €  Pie Chart 2 -updated '!$A$2:$A$5</c:f>
              <c:strCache>
                <c:ptCount val="4"/>
                <c:pt idx="0">
                  <c:v>RTD (JRA1)</c:v>
                </c:pt>
                <c:pt idx="1">
                  <c:v>MGMT (NA1)</c:v>
                </c:pt>
                <c:pt idx="2">
                  <c:v>COORD (NA2-NA3)</c:v>
                </c:pt>
                <c:pt idx="3">
                  <c:v>OTHER (SA1-SA3)</c:v>
                </c:pt>
              </c:strCache>
            </c:strRef>
          </c:cat>
          <c:val>
            <c:numRef>
              <c:f>'Budget €  Pie Chart 2 -updated '!$C$2:$C$5</c:f>
              <c:numCache>
                <c:formatCode>#,##0</c:formatCode>
                <c:ptCount val="4"/>
                <c:pt idx="0">
                  <c:v>2773331.9999999995</c:v>
                </c:pt>
                <c:pt idx="1">
                  <c:v>3030770.4000000022</c:v>
                </c:pt>
                <c:pt idx="2">
                  <c:v>13411348.149999999</c:v>
                </c:pt>
                <c:pt idx="3">
                  <c:v>49290997.950000003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'[Activity-Overview-Y2-V3.xlsx]FORM Cs costs'!$J$12</c:f>
              <c:strCache>
                <c:ptCount val="1"/>
                <c:pt idx="0">
                  <c:v>Y2 € eligible costs Form C</c:v>
                </c:pt>
              </c:strCache>
            </c:strRef>
          </c:tx>
          <c:invertIfNegative val="0"/>
          <c:cat>
            <c:strRef>
              <c:f>'[Activity-Overview-Y2-V3.xlsx]FORM Cs costs'!$I$13:$I$17</c:f>
              <c:strCache>
                <c:ptCount val="4"/>
                <c:pt idx="0">
                  <c:v>RTD (A)</c:v>
                </c:pt>
                <c:pt idx="1">
                  <c:v>Management (D)</c:v>
                </c:pt>
                <c:pt idx="2">
                  <c:v>Coordination (B)</c:v>
                </c:pt>
                <c:pt idx="3">
                  <c:v>Other (E)</c:v>
                </c:pt>
              </c:strCache>
            </c:strRef>
          </c:cat>
          <c:val>
            <c:numRef>
              <c:f>'[Activity-Overview-Y2-V3.xlsx]FORM Cs costs'!$J$13:$J$17</c:f>
              <c:numCache>
                <c:formatCode>#,##0</c:formatCode>
                <c:ptCount val="4"/>
                <c:pt idx="0">
                  <c:v>633475</c:v>
                </c:pt>
                <c:pt idx="1">
                  <c:v>531436</c:v>
                </c:pt>
                <c:pt idx="2">
                  <c:v>3237559.6</c:v>
                </c:pt>
                <c:pt idx="3">
                  <c:v>12216104.710000001</c:v>
                </c:pt>
              </c:numCache>
            </c:numRef>
          </c:val>
        </c:ser>
        <c:ser>
          <c:idx val="1"/>
          <c:order val="1"/>
          <c:tx>
            <c:strRef>
              <c:f>'[Activity-Overview-Y2-V3.xlsx]FORM Cs costs'!$K$12</c:f>
              <c:strCache>
                <c:ptCount val="1"/>
                <c:pt idx="0">
                  <c:v>Y2 € funding Form C</c:v>
                </c:pt>
              </c:strCache>
            </c:strRef>
          </c:tx>
          <c:invertIfNegative val="0"/>
          <c:cat>
            <c:strRef>
              <c:f>'[Activity-Overview-Y2-V3.xlsx]FORM Cs costs'!$I$13:$I$17</c:f>
              <c:strCache>
                <c:ptCount val="4"/>
                <c:pt idx="0">
                  <c:v>RTD (A)</c:v>
                </c:pt>
                <c:pt idx="1">
                  <c:v>Management (D)</c:v>
                </c:pt>
                <c:pt idx="2">
                  <c:v>Coordination (B)</c:v>
                </c:pt>
                <c:pt idx="3">
                  <c:v>Other (E)</c:v>
                </c:pt>
              </c:strCache>
            </c:strRef>
          </c:cat>
          <c:val>
            <c:numRef>
              <c:f>'[Activity-Overview-Y2-V3.xlsx]FORM Cs costs'!$K$13:$K$17</c:f>
              <c:numCache>
                <c:formatCode>#,##0</c:formatCode>
                <c:ptCount val="4"/>
                <c:pt idx="0">
                  <c:v>201912</c:v>
                </c:pt>
                <c:pt idx="1">
                  <c:v>531436</c:v>
                </c:pt>
                <c:pt idx="2">
                  <c:v>1617054.1108984235</c:v>
                </c:pt>
                <c:pt idx="3">
                  <c:v>4273615.1090513421</c:v>
                </c:pt>
              </c:numCache>
            </c:numRef>
          </c:val>
        </c:ser>
        <c:ser>
          <c:idx val="2"/>
          <c:order val="2"/>
          <c:tx>
            <c:strRef>
              <c:f>'[Activity-Overview-Y2-V3.xlsx]FORM Cs costs'!$L$12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'[Activity-Overview-Y2-V3.xlsx]FORM Cs costs'!$I$13:$I$17</c:f>
              <c:strCache>
                <c:ptCount val="4"/>
                <c:pt idx="0">
                  <c:v>RTD (A)</c:v>
                </c:pt>
                <c:pt idx="1">
                  <c:v>Management (D)</c:v>
                </c:pt>
                <c:pt idx="2">
                  <c:v>Coordination (B)</c:v>
                </c:pt>
                <c:pt idx="3">
                  <c:v>Other (E)</c:v>
                </c:pt>
              </c:strCache>
            </c:strRef>
          </c:cat>
          <c:val>
            <c:numRef>
              <c:f>'[Activity-Overview-Y2-V3.xlsx]FORM Cs costs'!$L$13:$L$17</c:f>
              <c:numCache>
                <c:formatCode>0%</c:formatCode>
                <c:ptCount val="4"/>
                <c:pt idx="0">
                  <c:v>0.31873712459055209</c:v>
                </c:pt>
                <c:pt idx="1">
                  <c:v>1</c:v>
                </c:pt>
                <c:pt idx="2">
                  <c:v>0.49946697842980975</c:v>
                </c:pt>
                <c:pt idx="3">
                  <c:v>0.34983451849041508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209856"/>
        <c:axId val="85211392"/>
      </c:barChart>
      <c:catAx>
        <c:axId val="85209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85211392"/>
        <c:crosses val="autoZero"/>
        <c:auto val="1"/>
        <c:lblAlgn val="ctr"/>
        <c:lblOffset val="100"/>
        <c:noMultiLvlLbl val="0"/>
      </c:catAx>
      <c:valAx>
        <c:axId val="852113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crossAx val="852098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GB" dirty="0">
                <a:latin typeface="Arial" pitchFamily="34" charset="0"/>
                <a:cs typeface="Arial" pitchFamily="34" charset="0"/>
              </a:rPr>
              <a:t>Use of</a:t>
            </a:r>
            <a:r>
              <a:rPr lang="en-GB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</a:rPr>
              <a:t>EC ADVANCE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PY2 </a:t>
            </a:r>
            <a:r>
              <a:rPr lang="en-GB" dirty="0">
                <a:latin typeface="Arial" pitchFamily="34" charset="0"/>
                <a:cs typeface="Arial" pitchFamily="34" charset="0"/>
              </a:rPr>
              <a:t>(7.195M)</a:t>
            </a:r>
          </a:p>
        </c:rich>
      </c:tx>
      <c:layout/>
      <c:overlay val="0"/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'€  used advance updated Y2'!$B$2</c:f>
              <c:strCache>
                <c:ptCount val="1"/>
                <c:pt idx="0">
                  <c:v>Y2 EC advance</c:v>
                </c:pt>
              </c:strCache>
            </c:strRef>
          </c:tx>
          <c:explosion val="25"/>
          <c:dPt>
            <c:idx val="4"/>
            <c:bubble3D val="0"/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'€  used advance updated Y2'!$A$5:$A$10</c:f>
              <c:strCache>
                <c:ptCount val="6"/>
                <c:pt idx="0">
                  <c:v>PQ4 (PY1 balance)</c:v>
                </c:pt>
                <c:pt idx="1">
                  <c:v>PQ5</c:v>
                </c:pt>
                <c:pt idx="2">
                  <c:v>PQ6</c:v>
                </c:pt>
                <c:pt idx="3">
                  <c:v>PQ7</c:v>
                </c:pt>
                <c:pt idx="4">
                  <c:v>central budget</c:v>
                </c:pt>
                <c:pt idx="5">
                  <c:v>left 2nd ADV</c:v>
                </c:pt>
              </c:strCache>
            </c:strRef>
          </c:cat>
          <c:val>
            <c:numRef>
              <c:f>'€  used advance updated Y2'!$B$5:$B$10</c:f>
              <c:numCache>
                <c:formatCode>#,##0</c:formatCode>
                <c:ptCount val="6"/>
                <c:pt idx="0">
                  <c:v>1770728</c:v>
                </c:pt>
                <c:pt idx="1">
                  <c:v>1405008</c:v>
                </c:pt>
                <c:pt idx="2">
                  <c:v>1644645.3390537524</c:v>
                </c:pt>
                <c:pt idx="3">
                  <c:v>1776663</c:v>
                </c:pt>
                <c:pt idx="4">
                  <c:v>266400</c:v>
                </c:pt>
                <c:pt idx="5">
                  <c:v>332142</c:v>
                </c:pt>
              </c:numCache>
            </c:numRef>
          </c:val>
        </c:ser>
        <c:ser>
          <c:idx val="1"/>
          <c:order val="1"/>
          <c:tx>
            <c:strRef>
              <c:f>'€  used advance'!#REF!</c:f>
              <c:strCache>
                <c:ptCount val="1"/>
                <c:pt idx="0">
                  <c:v>#REF!</c:v>
                </c:pt>
              </c:strCache>
            </c:strRef>
          </c:tx>
          <c:explosion val="25"/>
          <c:dLbls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'€  used advance updated Y2'!$A$5:$A$10</c:f>
              <c:strCache>
                <c:ptCount val="6"/>
                <c:pt idx="0">
                  <c:v>PQ4 (PY1 balance)</c:v>
                </c:pt>
                <c:pt idx="1">
                  <c:v>PQ5</c:v>
                </c:pt>
                <c:pt idx="2">
                  <c:v>PQ6</c:v>
                </c:pt>
                <c:pt idx="3">
                  <c:v>PQ7</c:v>
                </c:pt>
                <c:pt idx="4">
                  <c:v>central budget</c:v>
                </c:pt>
                <c:pt idx="5">
                  <c:v>left 2nd ADV</c:v>
                </c:pt>
              </c:strCache>
            </c:strRef>
          </c:cat>
          <c:val>
            <c:numRef>
              <c:f>'€  used advance'!#REF!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100"/>
        <c:secondPieSize val="100"/>
        <c:serLines/>
      </c:of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4"/>
            <c:bubble3D val="0"/>
            <c:spPr>
              <a:scene3d>
                <a:camera prst="orthographicFront"/>
                <a:lightRig rig="threePt" dir="t"/>
              </a:scene3d>
              <a:sp3d>
                <a:bevelB/>
              </a:sp3d>
            </c:spPr>
          </c:dPt>
          <c:dLbls>
            <c:dLbl>
              <c:idx val="3"/>
              <c:layout>
                <c:manualLayout>
                  <c:x val="-8.5345491327836961E-2"/>
                  <c:y val="-0.146873440562944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200" b="1" i="0" baseline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4.6738778108903707E-2"/>
                  <c:y val="1.178769500634910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i="0" baseline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'Planned Effort Pie Chart'!$A$3:$A$9</c:f>
              <c:strCache>
                <c:ptCount val="7"/>
                <c:pt idx="0">
                  <c:v>JRA1</c:v>
                </c:pt>
                <c:pt idx="1">
                  <c:v>NA1</c:v>
                </c:pt>
                <c:pt idx="2">
                  <c:v>NA2</c:v>
                </c:pt>
                <c:pt idx="3">
                  <c:v>NA3</c:v>
                </c:pt>
                <c:pt idx="4">
                  <c:v>SA1</c:v>
                </c:pt>
                <c:pt idx="5">
                  <c:v>SA2</c:v>
                </c:pt>
                <c:pt idx="6">
                  <c:v>SA3</c:v>
                </c:pt>
              </c:strCache>
            </c:strRef>
          </c:cat>
          <c:val>
            <c:numRef>
              <c:f>'Planned Effort Pie Chart'!$B$3:$B$9</c:f>
              <c:numCache>
                <c:formatCode>General</c:formatCode>
                <c:ptCount val="7"/>
                <c:pt idx="0">
                  <c:v>314.99999999999983</c:v>
                </c:pt>
                <c:pt idx="1">
                  <c:v>321.00000000000011</c:v>
                </c:pt>
                <c:pt idx="2">
                  <c:v>812</c:v>
                </c:pt>
                <c:pt idx="3">
                  <c:v>1378.9</c:v>
                </c:pt>
                <c:pt idx="4">
                  <c:v>5238.1000000000004</c:v>
                </c:pt>
                <c:pt idx="5">
                  <c:v>503.00000000000028</c:v>
                </c:pt>
                <c:pt idx="6">
                  <c:v>732.00000000000034</c:v>
                </c:pt>
              </c:numCache>
            </c:numRef>
          </c:val>
        </c:ser>
        <c:ser>
          <c:idx val="1"/>
          <c:order val="1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'Planned Effort Pie Chart'!$A$3:$A$9</c:f>
              <c:strCache>
                <c:ptCount val="7"/>
                <c:pt idx="0">
                  <c:v>JRA1</c:v>
                </c:pt>
                <c:pt idx="1">
                  <c:v>NA1</c:v>
                </c:pt>
                <c:pt idx="2">
                  <c:v>NA2</c:v>
                </c:pt>
                <c:pt idx="3">
                  <c:v>NA3</c:v>
                </c:pt>
                <c:pt idx="4">
                  <c:v>SA1</c:v>
                </c:pt>
                <c:pt idx="5">
                  <c:v>SA2</c:v>
                </c:pt>
                <c:pt idx="6">
                  <c:v>SA3</c:v>
                </c:pt>
              </c:strCache>
            </c:strRef>
          </c:cat>
          <c:val>
            <c:numRef>
              <c:f>'Planned Effort Pie Chart'!$C$3:$C$9</c:f>
              <c:numCache>
                <c:formatCode>General</c:formatCode>
                <c:ptCount val="7"/>
                <c:pt idx="0">
                  <c:v>8.67</c:v>
                </c:pt>
                <c:pt idx="1">
                  <c:v>6.6899999999999986</c:v>
                </c:pt>
                <c:pt idx="2">
                  <c:v>16.839999999999993</c:v>
                </c:pt>
                <c:pt idx="3">
                  <c:v>28.709999999999962</c:v>
                </c:pt>
                <c:pt idx="4">
                  <c:v>109.14</c:v>
                </c:pt>
                <c:pt idx="5">
                  <c:v>10.49</c:v>
                </c:pt>
                <c:pt idx="6">
                  <c:v>20.350000000000001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/>
      <a:bevelB/>
    </a:sp3d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'[Activity-Overview-Y2-v1.xlsx]Consumed Effort Pie Chart Y2'!$B$1</c:f>
              <c:strCache>
                <c:ptCount val="1"/>
                <c:pt idx="0">
                  <c:v>Y2 efforts used</c:v>
                </c:pt>
              </c:strCache>
            </c:strRef>
          </c:tx>
          <c:explosion val="25"/>
          <c:dPt>
            <c:idx val="4"/>
            <c:bubble3D val="0"/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'[Activity-Overview-Y2-v1.xlsx]Consumed Effort Pie Chart Y2'!$A$2:$A$9</c:f>
              <c:strCache>
                <c:ptCount val="8"/>
                <c:pt idx="0">
                  <c:v>NA1</c:v>
                </c:pt>
                <c:pt idx="1">
                  <c:v>NA2</c:v>
                </c:pt>
                <c:pt idx="2">
                  <c:v>NA3</c:v>
                </c:pt>
                <c:pt idx="3">
                  <c:v>NA2 merged</c:v>
                </c:pt>
                <c:pt idx="4">
                  <c:v>SA1</c:v>
                </c:pt>
                <c:pt idx="5">
                  <c:v>SA2</c:v>
                </c:pt>
                <c:pt idx="6">
                  <c:v>SA3</c:v>
                </c:pt>
                <c:pt idx="7">
                  <c:v>JRA1</c:v>
                </c:pt>
              </c:strCache>
            </c:strRef>
          </c:cat>
          <c:val>
            <c:numRef>
              <c:f>'[Activity-Overview-Y2-v1.xlsx]Consumed Effort Pie Chart Y2'!$B$2:$B$9</c:f>
              <c:numCache>
                <c:formatCode>#,##0</c:formatCode>
                <c:ptCount val="8"/>
                <c:pt idx="0">
                  <c:v>84</c:v>
                </c:pt>
                <c:pt idx="1">
                  <c:v>83</c:v>
                </c:pt>
                <c:pt idx="2">
                  <c:v>124</c:v>
                </c:pt>
                <c:pt idx="3">
                  <c:v>180</c:v>
                </c:pt>
                <c:pt idx="4">
                  <c:v>1252</c:v>
                </c:pt>
                <c:pt idx="5">
                  <c:v>116</c:v>
                </c:pt>
                <c:pt idx="6">
                  <c:v>238</c:v>
                </c:pt>
                <c:pt idx="7">
                  <c:v>82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097271648873072E-2"/>
          <c:y val="0.22069923430113875"/>
          <c:w val="0.9478054567022538"/>
          <c:h val="0.68609954763406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'Consumed Effort Pie Chart Y2'!$C$1</c:f>
              <c:strCache>
                <c:ptCount val="1"/>
                <c:pt idx="0">
                  <c:v>PY2 planned efforts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</c:dPt>
          <c:dLbls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'Consumed Effort Pie Chart Y2'!$A$2:$A$9</c:f>
              <c:strCache>
                <c:ptCount val="8"/>
                <c:pt idx="0">
                  <c:v>NA1</c:v>
                </c:pt>
                <c:pt idx="1">
                  <c:v>NA2</c:v>
                </c:pt>
                <c:pt idx="2">
                  <c:v>NA3</c:v>
                </c:pt>
                <c:pt idx="3">
                  <c:v>NA2 merged</c:v>
                </c:pt>
                <c:pt idx="4">
                  <c:v>SA1</c:v>
                </c:pt>
                <c:pt idx="5">
                  <c:v>SA2</c:v>
                </c:pt>
                <c:pt idx="6">
                  <c:v>SA3</c:v>
                </c:pt>
                <c:pt idx="7">
                  <c:v>JRA1</c:v>
                </c:pt>
              </c:strCache>
            </c:strRef>
          </c:cat>
          <c:val>
            <c:numRef>
              <c:f>'Consumed Effort Pie Chart Y2'!$C$2:$C$9</c:f>
              <c:numCache>
                <c:formatCode>#,##0</c:formatCode>
                <c:ptCount val="8"/>
                <c:pt idx="0">
                  <c:v>84</c:v>
                </c:pt>
                <c:pt idx="1">
                  <c:v>68</c:v>
                </c:pt>
                <c:pt idx="2">
                  <c:v>97</c:v>
                </c:pt>
                <c:pt idx="3">
                  <c:v>226</c:v>
                </c:pt>
                <c:pt idx="4">
                  <c:v>1195</c:v>
                </c:pt>
                <c:pt idx="5">
                  <c:v>126</c:v>
                </c:pt>
                <c:pt idx="6">
                  <c:v>242</c:v>
                </c:pt>
                <c:pt idx="7">
                  <c:v>95</c:v>
                </c:pt>
              </c:numCache>
            </c:numRef>
          </c:val>
        </c:ser>
        <c:ser>
          <c:idx val="1"/>
          <c:order val="1"/>
          <c:tx>
            <c:strRef>
              <c:f>'Consumed Effort Pie Chart Y2'!$B$1</c:f>
              <c:strCache>
                <c:ptCount val="1"/>
                <c:pt idx="0">
                  <c:v>PY2 efforts used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4"/>
              <c:layout>
                <c:manualLayout>
                  <c:x val="1.684348084899543E-2"/>
                  <c:y val="-9.51248869923832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'Consumed Effort Pie Chart Y2'!$A$2:$A$9</c:f>
              <c:strCache>
                <c:ptCount val="8"/>
                <c:pt idx="0">
                  <c:v>NA1</c:v>
                </c:pt>
                <c:pt idx="1">
                  <c:v>NA2</c:v>
                </c:pt>
                <c:pt idx="2">
                  <c:v>NA3</c:v>
                </c:pt>
                <c:pt idx="3">
                  <c:v>NA2 merged</c:v>
                </c:pt>
                <c:pt idx="4">
                  <c:v>SA1</c:v>
                </c:pt>
                <c:pt idx="5">
                  <c:v>SA2</c:v>
                </c:pt>
                <c:pt idx="6">
                  <c:v>SA3</c:v>
                </c:pt>
                <c:pt idx="7">
                  <c:v>JRA1</c:v>
                </c:pt>
              </c:strCache>
            </c:strRef>
          </c:cat>
          <c:val>
            <c:numRef>
              <c:f>'Consumed Effort Pie Chart Y2'!$B$2:$B$9</c:f>
              <c:numCache>
                <c:formatCode>#,##0</c:formatCode>
                <c:ptCount val="8"/>
                <c:pt idx="0">
                  <c:v>84</c:v>
                </c:pt>
                <c:pt idx="1">
                  <c:v>83</c:v>
                </c:pt>
                <c:pt idx="2">
                  <c:v>124</c:v>
                </c:pt>
                <c:pt idx="3">
                  <c:v>180</c:v>
                </c:pt>
                <c:pt idx="4">
                  <c:v>1252</c:v>
                </c:pt>
                <c:pt idx="5">
                  <c:v>116</c:v>
                </c:pt>
                <c:pt idx="6">
                  <c:v>238</c:v>
                </c:pt>
                <c:pt idx="7">
                  <c:v>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3409280"/>
        <c:axId val="93410432"/>
      </c:barChart>
      <c:catAx>
        <c:axId val="934092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93410432"/>
        <c:crosses val="autoZero"/>
        <c:auto val="1"/>
        <c:lblAlgn val="ctr"/>
        <c:lblOffset val="100"/>
        <c:noMultiLvlLbl val="0"/>
      </c:catAx>
      <c:valAx>
        <c:axId val="934104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934092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9315923687537515"/>
          <c:y val="5.7758408253544523E-2"/>
          <c:w val="0.56667647729429149"/>
          <c:h val="0.13284866496315223"/>
        </c:manualLayout>
      </c:layout>
      <c:overlay val="0"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88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41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6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92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63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92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06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3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08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3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08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96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88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66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9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20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92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60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505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639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63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6755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526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761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66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9080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92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9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86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71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3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NA1 - June 2012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NA1 - June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D5D6-FA5C-48EF-BC6F-D678F3F78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96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NA1 - June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D5D6-FA5C-48EF-BC6F-D678F3F78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05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NA1 - June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D5D6-FA5C-48EF-BC6F-D678F3F78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5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NA1 - June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D5D6-FA5C-48EF-BC6F-D678F3F78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287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NA1 - June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D5D6-FA5C-48EF-BC6F-D678F3F78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714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NA1 - June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D5D6-FA5C-48EF-BC6F-D678F3F78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03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NA1 - June 2012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D5D6-FA5C-48EF-BC6F-D678F3F78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388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NA1 - June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D5D6-FA5C-48EF-BC6F-D678F3F78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709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NA1 - June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D5D6-FA5C-48EF-BC6F-D678F3F78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05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NA1 - June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D5D6-FA5C-48EF-BC6F-D678F3F78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4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NA1 - June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D5D6-FA5C-48EF-BC6F-D678F3F78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28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NA1 - June 2012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NA1 - June 2012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NA1 - June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D5D6-FA5C-48EF-BC6F-D678F3F78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75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NA1: Project Management, Administration &amp; Finances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Catherine </a:t>
            </a:r>
            <a:r>
              <a:rPr lang="en-GB" dirty="0" err="1" smtClean="0"/>
              <a:t>Gater</a:t>
            </a:r>
            <a:endParaRPr lang="en-GB" dirty="0" smtClean="0"/>
          </a:p>
          <a:p>
            <a:pPr eaLnBrk="1" hangingPunct="1"/>
            <a:r>
              <a:rPr lang="en-GB" dirty="0" smtClean="0"/>
              <a:t>Deputy Director, EGI.eu</a:t>
            </a: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574633-1977-4342-8111-E3D962A32562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i-FI" smtClean="0">
              <a:solidFill>
                <a:schemeClr val="bg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Partners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3312368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38 NGIs</a:t>
            </a:r>
          </a:p>
          <a:p>
            <a:pPr lvl="1"/>
            <a:r>
              <a:rPr lang="en-GB" sz="1600" dirty="0" smtClean="0"/>
              <a:t>Albania</a:t>
            </a:r>
          </a:p>
          <a:p>
            <a:pPr lvl="1"/>
            <a:r>
              <a:rPr lang="en-GB" sz="1600" dirty="0" smtClean="0"/>
              <a:t>Armenia</a:t>
            </a:r>
          </a:p>
          <a:p>
            <a:pPr lvl="1"/>
            <a:r>
              <a:rPr lang="en-GB" sz="1600" dirty="0" smtClean="0"/>
              <a:t>Bosnia and Herzegovina</a:t>
            </a:r>
          </a:p>
          <a:p>
            <a:pPr lvl="1"/>
            <a:r>
              <a:rPr lang="en-GB" sz="1600" dirty="0" smtClean="0"/>
              <a:t>Bulgaria</a:t>
            </a:r>
          </a:p>
          <a:p>
            <a:pPr lvl="1"/>
            <a:r>
              <a:rPr lang="en-GB" sz="1600" dirty="0" smtClean="0"/>
              <a:t>Belarus</a:t>
            </a:r>
          </a:p>
          <a:p>
            <a:pPr lvl="1"/>
            <a:r>
              <a:rPr lang="en-GB" sz="1600" dirty="0" smtClean="0"/>
              <a:t>Croatia</a:t>
            </a:r>
          </a:p>
          <a:p>
            <a:pPr lvl="1"/>
            <a:r>
              <a:rPr lang="en-GB" sz="1600" dirty="0" smtClean="0"/>
              <a:t>Denmark</a:t>
            </a:r>
          </a:p>
          <a:p>
            <a:pPr lvl="1"/>
            <a:r>
              <a:rPr lang="en-GB" sz="1600" dirty="0" smtClean="0"/>
              <a:t>Switzerland</a:t>
            </a:r>
          </a:p>
          <a:p>
            <a:pPr lvl="1"/>
            <a:r>
              <a:rPr lang="en-GB" sz="1600" dirty="0" smtClean="0"/>
              <a:t>Cyprus</a:t>
            </a:r>
          </a:p>
          <a:p>
            <a:pPr lvl="1"/>
            <a:r>
              <a:rPr lang="en-GB" sz="1600" dirty="0" smtClean="0"/>
              <a:t>Czech Republic</a:t>
            </a:r>
          </a:p>
          <a:p>
            <a:pPr lvl="1"/>
            <a:r>
              <a:rPr lang="en-GB" sz="1600" dirty="0" smtClean="0"/>
              <a:t>Finland</a:t>
            </a:r>
          </a:p>
          <a:p>
            <a:pPr lvl="1"/>
            <a:r>
              <a:rPr lang="en-GB" sz="1600" dirty="0" smtClean="0"/>
              <a:t>France</a:t>
            </a:r>
          </a:p>
          <a:p>
            <a:pPr lvl="1"/>
            <a:r>
              <a:rPr lang="en-GB" sz="1600" dirty="0" smtClean="0"/>
              <a:t>Georgia</a:t>
            </a:r>
          </a:p>
          <a:p>
            <a:pPr lvl="1"/>
            <a:r>
              <a:rPr lang="en-GB" sz="1600" dirty="0" smtClean="0"/>
              <a:t>Germany</a:t>
            </a:r>
          </a:p>
          <a:p>
            <a:pPr marL="457200" lvl="1" indent="0">
              <a:buNone/>
            </a:pPr>
            <a:endParaRPr lang="en-GB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52687" y="2146537"/>
            <a:ext cx="3312368" cy="41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Greece</a:t>
            </a:r>
          </a:p>
          <a:p>
            <a:pPr lvl="1"/>
            <a:r>
              <a:rPr lang="en-GB" sz="1600" dirty="0" smtClean="0"/>
              <a:t>Hungary</a:t>
            </a:r>
          </a:p>
          <a:p>
            <a:pPr lvl="1"/>
            <a:r>
              <a:rPr lang="en-GB" sz="1600" dirty="0" smtClean="0"/>
              <a:t>Ireland</a:t>
            </a:r>
          </a:p>
          <a:p>
            <a:pPr lvl="1"/>
            <a:r>
              <a:rPr lang="en-GB" sz="1600" dirty="0" smtClean="0"/>
              <a:t>Israel</a:t>
            </a:r>
          </a:p>
          <a:p>
            <a:pPr lvl="1"/>
            <a:r>
              <a:rPr lang="en-GB" sz="1600" dirty="0" smtClean="0"/>
              <a:t>Italy</a:t>
            </a:r>
          </a:p>
          <a:p>
            <a:pPr lvl="1"/>
            <a:r>
              <a:rPr lang="en-GB" sz="1600" dirty="0" smtClean="0"/>
              <a:t>Latvia</a:t>
            </a:r>
          </a:p>
          <a:p>
            <a:pPr lvl="1"/>
            <a:r>
              <a:rPr lang="en-GB" sz="1600" dirty="0" smtClean="0"/>
              <a:t>Lithuania</a:t>
            </a:r>
          </a:p>
          <a:p>
            <a:pPr lvl="1"/>
            <a:r>
              <a:rPr lang="en-GB" sz="1600" dirty="0" smtClean="0"/>
              <a:t>Moldova</a:t>
            </a:r>
          </a:p>
          <a:p>
            <a:pPr lvl="1"/>
            <a:r>
              <a:rPr lang="en-GB" sz="1600" dirty="0" smtClean="0"/>
              <a:t>Montenegro</a:t>
            </a:r>
          </a:p>
          <a:p>
            <a:pPr lvl="1"/>
            <a:r>
              <a:rPr lang="en-GB" sz="1600" dirty="0" smtClean="0"/>
              <a:t>FYR Macedonia</a:t>
            </a:r>
          </a:p>
          <a:p>
            <a:pPr lvl="1"/>
            <a:r>
              <a:rPr lang="en-GB" sz="1600" dirty="0" smtClean="0"/>
              <a:t>Netherlands</a:t>
            </a:r>
          </a:p>
          <a:p>
            <a:pPr lvl="1"/>
            <a:r>
              <a:rPr lang="en-GB" sz="1600" dirty="0" smtClean="0"/>
              <a:t>Norway</a:t>
            </a:r>
          </a:p>
          <a:p>
            <a:pPr lvl="1"/>
            <a:r>
              <a:rPr lang="en-GB" sz="1600" dirty="0" smtClean="0"/>
              <a:t>Poland</a:t>
            </a:r>
          </a:p>
          <a:p>
            <a:pPr lvl="1"/>
            <a:r>
              <a:rPr lang="en-GB" sz="1600" dirty="0" smtClean="0"/>
              <a:t>Portugal</a:t>
            </a:r>
          </a:p>
          <a:p>
            <a:pPr marL="457200" lvl="1" indent="0">
              <a:buFont typeface="Arial" pitchFamily="34" charset="0"/>
              <a:buNone/>
            </a:pPr>
            <a:endParaRPr lang="en-GB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83273" y="2146536"/>
            <a:ext cx="33123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600" dirty="0" smtClean="0"/>
              <a:t>Romania</a:t>
            </a:r>
            <a:endParaRPr lang="en-GB" sz="1600" dirty="0"/>
          </a:p>
          <a:p>
            <a:pPr lvl="1"/>
            <a:r>
              <a:rPr lang="en-GB" sz="1600" dirty="0"/>
              <a:t>Russian Federation</a:t>
            </a:r>
          </a:p>
          <a:p>
            <a:pPr lvl="1"/>
            <a:r>
              <a:rPr lang="en-GB" sz="1600" dirty="0" smtClean="0"/>
              <a:t>Serbia</a:t>
            </a:r>
          </a:p>
          <a:p>
            <a:pPr lvl="1"/>
            <a:r>
              <a:rPr lang="en-GB" sz="1600" dirty="0" smtClean="0"/>
              <a:t>Slovakia</a:t>
            </a:r>
            <a:endParaRPr lang="en-GB" sz="1600" dirty="0"/>
          </a:p>
          <a:p>
            <a:pPr lvl="1"/>
            <a:r>
              <a:rPr lang="en-GB" sz="1600" dirty="0"/>
              <a:t>Slovenia</a:t>
            </a:r>
          </a:p>
          <a:p>
            <a:pPr lvl="1"/>
            <a:r>
              <a:rPr lang="en-GB" sz="1600" dirty="0"/>
              <a:t>Spain</a:t>
            </a:r>
          </a:p>
          <a:p>
            <a:pPr lvl="1"/>
            <a:r>
              <a:rPr lang="en-GB" sz="1600" dirty="0" smtClean="0"/>
              <a:t>Sweden</a:t>
            </a:r>
          </a:p>
          <a:p>
            <a:pPr lvl="1"/>
            <a:r>
              <a:rPr lang="en-GB" sz="1600" dirty="0" smtClean="0"/>
              <a:t>Switzerland</a:t>
            </a:r>
            <a:endParaRPr lang="en-GB" sz="1600" dirty="0"/>
          </a:p>
          <a:p>
            <a:pPr lvl="1"/>
            <a:r>
              <a:rPr lang="en-GB" sz="1600" dirty="0" smtClean="0"/>
              <a:t>Turkey</a:t>
            </a:r>
          </a:p>
          <a:p>
            <a:pPr lvl="1"/>
            <a:r>
              <a:rPr lang="en-GB" sz="1600" dirty="0" smtClean="0"/>
              <a:t>United Kingdom</a:t>
            </a:r>
          </a:p>
          <a:p>
            <a:pPr lvl="1"/>
            <a:endParaRPr lang="en-GB" sz="1600" dirty="0" smtClean="0"/>
          </a:p>
          <a:p>
            <a:pPr marL="0" indent="0">
              <a:buNone/>
            </a:pPr>
            <a:r>
              <a:rPr lang="en-GB" sz="2000" dirty="0" smtClean="0"/>
              <a:t>2 EIROs</a:t>
            </a:r>
          </a:p>
          <a:p>
            <a:pPr lvl="1"/>
            <a:r>
              <a:rPr lang="en-GB" sz="1600" dirty="0" smtClean="0"/>
              <a:t>CERN</a:t>
            </a:r>
          </a:p>
          <a:p>
            <a:pPr lvl="1"/>
            <a:r>
              <a:rPr lang="en-GB" sz="1600" dirty="0" smtClean="0"/>
              <a:t>EMBL</a:t>
            </a:r>
          </a:p>
          <a:p>
            <a:pPr marL="457200" lvl="1" indent="0">
              <a:buFont typeface="Arial" pitchFamily="34" charset="0"/>
              <a:buNone/>
            </a:pPr>
            <a:endParaRPr lang="en-GB" sz="1400" dirty="0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475656" y="1124744"/>
            <a:ext cx="6480719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CC66"/>
              </a:buClr>
            </a:pPr>
            <a:r>
              <a:rPr lang="en-GB" sz="2000" b="1" dirty="0">
                <a:latin typeface="Arial" charset="0"/>
              </a:rPr>
              <a:t>Project Partners </a:t>
            </a:r>
            <a:r>
              <a:rPr lang="en-GB" sz="2000" b="1" dirty="0" smtClean="0">
                <a:latin typeface="Arial" charset="0"/>
              </a:rPr>
              <a:t>(50)</a:t>
            </a:r>
            <a:endParaRPr lang="en-GB" sz="2000" b="1" dirty="0"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GB" sz="2000" dirty="0">
                <a:latin typeface="Arial" charset="0"/>
              </a:rPr>
              <a:t> EGI.eu, </a:t>
            </a:r>
            <a:r>
              <a:rPr lang="en-GB" sz="2000" dirty="0" smtClean="0">
                <a:latin typeface="Arial" charset="0"/>
              </a:rPr>
              <a:t>38 </a:t>
            </a:r>
            <a:r>
              <a:rPr lang="en-GB" sz="2000" dirty="0">
                <a:latin typeface="Arial" charset="0"/>
              </a:rPr>
              <a:t>NGIs, 2 </a:t>
            </a:r>
            <a:r>
              <a:rPr lang="en-GB" sz="2000" dirty="0" smtClean="0">
                <a:latin typeface="Arial" charset="0"/>
              </a:rPr>
              <a:t>EIROs, Asia </a:t>
            </a:r>
            <a:r>
              <a:rPr lang="en-GB" sz="2000" dirty="0">
                <a:latin typeface="Arial" charset="0"/>
              </a:rPr>
              <a:t>Pacific </a:t>
            </a:r>
            <a:r>
              <a:rPr lang="en-GB" sz="2000" dirty="0" smtClean="0">
                <a:latin typeface="Arial" charset="0"/>
              </a:rPr>
              <a:t>(9 </a:t>
            </a:r>
            <a:r>
              <a:rPr lang="en-GB" sz="2000" dirty="0">
                <a:latin typeface="Arial" charset="0"/>
              </a:rPr>
              <a:t>partners)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</a:t>
            </a:r>
            <a:r>
              <a:rPr lang="en-GB" dirty="0"/>
              <a:t>P</a:t>
            </a:r>
            <a:r>
              <a:rPr lang="en-GB" dirty="0" smtClean="0"/>
              <a:t>artners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32420"/>
            <a:ext cx="3312368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9 Asia Pacific </a:t>
            </a:r>
          </a:p>
          <a:p>
            <a:pPr lvl="1"/>
            <a:r>
              <a:rPr lang="en-GB" sz="1600" dirty="0" smtClean="0"/>
              <a:t>Australia</a:t>
            </a:r>
          </a:p>
          <a:p>
            <a:pPr lvl="1"/>
            <a:r>
              <a:rPr lang="en-GB" sz="1600" dirty="0" smtClean="0"/>
              <a:t>Indonesia</a:t>
            </a:r>
          </a:p>
          <a:p>
            <a:pPr lvl="1"/>
            <a:r>
              <a:rPr lang="en-GB" sz="1600" dirty="0" smtClean="0"/>
              <a:t>Japan</a:t>
            </a:r>
          </a:p>
          <a:p>
            <a:pPr lvl="1"/>
            <a:r>
              <a:rPr lang="en-GB" sz="1600" dirty="0" smtClean="0"/>
              <a:t>Malaysia</a:t>
            </a:r>
          </a:p>
          <a:p>
            <a:pPr lvl="1"/>
            <a:r>
              <a:rPr lang="en-GB" sz="1600" dirty="0" smtClean="0"/>
              <a:t>Philippines</a:t>
            </a:r>
          </a:p>
          <a:p>
            <a:pPr lvl="1"/>
            <a:r>
              <a:rPr lang="en-GB" sz="1600" dirty="0" smtClean="0"/>
              <a:t>Republic of Korea</a:t>
            </a:r>
          </a:p>
          <a:p>
            <a:pPr lvl="1"/>
            <a:r>
              <a:rPr lang="en-GB" sz="1600" dirty="0" smtClean="0"/>
              <a:t>Singapore</a:t>
            </a:r>
          </a:p>
          <a:p>
            <a:pPr lvl="1"/>
            <a:r>
              <a:rPr lang="en-GB" sz="1600" dirty="0" smtClean="0"/>
              <a:t>Taiwan</a:t>
            </a:r>
          </a:p>
          <a:p>
            <a:pPr lvl="1"/>
            <a:r>
              <a:rPr lang="en-GB" sz="1600" dirty="0" smtClean="0"/>
              <a:t>Thailand</a:t>
            </a:r>
          </a:p>
          <a:p>
            <a:pPr marL="457200" lvl="1" indent="0">
              <a:buNone/>
            </a:pPr>
            <a:endParaRPr lang="en-GB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96752"/>
            <a:ext cx="4752528" cy="4891420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4" y="115888"/>
            <a:ext cx="7019925" cy="865187"/>
          </a:xfrm>
        </p:spPr>
        <p:txBody>
          <a:bodyPr/>
          <a:lstStyle/>
          <a:p>
            <a:r>
              <a:rPr lang="en-GB" dirty="0" smtClean="0"/>
              <a:t>NA1: Tasks and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712968" cy="4525963"/>
          </a:xfrm>
        </p:spPr>
        <p:txBody>
          <a:bodyPr/>
          <a:lstStyle/>
          <a:p>
            <a:r>
              <a:rPr lang="en-GB" dirty="0" smtClean="0"/>
              <a:t>TNA1.1 Activity management</a:t>
            </a:r>
          </a:p>
          <a:p>
            <a:pPr lvl="1"/>
            <a:r>
              <a:rPr lang="en-GB" sz="2000" dirty="0" smtClean="0"/>
              <a:t>Overall project management and reporting to the EC</a:t>
            </a:r>
          </a:p>
          <a:p>
            <a:r>
              <a:rPr lang="en-GB" dirty="0" smtClean="0"/>
              <a:t>TNA1.2 Project and consortium management</a:t>
            </a:r>
          </a:p>
          <a:p>
            <a:pPr lvl="1"/>
            <a:r>
              <a:rPr lang="en-GB" sz="2000" dirty="0" smtClean="0"/>
              <a:t>Establishment of a Project Office to support the very large project and consortium</a:t>
            </a:r>
          </a:p>
          <a:p>
            <a:pPr lvl="1"/>
            <a:r>
              <a:rPr lang="en-GB" sz="2000" dirty="0" smtClean="0"/>
              <a:t>Financial and effort management</a:t>
            </a:r>
          </a:p>
          <a:p>
            <a:r>
              <a:rPr lang="en-GB" dirty="0" smtClean="0"/>
              <a:t>TNA1.3 Technical management</a:t>
            </a:r>
          </a:p>
          <a:p>
            <a:pPr lvl="1"/>
            <a:r>
              <a:rPr lang="en-GB" sz="2000" dirty="0" smtClean="0"/>
              <a:t>Management of technical activities</a:t>
            </a:r>
          </a:p>
          <a:p>
            <a:r>
              <a:rPr lang="en-GB" dirty="0" smtClean="0"/>
              <a:t>TNA1.4 Quality assurance</a:t>
            </a:r>
          </a:p>
          <a:p>
            <a:pPr lvl="1"/>
            <a:r>
              <a:rPr lang="en-GB" sz="2000" dirty="0" smtClean="0"/>
              <a:t>Monitoring progress against defined metrics</a:t>
            </a:r>
          </a:p>
          <a:p>
            <a:pPr lvl="1"/>
            <a:r>
              <a:rPr lang="en-GB" sz="2000" dirty="0" smtClean="0"/>
              <a:t>Management of document review process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2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Deliverables and Milestones</a:t>
            </a:r>
          </a:p>
        </p:txBody>
      </p:sp>
      <p:sp>
        <p:nvSpPr>
          <p:cNvPr id="18435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43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54A382-3BA2-47F7-B20A-4877865F81BE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i-FI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236296" cy="865187"/>
          </a:xfrm>
        </p:spPr>
        <p:txBody>
          <a:bodyPr/>
          <a:lstStyle/>
          <a:p>
            <a:r>
              <a:rPr lang="en-GB" dirty="0" smtClean="0"/>
              <a:t>PY2 Review Process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79512" y="1196752"/>
            <a:ext cx="1584176" cy="720080"/>
          </a:xfrm>
          <a:prstGeom prst="roundRect">
            <a:avLst/>
          </a:prstGeom>
          <a:solidFill>
            <a:schemeClr val="bg1"/>
          </a:solidFill>
          <a:effectLst>
            <a:outerShdw blurRad="63500" dist="635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1708526" y="2087780"/>
            <a:ext cx="1584176" cy="720080"/>
          </a:xfrm>
          <a:prstGeom prst="roundRect">
            <a:avLst/>
          </a:prstGeom>
          <a:solidFill>
            <a:schemeClr val="bg1"/>
          </a:solidFill>
          <a:effectLst>
            <a:outerShdw blurRad="63500" dist="635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581784" y="4266256"/>
            <a:ext cx="1584176" cy="720080"/>
          </a:xfrm>
          <a:prstGeom prst="roundRect">
            <a:avLst/>
          </a:prstGeom>
          <a:solidFill>
            <a:schemeClr val="bg1"/>
          </a:solidFill>
          <a:effectLst>
            <a:outerShdw blurRad="63500" dist="635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677980" y="4760334"/>
            <a:ext cx="1584176" cy="720080"/>
          </a:xfrm>
          <a:prstGeom prst="roundRect">
            <a:avLst/>
          </a:prstGeom>
          <a:solidFill>
            <a:schemeClr val="bg1"/>
          </a:solidFill>
          <a:effectLst>
            <a:outerShdw blurRad="63500" dist="635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61188" y="123110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Table of Contents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01125" y="226315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Drafts</a:t>
            </a:r>
            <a:endParaRPr lang="en-GB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63888" y="430313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AMB</a:t>
            </a:r>
          </a:p>
          <a:p>
            <a:pPr algn="ctr"/>
            <a:r>
              <a:rPr lang="en-GB" b="1" dirty="0" smtClean="0"/>
              <a:t>Review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674881" y="480035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</a:t>
            </a:r>
            <a:r>
              <a:rPr lang="en-GB" b="1" dirty="0" smtClean="0"/>
              <a:t>MB</a:t>
            </a:r>
          </a:p>
          <a:p>
            <a:pPr algn="ctr"/>
            <a:r>
              <a:rPr lang="en-GB" b="1" dirty="0" smtClean="0"/>
              <a:t>Review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907703" y="1249853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INTERNAL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0273" y="15567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REVIEW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69537" y="4009329"/>
            <a:ext cx="206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MANAGEMENT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80761" y="433249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REVIEW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186100" y="2807860"/>
            <a:ext cx="377788" cy="24150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94434" y="1886501"/>
            <a:ext cx="377788" cy="19098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466969" y="5480414"/>
            <a:ext cx="3099" cy="46886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210766" y="5949280"/>
            <a:ext cx="246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SUBMISSION TO EC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53531" y="3004665"/>
            <a:ext cx="1584176" cy="720080"/>
          </a:xfrm>
          <a:prstGeom prst="roundRect">
            <a:avLst/>
          </a:prstGeom>
          <a:solidFill>
            <a:schemeClr val="bg1"/>
          </a:solidFill>
          <a:effectLst>
            <a:outerShdw blurRad="63500" dist="635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47897" y="304778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External Review</a:t>
            </a:r>
            <a:endParaRPr lang="en-GB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799644" y="5764614"/>
            <a:ext cx="133242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WEEKS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26615" y="3004665"/>
            <a:ext cx="133242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WEEKS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6" name="Right Triangle 35"/>
          <p:cNvSpPr/>
          <p:nvPr/>
        </p:nvSpPr>
        <p:spPr>
          <a:xfrm>
            <a:off x="4345619" y="5189419"/>
            <a:ext cx="200033" cy="595888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ight Triangle 36"/>
          <p:cNvSpPr/>
          <p:nvPr/>
        </p:nvSpPr>
        <p:spPr>
          <a:xfrm flipV="1">
            <a:off x="7892812" y="3290652"/>
            <a:ext cx="200033" cy="702817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/>
          <p:cNvCxnSpPr>
            <a:stCxn id="9" idx="2"/>
          </p:cNvCxnSpPr>
          <p:nvPr/>
        </p:nvCxnSpPr>
        <p:spPr>
          <a:xfrm flipH="1">
            <a:off x="4337833" y="3724745"/>
            <a:ext cx="7786" cy="537449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6" idx="1"/>
          </p:cNvCxnSpPr>
          <p:nvPr/>
        </p:nvCxnSpPr>
        <p:spPr>
          <a:xfrm>
            <a:off x="5132073" y="4894485"/>
            <a:ext cx="1542808" cy="2761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17547" y="4427876"/>
            <a:ext cx="157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SHEPHERD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1716283" y="3029081"/>
            <a:ext cx="0" cy="132929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60" y="4768447"/>
            <a:ext cx="749331" cy="841945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3391933" y="1118999"/>
            <a:ext cx="0" cy="5150242"/>
          </a:xfrm>
          <a:prstGeom prst="line">
            <a:avLst/>
          </a:prstGeom>
          <a:ln w="762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2419" y="3693730"/>
            <a:ext cx="133242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3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WEEKS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3" name="Right Triangle 42"/>
          <p:cNvSpPr/>
          <p:nvPr/>
        </p:nvSpPr>
        <p:spPr>
          <a:xfrm rot="16200000">
            <a:off x="338067" y="3124944"/>
            <a:ext cx="953686" cy="18466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3588175" y="2007252"/>
            <a:ext cx="1678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MODERATOR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44" idx="2"/>
          </p:cNvCxnSpPr>
          <p:nvPr/>
        </p:nvCxnSpPr>
        <p:spPr>
          <a:xfrm>
            <a:off x="4427508" y="2376584"/>
            <a:ext cx="0" cy="55202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602650" y="5949280"/>
            <a:ext cx="174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GB" b="1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of PM DUE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312" y="1118687"/>
            <a:ext cx="3350682" cy="1917595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urved Right Arrow 2"/>
          <p:cNvSpPr/>
          <p:nvPr/>
        </p:nvSpPr>
        <p:spPr>
          <a:xfrm>
            <a:off x="2177841" y="2672490"/>
            <a:ext cx="1377534" cy="2281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91933" y="3857432"/>
            <a:ext cx="5572555" cy="1822031"/>
          </a:xfrm>
          <a:prstGeom prst="rect">
            <a:avLst/>
          </a:prstGeom>
          <a:solidFill>
            <a:schemeClr val="accent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urved Left Arrow 20"/>
          <p:cNvSpPr/>
          <p:nvPr/>
        </p:nvSpPr>
        <p:spPr>
          <a:xfrm>
            <a:off x="5165960" y="2672490"/>
            <a:ext cx="1368715" cy="226321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4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/>
      <p:bldP spid="13" grpId="0"/>
      <p:bldP spid="15" grpId="0"/>
      <p:bldP spid="16" grpId="0"/>
      <p:bldP spid="25" grpId="0"/>
      <p:bldP spid="26" grpId="0"/>
      <p:bldP spid="27" grpId="0"/>
      <p:bldP spid="28" grpId="0"/>
      <p:bldP spid="33" grpId="0"/>
      <p:bldP spid="9" grpId="0" animBg="1"/>
      <p:bldP spid="14" grpId="0"/>
      <p:bldP spid="34" grpId="0" animBg="1"/>
      <p:bldP spid="35" grpId="0" animBg="1"/>
      <p:bldP spid="36" grpId="0" animBg="1"/>
      <p:bldP spid="37" grpId="0" animBg="1"/>
      <p:bldP spid="45" grpId="0"/>
      <p:bldP spid="41" grpId="0" animBg="1"/>
      <p:bldP spid="43" grpId="0" animBg="1"/>
      <p:bldP spid="44" grpId="0"/>
      <p:bldP spid="46" grpId="0"/>
      <p:bldP spid="19" grpId="0" animBg="1"/>
      <p:bldP spid="3" grpId="0" animBg="1"/>
      <p:bldP spid="22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Deliverables &amp; Milestones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4525963"/>
          </a:xfrm>
        </p:spPr>
        <p:txBody>
          <a:bodyPr/>
          <a:lstStyle/>
          <a:p>
            <a:r>
              <a:rPr lang="en-GB" dirty="0" smtClean="0"/>
              <a:t>24 Deliverables</a:t>
            </a:r>
          </a:p>
          <a:p>
            <a:r>
              <a:rPr lang="en-GB" dirty="0" smtClean="0"/>
              <a:t>40 Milestones</a:t>
            </a:r>
          </a:p>
          <a:p>
            <a:r>
              <a:rPr lang="en-GB" dirty="0" smtClean="0"/>
              <a:t>At the end of PY1, ~ 6 weeks late on average</a:t>
            </a:r>
          </a:p>
          <a:p>
            <a:r>
              <a:rPr lang="en-GB" dirty="0" smtClean="0"/>
              <a:t>By the end of PY2, 33 days late</a:t>
            </a:r>
          </a:p>
          <a:p>
            <a:r>
              <a:rPr lang="en-GB" dirty="0" smtClean="0"/>
              <a:t>Time through review process is 32 days</a:t>
            </a:r>
          </a:p>
          <a:p>
            <a:r>
              <a:rPr lang="en-GB" dirty="0" smtClean="0"/>
              <a:t>Indicates that the initial draft is late but the review process is on 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3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Provisional Financial Status and Effort</a:t>
            </a:r>
          </a:p>
        </p:txBody>
      </p:sp>
      <p:sp>
        <p:nvSpPr>
          <p:cNvPr id="18435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1843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54A382-3BA2-47F7-B20A-4877865F81BE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i-FI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380311" cy="865187"/>
          </a:xfrm>
        </p:spPr>
        <p:txBody>
          <a:bodyPr/>
          <a:lstStyle/>
          <a:p>
            <a:r>
              <a:rPr lang="en-GB" dirty="0" smtClean="0"/>
              <a:t>Provisional Financial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4525963"/>
          </a:xfrm>
        </p:spPr>
        <p:txBody>
          <a:bodyPr/>
          <a:lstStyle/>
          <a:p>
            <a:r>
              <a:rPr lang="en-GB" dirty="0" smtClean="0"/>
              <a:t>Total eligible costs = 16.6 Mill Euros</a:t>
            </a:r>
          </a:p>
          <a:p>
            <a:pPr lvl="1"/>
            <a:r>
              <a:rPr lang="en-GB" dirty="0" smtClean="0"/>
              <a:t>97% of total budgeted costs for PY2 (€18.2M)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Total requested contribution = 6.62 Mill Euros</a:t>
            </a:r>
          </a:p>
          <a:p>
            <a:pPr lvl="1"/>
            <a:r>
              <a:rPr lang="en-GB" dirty="0" smtClean="0"/>
              <a:t>97% of budgeted requested contribution </a:t>
            </a:r>
            <a:r>
              <a:rPr lang="en-GB" dirty="0"/>
              <a:t>(€ 7.26M</a:t>
            </a:r>
            <a:r>
              <a:rPr lang="en-GB" dirty="0" smtClean="0"/>
              <a:t>)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Direct personnel and travel costs are 63% of the total</a:t>
            </a:r>
          </a:p>
          <a:p>
            <a:pPr lvl="1"/>
            <a:r>
              <a:rPr lang="en-GB" dirty="0" smtClean="0"/>
              <a:t>Other costs are overheads, materials </a:t>
            </a:r>
            <a:r>
              <a:rPr lang="en-GB" dirty="0" err="1" smtClean="0"/>
              <a:t>etc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5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7272462" cy="865187"/>
          </a:xfrm>
        </p:spPr>
        <p:txBody>
          <a:bodyPr/>
          <a:lstStyle/>
          <a:p>
            <a:r>
              <a:rPr lang="en-GB" dirty="0" smtClean="0"/>
              <a:t>Provisional Financial Status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63989" y="2420888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PY2 </a:t>
            </a:r>
            <a:r>
              <a:rPr lang="en-GB" b="1" dirty="0"/>
              <a:t>Requested EC Contribution (Euros)</a:t>
            </a:r>
          </a:p>
          <a:p>
            <a:endParaRPr lang="en-GB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033864"/>
              </p:ext>
            </p:extLst>
          </p:nvPr>
        </p:nvGraphicFramePr>
        <p:xfrm>
          <a:off x="-2052736" y="260648"/>
          <a:ext cx="8549937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83969" y="1124744"/>
            <a:ext cx="493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EGI-</a:t>
            </a:r>
            <a:r>
              <a:rPr lang="en-GB" b="1" dirty="0" err="1"/>
              <a:t>InSPIRE</a:t>
            </a:r>
            <a:r>
              <a:rPr lang="en-GB" b="1" dirty="0"/>
              <a:t> Total Costs by Activity after </a:t>
            </a:r>
            <a:r>
              <a:rPr lang="en-GB" b="1" dirty="0" smtClean="0"/>
              <a:t>amendment (</a:t>
            </a:r>
            <a:r>
              <a:rPr lang="en-GB" b="1" dirty="0" err="1"/>
              <a:t>excl</a:t>
            </a:r>
            <a:r>
              <a:rPr lang="en-GB" b="1" dirty="0"/>
              <a:t> unfunded partners)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289114"/>
              </p:ext>
            </p:extLst>
          </p:nvPr>
        </p:nvGraphicFramePr>
        <p:xfrm>
          <a:off x="2199442" y="2564904"/>
          <a:ext cx="7015049" cy="371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96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Provisional Financial Status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TextBox 1"/>
          <p:cNvSpPr txBox="1"/>
          <p:nvPr/>
        </p:nvSpPr>
        <p:spPr>
          <a:xfrm>
            <a:off x="1259632" y="2186056"/>
            <a:ext cx="987295" cy="43205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>
                <a:latin typeface="Arial" pitchFamily="34" charset="0"/>
                <a:cs typeface="Arial" pitchFamily="34" charset="0"/>
              </a:rPr>
              <a:t>PAID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940152" y="1796608"/>
            <a:ext cx="2014266" cy="4320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>
                <a:latin typeface="Arial" pitchFamily="34" charset="0"/>
                <a:cs typeface="Arial" pitchFamily="34" charset="0"/>
              </a:rPr>
              <a:t>PENDING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261299"/>
              </p:ext>
            </p:extLst>
          </p:nvPr>
        </p:nvGraphicFramePr>
        <p:xfrm>
          <a:off x="5247" y="1412776"/>
          <a:ext cx="9036496" cy="463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07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NA1 Overview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5377" y="1503275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 International organisation</a:t>
            </a:r>
          </a:p>
          <a:p>
            <a:r>
              <a:rPr lang="en-GB" b="1" dirty="0" smtClean="0"/>
              <a:t>1 Beneficiary</a:t>
            </a:r>
          </a:p>
          <a:p>
            <a:r>
              <a:rPr lang="en-GB" b="1" dirty="0" smtClean="0"/>
              <a:t>321 PMs</a:t>
            </a:r>
          </a:p>
          <a:p>
            <a:r>
              <a:rPr lang="en-GB" b="1" dirty="0" smtClean="0"/>
              <a:t>6.69 FTEs</a:t>
            </a:r>
            <a:endParaRPr lang="en-GB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520563"/>
              </p:ext>
            </p:extLst>
          </p:nvPr>
        </p:nvGraphicFramePr>
        <p:xfrm>
          <a:off x="4427984" y="1343344"/>
          <a:ext cx="4608512" cy="1520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2955"/>
                <a:gridCol w="1029405"/>
                <a:gridCol w="1266032"/>
                <a:gridCol w="108012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WP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Task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Effort (PM)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WP1-M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TNA1.1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EGI.eu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WP1-E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TNA1.2E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EGI.eu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WP1-M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TNA1.2M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EGI.eu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WP1-M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TNA1.3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EGI.eu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WP1-M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TNA1.4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EGI.eu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12976"/>
            <a:ext cx="3133539" cy="2808312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875646"/>
              </p:ext>
            </p:extLst>
          </p:nvPr>
        </p:nvGraphicFramePr>
        <p:xfrm>
          <a:off x="320301" y="3466208"/>
          <a:ext cx="5040560" cy="340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7562" y="3034161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NA1 Effort</a:t>
            </a:r>
            <a:endParaRPr lang="en-GB" b="1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7" cy="865187"/>
          </a:xfrm>
        </p:spPr>
        <p:txBody>
          <a:bodyPr/>
          <a:lstStyle/>
          <a:p>
            <a:r>
              <a:rPr lang="en-GB" dirty="0" smtClean="0"/>
              <a:t>Consumed Effort Figures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33675"/>
              </p:ext>
            </p:extLst>
          </p:nvPr>
        </p:nvGraphicFramePr>
        <p:xfrm>
          <a:off x="118132" y="1052736"/>
          <a:ext cx="4320482" cy="2232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5543"/>
                <a:gridCol w="834639"/>
                <a:gridCol w="771515"/>
                <a:gridCol w="920672"/>
                <a:gridCol w="1008113"/>
              </a:tblGrid>
              <a:tr h="569451">
                <a:tc>
                  <a:txBody>
                    <a:bodyPr/>
                    <a:lstStyle/>
                    <a:p>
                      <a:pPr algn="ct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Work Package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Worked PM Funded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Committed PM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Achieved 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PM%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05002">
                <a:tc>
                  <a:txBody>
                    <a:bodyPr/>
                    <a:lstStyle/>
                    <a:p>
                      <a:pPr algn="l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MGT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WP1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83.7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84.2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99%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5002">
                <a:tc>
                  <a:txBody>
                    <a:bodyPr/>
                    <a:lstStyle/>
                    <a:p>
                      <a:pPr algn="l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COORD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itchFamily="34" charset="0"/>
                          <a:cs typeface="Arial" pitchFamily="34" charset="0"/>
                        </a:rPr>
                        <a:t>WP2</a:t>
                      </a:r>
                      <a:endParaRPr lang="en-GB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262.4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294.2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89%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5002">
                <a:tc>
                  <a:txBody>
                    <a:bodyPr/>
                    <a:lstStyle/>
                    <a:p>
                      <a:pPr algn="l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COORD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itchFamily="34" charset="0"/>
                          <a:cs typeface="Arial" pitchFamily="34" charset="0"/>
                        </a:rPr>
                        <a:t>WP3</a:t>
                      </a:r>
                      <a:endParaRPr lang="en-GB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124.1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97.0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128%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5002">
                <a:tc>
                  <a:txBody>
                    <a:bodyPr/>
                    <a:lstStyle/>
                    <a:p>
                      <a:pPr algn="l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SUPPORT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1,251.7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1,195.4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105%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5002">
                <a:tc>
                  <a:txBody>
                    <a:bodyPr/>
                    <a:lstStyle/>
                    <a:p>
                      <a:pPr algn="l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itchFamily="34" charset="0"/>
                          <a:cs typeface="Arial" pitchFamily="34" charset="0"/>
                        </a:rPr>
                        <a:t>SUPPORT</a:t>
                      </a:r>
                      <a:endParaRPr lang="en-GB" sz="10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WP5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115.6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125.8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92%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5002">
                <a:tc>
                  <a:txBody>
                    <a:bodyPr/>
                    <a:lstStyle/>
                    <a:p>
                      <a:pPr algn="l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SUPPORT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WP6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238.0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241.7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98%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05002">
                <a:tc>
                  <a:txBody>
                    <a:bodyPr/>
                    <a:lstStyle/>
                    <a:p>
                      <a:pPr algn="l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RTD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WP7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82.4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95.1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87%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27780"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GB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2,158.1</a:t>
                      </a:r>
                      <a:endParaRPr lang="en-GB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2,133.2</a:t>
                      </a:r>
                      <a:endParaRPr lang="en-GB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auto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101%</a:t>
                      </a:r>
                      <a:endParaRPr lang="en-GB" sz="11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1520" y="334380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Total Planned Effort by Activity PY2</a:t>
            </a:r>
            <a:endParaRPr lang="en-GB" b="1" dirty="0"/>
          </a:p>
        </p:txBody>
      </p:sp>
      <p:graphicFrame>
        <p:nvGraphicFramePr>
          <p:cNvPr id="1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800901"/>
              </p:ext>
            </p:extLst>
          </p:nvPr>
        </p:nvGraphicFramePr>
        <p:xfrm>
          <a:off x="-612576" y="3724783"/>
          <a:ext cx="5652628" cy="2863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292080" y="282967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Consumed Effort PY2</a:t>
            </a:r>
            <a:endParaRPr lang="en-GB" b="1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537959"/>
              </p:ext>
            </p:extLst>
          </p:nvPr>
        </p:nvGraphicFramePr>
        <p:xfrm>
          <a:off x="3923928" y="2874536"/>
          <a:ext cx="5328592" cy="437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651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1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PY1 and PY2 figures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210" y="1176306"/>
            <a:ext cx="3018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(Excludes Asia Pacific partners)</a:t>
            </a:r>
            <a:endParaRPr lang="en-GB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191683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Consumed Effort PY2</a:t>
            </a:r>
            <a:endParaRPr lang="en-GB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658706"/>
              </p:ext>
            </p:extLst>
          </p:nvPr>
        </p:nvGraphicFramePr>
        <p:xfrm>
          <a:off x="26210" y="1052736"/>
          <a:ext cx="9048011" cy="2670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669261" y="4446404"/>
            <a:ext cx="342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Consumed Effort PY1 + PY2</a:t>
            </a:r>
            <a:endParaRPr lang="en-GB" b="1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754988"/>
              </p:ext>
            </p:extLst>
          </p:nvPr>
        </p:nvGraphicFramePr>
        <p:xfrm>
          <a:off x="119018" y="3861048"/>
          <a:ext cx="8946601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613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7272461" cy="865187"/>
          </a:xfrm>
        </p:spPr>
        <p:txBody>
          <a:bodyPr/>
          <a:lstStyle/>
          <a:p>
            <a:r>
              <a:rPr lang="en-GB" dirty="0" smtClean="0"/>
              <a:t>Over-reporting Beneficiaries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149724"/>
              </p:ext>
            </p:extLst>
          </p:nvPr>
        </p:nvGraphicFramePr>
        <p:xfrm>
          <a:off x="107502" y="1124744"/>
          <a:ext cx="8784978" cy="274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2447"/>
                <a:gridCol w="1418817"/>
                <a:gridCol w="1206605"/>
                <a:gridCol w="1358957"/>
                <a:gridCol w="1259076"/>
                <a:gridCol w="1259076"/>
              </a:tblGrid>
              <a:tr h="2029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Project Period </a:t>
                      </a:r>
                      <a:r>
                        <a:rPr lang="en-GB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PY1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Worked </a:t>
                      </a:r>
                      <a:r>
                        <a:rPr lang="en-GB" sz="1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Committed PM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Achieved PM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Achieved</a:t>
                      </a:r>
                      <a:r>
                        <a:rPr lang="en-GB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PM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14A-CNRS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France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187.7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151.6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/>
                        </a:rPr>
                        <a:t>124%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125%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15-GRENA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Georgia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7.6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6.2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/>
                        </a:rPr>
                        <a:t>122%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86%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23-RENAM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Moldova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/>
                        </a:rPr>
                        <a:t>131%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169%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25-UKIM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FYR Macedonia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24.3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17.8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/>
                        </a:rPr>
                        <a:t>137%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124%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28A-CYFRONET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Poland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79.0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58.9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/>
                        </a:rPr>
                        <a:t>134%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111%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0293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51A-ICI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itchFamily="34" charset="0"/>
                          <a:cs typeface="Arial" pitchFamily="34" charset="0"/>
                        </a:rPr>
                        <a:t>Romania</a:t>
                      </a:r>
                      <a:endParaRPr lang="en-GB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33.3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14.6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/>
                        </a:rPr>
                        <a:t>228%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115%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7563" y="4437112"/>
            <a:ext cx="8738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b="1" dirty="0" smtClean="0"/>
              <a:t>IMPACT</a:t>
            </a:r>
          </a:p>
          <a:p>
            <a:pPr marL="742950" lvl="1" indent="-285750">
              <a:buFont typeface="Arial" pitchFamily="34" charset="0"/>
              <a:buChar char="−"/>
            </a:pPr>
            <a:r>
              <a:rPr lang="en-GB" dirty="0" smtClean="0"/>
              <a:t>Small numbers of PMs affected</a:t>
            </a:r>
          </a:p>
          <a:p>
            <a:pPr marL="742950" lvl="1" indent="-285750">
              <a:buFont typeface="Arial" pitchFamily="34" charset="0"/>
              <a:buChar char="−"/>
            </a:pPr>
            <a:r>
              <a:rPr lang="en-GB" dirty="0" smtClean="0"/>
              <a:t>Balancing effort across the CNRS partners for </a:t>
            </a:r>
            <a:r>
              <a:rPr lang="en-GB" dirty="0" err="1" smtClean="0"/>
              <a:t>Healthgrid</a:t>
            </a:r>
            <a:r>
              <a:rPr lang="en-GB" dirty="0" smtClean="0"/>
              <a:t>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8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560840" cy="865187"/>
          </a:xfrm>
        </p:spPr>
        <p:txBody>
          <a:bodyPr/>
          <a:lstStyle/>
          <a:p>
            <a:r>
              <a:rPr lang="en-GB" dirty="0" smtClean="0"/>
              <a:t>Underreporting Beneficiaries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029161"/>
              </p:ext>
            </p:extLst>
          </p:nvPr>
        </p:nvGraphicFramePr>
        <p:xfrm>
          <a:off x="204944" y="1139927"/>
          <a:ext cx="8640959" cy="274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5892"/>
                <a:gridCol w="1646552"/>
                <a:gridCol w="1194148"/>
                <a:gridCol w="1364113"/>
                <a:gridCol w="1250127"/>
                <a:gridCol w="1250127"/>
              </a:tblGrid>
              <a:tr h="2134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Project Period </a:t>
                      </a:r>
                      <a:r>
                        <a:rPr lang="en-GB" sz="18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800" b="1" i="0" u="none" strike="noStrike" baseline="0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PY1</a:t>
                      </a:r>
                      <a:endParaRPr lang="en-GB" sz="1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1552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1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Worked </a:t>
                      </a:r>
                      <a:r>
                        <a:rPr lang="en-GB" sz="18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en-GB" sz="1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Committed PM</a:t>
                      </a:r>
                      <a:endParaRPr lang="en-GB" sz="1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Achieved PM</a:t>
                      </a:r>
                      <a:endParaRPr lang="en-GB" sz="1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Achieved PM</a:t>
                      </a:r>
                      <a:endParaRPr lang="en-GB" sz="1800" b="1" i="0" u="none" strike="noStrike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048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5A-IICT-BAS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Bulgaria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32%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5048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6-UIIP NASB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Belarus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150%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5048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8-UCY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Cyprus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71%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5048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22-VU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Lithuania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67%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5048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24-UOM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Montenegro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70%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5048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27A-SIGMA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Norway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17.2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32%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25048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36-UCPH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Denmark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26.9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35%</a:t>
                      </a:r>
                      <a:endParaRPr lang="en-GB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643" y="4293096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 smtClean="0"/>
              <a:t>IMPACT</a:t>
            </a:r>
          </a:p>
          <a:p>
            <a:pPr marL="285750" indent="-285750">
              <a:buFont typeface="Arial" pitchFamily="34" charset="0"/>
              <a:buChar char="•"/>
            </a:pPr>
            <a:endParaRPr lang="en-GB" b="1" dirty="0" smtClean="0"/>
          </a:p>
          <a:p>
            <a:pPr marL="742950" lvl="1" indent="-285750">
              <a:buFont typeface="Arial" pitchFamily="34" charset="0"/>
              <a:buChar char="−"/>
            </a:pPr>
            <a:r>
              <a:rPr lang="en-GB" dirty="0" smtClean="0"/>
              <a:t>Small numbers of PMs affected and no global tasks</a:t>
            </a:r>
          </a:p>
          <a:p>
            <a:pPr marL="742950" lvl="1" indent="-285750">
              <a:buFont typeface="Arial" pitchFamily="34" charset="0"/>
              <a:buChar char="−"/>
            </a:pPr>
            <a:r>
              <a:rPr lang="en-GB" dirty="0" smtClean="0"/>
              <a:t>Small partners report difficulties attracting matching funding</a:t>
            </a:r>
          </a:p>
          <a:p>
            <a:pPr marL="742950" lvl="1" indent="-285750">
              <a:buFont typeface="Arial" pitchFamily="34" charset="0"/>
              <a:buChar char="−"/>
            </a:pPr>
            <a:r>
              <a:rPr lang="en-GB" dirty="0" smtClean="0"/>
              <a:t>Low level of travel in small partners as not all travel is refunded at 100%, depending on the work package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2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7272461" cy="865187"/>
          </a:xfrm>
        </p:spPr>
        <p:txBody>
          <a:bodyPr/>
          <a:lstStyle/>
          <a:p>
            <a:r>
              <a:rPr lang="en-GB" dirty="0" smtClean="0"/>
              <a:t>Non-Reporting Beneficiaries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082797"/>
              </p:ext>
            </p:extLst>
          </p:nvPr>
        </p:nvGraphicFramePr>
        <p:xfrm>
          <a:off x="442324" y="1268760"/>
          <a:ext cx="8280919" cy="1376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210"/>
                <a:gridCol w="1024739"/>
                <a:gridCol w="1301679"/>
                <a:gridCol w="2232248"/>
                <a:gridCol w="1080120"/>
                <a:gridCol w="1270923"/>
              </a:tblGrid>
              <a:tr h="25241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Project Period </a:t>
                      </a:r>
                      <a:r>
                        <a:rPr lang="en-GB" sz="18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PY1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017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Worked PM Funded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Committed PM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Achieved PM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Achieved</a:t>
                      </a:r>
                      <a:r>
                        <a:rPr lang="en-GB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PM</a:t>
                      </a:r>
                      <a:endParaRPr lang="en-GB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45" marR="2245" marT="22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2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2-UPT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Albania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</a:p>
                  </a:txBody>
                  <a:tcPr marL="0" marR="0" marT="0" marB="0" anchor="b"/>
                </a:tc>
              </a:tr>
              <a:tr h="252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37-EMBL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EIRO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4077072"/>
            <a:ext cx="84249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b="1" dirty="0" smtClean="0"/>
              <a:t>IMPACT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 smtClean="0"/>
          </a:p>
          <a:p>
            <a:pPr marL="800100" lvl="1" indent="-342900">
              <a:buFont typeface="Arial" pitchFamily="34" charset="0"/>
              <a:buChar char="−"/>
            </a:pPr>
            <a:r>
              <a:rPr lang="en-GB" sz="2000" dirty="0" smtClean="0"/>
              <a:t>Small amounts of PMs and no global tasks</a:t>
            </a:r>
          </a:p>
          <a:p>
            <a:pPr marL="800100" lvl="1" indent="-342900">
              <a:buFont typeface="Arial" pitchFamily="34" charset="0"/>
              <a:buChar char="−"/>
            </a:pPr>
            <a:r>
              <a:rPr lang="en-GB" sz="2000" dirty="0" smtClean="0"/>
              <a:t>Plan agreed with EMBL for PY3 following new appointments</a:t>
            </a:r>
          </a:p>
          <a:p>
            <a:pPr marL="800100" lvl="1" indent="-342900">
              <a:buFont typeface="Arial" pitchFamily="34" charset="0"/>
              <a:buChar char="−"/>
            </a:pPr>
            <a:r>
              <a:rPr lang="en-GB" sz="2000" dirty="0" smtClean="0"/>
              <a:t>Russia JRU has been unable to distribute project funds due to a change in JRU structure, to be formally confirmed shortly 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2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3905696"/>
              </p:ext>
            </p:extLst>
          </p:nvPr>
        </p:nvGraphicFramePr>
        <p:xfrm>
          <a:off x="755576" y="4086364"/>
          <a:ext cx="8388424" cy="224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Effort Figures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036" y="5475781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 tasks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level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39869" y="5630313"/>
            <a:ext cx="86409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51720" y="112474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Global Task (E): Committed </a:t>
            </a:r>
            <a:r>
              <a:rPr lang="en-GB" b="1" dirty="0" err="1" smtClean="0"/>
              <a:t>vs</a:t>
            </a:r>
            <a:r>
              <a:rPr lang="en-GB" b="1" dirty="0" smtClean="0"/>
              <a:t> worked PMs</a:t>
            </a:r>
            <a:endParaRPr lang="en-GB" b="1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179048"/>
              </p:ext>
            </p:extLst>
          </p:nvPr>
        </p:nvGraphicFramePr>
        <p:xfrm>
          <a:off x="24616" y="1494076"/>
          <a:ext cx="9119384" cy="2352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727684" y="3732397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InternationalTask</a:t>
            </a:r>
            <a:r>
              <a:rPr lang="en-GB" b="1" dirty="0" smtClean="0"/>
              <a:t> (N): Committed </a:t>
            </a:r>
            <a:r>
              <a:rPr lang="en-GB" b="1" dirty="0" err="1" smtClean="0"/>
              <a:t>vs</a:t>
            </a:r>
            <a:r>
              <a:rPr lang="en-GB" b="1" dirty="0" smtClean="0"/>
              <a:t> worked PMs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58668" y="4332378"/>
            <a:ext cx="129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TNA2.1N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91864" y="4688269"/>
            <a:ext cx="0" cy="54467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99792" y="4877057"/>
            <a:ext cx="129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TNA2.6N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32988" y="5232948"/>
            <a:ext cx="0" cy="3973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63787" y="1646476"/>
            <a:ext cx="1296144" cy="1638508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131840" y="1646476"/>
            <a:ext cx="858545" cy="1638508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47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7" grpId="0"/>
      <p:bldP spid="19" grpId="0"/>
      <p:bldP spid="13" grpId="0"/>
      <p:bldP spid="16" grpId="0"/>
      <p:bldP spid="8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NA2 / NA3 Merger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748125"/>
              </p:ext>
            </p:extLst>
          </p:nvPr>
        </p:nvGraphicFramePr>
        <p:xfrm>
          <a:off x="323527" y="1052736"/>
          <a:ext cx="8280922" cy="5137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9"/>
                <a:gridCol w="1008112"/>
                <a:gridCol w="1050393"/>
                <a:gridCol w="1325347"/>
                <a:gridCol w="552178"/>
                <a:gridCol w="1368619"/>
                <a:gridCol w="1464104"/>
              </a:tblGrid>
              <a:tr h="1373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Partner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TNA2.1N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TNA2.6N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Committed PM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Achieved PM 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2-UPT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Albania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3-IIAP NAS RA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Armenia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5A-IICT-BAS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Bulgaria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7C-SWITCH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Switzerland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8-UCY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Cyprus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9-CESNET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Czech Republic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98%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10B-KIT-G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Germany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105%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12A-CSIC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Spain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179%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13-CSC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Finland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22%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14A-CNRS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France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109%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15-GRENA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Georgia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75%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18A-MTA KFKI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Hungary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91%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19-TCD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Ireland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89%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20-IUCC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Israel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21A-INFN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Italy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30%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22-VU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Lithuania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23-RENAM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Moldova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26-FOM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Netherlands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27A-SIGMA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Norway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28A-CYFRONET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Poland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35%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29-LIP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Portugal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30-IPB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Serbia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31-ARNES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Slovenia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32-UI SAV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Slovakia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71%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942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33-TUBITAK ULAKBIM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Turkey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34A-STFC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77%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36-UCPH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Denmark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38-VR-SNIC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Sweden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39-IMCS-UL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Latvia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40A-E-ARENA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Russia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60.5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22.8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83.3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144.7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2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NA2 / NA3 Merger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132727"/>
              </p:ext>
            </p:extLst>
          </p:nvPr>
        </p:nvGraphicFramePr>
        <p:xfrm>
          <a:off x="323527" y="1052736"/>
          <a:ext cx="8280922" cy="5137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9"/>
                <a:gridCol w="1008112"/>
                <a:gridCol w="1050393"/>
                <a:gridCol w="1325347"/>
                <a:gridCol w="552178"/>
                <a:gridCol w="1368619"/>
                <a:gridCol w="1464104"/>
              </a:tblGrid>
              <a:tr h="1373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Partner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TNA2.1N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TNA2.6N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Committed PM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Achieved PM 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2-UPT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Albania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3-IIAP NAS RA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Armenia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5A-IICT-BAS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Bulgaria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7C-SWITCH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Switzerland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8-UCY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Cyprus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9-CESNET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Czech Republic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98%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10B-KIT-G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Germany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11.2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105%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12A-CSIC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Spain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14.7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179%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13-CSC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Finland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22%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14A-CNRS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France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109%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15-GRENA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Georgia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75%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18A-MTA KFKI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Hungary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91%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19-TCD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Ireland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89%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20-IUCC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Israel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21A-INFN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Italy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30%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22-VU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Lithuania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16%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23-RENAM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Moldova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26-FOM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Netherlands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27A-SIGMA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Norway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28A-CYFRONET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Poland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35%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29-LIP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Portugal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30-IPB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Serbia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31-ARNES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Slovenia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32-UI SAV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Slovakia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71%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</a:tr>
              <a:tr h="149429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33-TUBITAK ULAKBIM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Turkey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34A-STFC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6.3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8.2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77%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36-UCPH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Denmark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>
                    <a:solidFill>
                      <a:schemeClr val="accent6"/>
                    </a:solidFill>
                  </a:tcPr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38-VR-SNIC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Sweden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39-IMCS-UL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Latvia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40A-E-ARENA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Russia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42%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</a:tr>
              <a:tr h="137340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60.5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22.8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83.3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144.7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3" marR="6243" marT="624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5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NGIs in Virtual Teams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8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226185"/>
              </p:ext>
            </p:extLst>
          </p:nvPr>
        </p:nvGraphicFramePr>
        <p:xfrm>
          <a:off x="53752" y="1124744"/>
          <a:ext cx="9036496" cy="5032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3872"/>
                <a:gridCol w="666328"/>
                <a:gridCol w="576064"/>
                <a:gridCol w="576064"/>
                <a:gridCol w="1080120"/>
                <a:gridCol w="864096"/>
                <a:gridCol w="792088"/>
                <a:gridCol w="720080"/>
                <a:gridCol w="720080"/>
                <a:gridCol w="576064"/>
                <a:gridCol w="702140"/>
                <a:gridCol w="629500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VT Intelligence Collection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VT ESFRI Contact List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VT MPI within EGI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VT Federated Identity Providers Assessment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VT EGI Compendium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VT EGU-GA-2012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DCH-EGI Integration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VT Fire Simulation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VT SPEED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VT Inter NGI Usage Report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VT Website Content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Spain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Ireland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Italy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Switzerland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Czech</a:t>
                      </a:r>
                      <a:r>
                        <a:rPr lang="en-GB" sz="100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Republic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France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Portugal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Germany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Greece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Hungary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Slovakia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Lithuania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Netherlands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Belgium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Finland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Moldova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Serbia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>
                    <a:solidFill>
                      <a:schemeClr val="accent6"/>
                    </a:solidFill>
                  </a:tcPr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Israel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Croatia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Poland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Sweden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Turkey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Taiwan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Denmark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Georgia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Latvia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Romania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</a:tr>
              <a:tr h="1310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Russia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1" marR="6241" marT="624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0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Effort Consumption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4525963"/>
          </a:xfrm>
        </p:spPr>
        <p:txBody>
          <a:bodyPr/>
          <a:lstStyle/>
          <a:p>
            <a:r>
              <a:rPr lang="en-GB" sz="2800" dirty="0" smtClean="0"/>
              <a:t>Total project PMs = 9,167 (adjusted from CA)</a:t>
            </a:r>
          </a:p>
          <a:p>
            <a:r>
              <a:rPr lang="en-GB" sz="2800" dirty="0" smtClean="0"/>
              <a:t>PY2 project PMs = 2,039 (funded)</a:t>
            </a:r>
          </a:p>
          <a:p>
            <a:r>
              <a:rPr lang="en-GB" sz="2800" dirty="0" smtClean="0"/>
              <a:t>PY2 FTE = 170</a:t>
            </a:r>
          </a:p>
          <a:p>
            <a:r>
              <a:rPr lang="en-GB" sz="2800" dirty="0" smtClean="0"/>
              <a:t>For under, over and non-reporting partners, small </a:t>
            </a:r>
            <a:r>
              <a:rPr lang="en-GB" sz="2800" dirty="0"/>
              <a:t>numbers of PMs </a:t>
            </a:r>
            <a:r>
              <a:rPr lang="en-GB" sz="2800" dirty="0" smtClean="0"/>
              <a:t>are affected </a:t>
            </a:r>
            <a:r>
              <a:rPr lang="en-GB" sz="2800" dirty="0"/>
              <a:t>and no global tasks</a:t>
            </a:r>
          </a:p>
          <a:p>
            <a:r>
              <a:rPr lang="en-GB" sz="2800" dirty="0"/>
              <a:t>Small partners report difficulties attracting matching funding</a:t>
            </a:r>
          </a:p>
          <a:p>
            <a:r>
              <a:rPr lang="en-GB" sz="2800" dirty="0"/>
              <a:t>Low level of travel in small partners as not all travel is refunded at </a:t>
            </a:r>
            <a:r>
              <a:rPr lang="en-GB" sz="2800" dirty="0" smtClean="0"/>
              <a:t>100% - addressed in </a:t>
            </a:r>
            <a:r>
              <a:rPr lang="en-GB" sz="2800" dirty="0" err="1" smtClean="0"/>
              <a:t>DoW</a:t>
            </a:r>
            <a:r>
              <a:rPr lang="en-GB" sz="2800" dirty="0" smtClean="0"/>
              <a:t> amendment</a:t>
            </a:r>
          </a:p>
          <a:p>
            <a:r>
              <a:rPr lang="en-GB" sz="2800" dirty="0" smtClean="0"/>
              <a:t>Plan agreed with EMBL for PY3</a:t>
            </a:r>
            <a:endParaRPr lang="en-GB" sz="2800" dirty="0"/>
          </a:p>
          <a:p>
            <a:endParaRPr lang="en-GB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Consortium and management structure</a:t>
            </a:r>
          </a:p>
          <a:p>
            <a:r>
              <a:rPr lang="en-GB" dirty="0" smtClean="0"/>
              <a:t>Deliverables and milestones</a:t>
            </a:r>
          </a:p>
          <a:p>
            <a:r>
              <a:rPr lang="en-GB" dirty="0" smtClean="0"/>
              <a:t>Provisional financial status and effort</a:t>
            </a:r>
          </a:p>
          <a:p>
            <a:r>
              <a:rPr lang="en-GB" dirty="0" smtClean="0"/>
              <a:t>Quality assurance</a:t>
            </a:r>
          </a:p>
          <a:p>
            <a:r>
              <a:rPr lang="en-GB" dirty="0" smtClean="0"/>
              <a:t>NA1 achievements</a:t>
            </a:r>
          </a:p>
          <a:p>
            <a:r>
              <a:rPr lang="en-GB" dirty="0" smtClean="0"/>
              <a:t>NA1 issues</a:t>
            </a:r>
          </a:p>
          <a:p>
            <a:r>
              <a:rPr lang="en-GB" dirty="0" smtClean="0"/>
              <a:t>Summary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Quality Assurance</a:t>
            </a:r>
          </a:p>
        </p:txBody>
      </p:sp>
      <p:sp>
        <p:nvSpPr>
          <p:cNvPr id="18435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43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54A382-3BA2-47F7-B20A-4877865F81BE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fi-FI" smtClean="0">
              <a:solidFill>
                <a:schemeClr val="bg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</a:t>
            </a:r>
            <a:r>
              <a:rPr lang="en-GB" dirty="0"/>
              <a:t>A</a:t>
            </a:r>
            <a:r>
              <a:rPr lang="en-GB" dirty="0" smtClean="0"/>
              <a:t>ssurance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22002"/>
            <a:ext cx="8075612" cy="4525963"/>
          </a:xfrm>
        </p:spPr>
        <p:txBody>
          <a:bodyPr/>
          <a:lstStyle/>
          <a:p>
            <a:r>
              <a:rPr lang="en-GB" dirty="0" smtClean="0"/>
              <a:t>Quality assurance processes outlined in D1.5 &amp; D1.9 Quality Plan in PQ5 &amp; PQ8</a:t>
            </a:r>
          </a:p>
          <a:p>
            <a:r>
              <a:rPr lang="en-GB" dirty="0" smtClean="0"/>
              <a:t>Document management and review processes described</a:t>
            </a:r>
          </a:p>
          <a:p>
            <a:r>
              <a:rPr lang="en-GB" dirty="0" smtClean="0"/>
              <a:t>Tools for QA</a:t>
            </a:r>
          </a:p>
          <a:p>
            <a:pPr lvl="1"/>
            <a:r>
              <a:rPr lang="en-GB" dirty="0" err="1" smtClean="0"/>
              <a:t>DocDB</a:t>
            </a:r>
            <a:r>
              <a:rPr lang="en-GB" dirty="0" smtClean="0"/>
              <a:t> repository</a:t>
            </a:r>
          </a:p>
          <a:p>
            <a:pPr lvl="1"/>
            <a:r>
              <a:rPr lang="en-GB" dirty="0" smtClean="0"/>
              <a:t>RT tickets tool </a:t>
            </a:r>
          </a:p>
          <a:p>
            <a:pPr lvl="1"/>
            <a:r>
              <a:rPr lang="en-GB" dirty="0" err="1" smtClean="0"/>
              <a:t>Indico</a:t>
            </a:r>
            <a:r>
              <a:rPr lang="en-GB" dirty="0" smtClean="0"/>
              <a:t> meetings</a:t>
            </a:r>
          </a:p>
          <a:p>
            <a:pPr lvl="1"/>
            <a:r>
              <a:rPr lang="en-GB" dirty="0" smtClean="0"/>
              <a:t>Metrics portal</a:t>
            </a:r>
          </a:p>
          <a:p>
            <a:pPr lvl="1"/>
            <a:r>
              <a:rPr lang="en-GB" dirty="0" smtClean="0"/>
              <a:t>PPT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08920"/>
            <a:ext cx="4147506" cy="3168352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48" y="2927684"/>
            <a:ext cx="3240410" cy="3008952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49080"/>
            <a:ext cx="3888432" cy="1944216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Metrics Portal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6409084" cy="2016224"/>
          </a:xfrm>
        </p:spPr>
        <p:txBody>
          <a:bodyPr/>
          <a:lstStyle/>
          <a:p>
            <a:r>
              <a:rPr lang="en-GB" sz="1800" dirty="0" smtClean="0"/>
              <a:t>Upgraded by CESGA in PY2</a:t>
            </a:r>
          </a:p>
          <a:p>
            <a:r>
              <a:rPr lang="en-GB" sz="1800" dirty="0" smtClean="0"/>
              <a:t>Some SA1 metrics automatically populated, then verified</a:t>
            </a:r>
          </a:p>
          <a:p>
            <a:r>
              <a:rPr lang="en-GB" sz="1800" dirty="0" smtClean="0"/>
              <a:t>Upload of manual metrics for other activities</a:t>
            </a:r>
          </a:p>
          <a:p>
            <a:r>
              <a:rPr lang="en-GB" sz="1800" dirty="0" smtClean="0"/>
              <a:t>Overview of quarterly trends</a:t>
            </a:r>
          </a:p>
          <a:p>
            <a:r>
              <a:rPr lang="en-GB" sz="1800" dirty="0" smtClean="0"/>
              <a:t>Download of data to Excel for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068960"/>
            <a:ext cx="5198627" cy="2880320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4373384" cy="3024336"/>
          </a:xfrm>
          <a:prstGeom prst="rect">
            <a:avLst/>
          </a:prstGeom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815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Level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4525963"/>
          </a:xfrm>
        </p:spPr>
        <p:txBody>
          <a:bodyPr/>
          <a:lstStyle/>
          <a:p>
            <a:r>
              <a:rPr lang="en-GB" sz="1800" b="1" dirty="0" smtClean="0"/>
              <a:t>PO1</a:t>
            </a:r>
            <a:r>
              <a:rPr lang="en-GB" sz="1800" b="1" dirty="0"/>
              <a:t>: </a:t>
            </a:r>
            <a:r>
              <a:rPr lang="en-GB" sz="1800" b="1" dirty="0" smtClean="0">
                <a:solidFill>
                  <a:schemeClr val="accent1"/>
                </a:solidFill>
              </a:rPr>
              <a:t>Operate</a:t>
            </a:r>
            <a:r>
              <a:rPr lang="en-GB" sz="1800" dirty="0" smtClean="0">
                <a:solidFill>
                  <a:schemeClr val="accent1"/>
                </a:solidFill>
              </a:rPr>
              <a:t> </a:t>
            </a:r>
            <a:r>
              <a:rPr lang="en-GB" sz="1800" dirty="0" smtClean="0"/>
              <a:t>and </a:t>
            </a:r>
            <a:r>
              <a:rPr lang="en-GB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expand</a:t>
            </a:r>
            <a:r>
              <a:rPr lang="en-GB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800" dirty="0" smtClean="0"/>
              <a:t>today’s </a:t>
            </a:r>
            <a:r>
              <a:rPr lang="en-GB" sz="1800" dirty="0"/>
              <a:t>production </a:t>
            </a:r>
            <a:r>
              <a:rPr lang="en-GB" sz="1800" dirty="0" smtClean="0"/>
              <a:t>infrastructure; transition </a:t>
            </a:r>
            <a:r>
              <a:rPr lang="en-GB" sz="1800" dirty="0"/>
              <a:t>to a governance model and operational infrastructure </a:t>
            </a:r>
            <a:r>
              <a:rPr lang="en-GB" sz="1800" dirty="0" smtClean="0"/>
              <a:t>increasingly </a:t>
            </a:r>
            <a:r>
              <a:rPr lang="en-GB" sz="1800" b="1" dirty="0" smtClean="0">
                <a:solidFill>
                  <a:schemeClr val="accent1"/>
                </a:solidFill>
              </a:rPr>
              <a:t>sustainable</a:t>
            </a:r>
            <a:r>
              <a:rPr lang="en-GB" sz="1800" dirty="0" smtClean="0">
                <a:solidFill>
                  <a:schemeClr val="accent1"/>
                </a:solidFill>
              </a:rPr>
              <a:t> </a:t>
            </a:r>
            <a:r>
              <a:rPr lang="en-GB" sz="1800" dirty="0" smtClean="0"/>
              <a:t>outside project </a:t>
            </a:r>
            <a:r>
              <a:rPr lang="en-GB" sz="1800" dirty="0"/>
              <a:t>funding.</a:t>
            </a:r>
          </a:p>
          <a:p>
            <a:r>
              <a:rPr lang="en-GB" sz="1800" b="1" dirty="0"/>
              <a:t>PO2: </a:t>
            </a:r>
            <a:r>
              <a:rPr lang="en-GB" sz="1800" b="1" dirty="0" smtClean="0">
                <a:solidFill>
                  <a:schemeClr val="accent1"/>
                </a:solidFill>
              </a:rPr>
              <a:t>Support</a:t>
            </a:r>
            <a:r>
              <a:rPr lang="en-GB" sz="1800" dirty="0" smtClean="0">
                <a:solidFill>
                  <a:schemeClr val="accent1"/>
                </a:solidFill>
              </a:rPr>
              <a:t> </a:t>
            </a:r>
            <a:r>
              <a:rPr lang="en-GB" sz="1800" b="1" dirty="0" smtClean="0">
                <a:solidFill>
                  <a:schemeClr val="accent1"/>
                </a:solidFill>
              </a:rPr>
              <a:t>researchers</a:t>
            </a:r>
            <a:r>
              <a:rPr lang="en-GB" sz="1800" dirty="0" smtClean="0">
                <a:solidFill>
                  <a:schemeClr val="accent1"/>
                </a:solidFill>
              </a:rPr>
              <a:t> </a:t>
            </a:r>
            <a:r>
              <a:rPr lang="en-GB" sz="1800" dirty="0"/>
              <a:t>within Europe and </a:t>
            </a:r>
            <a:r>
              <a:rPr lang="en-GB" sz="1800" b="1" dirty="0" smtClean="0">
                <a:solidFill>
                  <a:schemeClr val="accent1"/>
                </a:solidFill>
              </a:rPr>
              <a:t>international </a:t>
            </a:r>
            <a:r>
              <a:rPr lang="en-GB" sz="1800" b="1" dirty="0">
                <a:solidFill>
                  <a:schemeClr val="accent1"/>
                </a:solidFill>
              </a:rPr>
              <a:t>collaborators</a:t>
            </a:r>
            <a:r>
              <a:rPr lang="en-GB" sz="1800" dirty="0">
                <a:solidFill>
                  <a:schemeClr val="accent1"/>
                </a:solidFill>
              </a:rPr>
              <a:t> </a:t>
            </a:r>
            <a:r>
              <a:rPr lang="en-GB" sz="1800" dirty="0" smtClean="0"/>
              <a:t>using </a:t>
            </a:r>
            <a:r>
              <a:rPr lang="en-GB" sz="1800" dirty="0"/>
              <a:t>the current production infrastructure.</a:t>
            </a:r>
          </a:p>
          <a:p>
            <a:r>
              <a:rPr lang="en-GB" sz="1800" b="1" dirty="0"/>
              <a:t>PO3: </a:t>
            </a:r>
            <a:r>
              <a:rPr lang="en-GB" sz="1800" b="1" dirty="0">
                <a:solidFill>
                  <a:schemeClr val="accent1"/>
                </a:solidFill>
              </a:rPr>
              <a:t>S</a:t>
            </a:r>
            <a:r>
              <a:rPr lang="en-GB" sz="1800" b="1" dirty="0" smtClean="0">
                <a:solidFill>
                  <a:schemeClr val="accent1"/>
                </a:solidFill>
              </a:rPr>
              <a:t>upport current </a:t>
            </a:r>
            <a:r>
              <a:rPr lang="en-GB" sz="1800" b="1" dirty="0">
                <a:solidFill>
                  <a:schemeClr val="accent1"/>
                </a:solidFill>
              </a:rPr>
              <a:t>heavy users </a:t>
            </a:r>
            <a:r>
              <a:rPr lang="en-GB" sz="1800" dirty="0"/>
              <a:t>of the infrastructure in Earth Science, Astronomy &amp; Astrophysics, Fusion, Computational Chemistry and Materials Science Technology, Life Sciences and High Energy </a:t>
            </a:r>
            <a:r>
              <a:rPr lang="en-GB" sz="1800" dirty="0" smtClean="0"/>
              <a:t>Physics; move </a:t>
            </a:r>
            <a:r>
              <a:rPr lang="en-GB" sz="1800" dirty="0"/>
              <a:t>to </a:t>
            </a:r>
            <a:r>
              <a:rPr lang="en-GB" sz="1800" b="1" dirty="0">
                <a:solidFill>
                  <a:schemeClr val="accent1"/>
                </a:solidFill>
              </a:rPr>
              <a:t>sustainable</a:t>
            </a:r>
            <a:r>
              <a:rPr lang="en-GB" sz="1800" dirty="0">
                <a:solidFill>
                  <a:schemeClr val="accent1"/>
                </a:solidFill>
              </a:rPr>
              <a:t> </a:t>
            </a:r>
            <a:r>
              <a:rPr lang="en-GB" sz="1800" dirty="0" smtClean="0"/>
              <a:t>models.</a:t>
            </a:r>
            <a:endParaRPr lang="en-GB" sz="1800" dirty="0"/>
          </a:p>
          <a:p>
            <a:r>
              <a:rPr lang="en-GB" sz="1800" b="1" dirty="0"/>
              <a:t>PO4: </a:t>
            </a:r>
            <a:r>
              <a:rPr lang="en-GB" sz="1800" b="1" dirty="0" smtClean="0">
                <a:solidFill>
                  <a:schemeClr val="accent1"/>
                </a:solidFill>
              </a:rPr>
              <a:t>Interfaces </a:t>
            </a:r>
            <a:r>
              <a:rPr lang="en-GB" sz="1800" b="1" dirty="0">
                <a:solidFill>
                  <a:schemeClr val="accent1"/>
                </a:solidFill>
              </a:rPr>
              <a:t>that expand access </a:t>
            </a:r>
            <a:r>
              <a:rPr lang="en-GB" sz="1800" dirty="0"/>
              <a:t>to new user </a:t>
            </a:r>
            <a:r>
              <a:rPr lang="en-GB" sz="1800" dirty="0" smtClean="0"/>
              <a:t>communities, including </a:t>
            </a:r>
            <a:r>
              <a:rPr lang="en-GB" sz="1800" dirty="0"/>
              <a:t>new potential heavy users of the infrastructure from the </a:t>
            </a:r>
            <a:r>
              <a:rPr lang="en-GB" sz="1800" b="1" dirty="0">
                <a:solidFill>
                  <a:schemeClr val="accent1"/>
                </a:solidFill>
              </a:rPr>
              <a:t>ESFRI projects</a:t>
            </a:r>
            <a:r>
              <a:rPr lang="en-GB" sz="1800" dirty="0"/>
              <a:t>.</a:t>
            </a:r>
          </a:p>
          <a:p>
            <a:r>
              <a:rPr lang="en-GB" sz="1800" b="1" dirty="0"/>
              <a:t>PO5: </a:t>
            </a:r>
            <a:r>
              <a:rPr lang="en-GB" sz="1800" b="1" dirty="0" smtClean="0">
                <a:solidFill>
                  <a:schemeClr val="accent1"/>
                </a:solidFill>
              </a:rPr>
              <a:t>Integrating existing </a:t>
            </a:r>
            <a:r>
              <a:rPr lang="en-GB" sz="1800" b="1" dirty="0">
                <a:solidFill>
                  <a:schemeClr val="accent1"/>
                </a:solidFill>
              </a:rPr>
              <a:t>infrastructure providers </a:t>
            </a:r>
            <a:r>
              <a:rPr lang="en-GB" sz="1800" dirty="0"/>
              <a:t>in Europe and around the world into the production </a:t>
            </a:r>
            <a:r>
              <a:rPr lang="en-GB" sz="1800" dirty="0" smtClean="0"/>
              <a:t>infrastructure; </a:t>
            </a:r>
            <a:r>
              <a:rPr lang="en-GB" sz="1800" b="1" dirty="0" smtClean="0">
                <a:solidFill>
                  <a:schemeClr val="accent1"/>
                </a:solidFill>
              </a:rPr>
              <a:t>transparent </a:t>
            </a:r>
            <a:r>
              <a:rPr lang="en-GB" sz="1800" b="1" dirty="0">
                <a:solidFill>
                  <a:schemeClr val="accent1"/>
                </a:solidFill>
              </a:rPr>
              <a:t>access </a:t>
            </a:r>
            <a:r>
              <a:rPr lang="en-GB" sz="1800" dirty="0"/>
              <a:t>to all authorised users.</a:t>
            </a:r>
          </a:p>
          <a:p>
            <a:r>
              <a:rPr lang="en-GB" sz="1800" b="1" dirty="0"/>
              <a:t>PO6: </a:t>
            </a:r>
            <a:r>
              <a:rPr lang="en-GB" sz="1800" b="1" dirty="0" smtClean="0">
                <a:solidFill>
                  <a:schemeClr val="accent1"/>
                </a:solidFill>
              </a:rPr>
              <a:t>Integrate new </a:t>
            </a:r>
            <a:r>
              <a:rPr lang="en-GB" sz="1800" b="1" dirty="0">
                <a:solidFill>
                  <a:schemeClr val="accent1"/>
                </a:solidFill>
              </a:rPr>
              <a:t>DCI technologies </a:t>
            </a:r>
            <a:r>
              <a:rPr lang="en-GB" sz="1800" dirty="0"/>
              <a:t>(e.g. clouds, volunteer desktop grids, etc.) and </a:t>
            </a:r>
            <a:r>
              <a:rPr lang="en-GB" sz="1800" b="1" dirty="0">
                <a:solidFill>
                  <a:schemeClr val="accent1"/>
                </a:solidFill>
              </a:rPr>
              <a:t>heterogeneous resources </a:t>
            </a:r>
            <a:r>
              <a:rPr lang="en-GB" sz="1800" dirty="0"/>
              <a:t>(e.g. HTC and HPC) into a seamless </a:t>
            </a:r>
            <a:r>
              <a:rPr lang="en-GB" sz="1800" dirty="0" smtClean="0"/>
              <a:t>production infrastructure.</a:t>
            </a: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89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Metrics collection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525963"/>
          </a:xfrm>
        </p:spPr>
        <p:txBody>
          <a:bodyPr/>
          <a:lstStyle/>
          <a:p>
            <a:r>
              <a:rPr lang="en-GB" sz="2200" dirty="0" smtClean="0"/>
              <a:t>Types of metrics</a:t>
            </a:r>
          </a:p>
          <a:p>
            <a:pPr lvl="1"/>
            <a:r>
              <a:rPr lang="en-GB" sz="2200" b="1" dirty="0"/>
              <a:t>Activity level </a:t>
            </a:r>
            <a:r>
              <a:rPr lang="en-GB" sz="2200" b="1" dirty="0" smtClean="0"/>
              <a:t>metrics</a:t>
            </a:r>
            <a:r>
              <a:rPr lang="en-GB" sz="2200" dirty="0" smtClean="0"/>
              <a:t>: activity level tracking</a:t>
            </a:r>
          </a:p>
          <a:p>
            <a:pPr lvl="1"/>
            <a:r>
              <a:rPr lang="en-GB" sz="2200" b="1" dirty="0" smtClean="0"/>
              <a:t>Project level metrics</a:t>
            </a:r>
            <a:r>
              <a:rPr lang="en-GB" sz="2200" dirty="0" smtClean="0"/>
              <a:t>: progress against EGI-</a:t>
            </a:r>
            <a:r>
              <a:rPr lang="en-GB" sz="2200" dirty="0" err="1" smtClean="0"/>
              <a:t>InSPIRE</a:t>
            </a:r>
            <a:r>
              <a:rPr lang="en-GB" sz="2200" dirty="0" smtClean="0"/>
              <a:t> objectives</a:t>
            </a:r>
          </a:p>
          <a:p>
            <a:pPr lvl="1"/>
            <a:r>
              <a:rPr lang="en-GB" sz="2200" b="1" dirty="0" smtClean="0"/>
              <a:t>Strategy metrics</a:t>
            </a:r>
            <a:r>
              <a:rPr lang="en-GB" sz="2200" dirty="0" smtClean="0"/>
              <a:t>: progress against EGI Strategy</a:t>
            </a:r>
          </a:p>
          <a:p>
            <a:r>
              <a:rPr lang="en-GB" sz="2200" dirty="0" smtClean="0"/>
              <a:t>Value of metrics </a:t>
            </a:r>
          </a:p>
          <a:p>
            <a:pPr lvl="1"/>
            <a:r>
              <a:rPr lang="en-GB" sz="2200" dirty="0" smtClean="0"/>
              <a:t>Project level metrics collection to continue quarterly for long term comparisons with EGEE </a:t>
            </a:r>
            <a:r>
              <a:rPr lang="en-GB" sz="2200" dirty="0" err="1" smtClean="0"/>
              <a:t>ie</a:t>
            </a:r>
            <a:r>
              <a:rPr lang="en-GB" sz="2200" dirty="0" smtClean="0"/>
              <a:t> PY1-4</a:t>
            </a:r>
          </a:p>
          <a:p>
            <a:pPr lvl="1"/>
            <a:r>
              <a:rPr lang="en-GB" sz="2200" dirty="0" smtClean="0"/>
              <a:t>Strategy level metrics defined during PY2, to be collected during PY3 &amp; PY4 (and beyond)</a:t>
            </a:r>
          </a:p>
          <a:p>
            <a:r>
              <a:rPr lang="en-GB" sz="2200" dirty="0" smtClean="0"/>
              <a:t>The NGI Compendium VT will work to collect national statistics </a:t>
            </a:r>
            <a:r>
              <a:rPr lang="en-GB" sz="2200" dirty="0" err="1" smtClean="0"/>
              <a:t>eg</a:t>
            </a:r>
            <a:r>
              <a:rPr lang="en-GB" sz="2200" dirty="0" smtClean="0"/>
              <a:t> national funding</a:t>
            </a:r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8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Overall Project </a:t>
            </a:r>
            <a:r>
              <a:rPr lang="en-GB" dirty="0"/>
              <a:t>M</a:t>
            </a:r>
            <a:r>
              <a:rPr lang="en-GB" dirty="0" smtClean="0"/>
              <a:t>etrics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879228"/>
              </p:ext>
            </p:extLst>
          </p:nvPr>
        </p:nvGraphicFramePr>
        <p:xfrm>
          <a:off x="-1" y="1124744"/>
          <a:ext cx="9144000" cy="50777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6953"/>
                <a:gridCol w="3826114"/>
                <a:gridCol w="918279"/>
                <a:gridCol w="1071327"/>
                <a:gridCol w="1071327"/>
              </a:tblGrid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Project  Objectives</a:t>
                      </a:r>
                      <a:endParaRPr lang="en-GB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Metrics</a:t>
                      </a:r>
                      <a:endParaRPr lang="en-GB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Target </a:t>
                      </a:r>
                      <a:r>
                        <a:rPr lang="en-GB" sz="12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PY2</a:t>
                      </a:r>
                      <a:endParaRPr lang="en-GB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Achieved</a:t>
                      </a:r>
                      <a:r>
                        <a:rPr lang="en-GB" sz="12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by PQ4</a:t>
                      </a:r>
                      <a:endParaRPr lang="en-GB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Achieved</a:t>
                      </a:r>
                      <a:r>
                        <a:rPr lang="en-GB" sz="1200" b="1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by PQ8</a:t>
                      </a:r>
                      <a:endParaRPr lang="en-GB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6668">
                <a:tc row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PO1: Expansion of a nationally based production </a:t>
                      </a:r>
                      <a:r>
                        <a:rPr lang="en-GB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infrastructure</a:t>
                      </a:r>
                      <a:endParaRPr lang="en-GB" sz="12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Total number of production resource centres in EGI (M.SA1.Size.1)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347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347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66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Total number of job slots available in EGI-Integrated and peer infrastructures (M.SA1.Size.2)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350 </a:t>
                      </a: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338 895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419</a:t>
                      </a:r>
                      <a:r>
                        <a:rPr lang="en-GB" sz="10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274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3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EGI monthly reliability [availability] of site middleware services (M.SA1.Operation.5)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91%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94.6</a:t>
                      </a: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94.4%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3842">
                <a:tc row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PO2: Support of European researchers and international collaborators through VRCs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(Cumulative) </a:t>
                      </a:r>
                      <a:r>
                        <a:rPr lang="en-GB" sz="1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MoUs</a:t>
                      </a: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with VRCs (M.NA2.11)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2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(Cumulative) Number of papers from EGI Users (M.NA2.5)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81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jobs done per day (M.SA1.Usage.1)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525 </a:t>
                      </a: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960 053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1 350</a:t>
                      </a:r>
                      <a:r>
                        <a:rPr lang="en-GB" sz="10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000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365">
                <a:tc row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PO3: Sustainable support for Heavy User Communities</a:t>
                      </a:r>
                      <a:endParaRPr lang="en-GB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production sites supporting MPI (M.SA1.Integration.2)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109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2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users from HUC VOs (M.NA3.12)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5500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7103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10 966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6112">
                <a:tc row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PO4: Addition of new user communities</a:t>
                      </a:r>
                      <a:endParaRPr lang="en-GB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Amount of integrated desktop resources (M.SA1.Integration.3) (no of resource centres)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54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users from non-HUC VOs (From M.NA3.12)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en-GB" sz="1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4075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r>
                        <a:rPr lang="en-GB" sz="10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269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6112">
                <a:tc vMerge="1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Public events organised by EGI.eu &amp; NGI teams, calculated in cumulative attendee days (M.NA2.6)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GB" sz="1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123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r>
                        <a:rPr lang="en-GB" sz="10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047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666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PO5: Transparent integration of other infrastructures</a:t>
                      </a:r>
                      <a:endParaRPr lang="en-GB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(Cumulative) </a:t>
                      </a:r>
                      <a:r>
                        <a:rPr lang="en-GB" sz="1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MoUs</a:t>
                      </a: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or agreements signed with external (non-EGI) Resource Infrastructure Providers (M.NA2.10)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274">
                <a:tc row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PO6: Integration of new technologies and resources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(Cumulative) Number of </a:t>
                      </a:r>
                      <a:r>
                        <a:rPr lang="en-GB" sz="1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MoUs</a:t>
                      </a: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or agreements with Technology providers (M.NA2.9)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3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production HPC clusters (M.SA1.Integration.1)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37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Amount of virtualised installed capacity accessible to EGI users (HEPSPEC) (M.SA1.Integration.4) number of Research Centres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5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Overall Project </a:t>
            </a:r>
            <a:r>
              <a:rPr lang="en-GB" dirty="0"/>
              <a:t>M</a:t>
            </a:r>
            <a:r>
              <a:rPr lang="en-GB" dirty="0" smtClean="0"/>
              <a:t>etrics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006684"/>
              </p:ext>
            </p:extLst>
          </p:nvPr>
        </p:nvGraphicFramePr>
        <p:xfrm>
          <a:off x="-1" y="1124744"/>
          <a:ext cx="9144000" cy="50777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6953"/>
                <a:gridCol w="3826114"/>
                <a:gridCol w="918279"/>
                <a:gridCol w="1071327"/>
                <a:gridCol w="1071327"/>
              </a:tblGrid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Project  Objectives</a:t>
                      </a:r>
                      <a:endParaRPr lang="en-GB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Metrics</a:t>
                      </a:r>
                      <a:endParaRPr lang="en-GB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Target </a:t>
                      </a:r>
                      <a:r>
                        <a:rPr lang="en-GB" sz="12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PY2</a:t>
                      </a:r>
                      <a:endParaRPr lang="en-GB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Achieved</a:t>
                      </a:r>
                      <a:r>
                        <a:rPr lang="en-GB" sz="12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by PQ4</a:t>
                      </a:r>
                      <a:endParaRPr lang="en-GB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Achieved</a:t>
                      </a:r>
                      <a:r>
                        <a:rPr lang="en-GB" sz="1200" b="1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by PQ8</a:t>
                      </a:r>
                      <a:endParaRPr lang="en-GB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6668">
                <a:tc row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PO1: Expansion of a nationally based production </a:t>
                      </a:r>
                      <a:r>
                        <a:rPr lang="en-GB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infrastructure</a:t>
                      </a:r>
                      <a:endParaRPr lang="en-GB" sz="12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Total number of production resource centres in EGI (M.SA1.Size.1)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347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347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666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Total number of job slots available in EGI-Integrated and peer infrastructures (M.SA1.Size.2)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350 </a:t>
                      </a: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338 895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419</a:t>
                      </a:r>
                      <a:r>
                        <a:rPr lang="en-GB" sz="10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274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rgbClr val="92D050"/>
                    </a:solidFill>
                  </a:tcPr>
                </a:tc>
              </a:tr>
              <a:tr h="373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EGI monthly reliability [availability] of site middleware services (M.SA1.Operation.5)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91%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94.6</a:t>
                      </a: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94.4%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3842">
                <a:tc row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PO2: Support of European researchers and international collaborators through VRCs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(Cumulative) </a:t>
                      </a:r>
                      <a:r>
                        <a:rPr lang="en-GB" sz="1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MoUs</a:t>
                      </a: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with VRCs (M.NA2.11)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6"/>
                    </a:solidFill>
                  </a:tcPr>
                </a:tc>
              </a:tr>
              <a:tr h="2162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(Cumulative) Number of papers from EGI Users (M.NA2.5)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85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81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jobs done per day (M.SA1.Usage.1)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525 </a:t>
                      </a: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960 053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1 350</a:t>
                      </a:r>
                      <a:r>
                        <a:rPr lang="en-GB" sz="10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000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rgbClr val="92D050"/>
                    </a:solidFill>
                  </a:tcPr>
                </a:tc>
              </a:tr>
              <a:tr h="288365">
                <a:tc row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PO3: Sustainable support for Heavy User Communities</a:t>
                      </a:r>
                      <a:endParaRPr lang="en-GB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production sites supporting MPI (M.SA1.Integration.2)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109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627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users from HUC VOs (M.NA3.12)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5500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7103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10 966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rgbClr val="92D050"/>
                    </a:solidFill>
                  </a:tcPr>
                </a:tc>
              </a:tr>
              <a:tr h="346112">
                <a:tc row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PO4: Addition of new user communities</a:t>
                      </a:r>
                      <a:endParaRPr lang="en-GB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Amount of integrated desktop resources (M.SA1.Integration.3) (no of resource centres)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6"/>
                    </a:solidFill>
                  </a:tcPr>
                </a:tc>
              </a:tr>
              <a:tr h="5154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users from non-HUC VOs (From M.NA3.12)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en-GB" sz="1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4075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r>
                        <a:rPr lang="en-GB" sz="10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269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rgbClr val="92D050"/>
                    </a:solidFill>
                  </a:tcPr>
                </a:tc>
              </a:tr>
              <a:tr h="346112">
                <a:tc vMerge="1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Public events organised by EGI.eu &amp; NGI teams, calculated in cumulative attendee days (M.NA2.6)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GB" sz="10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123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r>
                        <a:rPr lang="en-GB" sz="10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047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rgbClr val="92D050"/>
                    </a:solidFill>
                  </a:tcPr>
                </a:tc>
              </a:tr>
              <a:tr h="29666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PO5: Transparent integration of other infrastructures</a:t>
                      </a:r>
                      <a:endParaRPr lang="en-GB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(Cumulative) </a:t>
                      </a:r>
                      <a:r>
                        <a:rPr lang="en-GB" sz="1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MoUs</a:t>
                      </a: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or agreements signed with external (non-EGI) Resource Infrastructure Providers (M.NA2.10)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6"/>
                    </a:solidFill>
                  </a:tcPr>
                </a:tc>
              </a:tr>
              <a:tr h="216274">
                <a:tc row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PO6: Integration of new technologies and resources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(Cumulative) Number of </a:t>
                      </a:r>
                      <a:r>
                        <a:rPr lang="en-GB" sz="10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MoUs</a:t>
                      </a: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or agreements with Technology providers (M.NA2.9)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chemeClr val="accent6"/>
                    </a:solidFill>
                  </a:tcPr>
                </a:tc>
              </a:tr>
              <a:tr h="2883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production HPC clusters (M.SA1.Integration.1)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rgbClr val="92D050"/>
                    </a:solidFill>
                  </a:tcPr>
                </a:tc>
              </a:tr>
              <a:tr h="2637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Amount of virtualised installed capacity accessible to EGI users (HEPSPEC) (M.SA1.Integration.4) number of Research Centres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4056" marR="3405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0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n-GB" sz="1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153" marR="3153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6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Stretch Targets for PY3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435008"/>
              </p:ext>
            </p:extLst>
          </p:nvPr>
        </p:nvGraphicFramePr>
        <p:xfrm>
          <a:off x="1" y="1052736"/>
          <a:ext cx="9144000" cy="5328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9073"/>
                <a:gridCol w="1784195"/>
                <a:gridCol w="3419708"/>
                <a:gridCol w="669073"/>
                <a:gridCol w="669073"/>
                <a:gridCol w="1932878"/>
              </a:tblGrid>
              <a:tr h="35786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Objective Summary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Metrics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Target PY1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Target PY2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Target PY3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</a:tr>
              <a:tr h="429432">
                <a:tc rowSpan="5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PO1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 rowSpan="5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Expansion of a nationally based production infrastructure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resource centres in EGI-</a:t>
                      </a:r>
                      <a:r>
                        <a:rPr lang="en-GB" sz="11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InSPIRE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and integrated partners (M.SA1.Size.1)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350 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355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GB" sz="11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355)</a:t>
                      </a:r>
                      <a:endParaRPr lang="en-GB" sz="11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</a:tr>
              <a:tr h="3869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job slots available in EGI-</a:t>
                      </a:r>
                      <a:r>
                        <a:rPr lang="en-GB" sz="11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InSPIRE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and integrated partners (M.SA1.Size.2)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200,000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250,000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300,000 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325,000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GB" sz="11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333,000)</a:t>
                      </a:r>
                      <a:endParaRPr lang="en-GB" sz="11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</a:tr>
              <a:tr h="4035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Reliability of resource centre functional services (M.SA1.Operation.5)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90%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91%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r>
                        <a:rPr lang="en-GB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%) </a:t>
                      </a:r>
                      <a:r>
                        <a:rPr lang="en-GB" sz="11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97%)</a:t>
                      </a:r>
                      <a:endParaRPr lang="en-GB" sz="11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</a:tr>
              <a:tr h="43663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Reliability of NGI functional services (MSA1.Operations.4)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r>
                        <a:rPr lang="en-GB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98.5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%) </a:t>
                      </a:r>
                      <a:r>
                        <a:rPr lang="en-GB" sz="11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99%)</a:t>
                      </a:r>
                      <a:endParaRPr lang="en-GB" sz="11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</a:tr>
              <a:tr h="4294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Reliability of critical operations tools (MSA1.Operations.6a)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r>
                        <a:rPr lang="en-GB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98.5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%)</a:t>
                      </a:r>
                      <a:r>
                        <a:rPr lang="en-GB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1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99%)</a:t>
                      </a:r>
                      <a:endParaRPr lang="en-GB" sz="11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</a:tr>
              <a:tr h="279084">
                <a:tc row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PO2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Support of European researchers and international collaborators through VRCs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papers from EGI Users (M.NA2.5)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70 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GB" sz="11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90)</a:t>
                      </a:r>
                      <a:endParaRPr lang="en-GB" sz="11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</a:tr>
              <a:tr h="3930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jobs done a day (M.SA1.Usage.1)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500,000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525000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1.2M 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1.4M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GB" sz="11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1.5M)</a:t>
                      </a:r>
                      <a:endParaRPr lang="en-GB" sz="11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</a:tr>
              <a:tr h="256732">
                <a:tc row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PO3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Sustainable support for Heavy User Communities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sites with MPI (M.SA1.Integration.2)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120 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GB" sz="11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140)</a:t>
                      </a:r>
                      <a:endParaRPr lang="en-GB" sz="11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</a:tr>
              <a:tr h="2147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users from HUC VOs (M.SA1.VO.6)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5000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5500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12,000 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15,000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GB" sz="11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17,000)</a:t>
                      </a:r>
                      <a:endParaRPr lang="en-GB" sz="11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</a:tr>
              <a:tr h="336049">
                <a:tc rowSpan="3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PO4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 rowSpan="3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Addition of new User Communities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Peak number of cores from desktop grids (M.SA1.Integration.3)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1,000 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5,000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GB" sz="11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7,500)</a:t>
                      </a:r>
                      <a:endParaRPr lang="en-GB" sz="11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</a:tr>
              <a:tr h="2147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users from non-HUC VOs (M.SA1.vo.5)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en-GB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en-GB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10,000 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12,000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GB" sz="11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13,000)</a:t>
                      </a:r>
                      <a:endParaRPr lang="en-GB" sz="11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</a:tr>
              <a:tr h="1888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Public events organised (attendee days) (M.NA2.6)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1500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r>
                        <a:rPr lang="en-GB" sz="11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000 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(17</a:t>
                      </a:r>
                      <a:r>
                        <a:rPr lang="en-GB" sz="1100" b="1" baseline="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000) </a:t>
                      </a:r>
                      <a:r>
                        <a:rPr lang="en-GB" sz="11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(19</a:t>
                      </a:r>
                      <a:r>
                        <a:rPr lang="en-GB" sz="1100" b="1" baseline="0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000</a:t>
                      </a:r>
                      <a:r>
                        <a:rPr lang="en-GB" sz="11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GB" sz="11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</a:tr>
              <a:tr h="357860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PO5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Transparent integration of other infrastructures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MoUs with resource providers (M.NA2.10)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GB" sz="11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5)</a:t>
                      </a:r>
                      <a:endParaRPr lang="en-GB" sz="11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</a:tr>
              <a:tr h="286288">
                <a:tc row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PO6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Integration of new technologies and resources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HPC resources (M.SA1.Integration.1)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 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GB" sz="11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50) </a:t>
                      </a:r>
                      <a:endParaRPr lang="en-GB" sz="11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</a:tr>
              <a:tr h="3574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resource centres part of the EGI Federated Cloud (M.SA2.19)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 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r>
                        <a:rPr lang="en-GB" sz="1100" b="1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en-GB" sz="1100" b="1" dirty="0" smtClean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100" b="1" dirty="0"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20)</a:t>
                      </a:r>
                      <a:endParaRPr lang="en-GB" sz="1100" b="1" dirty="0"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2114" marR="22114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2132856"/>
            <a:ext cx="2304256" cy="923330"/>
          </a:xfrm>
          <a:prstGeom prst="rect">
            <a:avLst/>
          </a:prstGeom>
          <a:solidFill>
            <a:schemeClr val="bg1"/>
          </a:solidFill>
          <a:effectLst>
            <a:outerShdw blurRad="88900" dist="889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Target – expected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Target – optimal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Target </a:t>
            </a:r>
            <a:r>
              <a:rPr lang="en-GB" dirty="0">
                <a:solidFill>
                  <a:schemeClr val="accent2"/>
                </a:solidFill>
              </a:rPr>
              <a:t>–</a:t>
            </a:r>
            <a:r>
              <a:rPr lang="en-GB" dirty="0" smtClean="0">
                <a:solidFill>
                  <a:schemeClr val="accent2"/>
                </a:solidFill>
              </a:rPr>
              <a:t> stretch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7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Metrics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8496944" cy="3528392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Based on linked performance measures from a range of perspectives: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000" dirty="0" smtClean="0"/>
              <a:t>Learning &amp; growth – how EGI must develop as an organisation</a:t>
            </a:r>
          </a:p>
          <a:p>
            <a:r>
              <a:rPr lang="en-GB" sz="2000" dirty="0" smtClean="0"/>
              <a:t>Processes – where to excel to satisfy beneficiaries and funders</a:t>
            </a:r>
          </a:p>
          <a:p>
            <a:r>
              <a:rPr lang="en-GB" sz="2000" dirty="0" smtClean="0"/>
              <a:t>Direct beneficiaries – needs of the beneficiaries</a:t>
            </a:r>
          </a:p>
          <a:p>
            <a:r>
              <a:rPr lang="en-GB" sz="2000" dirty="0" smtClean="0"/>
              <a:t>Funders – return on investment</a:t>
            </a:r>
          </a:p>
          <a:p>
            <a:r>
              <a:rPr lang="en-GB" sz="2000" dirty="0" smtClean="0"/>
              <a:t>Income – effect of success on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35696" y="1268760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400" i="1" dirty="0"/>
              <a:t>EGI Balance Scorecard relates the EGI Strategy to the metrics gathered</a:t>
            </a:r>
          </a:p>
        </p:txBody>
      </p:sp>
    </p:spTree>
    <p:extLst>
      <p:ext uri="{BB962C8B-B14F-4D97-AF65-F5344CB8AC3E}">
        <p14:creationId xmlns:p14="http://schemas.microsoft.com/office/powerpoint/2010/main" val="259383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2420" y="5474153"/>
            <a:ext cx="9144000" cy="10066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896" y="2507995"/>
            <a:ext cx="9166595" cy="100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-218020" y="2724586"/>
            <a:ext cx="1010523" cy="5773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Funders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17735" y="2769649"/>
            <a:ext cx="1384929" cy="420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Contribute to</a:t>
            </a:r>
          </a:p>
          <a:p>
            <a:pPr algn="ctr"/>
            <a:r>
              <a:rPr lang="en-US" sz="1200" dirty="0" smtClean="0"/>
              <a:t>EU2020 priorities</a:t>
            </a:r>
            <a:endParaRPr lang="en-US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4646976" y="2756415"/>
            <a:ext cx="1511368" cy="420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Contribute to national priorities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3954" y="4496922"/>
            <a:ext cx="9144000" cy="100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6200000">
            <a:off x="-186422" y="4724270"/>
            <a:ext cx="958093" cy="5773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Processes</a:t>
            </a:r>
            <a:endParaRPr lang="en-US" sz="1200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644474" y="4750500"/>
            <a:ext cx="1473261" cy="52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Develop EGI as </a:t>
            </a:r>
          </a:p>
          <a:p>
            <a:pPr algn="ctr"/>
            <a:r>
              <a:rPr lang="en-US" sz="1200" dirty="0"/>
              <a:t>open ICT ecosystem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210646" y="4763199"/>
            <a:ext cx="1224510" cy="52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Integrate </a:t>
            </a:r>
            <a:r>
              <a:rPr lang="en-US" sz="1200" dirty="0" smtClean="0"/>
              <a:t>new physical  </a:t>
            </a:r>
            <a:endParaRPr lang="en-US" sz="1200" dirty="0"/>
          </a:p>
          <a:p>
            <a:pPr algn="ctr"/>
            <a:r>
              <a:rPr lang="en-US" sz="1200" dirty="0" smtClean="0"/>
              <a:t>resources</a:t>
            </a:r>
            <a:endParaRPr lang="en-US" sz="1200" dirty="0"/>
          </a:p>
        </p:txBody>
      </p:sp>
      <p:sp>
        <p:nvSpPr>
          <p:cNvPr id="47" name="Rounded Rectangle 46"/>
          <p:cNvSpPr/>
          <p:nvPr/>
        </p:nvSpPr>
        <p:spPr>
          <a:xfrm>
            <a:off x="3954" y="561724"/>
            <a:ext cx="9140046" cy="4948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Mission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6654" y="6530127"/>
            <a:ext cx="9140046" cy="332390"/>
            <a:chOff x="-1" y="1195697"/>
            <a:chExt cx="9140046" cy="332390"/>
          </a:xfrm>
        </p:grpSpPr>
        <p:sp>
          <p:nvSpPr>
            <p:cNvPr id="48" name="Rounded Rectangle 47"/>
            <p:cNvSpPr/>
            <p:nvPr/>
          </p:nvSpPr>
          <p:spPr>
            <a:xfrm>
              <a:off x="-1" y="1195697"/>
              <a:ext cx="9140046" cy="33239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b="1" dirty="0" smtClean="0"/>
                <a:t>Core Values</a:t>
              </a:r>
              <a:endParaRPr lang="en-US" sz="1600" b="1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101081" y="1213207"/>
              <a:ext cx="1282190" cy="28040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Leadership</a:t>
              </a:r>
              <a:endParaRPr lang="en-US" sz="1600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482215" y="1217152"/>
              <a:ext cx="1125565" cy="28040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Openness</a:t>
              </a:r>
              <a:endParaRPr lang="en-US" sz="1600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723219" y="1221097"/>
              <a:ext cx="1125565" cy="28040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</a:t>
              </a:r>
              <a:r>
                <a:rPr lang="en-US" sz="1600" dirty="0" smtClean="0"/>
                <a:t>eliability</a:t>
              </a:r>
              <a:endParaRPr lang="en-US" sz="16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983446" y="1213207"/>
              <a:ext cx="1125565" cy="28040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I</a:t>
              </a:r>
              <a:r>
                <a:rPr lang="en-US" sz="1600" dirty="0" smtClean="0"/>
                <a:t>nnovation</a:t>
              </a:r>
              <a:endParaRPr lang="en-US" sz="1600" dirty="0"/>
            </a:p>
          </p:txBody>
        </p:sp>
      </p:grpSp>
      <p:sp>
        <p:nvSpPr>
          <p:cNvPr id="53" name="Rounded Rectangle 52"/>
          <p:cNvSpPr/>
          <p:nvPr/>
        </p:nvSpPr>
        <p:spPr>
          <a:xfrm>
            <a:off x="889000" y="567834"/>
            <a:ext cx="8251045" cy="4887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</a:t>
            </a:r>
            <a:r>
              <a:rPr lang="en-US" sz="1600" dirty="0" smtClean="0"/>
              <a:t>onnect researchers from all disciplines with the reliable and innovative ICT services </a:t>
            </a:r>
          </a:p>
          <a:p>
            <a:pPr algn="ctr"/>
            <a:r>
              <a:rPr lang="en-US" sz="1600" dirty="0" smtClean="0"/>
              <a:t>they need to undertake their collaborative world-class research</a:t>
            </a: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12700" y="3523812"/>
            <a:ext cx="9144000" cy="100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 rot="16200000">
            <a:off x="-213933" y="3727363"/>
            <a:ext cx="1004647" cy="5773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Direct Beneficiaries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533133" y="3781169"/>
            <a:ext cx="2860105" cy="391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Easy and reliable access to the services that meet the needs of researchers</a:t>
            </a:r>
            <a:endParaRPr lang="en-US" sz="1200" dirty="0"/>
          </a:p>
        </p:txBody>
      </p:sp>
      <p:sp>
        <p:nvSpPr>
          <p:cNvPr id="56" name="Rounded Rectangle 55"/>
          <p:cNvSpPr/>
          <p:nvPr/>
        </p:nvSpPr>
        <p:spPr>
          <a:xfrm>
            <a:off x="3513725" y="4780451"/>
            <a:ext cx="1888935" cy="52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Improve</a:t>
            </a:r>
          </a:p>
          <a:p>
            <a:pPr algn="ctr"/>
            <a:r>
              <a:rPr lang="en-US" sz="1200" dirty="0" smtClean="0"/>
              <a:t>technical outreach</a:t>
            </a:r>
            <a:endParaRPr lang="en-US" sz="1200" dirty="0"/>
          </a:p>
        </p:txBody>
      </p:sp>
      <p:sp>
        <p:nvSpPr>
          <p:cNvPr id="57" name="Rounded Rectangle 56"/>
          <p:cNvSpPr/>
          <p:nvPr/>
        </p:nvSpPr>
        <p:spPr>
          <a:xfrm>
            <a:off x="-4953" y="1101537"/>
            <a:ext cx="9140046" cy="3298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Strategic Themes</a:t>
            </a:r>
            <a:endParaRPr lang="en-US" sz="1600" b="1" dirty="0"/>
          </a:p>
        </p:txBody>
      </p:sp>
      <p:sp>
        <p:nvSpPr>
          <p:cNvPr id="58" name="Rounded Rectangle 57"/>
          <p:cNvSpPr/>
          <p:nvPr/>
        </p:nvSpPr>
        <p:spPr>
          <a:xfrm>
            <a:off x="1693952" y="1141968"/>
            <a:ext cx="2634060" cy="2640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Communication &amp; </a:t>
            </a:r>
            <a:r>
              <a:rPr lang="en-US" sz="1400" dirty="0"/>
              <a:t>C</a:t>
            </a:r>
            <a:r>
              <a:rPr lang="en-US" sz="1400" dirty="0" smtClean="0"/>
              <a:t>oordination</a:t>
            </a:r>
            <a:endParaRPr lang="en-US" sz="1400" dirty="0"/>
          </a:p>
        </p:txBody>
      </p:sp>
      <p:sp>
        <p:nvSpPr>
          <p:cNvPr id="59" name="Rounded Rectangle 58"/>
          <p:cNvSpPr/>
          <p:nvPr/>
        </p:nvSpPr>
        <p:spPr>
          <a:xfrm>
            <a:off x="4447859" y="1147423"/>
            <a:ext cx="2083355" cy="263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</a:t>
            </a:r>
            <a:r>
              <a:rPr lang="en-US" sz="1400" dirty="0" smtClean="0"/>
              <a:t>peration Infrastructure</a:t>
            </a:r>
            <a:endParaRPr lang="en-US" sz="1400" dirty="0"/>
          </a:p>
        </p:txBody>
      </p:sp>
      <p:sp>
        <p:nvSpPr>
          <p:cNvPr id="61" name="Rounded Rectangle 60"/>
          <p:cNvSpPr/>
          <p:nvPr/>
        </p:nvSpPr>
        <p:spPr>
          <a:xfrm>
            <a:off x="6637385" y="1134615"/>
            <a:ext cx="2497708" cy="2804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Virtual Research Environments</a:t>
            </a:r>
            <a:endParaRPr lang="en-US" sz="1400" dirty="0"/>
          </a:p>
        </p:txBody>
      </p:sp>
      <p:sp>
        <p:nvSpPr>
          <p:cNvPr id="62" name="Rounded Rectangle 61"/>
          <p:cNvSpPr/>
          <p:nvPr/>
        </p:nvSpPr>
        <p:spPr>
          <a:xfrm>
            <a:off x="5481589" y="4779303"/>
            <a:ext cx="1888935" cy="52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Improve operational efficiency and effectiveness</a:t>
            </a:r>
            <a:endParaRPr lang="en-US" sz="1200" dirty="0"/>
          </a:p>
          <a:p>
            <a:pPr algn="ctr"/>
            <a:endParaRPr lang="en-US" sz="1200" dirty="0"/>
          </a:p>
        </p:txBody>
      </p:sp>
      <p:sp>
        <p:nvSpPr>
          <p:cNvPr id="63" name="Rounded Rectangle 62"/>
          <p:cNvSpPr/>
          <p:nvPr/>
        </p:nvSpPr>
        <p:spPr>
          <a:xfrm>
            <a:off x="3954" y="19856"/>
            <a:ext cx="9140046" cy="4948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/>
              <a:t>Vision</a:t>
            </a:r>
            <a:endParaRPr lang="en-US" sz="1600" dirty="0"/>
          </a:p>
        </p:txBody>
      </p:sp>
      <p:sp>
        <p:nvSpPr>
          <p:cNvPr id="64" name="Rounded Rectangle 63"/>
          <p:cNvSpPr/>
          <p:nvPr/>
        </p:nvSpPr>
        <p:spPr>
          <a:xfrm>
            <a:off x="889000" y="25966"/>
            <a:ext cx="8251045" cy="4887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Support the digital ERA through a pan-European e-infrastructure based on an open federation of reliable services that provide uniform access to national computing, storage and data resources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 rot="16200000">
            <a:off x="-189751" y="5705953"/>
            <a:ext cx="973214" cy="5773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Learning</a:t>
            </a:r>
            <a:r>
              <a:rPr lang="en-US" sz="1200" dirty="0" smtClean="0"/>
              <a:t> &amp; Growth</a:t>
            </a:r>
            <a:endParaRPr lang="en-US" sz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5922243" y="5703361"/>
            <a:ext cx="2255387" cy="555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Develop technical expertise</a:t>
            </a:r>
            <a:endParaRPr lang="en-US" sz="1200" dirty="0"/>
          </a:p>
        </p:txBody>
      </p:sp>
      <p:sp>
        <p:nvSpPr>
          <p:cNvPr id="65" name="Rounded Rectangle 64"/>
          <p:cNvSpPr/>
          <p:nvPr/>
        </p:nvSpPr>
        <p:spPr>
          <a:xfrm>
            <a:off x="943603" y="5664834"/>
            <a:ext cx="1990510" cy="555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1200" dirty="0" smtClean="0"/>
              <a:t>Streng</a:t>
            </a:r>
            <a:r>
              <a:rPr lang="en-GB" sz="1200" dirty="0" err="1" smtClean="0"/>
              <a:t>th</a:t>
            </a:r>
            <a:r>
              <a:rPr lang="sr-Cyrl-CS" sz="1200" dirty="0" smtClean="0"/>
              <a:t>en</a:t>
            </a:r>
            <a:r>
              <a:rPr lang="en-US" sz="1200" dirty="0" smtClean="0"/>
              <a:t> governance</a:t>
            </a:r>
            <a:endParaRPr lang="en-US" sz="1200" dirty="0"/>
          </a:p>
        </p:txBody>
      </p:sp>
      <p:sp>
        <p:nvSpPr>
          <p:cNvPr id="67" name="Rectangle 66"/>
          <p:cNvSpPr/>
          <p:nvPr/>
        </p:nvSpPr>
        <p:spPr>
          <a:xfrm>
            <a:off x="-9896" y="1481688"/>
            <a:ext cx="9166596" cy="100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 rot="16200000">
            <a:off x="-220992" y="1692784"/>
            <a:ext cx="999534" cy="5773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Income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4680167" y="1733405"/>
            <a:ext cx="2568848" cy="43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Achieve community funding for continued operation</a:t>
            </a:r>
            <a:endParaRPr lang="en-US" sz="1200" dirty="0"/>
          </a:p>
        </p:txBody>
      </p:sp>
      <p:sp>
        <p:nvSpPr>
          <p:cNvPr id="70" name="Rounded Rectangle 69"/>
          <p:cNvSpPr/>
          <p:nvPr/>
        </p:nvSpPr>
        <p:spPr>
          <a:xfrm>
            <a:off x="1850154" y="1738769"/>
            <a:ext cx="2608039" cy="43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Achieve </a:t>
            </a:r>
            <a:r>
              <a:rPr lang="sr-Cyrl-CS" sz="1200" dirty="0" smtClean="0"/>
              <a:t>continued European&amp;national funding </a:t>
            </a:r>
            <a:endParaRPr lang="en-US" sz="1200" dirty="0"/>
          </a:p>
        </p:txBody>
      </p:sp>
      <p:sp>
        <p:nvSpPr>
          <p:cNvPr id="156" name="Oval 155"/>
          <p:cNvSpPr/>
          <p:nvPr/>
        </p:nvSpPr>
        <p:spPr>
          <a:xfrm>
            <a:off x="7145222" y="5039452"/>
            <a:ext cx="2032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O2</a:t>
            </a:r>
            <a:endParaRPr lang="en-US" sz="900" dirty="0"/>
          </a:p>
        </p:txBody>
      </p:sp>
      <p:sp>
        <p:nvSpPr>
          <p:cNvPr id="157" name="Oval 156"/>
          <p:cNvSpPr/>
          <p:nvPr/>
        </p:nvSpPr>
        <p:spPr>
          <a:xfrm>
            <a:off x="2708600" y="5991747"/>
            <a:ext cx="2032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O1</a:t>
            </a:r>
            <a:endParaRPr lang="en-US" sz="900" dirty="0"/>
          </a:p>
        </p:txBody>
      </p:sp>
      <p:grpSp>
        <p:nvGrpSpPr>
          <p:cNvPr id="255" name="Group 254"/>
          <p:cNvGrpSpPr/>
          <p:nvPr/>
        </p:nvGrpSpPr>
        <p:grpSpPr>
          <a:xfrm>
            <a:off x="4695206" y="3771386"/>
            <a:ext cx="2052201" cy="415776"/>
            <a:chOff x="6164699" y="3825722"/>
            <a:chExt cx="2052201" cy="415776"/>
          </a:xfrm>
        </p:grpSpPr>
        <p:sp>
          <p:nvSpPr>
            <p:cNvPr id="42" name="Rounded Rectangle 41"/>
            <p:cNvSpPr/>
            <p:nvPr/>
          </p:nvSpPr>
          <p:spPr>
            <a:xfrm>
              <a:off x="6164699" y="3825722"/>
              <a:ext cx="2052201" cy="4157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Promote the sharing and re-use of innovation</a:t>
              </a:r>
              <a:endParaRPr lang="en-US" sz="1200" dirty="0"/>
            </a:p>
          </p:txBody>
        </p:sp>
        <p:sp>
          <p:nvSpPr>
            <p:cNvPr id="159" name="Oval 158"/>
            <p:cNvSpPr/>
            <p:nvPr/>
          </p:nvSpPr>
          <p:spPr>
            <a:xfrm>
              <a:off x="7997794" y="3981008"/>
              <a:ext cx="203200" cy="2286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/>
                <a:t>O4</a:t>
              </a:r>
              <a:endParaRPr lang="en-US" sz="900" dirty="0"/>
            </a:p>
          </p:txBody>
        </p:sp>
      </p:grpSp>
      <p:sp>
        <p:nvSpPr>
          <p:cNvPr id="165" name="Oval 164"/>
          <p:cNvSpPr/>
          <p:nvPr/>
        </p:nvSpPr>
        <p:spPr>
          <a:xfrm>
            <a:off x="3197863" y="5038400"/>
            <a:ext cx="2032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O5</a:t>
            </a:r>
            <a:endParaRPr lang="en-US" sz="900" dirty="0"/>
          </a:p>
        </p:txBody>
      </p:sp>
      <p:sp>
        <p:nvSpPr>
          <p:cNvPr id="166" name="Oval 165"/>
          <p:cNvSpPr/>
          <p:nvPr/>
        </p:nvSpPr>
        <p:spPr>
          <a:xfrm>
            <a:off x="4159180" y="3937692"/>
            <a:ext cx="2032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O3</a:t>
            </a:r>
            <a:endParaRPr lang="en-US" sz="900" dirty="0"/>
          </a:p>
        </p:txBody>
      </p:sp>
      <p:sp>
        <p:nvSpPr>
          <p:cNvPr id="172" name="Rounded Rectangle 171"/>
          <p:cNvSpPr/>
          <p:nvPr/>
        </p:nvSpPr>
        <p:spPr>
          <a:xfrm>
            <a:off x="7483930" y="4780451"/>
            <a:ext cx="1387400" cy="52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Integrate new technologies</a:t>
            </a:r>
            <a:endParaRPr lang="en-US" sz="1200" dirty="0"/>
          </a:p>
        </p:txBody>
      </p:sp>
      <p:sp>
        <p:nvSpPr>
          <p:cNvPr id="167" name="Oval 166"/>
          <p:cNvSpPr/>
          <p:nvPr/>
        </p:nvSpPr>
        <p:spPr>
          <a:xfrm>
            <a:off x="5166490" y="5042951"/>
            <a:ext cx="2032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O4</a:t>
            </a:r>
            <a:endParaRPr lang="en-US" sz="900" dirty="0"/>
          </a:p>
        </p:txBody>
      </p:sp>
      <p:sp>
        <p:nvSpPr>
          <p:cNvPr id="175" name="Oval 174"/>
          <p:cNvSpPr/>
          <p:nvPr/>
        </p:nvSpPr>
        <p:spPr>
          <a:xfrm>
            <a:off x="685800" y="4780451"/>
            <a:ext cx="2032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O6</a:t>
            </a:r>
            <a:endParaRPr lang="en-US" sz="900" dirty="0"/>
          </a:p>
        </p:txBody>
      </p:sp>
      <p:sp>
        <p:nvSpPr>
          <p:cNvPr id="212" name="Rounded Rectangle 211"/>
          <p:cNvSpPr/>
          <p:nvPr/>
        </p:nvSpPr>
        <p:spPr>
          <a:xfrm>
            <a:off x="3513725" y="5703361"/>
            <a:ext cx="1990510" cy="555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Strengthen strategic partnerships</a:t>
            </a:r>
            <a:endParaRPr lang="en-US" sz="1200" dirty="0"/>
          </a:p>
        </p:txBody>
      </p:sp>
      <p:sp>
        <p:nvSpPr>
          <p:cNvPr id="155" name="Oval 154"/>
          <p:cNvSpPr/>
          <p:nvPr/>
        </p:nvSpPr>
        <p:spPr>
          <a:xfrm>
            <a:off x="8619301" y="5024302"/>
            <a:ext cx="2032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O6</a:t>
            </a:r>
            <a:endParaRPr lang="en-US" sz="900" dirty="0"/>
          </a:p>
        </p:txBody>
      </p:sp>
      <p:sp>
        <p:nvSpPr>
          <p:cNvPr id="246" name="Oval 245"/>
          <p:cNvSpPr/>
          <p:nvPr/>
        </p:nvSpPr>
        <p:spPr>
          <a:xfrm>
            <a:off x="5250396" y="6000121"/>
            <a:ext cx="2032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O6</a:t>
            </a:r>
            <a:endParaRPr lang="en-US" sz="900" dirty="0"/>
          </a:p>
        </p:txBody>
      </p:sp>
      <p:sp>
        <p:nvSpPr>
          <p:cNvPr id="248" name="Oval 247"/>
          <p:cNvSpPr/>
          <p:nvPr/>
        </p:nvSpPr>
        <p:spPr>
          <a:xfrm>
            <a:off x="2255116" y="5038400"/>
            <a:ext cx="2032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O1</a:t>
            </a:r>
            <a:endParaRPr lang="en-US" sz="900" dirty="0"/>
          </a:p>
        </p:txBody>
      </p:sp>
      <p:sp>
        <p:nvSpPr>
          <p:cNvPr id="249" name="Oval 248"/>
          <p:cNvSpPr/>
          <p:nvPr/>
        </p:nvSpPr>
        <p:spPr>
          <a:xfrm>
            <a:off x="7974430" y="6000121"/>
            <a:ext cx="2032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O6</a:t>
            </a:r>
            <a:endParaRPr lang="en-US" sz="900" dirty="0"/>
          </a:p>
        </p:txBody>
      </p:sp>
      <p:sp>
        <p:nvSpPr>
          <p:cNvPr id="310" name="Oval 309"/>
          <p:cNvSpPr/>
          <p:nvPr/>
        </p:nvSpPr>
        <p:spPr>
          <a:xfrm>
            <a:off x="1533134" y="3915566"/>
            <a:ext cx="2032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O2</a:t>
            </a:r>
            <a:endParaRPr lang="en-US" sz="900" dirty="0"/>
          </a:p>
        </p:txBody>
      </p:sp>
      <p:sp>
        <p:nvSpPr>
          <p:cNvPr id="311" name="Oval 310"/>
          <p:cNvSpPr/>
          <p:nvPr/>
        </p:nvSpPr>
        <p:spPr>
          <a:xfrm>
            <a:off x="7043622" y="1904335"/>
            <a:ext cx="2032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O1</a:t>
            </a:r>
            <a:endParaRPr lang="en-US" sz="900" dirty="0"/>
          </a:p>
        </p:txBody>
      </p:sp>
      <p:sp>
        <p:nvSpPr>
          <p:cNvPr id="312" name="Oval 311"/>
          <p:cNvSpPr/>
          <p:nvPr/>
        </p:nvSpPr>
        <p:spPr>
          <a:xfrm>
            <a:off x="5500340" y="5039452"/>
            <a:ext cx="2032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O1</a:t>
            </a:r>
            <a:endParaRPr lang="en-US" sz="900" dirty="0"/>
          </a:p>
        </p:txBody>
      </p:sp>
      <p:sp>
        <p:nvSpPr>
          <p:cNvPr id="313" name="Oval 312"/>
          <p:cNvSpPr/>
          <p:nvPr/>
        </p:nvSpPr>
        <p:spPr>
          <a:xfrm>
            <a:off x="1876435" y="4750501"/>
            <a:ext cx="2032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O4</a:t>
            </a:r>
            <a:endParaRPr lang="en-US" sz="900" dirty="0"/>
          </a:p>
        </p:txBody>
      </p:sp>
      <p:sp>
        <p:nvSpPr>
          <p:cNvPr id="314" name="Oval 313"/>
          <p:cNvSpPr/>
          <p:nvPr/>
        </p:nvSpPr>
        <p:spPr>
          <a:xfrm>
            <a:off x="3543047" y="5991747"/>
            <a:ext cx="2032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O1</a:t>
            </a:r>
            <a:endParaRPr lang="en-US" sz="9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6933659" y="3782236"/>
            <a:ext cx="2201436" cy="415776"/>
            <a:chOff x="6212063" y="3825722"/>
            <a:chExt cx="2056949" cy="415776"/>
          </a:xfrm>
        </p:grpSpPr>
        <p:sp>
          <p:nvSpPr>
            <p:cNvPr id="83" name="Rounded Rectangle 82"/>
            <p:cNvSpPr/>
            <p:nvPr/>
          </p:nvSpPr>
          <p:spPr>
            <a:xfrm>
              <a:off x="6212063" y="3825722"/>
              <a:ext cx="2052201" cy="4157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Support uniform operation </a:t>
              </a:r>
              <a:r>
                <a:rPr lang="en-US" sz="1200" smtClean="0"/>
                <a:t>of resource </a:t>
              </a:r>
              <a:r>
                <a:rPr lang="en-US" sz="1200" dirty="0" smtClean="0"/>
                <a:t>centers </a:t>
              </a:r>
              <a:endParaRPr lang="en-US" sz="1200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8065812" y="4012898"/>
              <a:ext cx="203200" cy="2286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/>
                <a:t>O2</a:t>
              </a:r>
              <a:endParaRPr lang="en-US" sz="900" dirty="0"/>
            </a:p>
          </p:txBody>
        </p:sp>
      </p:grpSp>
      <p:sp>
        <p:nvSpPr>
          <p:cNvPr id="101" name="Rounded Rectangle 100"/>
          <p:cNvSpPr/>
          <p:nvPr/>
        </p:nvSpPr>
        <p:spPr>
          <a:xfrm>
            <a:off x="7026427" y="2756416"/>
            <a:ext cx="1511368" cy="420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Cost effective management</a:t>
            </a:r>
            <a:endParaRPr lang="en-US" sz="1200" dirty="0"/>
          </a:p>
        </p:txBody>
      </p:sp>
      <p:sp>
        <p:nvSpPr>
          <p:cNvPr id="119" name="Oval 118"/>
          <p:cNvSpPr/>
          <p:nvPr/>
        </p:nvSpPr>
        <p:spPr>
          <a:xfrm>
            <a:off x="6969629" y="3970151"/>
            <a:ext cx="203200" cy="228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O1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7221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3" grpId="0" animBg="1"/>
      <p:bldP spid="34" grpId="0" animBg="1"/>
      <p:bldP spid="47" grpId="0" animBg="1"/>
      <p:bldP spid="53" grpId="0" animBg="1"/>
      <p:bldP spid="46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26" grpId="0" animBg="1"/>
      <p:bldP spid="65" grpId="0" animBg="1"/>
      <p:bldP spid="69" grpId="0" animBg="1"/>
      <p:bldP spid="70" grpId="0" animBg="1"/>
      <p:bldP spid="156" grpId="0" animBg="1"/>
      <p:bldP spid="157" grpId="0" animBg="1"/>
      <p:bldP spid="165" grpId="0" animBg="1"/>
      <p:bldP spid="166" grpId="0" animBg="1"/>
      <p:bldP spid="172" grpId="0" animBg="1"/>
      <p:bldP spid="167" grpId="0" animBg="1"/>
      <p:bldP spid="175" grpId="0" animBg="1"/>
      <p:bldP spid="212" grpId="0" animBg="1"/>
      <p:bldP spid="155" grpId="0" animBg="1"/>
      <p:bldP spid="246" grpId="0" animBg="1"/>
      <p:bldP spid="248" grpId="0" animBg="1"/>
      <p:bldP spid="24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101" grpId="0" animBg="1"/>
      <p:bldP spid="1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Consortium and Management Structure</a:t>
            </a:r>
          </a:p>
        </p:txBody>
      </p:sp>
      <p:sp>
        <p:nvSpPr>
          <p:cNvPr id="18435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43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54A382-3BA2-47F7-B20A-4877865F81BE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i-FI" smtClean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 perspectives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4896544" cy="4824536"/>
          </a:xfrm>
        </p:spPr>
        <p:txBody>
          <a:bodyPr/>
          <a:lstStyle/>
          <a:p>
            <a:r>
              <a:rPr lang="en-GB" sz="1800" dirty="0" smtClean="0"/>
              <a:t>Learning &amp; growth</a:t>
            </a:r>
          </a:p>
          <a:p>
            <a:pPr lvl="1"/>
            <a:r>
              <a:rPr lang="en-GB" sz="1600" dirty="0" smtClean="0"/>
              <a:t>Develop technical expertise</a:t>
            </a:r>
          </a:p>
          <a:p>
            <a:pPr lvl="1"/>
            <a:r>
              <a:rPr lang="en-GB" sz="1600" dirty="0" smtClean="0"/>
              <a:t>Strengthen strategic partnerships</a:t>
            </a:r>
          </a:p>
          <a:p>
            <a:pPr lvl="1"/>
            <a:r>
              <a:rPr lang="en-GB" sz="1600" dirty="0" smtClean="0"/>
              <a:t>Strengthen governance</a:t>
            </a:r>
          </a:p>
          <a:p>
            <a:r>
              <a:rPr lang="en-GB" sz="1800" dirty="0" smtClean="0"/>
              <a:t>Processes</a:t>
            </a:r>
          </a:p>
          <a:p>
            <a:pPr lvl="1"/>
            <a:r>
              <a:rPr lang="en-GB" sz="1600" dirty="0"/>
              <a:t>Develop EGI as an open ICT ecosystem</a:t>
            </a:r>
          </a:p>
          <a:p>
            <a:pPr lvl="1"/>
            <a:r>
              <a:rPr lang="en-GB" sz="1600" dirty="0"/>
              <a:t>Integrate new physical resources</a:t>
            </a:r>
          </a:p>
          <a:p>
            <a:pPr lvl="1"/>
            <a:r>
              <a:rPr lang="en-GB" sz="1600" dirty="0"/>
              <a:t>Integrate new technologies</a:t>
            </a:r>
          </a:p>
          <a:p>
            <a:pPr lvl="1"/>
            <a:r>
              <a:rPr lang="en-GB" sz="1600" dirty="0"/>
              <a:t>Improve technical outreach</a:t>
            </a:r>
          </a:p>
          <a:p>
            <a:pPr lvl="1"/>
            <a:r>
              <a:rPr lang="en-GB" sz="1600" dirty="0"/>
              <a:t>Improve operational efficiency and </a:t>
            </a:r>
            <a:r>
              <a:rPr lang="en-GB" sz="1600" dirty="0" smtClean="0"/>
              <a:t>effectiveness</a:t>
            </a:r>
          </a:p>
          <a:p>
            <a:r>
              <a:rPr lang="en-GB" sz="1800" dirty="0" smtClean="0"/>
              <a:t>Beneficiaries</a:t>
            </a:r>
          </a:p>
          <a:p>
            <a:pPr lvl="1"/>
            <a:r>
              <a:rPr lang="en-GB" sz="1600" dirty="0"/>
              <a:t>Easy and reliable access to the services that meet the needs of researchers</a:t>
            </a:r>
          </a:p>
          <a:p>
            <a:pPr lvl="1"/>
            <a:r>
              <a:rPr lang="en-GB" sz="1600" dirty="0"/>
              <a:t>Promote the sharing and re-use of innovation</a:t>
            </a:r>
          </a:p>
          <a:p>
            <a:pPr lvl="1"/>
            <a:r>
              <a:rPr lang="en-GB" sz="1600" dirty="0"/>
              <a:t>Support the uniform operation of resource </a:t>
            </a:r>
            <a:r>
              <a:rPr lang="en-GB" sz="1600" dirty="0" smtClean="0"/>
              <a:t>centres</a:t>
            </a:r>
          </a:p>
          <a:p>
            <a:endParaRPr lang="en-GB" sz="1800" dirty="0" smtClean="0"/>
          </a:p>
          <a:p>
            <a:endParaRPr lang="en-GB" sz="1800" dirty="0" smtClean="0"/>
          </a:p>
          <a:p>
            <a:pPr lvl="1"/>
            <a:endParaRPr lang="en-GB" sz="1400" dirty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15463" y="1124744"/>
            <a:ext cx="453650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Funders</a:t>
            </a:r>
          </a:p>
          <a:p>
            <a:pPr lvl="1"/>
            <a:r>
              <a:rPr lang="en-GB" sz="1600" dirty="0" smtClean="0"/>
              <a:t>Contribute to EU2020 priorities</a:t>
            </a:r>
          </a:p>
          <a:p>
            <a:pPr lvl="1"/>
            <a:r>
              <a:rPr lang="en-GB" sz="1600" dirty="0" smtClean="0"/>
              <a:t>Contribute to national priorities</a:t>
            </a:r>
          </a:p>
          <a:p>
            <a:pPr lvl="1"/>
            <a:r>
              <a:rPr lang="en-GB" sz="1600" dirty="0" smtClean="0"/>
              <a:t>Cost effective management</a:t>
            </a:r>
          </a:p>
          <a:p>
            <a:r>
              <a:rPr lang="en-GB" sz="1800" dirty="0" smtClean="0"/>
              <a:t>Incomes</a:t>
            </a:r>
          </a:p>
          <a:p>
            <a:pPr lvl="1"/>
            <a:r>
              <a:rPr lang="en-GB" sz="1600" dirty="0" smtClean="0"/>
              <a:t>Achieve continued European and National funding</a:t>
            </a:r>
          </a:p>
          <a:p>
            <a:pPr lvl="1"/>
            <a:r>
              <a:rPr lang="en-GB" sz="1600" dirty="0" smtClean="0"/>
              <a:t>Achieve community funding for continued operation</a:t>
            </a:r>
          </a:p>
          <a:p>
            <a:endParaRPr lang="en-GB" sz="1600" dirty="0" smtClean="0"/>
          </a:p>
          <a:p>
            <a:endParaRPr lang="en-GB" sz="1600" dirty="0" smtClean="0"/>
          </a:p>
          <a:p>
            <a:pPr lvl="1"/>
            <a:endParaRPr lang="en-GB" sz="16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0452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7560493" cy="865187"/>
          </a:xfrm>
        </p:spPr>
        <p:txBody>
          <a:bodyPr/>
          <a:lstStyle/>
          <a:p>
            <a:r>
              <a:rPr lang="en-GB" dirty="0" smtClean="0"/>
              <a:t>NA1 Achievements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006110" cy="4968552"/>
          </a:xfrm>
        </p:spPr>
        <p:txBody>
          <a:bodyPr/>
          <a:lstStyle/>
          <a:p>
            <a:r>
              <a:rPr lang="en-GB" sz="1800" b="1" dirty="0" smtClean="0"/>
              <a:t>Consortium management </a:t>
            </a:r>
            <a:r>
              <a:rPr lang="en-GB" sz="1800" dirty="0" smtClean="0"/>
              <a:t>– successfully coordinated the PY2 end of year project costs and global task costs through the Project Administration Committee</a:t>
            </a:r>
          </a:p>
          <a:p>
            <a:r>
              <a:rPr lang="en-GB" sz="1800" b="1" dirty="0" smtClean="0"/>
              <a:t>NA2/NA3 merger </a:t>
            </a:r>
            <a:r>
              <a:rPr lang="en-GB" sz="1800" dirty="0" smtClean="0"/>
              <a:t>– updated PPT to reflect the WP merger, all reporting structures upgraded in time for the start of PQ7 to allow an in year change</a:t>
            </a:r>
          </a:p>
          <a:p>
            <a:pPr lvl="1"/>
            <a:r>
              <a:rPr lang="en-GB" sz="1600" dirty="0" smtClean="0"/>
              <a:t>establishment of the NILs, VTs and new NA2 tasks</a:t>
            </a:r>
            <a:endParaRPr lang="en-GB" sz="1600" dirty="0"/>
          </a:p>
          <a:p>
            <a:r>
              <a:rPr lang="en-GB" sz="1800" b="1" dirty="0" smtClean="0"/>
              <a:t>First </a:t>
            </a:r>
            <a:r>
              <a:rPr lang="en-GB" sz="1800" b="1" dirty="0" err="1" smtClean="0"/>
              <a:t>DoW</a:t>
            </a:r>
            <a:r>
              <a:rPr lang="en-GB" sz="1800" b="1" dirty="0" smtClean="0"/>
              <a:t> amendment </a:t>
            </a:r>
            <a:r>
              <a:rPr lang="en-GB" sz="1800" dirty="0" smtClean="0"/>
              <a:t>– amendment session submitted, including update to CA tables for the restructuring</a:t>
            </a:r>
          </a:p>
          <a:p>
            <a:r>
              <a:rPr lang="en-GB" sz="1800" b="1" dirty="0" smtClean="0"/>
              <a:t>EGI.eu </a:t>
            </a:r>
            <a:r>
              <a:rPr lang="en-GB" sz="1800" b="1" dirty="0"/>
              <a:t>organisational </a:t>
            </a:r>
            <a:r>
              <a:rPr lang="en-GB" sz="1800" b="1" dirty="0" smtClean="0"/>
              <a:t>structure </a:t>
            </a:r>
            <a:r>
              <a:rPr lang="en-GB" sz="1800" dirty="0"/>
              <a:t>– </a:t>
            </a:r>
            <a:r>
              <a:rPr lang="en-GB" sz="1800" dirty="0" smtClean="0"/>
              <a:t>Project Office and Secretariat support to Council, Boards and Committees</a:t>
            </a:r>
            <a:endParaRPr lang="en-GB" sz="1400" dirty="0"/>
          </a:p>
          <a:p>
            <a:r>
              <a:rPr lang="en-GB" sz="1800" b="1" dirty="0" smtClean="0"/>
              <a:t>Finance </a:t>
            </a:r>
            <a:r>
              <a:rPr lang="en-GB" sz="1800" dirty="0" smtClean="0"/>
              <a:t>– institutional, project and EC audits completed</a:t>
            </a:r>
          </a:p>
          <a:p>
            <a:pPr lvl="1"/>
            <a:r>
              <a:rPr lang="en-GB" sz="1600" dirty="0" smtClean="0"/>
              <a:t>Refinements to admin processes in response to the EC audits</a:t>
            </a:r>
          </a:p>
          <a:p>
            <a:r>
              <a:rPr lang="en-GB" sz="1800" b="1" dirty="0"/>
              <a:t>Documentation</a:t>
            </a:r>
            <a:r>
              <a:rPr lang="en-GB" sz="1800" dirty="0"/>
              <a:t> – preparation and </a:t>
            </a:r>
            <a:r>
              <a:rPr lang="en-GB" sz="1800" dirty="0" smtClean="0"/>
              <a:t>collection of project documentation, including end of year deliverables, EGI Strategy and Periodic Report</a:t>
            </a:r>
            <a:endParaRPr lang="en-GB" sz="1800" dirty="0"/>
          </a:p>
          <a:p>
            <a:r>
              <a:rPr lang="en-GB" sz="1800" b="1" dirty="0" smtClean="0"/>
              <a:t>Technical management</a:t>
            </a:r>
            <a:r>
              <a:rPr lang="en-GB" sz="1800" dirty="0" smtClean="0"/>
              <a:t> – restructuring around NA2 and NA3</a:t>
            </a:r>
            <a:endParaRPr lang="en-GB" sz="1800" dirty="0"/>
          </a:p>
          <a:p>
            <a:r>
              <a:rPr lang="en-GB" sz="1800" b="1" dirty="0" smtClean="0"/>
              <a:t>Metrics</a:t>
            </a:r>
            <a:r>
              <a:rPr lang="en-GB" sz="1800" dirty="0" smtClean="0"/>
              <a:t> – automatic and manual metrics uploaded to the portal for PY2</a:t>
            </a:r>
          </a:p>
          <a:p>
            <a:pPr lvl="1"/>
            <a:r>
              <a:rPr lang="en-GB" sz="1600" dirty="0"/>
              <a:t>S</a:t>
            </a:r>
            <a:r>
              <a:rPr lang="en-GB" sz="1600" dirty="0" smtClean="0"/>
              <a:t>tretch targets and strategic metrics developed with the policy team</a:t>
            </a:r>
          </a:p>
          <a:p>
            <a:endParaRPr lang="en-GB" sz="1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NA1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4525963"/>
          </a:xfrm>
        </p:spPr>
        <p:txBody>
          <a:bodyPr/>
          <a:lstStyle/>
          <a:p>
            <a:r>
              <a:rPr lang="en-GB" sz="2400" b="1" dirty="0" smtClean="0"/>
              <a:t>Deliverable and Milestones delivery</a:t>
            </a:r>
          </a:p>
          <a:p>
            <a:pPr lvl="1"/>
            <a:r>
              <a:rPr lang="en-GB" sz="1800" dirty="0" smtClean="0"/>
              <a:t>Updated review process is now shorter, but documents are still late going into review</a:t>
            </a:r>
          </a:p>
          <a:p>
            <a:pPr lvl="1"/>
            <a:endParaRPr lang="en-GB" sz="1800" dirty="0"/>
          </a:p>
          <a:p>
            <a:r>
              <a:rPr lang="en-GB" sz="2400" b="1" dirty="0"/>
              <a:t>Unresponsive partners in </a:t>
            </a:r>
            <a:r>
              <a:rPr lang="en-GB" sz="2400" b="1" dirty="0" smtClean="0"/>
              <a:t>PY2</a:t>
            </a:r>
          </a:p>
          <a:p>
            <a:pPr lvl="1"/>
            <a:r>
              <a:rPr lang="en-GB" sz="1800" dirty="0" smtClean="0"/>
              <a:t>Russian JRU has not distributed funds to partners due to administrative issues</a:t>
            </a:r>
          </a:p>
          <a:p>
            <a:pPr lvl="1"/>
            <a:r>
              <a:rPr lang="en-GB" sz="1800" dirty="0" smtClean="0"/>
              <a:t>EMBL programme of work agreed for PY3</a:t>
            </a:r>
          </a:p>
          <a:p>
            <a:pPr lvl="1"/>
            <a:endParaRPr lang="en-GB" sz="1800" dirty="0" smtClean="0"/>
          </a:p>
          <a:p>
            <a:r>
              <a:rPr lang="en-GB" sz="2400" b="1" dirty="0" smtClean="0"/>
              <a:t>Over/under reporting</a:t>
            </a:r>
          </a:p>
          <a:p>
            <a:pPr lvl="1"/>
            <a:r>
              <a:rPr lang="en-GB" sz="1800" dirty="0" smtClean="0"/>
              <a:t>Balancing of under and over reporting after PY1</a:t>
            </a:r>
          </a:p>
          <a:p>
            <a:pPr lvl="1"/>
            <a:r>
              <a:rPr lang="en-GB" sz="1800" dirty="0" smtClean="0"/>
              <a:t>Partners with known issues </a:t>
            </a:r>
            <a:r>
              <a:rPr lang="en-GB" sz="1800" dirty="0" err="1" smtClean="0"/>
              <a:t>eg</a:t>
            </a:r>
            <a:r>
              <a:rPr lang="en-GB" sz="1800" dirty="0" smtClean="0"/>
              <a:t> EMBL negotiating participation</a:t>
            </a:r>
          </a:p>
          <a:p>
            <a:endParaRPr lang="en-GB" sz="1800" dirty="0"/>
          </a:p>
          <a:p>
            <a:r>
              <a:rPr lang="en-GB" sz="2400" b="1" dirty="0" smtClean="0"/>
              <a:t>Prioritisation </a:t>
            </a:r>
          </a:p>
          <a:p>
            <a:pPr lvl="1"/>
            <a:r>
              <a:rPr lang="en-GB" sz="1800" dirty="0" smtClean="0"/>
              <a:t>Consortium management, Project Office duties and events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6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NA1 Use of Resources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43</a:t>
            </a:fld>
            <a:endParaRPr lang="en-GB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299967"/>
              </p:ext>
            </p:extLst>
          </p:nvPr>
        </p:nvGraphicFramePr>
        <p:xfrm>
          <a:off x="251520" y="1556792"/>
          <a:ext cx="8424935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2503"/>
                <a:gridCol w="2132503"/>
                <a:gridCol w="1390765"/>
                <a:gridCol w="1384582"/>
                <a:gridCol w="1384582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Project Period </a:t>
                      </a:r>
                      <a:r>
                        <a:rPr lang="en-GB" sz="2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Task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Partner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Worked PM Funded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Committed PM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Achieved PM %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TNA1.1</a:t>
                      </a:r>
                      <a:endParaRPr lang="en-GB" sz="2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EGI.EU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4.9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6.0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82%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TNA1.2E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EGI.EU</a:t>
                      </a:r>
                      <a:endParaRPr lang="en-GB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37.6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37.3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TNA1.2M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EGI.EU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23.3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23.8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98%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TNA1.3</a:t>
                      </a:r>
                      <a:endParaRPr lang="en-GB" sz="2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EGI.EU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7.8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9.0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86%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TNA1.4</a:t>
                      </a:r>
                      <a:endParaRPr lang="en-GB" sz="2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EGI.EU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6.0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84%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Total:</a:t>
                      </a:r>
                      <a:endParaRPr lang="en-GB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78.7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82.1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96%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Plans for Next </a:t>
            </a:r>
            <a:r>
              <a:rPr lang="en-GB" dirty="0"/>
              <a:t>Y</a:t>
            </a:r>
            <a:r>
              <a:rPr lang="en-GB" dirty="0" smtClean="0"/>
              <a:t>ear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075612" cy="4525963"/>
          </a:xfrm>
        </p:spPr>
        <p:txBody>
          <a:bodyPr/>
          <a:lstStyle/>
          <a:p>
            <a:r>
              <a:rPr lang="en-GB" sz="2400" dirty="0" smtClean="0"/>
              <a:t>Next steps</a:t>
            </a:r>
          </a:p>
          <a:p>
            <a:pPr lvl="1"/>
            <a:r>
              <a:rPr lang="en-GB" sz="1600" dirty="0"/>
              <a:t>F</a:t>
            </a:r>
            <a:r>
              <a:rPr lang="en-GB" sz="1600" dirty="0" smtClean="0"/>
              <a:t>inalisation </a:t>
            </a:r>
            <a:r>
              <a:rPr lang="en-GB" sz="1600" dirty="0"/>
              <a:t>of </a:t>
            </a:r>
            <a:r>
              <a:rPr lang="en-GB" sz="1600" dirty="0" smtClean="0"/>
              <a:t>the Financial </a:t>
            </a:r>
            <a:r>
              <a:rPr lang="en-GB" sz="1600" dirty="0"/>
              <a:t>report, reallocation of </a:t>
            </a:r>
            <a:r>
              <a:rPr lang="en-GB" sz="1600" dirty="0" smtClean="0"/>
              <a:t>resources unspent in PY2, second contract amendment (including proposed </a:t>
            </a:r>
            <a:r>
              <a:rPr lang="en-GB" sz="1600" dirty="0" err="1" smtClean="0"/>
              <a:t>DoW</a:t>
            </a:r>
            <a:r>
              <a:rPr lang="en-GB" sz="1600" dirty="0" smtClean="0"/>
              <a:t> changes) and release </a:t>
            </a:r>
            <a:r>
              <a:rPr lang="en-GB" sz="1600" dirty="0"/>
              <a:t>of </a:t>
            </a:r>
            <a:r>
              <a:rPr lang="en-GB" sz="1600" dirty="0" smtClean="0"/>
              <a:t>PY2 </a:t>
            </a:r>
            <a:r>
              <a:rPr lang="en-GB" sz="1600" dirty="0"/>
              <a:t>costs</a:t>
            </a:r>
          </a:p>
          <a:p>
            <a:r>
              <a:rPr lang="en-GB" sz="2400" dirty="0" smtClean="0"/>
              <a:t>PPT upgrade</a:t>
            </a:r>
          </a:p>
          <a:p>
            <a:pPr lvl="1"/>
            <a:r>
              <a:rPr lang="en-GB" sz="1600" dirty="0" smtClean="0"/>
              <a:t>All project participants to be upgraded to the new version of PPT, which gives more flexibility to users</a:t>
            </a:r>
          </a:p>
          <a:p>
            <a:r>
              <a:rPr lang="en-GB" sz="2400" dirty="0" smtClean="0"/>
              <a:t>Financial profiling </a:t>
            </a:r>
          </a:p>
          <a:p>
            <a:pPr lvl="1"/>
            <a:r>
              <a:rPr lang="en-GB" sz="1600" dirty="0" smtClean="0"/>
              <a:t>Early foresight of partners</a:t>
            </a:r>
            <a:r>
              <a:rPr lang="en-GB" sz="1600" dirty="0"/>
              <a:t> </a:t>
            </a:r>
            <a:r>
              <a:rPr lang="en-GB" sz="1600" dirty="0" smtClean="0"/>
              <a:t>and EGI.eu funds</a:t>
            </a:r>
          </a:p>
          <a:p>
            <a:r>
              <a:rPr lang="en-GB" sz="2400" dirty="0"/>
              <a:t>M</a:t>
            </a:r>
            <a:r>
              <a:rPr lang="en-GB" sz="2400" dirty="0" smtClean="0"/>
              <a:t>etrics</a:t>
            </a:r>
          </a:p>
          <a:p>
            <a:pPr lvl="1"/>
            <a:r>
              <a:rPr lang="en-GB" sz="1600" dirty="0" smtClean="0"/>
              <a:t>Gathering new project level and strategic metrics</a:t>
            </a:r>
          </a:p>
          <a:p>
            <a:pPr lvl="1"/>
            <a:r>
              <a:rPr lang="en-GB" sz="1600" dirty="0" smtClean="0"/>
              <a:t>Upload of manual project metrics quarterly by the NGI International Liaisons</a:t>
            </a:r>
          </a:p>
          <a:p>
            <a:r>
              <a:rPr lang="en-GB" sz="2400" dirty="0" smtClean="0"/>
              <a:t>Virtual teams</a:t>
            </a:r>
          </a:p>
          <a:p>
            <a:pPr lvl="1"/>
            <a:r>
              <a:rPr lang="en-GB" sz="1600" dirty="0" smtClean="0"/>
              <a:t>Tracking of input of NGIs and NILs into the Virtual Teams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525963"/>
          </a:xfrm>
        </p:spPr>
        <p:txBody>
          <a:bodyPr/>
          <a:lstStyle/>
          <a:p>
            <a:r>
              <a:rPr lang="en-GB" sz="2800" dirty="0" smtClean="0"/>
              <a:t>Participants: EGI.eu</a:t>
            </a:r>
            <a:r>
              <a:rPr lang="en-GB" sz="2800" dirty="0"/>
              <a:t>, 38 NGIs, 2 EIROs, Asia Pacific (9 partners</a:t>
            </a:r>
            <a:r>
              <a:rPr lang="en-GB" sz="2800" dirty="0" smtClean="0"/>
              <a:t>), 95 beneficiaries</a:t>
            </a:r>
          </a:p>
          <a:p>
            <a:pPr lvl="1"/>
            <a:r>
              <a:rPr lang="en-GB" sz="2400" dirty="0"/>
              <a:t>2</a:t>
            </a:r>
            <a:r>
              <a:rPr lang="en-GB" sz="2400" dirty="0" smtClean="0"/>
              <a:t> </a:t>
            </a:r>
            <a:r>
              <a:rPr lang="en-GB" sz="2400" dirty="0"/>
              <a:t>non-reporting </a:t>
            </a:r>
            <a:r>
              <a:rPr lang="en-GB" sz="2400" dirty="0" smtClean="0"/>
              <a:t>JRUs in PY2</a:t>
            </a:r>
            <a:endParaRPr lang="en-GB" sz="2400" dirty="0"/>
          </a:p>
          <a:p>
            <a:r>
              <a:rPr lang="en-GB" sz="2800" dirty="0" smtClean="0"/>
              <a:t>EGI.eu fully </a:t>
            </a:r>
            <a:r>
              <a:rPr lang="en-GB" sz="2800" dirty="0"/>
              <a:t>recruited, NA1 at </a:t>
            </a:r>
            <a:r>
              <a:rPr lang="en-GB" sz="2800" dirty="0" smtClean="0"/>
              <a:t>96% </a:t>
            </a:r>
            <a:r>
              <a:rPr lang="en-GB" sz="2800" dirty="0"/>
              <a:t>for </a:t>
            </a:r>
            <a:r>
              <a:rPr lang="en-GB" sz="2800" dirty="0" smtClean="0"/>
              <a:t>PY2</a:t>
            </a:r>
          </a:p>
          <a:p>
            <a:r>
              <a:rPr lang="en-GB" sz="2800" dirty="0" smtClean="0"/>
              <a:t>All PY1 Deliverables and Milestones submitted, delays decreasing</a:t>
            </a:r>
          </a:p>
          <a:p>
            <a:r>
              <a:rPr lang="en-GB" sz="2800" dirty="0" smtClean="0"/>
              <a:t>Quality assurance processes revised</a:t>
            </a:r>
          </a:p>
          <a:p>
            <a:r>
              <a:rPr lang="en-GB" sz="2800" dirty="0" smtClean="0"/>
              <a:t>Metrics targets established for PY3, including strategic metrics</a:t>
            </a:r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2121-194E-403B-B45D-6620D351AB04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8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Additional Material</a:t>
            </a:r>
          </a:p>
        </p:txBody>
      </p:sp>
      <p:sp>
        <p:nvSpPr>
          <p:cNvPr id="18435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43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</a:rPr>
              <a:t>NA1 - June 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43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54A382-3BA2-47F7-B20A-4877865F81BE}" type="slidenum">
              <a:rPr lang="fi-FI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fi-FI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Strategy: Learning/growth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180898"/>
              </p:ext>
            </p:extLst>
          </p:nvPr>
        </p:nvGraphicFramePr>
        <p:xfrm>
          <a:off x="179512" y="1124744"/>
          <a:ext cx="8712968" cy="5145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6241"/>
                <a:gridCol w="2375982"/>
                <a:gridCol w="3256343"/>
                <a:gridCol w="792201"/>
                <a:gridCol w="792201"/>
              </a:tblGrid>
              <a:tr h="369921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Objectives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Description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Performance measures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Strategic Themes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Targets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</a:tr>
              <a:tr h="1340877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Develop technical expertise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Develop the human capital within the EGI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ecosystem</a:t>
                      </a:r>
                    </a:p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Enhance technical 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effectiveness and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local support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NGI supported training/tutorial attendee days undertaken at NGI events a year.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EGI.eu supported training/tutorial attendee days undertaken through EGI Forums and dedicated events a year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GB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C&amp;C</a:t>
                      </a:r>
                      <a:endParaRPr lang="en-GB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(1500)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(2000)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GB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(200)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(300)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</a:tr>
              <a:tr h="129472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Strengthen strategic partnerships</a:t>
                      </a:r>
                      <a:endParaRPr lang="en-GB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Develop strategic relationships with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organisations and</a:t>
                      </a:r>
                      <a:r>
                        <a:rPr lang="en-GB" sz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projects 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that can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expand 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the EGI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ecosystem</a:t>
                      </a:r>
                    </a:p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Broaden 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technology offer, consulting on IT service management, engaging with developing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regions</a:t>
                      </a:r>
                    </a:p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None/>
                      </a:pP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entries in the EGI ‘Yellow Pages’ would provide a directory of skilled consultants, services, strategic partnerships, etc.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C&amp;C</a:t>
                      </a:r>
                      <a:endParaRPr lang="en-GB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(75)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(100)</a:t>
                      </a:r>
                      <a:endParaRPr lang="en-GB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</a:tr>
              <a:tr h="967959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Strengthen governance</a:t>
                      </a:r>
                      <a:endParaRPr lang="en-GB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Increase</a:t>
                      </a:r>
                      <a:r>
                        <a:rPr lang="en-GB" sz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the 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diversity of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our</a:t>
                      </a:r>
                      <a:r>
                        <a:rPr lang="en-GB" sz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stakeholders </a:t>
                      </a:r>
                      <a:r>
                        <a:rPr lang="en-GB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eg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associate 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participants who are not resource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providers</a:t>
                      </a:r>
                      <a:endParaRPr lang="en-GB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associate participants in the EGI Council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C&amp;C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(6)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(7)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70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7164288" cy="865187"/>
          </a:xfrm>
        </p:spPr>
        <p:txBody>
          <a:bodyPr/>
          <a:lstStyle/>
          <a:p>
            <a:r>
              <a:rPr lang="en-GB" dirty="0" smtClean="0"/>
              <a:t>Strategy: Processes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637234"/>
              </p:ext>
            </p:extLst>
          </p:nvPr>
        </p:nvGraphicFramePr>
        <p:xfrm>
          <a:off x="-2" y="1052736"/>
          <a:ext cx="9144002" cy="5379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4164"/>
                <a:gridCol w="2698230"/>
                <a:gridCol w="3072984"/>
                <a:gridCol w="899410"/>
                <a:gridCol w="1199214"/>
              </a:tblGrid>
              <a:tr h="43204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Objectives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Description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Performance measures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Strategic Themes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Targets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</a:tr>
              <a:tr h="843228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Develop EGI as an open ICT ecosystem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20" marR="4312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Improve</a:t>
                      </a:r>
                      <a:r>
                        <a:rPr lang="en-GB" sz="11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accessibility 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 the EGI 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ecosystem </a:t>
                      </a:r>
                    </a:p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Better</a:t>
                      </a:r>
                      <a:r>
                        <a:rPr lang="en-GB" sz="11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defined 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roles, processes and 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interfaces</a:t>
                      </a:r>
                    </a:p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Stimulating competition 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 allow new actors to enter the 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ecosystem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20" marR="4312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service offerings in the ecosystem that have been identified and documented as being able to be fulfilled independently.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3120" marR="4312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C&amp;C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20" marR="4312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(7)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(8)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20" marR="43120" marT="0" marB="0"/>
                </a:tc>
              </a:tr>
              <a:tr h="1076393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Integrate new physical resources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20" marR="4312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Expand the installed physical capacity of 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EGI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20" marR="4312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number of job slots (LCPUs) available in EGI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 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Installed disk capacity (PB) in EGI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 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Installed tape capacity (PB) in EGI</a:t>
                      </a:r>
                    </a:p>
                  </a:txBody>
                  <a:tcPr marL="43120" marR="4312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O.I.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20" marR="4312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300,000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(325,000)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(333,000)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150 (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(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170)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1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150 (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(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170)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20" marR="43120" marT="0" marB="0"/>
                </a:tc>
              </a:tr>
              <a:tr h="955020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Integrate new technologies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20" marR="4312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Integrate new functional services into EGI’s Operational 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Infrastructure</a:t>
                      </a:r>
                    </a:p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Increase 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the 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attractiveness 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 EGI to 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new research communities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20" marR="4312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different operational service types in EGI as recorded in GOCDB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 resource centres offering federated cloud services accessible to authorised users. (See M.SA2.19)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20" marR="4312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O.I.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VREs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20" marR="4312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60 (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(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GB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1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 (15) (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20)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20" marR="43120" marT="0" marB="0"/>
                </a:tc>
              </a:tr>
              <a:tr h="833646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Improve technical outreach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20" marR="4312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Strengthen local technical outreach to existing and new research 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communities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20" marR="4312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recorded geographical contacts across the NGIs that can represent EGI locally to external 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requests</a:t>
                      </a:r>
                      <a:endParaRPr lang="en-GB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Number 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 NGIs with established and active NILs 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20" marR="4312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C&amp;C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20" marR="4312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100 (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(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GB" sz="11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1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1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 (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(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30)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20" marR="43120" marT="0" marB="0"/>
                </a:tc>
              </a:tr>
              <a:tr h="712272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100">
                          <a:effectLst/>
                          <a:latin typeface="Arial" pitchFamily="34" charset="0"/>
                          <a:cs typeface="Arial" pitchFamily="34" charset="0"/>
                        </a:rPr>
                        <a:t>Improve operational efficiency and effectiveness </a:t>
                      </a:r>
                      <a:endParaRPr lang="en-GB" sz="11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20" marR="43120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Improve the reliability and the delivery of the operational 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infrastructure</a:t>
                      </a:r>
                    </a:p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Improvements 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 the operational tools 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and processes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20" marR="4312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EGI Global Services meeting published </a:t>
                      </a: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OLAs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resource centres meeting the Resource Centre OLA.</a:t>
                      </a:r>
                    </a:p>
                  </a:txBody>
                  <a:tcPr marL="43120" marR="4312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O.I.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20" marR="4312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 (10) (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12)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1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300 (310) (</a:t>
                      </a:r>
                      <a:r>
                        <a:rPr lang="en-GB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320)</a:t>
                      </a:r>
                      <a:endParaRPr lang="en-GB" sz="11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3120" marR="4312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5888"/>
            <a:ext cx="7776864" cy="865187"/>
          </a:xfrm>
        </p:spPr>
        <p:txBody>
          <a:bodyPr/>
          <a:lstStyle/>
          <a:p>
            <a:r>
              <a:rPr lang="en-GB" dirty="0" smtClean="0"/>
              <a:t>Strategy: Beneficiaries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682790"/>
              </p:ext>
            </p:extLst>
          </p:nvPr>
        </p:nvGraphicFramePr>
        <p:xfrm>
          <a:off x="1" y="1124744"/>
          <a:ext cx="9144000" cy="5095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0261"/>
                <a:gridCol w="2190579"/>
                <a:gridCol w="3318387"/>
                <a:gridCol w="811161"/>
                <a:gridCol w="1253612"/>
              </a:tblGrid>
              <a:tr h="43204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Objectives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Description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Performance measures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Strategic Themes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Targets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</a:tr>
              <a:tr h="1026571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Easy and reliable access to the services that meet the needs of researchers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Increase number of researchers and the diversity of research communities who rely on EGI </a:t>
                      </a:r>
                      <a:endParaRPr lang="en-GB" sz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Support data 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driven research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researchers using EGI’s resources (either directly or through affiliated services – i.e. portals or integrated research infrastructures)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scientific papers produced using NGI resources affiliated into EGI across different disciplines.</a:t>
                      </a: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VREs,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22,000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(25,000)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(27,000)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500 (700) (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800)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</a:tr>
              <a:tr h="2600952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Promote the sharing and re-use of innovation</a:t>
                      </a:r>
                      <a:endParaRPr lang="en-GB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Improve the reuse of innovation developed within the EGI ecosystem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elsewhere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relevant software items registered in the EGI </a:t>
                      </a:r>
                      <a:r>
                        <a:rPr lang="en-GB" sz="12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AppDB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relevant training materials and resources in the EGI Training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Marketplace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relevant appliances (i.e. virtual machines) available in the EGI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Marketplace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software components available in the EGI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Repository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agreements established with external research communities to use EGI’s operational tools to monitor their deployed services in their infrastructures</a:t>
                      </a: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VREs, C&amp;C</a:t>
                      </a:r>
                      <a:endParaRPr lang="en-GB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450 (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(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550)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40 (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(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60)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 (10) (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20)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60 (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(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70)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0 (1) (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2)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</a:tr>
              <a:tr h="55241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Support the uniform operation of resource centres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Resource centres providing uniform operation and consistent access to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services</a:t>
                      </a:r>
                      <a:endParaRPr lang="en-GB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resource centres that run services for international VOs.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O.I.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200 (</a:t>
                      </a: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r>
                        <a:rPr lang="en-GB" sz="120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 (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275)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0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Activities (PY1)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418859"/>
              </p:ext>
            </p:extLst>
          </p:nvPr>
        </p:nvGraphicFramePr>
        <p:xfrm>
          <a:off x="-684584" y="1196752"/>
          <a:ext cx="6192688" cy="3799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4932040" y="1484784"/>
            <a:ext cx="410445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  <a:defRPr/>
            </a:pPr>
            <a:r>
              <a:rPr lang="en-GB" sz="6400" b="1" dirty="0" smtClean="0"/>
              <a:t>Networking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GB" sz="6400" b="1" dirty="0" smtClean="0"/>
          </a:p>
          <a:p>
            <a:pPr>
              <a:lnSpc>
                <a:spcPct val="120000"/>
              </a:lnSpc>
              <a:defRPr/>
            </a:pPr>
            <a:r>
              <a:rPr lang="en-GB" sz="5600" b="1" dirty="0" smtClean="0"/>
              <a:t>NA1: Project management </a:t>
            </a:r>
            <a:r>
              <a:rPr lang="en-GB" sz="5600" dirty="0" smtClean="0"/>
              <a:t>(WP1)</a:t>
            </a:r>
          </a:p>
          <a:p>
            <a:pPr>
              <a:lnSpc>
                <a:spcPct val="120000"/>
              </a:lnSpc>
              <a:defRPr/>
            </a:pPr>
            <a:r>
              <a:rPr lang="en-GB" sz="5600" b="1" dirty="0" smtClean="0"/>
              <a:t>NA2: External relations </a:t>
            </a:r>
            <a:r>
              <a:rPr lang="en-GB" sz="5600" dirty="0" smtClean="0"/>
              <a:t>(WP2)</a:t>
            </a:r>
          </a:p>
          <a:p>
            <a:pPr>
              <a:lnSpc>
                <a:spcPct val="120000"/>
              </a:lnSpc>
              <a:defRPr/>
            </a:pPr>
            <a:r>
              <a:rPr lang="en-GB" sz="5600" b="1" dirty="0" smtClean="0"/>
              <a:t>NA3: User community coordination </a:t>
            </a:r>
            <a:r>
              <a:rPr lang="en-GB" sz="5600" dirty="0" smtClean="0"/>
              <a:t>(WP3)</a:t>
            </a:r>
          </a:p>
          <a:p>
            <a:pPr lvl="1">
              <a:lnSpc>
                <a:spcPct val="120000"/>
              </a:lnSpc>
              <a:defRPr/>
            </a:pPr>
            <a:endParaRPr lang="en-GB" sz="5600" dirty="0" smtClean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GB" sz="6400" b="1" dirty="0" smtClean="0"/>
              <a:t>Services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GB" sz="6400" b="1" dirty="0" smtClean="0"/>
          </a:p>
          <a:p>
            <a:pPr>
              <a:lnSpc>
                <a:spcPct val="120000"/>
              </a:lnSpc>
              <a:defRPr/>
            </a:pPr>
            <a:r>
              <a:rPr lang="en-GB" sz="5600" b="1" dirty="0" smtClean="0"/>
              <a:t>SA1: Operation of the production infrastructure </a:t>
            </a:r>
            <a:r>
              <a:rPr lang="en-GB" sz="5600" dirty="0" smtClean="0"/>
              <a:t>(WP4)</a:t>
            </a:r>
          </a:p>
          <a:p>
            <a:pPr>
              <a:lnSpc>
                <a:spcPct val="120000"/>
              </a:lnSpc>
              <a:defRPr/>
            </a:pPr>
            <a:r>
              <a:rPr lang="en-GB" sz="5600" b="1" dirty="0" smtClean="0"/>
              <a:t>SA2: Provisioning the software infrastructure </a:t>
            </a:r>
            <a:r>
              <a:rPr lang="en-GB" sz="5600" dirty="0" smtClean="0"/>
              <a:t>(WP5)</a:t>
            </a:r>
          </a:p>
          <a:p>
            <a:pPr>
              <a:lnSpc>
                <a:spcPct val="120000"/>
              </a:lnSpc>
              <a:defRPr/>
            </a:pPr>
            <a:r>
              <a:rPr lang="en-GB" sz="5600" b="1" dirty="0" smtClean="0"/>
              <a:t>SA3: Support for Heavy User Communities </a:t>
            </a:r>
            <a:r>
              <a:rPr lang="en-GB" sz="5600" dirty="0" smtClean="0"/>
              <a:t>(WP6: PY1-PY3 only)</a:t>
            </a:r>
          </a:p>
          <a:p>
            <a:pPr lvl="1">
              <a:lnSpc>
                <a:spcPct val="120000"/>
              </a:lnSpc>
              <a:defRPr/>
            </a:pPr>
            <a:endParaRPr lang="en-GB" sz="5600" dirty="0" smtClean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GB" sz="6400" b="1" dirty="0" smtClean="0"/>
              <a:t>Joint Research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GB" sz="6400" b="1" dirty="0" smtClean="0"/>
          </a:p>
          <a:p>
            <a:pPr>
              <a:lnSpc>
                <a:spcPct val="120000"/>
              </a:lnSpc>
              <a:defRPr/>
            </a:pPr>
            <a:r>
              <a:rPr lang="en-GB" sz="5600" b="1" dirty="0" smtClean="0"/>
              <a:t>JRA1: Support for operational tools </a:t>
            </a:r>
            <a:r>
              <a:rPr lang="en-GB" sz="5600" dirty="0" smtClean="0"/>
              <a:t>(WP7)</a:t>
            </a:r>
          </a:p>
          <a:p>
            <a:pPr marL="457200" lvl="1" indent="0">
              <a:lnSpc>
                <a:spcPct val="120000"/>
              </a:lnSpc>
              <a:buFont typeface="Arial" pitchFamily="34" charset="0"/>
              <a:buNone/>
              <a:defRPr/>
            </a:pP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15616" y="481153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Total Effort by Activity</a:t>
            </a:r>
            <a:endParaRPr lang="en-GB" b="1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4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Strategy: Funders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2598"/>
              </p:ext>
            </p:extLst>
          </p:nvPr>
        </p:nvGraphicFramePr>
        <p:xfrm>
          <a:off x="179512" y="1340768"/>
          <a:ext cx="8640961" cy="4424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876"/>
                <a:gridCol w="2356346"/>
                <a:gridCol w="3229431"/>
                <a:gridCol w="785654"/>
                <a:gridCol w="785654"/>
              </a:tblGrid>
              <a:tr h="432048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Objectives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Description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Performance measures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Strategic Themes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Targets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</a:tr>
              <a:tr h="533471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Contribute to EU2020 priorities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EGI shows a clear impact on enabling the Digital ERA and other key EU strategic objectives for 2020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Establish a measurement framework that will track the EGI contribute to EU2020 key flagship initiatives (IU and DAE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C&amp;C</a:t>
                      </a:r>
                      <a:endParaRPr lang="en-GB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lang="en-GB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</a:tr>
              <a:tr h="1363314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Contribute to national priorities</a:t>
                      </a:r>
                      <a:endParaRPr lang="en-GB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NGIs, by collaborating with EGI,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show 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 clear impact on contributing to their national priorities 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NGIs with national ministry/government as a stakeholder in their governance structure (i.e. management or advisory body) </a:t>
                      </a: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NGIs that are recognised in their national e-Infrastructure strategies or plans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marL="342900" lvl="0" indent="-3429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C&amp;C</a:t>
                      </a:r>
                      <a:endParaRPr lang="en-GB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(13)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(15)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(8)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(10)</a:t>
                      </a:r>
                      <a:endParaRPr lang="en-GB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</a:tr>
              <a:tr h="805711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Cost effective management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  <a:tabLst>
                          <a:tab pos="1595755" algn="l"/>
                        </a:tabLs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Demonstrate the cost effective management of EGI and utilisation of its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resources 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Cost (in Euro) of providing the operational tools and coordination needed to ensure the operation of EGI</a:t>
                      </a:r>
                    </a:p>
                    <a:p>
                      <a:pPr marL="342900" lvl="0" indent="-342900" algn="l"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Percentage utilisation through EGI provisioned services by EGI VOs of the job slots (LCPUs) capacity made available for their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use</a:t>
                      </a:r>
                    </a:p>
                    <a:p>
                      <a:pPr marL="342900" lvl="0" indent="-342900" algn="l">
                        <a:buFont typeface="Symbol"/>
                        <a:buChar char=""/>
                      </a:pPr>
                      <a:endParaRPr lang="en-GB" sz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O.I.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Strategy: Income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698329"/>
              </p:ext>
            </p:extLst>
          </p:nvPr>
        </p:nvGraphicFramePr>
        <p:xfrm>
          <a:off x="179512" y="1340768"/>
          <a:ext cx="8640961" cy="3587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3876"/>
                <a:gridCol w="2356346"/>
                <a:gridCol w="3229431"/>
                <a:gridCol w="785654"/>
                <a:gridCol w="785654"/>
              </a:tblGrid>
              <a:tr h="576064"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Objectives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Description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Performance measures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Strategic Themes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Targets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</a:tr>
              <a:tr h="142874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Achieve continued European &amp; national funding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The EGI ecosystem is able to attract funding for continued operation, </a:t>
                      </a:r>
                      <a:endParaRPr lang="en-GB" sz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Investment 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 physical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resources</a:t>
                      </a:r>
                    </a:p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Innovation 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 the virtual research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environments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national funding received for the operation and replacement of the physical resource infrastructure.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national funding for the staff needed to operate and provide technical outreach.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national and European funding that is supporting technology innovation projects recorded in the EGI Yellow Pages</a:t>
                      </a: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C &amp; C</a:t>
                      </a:r>
                    </a:p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VREs</a:t>
                      </a:r>
                      <a:endParaRPr lang="en-GB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</a:p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GB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</a:tr>
              <a:tr h="1182486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>
                          <a:effectLst/>
                          <a:latin typeface="Arial" pitchFamily="34" charset="0"/>
                          <a:cs typeface="Arial" pitchFamily="34" charset="0"/>
                        </a:rPr>
                        <a:t>Achieve community funding for continued operation</a:t>
                      </a:r>
                      <a:endParaRPr lang="en-GB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itchFamily="34" charset="0"/>
                        <a:buChar char="•"/>
                      </a:pP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EGI 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Global Services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are supported by funds </a:t>
                      </a: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available from the </a:t>
                      </a:r>
                      <a:r>
                        <a:rPr lang="en-GB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NGIs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The percentage of funds coming from outside the community that is needed to deliver the coordinated operation of the EGI Global services </a:t>
                      </a:r>
                    </a:p>
                    <a:p>
                      <a:pPr marL="228600"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O.I.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lang="en-GB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2147" marR="62147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Activities (&gt;PM18)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4932040" y="1700808"/>
            <a:ext cx="410445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  <a:defRPr/>
            </a:pPr>
            <a:r>
              <a:rPr lang="en-GB" sz="6400" b="1" dirty="0" smtClean="0"/>
              <a:t>Networking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GB" sz="6400" b="1" dirty="0" smtClean="0"/>
          </a:p>
          <a:p>
            <a:pPr>
              <a:lnSpc>
                <a:spcPct val="120000"/>
              </a:lnSpc>
              <a:defRPr/>
            </a:pPr>
            <a:r>
              <a:rPr lang="en-GB" sz="5600" b="1" dirty="0" smtClean="0"/>
              <a:t>NA1: Project management </a:t>
            </a:r>
            <a:r>
              <a:rPr lang="en-GB" sz="5600" dirty="0" smtClean="0"/>
              <a:t>(WP1)</a:t>
            </a:r>
          </a:p>
          <a:p>
            <a:pPr>
              <a:lnSpc>
                <a:spcPct val="120000"/>
              </a:lnSpc>
              <a:defRPr/>
            </a:pPr>
            <a:r>
              <a:rPr lang="en-GB" sz="5600" b="1" dirty="0" smtClean="0">
                <a:solidFill>
                  <a:srgbClr val="FF0000"/>
                </a:solidFill>
              </a:rPr>
              <a:t>NA2: Community Engagement </a:t>
            </a:r>
            <a:r>
              <a:rPr lang="en-GB" sz="5600" dirty="0" smtClean="0">
                <a:solidFill>
                  <a:srgbClr val="FF0000"/>
                </a:solidFill>
              </a:rPr>
              <a:t>(WP2)</a:t>
            </a:r>
          </a:p>
          <a:p>
            <a:pPr lvl="1">
              <a:lnSpc>
                <a:spcPct val="120000"/>
              </a:lnSpc>
              <a:defRPr/>
            </a:pPr>
            <a:endParaRPr lang="en-GB" sz="5600" dirty="0" smtClean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GB" sz="6400" b="1" dirty="0" smtClean="0"/>
              <a:t>Services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GB" sz="6400" b="1" dirty="0" smtClean="0"/>
          </a:p>
          <a:p>
            <a:pPr>
              <a:lnSpc>
                <a:spcPct val="120000"/>
              </a:lnSpc>
              <a:defRPr/>
            </a:pPr>
            <a:r>
              <a:rPr lang="en-GB" sz="5600" b="1" dirty="0" smtClean="0"/>
              <a:t>SA1: Operation of the production infrastructure </a:t>
            </a:r>
            <a:r>
              <a:rPr lang="en-GB" sz="5600" dirty="0" smtClean="0"/>
              <a:t>(WP4)</a:t>
            </a:r>
          </a:p>
          <a:p>
            <a:pPr>
              <a:lnSpc>
                <a:spcPct val="120000"/>
              </a:lnSpc>
              <a:defRPr/>
            </a:pPr>
            <a:r>
              <a:rPr lang="en-GB" sz="5600" b="1" dirty="0" smtClean="0"/>
              <a:t>SA2: Provisioning the software infrastructure </a:t>
            </a:r>
            <a:r>
              <a:rPr lang="en-GB" sz="5600" dirty="0" smtClean="0"/>
              <a:t>(WP5)</a:t>
            </a:r>
          </a:p>
          <a:p>
            <a:pPr>
              <a:lnSpc>
                <a:spcPct val="120000"/>
              </a:lnSpc>
              <a:defRPr/>
            </a:pPr>
            <a:r>
              <a:rPr lang="en-GB" sz="5600" b="1" dirty="0" smtClean="0"/>
              <a:t>SA3: Support for Heavy User Communities </a:t>
            </a:r>
            <a:r>
              <a:rPr lang="en-GB" sz="5600" dirty="0" smtClean="0"/>
              <a:t>(WP6: PY1-PY3 only)</a:t>
            </a:r>
          </a:p>
          <a:p>
            <a:pPr lvl="1">
              <a:lnSpc>
                <a:spcPct val="120000"/>
              </a:lnSpc>
              <a:defRPr/>
            </a:pPr>
            <a:endParaRPr lang="en-GB" sz="5600" dirty="0" smtClean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GB" sz="6400" b="1" dirty="0" smtClean="0"/>
              <a:t>Joint Research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GB" sz="6400" b="1" dirty="0" smtClean="0"/>
          </a:p>
          <a:p>
            <a:pPr>
              <a:lnSpc>
                <a:spcPct val="120000"/>
              </a:lnSpc>
              <a:defRPr/>
            </a:pPr>
            <a:r>
              <a:rPr lang="en-GB" sz="5600" b="1" dirty="0" smtClean="0"/>
              <a:t>JRA1: Support for operational tools </a:t>
            </a:r>
            <a:r>
              <a:rPr lang="en-GB" sz="5600" dirty="0" smtClean="0"/>
              <a:t>(WP7)</a:t>
            </a:r>
          </a:p>
          <a:p>
            <a:pPr marL="457200" lvl="1" indent="0">
              <a:lnSpc>
                <a:spcPct val="120000"/>
              </a:lnSpc>
              <a:buFont typeface="Arial" pitchFamily="34" charset="0"/>
              <a:buNone/>
              <a:defRPr/>
            </a:pP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15616" y="481153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Total Effort by Activity</a:t>
            </a:r>
            <a:endParaRPr lang="en-GB" b="1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9829571"/>
              </p:ext>
            </p:extLst>
          </p:nvPr>
        </p:nvGraphicFramePr>
        <p:xfrm>
          <a:off x="36190" y="1466664"/>
          <a:ext cx="489585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003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15888"/>
            <a:ext cx="7416949" cy="865187"/>
          </a:xfrm>
        </p:spPr>
        <p:txBody>
          <a:bodyPr/>
          <a:lstStyle/>
          <a:p>
            <a:r>
              <a:rPr lang="en-GB" sz="4000" dirty="0" smtClean="0"/>
              <a:t>Relationship Between WPs</a:t>
            </a:r>
            <a:endParaRPr lang="en-GB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27584" y="1307844"/>
            <a:ext cx="7560840" cy="59609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837592" y="5519070"/>
            <a:ext cx="7550832" cy="59609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27584" y="2358002"/>
            <a:ext cx="2016224" cy="2736304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563889" y="2354222"/>
            <a:ext cx="2005018" cy="273630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777085" y="1405838"/>
            <a:ext cx="4176464" cy="40011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NA2 Community Engagement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5857" y="5617064"/>
            <a:ext cx="2664294" cy="40011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NA1 Management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94093" y="2458888"/>
            <a:ext cx="1734670" cy="1107672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714213" y="3896587"/>
            <a:ext cx="1714550" cy="109637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289620" y="2367006"/>
            <a:ext cx="2098803" cy="27235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894306" y="2767394"/>
            <a:ext cx="1882779" cy="132343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SA2 Provisioning the Software Infrastructure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07392" y="2498221"/>
            <a:ext cx="1728192" cy="101566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JRA1 Operational Tools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3908" y="4090833"/>
            <a:ext cx="1728192" cy="70788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SA1 Operations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1097" y="2806153"/>
            <a:ext cx="1796118" cy="101566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SA3 </a:t>
            </a:r>
            <a:br>
              <a:rPr lang="en-GB" sz="2000" b="1" dirty="0" smtClean="0">
                <a:solidFill>
                  <a:schemeClr val="bg1"/>
                </a:solidFill>
              </a:rPr>
            </a:br>
            <a:r>
              <a:rPr lang="en-GB" sz="2000" b="1" dirty="0" smtClean="0">
                <a:solidFill>
                  <a:schemeClr val="bg1"/>
                </a:solidFill>
              </a:rPr>
              <a:t>Services for Heavy Users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5" name="Left-Right Arrow 34"/>
          <p:cNvSpPr/>
          <p:nvPr/>
        </p:nvSpPr>
        <p:spPr>
          <a:xfrm flipV="1">
            <a:off x="2855566" y="3570415"/>
            <a:ext cx="708322" cy="251402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Up-Down Arrow 36"/>
          <p:cNvSpPr/>
          <p:nvPr/>
        </p:nvSpPr>
        <p:spPr>
          <a:xfrm>
            <a:off x="1727683" y="1936865"/>
            <a:ext cx="216024" cy="421137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Up-Down Arrow 40"/>
          <p:cNvSpPr/>
          <p:nvPr/>
        </p:nvSpPr>
        <p:spPr>
          <a:xfrm>
            <a:off x="4499992" y="3568418"/>
            <a:ext cx="216024" cy="323142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Up-Down Arrow 44"/>
          <p:cNvSpPr/>
          <p:nvPr/>
        </p:nvSpPr>
        <p:spPr>
          <a:xfrm>
            <a:off x="1727684" y="5097933"/>
            <a:ext cx="216024" cy="421137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Up-Down Arrow 45"/>
          <p:cNvSpPr/>
          <p:nvPr/>
        </p:nvSpPr>
        <p:spPr>
          <a:xfrm>
            <a:off x="4453416" y="1938758"/>
            <a:ext cx="216024" cy="421137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Up-Down Arrow 46"/>
          <p:cNvSpPr/>
          <p:nvPr/>
        </p:nvSpPr>
        <p:spPr>
          <a:xfrm>
            <a:off x="7226879" y="1934257"/>
            <a:ext cx="216024" cy="421137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Up-Down Arrow 47"/>
          <p:cNvSpPr/>
          <p:nvPr/>
        </p:nvSpPr>
        <p:spPr>
          <a:xfrm>
            <a:off x="4499992" y="5090526"/>
            <a:ext cx="216024" cy="421137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Up-Down Arrow 48"/>
          <p:cNvSpPr/>
          <p:nvPr/>
        </p:nvSpPr>
        <p:spPr>
          <a:xfrm>
            <a:off x="7225415" y="5096386"/>
            <a:ext cx="216024" cy="421137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Left-Right Arrow 35"/>
          <p:cNvSpPr/>
          <p:nvPr/>
        </p:nvSpPr>
        <p:spPr>
          <a:xfrm flipV="1">
            <a:off x="5568907" y="3620492"/>
            <a:ext cx="720714" cy="249172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Governance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23572"/>
            <a:ext cx="7146612" cy="4828792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78518" y="1916832"/>
            <a:ext cx="2016224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1 rep per partner: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Met 2 times F2F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77" y="2693420"/>
            <a:ext cx="1368152" cy="83099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6</a:t>
            </a:r>
            <a:r>
              <a:rPr lang="en-GB" sz="1600" b="1" dirty="0" smtClean="0">
                <a:solidFill>
                  <a:schemeClr val="bg1"/>
                </a:solidFill>
              </a:rPr>
              <a:t> members: </a:t>
            </a:r>
            <a:r>
              <a:rPr lang="en-GB" sz="1600" dirty="0" smtClean="0">
                <a:solidFill>
                  <a:schemeClr val="bg1"/>
                </a:solidFill>
              </a:rPr>
              <a:t>Met 2 times F2F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2925" y="5193690"/>
            <a:ext cx="1473571" cy="107721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1 rep per group: </a:t>
            </a:r>
            <a:r>
              <a:rPr lang="en-GB" sz="1600" dirty="0" smtClean="0">
                <a:solidFill>
                  <a:schemeClr val="bg1"/>
                </a:solidFill>
              </a:rPr>
              <a:t/>
            </a:r>
            <a:br>
              <a:rPr lang="en-GB" sz="1600" dirty="0" smtClean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chemeClr val="bg1"/>
                </a:solidFill>
              </a:rPr>
              <a:t>Met 3 times </a:t>
            </a:r>
            <a:br>
              <a:rPr lang="en-GB" sz="1600" dirty="0" smtClean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chemeClr val="bg1"/>
                </a:solidFill>
              </a:rPr>
              <a:t>(twice F2F)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5477" y="2780928"/>
            <a:ext cx="1130789" cy="13234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1 rep per group: </a:t>
            </a:r>
            <a:r>
              <a:rPr lang="en-GB" sz="1600" dirty="0" smtClean="0">
                <a:solidFill>
                  <a:schemeClr val="bg1"/>
                </a:solidFill>
              </a:rPr>
              <a:t/>
            </a:r>
            <a:br>
              <a:rPr lang="en-GB" sz="1600" dirty="0" smtClean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chemeClr val="bg1"/>
                </a:solidFill>
              </a:rPr>
              <a:t>Met 7 times </a:t>
            </a:r>
            <a:br>
              <a:rPr lang="en-GB" sz="1600" dirty="0" smtClean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chemeClr val="bg1"/>
                </a:solidFill>
              </a:rPr>
              <a:t>(6 F2F)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7" y="5932354"/>
            <a:ext cx="3888432" cy="3385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Activity leaders: </a:t>
            </a:r>
            <a:r>
              <a:rPr lang="en-GB" sz="1600" dirty="0" smtClean="0">
                <a:solidFill>
                  <a:schemeClr val="bg1"/>
                </a:solidFill>
              </a:rPr>
              <a:t>Met weekly by phone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3594742" y="2067124"/>
            <a:ext cx="617218" cy="29238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Triangle 12"/>
          <p:cNvSpPr/>
          <p:nvPr/>
        </p:nvSpPr>
        <p:spPr>
          <a:xfrm>
            <a:off x="1430129" y="3053623"/>
            <a:ext cx="617218" cy="29238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/>
        </p:nvSpPr>
        <p:spPr>
          <a:xfrm>
            <a:off x="7349052" y="3296453"/>
            <a:ext cx="648072" cy="292388"/>
          </a:xfrm>
          <a:prstGeom prst="triangle">
            <a:avLst>
              <a:gd name="adj" fmla="val 9919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/>
        </p:nvSpPr>
        <p:spPr>
          <a:xfrm rot="5400000">
            <a:off x="7657265" y="4911725"/>
            <a:ext cx="324036" cy="292389"/>
          </a:xfrm>
          <a:prstGeom prst="triangle">
            <a:avLst>
              <a:gd name="adj" fmla="val 9919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4626005" y="5634667"/>
            <a:ext cx="324036" cy="292389"/>
          </a:xfrm>
          <a:prstGeom prst="triangle">
            <a:avLst>
              <a:gd name="adj" fmla="val 9919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90070" y="4895901"/>
            <a:ext cx="2664296" cy="141577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EAC Members:</a:t>
            </a:r>
          </a:p>
          <a:p>
            <a:r>
              <a:rPr lang="en-GB" sz="1200" dirty="0" err="1" smtClean="0">
                <a:solidFill>
                  <a:schemeClr val="bg1"/>
                </a:solidFill>
              </a:rPr>
              <a:t>Alexandre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GB" sz="1200" dirty="0" err="1" smtClean="0">
                <a:solidFill>
                  <a:schemeClr val="bg1"/>
                </a:solidFill>
              </a:rPr>
              <a:t>Bonvin</a:t>
            </a:r>
            <a:r>
              <a:rPr lang="en-GB" sz="1200" dirty="0" smtClean="0">
                <a:solidFill>
                  <a:schemeClr val="bg1"/>
                </a:solidFill>
              </a:rPr>
              <a:t> (</a:t>
            </a:r>
            <a:r>
              <a:rPr lang="en-GB" sz="1200" dirty="0" err="1" smtClean="0">
                <a:solidFill>
                  <a:schemeClr val="bg1"/>
                </a:solidFill>
              </a:rPr>
              <a:t>WeNMR</a:t>
            </a:r>
            <a:r>
              <a:rPr lang="en-GB" sz="1200" dirty="0" smtClean="0">
                <a:solidFill>
                  <a:schemeClr val="bg1"/>
                </a:solidFill>
              </a:rPr>
              <a:t>)</a:t>
            </a:r>
            <a:br>
              <a:rPr lang="en-GB" sz="1200" dirty="0" smtClean="0">
                <a:solidFill>
                  <a:schemeClr val="bg1"/>
                </a:solidFill>
              </a:rPr>
            </a:br>
            <a:r>
              <a:rPr lang="en-GB" sz="1200" dirty="0" smtClean="0">
                <a:solidFill>
                  <a:schemeClr val="bg1"/>
                </a:solidFill>
              </a:rPr>
              <a:t>Thomas </a:t>
            </a:r>
            <a:r>
              <a:rPr lang="en-GB" sz="1200" dirty="0" err="1" smtClean="0">
                <a:solidFill>
                  <a:schemeClr val="bg1"/>
                </a:solidFill>
              </a:rPr>
              <a:t>Eickermann</a:t>
            </a:r>
            <a:r>
              <a:rPr lang="en-GB" sz="1200" dirty="0" smtClean="0">
                <a:solidFill>
                  <a:schemeClr val="bg1"/>
                </a:solidFill>
              </a:rPr>
              <a:t> (PRACE)</a:t>
            </a:r>
          </a:p>
          <a:p>
            <a:r>
              <a:rPr lang="en-GB" sz="1200" dirty="0">
                <a:solidFill>
                  <a:schemeClr val="bg1"/>
                </a:solidFill>
              </a:rPr>
              <a:t>Roger Jones (WLCG</a:t>
            </a:r>
            <a:r>
              <a:rPr lang="en-GB" sz="12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GB" sz="1200" dirty="0" err="1" smtClean="0">
                <a:solidFill>
                  <a:schemeClr val="bg1"/>
                </a:solidFill>
              </a:rPr>
              <a:t>Wouter</a:t>
            </a:r>
            <a:r>
              <a:rPr lang="en-GB" sz="1200" dirty="0" smtClean="0">
                <a:solidFill>
                  <a:schemeClr val="bg1"/>
                </a:solidFill>
              </a:rPr>
              <a:t> Los (EERI)</a:t>
            </a:r>
          </a:p>
          <a:p>
            <a:r>
              <a:rPr lang="en-GB" sz="1200" dirty="0" smtClean="0">
                <a:solidFill>
                  <a:schemeClr val="bg1"/>
                </a:solidFill>
              </a:rPr>
              <a:t>Ivan </a:t>
            </a:r>
            <a:r>
              <a:rPr lang="en-GB" sz="1200" dirty="0" err="1" smtClean="0">
                <a:solidFill>
                  <a:schemeClr val="bg1"/>
                </a:solidFill>
              </a:rPr>
              <a:t>Maric</a:t>
            </a:r>
            <a:r>
              <a:rPr lang="en-GB" sz="1200" dirty="0" smtClean="0">
                <a:solidFill>
                  <a:schemeClr val="bg1"/>
                </a:solidFill>
              </a:rPr>
              <a:t> (NREN PC)</a:t>
            </a:r>
          </a:p>
          <a:p>
            <a:r>
              <a:rPr lang="en-GB" sz="1200" dirty="0">
                <a:solidFill>
                  <a:schemeClr val="bg1"/>
                </a:solidFill>
              </a:rPr>
              <a:t>Ruth </a:t>
            </a:r>
            <a:r>
              <a:rPr lang="en-GB" sz="1200" dirty="0" err="1">
                <a:solidFill>
                  <a:schemeClr val="bg1"/>
                </a:solidFill>
              </a:rPr>
              <a:t>Pordes</a:t>
            </a:r>
            <a:r>
              <a:rPr lang="en-GB" sz="1200" dirty="0">
                <a:solidFill>
                  <a:schemeClr val="bg1"/>
                </a:solidFill>
              </a:rPr>
              <a:t> (</a:t>
            </a:r>
            <a:r>
              <a:rPr lang="en-GB" sz="1200" dirty="0" smtClean="0">
                <a:solidFill>
                  <a:schemeClr val="bg1"/>
                </a:solidFill>
              </a:rPr>
              <a:t>OSG)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6065" y="1124744"/>
            <a:ext cx="294842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i="1" dirty="0" smtClean="0">
                <a:solidFill>
                  <a:schemeClr val="tx2"/>
                </a:solidFill>
              </a:rPr>
              <a:t>Group = regional grouping</a:t>
            </a:r>
            <a:r>
              <a:rPr lang="en-GB" sz="1500" i="1" dirty="0" smtClean="0">
                <a:solidFill>
                  <a:schemeClr val="tx2"/>
                </a:solidFill>
              </a:rPr>
              <a:t> </a:t>
            </a:r>
            <a:r>
              <a:rPr lang="en-GB" sz="1400" i="1" dirty="0" smtClean="0">
                <a:solidFill>
                  <a:schemeClr val="tx2"/>
                </a:solidFill>
              </a:rPr>
              <a:t>(IBERGRID, CE, UK.IE.NL, NBIS, SEE, IT-RU, FRRO, APGI, DACH)</a:t>
            </a:r>
            <a:endParaRPr lang="en-GB" sz="1400" i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8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6012870" y="1124744"/>
            <a:ext cx="2807202" cy="509622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2890731" y="2060849"/>
            <a:ext cx="2807202" cy="414684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5443091" y="4380030"/>
            <a:ext cx="0" cy="4465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294332" y="2753633"/>
            <a:ext cx="0" cy="4465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5079215" y="3818859"/>
            <a:ext cx="1584176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49691" y="3812582"/>
            <a:ext cx="2363936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EGI-</a:t>
            </a:r>
            <a:r>
              <a:rPr lang="en-GB" dirty="0" err="1" smtClean="0"/>
              <a:t>InSPIRE</a:t>
            </a:r>
            <a:r>
              <a:rPr lang="en-GB" dirty="0" smtClean="0"/>
              <a:t> &amp; EGI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079156" y="2196130"/>
            <a:ext cx="2363936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9156" y="2313973"/>
            <a:ext cx="250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Collaboration</a:t>
            </a:r>
            <a:r>
              <a:rPr lang="en-GB" dirty="0" smtClean="0"/>
              <a:t> </a:t>
            </a:r>
            <a:r>
              <a:rPr lang="en-GB" b="1" dirty="0" smtClean="0"/>
              <a:t>Board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67368" y="1268760"/>
            <a:ext cx="218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EGI</a:t>
            </a:r>
          </a:p>
          <a:p>
            <a:pPr algn="ctr"/>
            <a:r>
              <a:rPr lang="en-GB" b="1" dirty="0" smtClean="0"/>
              <a:t>Collaboration</a:t>
            </a:r>
            <a:endParaRPr lang="en-GB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216352" y="1772816"/>
            <a:ext cx="2363936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3371" y="1844824"/>
            <a:ext cx="201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EGI Council</a:t>
            </a:r>
            <a:endParaRPr lang="en-GB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144168" y="4723189"/>
            <a:ext cx="5454271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4427" y="4826555"/>
            <a:ext cx="336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NGI / EIRO &amp; Project Partner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1544" y="3922225"/>
            <a:ext cx="2363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Advisory Groups</a:t>
            </a:r>
            <a:endParaRPr lang="en-GB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234503" y="5487615"/>
            <a:ext cx="2363936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57057" y="5590981"/>
            <a:ext cx="201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NGI / EIRO</a:t>
            </a:r>
            <a:endParaRPr lang="en-GB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890731" y="5561364"/>
            <a:ext cx="295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EGI-</a:t>
            </a:r>
            <a:r>
              <a:rPr lang="en-GB" b="1" dirty="0" err="1" smtClean="0">
                <a:solidFill>
                  <a:schemeClr val="tx2"/>
                </a:solidFill>
              </a:rPr>
              <a:t>InSPIRE</a:t>
            </a:r>
            <a:r>
              <a:rPr lang="en-GB" b="1" dirty="0" smtClean="0">
                <a:solidFill>
                  <a:schemeClr val="tx2"/>
                </a:solidFill>
              </a:rPr>
              <a:t> PROJECT STRUCTURE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40152" y="1108844"/>
            <a:ext cx="295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EGI COUNCIL STRUCTURE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541491" y="3119437"/>
            <a:ext cx="1584176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5125667" y="3418069"/>
            <a:ext cx="0" cy="4465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21511" y="32437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PMB</a:t>
            </a:r>
            <a:endParaRPr lang="en-GB" b="1" dirty="0"/>
          </a:p>
        </p:txBody>
      </p:sp>
      <p:cxnSp>
        <p:nvCxnSpPr>
          <p:cNvPr id="26" name="Straight Arrow Connector 25"/>
          <p:cNvCxnSpPr>
            <a:endCxn id="13" idx="1"/>
          </p:cNvCxnSpPr>
          <p:nvPr/>
        </p:nvCxnSpPr>
        <p:spPr>
          <a:xfrm flipV="1">
            <a:off x="5443091" y="2060848"/>
            <a:ext cx="773261" cy="1533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2513627" y="4100615"/>
            <a:ext cx="2566878" cy="627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596336" y="2348880"/>
            <a:ext cx="0" cy="23743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8114745" y="2348881"/>
            <a:ext cx="0" cy="31387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588224" y="3407469"/>
            <a:ext cx="0" cy="4051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13187" y="392222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Director</a:t>
            </a:r>
            <a:endParaRPr lang="en-GB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6012870" y="2852936"/>
            <a:ext cx="1385450" cy="5760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Executive Board</a:t>
            </a:r>
            <a:endParaRPr lang="en-GB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588224" y="2348881"/>
            <a:ext cx="0" cy="50405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0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9" grpId="0" animBg="1"/>
      <p:bldP spid="10" grpId="0"/>
      <p:bldP spid="12" grpId="0"/>
      <p:bldP spid="13" grpId="0" animBg="1"/>
      <p:bldP spid="14" grpId="0"/>
      <p:bldP spid="20" grpId="0" animBg="1"/>
      <p:bldP spid="21" grpId="0"/>
      <p:bldP spid="32" grpId="0"/>
      <p:bldP spid="36" grpId="0"/>
      <p:bldP spid="33" grpId="0" animBg="1"/>
      <p:bldP spid="34" grpId="0"/>
      <p:bldP spid="37" grpId="0" animBg="1"/>
    </p:bld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</TotalTime>
  <Words>5056</Words>
  <Application>Microsoft Office PowerPoint</Application>
  <PresentationFormat>On-screen Show (4:3)</PresentationFormat>
  <Paragraphs>2042</Paragraphs>
  <Slides>51</Slides>
  <Notes>35</Notes>
  <HiddenSlides>6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EGI-InSPIRE 2</vt:lpstr>
      <vt:lpstr>EG-InSPIRE</vt:lpstr>
      <vt:lpstr>1_EG-InSPIRE</vt:lpstr>
      <vt:lpstr>Custom Design</vt:lpstr>
      <vt:lpstr>NA1: Project Management, Administration &amp; Finances</vt:lpstr>
      <vt:lpstr>NA1 Overview</vt:lpstr>
      <vt:lpstr>Contents</vt:lpstr>
      <vt:lpstr>Consortium and Management Structure</vt:lpstr>
      <vt:lpstr>Project Activities (PY1)</vt:lpstr>
      <vt:lpstr>Project Activities (&gt;PM18)</vt:lpstr>
      <vt:lpstr>Relationship Between WPs</vt:lpstr>
      <vt:lpstr>Project Governance</vt:lpstr>
      <vt:lpstr>EGI-InSPIRE &amp; EGI</vt:lpstr>
      <vt:lpstr>Project Partners</vt:lpstr>
      <vt:lpstr>Project Partners</vt:lpstr>
      <vt:lpstr>NA1: Tasks and Objectives</vt:lpstr>
      <vt:lpstr>Deliverables and Milestones</vt:lpstr>
      <vt:lpstr>PY2 Review Process</vt:lpstr>
      <vt:lpstr>Deliverables &amp; Milestones</vt:lpstr>
      <vt:lpstr>Provisional Financial Status and Effort</vt:lpstr>
      <vt:lpstr>Provisional Financial Status</vt:lpstr>
      <vt:lpstr>Provisional Financial Status</vt:lpstr>
      <vt:lpstr>Provisional Financial Status</vt:lpstr>
      <vt:lpstr>Consumed Effort Figures</vt:lpstr>
      <vt:lpstr>PY1 and PY2 figures</vt:lpstr>
      <vt:lpstr>Over-reporting Beneficiaries</vt:lpstr>
      <vt:lpstr>Underreporting Beneficiaries</vt:lpstr>
      <vt:lpstr>Non-Reporting Beneficiaries</vt:lpstr>
      <vt:lpstr>Impact of Effort Figures</vt:lpstr>
      <vt:lpstr>NA2 / NA3 Merger</vt:lpstr>
      <vt:lpstr>NA2 / NA3 Merger</vt:lpstr>
      <vt:lpstr>NGIs in Virtual Teams</vt:lpstr>
      <vt:lpstr>Effort Consumption</vt:lpstr>
      <vt:lpstr>Quality Assurance</vt:lpstr>
      <vt:lpstr>Quality Assurance</vt:lpstr>
      <vt:lpstr>Metrics Portal</vt:lpstr>
      <vt:lpstr>Project Level Objectives</vt:lpstr>
      <vt:lpstr>Metrics collection</vt:lpstr>
      <vt:lpstr>Overall Project Metrics</vt:lpstr>
      <vt:lpstr>Overall Project Metrics</vt:lpstr>
      <vt:lpstr>Stretch Targets for PY3</vt:lpstr>
      <vt:lpstr>Strategic Metrics</vt:lpstr>
      <vt:lpstr>PowerPoint Presentation</vt:lpstr>
      <vt:lpstr>Strategy perspectives</vt:lpstr>
      <vt:lpstr>NA1 Achievements</vt:lpstr>
      <vt:lpstr>NA1 Issues</vt:lpstr>
      <vt:lpstr>NA1 Use of Resources</vt:lpstr>
      <vt:lpstr>Plans for Next Year</vt:lpstr>
      <vt:lpstr>Summary</vt:lpstr>
      <vt:lpstr>Additional Material</vt:lpstr>
      <vt:lpstr>Strategy: Learning/growth</vt:lpstr>
      <vt:lpstr>Strategy: Processes</vt:lpstr>
      <vt:lpstr>Strategy: Beneficiaries</vt:lpstr>
      <vt:lpstr>Strategy: Funders</vt:lpstr>
      <vt:lpstr>Strategy: Income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Catherine</cp:lastModifiedBy>
  <cp:revision>445</cp:revision>
  <cp:lastPrinted>2012-06-12T12:05:38Z</cp:lastPrinted>
  <dcterms:created xsi:type="dcterms:W3CDTF">2010-09-03T12:01:03Z</dcterms:created>
  <dcterms:modified xsi:type="dcterms:W3CDTF">2012-06-25T19:30:11Z</dcterms:modified>
</cp:coreProperties>
</file>