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42"/>
  </p:notesMasterIdLst>
  <p:handoutMasterIdLst>
    <p:handoutMasterId r:id="rId43"/>
  </p:handoutMasterIdLst>
  <p:sldIdLst>
    <p:sldId id="616" r:id="rId4"/>
    <p:sldId id="695" r:id="rId5"/>
    <p:sldId id="636" r:id="rId6"/>
    <p:sldId id="637" r:id="rId7"/>
    <p:sldId id="666" r:id="rId8"/>
    <p:sldId id="667" r:id="rId9"/>
    <p:sldId id="668" r:id="rId10"/>
    <p:sldId id="696" r:id="rId11"/>
    <p:sldId id="697" r:id="rId12"/>
    <p:sldId id="669" r:id="rId13"/>
    <p:sldId id="698" r:id="rId14"/>
    <p:sldId id="699" r:id="rId15"/>
    <p:sldId id="740" r:id="rId16"/>
    <p:sldId id="741" r:id="rId17"/>
    <p:sldId id="680" r:id="rId18"/>
    <p:sldId id="700" r:id="rId19"/>
    <p:sldId id="681" r:id="rId20"/>
    <p:sldId id="727" r:id="rId21"/>
    <p:sldId id="683" r:id="rId22"/>
    <p:sldId id="739" r:id="rId23"/>
    <p:sldId id="755" r:id="rId24"/>
    <p:sldId id="756" r:id="rId25"/>
    <p:sldId id="757" r:id="rId26"/>
    <p:sldId id="758" r:id="rId27"/>
    <p:sldId id="754" r:id="rId28"/>
    <p:sldId id="753" r:id="rId29"/>
    <p:sldId id="638" r:id="rId30"/>
    <p:sldId id="675" r:id="rId31"/>
    <p:sldId id="674" r:id="rId32"/>
    <p:sldId id="640" r:id="rId33"/>
    <p:sldId id="665" r:id="rId34"/>
    <p:sldId id="746" r:id="rId35"/>
    <p:sldId id="742" r:id="rId36"/>
    <p:sldId id="743" r:id="rId37"/>
    <p:sldId id="639" r:id="rId38"/>
    <p:sldId id="728" r:id="rId39"/>
    <p:sldId id="744" r:id="rId40"/>
    <p:sldId id="74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2865" autoAdjust="0"/>
    <p:restoredTop sz="94218" autoAdjust="0"/>
  </p:normalViewPr>
  <p:slideViewPr>
    <p:cSldViewPr>
      <p:cViewPr>
        <p:scale>
          <a:sx n="60" d="100"/>
          <a:sy n="60" d="100"/>
        </p:scale>
        <p:origin x="-210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Year1-efforts%20report-per-quarter-per-tasks-LEA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71467671599401E-2"/>
          <c:y val="5.8618122290895802E-2"/>
          <c:w val="0.96862853232840096"/>
          <c:h val="0.9413818777091039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</c:dPt>
          <c:dPt>
            <c:idx val="2"/>
            <c:bubble3D val="0"/>
            <c:explosion val="2"/>
          </c:dPt>
          <c:dPt>
            <c:idx val="4"/>
            <c:bubble3D val="0"/>
            <c:explosion val="33"/>
          </c:dPt>
          <c:dLbls>
            <c:dLbl>
              <c:idx val="1"/>
              <c:layout>
                <c:manualLayout>
                  <c:x val="-0.16361306004064699"/>
                  <c:y val="8.09596929921346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4794060275539501E-2"/>
                  <c:y val="-1.08406956579146E-2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Piechart!$A$2:$A$7</c:f>
              <c:strCache>
                <c:ptCount val="6"/>
                <c:pt idx="0">
                  <c:v>NA1</c:v>
                </c:pt>
                <c:pt idx="1">
                  <c:v>NA2</c:v>
                </c:pt>
                <c:pt idx="2">
                  <c:v>SA1</c:v>
                </c:pt>
                <c:pt idx="3">
                  <c:v>SA2</c:v>
                </c:pt>
                <c:pt idx="4">
                  <c:v>SA3</c:v>
                </c:pt>
                <c:pt idx="5">
                  <c:v>JRA1</c:v>
                </c:pt>
              </c:strCache>
            </c:strRef>
          </c:cat>
          <c:val>
            <c:numRef>
              <c:f>Piechart!$B$2:$B$7</c:f>
              <c:numCache>
                <c:formatCode>General</c:formatCode>
                <c:ptCount val="6"/>
                <c:pt idx="0">
                  <c:v>328</c:v>
                </c:pt>
                <c:pt idx="1">
                  <c:v>2147</c:v>
                </c:pt>
                <c:pt idx="2">
                  <c:v>5149</c:v>
                </c:pt>
                <c:pt idx="3">
                  <c:v>503</c:v>
                </c:pt>
                <c:pt idx="4">
                  <c:v>725</c:v>
                </c:pt>
                <c:pt idx="5">
                  <c:v>315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51AC4-877A-8A4E-BE7A-C40AFFFC42F9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43DE0-B9D4-E04C-9EA3-DDC751A58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2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8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848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848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848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08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08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0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27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08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08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0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0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86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86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174C-5845-5546-9086-BD1E0D2CDB4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8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8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SA3 - June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1371600" y="64008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371600" y="6400806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4008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4C39-6AC8-FD48-8A9F-80EEFDB1C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2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Calibri" charset="0"/>
                <a:ea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SA3 - June 2012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8FA26-CDBF-4140-B7A4-88DAF5445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0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SA3 -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SA3 - June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SA3 - June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SA3 -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SA3 -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SA3 -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SA3 -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1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cg.web.cern.ch/LCG/mou.htm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twiki.cern.ch/twiki/bin/view/LCG/WLCGServiceIncident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S</a:t>
            </a:r>
            <a:r>
              <a:rPr lang="en-GB" dirty="0" smtClean="0"/>
              <a:t>A3: Heavy User Communities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Jamie </a:t>
            </a:r>
            <a:r>
              <a:rPr lang="en-GB" dirty="0" err="1" smtClean="0"/>
              <a:t>Shiers</a:t>
            </a:r>
            <a:endParaRPr lang="en-GB" dirty="0" smtClean="0"/>
          </a:p>
          <a:p>
            <a:pPr eaLnBrk="1" hangingPunct="1"/>
            <a:r>
              <a:rPr lang="en-GB" dirty="0" smtClean="0"/>
              <a:t>CERN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of Incidents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02259"/>
            <a:ext cx="7895655" cy="47461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553200" y="1905000"/>
            <a:ext cx="0" cy="2209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2662535"/>
            <a:ext cx="184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Data taking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/>
              </a:rPr>
              <a:t>SA3 - June 2012</a:t>
            </a:r>
            <a:endParaRPr lang="en-US" dirty="0">
              <a:latin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FA26-CDBF-4140-B7A4-88DAF544584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of Incidents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02259"/>
            <a:ext cx="7895655" cy="47461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553200" y="1905000"/>
            <a:ext cx="0" cy="2209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2662535"/>
            <a:ext cx="184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Data taking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555776" y="1700808"/>
            <a:ext cx="3600400" cy="2353816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9832" y="1527175"/>
            <a:ext cx="153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Incidents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/>
              </a:rPr>
              <a:t>SA3 - June 2012</a:t>
            </a:r>
            <a:endParaRPr lang="en-US" dirty="0"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FA26-CDBF-4140-B7A4-88DAF544584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of Incidents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02259"/>
            <a:ext cx="7895655" cy="47461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553200" y="1905000"/>
            <a:ext cx="0" cy="2209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2662535"/>
            <a:ext cx="184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Data taking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555776" y="1700808"/>
            <a:ext cx="3600400" cy="2353816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9832" y="1527175"/>
            <a:ext cx="153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Incidents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3648" y="1340768"/>
            <a:ext cx="1152128" cy="1008112"/>
          </a:xfrm>
          <a:prstGeom prst="ellipse">
            <a:avLst/>
          </a:prstGeom>
          <a:noFill/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/>
              </a:rPr>
              <a:t>SA3 - June 2012</a:t>
            </a:r>
            <a:endParaRPr lang="en-US" dirty="0">
              <a:latin typeface="Calibri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FA26-CDBF-4140-B7A4-88DAF544584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of Incidents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02259"/>
            <a:ext cx="7895655" cy="47461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553200" y="1905000"/>
            <a:ext cx="0" cy="2209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2662535"/>
            <a:ext cx="184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Data taking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555776" y="1700808"/>
            <a:ext cx="3600400" cy="2353816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9832" y="1527175"/>
            <a:ext cx="153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Incidents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3648" y="1340768"/>
            <a:ext cx="1152128" cy="1008112"/>
          </a:xfrm>
          <a:prstGeom prst="ellipse">
            <a:avLst/>
          </a:prstGeom>
          <a:noFill/>
          <a:ln w="508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2 (Border and Accent Bar) 10"/>
          <p:cNvSpPr/>
          <p:nvPr/>
        </p:nvSpPr>
        <p:spPr>
          <a:xfrm>
            <a:off x="2555776" y="2132856"/>
            <a:ext cx="5832648" cy="367240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001"/>
              <a:gd name="adj6" fmla="val -1515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Many of today’s incidents are largely “transparent” to users due to grid architecture and deployment models.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(There is an operational cost so further improvement needed).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rgbClr val="0000FF"/>
                </a:solidFill>
              </a:rPr>
              <a:t>Early incidents were highly disruptive.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/>
              </a:rPr>
              <a:t>SA3 - June 2012</a:t>
            </a:r>
            <a:endParaRPr lang="en-US" dirty="0">
              <a:latin typeface="Calibri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FA26-CDBF-4140-B7A4-88DAF544584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of Incidents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02259"/>
            <a:ext cx="7895655" cy="47461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553200" y="1905000"/>
            <a:ext cx="0" cy="2209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2662535"/>
            <a:ext cx="184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Data taking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555776" y="1700808"/>
            <a:ext cx="3600400" cy="2353816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9832" y="1527175"/>
            <a:ext cx="1535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Incidents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508104" y="3573016"/>
            <a:ext cx="1152128" cy="100811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/>
              </a:rPr>
              <a:t>SA3 - June 2012</a:t>
            </a:r>
            <a:endParaRPr lang="en-US" dirty="0">
              <a:latin typeface="Calibri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FA26-CDBF-4140-B7A4-88DAF54458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Achievements &amp; Plans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&amp; Activities</a:t>
            </a:r>
            <a:endParaRPr lang="en-US" dirty="0"/>
          </a:p>
        </p:txBody>
      </p:sp>
      <p:pic>
        <p:nvPicPr>
          <p:cNvPr id="6" name="Picture 5" descr="PastedGraphic-3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619672" cy="1619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120952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 Energy Physics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TSA3.3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1364574"/>
            <a:ext cx="7524328" cy="1077218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The LHC 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experiments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use grid 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computing for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data 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distribution, processing and analysis.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Strong focus 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on common tools and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solutions. Areas 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supported include: Data Management, Data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Analysis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and Monitoring. Main VOs: ALICE, ATLAS, CMS, </a:t>
            </a:r>
            <a:r>
              <a:rPr lang="en-GB" sz="1600" dirty="0" err="1" smtClean="0">
                <a:solidFill>
                  <a:schemeClr val="bg1"/>
                </a:solidFill>
                <a:ea typeface="Times New Roman"/>
                <a:cs typeface="Arial"/>
              </a:rPr>
              <a:t>LHCb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 but covers many other HEP experiments + related projects.</a:t>
            </a:r>
            <a:endParaRPr lang="en-US" dirty="0">
              <a:solidFill>
                <a:schemeClr val="bg1"/>
              </a:solidFill>
              <a:ea typeface="Times New Roman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05" y="292494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Life Sciences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29475"/>
            <a:ext cx="1619672" cy="12134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9672" y="3668831"/>
            <a:ext cx="7524328" cy="1077218"/>
          </a:xfrm>
          <a:prstGeom prst="rect">
            <a:avLst/>
          </a:prstGeom>
          <a:solidFill>
            <a:srgbClr val="DDE58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Covers </a:t>
            </a:r>
            <a:r>
              <a:rPr lang="en-US" sz="1600" dirty="0" smtClean="0"/>
              <a:t>the </a:t>
            </a:r>
            <a:r>
              <a:rPr lang="en-US" sz="1600" dirty="0"/>
              <a:t>European Extremely </a:t>
            </a:r>
            <a:r>
              <a:rPr lang="en-US" sz="1600" dirty="0" smtClean="0"/>
              <a:t>Large Telescope </a:t>
            </a:r>
            <a:r>
              <a:rPr lang="en-US" sz="1600" dirty="0"/>
              <a:t>(E-ELT), the Square </a:t>
            </a:r>
            <a:r>
              <a:rPr lang="en-US" sz="1600" dirty="0" err="1"/>
              <a:t>Kilometre</a:t>
            </a:r>
            <a:r>
              <a:rPr lang="en-US" sz="1600" dirty="0"/>
              <a:t> Array (SKA) and </a:t>
            </a:r>
            <a:r>
              <a:rPr lang="en-US" sz="1600" dirty="0" smtClean="0"/>
              <a:t>Cerenkov Telescope </a:t>
            </a:r>
            <a:r>
              <a:rPr lang="en-US" sz="1600" dirty="0"/>
              <a:t>Array (CTA</a:t>
            </a:r>
            <a:r>
              <a:rPr lang="en-US" sz="1600" dirty="0" smtClean="0"/>
              <a:t>) and others. </a:t>
            </a:r>
            <a:r>
              <a:rPr lang="en-US" sz="1600" dirty="0"/>
              <a:t>Activities focus on </a:t>
            </a:r>
            <a:r>
              <a:rPr lang="en-US" sz="1600" dirty="0" err="1"/>
              <a:t>visualisation</a:t>
            </a:r>
            <a:r>
              <a:rPr lang="en-US" sz="1600" dirty="0"/>
              <a:t> tools </a:t>
            </a:r>
            <a:r>
              <a:rPr lang="en-US" sz="1600" dirty="0" smtClean="0"/>
              <a:t>and database</a:t>
            </a:r>
            <a:r>
              <a:rPr lang="en-US" sz="1600" dirty="0"/>
              <a:t>/catalog access from the grid. Main VOs: Argo, Auger, </a:t>
            </a:r>
            <a:r>
              <a:rPr lang="en-US" sz="1600" dirty="0" err="1"/>
              <a:t>Glast</a:t>
            </a:r>
            <a:r>
              <a:rPr lang="en-US" sz="1600" dirty="0" smtClean="0"/>
              <a:t>, Magic</a:t>
            </a:r>
            <a:r>
              <a:rPr lang="en-US" sz="1600" dirty="0"/>
              <a:t>, Planck, CTA, plus others </a:t>
            </a:r>
            <a:r>
              <a:rPr lang="en-US" sz="1600" dirty="0" smtClean="0"/>
              <a:t>(total 23</a:t>
            </a:r>
            <a:r>
              <a:rPr lang="en-US" sz="1600" dirty="0"/>
              <a:t>) </a:t>
            </a:r>
            <a:r>
              <a:rPr lang="en-US" sz="1600" dirty="0" smtClean="0"/>
              <a:t>across </a:t>
            </a:r>
            <a:r>
              <a:rPr lang="en-US" sz="1600" dirty="0"/>
              <a:t>7 NGIs.</a:t>
            </a: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2649"/>
            <a:ext cx="1512168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19672" y="4831992"/>
            <a:ext cx="7524328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n-GB" sz="1600" dirty="0"/>
              <a:t>Large variety of ES disciplines. Provides also access from the </a:t>
            </a:r>
            <a:r>
              <a:rPr lang="en-GB" sz="1600" b="1" dirty="0"/>
              <a:t>grid</a:t>
            </a:r>
            <a:r>
              <a:rPr lang="en-GB" sz="1600" dirty="0"/>
              <a:t> to resources within the Ground European Network for Earth Science Interoperations - Digital </a:t>
            </a:r>
            <a:r>
              <a:rPr lang="en-GB" sz="1600" dirty="0" smtClean="0"/>
              <a:t>Earth Community </a:t>
            </a:r>
            <a:r>
              <a:rPr lang="en-GB" sz="1600" dirty="0"/>
              <a:t>(GENESI</a:t>
            </a:r>
            <a:r>
              <a:rPr lang="en-GB" sz="1600" dirty="0" smtClean="0"/>
              <a:t>-DEC)</a:t>
            </a:r>
            <a:r>
              <a:rPr lang="en-GB" sz="1600" dirty="0"/>
              <a:t>; </a:t>
            </a:r>
            <a:r>
              <a:rPr lang="en-GB" sz="1600" dirty="0" smtClean="0"/>
              <a:t>assists </a:t>
            </a:r>
            <a:r>
              <a:rPr lang="en-GB" sz="1600" dirty="0"/>
              <a:t>scientists working on climate change via the Climate-G </a:t>
            </a:r>
            <a:r>
              <a:rPr lang="en-GB" sz="1600" dirty="0" err="1"/>
              <a:t>testbed</a:t>
            </a:r>
            <a:r>
              <a:rPr lang="en-GB" sz="1600" dirty="0"/>
              <a:t>. Main VOs: </a:t>
            </a:r>
            <a:r>
              <a:rPr lang="en-GB" sz="1600" dirty="0" err="1"/>
              <a:t>esr</a:t>
            </a:r>
            <a:r>
              <a:rPr lang="en-GB" sz="1600" dirty="0"/>
              <a:t>, </a:t>
            </a:r>
            <a:r>
              <a:rPr lang="en-GB" sz="1600" dirty="0" err="1"/>
              <a:t>egeode</a:t>
            </a:r>
            <a:r>
              <a:rPr lang="en-GB" sz="1600" dirty="0"/>
              <a:t>, climate-g, </a:t>
            </a:r>
            <a:r>
              <a:rPr lang="fr-FR" sz="1600" dirty="0" err="1"/>
              <a:t>env.see-grid-sci.eu</a:t>
            </a:r>
            <a:r>
              <a:rPr lang="fr-FR" sz="1600" dirty="0"/>
              <a:t>, </a:t>
            </a:r>
            <a:r>
              <a:rPr lang="fr-FR" sz="1600" dirty="0" err="1"/>
              <a:t>meteo.see-grid-sci.eu</a:t>
            </a:r>
            <a:r>
              <a:rPr lang="fr-FR" sz="1600" dirty="0"/>
              <a:t>, </a:t>
            </a:r>
            <a:r>
              <a:rPr lang="fr-FR" sz="1600" dirty="0" err="1"/>
              <a:t>seismo.see-grid-sci.eu</a:t>
            </a:r>
            <a:r>
              <a:rPr lang="fr-FR" sz="1600" dirty="0"/>
              <a:t>- support by ~</a:t>
            </a:r>
            <a:r>
              <a:rPr lang="fr-FR" sz="1600" dirty="0" smtClean="0"/>
              <a:t>20 </a:t>
            </a:r>
            <a:r>
              <a:rPr lang="fr-FR" sz="1600" dirty="0" err="1"/>
              <a:t>NGIs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5496" y="3789040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Astronomy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 &amp;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Astrophysics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TSA3.5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t="11739" r="8696" b="12174"/>
          <a:stretch>
            <a:fillRect/>
          </a:stretch>
        </p:blipFill>
        <p:spPr bwMode="auto">
          <a:xfrm>
            <a:off x="-36512" y="2492896"/>
            <a:ext cx="19355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79512" y="522920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Earth Sciences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TSA3.6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2492896"/>
            <a:ext cx="7524328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Focuses on medical, biomedical and bioinformatics sectors to connect worldwide laboratories, share resources and ease access to data in a secure and confidential way. Supports </a:t>
            </a:r>
            <a:r>
              <a:rPr lang="en-GB" sz="1600" b="1" dirty="0">
                <a:solidFill>
                  <a:srgbClr val="FFFF00"/>
                </a:solidFill>
                <a:ea typeface="Times New Roman"/>
                <a:cs typeface="Arial"/>
              </a:rPr>
              <a:t>5</a:t>
            </a:r>
            <a:r>
              <a:rPr lang="en-GB" sz="1600" b="1" dirty="0">
                <a:solidFill>
                  <a:srgbClr val="FF0000"/>
                </a:solidFill>
                <a:ea typeface="Times New Roman"/>
                <a:cs typeface="Arial"/>
              </a:rPr>
              <a:t> </a:t>
            </a: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VOs (biomed, </a:t>
            </a:r>
            <a:r>
              <a:rPr lang="en-GB" sz="1600" dirty="0" err="1">
                <a:solidFill>
                  <a:srgbClr val="FFFFFF"/>
                </a:solidFill>
                <a:ea typeface="Times New Roman"/>
                <a:cs typeface="Arial"/>
              </a:rPr>
              <a:t>lsgri</a:t>
            </a: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, </a:t>
            </a:r>
            <a:r>
              <a:rPr lang="en-GB" sz="1600" dirty="0" err="1">
                <a:solidFill>
                  <a:srgbClr val="FFFFFF"/>
                </a:solidFill>
                <a:ea typeface="Times New Roman"/>
                <a:cs typeface="Arial"/>
              </a:rPr>
              <a:t>vlemed</a:t>
            </a: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, </a:t>
            </a:r>
            <a:r>
              <a:rPr lang="en-GB" sz="1600" dirty="0" err="1">
                <a:solidFill>
                  <a:srgbClr val="FFFFFF"/>
                </a:solidFill>
                <a:ea typeface="Times New Roman"/>
                <a:cs typeface="Arial"/>
              </a:rPr>
              <a:t>pneumogrid</a:t>
            </a: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 + </a:t>
            </a:r>
            <a:r>
              <a:rPr lang="en-US" sz="1600" b="1" dirty="0" err="1">
                <a:solidFill>
                  <a:srgbClr val="FFFF00"/>
                </a:solidFill>
              </a:rPr>
              <a:t>medigrid</a:t>
            </a: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) across 6 NGIs via the Life Science Grid Community</a:t>
            </a:r>
            <a:endParaRPr lang="en-GB" sz="1600" dirty="0" smtClean="0">
              <a:solidFill>
                <a:srgbClr val="FFFFFF"/>
              </a:solidFill>
              <a:ea typeface="Times New Roman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96" y="278092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Life Sciences</a:t>
            </a:r>
          </a:p>
          <a:p>
            <a:r>
              <a:rPr lang="en-US" b="1" dirty="0" smtClean="0"/>
              <a:t>TSA3.4</a:t>
            </a:r>
            <a:endParaRPr lang="en-US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&amp; Activities</a:t>
            </a:r>
            <a:endParaRPr lang="en-US" dirty="0"/>
          </a:p>
        </p:txBody>
      </p:sp>
      <p:pic>
        <p:nvPicPr>
          <p:cNvPr id="6" name="Picture 5" descr="PastedGraphic-3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619672" cy="1619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120952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 Energy Physics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TSA3.3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1364574"/>
            <a:ext cx="7524328" cy="1077218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The LHC 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experiments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use grid 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computing for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data 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distribution, processing and analysis.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Strong focus 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on common tools and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solutions. Areas 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supported include: Data Management, Data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Analysis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and Monitoring. Main VOs: ALICE, ATLAS, CMS, </a:t>
            </a:r>
            <a:r>
              <a:rPr lang="en-GB" sz="1600" dirty="0" err="1" smtClean="0">
                <a:solidFill>
                  <a:schemeClr val="bg1"/>
                </a:solidFill>
                <a:ea typeface="Times New Roman"/>
                <a:cs typeface="Arial"/>
              </a:rPr>
              <a:t>LHCb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 but covers many other HEP experiments + related projects.</a:t>
            </a:r>
            <a:endParaRPr lang="en-US" dirty="0">
              <a:solidFill>
                <a:schemeClr val="bg1"/>
              </a:solidFill>
              <a:ea typeface="Times New Roman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05" y="292494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Life Sciences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29475"/>
            <a:ext cx="1619672" cy="12134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9672" y="3668831"/>
            <a:ext cx="7524328" cy="1077218"/>
          </a:xfrm>
          <a:prstGeom prst="rect">
            <a:avLst/>
          </a:prstGeom>
          <a:solidFill>
            <a:srgbClr val="DDE58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Covers </a:t>
            </a:r>
            <a:r>
              <a:rPr lang="en-US" sz="1600" dirty="0" smtClean="0"/>
              <a:t>the </a:t>
            </a:r>
            <a:r>
              <a:rPr lang="en-US" sz="1600" dirty="0"/>
              <a:t>European Extremely </a:t>
            </a:r>
            <a:r>
              <a:rPr lang="en-US" sz="1600" dirty="0" smtClean="0"/>
              <a:t>Large Telescope </a:t>
            </a:r>
            <a:r>
              <a:rPr lang="en-US" sz="1600" dirty="0"/>
              <a:t>(E-ELT), the Square </a:t>
            </a:r>
            <a:r>
              <a:rPr lang="en-US" sz="1600" dirty="0" err="1"/>
              <a:t>Kilometre</a:t>
            </a:r>
            <a:r>
              <a:rPr lang="en-US" sz="1600" dirty="0"/>
              <a:t> Array (SKA) and </a:t>
            </a:r>
            <a:r>
              <a:rPr lang="en-US" sz="1600" dirty="0" smtClean="0"/>
              <a:t>Cerenkov Telescope </a:t>
            </a:r>
            <a:r>
              <a:rPr lang="en-US" sz="1600" dirty="0"/>
              <a:t>Array (CTA</a:t>
            </a:r>
            <a:r>
              <a:rPr lang="en-US" sz="1600" dirty="0" smtClean="0"/>
              <a:t>) and others. </a:t>
            </a:r>
            <a:r>
              <a:rPr lang="en-US" sz="1600" dirty="0"/>
              <a:t>Activities focus on </a:t>
            </a:r>
            <a:r>
              <a:rPr lang="en-US" sz="1600" dirty="0" err="1"/>
              <a:t>visualisation</a:t>
            </a:r>
            <a:r>
              <a:rPr lang="en-US" sz="1600" dirty="0"/>
              <a:t> tools </a:t>
            </a:r>
            <a:r>
              <a:rPr lang="en-US" sz="1600" dirty="0" smtClean="0"/>
              <a:t>and database</a:t>
            </a:r>
            <a:r>
              <a:rPr lang="en-US" sz="1600" dirty="0"/>
              <a:t>/catalog access from the grid. Main VOs: Argo, Auger, </a:t>
            </a:r>
            <a:r>
              <a:rPr lang="en-US" sz="1600" dirty="0" err="1"/>
              <a:t>Glast</a:t>
            </a:r>
            <a:r>
              <a:rPr lang="en-US" sz="1600" dirty="0" smtClean="0"/>
              <a:t>, Magic</a:t>
            </a:r>
            <a:r>
              <a:rPr lang="en-US" sz="1600" dirty="0"/>
              <a:t>, Planck, CTA, plus others </a:t>
            </a:r>
            <a:r>
              <a:rPr lang="en-US" sz="1600" dirty="0" smtClean="0"/>
              <a:t>(total 23</a:t>
            </a:r>
            <a:r>
              <a:rPr lang="en-US" sz="1600" dirty="0"/>
              <a:t>) </a:t>
            </a:r>
            <a:r>
              <a:rPr lang="en-US" sz="1600" dirty="0" smtClean="0"/>
              <a:t>across </a:t>
            </a:r>
            <a:r>
              <a:rPr lang="en-US" sz="1600" dirty="0"/>
              <a:t>7 NGIs.</a:t>
            </a: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2649"/>
            <a:ext cx="1512168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19672" y="4831992"/>
            <a:ext cx="7524328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n-GB" sz="1600" dirty="0"/>
              <a:t>Large variety of ES disciplines. Provides also access from the </a:t>
            </a:r>
            <a:r>
              <a:rPr lang="en-GB" sz="1600" b="1" dirty="0"/>
              <a:t>grid</a:t>
            </a:r>
            <a:r>
              <a:rPr lang="en-GB" sz="1600" dirty="0"/>
              <a:t> to resources within the Ground European Network for Earth Science Interoperations - Digital </a:t>
            </a:r>
            <a:r>
              <a:rPr lang="en-GB" sz="1600" dirty="0" smtClean="0"/>
              <a:t>Earth Community </a:t>
            </a:r>
            <a:r>
              <a:rPr lang="en-GB" sz="1600" dirty="0"/>
              <a:t>(GENESI</a:t>
            </a:r>
            <a:r>
              <a:rPr lang="en-GB" sz="1600" dirty="0" smtClean="0"/>
              <a:t>-DEC)</a:t>
            </a:r>
            <a:r>
              <a:rPr lang="en-GB" sz="1600" dirty="0"/>
              <a:t>; </a:t>
            </a:r>
            <a:r>
              <a:rPr lang="en-GB" sz="1600" dirty="0" smtClean="0"/>
              <a:t>assists </a:t>
            </a:r>
            <a:r>
              <a:rPr lang="en-GB" sz="1600" dirty="0"/>
              <a:t>scientists working on climate change via the Climate-G </a:t>
            </a:r>
            <a:r>
              <a:rPr lang="en-GB" sz="1600" dirty="0" err="1"/>
              <a:t>testbed</a:t>
            </a:r>
            <a:r>
              <a:rPr lang="en-GB" sz="1600" dirty="0"/>
              <a:t>. Main VOs: </a:t>
            </a:r>
            <a:r>
              <a:rPr lang="en-GB" sz="1600" dirty="0" err="1"/>
              <a:t>esr</a:t>
            </a:r>
            <a:r>
              <a:rPr lang="en-GB" sz="1600" dirty="0"/>
              <a:t>, </a:t>
            </a:r>
            <a:r>
              <a:rPr lang="en-GB" sz="1600" dirty="0" err="1"/>
              <a:t>egeode</a:t>
            </a:r>
            <a:r>
              <a:rPr lang="en-GB" sz="1600" dirty="0"/>
              <a:t>, climate-g, </a:t>
            </a:r>
            <a:r>
              <a:rPr lang="fr-FR" sz="1600" dirty="0" err="1"/>
              <a:t>env.see-grid-sci.eu</a:t>
            </a:r>
            <a:r>
              <a:rPr lang="fr-FR" sz="1600" dirty="0"/>
              <a:t>, </a:t>
            </a:r>
            <a:r>
              <a:rPr lang="fr-FR" sz="1600" dirty="0" err="1"/>
              <a:t>meteo.see-grid-sci.eu</a:t>
            </a:r>
            <a:r>
              <a:rPr lang="fr-FR" sz="1600" dirty="0"/>
              <a:t>, </a:t>
            </a:r>
            <a:r>
              <a:rPr lang="fr-FR" sz="1600" dirty="0" err="1"/>
              <a:t>seismo.see-grid-sci.eu</a:t>
            </a:r>
            <a:r>
              <a:rPr lang="fr-FR" sz="1600" dirty="0"/>
              <a:t>- support by ~</a:t>
            </a:r>
            <a:r>
              <a:rPr lang="fr-FR" sz="1600" dirty="0" smtClean="0"/>
              <a:t>20 </a:t>
            </a:r>
            <a:r>
              <a:rPr lang="fr-FR" sz="1600" dirty="0" err="1"/>
              <a:t>NGIs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5496" y="3789040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Astronomy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 &amp;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Astrophysics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TSA3.5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t="11739" r="8696" b="12174"/>
          <a:stretch>
            <a:fillRect/>
          </a:stretch>
        </p:blipFill>
        <p:spPr bwMode="auto">
          <a:xfrm>
            <a:off x="-36512" y="2492896"/>
            <a:ext cx="19355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79512" y="522920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Earth Sciences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TSA3.6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2492896"/>
            <a:ext cx="7524328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Focuses on medical, biomedical and bioinformatics sectors to connect worldwide laboratories, share resources and ease access to data in a secure and confidential way. Supports </a:t>
            </a:r>
            <a:r>
              <a:rPr lang="en-GB" sz="1600" b="1" dirty="0">
                <a:solidFill>
                  <a:srgbClr val="FFFF00"/>
                </a:solidFill>
                <a:ea typeface="Times New Roman"/>
                <a:cs typeface="Arial"/>
              </a:rPr>
              <a:t>5</a:t>
            </a:r>
            <a:r>
              <a:rPr lang="en-GB" sz="1600" b="1" dirty="0">
                <a:solidFill>
                  <a:srgbClr val="FF0000"/>
                </a:solidFill>
                <a:ea typeface="Times New Roman"/>
                <a:cs typeface="Arial"/>
              </a:rPr>
              <a:t> </a:t>
            </a: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VOs (biomed, </a:t>
            </a:r>
            <a:r>
              <a:rPr lang="en-GB" sz="1600" dirty="0" err="1">
                <a:solidFill>
                  <a:srgbClr val="FFFFFF"/>
                </a:solidFill>
                <a:ea typeface="Times New Roman"/>
                <a:cs typeface="Arial"/>
              </a:rPr>
              <a:t>lsgri</a:t>
            </a: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, </a:t>
            </a:r>
            <a:r>
              <a:rPr lang="en-GB" sz="1600" dirty="0" err="1">
                <a:solidFill>
                  <a:srgbClr val="FFFFFF"/>
                </a:solidFill>
                <a:ea typeface="Times New Roman"/>
                <a:cs typeface="Arial"/>
              </a:rPr>
              <a:t>vlemed</a:t>
            </a: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, </a:t>
            </a:r>
            <a:r>
              <a:rPr lang="en-GB" sz="1600" dirty="0" err="1">
                <a:solidFill>
                  <a:srgbClr val="FFFFFF"/>
                </a:solidFill>
                <a:ea typeface="Times New Roman"/>
                <a:cs typeface="Arial"/>
              </a:rPr>
              <a:t>pneumogrid</a:t>
            </a: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 + </a:t>
            </a:r>
            <a:r>
              <a:rPr lang="en-US" sz="1600" b="1" dirty="0" err="1">
                <a:solidFill>
                  <a:srgbClr val="FFFF00"/>
                </a:solidFill>
              </a:rPr>
              <a:t>medigrid</a:t>
            </a: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) across 6 NGIs via the Life Science Grid Community</a:t>
            </a:r>
            <a:endParaRPr lang="en-GB" sz="1600" dirty="0" smtClean="0">
              <a:solidFill>
                <a:srgbClr val="FFFFFF"/>
              </a:solidFill>
              <a:ea typeface="Times New Roman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96" y="278092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Life Sciences</a:t>
            </a:r>
          </a:p>
          <a:p>
            <a:r>
              <a:rPr lang="en-US" b="1" dirty="0" smtClean="0"/>
              <a:t>TSA3.4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19672" y="980728"/>
            <a:ext cx="752432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These and other communities supported by shared tools &amp; services</a:t>
            </a:r>
            <a:endParaRPr lang="en-US" sz="16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&amp; Activities</a:t>
            </a:r>
            <a:endParaRPr lang="en-US" dirty="0"/>
          </a:p>
        </p:txBody>
      </p:sp>
      <p:pic>
        <p:nvPicPr>
          <p:cNvPr id="6" name="Picture 5" descr="PastedGraphic-3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619672" cy="1619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120952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 Energy Physics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TSA3.3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1364574"/>
            <a:ext cx="7524328" cy="1077218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The LHC 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experiments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use grid 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computing for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data 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distribution, processing and analysis.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Strong focus 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on common tools and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solutions. Areas 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supported include: Data Management, Data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Analysis</a:t>
            </a:r>
            <a:r>
              <a:rPr lang="en-GB" sz="1600" dirty="0">
                <a:solidFill>
                  <a:schemeClr val="bg1"/>
                </a:solidFill>
                <a:ea typeface="Times New Roman"/>
                <a:cs typeface="Arial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and Monitoring. Main VOs: ALICE, ATLAS, CMS, </a:t>
            </a:r>
            <a:r>
              <a:rPr lang="en-GB" sz="1600" dirty="0" err="1" smtClean="0">
                <a:solidFill>
                  <a:schemeClr val="bg1"/>
                </a:solidFill>
                <a:ea typeface="Times New Roman"/>
                <a:cs typeface="Arial"/>
              </a:rPr>
              <a:t>LHCb</a:t>
            </a:r>
            <a:r>
              <a:rPr lang="en-GB" sz="1600" dirty="0" smtClean="0">
                <a:solidFill>
                  <a:schemeClr val="bg1"/>
                </a:solidFill>
                <a:ea typeface="Times New Roman"/>
                <a:cs typeface="Arial"/>
              </a:rPr>
              <a:t> but covers many other HEP experiments + related projects.</a:t>
            </a:r>
            <a:endParaRPr lang="en-US" dirty="0">
              <a:solidFill>
                <a:schemeClr val="bg1"/>
              </a:solidFill>
              <a:ea typeface="Times New Roman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05" y="292494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Life Sciences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29475"/>
            <a:ext cx="1619672" cy="12134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9672" y="3668831"/>
            <a:ext cx="7524328" cy="1077218"/>
          </a:xfrm>
          <a:prstGeom prst="rect">
            <a:avLst/>
          </a:prstGeom>
          <a:solidFill>
            <a:srgbClr val="DDE58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Covers </a:t>
            </a:r>
            <a:r>
              <a:rPr lang="en-US" sz="1600" dirty="0" smtClean="0"/>
              <a:t>the </a:t>
            </a:r>
            <a:r>
              <a:rPr lang="en-US" sz="1600" dirty="0"/>
              <a:t>European Extremely </a:t>
            </a:r>
            <a:r>
              <a:rPr lang="en-US" sz="1600" dirty="0" smtClean="0"/>
              <a:t>Large Telescope </a:t>
            </a:r>
            <a:r>
              <a:rPr lang="en-US" sz="1600" dirty="0"/>
              <a:t>(E-ELT), the Square </a:t>
            </a:r>
            <a:r>
              <a:rPr lang="en-US" sz="1600" dirty="0" err="1"/>
              <a:t>Kilometre</a:t>
            </a:r>
            <a:r>
              <a:rPr lang="en-US" sz="1600" dirty="0"/>
              <a:t> Array (SKA) and </a:t>
            </a:r>
            <a:r>
              <a:rPr lang="en-US" sz="1600" dirty="0" smtClean="0"/>
              <a:t>Cerenkov Telescope </a:t>
            </a:r>
            <a:r>
              <a:rPr lang="en-US" sz="1600" dirty="0"/>
              <a:t>Array (CTA</a:t>
            </a:r>
            <a:r>
              <a:rPr lang="en-US" sz="1600" dirty="0" smtClean="0"/>
              <a:t>) and others. </a:t>
            </a:r>
            <a:r>
              <a:rPr lang="en-US" sz="1600" dirty="0"/>
              <a:t>Activities focus on </a:t>
            </a:r>
            <a:r>
              <a:rPr lang="en-US" sz="1600" dirty="0" err="1"/>
              <a:t>visualisation</a:t>
            </a:r>
            <a:r>
              <a:rPr lang="en-US" sz="1600" dirty="0"/>
              <a:t> tools </a:t>
            </a:r>
            <a:r>
              <a:rPr lang="en-US" sz="1600" dirty="0" smtClean="0"/>
              <a:t>and database</a:t>
            </a:r>
            <a:r>
              <a:rPr lang="en-US" sz="1600" dirty="0"/>
              <a:t>/catalog access from the grid. Main VOs: Argo, Auger, </a:t>
            </a:r>
            <a:r>
              <a:rPr lang="en-US" sz="1600" dirty="0" err="1"/>
              <a:t>Glast</a:t>
            </a:r>
            <a:r>
              <a:rPr lang="en-US" sz="1600" dirty="0" smtClean="0"/>
              <a:t>, Magic</a:t>
            </a:r>
            <a:r>
              <a:rPr lang="en-US" sz="1600" dirty="0"/>
              <a:t>, Planck, CTA, plus others </a:t>
            </a:r>
            <a:r>
              <a:rPr lang="en-US" sz="1600" dirty="0" smtClean="0"/>
              <a:t>(total 23</a:t>
            </a:r>
            <a:r>
              <a:rPr lang="en-US" sz="1600" dirty="0"/>
              <a:t>) </a:t>
            </a:r>
            <a:r>
              <a:rPr lang="en-US" sz="1600" dirty="0" smtClean="0"/>
              <a:t>across </a:t>
            </a:r>
            <a:r>
              <a:rPr lang="en-US" sz="1600" dirty="0"/>
              <a:t>7 NGIs.</a:t>
            </a: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2649"/>
            <a:ext cx="1512168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19672" y="4831992"/>
            <a:ext cx="7524328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n-GB" sz="1600" dirty="0"/>
              <a:t>Large variety of ES disciplines. Provides also access from the </a:t>
            </a:r>
            <a:r>
              <a:rPr lang="en-GB" sz="1600" b="1" dirty="0"/>
              <a:t>grid</a:t>
            </a:r>
            <a:r>
              <a:rPr lang="en-GB" sz="1600" dirty="0"/>
              <a:t> to resources within the Ground European Network for Earth Science Interoperations - Digital </a:t>
            </a:r>
            <a:r>
              <a:rPr lang="en-GB" sz="1600" dirty="0" smtClean="0"/>
              <a:t>Earth Community </a:t>
            </a:r>
            <a:r>
              <a:rPr lang="en-GB" sz="1600" dirty="0"/>
              <a:t>(GENESI</a:t>
            </a:r>
            <a:r>
              <a:rPr lang="en-GB" sz="1600" dirty="0" smtClean="0"/>
              <a:t>-DEC)</a:t>
            </a:r>
            <a:r>
              <a:rPr lang="en-GB" sz="1600" dirty="0"/>
              <a:t>; </a:t>
            </a:r>
            <a:r>
              <a:rPr lang="en-GB" sz="1600" dirty="0" smtClean="0"/>
              <a:t>assists </a:t>
            </a:r>
            <a:r>
              <a:rPr lang="en-GB" sz="1600" dirty="0"/>
              <a:t>scientists working on climate change via the Climate-G </a:t>
            </a:r>
            <a:r>
              <a:rPr lang="en-GB" sz="1600" dirty="0" err="1"/>
              <a:t>testbed</a:t>
            </a:r>
            <a:r>
              <a:rPr lang="en-GB" sz="1600" dirty="0"/>
              <a:t>. Main VOs: </a:t>
            </a:r>
            <a:r>
              <a:rPr lang="en-GB" sz="1600" dirty="0" err="1"/>
              <a:t>esr</a:t>
            </a:r>
            <a:r>
              <a:rPr lang="en-GB" sz="1600" dirty="0"/>
              <a:t>, </a:t>
            </a:r>
            <a:r>
              <a:rPr lang="en-GB" sz="1600" dirty="0" err="1"/>
              <a:t>egeode</a:t>
            </a:r>
            <a:r>
              <a:rPr lang="en-GB" sz="1600" dirty="0"/>
              <a:t>, climate-g, </a:t>
            </a:r>
            <a:r>
              <a:rPr lang="fr-FR" sz="1600" dirty="0" err="1"/>
              <a:t>env.see-grid-sci.eu</a:t>
            </a:r>
            <a:r>
              <a:rPr lang="fr-FR" sz="1600" dirty="0"/>
              <a:t>, </a:t>
            </a:r>
            <a:r>
              <a:rPr lang="fr-FR" sz="1600" dirty="0" err="1"/>
              <a:t>meteo.see-grid-sci.eu</a:t>
            </a:r>
            <a:r>
              <a:rPr lang="fr-FR" sz="1600" dirty="0"/>
              <a:t>, </a:t>
            </a:r>
            <a:r>
              <a:rPr lang="fr-FR" sz="1600" dirty="0" err="1"/>
              <a:t>seismo.see-grid-sci.eu</a:t>
            </a:r>
            <a:r>
              <a:rPr lang="fr-FR" sz="1600" dirty="0"/>
              <a:t>- support by ~</a:t>
            </a:r>
            <a:r>
              <a:rPr lang="fr-FR" sz="1600" dirty="0" smtClean="0"/>
              <a:t>20 </a:t>
            </a:r>
            <a:r>
              <a:rPr lang="fr-FR" sz="1600" dirty="0" err="1"/>
              <a:t>NGIs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5496" y="3789040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Astronomy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 &amp;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Astrophysics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TSA3.5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t="11739" r="8696" b="12174"/>
          <a:stretch>
            <a:fillRect/>
          </a:stretch>
        </p:blipFill>
        <p:spPr bwMode="auto">
          <a:xfrm>
            <a:off x="-36512" y="2492896"/>
            <a:ext cx="19355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79512" y="522920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Earth Sciences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TSA3.6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2492896"/>
            <a:ext cx="7524328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Focuses on medical, biomedical and bioinformatics sectors to connect worldwide laboratories, share resources and ease access to data in a secure and confidential way. Supports </a:t>
            </a:r>
            <a:r>
              <a:rPr lang="en-GB" sz="1600" b="1" dirty="0">
                <a:solidFill>
                  <a:srgbClr val="FFFF00"/>
                </a:solidFill>
                <a:ea typeface="Times New Roman"/>
                <a:cs typeface="Arial"/>
              </a:rPr>
              <a:t>5</a:t>
            </a:r>
            <a:r>
              <a:rPr lang="en-GB" sz="1600" b="1" dirty="0">
                <a:solidFill>
                  <a:srgbClr val="FF0000"/>
                </a:solidFill>
                <a:ea typeface="Times New Roman"/>
                <a:cs typeface="Arial"/>
              </a:rPr>
              <a:t> </a:t>
            </a: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VOs (biomed, </a:t>
            </a:r>
            <a:r>
              <a:rPr lang="en-GB" sz="1600" dirty="0" err="1">
                <a:solidFill>
                  <a:srgbClr val="FFFFFF"/>
                </a:solidFill>
                <a:ea typeface="Times New Roman"/>
                <a:cs typeface="Arial"/>
              </a:rPr>
              <a:t>lsgri</a:t>
            </a: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, </a:t>
            </a:r>
            <a:r>
              <a:rPr lang="en-GB" sz="1600" dirty="0" err="1">
                <a:solidFill>
                  <a:srgbClr val="FFFFFF"/>
                </a:solidFill>
                <a:ea typeface="Times New Roman"/>
                <a:cs typeface="Arial"/>
              </a:rPr>
              <a:t>vlemed</a:t>
            </a: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, </a:t>
            </a:r>
            <a:r>
              <a:rPr lang="en-GB" sz="1600" dirty="0" err="1">
                <a:solidFill>
                  <a:srgbClr val="FFFFFF"/>
                </a:solidFill>
                <a:ea typeface="Times New Roman"/>
                <a:cs typeface="Arial"/>
              </a:rPr>
              <a:t>pneumogrid</a:t>
            </a: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 + </a:t>
            </a:r>
            <a:r>
              <a:rPr lang="en-US" sz="1600" b="1" dirty="0" err="1">
                <a:solidFill>
                  <a:srgbClr val="FFFF00"/>
                </a:solidFill>
              </a:rPr>
              <a:t>medigrid</a:t>
            </a:r>
            <a:r>
              <a:rPr lang="en-GB" sz="1600" dirty="0">
                <a:solidFill>
                  <a:srgbClr val="FFFFFF"/>
                </a:solidFill>
                <a:ea typeface="Times New Roman"/>
                <a:cs typeface="Arial"/>
              </a:rPr>
              <a:t>) across 6 NGIs via the Life Science Grid Community</a:t>
            </a:r>
            <a:endParaRPr lang="en-GB" sz="1600" dirty="0" smtClean="0">
              <a:solidFill>
                <a:srgbClr val="FFFFFF"/>
              </a:solidFill>
              <a:ea typeface="Times New Roman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96" y="278092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Life Sciences</a:t>
            </a:r>
          </a:p>
          <a:p>
            <a:r>
              <a:rPr lang="en-US" b="1" dirty="0" smtClean="0"/>
              <a:t>TSA3.4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19672" y="980728"/>
            <a:ext cx="752432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These and other communities supported by shared tools &amp; services</a:t>
            </a:r>
            <a:endParaRPr lang="en-US" sz="1600" b="1" dirty="0"/>
          </a:p>
        </p:txBody>
      </p:sp>
      <p:pic>
        <p:nvPicPr>
          <p:cNvPr id="21" name="Picture 20" descr="2011AnnualReviewMap_NGIHUCv3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45" y="0"/>
            <a:ext cx="66632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032801"/>
              </p:ext>
            </p:extLst>
          </p:nvPr>
        </p:nvGraphicFramePr>
        <p:xfrm>
          <a:off x="4312099" y="1124744"/>
          <a:ext cx="7028653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Document" r:id="rId4" imgW="5896800" imgH="4342680" progId="Word.Document.12">
                  <p:embed/>
                </p:oleObj>
              </mc:Choice>
              <mc:Fallback>
                <p:oleObj name="Document" r:id="rId4" imgW="5896800" imgH="434268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099" y="1124744"/>
                        <a:ext cx="7028653" cy="54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for HEP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137786"/>
              </p:ext>
            </p:extLst>
          </p:nvPr>
        </p:nvGraphicFramePr>
        <p:xfrm>
          <a:off x="-36512" y="1052736"/>
          <a:ext cx="6408712" cy="5226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876"/>
                <a:gridCol w="4454836"/>
              </a:tblGrid>
              <a:tr h="347318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PY2 Results</a:t>
                      </a:r>
                      <a:endParaRPr lang="en-US" dirty="0"/>
                    </a:p>
                  </a:txBody>
                  <a:tcPr/>
                </a:tc>
              </a:tr>
              <a:tr h="124455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Distributed Analysis</a:t>
                      </a:r>
                      <a:endParaRPr lang="en-US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</a:rPr>
                        <a:t>Common Analysis</a:t>
                      </a:r>
                      <a:r>
                        <a:rPr lang="en-US" sz="2000" b="1" baseline="0" dirty="0" smtClean="0">
                          <a:solidFill>
                            <a:srgbClr val="008000"/>
                          </a:solidFill>
                        </a:rPr>
                        <a:t> Framework study for ATLAS and CMS initiated; first stage successfully completed (May 2012);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</a:rPr>
                        <a:t>next phase launched (Sep 2012);</a:t>
                      </a:r>
                      <a:endParaRPr lang="en-US" sz="20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2445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Management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Dynamic caching / data popularity – move away</a:t>
                      </a:r>
                      <a:r>
                        <a:rPr lang="en-US" sz="2000" baseline="0" dirty="0" smtClean="0"/>
                        <a:t> from static data placement</a:t>
                      </a:r>
                      <a:r>
                        <a:rPr lang="en-US" sz="2000" dirty="0" smtClean="0"/>
                        <a:t>: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common solutions deployed;</a:t>
                      </a:r>
                      <a:r>
                        <a:rPr lang="en-US" sz="2000" baseline="0" dirty="0" smtClean="0"/>
                        <a:t> others under development</a:t>
                      </a:r>
                      <a:endParaRPr lang="en-US" sz="2000" dirty="0" smtClean="0"/>
                    </a:p>
                  </a:txBody>
                  <a:tcPr/>
                </a:tc>
              </a:tr>
              <a:tr h="6656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Persistency Framework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Handles the event and detector conditions data from the experiments </a:t>
                      </a:r>
                    </a:p>
                  </a:txBody>
                  <a:tcPr/>
                </a:tc>
              </a:tr>
              <a:tr h="8082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Monitoring / Dashboards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All aspects of production and analysis: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additional common solutions deployed</a:t>
                      </a:r>
                    </a:p>
                  </a:txBody>
                  <a:tcPr/>
                </a:tc>
              </a:tr>
              <a:tr h="7305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Task Leader: Maria </a:t>
                      </a:r>
                      <a:r>
                        <a:rPr lang="en-US" sz="2400" b="1" dirty="0" err="1" smtClean="0"/>
                        <a:t>Girone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11760" y="6237312"/>
            <a:ext cx="2134794" cy="369332"/>
          </a:xfrm>
          <a:prstGeom prst="rect">
            <a:avLst/>
          </a:prstGeom>
          <a:noFill/>
          <a:scene3d>
            <a:camera prst="orthographicFront">
              <a:rot lat="540000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Common Solutions</a:t>
            </a:r>
            <a:endParaRPr lang="en-US" dirty="0"/>
          </a:p>
        </p:txBody>
      </p:sp>
      <p:sp>
        <p:nvSpPr>
          <p:cNvPr id="10" name="Text Box 110"/>
          <p:cNvSpPr txBox="1">
            <a:spLocks noChangeArrowheads="1"/>
          </p:cNvSpPr>
          <p:nvPr/>
        </p:nvSpPr>
        <p:spPr bwMode="auto">
          <a:xfrm rot="16200000">
            <a:off x="2974236" y="3271396"/>
            <a:ext cx="6858000" cy="369974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Focus on Common Solutions Across (all) VOs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SA3 Overview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036134"/>
              </p:ext>
            </p:extLst>
          </p:nvPr>
        </p:nvGraphicFramePr>
        <p:xfrm>
          <a:off x="5004049" y="1052736"/>
          <a:ext cx="4032447" cy="581698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786909"/>
                <a:gridCol w="786909"/>
                <a:gridCol w="1255970"/>
                <a:gridCol w="1202659"/>
              </a:tblGrid>
              <a:tr h="2325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WP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Task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GB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PMs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TSA3.1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TSA3.2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ARNES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TSA3.2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TSA3.2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TSA3.2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CSC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TSA3.2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TSA3.2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CYFRONET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TSA3.2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EMBL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TSA3.2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TSA3.2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TCD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TSA3.2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UI SAV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Sub-total</a:t>
                      </a:r>
                    </a:p>
                  </a:txBody>
                  <a:tcPr marL="9052" marR="9052" marT="905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  <a:endParaRPr lang="en-GB" sz="1600" b="1" i="1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TSA3.3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TSA3.3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Sub-total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263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TSA3.4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TSA3.4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EMBL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Sub-total</a:t>
                      </a:r>
                    </a:p>
                  </a:txBody>
                  <a:tcPr marL="9052" marR="9052" marT="9052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TSA3.5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WP6-G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TSA3.6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Sub-total</a:t>
                      </a:r>
                    </a:p>
                  </a:txBody>
                  <a:tcPr marL="9052" marR="9052" marT="905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1996"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052" marR="9052" marT="9052" marB="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725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2" marR="9052" marT="9052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58444" y="1098139"/>
            <a:ext cx="24482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CERN</a:t>
            </a:r>
          </a:p>
          <a:p>
            <a:r>
              <a:rPr lang="en-GB" sz="1400" dirty="0" smtClean="0"/>
              <a:t>France</a:t>
            </a:r>
          </a:p>
          <a:p>
            <a:r>
              <a:rPr lang="en-GB" sz="1400" dirty="0" smtClean="0"/>
              <a:t>Slovenia</a:t>
            </a:r>
          </a:p>
          <a:p>
            <a:r>
              <a:rPr lang="en-GB" sz="1400" dirty="0" smtClean="0"/>
              <a:t>Slovakia</a:t>
            </a:r>
          </a:p>
          <a:p>
            <a:r>
              <a:rPr lang="en-GB" sz="1400" dirty="0" smtClean="0"/>
              <a:t>Italy</a:t>
            </a:r>
          </a:p>
          <a:p>
            <a:r>
              <a:rPr lang="en-GB" sz="1400" dirty="0" smtClean="0"/>
              <a:t>Spain</a:t>
            </a:r>
          </a:p>
          <a:p>
            <a:r>
              <a:rPr lang="en-GB" sz="1400" dirty="0" smtClean="0"/>
              <a:t>Finland</a:t>
            </a:r>
          </a:p>
          <a:p>
            <a:r>
              <a:rPr lang="en-GB" sz="1400" dirty="0" smtClean="0"/>
              <a:t>Poland</a:t>
            </a:r>
          </a:p>
          <a:p>
            <a:r>
              <a:rPr lang="en-GB" sz="1400" dirty="0" smtClean="0"/>
              <a:t>EMBL</a:t>
            </a:r>
          </a:p>
          <a:p>
            <a:r>
              <a:rPr lang="en-GB" sz="1400" dirty="0" smtClean="0"/>
              <a:t>Ireland</a:t>
            </a:r>
          </a:p>
          <a:p>
            <a:r>
              <a:rPr lang="en-GB" sz="1400" dirty="0" smtClean="0"/>
              <a:t>Germany</a:t>
            </a:r>
            <a:endParaRPr lang="en-GB" sz="1400" dirty="0"/>
          </a:p>
        </p:txBody>
      </p:sp>
      <p:pic>
        <p:nvPicPr>
          <p:cNvPr id="3074" name="Picture 2" descr="C:\Users\StevenNewhouse\Downloads\2011ReviewMap_SA3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4613" r="20481" b="13035"/>
          <a:stretch/>
        </p:blipFill>
        <p:spPr bwMode="auto">
          <a:xfrm>
            <a:off x="2411760" y="1088104"/>
            <a:ext cx="2525507" cy="291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598175"/>
              </p:ext>
            </p:extLst>
          </p:nvPr>
        </p:nvGraphicFramePr>
        <p:xfrm>
          <a:off x="-540568" y="3624381"/>
          <a:ext cx="4895850" cy="327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8360" y="3191020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SA3 Effort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112474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9</a:t>
            </a:r>
            <a:r>
              <a:rPr lang="en-GB" b="1" dirty="0" smtClean="0"/>
              <a:t> Countries</a:t>
            </a:r>
          </a:p>
          <a:p>
            <a:r>
              <a:rPr lang="en-GB" b="1" dirty="0" smtClean="0"/>
              <a:t>11 Beneficiaries</a:t>
            </a:r>
          </a:p>
          <a:p>
            <a:r>
              <a:rPr lang="en-GB" b="1" dirty="0" smtClean="0"/>
              <a:t>725 PMs</a:t>
            </a:r>
          </a:p>
          <a:p>
            <a:r>
              <a:rPr lang="en-GB" b="1" dirty="0" smtClean="0"/>
              <a:t>20.1 FTEs</a:t>
            </a:r>
            <a:endParaRPr lang="en-GB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Timeline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04593"/>
            <a:ext cx="8091300" cy="484468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43000"/>
            <a:ext cx="9144000" cy="4924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b="1" dirty="0" smtClean="0">
                <a:solidFill>
                  <a:srgbClr val="1F497D"/>
                </a:solidFill>
              </a:rPr>
              <a:t>Life Sciences Grid Community User Management Tools </a:t>
            </a:r>
          </a:p>
          <a:p>
            <a:pPr algn="just"/>
            <a:endParaRPr lang="en-GB" sz="2200" b="1" dirty="0">
              <a:solidFill>
                <a:srgbClr val="1F497D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User support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echnical </a:t>
            </a:r>
            <a:r>
              <a:rPr lang="en-GB" dirty="0"/>
              <a:t>assistance </a:t>
            </a:r>
            <a:r>
              <a:rPr lang="en-GB" dirty="0" smtClean="0"/>
              <a:t>for </a:t>
            </a:r>
            <a:r>
              <a:rPr lang="en-GB" dirty="0"/>
              <a:t>end </a:t>
            </a:r>
            <a:r>
              <a:rPr lang="en-GB" dirty="0" smtClean="0"/>
              <a:t>users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dirty="0" smtClean="0"/>
              <a:t>Dissemination and knowledge transfer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Community resource monitoring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WMSs, CEs and SEs for the biomed </a:t>
            </a:r>
            <a:r>
              <a:rPr lang="en-US" dirty="0" smtClean="0"/>
              <a:t>VO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dirty="0" smtClean="0"/>
              <a:t>Storage space monitoring tools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dirty="0" smtClean="0"/>
              <a:t>Improvements to the </a:t>
            </a:r>
            <a:r>
              <a:rPr lang="en-GB" dirty="0" err="1" smtClean="0"/>
              <a:t>Nagios</a:t>
            </a:r>
            <a:r>
              <a:rPr lang="en-GB" dirty="0" smtClean="0"/>
              <a:t> monitoring probes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Improving user experience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dirty="0" smtClean="0"/>
              <a:t>Deployment of redundant VOMS server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dirty="0" smtClean="0"/>
              <a:t>Investigate viability of redundant LFC servers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dirty="0" smtClean="0"/>
              <a:t>Improvements to storage decommissioning procedures</a:t>
            </a:r>
          </a:p>
          <a:p>
            <a:pPr algn="just"/>
            <a:endParaRPr lang="en-GB" b="1" dirty="0" smtClean="0">
              <a:solidFill>
                <a:srgbClr val="1F497D"/>
              </a:solidFill>
            </a:endParaRPr>
          </a:p>
          <a:p>
            <a:pPr algn="just"/>
            <a:r>
              <a:rPr lang="en-GB" b="1" dirty="0" smtClean="0">
                <a:solidFill>
                  <a:srgbClr val="1F497D"/>
                </a:solidFill>
              </a:rPr>
              <a:t>Future direction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smtClean="0"/>
              <a:t>Development </a:t>
            </a:r>
            <a:r>
              <a:rPr lang="en-GB" dirty="0"/>
              <a:t>of a HUC users database and management tools to assist VO administrators in their daily </a:t>
            </a:r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9712" y="1"/>
            <a:ext cx="7164288" cy="692696"/>
          </a:xfrm>
        </p:spPr>
        <p:txBody>
          <a:bodyPr/>
          <a:lstStyle/>
          <a:p>
            <a:r>
              <a:rPr lang="en-GB" dirty="0" smtClean="0"/>
              <a:t>Services for LS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594172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LSGC User Management Tools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76400"/>
            <a:ext cx="2520950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819400"/>
            <a:ext cx="925512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2438400"/>
            <a:ext cx="1333500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239000" y="1600200"/>
            <a:ext cx="169386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</a:pPr>
            <a:r>
              <a:rPr lang="fr-FR" sz="3200" b="1" dirty="0">
                <a:solidFill>
                  <a:srgbClr val="003459"/>
                </a:solidFill>
                <a:ea typeface="DejaVu Sans" charset="0"/>
                <a:cs typeface="DejaVu Sans" charset="0"/>
              </a:rPr>
              <a:t>GOCDB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048000"/>
            <a:ext cx="1285875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56931"/>
            <a:ext cx="9144000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1F497D"/>
                </a:solidFill>
              </a:rPr>
              <a:t>Hydra –</a:t>
            </a:r>
            <a:r>
              <a:rPr lang="en-GB" sz="2400" dirty="0" smtClean="0"/>
              <a:t> an EMI-developed service for handling the encryption and decryption of sensitive files.</a:t>
            </a:r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endParaRPr lang="en-GB" sz="1200" dirty="0" smtClean="0"/>
          </a:p>
          <a:p>
            <a:pPr algn="just"/>
            <a:r>
              <a:rPr lang="en-GB" sz="2400" b="1" dirty="0" smtClean="0">
                <a:solidFill>
                  <a:srgbClr val="1F497D"/>
                </a:solidFill>
              </a:rPr>
              <a:t>Future direction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200" dirty="0" smtClean="0"/>
              <a:t>Distributed (3</a:t>
            </a:r>
            <a:r>
              <a:rPr lang="en-GB" sz="2200" dirty="0"/>
              <a:t>-</a:t>
            </a:r>
            <a:r>
              <a:rPr lang="en-GB" sz="2200" dirty="0" smtClean="0"/>
              <a:t>servers) Hydra </a:t>
            </a:r>
            <a:r>
              <a:rPr lang="en-GB" sz="2200" dirty="0"/>
              <a:t>key-store</a:t>
            </a:r>
            <a:r>
              <a:rPr lang="en-GB" sz="2200" dirty="0" smtClean="0"/>
              <a:t> deployment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200" dirty="0"/>
              <a:t>C</a:t>
            </a:r>
            <a:r>
              <a:rPr lang="en-GB" sz="2200" dirty="0" smtClean="0"/>
              <a:t>lient </a:t>
            </a:r>
            <a:r>
              <a:rPr lang="en-GB" sz="2200" dirty="0"/>
              <a:t>packages compatible with the </a:t>
            </a:r>
            <a:r>
              <a:rPr lang="en-GB" sz="2200" dirty="0" smtClean="0"/>
              <a:t>latest middleware release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9712" y="1"/>
            <a:ext cx="7164288" cy="692696"/>
          </a:xfrm>
        </p:spPr>
        <p:txBody>
          <a:bodyPr/>
          <a:lstStyle/>
          <a:p>
            <a:r>
              <a:rPr lang="en-GB" dirty="0" smtClean="0"/>
              <a:t>Services for LS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594172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Hydra Encryption Service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86600" y="1960606"/>
            <a:ext cx="865187" cy="863600"/>
            <a:chOff x="3995738" y="1196975"/>
            <a:chExt cx="865187" cy="863600"/>
          </a:xfrm>
        </p:grpSpPr>
        <p:pic>
          <p:nvPicPr>
            <p:cNvPr id="11" name="Image 9" descr="Image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95738" y="1196975"/>
              <a:ext cx="576262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8" descr="Image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4663" y="1341438"/>
              <a:ext cx="576262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 7" descr="Image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67175" y="1484313"/>
              <a:ext cx="576263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ZoneTexte 9"/>
          <p:cNvSpPr txBox="1">
            <a:spLocks noChangeArrowheads="1"/>
          </p:cNvSpPr>
          <p:nvPr/>
        </p:nvSpPr>
        <p:spPr bwMode="auto">
          <a:xfrm>
            <a:off x="6629400" y="1600200"/>
            <a:ext cx="1980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/>
              <a:t>Hydra</a:t>
            </a:r>
            <a:r>
              <a:rPr lang="en-GB" dirty="0" smtClean="0"/>
              <a:t> key </a:t>
            </a:r>
            <a:r>
              <a:rPr lang="en-GB" dirty="0"/>
              <a:t>stores</a:t>
            </a:r>
          </a:p>
        </p:txBody>
      </p:sp>
      <p:pic>
        <p:nvPicPr>
          <p:cNvPr id="15" name="Picture 2" descr="C:\Documents and Settings\lapujade\Local Settings\Temporary Internet Files\Content.IE5\V9JEI24D\MCj0433941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332206"/>
            <a:ext cx="10493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856206"/>
            <a:ext cx="7048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4"/>
          <p:cNvSpPr txBox="1">
            <a:spLocks noChangeArrowheads="1"/>
          </p:cNvSpPr>
          <p:nvPr/>
        </p:nvSpPr>
        <p:spPr bwMode="auto">
          <a:xfrm>
            <a:off x="7010400" y="4475206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/>
              <a:t>SE</a:t>
            </a:r>
          </a:p>
        </p:txBody>
      </p:sp>
      <p:sp>
        <p:nvSpPr>
          <p:cNvPr id="18" name="Rectangle à coins arrondis 17"/>
          <p:cNvSpPr>
            <a:spLocks noChangeArrowheads="1"/>
          </p:cNvSpPr>
          <p:nvPr/>
        </p:nvSpPr>
        <p:spPr bwMode="auto">
          <a:xfrm>
            <a:off x="5195888" y="2941681"/>
            <a:ext cx="1800225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991"/>
              </a:gs>
              <a:gs pos="35001">
                <a:srgbClr val="FFCDB3"/>
              </a:gs>
              <a:gs pos="100000">
                <a:srgbClr val="FFEBE0"/>
              </a:gs>
            </a:gsLst>
            <a:lin ang="16200000" scaled="1"/>
          </a:gradFill>
          <a:ln w="9525">
            <a:solidFill>
              <a:srgbClr val="C86F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dk1"/>
                </a:solidFill>
                <a:latin typeface="+mn-lt"/>
                <a:ea typeface="+mn-ea"/>
                <a:cs typeface="+mn-cs"/>
              </a:rPr>
              <a:t>CE</a:t>
            </a:r>
          </a:p>
        </p:txBody>
      </p:sp>
      <p:sp>
        <p:nvSpPr>
          <p:cNvPr id="19" name="Rectangle à coins arrondis 25"/>
          <p:cNvSpPr>
            <a:spLocks noChangeArrowheads="1"/>
          </p:cNvSpPr>
          <p:nvPr/>
        </p:nvSpPr>
        <p:spPr bwMode="auto">
          <a:xfrm>
            <a:off x="6132513" y="3806869"/>
            <a:ext cx="6477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BBFE"/>
              </a:gs>
              <a:gs pos="35001">
                <a:srgbClr val="BACFFC"/>
              </a:gs>
              <a:gs pos="100000">
                <a:srgbClr val="E3ECFF"/>
              </a:gs>
            </a:gsLst>
            <a:lin ang="16200000" scaled="1"/>
          </a:gradFill>
          <a:ln w="9525">
            <a:solidFill>
              <a:srgbClr val="0065B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dk1"/>
                </a:solidFill>
                <a:latin typeface="+mn-lt"/>
                <a:ea typeface="+mn-ea"/>
                <a:cs typeface="+mn-cs"/>
              </a:rPr>
              <a:t>WN</a:t>
            </a:r>
          </a:p>
        </p:txBody>
      </p:sp>
      <p:sp>
        <p:nvSpPr>
          <p:cNvPr id="20" name="Rectangle à coins arrondis 26"/>
          <p:cNvSpPr>
            <a:spLocks noChangeArrowheads="1"/>
          </p:cNvSpPr>
          <p:nvPr/>
        </p:nvSpPr>
        <p:spPr bwMode="auto">
          <a:xfrm>
            <a:off x="5411788" y="3806869"/>
            <a:ext cx="64770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BBFE"/>
              </a:gs>
              <a:gs pos="35001">
                <a:srgbClr val="BACFFC"/>
              </a:gs>
              <a:gs pos="100000">
                <a:srgbClr val="E3ECFF"/>
              </a:gs>
            </a:gsLst>
            <a:lin ang="16200000" scaled="1"/>
          </a:gradFill>
          <a:ln w="9525">
            <a:solidFill>
              <a:srgbClr val="0065B1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>
                <a:solidFill>
                  <a:schemeClr val="dk1"/>
                </a:solidFill>
                <a:latin typeface="+mn-lt"/>
                <a:ea typeface="+mn-ea"/>
                <a:cs typeface="+mn-cs"/>
              </a:rPr>
              <a:t>WN</a:t>
            </a:r>
          </a:p>
        </p:txBody>
      </p:sp>
      <p:grpSp>
        <p:nvGrpSpPr>
          <p:cNvPr id="21" name="Groupe 79"/>
          <p:cNvGrpSpPr>
            <a:grpSpLocks/>
          </p:cNvGrpSpPr>
          <p:nvPr/>
        </p:nvGrpSpPr>
        <p:grpSpPr bwMode="auto">
          <a:xfrm>
            <a:off x="7669316" y="2314259"/>
            <a:ext cx="1008753" cy="1170344"/>
            <a:chOff x="2868834" y="1649667"/>
            <a:chExt cx="1008657" cy="1169941"/>
          </a:xfrm>
        </p:grpSpPr>
        <p:sp>
          <p:nvSpPr>
            <p:cNvPr id="22" name="ZoneTexte 19"/>
            <p:cNvSpPr txBox="1"/>
            <p:nvPr/>
          </p:nvSpPr>
          <p:spPr>
            <a:xfrm>
              <a:off x="2868834" y="2173500"/>
              <a:ext cx="941193" cy="6461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Register</a:t>
              </a:r>
            </a:p>
            <a:p>
              <a:pPr algn="ctr">
                <a:defRPr/>
              </a:pPr>
              <a:r>
                <a:rPr lang="en-GB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key</a:t>
              </a:r>
              <a:endPara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cxnSp>
          <p:nvCxnSpPr>
            <p:cNvPr id="23" name="Connecteur en arc 32"/>
            <p:cNvCxnSpPr>
              <a:cxnSpLocks noChangeShapeType="1"/>
              <a:stCxn id="12" idx="3"/>
              <a:endCxn id="15" idx="0"/>
            </p:cNvCxnSpPr>
            <p:nvPr/>
          </p:nvCxnSpPr>
          <p:spPr bwMode="auto">
            <a:xfrm>
              <a:off x="3151278" y="1649667"/>
              <a:ext cx="726213" cy="938683"/>
            </a:xfrm>
            <a:prstGeom prst="curvedConnector2">
              <a:avLst/>
            </a:prstGeom>
            <a:noFill/>
            <a:ln w="25400">
              <a:solidFill>
                <a:srgbClr val="4C4C4C"/>
              </a:solidFill>
              <a:round/>
              <a:headEnd type="triangle" w="lg" len="lg"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grpSp>
        <p:nvGrpSpPr>
          <p:cNvPr id="24" name="Groupe 84"/>
          <p:cNvGrpSpPr>
            <a:grpSpLocks/>
          </p:cNvGrpSpPr>
          <p:nvPr/>
        </p:nvGrpSpPr>
        <p:grpSpPr bwMode="auto">
          <a:xfrm>
            <a:off x="7562850" y="4332765"/>
            <a:ext cx="1581150" cy="1608093"/>
            <a:chOff x="2761758" y="3667914"/>
            <a:chExt cx="1581584" cy="1607865"/>
          </a:xfrm>
        </p:grpSpPr>
        <p:sp>
          <p:nvSpPr>
            <p:cNvPr id="25" name="ZoneTexte 22"/>
            <p:cNvSpPr txBox="1"/>
            <p:nvPr/>
          </p:nvSpPr>
          <p:spPr>
            <a:xfrm>
              <a:off x="3207308" y="4352581"/>
              <a:ext cx="1136034" cy="9231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Register </a:t>
              </a:r>
              <a: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/>
              </a:r>
              <a:br>
                <a:rPr lang="en-GB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</a:br>
              <a:r>
                <a:rPr lang="en-GB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encrypted</a:t>
              </a:r>
            </a:p>
            <a:p>
              <a:pPr algn="ctr">
                <a:defRPr/>
              </a:pPr>
              <a:r>
                <a:rPr lang="en-GB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file</a:t>
              </a:r>
              <a:endPara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cxnSp>
          <p:nvCxnSpPr>
            <p:cNvPr id="26" name="Connecteur en arc 38"/>
            <p:cNvCxnSpPr>
              <a:cxnSpLocks noChangeShapeType="1"/>
              <a:stCxn id="16" idx="3"/>
              <a:endCxn id="15" idx="2"/>
            </p:cNvCxnSpPr>
            <p:nvPr/>
          </p:nvCxnSpPr>
          <p:spPr bwMode="auto">
            <a:xfrm flipV="1">
              <a:off x="2761758" y="3667914"/>
              <a:ext cx="1115525" cy="826177"/>
            </a:xfrm>
            <a:prstGeom prst="curvedConnector2">
              <a:avLst/>
            </a:prstGeom>
            <a:noFill/>
            <a:ln w="25400">
              <a:solidFill>
                <a:srgbClr val="4C4C4C"/>
              </a:solidFill>
              <a:round/>
              <a:headEnd type="triangle" w="lg" len="lg"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27" name="ZoneTexte 48"/>
          <p:cNvSpPr txBox="1"/>
          <p:nvPr/>
        </p:nvSpPr>
        <p:spPr bwMode="auto">
          <a:xfrm>
            <a:off x="5410200" y="4572041"/>
            <a:ext cx="11357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Get</a:t>
            </a:r>
          </a:p>
          <a:p>
            <a:pPr algn="ctr"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encrypted</a:t>
            </a:r>
          </a:p>
          <a:p>
            <a:pPr algn="ctr"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file 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28" name="Connecteur en arc 44"/>
          <p:cNvCxnSpPr>
            <a:cxnSpLocks noChangeShapeType="1"/>
            <a:stCxn id="16" idx="1"/>
            <a:endCxn id="19" idx="2"/>
          </p:cNvCxnSpPr>
          <p:nvPr/>
        </p:nvCxnSpPr>
        <p:spPr bwMode="auto">
          <a:xfrm rot="10800000">
            <a:off x="6456364" y="4454570"/>
            <a:ext cx="401637" cy="783431"/>
          </a:xfrm>
          <a:prstGeom prst="curvedConnector2">
            <a:avLst/>
          </a:prstGeom>
          <a:noFill/>
          <a:ln w="25400">
            <a:solidFill>
              <a:schemeClr val="accent1"/>
            </a:solidFill>
            <a:round/>
            <a:headEnd type="triangle" w="lg" len="lg"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grpSp>
        <p:nvGrpSpPr>
          <p:cNvPr id="29" name="Groupe 83"/>
          <p:cNvGrpSpPr>
            <a:grpSpLocks/>
          </p:cNvGrpSpPr>
          <p:nvPr/>
        </p:nvGrpSpPr>
        <p:grpSpPr bwMode="auto">
          <a:xfrm>
            <a:off x="5791199" y="2341606"/>
            <a:ext cx="1366838" cy="1465263"/>
            <a:chOff x="990432" y="1676520"/>
            <a:chExt cx="1367005" cy="1464448"/>
          </a:xfrm>
        </p:grpSpPr>
        <p:cxnSp>
          <p:nvCxnSpPr>
            <p:cNvPr id="30" name="Connecteur en arc 44"/>
            <p:cNvCxnSpPr>
              <a:cxnSpLocks noChangeShapeType="1"/>
              <a:stCxn id="13" idx="1"/>
              <a:endCxn id="19" idx="0"/>
            </p:cNvCxnSpPr>
            <p:nvPr/>
          </p:nvCxnSpPr>
          <p:spPr bwMode="auto">
            <a:xfrm rot="10800000" flipV="1">
              <a:off x="1655677" y="1870881"/>
              <a:ext cx="701760" cy="1270087"/>
            </a:xfrm>
            <a:prstGeom prst="curvedConnector2">
              <a:avLst/>
            </a:prstGeom>
            <a:noFill/>
            <a:ln w="25400">
              <a:solidFill>
                <a:schemeClr val="accent1"/>
              </a:solidFill>
              <a:round/>
              <a:headEnd type="triangle" w="lg" len="lg"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1" name="ZoneTexte 82"/>
            <p:cNvSpPr txBox="1"/>
            <p:nvPr/>
          </p:nvSpPr>
          <p:spPr>
            <a:xfrm>
              <a:off x="990432" y="1676520"/>
              <a:ext cx="1062026" cy="3691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Fetch </a:t>
              </a:r>
              <a:r>
                <a:rPr lang="en-GB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key</a:t>
              </a:r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 </a:t>
              </a:r>
              <a:endPara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0" y="1371600"/>
            <a:ext cx="5257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400" b="1" dirty="0" smtClean="0">
              <a:solidFill>
                <a:schemeClr val="tx2"/>
              </a:solidFill>
            </a:endParaRPr>
          </a:p>
          <a:p>
            <a:pPr algn="just"/>
            <a:endParaRPr lang="en-GB" sz="2400" b="1" dirty="0" smtClean="0">
              <a:solidFill>
                <a:schemeClr val="tx2"/>
              </a:solidFill>
            </a:endParaRPr>
          </a:p>
          <a:p>
            <a:pPr algn="just"/>
            <a:r>
              <a:rPr lang="en-GB" sz="2400" b="1" dirty="0" smtClean="0">
                <a:solidFill>
                  <a:schemeClr val="tx2"/>
                </a:solidFill>
              </a:rPr>
              <a:t>Development highlights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GB" sz="2000" dirty="0" smtClean="0"/>
              <a:t>Server deployed on </a:t>
            </a:r>
            <a:r>
              <a:rPr lang="en-GB" sz="2000" dirty="0" err="1" smtClean="0"/>
              <a:t>gLite</a:t>
            </a:r>
            <a:r>
              <a:rPr lang="en-GB" sz="2000" dirty="0" smtClean="0"/>
              <a:t> 3.1 and </a:t>
            </a:r>
            <a:r>
              <a:rPr lang="en-GB" sz="2000" dirty="0" err="1" smtClean="0"/>
              <a:t>gLite</a:t>
            </a:r>
            <a:r>
              <a:rPr lang="en-GB" sz="2000" dirty="0" smtClean="0"/>
              <a:t> 3.2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sz="2000" dirty="0" smtClean="0"/>
              <a:t>Improvements to the installation and configuration procedure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GB" sz="2200" dirty="0" smtClean="0"/>
              <a:t>W</a:t>
            </a:r>
            <a:r>
              <a:rPr lang="en-GB" sz="2000" dirty="0" smtClean="0"/>
              <a:t>ork </a:t>
            </a:r>
            <a:r>
              <a:rPr lang="en-GB" sz="2000" dirty="0"/>
              <a:t>on </a:t>
            </a:r>
            <a:r>
              <a:rPr lang="en-GB" sz="2000" dirty="0" smtClean="0"/>
              <a:t>provisioning client </a:t>
            </a:r>
            <a:r>
              <a:rPr lang="en-GB" sz="2000" dirty="0"/>
              <a:t>for sites providing resources to Life </a:t>
            </a:r>
            <a:r>
              <a:rPr lang="en-GB" sz="2000" dirty="0" smtClean="0"/>
              <a:t>Sciences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sz="2000" dirty="0" smtClean="0"/>
              <a:t>Discussion with EMI to integrate the client in the official m/w releases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GB" sz="2200" dirty="0" smtClean="0"/>
              <a:t>Prototype service available for testing</a:t>
            </a:r>
          </a:p>
          <a:p>
            <a:pPr algn="just"/>
            <a:endParaRPr lang="en-GB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0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1412776"/>
            <a:ext cx="8496944" cy="454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/>
              <a:t>Visualization Interface for the Virtual Observatory </a:t>
            </a:r>
          </a:p>
          <a:p>
            <a:pPr algn="just"/>
            <a:r>
              <a:rPr lang="en-GB" sz="2000" dirty="0" smtClean="0"/>
              <a:t>A visualization </a:t>
            </a:r>
            <a:r>
              <a:rPr lang="en-GB" sz="2000" dirty="0"/>
              <a:t>and analysis software for astrophysical data</a:t>
            </a:r>
            <a:r>
              <a:rPr lang="en-GB" sz="2000" dirty="0" smtClean="0"/>
              <a:t>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Recent work: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/>
              <a:t>Fully compliant implementation of the </a:t>
            </a:r>
            <a:r>
              <a:rPr lang="en-GB" sz="2000" dirty="0" err="1" smtClean="0"/>
              <a:t>VisIVO</a:t>
            </a:r>
            <a:r>
              <a:rPr lang="en-GB" sz="2000" dirty="0" smtClean="0"/>
              <a:t> </a:t>
            </a:r>
            <a:r>
              <a:rPr lang="en-GB" sz="2000" dirty="0"/>
              <a:t>MPI </a:t>
            </a:r>
            <a:r>
              <a:rPr lang="en-GB" sz="2000" dirty="0" smtClean="0"/>
              <a:t>utility developed provide compatibility with the </a:t>
            </a:r>
            <a:r>
              <a:rPr lang="en-GB" sz="2000" dirty="0" err="1" smtClean="0"/>
              <a:t>gLite</a:t>
            </a:r>
            <a:r>
              <a:rPr lang="en-GB" sz="2000" dirty="0" smtClean="0"/>
              <a:t> grid infrastructure.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/>
              <a:t>A hybrid server was procured and deployed as a grid computing node to provide a combined GPU (Graphical Processing Unit) and CPU processing facility.</a:t>
            </a:r>
            <a:endParaRPr lang="en-GB" sz="2000" dirty="0"/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Plans for the future: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/>
              <a:t>Ability of </a:t>
            </a:r>
            <a:r>
              <a:rPr lang="en-GB" sz="2000" dirty="0" err="1" smtClean="0"/>
              <a:t>VisIVO</a:t>
            </a:r>
            <a:r>
              <a:rPr lang="en-GB" sz="2000" dirty="0" smtClean="0"/>
              <a:t> to utilise GPUs on grid worker nodes.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/>
              <a:t>Optimisation of </a:t>
            </a:r>
            <a:r>
              <a:rPr lang="en-GB" sz="2000" dirty="0" err="1" smtClean="0"/>
              <a:t>VisIVO</a:t>
            </a:r>
            <a:r>
              <a:rPr lang="en-GB" sz="2000" dirty="0" smtClean="0"/>
              <a:t> </a:t>
            </a:r>
            <a:r>
              <a:rPr lang="en-GB" sz="2000" dirty="0"/>
              <a:t>visualization </a:t>
            </a:r>
            <a:r>
              <a:rPr lang="en-GB" sz="2000" dirty="0" smtClean="0"/>
              <a:t>component when running on </a:t>
            </a:r>
            <a:r>
              <a:rPr lang="en-GB" sz="2000" dirty="0"/>
              <a:t>huge user data </a:t>
            </a:r>
            <a:r>
              <a:rPr lang="en-GB" sz="2000" dirty="0" smtClean="0"/>
              <a:t>tables.</a:t>
            </a:r>
            <a:endParaRPr lang="en-GB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052736"/>
          </a:xfrm>
        </p:spPr>
        <p:txBody>
          <a:bodyPr/>
          <a:lstStyle/>
          <a:p>
            <a:r>
              <a:rPr lang="en-GB" dirty="0" smtClean="0"/>
              <a:t>Services for A&amp;A</a:t>
            </a:r>
            <a:br>
              <a:rPr lang="en-GB" dirty="0" smtClean="0"/>
            </a:br>
            <a:r>
              <a:rPr lang="en-GB" sz="2400" b="1" dirty="0" err="1" smtClean="0"/>
              <a:t>VisIVO</a:t>
            </a:r>
            <a:endParaRPr lang="en-GB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6" y="1966188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Identification </a:t>
            </a:r>
            <a:r>
              <a:rPr lang="en-GB" sz="1600" dirty="0"/>
              <a:t>of use-cases and test-beds </a:t>
            </a:r>
            <a:r>
              <a:rPr lang="en-GB" sz="1600" dirty="0" smtClean="0"/>
              <a:t>requiring </a:t>
            </a:r>
            <a:r>
              <a:rPr lang="en-GB" sz="1600" dirty="0"/>
              <a:t>simultaneous access to astronomical data </a:t>
            </a:r>
            <a:r>
              <a:rPr lang="en-GB" sz="1600" dirty="0" smtClean="0"/>
              <a:t>(also that federated in the Virtual Observatory) and </a:t>
            </a:r>
            <a:r>
              <a:rPr lang="en-GB" sz="1600" dirty="0"/>
              <a:t>to </a:t>
            </a:r>
            <a:r>
              <a:rPr lang="en-GB" sz="1600" dirty="0" smtClean="0"/>
              <a:t>computing resources of different nature.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 smtClean="0"/>
              <a:t>Recent work: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1600" dirty="0" smtClean="0"/>
              <a:t>Work in </a:t>
            </a:r>
            <a:r>
              <a:rPr lang="en-GB" sz="1600" dirty="0"/>
              <a:t>progress to integrate </a:t>
            </a:r>
            <a:r>
              <a:rPr lang="en-GB" sz="1600" dirty="0" err="1" smtClean="0"/>
              <a:t>BaSTI</a:t>
            </a:r>
            <a:r>
              <a:rPr lang="en-GB" sz="1600" dirty="0" smtClean="0"/>
              <a:t> </a:t>
            </a:r>
            <a:r>
              <a:rPr lang="en-GB" sz="1600" dirty="0"/>
              <a:t>(A Bag of Stellar Tracks and Isochrones) Astronomical Database and its feeding FARANEC </a:t>
            </a:r>
            <a:r>
              <a:rPr lang="en-GB" sz="1600" dirty="0" smtClean="0"/>
              <a:t>code with grid technology.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sz="1600" dirty="0"/>
              <a:t>W</a:t>
            </a:r>
            <a:r>
              <a:rPr lang="en-GB" sz="1600" dirty="0" smtClean="0"/>
              <a:t>eb </a:t>
            </a:r>
            <a:r>
              <a:rPr lang="en-GB" sz="1600" dirty="0"/>
              <a:t>portal </a:t>
            </a:r>
            <a:r>
              <a:rPr lang="en-GB" sz="1600" dirty="0" smtClean="0"/>
              <a:t>developed to facilitate grid execution of user-generated stellar evolution simulations.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n-GB" sz="1600" dirty="0" smtClean="0"/>
          </a:p>
          <a:p>
            <a:pPr algn="just"/>
            <a:r>
              <a:rPr lang="en-GB" sz="1600" dirty="0" smtClean="0"/>
              <a:t>Plans for the future: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1600" dirty="0" err="1" smtClean="0"/>
              <a:t>GReIC</a:t>
            </a:r>
            <a:r>
              <a:rPr lang="en-GB" sz="1600" dirty="0" smtClean="0"/>
              <a:t> is going to be evaluated for providing a mechanism to access databases from DCIs; a crucial requirement of the A&amp;A community.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1600" dirty="0" smtClean="0"/>
              <a:t>New upgraded web portal for </a:t>
            </a:r>
            <a:r>
              <a:rPr lang="en-GB" sz="1600" dirty="0" err="1" smtClean="0"/>
              <a:t>BaSTI</a:t>
            </a:r>
            <a:r>
              <a:rPr lang="en-GB" sz="1600" dirty="0" smtClean="0"/>
              <a:t>/FRANEC built on top of </a:t>
            </a:r>
            <a:r>
              <a:rPr lang="en-GB" sz="1600" dirty="0" err="1" smtClean="0"/>
              <a:t>gUse</a:t>
            </a:r>
            <a:r>
              <a:rPr lang="en-GB" sz="1600" dirty="0" smtClean="0"/>
              <a:t>/WS-PGRADE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Intensify the activity aimed to the harvesting of </a:t>
            </a:r>
            <a:r>
              <a:rPr lang="en-US" sz="1600" dirty="0"/>
              <a:t>requirements, use-cases and test-beds </a:t>
            </a:r>
            <a:r>
              <a:rPr lang="en-US" sz="1600" dirty="0" smtClean="0"/>
              <a:t>to be brought in EGI and other strategic FP7 projects.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sz="1600" dirty="0" smtClean="0"/>
              <a:t>Increase the number of A&amp;A applications and workflows able to run on EGI DCI.</a:t>
            </a:r>
            <a:endParaRPr lang="en-US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11247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Services for A&amp;A</a:t>
            </a:r>
            <a:br>
              <a:rPr lang="en-GB" dirty="0" smtClean="0"/>
            </a:br>
            <a:r>
              <a:rPr lang="en-GB" sz="2700" b="1" dirty="0" smtClean="0"/>
              <a:t>Heterogeneous resources, DBs and the VObs</a:t>
            </a:r>
            <a:endParaRPr lang="en-GB" sz="27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1013827"/>
            <a:ext cx="78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/>
              <a:t>Access to heterogeneous resources &amp; databases and interoperability with the VOBs</a:t>
            </a:r>
            <a:endParaRPr lang="en-GB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for </a:t>
            </a:r>
            <a:r>
              <a:rPr lang="en-US" dirty="0" smtClean="0"/>
              <a:t>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762818"/>
              </p:ext>
            </p:extLst>
          </p:nvPr>
        </p:nvGraphicFramePr>
        <p:xfrm>
          <a:off x="0" y="947038"/>
          <a:ext cx="9144000" cy="592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1296144"/>
                <a:gridCol w="7452320"/>
              </a:tblGrid>
              <a:tr h="449990"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(SUB)TASK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PY2 RESULTS</a:t>
                      </a:r>
                      <a:endParaRPr lang="en-US" sz="2000" dirty="0"/>
                    </a:p>
                  </a:txBody>
                  <a:tcPr/>
                </a:tc>
              </a:tr>
              <a:tr h="652680"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TSA3.6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cs typeface="Arial" charset="0"/>
                        </a:rPr>
                        <a:t>Support ES Activities in ES communities and projects, and carried out by researchers &amp; students in Universities</a:t>
                      </a:r>
                    </a:p>
                  </a:txBody>
                  <a:tcPr/>
                </a:tc>
              </a:tr>
              <a:tr h="44999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Main activity by proposal: access to GENESI-DEC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9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smtClean="0"/>
                        <a:t>Status: </a:t>
                      </a:r>
                      <a:r>
                        <a:rPr lang="en-US" sz="2000" dirty="0" err="1" smtClean="0"/>
                        <a:t>Webservice</a:t>
                      </a:r>
                      <a:r>
                        <a:rPr lang="en-US" sz="2000" dirty="0" smtClean="0"/>
                        <a:t> available and</a:t>
                      </a:r>
                      <a:r>
                        <a:rPr lang="en-US" sz="2000" baseline="0" dirty="0" smtClean="0"/>
                        <a:t> maintained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9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smtClean="0"/>
                        <a:t>Extensions of</a:t>
                      </a:r>
                      <a:r>
                        <a:rPr lang="en-US" sz="2000" baseline="0" dirty="0" smtClean="0"/>
                        <a:t> the service by ESSI-Lab GI-cat service to extend search of data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6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smtClean="0"/>
                        <a:t>Further developments in Task: Integration with available GEOSS services to access ES Data</a:t>
                      </a:r>
                      <a:r>
                        <a:rPr lang="en-US" sz="2000" baseline="0" dirty="0" smtClean="0"/>
                        <a:t> not only from </a:t>
                      </a:r>
                      <a:r>
                        <a:rPr lang="en-US" sz="2000" dirty="0" smtClean="0"/>
                        <a:t>GENESI and  Climate Data from ESG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9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Since January 2011 common developments with Earth System Grid (ESG)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99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smtClean="0"/>
                        <a:t>Solution to access data</a:t>
                      </a:r>
                      <a:r>
                        <a:rPr lang="en-US" sz="2000" baseline="0" dirty="0" smtClean="0"/>
                        <a:t> from</a:t>
                      </a:r>
                      <a:r>
                        <a:rPr lang="en-US" sz="2000" dirty="0" smtClean="0"/>
                        <a:t> ESG nodes</a:t>
                      </a:r>
                      <a:r>
                        <a:rPr lang="en-US" sz="2000" baseline="0" dirty="0" smtClean="0"/>
                        <a:t> and</a:t>
                      </a:r>
                      <a:r>
                        <a:rPr lang="en-US" sz="2000" dirty="0" smtClean="0"/>
                        <a:t> from the EGI infrastructure and vice versa available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99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Main problem: authentication</a:t>
                      </a:r>
                      <a:r>
                        <a:rPr lang="en-US" sz="2000" baseline="0" dirty="0" smtClean="0"/>
                        <a:t> / authorization </a:t>
                      </a:r>
                      <a:r>
                        <a:rPr lang="en-US" sz="2000" dirty="0" smtClean="0"/>
                        <a:t>due to different federations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smtClean="0"/>
                        <a:t>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baseline="0" dirty="0" smtClean="0"/>
                        <a:t> workaround in place 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99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Institute IPSL/CNRS, IPGP still unfunded partner in TSA3.6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5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Task leader: Horst Schwichtenberg,</a:t>
                      </a:r>
                      <a:r>
                        <a:rPr lang="en-US" sz="2000" b="1" baseline="0" dirty="0" smtClean="0"/>
                        <a:t> Deputy: André Gemünd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1956" y="1210101"/>
            <a:ext cx="91559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000" dirty="0" smtClean="0"/>
              <a:t>Distributed </a:t>
            </a:r>
            <a:r>
              <a:rPr lang="en-GB" sz="2000" dirty="0"/>
              <a:t>infrastructure developed to support </a:t>
            </a:r>
            <a:r>
              <a:rPr lang="en-GB" sz="2000" dirty="0" smtClean="0"/>
              <a:t>CMIP5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sz="2000" dirty="0" smtClean="0"/>
              <a:t>The Coupled Model Intercomparison Project, Phase 5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sz="2000" dirty="0"/>
              <a:t>I</a:t>
            </a:r>
            <a:r>
              <a:rPr lang="en-GB" sz="2000" dirty="0" smtClean="0"/>
              <a:t>nternationally </a:t>
            </a:r>
            <a:r>
              <a:rPr lang="en-GB" sz="2000" dirty="0"/>
              <a:t>co-ordinated set of climate model </a:t>
            </a:r>
            <a:r>
              <a:rPr lang="en-GB" sz="2000" dirty="0" smtClean="0"/>
              <a:t>experiments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sz="2000" dirty="0" smtClean="0"/>
              <a:t>Involving </a:t>
            </a:r>
            <a:r>
              <a:rPr lang="en-GB" sz="2000" dirty="0"/>
              <a:t>climate model centres from all over the world. </a:t>
            </a:r>
            <a:endParaRPr lang="en-GB" sz="2000" dirty="0" smtClean="0"/>
          </a:p>
          <a:p>
            <a:pPr algn="just"/>
            <a:endParaRPr lang="en-GB" sz="1600" dirty="0"/>
          </a:p>
          <a:p>
            <a:pPr algn="just"/>
            <a:r>
              <a:rPr lang="en-GB" sz="2000" b="1" dirty="0" smtClean="0"/>
              <a:t>Recent work: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/>
              <a:t>MPI implementation of ESG application code runs on EGI infrastructure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/>
              <a:t>Implementation of multi-threaded </a:t>
            </a:r>
            <a:r>
              <a:rPr lang="en-GB" sz="2000" dirty="0"/>
              <a:t>climate data transfer program to </a:t>
            </a:r>
            <a:r>
              <a:rPr lang="en-GB" sz="2000" dirty="0" smtClean="0"/>
              <a:t>download data </a:t>
            </a:r>
            <a:r>
              <a:rPr lang="en-GB" sz="2000" dirty="0"/>
              <a:t>from the ESG </a:t>
            </a:r>
            <a:r>
              <a:rPr lang="en-GB" sz="2000" dirty="0" smtClean="0"/>
              <a:t>nodes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/>
              <a:t>Investigation of a solution to streamline ESG data access from EGI </a:t>
            </a:r>
            <a:r>
              <a:rPr lang="en-US" sz="2000" dirty="0" smtClean="0"/>
              <a:t>infrastructure.</a:t>
            </a:r>
            <a:endParaRPr lang="en-US" sz="20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sz="2000" dirty="0" smtClean="0"/>
              <a:t>Review and testing instance of </a:t>
            </a:r>
            <a:r>
              <a:rPr lang="en-GB" sz="2000" dirty="0" err="1"/>
              <a:t>NorduGrid</a:t>
            </a:r>
            <a:r>
              <a:rPr lang="en-GB" sz="2000" dirty="0"/>
              <a:t> Security Stack </a:t>
            </a:r>
            <a:endParaRPr lang="en-GB" sz="2000" dirty="0" smtClean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sz="2000" dirty="0"/>
              <a:t>P</a:t>
            </a:r>
            <a:r>
              <a:rPr lang="en-GB" sz="2000" dirty="0" smtClean="0"/>
              <a:t>roblem </a:t>
            </a:r>
            <a:r>
              <a:rPr lang="en-GB" sz="2000" dirty="0"/>
              <a:t>c</a:t>
            </a:r>
            <a:r>
              <a:rPr lang="en-GB" sz="2000" dirty="0" smtClean="0"/>
              <a:t>ommunicated </a:t>
            </a:r>
            <a:r>
              <a:rPr lang="en-GB" sz="2000" dirty="0"/>
              <a:t>to other EGI representatives </a:t>
            </a:r>
            <a:r>
              <a:rPr lang="en-GB" sz="2000" dirty="0" smtClean="0"/>
              <a:t>with situation description and possible solutions</a:t>
            </a:r>
            <a:endParaRPr lang="en-GB" sz="20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GB" sz="2000" dirty="0" smtClean="0"/>
              <a:t>Collaboration between </a:t>
            </a:r>
            <a:r>
              <a:rPr lang="en-GB" sz="2000" dirty="0"/>
              <a:t>representatives of EGI, </a:t>
            </a:r>
            <a:r>
              <a:rPr lang="en-GB" sz="2000" dirty="0" smtClean="0"/>
              <a:t>TSA3.6 </a:t>
            </a:r>
            <a:r>
              <a:rPr lang="en-GB" sz="2000" dirty="0"/>
              <a:t>and Earth System Grid </a:t>
            </a:r>
            <a:r>
              <a:rPr lang="en-GB" sz="2000" dirty="0" smtClean="0"/>
              <a:t>Federation</a:t>
            </a:r>
            <a:endParaRPr lang="en-GB" sz="1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9712" y="1"/>
            <a:ext cx="7164288" cy="692696"/>
          </a:xfrm>
        </p:spPr>
        <p:txBody>
          <a:bodyPr/>
          <a:lstStyle/>
          <a:p>
            <a:r>
              <a:rPr lang="en-GB" dirty="0" smtClean="0"/>
              <a:t>Services for 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2" y="594172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The </a:t>
            </a:r>
            <a:r>
              <a:rPr lang="en-GB" sz="2400" b="1" dirty="0">
                <a:solidFill>
                  <a:schemeClr val="bg1"/>
                </a:solidFill>
              </a:rPr>
              <a:t>Earth System Grid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Plans for next year (1/3)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7525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Build on success in identifying and delivering </a:t>
            </a:r>
            <a:r>
              <a:rPr lang="en-US" dirty="0"/>
              <a:t>common </a:t>
            </a:r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Some significant successes seen – beyond expectations!</a:t>
            </a:r>
          </a:p>
          <a:p>
            <a:endParaRPr lang="en-US" dirty="0"/>
          </a:p>
          <a:p>
            <a:r>
              <a:rPr lang="en-US" dirty="0" smtClean="0"/>
              <a:t>Further development of sustainability plans which have been demonstrated during project in some cases</a:t>
            </a:r>
          </a:p>
          <a:p>
            <a:pPr lvl="1"/>
            <a:r>
              <a:rPr lang="en-US" dirty="0" smtClean="0"/>
              <a:t>Collaborative support, less sensitive to changes at individual sites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Minor modifications </a:t>
            </a:r>
            <a:r>
              <a:rPr lang="en-US" dirty="0"/>
              <a:t>to the </a:t>
            </a:r>
            <a:r>
              <a:rPr lang="en-US" dirty="0" err="1"/>
              <a:t>DoW</a:t>
            </a:r>
            <a:r>
              <a:rPr lang="en-US" dirty="0"/>
              <a:t> </a:t>
            </a:r>
            <a:r>
              <a:rPr lang="en-US" dirty="0" smtClean="0"/>
              <a:t>proposed:</a:t>
            </a:r>
          </a:p>
          <a:p>
            <a:pPr lvl="1"/>
            <a:r>
              <a:rPr lang="en-US" dirty="0" err="1" smtClean="0"/>
              <a:t>Synchronisation</a:t>
            </a:r>
            <a:r>
              <a:rPr lang="en-US" dirty="0" smtClean="0"/>
              <a:t> of MS619 with EGI CF 2013 PC</a:t>
            </a:r>
          </a:p>
          <a:p>
            <a:pPr lvl="1"/>
            <a:r>
              <a:rPr lang="en-US" dirty="0" smtClean="0"/>
              <a:t>Move MS620 to PM30 (from PM34) to reflect end of SA3 in PM 36</a:t>
            </a:r>
          </a:p>
          <a:p>
            <a:pPr lvl="2"/>
            <a:r>
              <a:rPr lang="en-US" dirty="0" smtClean="0"/>
              <a:t>(See next slide)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D6.8 (sustainability – PM33) &amp; D6.9 (annual report – PM35) could also be merged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Significant overlap: both address sustainability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Plans for next year (2/3)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6085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SA3 work package ends in April 2013</a:t>
            </a:r>
          </a:p>
          <a:p>
            <a:endParaRPr lang="en-US" dirty="0" smtClean="0"/>
          </a:p>
          <a:p>
            <a:r>
              <a:rPr lang="en-US" dirty="0" smtClean="0"/>
              <a:t>All of the objectives must be </a:t>
            </a:r>
            <a:r>
              <a:rPr lang="en-US" b="1" dirty="0" smtClean="0">
                <a:solidFill>
                  <a:srgbClr val="FF0000"/>
                </a:solidFill>
              </a:rPr>
              <a:t>achieved</a:t>
            </a:r>
            <a:r>
              <a:rPr lang="en-US" dirty="0" smtClean="0"/>
              <a:t> by then</a:t>
            </a:r>
          </a:p>
          <a:p>
            <a:endParaRPr lang="en-US" dirty="0" smtClean="0"/>
          </a:p>
          <a:p>
            <a:r>
              <a:rPr lang="en-US" dirty="0" smtClean="0"/>
              <a:t>Any developments must be </a:t>
            </a:r>
            <a:r>
              <a:rPr lang="en-US" b="1" dirty="0" smtClean="0">
                <a:solidFill>
                  <a:srgbClr val="0000FF"/>
                </a:solidFill>
              </a:rPr>
              <a:t>completed</a:t>
            </a:r>
            <a:r>
              <a:rPr lang="en-US" dirty="0" smtClean="0"/>
              <a:t>, fully documented, put into production &amp; their long-term support </a:t>
            </a:r>
            <a:r>
              <a:rPr lang="en-US" b="1" dirty="0" smtClean="0">
                <a:solidFill>
                  <a:srgbClr val="008000"/>
                </a:solidFill>
              </a:rPr>
              <a:t>handed over</a:t>
            </a:r>
          </a:p>
          <a:p>
            <a:endParaRPr lang="en-US" dirty="0" smtClean="0"/>
          </a:p>
          <a:p>
            <a:r>
              <a:rPr lang="en-US" dirty="0" smtClean="0"/>
              <a:t>Even if, in some cases, there is on-going work the plans must take into account this reality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Plans for next year (3/3)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All disciplines supported by SA3 rely on external funding, typically through national funding agencies (including international </a:t>
            </a:r>
            <a:r>
              <a:rPr lang="en-US" dirty="0" err="1" smtClean="0"/>
              <a:t>organisations</a:t>
            </a:r>
            <a:r>
              <a:rPr lang="en-US" dirty="0" smtClean="0"/>
              <a:t> such as CERN – funded by member states);</a:t>
            </a:r>
          </a:p>
          <a:p>
            <a:endParaRPr lang="en-US" dirty="0" smtClean="0"/>
          </a:p>
          <a:p>
            <a:r>
              <a:rPr lang="en-US" dirty="0" smtClean="0"/>
              <a:t>The specific support provided by SA3 has ensured a </a:t>
            </a:r>
            <a:r>
              <a:rPr lang="en-US" b="1" dirty="0" smtClean="0">
                <a:solidFill>
                  <a:srgbClr val="008000"/>
                </a:solidFill>
              </a:rPr>
              <a:t>smooth transition </a:t>
            </a:r>
            <a:r>
              <a:rPr lang="en-US" dirty="0" smtClean="0"/>
              <a:t>to EGI, brought new services to production and </a:t>
            </a:r>
            <a:r>
              <a:rPr lang="en-US" b="1" dirty="0" smtClean="0">
                <a:solidFill>
                  <a:srgbClr val="0000FF"/>
                </a:solidFill>
              </a:rPr>
              <a:t>increased commonality</a:t>
            </a:r>
            <a:r>
              <a:rPr lang="en-US" dirty="0" smtClean="0"/>
              <a:t>, reducing </a:t>
            </a:r>
            <a:r>
              <a:rPr lang="en-US" b="1" dirty="0" smtClean="0">
                <a:solidFill>
                  <a:srgbClr val="FF0000"/>
                </a:solidFill>
              </a:rPr>
              <a:t>long-term support </a:t>
            </a:r>
            <a:r>
              <a:rPr lang="en-US" dirty="0" smtClean="0"/>
              <a:t>costs;</a:t>
            </a:r>
          </a:p>
          <a:p>
            <a:endParaRPr lang="en-US" dirty="0" smtClean="0"/>
          </a:p>
          <a:p>
            <a:r>
              <a:rPr lang="en-US" dirty="0" smtClean="0"/>
              <a:t>It will be missed but we will (need to) adapt within individual communities to ensure continued support;</a:t>
            </a:r>
          </a:p>
          <a:p>
            <a:r>
              <a:rPr lang="en-US" dirty="0" smtClean="0"/>
              <a:t>This adaption – together with completion of existing tasks – will define the work plan for PY3.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SA3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75252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b="1" dirty="0"/>
              <a:t>Transition to sustainable support: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lvl="1">
              <a:buFont typeface="Lucida Grande"/>
              <a:buChar char="+"/>
            </a:pPr>
            <a:r>
              <a:rPr lang="en-US" b="1" dirty="0">
                <a:solidFill>
                  <a:srgbClr val="008000"/>
                </a:solidFill>
              </a:rPr>
              <a:t>Identify tools of benefit to multiple communities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6600"/>
                </a:solidFill>
              </a:rPr>
              <a:t>Migrate these as part of the core infrastructure</a:t>
            </a:r>
          </a:p>
          <a:p>
            <a:pPr lvl="1"/>
            <a:endParaRPr lang="en-US" dirty="0"/>
          </a:p>
          <a:p>
            <a:pPr lvl="1">
              <a:buFont typeface="Lucida Grande"/>
              <a:buChar char="+"/>
            </a:pPr>
            <a:r>
              <a:rPr lang="en-US" b="1" dirty="0">
                <a:solidFill>
                  <a:srgbClr val="0000FF"/>
                </a:solidFill>
              </a:rPr>
              <a:t>Establish support models for those relevant to individual communities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Objectives 2011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588932"/>
              </p:ext>
            </p:extLst>
          </p:nvPr>
        </p:nvGraphicFramePr>
        <p:xfrm>
          <a:off x="0" y="1052736"/>
          <a:ext cx="91440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Supporting the tools, services and capabilities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required by different HUCs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Achieved</a:t>
                      </a:r>
                      <a:r>
                        <a:rPr lang="en-US" dirty="0" smtClean="0"/>
                        <a:t> – work continues in PY2 / PY3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Identifying the tools, services and capabilities </a:t>
                      </a:r>
                      <a:r>
                        <a:rPr lang="en-US" dirty="0" smtClean="0"/>
                        <a:t>currently used by the HUCs that can benefit all user communities and to promote their adoption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Several </a:t>
                      </a:r>
                      <a:r>
                        <a:rPr lang="en-US" b="1" dirty="0" smtClean="0"/>
                        <a:t>additional</a:t>
                      </a:r>
                      <a:r>
                        <a:rPr lang="en-US" dirty="0" smtClean="0"/>
                        <a:t> items</a:t>
                      </a:r>
                      <a:r>
                        <a:rPr lang="en-US" baseline="0" dirty="0" smtClean="0"/>
                        <a:t> identified and shared across other communities – work will </a:t>
                      </a:r>
                      <a:r>
                        <a:rPr lang="en-US" b="1" baseline="0" dirty="0" smtClean="0"/>
                        <a:t>expand</a:t>
                      </a:r>
                      <a:r>
                        <a:rPr lang="en-US" baseline="0" dirty="0" smtClean="0"/>
                        <a:t> and continue in PY2 / PY3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Migrating the tools, services and capabilities </a:t>
                      </a:r>
                      <a:r>
                        <a:rPr lang="en-US" dirty="0" smtClean="0"/>
                        <a:t>that could benefit all user communities into a sustainable support model as part of the core EGI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started – needs further work and discussion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First steps:</a:t>
                      </a:r>
                      <a:r>
                        <a:rPr lang="en-US" dirty="0" smtClean="0"/>
                        <a:t> D6.2 (sustainability)</a:t>
                      </a:r>
                      <a:r>
                        <a:rPr lang="en-US" baseline="0" dirty="0" smtClean="0"/>
                        <a:t> &amp; EGI TF w/s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Establishing a sustainable support model </a:t>
                      </a:r>
                      <a:r>
                        <a:rPr lang="en-US" dirty="0" smtClean="0"/>
                        <a:t>for the tools, services and capabilities that will remain relevant to single HUCs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Collaborative</a:t>
                      </a:r>
                      <a:r>
                        <a:rPr lang="en-US" dirty="0" smtClean="0"/>
                        <a:t> support is the basic model for sustainability</a:t>
                      </a:r>
                      <a:r>
                        <a:rPr lang="en-US" baseline="0" dirty="0" smtClean="0"/>
                        <a:t> that does not depend on individual partners nor specific project funding. A workshop on sustainability at the EGI TF is proposed – work continues and expands in PY2 and PY3. See also D6.2.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Objectives 2012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50489"/>
              </p:ext>
            </p:extLst>
          </p:nvPr>
        </p:nvGraphicFramePr>
        <p:xfrm>
          <a:off x="0" y="1052736"/>
          <a:ext cx="91440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Supporting the tools, services and capabilities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required by different HUCs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Achieved</a:t>
                      </a:r>
                      <a:r>
                        <a:rPr lang="en-US" dirty="0" smtClean="0"/>
                        <a:t> – work continues in PY3;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support must be handed over prior to WP end!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Identifying the tools, services and capabilities </a:t>
                      </a:r>
                      <a:r>
                        <a:rPr lang="en-US" dirty="0" smtClean="0"/>
                        <a:t>currently used by the HUCs that can benefit all user communities and to promote their adoption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Several </a:t>
                      </a:r>
                      <a:r>
                        <a:rPr lang="en-US" b="1" dirty="0" smtClean="0"/>
                        <a:t>additional</a:t>
                      </a:r>
                      <a:r>
                        <a:rPr lang="en-US" dirty="0" smtClean="0"/>
                        <a:t> items</a:t>
                      </a:r>
                      <a:r>
                        <a:rPr lang="en-US" baseline="0" dirty="0" smtClean="0"/>
                        <a:t> identified and shared across communities – work </a:t>
                      </a:r>
                      <a:r>
                        <a:rPr lang="en-US" b="1" baseline="0" dirty="0" smtClean="0"/>
                        <a:t>expanded</a:t>
                      </a:r>
                      <a:r>
                        <a:rPr lang="en-US" baseline="0" dirty="0" smtClean="0"/>
                        <a:t> and will continue in PY3. By definition, the work has focused on production use, including enabling new (and old) VOs.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Migrating the tools, services and capabilities </a:t>
                      </a:r>
                      <a:r>
                        <a:rPr lang="en-US" dirty="0" smtClean="0"/>
                        <a:t>that could benefit all user communities into a sustainable support model as part of the core EGI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long-term support of these tools </a:t>
                      </a:r>
                      <a:r>
                        <a:rPr lang="en-US" baseline="0" dirty="0" smtClean="0"/>
                        <a:t>will depend on the communities that require them.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Establishing a sustainable support model </a:t>
                      </a:r>
                      <a:r>
                        <a:rPr lang="en-US" dirty="0" smtClean="0"/>
                        <a:t>for the tools, services and capabilities that will remain relevant to single HUCs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Collaborative</a:t>
                      </a:r>
                      <a:r>
                        <a:rPr lang="en-US" dirty="0" smtClean="0"/>
                        <a:t> support is the basic model for sustainability</a:t>
                      </a:r>
                      <a:r>
                        <a:rPr lang="en-US" baseline="0" dirty="0" smtClean="0"/>
                        <a:t> that does not depend on individual partners nor specific project funding.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A workshop on sustainability at the EGI TF 2011 was held and is documented in D6.5.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Objectives 2012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244454"/>
              </p:ext>
            </p:extLst>
          </p:nvPr>
        </p:nvGraphicFramePr>
        <p:xfrm>
          <a:off x="0" y="1052736"/>
          <a:ext cx="91440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Supporting the tools, services and capabilities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required by different HUCs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Achieved</a:t>
                      </a:r>
                      <a:r>
                        <a:rPr lang="en-US" dirty="0" smtClean="0"/>
                        <a:t> – work continues in PY3;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support must be handed over prior to WP end!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Identifying the tools, services and capabilities </a:t>
                      </a:r>
                      <a:r>
                        <a:rPr lang="en-US" dirty="0" smtClean="0"/>
                        <a:t>currently used by the HUCs that can benefit all user communities and to promote their adoption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Several </a:t>
                      </a:r>
                      <a:r>
                        <a:rPr lang="en-US" b="1" dirty="0" smtClean="0"/>
                        <a:t>additional</a:t>
                      </a:r>
                      <a:r>
                        <a:rPr lang="en-US" dirty="0" smtClean="0"/>
                        <a:t> items</a:t>
                      </a:r>
                      <a:r>
                        <a:rPr lang="en-US" baseline="0" dirty="0" smtClean="0"/>
                        <a:t> identified and shared across communities – work </a:t>
                      </a:r>
                      <a:r>
                        <a:rPr lang="en-US" b="1" baseline="0" dirty="0" smtClean="0"/>
                        <a:t>expanded</a:t>
                      </a:r>
                      <a:r>
                        <a:rPr lang="en-US" baseline="0" dirty="0" smtClean="0"/>
                        <a:t> and will continue in PY3. By definition, the work has focused on production use, including enabling new (and old) VOs.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Migrating the tools, services and capabilities </a:t>
                      </a:r>
                      <a:r>
                        <a:rPr lang="en-US" dirty="0" smtClean="0"/>
                        <a:t>that could benefit all user communities into a sustainable support model as part of the core EGI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long-term support of these tools </a:t>
                      </a:r>
                      <a:r>
                        <a:rPr lang="en-US" baseline="0" dirty="0" smtClean="0"/>
                        <a:t>will depend on the communities that require them.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Establishing a sustainable support model </a:t>
                      </a:r>
                      <a:r>
                        <a:rPr lang="en-US" dirty="0" smtClean="0"/>
                        <a:t>for the tools, services and capabilities that will remain relevant to single HUCs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Collaborative</a:t>
                      </a:r>
                      <a:r>
                        <a:rPr lang="en-US" dirty="0" smtClean="0"/>
                        <a:t> support is the basic model for sustainability</a:t>
                      </a:r>
                      <a:r>
                        <a:rPr lang="en-US" baseline="0" dirty="0" smtClean="0"/>
                        <a:t> that does not depend on individual partners nor specific project funding.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A workshop on sustainability at the EGI TF 2011 was held and is documented in D6.5.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loud Callout 3"/>
          <p:cNvSpPr/>
          <p:nvPr/>
        </p:nvSpPr>
        <p:spPr>
          <a:xfrm flipH="1">
            <a:off x="1259632" y="1484784"/>
            <a:ext cx="6624736" cy="2520280"/>
          </a:xfrm>
          <a:prstGeom prst="cloudCallo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Some features required by HUC(s) have become an integral part of the core </a:t>
            </a:r>
            <a:r>
              <a:rPr lang="en-US" sz="3200" b="1" dirty="0" err="1" smtClean="0">
                <a:solidFill>
                  <a:srgbClr val="FF0000"/>
                </a:solidFill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</a:rPr>
              <a:t>/s, e.g. GGUS enhancements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Achievements in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75252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GB" b="1" dirty="0" smtClean="0">
                <a:solidFill>
                  <a:srgbClr val="FF0000"/>
                </a:solidFill>
              </a:rPr>
              <a:t>SA3 has fostered and developed cross-VO and cross-community solutions beyond that previously achieved</a:t>
            </a:r>
          </a:p>
          <a:p>
            <a:pPr lvl="1">
              <a:buFont typeface="Wingdings" charset="2"/>
              <a:buChar char="§"/>
            </a:pPr>
            <a:r>
              <a:rPr lang="en-GB" b="1" dirty="0" smtClean="0">
                <a:solidFill>
                  <a:schemeClr val="bg1"/>
                </a:solidFill>
              </a:rPr>
              <a:t>Benefits of multi-community WP</a:t>
            </a:r>
          </a:p>
          <a:p>
            <a:pPr lvl="1">
              <a:buFont typeface="Wingdings" charset="2"/>
              <a:buChar char="ü"/>
            </a:pPr>
            <a:endParaRPr lang="en-GB" b="1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ü"/>
            </a:pPr>
            <a:r>
              <a:rPr lang="en-GB" b="1" dirty="0" smtClean="0">
                <a:solidFill>
                  <a:srgbClr val="008000"/>
                </a:solidFill>
              </a:rPr>
              <a:t>The production use of grid at the </a:t>
            </a:r>
            <a:r>
              <a:rPr lang="en-GB" b="1" dirty="0" err="1" smtClean="0">
                <a:solidFill>
                  <a:srgbClr val="008000"/>
                </a:solidFill>
              </a:rPr>
              <a:t>petascale</a:t>
            </a:r>
            <a:r>
              <a:rPr lang="en-GB" b="1" dirty="0" smtClean="0">
                <a:solidFill>
                  <a:srgbClr val="008000"/>
                </a:solidFill>
              </a:rPr>
              <a:t> and “</a:t>
            </a:r>
            <a:r>
              <a:rPr lang="en-GB" b="1" dirty="0" err="1" smtClean="0">
                <a:solidFill>
                  <a:srgbClr val="008000"/>
                </a:solidFill>
              </a:rPr>
              <a:t>Terra”scale</a:t>
            </a:r>
            <a:r>
              <a:rPr lang="en-GB" b="1" dirty="0" smtClean="0">
                <a:solidFill>
                  <a:srgbClr val="008000"/>
                </a:solidFill>
              </a:rPr>
              <a:t> has been fully and smoothly achieved</a:t>
            </a:r>
          </a:p>
          <a:p>
            <a:pPr lvl="1">
              <a:buFont typeface="Wingdings" charset="2"/>
              <a:buChar char="§"/>
            </a:pPr>
            <a:r>
              <a:rPr lang="en-GB" b="1" dirty="0" smtClean="0">
                <a:solidFill>
                  <a:schemeClr val="bg1"/>
                </a:solidFill>
              </a:rPr>
              <a:t>Benefits of many years of grid funding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Achievements in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75252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GB" b="1" dirty="0" smtClean="0">
                <a:solidFill>
                  <a:srgbClr val="FF0000"/>
                </a:solidFill>
              </a:rPr>
              <a:t>SA3 has fostered and developed cross-VO and cross-community solutions beyond that previously achieved</a:t>
            </a:r>
          </a:p>
          <a:p>
            <a:pPr lvl="1">
              <a:buFont typeface="Wingdings" charset="2"/>
              <a:buChar char="§"/>
            </a:pPr>
            <a:r>
              <a:rPr lang="en-GB" b="1" dirty="0" smtClean="0">
                <a:solidFill>
                  <a:srgbClr val="FF0000"/>
                </a:solidFill>
              </a:rPr>
              <a:t>Benefits of multi-community WP</a:t>
            </a:r>
          </a:p>
          <a:p>
            <a:pPr lvl="1">
              <a:buFont typeface="Wingdings" charset="2"/>
              <a:buChar char="ü"/>
            </a:pPr>
            <a:endParaRPr lang="en-GB" b="1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ü"/>
            </a:pPr>
            <a:r>
              <a:rPr lang="en-GB" b="1" dirty="0" smtClean="0">
                <a:solidFill>
                  <a:srgbClr val="008000"/>
                </a:solidFill>
              </a:rPr>
              <a:t>The production use of grid at the </a:t>
            </a:r>
            <a:r>
              <a:rPr lang="en-GB" b="1" dirty="0" err="1" smtClean="0">
                <a:solidFill>
                  <a:srgbClr val="008000"/>
                </a:solidFill>
              </a:rPr>
              <a:t>petascale</a:t>
            </a:r>
            <a:r>
              <a:rPr lang="en-GB" b="1" dirty="0" smtClean="0">
                <a:solidFill>
                  <a:srgbClr val="008000"/>
                </a:solidFill>
              </a:rPr>
              <a:t> and “</a:t>
            </a:r>
            <a:r>
              <a:rPr lang="en-GB" b="1" dirty="0" err="1" smtClean="0">
                <a:solidFill>
                  <a:srgbClr val="008000"/>
                </a:solidFill>
              </a:rPr>
              <a:t>Terra”scale</a:t>
            </a:r>
            <a:r>
              <a:rPr lang="en-GB" b="1" dirty="0" smtClean="0">
                <a:solidFill>
                  <a:srgbClr val="008000"/>
                </a:solidFill>
              </a:rPr>
              <a:t> has been fully and smoothly achieved</a:t>
            </a:r>
          </a:p>
          <a:p>
            <a:pPr lvl="1">
              <a:buFont typeface="Wingdings" charset="2"/>
              <a:buChar char="§"/>
            </a:pPr>
            <a:r>
              <a:rPr lang="en-GB" b="1" dirty="0" smtClean="0">
                <a:solidFill>
                  <a:srgbClr val="FFFFFF"/>
                </a:solidFill>
              </a:rPr>
              <a:t>Benefits of many years of grid funding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Achievements in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75252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GB" b="1" dirty="0" smtClean="0">
                <a:solidFill>
                  <a:srgbClr val="FF0000"/>
                </a:solidFill>
              </a:rPr>
              <a:t>SA3 has fostered and developed cross-VO and cross-community solutions beyond that previously achieved</a:t>
            </a:r>
          </a:p>
          <a:p>
            <a:pPr lvl="1">
              <a:buFont typeface="Wingdings" charset="2"/>
              <a:buChar char="§"/>
            </a:pPr>
            <a:r>
              <a:rPr lang="en-GB" b="1" dirty="0" smtClean="0">
                <a:solidFill>
                  <a:srgbClr val="FF0000"/>
                </a:solidFill>
              </a:rPr>
              <a:t>Benefits of multi-community WP</a:t>
            </a:r>
          </a:p>
          <a:p>
            <a:pPr lvl="1">
              <a:buFont typeface="Wingdings" charset="2"/>
              <a:buChar char="ü"/>
            </a:pPr>
            <a:endParaRPr lang="en-GB" b="1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ü"/>
            </a:pPr>
            <a:r>
              <a:rPr lang="en-GB" b="1" dirty="0" smtClean="0">
                <a:solidFill>
                  <a:srgbClr val="008000"/>
                </a:solidFill>
              </a:rPr>
              <a:t>The production use of grid at the </a:t>
            </a:r>
            <a:r>
              <a:rPr lang="en-GB" b="1" dirty="0" err="1" smtClean="0">
                <a:solidFill>
                  <a:srgbClr val="008000"/>
                </a:solidFill>
              </a:rPr>
              <a:t>petascale</a:t>
            </a:r>
            <a:r>
              <a:rPr lang="en-GB" b="1" dirty="0" smtClean="0">
                <a:solidFill>
                  <a:srgbClr val="008000"/>
                </a:solidFill>
              </a:rPr>
              <a:t> and “</a:t>
            </a:r>
            <a:r>
              <a:rPr lang="en-GB" b="1" dirty="0" err="1" smtClean="0">
                <a:solidFill>
                  <a:srgbClr val="008000"/>
                </a:solidFill>
              </a:rPr>
              <a:t>Terra”scale</a:t>
            </a:r>
            <a:r>
              <a:rPr lang="en-GB" b="1" dirty="0" smtClean="0">
                <a:solidFill>
                  <a:srgbClr val="008000"/>
                </a:solidFill>
              </a:rPr>
              <a:t> has been fully and smoothly achieved</a:t>
            </a:r>
          </a:p>
          <a:p>
            <a:pPr lvl="1">
              <a:buFont typeface="Wingdings" charset="2"/>
              <a:buChar char="§"/>
            </a:pPr>
            <a:r>
              <a:rPr lang="en-GB" b="1" dirty="0" smtClean="0">
                <a:solidFill>
                  <a:srgbClr val="008000"/>
                </a:solidFill>
              </a:rPr>
              <a:t>Benefits of many years of grid funding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75252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ü"/>
            </a:pPr>
            <a:r>
              <a:rPr lang="en-GB" b="1" dirty="0">
                <a:solidFill>
                  <a:srgbClr val="FF0000"/>
                </a:solidFill>
              </a:rPr>
              <a:t>Successfully supported major production computing at an unprecedented scale – both quantitatively and qualitatively</a:t>
            </a:r>
          </a:p>
          <a:p>
            <a:pPr>
              <a:buFont typeface="Wingdings" charset="2"/>
              <a:buChar char="ü"/>
            </a:pPr>
            <a:endParaRPr lang="en-GB" b="1" dirty="0" smtClean="0">
              <a:solidFill>
                <a:srgbClr val="008000"/>
              </a:solidFill>
            </a:endParaRPr>
          </a:p>
          <a:p>
            <a:pPr>
              <a:buFont typeface="Wingdings" charset="2"/>
              <a:buChar char="ü"/>
            </a:pPr>
            <a:r>
              <a:rPr lang="en-GB" b="1" dirty="0" smtClean="0">
                <a:solidFill>
                  <a:srgbClr val="008000"/>
                </a:solidFill>
              </a:rPr>
              <a:t>Successfully </a:t>
            </a:r>
            <a:r>
              <a:rPr lang="en-GB" b="1" dirty="0">
                <a:solidFill>
                  <a:srgbClr val="008000"/>
                </a:solidFill>
              </a:rPr>
              <a:t>delivered common solutions in a variety of areas – with </a:t>
            </a:r>
            <a:r>
              <a:rPr lang="en-GB" b="1" dirty="0" smtClean="0">
                <a:solidFill>
                  <a:srgbClr val="008000"/>
                </a:solidFill>
              </a:rPr>
              <a:t>exciting new </a:t>
            </a:r>
            <a:r>
              <a:rPr lang="en-GB" b="1" dirty="0">
                <a:solidFill>
                  <a:srgbClr val="008000"/>
                </a:solidFill>
              </a:rPr>
              <a:t>activities in progress</a:t>
            </a:r>
          </a:p>
          <a:p>
            <a:pPr>
              <a:buFont typeface="Wingdings" charset="2"/>
              <a:buChar char="ü"/>
            </a:pPr>
            <a:endParaRPr lang="en-GB" dirty="0" smtClean="0"/>
          </a:p>
          <a:p>
            <a:pPr>
              <a:buFont typeface="Wingdings" charset="2"/>
              <a:buChar char="ü"/>
            </a:pPr>
            <a:r>
              <a:rPr lang="en-GB" dirty="0" smtClean="0"/>
              <a:t>Actively </a:t>
            </a:r>
            <a:r>
              <a:rPr lang="en-GB" dirty="0"/>
              <a:t>participated in EGI Technical &amp; </a:t>
            </a:r>
            <a:r>
              <a:rPr lang="en-GB" dirty="0" smtClean="0"/>
              <a:t>Community </a:t>
            </a:r>
            <a:r>
              <a:rPr lang="en-GB" dirty="0"/>
              <a:t>Forum via presentations, tutorials and demos</a:t>
            </a:r>
          </a:p>
          <a:p>
            <a:pPr>
              <a:buFont typeface="Wingdings" charset="2"/>
              <a:buChar char="ü"/>
            </a:pPr>
            <a:endParaRPr lang="en-GB" b="1" dirty="0" smtClean="0"/>
          </a:p>
          <a:p>
            <a:pPr>
              <a:buFont typeface="Wingdings" charset="2"/>
              <a:buChar char="ü"/>
            </a:pPr>
            <a:r>
              <a:rPr lang="en-GB" b="1" dirty="0" smtClean="0">
                <a:solidFill>
                  <a:srgbClr val="0000FF"/>
                </a:solidFill>
              </a:rPr>
              <a:t>Extended and demonstrated sustainability models (e.g. collaborative development) in a number of key areas</a:t>
            </a:r>
          </a:p>
          <a:p>
            <a:pPr>
              <a:buFont typeface="Wingdings" charset="2"/>
              <a:buChar char="ü"/>
            </a:pPr>
            <a:endParaRPr lang="en-GB" dirty="0" smtClean="0"/>
          </a:p>
          <a:p>
            <a:pPr>
              <a:buFont typeface="Wingdings" charset="2"/>
              <a:buChar char="ü"/>
            </a:pPr>
            <a:r>
              <a:rPr lang="en-GB" dirty="0" smtClean="0"/>
              <a:t>Actively participated in WLCG Technology Evolution working groups and will be active in their implementation (extends post-SA3)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25478" y="2649106"/>
            <a:ext cx="249499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Innovation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75252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ü"/>
            </a:pPr>
            <a:r>
              <a:rPr lang="en-GB" b="1" dirty="0">
                <a:solidFill>
                  <a:srgbClr val="FF0000"/>
                </a:solidFill>
              </a:rPr>
              <a:t>Successfully supported major production computing at an unprecedented scale – both quantitatively and qualitatively</a:t>
            </a:r>
          </a:p>
          <a:p>
            <a:pPr>
              <a:buFont typeface="Wingdings" charset="2"/>
              <a:buChar char="ü"/>
            </a:pPr>
            <a:endParaRPr lang="en-GB" b="1" dirty="0" smtClean="0">
              <a:solidFill>
                <a:srgbClr val="008000"/>
              </a:solidFill>
            </a:endParaRPr>
          </a:p>
          <a:p>
            <a:pPr>
              <a:buFont typeface="Wingdings" charset="2"/>
              <a:buChar char="ü"/>
            </a:pPr>
            <a:r>
              <a:rPr lang="en-GB" b="1" dirty="0" smtClean="0">
                <a:solidFill>
                  <a:srgbClr val="008000"/>
                </a:solidFill>
              </a:rPr>
              <a:t>Successfully </a:t>
            </a:r>
            <a:r>
              <a:rPr lang="en-GB" b="1" dirty="0">
                <a:solidFill>
                  <a:srgbClr val="008000"/>
                </a:solidFill>
              </a:rPr>
              <a:t>delivered common solutions in a variety of areas – with </a:t>
            </a:r>
            <a:r>
              <a:rPr lang="en-GB" b="1" dirty="0" smtClean="0">
                <a:solidFill>
                  <a:srgbClr val="008000"/>
                </a:solidFill>
              </a:rPr>
              <a:t>exciting new </a:t>
            </a:r>
            <a:r>
              <a:rPr lang="en-GB" b="1" dirty="0">
                <a:solidFill>
                  <a:srgbClr val="008000"/>
                </a:solidFill>
              </a:rPr>
              <a:t>activities in progress</a:t>
            </a:r>
          </a:p>
          <a:p>
            <a:pPr>
              <a:buFont typeface="Wingdings" charset="2"/>
              <a:buChar char="ü"/>
            </a:pPr>
            <a:endParaRPr lang="en-GB" dirty="0" smtClean="0"/>
          </a:p>
          <a:p>
            <a:pPr>
              <a:buFont typeface="Wingdings" charset="2"/>
              <a:buChar char="ü"/>
            </a:pPr>
            <a:r>
              <a:rPr lang="en-GB" dirty="0" smtClean="0"/>
              <a:t>Actively </a:t>
            </a:r>
            <a:r>
              <a:rPr lang="en-GB" dirty="0"/>
              <a:t>participated in EGI Technical &amp; </a:t>
            </a:r>
            <a:r>
              <a:rPr lang="en-GB" dirty="0" smtClean="0"/>
              <a:t>Community </a:t>
            </a:r>
            <a:r>
              <a:rPr lang="en-GB" dirty="0"/>
              <a:t>Forum via presentations, tutorials and demos</a:t>
            </a:r>
          </a:p>
          <a:p>
            <a:pPr>
              <a:buFont typeface="Wingdings" charset="2"/>
              <a:buChar char="ü"/>
            </a:pPr>
            <a:endParaRPr lang="en-GB" b="1" dirty="0" smtClean="0"/>
          </a:p>
          <a:p>
            <a:pPr>
              <a:buFont typeface="Wingdings" charset="2"/>
              <a:buChar char="ü"/>
            </a:pPr>
            <a:r>
              <a:rPr lang="en-GB" b="1" dirty="0" smtClean="0">
                <a:solidFill>
                  <a:srgbClr val="0000FF"/>
                </a:solidFill>
              </a:rPr>
              <a:t>Extended and demonstrated sustainability models (e.g. collaborative development) in a number of key areas</a:t>
            </a:r>
          </a:p>
          <a:p>
            <a:pPr>
              <a:buFont typeface="Wingdings" charset="2"/>
              <a:buChar char="ü"/>
            </a:pPr>
            <a:endParaRPr lang="en-GB" dirty="0" smtClean="0"/>
          </a:p>
          <a:p>
            <a:pPr>
              <a:buFont typeface="Wingdings" charset="2"/>
              <a:buChar char="ü"/>
            </a:pPr>
            <a:r>
              <a:rPr lang="en-GB" dirty="0" smtClean="0"/>
              <a:t>Actively participated in WLCG Technology Evolution working groups and will be active in their implementation (extends post-SA3)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1620688" y="35730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95050" y="692696"/>
            <a:ext cx="231345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Reliability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2098" y="5733256"/>
            <a:ext cx="251002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Leadership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5420" y="3645024"/>
            <a:ext cx="26648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Openness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75252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ü"/>
            </a:pPr>
            <a:r>
              <a:rPr lang="en-GB" b="1" dirty="0">
                <a:solidFill>
                  <a:srgbClr val="FF0000"/>
                </a:solidFill>
              </a:rPr>
              <a:t>Successfully supported major production computing at an unprecedented scale – both quantitatively and qualitatively</a:t>
            </a:r>
          </a:p>
          <a:p>
            <a:pPr>
              <a:buFont typeface="Wingdings" charset="2"/>
              <a:buChar char="ü"/>
            </a:pPr>
            <a:endParaRPr lang="en-GB" b="1" dirty="0" smtClean="0">
              <a:solidFill>
                <a:srgbClr val="008000"/>
              </a:solidFill>
            </a:endParaRPr>
          </a:p>
          <a:p>
            <a:pPr>
              <a:buFont typeface="Wingdings" charset="2"/>
              <a:buChar char="ü"/>
            </a:pPr>
            <a:r>
              <a:rPr lang="en-GB" b="1" dirty="0" smtClean="0">
                <a:solidFill>
                  <a:srgbClr val="008000"/>
                </a:solidFill>
              </a:rPr>
              <a:t>Successfully </a:t>
            </a:r>
            <a:r>
              <a:rPr lang="en-GB" b="1" dirty="0">
                <a:solidFill>
                  <a:srgbClr val="008000"/>
                </a:solidFill>
              </a:rPr>
              <a:t>delivered common solutions in a variety of areas – with </a:t>
            </a:r>
            <a:r>
              <a:rPr lang="en-GB" b="1" dirty="0" smtClean="0">
                <a:solidFill>
                  <a:srgbClr val="008000"/>
                </a:solidFill>
              </a:rPr>
              <a:t>exciting new </a:t>
            </a:r>
            <a:r>
              <a:rPr lang="en-GB" b="1" dirty="0">
                <a:solidFill>
                  <a:srgbClr val="008000"/>
                </a:solidFill>
              </a:rPr>
              <a:t>activities in progress</a:t>
            </a:r>
          </a:p>
          <a:p>
            <a:pPr>
              <a:buFont typeface="Wingdings" charset="2"/>
              <a:buChar char="ü"/>
            </a:pPr>
            <a:endParaRPr lang="en-GB" dirty="0" smtClean="0"/>
          </a:p>
          <a:p>
            <a:pPr>
              <a:buFont typeface="Wingdings" charset="2"/>
              <a:buChar char="ü"/>
            </a:pPr>
            <a:r>
              <a:rPr lang="en-GB" dirty="0" smtClean="0"/>
              <a:t>Actively </a:t>
            </a:r>
            <a:r>
              <a:rPr lang="en-GB" dirty="0"/>
              <a:t>participated in EGI Technical &amp; </a:t>
            </a:r>
            <a:r>
              <a:rPr lang="en-GB" dirty="0" smtClean="0"/>
              <a:t>Community </a:t>
            </a:r>
            <a:r>
              <a:rPr lang="en-GB" dirty="0"/>
              <a:t>Forum via presentations, tutorials and demos</a:t>
            </a:r>
          </a:p>
          <a:p>
            <a:pPr>
              <a:buFont typeface="Wingdings" charset="2"/>
              <a:buChar char="ü"/>
            </a:pPr>
            <a:endParaRPr lang="en-GB" b="1" dirty="0" smtClean="0"/>
          </a:p>
          <a:p>
            <a:pPr>
              <a:buFont typeface="Wingdings" charset="2"/>
              <a:buChar char="ü"/>
            </a:pPr>
            <a:r>
              <a:rPr lang="en-GB" b="1" dirty="0" smtClean="0">
                <a:solidFill>
                  <a:srgbClr val="0000FF"/>
                </a:solidFill>
              </a:rPr>
              <a:t>Extended and demonstrated sustainability models (e.g. collaborative development) in a number of key areas</a:t>
            </a:r>
          </a:p>
          <a:p>
            <a:pPr>
              <a:buFont typeface="Wingdings" charset="2"/>
              <a:buChar char="ü"/>
            </a:pPr>
            <a:endParaRPr lang="en-GB" dirty="0" smtClean="0"/>
          </a:p>
          <a:p>
            <a:pPr>
              <a:buFont typeface="Wingdings" charset="2"/>
              <a:buChar char="ü"/>
            </a:pPr>
            <a:r>
              <a:rPr lang="en-GB" dirty="0" smtClean="0"/>
              <a:t>Actively participated in WLCG Technology Evolution working groups and will be active in their implementation (extends post-SA3)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53650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Achievements and Future plans are based on D6.6 – the SA3 Annual Report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These are presented in a single pass:</a:t>
            </a:r>
          </a:p>
          <a:p>
            <a:pPr lvl="1"/>
            <a:r>
              <a:rPr lang="en-GB" dirty="0" smtClean="0"/>
              <a:t>By community for TSA3.3 – TSA3.6</a:t>
            </a:r>
          </a:p>
          <a:p>
            <a:pPr lvl="2"/>
            <a:r>
              <a:rPr lang="en-GB" dirty="0" smtClean="0"/>
              <a:t>HEP, LS, A&amp;A, ES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By tool for TSA3.2 (shared tools and services)</a:t>
            </a:r>
          </a:p>
          <a:p>
            <a:pPr lvl="1"/>
            <a:endParaRPr lang="en-GB" dirty="0"/>
          </a:p>
          <a:p>
            <a:r>
              <a:rPr lang="en-GB" dirty="0" smtClean="0"/>
              <a:t>Sustainability plans and progress addressed both by D6.6 as well as D6.5</a:t>
            </a:r>
          </a:p>
          <a:p>
            <a:endParaRPr lang="en-GB" dirty="0" smtClean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6085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As an explicit example, we use the case of HEP / support for WLCG</a:t>
            </a:r>
          </a:p>
          <a:p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</a:rPr>
              <a:t>The 3 phases of </a:t>
            </a:r>
            <a:r>
              <a:rPr lang="en-US" b="1" dirty="0" smtClean="0">
                <a:solidFill>
                  <a:srgbClr val="0000FF"/>
                </a:solidFill>
              </a:rPr>
              <a:t>EGEE</a:t>
            </a:r>
            <a:r>
              <a:rPr lang="en-US" dirty="0" smtClean="0">
                <a:solidFill>
                  <a:srgbClr val="0000FF"/>
                </a:solidFill>
              </a:rPr>
              <a:t> (I/II/III) overlapped almost exactly with </a:t>
            </a:r>
            <a:r>
              <a:rPr lang="en-US" b="1" dirty="0" smtClean="0">
                <a:solidFill>
                  <a:srgbClr val="0000FF"/>
                </a:solidFill>
              </a:rPr>
              <a:t>final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preparations</a:t>
            </a:r>
            <a:r>
              <a:rPr lang="en-US" dirty="0" smtClean="0">
                <a:solidFill>
                  <a:srgbClr val="0000FF"/>
                </a:solidFill>
              </a:rPr>
              <a:t> for LHC data taking:</a:t>
            </a:r>
          </a:p>
          <a:p>
            <a:pPr lvl="1"/>
            <a:r>
              <a:rPr lang="en-US" dirty="0" smtClean="0"/>
              <a:t>WLCG Service Challenges 1-4, CCRC’08, STEP’09</a:t>
            </a:r>
          </a:p>
          <a:p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EGI-InSPIRE SA3 covered virtually all the initial data taking run (3.5TeV/beam) of the LHC: first data taking and discoveries!</a:t>
            </a:r>
          </a:p>
          <a:p>
            <a:pPr lvl="1">
              <a:buFont typeface="Wingdings" charset="2"/>
              <a:buChar char="ü"/>
            </a:pPr>
            <a:endParaRPr lang="en-US" b="1" dirty="0" smtClean="0"/>
          </a:p>
          <a:p>
            <a:pPr lvl="1">
              <a:buFont typeface="Wingdings" charset="2"/>
              <a:buChar char="ü"/>
            </a:pPr>
            <a:r>
              <a:rPr lang="en-US" b="1" dirty="0" smtClean="0"/>
              <a:t>The transition from EGEE to EGI was non-disruptive</a:t>
            </a:r>
          </a:p>
          <a:p>
            <a:pPr lvl="1">
              <a:buFont typeface="Wingdings" charset="2"/>
              <a:buChar char="ü"/>
            </a:pPr>
            <a:r>
              <a:rPr lang="en-US" b="1" dirty="0" smtClean="0">
                <a:solidFill>
                  <a:srgbClr val="008000"/>
                </a:solidFill>
              </a:rPr>
              <a:t>Continuous service improvement has been demonstrated</a:t>
            </a:r>
          </a:p>
          <a:p>
            <a:pPr lvl="1">
              <a:buFont typeface="Wingdings" charset="2"/>
              <a:buChar char="ü"/>
            </a:pPr>
            <a:r>
              <a:rPr lang="en-US" b="1" dirty="0" smtClean="0">
                <a:solidFill>
                  <a:srgbClr val="008000"/>
                </a:solidFill>
              </a:rPr>
              <a:t>Problems encountered during initial data taking were rapidly solved</a:t>
            </a:r>
          </a:p>
          <a:p>
            <a:pPr lvl="1">
              <a:buFont typeface="Wingdings" charset="2"/>
              <a:buChar char="ü"/>
            </a:pPr>
            <a:r>
              <a:rPr lang="en-US" b="1" dirty="0" smtClean="0">
                <a:solidFill>
                  <a:srgbClr val="008000"/>
                </a:solidFill>
              </a:rPr>
              <a:t>Significant progress in the identification and delivery of common solutions</a:t>
            </a:r>
          </a:p>
          <a:p>
            <a:pPr lvl="1">
              <a:buFont typeface="Wingdings" charset="2"/>
              <a:buChar char="ü"/>
            </a:pPr>
            <a:r>
              <a:rPr lang="en-US" b="1" dirty="0" smtClean="0"/>
              <a:t>Active participation in the definition of the future evolution of WLCG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SA3 -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LHC(b) – Results!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D64C39-6AC8-FD48-8A9F-80EEFDB1C422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6270" y="3197531"/>
            <a:ext cx="3797730" cy="3111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24744"/>
            <a:ext cx="4572000" cy="2814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4267200"/>
            <a:ext cx="3501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See also plenary at CHEP 2012:</a:t>
            </a:r>
          </a:p>
          <a:p>
            <a:pPr algn="ctr"/>
            <a:r>
              <a:rPr lang="en-US" dirty="0" smtClean="0"/>
              <a:t>LHC experience so </a:t>
            </a:r>
            <a:r>
              <a:rPr lang="en-US" dirty="0" smtClean="0"/>
              <a:t>far</a:t>
            </a:r>
          </a:p>
          <a:p>
            <a:pPr algn="ctr"/>
            <a:r>
              <a:rPr lang="en-US" dirty="0"/>
              <a:t>http://go.egi.eu/foitt</a:t>
            </a:r>
            <a:endParaRPr lang="en-US" dirty="0"/>
          </a:p>
        </p:txBody>
      </p:sp>
      <p:sp>
        <p:nvSpPr>
          <p:cNvPr id="20" name="Footer Placeholder 9"/>
          <p:cNvSpPr txBox="1">
            <a:spLocks/>
          </p:cNvSpPr>
          <p:nvPr/>
        </p:nvSpPr>
        <p:spPr>
          <a:xfrm>
            <a:off x="3124200" y="637211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/>
              </a:rPr>
              <a:t>SA3 - June 2012</a:t>
            </a:r>
            <a:endParaRPr lang="en-US" sz="14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3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WLCG Service Incidents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56876"/>
            <a:ext cx="7971152" cy="4791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0985" y="5589240"/>
            <a:ext cx="12453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Scale Test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029200" y="5334000"/>
            <a:ext cx="1676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105400" y="4724400"/>
            <a:ext cx="16002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46348" y="1052736"/>
            <a:ext cx="4534164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These are significant service incidents</a:t>
            </a:r>
            <a:br>
              <a:rPr lang="en-US" dirty="0" smtClean="0"/>
            </a:br>
            <a:r>
              <a:rPr lang="en-US" dirty="0" err="1" smtClean="0"/>
              <a:t>wrt</a:t>
            </a:r>
            <a:r>
              <a:rPr lang="en-US" dirty="0" smtClean="0"/>
              <a:t> targets defined in the WLCG </a:t>
            </a:r>
            <a:r>
              <a:rPr lang="en-US" dirty="0" err="1" smtClean="0">
                <a:hlinkClick r:id="rId3"/>
              </a:rPr>
              <a:t>MoU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Basically mean major disruption to data</a:t>
            </a:r>
            <a:br>
              <a:rPr lang="en-US" dirty="0" smtClean="0"/>
            </a:br>
            <a:r>
              <a:rPr lang="en-US" dirty="0" smtClean="0"/>
              <a:t>taking, distribution, processing or analysis.</a:t>
            </a:r>
          </a:p>
          <a:p>
            <a:r>
              <a:rPr lang="en-US" dirty="0" smtClean="0"/>
              <a:t>A </a:t>
            </a:r>
            <a:r>
              <a:rPr lang="en-US" dirty="0" smtClean="0">
                <a:hlinkClick r:id="rId4"/>
              </a:rPr>
              <a:t>Service Incident Report</a:t>
            </a:r>
            <a:r>
              <a:rPr lang="en-US" dirty="0" smtClean="0"/>
              <a:t> is required.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latin typeface="Calibri"/>
              </a:rPr>
              <a:t>SA3 - June 2012</a:t>
            </a:r>
            <a:endParaRPr lang="en-US" sz="1400" dirty="0">
              <a:latin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FA26-CDBF-4140-B7A4-88DAF544584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WLCG Service Incidents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56876"/>
            <a:ext cx="7971152" cy="4791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0985" y="5589240"/>
            <a:ext cx="12453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Scale Test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029200" y="5334000"/>
            <a:ext cx="1676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105400" y="4724400"/>
            <a:ext cx="16002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76256" y="1772816"/>
            <a:ext cx="22077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Start of Data Taking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257800" y="2132856"/>
            <a:ext cx="1690464" cy="19617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644008" y="2060848"/>
            <a:ext cx="223224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>
                <a:latin typeface="Calibri"/>
              </a:rPr>
              <a:t>SA3 - June 2012</a:t>
            </a:r>
            <a:endParaRPr lang="en-US" sz="1400" dirty="0">
              <a:latin typeface="Calibri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FA26-CDBF-4140-B7A4-88DAF544584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WLCG Service Incidents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56876"/>
            <a:ext cx="7971152" cy="4791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0985" y="5589240"/>
            <a:ext cx="12453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Scale Test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029200" y="5334000"/>
            <a:ext cx="1676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105400" y="4724400"/>
            <a:ext cx="16002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76256" y="1772816"/>
            <a:ext cx="22077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Start of Data Taking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257800" y="2132856"/>
            <a:ext cx="1690464" cy="19617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644008" y="2060848"/>
            <a:ext cx="223224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491880" y="1700808"/>
            <a:ext cx="3384376" cy="288032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>
                <a:latin typeface="Calibri"/>
              </a:rPr>
              <a:t>SA3 - June 2012</a:t>
            </a:r>
            <a:endParaRPr lang="en-US" sz="1400" dirty="0">
              <a:latin typeface="Calibri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FA26-CDBF-4140-B7A4-88DAF544584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7180</TotalTime>
  <Words>3177</Words>
  <Application>Microsoft Office PowerPoint</Application>
  <PresentationFormat>On-screen Show (4:3)</PresentationFormat>
  <Paragraphs>567</Paragraphs>
  <Slides>38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EGI-InSPIRE 2</vt:lpstr>
      <vt:lpstr>EG-InSPIRE</vt:lpstr>
      <vt:lpstr>1_EG-InSPIRE</vt:lpstr>
      <vt:lpstr>Document</vt:lpstr>
      <vt:lpstr>SA3: Heavy User Communities</vt:lpstr>
      <vt:lpstr>SA3 Overview</vt:lpstr>
      <vt:lpstr>SA3 Objectives</vt:lpstr>
      <vt:lpstr>Achievements</vt:lpstr>
      <vt:lpstr>Achievements in Context</vt:lpstr>
      <vt:lpstr>LHC(b) – Results!</vt:lpstr>
      <vt:lpstr>WLCG Service Incidents</vt:lpstr>
      <vt:lpstr>WLCG Service Incidents</vt:lpstr>
      <vt:lpstr>WLCG Service Incidents</vt:lpstr>
      <vt:lpstr>Resolution of Incidents</vt:lpstr>
      <vt:lpstr>Resolution of Incidents</vt:lpstr>
      <vt:lpstr>Resolution of Incidents</vt:lpstr>
      <vt:lpstr>Resolution of Incidents</vt:lpstr>
      <vt:lpstr>Resolution of Incidents</vt:lpstr>
      <vt:lpstr>Achievements &amp; Plans</vt:lpstr>
      <vt:lpstr>Communities &amp; Activities</vt:lpstr>
      <vt:lpstr>Communities &amp; Activities</vt:lpstr>
      <vt:lpstr>Communities &amp; Activities</vt:lpstr>
      <vt:lpstr>Services for HEP</vt:lpstr>
      <vt:lpstr>LHC Timeline</vt:lpstr>
      <vt:lpstr>Services for LS</vt:lpstr>
      <vt:lpstr>Services for LS</vt:lpstr>
      <vt:lpstr>Services for A&amp;A VisIVO</vt:lpstr>
      <vt:lpstr>Services for A&amp;A Heterogeneous resources, DBs and the VObs</vt:lpstr>
      <vt:lpstr>Services for ES</vt:lpstr>
      <vt:lpstr>Services for ES</vt:lpstr>
      <vt:lpstr>Plans for next year (1/3)</vt:lpstr>
      <vt:lpstr>Plans for next year (2/3)</vt:lpstr>
      <vt:lpstr>Plans for next year (3/3)</vt:lpstr>
      <vt:lpstr>Review of Objectives 2011</vt:lpstr>
      <vt:lpstr>Review of Objectives 2012</vt:lpstr>
      <vt:lpstr>Review of Objectives 2012</vt:lpstr>
      <vt:lpstr>Achievements in Context</vt:lpstr>
      <vt:lpstr>Achievements in Context</vt:lpstr>
      <vt:lpstr>Achievements in Context</vt:lpstr>
      <vt:lpstr>Summary</vt:lpstr>
      <vt:lpstr>Summary</vt:lpstr>
      <vt:lpstr>Summary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StevenNewhouse</cp:lastModifiedBy>
  <cp:revision>332</cp:revision>
  <dcterms:created xsi:type="dcterms:W3CDTF">2010-09-03T12:01:03Z</dcterms:created>
  <dcterms:modified xsi:type="dcterms:W3CDTF">2012-06-25T14:21:58Z</dcterms:modified>
</cp:coreProperties>
</file>