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49"/>
  </p:notesMasterIdLst>
  <p:sldIdLst>
    <p:sldId id="362" r:id="rId3"/>
    <p:sldId id="678" r:id="rId4"/>
    <p:sldId id="676" r:id="rId5"/>
    <p:sldId id="669" r:id="rId6"/>
    <p:sldId id="670" r:id="rId7"/>
    <p:sldId id="685" r:id="rId8"/>
    <p:sldId id="684" r:id="rId9"/>
    <p:sldId id="675" r:id="rId10"/>
    <p:sldId id="673" r:id="rId11"/>
    <p:sldId id="677" r:id="rId12"/>
    <p:sldId id="674" r:id="rId13"/>
    <p:sldId id="682" r:id="rId14"/>
    <p:sldId id="671" r:id="rId15"/>
    <p:sldId id="672" r:id="rId16"/>
    <p:sldId id="639" r:id="rId17"/>
    <p:sldId id="633" r:id="rId18"/>
    <p:sldId id="654" r:id="rId19"/>
    <p:sldId id="634" r:id="rId20"/>
    <p:sldId id="655" r:id="rId21"/>
    <p:sldId id="679" r:id="rId22"/>
    <p:sldId id="656" r:id="rId23"/>
    <p:sldId id="637" r:id="rId24"/>
    <p:sldId id="638" r:id="rId25"/>
    <p:sldId id="659" r:id="rId26"/>
    <p:sldId id="683" r:id="rId27"/>
    <p:sldId id="661" r:id="rId28"/>
    <p:sldId id="368" r:id="rId29"/>
    <p:sldId id="662" r:id="rId30"/>
    <p:sldId id="663" r:id="rId31"/>
    <p:sldId id="664" r:id="rId32"/>
    <p:sldId id="681" r:id="rId33"/>
    <p:sldId id="667" r:id="rId34"/>
    <p:sldId id="668" r:id="rId35"/>
    <p:sldId id="660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  <p:sldId id="652" r:id="rId47"/>
    <p:sldId id="653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865" autoAdjust="0"/>
    <p:restoredTop sz="93669" autoAdjust="0"/>
  </p:normalViewPr>
  <p:slideViewPr>
    <p:cSldViewPr>
      <p:cViewPr>
        <p:scale>
          <a:sx n="76" d="100"/>
          <a:sy n="76" d="100"/>
        </p:scale>
        <p:origin x="-9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Periodic%20Report%20and%20Review\Activity-Overview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Book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NA2 Effort </a:t>
            </a:r>
            <a:endParaRPr lang="en-GB"/>
          </a:p>
        </c:rich>
      </c:tx>
      <c:layout>
        <c:manualLayout>
          <c:xMode val="edge"/>
          <c:yMode val="edge"/>
          <c:x val="0.21470648560416375"/>
          <c:y val="9.732714883531465E-3"/>
        </c:manualLayout>
      </c:layout>
      <c:overlay val="0"/>
      <c:spPr>
        <a:noFill/>
      </c:sp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2"/>
            <c:bubble3D val="0"/>
            <c:explosion val="24"/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7895041576577"/>
                  <c:y val="1.62921712402325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Chart'!$B$3:$B$9</c:f>
              <c:numCache>
                <c:formatCode>General</c:formatCode>
                <c:ptCount val="7"/>
                <c:pt idx="0">
                  <c:v>314.99999999999983</c:v>
                </c:pt>
                <c:pt idx="1">
                  <c:v>321.00000000000006</c:v>
                </c:pt>
                <c:pt idx="2">
                  <c:v>812</c:v>
                </c:pt>
                <c:pt idx="3">
                  <c:v>1378.8999999999999</c:v>
                </c:pt>
                <c:pt idx="4">
                  <c:v>5238.1000000000004</c:v>
                </c:pt>
                <c:pt idx="5">
                  <c:v>503.00000000000017</c:v>
                </c:pt>
                <c:pt idx="6">
                  <c:v>732.00000000000034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Chart'!$C$3:$C$9</c:f>
              <c:numCache>
                <c:formatCode>General</c:formatCode>
                <c:ptCount val="7"/>
                <c:pt idx="0">
                  <c:v>8.67</c:v>
                </c:pt>
                <c:pt idx="1">
                  <c:v>6.6899999999999995</c:v>
                </c:pt>
                <c:pt idx="2">
                  <c:v>16.839999999999993</c:v>
                </c:pt>
                <c:pt idx="3">
                  <c:v>28.709999999999962</c:v>
                </c:pt>
                <c:pt idx="4">
                  <c:v>109.14000000000001</c:v>
                </c:pt>
                <c:pt idx="5">
                  <c:v>10.49</c:v>
                </c:pt>
                <c:pt idx="6">
                  <c:v>20.350000000000001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  <a:bevelB/>
    </a:sp3d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08E-2"/>
          <c:y val="5.8618122290895823E-2"/>
          <c:w val="0.96862853232840063"/>
          <c:h val="0.94138187770910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4.7312882903642467E-2"/>
                  <c:y val="2.383368814876425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6390050077587981E-4"/>
                  <c:y val="-4.7742067698183697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08E-2"/>
          <c:y val="5.8618122290895823E-2"/>
          <c:w val="0.96862853232840063"/>
          <c:h val="0.94138187770910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1"/>
            <c:bubble3D val="0"/>
            <c:explosion val="20"/>
          </c:dPt>
          <c:dLbls>
            <c:dLbl>
              <c:idx val="0"/>
              <c:layout>
                <c:manualLayout>
                  <c:x val="-4.7312882903642467E-2"/>
                  <c:y val="2.383368814876425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6390050077587981E-4"/>
                  <c:y val="-4.7742067698183697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Sheet1!$A$1:$A$9</c:f>
              <c:strCache>
                <c:ptCount val="9"/>
                <c:pt idx="0">
                  <c:v>Anything else</c:v>
                </c:pt>
                <c:pt idx="1">
                  <c:v>EGI blog</c:v>
                </c:pt>
                <c:pt idx="2">
                  <c:v>iSGTW</c:v>
                </c:pt>
                <c:pt idx="3">
                  <c:v>GridCast blog</c:v>
                </c:pt>
                <c:pt idx="4">
                  <c:v>LinkedIn</c:v>
                </c:pt>
                <c:pt idx="5">
                  <c:v>Facebook</c:v>
                </c:pt>
                <c:pt idx="6">
                  <c:v>YouTube</c:v>
                </c:pt>
                <c:pt idx="7">
                  <c:v>Flickr</c:v>
                </c:pt>
                <c:pt idx="8">
                  <c:v>Twitter</c:v>
                </c:pt>
              </c:strCache>
            </c:strRef>
          </c:cat>
          <c:val>
            <c:numRef>
              <c:f>Sheet1!$B$1:$B$9</c:f>
              <c:numCache>
                <c:formatCode>0%</c:formatCode>
                <c:ptCount val="9"/>
                <c:pt idx="0">
                  <c:v>0.05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0.43</c:v>
                </c:pt>
                <c:pt idx="4">
                  <c:v>0.1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0.12</c:v>
                </c:pt>
                <c:pt idx="8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790656"/>
        <c:axId val="186793344"/>
      </c:barChart>
      <c:catAx>
        <c:axId val="186790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6793344"/>
        <c:crosses val="autoZero"/>
        <c:auto val="1"/>
        <c:lblAlgn val="ctr"/>
        <c:lblOffset val="100"/>
        <c:noMultiLvlLbl val="0"/>
      </c:catAx>
      <c:valAx>
        <c:axId val="1867933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6790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Sheet1!$A$1:$A$9</c:f>
              <c:strCache>
                <c:ptCount val="9"/>
                <c:pt idx="0">
                  <c:v>Anything else</c:v>
                </c:pt>
                <c:pt idx="1">
                  <c:v>EGI blog</c:v>
                </c:pt>
                <c:pt idx="2">
                  <c:v>iSGTW</c:v>
                </c:pt>
                <c:pt idx="3">
                  <c:v>GridCast blog</c:v>
                </c:pt>
                <c:pt idx="4">
                  <c:v>LinkedIn</c:v>
                </c:pt>
                <c:pt idx="5">
                  <c:v>Facebook</c:v>
                </c:pt>
                <c:pt idx="6">
                  <c:v>YouTube</c:v>
                </c:pt>
                <c:pt idx="7">
                  <c:v>Flickr</c:v>
                </c:pt>
                <c:pt idx="8">
                  <c:v>Twitter</c:v>
                </c:pt>
              </c:strCache>
            </c:strRef>
          </c:cat>
          <c:val>
            <c:numRef>
              <c:f>Sheet1!$C$1:$C$9</c:f>
              <c:numCache>
                <c:formatCode>0%</c:formatCode>
                <c:ptCount val="9"/>
                <c:pt idx="0">
                  <c:v>0.05</c:v>
                </c:pt>
                <c:pt idx="1">
                  <c:v>0.45</c:v>
                </c:pt>
                <c:pt idx="2">
                  <c:v>0.27</c:v>
                </c:pt>
                <c:pt idx="3">
                  <c:v>0.3</c:v>
                </c:pt>
                <c:pt idx="5">
                  <c:v>0.16</c:v>
                </c:pt>
                <c:pt idx="6">
                  <c:v>0.18</c:v>
                </c:pt>
                <c:pt idx="7">
                  <c:v>0.25</c:v>
                </c:pt>
                <c:pt idx="8">
                  <c:v>0.52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840960"/>
        <c:axId val="186843904"/>
      </c:barChart>
      <c:catAx>
        <c:axId val="1868409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86843904"/>
        <c:crosses val="autoZero"/>
        <c:auto val="1"/>
        <c:lblAlgn val="ctr"/>
        <c:lblOffset val="100"/>
        <c:noMultiLvlLbl val="0"/>
      </c:catAx>
      <c:valAx>
        <c:axId val="1868439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6840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7492A5-CA6B-4884-B35F-8B1D82C935B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1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7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3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924DF-7BD0-495C-B462-34F0CA029D5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12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871A78-022F-467B-9556-28B74CB5F96C}" type="datetime1">
              <a:rPr lang="en-GB" smtClean="0"/>
              <a:t>25/06/2012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303-46AA-4A39-9BD4-CC53ADD486A0}" type="datetime1">
              <a:rPr lang="en-GB" smtClean="0"/>
              <a:t>25/06/2012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98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5267-5A3C-42D4-8D99-4846C51B0FA8}" type="datetime1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2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ED6E-3914-4A29-ABDE-47B22636FD3A}" type="datetime1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1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1762-1D3F-4B1A-94B1-035BA37EADA1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7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E6C3-5B51-47C5-857E-74288ACAEA02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1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7008F87-2822-4FE8-BE66-E38101AACFD0}" type="datetime1">
              <a:rPr lang="en-GB" smtClean="0"/>
              <a:t>25/06/2012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32BDB64-1F37-45ED-9DD4-CDA92DCDC178}" type="datetime1">
              <a:rPr lang="en-GB" smtClean="0"/>
              <a:t>25/06/2012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DED7-97CB-41A1-8931-A08CD6CF141B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5554-CDFE-490F-B019-736F2DAACD1C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CBDA-504E-49A0-8AF1-DC0F45FD62BC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0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D13D3-C418-4170-ABE6-B7BA75070C06}" type="datetime1">
              <a:rPr lang="en-GB" smtClean="0"/>
              <a:t>25/06/2012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BF1A-C098-446D-8D6F-B7E064FBD75A}" type="datetime1">
              <a:rPr lang="en-GB" smtClean="0"/>
              <a:t>25/06/2012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9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3EF4-74C5-41DB-AB42-DD03D23B7A66}" type="datetime1">
              <a:rPr lang="en-GB" smtClean="0"/>
              <a:t>25/06/2012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30175" y="6308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386C73-31E1-44A1-B76D-AFDADADADB09}" type="datetime1">
              <a:rPr lang="en-GB" smtClean="0"/>
              <a:t>25/06/2012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546E-6D3D-4EAE-907C-D6F6A8AC966F}" type="datetime1">
              <a:rPr lang="en-GB" smtClean="0"/>
              <a:t>25/06/2012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NA2.2 -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46362-2291-41D0-B876-018C257A2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3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gif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gi.eu/case-studies/" TargetMode="Externa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g"/><Relationship Id="rId5" Type="http://schemas.openxmlformats.org/officeDocument/2006/relationships/image" Target="../media/image33.gif"/><Relationship Id="rId10" Type="http://schemas.openxmlformats.org/officeDocument/2006/relationships/image" Target="../media/image38.jpg"/><Relationship Id="rId4" Type="http://schemas.openxmlformats.org/officeDocument/2006/relationships/image" Target="../media/image32.gif"/><Relationship Id="rId9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tf2012.egi.eu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http://cf2012.egi.e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NA2.2 – Communications, Marketing &amp;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Catherine </a:t>
            </a:r>
            <a:r>
              <a:rPr lang="en-GB" dirty="0" err="1" smtClean="0"/>
              <a:t>Gater</a:t>
            </a:r>
            <a:endParaRPr lang="en-GB" dirty="0" smtClean="0"/>
          </a:p>
          <a:p>
            <a:r>
              <a:rPr lang="en-GB" dirty="0" smtClean="0"/>
              <a:t>Deputy Director, EGI.eu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Communications &amp; Marketing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35048"/>
              </p:ext>
            </p:extLst>
          </p:nvPr>
        </p:nvGraphicFramePr>
        <p:xfrm>
          <a:off x="251520" y="1196752"/>
          <a:ext cx="8640960" cy="495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629"/>
                <a:gridCol w="2509629"/>
                <a:gridCol w="3621702"/>
              </a:tblGrid>
              <a:tr h="37681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 Objectives</a:t>
                      </a:r>
                      <a:endParaRPr lang="en-GB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Communications</a:t>
                      </a:r>
                      <a:r>
                        <a:rPr lang="en-GB" sz="14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Objectives</a:t>
                      </a:r>
                      <a:endParaRPr lang="en-GB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Metrics</a:t>
                      </a:r>
                      <a:endParaRPr lang="en-GB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668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PO1: Expansion of a nationally based production </a:t>
                      </a: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endParaRPr lang="en-GB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production resources in EGI (M.SA1.Size.1)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 slots available in EGI (M.SA1.Size.2)- 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Integrated and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peer infrastructure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Reliability of core middleware services (M.SA1.Operation.5)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8334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PO2: Support of European researchers and international collaborators through VRCs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with VRCs (M.NA2.11)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papers from EGI Users (M.NA2.5)</a:t>
                      </a:r>
                      <a:endParaRPr lang="en-GB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8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jobs done a day (M.SA1.Usage.1)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</a:tr>
              <a:tr h="288365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PO3: Sustainable support for Heavy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sites with MPI (M.SA1.Integration.2)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HUC VOs (M.SA1.Size.7)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</a:tr>
              <a:tr h="346112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PO4: Addition of new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desktop resource (M.SA1.Integration.3)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non-HUC VOs (From M.NA3.12)</a:t>
                      </a:r>
                      <a:endParaRPr lang="en-GB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6112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Public events organised (M.NA2.6) </a:t>
                      </a:r>
                      <a:endParaRPr lang="en-GB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666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PO5: Transparent integration of other infrastructures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with resource providers (M.NA2.10)</a:t>
                      </a:r>
                      <a:endParaRPr lang="en-GB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6274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PO6: Integration of new technologies and resources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with Technology providers (M.NA2.9)</a:t>
                      </a:r>
                      <a:endParaRPr lang="en-GB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3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HPC resources (M.SA1.Integration.1)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</a:tr>
              <a:tr h="263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virtualised resources (M.SA1.Integration.4)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71800" y="2564904"/>
            <a:ext cx="252028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200" b="1" dirty="0">
                <a:ea typeface="Times New Roman"/>
              </a:rPr>
              <a:t>Disseminating the work of EGI &amp; its communities: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b="1" dirty="0">
                <a:ea typeface="Times New Roman"/>
              </a:rPr>
              <a:t>Within the project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b="1" dirty="0">
                <a:ea typeface="Times New Roman"/>
              </a:rPr>
              <a:t>Worldwide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GB" sz="1200" b="1" dirty="0">
              <a:ea typeface="Times New Roman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1200" b="1" dirty="0">
                <a:ea typeface="Times New Roman"/>
              </a:rPr>
              <a:t>Supporting two large events each year with: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b="1" dirty="0">
                <a:ea typeface="Times New Roman"/>
              </a:rPr>
              <a:t>Partners in the European e-Infrastructure ecosystem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GB" sz="1200" b="1" dirty="0">
                <a:ea typeface="Times New Roman"/>
              </a:rPr>
              <a:t>The community using e-Infrastructure services</a:t>
            </a:r>
          </a:p>
        </p:txBody>
      </p:sp>
    </p:spTree>
    <p:extLst>
      <p:ext uri="{BB962C8B-B14F-4D97-AF65-F5344CB8AC3E}">
        <p14:creationId xmlns:p14="http://schemas.microsoft.com/office/powerpoint/2010/main" val="37280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target audiences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communities</a:t>
            </a:r>
          </a:p>
          <a:p>
            <a:r>
              <a:rPr lang="en-GB" dirty="0" smtClean="0"/>
              <a:t>Media and general public</a:t>
            </a:r>
          </a:p>
          <a:p>
            <a:r>
              <a:rPr lang="en-GB" dirty="0" smtClean="0"/>
              <a:t>Projects and policy makers</a:t>
            </a:r>
          </a:p>
          <a:p>
            <a:r>
              <a:rPr lang="en-GB" dirty="0" smtClean="0"/>
              <a:t>NGIs and EIROs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Research Communities</a:t>
            </a:r>
          </a:p>
          <a:p>
            <a:r>
              <a:rPr lang="en-GB" sz="1600" i="1" dirty="0"/>
              <a:t>Why?</a:t>
            </a:r>
          </a:p>
          <a:p>
            <a:pPr lvl="1"/>
            <a:r>
              <a:rPr lang="en-GB" sz="1600" dirty="0" smtClean="0"/>
              <a:t>Rely </a:t>
            </a:r>
            <a:r>
              <a:rPr lang="en-GB" sz="1600" dirty="0"/>
              <a:t>on an engaged and broadly satisfied user </a:t>
            </a:r>
            <a:r>
              <a:rPr lang="en-GB" sz="1600" dirty="0" smtClean="0"/>
              <a:t>community </a:t>
            </a:r>
            <a:endParaRPr lang="en-GB" sz="1600" dirty="0"/>
          </a:p>
          <a:p>
            <a:r>
              <a:rPr lang="en-GB" sz="1600" i="1" dirty="0"/>
              <a:t>Success?</a:t>
            </a:r>
          </a:p>
          <a:p>
            <a:pPr lvl="1"/>
            <a:r>
              <a:rPr lang="en-GB" sz="1600" dirty="0" smtClean="0"/>
              <a:t>The number of people who </a:t>
            </a:r>
            <a:r>
              <a:rPr lang="en-GB" sz="1600" dirty="0"/>
              <a:t>investigate using grid as a tool in their research, as well as use </a:t>
            </a:r>
            <a:r>
              <a:rPr lang="en-GB" sz="1600" dirty="0" smtClean="0"/>
              <a:t>it</a:t>
            </a:r>
            <a:endParaRPr lang="en-GB" sz="1600" dirty="0"/>
          </a:p>
          <a:p>
            <a:pPr lvl="1"/>
            <a:r>
              <a:rPr lang="en-GB" sz="1600" dirty="0" smtClean="0"/>
              <a:t>Indirect </a:t>
            </a:r>
            <a:r>
              <a:rPr lang="en-GB" sz="1600" dirty="0"/>
              <a:t>indicators of success - wider range of user communities participating in events or promoting EGI at their local </a:t>
            </a:r>
            <a:r>
              <a:rPr lang="en-GB" sz="1600" dirty="0" smtClean="0"/>
              <a:t>events</a:t>
            </a:r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Media </a:t>
            </a:r>
            <a:r>
              <a:rPr lang="en-GB" sz="1600" b="1" dirty="0"/>
              <a:t>&amp; General public</a:t>
            </a:r>
          </a:p>
          <a:p>
            <a:r>
              <a:rPr lang="en-GB" sz="1600" i="1" dirty="0"/>
              <a:t>Why?</a:t>
            </a:r>
          </a:p>
          <a:p>
            <a:pPr lvl="1"/>
            <a:r>
              <a:rPr lang="en-GB" sz="1600" dirty="0" smtClean="0"/>
              <a:t>Mentions </a:t>
            </a:r>
            <a:r>
              <a:rPr lang="en-GB" sz="1600" dirty="0"/>
              <a:t>of grid in the mainstream media </a:t>
            </a:r>
            <a:r>
              <a:rPr lang="en-GB" sz="1600" dirty="0" smtClean="0"/>
              <a:t>improve </a:t>
            </a:r>
            <a:r>
              <a:rPr lang="en-GB" sz="1600" dirty="0"/>
              <a:t>EGI’s visibility within the scientific community and with policy </a:t>
            </a:r>
            <a:r>
              <a:rPr lang="en-GB" sz="1600" dirty="0" smtClean="0"/>
              <a:t>makers</a:t>
            </a:r>
            <a:endParaRPr lang="en-GB" sz="1600" dirty="0"/>
          </a:p>
          <a:p>
            <a:pPr lvl="1"/>
            <a:r>
              <a:rPr lang="en-GB" sz="1600" dirty="0" smtClean="0"/>
              <a:t>Informs </a:t>
            </a:r>
            <a:r>
              <a:rPr lang="en-GB" sz="1600" dirty="0"/>
              <a:t>the public about the benefits of grid through case studies relevant to </a:t>
            </a:r>
            <a:r>
              <a:rPr lang="en-GB" sz="1600" dirty="0" smtClean="0"/>
              <a:t>them</a:t>
            </a:r>
            <a:endParaRPr lang="en-GB" sz="1600" dirty="0"/>
          </a:p>
          <a:p>
            <a:r>
              <a:rPr lang="en-GB" sz="1600" i="1" dirty="0"/>
              <a:t>Success? </a:t>
            </a:r>
          </a:p>
          <a:p>
            <a:pPr lvl="1"/>
            <a:r>
              <a:rPr lang="en-GB" sz="1600" dirty="0" smtClean="0"/>
              <a:t>More </a:t>
            </a:r>
            <a:r>
              <a:rPr lang="en-GB" sz="1600" dirty="0"/>
              <a:t>discussions and mentions of the research done on the grid outside EGI </a:t>
            </a:r>
            <a:r>
              <a:rPr lang="en-GB" sz="1600" dirty="0" smtClean="0"/>
              <a:t>channels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 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0756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Projects </a:t>
            </a:r>
            <a:r>
              <a:rPr lang="en-GB" sz="1600" b="1" dirty="0"/>
              <a:t>and policy makers</a:t>
            </a:r>
          </a:p>
          <a:p>
            <a:r>
              <a:rPr lang="en-GB" sz="1600" i="1" dirty="0"/>
              <a:t>Why?</a:t>
            </a:r>
          </a:p>
          <a:p>
            <a:pPr lvl="1"/>
            <a:r>
              <a:rPr lang="en-GB" sz="1600" dirty="0" smtClean="0"/>
              <a:t>Policy </a:t>
            </a:r>
            <a:r>
              <a:rPr lang="en-GB" sz="1600" dirty="0"/>
              <a:t>makers hold the key to future funding and decide on strategic </a:t>
            </a:r>
            <a:r>
              <a:rPr lang="en-GB" sz="1600" dirty="0" smtClean="0"/>
              <a:t>priorities  </a:t>
            </a:r>
            <a:endParaRPr lang="en-GB" sz="1600" dirty="0"/>
          </a:p>
          <a:p>
            <a:pPr lvl="1"/>
            <a:r>
              <a:rPr lang="en-GB" sz="1600" dirty="0" smtClean="0"/>
              <a:t>Keeps </a:t>
            </a:r>
            <a:r>
              <a:rPr lang="en-GB" sz="1600" dirty="0"/>
              <a:t>our work on their agenda and engaged beyond the hype attached to new </a:t>
            </a:r>
            <a:r>
              <a:rPr lang="en-GB" sz="1600" dirty="0" smtClean="0"/>
              <a:t>technologies</a:t>
            </a:r>
            <a:endParaRPr lang="en-GB" sz="1600" dirty="0"/>
          </a:p>
          <a:p>
            <a:r>
              <a:rPr lang="en-GB" sz="1600" i="1" dirty="0"/>
              <a:t>Success? </a:t>
            </a:r>
          </a:p>
          <a:p>
            <a:pPr lvl="1"/>
            <a:r>
              <a:rPr lang="en-GB" sz="1600" dirty="0" smtClean="0"/>
              <a:t>Open</a:t>
            </a:r>
            <a:r>
              <a:rPr lang="en-GB" sz="1600" dirty="0"/>
              <a:t>, two-way communications channels to policy </a:t>
            </a:r>
            <a:r>
              <a:rPr lang="en-GB" sz="1600" dirty="0" smtClean="0"/>
              <a:t>makers</a:t>
            </a: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NGIs </a:t>
            </a:r>
            <a:r>
              <a:rPr lang="en-GB" sz="1600" b="1" dirty="0"/>
              <a:t>and EIROS</a:t>
            </a:r>
          </a:p>
          <a:p>
            <a:r>
              <a:rPr lang="en-GB" sz="1600" i="1" dirty="0"/>
              <a:t>Why?</a:t>
            </a:r>
          </a:p>
          <a:p>
            <a:pPr lvl="1"/>
            <a:r>
              <a:rPr lang="en-GB" sz="1600" dirty="0" smtClean="0"/>
              <a:t>EGI’s </a:t>
            </a:r>
            <a:r>
              <a:rPr lang="en-GB" sz="1600" dirty="0"/>
              <a:t>key stakeholders and source of funding, strategy and </a:t>
            </a:r>
            <a:r>
              <a:rPr lang="en-GB" sz="1600" dirty="0" smtClean="0"/>
              <a:t>resources</a:t>
            </a:r>
            <a:endParaRPr lang="en-GB" sz="1600" dirty="0"/>
          </a:p>
          <a:p>
            <a:r>
              <a:rPr lang="en-GB" sz="1600" i="1" dirty="0"/>
              <a:t>Success? </a:t>
            </a:r>
          </a:p>
          <a:p>
            <a:pPr lvl="1"/>
            <a:r>
              <a:rPr lang="en-GB" sz="1600" dirty="0" smtClean="0"/>
              <a:t>Participation </a:t>
            </a:r>
            <a:r>
              <a:rPr lang="en-GB" sz="1600" dirty="0"/>
              <a:t>in EGI events remains steady or </a:t>
            </a:r>
            <a:r>
              <a:rPr lang="en-GB" sz="1600" dirty="0" smtClean="0"/>
              <a:t>increases</a:t>
            </a:r>
            <a:endParaRPr lang="en-GB" sz="1600" dirty="0"/>
          </a:p>
          <a:p>
            <a:pPr lvl="1"/>
            <a:r>
              <a:rPr lang="en-GB" sz="1600" dirty="0" smtClean="0"/>
              <a:t>NGIs </a:t>
            </a:r>
            <a:r>
              <a:rPr lang="en-GB" sz="1600" dirty="0"/>
              <a:t>continue to provide case studies, news items, newsletter features</a:t>
            </a:r>
          </a:p>
          <a:p>
            <a:pPr lvl="1"/>
            <a:r>
              <a:rPr lang="en-GB" sz="1600" dirty="0" smtClean="0"/>
              <a:t>NGIs </a:t>
            </a:r>
            <a:r>
              <a:rPr lang="en-GB" sz="1600" dirty="0"/>
              <a:t>participate actively in Virtual </a:t>
            </a:r>
            <a:r>
              <a:rPr lang="en-GB" sz="1600" dirty="0" smtClean="0"/>
              <a:t>Teams</a:t>
            </a:r>
            <a:endParaRPr lang="en-GB" sz="1600" dirty="0"/>
          </a:p>
          <a:p>
            <a:pPr lvl="1"/>
            <a:r>
              <a:rPr lang="en-GB" sz="1600" dirty="0" smtClean="0"/>
              <a:t>NGIs </a:t>
            </a:r>
            <a:r>
              <a:rPr lang="en-GB" sz="1600" dirty="0"/>
              <a:t>continue to be keen to be promoted by EGI through its central </a:t>
            </a:r>
            <a:r>
              <a:rPr lang="en-GB" sz="1600" dirty="0" smtClean="0"/>
              <a:t>channels </a:t>
            </a:r>
            <a:endParaRPr lang="en-GB" sz="1600" dirty="0"/>
          </a:p>
          <a:p>
            <a:pPr lvl="1"/>
            <a:r>
              <a:rPr lang="en-GB" sz="1600" dirty="0" smtClean="0"/>
              <a:t>NGIs </a:t>
            </a:r>
            <a:r>
              <a:rPr lang="en-GB" sz="1600" dirty="0"/>
              <a:t>continue to request EGI materials for distribution at their events and to policy </a:t>
            </a:r>
            <a:r>
              <a:rPr lang="en-GB" sz="1600" dirty="0" smtClean="0"/>
              <a:t>makers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39" y="1167753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channels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36512" y="1180496"/>
            <a:ext cx="27126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Website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/>
              <a:t>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Newsletters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Blog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Letters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Social media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Posters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Brochures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Book of abstracts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62" y="1337467"/>
            <a:ext cx="1957431" cy="27697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6"/>
          <a:stretch/>
        </p:blipFill>
        <p:spPr bwMode="auto">
          <a:xfrm>
            <a:off x="5196304" y="1167753"/>
            <a:ext cx="3801894" cy="22670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4" y="3686623"/>
            <a:ext cx="1788104" cy="253016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11415"/>
            <a:ext cx="1566851" cy="1566851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37" y="4501059"/>
            <a:ext cx="1249498" cy="176502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1" y="4502979"/>
            <a:ext cx="1248139" cy="176310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27" y="4494847"/>
            <a:ext cx="1268929" cy="179247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0" y="451844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04" y="4501059"/>
            <a:ext cx="1238250" cy="175260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81" y="1540290"/>
            <a:ext cx="1928963" cy="27456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3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920" y="116632"/>
            <a:ext cx="7128917" cy="865187"/>
          </a:xfrm>
        </p:spPr>
        <p:txBody>
          <a:bodyPr/>
          <a:lstStyle/>
          <a:p>
            <a:r>
              <a:rPr lang="en-GB" dirty="0" smtClean="0"/>
              <a:t>Website and social media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5CBB2F-C9DC-48EE-ACB1-A8095EF8DE96}" type="slidenum">
              <a:rPr lang="en-GB" smtClean="0"/>
              <a:t>16</a:t>
            </a:fld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2582"/>
            <a:ext cx="3729572" cy="3528392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774302" cy="252028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59" y="3068960"/>
            <a:ext cx="3789487" cy="300232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7504" y="4668171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Website </a:t>
            </a:r>
            <a:r>
              <a:rPr lang="en-GB" sz="1600" dirty="0" err="1" smtClean="0"/>
              <a:t>relaunched</a:t>
            </a:r>
            <a:r>
              <a:rPr lang="en-GB" sz="1600" dirty="0" smtClean="0"/>
              <a:t> March 2012 for new audiences in collaboration with the website VT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Follow Tech &amp; Ops, User Community, Policy and News social media feeds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Google+, LinkedIn, YouTube, managed by dashboard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899592" y="2852936"/>
            <a:ext cx="136815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4" y="3044620"/>
            <a:ext cx="8676456" cy="702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and media stats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24813" y="2555611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Over </a:t>
            </a:r>
            <a:r>
              <a:rPr lang="en-GB" dirty="0"/>
              <a:t>100,000 unique visitors and </a:t>
            </a:r>
            <a:r>
              <a:rPr lang="en-GB" dirty="0" smtClean="0"/>
              <a:t>more than 1 million </a:t>
            </a:r>
            <a:r>
              <a:rPr lang="en-GB" dirty="0"/>
              <a:t>page </a:t>
            </a:r>
            <a:r>
              <a:rPr lang="en-GB" dirty="0" smtClean="0"/>
              <a:t>views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37" y="4015310"/>
            <a:ext cx="4706960" cy="900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4" y="3951756"/>
            <a:ext cx="4353644" cy="11725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6284" y="5234577"/>
            <a:ext cx="41861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People who ‘like’ </a:t>
            </a:r>
            <a:r>
              <a:rPr lang="en-GB" sz="1600" dirty="0"/>
              <a:t>EGI </a:t>
            </a:r>
            <a:r>
              <a:rPr lang="en-GB" sz="1600" dirty="0" smtClean="0"/>
              <a:t>have 18,000 friends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4494301" y="5065300"/>
            <a:ext cx="4651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People who follow EGI have 750,000 followers</a:t>
            </a:r>
            <a:endParaRPr lang="en-GB" sz="1600" dirty="0"/>
          </a:p>
        </p:txBody>
      </p:sp>
      <p:sp>
        <p:nvSpPr>
          <p:cNvPr id="9" name="Oval 8"/>
          <p:cNvSpPr/>
          <p:nvPr/>
        </p:nvSpPr>
        <p:spPr>
          <a:xfrm>
            <a:off x="7020272" y="2968564"/>
            <a:ext cx="1736832" cy="854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7504" y="5905111"/>
            <a:ext cx="9013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T</a:t>
            </a:r>
            <a:r>
              <a:rPr lang="en-GB" sz="1600" dirty="0" smtClean="0"/>
              <a:t>racking impact through social media tools </a:t>
            </a:r>
            <a:r>
              <a:rPr lang="en-GB" sz="1600" dirty="0" err="1" smtClean="0"/>
              <a:t>eg</a:t>
            </a:r>
            <a:r>
              <a:rPr lang="en-GB" sz="1600" dirty="0" smtClean="0"/>
              <a:t>  </a:t>
            </a:r>
            <a:r>
              <a:rPr lang="en-GB" sz="1600" dirty="0" err="1" smtClean="0"/>
              <a:t>Klout</a:t>
            </a:r>
            <a:r>
              <a:rPr lang="en-GB" sz="1600" dirty="0" smtClean="0"/>
              <a:t>, </a:t>
            </a:r>
            <a:r>
              <a:rPr lang="en-GB" sz="1600" dirty="0" err="1" smtClean="0"/>
              <a:t>Twiangulate</a:t>
            </a:r>
            <a:r>
              <a:rPr lang="en-GB" sz="1600" dirty="0" smtClean="0"/>
              <a:t>, </a:t>
            </a:r>
            <a:r>
              <a:rPr lang="en-GB" sz="1600" dirty="0" err="1" smtClean="0"/>
              <a:t>SocialMention</a:t>
            </a:r>
            <a:r>
              <a:rPr lang="en-GB" sz="1600" dirty="0" smtClean="0"/>
              <a:t>, Topsy.com </a:t>
            </a:r>
            <a:r>
              <a:rPr lang="en-GB" sz="1600" dirty="0" err="1" smtClean="0"/>
              <a:t>etc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1052736"/>
            <a:ext cx="9144000" cy="13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“Stories from the grid”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C5CBB2F-C9DC-48EE-ACB1-A8095EF8DE9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994292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50" y="3501008"/>
            <a:ext cx="3470847" cy="259228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8" y="1196753"/>
            <a:ext cx="3629912" cy="193532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6814" y="406515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New series of YouTube videos launched: “Stories from the Grid”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99818" y="4746637"/>
            <a:ext cx="4877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ideos </a:t>
            </a:r>
            <a:r>
              <a:rPr lang="en-GB" dirty="0">
                <a:latin typeface="Arial" pitchFamily="34" charset="0"/>
                <a:cs typeface="Arial" pitchFamily="34" charset="0"/>
              </a:rPr>
              <a:t>on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WeNMR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Lost Sounds Orchestra, Top Quark grid research  </a:t>
            </a:r>
            <a:r>
              <a:rPr lang="en-GB" smtClean="0">
                <a:latin typeface="Arial" pitchFamily="34" charset="0"/>
                <a:cs typeface="Arial" pitchFamily="34" charset="0"/>
              </a:rPr>
              <a:t>- 5600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+ views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17" y="5589240"/>
            <a:ext cx="504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ore </a:t>
            </a:r>
            <a:r>
              <a:rPr lang="en-GB" dirty="0">
                <a:latin typeface="Arial" pitchFamily="34" charset="0"/>
                <a:cs typeface="Arial" pitchFamily="34" charset="0"/>
              </a:rPr>
              <a:t>case studies on the website at </a:t>
            </a:r>
            <a:r>
              <a:rPr lang="en-GB" dirty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GB" dirty="0" smtClean="0">
                <a:latin typeface="Arial" pitchFamily="34" charset="0"/>
                <a:cs typeface="Arial" pitchFamily="34" charset="0"/>
                <a:hlinkClick r:id="rId5"/>
              </a:rPr>
              <a:t>www.egi.eu/case-studies/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Press &amp; media outreach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4032448" cy="4525963"/>
          </a:xfrm>
        </p:spPr>
        <p:txBody>
          <a:bodyPr/>
          <a:lstStyle/>
          <a:p>
            <a:r>
              <a:rPr lang="en-GB" sz="2000" dirty="0" smtClean="0"/>
              <a:t>4 central press releases</a:t>
            </a:r>
            <a:endParaRPr lang="en-GB" sz="2000" dirty="0"/>
          </a:p>
          <a:p>
            <a:r>
              <a:rPr lang="en-GB" sz="2000" dirty="0" smtClean="0"/>
              <a:t>38 clippings</a:t>
            </a:r>
          </a:p>
          <a:p>
            <a:r>
              <a:rPr lang="en-GB" sz="2000" dirty="0" smtClean="0"/>
              <a:t>114 blog posts</a:t>
            </a:r>
          </a:p>
          <a:p>
            <a:r>
              <a:rPr lang="en-GB" sz="2000" dirty="0"/>
              <a:t>Published success stories in </a:t>
            </a:r>
            <a:r>
              <a:rPr lang="en-GB" sz="2000" i="1" dirty="0"/>
              <a:t>International Science Grid This Week</a:t>
            </a:r>
            <a:r>
              <a:rPr lang="en-GB" sz="2000" dirty="0"/>
              <a:t>, </a:t>
            </a:r>
            <a:r>
              <a:rPr lang="en-GB" sz="2000" i="1" dirty="0"/>
              <a:t>The Parliament</a:t>
            </a:r>
            <a:r>
              <a:rPr lang="en-GB" sz="2000" dirty="0"/>
              <a:t>, </a:t>
            </a:r>
            <a:r>
              <a:rPr lang="en-GB" sz="2000" i="1" dirty="0"/>
              <a:t>Public Service Review: European Union </a:t>
            </a:r>
            <a:r>
              <a:rPr lang="en-GB" sz="2000" dirty="0"/>
              <a:t>and</a:t>
            </a:r>
            <a:r>
              <a:rPr lang="en-GB" sz="2000" i="1" dirty="0"/>
              <a:t> Science &amp; Technology</a:t>
            </a:r>
            <a:r>
              <a:rPr lang="en-GB" sz="2000" dirty="0"/>
              <a:t>, </a:t>
            </a:r>
            <a:r>
              <a:rPr lang="en-GB" sz="2000" i="1" dirty="0" err="1"/>
              <a:t>PanEuropeanNetworks</a:t>
            </a:r>
            <a:r>
              <a:rPr lang="en-GB" sz="2000" dirty="0"/>
              <a:t>, </a:t>
            </a:r>
            <a:r>
              <a:rPr lang="en-GB" sz="2000" i="1" dirty="0" err="1"/>
              <a:t>HPCwire</a:t>
            </a:r>
            <a:r>
              <a:rPr lang="en-GB" sz="2000" dirty="0"/>
              <a:t>, </a:t>
            </a:r>
            <a:r>
              <a:rPr lang="en-GB" sz="2000" i="1" dirty="0" err="1"/>
              <a:t>HPCintheCloud</a:t>
            </a:r>
            <a:r>
              <a:rPr lang="en-GB" sz="2000" dirty="0"/>
              <a:t>, </a:t>
            </a:r>
            <a:r>
              <a:rPr lang="en-GB" sz="2000" i="1" dirty="0" err="1"/>
              <a:t>Datanami</a:t>
            </a:r>
            <a:r>
              <a:rPr lang="en-GB" sz="2000" dirty="0"/>
              <a:t>, </a:t>
            </a:r>
            <a:r>
              <a:rPr lang="en-GB" sz="2000" i="1" dirty="0" err="1" smtClean="0"/>
              <a:t>HostingTecNews</a:t>
            </a:r>
            <a:r>
              <a:rPr lang="en-GB" sz="2000" i="1" dirty="0" smtClean="0"/>
              <a:t> </a:t>
            </a:r>
          </a:p>
          <a:p>
            <a:r>
              <a:rPr lang="en-GB" sz="2000" dirty="0" smtClean="0"/>
              <a:t>Clippings </a:t>
            </a:r>
            <a:r>
              <a:rPr lang="en-GB" sz="2000" dirty="0"/>
              <a:t>in </a:t>
            </a:r>
            <a:r>
              <a:rPr lang="en-GB" sz="2000" i="1" dirty="0"/>
              <a:t>Wired</a:t>
            </a:r>
            <a:r>
              <a:rPr lang="en-GB" sz="2000" dirty="0"/>
              <a:t> and </a:t>
            </a:r>
            <a:r>
              <a:rPr lang="en-GB" sz="2000" i="1" dirty="0"/>
              <a:t>Discovery News</a:t>
            </a:r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295485" cy="4198008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591818" cy="477259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7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NA2 / WP2 overview</a:t>
            </a:r>
          </a:p>
          <a:p>
            <a:r>
              <a:rPr lang="en-GB" dirty="0" smtClean="0"/>
              <a:t>Communications &amp; marketing overview</a:t>
            </a:r>
          </a:p>
          <a:p>
            <a:r>
              <a:rPr lang="en-GB" dirty="0" smtClean="0"/>
              <a:t>Objectives &amp; strategy</a:t>
            </a:r>
          </a:p>
          <a:p>
            <a:r>
              <a:rPr lang="en-GB" dirty="0" smtClean="0"/>
              <a:t>PY2 activities</a:t>
            </a:r>
          </a:p>
          <a:p>
            <a:r>
              <a:rPr lang="en-GB" dirty="0" smtClean="0"/>
              <a:t>Events</a:t>
            </a:r>
          </a:p>
          <a:p>
            <a:r>
              <a:rPr lang="en-GB" dirty="0" smtClean="0"/>
              <a:t>Plans for PY3</a:t>
            </a:r>
          </a:p>
          <a:p>
            <a:r>
              <a:rPr lang="en-GB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Outreach at events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3908"/>
            <a:ext cx="3096344" cy="2068357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Events-based campaigns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61035" y="5448130"/>
            <a:ext cx="4471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SciTech Europe - </a:t>
            </a:r>
            <a:br>
              <a:rPr lang="en-GB" sz="1600" b="1" dirty="0" smtClean="0"/>
            </a:br>
            <a:r>
              <a:rPr lang="en-GB" sz="1600" b="1" dirty="0" smtClean="0"/>
              <a:t>booth, booklet, </a:t>
            </a:r>
            <a:r>
              <a:rPr lang="en-GB" sz="1600" b="1" dirty="0" err="1" smtClean="0"/>
              <a:t>masterclass</a:t>
            </a:r>
            <a:r>
              <a:rPr lang="en-GB" sz="1600" b="1" dirty="0" smtClean="0"/>
              <a:t>, DVD </a:t>
            </a:r>
            <a:r>
              <a:rPr lang="en-GB" sz="1600" dirty="0" smtClean="0"/>
              <a:t>(distributed to 140K) 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1" y="1628799"/>
            <a:ext cx="1762118" cy="215825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4" y="3898158"/>
            <a:ext cx="1383145" cy="217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19" y="3982634"/>
            <a:ext cx="1458814" cy="229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90" y="3634736"/>
            <a:ext cx="2687210" cy="1846504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10" y="1251333"/>
            <a:ext cx="2664296" cy="203350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095368" y="3417720"/>
            <a:ext cx="298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T-shirt / ‘Easter egg’ page</a:t>
            </a:r>
          </a:p>
          <a:p>
            <a:r>
              <a:rPr lang="en-GB" sz="1600" dirty="0" smtClean="0"/>
              <a:t>(400 T-shirts distributed)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73800" y="4149079"/>
            <a:ext cx="1903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Mascot </a:t>
            </a:r>
            <a:br>
              <a:rPr lang="en-GB" sz="1600" b="1" dirty="0" smtClean="0"/>
            </a:br>
            <a:r>
              <a:rPr lang="en-GB" sz="1600" b="1" dirty="0" smtClean="0"/>
              <a:t>competition</a:t>
            </a:r>
          </a:p>
          <a:p>
            <a:r>
              <a:rPr lang="en-GB" sz="1600" dirty="0" smtClean="0"/>
              <a:t>(9000 Facebook votes)</a:t>
            </a:r>
            <a:endParaRPr lang="en-GB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31" y="1189479"/>
            <a:ext cx="2616158" cy="1471589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03" y="1382682"/>
            <a:ext cx="2655513" cy="149372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11" y="1632859"/>
            <a:ext cx="2842747" cy="1599045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59" y="1846072"/>
            <a:ext cx="2626136" cy="147720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71" y="2129545"/>
            <a:ext cx="2438190" cy="137148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7668344" y="101261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 smtClean="0"/>
              <a:t>GridCast</a:t>
            </a:r>
            <a:r>
              <a:rPr lang="en-GB" sz="1600" b="1" dirty="0" smtClean="0"/>
              <a:t> </a:t>
            </a:r>
            <a:br>
              <a:rPr lang="en-GB" sz="1600" b="1" dirty="0" smtClean="0"/>
            </a:br>
            <a:r>
              <a:rPr lang="en-GB" sz="1600" b="1" dirty="0" smtClean="0"/>
              <a:t>channel </a:t>
            </a:r>
            <a:br>
              <a:rPr lang="en-GB" sz="1600" b="1" dirty="0" smtClean="0"/>
            </a:br>
            <a:r>
              <a:rPr lang="en-GB" sz="1600" dirty="0" smtClean="0"/>
              <a:t>(200K views)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354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EGI Technical Forum </a:t>
            </a:r>
            <a:r>
              <a:rPr lang="en-US" dirty="0" smtClean="0">
                <a:latin typeface="Arial" charset="0"/>
                <a:cs typeface="Arial" charset="0"/>
              </a:rPr>
              <a:t>2011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1196752"/>
            <a:ext cx="619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Held in </a:t>
            </a:r>
            <a:r>
              <a:rPr lang="en-GB" dirty="0"/>
              <a:t>Lyon, </a:t>
            </a:r>
            <a:r>
              <a:rPr lang="en-GB" dirty="0" smtClean="0"/>
              <a:t>France, </a:t>
            </a:r>
            <a:r>
              <a:rPr lang="en-GB" dirty="0"/>
              <a:t>19-23 September </a:t>
            </a:r>
            <a:r>
              <a:rPr lang="en-GB" dirty="0" smtClean="0"/>
              <a:t>2011, with </a:t>
            </a:r>
            <a:r>
              <a:rPr lang="en-GB" dirty="0"/>
              <a:t>the French NGI </a:t>
            </a:r>
            <a:r>
              <a:rPr lang="en-GB" dirty="0" smtClean="0"/>
              <a:t>and CC-IN2P3 </a:t>
            </a:r>
            <a:r>
              <a:rPr lang="en-GB" dirty="0"/>
              <a:t>computing </a:t>
            </a:r>
            <a:r>
              <a:rPr lang="en-GB" dirty="0" smtClean="0"/>
              <a:t>centre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Theme: </a:t>
            </a:r>
            <a:r>
              <a:rPr lang="en-GB" dirty="0" smtClean="0"/>
              <a:t>adoption </a:t>
            </a:r>
            <a:r>
              <a:rPr lang="en-GB" dirty="0"/>
              <a:t>of a federated virtualised infrastructure for European </a:t>
            </a:r>
            <a:r>
              <a:rPr lang="en-GB" dirty="0" smtClean="0"/>
              <a:t>researchers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Co-located with </a:t>
            </a:r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e-Infrastructure </a:t>
            </a:r>
            <a:r>
              <a:rPr lang="en-GB" dirty="0" err="1"/>
              <a:t>Concertation</a:t>
            </a:r>
            <a:r>
              <a:rPr lang="en-GB" dirty="0"/>
              <a:t> Meeting, OGF31, </a:t>
            </a:r>
            <a:r>
              <a:rPr lang="en-GB" dirty="0" smtClean="0"/>
              <a:t>IEEE Grid2011, the 1</a:t>
            </a:r>
            <a:r>
              <a:rPr lang="en-GB" baseline="30000" dirty="0" smtClean="0"/>
              <a:t>st</a:t>
            </a:r>
            <a:r>
              <a:rPr lang="en-GB" dirty="0" smtClean="0"/>
              <a:t> French </a:t>
            </a:r>
            <a:r>
              <a:rPr lang="en-GB" dirty="0"/>
              <a:t>Grid Day and the </a:t>
            </a: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err="1" smtClean="0"/>
              <a:t>GlobusEUROPE</a:t>
            </a:r>
            <a:r>
              <a:rPr lang="en-GB" dirty="0" smtClean="0"/>
              <a:t> </a:t>
            </a:r>
            <a:r>
              <a:rPr lang="en-GB" dirty="0"/>
              <a:t>event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655 </a:t>
            </a:r>
            <a:r>
              <a:rPr lang="en-GB" dirty="0"/>
              <a:t>participants registered for the forum, making it the best attended EGI </a:t>
            </a:r>
            <a:r>
              <a:rPr lang="en-GB" dirty="0" smtClean="0"/>
              <a:t>event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sessions included 132 contributions. 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Technical Forum website (</a:t>
            </a: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tf2012.egi.eu</a:t>
            </a:r>
            <a:r>
              <a:rPr lang="en-GB" dirty="0"/>
              <a:t>) received almost 4,000 unique visitors, with about 35,000 page </a:t>
            </a:r>
            <a:r>
              <a:rPr lang="en-GB" dirty="0" smtClean="0"/>
              <a:t>views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The </a:t>
            </a:r>
            <a:r>
              <a:rPr lang="en-GB" dirty="0" smtClean="0"/>
              <a:t>#tf2011 </a:t>
            </a:r>
            <a:r>
              <a:rPr lang="en-GB" dirty="0"/>
              <a:t>tag was mentioned in </a:t>
            </a:r>
            <a:r>
              <a:rPr lang="en-GB" dirty="0" smtClean="0"/>
              <a:t>250 </a:t>
            </a:r>
            <a:r>
              <a:rPr lang="en-GB" dirty="0"/>
              <a:t>Twitter posts</a:t>
            </a:r>
            <a:r>
              <a:rPr lang="en-GB" dirty="0" smtClean="0"/>
              <a:t>; </a:t>
            </a:r>
            <a:r>
              <a:rPr lang="en-GB" dirty="0"/>
              <a:t>photographs uploaded to Flickr; </a:t>
            </a:r>
            <a:r>
              <a:rPr lang="en-GB" dirty="0" smtClean="0"/>
              <a:t>27 blog posts, 9 videos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00808"/>
            <a:ext cx="2626299" cy="3716213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73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EGI Community Forum 2012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268760"/>
            <a:ext cx="5616624" cy="4824536"/>
          </a:xfrm>
        </p:spPr>
        <p:txBody>
          <a:bodyPr/>
          <a:lstStyle/>
          <a:p>
            <a:r>
              <a:rPr lang="en-GB" sz="1800" dirty="0" smtClean="0"/>
              <a:t>Held in </a:t>
            </a:r>
            <a:r>
              <a:rPr lang="en-GB" sz="1800" dirty="0"/>
              <a:t>Munich, </a:t>
            </a:r>
            <a:r>
              <a:rPr lang="en-GB" sz="1800" dirty="0" smtClean="0"/>
              <a:t>Germany, </a:t>
            </a:r>
            <a:r>
              <a:rPr lang="en-GB" sz="1800" dirty="0"/>
              <a:t>from 26-30 </a:t>
            </a:r>
            <a:r>
              <a:rPr lang="en-GB" sz="1800" dirty="0" smtClean="0"/>
              <a:t>March, </a:t>
            </a:r>
            <a:r>
              <a:rPr lang="en-GB" sz="1800" dirty="0"/>
              <a:t>co-organised </a:t>
            </a:r>
            <a:r>
              <a:rPr lang="en-GB" sz="1800" dirty="0" smtClean="0"/>
              <a:t>with the Munich </a:t>
            </a:r>
            <a:r>
              <a:rPr lang="en-GB" sz="1800" dirty="0"/>
              <a:t>Network </a:t>
            </a:r>
            <a:r>
              <a:rPr lang="en-GB" sz="1800" dirty="0" smtClean="0"/>
              <a:t>Management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event showcased </a:t>
            </a:r>
            <a:r>
              <a:rPr lang="en-GB" sz="1800" dirty="0" smtClean="0"/>
              <a:t>the </a:t>
            </a:r>
            <a:r>
              <a:rPr lang="en-GB" sz="1800" dirty="0"/>
              <a:t>services, technologies and tools available </a:t>
            </a:r>
            <a:r>
              <a:rPr lang="en-GB" sz="1800" dirty="0" smtClean="0"/>
              <a:t>to new and existing scientific communities </a:t>
            </a:r>
            <a:endParaRPr lang="en-GB" sz="1800" dirty="0"/>
          </a:p>
          <a:p>
            <a:r>
              <a:rPr lang="en-GB" sz="1800" dirty="0" smtClean="0"/>
              <a:t>Held </a:t>
            </a:r>
            <a:r>
              <a:rPr lang="en-GB" sz="1800" dirty="0"/>
              <a:t>in conjunction with the 2</a:t>
            </a:r>
            <a:r>
              <a:rPr lang="en-GB" sz="1800" baseline="30000" dirty="0"/>
              <a:t>nd</a:t>
            </a:r>
            <a:r>
              <a:rPr lang="en-GB" sz="1800" dirty="0"/>
              <a:t> EMI Technical Conference and co-located with the 2</a:t>
            </a:r>
            <a:r>
              <a:rPr lang="en-GB" sz="1800" baseline="30000" dirty="0"/>
              <a:t>nd</a:t>
            </a:r>
            <a:r>
              <a:rPr lang="en-GB" sz="1800" dirty="0"/>
              <a:t> Annual European Globus Community </a:t>
            </a:r>
            <a:r>
              <a:rPr lang="en-GB" sz="1800" dirty="0" smtClean="0"/>
              <a:t>Forum</a:t>
            </a:r>
          </a:p>
          <a:p>
            <a:r>
              <a:rPr lang="en-GB" sz="1800" dirty="0" smtClean="0"/>
              <a:t>518 </a:t>
            </a:r>
            <a:r>
              <a:rPr lang="en-GB" sz="1800" dirty="0"/>
              <a:t>registered for the event that featured 171 </a:t>
            </a:r>
            <a:r>
              <a:rPr lang="en-GB" sz="1800" dirty="0" smtClean="0"/>
              <a:t>contributions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Community Forum website (</a:t>
            </a:r>
            <a:r>
              <a:rPr lang="en-GB" sz="1800" u="sng" dirty="0">
                <a:hlinkClick r:id="rId2"/>
              </a:rPr>
              <a:t>http://</a:t>
            </a:r>
            <a:r>
              <a:rPr lang="en-GB" sz="1800" u="sng" dirty="0" smtClean="0">
                <a:hlinkClick r:id="rId2"/>
              </a:rPr>
              <a:t>cf2012.egi.eu</a:t>
            </a:r>
            <a:r>
              <a:rPr lang="en-GB" sz="1800" dirty="0"/>
              <a:t>) was read by about 3,200 unique visitors, with about 20,000 page views</a:t>
            </a:r>
            <a:r>
              <a:rPr lang="en-GB" sz="1800" dirty="0" smtClean="0"/>
              <a:t>.</a:t>
            </a:r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/>
              <a:t>#cf2012 tag was </a:t>
            </a:r>
            <a:r>
              <a:rPr lang="en-GB" sz="1800" dirty="0" smtClean="0"/>
              <a:t>mentioned in </a:t>
            </a:r>
            <a:r>
              <a:rPr lang="en-GB" sz="1800" dirty="0"/>
              <a:t>403 Twitter </a:t>
            </a:r>
            <a:r>
              <a:rPr lang="en-GB" sz="1800" dirty="0" smtClean="0"/>
              <a:t>posts; 221 </a:t>
            </a:r>
            <a:r>
              <a:rPr lang="en-GB" sz="1800" dirty="0"/>
              <a:t>photographs </a:t>
            </a:r>
            <a:r>
              <a:rPr lang="en-GB" sz="1800" dirty="0" smtClean="0"/>
              <a:t>uploaded </a:t>
            </a:r>
            <a:r>
              <a:rPr lang="en-GB" sz="1800" dirty="0"/>
              <a:t>to </a:t>
            </a:r>
            <a:r>
              <a:rPr lang="en-GB" sz="1800" dirty="0" smtClean="0"/>
              <a:t>Flickr; iPhone </a:t>
            </a:r>
            <a:r>
              <a:rPr lang="en-GB" sz="1800" dirty="0"/>
              <a:t>&amp; </a:t>
            </a:r>
            <a:r>
              <a:rPr lang="en-GB" sz="1800" dirty="0" smtClean="0"/>
              <a:t>android </a:t>
            </a:r>
            <a:r>
              <a:rPr lang="en-GB" sz="1800" dirty="0"/>
              <a:t>free </a:t>
            </a:r>
            <a:r>
              <a:rPr lang="en-GB" sz="1800" dirty="0" smtClean="0"/>
              <a:t>apps downloaded </a:t>
            </a:r>
            <a:r>
              <a:rPr lang="en-GB" sz="1800" dirty="0"/>
              <a:t>by 154 </a:t>
            </a:r>
            <a:r>
              <a:rPr lang="en-GB" sz="1800" dirty="0" smtClean="0"/>
              <a:t>users, 31 blog posts, 14 videos</a:t>
            </a:r>
            <a:endParaRPr lang="en-GB" sz="1800" dirty="0"/>
          </a:p>
          <a:p>
            <a:endParaRPr lang="en-GB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6" y="1443753"/>
            <a:ext cx="3048000" cy="432054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8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events outreach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29398"/>
              </p:ext>
            </p:extLst>
          </p:nvPr>
        </p:nvGraphicFramePr>
        <p:xfrm>
          <a:off x="179512" y="1196752"/>
          <a:ext cx="8784976" cy="201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1327994"/>
                <a:gridCol w="1481908"/>
                <a:gridCol w="1485708"/>
                <a:gridCol w="1537038"/>
              </a:tblGrid>
              <a:tr h="37328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Event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Participants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Contributions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Speakers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Session convenors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641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 Technical Forum </a:t>
                      </a:r>
                      <a:r>
                        <a:rPr lang="en-GB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611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288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739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 User Forum </a:t>
                      </a:r>
                      <a:r>
                        <a:rPr lang="en-GB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427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173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273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 Technical Forum </a:t>
                      </a:r>
                      <a:r>
                        <a:rPr lang="en-GB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655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132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GB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9273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 Community Forum </a:t>
                      </a:r>
                      <a:r>
                        <a:rPr lang="en-GB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518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GB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260672"/>
              </p:ext>
            </p:extLst>
          </p:nvPr>
        </p:nvGraphicFramePr>
        <p:xfrm>
          <a:off x="3380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663119"/>
              </p:ext>
            </p:extLst>
          </p:nvPr>
        </p:nvGraphicFramePr>
        <p:xfrm>
          <a:off x="4427984" y="32129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EGITF2011: 114 responses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20072" y="591701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EGICF2012: 122 responses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459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papers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r>
              <a:rPr lang="en-GB" sz="2000" dirty="0" smtClean="0"/>
              <a:t>High impact papers are generated by work done using the grid </a:t>
            </a:r>
            <a:endParaRPr lang="en-GB" sz="2000" dirty="0"/>
          </a:p>
          <a:p>
            <a:pPr lvl="1"/>
            <a:r>
              <a:rPr lang="en-GB" sz="1600" i="1" dirty="0" err="1" smtClean="0"/>
              <a:t>Frisoni</a:t>
            </a:r>
            <a:r>
              <a:rPr lang="en-GB" sz="1600" i="1" dirty="0"/>
              <a:t>, G. B. et al. Nat. Rev. Neurol. </a:t>
            </a:r>
            <a:r>
              <a:rPr lang="en-GB" sz="1600" i="1" dirty="0" smtClean="0"/>
              <a:t>7 (429-438) 2011</a:t>
            </a:r>
            <a:r>
              <a:rPr lang="en-GB" sz="1600" i="1" dirty="0"/>
              <a:t>; </a:t>
            </a:r>
            <a:r>
              <a:rPr lang="en-GB" sz="1600" i="1" dirty="0" smtClean="0"/>
              <a:t>doi:10.1038/nrneurol.2011.99</a:t>
            </a:r>
          </a:p>
          <a:p>
            <a:pPr lvl="1"/>
            <a:r>
              <a:rPr lang="en-GB" sz="1600" i="1" dirty="0"/>
              <a:t>News Feature: High-energy physics: Down the petabyte highway 19 January 2011 | Nature 469, 282-283 (2011) | </a:t>
            </a:r>
            <a:r>
              <a:rPr lang="en-GB" sz="1600" i="1" dirty="0" smtClean="0"/>
              <a:t>doi:10.1038/469282a</a:t>
            </a:r>
          </a:p>
          <a:p>
            <a:pPr lvl="1"/>
            <a:r>
              <a:rPr lang="en-GB" sz="1600" i="1" dirty="0"/>
              <a:t>A. </a:t>
            </a:r>
            <a:r>
              <a:rPr lang="en-GB" sz="1600" i="1" dirty="0" err="1"/>
              <a:t>Rosato</a:t>
            </a:r>
            <a:r>
              <a:rPr lang="en-GB" sz="1600" i="1" dirty="0"/>
              <a:t> et al. Blind testing of routine, fully automated determination of protein structures from NMR data</a:t>
            </a:r>
            <a:r>
              <a:rPr lang="en-GB" sz="1600" i="1" dirty="0" smtClean="0"/>
              <a:t>. Structure </a:t>
            </a:r>
            <a:r>
              <a:rPr lang="en-GB" sz="1600" i="1" dirty="0"/>
              <a:t>20, 227-236 (2012). </a:t>
            </a:r>
            <a:r>
              <a:rPr lang="en-GB" sz="1600" i="1" dirty="0" smtClean="0"/>
              <a:t>doi:10.1016/j.str.2012.01.002</a:t>
            </a:r>
          </a:p>
          <a:p>
            <a:r>
              <a:rPr lang="en-GB" sz="2000" dirty="0" smtClean="0"/>
              <a:t>Papers published by the project collaboration are collected through the quarterly reports – 85 reported in PY2</a:t>
            </a:r>
          </a:p>
          <a:p>
            <a:r>
              <a:rPr lang="en-GB" sz="2000" dirty="0" smtClean="0"/>
              <a:t>65 full papers published in Proceedings of Science (</a:t>
            </a:r>
            <a:r>
              <a:rPr lang="en-GB" sz="2000" dirty="0" err="1" smtClean="0"/>
              <a:t>PoS</a:t>
            </a:r>
            <a:r>
              <a:rPr lang="en-GB" sz="2000" dirty="0" smtClean="0"/>
              <a:t>) as a result of the Community Forum (plus a Book of Abstracts which has an ISBN)</a:t>
            </a:r>
          </a:p>
          <a:p>
            <a:r>
              <a:rPr lang="en-GB" sz="2000" dirty="0" smtClean="0"/>
              <a:t>VOs may be asked to provide details of papers generated by users as a condition for resource allocation</a:t>
            </a:r>
          </a:p>
          <a:p>
            <a:r>
              <a:rPr lang="en-GB" sz="2000" dirty="0" smtClean="0"/>
              <a:t>VT on gathering scientific papers from NGIs being set up</a:t>
            </a:r>
          </a:p>
          <a:p>
            <a:r>
              <a:rPr lang="en-GB" sz="2000" dirty="0" smtClean="0"/>
              <a:t>Case studies harvested from all these sources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Plans for next year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communities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5"/>
            <a:ext cx="8640960" cy="180020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Why</a:t>
            </a:r>
            <a:r>
              <a:rPr lang="en-GB" sz="1600" b="1" dirty="0" smtClean="0"/>
              <a:t>?</a:t>
            </a:r>
            <a:endParaRPr lang="en-GB" sz="1600" b="1" dirty="0"/>
          </a:p>
          <a:p>
            <a:r>
              <a:rPr lang="en-GB" sz="1600" dirty="0"/>
              <a:t>Rely on an engaged and broadly satisfied user </a:t>
            </a:r>
            <a:r>
              <a:rPr lang="en-GB" sz="1600" dirty="0" smtClean="0"/>
              <a:t>community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Success?</a:t>
            </a:r>
            <a:endParaRPr lang="en-GB" sz="1600" b="1" dirty="0"/>
          </a:p>
          <a:p>
            <a:r>
              <a:rPr lang="en-GB" sz="1600" dirty="0"/>
              <a:t>How many people investigate using grid as a tool in their research, as well as use </a:t>
            </a:r>
            <a:r>
              <a:rPr lang="en-GB" sz="1600" dirty="0" smtClean="0"/>
              <a:t>it</a:t>
            </a:r>
            <a:endParaRPr lang="en-GB" sz="1600" dirty="0"/>
          </a:p>
          <a:p>
            <a:r>
              <a:rPr lang="en-GB" sz="1600" dirty="0"/>
              <a:t>Indirect indicators of success - wider range of user communities participating in events or promoting EGI at their local </a:t>
            </a:r>
            <a:r>
              <a:rPr lang="en-GB" sz="1600" dirty="0" smtClean="0"/>
              <a:t>events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9512" y="2852936"/>
            <a:ext cx="864096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How?</a:t>
            </a:r>
          </a:p>
          <a:p>
            <a:r>
              <a:rPr lang="en-GB" sz="1600" dirty="0" smtClean="0"/>
              <a:t>EGI will “go to the user” at community events </a:t>
            </a:r>
          </a:p>
          <a:p>
            <a:r>
              <a:rPr lang="en-GB" sz="1600" dirty="0" smtClean="0"/>
              <a:t>Essay or Science Blog Competition for PhD students and early-career scientists </a:t>
            </a:r>
          </a:p>
          <a:p>
            <a:r>
              <a:rPr lang="en-GB" sz="1600" dirty="0" smtClean="0"/>
              <a:t>Case studies e.g. brochures, downloads, articles, blog posts and videos</a:t>
            </a:r>
          </a:p>
          <a:p>
            <a:r>
              <a:rPr lang="en-GB" sz="1600" dirty="0" smtClean="0"/>
              <a:t>Promote and communicate benefits, new features and improvements for existing users</a:t>
            </a:r>
          </a:p>
          <a:p>
            <a:r>
              <a:rPr lang="en-GB" sz="1600" dirty="0" smtClean="0"/>
              <a:t>Promote easy-to-use tools, portals, workflows and services suitable for non-expert users</a:t>
            </a:r>
          </a:p>
          <a:p>
            <a:r>
              <a:rPr lang="en-GB" sz="1600" dirty="0" smtClean="0"/>
              <a:t>Collaborate with VRC projects such as ENVRI, </a:t>
            </a:r>
            <a:r>
              <a:rPr lang="en-GB" sz="1600" dirty="0" err="1" smtClean="0"/>
              <a:t>WeNMR</a:t>
            </a:r>
            <a:r>
              <a:rPr lang="en-GB" sz="1600" dirty="0" smtClean="0"/>
              <a:t>, CLARIN, DARIAH through </a:t>
            </a:r>
            <a:r>
              <a:rPr lang="en-GB" sz="1600" dirty="0" err="1" smtClean="0"/>
              <a:t>MoUs</a:t>
            </a:r>
            <a:r>
              <a:rPr lang="en-GB" sz="1600" dirty="0" smtClean="0"/>
              <a:t>  to publicise grid tools and services to their user communities.</a:t>
            </a:r>
          </a:p>
          <a:p>
            <a:r>
              <a:rPr lang="en-GB" sz="1600" dirty="0" smtClean="0"/>
              <a:t>VT on materials for EGI Champions and NGI outreach teams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Barriers / experiences?</a:t>
            </a:r>
          </a:p>
          <a:p>
            <a:r>
              <a:rPr lang="en-GB" sz="1600" dirty="0" smtClean="0"/>
              <a:t>EGI should engage the researcher on their terms, using their existing workflows and working practices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146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and general public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052737"/>
            <a:ext cx="8712968" cy="1584176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Why?</a:t>
            </a:r>
            <a:endParaRPr lang="en-GB" sz="1600" b="1" dirty="0"/>
          </a:p>
          <a:p>
            <a:r>
              <a:rPr lang="en-GB" sz="1600" dirty="0" smtClean="0"/>
              <a:t>Improve EGI’s </a:t>
            </a:r>
            <a:r>
              <a:rPr lang="en-GB" sz="1600" dirty="0"/>
              <a:t>visibility within the scientific community and with policy </a:t>
            </a:r>
            <a:r>
              <a:rPr lang="en-GB" sz="1600" dirty="0" smtClean="0"/>
              <a:t>makers</a:t>
            </a:r>
          </a:p>
          <a:p>
            <a:r>
              <a:rPr lang="en-GB" sz="1600" dirty="0" smtClean="0"/>
              <a:t>Informs the public about the benefits of grid through case studies relevant to them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Success</a:t>
            </a:r>
            <a:r>
              <a:rPr lang="en-GB" sz="1600" b="1" dirty="0"/>
              <a:t>? </a:t>
            </a:r>
          </a:p>
          <a:p>
            <a:r>
              <a:rPr lang="en-GB" sz="1600" dirty="0"/>
              <a:t>More discussions and mentions of the research done on the grid outside EGI </a:t>
            </a:r>
            <a:r>
              <a:rPr lang="en-GB" sz="1600" dirty="0" smtClean="0"/>
              <a:t>channels</a:t>
            </a:r>
            <a:endParaRPr lang="en-GB" sz="1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79512" y="2564902"/>
            <a:ext cx="87129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How?</a:t>
            </a:r>
          </a:p>
          <a:p>
            <a:r>
              <a:rPr lang="en-GB" sz="1600" dirty="0" smtClean="0"/>
              <a:t>Judicious release of press releases</a:t>
            </a:r>
          </a:p>
          <a:p>
            <a:r>
              <a:rPr lang="en-GB" sz="1600" dirty="0" smtClean="0"/>
              <a:t>Building up relationships with individual journalists e.g. </a:t>
            </a:r>
            <a:r>
              <a:rPr lang="en-GB" sz="1600" dirty="0" err="1" smtClean="0"/>
              <a:t>HPCinthecloud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Essay competition advertised to journalists</a:t>
            </a:r>
          </a:p>
          <a:p>
            <a:r>
              <a:rPr lang="en-GB" sz="1600" dirty="0" smtClean="0"/>
              <a:t>Commission relevant work e.g. </a:t>
            </a:r>
            <a:r>
              <a:rPr lang="en-GB" sz="1600" dirty="0" err="1" smtClean="0"/>
              <a:t>infographics</a:t>
            </a:r>
            <a:r>
              <a:rPr lang="en-GB" sz="1600" dirty="0" smtClean="0"/>
              <a:t> by people and social influencers who are watched by the media</a:t>
            </a:r>
          </a:p>
          <a:p>
            <a:r>
              <a:rPr lang="en-GB" sz="1600" dirty="0" smtClean="0"/>
              <a:t>Joint press releases or social media postings together with media friendly institutions e.g. CERN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Barriers / experiences?</a:t>
            </a:r>
          </a:p>
          <a:p>
            <a:r>
              <a:rPr lang="en-GB" sz="1600" dirty="0" smtClean="0"/>
              <a:t>Frequent, low impact press releases are generally not effective in targeting journalists</a:t>
            </a:r>
          </a:p>
          <a:p>
            <a:r>
              <a:rPr lang="en-GB" sz="1600" dirty="0" smtClean="0"/>
              <a:t>Biggest successes in marketing quirky visual stories directly to the general press</a:t>
            </a:r>
          </a:p>
          <a:p>
            <a:r>
              <a:rPr lang="en-GB" sz="1600" dirty="0" smtClean="0"/>
              <a:t>Targeting trade journals through media partnerships at EGI events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100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Projects &amp; policy makers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3"/>
            <a:ext cx="8784976" cy="187220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Why</a:t>
            </a:r>
            <a:r>
              <a:rPr lang="en-GB" sz="1600" b="1" dirty="0" smtClean="0"/>
              <a:t>?</a:t>
            </a:r>
            <a:endParaRPr lang="en-GB" sz="1600" b="1" dirty="0"/>
          </a:p>
          <a:p>
            <a:r>
              <a:rPr lang="en-GB" sz="1600" dirty="0"/>
              <a:t>Policy makers hold the key to future funding and decide on strategic </a:t>
            </a:r>
            <a:r>
              <a:rPr lang="en-GB" sz="1600" dirty="0" smtClean="0"/>
              <a:t>priorities  </a:t>
            </a:r>
            <a:endParaRPr lang="en-GB" sz="1600" dirty="0"/>
          </a:p>
          <a:p>
            <a:r>
              <a:rPr lang="en-GB" sz="1600" dirty="0" smtClean="0"/>
              <a:t>Keeps </a:t>
            </a:r>
            <a:r>
              <a:rPr lang="en-GB" sz="1600" dirty="0"/>
              <a:t>our work on their agenda and engaged beyond the hype attached to new </a:t>
            </a:r>
            <a:r>
              <a:rPr lang="en-GB" sz="1600" dirty="0" smtClean="0"/>
              <a:t>technologies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Success</a:t>
            </a:r>
            <a:r>
              <a:rPr lang="en-GB" sz="1600" b="1" dirty="0"/>
              <a:t>? </a:t>
            </a:r>
          </a:p>
          <a:p>
            <a:r>
              <a:rPr lang="en-GB" sz="1600" dirty="0" smtClean="0"/>
              <a:t>Open, </a:t>
            </a:r>
            <a:r>
              <a:rPr lang="en-GB" sz="1600" dirty="0"/>
              <a:t>two-way communications channels to policy </a:t>
            </a:r>
            <a:r>
              <a:rPr lang="en-GB" sz="1600" dirty="0" smtClean="0"/>
              <a:t>makers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2996952"/>
            <a:ext cx="8784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How?</a:t>
            </a:r>
          </a:p>
          <a:p>
            <a:r>
              <a:rPr lang="en-GB" sz="1600" dirty="0" smtClean="0"/>
              <a:t>High-level, high production value brochures and materials featuring EGI strategy and goals </a:t>
            </a:r>
            <a:r>
              <a:rPr lang="en-GB" sz="1600" dirty="0" err="1" smtClean="0"/>
              <a:t>eg</a:t>
            </a:r>
            <a:r>
              <a:rPr lang="en-GB" sz="1600" dirty="0" smtClean="0"/>
              <a:t> Annual Report</a:t>
            </a:r>
          </a:p>
          <a:p>
            <a:r>
              <a:rPr lang="en-GB" sz="1600" dirty="0" smtClean="0"/>
              <a:t>Opinion papers in high circulation publications e.g. Digital Agenda blog, Public Service Review and </a:t>
            </a:r>
            <a:r>
              <a:rPr lang="en-GB" sz="1600" dirty="0" err="1" smtClean="0"/>
              <a:t>PanEuropean</a:t>
            </a:r>
            <a:r>
              <a:rPr lang="en-GB" sz="1600" dirty="0" smtClean="0"/>
              <a:t> Networks, the e-IRG newsletter </a:t>
            </a:r>
          </a:p>
          <a:p>
            <a:r>
              <a:rPr lang="en-GB" sz="1600" dirty="0" smtClean="0"/>
              <a:t>High profile attendance at policy-related events e.g. </a:t>
            </a:r>
            <a:r>
              <a:rPr lang="en-GB" sz="1600" dirty="0" err="1" smtClean="0"/>
              <a:t>eChallenges</a:t>
            </a:r>
            <a:r>
              <a:rPr lang="en-GB" sz="1600" dirty="0" smtClean="0"/>
              <a:t>, SciTech Europe, European Parliament events, EC consultation events</a:t>
            </a:r>
          </a:p>
          <a:p>
            <a:endParaRPr lang="en-GB" sz="1600" dirty="0" smtClean="0"/>
          </a:p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Barriers / experience?</a:t>
            </a:r>
          </a:p>
          <a:p>
            <a:r>
              <a:rPr lang="en-GB" sz="1600" dirty="0" smtClean="0"/>
              <a:t>Publications in high circulation policy related journals have generated interest within the EC</a:t>
            </a:r>
          </a:p>
          <a:p>
            <a:r>
              <a:rPr lang="en-GB" sz="1600" dirty="0" smtClean="0"/>
              <a:t>Led to invitations to participate in consultation and high level strategy meetings e.g. ICRI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645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NA2 / WP2 overview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NGIs and EIROs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7"/>
            <a:ext cx="8856984" cy="2448272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Why</a:t>
            </a:r>
            <a:r>
              <a:rPr lang="en-GB" sz="1600" b="1" dirty="0" smtClean="0"/>
              <a:t>?</a:t>
            </a:r>
            <a:endParaRPr lang="en-GB" sz="1600" b="1" dirty="0"/>
          </a:p>
          <a:p>
            <a:r>
              <a:rPr lang="en-GB" sz="1600" dirty="0"/>
              <a:t>EGI’s key stakeholders and source of </a:t>
            </a:r>
            <a:r>
              <a:rPr lang="en-GB" sz="1600" dirty="0" smtClean="0"/>
              <a:t>funding, strategy </a:t>
            </a:r>
            <a:r>
              <a:rPr lang="en-GB" sz="1600" dirty="0"/>
              <a:t>and </a:t>
            </a:r>
            <a:r>
              <a:rPr lang="en-GB" sz="1600" dirty="0" smtClean="0"/>
              <a:t>resources</a:t>
            </a:r>
            <a:endParaRPr lang="en-GB" sz="1600" dirty="0"/>
          </a:p>
          <a:p>
            <a:pPr marL="0" indent="0">
              <a:buNone/>
            </a:pPr>
            <a:r>
              <a:rPr lang="en-GB" sz="1600" b="1" dirty="0" smtClean="0"/>
              <a:t>Success</a:t>
            </a:r>
            <a:r>
              <a:rPr lang="en-GB" sz="1600" b="1" dirty="0"/>
              <a:t>? </a:t>
            </a:r>
          </a:p>
          <a:p>
            <a:r>
              <a:rPr lang="en-GB" sz="1600" dirty="0" smtClean="0"/>
              <a:t>Participation </a:t>
            </a:r>
            <a:r>
              <a:rPr lang="en-GB" sz="1600" dirty="0"/>
              <a:t>in EGI events remains steady or </a:t>
            </a:r>
            <a:r>
              <a:rPr lang="en-GB" sz="1600" dirty="0" smtClean="0"/>
              <a:t>increases</a:t>
            </a:r>
            <a:endParaRPr lang="en-GB" sz="1600" dirty="0"/>
          </a:p>
          <a:p>
            <a:r>
              <a:rPr lang="en-GB" sz="1600" dirty="0"/>
              <a:t>NGIs continue to provide </a:t>
            </a:r>
            <a:r>
              <a:rPr lang="en-GB" sz="1600" dirty="0" smtClean="0"/>
              <a:t>case </a:t>
            </a:r>
            <a:r>
              <a:rPr lang="en-GB" sz="1600" dirty="0"/>
              <a:t>studies, news items, newsletter </a:t>
            </a:r>
            <a:r>
              <a:rPr lang="en-GB" sz="1600" dirty="0" smtClean="0"/>
              <a:t>features</a:t>
            </a:r>
          </a:p>
          <a:p>
            <a:r>
              <a:rPr lang="en-GB" sz="1600" dirty="0" smtClean="0"/>
              <a:t>NGIs participate </a:t>
            </a:r>
            <a:r>
              <a:rPr lang="en-GB" sz="1600" dirty="0"/>
              <a:t>actively in </a:t>
            </a:r>
            <a:r>
              <a:rPr lang="en-GB" sz="1600" dirty="0" smtClean="0"/>
              <a:t>Virtual Teams</a:t>
            </a:r>
            <a:endParaRPr lang="en-GB" sz="1600" dirty="0"/>
          </a:p>
          <a:p>
            <a:r>
              <a:rPr lang="en-GB" sz="1600" dirty="0"/>
              <a:t>NGIs continue to be keen to be promoted by EGI through its central </a:t>
            </a:r>
            <a:r>
              <a:rPr lang="en-GB" sz="1600" dirty="0" smtClean="0"/>
              <a:t>channels</a:t>
            </a:r>
            <a:endParaRPr lang="en-GB" sz="1600" dirty="0"/>
          </a:p>
          <a:p>
            <a:r>
              <a:rPr lang="en-GB" sz="1600" dirty="0"/>
              <a:t>NGIs continue to request EGI materials for distribution at their events and to policy </a:t>
            </a:r>
            <a:r>
              <a:rPr lang="en-GB" sz="1600" dirty="0" smtClean="0"/>
              <a:t>makers</a:t>
            </a: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3429000"/>
            <a:ext cx="88569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How?</a:t>
            </a:r>
          </a:p>
          <a:p>
            <a:r>
              <a:rPr lang="en-GB" sz="1600" dirty="0" smtClean="0"/>
              <a:t>Provide international visibility for national bodies e.g. website, blogs, social media, press</a:t>
            </a:r>
          </a:p>
          <a:p>
            <a:r>
              <a:rPr lang="en-GB" sz="1600" dirty="0" smtClean="0"/>
              <a:t>Ask for and listen to suggestions for materials, resources e.g. the EGI compendium</a:t>
            </a:r>
          </a:p>
          <a:p>
            <a:r>
              <a:rPr lang="en-GB" sz="1600" dirty="0" smtClean="0"/>
              <a:t>Report successes e.g. through the newsletter, website and newsfeed</a:t>
            </a:r>
          </a:p>
          <a:p>
            <a:r>
              <a:rPr lang="en-GB" sz="1600" dirty="0" smtClean="0"/>
              <a:t>Build a community forum for sharing successes e.g. the Inspired newsletter, social media</a:t>
            </a:r>
          </a:p>
          <a:p>
            <a:r>
              <a:rPr lang="en-GB" sz="1600" dirty="0" smtClean="0"/>
              <a:t>Support local dissemination efforts e.g. provide materials, produce brochures in local languages</a:t>
            </a:r>
          </a:p>
          <a:p>
            <a:pPr marL="0" indent="0">
              <a:buFont typeface="Arial" pitchFamily="34" charset="0"/>
              <a:buNone/>
            </a:pPr>
            <a:r>
              <a:rPr lang="en-GB" sz="1600" b="1" dirty="0" smtClean="0"/>
              <a:t>Barriers / experiences?</a:t>
            </a:r>
          </a:p>
          <a:p>
            <a:r>
              <a:rPr lang="en-GB" sz="1600" dirty="0" smtClean="0"/>
              <a:t>Building personal relationships with NGI staff e.g. NILs</a:t>
            </a:r>
          </a:p>
          <a:p>
            <a:r>
              <a:rPr lang="en-GB" sz="1600" dirty="0" smtClean="0"/>
              <a:t>Listening and responding to ideas and suggestions from the NGIs and EIROs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084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PY3 </a:t>
            </a:r>
            <a:r>
              <a:rPr lang="en-GB" dirty="0" smtClean="0"/>
              <a:t>Plans - </a:t>
            </a:r>
            <a:r>
              <a:rPr lang="en-GB" dirty="0" smtClean="0"/>
              <a:t>S</a:t>
            </a:r>
            <a:r>
              <a:rPr lang="en-GB" dirty="0" smtClean="0"/>
              <a:t>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525963"/>
          </a:xfrm>
        </p:spPr>
        <p:txBody>
          <a:bodyPr/>
          <a:lstStyle/>
          <a:p>
            <a:r>
              <a:rPr lang="en-GB" sz="1600" dirty="0"/>
              <a:t>LEADERSHIP</a:t>
            </a:r>
          </a:p>
          <a:p>
            <a:pPr lvl="1"/>
            <a:r>
              <a:rPr lang="en-GB" sz="1400" dirty="0"/>
              <a:t>EGI will “go to the user” at community events </a:t>
            </a:r>
            <a:r>
              <a:rPr lang="en-GB" sz="1400" dirty="0" err="1"/>
              <a:t>eg</a:t>
            </a:r>
            <a:r>
              <a:rPr lang="en-GB" sz="1400" dirty="0"/>
              <a:t> </a:t>
            </a:r>
            <a:r>
              <a:rPr lang="en-GB" sz="1400" dirty="0" err="1"/>
              <a:t>eChallenges</a:t>
            </a:r>
            <a:r>
              <a:rPr lang="en-GB" sz="1400" dirty="0"/>
              <a:t>, Lisbon, October 2012</a:t>
            </a:r>
          </a:p>
          <a:p>
            <a:pPr lvl="1"/>
            <a:r>
              <a:rPr lang="en-GB" sz="1400" dirty="0"/>
              <a:t>Collaborate with VRC projects </a:t>
            </a:r>
          </a:p>
          <a:p>
            <a:pPr lvl="1"/>
            <a:r>
              <a:rPr lang="en-GB" sz="1400" dirty="0"/>
              <a:t>VT on materials for EGI Champions and NGI outreach teams</a:t>
            </a:r>
          </a:p>
          <a:p>
            <a:pPr lvl="1"/>
            <a:r>
              <a:rPr lang="en-GB" sz="1400" dirty="0"/>
              <a:t>Judicious release of press releases</a:t>
            </a:r>
          </a:p>
          <a:p>
            <a:pPr lvl="1"/>
            <a:r>
              <a:rPr lang="en-GB" sz="1400" dirty="0"/>
              <a:t>High-level, high production value brochures and materials featuring EGI strategy and goals </a:t>
            </a:r>
            <a:r>
              <a:rPr lang="en-GB" sz="1400" dirty="0" err="1"/>
              <a:t>eg</a:t>
            </a:r>
            <a:r>
              <a:rPr lang="en-GB" sz="1400" dirty="0"/>
              <a:t> Annual Report</a:t>
            </a:r>
          </a:p>
          <a:p>
            <a:pPr lvl="1"/>
            <a:r>
              <a:rPr lang="en-GB" sz="1400" dirty="0"/>
              <a:t>Opinion papers in high circulation publications e.g. Digital Agenda blog, Public Service Review and </a:t>
            </a:r>
            <a:r>
              <a:rPr lang="en-GB" sz="1400" dirty="0" err="1"/>
              <a:t>PanEuropean</a:t>
            </a:r>
            <a:r>
              <a:rPr lang="en-GB" sz="1400" dirty="0"/>
              <a:t> Networks, the e-IRG newsletter </a:t>
            </a:r>
          </a:p>
          <a:p>
            <a:endParaRPr lang="en-GB" sz="1600" dirty="0"/>
          </a:p>
          <a:p>
            <a:r>
              <a:rPr lang="en-GB" sz="1600" dirty="0"/>
              <a:t>INNOVATION</a:t>
            </a:r>
          </a:p>
          <a:p>
            <a:pPr lvl="1"/>
            <a:r>
              <a:rPr lang="en-GB" sz="1400" dirty="0"/>
              <a:t>Essay or Science Blog Competition for PhD students and early-career scientists</a:t>
            </a:r>
          </a:p>
          <a:p>
            <a:pPr lvl="1"/>
            <a:r>
              <a:rPr lang="en-GB" sz="1400" dirty="0" smtClean="0"/>
              <a:t>Social media and events based campaigns</a:t>
            </a:r>
            <a:endParaRPr lang="en-GB" sz="1400" dirty="0"/>
          </a:p>
          <a:p>
            <a:endParaRPr lang="en-GB" sz="1600" dirty="0"/>
          </a:p>
          <a:p>
            <a:r>
              <a:rPr lang="en-GB" sz="1600" dirty="0" smtClean="0"/>
              <a:t>OPENNESS</a:t>
            </a:r>
            <a:endParaRPr lang="en-GB" sz="1600" dirty="0"/>
          </a:p>
          <a:p>
            <a:pPr lvl="1"/>
            <a:r>
              <a:rPr lang="en-GB" sz="1400" dirty="0"/>
              <a:t>Case studies e.g. brochures, downloads, articles, blog posts and videos</a:t>
            </a:r>
          </a:p>
          <a:p>
            <a:pPr lvl="1"/>
            <a:r>
              <a:rPr lang="en-GB" sz="1400" dirty="0"/>
              <a:t>Promote and communicate benefits, new features and improvements for existing users</a:t>
            </a:r>
          </a:p>
          <a:p>
            <a:pPr lvl="1"/>
            <a:r>
              <a:rPr lang="en-GB" sz="1400" dirty="0"/>
              <a:t>Promote easy-to-use tools, portals, workflows and services suitable for non-expert users</a:t>
            </a:r>
          </a:p>
          <a:p>
            <a:pPr lvl="1"/>
            <a:r>
              <a:rPr lang="en-GB" sz="1400" dirty="0"/>
              <a:t>Building up relationships with individual journalists e.g. </a:t>
            </a:r>
            <a:r>
              <a:rPr lang="en-GB" sz="1400" dirty="0" err="1"/>
              <a:t>HPCinthecloud</a:t>
            </a:r>
            <a:r>
              <a:rPr lang="en-GB" sz="1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7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PY2 </a:t>
            </a:r>
            <a:r>
              <a:rPr lang="en-US" dirty="0" smtClean="0">
                <a:latin typeface="Arial" charset="0"/>
                <a:cs typeface="Arial" charset="0"/>
              </a:rPr>
              <a:t>Summary </a:t>
            </a:r>
            <a:r>
              <a:rPr lang="en-US" dirty="0" smtClean="0">
                <a:latin typeface="Arial" charset="0"/>
                <a:cs typeface="Arial" charset="0"/>
              </a:rPr>
              <a:t>(1)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LEADERSHIP</a:t>
            </a:r>
          </a:p>
          <a:p>
            <a:r>
              <a:rPr lang="en-GB" sz="1800" dirty="0" smtClean="0"/>
              <a:t>Communicated EGI’s </a:t>
            </a:r>
            <a:r>
              <a:rPr lang="en-GB" sz="1800" dirty="0"/>
              <a:t>activity within the project </a:t>
            </a:r>
            <a:r>
              <a:rPr lang="en-GB" sz="1800" dirty="0" smtClean="0"/>
              <a:t>and worldwide. </a:t>
            </a:r>
          </a:p>
          <a:p>
            <a:r>
              <a:rPr lang="en-GB" sz="1800" dirty="0" smtClean="0"/>
              <a:t>Developed the EGI branding and content </a:t>
            </a:r>
            <a:r>
              <a:rPr lang="en-GB" sz="1800" dirty="0"/>
              <a:t>for the project and event </a:t>
            </a:r>
            <a:r>
              <a:rPr lang="en-GB" sz="1800" dirty="0" smtClean="0"/>
              <a:t>websites.</a:t>
            </a:r>
          </a:p>
          <a:p>
            <a:r>
              <a:rPr lang="en-GB" sz="1800" dirty="0" smtClean="0"/>
              <a:t>Produced monthly </a:t>
            </a:r>
            <a:r>
              <a:rPr lang="en-GB" sz="1800" dirty="0"/>
              <a:t>Director’s Letters, </a:t>
            </a:r>
            <a:r>
              <a:rPr lang="en-GB" sz="1800" dirty="0" smtClean="0"/>
              <a:t>4 issues of EGI </a:t>
            </a:r>
            <a:r>
              <a:rPr lang="en-GB" sz="1800" i="1" dirty="0" smtClean="0"/>
              <a:t>Inspired</a:t>
            </a:r>
          </a:p>
          <a:p>
            <a:r>
              <a:rPr lang="en-GB" sz="1800" dirty="0"/>
              <a:t>NILs contributed events, websites, materials, publications, papers, translations, press releases and outreach to policy makers</a:t>
            </a:r>
            <a:r>
              <a:rPr lang="en-GB" sz="1800" dirty="0" smtClean="0"/>
              <a:t>.</a:t>
            </a:r>
            <a:endParaRPr lang="en-GB" sz="1800" i="1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INNOVATION</a:t>
            </a:r>
          </a:p>
          <a:p>
            <a:r>
              <a:rPr lang="en-GB" sz="1800" dirty="0" smtClean="0"/>
              <a:t>Produced a range of general and community focused brochures </a:t>
            </a:r>
            <a:r>
              <a:rPr lang="en-GB" sz="1800" dirty="0"/>
              <a:t>and </a:t>
            </a:r>
            <a:r>
              <a:rPr lang="en-GB" sz="1800" dirty="0" smtClean="0"/>
              <a:t>posters </a:t>
            </a:r>
            <a:r>
              <a:rPr lang="en-GB" sz="1800" dirty="0" err="1" smtClean="0"/>
              <a:t>eg</a:t>
            </a:r>
            <a:r>
              <a:rPr lang="en-GB" sz="1800" dirty="0" smtClean="0"/>
              <a:t> policy, earth sciences, health sciences</a:t>
            </a:r>
          </a:p>
          <a:p>
            <a:r>
              <a:rPr lang="en-GB" sz="1800" dirty="0" smtClean="0"/>
              <a:t>EGI </a:t>
            </a:r>
            <a:r>
              <a:rPr lang="en-GB" sz="1800" dirty="0"/>
              <a:t>website </a:t>
            </a:r>
            <a:r>
              <a:rPr lang="en-GB" sz="1800" dirty="0" smtClean="0"/>
              <a:t>has received </a:t>
            </a:r>
            <a:r>
              <a:rPr lang="en-GB" sz="1800" dirty="0"/>
              <a:t>over </a:t>
            </a:r>
            <a:r>
              <a:rPr lang="en-GB" sz="1800" dirty="0" smtClean="0"/>
              <a:t>100,000 unique visitors and over 1 million page </a:t>
            </a:r>
            <a:r>
              <a:rPr lang="en-GB" sz="1800" dirty="0"/>
              <a:t>views. </a:t>
            </a:r>
            <a:endParaRPr lang="en-GB" sz="1800" dirty="0" smtClean="0"/>
          </a:p>
          <a:p>
            <a:r>
              <a:rPr lang="en-GB" sz="1800" dirty="0" smtClean="0"/>
              <a:t>Website </a:t>
            </a:r>
            <a:r>
              <a:rPr lang="en-GB" sz="1800" dirty="0" err="1" smtClean="0"/>
              <a:t>relaunched</a:t>
            </a:r>
            <a:r>
              <a:rPr lang="en-GB" sz="1800" dirty="0" smtClean="0"/>
              <a:t> on 26 March 2012 for new audiences with increased functionality.</a:t>
            </a:r>
          </a:p>
          <a:p>
            <a:r>
              <a:rPr lang="en-GB" sz="1800" dirty="0" smtClean="0"/>
              <a:t>Social media and events based campaigns </a:t>
            </a:r>
            <a:r>
              <a:rPr lang="en-GB" sz="1800" dirty="0" err="1" smtClean="0"/>
              <a:t>eg</a:t>
            </a:r>
            <a:r>
              <a:rPr lang="en-GB" sz="1800" dirty="0" smtClean="0"/>
              <a:t> Easter egg, mascot competition, new social media feeds, videos</a:t>
            </a:r>
          </a:p>
          <a:p>
            <a:pPr marL="0" indent="0">
              <a:buNone/>
            </a:pPr>
            <a:endParaRPr lang="en-US" sz="1800" dirty="0" smtClean="0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02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PY2 </a:t>
            </a:r>
            <a:r>
              <a:rPr lang="en-US" dirty="0" smtClean="0">
                <a:latin typeface="Arial" charset="0"/>
                <a:cs typeface="Arial" charset="0"/>
              </a:rPr>
              <a:t>Summary </a:t>
            </a:r>
            <a:r>
              <a:rPr lang="en-US" dirty="0" smtClean="0">
                <a:latin typeface="Arial" charset="0"/>
                <a:cs typeface="Arial" charset="0"/>
              </a:rPr>
              <a:t>(2)</a:t>
            </a:r>
          </a:p>
        </p:txBody>
      </p:sp>
      <p:sp>
        <p:nvSpPr>
          <p:cNvPr id="4099" name="Content Placeholder 13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OPENNESS</a:t>
            </a:r>
          </a:p>
          <a:p>
            <a:r>
              <a:rPr lang="en-GB" sz="2000" dirty="0" smtClean="0"/>
              <a:t>Attended a </a:t>
            </a:r>
            <a:r>
              <a:rPr lang="en-GB" sz="2000" dirty="0"/>
              <a:t>range of international </a:t>
            </a:r>
            <a:r>
              <a:rPr lang="en-GB" sz="2000" dirty="0" smtClean="0"/>
              <a:t>events, </a:t>
            </a:r>
            <a:r>
              <a:rPr lang="en-GB" sz="2000" dirty="0"/>
              <a:t>including </a:t>
            </a:r>
            <a:r>
              <a:rPr lang="en-GB" sz="2000" dirty="0" err="1" smtClean="0"/>
              <a:t>eChallenges</a:t>
            </a:r>
            <a:r>
              <a:rPr lang="en-GB" sz="2000" dirty="0" smtClean="0"/>
              <a:t> </a:t>
            </a:r>
            <a:r>
              <a:rPr lang="en-GB" sz="2000" dirty="0"/>
              <a:t>in </a:t>
            </a:r>
            <a:r>
              <a:rPr lang="en-GB" sz="2000" dirty="0" smtClean="0"/>
              <a:t>Florence, </a:t>
            </a:r>
            <a:r>
              <a:rPr lang="en-GB" sz="2000" dirty="0"/>
              <a:t>SciTech in Brussels, </a:t>
            </a:r>
            <a:r>
              <a:rPr lang="en-GB" sz="2000" dirty="0" smtClean="0"/>
              <a:t>International Symposium on Grid and Clouds </a:t>
            </a:r>
            <a:r>
              <a:rPr lang="en-GB" sz="2000" dirty="0"/>
              <a:t>in Taipei, </a:t>
            </a:r>
            <a:r>
              <a:rPr lang="en-GB" sz="2000" dirty="0" smtClean="0"/>
              <a:t>SuperComputing11 in </a:t>
            </a:r>
            <a:r>
              <a:rPr lang="en-GB" sz="2000" dirty="0"/>
              <a:t>the </a:t>
            </a:r>
            <a:r>
              <a:rPr lang="en-GB" sz="2000" dirty="0" smtClean="0"/>
              <a:t>US, European Geophysics Union in Vienna and International Supercomputing in Hamburg.</a:t>
            </a:r>
          </a:p>
          <a:p>
            <a:endParaRPr lang="en-GB" sz="2000" dirty="0" smtClean="0"/>
          </a:p>
          <a:p>
            <a:r>
              <a:rPr lang="en-GB" sz="2000" dirty="0" smtClean="0"/>
              <a:t>Hosted </a:t>
            </a:r>
            <a:r>
              <a:rPr lang="en-GB" sz="2000" dirty="0"/>
              <a:t>booths at the </a:t>
            </a:r>
            <a:r>
              <a:rPr lang="en-GB" sz="2000" dirty="0" smtClean="0"/>
              <a:t>EGI’s events, including the Technical and Community Forums, </a:t>
            </a:r>
            <a:r>
              <a:rPr lang="en-GB" sz="2000" dirty="0"/>
              <a:t>and ran outreach campaigns that included printed materials, press releases, social media feeds and blogs. 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/>
              <a:t>Published success stories in </a:t>
            </a:r>
            <a:r>
              <a:rPr lang="en-GB" sz="2000" i="1" dirty="0" err="1"/>
              <a:t>iSGTW</a:t>
            </a:r>
            <a:r>
              <a:rPr lang="en-GB" sz="2000" i="1" dirty="0"/>
              <a:t>, The Parliament</a:t>
            </a:r>
            <a:r>
              <a:rPr lang="en-GB" sz="2000" dirty="0"/>
              <a:t>, </a:t>
            </a:r>
            <a:r>
              <a:rPr lang="en-GB" sz="2000" i="1" dirty="0"/>
              <a:t>European Union </a:t>
            </a:r>
            <a:r>
              <a:rPr lang="en-GB" sz="2000" dirty="0"/>
              <a:t>and</a:t>
            </a:r>
            <a:r>
              <a:rPr lang="en-GB" sz="2000" i="1" dirty="0"/>
              <a:t> Science &amp; Technology</a:t>
            </a:r>
            <a:r>
              <a:rPr lang="en-GB" sz="2000" dirty="0"/>
              <a:t>, </a:t>
            </a:r>
            <a:r>
              <a:rPr lang="en-GB" sz="2000" i="1" dirty="0" err="1"/>
              <a:t>PanEuropeanNetworks</a:t>
            </a:r>
            <a:r>
              <a:rPr lang="en-GB" sz="2000" dirty="0"/>
              <a:t>, </a:t>
            </a:r>
            <a:r>
              <a:rPr lang="en-GB" sz="2000" i="1" dirty="0" err="1"/>
              <a:t>HPCwire</a:t>
            </a:r>
            <a:r>
              <a:rPr lang="en-GB" sz="2000" dirty="0"/>
              <a:t>, </a:t>
            </a:r>
            <a:r>
              <a:rPr lang="en-GB" sz="2000" i="1" dirty="0" err="1"/>
              <a:t>HPCintheCloud</a:t>
            </a:r>
            <a:r>
              <a:rPr lang="en-GB" sz="2000" dirty="0"/>
              <a:t>, </a:t>
            </a:r>
            <a:r>
              <a:rPr lang="en-GB" sz="2000" i="1" dirty="0" err="1"/>
              <a:t>Datanami</a:t>
            </a:r>
            <a:r>
              <a:rPr lang="en-GB" sz="2000" dirty="0"/>
              <a:t>, </a:t>
            </a:r>
            <a:r>
              <a:rPr lang="en-GB" sz="2000" i="1" dirty="0" err="1"/>
              <a:t>HostingTecNews</a:t>
            </a:r>
            <a:r>
              <a:rPr lang="en-GB" sz="2000" i="1" dirty="0"/>
              <a:t>, </a:t>
            </a:r>
            <a:r>
              <a:rPr lang="en-GB" sz="2000" dirty="0"/>
              <a:t>clippings in </a:t>
            </a:r>
            <a:r>
              <a:rPr lang="en-GB" sz="2000" i="1" dirty="0"/>
              <a:t>Wired</a:t>
            </a:r>
            <a:r>
              <a:rPr lang="en-GB" sz="2000" dirty="0"/>
              <a:t> and </a:t>
            </a:r>
            <a:r>
              <a:rPr lang="en-GB" sz="2000" i="1" dirty="0"/>
              <a:t>Discovery News</a:t>
            </a:r>
          </a:p>
          <a:p>
            <a:endParaRPr lang="en-GB" sz="2000" dirty="0" smtClean="0"/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NA2.2 - June 2012</a:t>
            </a:r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NA2.2 – Extra material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Grid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144000" cy="4525963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1800" dirty="0" smtClean="0"/>
              <a:t>These case studies show some of the advantages </a:t>
            </a:r>
            <a:r>
              <a:rPr lang="en-US" sz="1800" dirty="0"/>
              <a:t>of using the grid</a:t>
            </a:r>
            <a:r>
              <a:rPr lang="en-US" sz="1800" dirty="0" smtClean="0"/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en-GB" sz="1800" dirty="0"/>
          </a:p>
          <a:p>
            <a:pPr>
              <a:defRPr/>
            </a:pPr>
            <a:r>
              <a:rPr lang="en-US" sz="1800" dirty="0" smtClean="0"/>
              <a:t>allows </a:t>
            </a:r>
            <a:r>
              <a:rPr lang="en-US" sz="1800" dirty="0"/>
              <a:t>world-wide multi-disciplinary collaboration</a:t>
            </a:r>
            <a:r>
              <a:rPr lang="en-US" sz="1800" dirty="0" smtClean="0"/>
              <a:t>;</a:t>
            </a:r>
          </a:p>
          <a:p>
            <a:pPr>
              <a:defRPr/>
            </a:pPr>
            <a:r>
              <a:rPr lang="en-US" sz="1800" dirty="0"/>
              <a:t>i</a:t>
            </a:r>
            <a:r>
              <a:rPr lang="en-US" sz="1800" dirty="0" smtClean="0"/>
              <a:t>ntegrate distributed resources into a single whole;</a:t>
            </a:r>
            <a:endParaRPr lang="en-GB" sz="1800" dirty="0"/>
          </a:p>
          <a:p>
            <a:pPr>
              <a:defRPr/>
            </a:pPr>
            <a:r>
              <a:rPr lang="en-US" sz="1800" dirty="0" err="1"/>
              <a:t>customised</a:t>
            </a:r>
            <a:r>
              <a:rPr lang="en-US" sz="1800" dirty="0"/>
              <a:t> grid services to meet the unique demands of researchers;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reliable service for computation, data transfer and storage of large </a:t>
            </a:r>
            <a:r>
              <a:rPr lang="en-US" sz="1800" dirty="0" smtClean="0"/>
              <a:t>data sets;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reduced analysis time and analysis on-demand; 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scientifically useful results are generated more quickly;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long term support;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sharing sensitive data securely among a trusted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allows member institutions to contribute computing power to the community;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generate data-intensive stimulations in a shorter amount of time;</a:t>
            </a:r>
            <a:endParaRPr lang="en-GB" sz="1800" dirty="0"/>
          </a:p>
          <a:p>
            <a:pPr>
              <a:defRPr/>
            </a:pPr>
            <a:r>
              <a:rPr lang="en-US" sz="1800" dirty="0"/>
              <a:t>reduce technical workload (by following grid standards), so scientists can concentrate more effort on the science</a:t>
            </a:r>
            <a:endParaRPr lang="en-GB" sz="1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619672" y="115888"/>
            <a:ext cx="7524328" cy="8651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pic>
        <p:nvPicPr>
          <p:cNvPr id="4099" name="Content Placeholder 11" descr="graemeATLAS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586"/>
            <a:ext cx="3686695" cy="4517967"/>
          </a:xfr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103" name="Content Placeholder 13"/>
          <p:cNvSpPr txBox="1">
            <a:spLocks/>
          </p:cNvSpPr>
          <p:nvPr/>
        </p:nvSpPr>
        <p:spPr bwMode="auto">
          <a:xfrm>
            <a:off x="323850" y="1412875"/>
            <a:ext cx="4464174" cy="388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World’s largest particle accelerator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Supports 8,000 researchers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 billion CPU hours in the last 12 months</a:t>
            </a:r>
          </a:p>
          <a:p>
            <a:pPr marL="457200" indent="-457200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cs typeface="Arial" charset="0"/>
              </a:rPr>
              <a:t>15Pb of data created annually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5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  <a:ea typeface="ＭＳ Ｐゴシック" pitchFamily="34" charset="-128"/>
                <a:cs typeface="Arial" charset="0"/>
              </a:rPr>
              <a:t>Use Case: Large Hadron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Some advantages of using the grid:</a:t>
            </a:r>
          </a:p>
          <a:p>
            <a:pPr>
              <a:defRPr/>
            </a:pPr>
            <a:r>
              <a:rPr lang="en-US" dirty="0" smtClean="0"/>
              <a:t>allows worldwide mass collaboration </a:t>
            </a:r>
            <a:r>
              <a:rPr lang="en-US" dirty="0"/>
              <a:t>with thousands of </a:t>
            </a:r>
            <a:r>
              <a:rPr lang="en-US" dirty="0" smtClean="0"/>
              <a:t>physicists;</a:t>
            </a:r>
          </a:p>
          <a:p>
            <a:pPr>
              <a:defRPr/>
            </a:pPr>
            <a:r>
              <a:rPr lang="en-US" dirty="0" err="1" smtClean="0"/>
              <a:t>customised</a:t>
            </a:r>
            <a:r>
              <a:rPr lang="en-US" dirty="0" smtClean="0"/>
              <a:t> </a:t>
            </a:r>
            <a:r>
              <a:rPr lang="en-US" dirty="0"/>
              <a:t>grid services to meet the unique demands of the </a:t>
            </a:r>
            <a:r>
              <a:rPr lang="en-US" dirty="0" smtClean="0"/>
              <a:t>experiments;</a:t>
            </a:r>
            <a:endParaRPr lang="en-US" dirty="0"/>
          </a:p>
          <a:p>
            <a:pPr>
              <a:defRPr/>
            </a:pPr>
            <a:r>
              <a:rPr lang="en-US" dirty="0"/>
              <a:t>large data storage </a:t>
            </a:r>
            <a:r>
              <a:rPr lang="en-US" dirty="0" smtClean="0"/>
              <a:t>facility;</a:t>
            </a:r>
          </a:p>
          <a:p>
            <a:pPr>
              <a:defRPr/>
            </a:pPr>
            <a:r>
              <a:rPr lang="en-US" dirty="0" smtClean="0"/>
              <a:t>physicists can access the data using </a:t>
            </a:r>
            <a:br>
              <a:rPr lang="en-US" dirty="0" smtClean="0"/>
            </a:br>
            <a:r>
              <a:rPr lang="en-US" dirty="0" smtClean="0"/>
              <a:t>their own computer locally.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4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New viruses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23928" y="1111970"/>
            <a:ext cx="5065738" cy="5125342"/>
          </a:xfrm>
        </p:spPr>
        <p:txBody>
          <a:bodyPr>
            <a:noAutofit/>
          </a:bodyPr>
          <a:lstStyle/>
          <a:p>
            <a:r>
              <a:rPr lang="en-US" sz="2200" dirty="0" smtClean="0"/>
              <a:t>VIDISCA-454, new method to find new viruses from genetic material</a:t>
            </a:r>
          </a:p>
          <a:p>
            <a:r>
              <a:rPr lang="en-US" sz="2200" dirty="0" smtClean="0"/>
              <a:t>Runs on grid computing thanks to </a:t>
            </a:r>
            <a:r>
              <a:rPr lang="en-US" sz="2200" dirty="0" err="1" smtClean="0"/>
              <a:t>customised</a:t>
            </a:r>
            <a:r>
              <a:rPr lang="en-US" sz="2200" dirty="0" smtClean="0"/>
              <a:t> workflows, allowing researchers to save time.</a:t>
            </a:r>
          </a:p>
          <a:p>
            <a:r>
              <a:rPr lang="en-US" sz="2200" dirty="0" smtClean="0"/>
              <a:t>E.g. a </a:t>
            </a:r>
            <a:r>
              <a:rPr lang="en-US" sz="2200" dirty="0"/>
              <a:t>test with 1444 samples produced 4,783,684 genetic sequences and was </a:t>
            </a:r>
            <a:r>
              <a:rPr lang="en-US" sz="2200" dirty="0" err="1"/>
              <a:t>analysed</a:t>
            </a:r>
            <a:r>
              <a:rPr lang="en-US" sz="2200" dirty="0"/>
              <a:t> in 14 hours. </a:t>
            </a:r>
            <a:r>
              <a:rPr lang="en-US" sz="2200" dirty="0" smtClean="0"/>
              <a:t>(Local server would need 17 days)</a:t>
            </a:r>
          </a:p>
          <a:p>
            <a:r>
              <a:rPr lang="en-US" sz="2200" dirty="0" smtClean="0"/>
              <a:t>The method was used to identify a new type of coronavirus</a:t>
            </a:r>
          </a:p>
          <a:p>
            <a:r>
              <a:rPr lang="en-US" sz="2200" dirty="0" smtClean="0"/>
              <a:t>Results published in Nature Medicine  </a:t>
            </a:r>
            <a:endParaRPr lang="en-US" sz="22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1"/>
            <a:ext cx="3575222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872187"/>
            <a:ext cx="3575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children suffer from respiratory diseases caused by unknown viruses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http://go.egi.eu/virus</a:t>
            </a:r>
            <a:endParaRPr lang="en-GB" dirty="0"/>
          </a:p>
          <a:p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Use Case: The </a:t>
            </a:r>
            <a:r>
              <a:rPr lang="en-US" dirty="0" err="1" smtClean="0">
                <a:latin typeface="Arial" charset="0"/>
                <a:ea typeface="ＭＳ Ｐゴシック" pitchFamily="34" charset="-128"/>
                <a:cs typeface="Arial" charset="0"/>
              </a:rPr>
              <a:t>epigonion</a:t>
            </a: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43" name="Content Placeholder 1" descr="0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1905"/>
            <a:ext cx="3221827" cy="3949229"/>
          </a:xfrm>
        </p:spPr>
      </p:pic>
      <p:sp>
        <p:nvSpPr>
          <p:cNvPr id="10244" name="Content Placeholder 2"/>
          <p:cNvSpPr txBox="1">
            <a:spLocks/>
          </p:cNvSpPr>
          <p:nvPr/>
        </p:nvSpPr>
        <p:spPr bwMode="auto">
          <a:xfrm>
            <a:off x="4283968" y="1231905"/>
            <a:ext cx="465112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err="1"/>
              <a:t>epigonion</a:t>
            </a:r>
            <a:r>
              <a:rPr lang="en-US" sz="2200" dirty="0"/>
              <a:t> was the guitar of Ancient Greece </a:t>
            </a:r>
            <a:r>
              <a:rPr lang="en-US" sz="2200" dirty="0" smtClean="0"/>
              <a:t>– how did it sound?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en-US" sz="2200" dirty="0" err="1" smtClean="0"/>
              <a:t>Domenico</a:t>
            </a:r>
            <a:r>
              <a:rPr lang="en-US" sz="2200" dirty="0" smtClean="0"/>
              <a:t> </a:t>
            </a:r>
            <a:r>
              <a:rPr lang="en-US" sz="2200" dirty="0" err="1"/>
              <a:t>Vincinanza</a:t>
            </a:r>
            <a:r>
              <a:rPr lang="en-US" sz="2200" dirty="0"/>
              <a:t> recreated the sound of </a:t>
            </a:r>
            <a:r>
              <a:rPr lang="en-US" sz="2200" dirty="0" smtClean="0"/>
              <a:t>its 48 </a:t>
            </a:r>
            <a:r>
              <a:rPr lang="en-US" sz="2200" dirty="0"/>
              <a:t>strings as digital </a:t>
            </a:r>
            <a:r>
              <a:rPr lang="en-US" sz="2200" dirty="0" smtClean="0"/>
              <a:t>files, using the grid-enabled ASTRA platform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took him just a few </a:t>
            </a:r>
            <a:r>
              <a:rPr lang="en-US" sz="2200" dirty="0" smtClean="0"/>
              <a:t>hours - in </a:t>
            </a:r>
            <a:r>
              <a:rPr lang="en-US" sz="2200" dirty="0"/>
              <a:t>a single core </a:t>
            </a:r>
            <a:r>
              <a:rPr lang="en-US" sz="2200" dirty="0" smtClean="0"/>
              <a:t>he </a:t>
            </a:r>
            <a:r>
              <a:rPr lang="en-US" sz="2200" dirty="0"/>
              <a:t>would need a month. 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 err="1"/>
              <a:t>epigonion’s</a:t>
            </a:r>
            <a:r>
              <a:rPr lang="en-US" sz="2200" dirty="0"/>
              <a:t> sounds can now be downloaded and played by any musician using a simple keyboard. 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0080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Stories from the Grid, episode 2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Epigonion</a:t>
            </a:r>
            <a:r>
              <a:rPr lang="en-US" i="1" dirty="0" smtClean="0"/>
              <a:t> (video)</a:t>
            </a:r>
          </a:p>
          <a:p>
            <a:r>
              <a:rPr lang="en-US" i="1" dirty="0" smtClean="0"/>
              <a:t>http</a:t>
            </a:r>
            <a:r>
              <a:rPr lang="en-US" i="1" dirty="0"/>
              <a:t>://</a:t>
            </a:r>
            <a:r>
              <a:rPr lang="en-US" i="1" dirty="0" smtClean="0"/>
              <a:t>go.egi.eu/epigonion</a:t>
            </a:r>
            <a:endParaRPr lang="en-GB" dirty="0"/>
          </a:p>
          <a:p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559899"/>
              </p:ext>
            </p:extLst>
          </p:nvPr>
        </p:nvGraphicFramePr>
        <p:xfrm>
          <a:off x="-684584" y="3807449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(PM13-18)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13407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33 Countries</a:t>
            </a:r>
          </a:p>
          <a:p>
            <a:r>
              <a:rPr lang="en-GB" b="1" dirty="0" smtClean="0"/>
              <a:t>34 Beneficiaries</a:t>
            </a:r>
          </a:p>
          <a:p>
            <a:r>
              <a:rPr lang="en-GB" b="1" dirty="0" smtClean="0"/>
              <a:t>812 PMs</a:t>
            </a:r>
          </a:p>
          <a:p>
            <a:r>
              <a:rPr lang="en-GB" b="1" dirty="0" smtClean="0"/>
              <a:t>16.8 FTEs</a:t>
            </a:r>
            <a:endParaRPr lang="en-GB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69800"/>
              </p:ext>
            </p:extLst>
          </p:nvPr>
        </p:nvGraphicFramePr>
        <p:xfrm>
          <a:off x="4788024" y="1196752"/>
          <a:ext cx="2106234" cy="330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066"/>
                <a:gridCol w="810090"/>
                <a:gridCol w="702078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39784"/>
              </p:ext>
            </p:extLst>
          </p:nvPr>
        </p:nvGraphicFramePr>
        <p:xfrm>
          <a:off x="6948264" y="1196752"/>
          <a:ext cx="2106234" cy="330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372"/>
                <a:gridCol w="899784"/>
                <a:gridCol w="702078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ITB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UPM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9712" y="1204878"/>
            <a:ext cx="201622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The Netherlands</a:t>
            </a:r>
          </a:p>
          <a:p>
            <a:r>
              <a:rPr lang="en-GB" sz="900" dirty="0" smtClean="0"/>
              <a:t>UK</a:t>
            </a:r>
          </a:p>
          <a:p>
            <a:r>
              <a:rPr lang="en-GB" sz="900" dirty="0" smtClean="0"/>
              <a:t>Slovenia</a:t>
            </a:r>
          </a:p>
          <a:p>
            <a:r>
              <a:rPr lang="en-GB" sz="900" dirty="0" smtClean="0"/>
              <a:t>Czech Republic</a:t>
            </a:r>
          </a:p>
          <a:p>
            <a:r>
              <a:rPr lang="en-GB" sz="900" dirty="0" smtClean="0"/>
              <a:t>France</a:t>
            </a:r>
          </a:p>
          <a:p>
            <a:r>
              <a:rPr lang="en-GB" sz="900" dirty="0" smtClean="0"/>
              <a:t>Finland</a:t>
            </a:r>
          </a:p>
          <a:p>
            <a:r>
              <a:rPr lang="en-GB" sz="900" dirty="0" smtClean="0"/>
              <a:t>Spain</a:t>
            </a:r>
          </a:p>
          <a:p>
            <a:r>
              <a:rPr lang="en-GB" sz="900" dirty="0" smtClean="0"/>
              <a:t>Poland</a:t>
            </a:r>
          </a:p>
          <a:p>
            <a:r>
              <a:rPr lang="en-GB" sz="900" dirty="0" smtClean="0"/>
              <a:t>Russia</a:t>
            </a:r>
          </a:p>
          <a:p>
            <a:r>
              <a:rPr lang="en-GB" sz="900" dirty="0" smtClean="0"/>
              <a:t>Bulgaria</a:t>
            </a:r>
          </a:p>
          <a:p>
            <a:r>
              <a:rPr lang="en-GB" sz="900" dirty="0" smtClean="0"/>
              <a:t>Latvia</a:t>
            </a:r>
          </a:p>
          <a:p>
            <a:r>
              <a:rPr lang="en-GB" sz="900" dirty="0" smtClean="0"/>
              <a:t>Italy</a:t>
            </a:r>
          </a:p>
          <a:p>
            <a:r>
              <a:rPr lang="en-GB" sz="900" dirty="0" smtClean="0"/>
              <a:t>Serbia</a:t>
            </a:r>
          </a:p>
          <a:p>
            <a:r>
              <a:rPr lang="en-GB" sz="900" dirty="0" smtClean="0"/>
              <a:t>Israel</a:t>
            </a:r>
          </a:p>
          <a:p>
            <a:r>
              <a:rPr lang="en-GB" sz="900" dirty="0" smtClean="0"/>
              <a:t>Germany</a:t>
            </a:r>
          </a:p>
          <a:p>
            <a:r>
              <a:rPr lang="en-GB" sz="900" dirty="0" smtClean="0"/>
              <a:t>Portugal</a:t>
            </a:r>
          </a:p>
          <a:p>
            <a:r>
              <a:rPr lang="en-GB" sz="900" dirty="0" smtClean="0"/>
              <a:t>Hungary</a:t>
            </a:r>
          </a:p>
          <a:p>
            <a:r>
              <a:rPr lang="en-GB" sz="900" dirty="0" smtClean="0"/>
              <a:t>Norway</a:t>
            </a:r>
          </a:p>
          <a:p>
            <a:r>
              <a:rPr lang="en-GB" sz="900" dirty="0" smtClean="0"/>
              <a:t>Switzerland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196752"/>
            <a:ext cx="1152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err="1" smtClean="0"/>
              <a:t>Phillippines</a:t>
            </a:r>
            <a:endParaRPr lang="en-GB" sz="1000" dirty="0" smtClean="0"/>
          </a:p>
          <a:p>
            <a:r>
              <a:rPr lang="en-GB" sz="1000" dirty="0" smtClean="0"/>
              <a:t>Indonesia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</a:p>
          <a:p>
            <a:r>
              <a:rPr lang="en-GB" sz="1000" dirty="0" smtClean="0"/>
              <a:t>Malaysia</a:t>
            </a:r>
          </a:p>
        </p:txBody>
      </p:sp>
      <p:pic>
        <p:nvPicPr>
          <p:cNvPr id="1026" name="Picture 2" descr="C:\Users\StevenNewhouse\Downloads\2011ReviewMap_NA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3304"/>
            <a:ext cx="2698623" cy="27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303978"/>
              </p:ext>
            </p:extLst>
          </p:nvPr>
        </p:nvGraphicFramePr>
        <p:xfrm>
          <a:off x="3311352" y="4653136"/>
          <a:ext cx="5832648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2088232"/>
                <a:gridCol w="2034886"/>
                <a:gridCol w="917442"/>
              </a:tblGrid>
              <a:tr h="370840">
                <a:tc>
                  <a:txBody>
                    <a:bodyPr/>
                    <a:lstStyle/>
                    <a:p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Leader/Partner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WP Effort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TNA2.1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r>
                        <a:rPr lang="en-GB" sz="1400" baseline="0" dirty="0" smtClean="0">
                          <a:latin typeface="Arial" pitchFamily="34" charset="0"/>
                          <a:cs typeface="Arial" pitchFamily="34" charset="0"/>
                        </a:rPr>
                        <a:t> Management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S. Newhouse/EGI.eu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TNA2.2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Dissemination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C. Gater/EGI.eu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TNA2.3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Policy Development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S. Andreozzi/EGI.eu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44%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TNA2.4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Events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R. v. d. Meer/EGI.eu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pic>
        <p:nvPicPr>
          <p:cNvPr id="12291" name="Content Placeholder 1" descr="Tokamak_ITER_cu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0496"/>
            <a:ext cx="4517650" cy="4525963"/>
          </a:xfrm>
        </p:spPr>
      </p:pic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323528" y="1412586"/>
            <a:ext cx="39608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Investigating viability of fusion as a power source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 err="1">
                <a:cs typeface="Arial" charset="0"/>
              </a:rPr>
              <a:t>Modelling</a:t>
            </a:r>
            <a:r>
              <a:rPr lang="en-US" sz="3200" dirty="0">
                <a:cs typeface="Arial" charset="0"/>
              </a:rPr>
              <a:t> and simulating the reactor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dirty="0">
                <a:cs typeface="Arial" charset="0"/>
              </a:rPr>
              <a:t>Used 1 million CPU hours in the last 12 months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8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ITER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Some advantages of using the grid: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perform the intensive computations needed to test the feasibility of fusion power before building the reactor;</a:t>
            </a:r>
          </a:p>
          <a:p>
            <a:pPr marL="0" indent="0"/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open to future development: dedicated project 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‘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EUPHORIA</a:t>
            </a:r>
            <a:r>
              <a:rPr lang="en-US" altLang="en-US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was set up to further push the limits of existing state-of-the-art computing resources.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8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932040" y="1412776"/>
            <a:ext cx="3754760" cy="45259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Enhancement of Confidence by an International Distributed Environment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Diagnostic tools for the medical community</a:t>
            </a:r>
          </a:p>
          <a:p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Example: Their Statistical Parametric Mapping application can help doctors to diagnose Alzheimer</a:t>
            </a:r>
            <a:r>
              <a:rPr lang="en-US" alt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’</a:t>
            </a:r>
            <a:r>
              <a:rPr lang="en-US" sz="2000" dirty="0" smtClean="0">
                <a:latin typeface="Arial" charset="0"/>
                <a:ea typeface="ＭＳ Ｐゴシック" pitchFamily="34" charset="-128"/>
                <a:cs typeface="Arial" charset="0"/>
              </a:rPr>
              <a:t>s disease in its early stages and track the progress of the symptoms over time</a:t>
            </a:r>
          </a:p>
        </p:txBody>
      </p:sp>
      <p:pic>
        <p:nvPicPr>
          <p:cNvPr id="14340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3" t="4887" r="25737" b="77692"/>
          <a:stretch>
            <a:fillRect/>
          </a:stretch>
        </p:blipFill>
        <p:spPr bwMode="auto">
          <a:xfrm rot="-1944104">
            <a:off x="328613" y="3068638"/>
            <a:ext cx="21907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640" r="51921" b="76939"/>
          <a:stretch>
            <a:fillRect/>
          </a:stretch>
        </p:blipFill>
        <p:spPr bwMode="auto">
          <a:xfrm rot="-275083">
            <a:off x="519113" y="1484313"/>
            <a:ext cx="18256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8" t="4970" r="39787" b="77608"/>
          <a:stretch>
            <a:fillRect/>
          </a:stretch>
        </p:blipFill>
        <p:spPr bwMode="auto">
          <a:xfrm rot="774589">
            <a:off x="2203450" y="2127250"/>
            <a:ext cx="206216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49725"/>
            <a:ext cx="2362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4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DECIDE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75612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European-wide master database </a:t>
            </a:r>
            <a:r>
              <a:rPr lang="en-US" dirty="0"/>
              <a:t>of images stored on the grid for doctors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use;</a:t>
            </a:r>
          </a:p>
          <a:p>
            <a:pPr>
              <a:defRPr/>
            </a:pPr>
            <a:r>
              <a:rPr lang="en-US" dirty="0"/>
              <a:t>can set up diagnostic tools with a dedicated grid </a:t>
            </a:r>
            <a:r>
              <a:rPr lang="en-US" dirty="0" smtClean="0"/>
              <a:t>infrastructure;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customisable</a:t>
            </a:r>
            <a:r>
              <a:rPr lang="en-US" dirty="0" smtClean="0"/>
              <a:t>: dedicated software </a:t>
            </a:r>
            <a:r>
              <a:rPr lang="en-US" dirty="0"/>
              <a:t>to track progression of the disease over </a:t>
            </a:r>
            <a:r>
              <a:rPr lang="en-US" dirty="0" smtClean="0"/>
              <a:t>time;</a:t>
            </a:r>
          </a:p>
          <a:p>
            <a:pPr>
              <a:defRPr/>
            </a:pPr>
            <a:r>
              <a:rPr lang="en-US" dirty="0"/>
              <a:t>s</a:t>
            </a:r>
            <a:r>
              <a:rPr lang="en-US" dirty="0" smtClean="0"/>
              <a:t>haring medical data securely.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9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Earthquakes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9" y="1268760"/>
            <a:ext cx="3799689" cy="2645420"/>
          </a:xfrm>
        </p:spPr>
      </p:pic>
      <p:sp>
        <p:nvSpPr>
          <p:cNvPr id="7" name="TextBox 6"/>
          <p:cNvSpPr txBox="1"/>
          <p:nvPr/>
        </p:nvSpPr>
        <p:spPr>
          <a:xfrm>
            <a:off x="179512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Earthquakes are not predictable, but their effects can be mitigated by </a:t>
            </a:r>
            <a:r>
              <a:rPr lang="en-US" dirty="0" err="1" smtClean="0"/>
              <a:t>modelling</a:t>
            </a:r>
            <a:r>
              <a:rPr lang="en-US" dirty="0" smtClean="0"/>
              <a:t> and planning</a:t>
            </a:r>
          </a:p>
          <a:p>
            <a:endParaRPr lang="en-US" dirty="0"/>
          </a:p>
          <a:p>
            <a:r>
              <a:rPr lang="en-US" dirty="0" smtClean="0"/>
              <a:t>http://go.egi.eu/thess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1196752"/>
            <a:ext cx="50760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Earthquakes are caused by seismic </a:t>
            </a:r>
            <a:r>
              <a:rPr lang="en-US" dirty="0" smtClean="0"/>
              <a:t>waves that propagate as ripples on a pond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By </a:t>
            </a:r>
            <a:r>
              <a:rPr lang="en-US" dirty="0"/>
              <a:t>studying how seismic waves travel </a:t>
            </a:r>
            <a:r>
              <a:rPr lang="en-US" dirty="0" smtClean="0"/>
              <a:t>it’s </a:t>
            </a:r>
            <a:r>
              <a:rPr lang="en-US" dirty="0"/>
              <a:t>possible to predict how a site will respond to an </a:t>
            </a:r>
            <a:r>
              <a:rPr lang="en-US" dirty="0" smtClean="0"/>
              <a:t>earthquake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Finite-Difference </a:t>
            </a:r>
            <a:r>
              <a:rPr lang="en-US" dirty="0"/>
              <a:t>(FD) </a:t>
            </a:r>
            <a:r>
              <a:rPr lang="en-US" dirty="0" smtClean="0"/>
              <a:t>method simulates wave propagation by solving differential equations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building one accurate model means solving millions of equations!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Grid computing allows scientists to solve the equations in parallel, saving time and resources.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concept was applied in Thessaloniki, Greece.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 model helps local </a:t>
            </a:r>
            <a:r>
              <a:rPr lang="en-GB" dirty="0"/>
              <a:t>authorities </a:t>
            </a:r>
            <a:r>
              <a:rPr lang="en-GB" dirty="0" smtClean="0"/>
              <a:t>to </a:t>
            </a:r>
            <a:r>
              <a:rPr lang="en-GB" dirty="0"/>
              <a:t>prepare the regional </a:t>
            </a:r>
            <a:r>
              <a:rPr lang="en-GB" dirty="0" smtClean="0"/>
              <a:t>response</a:t>
            </a:r>
            <a:r>
              <a:rPr lang="en-GB" dirty="0"/>
              <a:t> </a:t>
            </a:r>
            <a:r>
              <a:rPr lang="en-GB" dirty="0" smtClean="0"/>
              <a:t>to earthquakes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68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pic>
        <p:nvPicPr>
          <p:cNvPr id="16387" name="Content Placeholder 1" descr="CTA_Mont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5" y="3428998"/>
            <a:ext cx="8075612" cy="2832347"/>
          </a:xfrm>
        </p:spPr>
      </p:pic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323850" y="1196974"/>
            <a:ext cx="8362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The Cherenkov Telescope Array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Future ground-based high energy gamma-ray instrument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132 institutes in 25 countries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Using applications and grid technology provided by the European grid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4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Use Case: CTA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Some advantages </a:t>
            </a:r>
            <a:r>
              <a:rPr lang="en-US" dirty="0" smtClean="0"/>
              <a:t>of </a:t>
            </a:r>
            <a:r>
              <a:rPr lang="en-US" dirty="0"/>
              <a:t>using the grid:</a:t>
            </a:r>
          </a:p>
          <a:p>
            <a:pPr>
              <a:defRPr/>
            </a:pPr>
            <a:r>
              <a:rPr lang="en-US" dirty="0" smtClean="0"/>
              <a:t>allows </a:t>
            </a:r>
            <a:r>
              <a:rPr lang="en-US" dirty="0"/>
              <a:t>member institutions to contribute computing power to the CTA </a:t>
            </a:r>
            <a:r>
              <a:rPr lang="en-US" dirty="0" smtClean="0"/>
              <a:t>community;</a:t>
            </a:r>
            <a:endParaRPr lang="en-US" dirty="0"/>
          </a:p>
          <a:p>
            <a:pPr>
              <a:defRPr/>
            </a:pPr>
            <a:r>
              <a:rPr lang="en-US" dirty="0"/>
              <a:t>generate data-intensive </a:t>
            </a:r>
            <a:r>
              <a:rPr lang="en-US" dirty="0" smtClean="0"/>
              <a:t>stimulations in a shorter amount of time;</a:t>
            </a:r>
            <a:endParaRPr lang="en-US" dirty="0"/>
          </a:p>
          <a:p>
            <a:pPr>
              <a:defRPr/>
            </a:pPr>
            <a:r>
              <a:rPr lang="en-US" dirty="0"/>
              <a:t>reduce technical workload (by following grid standards), so </a:t>
            </a:r>
            <a:r>
              <a:rPr lang="en-US" dirty="0" smtClean="0"/>
              <a:t>scientists can </a:t>
            </a:r>
            <a:r>
              <a:rPr lang="en-US" dirty="0"/>
              <a:t>concentrate </a:t>
            </a:r>
            <a:r>
              <a:rPr lang="en-US" dirty="0" smtClean="0"/>
              <a:t>more effort on </a:t>
            </a:r>
            <a:r>
              <a:rPr lang="en-US" dirty="0"/>
              <a:t>the </a:t>
            </a:r>
            <a:r>
              <a:rPr lang="en-US" dirty="0" smtClean="0"/>
              <a:t>science.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/>
          <a:p>
            <a:fld id="{574C2121-194E-403B-B45D-6620D351AB04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6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+ NA3 merged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13407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39 Countries</a:t>
            </a:r>
          </a:p>
          <a:p>
            <a:r>
              <a:rPr lang="en-GB" b="1" dirty="0" smtClean="0"/>
              <a:t>40 Beneficiaries</a:t>
            </a:r>
          </a:p>
          <a:p>
            <a:r>
              <a:rPr lang="en-GB" b="1" dirty="0" smtClean="0"/>
              <a:t>2127 PMs</a:t>
            </a:r>
          </a:p>
          <a:p>
            <a:r>
              <a:rPr lang="en-GB" b="1" dirty="0" smtClean="0"/>
              <a:t>44.3 FTEs</a:t>
            </a:r>
            <a:endParaRPr lang="en-GB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61179"/>
              </p:ext>
            </p:extLst>
          </p:nvPr>
        </p:nvGraphicFramePr>
        <p:xfrm>
          <a:off x="4716016" y="1196752"/>
          <a:ext cx="2178242" cy="4051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758"/>
                <a:gridCol w="856403"/>
                <a:gridCol w="726081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10234"/>
              </p:ext>
            </p:extLst>
          </p:nvPr>
        </p:nvGraphicFramePr>
        <p:xfrm>
          <a:off x="7019956" y="1196752"/>
          <a:ext cx="2106234" cy="3867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372"/>
                <a:gridCol w="899784"/>
                <a:gridCol w="702078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ITB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UPM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NECTEC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17583" y="1179185"/>
            <a:ext cx="23762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The Netherlands</a:t>
            </a:r>
          </a:p>
          <a:p>
            <a:r>
              <a:rPr lang="en-GB" sz="900" dirty="0" smtClean="0"/>
              <a:t>UK</a:t>
            </a:r>
          </a:p>
          <a:p>
            <a:r>
              <a:rPr lang="en-GB" sz="900" dirty="0" smtClean="0"/>
              <a:t>Slovenia</a:t>
            </a:r>
          </a:p>
          <a:p>
            <a:r>
              <a:rPr lang="en-GB" sz="900" dirty="0" smtClean="0"/>
              <a:t>Czech Republic</a:t>
            </a:r>
          </a:p>
          <a:p>
            <a:r>
              <a:rPr lang="en-GB" sz="900" dirty="0" smtClean="0"/>
              <a:t>France</a:t>
            </a:r>
          </a:p>
          <a:p>
            <a:r>
              <a:rPr lang="en-GB" sz="900" dirty="0" smtClean="0"/>
              <a:t>Finland</a:t>
            </a:r>
          </a:p>
          <a:p>
            <a:r>
              <a:rPr lang="en-GB" sz="900" dirty="0" smtClean="0"/>
              <a:t>Spain</a:t>
            </a:r>
          </a:p>
          <a:p>
            <a:r>
              <a:rPr lang="en-GB" sz="900" dirty="0" smtClean="0"/>
              <a:t>Poland</a:t>
            </a:r>
          </a:p>
          <a:p>
            <a:r>
              <a:rPr lang="en-GB" sz="900" dirty="0" smtClean="0"/>
              <a:t>Russia</a:t>
            </a:r>
          </a:p>
          <a:p>
            <a:r>
              <a:rPr lang="en-GB" sz="900" dirty="0" smtClean="0"/>
              <a:t>Georgia</a:t>
            </a:r>
          </a:p>
          <a:p>
            <a:r>
              <a:rPr lang="en-GB" sz="900" dirty="0" smtClean="0"/>
              <a:t>Armenia</a:t>
            </a:r>
          </a:p>
          <a:p>
            <a:r>
              <a:rPr lang="en-GB" sz="900" dirty="0" smtClean="0"/>
              <a:t>Bulgaria</a:t>
            </a:r>
          </a:p>
          <a:p>
            <a:r>
              <a:rPr lang="en-GB" sz="900" dirty="0" smtClean="0"/>
              <a:t>Latvia</a:t>
            </a:r>
          </a:p>
          <a:p>
            <a:r>
              <a:rPr lang="en-GB" sz="900" dirty="0" smtClean="0"/>
              <a:t>Italy</a:t>
            </a:r>
          </a:p>
          <a:p>
            <a:r>
              <a:rPr lang="en-GB" sz="900" dirty="0" smtClean="0"/>
              <a:t>Serbia</a:t>
            </a:r>
          </a:p>
          <a:p>
            <a:r>
              <a:rPr lang="en-GB" sz="900" dirty="0" smtClean="0"/>
              <a:t>Israel</a:t>
            </a:r>
          </a:p>
          <a:p>
            <a:r>
              <a:rPr lang="en-GB" sz="900" dirty="0" smtClean="0"/>
              <a:t>Germany</a:t>
            </a:r>
          </a:p>
          <a:p>
            <a:r>
              <a:rPr lang="en-GB" sz="900" dirty="0" smtClean="0"/>
              <a:t>Greece</a:t>
            </a:r>
          </a:p>
          <a:p>
            <a:r>
              <a:rPr lang="en-GB" sz="900" dirty="0" smtClean="0"/>
              <a:t>Portugal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196752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Hungary</a:t>
            </a:r>
          </a:p>
          <a:p>
            <a:r>
              <a:rPr lang="en-GB" sz="800" dirty="0" smtClean="0"/>
              <a:t>Moldova</a:t>
            </a:r>
            <a:endParaRPr lang="en-GB" sz="800" dirty="0"/>
          </a:p>
          <a:p>
            <a:r>
              <a:rPr lang="en-GB" sz="800" dirty="0" smtClean="0"/>
              <a:t>Norway</a:t>
            </a:r>
            <a:endParaRPr lang="en-GB" sz="800" dirty="0"/>
          </a:p>
          <a:p>
            <a:r>
              <a:rPr lang="en-GB" sz="800" dirty="0"/>
              <a:t>Switzerland</a:t>
            </a:r>
          </a:p>
          <a:p>
            <a:r>
              <a:rPr lang="en-GB" sz="800" dirty="0" smtClean="0"/>
              <a:t>Ireland</a:t>
            </a:r>
          </a:p>
          <a:p>
            <a:r>
              <a:rPr lang="en-GB" sz="800" dirty="0" smtClean="0"/>
              <a:t>Turkey</a:t>
            </a:r>
          </a:p>
          <a:p>
            <a:r>
              <a:rPr lang="en-GB" sz="800" dirty="0" smtClean="0"/>
              <a:t>Denmark</a:t>
            </a:r>
          </a:p>
          <a:p>
            <a:r>
              <a:rPr lang="en-GB" sz="800" dirty="0" smtClean="0"/>
              <a:t>Cyprus</a:t>
            </a:r>
          </a:p>
          <a:p>
            <a:r>
              <a:rPr lang="en-GB" sz="800" dirty="0" smtClean="0"/>
              <a:t>Slovakia</a:t>
            </a:r>
          </a:p>
          <a:p>
            <a:r>
              <a:rPr lang="en-GB" sz="800" dirty="0" smtClean="0"/>
              <a:t>Albania</a:t>
            </a:r>
          </a:p>
          <a:p>
            <a:r>
              <a:rPr lang="en-GB" sz="800" dirty="0" smtClean="0"/>
              <a:t>Sweden</a:t>
            </a:r>
          </a:p>
          <a:p>
            <a:r>
              <a:rPr lang="en-GB" sz="800" dirty="0" smtClean="0"/>
              <a:t>Lithuania</a:t>
            </a:r>
          </a:p>
          <a:p>
            <a:r>
              <a:rPr lang="en-GB" sz="800" dirty="0" smtClean="0"/>
              <a:t>Taiwan</a:t>
            </a:r>
          </a:p>
          <a:p>
            <a:r>
              <a:rPr lang="en-GB" sz="800" dirty="0" err="1" smtClean="0"/>
              <a:t>Phillippines</a:t>
            </a:r>
            <a:endParaRPr lang="en-GB" sz="800" dirty="0" smtClean="0"/>
          </a:p>
          <a:p>
            <a:r>
              <a:rPr lang="en-GB" sz="800" dirty="0" smtClean="0"/>
              <a:t>Indonesia</a:t>
            </a:r>
          </a:p>
          <a:p>
            <a:r>
              <a:rPr lang="en-GB" sz="800" dirty="0" smtClean="0"/>
              <a:t>Australia</a:t>
            </a:r>
          </a:p>
          <a:p>
            <a:r>
              <a:rPr lang="en-GB" sz="800" dirty="0" smtClean="0"/>
              <a:t>Singapore</a:t>
            </a:r>
          </a:p>
          <a:p>
            <a:r>
              <a:rPr lang="en-GB" sz="800" dirty="0" smtClean="0"/>
              <a:t>Malaysia</a:t>
            </a:r>
          </a:p>
          <a:p>
            <a:r>
              <a:rPr lang="en-GB" sz="800" dirty="0" smtClean="0"/>
              <a:t>Korea</a:t>
            </a:r>
          </a:p>
          <a:p>
            <a:r>
              <a:rPr lang="en-GB" sz="800" dirty="0" smtClean="0"/>
              <a:t>Thailand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1824"/>
              </p:ext>
            </p:extLst>
          </p:nvPr>
        </p:nvGraphicFramePr>
        <p:xfrm>
          <a:off x="-322415" y="3903008"/>
          <a:ext cx="424421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3258855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NA2 Effort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4" y="1171044"/>
            <a:ext cx="2662301" cy="2740106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+ NA3 merged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496" y="134076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39 Countries</a:t>
            </a:r>
          </a:p>
          <a:p>
            <a:r>
              <a:rPr lang="en-GB" b="1" dirty="0" smtClean="0"/>
              <a:t>40 Beneficiaries</a:t>
            </a:r>
          </a:p>
          <a:p>
            <a:r>
              <a:rPr lang="en-GB" b="1" dirty="0" smtClean="0"/>
              <a:t>2127 PMs</a:t>
            </a:r>
          </a:p>
          <a:p>
            <a:r>
              <a:rPr lang="en-GB" b="1" dirty="0" smtClean="0"/>
              <a:t>44.3 FTEs</a:t>
            </a:r>
            <a:endParaRPr lang="en-GB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04060"/>
              </p:ext>
            </p:extLst>
          </p:nvPr>
        </p:nvGraphicFramePr>
        <p:xfrm>
          <a:off x="4716016" y="1196752"/>
          <a:ext cx="2178242" cy="4051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758"/>
                <a:gridCol w="856403"/>
                <a:gridCol w="726081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483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92D05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31649"/>
              </p:ext>
            </p:extLst>
          </p:nvPr>
        </p:nvGraphicFramePr>
        <p:xfrm>
          <a:off x="7019956" y="1196752"/>
          <a:ext cx="2106234" cy="3867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372"/>
                <a:gridCol w="899784"/>
                <a:gridCol w="702078"/>
              </a:tblGrid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240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ITB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UPM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  <a:tr h="13676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WP2-N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NECTEC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29" marR="6229" marT="6229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17583" y="1179185"/>
            <a:ext cx="23762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The Netherlands</a:t>
            </a:r>
          </a:p>
          <a:p>
            <a:r>
              <a:rPr lang="en-GB" sz="900" dirty="0" smtClean="0"/>
              <a:t>UK</a:t>
            </a:r>
          </a:p>
          <a:p>
            <a:r>
              <a:rPr lang="en-GB" sz="900" dirty="0" smtClean="0"/>
              <a:t>Slovenia</a:t>
            </a:r>
          </a:p>
          <a:p>
            <a:r>
              <a:rPr lang="en-GB" sz="900" dirty="0" smtClean="0"/>
              <a:t>Czech Republic</a:t>
            </a:r>
          </a:p>
          <a:p>
            <a:r>
              <a:rPr lang="en-GB" sz="900" dirty="0" smtClean="0"/>
              <a:t>France</a:t>
            </a:r>
          </a:p>
          <a:p>
            <a:r>
              <a:rPr lang="en-GB" sz="900" dirty="0" smtClean="0"/>
              <a:t>Finland</a:t>
            </a:r>
          </a:p>
          <a:p>
            <a:r>
              <a:rPr lang="en-GB" sz="900" dirty="0" smtClean="0"/>
              <a:t>Spain</a:t>
            </a:r>
          </a:p>
          <a:p>
            <a:r>
              <a:rPr lang="en-GB" sz="900" dirty="0" smtClean="0"/>
              <a:t>Poland</a:t>
            </a:r>
          </a:p>
          <a:p>
            <a:r>
              <a:rPr lang="en-GB" sz="900" dirty="0" smtClean="0"/>
              <a:t>Russia</a:t>
            </a:r>
          </a:p>
          <a:p>
            <a:r>
              <a:rPr lang="en-GB" sz="900" dirty="0" smtClean="0"/>
              <a:t>Georgia</a:t>
            </a:r>
          </a:p>
          <a:p>
            <a:r>
              <a:rPr lang="en-GB" sz="900" dirty="0" smtClean="0"/>
              <a:t>Armenia</a:t>
            </a:r>
          </a:p>
          <a:p>
            <a:r>
              <a:rPr lang="en-GB" sz="900" dirty="0" smtClean="0"/>
              <a:t>Bulgaria</a:t>
            </a:r>
          </a:p>
          <a:p>
            <a:r>
              <a:rPr lang="en-GB" sz="900" dirty="0" smtClean="0"/>
              <a:t>Latvia</a:t>
            </a:r>
          </a:p>
          <a:p>
            <a:r>
              <a:rPr lang="en-GB" sz="900" dirty="0" smtClean="0"/>
              <a:t>Italy</a:t>
            </a:r>
          </a:p>
          <a:p>
            <a:r>
              <a:rPr lang="en-GB" sz="900" dirty="0" smtClean="0"/>
              <a:t>Serbia</a:t>
            </a:r>
          </a:p>
          <a:p>
            <a:r>
              <a:rPr lang="en-GB" sz="900" dirty="0" smtClean="0"/>
              <a:t>Israel</a:t>
            </a:r>
          </a:p>
          <a:p>
            <a:r>
              <a:rPr lang="en-GB" sz="900" dirty="0" smtClean="0"/>
              <a:t>Germany</a:t>
            </a:r>
          </a:p>
          <a:p>
            <a:r>
              <a:rPr lang="en-GB" sz="900" dirty="0" smtClean="0"/>
              <a:t>Greece</a:t>
            </a:r>
          </a:p>
          <a:p>
            <a:r>
              <a:rPr lang="en-GB" sz="900" dirty="0" smtClean="0"/>
              <a:t>Portugal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7864" y="1196752"/>
            <a:ext cx="115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Hungary</a:t>
            </a:r>
          </a:p>
          <a:p>
            <a:r>
              <a:rPr lang="en-GB" sz="800" dirty="0" smtClean="0"/>
              <a:t>Moldova</a:t>
            </a:r>
            <a:endParaRPr lang="en-GB" sz="800" dirty="0"/>
          </a:p>
          <a:p>
            <a:r>
              <a:rPr lang="en-GB" sz="800" dirty="0" smtClean="0"/>
              <a:t>Norway</a:t>
            </a:r>
            <a:endParaRPr lang="en-GB" sz="800" dirty="0"/>
          </a:p>
          <a:p>
            <a:r>
              <a:rPr lang="en-GB" sz="800" dirty="0"/>
              <a:t>Switzerland</a:t>
            </a:r>
          </a:p>
          <a:p>
            <a:r>
              <a:rPr lang="en-GB" sz="800" dirty="0" smtClean="0"/>
              <a:t>Ireland</a:t>
            </a:r>
          </a:p>
          <a:p>
            <a:r>
              <a:rPr lang="en-GB" sz="800" dirty="0" smtClean="0"/>
              <a:t>Turkey</a:t>
            </a:r>
          </a:p>
          <a:p>
            <a:r>
              <a:rPr lang="en-GB" sz="800" dirty="0" smtClean="0"/>
              <a:t>Denmark</a:t>
            </a:r>
          </a:p>
          <a:p>
            <a:r>
              <a:rPr lang="en-GB" sz="800" dirty="0" smtClean="0"/>
              <a:t>Cyprus</a:t>
            </a:r>
          </a:p>
          <a:p>
            <a:r>
              <a:rPr lang="en-GB" sz="800" dirty="0" smtClean="0"/>
              <a:t>Slovakia</a:t>
            </a:r>
          </a:p>
          <a:p>
            <a:r>
              <a:rPr lang="en-GB" sz="800" dirty="0" smtClean="0"/>
              <a:t>Albania</a:t>
            </a:r>
          </a:p>
          <a:p>
            <a:r>
              <a:rPr lang="en-GB" sz="800" dirty="0" smtClean="0"/>
              <a:t>Sweden</a:t>
            </a:r>
          </a:p>
          <a:p>
            <a:r>
              <a:rPr lang="en-GB" sz="800" dirty="0" smtClean="0"/>
              <a:t>Lithuania</a:t>
            </a:r>
          </a:p>
          <a:p>
            <a:r>
              <a:rPr lang="en-GB" sz="800" dirty="0" smtClean="0"/>
              <a:t>Taiwan</a:t>
            </a:r>
          </a:p>
          <a:p>
            <a:r>
              <a:rPr lang="en-GB" sz="800" dirty="0" err="1" smtClean="0"/>
              <a:t>Phillippines</a:t>
            </a:r>
            <a:endParaRPr lang="en-GB" sz="800" dirty="0" smtClean="0"/>
          </a:p>
          <a:p>
            <a:r>
              <a:rPr lang="en-GB" sz="800" dirty="0" smtClean="0"/>
              <a:t>Indonesia</a:t>
            </a:r>
          </a:p>
          <a:p>
            <a:r>
              <a:rPr lang="en-GB" sz="800" dirty="0" smtClean="0"/>
              <a:t>Australia</a:t>
            </a:r>
          </a:p>
          <a:p>
            <a:r>
              <a:rPr lang="en-GB" sz="800" dirty="0" smtClean="0"/>
              <a:t>Singapore</a:t>
            </a:r>
          </a:p>
          <a:p>
            <a:r>
              <a:rPr lang="en-GB" sz="800" dirty="0" smtClean="0"/>
              <a:t>Malaysia</a:t>
            </a:r>
          </a:p>
          <a:p>
            <a:r>
              <a:rPr lang="en-GB" sz="800" dirty="0" smtClean="0"/>
              <a:t>Korea</a:t>
            </a:r>
          </a:p>
          <a:p>
            <a:r>
              <a:rPr lang="en-GB" sz="800" dirty="0" smtClean="0"/>
              <a:t>Thailand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161534"/>
              </p:ext>
            </p:extLst>
          </p:nvPr>
        </p:nvGraphicFramePr>
        <p:xfrm>
          <a:off x="-322415" y="3903008"/>
          <a:ext cx="424421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270841"/>
              </p:ext>
            </p:extLst>
          </p:nvPr>
        </p:nvGraphicFramePr>
        <p:xfrm>
          <a:off x="3334457" y="4437112"/>
          <a:ext cx="5832648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376264"/>
                <a:gridCol w="1656184"/>
                <a:gridCol w="1080120"/>
              </a:tblGrid>
              <a:tr h="274320">
                <a:tc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Leader/Partner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WP Effort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TNA2.1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Management + NILs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S. Newhouse/EGI.eu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TNA2.2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Marketing &amp; Communication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C. Gater/EGI.eu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TNA2.3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Strategic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Planning &amp; Policy Support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S. Andreozzi/EGI.eu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TNA2.4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Community Outreach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S.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Brewer/EGI.eu</a:t>
                      </a:r>
                      <a:endParaRPr lang="en-GB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TNA2.5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Technical</a:t>
                      </a:r>
                      <a:r>
                        <a:rPr lang="en-GB" sz="1200" baseline="0" dirty="0" smtClean="0">
                          <a:latin typeface="Arial" pitchFamily="34" charset="0"/>
                          <a:cs typeface="Arial" pitchFamily="34" charset="0"/>
                        </a:rPr>
                        <a:t> Outreach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G. Sipos/EGI.eu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79512" y="3258855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NA2 Effort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4" y="1171044"/>
            <a:ext cx="2662301" cy="2740106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effort figures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graphicFrame>
        <p:nvGraphicFramePr>
          <p:cNvPr id="8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571378"/>
              </p:ext>
            </p:extLst>
          </p:nvPr>
        </p:nvGraphicFramePr>
        <p:xfrm>
          <a:off x="107504" y="1124744"/>
          <a:ext cx="482453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06"/>
                <a:gridCol w="1136302"/>
                <a:gridCol w="1008112"/>
                <a:gridCol w="1008112"/>
                <a:gridCol w="936104"/>
              </a:tblGrid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</a:t>
                      </a:r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Achieved PM %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22973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TNA2.1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TNA2U.1E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76%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TNA2.2E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07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TNA2U.2E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0764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9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26A-FOM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63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26A-FOM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34A-STFC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118%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TNA2U.3E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34A-STFC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TNA2.4E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TNA2U.4E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1-EGI.EU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12A-CSIC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82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16A-GRNET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16E-IASA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29-LIP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TNA2U.5E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34A-STFC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576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Total: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130.3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115.8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112%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592101"/>
              </p:ext>
            </p:extLst>
          </p:nvPr>
        </p:nvGraphicFramePr>
        <p:xfrm>
          <a:off x="5076055" y="1124744"/>
          <a:ext cx="399695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/>
                <a:gridCol w="792088"/>
                <a:gridCol w="1224136"/>
                <a:gridCol w="1188639"/>
              </a:tblGrid>
              <a:tr h="27432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Worked</a:t>
                      </a:r>
                      <a:r>
                        <a:rPr lang="en-GB" sz="1000" baseline="0" dirty="0" smtClean="0">
                          <a:latin typeface="Arial" pitchFamily="34" charset="0"/>
                          <a:cs typeface="Arial" pitchFamily="34" charset="0"/>
                        </a:rPr>
                        <a:t> PM</a:t>
                      </a:r>
                      <a:endParaRPr lang="en-GB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Arial" pitchFamily="34" charset="0"/>
                          <a:cs typeface="Arial" pitchFamily="34" charset="0"/>
                        </a:rPr>
                        <a:t>Achieved PM %</a:t>
                      </a:r>
                      <a:endParaRPr lang="en-GB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TNA2.1N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68.4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TNA2.2N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TNA2.3N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14.0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TNA2.4N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TNA2.6N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27.6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TNA2.6N +TNA2.1N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96.0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144.9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78305" y="463084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/>
              <a:t>M</a:t>
            </a:r>
            <a:r>
              <a:rPr lang="en-GB" sz="1600" dirty="0" smtClean="0"/>
              <a:t>anagement (TNA2.1) </a:t>
            </a:r>
            <a:r>
              <a:rPr lang="en-GB" sz="1600" dirty="0"/>
              <a:t>– </a:t>
            </a:r>
            <a:r>
              <a:rPr lang="en-GB" sz="1600" dirty="0" smtClean="0"/>
              <a:t>129%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Communications (TNA2.2) </a:t>
            </a:r>
            <a:r>
              <a:rPr lang="en-GB" sz="1600" dirty="0"/>
              <a:t>– </a:t>
            </a:r>
            <a:r>
              <a:rPr lang="en-GB" sz="1600" dirty="0" smtClean="0"/>
              <a:t>122%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Policy (TNA2.3) </a:t>
            </a:r>
            <a:r>
              <a:rPr lang="en-GB" sz="1600" dirty="0"/>
              <a:t>– </a:t>
            </a:r>
            <a:r>
              <a:rPr lang="en-GB" sz="1600" dirty="0" smtClean="0"/>
              <a:t>110%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Community outreach (TNA2.4) – 143%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Technical outreach (TNA2.5) – 106%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NGI International Liaisons – 66%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3" y="3707516"/>
            <a:ext cx="38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TNA2.X – PQ5 &amp; PQ6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TNA2U.X – PQ7 &amp; PQ8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 = Global task; N = National task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5888"/>
            <a:ext cx="7416949" cy="865187"/>
          </a:xfrm>
        </p:spPr>
        <p:txBody>
          <a:bodyPr/>
          <a:lstStyle/>
          <a:p>
            <a:r>
              <a:rPr lang="en-GB" sz="4000" dirty="0" smtClean="0"/>
              <a:t>Relationship between tasks</a:t>
            </a:r>
            <a:endParaRPr lang="en-GB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27584" y="1307844"/>
            <a:ext cx="7560840" cy="5960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37592" y="5519070"/>
            <a:ext cx="7550832" cy="5960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27584" y="2358002"/>
            <a:ext cx="2016224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563889" y="2354222"/>
            <a:ext cx="2005018" cy="273630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267744" y="1405838"/>
            <a:ext cx="4680520" cy="4001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TNA2.1N NGI International Liaisons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0541" y="5650115"/>
            <a:ext cx="5967247" cy="4001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TNA1.6N NGI Distributed Competency Centre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94093" y="2458888"/>
            <a:ext cx="1734670" cy="110767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714213" y="3896587"/>
            <a:ext cx="1714550" cy="109637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289620" y="2367006"/>
            <a:ext cx="2098803" cy="2723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13692" y="2767394"/>
            <a:ext cx="2244006" cy="12618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</a:rPr>
              <a:t>TNA2.2 </a:t>
            </a:r>
            <a:br>
              <a:rPr lang="en-GB" sz="1900" b="1" dirty="0" smtClean="0">
                <a:solidFill>
                  <a:schemeClr val="bg1"/>
                </a:solidFill>
              </a:rPr>
            </a:br>
            <a:r>
              <a:rPr lang="en-GB" sz="1900" b="1" dirty="0" smtClean="0">
                <a:solidFill>
                  <a:schemeClr val="bg1"/>
                </a:solidFill>
              </a:rPr>
              <a:t>Marketing </a:t>
            </a:r>
            <a:br>
              <a:rPr lang="en-GB" sz="1900" b="1" dirty="0" smtClean="0">
                <a:solidFill>
                  <a:schemeClr val="bg1"/>
                </a:solidFill>
              </a:rPr>
            </a:br>
            <a:r>
              <a:rPr lang="en-GB" sz="1900" b="1" dirty="0" smtClean="0">
                <a:solidFill>
                  <a:schemeClr val="bg1"/>
                </a:solidFill>
              </a:rPr>
              <a:t>&amp; Communications</a:t>
            </a:r>
            <a:endParaRPr lang="en-GB" sz="19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392" y="2498221"/>
            <a:ext cx="1728192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TNA2.4 Outreach &amp; Events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1298" y="3977303"/>
            <a:ext cx="1728192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TNA2.5 Technical Outreach 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1097" y="2806153"/>
            <a:ext cx="1796118" cy="163121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TNA2.3 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Strategic Planning &amp; Policy Support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flipV="1">
            <a:off x="2855566" y="3570415"/>
            <a:ext cx="708322" cy="2514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Up-Down Arrow 36"/>
          <p:cNvSpPr/>
          <p:nvPr/>
        </p:nvSpPr>
        <p:spPr>
          <a:xfrm>
            <a:off x="1727683" y="1936865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Up-Down Arrow 40"/>
          <p:cNvSpPr/>
          <p:nvPr/>
        </p:nvSpPr>
        <p:spPr>
          <a:xfrm>
            <a:off x="4499992" y="3568418"/>
            <a:ext cx="216024" cy="32314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Up-Down Arrow 44"/>
          <p:cNvSpPr/>
          <p:nvPr/>
        </p:nvSpPr>
        <p:spPr>
          <a:xfrm>
            <a:off x="1727684" y="5097933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-Down Arrow 45"/>
          <p:cNvSpPr/>
          <p:nvPr/>
        </p:nvSpPr>
        <p:spPr>
          <a:xfrm>
            <a:off x="4453416" y="1938758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Up-Down Arrow 46"/>
          <p:cNvSpPr/>
          <p:nvPr/>
        </p:nvSpPr>
        <p:spPr>
          <a:xfrm>
            <a:off x="7226879" y="1934257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Up-Down Arrow 47"/>
          <p:cNvSpPr/>
          <p:nvPr/>
        </p:nvSpPr>
        <p:spPr>
          <a:xfrm>
            <a:off x="4499992" y="5090526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Up-Down Arrow 48"/>
          <p:cNvSpPr/>
          <p:nvPr/>
        </p:nvSpPr>
        <p:spPr>
          <a:xfrm>
            <a:off x="7225415" y="5096386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 flipV="1">
            <a:off x="5568907" y="3620492"/>
            <a:ext cx="720714" cy="24917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959230" y="1960159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84962" y="1964660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423252" y="1960159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943707" y="5128304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669439" y="5132805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407729" y="5128304"/>
            <a:ext cx="1604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238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/>
      <p:bldP spid="25" grpId="0"/>
      <p:bldP spid="37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8" grpId="0"/>
      <p:bldP spid="39" grpId="0"/>
      <p:bldP spid="40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NGI and NILs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Around 50% of NGIs now reporting at 80% or more into TNA2.1N and TNA2.6N</a:t>
            </a:r>
          </a:p>
          <a:p>
            <a:r>
              <a:rPr lang="en-GB" dirty="0" smtClean="0"/>
              <a:t>Effort formerly in TNA2.2 and TNA2.3 now used in Virtual Team participation</a:t>
            </a:r>
          </a:p>
          <a:p>
            <a:r>
              <a:rPr lang="en-GB" dirty="0" smtClean="0"/>
              <a:t>Communications VTs: Website content  (14 NGIs) and EGU General Assembly (6 NGIs)</a:t>
            </a:r>
          </a:p>
          <a:p>
            <a:r>
              <a:rPr lang="en-GB" dirty="0" smtClean="0"/>
              <a:t>Supplemented by activities in policy and dissemination at a national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NA2.2 -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0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4108</Words>
  <Application>Microsoft Office PowerPoint</Application>
  <PresentationFormat>On-screen Show (4:3)</PresentationFormat>
  <Paragraphs>1184</Paragraphs>
  <Slides>46</Slides>
  <Notes>16</Notes>
  <HiddenSlides>13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1_EG-InSPIRE</vt:lpstr>
      <vt:lpstr>Custom Design</vt:lpstr>
      <vt:lpstr>NA2.2 – Communications, Marketing &amp; Events</vt:lpstr>
      <vt:lpstr>Contents</vt:lpstr>
      <vt:lpstr>NA2 / WP2 overview </vt:lpstr>
      <vt:lpstr>NA2 (PM13-18)</vt:lpstr>
      <vt:lpstr>NA2 + NA3 merged</vt:lpstr>
      <vt:lpstr>NA2 + NA3 merged</vt:lpstr>
      <vt:lpstr>NA2 effort figures</vt:lpstr>
      <vt:lpstr>Relationship between tasks</vt:lpstr>
      <vt:lpstr>NGI and NILs</vt:lpstr>
      <vt:lpstr>Communications &amp; Marketing</vt:lpstr>
      <vt:lpstr>Project Objectives</vt:lpstr>
      <vt:lpstr>Key target audiences</vt:lpstr>
      <vt:lpstr>Communications strategy</vt:lpstr>
      <vt:lpstr>Communications strategy</vt:lpstr>
      <vt:lpstr>EGI channels</vt:lpstr>
      <vt:lpstr>Website and social media</vt:lpstr>
      <vt:lpstr>Web and media stats</vt:lpstr>
      <vt:lpstr>“Stories from the grid”</vt:lpstr>
      <vt:lpstr>Press &amp; media outreach</vt:lpstr>
      <vt:lpstr>Outreach at events</vt:lpstr>
      <vt:lpstr>Events-based campaigns</vt:lpstr>
      <vt:lpstr>EGI Technical Forum 2011</vt:lpstr>
      <vt:lpstr>EGI Community Forum 2012</vt:lpstr>
      <vt:lpstr>Impact of events outreach</vt:lpstr>
      <vt:lpstr>Scientific papers</vt:lpstr>
      <vt:lpstr>Plans for next year</vt:lpstr>
      <vt:lpstr>Research communities</vt:lpstr>
      <vt:lpstr>Media and general public</vt:lpstr>
      <vt:lpstr>Projects &amp; policy makers</vt:lpstr>
      <vt:lpstr>NGIs and EIROs</vt:lpstr>
      <vt:lpstr>PY3 Plans - Summary</vt:lpstr>
      <vt:lpstr>PY2 Summary (1)</vt:lpstr>
      <vt:lpstr>PY2 Summary (2)</vt:lpstr>
      <vt:lpstr>NA2.2 – Extra material</vt:lpstr>
      <vt:lpstr>Grid Use Cases</vt:lpstr>
      <vt:lpstr>Use Case: Large Hadron Collider</vt:lpstr>
      <vt:lpstr>Use Case: Large Hadron Collider</vt:lpstr>
      <vt:lpstr>Use Case: New viruses</vt:lpstr>
      <vt:lpstr>Use Case: The epigonion</vt:lpstr>
      <vt:lpstr>Use Case: ITER</vt:lpstr>
      <vt:lpstr>Use Case: ITER</vt:lpstr>
      <vt:lpstr>Use Case: DECIDE</vt:lpstr>
      <vt:lpstr>Use Case: DECIDE</vt:lpstr>
      <vt:lpstr>Use Case: Earthquakes</vt:lpstr>
      <vt:lpstr>Use Case: CTA</vt:lpstr>
      <vt:lpstr>Use Case: CTA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333</cp:revision>
  <dcterms:created xsi:type="dcterms:W3CDTF">2010-09-03T12:01:03Z</dcterms:created>
  <dcterms:modified xsi:type="dcterms:W3CDTF">2012-06-25T13:36:33Z</dcterms:modified>
</cp:coreProperties>
</file>