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21"/>
  </p:notesMasterIdLst>
  <p:handoutMasterIdLst>
    <p:handoutMasterId r:id="rId22"/>
  </p:handoutMasterIdLst>
  <p:sldIdLst>
    <p:sldId id="646" r:id="rId4"/>
    <p:sldId id="648" r:id="rId5"/>
    <p:sldId id="647" r:id="rId6"/>
    <p:sldId id="669" r:id="rId7"/>
    <p:sldId id="667" r:id="rId8"/>
    <p:sldId id="677" r:id="rId9"/>
    <p:sldId id="672" r:id="rId10"/>
    <p:sldId id="662" r:id="rId11"/>
    <p:sldId id="674" r:id="rId12"/>
    <p:sldId id="673" r:id="rId13"/>
    <p:sldId id="670" r:id="rId14"/>
    <p:sldId id="676" r:id="rId15"/>
    <p:sldId id="675" r:id="rId16"/>
    <p:sldId id="663" r:id="rId17"/>
    <p:sldId id="664" r:id="rId18"/>
    <p:sldId id="649" r:id="rId19"/>
    <p:sldId id="65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D668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5" autoAdjust="0"/>
    <p:restoredTop sz="88851" autoAdjust="0"/>
  </p:normalViewPr>
  <p:slideViewPr>
    <p:cSldViewPr>
      <p:cViewPr>
        <p:scale>
          <a:sx n="72" d="100"/>
          <a:sy n="72" d="100"/>
        </p:scale>
        <p:origin x="-10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342DB-7F21-46E6-AC97-9BD1194116E6}" type="datetimeFigureOut">
              <a:rPr lang="en-GB" smtClean="0"/>
              <a:pPr/>
              <a:t>25/06/2012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F71DF-BF50-42AE-A94B-4FF1E66B6E0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5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6/25/2012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61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90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85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604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801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baseline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801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8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NA2.5 - June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NA2.5 -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NA2.5 - June 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NA2.5 - June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NA2.5 -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NA2.5 -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NA2.5 -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NA2.5 -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o.egi.eu/workflows" TargetMode="External"/><Relationship Id="rId2" Type="http://schemas.openxmlformats.org/officeDocument/2006/relationships/hyperlink" Target="http://go.egi.eu/sciencegateways" TargetMode="Externa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Virtual_Team_Projects" TargetMode="Externa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go.egi.eu/gadgets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http://go.egi.eu/application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o.egi.eu/train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m.egi.e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NA2.5 </a:t>
            </a:r>
            <a:r>
              <a:rPr lang="en-GB" dirty="0" smtClean="0"/>
              <a:t>– Technical Outreach to New Communities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Gergely</a:t>
            </a:r>
            <a:r>
              <a:rPr lang="en-GB" dirty="0" smtClean="0"/>
              <a:t> </a:t>
            </a:r>
            <a:r>
              <a:rPr lang="en-GB" dirty="0" err="1" smtClean="0"/>
              <a:t>Sipos</a:t>
            </a:r>
            <a:endParaRPr lang="en-GB" dirty="0" smtClean="0"/>
          </a:p>
          <a:p>
            <a:r>
              <a:rPr lang="en-GB" dirty="0" smtClean="0"/>
              <a:t>Technical </a:t>
            </a:r>
            <a:r>
              <a:rPr lang="en-GB" smtClean="0"/>
              <a:t>Outreach Manager </a:t>
            </a:r>
            <a:r>
              <a:rPr lang="en-GB" dirty="0" smtClean="0"/>
              <a:t>EGI.eu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48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EGI CRM:</a:t>
            </a:r>
            <a:br>
              <a:rPr lang="en-GB" sz="3600" smtClean="0"/>
            </a:br>
            <a:r>
              <a:rPr lang="en-GB" sz="3600" smtClean="0"/>
              <a:t>Data structure and use cases</a:t>
            </a:r>
            <a:endParaRPr lang="en-GB" sz="36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1979712" y="2348882"/>
            <a:ext cx="5184576" cy="7920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Projects (ESFRI &amp; non-ESFRI; National &amp; International)</a:t>
            </a:r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1979712" y="3789042"/>
            <a:ext cx="5184576" cy="7920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Institutes (universities, research labs, etc.)</a:t>
            </a:r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1979712" y="5229202"/>
            <a:ext cx="5184576" cy="7920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People (researchers, developers, etc.)</a:t>
            </a:r>
            <a:endParaRPr lang="en-GB"/>
          </a:p>
        </p:txBody>
      </p:sp>
      <p:cxnSp>
        <p:nvCxnSpPr>
          <p:cNvPr id="48" name="Straight Arrow Connector 47"/>
          <p:cNvCxnSpPr>
            <a:stCxn id="45" idx="0"/>
            <a:endCxn id="44" idx="2"/>
          </p:cNvCxnSpPr>
          <p:nvPr/>
        </p:nvCxnSpPr>
        <p:spPr>
          <a:xfrm flipV="1">
            <a:off x="4572000" y="3140970"/>
            <a:ext cx="0" cy="648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6" idx="0"/>
            <a:endCxn id="45" idx="2"/>
          </p:cNvCxnSpPr>
          <p:nvPr/>
        </p:nvCxnSpPr>
        <p:spPr>
          <a:xfrm flipV="1">
            <a:off x="4572000" y="4581130"/>
            <a:ext cx="0" cy="648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entagon 54"/>
          <p:cNvSpPr/>
          <p:nvPr/>
        </p:nvSpPr>
        <p:spPr>
          <a:xfrm>
            <a:off x="251520" y="2348882"/>
            <a:ext cx="1728192" cy="79208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Register projects and communities</a:t>
            </a: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56" name="Pentagon 55"/>
          <p:cNvSpPr/>
          <p:nvPr/>
        </p:nvSpPr>
        <p:spPr>
          <a:xfrm>
            <a:off x="251520" y="3789042"/>
            <a:ext cx="1728192" cy="79208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Register institutes</a:t>
            </a: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57" name="Pentagon 56"/>
          <p:cNvSpPr/>
          <p:nvPr/>
        </p:nvSpPr>
        <p:spPr>
          <a:xfrm>
            <a:off x="251520" y="5229202"/>
            <a:ext cx="1728192" cy="79208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Register</a:t>
            </a:r>
            <a:br>
              <a:rPr lang="en-GB" sz="1600" smtClean="0">
                <a:solidFill>
                  <a:schemeClr val="tx1"/>
                </a:solidFill>
              </a:rPr>
            </a:br>
            <a:r>
              <a:rPr lang="en-GB" sz="1600" smtClean="0">
                <a:solidFill>
                  <a:schemeClr val="tx1"/>
                </a:solidFill>
              </a:rPr>
              <a:t>people</a:t>
            </a: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58" name="Pentagon 57"/>
          <p:cNvSpPr/>
          <p:nvPr/>
        </p:nvSpPr>
        <p:spPr>
          <a:xfrm flipH="1">
            <a:off x="7164288" y="5229202"/>
            <a:ext cx="1800200" cy="79208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Interview people &amp; register key findings</a:t>
            </a: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3" name="Pentagon 62"/>
          <p:cNvSpPr/>
          <p:nvPr/>
        </p:nvSpPr>
        <p:spPr>
          <a:xfrm flipH="1">
            <a:off x="7164288" y="2348882"/>
            <a:ext cx="1800200" cy="79208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Summarise key findings about each project</a:t>
            </a: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6" name="Pentagon 65"/>
          <p:cNvSpPr/>
          <p:nvPr/>
        </p:nvSpPr>
        <p:spPr>
          <a:xfrm rot="16200000" flipH="1">
            <a:off x="5256075" y="872717"/>
            <a:ext cx="1224137" cy="1728192"/>
          </a:xfrm>
          <a:prstGeom prst="homePlate">
            <a:avLst>
              <a:gd name="adj" fmla="val 43479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Summarise key findings about clusters of projects</a:t>
            </a:r>
          </a:p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79712" y="2348882"/>
            <a:ext cx="2592288" cy="2232248"/>
          </a:xfrm>
          <a:prstGeom prst="rect">
            <a:avLst/>
          </a:prstGeom>
          <a:solidFill>
            <a:srgbClr val="A2D66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mtClean="0">
                <a:solidFill>
                  <a:schemeClr val="tx1"/>
                </a:solidFill>
              </a:rPr>
              <a:t>Done from ESFRI and EC websites (by EGI.eu)</a:t>
            </a:r>
          </a:p>
          <a:p>
            <a:pPr algn="ctr"/>
            <a:endParaRPr lang="en-GB" sz="1400" b="1" i="1" smtClean="0">
              <a:solidFill>
                <a:schemeClr val="tx1"/>
              </a:solidFill>
            </a:endParaRPr>
          </a:p>
          <a:p>
            <a:pPr algn="ctr"/>
            <a:r>
              <a:rPr lang="en-GB" sz="2400" b="1" i="1" smtClean="0">
                <a:solidFill>
                  <a:schemeClr val="tx1"/>
                </a:solidFill>
              </a:rPr>
              <a:t>~56 projects</a:t>
            </a:r>
            <a:br>
              <a:rPr lang="en-GB" sz="2400" b="1" i="1" smtClean="0">
                <a:solidFill>
                  <a:schemeClr val="tx1"/>
                </a:solidFill>
              </a:rPr>
            </a:br>
            <a:r>
              <a:rPr lang="en-GB" sz="2400" b="1" i="1" smtClean="0">
                <a:solidFill>
                  <a:schemeClr val="tx1"/>
                </a:solidFill>
              </a:rPr>
              <a:t>~600 institutes</a:t>
            </a:r>
            <a:endParaRPr lang="en-GB" sz="2400" b="1" i="1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79712" y="4581130"/>
            <a:ext cx="5184576" cy="16561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smtClean="0">
                <a:solidFill>
                  <a:schemeClr val="tx1"/>
                </a:solidFill>
              </a:rPr>
              <a:t>Started for ESFRI projects </a:t>
            </a:r>
            <a:br>
              <a:rPr lang="en-GB" sz="2800" b="1" smtClean="0">
                <a:solidFill>
                  <a:schemeClr val="tx1"/>
                </a:solidFill>
              </a:rPr>
            </a:br>
            <a:r>
              <a:rPr lang="en-GB" sz="2800" b="1" smtClean="0">
                <a:solidFill>
                  <a:schemeClr val="tx1"/>
                </a:solidFill>
              </a:rPr>
              <a:t>(by NGIs and EGI.eu)</a:t>
            </a:r>
            <a:endParaRPr lang="en-GB" sz="2800" b="1">
              <a:solidFill>
                <a:schemeClr val="tx1"/>
              </a:solidFill>
            </a:endParaRP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572000" y="2348882"/>
            <a:ext cx="2592288" cy="223224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smtClean="0">
                <a:solidFill>
                  <a:schemeClr val="tx1"/>
                </a:solidFill>
              </a:rPr>
              <a:t>Expected to be able to identify in PY3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196752"/>
            <a:ext cx="3962196" cy="388843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Uptake of Applications Database</a:t>
            </a:r>
            <a:endParaRPr lang="en-GB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748464" cy="5040560"/>
          </a:xfrm>
        </p:spPr>
        <p:txBody>
          <a:bodyPr>
            <a:noAutofit/>
          </a:bodyPr>
          <a:lstStyle/>
          <a:p>
            <a:r>
              <a:rPr lang="en-GB" sz="2400" smtClean="0"/>
              <a:t>Absolute use:</a:t>
            </a:r>
          </a:p>
          <a:p>
            <a:pPr marL="357188" lvl="1" indent="263525"/>
            <a:r>
              <a:rPr lang="en-GB" sz="1800" smtClean="0"/>
              <a:t>40 new applications (366 in total)</a:t>
            </a:r>
          </a:p>
          <a:p>
            <a:pPr marL="357188" lvl="1" indent="263525"/>
            <a:r>
              <a:rPr lang="en-GB" sz="1800" smtClean="0"/>
              <a:t>18 new tools (54 in total)</a:t>
            </a:r>
          </a:p>
          <a:p>
            <a:pPr marL="357188" lvl="1" indent="263525"/>
            <a:r>
              <a:rPr lang="en-GB" sz="1800" smtClean="0"/>
              <a:t>41 new persons (669 in total)</a:t>
            </a:r>
          </a:p>
          <a:p>
            <a:pPr marL="357188" lvl="1" indent="263525"/>
            <a:r>
              <a:rPr lang="en-GB" sz="1800" smtClean="0"/>
              <a:t>9 known gadget instances</a:t>
            </a:r>
          </a:p>
          <a:p>
            <a:r>
              <a:rPr lang="en-GB" sz="2400" smtClean="0"/>
              <a:t>Visitor statistics:</a:t>
            </a:r>
          </a:p>
          <a:p>
            <a:pPr marL="357188" lvl="1" indent="263525"/>
            <a:r>
              <a:rPr lang="en-GB" sz="1800" smtClean="0"/>
              <a:t>Growing number of visits:</a:t>
            </a:r>
          </a:p>
          <a:p>
            <a:pPr marL="709613" lvl="2" indent="96838">
              <a:buNone/>
            </a:pPr>
            <a:r>
              <a:rPr lang="en-GB" sz="1400" smtClean="0"/>
              <a:t>3568 </a:t>
            </a:r>
            <a:r>
              <a:rPr lang="en-GB" sz="1400" smtClean="0">
                <a:sym typeface="Wingdings" pitchFamily="2" charset="2"/>
              </a:rPr>
              <a:t> 4888  6998 (in PQ6-PQ7-PQ8)  /Piwik/</a:t>
            </a:r>
          </a:p>
          <a:p>
            <a:pPr marL="357188" lvl="1" indent="263525"/>
            <a:r>
              <a:rPr lang="en-GB" sz="1800" smtClean="0">
                <a:sym typeface="Wingdings" pitchFamily="2" charset="2"/>
              </a:rPr>
              <a:t>Growing percentage of returning visits </a:t>
            </a:r>
          </a:p>
          <a:p>
            <a:pPr marL="357188" lvl="1" indent="263525"/>
            <a:r>
              <a:rPr lang="en-GB" sz="1800" smtClean="0">
                <a:sym typeface="Wingdings" pitchFamily="2" charset="2"/>
              </a:rPr>
              <a:t>Stabilised bounce rate</a:t>
            </a:r>
          </a:p>
          <a:p>
            <a:pPr marL="357188" lvl="1" indent="263525"/>
            <a:r>
              <a:rPr lang="en-GB" sz="1800" smtClean="0">
                <a:sym typeface="Wingdings" pitchFamily="2" charset="2"/>
              </a:rPr>
              <a:t>Longer visits (both new and returns)</a:t>
            </a:r>
          </a:p>
          <a:p>
            <a:endParaRPr lang="en-GB" sz="1200" smtClean="0"/>
          </a:p>
          <a:p>
            <a:r>
              <a:rPr lang="en-GB" sz="2000" smtClean="0"/>
              <a:t>Brochures, blog posts, presentations...</a:t>
            </a:r>
          </a:p>
          <a:p>
            <a:r>
              <a:rPr lang="en-GB" sz="2000" smtClean="0"/>
              <a:t>Looking for synergies with external services</a:t>
            </a:r>
          </a:p>
          <a:p>
            <a:pPr marL="357188" lvl="1" indent="263525"/>
            <a:r>
              <a:rPr lang="en-GB" sz="1600" smtClean="0"/>
              <a:t>E.g. EMI ScienceSoft initiative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861048"/>
            <a:ext cx="1969578" cy="2782200"/>
          </a:xfrm>
          <a:prstGeom prst="rect">
            <a:avLst/>
          </a:prstGeom>
          <a:effectLst>
            <a:outerShdw blurRad="88900" dist="88900" dir="13500000" algn="b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5087" y="1196752"/>
            <a:ext cx="5189561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38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Uptake of Training Marketplace</a:t>
            </a:r>
            <a:endParaRPr lang="en-GB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48464" cy="5040560"/>
          </a:xfrm>
        </p:spPr>
        <p:txBody>
          <a:bodyPr>
            <a:noAutofit/>
          </a:bodyPr>
          <a:lstStyle/>
          <a:p>
            <a:r>
              <a:rPr lang="en-GB" sz="2400" smtClean="0"/>
              <a:t>Absolute use:</a:t>
            </a:r>
          </a:p>
          <a:p>
            <a:pPr marL="449263" lvl="1" indent="171450"/>
            <a:r>
              <a:rPr lang="en-GB" sz="2000" smtClean="0"/>
              <a:t>149 training days delivered</a:t>
            </a:r>
          </a:p>
          <a:p>
            <a:pPr marL="449263" lvl="1" indent="171450"/>
            <a:r>
              <a:rPr lang="en-GB" sz="2000" smtClean="0"/>
              <a:t>4 resources</a:t>
            </a:r>
          </a:p>
          <a:p>
            <a:pPr marL="449263" lvl="1" indent="171450"/>
            <a:r>
              <a:rPr lang="en-GB" sz="2000" smtClean="0"/>
              <a:t>9 online training</a:t>
            </a:r>
          </a:p>
          <a:p>
            <a:pPr marL="449263" lvl="1" indent="171450"/>
            <a:r>
              <a:rPr lang="en-GB" sz="2000" smtClean="0"/>
              <a:t>6 known gadget instances</a:t>
            </a:r>
          </a:p>
          <a:p>
            <a:r>
              <a:rPr lang="en-GB" sz="2400" smtClean="0"/>
              <a:t>Visitor statistics:</a:t>
            </a:r>
          </a:p>
          <a:p>
            <a:pPr marL="449263" lvl="1" indent="171450"/>
            <a:r>
              <a:rPr lang="en-GB" sz="1800" smtClean="0"/>
              <a:t>No quarterly trend (263</a:t>
            </a:r>
            <a:r>
              <a:rPr lang="en-GB" sz="1800" smtClean="0">
                <a:sym typeface="Wingdings" pitchFamily="2" charset="2"/>
              </a:rPr>
              <a:t></a:t>
            </a:r>
            <a:r>
              <a:rPr lang="en-GB" sz="1800" smtClean="0"/>
              <a:t>312</a:t>
            </a:r>
            <a:r>
              <a:rPr lang="en-GB" sz="1800" smtClean="0">
                <a:sym typeface="Wingdings" pitchFamily="2" charset="2"/>
              </a:rPr>
              <a:t></a:t>
            </a:r>
            <a:r>
              <a:rPr lang="en-GB" sz="1800" smtClean="0"/>
              <a:t>197</a:t>
            </a:r>
            <a:r>
              <a:rPr lang="en-GB" sz="1800" smtClean="0">
                <a:sym typeface="Wingdings" pitchFamily="2" charset="2"/>
              </a:rPr>
              <a:t></a:t>
            </a:r>
            <a:r>
              <a:rPr lang="en-GB" sz="1800" smtClean="0"/>
              <a:t>232) </a:t>
            </a:r>
          </a:p>
          <a:p>
            <a:pPr marL="449263" lvl="1" indent="171450"/>
            <a:r>
              <a:rPr lang="en-GB" sz="1800" smtClean="0"/>
              <a:t>Google Analytics does not see gadgets</a:t>
            </a:r>
          </a:p>
          <a:p>
            <a:pPr marL="449263" lvl="1" indent="171450"/>
            <a:r>
              <a:rPr lang="en-GB" sz="1800" smtClean="0"/>
              <a:t>Activities in PY3 to increase use: </a:t>
            </a:r>
          </a:p>
          <a:p>
            <a:pPr lvl="2"/>
            <a:r>
              <a:rPr lang="en-GB" sz="1800" smtClean="0"/>
              <a:t>Training &amp; outreach materials</a:t>
            </a:r>
          </a:p>
          <a:p>
            <a:pPr lvl="2"/>
            <a:r>
              <a:rPr lang="en-GB" sz="1800" smtClean="0"/>
              <a:t>Webinar</a:t>
            </a:r>
          </a:p>
          <a:p>
            <a:r>
              <a:rPr lang="en-GB" sz="2400" smtClean="0"/>
              <a:t>Bookmark, blog posts, presentations</a:t>
            </a:r>
          </a:p>
          <a:p>
            <a:r>
              <a:rPr lang="en-GB" sz="2400" smtClean="0"/>
              <a:t>Gadget concept: uptake by SA3-GRelC &amp; by SHIWA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  <p:sp>
        <p:nvSpPr>
          <p:cNvPr id="10242" name="AutoShape 2" descr="imap://gergely%2Esipos%40egi%2Eeu@imap.gmail.com:993/fetch%3EUID%3E/INBOX%3E28462?part=1.2&amp;type=image/gif&amp;filename=TrainingMkPlace_BkMk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44" name="AutoShape 4" descr="imap://gergely%2Esipos%40egi%2Eeu@imap.gmail.com:993/fetch%3EUID%3E/INBOX%3E28462?part=1.2&amp;type=image/gif&amp;filename=TrainingMkPlace_BkMk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634058"/>
            <a:ext cx="1079840" cy="395518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Community services</a:t>
            </a:r>
            <a:br>
              <a:rPr lang="en-GB" sz="3600" smtClean="0"/>
            </a:br>
            <a:r>
              <a:rPr lang="en-GB" sz="3600" smtClean="0"/>
              <a:t>Use of resources</a:t>
            </a:r>
            <a:endParaRPr lang="en-GB" sz="360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1188" y="4221088"/>
            <a:ext cx="8075612" cy="1717651"/>
          </a:xfrm>
        </p:spPr>
        <p:txBody>
          <a:bodyPr/>
          <a:lstStyle/>
          <a:p>
            <a:r>
              <a:rPr lang="en-GB" sz="2400" smtClean="0"/>
              <a:t>Over reporting for CSIC and LIP</a:t>
            </a:r>
          </a:p>
          <a:p>
            <a:pPr lvl="1"/>
            <a:r>
              <a:rPr lang="en-GB" sz="2000" smtClean="0"/>
              <a:t>Overhead of service setups (PY1 – VO Services, PY2 – CRM)</a:t>
            </a:r>
          </a:p>
          <a:p>
            <a:pPr lvl="1"/>
            <a:r>
              <a:rPr lang="en-GB" sz="2000" smtClean="0"/>
              <a:t>Service maintenance will need less effort in PY3 &amp; PY4</a:t>
            </a:r>
            <a:endParaRPr lang="en-GB" sz="20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391669"/>
              </p:ext>
            </p:extLst>
          </p:nvPr>
        </p:nvGraphicFramePr>
        <p:xfrm>
          <a:off x="251520" y="1556792"/>
          <a:ext cx="8568950" cy="2507476"/>
        </p:xfrm>
        <a:graphic>
          <a:graphicData uri="http://schemas.openxmlformats.org/drawingml/2006/table">
            <a:tbl>
              <a:tblPr/>
              <a:tblGrid>
                <a:gridCol w="1008110"/>
                <a:gridCol w="794272"/>
                <a:gridCol w="573882"/>
                <a:gridCol w="792088"/>
                <a:gridCol w="648072"/>
                <a:gridCol w="720080"/>
                <a:gridCol w="792088"/>
                <a:gridCol w="720080"/>
                <a:gridCol w="864096"/>
                <a:gridCol w="923010"/>
                <a:gridCol w="733172"/>
              </a:tblGrid>
              <a:tr h="42734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108" marR="9108" marT="910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9108" marR="9108" marT="9108" marB="0" anchor="ctr">
                    <a:lnL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Project </a:t>
                      </a:r>
                      <a:r>
                        <a:rPr lang="en-GB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Year </a:t>
                      </a:r>
                      <a:r>
                        <a:rPr lang="en-GB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1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Project </a:t>
                      </a:r>
                      <a:r>
                        <a:rPr lang="en-GB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Year </a:t>
                      </a:r>
                      <a:r>
                        <a:rPr lang="en-GB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2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Project </a:t>
                      </a:r>
                      <a:r>
                        <a:rPr lang="en-GB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Year </a:t>
                      </a:r>
                      <a:r>
                        <a:rPr lang="en-GB" sz="16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1</a:t>
                      </a:r>
                      <a:r>
                        <a:rPr lang="en-GB" sz="1600" b="1" i="0" u="none" strike="noStrike" baseline="0" dirty="0" smtClean="0">
                          <a:solidFill>
                            <a:srgbClr val="FFFFFF"/>
                          </a:solidFill>
                          <a:latin typeface="+mn-lt"/>
                        </a:rPr>
                        <a:t> and 2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247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smtClean="0">
                          <a:solidFill>
                            <a:srgbClr val="FFFFFF"/>
                          </a:solidFill>
                          <a:latin typeface="+mn-lt"/>
                        </a:rPr>
                        <a:t>Service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Partner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Worked PM Funded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Committed PM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Achieved PM %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Worked PM Funded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Committed PM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Achieved PM %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Worked PM Funded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Committed PM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latin typeface="+mn-lt"/>
                        </a:rPr>
                        <a:t>Achieved PM %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</a:tr>
              <a:tr h="464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smtClean="0">
                          <a:solidFill>
                            <a:schemeClr val="bg1"/>
                          </a:solidFill>
                          <a:latin typeface="+mn-lt"/>
                        </a:rPr>
                        <a:t>Applications Database</a:t>
                      </a:r>
                      <a:endParaRPr lang="en-GB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smtClean="0">
                          <a:solidFill>
                            <a:schemeClr val="bg1"/>
                          </a:solidFill>
                          <a:latin typeface="+mn-lt"/>
                        </a:rPr>
                        <a:t>IASA</a:t>
                      </a:r>
                      <a:endParaRPr lang="en-GB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14.6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11.8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124%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8.4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11.8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71%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23.0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23.6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97%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64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smtClean="0">
                          <a:solidFill>
                            <a:schemeClr val="bg1"/>
                          </a:solidFill>
                          <a:latin typeface="+mn-lt"/>
                        </a:rPr>
                        <a:t>Training Marketplace</a:t>
                      </a:r>
                      <a:endParaRPr lang="en-GB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smtClean="0">
                          <a:solidFill>
                            <a:schemeClr val="bg1"/>
                          </a:solidFill>
                          <a:latin typeface="+mn-lt"/>
                        </a:rPr>
                        <a:t>STFC</a:t>
                      </a:r>
                      <a:endParaRPr lang="en-GB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5.6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5.8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107%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3.9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3.6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107%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9.5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9.4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107%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2734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smtClean="0">
                          <a:solidFill>
                            <a:schemeClr val="bg1"/>
                          </a:solidFill>
                          <a:latin typeface="+mn-lt"/>
                        </a:rPr>
                        <a:t>CRM</a:t>
                      </a:r>
                      <a:endParaRPr lang="en-GB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CSIC+LIP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7.6 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6.0 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127%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9.1 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6.1 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149%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16.7 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12.1 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138%</a:t>
                      </a:r>
                    </a:p>
                  </a:txBody>
                  <a:tcPr marL="9108" marR="9108" marT="9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Technical outreach: </a:t>
            </a:r>
            <a:br>
              <a:rPr lang="en-GB" sz="3600" smtClean="0"/>
            </a:br>
            <a:r>
              <a:rPr lang="en-GB" sz="3600" smtClean="0"/>
              <a:t>VRE support</a:t>
            </a:r>
            <a:endParaRPr lang="en-GB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4752528" cy="5184576"/>
          </a:xfrm>
        </p:spPr>
        <p:txBody>
          <a:bodyPr>
            <a:normAutofit lnSpcReduction="10000"/>
          </a:bodyPr>
          <a:lstStyle/>
          <a:p>
            <a:pPr marL="263525" indent="-263525"/>
            <a:r>
              <a:rPr lang="en-GB" sz="2000" smtClean="0"/>
              <a:t>Catalogues of existing solutions</a:t>
            </a:r>
          </a:p>
          <a:p>
            <a:pPr marL="712788" lvl="1" indent="-177800"/>
            <a:r>
              <a:rPr lang="en-GB" sz="1600" smtClean="0">
                <a:hlinkClick r:id="rId2"/>
              </a:rPr>
              <a:t>http://go.egi.eu/sciencegateways</a:t>
            </a:r>
            <a:r>
              <a:rPr lang="en-GB" sz="1600" smtClean="0"/>
              <a:t> (36) </a:t>
            </a:r>
          </a:p>
          <a:p>
            <a:pPr marL="712788" lvl="1" indent="-177800"/>
            <a:r>
              <a:rPr lang="en-GB" sz="1600" smtClean="0">
                <a:hlinkClick r:id="rId3"/>
              </a:rPr>
              <a:t>http://go.egi.eu/workflows</a:t>
            </a:r>
            <a:r>
              <a:rPr lang="en-GB" sz="1600" smtClean="0"/>
              <a:t> (23)</a:t>
            </a:r>
          </a:p>
          <a:p>
            <a:pPr marL="263525" indent="-263525"/>
            <a:r>
              <a:rPr lang="en-GB" sz="2000" smtClean="0"/>
              <a:t>Topical community workshops under EGI forums &amp; NGI events</a:t>
            </a:r>
          </a:p>
          <a:p>
            <a:pPr marL="263525" indent="-263525"/>
            <a:endParaRPr lang="en-GB" sz="2000" smtClean="0"/>
          </a:p>
          <a:p>
            <a:pPr marL="263525" indent="-263525"/>
            <a:r>
              <a:rPr lang="en-GB" sz="2000" smtClean="0"/>
              <a:t>Leads from EGI.eu Community Outreach team</a:t>
            </a:r>
          </a:p>
          <a:p>
            <a:pPr marL="263525" indent="-263525"/>
            <a:r>
              <a:rPr lang="en-GB" sz="2000" smtClean="0"/>
              <a:t>Topics from Requirement Tracker</a:t>
            </a:r>
          </a:p>
          <a:p>
            <a:pPr marL="263525" indent="-263525"/>
            <a:r>
              <a:rPr lang="en-GB" sz="2000" smtClean="0"/>
              <a:t>Emerging themes:</a:t>
            </a:r>
          </a:p>
          <a:p>
            <a:pPr marL="539750" lvl="1" indent="-184150"/>
            <a:r>
              <a:rPr lang="en-GB" sz="1600" smtClean="0"/>
              <a:t>Domain specific application clusters</a:t>
            </a:r>
          </a:p>
          <a:p>
            <a:pPr marL="539750" lvl="1" indent="-184150"/>
            <a:r>
              <a:rPr lang="en-GB" sz="1600" smtClean="0"/>
              <a:t>Data management; data federation</a:t>
            </a:r>
          </a:p>
          <a:p>
            <a:pPr marL="539750" lvl="1" indent="-184150"/>
            <a:r>
              <a:rPr lang="en-GB" sz="1600" smtClean="0"/>
              <a:t>Federated identity management </a:t>
            </a:r>
          </a:p>
          <a:p>
            <a:pPr marL="539750" lvl="1" indent="-184150"/>
            <a:r>
              <a:rPr lang="en-GB" sz="1600" smtClean="0"/>
              <a:t>Monitoring community/user specific services</a:t>
            </a:r>
          </a:p>
          <a:p>
            <a:pPr marL="263525" indent="0">
              <a:buNone/>
            </a:pPr>
            <a:r>
              <a:rPr lang="en-GB" sz="2000" smtClean="0">
                <a:solidFill>
                  <a:srgbClr val="FF0000"/>
                </a:solidFill>
              </a:rPr>
              <a:t>Partnerships with key partners and projects to provide services in EGI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4932040" y="1196752"/>
            <a:ext cx="4032449" cy="5040560"/>
          </a:xfrm>
          <a:prstGeom prst="can">
            <a:avLst>
              <a:gd name="adj" fmla="val 0"/>
            </a:avLst>
          </a:prstGeom>
          <a:solidFill>
            <a:srgbClr val="92D05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Community specific</a:t>
            </a:r>
            <a:br>
              <a:rPr lang="en-US" sz="2400" b="1" smtClean="0">
                <a:solidFill>
                  <a:schemeClr val="tx1"/>
                </a:solidFill>
              </a:rPr>
            </a:br>
            <a:r>
              <a:rPr lang="en-US" sz="2400" b="1" smtClean="0">
                <a:solidFill>
                  <a:schemeClr val="tx1"/>
                </a:solidFill>
              </a:rPr>
              <a:t>Virtual Research Environment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5076056" y="4364060"/>
            <a:ext cx="3744415" cy="1729236"/>
          </a:xfrm>
          <a:prstGeom prst="rect">
            <a:avLst/>
          </a:prstGeom>
          <a:solidFill>
            <a:srgbClr val="C6E8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2000" b="1" smtClean="0">
                <a:solidFill>
                  <a:schemeClr val="tx1"/>
                </a:solidFill>
              </a:rPr>
              <a:t>Domain services</a:t>
            </a:r>
            <a:r>
              <a:rPr lang="en-GB" smtClean="0">
                <a:solidFill>
                  <a:schemeClr val="tx1"/>
                </a:solidFill>
              </a:rPr>
              <a:t/>
            </a:r>
            <a:br>
              <a:rPr lang="en-GB" smtClean="0">
                <a:solidFill>
                  <a:schemeClr val="tx1"/>
                </a:solidFill>
              </a:rPr>
            </a:br>
            <a:r>
              <a:rPr lang="en-GB" sz="1600" smtClean="0">
                <a:solidFill>
                  <a:schemeClr val="tx1"/>
                </a:solidFill>
              </a:rPr>
              <a:t>(Applications &amp; data)</a:t>
            </a:r>
          </a:p>
        </p:txBody>
      </p:sp>
      <p:sp>
        <p:nvSpPr>
          <p:cNvPr id="8" name="Rectangle 7"/>
          <p:cNvSpPr/>
          <p:nvPr/>
        </p:nvSpPr>
        <p:spPr>
          <a:xfrm>
            <a:off x="5076056" y="2020147"/>
            <a:ext cx="3744415" cy="975761"/>
          </a:xfrm>
          <a:prstGeom prst="rect">
            <a:avLst/>
          </a:prstGeom>
          <a:solidFill>
            <a:srgbClr val="C6E8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ctr"/>
          <a:lstStyle/>
          <a:p>
            <a:pPr algn="ctr"/>
            <a:r>
              <a:rPr lang="en-GB" sz="2000" b="1" smtClean="0">
                <a:solidFill>
                  <a:schemeClr val="tx1"/>
                </a:solidFill>
              </a:rPr>
              <a:t>Service access </a:t>
            </a:r>
            <a:r>
              <a:rPr lang="en-GB" smtClean="0">
                <a:solidFill>
                  <a:schemeClr val="tx1"/>
                </a:solidFill>
              </a:rPr>
              <a:t/>
            </a:r>
            <a:br>
              <a:rPr lang="en-GB" smtClean="0">
                <a:solidFill>
                  <a:schemeClr val="tx1"/>
                </a:solidFill>
              </a:rPr>
            </a:br>
            <a:r>
              <a:rPr lang="en-GB" sz="1600" smtClean="0">
                <a:solidFill>
                  <a:schemeClr val="tx1"/>
                </a:solidFill>
              </a:rPr>
              <a:t>(Science gateways - portal/desktop/mobile)</a:t>
            </a:r>
          </a:p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71545" y="5084140"/>
            <a:ext cx="986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smtClean="0"/>
              <a:t>Off-the-shelf and custom </a:t>
            </a:r>
            <a:br>
              <a:rPr lang="en-GB" sz="1200" smtClean="0"/>
            </a:br>
            <a:r>
              <a:rPr lang="en-GB" sz="1200" smtClean="0"/>
              <a:t>VM images</a:t>
            </a:r>
            <a:endParaRPr lang="en-GB" sz="1200"/>
          </a:p>
        </p:txBody>
      </p:sp>
      <p:sp>
        <p:nvSpPr>
          <p:cNvPr id="10" name="TextBox 9"/>
          <p:cNvSpPr txBox="1"/>
          <p:nvPr/>
        </p:nvSpPr>
        <p:spPr>
          <a:xfrm>
            <a:off x="6282973" y="5270547"/>
            <a:ext cx="1313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smtClean="0"/>
              <a:t>Data bases and repositories</a:t>
            </a:r>
            <a:endParaRPr lang="en-GB" sz="1200"/>
          </a:p>
        </p:txBody>
      </p:sp>
      <p:sp>
        <p:nvSpPr>
          <p:cNvPr id="11" name="TextBox 10"/>
          <p:cNvSpPr txBox="1"/>
          <p:nvPr/>
        </p:nvSpPr>
        <p:spPr>
          <a:xfrm>
            <a:off x="7596336" y="515614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smtClean="0"/>
              <a:t>Scientific applications and algorithms</a:t>
            </a:r>
            <a:endParaRPr lang="en-GB" sz="1200"/>
          </a:p>
        </p:txBody>
      </p:sp>
      <p:sp>
        <p:nvSpPr>
          <p:cNvPr id="12" name="Rectangle 11"/>
          <p:cNvSpPr/>
          <p:nvPr/>
        </p:nvSpPr>
        <p:spPr>
          <a:xfrm>
            <a:off x="5076056" y="3211932"/>
            <a:ext cx="3744415" cy="1008112"/>
          </a:xfrm>
          <a:prstGeom prst="rect">
            <a:avLst/>
          </a:prstGeom>
          <a:solidFill>
            <a:srgbClr val="C6E8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44000" rtlCol="0" anchor="ctr"/>
          <a:lstStyle/>
          <a:p>
            <a:pPr algn="ctr"/>
            <a:r>
              <a:rPr lang="en-GB" sz="2000" b="1" smtClean="0">
                <a:solidFill>
                  <a:schemeClr val="tx1"/>
                </a:solidFill>
              </a:rPr>
              <a:t>Service integration</a:t>
            </a:r>
            <a:r>
              <a:rPr lang="en-GB" sz="2000" smtClean="0">
                <a:solidFill>
                  <a:schemeClr val="tx1"/>
                </a:solidFill>
              </a:rPr>
              <a:t/>
            </a:r>
            <a:br>
              <a:rPr lang="en-GB" sz="2000" smtClean="0">
                <a:solidFill>
                  <a:schemeClr val="tx1"/>
                </a:solidFill>
              </a:rPr>
            </a:br>
            <a:r>
              <a:rPr lang="en-GB" sz="1600" smtClean="0">
                <a:solidFill>
                  <a:schemeClr val="tx1"/>
                </a:solidFill>
              </a:rPr>
              <a:t>(workflows, pipelines)</a:t>
            </a:r>
          </a:p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48063" y="2348880"/>
            <a:ext cx="360040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EGI compatible </a:t>
            </a:r>
            <a:br>
              <a:rPr lang="en-GB" dirty="0" smtClean="0"/>
            </a:br>
            <a:r>
              <a:rPr lang="en-GB" dirty="0" smtClean="0"/>
              <a:t>science gateways &amp; technologies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5148064" y="3574060"/>
            <a:ext cx="3600400" cy="575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mtClean="0"/>
              <a:t>EGI  compatible </a:t>
            </a:r>
            <a:br>
              <a:rPr lang="en-GB" smtClean="0"/>
            </a:br>
            <a:r>
              <a:rPr lang="en-GB" smtClean="0"/>
              <a:t>workflows &amp; workflow systems</a:t>
            </a:r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148064" y="5012132"/>
            <a:ext cx="36004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mtClean="0"/>
              <a:t>EGI-NGI-domain solutions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animBg="1"/>
      <p:bldP spid="14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15888"/>
            <a:ext cx="7560840" cy="865187"/>
          </a:xfrm>
        </p:spPr>
        <p:txBody>
          <a:bodyPr/>
          <a:lstStyle/>
          <a:p>
            <a:r>
              <a:rPr lang="en-GB" sz="3600" smtClean="0"/>
              <a:t>Technical outreach: </a:t>
            </a:r>
            <a:br>
              <a:rPr lang="en-GB" sz="3600" smtClean="0"/>
            </a:br>
            <a:r>
              <a:rPr lang="en-GB" sz="3600" smtClean="0"/>
              <a:t>Virtual Teams</a:t>
            </a:r>
            <a:endParaRPr lang="en-GB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96544"/>
          </a:xfrm>
        </p:spPr>
        <p:txBody>
          <a:bodyPr>
            <a:noAutofit/>
          </a:bodyPr>
          <a:lstStyle/>
          <a:p>
            <a:pPr marL="263525" indent="-263525"/>
            <a:r>
              <a:rPr lang="en-GB" sz="2000" smtClean="0"/>
              <a:t>Completed:</a:t>
            </a:r>
          </a:p>
          <a:p>
            <a:pPr marL="712788" lvl="1" indent="-255588"/>
            <a:r>
              <a:rPr lang="en-GB" sz="1600" smtClean="0"/>
              <a:t>Intelligence Collection &amp; Analysis Process</a:t>
            </a:r>
          </a:p>
          <a:p>
            <a:pPr marL="1069975" lvl="2" indent="-155575"/>
            <a:r>
              <a:rPr lang="en-GB" sz="1400" smtClean="0"/>
              <a:t>Defined use cases and characteristics for CRM</a:t>
            </a:r>
          </a:p>
          <a:p>
            <a:pPr marL="712788" lvl="1" indent="-255588"/>
            <a:r>
              <a:rPr lang="en-GB" sz="1600" smtClean="0"/>
              <a:t>ESFRI Contact list</a:t>
            </a:r>
          </a:p>
          <a:p>
            <a:pPr marL="1069975" lvl="2" indent="-155575"/>
            <a:r>
              <a:rPr lang="en-GB" sz="1400" smtClean="0"/>
              <a:t>Gathered and entered ESFRI project &amp; partner details into CRM</a:t>
            </a:r>
          </a:p>
          <a:p>
            <a:pPr marL="263525" indent="-263525"/>
            <a:r>
              <a:rPr lang="en-GB" sz="2000" smtClean="0"/>
              <a:t>Active:</a:t>
            </a:r>
          </a:p>
          <a:p>
            <a:pPr marL="712788" lvl="1" indent="-255588"/>
            <a:r>
              <a:rPr lang="en-GB" sz="1600" smtClean="0"/>
              <a:t>MPI within EGI</a:t>
            </a:r>
          </a:p>
          <a:p>
            <a:pPr marL="712788" lvl="1" indent="-255588"/>
            <a:r>
              <a:rPr lang="en-GB" sz="1600" smtClean="0"/>
              <a:t>Assessing the adoption of federated identity providers</a:t>
            </a:r>
          </a:p>
          <a:p>
            <a:pPr marL="712788" lvl="1" indent="-255588"/>
            <a:r>
              <a:rPr lang="en-GB" sz="1600" smtClean="0"/>
              <a:t>Science gateway primer</a:t>
            </a:r>
          </a:p>
          <a:p>
            <a:pPr marL="712788" lvl="1" indent="-255588"/>
            <a:r>
              <a:rPr lang="en-GB" sz="1600" smtClean="0"/>
              <a:t>GPGPU requirements (General-Purpose computation on Graphics Processing Units)</a:t>
            </a:r>
          </a:p>
          <a:p>
            <a:pPr marL="712788" lvl="1" indent="-255588"/>
            <a:r>
              <a:rPr lang="en-GB" sz="1600" smtClean="0"/>
              <a:t>Fire and smoke simulation</a:t>
            </a:r>
          </a:p>
          <a:p>
            <a:pPr marL="712788" lvl="1" indent="-255588"/>
            <a:r>
              <a:rPr lang="en-GB" sz="1600" smtClean="0"/>
              <a:t>Speech processing</a:t>
            </a:r>
          </a:p>
          <a:p>
            <a:pPr marL="263525" indent="-263525"/>
            <a:r>
              <a:rPr lang="en-GB" sz="2000" smtClean="0"/>
              <a:t>Potential</a:t>
            </a:r>
          </a:p>
          <a:p>
            <a:pPr marL="712788" lvl="1" indent="-255588"/>
            <a:r>
              <a:rPr lang="en-GB" sz="1600" smtClean="0"/>
              <a:t>ESFRI demonstrator</a:t>
            </a:r>
          </a:p>
          <a:p>
            <a:pPr marL="712788" lvl="1" indent="-255588"/>
            <a:r>
              <a:rPr lang="en-GB" sz="1600" smtClean="0"/>
              <a:t>Top applications and their user communities</a:t>
            </a:r>
          </a:p>
          <a:p>
            <a:pPr marL="712788" lvl="1" indent="-255588"/>
            <a:r>
              <a:rPr lang="en-GB" sz="1600" smtClean="0"/>
              <a:t>Application porting ‘howto’ guide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46240" y="1115452"/>
            <a:ext cx="4734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mtClean="0">
                <a:hlinkClick r:id="rId2"/>
              </a:rPr>
              <a:t>https://wiki.egi.eu/wiki/Virtual_Team_Projects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Plans for next year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23317"/>
            <a:ext cx="8424936" cy="4525963"/>
          </a:xfrm>
        </p:spPr>
        <p:txBody>
          <a:bodyPr>
            <a:normAutofit fontScale="70000" lnSpcReduction="20000"/>
          </a:bodyPr>
          <a:lstStyle/>
          <a:p>
            <a:r>
              <a:rPr lang="en-GB" smtClean="0"/>
              <a:t>Community services</a:t>
            </a:r>
          </a:p>
          <a:p>
            <a:pPr lvl="1"/>
            <a:r>
              <a:rPr lang="en-GB" smtClean="0"/>
              <a:t>Promotions – Webinars; training/outreach materials</a:t>
            </a:r>
          </a:p>
          <a:p>
            <a:pPr lvl="1"/>
            <a:r>
              <a:rPr lang="en-GB" smtClean="0"/>
              <a:t>AppDB: write API to enable service federations &amp; rich gadgets</a:t>
            </a:r>
          </a:p>
          <a:p>
            <a:pPr lvl="1"/>
            <a:r>
              <a:rPr lang="en-GB" smtClean="0"/>
              <a:t>Training Marketplace: outreach to commercial content providers</a:t>
            </a:r>
          </a:p>
          <a:p>
            <a:pPr lvl="1"/>
            <a:r>
              <a:rPr lang="en-GB" smtClean="0"/>
              <a:t>Decide about consolidation/integration of related services </a:t>
            </a:r>
            <a:br>
              <a:rPr lang="en-GB" smtClean="0"/>
            </a:br>
            <a:r>
              <a:rPr lang="en-GB" smtClean="0"/>
              <a:t>(e.g. SW repository, VMI marketplace, EMI ScienceSoft initiative)</a:t>
            </a:r>
          </a:p>
          <a:p>
            <a:pPr>
              <a:spcBef>
                <a:spcPts val="1200"/>
              </a:spcBef>
            </a:pPr>
            <a:r>
              <a:rPr lang="en-GB" smtClean="0"/>
              <a:t>Technical outreach</a:t>
            </a:r>
          </a:p>
          <a:p>
            <a:pPr lvl="1"/>
            <a:r>
              <a:rPr lang="en-GB" smtClean="0"/>
              <a:t>Support for the uptake of EGI cloud (SA2)</a:t>
            </a:r>
          </a:p>
          <a:p>
            <a:pPr lvl="1"/>
            <a:r>
              <a:rPr lang="en-GB" smtClean="0"/>
              <a:t>Custom monitoring of VREs (JRA1, SA1)</a:t>
            </a:r>
          </a:p>
          <a:p>
            <a:pPr lvl="1"/>
            <a:r>
              <a:rPr lang="en-GB" smtClean="0"/>
              <a:t>VRE development topics (Data management, Identity federation)</a:t>
            </a:r>
          </a:p>
          <a:p>
            <a:pPr>
              <a:spcBef>
                <a:spcPts val="1200"/>
              </a:spcBef>
            </a:pPr>
            <a:r>
              <a:rPr lang="en-GB" smtClean="0"/>
              <a:t>Active and emerging VTs</a:t>
            </a:r>
            <a:endParaRPr lang="en-GB" dirty="0"/>
          </a:p>
          <a:p>
            <a:pPr lvl="1"/>
            <a:r>
              <a:rPr lang="en-GB" smtClean="0"/>
              <a:t>Impactful applications by science domain</a:t>
            </a:r>
          </a:p>
          <a:p>
            <a:pPr lvl="1"/>
            <a:r>
              <a:rPr lang="en-GB" smtClean="0"/>
              <a:t>Technical collaborations with projects (ESFRI &amp; FP7)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90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smtClean="0"/>
              <a:t>Technical support for open, innovative, user-centric services:</a:t>
            </a:r>
          </a:p>
          <a:p>
            <a:endParaRPr lang="en-GB" smtClean="0"/>
          </a:p>
          <a:p>
            <a:r>
              <a:rPr lang="en-GB" smtClean="0"/>
              <a:t>Technical services </a:t>
            </a:r>
          </a:p>
          <a:p>
            <a:pPr lvl="1"/>
            <a:r>
              <a:rPr lang="en-GB" smtClean="0"/>
              <a:t>Extended with community features</a:t>
            </a:r>
          </a:p>
          <a:p>
            <a:pPr lvl="1" indent="-203200"/>
            <a:r>
              <a:rPr lang="en-GB" smtClean="0"/>
              <a:t>Use is increasing for AppDB, for the other two this is expected in PY3</a:t>
            </a:r>
          </a:p>
          <a:p>
            <a:pPr>
              <a:spcBef>
                <a:spcPts val="1200"/>
              </a:spcBef>
            </a:pPr>
            <a:r>
              <a:rPr lang="en-GB" smtClean="0"/>
              <a:t>Support for VREs</a:t>
            </a:r>
          </a:p>
          <a:p>
            <a:pPr lvl="1" indent="-203200"/>
            <a:r>
              <a:rPr lang="en-GB" smtClean="0"/>
              <a:t>Established software areas &amp; emerging topics</a:t>
            </a:r>
          </a:p>
          <a:p>
            <a:pPr lvl="1" indent="-203200"/>
            <a:r>
              <a:rPr lang="en-GB" smtClean="0"/>
              <a:t>EGI Cloud Infrastructure as a new platform</a:t>
            </a:r>
          </a:p>
          <a:p>
            <a:pPr lvl="1" indent="-203200"/>
            <a:r>
              <a:rPr lang="en-GB" smtClean="0"/>
              <a:t>Partnerships to deliver generic/specialised services</a:t>
            </a:r>
          </a:p>
          <a:p>
            <a:pPr>
              <a:spcBef>
                <a:spcPts val="1200"/>
              </a:spcBef>
            </a:pPr>
            <a:r>
              <a:rPr lang="en-GB" smtClean="0"/>
              <a:t>Support for NGI and domain specific community outreach</a:t>
            </a:r>
          </a:p>
          <a:p>
            <a:pPr lvl="1" indent="-203200"/>
            <a:r>
              <a:rPr lang="en-GB" smtClean="0"/>
              <a:t>CRM setup with details about ~56 projects, ~600 institutes</a:t>
            </a:r>
          </a:p>
          <a:p>
            <a:pPr lvl="1" indent="-203200"/>
            <a:r>
              <a:rPr lang="en-GB" smtClean="0"/>
              <a:t>Related active and new VTs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7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Objectives, partners</a:t>
            </a:r>
          </a:p>
          <a:p>
            <a:r>
              <a:rPr lang="en-GB" smtClean="0"/>
              <a:t>Technical/Community services</a:t>
            </a:r>
          </a:p>
          <a:p>
            <a:pPr lvl="1"/>
            <a:r>
              <a:rPr lang="en-GB" smtClean="0"/>
              <a:t>Applications Database</a:t>
            </a:r>
          </a:p>
          <a:p>
            <a:pPr lvl="1"/>
            <a:r>
              <a:rPr lang="en-GB" smtClean="0"/>
              <a:t>Training Marketplace</a:t>
            </a:r>
          </a:p>
          <a:p>
            <a:pPr lvl="1"/>
            <a:r>
              <a:rPr lang="en-GB" smtClean="0"/>
              <a:t>Client Relationship Management system</a:t>
            </a:r>
          </a:p>
          <a:p>
            <a:r>
              <a:rPr lang="en-GB" smtClean="0"/>
              <a:t>Technical outreach</a:t>
            </a:r>
          </a:p>
          <a:p>
            <a:pPr lvl="1"/>
            <a:r>
              <a:rPr lang="en-GB" smtClean="0"/>
              <a:t>Sotware and use case areas, collaborations</a:t>
            </a:r>
          </a:p>
          <a:p>
            <a:pPr lvl="1"/>
            <a:r>
              <a:rPr lang="en-GB" smtClean="0"/>
              <a:t>Related Virtual Teams</a:t>
            </a:r>
          </a:p>
          <a:p>
            <a:r>
              <a:rPr lang="en-GB" smtClean="0"/>
              <a:t>Plans for PY3</a:t>
            </a:r>
          </a:p>
          <a:p>
            <a:pPr lvl="1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00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1292" cy="4752528"/>
          </a:xfrm>
        </p:spPr>
        <p:txBody>
          <a:bodyPr>
            <a:normAutofit lnSpcReduction="10000"/>
          </a:bodyPr>
          <a:lstStyle/>
          <a:p>
            <a:r>
              <a:rPr lang="en-GB" sz="2800" smtClean="0"/>
              <a:t>Europen level coordination and support to enable research communities to evolve into routine EGI users:</a:t>
            </a:r>
          </a:p>
          <a:p>
            <a:pPr lvl="1"/>
            <a:r>
              <a:rPr lang="en-GB" sz="2400" smtClean="0"/>
              <a:t>Integrating applications to the platforms</a:t>
            </a:r>
          </a:p>
          <a:p>
            <a:pPr lvl="1"/>
            <a:r>
              <a:rPr lang="en-GB" sz="2400" smtClean="0"/>
              <a:t>Developing and deploying new services</a:t>
            </a:r>
          </a:p>
          <a:p>
            <a:pPr lvl="1"/>
            <a:r>
              <a:rPr lang="en-GB" sz="2400" smtClean="0"/>
              <a:t>Support for training and consultancy</a:t>
            </a:r>
          </a:p>
          <a:p>
            <a:pPr lvl="1"/>
            <a:r>
              <a:rPr lang="en-GB" sz="2400" smtClean="0"/>
              <a:t>Identifying resources</a:t>
            </a:r>
          </a:p>
          <a:p>
            <a:r>
              <a:rPr lang="en-GB" sz="2800" smtClean="0">
                <a:sym typeface="Wingdings" pitchFamily="2" charset="2"/>
              </a:rPr>
              <a:t>Support the development and deployment of innovative, collaborative VREs</a:t>
            </a:r>
          </a:p>
          <a:p>
            <a:pPr lvl="1"/>
            <a:r>
              <a:rPr lang="en-GB" sz="2400" smtClean="0"/>
              <a:t>Knowing and driving technical activities</a:t>
            </a:r>
          </a:p>
          <a:p>
            <a:pPr lvl="1"/>
            <a:r>
              <a:rPr lang="en-GB" sz="2400" smtClean="0"/>
              <a:t>Knowing and responding to technical needs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7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TNA2.5 Partners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4824536"/>
          </a:xfrm>
        </p:spPr>
        <p:txBody>
          <a:bodyPr>
            <a:normAutofit fontScale="77500" lnSpcReduction="20000"/>
          </a:bodyPr>
          <a:lstStyle/>
          <a:p>
            <a:pPr marL="271463" indent="-271463">
              <a:spcAft>
                <a:spcPts val="300"/>
              </a:spcAft>
              <a:buFont typeface="+mj-lt"/>
              <a:buAutoNum type="arabicPeriod"/>
            </a:pPr>
            <a:r>
              <a:rPr lang="en-GB" sz="2800" smtClean="0"/>
              <a:t>EGI.eu ‘Technical Outreach to New Communities’ team (3 FTE)</a:t>
            </a:r>
          </a:p>
          <a:p>
            <a:pPr lvl="1">
              <a:spcAft>
                <a:spcPts val="300"/>
              </a:spcAft>
            </a:pPr>
            <a:endParaRPr lang="en-GB" sz="2400" smtClean="0"/>
          </a:p>
          <a:p>
            <a:pPr marL="271463" indent="-271463">
              <a:spcAft>
                <a:spcPts val="300"/>
              </a:spcAft>
              <a:buFont typeface="+mj-lt"/>
              <a:buAutoNum type="arabicPeriod"/>
            </a:pPr>
            <a:r>
              <a:rPr lang="en-GB" sz="2800" smtClean="0"/>
              <a:t>Providers of technical services (1.95 FTE)</a:t>
            </a:r>
          </a:p>
          <a:p>
            <a:pPr lvl="1">
              <a:spcAft>
                <a:spcPts val="300"/>
              </a:spcAft>
            </a:pPr>
            <a:r>
              <a:rPr lang="en-GB" sz="2400" smtClean="0"/>
              <a:t>Applications Database</a:t>
            </a:r>
          </a:p>
          <a:p>
            <a:pPr lvl="2">
              <a:spcAft>
                <a:spcPts val="300"/>
              </a:spcAft>
            </a:pPr>
            <a:r>
              <a:rPr lang="en-GB" sz="2000" smtClean="0"/>
              <a:t>IASA (Greece 0.98 FTE)</a:t>
            </a:r>
          </a:p>
          <a:p>
            <a:pPr lvl="1">
              <a:spcAft>
                <a:spcPts val="300"/>
              </a:spcAft>
            </a:pPr>
            <a:r>
              <a:rPr lang="en-GB" sz="2400" smtClean="0"/>
              <a:t>Training Marketplace</a:t>
            </a:r>
          </a:p>
          <a:p>
            <a:pPr lvl="2">
              <a:spcAft>
                <a:spcPts val="300"/>
              </a:spcAft>
            </a:pPr>
            <a:r>
              <a:rPr lang="en-GB" sz="2000" smtClean="0"/>
              <a:t>STFC (UK 0.47 FTE)</a:t>
            </a:r>
          </a:p>
          <a:p>
            <a:pPr lvl="1">
              <a:spcAft>
                <a:spcPts val="300"/>
              </a:spcAft>
            </a:pPr>
            <a:r>
              <a:rPr lang="en-GB" sz="2400" smtClean="0"/>
              <a:t>VO Services </a:t>
            </a:r>
            <a:r>
              <a:rPr lang="en-GB" sz="2400" smtClean="0">
                <a:sym typeface="Wingdings" pitchFamily="2" charset="2"/>
              </a:rPr>
              <a:t> Client Relationship Management system (from PM19)</a:t>
            </a:r>
          </a:p>
          <a:p>
            <a:pPr lvl="2">
              <a:spcAft>
                <a:spcPts val="300"/>
              </a:spcAft>
            </a:pPr>
            <a:r>
              <a:rPr lang="en-GB" sz="2000" smtClean="0">
                <a:sym typeface="Wingdings" pitchFamily="2" charset="2"/>
              </a:rPr>
              <a:t>CSIC (Spain 0.25 FTE)  &amp;  LIP (Portugal 0.25 FTE)</a:t>
            </a:r>
          </a:p>
          <a:p>
            <a:pPr lvl="2">
              <a:spcAft>
                <a:spcPts val="300"/>
              </a:spcAft>
            </a:pPr>
            <a:endParaRPr lang="en-GB" sz="2000" smtClean="0">
              <a:sym typeface="Wingdings" pitchFamily="2" charset="2"/>
            </a:endParaRPr>
          </a:p>
          <a:p>
            <a:pPr marL="271463" indent="-271463">
              <a:spcAft>
                <a:spcPts val="300"/>
              </a:spcAft>
              <a:buFont typeface="+mj-lt"/>
              <a:buAutoNum type="arabicPeriod"/>
            </a:pPr>
            <a:r>
              <a:rPr lang="en-GB" sz="2800" smtClean="0">
                <a:sym typeface="Wingdings" pitchFamily="2" charset="2"/>
              </a:rPr>
              <a:t>NGI International Liaisons - NILs</a:t>
            </a:r>
          </a:p>
          <a:p>
            <a:pPr marL="271463" indent="-271463">
              <a:spcAft>
                <a:spcPts val="300"/>
              </a:spcAft>
              <a:buFont typeface="+mj-lt"/>
              <a:buAutoNum type="arabicPeriod"/>
            </a:pPr>
            <a:endParaRPr lang="en-GB" sz="2800" smtClean="0">
              <a:sym typeface="Wingdings" pitchFamily="2" charset="2"/>
            </a:endParaRPr>
          </a:p>
          <a:p>
            <a:pPr marL="271463" indent="-271463">
              <a:spcAft>
                <a:spcPts val="300"/>
              </a:spcAft>
              <a:buFont typeface="+mj-lt"/>
              <a:buAutoNum type="arabicPeriod"/>
            </a:pPr>
            <a:r>
              <a:rPr lang="en-GB" sz="2800" smtClean="0">
                <a:sym typeface="Wingdings" pitchFamily="2" charset="2"/>
              </a:rPr>
              <a:t>Members of related Virtual Teams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Technical/Community services</a:t>
            </a:r>
            <a:endParaRPr lang="en-GB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525963"/>
          </a:xfrm>
        </p:spPr>
        <p:txBody>
          <a:bodyPr>
            <a:normAutofit fontScale="85000" lnSpcReduction="20000"/>
          </a:bodyPr>
          <a:lstStyle/>
          <a:p>
            <a:r>
              <a:rPr lang="en-GB" smtClean="0"/>
              <a:t>To facilitate information exchange among</a:t>
            </a:r>
          </a:p>
          <a:p>
            <a:pPr lvl="1"/>
            <a:r>
              <a:rPr lang="en-GB" smtClean="0"/>
              <a:t>NGI support and outreach teams</a:t>
            </a:r>
          </a:p>
          <a:p>
            <a:pPr lvl="1"/>
            <a:r>
              <a:rPr lang="en-GB" smtClean="0"/>
              <a:t>Community-specific support teams</a:t>
            </a:r>
          </a:p>
          <a:p>
            <a:pPr lvl="1"/>
            <a:r>
              <a:rPr lang="en-GB" smtClean="0"/>
              <a:t>Project-specific support teams</a:t>
            </a:r>
          </a:p>
          <a:p>
            <a:pPr lvl="1"/>
            <a:r>
              <a:rPr lang="en-GB" smtClean="0"/>
              <a:t>User communities and individual users</a:t>
            </a:r>
          </a:p>
          <a:p>
            <a:pPr lvl="1"/>
            <a:r>
              <a:rPr lang="en-GB" smtClean="0"/>
              <a:t>EGI.eu staff</a:t>
            </a:r>
          </a:p>
          <a:p>
            <a:pPr>
              <a:spcBef>
                <a:spcPts val="1200"/>
              </a:spcBef>
            </a:pPr>
            <a:r>
              <a:rPr lang="en-GB" smtClean="0"/>
              <a:t>Main areas in PY2:</a:t>
            </a:r>
          </a:p>
          <a:p>
            <a:pPr lvl="1"/>
            <a:r>
              <a:rPr lang="en-GB" smtClean="0">
                <a:solidFill>
                  <a:srgbClr val="FF0000"/>
                </a:solidFill>
              </a:rPr>
              <a:t>Integrating community features</a:t>
            </a:r>
            <a:endParaRPr lang="en-GB" smtClean="0"/>
          </a:p>
          <a:p>
            <a:pPr lvl="1"/>
            <a:r>
              <a:rPr lang="en-GB" smtClean="0"/>
              <a:t>Expanding the use of web gadgets</a:t>
            </a:r>
          </a:p>
          <a:p>
            <a:pPr lvl="2"/>
            <a:r>
              <a:rPr lang="en-GB" smtClean="0">
                <a:hlinkClick r:id="rId2"/>
              </a:rPr>
              <a:t>http://go.egi.eu/gadgets</a:t>
            </a:r>
            <a:r>
              <a:rPr lang="en-GB" smtClean="0"/>
              <a:t> </a:t>
            </a:r>
          </a:p>
          <a:p>
            <a:pPr lvl="1"/>
            <a:r>
              <a:rPr lang="en-GB" smtClean="0"/>
              <a:t>Rescoping work according to DoW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</p:spPr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97" y="1124744"/>
            <a:ext cx="5250299" cy="3161332"/>
          </a:xfrm>
          <a:prstGeom prst="rect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Community Services 1:</a:t>
            </a:r>
            <a:br>
              <a:rPr lang="en-GB" sz="3600" smtClean="0"/>
            </a:br>
            <a:r>
              <a:rPr lang="en-GB" sz="3600" smtClean="0"/>
              <a:t>Applications Database</a:t>
            </a:r>
            <a:endParaRPr lang="en-GB" sz="360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-36512" y="1196752"/>
            <a:ext cx="3851920" cy="5256584"/>
          </a:xfrm>
        </p:spPr>
        <p:txBody>
          <a:bodyPr>
            <a:normAutofit/>
          </a:bodyPr>
          <a:lstStyle/>
          <a:p>
            <a:pPr marL="180975" indent="-180975"/>
            <a:r>
              <a:rPr lang="en-GB" sz="2400" smtClean="0"/>
              <a:t>Purpose:</a:t>
            </a:r>
          </a:p>
          <a:p>
            <a:pPr marL="442913" lvl="1" indent="-180975"/>
            <a:r>
              <a:rPr lang="en-GB" sz="2000" smtClean="0"/>
              <a:t>Recognition to community applications, SW tools and their developers</a:t>
            </a:r>
          </a:p>
          <a:p>
            <a:pPr marL="180975" indent="-180975"/>
            <a:r>
              <a:rPr lang="en-GB" sz="2400" smtClean="0"/>
              <a:t>New features in PY2:</a:t>
            </a:r>
          </a:p>
          <a:p>
            <a:pPr marL="449263" lvl="1" indent="-185738"/>
            <a:r>
              <a:rPr lang="en-GB" sz="2000" smtClean="0"/>
              <a:t>Community features</a:t>
            </a:r>
          </a:p>
          <a:p>
            <a:pPr marL="808038" lvl="2" indent="-187325"/>
            <a:r>
              <a:rPr lang="en-GB" sz="1600" smtClean="0"/>
              <a:t>E.g. Tagging, Commenting, Rating</a:t>
            </a:r>
          </a:p>
          <a:p>
            <a:pPr marL="442913" lvl="1" indent="-180975"/>
            <a:r>
              <a:rPr lang="en-GB" sz="2000" smtClean="0"/>
              <a:t>Content maintenance </a:t>
            </a:r>
          </a:p>
          <a:p>
            <a:pPr marL="808038" lvl="2" indent="-187325"/>
            <a:r>
              <a:rPr lang="en-GB" sz="1600" smtClean="0"/>
              <a:t>E.g. Broken link detection</a:t>
            </a:r>
          </a:p>
          <a:p>
            <a:pPr marL="442913" lvl="1" indent="-180975"/>
            <a:r>
              <a:rPr lang="en-GB" sz="2000" smtClean="0"/>
              <a:t>Architecture &amp; compatibility</a:t>
            </a:r>
          </a:p>
          <a:p>
            <a:pPr marL="808038" lvl="2" indent="-187325"/>
            <a:r>
              <a:rPr lang="en-GB" sz="1600" smtClean="0"/>
              <a:t>E.g. Cross browser compatibility</a:t>
            </a:r>
          </a:p>
          <a:p>
            <a:pPr marL="182563" indent="-182563"/>
            <a:endParaRPr lang="en-GB" sz="2400" smtClean="0">
              <a:hlinkClick r:id="rId4"/>
            </a:endParaRPr>
          </a:p>
          <a:p>
            <a:pPr marL="354013" indent="-182563">
              <a:buNone/>
            </a:pPr>
            <a:r>
              <a:rPr lang="en-GB" sz="2000" smtClean="0">
                <a:hlinkClick r:id="rId4"/>
              </a:rPr>
              <a:t>http://go.egi.eu/applications</a:t>
            </a:r>
            <a:r>
              <a:rPr lang="en-GB" sz="2000" smtClean="0"/>
              <a:t> </a:t>
            </a:r>
            <a:endParaRPr lang="en-GB" sz="2000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3645024"/>
            <a:ext cx="5645105" cy="2520280"/>
          </a:xfrm>
          <a:prstGeom prst="rect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2675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Community Services 2:</a:t>
            </a:r>
            <a:br>
              <a:rPr lang="en-GB" sz="3600" smtClean="0"/>
            </a:br>
            <a:r>
              <a:rPr lang="en-GB" sz="3600" smtClean="0"/>
              <a:t>Training Marketplace</a:t>
            </a:r>
            <a:endParaRPr lang="en-GB" sz="360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4139952" cy="5112568"/>
          </a:xfrm>
          <a:noFill/>
        </p:spPr>
        <p:txBody>
          <a:bodyPr>
            <a:noAutofit/>
          </a:bodyPr>
          <a:lstStyle/>
          <a:p>
            <a:pPr marL="180975" indent="-180975"/>
            <a:r>
              <a:rPr lang="en-GB" sz="2400" smtClean="0"/>
              <a:t>Purpose:</a:t>
            </a:r>
          </a:p>
          <a:p>
            <a:pPr marL="442913" lvl="1" indent="-180975"/>
            <a:r>
              <a:rPr lang="en-GB" sz="2000" smtClean="0"/>
              <a:t>Recognition to training related activites and resources</a:t>
            </a:r>
            <a:endParaRPr lang="en-GB" sz="2000" dirty="0" smtClean="0"/>
          </a:p>
          <a:p>
            <a:pPr marL="180975" indent="-180975"/>
            <a:r>
              <a:rPr lang="en-GB" sz="2400" smtClean="0"/>
              <a:t>New features in PY2:</a:t>
            </a:r>
          </a:p>
          <a:p>
            <a:pPr marL="442913" lvl="1" indent="-179388"/>
            <a:r>
              <a:rPr lang="en-GB" sz="2000" smtClean="0"/>
              <a:t>New ‘object’ types</a:t>
            </a:r>
          </a:p>
          <a:p>
            <a:pPr marL="714375" lvl="2" indent="-171450"/>
            <a:r>
              <a:rPr lang="en-GB" sz="1600" smtClean="0"/>
              <a:t>Resources (e.g. VO, CA, Portal, ...)</a:t>
            </a:r>
          </a:p>
          <a:p>
            <a:pPr marL="714375" lvl="2" indent="-171450"/>
            <a:r>
              <a:rPr lang="en-GB" sz="1600" smtClean="0"/>
              <a:t>University courses</a:t>
            </a:r>
          </a:p>
          <a:p>
            <a:pPr marL="714375" lvl="2" indent="-171450"/>
            <a:r>
              <a:rPr lang="en-GB" sz="1600" smtClean="0"/>
              <a:t>Training needs </a:t>
            </a:r>
            <a:r>
              <a:rPr lang="en-GB" sz="1600" smtClean="0">
                <a:sym typeface="Wingdings" pitchFamily="2" charset="2"/>
              </a:rPr>
              <a:t> Already removed</a:t>
            </a:r>
            <a:endParaRPr lang="en-GB" sz="1600" smtClean="0"/>
          </a:p>
          <a:p>
            <a:pPr marL="442913" lvl="1" indent="-179388"/>
            <a:r>
              <a:rPr lang="en-GB" sz="2000" smtClean="0"/>
              <a:t>Community features</a:t>
            </a:r>
          </a:p>
          <a:p>
            <a:pPr marL="714375" lvl="2" indent="-171450"/>
            <a:r>
              <a:rPr lang="en-GB" sz="1600" smtClean="0"/>
              <a:t>E.g. Web gadgets, Commenting</a:t>
            </a:r>
          </a:p>
          <a:p>
            <a:pPr marL="442913" lvl="1" indent="-179388"/>
            <a:r>
              <a:rPr lang="en-GB" sz="2000" smtClean="0"/>
              <a:t>Architecture</a:t>
            </a:r>
          </a:p>
          <a:p>
            <a:pPr marL="714375" lvl="2" indent="-171450"/>
            <a:r>
              <a:rPr lang="en-GB" sz="1600" smtClean="0"/>
              <a:t>Separate provider  (STFC) and content manager (EGI.eu) roles</a:t>
            </a:r>
          </a:p>
          <a:p>
            <a:pPr marL="182563" indent="-182563"/>
            <a:endParaRPr lang="en-GB" sz="1600" smtClean="0">
              <a:hlinkClick r:id="rId3"/>
            </a:endParaRPr>
          </a:p>
          <a:p>
            <a:pPr marL="185738" indent="0">
              <a:buNone/>
            </a:pPr>
            <a:r>
              <a:rPr lang="en-GB" sz="2400" smtClean="0">
                <a:hlinkClick r:id="rId3"/>
              </a:rPr>
              <a:t>http://go.egi.eu/training</a:t>
            </a:r>
            <a:r>
              <a:rPr lang="en-GB" sz="2400" smtClean="0"/>
              <a:t> </a:t>
            </a:r>
            <a:endParaRPr lang="en-GB" sz="2400" dirty="0" smtClean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2780928"/>
            <a:ext cx="4824536" cy="382931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1268760"/>
            <a:ext cx="4398667" cy="367240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</p:spPr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5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Community Services 3:</a:t>
            </a:r>
            <a:br>
              <a:rPr lang="en-GB" sz="2800" smtClean="0"/>
            </a:br>
            <a:r>
              <a:rPr lang="en-GB" sz="2800" smtClean="0"/>
              <a:t>Client Relationship Management system</a:t>
            </a:r>
            <a:endParaRPr lang="en-GB" sz="280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464496"/>
          </a:xfrm>
        </p:spPr>
        <p:txBody>
          <a:bodyPr>
            <a:normAutofit/>
          </a:bodyPr>
          <a:lstStyle/>
          <a:p>
            <a:pPr marL="269875" indent="-269875">
              <a:spcBef>
                <a:spcPts val="1200"/>
              </a:spcBef>
            </a:pPr>
            <a:r>
              <a:rPr lang="en-GB" sz="2400" dirty="0" err="1" smtClean="0"/>
              <a:t>Ibergrid</a:t>
            </a:r>
            <a:r>
              <a:rPr lang="en-GB" sz="2400" dirty="0" smtClean="0"/>
              <a:t> team refocused in PM19 (VO Services </a:t>
            </a:r>
            <a:r>
              <a:rPr lang="en-GB" sz="2400" dirty="0" smtClean="0">
                <a:sym typeface="Wingdings" pitchFamily="2" charset="2"/>
              </a:rPr>
              <a:t> SA1)</a:t>
            </a:r>
            <a:endParaRPr lang="en-GB" sz="2400" dirty="0" smtClean="0"/>
          </a:p>
          <a:p>
            <a:pPr lvl="1"/>
            <a:r>
              <a:rPr lang="en-GB" sz="2000" dirty="0" smtClean="0"/>
              <a:t>Chose and setup a CRM system</a:t>
            </a:r>
          </a:p>
          <a:p>
            <a:pPr lvl="1"/>
            <a:r>
              <a:rPr lang="en-GB" sz="2000" dirty="0" smtClean="0"/>
              <a:t>Configured the EGI CRM to the community’s </a:t>
            </a:r>
            <a:r>
              <a:rPr lang="en-GB" sz="2000" dirty="0" smtClean="0"/>
              <a:t>needs</a:t>
            </a:r>
          </a:p>
          <a:p>
            <a:pPr lvl="2"/>
            <a:r>
              <a:rPr lang="en-GB" sz="1600" dirty="0"/>
              <a:t>See related VT - https://</a:t>
            </a:r>
            <a:r>
              <a:rPr lang="en-GB" sz="1600" dirty="0" smtClean="0"/>
              <a:t>wiki.egi.eu/wiki/VT_Intelligence_Collection</a:t>
            </a:r>
            <a:endParaRPr lang="en-GB" sz="1600" dirty="0" smtClean="0"/>
          </a:p>
          <a:p>
            <a:pPr lvl="1"/>
            <a:r>
              <a:rPr lang="en-GB" sz="2000" dirty="0" smtClean="0"/>
              <a:t>Provide the CRM for outreach teams since the end of March</a:t>
            </a:r>
          </a:p>
          <a:p>
            <a:pPr lvl="2"/>
            <a:r>
              <a:rPr lang="en-GB" sz="1600" dirty="0" smtClean="0"/>
              <a:t>Manual and access </a:t>
            </a:r>
            <a:r>
              <a:rPr lang="en-GB" sz="1600" dirty="0" smtClean="0">
                <a:solidFill>
                  <a:srgbClr val="FF0000"/>
                </a:solidFill>
              </a:rPr>
              <a:t>(with NILs)</a:t>
            </a:r>
            <a:r>
              <a:rPr lang="en-GB" sz="1600" dirty="0" smtClean="0"/>
              <a:t>: </a:t>
            </a:r>
            <a:r>
              <a:rPr lang="en-GB" sz="1600" dirty="0" smtClean="0">
                <a:hlinkClick r:id="rId3"/>
              </a:rPr>
              <a:t>http://crm.egi.eu</a:t>
            </a:r>
            <a:r>
              <a:rPr lang="en-GB" sz="1600" dirty="0" smtClean="0"/>
              <a:t> </a:t>
            </a:r>
          </a:p>
          <a:p>
            <a:pPr lvl="1"/>
            <a:endParaRPr lang="en-GB" sz="2000" dirty="0" smtClean="0"/>
          </a:p>
          <a:p>
            <a:pPr marL="269875" indent="-269875">
              <a:spcBef>
                <a:spcPts val="1200"/>
              </a:spcBef>
            </a:pPr>
            <a:r>
              <a:rPr lang="en-GB" sz="2400" dirty="0" smtClean="0"/>
              <a:t>EGI CRM – main capabilities (based on </a:t>
            </a:r>
            <a:r>
              <a:rPr lang="en-GB" sz="2400" dirty="0" err="1" smtClean="0"/>
              <a:t>vTiger</a:t>
            </a:r>
            <a:r>
              <a:rPr lang="en-GB" sz="2400" dirty="0" smtClean="0"/>
              <a:t> CRM):</a:t>
            </a:r>
          </a:p>
          <a:p>
            <a:pPr lvl="1"/>
            <a:r>
              <a:rPr lang="en-GB" sz="2000" dirty="0" smtClean="0"/>
              <a:t>Register projects/communities</a:t>
            </a:r>
          </a:p>
          <a:p>
            <a:pPr lvl="1"/>
            <a:r>
              <a:rPr lang="en-GB" sz="2000" dirty="0" smtClean="0"/>
              <a:t>Register personal leads</a:t>
            </a:r>
          </a:p>
          <a:p>
            <a:pPr lvl="1"/>
            <a:r>
              <a:rPr lang="en-GB" sz="2000" dirty="0" smtClean="0"/>
              <a:t>Register details about ‘Potential for EGI use’ and </a:t>
            </a:r>
            <a:br>
              <a:rPr lang="en-GB" sz="2000" dirty="0" smtClean="0"/>
            </a:br>
            <a:r>
              <a:rPr lang="en-GB" sz="2000" dirty="0" smtClean="0"/>
              <a:t>‘Interest in e-infrastructures’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EGI CRM:</a:t>
            </a:r>
            <a:br>
              <a:rPr lang="en-GB" sz="3600" smtClean="0"/>
            </a:br>
            <a:r>
              <a:rPr lang="en-GB" sz="3600" smtClean="0"/>
              <a:t>Data structure and use cases</a:t>
            </a:r>
            <a:endParaRPr lang="en-GB" sz="36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1979712" y="2348882"/>
            <a:ext cx="5184576" cy="7920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Projects (ESFRI &amp; non-ESFRI; National &amp; International)</a:t>
            </a:r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1979712" y="3789042"/>
            <a:ext cx="5184576" cy="7920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Institutes (universities, research labs, etc.)</a:t>
            </a:r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1979712" y="5229202"/>
            <a:ext cx="5184576" cy="7920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People (researchers, developers, etc.)</a:t>
            </a:r>
            <a:endParaRPr lang="en-GB"/>
          </a:p>
        </p:txBody>
      </p:sp>
      <p:cxnSp>
        <p:nvCxnSpPr>
          <p:cNvPr id="48" name="Straight Arrow Connector 47"/>
          <p:cNvCxnSpPr>
            <a:stCxn id="45" idx="0"/>
            <a:endCxn id="44" idx="2"/>
          </p:cNvCxnSpPr>
          <p:nvPr/>
        </p:nvCxnSpPr>
        <p:spPr>
          <a:xfrm flipV="1">
            <a:off x="4572000" y="3140970"/>
            <a:ext cx="0" cy="648072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6" idx="0"/>
            <a:endCxn id="45" idx="2"/>
          </p:cNvCxnSpPr>
          <p:nvPr/>
        </p:nvCxnSpPr>
        <p:spPr>
          <a:xfrm flipV="1">
            <a:off x="4572000" y="4581130"/>
            <a:ext cx="0" cy="648072"/>
          </a:xfrm>
          <a:prstGeom prst="straightConnector1">
            <a:avLst/>
          </a:prstGeom>
          <a:ln w="285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entagon 54"/>
          <p:cNvSpPr/>
          <p:nvPr/>
        </p:nvSpPr>
        <p:spPr>
          <a:xfrm>
            <a:off x="251520" y="2348882"/>
            <a:ext cx="1728192" cy="79208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Register projects and communities</a:t>
            </a: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56" name="Pentagon 55"/>
          <p:cNvSpPr/>
          <p:nvPr/>
        </p:nvSpPr>
        <p:spPr>
          <a:xfrm>
            <a:off x="251520" y="3789042"/>
            <a:ext cx="1728192" cy="79208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Register institutes</a:t>
            </a: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57" name="Pentagon 56"/>
          <p:cNvSpPr/>
          <p:nvPr/>
        </p:nvSpPr>
        <p:spPr>
          <a:xfrm>
            <a:off x="251520" y="5229202"/>
            <a:ext cx="1728192" cy="79208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Register</a:t>
            </a:r>
            <a:br>
              <a:rPr lang="en-GB" sz="1600" smtClean="0">
                <a:solidFill>
                  <a:schemeClr val="tx1"/>
                </a:solidFill>
              </a:rPr>
            </a:br>
            <a:r>
              <a:rPr lang="en-GB" sz="1600" smtClean="0">
                <a:solidFill>
                  <a:schemeClr val="tx1"/>
                </a:solidFill>
              </a:rPr>
              <a:t>people</a:t>
            </a: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58" name="Pentagon 57"/>
          <p:cNvSpPr/>
          <p:nvPr/>
        </p:nvSpPr>
        <p:spPr>
          <a:xfrm flipH="1">
            <a:off x="7164288" y="5229202"/>
            <a:ext cx="1800200" cy="79208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Interview people &amp; register key findings</a:t>
            </a: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3" name="Pentagon 62"/>
          <p:cNvSpPr/>
          <p:nvPr/>
        </p:nvSpPr>
        <p:spPr>
          <a:xfrm flipH="1">
            <a:off x="7164288" y="2348882"/>
            <a:ext cx="1800200" cy="79208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Summarise key findings about each project</a:t>
            </a: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66" name="Pentagon 65"/>
          <p:cNvSpPr/>
          <p:nvPr/>
        </p:nvSpPr>
        <p:spPr>
          <a:xfrm rot="16200000" flipH="1">
            <a:off x="5256075" y="872717"/>
            <a:ext cx="1224137" cy="1728192"/>
          </a:xfrm>
          <a:prstGeom prst="homePlate">
            <a:avLst>
              <a:gd name="adj" fmla="val 43479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</a:rPr>
              <a:t>Summarise key findings about clusters of projects</a:t>
            </a:r>
          </a:p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NA2.5 - June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63" grpId="0" animBg="1"/>
      <p:bldP spid="66" grpId="0" animBg="1"/>
    </p:bld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1204</Words>
  <Application>Microsoft Office PowerPoint</Application>
  <PresentationFormat>On-screen Show (4:3)</PresentationFormat>
  <Paragraphs>305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EGI-InSPIRE 2</vt:lpstr>
      <vt:lpstr>EG-InSPIRE</vt:lpstr>
      <vt:lpstr>1_EG-InSPIRE</vt:lpstr>
      <vt:lpstr>NA2.5 – Technical Outreach to New Communities</vt:lpstr>
      <vt:lpstr>Outline</vt:lpstr>
      <vt:lpstr>Objectives</vt:lpstr>
      <vt:lpstr>TNA2.5 Partners</vt:lpstr>
      <vt:lpstr>Technical/Community services</vt:lpstr>
      <vt:lpstr>Community Services 1: Applications Database</vt:lpstr>
      <vt:lpstr>Community Services 2: Training Marketplace</vt:lpstr>
      <vt:lpstr>Community Services 3: Client Relationship Management system</vt:lpstr>
      <vt:lpstr>EGI CRM: Data structure and use cases</vt:lpstr>
      <vt:lpstr>EGI CRM: Data structure and use cases</vt:lpstr>
      <vt:lpstr>Uptake of Applications Database</vt:lpstr>
      <vt:lpstr>Uptake of Training Marketplace</vt:lpstr>
      <vt:lpstr>Community services Use of resources</vt:lpstr>
      <vt:lpstr>Technical outreach:  VRE support</vt:lpstr>
      <vt:lpstr>Technical outreach:  Virtual Teams</vt:lpstr>
      <vt:lpstr>Plans for next year</vt:lpstr>
      <vt:lpstr>Summary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StevenNewhouse</cp:lastModifiedBy>
  <cp:revision>552</cp:revision>
  <dcterms:created xsi:type="dcterms:W3CDTF">2010-09-03T12:01:03Z</dcterms:created>
  <dcterms:modified xsi:type="dcterms:W3CDTF">2012-06-25T14:04:09Z</dcterms:modified>
</cp:coreProperties>
</file>