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7"/>
  </p:notesMasterIdLst>
  <p:sldIdLst>
    <p:sldId id="259" r:id="rId3"/>
    <p:sldId id="277" r:id="rId4"/>
    <p:sldId id="284" r:id="rId5"/>
    <p:sldId id="256" r:id="rId6"/>
    <p:sldId id="270" r:id="rId7"/>
    <p:sldId id="257" r:id="rId8"/>
    <p:sldId id="271" r:id="rId9"/>
    <p:sldId id="269" r:id="rId10"/>
    <p:sldId id="272" r:id="rId11"/>
    <p:sldId id="258" r:id="rId12"/>
    <p:sldId id="282" r:id="rId13"/>
    <p:sldId id="265" r:id="rId14"/>
    <p:sldId id="275" r:id="rId15"/>
    <p:sldId id="28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FFFF"/>
    <a:srgbClr val="008000"/>
    <a:srgbClr val="FF9966"/>
    <a:srgbClr val="FF9900"/>
    <a:srgbClr val="5689CA"/>
    <a:srgbClr val="BAD5FB"/>
    <a:srgbClr val="FF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BF7DFE46-C06D-4B5F-A5E6-6A4ABD995803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D07B6826-7E2B-4156-94EB-5D308C00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8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5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95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E15F-6120-46D1-99C0-3C1B5FD5B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9FF1-00CD-4479-ADC5-4976D9B9A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26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9BDF-7087-47D6-BE35-89E67E2C7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DC99-509D-4929-A7C1-8F444881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4518C-14B3-4C8C-9EEF-3E078F73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40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7D940-A508-486E-B8FA-736912B30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A090-D787-4930-B010-AA445E8E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70F4-6D04-495C-AFBB-5A9D4136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3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A46F-05FF-4F3C-8A17-8E6DF720C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264D-DD6C-4B4D-9AC3-29A48FC0E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6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911F-B53B-4089-BBA7-57DD1A3EA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9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7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3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0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3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CA23-97F0-4CE9-9710-AB51948C8F9F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E35A9D7-83F3-47DB-8A49-AD45FB924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E-</a:t>
            </a:r>
            <a:r>
              <a:rPr lang="en-US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ScienceTalk</a:t>
            </a: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 PMB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E-</a:t>
            </a:r>
            <a:r>
              <a:rPr lang="en-US" dirty="0" err="1" smtClean="0">
                <a:ea typeface="ＭＳ Ｐゴシック" pitchFamily="34" charset="-128"/>
              </a:rPr>
              <a:t>ScienceTalk</a:t>
            </a:r>
            <a:r>
              <a:rPr lang="en-US" dirty="0" smtClean="0">
                <a:ea typeface="ＭＳ Ｐゴシック" pitchFamily="34" charset="-128"/>
              </a:rPr>
              <a:t> PMB Meeting 8</a:t>
            </a:r>
          </a:p>
          <a:p>
            <a:pPr marL="0" indent="0" algn="ctr" eaLnBrk="1" hangingPunct="1">
              <a:buNone/>
            </a:pPr>
            <a:r>
              <a:rPr lang="en-US" i="1" dirty="0" smtClean="0">
                <a:ea typeface="ＭＳ Ｐゴシック" pitchFamily="34" charset="-128"/>
              </a:rPr>
              <a:t>12 June 2012</a:t>
            </a:r>
          </a:p>
          <a:p>
            <a:pPr marL="0" indent="0" algn="ctr" eaLnBrk="1" hangingPunct="1">
              <a:buNone/>
            </a:pPr>
            <a:r>
              <a:rPr lang="en-US" i="1" dirty="0" err="1" smtClean="0">
                <a:ea typeface="ＭＳ Ｐゴシック" pitchFamily="34" charset="-128"/>
              </a:rPr>
              <a:t>Telcon</a:t>
            </a:r>
            <a:endParaRPr lang="en-US" i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WP4: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Management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9154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Progress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Kirsti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Ala-Mutka</a:t>
            </a:r>
            <a:r>
              <a:rPr lang="en-US" sz="1600" dirty="0" smtClean="0">
                <a:solidFill>
                  <a:schemeClr val="tx1"/>
                </a:solidFill>
              </a:rPr>
              <a:t> has left as Project Officer, replaced by Sonia </a:t>
            </a:r>
            <a:r>
              <a:rPr lang="en-US" sz="1600" dirty="0" err="1" smtClean="0">
                <a:solidFill>
                  <a:schemeClr val="tx1"/>
                </a:solidFill>
              </a:rPr>
              <a:t>Spasova</a:t>
            </a: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Review will be consecutive with </a:t>
            </a:r>
            <a:r>
              <a:rPr lang="en-US" sz="1600" dirty="0" err="1" smtClean="0">
                <a:solidFill>
                  <a:schemeClr val="tx1"/>
                </a:solidFill>
              </a:rPr>
              <a:t>eFiscal</a:t>
            </a:r>
            <a:r>
              <a:rPr lang="en-US" sz="1600" dirty="0" smtClean="0">
                <a:solidFill>
                  <a:schemeClr val="tx1"/>
                </a:solidFill>
              </a:rPr>
              <a:t> – 15/16 October, Brussels (rooms booked)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One more e-</a:t>
            </a:r>
            <a:r>
              <a:rPr lang="en-US" sz="1600" dirty="0" err="1" smtClean="0">
                <a:solidFill>
                  <a:schemeClr val="tx1"/>
                </a:solidFill>
              </a:rPr>
              <a:t>Concertation</a:t>
            </a:r>
            <a:r>
              <a:rPr lang="en-US" sz="1600" dirty="0" smtClean="0">
                <a:solidFill>
                  <a:schemeClr val="tx1"/>
                </a:solidFill>
              </a:rPr>
              <a:t> meeting possible in Feb-April 2013, Brussels – being rethought by Kostas, ERINA+ want to take this over but logistics seem to stay with us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Weekly meetings continuing with the project team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Travel: CG will attend XSEDE’12 to meet Daphne </a:t>
            </a:r>
            <a:r>
              <a:rPr lang="en-US" sz="1600" dirty="0" err="1" smtClean="0">
                <a:solidFill>
                  <a:schemeClr val="tx1"/>
                </a:solidFill>
              </a:rPr>
              <a:t>Siefert</a:t>
            </a:r>
            <a:r>
              <a:rPr lang="en-US" sz="1600" dirty="0" smtClean="0">
                <a:solidFill>
                  <a:schemeClr val="tx1"/>
                </a:solidFill>
              </a:rPr>
              <a:t>-Herron, Indiana for </a:t>
            </a:r>
            <a:r>
              <a:rPr lang="en-US" sz="1600" dirty="0" err="1" smtClean="0">
                <a:solidFill>
                  <a:schemeClr val="tx1"/>
                </a:solidFill>
              </a:rPr>
              <a:t>iSGTW</a:t>
            </a:r>
            <a:r>
              <a:rPr lang="en-US" sz="1600" dirty="0" smtClean="0">
                <a:solidFill>
                  <a:schemeClr val="tx1"/>
                </a:solidFill>
              </a:rPr>
              <a:t> and the XSEDE dissemination team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Implementation plan agreed with CRISP, to be agreed after 14 June. Travel costs of 4.5K to be provided by CRISP, possibly more after May 2013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SAGrid</a:t>
            </a:r>
            <a:r>
              <a:rPr lang="en-US" sz="1600" dirty="0" smtClean="0">
                <a:solidFill>
                  <a:schemeClr val="tx1"/>
                </a:solidFill>
              </a:rPr>
              <a:t> and REUNA agreements need to be pursued, as well as </a:t>
            </a:r>
            <a:r>
              <a:rPr lang="en-US" sz="1600" dirty="0" err="1" smtClean="0">
                <a:solidFill>
                  <a:schemeClr val="tx1"/>
                </a:solidFill>
              </a:rPr>
              <a:t>DiscovertheCosmos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BioMedBridges</a:t>
            </a:r>
            <a:r>
              <a:rPr lang="en-US" sz="1600" dirty="0" smtClean="0">
                <a:solidFill>
                  <a:schemeClr val="tx1"/>
                </a:solidFill>
              </a:rPr>
              <a:t>, DCH-RP and ENVRI.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F2F at EGICF in Munich held, new team members now all met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Year 2 amendment session submitted, feedback expected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in the next few days on the </a:t>
            </a:r>
            <a:r>
              <a:rPr lang="en-US" sz="1600" dirty="0" err="1" smtClean="0">
                <a:solidFill>
                  <a:schemeClr val="tx1"/>
                </a:solidFill>
              </a:rPr>
              <a:t>iSGTW</a:t>
            </a:r>
            <a:r>
              <a:rPr lang="en-US" sz="1600" dirty="0" smtClean="0">
                <a:solidFill>
                  <a:schemeClr val="tx1"/>
                </a:solidFill>
              </a:rPr>
              <a:t> costs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62075"/>
            <a:ext cx="89154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WP1-WP4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Ensure a good balance of information and contributions from collaborating projects for e-</a:t>
            </a:r>
            <a:r>
              <a:rPr lang="en-US" sz="2000" dirty="0" err="1" smtClean="0">
                <a:solidFill>
                  <a:schemeClr val="tx1"/>
                </a:solidFill>
              </a:rPr>
              <a:t>ScienceBriefings</a:t>
            </a:r>
            <a:r>
              <a:rPr lang="en-US" sz="2000" dirty="0" smtClean="0">
                <a:solidFill>
                  <a:schemeClr val="tx1"/>
                </a:solidFill>
              </a:rPr>
              <a:t> – style may need adjusting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Funding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– editorial effort and web support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Lack of sites for </a:t>
            </a:r>
            <a:r>
              <a:rPr lang="en-US" sz="2000" dirty="0" err="1" smtClean="0">
                <a:solidFill>
                  <a:schemeClr val="tx1"/>
                </a:solidFill>
              </a:rPr>
              <a:t>GridGuide</a:t>
            </a:r>
            <a:r>
              <a:rPr lang="en-US" sz="2000" dirty="0" smtClean="0">
                <a:solidFill>
                  <a:schemeClr val="tx1"/>
                </a:solidFill>
              </a:rPr>
              <a:t> – end of project milestone a concern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New name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and development costs – no funds available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High travel costs for all WPs – funding for 2 people for CRISP meetings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Protection of current and future e-</a:t>
            </a:r>
            <a:r>
              <a:rPr lang="en-US" sz="2000" dirty="0" err="1" smtClean="0">
                <a:solidFill>
                  <a:schemeClr val="tx1"/>
                </a:solidFill>
              </a:rPr>
              <a:t>ScienceTalk</a:t>
            </a:r>
            <a:r>
              <a:rPr lang="en-US" sz="2000" dirty="0" smtClean="0">
                <a:solidFill>
                  <a:schemeClr val="tx1"/>
                </a:solidFill>
              </a:rPr>
              <a:t> product names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subscriber numbers may not reach the milestone, especially with the removal of the defunct email addresses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Non reporting of effort by partners for Quarterly Reports</a:t>
            </a:r>
          </a:p>
        </p:txBody>
      </p:sp>
    </p:spTree>
    <p:extLst>
      <p:ext uri="{BB962C8B-B14F-4D97-AF65-F5344CB8AC3E}">
        <p14:creationId xmlns:p14="http://schemas.microsoft.com/office/powerpoint/2010/main" val="158117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21"/>
          <p:cNvSpPr>
            <a:spLocks noGrp="1" noChangeArrowheads="1"/>
          </p:cNvSpPr>
          <p:nvPr>
            <p:ph type="title"/>
          </p:nvPr>
        </p:nvSpPr>
        <p:spPr>
          <a:xfrm>
            <a:off x="8858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Deliverables and </a:t>
            </a:r>
            <a:b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milestones tracking</a:t>
            </a:r>
          </a:p>
        </p:txBody>
      </p:sp>
      <p:sp>
        <p:nvSpPr>
          <p:cNvPr id="8195" name="Rectangle 6039"/>
          <p:cNvSpPr>
            <a:spLocks noChangeArrowheads="1"/>
          </p:cNvSpPr>
          <p:nvPr/>
        </p:nvSpPr>
        <p:spPr bwMode="auto">
          <a:xfrm>
            <a:off x="457200" y="5715000"/>
            <a:ext cx="2286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6040"/>
          <p:cNvSpPr>
            <a:spLocks noChangeArrowheads="1"/>
          </p:cNvSpPr>
          <p:nvPr/>
        </p:nvSpPr>
        <p:spPr bwMode="auto">
          <a:xfrm>
            <a:off x="457200" y="6019800"/>
            <a:ext cx="228600" cy="2286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6041"/>
          <p:cNvSpPr txBox="1">
            <a:spLocks noChangeArrowheads="1"/>
          </p:cNvSpPr>
          <p:nvPr/>
        </p:nvSpPr>
        <p:spPr bwMode="auto">
          <a:xfrm>
            <a:off x="762000" y="563880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Complete</a:t>
            </a:r>
          </a:p>
        </p:txBody>
      </p:sp>
      <p:sp>
        <p:nvSpPr>
          <p:cNvPr id="8198" name="Text Box 6042"/>
          <p:cNvSpPr txBox="1">
            <a:spLocks noChangeArrowheads="1"/>
          </p:cNvSpPr>
          <p:nvPr/>
        </p:nvSpPr>
        <p:spPr bwMode="auto">
          <a:xfrm>
            <a:off x="762000" y="5943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8199" name="Rectangle 6043"/>
          <p:cNvSpPr>
            <a:spLocks noChangeArrowheads="1"/>
          </p:cNvSpPr>
          <p:nvPr/>
        </p:nvSpPr>
        <p:spPr bwMode="auto">
          <a:xfrm>
            <a:off x="457200" y="6324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6044"/>
          <p:cNvSpPr txBox="1">
            <a:spLocks noChangeArrowheads="1"/>
          </p:cNvSpPr>
          <p:nvPr/>
        </p:nvSpPr>
        <p:spPr bwMode="auto">
          <a:xfrm>
            <a:off x="762000" y="6248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Overdue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90343"/>
              </p:ext>
            </p:extLst>
          </p:nvPr>
        </p:nvGraphicFramePr>
        <p:xfrm>
          <a:off x="152400" y="1328784"/>
          <a:ext cx="8458198" cy="4363863"/>
        </p:xfrm>
        <a:graphic>
          <a:graphicData uri="http://schemas.openxmlformats.org/drawingml/2006/table">
            <a:tbl>
              <a:tblPr/>
              <a:tblGrid>
                <a:gridCol w="1034254"/>
                <a:gridCol w="626819"/>
                <a:gridCol w="626819"/>
                <a:gridCol w="626819"/>
                <a:gridCol w="625929"/>
                <a:gridCol w="590107"/>
                <a:gridCol w="590107"/>
                <a:gridCol w="590107"/>
                <a:gridCol w="590107"/>
                <a:gridCol w="590107"/>
                <a:gridCol w="688458"/>
                <a:gridCol w="688458"/>
                <a:gridCol w="590107"/>
              </a:tblGrid>
              <a:tr h="1752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Times New Roman"/>
                        </a:rPr>
                        <a:t>Months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13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(Sep)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14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(Oct)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(Nov)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16 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(Dec)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17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(Jan)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18</a:t>
                      </a: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(Feb)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19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(Mar)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(Apr)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21</a:t>
                      </a: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(May)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22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(Jun)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23 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(Jul)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24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(Aug)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D1.2.5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D1.2.6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D1.2.8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T1.2 Impact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T1.3 Events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MS2</a:t>
                      </a: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Times New Roman"/>
                          <a:ea typeface="Times New Roman"/>
                        </a:rPr>
                        <a:t>WP2 </a:t>
                      </a:r>
                      <a:r>
                        <a:rPr lang="fr-FR" sz="900" b="1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T2.1 </a:t>
                      </a:r>
                      <a:r>
                        <a:rPr lang="fr-FR" sz="900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D2.2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T2.2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GridGuide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MS5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D2.3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T2.3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GridCast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WP3 </a:t>
                      </a:r>
                      <a:r>
                        <a:rPr lang="en-GB" sz="900" b="1" dirty="0" err="1" smtClean="0">
                          <a:latin typeface="Times New Roman"/>
                          <a:ea typeface="Times New Roman"/>
                        </a:rPr>
                        <a:t>iSGTW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T3.1 Weekly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MS8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D3.5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T3.2 New </a:t>
                      </a: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media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Times New Roman"/>
                        </a:rPr>
                        <a:t>WP4 Mgmt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81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T4.1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MS13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D4.4</a:t>
                      </a:r>
                      <a:br>
                        <a:rPr lang="en-US" sz="9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Y2 Effort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7400" y="1371599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effort achieved in </a:t>
            </a:r>
            <a:r>
              <a:rPr lang="en-GB" sz="1400" b="1" dirty="0" smtClean="0">
                <a:solidFill>
                  <a:srgbClr val="FF6600"/>
                </a:solidFill>
              </a:rPr>
              <a:t>Q7 in PMs: per work package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33600" y="3821011"/>
            <a:ext cx="46767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effort achieved in </a:t>
            </a:r>
            <a:r>
              <a:rPr lang="en-GB" sz="1400" b="1" dirty="0" smtClean="0">
                <a:solidFill>
                  <a:srgbClr val="FF6600"/>
                </a:solidFill>
              </a:rPr>
              <a:t>Q7 </a:t>
            </a:r>
            <a:r>
              <a:rPr lang="en-GB" sz="1400" b="1" dirty="0">
                <a:solidFill>
                  <a:srgbClr val="FF6600"/>
                </a:solidFill>
              </a:rPr>
              <a:t>in </a:t>
            </a:r>
            <a:r>
              <a:rPr lang="en-GB" sz="1400" b="1" dirty="0" smtClean="0">
                <a:solidFill>
                  <a:srgbClr val="FF6600"/>
                </a:solidFill>
              </a:rPr>
              <a:t>PMs: per partner</a:t>
            </a:r>
            <a:endParaRPr lang="en-US" sz="14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824978"/>
              </p:ext>
            </p:extLst>
          </p:nvPr>
        </p:nvGraphicFramePr>
        <p:xfrm>
          <a:off x="457199" y="1905000"/>
          <a:ext cx="5791201" cy="172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1"/>
                <a:gridCol w="914400"/>
                <a:gridCol w="685800"/>
                <a:gridCol w="914400"/>
                <a:gridCol w="914400"/>
                <a:gridCol w="1066800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Linear Plan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Q5 %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Q6 %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Q7 %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WP1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WP2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64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>
                          <a:effectLst/>
                          <a:latin typeface="+mn-lt"/>
                        </a:rPr>
                        <a:t>WP3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52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>
                          <a:effectLst/>
                          <a:latin typeface="+mn-lt"/>
                        </a:rPr>
                        <a:t>WP4-M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WP2-UNF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smtClean="0">
                          <a:effectLst/>
                          <a:latin typeface="+mn-lt"/>
                        </a:rPr>
                        <a:t>WP4-UNF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>
                          <a:effectLst/>
                          <a:latin typeface="+mn-lt"/>
                        </a:rPr>
                        <a:t>192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948919"/>
              </p:ext>
            </p:extLst>
          </p:nvPr>
        </p:nvGraphicFramePr>
        <p:xfrm>
          <a:off x="457199" y="4343400"/>
          <a:ext cx="5791201" cy="1529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1"/>
                <a:gridCol w="914400"/>
                <a:gridCol w="762000"/>
                <a:gridCol w="914400"/>
                <a:gridCol w="838200"/>
                <a:gridCol w="1066800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Partner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Linear Plan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Q5 %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Q6 %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Q7%</a:t>
                      </a:r>
                      <a:b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CERN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APO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QMUL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IMPERIAL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EGI.eu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29400" y="2286000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Under reporting of effort across all partners! </a:t>
            </a:r>
          </a:p>
          <a:p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chemeClr val="tx1"/>
                </a:solidFill>
              </a:rPr>
              <a:t>Timesheets must be filled in on time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3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CRISP – willing to pay for e-</a:t>
            </a:r>
            <a:r>
              <a:rPr lang="en-GB" sz="2400" dirty="0" err="1" smtClean="0"/>
              <a:t>ScienceTalk</a:t>
            </a:r>
            <a:r>
              <a:rPr lang="en-GB" sz="2400" dirty="0" smtClean="0"/>
              <a:t> team services post May 2013 (but will not fund core work)</a:t>
            </a:r>
          </a:p>
          <a:p>
            <a:r>
              <a:rPr lang="en-GB" sz="2400" dirty="0" smtClean="0"/>
              <a:t>Support from other ESFRI projects is unclear</a:t>
            </a:r>
          </a:p>
          <a:p>
            <a:r>
              <a:rPr lang="en-GB" sz="2400" dirty="0" smtClean="0"/>
              <a:t>Freelancers for </a:t>
            </a:r>
            <a:r>
              <a:rPr lang="en-GB" sz="2400" dirty="0" err="1" smtClean="0"/>
              <a:t>iSGTW</a:t>
            </a:r>
            <a:r>
              <a:rPr lang="en-GB" sz="2400" dirty="0" smtClean="0"/>
              <a:t> – </a:t>
            </a:r>
            <a:r>
              <a:rPr lang="en-GB" sz="2400" dirty="0" err="1" smtClean="0"/>
              <a:t>ongoing</a:t>
            </a:r>
            <a:r>
              <a:rPr lang="en-GB" sz="2400" dirty="0" smtClean="0"/>
              <a:t> contracts for content on EU side</a:t>
            </a:r>
          </a:p>
          <a:p>
            <a:r>
              <a:rPr lang="en-GB" sz="2400" dirty="0" smtClean="0"/>
              <a:t>US funding for the </a:t>
            </a:r>
            <a:r>
              <a:rPr lang="en-GB" sz="2400" dirty="0" err="1" smtClean="0"/>
              <a:t>iSGTW</a:t>
            </a:r>
            <a:r>
              <a:rPr lang="en-GB" sz="2400" dirty="0" smtClean="0"/>
              <a:t> editor is potentially for 5 years</a:t>
            </a:r>
          </a:p>
          <a:p>
            <a:r>
              <a:rPr lang="en-GB" sz="2400" dirty="0" smtClean="0"/>
              <a:t>No cost extension of e-</a:t>
            </a:r>
            <a:r>
              <a:rPr lang="en-GB" sz="2400" dirty="0" err="1" smtClean="0"/>
              <a:t>ScienceTalk</a:t>
            </a:r>
            <a:r>
              <a:rPr lang="en-GB" sz="2400" dirty="0" smtClean="0"/>
              <a:t>  – </a:t>
            </a:r>
            <a:r>
              <a:rPr lang="en-GB" sz="2400" dirty="0" err="1" smtClean="0"/>
              <a:t>underspending</a:t>
            </a:r>
            <a:r>
              <a:rPr lang="en-GB" sz="2400" dirty="0" smtClean="0"/>
              <a:t> partners?</a:t>
            </a:r>
          </a:p>
          <a:p>
            <a:r>
              <a:rPr lang="en-GB" sz="2400" dirty="0" smtClean="0"/>
              <a:t>FP7-SCIENCE-IN-SOCIETY-2013 project call in July 2012</a:t>
            </a:r>
          </a:p>
          <a:p>
            <a:r>
              <a:rPr lang="en-GB" sz="2400" dirty="0" smtClean="0"/>
              <a:t>Horizon2020 – earliest date for </a:t>
            </a:r>
            <a:r>
              <a:rPr lang="en-GB" sz="2400" smtClean="0"/>
              <a:t>call </a:t>
            </a: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>to </a:t>
            </a:r>
            <a:r>
              <a:rPr lang="en-GB" sz="2400" dirty="0" smtClean="0"/>
              <a:t>open is 1 January 2014</a:t>
            </a:r>
          </a:p>
          <a:p>
            <a:endParaRPr lang="en-GB" sz="2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Sustainability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24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Open actions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474338"/>
              </p:ext>
            </p:extLst>
          </p:nvPr>
        </p:nvGraphicFramePr>
        <p:xfrm>
          <a:off x="-1" y="1295400"/>
          <a:ext cx="9144001" cy="50798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589"/>
                <a:gridCol w="2485494"/>
                <a:gridCol w="1473292"/>
                <a:gridCol w="1012009"/>
                <a:gridCol w="2804617"/>
              </a:tblGrid>
              <a:tr h="319534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ACTION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RESPONSIBLE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</a:tr>
              <a:tr h="594866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20110127:2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Establish a plan for working with the Digital Library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Support for DL will end in May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2012,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EC to be informed.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20110127:4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Request profile pages based on the SSO database from CESNET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Using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iSGTW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RSS feed from people profiles – no permissions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issues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CLOSED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7280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20110511:5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Contact EUDAT and ESFRI cluster projects via PMB contacts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/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Advanced discussions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with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BioMedBridges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ENVRI. Will sign after 14 June with CRISP.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27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20111018:1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Allocate checking the trademarking and copyright actions to a member of staff.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Bob Jones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7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20111018:2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Advertise the translated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GridCafé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sites to CHAIN, GISELA and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SAGrid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Leaflet distributed, participating in a remote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GridCast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at GISELA/CHAIN meeting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CLOSED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596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20111018:3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Send an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MoU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template or letter of intent to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NewWorldGrid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via APO.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Template sent but no response so far.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Active collaboration but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MoU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not needed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20120117:2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Confirm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the approval of the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and date of next meeting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Catherine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Meeting held on 4 June, </a:t>
                      </a: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ToR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approved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CLOSED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Web stats</a:t>
            </a:r>
            <a:endParaRPr lang="en-GB" sz="3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26347"/>
              </p:ext>
            </p:extLst>
          </p:nvPr>
        </p:nvGraphicFramePr>
        <p:xfrm>
          <a:off x="838200" y="1981200"/>
          <a:ext cx="746760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8616"/>
                <a:gridCol w="2489492"/>
                <a:gridCol w="2489492"/>
              </a:tblGrid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Product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Unique visitors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Page views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GridCafe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300 + 2,511=2,811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911 + 19,545 =20,457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e-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ScienceCity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849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2,858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GridGuide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420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636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GridCast blog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2,772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5,756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iSGTW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46,665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89,625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RTM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1,577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4,339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e-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ScienceTalk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543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1,617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7400" y="1525487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 smtClean="0">
                <a:solidFill>
                  <a:srgbClr val="FF6600"/>
                </a:solidFill>
              </a:rPr>
              <a:t>Unique page views and visitors over the last quarter</a:t>
            </a:r>
            <a:endParaRPr lang="en-US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6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04775" y="1371600"/>
            <a:ext cx="51530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6600"/>
                </a:solidFill>
              </a:rPr>
              <a:t>Progress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Stefan </a:t>
            </a:r>
            <a:r>
              <a:rPr lang="en-US" sz="1600" dirty="0" err="1" smtClean="0">
                <a:solidFill>
                  <a:schemeClr val="tx1"/>
                </a:solidFill>
              </a:rPr>
              <a:t>Janusz</a:t>
            </a:r>
            <a:r>
              <a:rPr lang="en-US" sz="1600" dirty="0" smtClean="0">
                <a:solidFill>
                  <a:schemeClr val="tx1"/>
                </a:solidFill>
              </a:rPr>
              <a:t> has settled in well with the team – attended EGI TF in Munich, ERF in Hamburg and e-IRG in Copenhagen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Abstract accepted for </a:t>
            </a:r>
            <a:r>
              <a:rPr lang="en-US" sz="1600" dirty="0" err="1" smtClean="0">
                <a:solidFill>
                  <a:schemeClr val="tx1"/>
                </a:solidFill>
              </a:rPr>
              <a:t>eChallenges</a:t>
            </a:r>
            <a:r>
              <a:rPr lang="en-US" sz="1600" dirty="0" smtClean="0">
                <a:solidFill>
                  <a:schemeClr val="tx1"/>
                </a:solidFill>
              </a:rPr>
              <a:t>, 17-19 October, full paper submitted on time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Gridcasts</a:t>
            </a:r>
            <a:r>
              <a:rPr lang="en-US" sz="1600" dirty="0" smtClean="0">
                <a:solidFill>
                  <a:schemeClr val="tx1"/>
                </a:solidFill>
              </a:rPr>
              <a:t> held at EGI Community Forum, Munich (March), HealthGrid’12 and ERF Impact Workshop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Briefing </a:t>
            </a:r>
            <a:r>
              <a:rPr lang="en-US" sz="1600" dirty="0">
                <a:solidFill>
                  <a:schemeClr val="tx1"/>
                </a:solidFill>
              </a:rPr>
              <a:t>on </a:t>
            </a:r>
            <a:r>
              <a:rPr lang="en-US" sz="1600" dirty="0" err="1" smtClean="0">
                <a:solidFill>
                  <a:schemeClr val="tx1"/>
                </a:solidFill>
              </a:rPr>
              <a:t>Visualisation</a:t>
            </a:r>
            <a:r>
              <a:rPr lang="en-US" sz="1600" dirty="0" smtClean="0">
                <a:solidFill>
                  <a:schemeClr val="tx1"/>
                </a:solidFill>
              </a:rPr>
              <a:t> issued at the end of April at HealthGrid’12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Next Briefing on Open Data for the end of July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Zara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Qadir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now working at 0.5 FTE now QMUL is fully staffed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MoU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signed with Global Excursion project May 2012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Collaboration agreement received from ERINA+, e-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ScienceTalk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to be added to the tool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8" y="1676400"/>
            <a:ext cx="3618609" cy="3382613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" y="1256526"/>
            <a:ext cx="51816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</a:t>
            </a:r>
            <a:endParaRPr lang="en-US" sz="2400" b="1" dirty="0">
              <a:solidFill>
                <a:srgbClr val="FF660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Feedback collection for D1.4 Annual Report on Impact and Sustainability and D4.4 Annual Report on Feedback and Metrics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Summer intern at QMUL planned for marketing and multimedia work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Future topic ideas for briefings</a:t>
            </a:r>
            <a:endParaRPr lang="en-US" sz="1600" dirty="0">
              <a:solidFill>
                <a:schemeClr val="tx1"/>
              </a:solidFill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Data (with EUDAT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) – next briefing?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International dimension of grids</a:t>
            </a:r>
            <a:endParaRPr lang="en-US" sz="1600" dirty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eGovernment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Impact indicators -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eNVENTORY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Digital Agenda for Europe /  Horizon 2020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eInfrastructure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governance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Exascale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/future computing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Costs of cloud, e-infrastructure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Tech transfer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eg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openLab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CRISP – next briefing?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81119"/>
            <a:ext cx="3341138" cy="4753720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69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1265322"/>
            <a:ext cx="9144000" cy="59862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Progress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ea typeface="ＭＳ Ｐゴシック" pitchFamily="-109" charset="-128"/>
              </a:rPr>
              <a:t> </a:t>
            </a:r>
            <a:r>
              <a:rPr lang="en-GB" sz="1300" b="1" dirty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>
                <a:solidFill>
                  <a:schemeClr val="tx1"/>
                </a:solidFill>
                <a:ea typeface="ＭＳ Ｐゴシック" pitchFamily="-109" charset="-128"/>
              </a:rPr>
              <a:t>ScienceTalk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Added partners and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MoU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collaborations to the website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ShareThis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added to each page, and to individual briefings, figures being tracked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3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Volunteer garage area – need to improve traffic to this section, marketing plan needed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Some graphics still needed to be able to push the site properly – driven by the 3D version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Moved to individual URLs for each area, now indexed by Google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Good traffic to and from the Virtual World area</a:t>
            </a: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GridCasts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held at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EGI TF 2012 Munich and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HealthGrid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.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3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Working on organising the panels more intuitively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gLite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, PANDA, GEANT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New graphics nearly ready for the data transfers panel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Working on tracking heavy users of RTM – will approach for feedback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Possibility that RTM will be added to a Science Museum exhibit on the LHC </a:t>
            </a:r>
            <a:endParaRPr lang="en-US" sz="1300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Digital Library</a:t>
            </a:r>
          </a:p>
          <a:p>
            <a:pPr lvl="1"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Support for this ending May 2012</a:t>
            </a:r>
          </a:p>
          <a:p>
            <a:pPr lvl="1"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Waiting to resolve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iSGTW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issues before involving the EC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endParaRPr lang="en-US" sz="13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23824" y="1371599"/>
            <a:ext cx="8715376" cy="5078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Next steps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ea typeface="ＭＳ Ｐゴシック" pitchFamily="-109" charset="-128"/>
              </a:rPr>
              <a:t> 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New areas in order: supercomputing, networking and data garden – HPC text being developed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Common areas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News, In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ebate, Multimedia, People Bay being developed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Need to trademark 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and 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ScienceIsland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– URLs all purchased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Need a handover date for the old and new versions of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GridCafe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as both sites – site must be functionally complete to do this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Need to have a presence at events outside the usual community to increase the audience and advertise products such as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iSGTW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.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Next events are GISELA-CHAIN meeting, Mexico (remote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), Helix-Nebula kick off, XSEDE’12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Indexed/tagged content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could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be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displayed through a map interface – similar to the EGI trainers and events map interface at http://www.egi.eu/user-support/ngi_support/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Need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to make sure there is information that is displayed when you click on a site in the RTM that is linked to the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– added 25 sites to meet the milestone, but additional content needed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Kinect interface possible, just need to map the controls across – use for SC12?</a:t>
            </a:r>
            <a:endParaRPr lang="en-US" sz="1300" dirty="0" smtClean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7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343025"/>
            <a:ext cx="9144000" cy="53783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FF6600"/>
                </a:solidFill>
              </a:rPr>
              <a:t>Progress</a:t>
            </a: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Miriam Boon leaving on 15 June, Vivian Chang left on 1 June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Working with Indiana University to recruit a US editor to start Sep/Oct when/if NSF funding is confirmed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EU Editor Andrew Purcell starts at CERN on 1 August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ASGC still committed to providing an Asia-Pacific editor, covering with existing staff for now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Staff shortage during late June / early July – Board agreed to hold 2 week break in publishing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CG meeting with Maria </a:t>
            </a:r>
            <a:r>
              <a:rPr lang="en-US" sz="1500" dirty="0" err="1" smtClean="0">
                <a:solidFill>
                  <a:schemeClr val="tx1"/>
                </a:solidFill>
              </a:rPr>
              <a:t>Ramalha</a:t>
            </a:r>
            <a:r>
              <a:rPr lang="en-US" sz="1500" dirty="0" smtClean="0">
                <a:solidFill>
                  <a:schemeClr val="tx1"/>
                </a:solidFill>
              </a:rPr>
              <a:t> at ISC’12 PRACE workshop  - new </a:t>
            </a:r>
            <a:r>
              <a:rPr lang="en-US" sz="1500" dirty="0" err="1" smtClean="0">
                <a:solidFill>
                  <a:schemeClr val="tx1"/>
                </a:solidFill>
              </a:rPr>
              <a:t>comms</a:t>
            </a:r>
            <a:r>
              <a:rPr lang="en-US" sz="1500" dirty="0" smtClean="0">
                <a:solidFill>
                  <a:schemeClr val="tx1"/>
                </a:solidFill>
              </a:rPr>
              <a:t> officer has started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Made contact with Reagan Moore of IRODS/RENCI at ISGC2012 – article published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Subscriptions hovering around 8000 but will now decrease as up 1500 could be defunct addresses – to be auto removed over time.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Continued good </a:t>
            </a:r>
            <a:r>
              <a:rPr lang="en-US" sz="1500" dirty="0">
                <a:solidFill>
                  <a:schemeClr val="tx1"/>
                </a:solidFill>
              </a:rPr>
              <a:t>impact </a:t>
            </a:r>
            <a:r>
              <a:rPr lang="en-US" sz="1500" dirty="0" smtClean="0">
                <a:solidFill>
                  <a:schemeClr val="tx1"/>
                </a:solidFill>
              </a:rPr>
              <a:t>of social media policy </a:t>
            </a:r>
            <a:r>
              <a:rPr lang="en-US" sz="1500" dirty="0">
                <a:solidFill>
                  <a:schemeClr val="tx1"/>
                </a:solidFill>
              </a:rPr>
              <a:t>– </a:t>
            </a:r>
            <a:r>
              <a:rPr lang="en-US" sz="1500" dirty="0" smtClean="0">
                <a:solidFill>
                  <a:schemeClr val="tx1"/>
                </a:solidFill>
              </a:rPr>
              <a:t>Twitter followers </a:t>
            </a:r>
            <a:r>
              <a:rPr lang="en-US" sz="1500" dirty="0">
                <a:solidFill>
                  <a:schemeClr val="tx1"/>
                </a:solidFill>
              </a:rPr>
              <a:t>and </a:t>
            </a:r>
            <a:r>
              <a:rPr lang="en-US" sz="1500" dirty="0" smtClean="0">
                <a:solidFill>
                  <a:schemeClr val="tx1"/>
                </a:solidFill>
              </a:rPr>
              <a:t>Facebook fans continuing to increase, </a:t>
            </a:r>
            <a:r>
              <a:rPr lang="en-US" sz="1500" dirty="0" err="1">
                <a:solidFill>
                  <a:schemeClr val="tx1"/>
                </a:solidFill>
              </a:rPr>
              <a:t>retweets</a:t>
            </a:r>
            <a:r>
              <a:rPr lang="en-US" sz="1500" dirty="0">
                <a:solidFill>
                  <a:schemeClr val="tx1"/>
                </a:solidFill>
              </a:rPr>
              <a:t> by large accounts </a:t>
            </a:r>
            <a:r>
              <a:rPr lang="en-US" sz="1500" dirty="0" err="1">
                <a:solidFill>
                  <a:schemeClr val="tx1"/>
                </a:solidFill>
              </a:rPr>
              <a:t>eg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CERN, </a:t>
            </a:r>
            <a:r>
              <a:rPr lang="en-US" sz="1500" dirty="0" err="1" smtClean="0">
                <a:solidFill>
                  <a:schemeClr val="tx1"/>
                </a:solidFill>
              </a:rPr>
              <a:t>NatureNews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>
                <a:solidFill>
                  <a:schemeClr val="tx1"/>
                </a:solidFill>
              </a:rPr>
              <a:t>is driving </a:t>
            </a:r>
            <a:r>
              <a:rPr lang="en-US" sz="1500" dirty="0" smtClean="0">
                <a:solidFill>
                  <a:schemeClr val="tx1"/>
                </a:solidFill>
              </a:rPr>
              <a:t>spikes of traffic </a:t>
            </a:r>
            <a:r>
              <a:rPr lang="en-US" sz="1500" dirty="0">
                <a:solidFill>
                  <a:schemeClr val="tx1"/>
                </a:solidFill>
              </a:rPr>
              <a:t>to the </a:t>
            </a:r>
            <a:r>
              <a:rPr lang="en-US" sz="1500" dirty="0" smtClean="0">
                <a:solidFill>
                  <a:schemeClr val="tx1"/>
                </a:solidFill>
              </a:rPr>
              <a:t>website (1.6million followers of followers)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Move of the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site to QMUL took place on 17 May, email to move in 1-2 weeks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Advisory Board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took place on 4 June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Articles picked up by </a:t>
            </a:r>
            <a:r>
              <a:rPr lang="en-US" sz="1500" i="1" dirty="0" smtClean="0">
                <a:solidFill>
                  <a:schemeClr val="tx1"/>
                </a:solidFill>
              </a:rPr>
              <a:t>Wired US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i="1" dirty="0" smtClean="0">
                <a:solidFill>
                  <a:schemeClr val="tx1"/>
                </a:solidFill>
              </a:rPr>
              <a:t>Wired UK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i="1" dirty="0" smtClean="0">
                <a:solidFill>
                  <a:schemeClr val="tx1"/>
                </a:solidFill>
              </a:rPr>
              <a:t>Symmetry</a:t>
            </a:r>
            <a:r>
              <a:rPr lang="en-US" sz="1500" dirty="0" smtClean="0">
                <a:solidFill>
                  <a:schemeClr val="tx1"/>
                </a:solidFill>
              </a:rPr>
              <a:t> and </a:t>
            </a:r>
            <a:r>
              <a:rPr lang="en-US" sz="1500" i="1" dirty="0" err="1" smtClean="0">
                <a:solidFill>
                  <a:schemeClr val="tx1"/>
                </a:solidFill>
              </a:rPr>
              <a:t>DiscoveryNews</a:t>
            </a:r>
            <a:endParaRPr lang="en-US" sz="1500" i="1" dirty="0">
              <a:solidFill>
                <a:schemeClr val="tx1"/>
              </a:solidFill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457325"/>
            <a:ext cx="5105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 / Issues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Following up with EC on 3</a:t>
            </a:r>
            <a:r>
              <a:rPr lang="en-US" sz="1800" baseline="30000" dirty="0" smtClean="0">
                <a:solidFill>
                  <a:schemeClr val="tx1"/>
                </a:solidFill>
              </a:rPr>
              <a:t>rd</a:t>
            </a:r>
            <a:r>
              <a:rPr lang="en-US" sz="1800" dirty="0" smtClean="0">
                <a:solidFill>
                  <a:schemeClr val="tx1"/>
                </a:solidFill>
              </a:rPr>
              <a:t> party funds for website maintenance – 8K identified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Freelancers identified for short term shortage, and possible on going support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New name issue is still outstanding – to be reconsidered when the new US and EU editors are on board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Need to increase subscriber numbers as well as social media numbers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US preview has been consistently late in recent weeks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Need to handover with Miriam and identify the publishing weeks in July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524000"/>
            <a:ext cx="3465689" cy="4953896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8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4876</TotalTime>
  <Words>1765</Words>
  <Application>Microsoft Office PowerPoint</Application>
  <PresentationFormat>On-screen Show (4:3)</PresentationFormat>
  <Paragraphs>335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Custom Design</vt:lpstr>
      <vt:lpstr>1_Default Design</vt:lpstr>
      <vt:lpstr>E-ScienceTalk PMB</vt:lpstr>
      <vt:lpstr>Open actions</vt:lpstr>
      <vt:lpstr>Web stats</vt:lpstr>
      <vt:lpstr>WP1: Grid policy outreach</vt:lpstr>
      <vt:lpstr>WP1: Grid policy outreach</vt:lpstr>
      <vt:lpstr>WP2:  GridCafé, GridCast, GridGuide</vt:lpstr>
      <vt:lpstr>WP2:  GridCafé, GridCast, GridGuide</vt:lpstr>
      <vt:lpstr>WP3: iSGTW</vt:lpstr>
      <vt:lpstr>WP3: iSGTW</vt:lpstr>
      <vt:lpstr>WP4: Management</vt:lpstr>
      <vt:lpstr>Project issues</vt:lpstr>
      <vt:lpstr>Deliverables and  milestones tracking</vt:lpstr>
      <vt:lpstr>Y2 Effort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421</cp:revision>
  <dcterms:created xsi:type="dcterms:W3CDTF">2010-08-24T22:35:25Z</dcterms:created>
  <dcterms:modified xsi:type="dcterms:W3CDTF">2012-06-13T12:46:38Z</dcterms:modified>
</cp:coreProperties>
</file>