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63" r:id="rId2"/>
    <p:sldMasterId id="2147483667" r:id="rId3"/>
  </p:sldMasterIdLst>
  <p:notesMasterIdLst>
    <p:notesMasterId r:id="rId11"/>
  </p:notesMasterIdLst>
  <p:sldIdLst>
    <p:sldId id="258" r:id="rId4"/>
    <p:sldId id="360" r:id="rId5"/>
    <p:sldId id="424" r:id="rId6"/>
    <p:sldId id="423" r:id="rId7"/>
    <p:sldId id="425" r:id="rId8"/>
    <p:sldId id="426" r:id="rId9"/>
    <p:sldId id="41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ergio Andreozzi" initials="" lastIdx="3" clrIdx="0"/>
  <p:cmAuthor id="1" name="Michel Drescher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90" autoAdjust="0"/>
    <p:restoredTop sz="96997" autoAdjust="0"/>
  </p:normalViewPr>
  <p:slideViewPr>
    <p:cSldViewPr>
      <p:cViewPr>
        <p:scale>
          <a:sx n="80" d="100"/>
          <a:sy n="80" d="100"/>
        </p:scale>
        <p:origin x="-1260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99C0BA9-8270-461C-BA30-E325EBD4642F}" type="datetimeFigureOut">
              <a:rPr lang="en-US"/>
              <a:pPr>
                <a:defRPr/>
              </a:pPr>
              <a:t>8/27/2012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86FC97E-D4CA-4D5D-8F3D-BA3B2C5981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9693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2F30AF2-B3AC-4C0D-ACCB-2B4716911F41}" type="slidenum">
              <a:rPr lang="en-GB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4615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4615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may</a:t>
            </a:r>
            <a:r>
              <a:rPr lang="en-US" baseline="0" dirty="0" smtClean="0"/>
              <a:t> have to think if we want to add NGI Rep 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1808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may</a:t>
            </a:r>
            <a:r>
              <a:rPr lang="en-US" baseline="0" dirty="0" smtClean="0"/>
              <a:t> have to think if we want to add NGI Rep 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1808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may</a:t>
            </a:r>
            <a:r>
              <a:rPr lang="en-US" baseline="0" dirty="0" smtClean="0"/>
              <a:t> have to think if we want to add NGI Rep 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180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sz="3200" b="1">
                  <a:solidFill>
                    <a:srgbClr val="FFFFFF"/>
                  </a:solidFill>
                  <a:ea typeface="SimSun" pitchFamily="2" charset="-122"/>
                </a:rPr>
                <a:t>EGI-InSPIRE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30/05/2011</a:t>
            </a: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Context &amp; NA2 - EGI-InSPIRE Review 2011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581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30/05/2011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Context &amp; NA2 - EGI-InSPIRE Review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745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30/05/2011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Context &amp; NA2 - EGI-InSPIRE Review 2011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3C9E4-42E2-402A-B0B1-17451789FE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594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30/05/2011</a:t>
            </a: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Context &amp; NA2 - EGI-InSPIRE Review 2011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9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0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21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22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23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4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sz="3200" b="1">
                  <a:solidFill>
                    <a:srgbClr val="FFFFFF"/>
                  </a:solidFill>
                  <a:ea typeface="SimSun" pitchFamily="2" charset="-122"/>
                </a:rPr>
                <a:t>EGI-InSPIRE</a:t>
              </a:r>
            </a:p>
          </p:txBody>
        </p:sp>
      </p:grpSp>
      <p:pic>
        <p:nvPicPr>
          <p:cNvPr id="27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8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9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30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30/05/2011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Context &amp; NA2 - EGI-InSPIRE Review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30/05/2011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Context &amp; NA2 - EGI-InSPIRE Review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30/05/2011</a:t>
            </a: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Context &amp; NA2 - EGI-InSPIRE Review 2011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30/05/2011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Context &amp; NA2 - EGI-InSPIRE Review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30/05/2011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Context &amp; NA2 - EGI-InSPIRE Review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1027" name="Group 12"/>
          <p:cNvGrpSpPr>
            <a:grpSpLocks/>
          </p:cNvGrpSpPr>
          <p:nvPr userDrawn="1"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30/05/2011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Context &amp; NA2 - EGI-InSPIRE Review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3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0" r:id="rId2"/>
    <p:sldLayoutId id="2147483661" r:id="rId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30/05/2011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Context &amp; NA2 - EGI-InSPIRE Review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17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18" name="Group 12"/>
          <p:cNvGrpSpPr>
            <a:grpSpLocks/>
          </p:cNvGrpSpPr>
          <p:nvPr userDrawn="1"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9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20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1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3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24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30/05/2011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Context &amp; NA2 - EGI-InSPIRE Review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egi.eu/indico/conferenceTimeTable.py?confId=1019" TargetMode="External"/><Relationship Id="rId2" Type="http://schemas.openxmlformats.org/officeDocument/2006/relationships/hyperlink" Target="http://tf2012.egi.eu" TargetMode="External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indico.egi.eu/indico/sessionDisplay.py?sessionId=77&amp;confId=101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19672" y="1988840"/>
            <a:ext cx="7200800" cy="1470025"/>
          </a:xfrm>
        </p:spPr>
        <p:txBody>
          <a:bodyPr/>
          <a:lstStyle/>
          <a:p>
            <a:pPr eaLnBrk="1" hangingPunct="1"/>
            <a:r>
              <a:rPr lang="en-GB" sz="3200" dirty="0" smtClean="0"/>
              <a:t>Sustainability of National Infrastructure Workshop @ EGITF’12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67744" y="4005064"/>
            <a:ext cx="5904656" cy="1343000"/>
          </a:xfrm>
        </p:spPr>
        <p:txBody>
          <a:bodyPr/>
          <a:lstStyle/>
          <a:p>
            <a:pPr eaLnBrk="1" hangingPunct="1"/>
            <a:r>
              <a:rPr lang="en-GB" sz="2800" dirty="0" smtClean="0"/>
              <a:t>Sy Holsinger</a:t>
            </a:r>
          </a:p>
          <a:p>
            <a:pPr eaLnBrk="1" hangingPunct="1"/>
            <a:r>
              <a:rPr lang="en-GB" sz="2800" dirty="0" smtClean="0"/>
              <a:t>EGI.eu Strategy and Policy Officer</a:t>
            </a:r>
          </a:p>
        </p:txBody>
      </p:sp>
      <p:sp>
        <p:nvSpPr>
          <p:cNvPr id="3076" name="Date Placeholder 4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28/08/2012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56350"/>
            <a:ext cx="3320008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chemeClr val="bg1"/>
                </a:solidFill>
              </a:rPr>
              <a:t>Sustainability of National Infrastructure Workshop @ EGITF’</a:t>
            </a:r>
            <a:r>
              <a:rPr lang="en-US" dirty="0" smtClean="0">
                <a:solidFill>
                  <a:schemeClr val="bg1"/>
                </a:solidFill>
              </a:rPr>
              <a:t>12 – OMB – Aug 2012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78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8574633-1977-4342-8111-E3D962A32562}" type="slidenum">
              <a:rPr lang="fi-FI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i-FI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Community &amp; Coordination Track</a:t>
            </a:r>
            <a:br>
              <a:rPr lang="en-GB" sz="2800" dirty="0" smtClean="0"/>
            </a:br>
            <a:r>
              <a:rPr lang="en-GB" sz="2800" dirty="0" smtClean="0"/>
              <a:t>Objectives</a:t>
            </a:r>
          </a:p>
        </p:txBody>
      </p:sp>
      <p:sp>
        <p:nvSpPr>
          <p:cNvPr id="12291" name="Content Placeholder 4"/>
          <p:cNvSpPr>
            <a:spLocks noGrp="1"/>
          </p:cNvSpPr>
          <p:nvPr>
            <p:ph idx="1"/>
          </p:nvPr>
        </p:nvSpPr>
        <p:spPr>
          <a:xfrm>
            <a:off x="323528" y="1196752"/>
            <a:ext cx="8712968" cy="4968552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1800" dirty="0"/>
              <a:t>Community and Coordination is one of the three pillars of the EGI2020 </a:t>
            </a:r>
            <a:r>
              <a:rPr lang="en-GB" sz="1800" dirty="0" smtClean="0"/>
              <a:t>strategy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GB" sz="1400" dirty="0" smtClean="0"/>
              <a:t>Enable </a:t>
            </a:r>
            <a:r>
              <a:rPr lang="en-GB" sz="1400" dirty="0"/>
              <a:t>EGI </a:t>
            </a:r>
            <a:r>
              <a:rPr lang="en-GB" sz="1400" dirty="0" smtClean="0"/>
              <a:t>as </a:t>
            </a:r>
            <a:r>
              <a:rPr lang="en-GB" sz="1400" dirty="0"/>
              <a:t>an open ecosystem supporting Open </a:t>
            </a:r>
            <a:r>
              <a:rPr lang="en-GB" sz="1400" dirty="0" smtClean="0"/>
              <a:t>Science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GB" sz="1400" dirty="0" smtClean="0"/>
              <a:t>Bring </a:t>
            </a:r>
            <a:r>
              <a:rPr lang="en-GB" sz="1400" dirty="0"/>
              <a:t>the digital European Research Area </a:t>
            </a:r>
            <a:r>
              <a:rPr lang="en-GB" sz="1400" dirty="0" smtClean="0"/>
              <a:t>online 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1800" dirty="0" smtClean="0"/>
              <a:t>To </a:t>
            </a:r>
            <a:r>
              <a:rPr lang="en-GB" sz="1800" dirty="0"/>
              <a:t>achieve this vision, appropriate processes and frameworks will need to be identified and adopted in several key areas, therefore </a:t>
            </a:r>
            <a:r>
              <a:rPr lang="en-GB" sz="1800" dirty="0" smtClean="0"/>
              <a:t>the C&amp;C </a:t>
            </a:r>
            <a:r>
              <a:rPr lang="en-GB" sz="1800" dirty="0"/>
              <a:t>track offers an opportunity to discuss the following topics in greater </a:t>
            </a:r>
            <a:r>
              <a:rPr lang="en-GB" sz="1800" dirty="0" smtClean="0"/>
              <a:t>depth: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GB" sz="1400" dirty="0" smtClean="0"/>
              <a:t>Marketing </a:t>
            </a:r>
            <a:r>
              <a:rPr lang="en-GB" sz="1400" dirty="0"/>
              <a:t>and communications </a:t>
            </a:r>
            <a:r>
              <a:rPr lang="en-GB" sz="1400" dirty="0" smtClean="0"/>
              <a:t>strategies</a:t>
            </a:r>
            <a:endParaRPr lang="en-GB" sz="1400" dirty="0"/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GB" sz="1400" dirty="0" smtClean="0"/>
              <a:t>Community building</a:t>
            </a:r>
            <a:endParaRPr lang="en-GB" sz="1400" dirty="0"/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GB" sz="1400" dirty="0" smtClean="0"/>
              <a:t>Scientific </a:t>
            </a:r>
            <a:r>
              <a:rPr lang="en-GB" sz="1400" dirty="0"/>
              <a:t>publications </a:t>
            </a:r>
            <a:r>
              <a:rPr lang="en-GB" sz="1400" dirty="0" smtClean="0"/>
              <a:t>collection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GB" sz="1400" dirty="0" smtClean="0"/>
              <a:t>e</a:t>
            </a:r>
            <a:r>
              <a:rPr lang="en-GB" sz="1400" dirty="0"/>
              <a:t>-Infrastructure impact </a:t>
            </a:r>
            <a:r>
              <a:rPr lang="en-GB" sz="1400" dirty="0" smtClean="0"/>
              <a:t>assessment</a:t>
            </a:r>
            <a:endParaRPr lang="en-GB" sz="1400" dirty="0"/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GB" sz="1400" dirty="0" smtClean="0"/>
              <a:t>Service </a:t>
            </a:r>
            <a:r>
              <a:rPr lang="en-GB" sz="1400" dirty="0"/>
              <a:t>portfolio design and cost </a:t>
            </a:r>
            <a:r>
              <a:rPr lang="en-GB" sz="1400" dirty="0" smtClean="0"/>
              <a:t>analysis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GB" sz="1400" dirty="0" smtClean="0"/>
              <a:t>Sustainability </a:t>
            </a:r>
            <a:r>
              <a:rPr lang="en-GB" sz="1400" dirty="0"/>
              <a:t>of EGI beyond EGI-InSPIRE both from the national infrastructure and technology </a:t>
            </a:r>
            <a:r>
              <a:rPr lang="en-GB" sz="1400" dirty="0" smtClean="0"/>
              <a:t>perspectives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GB" sz="1400" dirty="0" smtClean="0"/>
              <a:t>Technical </a:t>
            </a:r>
            <a:r>
              <a:rPr lang="en-GB" sz="1400" dirty="0"/>
              <a:t>interoperability, policy and business model issues for the integration and interoperation of commercial clouds with public e-</a:t>
            </a:r>
            <a:r>
              <a:rPr lang="en-GB" sz="1400" dirty="0" smtClean="0"/>
              <a:t>Infrastructures</a:t>
            </a:r>
            <a:endParaRPr lang="en-GB" sz="1400" dirty="0"/>
          </a:p>
        </p:txBody>
      </p:sp>
      <p:sp>
        <p:nvSpPr>
          <p:cNvPr id="12294" name="Slide Number Placeholder 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AFEE19D-AC68-44E0-A9F3-793CC42538E7}" type="slidenum">
              <a:rPr lang="fi-FI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56350"/>
            <a:ext cx="3320008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chemeClr val="bg1"/>
                </a:solidFill>
              </a:rPr>
              <a:t>Sustainability of National Infrastructure Workshop @ EGITF’</a:t>
            </a:r>
            <a:r>
              <a:rPr lang="en-US" dirty="0" smtClean="0">
                <a:solidFill>
                  <a:schemeClr val="bg1"/>
                </a:solidFill>
              </a:rPr>
              <a:t>12 – OMB – Aug 2012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 bwMode="auto">
          <a:xfrm>
            <a:off x="62136" y="637667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28/08/2012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43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Community &amp; Coordination Track</a:t>
            </a:r>
            <a:br>
              <a:rPr lang="en-GB" sz="2800" dirty="0" smtClean="0"/>
            </a:br>
            <a:r>
              <a:rPr lang="en-GB" sz="2800" dirty="0" smtClean="0"/>
              <a:t>Agenda Overview</a:t>
            </a:r>
          </a:p>
        </p:txBody>
      </p:sp>
      <p:sp>
        <p:nvSpPr>
          <p:cNvPr id="12291" name="Content Placeholder 4"/>
          <p:cNvSpPr>
            <a:spLocks noGrp="1"/>
          </p:cNvSpPr>
          <p:nvPr>
            <p:ph idx="1"/>
          </p:nvPr>
        </p:nvSpPr>
        <p:spPr>
          <a:xfrm>
            <a:off x="323528" y="1196752"/>
            <a:ext cx="8712968" cy="5112568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1600" dirty="0" smtClean="0"/>
              <a:t>Tuesday 18 Sept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GB" sz="1400" dirty="0"/>
              <a:t>Marketing and Communications </a:t>
            </a:r>
            <a:r>
              <a:rPr lang="en-GB" sz="1400" dirty="0" smtClean="0"/>
              <a:t>Strategies (11:00)</a:t>
            </a:r>
            <a:endParaRPr lang="en-GB" sz="1400" dirty="0"/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GB" sz="1400" dirty="0"/>
              <a:t>Experience in </a:t>
            </a:r>
            <a:r>
              <a:rPr lang="en-GB" sz="1400" dirty="0" smtClean="0"/>
              <a:t>Community </a:t>
            </a:r>
            <a:r>
              <a:rPr lang="en-GB" sz="1400" dirty="0"/>
              <a:t>B</a:t>
            </a:r>
            <a:r>
              <a:rPr lang="en-GB" sz="1400" dirty="0" smtClean="0"/>
              <a:t>uilding (14:00)</a:t>
            </a:r>
            <a:endParaRPr lang="en-GB" sz="1400" dirty="0"/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GB" sz="1400" dirty="0"/>
              <a:t>EGI Scientific Publications </a:t>
            </a:r>
            <a:r>
              <a:rPr lang="en-GB" sz="1400" dirty="0" smtClean="0"/>
              <a:t>Repository (16:00)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1600" dirty="0" smtClean="0"/>
              <a:t>Wednesday 19 Sept</a:t>
            </a:r>
            <a:endParaRPr lang="en-GB" sz="1600" dirty="0"/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GB" sz="1400" dirty="0"/>
              <a:t>e-Infrastructure Impact Assessment </a:t>
            </a:r>
            <a:r>
              <a:rPr lang="en-GB" sz="1400" dirty="0" smtClean="0"/>
              <a:t>Methodologies (11:00)</a:t>
            </a:r>
            <a:endParaRPr lang="en-GB" sz="1400" dirty="0"/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GB" sz="1400" dirty="0"/>
              <a:t>Helix-Nebula Workshop </a:t>
            </a:r>
            <a:r>
              <a:rPr lang="en-GB" sz="1300" dirty="0"/>
              <a:t>(publicly-owned e</a:t>
            </a:r>
            <a:r>
              <a:rPr lang="en-GB" sz="1300" dirty="0" smtClean="0"/>
              <a:t>-Infrastructures </a:t>
            </a:r>
            <a:r>
              <a:rPr lang="en-GB" sz="1300" dirty="0"/>
              <a:t>and commercial </a:t>
            </a:r>
            <a:r>
              <a:rPr lang="en-GB" sz="1300" dirty="0" smtClean="0"/>
              <a:t>clouds)</a:t>
            </a:r>
          </a:p>
          <a:p>
            <a:pPr lvl="2">
              <a:spcBef>
                <a:spcPts val="300"/>
              </a:spcBef>
              <a:spcAft>
                <a:spcPts val="300"/>
              </a:spcAft>
            </a:pPr>
            <a:r>
              <a:rPr lang="en-GB" sz="1200" dirty="0" smtClean="0"/>
              <a:t>Technical Interoperability (11:00)</a:t>
            </a:r>
            <a:endParaRPr lang="en-GB" sz="1200" dirty="0"/>
          </a:p>
          <a:p>
            <a:pPr lvl="2">
              <a:spcBef>
                <a:spcPts val="300"/>
              </a:spcBef>
              <a:spcAft>
                <a:spcPts val="300"/>
              </a:spcAft>
            </a:pPr>
            <a:r>
              <a:rPr lang="en-GB" sz="1200" dirty="0" smtClean="0"/>
              <a:t>Policy Issues (14:00)</a:t>
            </a:r>
            <a:endParaRPr lang="en-GB" sz="1200" dirty="0"/>
          </a:p>
          <a:p>
            <a:pPr lvl="2">
              <a:spcBef>
                <a:spcPts val="300"/>
              </a:spcBef>
              <a:spcAft>
                <a:spcPts val="300"/>
              </a:spcAft>
            </a:pPr>
            <a:r>
              <a:rPr lang="en-GB" sz="1200" dirty="0" smtClean="0"/>
              <a:t>Business Models (16:00)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1600" dirty="0" smtClean="0"/>
              <a:t>Thursday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GB" sz="1400" dirty="0"/>
              <a:t>Sustainability of Technology </a:t>
            </a:r>
            <a:r>
              <a:rPr lang="en-GB" sz="1400" dirty="0" smtClean="0"/>
              <a:t>Providers (11:00)</a:t>
            </a:r>
            <a:endParaRPr lang="en-GB" sz="1400" dirty="0"/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GB" sz="1400" dirty="0"/>
              <a:t>Sustainability of National </a:t>
            </a:r>
            <a:r>
              <a:rPr lang="en-GB" sz="1400" dirty="0" smtClean="0"/>
              <a:t>Infrastructures (14:00)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GB" sz="1400" dirty="0"/>
              <a:t>Training on Service Portfolio design for </a:t>
            </a:r>
            <a:r>
              <a:rPr lang="en-GB" sz="1400" dirty="0" smtClean="0"/>
              <a:t>NGIs (16:00)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1600" dirty="0" smtClean="0"/>
              <a:t>Friday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GB" sz="1400" dirty="0" smtClean="0"/>
              <a:t>Cost </a:t>
            </a:r>
            <a:r>
              <a:rPr lang="en-GB" sz="1400" dirty="0"/>
              <a:t>Analysis of the European e-Infrastructures: Comparing the HPC, HTC &amp; Cloud </a:t>
            </a:r>
            <a:r>
              <a:rPr lang="en-GB" sz="1400" dirty="0" smtClean="0"/>
              <a:t>offerings (11</a:t>
            </a:r>
            <a:r>
              <a:rPr lang="en-GB" sz="1400" dirty="0" smtClean="0">
                <a:sym typeface="Wingdings"/>
              </a:rPr>
              <a:t>:00; time TBC)</a:t>
            </a:r>
            <a:endParaRPr lang="en-GB" sz="1800" dirty="0"/>
          </a:p>
        </p:txBody>
      </p:sp>
      <p:sp>
        <p:nvSpPr>
          <p:cNvPr id="12294" name="Slide Number Placeholder 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AFEE19D-AC68-44E0-A9F3-793CC42538E7}" type="slidenum">
              <a:rPr lang="fi-FI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56350"/>
            <a:ext cx="3320008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chemeClr val="bg1"/>
                </a:solidFill>
              </a:rPr>
              <a:t>Sustainability of National Infrastructure Workshop @ EGITF’</a:t>
            </a:r>
            <a:r>
              <a:rPr lang="en-US" dirty="0" smtClean="0">
                <a:solidFill>
                  <a:schemeClr val="bg1"/>
                </a:solidFill>
              </a:rPr>
              <a:t>12 – OMB – Aug 2012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 bwMode="auto">
          <a:xfrm>
            <a:off x="62136" y="637667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28/08/2012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28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Sustainability Session Agendas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964488" cy="5040560"/>
          </a:xfrm>
        </p:spPr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GB" sz="2400" dirty="0" smtClean="0"/>
              <a:t>Thursday </a:t>
            </a:r>
            <a:r>
              <a:rPr lang="en-GB" sz="2400" dirty="0"/>
              <a:t>20 September </a:t>
            </a:r>
            <a:r>
              <a:rPr lang="en-GB" sz="2400" dirty="0" smtClean="0"/>
              <a:t>2012</a:t>
            </a:r>
            <a:endParaRPr lang="en-GB" sz="2400" dirty="0"/>
          </a:p>
          <a:p>
            <a:pPr lvl="1"/>
            <a:r>
              <a:rPr lang="en-GB" sz="2000" dirty="0" smtClean="0"/>
              <a:t>Technology Providers (11:00-12:30)</a:t>
            </a:r>
          </a:p>
          <a:p>
            <a:pPr lvl="2"/>
            <a:r>
              <a:rPr lang="en-GB" sz="1800" dirty="0" smtClean="0"/>
              <a:t>Commercial </a:t>
            </a:r>
            <a:r>
              <a:rPr lang="en-GB" sz="1800" dirty="0"/>
              <a:t>applications of open source middleware: the EMI and </a:t>
            </a:r>
            <a:r>
              <a:rPr lang="en-GB" sz="1800" dirty="0" err="1"/>
              <a:t>DCore</a:t>
            </a:r>
            <a:r>
              <a:rPr lang="en-GB" sz="1800" dirty="0"/>
              <a:t> </a:t>
            </a:r>
            <a:r>
              <a:rPr lang="en-GB" sz="1800" dirty="0" smtClean="0"/>
              <a:t>experience</a:t>
            </a:r>
          </a:p>
          <a:p>
            <a:pPr lvl="2"/>
            <a:r>
              <a:rPr lang="en-GB" sz="1800" dirty="0" smtClean="0"/>
              <a:t>Status </a:t>
            </a:r>
            <a:r>
              <a:rPr lang="en-GB" sz="1800" dirty="0"/>
              <a:t>of the StratusLab </a:t>
            </a:r>
            <a:r>
              <a:rPr lang="en-GB" sz="1800" dirty="0" smtClean="0"/>
              <a:t>sustainability efforts</a:t>
            </a:r>
            <a:endParaRPr lang="en-GB" sz="1800" dirty="0"/>
          </a:p>
          <a:p>
            <a:pPr lvl="2"/>
            <a:r>
              <a:rPr lang="en-GB" sz="1800" dirty="0" smtClean="0"/>
              <a:t>The </a:t>
            </a:r>
            <a:r>
              <a:rPr lang="en-GB" sz="1800" dirty="0"/>
              <a:t>sustainability plan of </a:t>
            </a:r>
            <a:r>
              <a:rPr lang="en-GB" sz="1800" dirty="0" err="1"/>
              <a:t>VisIVO</a:t>
            </a:r>
            <a:endParaRPr lang="en-GB" sz="1800" dirty="0"/>
          </a:p>
          <a:p>
            <a:pPr lvl="2"/>
            <a:r>
              <a:rPr lang="en-GB" sz="1800" dirty="0" smtClean="0"/>
              <a:t>Common strategy </a:t>
            </a:r>
            <a:r>
              <a:rPr lang="en-GB" sz="1800" dirty="0"/>
              <a:t>for </a:t>
            </a:r>
            <a:r>
              <a:rPr lang="en-GB" sz="1800" dirty="0" smtClean="0"/>
              <a:t>community-building </a:t>
            </a:r>
            <a:r>
              <a:rPr lang="en-GB" sz="1800" dirty="0"/>
              <a:t>tools</a:t>
            </a:r>
          </a:p>
          <a:p>
            <a:pPr lvl="2"/>
            <a:r>
              <a:rPr lang="en-GB" sz="1800" dirty="0" smtClean="0"/>
              <a:t>Q</a:t>
            </a:r>
            <a:r>
              <a:rPr lang="en-GB" sz="1800" dirty="0"/>
              <a:t>&amp;A / </a:t>
            </a:r>
            <a:r>
              <a:rPr lang="en-GB" sz="1800" dirty="0" smtClean="0"/>
              <a:t>Discussion</a:t>
            </a:r>
            <a:endParaRPr lang="en-GB" sz="1800" dirty="0"/>
          </a:p>
          <a:p>
            <a:pPr lvl="1"/>
            <a:r>
              <a:rPr lang="en-GB" sz="2000" dirty="0" smtClean="0"/>
              <a:t>National Infrastructures (14:00-15:30)</a:t>
            </a:r>
            <a:endParaRPr lang="en-GB" sz="2000" dirty="0"/>
          </a:p>
          <a:p>
            <a:pPr lvl="2"/>
            <a:r>
              <a:rPr lang="en-GB" sz="1800" dirty="0" smtClean="0"/>
              <a:t>Sustainability </a:t>
            </a:r>
            <a:r>
              <a:rPr lang="en-GB" sz="1800" dirty="0"/>
              <a:t>of NGI Operations</a:t>
            </a:r>
          </a:p>
          <a:p>
            <a:pPr lvl="2"/>
            <a:r>
              <a:rPr lang="en-GB" sz="1800" dirty="0" smtClean="0"/>
              <a:t>NGI Sustainability </a:t>
            </a:r>
            <a:r>
              <a:rPr lang="en-GB" sz="1800" dirty="0"/>
              <a:t>Checklist</a:t>
            </a:r>
          </a:p>
          <a:p>
            <a:pPr lvl="2"/>
            <a:r>
              <a:rPr lang="en-GB" sz="1800" dirty="0" smtClean="0"/>
              <a:t>An NGI perspective</a:t>
            </a:r>
            <a:r>
              <a:rPr lang="en-GB" sz="1800" dirty="0"/>
              <a:t>: </a:t>
            </a:r>
            <a:r>
              <a:rPr lang="en-GB" sz="1800" dirty="0" smtClean="0"/>
              <a:t>work towards sustainability</a:t>
            </a:r>
            <a:endParaRPr lang="en-GB" sz="1800" dirty="0"/>
          </a:p>
          <a:p>
            <a:pPr lvl="2"/>
            <a:r>
              <a:rPr lang="en-GB" sz="1800" dirty="0" smtClean="0"/>
              <a:t>Panel Discussion</a:t>
            </a:r>
            <a:endParaRPr lang="en-GB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8625B-2D50-4F49-9BE7-AEEB59BBC970}" type="slidenum">
              <a:rPr lang="en-GB" smtClean="0"/>
              <a:t>4</a:t>
            </a:fld>
            <a:endParaRPr lang="en-GB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56350"/>
            <a:ext cx="3320008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chemeClr val="bg1"/>
                </a:solidFill>
              </a:rPr>
              <a:t>Sustainability of National Infrastructure Workshop @ EGITF’</a:t>
            </a:r>
            <a:r>
              <a:rPr lang="en-US" dirty="0" smtClean="0">
                <a:solidFill>
                  <a:schemeClr val="bg1"/>
                </a:solidFill>
              </a:rPr>
              <a:t>12 – OMB – Aug 2012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 bwMode="auto">
          <a:xfrm>
            <a:off x="62136" y="637667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28/08/2012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700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Sustainability of National Infrastructures</a:t>
            </a:r>
            <a:br>
              <a:rPr lang="en-GB" sz="2800" dirty="0" smtClean="0"/>
            </a:br>
            <a:r>
              <a:rPr lang="en-GB" sz="2800" dirty="0" smtClean="0"/>
              <a:t>Workshop Overview</a:t>
            </a:r>
            <a:endParaRPr lang="en-GB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96752"/>
            <a:ext cx="8964488" cy="5040560"/>
          </a:xfrm>
        </p:spPr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GB" sz="2000" dirty="0" smtClean="0"/>
              <a:t>Objectives</a:t>
            </a:r>
          </a:p>
          <a:p>
            <a:pPr lvl="1"/>
            <a:r>
              <a:rPr lang="en-GB" sz="1800" dirty="0" smtClean="0"/>
              <a:t>Guide </a:t>
            </a:r>
            <a:r>
              <a:rPr lang="en-GB" sz="1800" dirty="0"/>
              <a:t>NGIs to analyse the key issues that need to be faced to become </a:t>
            </a:r>
            <a:r>
              <a:rPr lang="en-GB" sz="1800" dirty="0" smtClean="0"/>
              <a:t>sustainable</a:t>
            </a:r>
          </a:p>
          <a:p>
            <a:pPr lvl="1"/>
            <a:r>
              <a:rPr lang="en-GB" sz="1800" dirty="0" smtClean="0"/>
              <a:t>Better </a:t>
            </a:r>
            <a:r>
              <a:rPr lang="en-GB" sz="1800" dirty="0"/>
              <a:t>understand the development and progress of the sustainability plans and strategies coming from the national </a:t>
            </a:r>
            <a:r>
              <a:rPr lang="en-GB" sz="1800" dirty="0" smtClean="0"/>
              <a:t>infrastructures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sz="2000" dirty="0" smtClean="0"/>
              <a:t>Topics</a:t>
            </a:r>
          </a:p>
          <a:p>
            <a:pPr lvl="1"/>
            <a:r>
              <a:rPr lang="en-GB" sz="1800" dirty="0" smtClean="0"/>
              <a:t>Sustainability </a:t>
            </a:r>
            <a:r>
              <a:rPr lang="en-GB" sz="1800" dirty="0"/>
              <a:t>of Operations </a:t>
            </a:r>
            <a:r>
              <a:rPr lang="en-GB" sz="1800" dirty="0" smtClean="0"/>
              <a:t>services</a:t>
            </a:r>
            <a:endParaRPr lang="en-GB" sz="1800" dirty="0"/>
          </a:p>
          <a:p>
            <a:pPr lvl="1"/>
            <a:r>
              <a:rPr lang="en-GB" sz="1800" dirty="0"/>
              <a:t>Costs and </a:t>
            </a:r>
            <a:r>
              <a:rPr lang="en-GB" sz="1800" dirty="0" smtClean="0"/>
              <a:t>cost </a:t>
            </a:r>
            <a:r>
              <a:rPr lang="en-GB" sz="1800" dirty="0"/>
              <a:t>models</a:t>
            </a:r>
          </a:p>
          <a:p>
            <a:pPr lvl="1"/>
            <a:r>
              <a:rPr lang="en-GB" sz="1800" dirty="0"/>
              <a:t>Service portfolio</a:t>
            </a:r>
          </a:p>
          <a:p>
            <a:pPr lvl="1"/>
            <a:r>
              <a:rPr lang="en-GB" sz="1800" dirty="0"/>
              <a:t>Business </a:t>
            </a:r>
            <a:r>
              <a:rPr lang="en-GB" sz="1800" dirty="0" smtClean="0"/>
              <a:t>models</a:t>
            </a:r>
            <a:endParaRPr lang="en-GB" sz="1800" dirty="0"/>
          </a:p>
          <a:p>
            <a:pPr lvl="1"/>
            <a:r>
              <a:rPr lang="en-GB" sz="1800" dirty="0"/>
              <a:t>Service </a:t>
            </a:r>
            <a:r>
              <a:rPr lang="en-GB" sz="1800" dirty="0" smtClean="0"/>
              <a:t>management structures</a:t>
            </a:r>
          </a:p>
          <a:p>
            <a:r>
              <a:rPr lang="en-GB" sz="2000" dirty="0" smtClean="0"/>
              <a:t>Outcome</a:t>
            </a:r>
          </a:p>
          <a:p>
            <a:pPr lvl="1"/>
            <a:r>
              <a:rPr lang="en-GB" sz="1800" dirty="0" smtClean="0"/>
              <a:t>Clear picture regarding the current status of national infrastructure sustainability</a:t>
            </a:r>
          </a:p>
          <a:p>
            <a:pPr lvl="1"/>
            <a:r>
              <a:rPr lang="en-GB" sz="1800" dirty="0" smtClean="0"/>
              <a:t>Checklist of activities to be carried out in the short- to medium-term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8625B-2D50-4F49-9BE7-AEEB59BBC970}" type="slidenum">
              <a:rPr lang="en-GB" smtClean="0"/>
              <a:t>5</a:t>
            </a:fld>
            <a:endParaRPr lang="en-GB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56350"/>
            <a:ext cx="3320008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chemeClr val="bg1"/>
                </a:solidFill>
              </a:rPr>
              <a:t>Sustainability of National Infrastructure Workshop @ EGITF’</a:t>
            </a:r>
            <a:r>
              <a:rPr lang="en-US" dirty="0" smtClean="0">
                <a:solidFill>
                  <a:schemeClr val="bg1"/>
                </a:solidFill>
              </a:rPr>
              <a:t>12 – OMB – Aug 2012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 bwMode="auto">
          <a:xfrm>
            <a:off x="62136" y="637667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28/08/2012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201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Sustainability of National Infrastructures</a:t>
            </a:r>
            <a:br>
              <a:rPr lang="en-GB" sz="2800" dirty="0" smtClean="0"/>
            </a:br>
            <a:r>
              <a:rPr lang="en-GB" sz="2800" dirty="0" smtClean="0"/>
              <a:t>Presentation Details</a:t>
            </a:r>
            <a:endParaRPr lang="en-GB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748464" cy="5112568"/>
          </a:xfrm>
        </p:spPr>
        <p:txBody>
          <a:bodyPr/>
          <a:lstStyle/>
          <a:p>
            <a:pPr marL="342900" lvl="1" indent="-342900">
              <a:spcBef>
                <a:spcPts val="3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sz="1800" dirty="0" smtClean="0"/>
              <a:t>“Sustainability </a:t>
            </a:r>
            <a:r>
              <a:rPr lang="en-GB" sz="1800" dirty="0"/>
              <a:t>of NGI </a:t>
            </a:r>
            <a:r>
              <a:rPr lang="en-GB" sz="1800" dirty="0" smtClean="0"/>
              <a:t>Operations” </a:t>
            </a:r>
            <a:r>
              <a:rPr lang="en-GB" sz="1600" dirty="0" smtClean="0"/>
              <a:t>(20’)</a:t>
            </a:r>
            <a:endParaRPr lang="en-GB" sz="1800" dirty="0" smtClean="0"/>
          </a:p>
          <a:p>
            <a:pPr lvl="1">
              <a:spcBef>
                <a:spcPts val="300"/>
              </a:spcBef>
              <a:spcAft>
                <a:spcPts val="400"/>
              </a:spcAft>
            </a:pPr>
            <a:r>
              <a:rPr lang="en-GB" sz="1600" dirty="0" smtClean="0"/>
              <a:t>Present </a:t>
            </a:r>
            <a:r>
              <a:rPr lang="en-GB" sz="1600" dirty="0"/>
              <a:t>the output of the OMB survey that was launched in July </a:t>
            </a:r>
            <a:r>
              <a:rPr lang="en-GB" sz="1600" dirty="0" smtClean="0"/>
              <a:t>2012</a:t>
            </a:r>
          </a:p>
          <a:p>
            <a:pPr lvl="2">
              <a:spcBef>
                <a:spcPts val="300"/>
              </a:spcBef>
              <a:spcAft>
                <a:spcPts val="400"/>
              </a:spcAft>
            </a:pPr>
            <a:r>
              <a:rPr lang="en-GB" sz="1400" dirty="0" smtClean="0"/>
              <a:t>Purpose was </a:t>
            </a:r>
            <a:r>
              <a:rPr lang="en-GB" sz="1400" dirty="0"/>
              <a:t>to collect information about the readiness of NGIs towards self-sustaining operational </a:t>
            </a:r>
            <a:r>
              <a:rPr lang="en-GB" sz="1400" dirty="0" smtClean="0"/>
              <a:t>services</a:t>
            </a:r>
          </a:p>
          <a:p>
            <a:pPr lvl="1">
              <a:spcBef>
                <a:spcPts val="300"/>
              </a:spcBef>
              <a:spcAft>
                <a:spcPts val="400"/>
              </a:spcAft>
            </a:pPr>
            <a:r>
              <a:rPr lang="en-GB" sz="1600" dirty="0"/>
              <a:t>D</a:t>
            </a:r>
            <a:r>
              <a:rPr lang="en-GB" sz="1600" dirty="0" smtClean="0"/>
              <a:t>iscuss </a:t>
            </a:r>
            <a:r>
              <a:rPr lang="en-GB" sz="1600" dirty="0"/>
              <a:t>the future steps to ensure continuity to operations across EGI.</a:t>
            </a:r>
            <a:endParaRPr lang="en-GB" sz="1600" dirty="0" smtClean="0"/>
          </a:p>
          <a:p>
            <a:pPr marL="342900" lvl="1" indent="-342900">
              <a:spcBef>
                <a:spcPts val="3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sz="1800" dirty="0" smtClean="0"/>
              <a:t>“NGI </a:t>
            </a:r>
            <a:r>
              <a:rPr lang="en-GB" sz="1800" dirty="0"/>
              <a:t>Sustainability </a:t>
            </a:r>
            <a:r>
              <a:rPr lang="en-GB" sz="1800" dirty="0" smtClean="0"/>
              <a:t>Checklist” </a:t>
            </a:r>
            <a:r>
              <a:rPr lang="en-GB" sz="1800" dirty="0"/>
              <a:t>(20’)</a:t>
            </a:r>
          </a:p>
          <a:p>
            <a:pPr lvl="1">
              <a:spcBef>
                <a:spcPts val="300"/>
              </a:spcBef>
              <a:spcAft>
                <a:spcPts val="400"/>
              </a:spcAft>
            </a:pPr>
            <a:r>
              <a:rPr lang="en-GB" sz="1600" dirty="0" smtClean="0"/>
              <a:t>Relevance of business </a:t>
            </a:r>
            <a:r>
              <a:rPr lang="en-GB" sz="1600" dirty="0"/>
              <a:t>models, service portfolios &amp;</a:t>
            </a:r>
            <a:r>
              <a:rPr lang="en-GB" sz="1600" dirty="0" smtClean="0"/>
              <a:t> </a:t>
            </a:r>
            <a:r>
              <a:rPr lang="en-GB" sz="1600" dirty="0"/>
              <a:t>service </a:t>
            </a:r>
            <a:r>
              <a:rPr lang="en-GB" sz="1600" dirty="0" smtClean="0"/>
              <a:t>management for NGIs</a:t>
            </a:r>
          </a:p>
          <a:p>
            <a:pPr lvl="1">
              <a:spcBef>
                <a:spcPts val="300"/>
              </a:spcBef>
              <a:spcAft>
                <a:spcPts val="400"/>
              </a:spcAft>
            </a:pPr>
            <a:r>
              <a:rPr lang="en-GB" sz="1600" dirty="0" smtClean="0"/>
              <a:t>Checklist of areas and activities to ensure sustainability</a:t>
            </a:r>
            <a:endParaRPr lang="en-GB" sz="1600" dirty="0"/>
          </a:p>
          <a:p>
            <a:pPr marL="342900" lvl="1" indent="-342900">
              <a:spcBef>
                <a:spcPts val="3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sz="1800" dirty="0" smtClean="0"/>
              <a:t>“An </a:t>
            </a:r>
            <a:r>
              <a:rPr lang="en-GB" sz="1800" dirty="0"/>
              <a:t>NGI </a:t>
            </a:r>
            <a:r>
              <a:rPr lang="en-GB" sz="1800" dirty="0" smtClean="0"/>
              <a:t>Perspective</a:t>
            </a:r>
            <a:r>
              <a:rPr lang="en-GB" sz="1800" dirty="0"/>
              <a:t>: Work Towards </a:t>
            </a:r>
            <a:r>
              <a:rPr lang="en-GB" sz="1800" dirty="0" smtClean="0"/>
              <a:t>Sustainability” (TBC)</a:t>
            </a:r>
          </a:p>
          <a:p>
            <a:pPr lvl="1">
              <a:spcBef>
                <a:spcPts val="300"/>
              </a:spcBef>
              <a:spcAft>
                <a:spcPts val="400"/>
              </a:spcAft>
            </a:pPr>
            <a:r>
              <a:rPr lang="en-GB" sz="1600" dirty="0" smtClean="0"/>
              <a:t>NGI representative providing current state of play regarding sustainability</a:t>
            </a:r>
          </a:p>
          <a:p>
            <a:pPr lvl="1">
              <a:spcBef>
                <a:spcPts val="300"/>
              </a:spcBef>
              <a:spcAft>
                <a:spcPts val="400"/>
              </a:spcAft>
            </a:pPr>
            <a:r>
              <a:rPr lang="en-GB" sz="1600" dirty="0" smtClean="0"/>
              <a:t>Approach </a:t>
            </a:r>
            <a:r>
              <a:rPr lang="en-GB" sz="1600" dirty="0"/>
              <a:t>to sustainability (including </a:t>
            </a:r>
            <a:r>
              <a:rPr lang="en-GB" sz="1600" dirty="0" smtClean="0"/>
              <a:t>ITSM </a:t>
            </a:r>
            <a:r>
              <a:rPr lang="en-GB" sz="1600" dirty="0"/>
              <a:t>experience</a:t>
            </a:r>
            <a:r>
              <a:rPr lang="en-GB" sz="1600" dirty="0" smtClean="0"/>
              <a:t>)</a:t>
            </a:r>
          </a:p>
          <a:p>
            <a:pPr lvl="1">
              <a:spcBef>
                <a:spcPts val="300"/>
              </a:spcBef>
              <a:spcAft>
                <a:spcPts val="400"/>
              </a:spcAft>
            </a:pPr>
            <a:r>
              <a:rPr lang="en-GB" sz="1600" dirty="0" smtClean="0"/>
              <a:t>Responses </a:t>
            </a:r>
            <a:r>
              <a:rPr lang="en-GB" sz="1600" dirty="0"/>
              <a:t>to the NGI operations sustainability survey</a:t>
            </a:r>
          </a:p>
          <a:p>
            <a:pPr marL="342900" lvl="1" indent="-342900">
              <a:spcBef>
                <a:spcPts val="3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sz="1800" dirty="0" smtClean="0"/>
              <a:t>Panel Discussion (30’)</a:t>
            </a:r>
          </a:p>
          <a:p>
            <a:pPr lvl="1">
              <a:spcBef>
                <a:spcPts val="300"/>
              </a:spcBef>
              <a:spcAft>
                <a:spcPts val="400"/>
              </a:spcAft>
            </a:pPr>
            <a:r>
              <a:rPr lang="en-GB" sz="1600" dirty="0"/>
              <a:t>Ample time and opportunity for focused discussions; questions and answers</a:t>
            </a:r>
          </a:p>
          <a:p>
            <a:pPr lvl="1">
              <a:spcBef>
                <a:spcPts val="300"/>
              </a:spcBef>
              <a:spcAft>
                <a:spcPts val="400"/>
              </a:spcAft>
            </a:pPr>
            <a:r>
              <a:rPr lang="en-GB" sz="1600" dirty="0"/>
              <a:t>Rapporteur to ensure tangible actions and take </a:t>
            </a:r>
            <a:r>
              <a:rPr lang="en-GB" sz="1600" dirty="0" err="1"/>
              <a:t>aways</a:t>
            </a:r>
            <a:r>
              <a:rPr lang="en-GB" sz="1600" dirty="0"/>
              <a:t> are recorded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8625B-2D50-4F49-9BE7-AEEB59BBC970}" type="slidenum">
              <a:rPr lang="en-GB" smtClean="0"/>
              <a:t>6</a:t>
            </a:fld>
            <a:endParaRPr lang="en-GB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56350"/>
            <a:ext cx="3320008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chemeClr val="bg1"/>
                </a:solidFill>
              </a:rPr>
              <a:t>Sustainability of National Infrastructure Workshop @ EGITF’</a:t>
            </a:r>
            <a:r>
              <a:rPr lang="en-US" dirty="0" smtClean="0">
                <a:solidFill>
                  <a:schemeClr val="bg1"/>
                </a:solidFill>
              </a:rPr>
              <a:t>12 – OMB – Aug 2012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 bwMode="auto">
          <a:xfrm>
            <a:off x="62136" y="637667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28/08/2012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32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72816"/>
            <a:ext cx="8075612" cy="1296144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dirty="0" smtClean="0"/>
              <a:t>Thank you!</a:t>
            </a:r>
          </a:p>
          <a:p>
            <a:pPr marL="0" indent="0" algn="ctr">
              <a:buNone/>
            </a:pP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</a:rPr>
              <a:t>sy.holsinger@egi.eu</a:t>
            </a:r>
            <a:endParaRPr lang="en-US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79512" y="4005064"/>
            <a:ext cx="8856984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1600" dirty="0" smtClean="0"/>
              <a:t>References</a:t>
            </a:r>
          </a:p>
          <a:p>
            <a:r>
              <a:rPr lang="en-GB" sz="1200" dirty="0" smtClean="0"/>
              <a:t>EGI Technical Forum 2012 - </a:t>
            </a:r>
            <a:r>
              <a:rPr lang="en-GB" sz="1200" dirty="0">
                <a:hlinkClick r:id="rId2"/>
              </a:rPr>
              <a:t>http://tf2012.</a:t>
            </a:r>
            <a:r>
              <a:rPr lang="en-GB" sz="1200" dirty="0" smtClean="0">
                <a:hlinkClick r:id="rId2"/>
              </a:rPr>
              <a:t>egi.eu</a:t>
            </a:r>
            <a:endParaRPr lang="en-GB" sz="1200" dirty="0" smtClean="0"/>
          </a:p>
          <a:p>
            <a:r>
              <a:rPr lang="en-GB" sz="1200" dirty="0" smtClean="0"/>
              <a:t>EGITF’12 </a:t>
            </a:r>
            <a:r>
              <a:rPr lang="en-GB" sz="1200" dirty="0"/>
              <a:t>Agenda - </a:t>
            </a:r>
            <a:r>
              <a:rPr lang="en-GB" sz="1200" dirty="0">
                <a:hlinkClick r:id="rId3"/>
              </a:rPr>
              <a:t>https://indico.egi.eu/indico/conferenceTimeTable.py?confId=1019#</a:t>
            </a:r>
            <a:r>
              <a:rPr lang="en-GB" sz="1200" dirty="0" smtClean="0">
                <a:hlinkClick r:id="rId3"/>
              </a:rPr>
              <a:t>20120917</a:t>
            </a:r>
            <a:r>
              <a:rPr lang="en-GB" sz="1200" dirty="0" smtClean="0"/>
              <a:t> </a:t>
            </a:r>
          </a:p>
          <a:p>
            <a:r>
              <a:rPr lang="en-GB" sz="1200" dirty="0" smtClean="0"/>
              <a:t>Sustainability of National Infrastructure Workshop - </a:t>
            </a:r>
            <a:r>
              <a:rPr lang="en-GB" sz="1200" dirty="0">
                <a:hlinkClick r:id="rId4"/>
              </a:rPr>
              <a:t>https://indico.egi.eu/indico/sessionDisplay.py?sessionId=77&amp;confId=1019#</a:t>
            </a:r>
            <a:r>
              <a:rPr lang="en-GB" sz="1200" dirty="0" smtClean="0">
                <a:hlinkClick r:id="rId4"/>
              </a:rPr>
              <a:t>20120920</a:t>
            </a:r>
            <a:r>
              <a:rPr lang="en-GB" sz="1200" dirty="0" smtClean="0"/>
              <a:t> </a:t>
            </a:r>
          </a:p>
          <a:p>
            <a:endParaRPr lang="en-GB" sz="1200" dirty="0" smtClean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56350"/>
            <a:ext cx="3320008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chemeClr val="bg1"/>
                </a:solidFill>
              </a:rPr>
              <a:t>Sustainability of National Infrastructure Workshop @ EGITF’</a:t>
            </a:r>
            <a:r>
              <a:rPr lang="en-US" dirty="0" smtClean="0">
                <a:solidFill>
                  <a:schemeClr val="bg1"/>
                </a:solidFill>
              </a:rPr>
              <a:t>12 – OMB – Aug 2012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 bwMode="auto">
          <a:xfrm>
            <a:off x="62136" y="637667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28/08/2012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6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G-InSP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EG-InSP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15665</TotalTime>
  <Words>696</Words>
  <Application>Microsoft Office PowerPoint</Application>
  <PresentationFormat>On-screen Show (4:3)</PresentationFormat>
  <Paragraphs>109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EGI-InSPIRE 2</vt:lpstr>
      <vt:lpstr>EG-InSPIRE</vt:lpstr>
      <vt:lpstr>1_EG-InSPIRE</vt:lpstr>
      <vt:lpstr>Sustainability of National Infrastructure Workshop @ EGITF’12</vt:lpstr>
      <vt:lpstr>Community &amp; Coordination Track Objectives</vt:lpstr>
      <vt:lpstr>Community &amp; Coordination Track Agenda Overview</vt:lpstr>
      <vt:lpstr>Sustainability Session Agendas</vt:lpstr>
      <vt:lpstr>Sustainability of National Infrastructures Workshop Overview</vt:lpstr>
      <vt:lpstr>Sustainability of National Infrastructures Presentation Details</vt:lpstr>
      <vt:lpstr>PowerPoint Presentation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EGI-InSPIRE Project Office</dc:creator>
  <cp:lastModifiedBy>Tiziana Ferrari</cp:lastModifiedBy>
  <cp:revision>171</cp:revision>
  <cp:lastPrinted>2011-07-29T13:02:55Z</cp:lastPrinted>
  <dcterms:created xsi:type="dcterms:W3CDTF">2010-09-03T12:01:03Z</dcterms:created>
  <dcterms:modified xsi:type="dcterms:W3CDTF">2012-08-27T20:48:41Z</dcterms:modified>
</cp:coreProperties>
</file>