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1"/>
  </p:notesMasterIdLst>
  <p:sldIdLst>
    <p:sldId id="256" r:id="rId2"/>
    <p:sldId id="257" r:id="rId3"/>
    <p:sldId id="259" r:id="rId4"/>
    <p:sldId id="260" r:id="rId5"/>
    <p:sldId id="261" r:id="rId6"/>
    <p:sldId id="258" r:id="rId7"/>
    <p:sldId id="262" r:id="rId8"/>
    <p:sldId id="264" r:id="rId9"/>
    <p:sldId id="263"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128" y="-5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72A105D-3D27-4A51-A2A2-65FB6A3B9EE6}" type="datetimeFigureOut">
              <a:rPr lang="en-US"/>
              <a:pPr>
                <a:defRPr/>
              </a:pPr>
              <a:t>8/28/2012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501649-B9E3-4875-A626-A9100929597C}" type="slidenum">
              <a:rPr lang="en-US"/>
              <a:pPr>
                <a:defRPr/>
              </a:pPr>
              <a:t>‹#›</a:t>
            </a:fld>
            <a:endParaRPr lang="en-US"/>
          </a:p>
        </p:txBody>
      </p:sp>
    </p:spTree>
    <p:extLst>
      <p:ext uri="{BB962C8B-B14F-4D97-AF65-F5344CB8AC3E}">
        <p14:creationId xmlns:p14="http://schemas.microsoft.com/office/powerpoint/2010/main" val="23387137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userDrawn="1"/>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5D30BDEB-DAC9-4436-925D-F77FA7140691}" type="datetime1">
              <a:rPr lang="en-US"/>
              <a:pPr>
                <a:defRPr/>
              </a:pPr>
              <a:t>8/28/2012</a:t>
            </a:fld>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A53E93C7-7FA6-4B67-89AC-03CBAB78CC39}" type="slidenum">
              <a:rPr lang="en-US"/>
              <a:pPr>
                <a:defRPr/>
              </a:pPr>
              <a:t>‹#›</a:t>
            </a:fld>
            <a:endParaRPr lang="en-US" dirty="0"/>
          </a:p>
        </p:txBody>
      </p:sp>
    </p:spTree>
    <p:extLst>
      <p:ext uri="{BB962C8B-B14F-4D97-AF65-F5344CB8AC3E}">
        <p14:creationId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5B2FC4C-5D6C-400B-9F4B-CC3D77DCDF10}" type="datetimeFigureOut">
              <a:rPr lang="en-US"/>
              <a:pPr>
                <a:defRPr/>
              </a:pPr>
              <a:t>8/28/2012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ADEF26-A65D-420E-806B-5DECF286FE21}" type="slidenum">
              <a:rPr lang="en-US"/>
              <a:pPr>
                <a:defRPr/>
              </a:pPr>
              <a:t>‹#›</a:t>
            </a:fld>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5AB38687-8083-4359-80B4-230EE3DB5611}" type="datetimeFigureOut">
              <a:rPr lang="en-US" smtClean="0"/>
              <a:pPr>
                <a:defRPr/>
              </a:pPr>
              <a:t>8/28/2012</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4511AA2-99FE-4BFE-B934-C050D2B58355}" type="slidenum">
              <a:rPr lang="en-US" smtClean="0"/>
              <a:pPr>
                <a:defRPr/>
              </a:pPr>
              <a:t>‹#›</a:t>
            </a:fld>
            <a:endParaRPr lang="en-US" dirty="0"/>
          </a:p>
        </p:txBody>
      </p:sp>
    </p:spTree>
    <p:extLst>
      <p:ext uri="{BB962C8B-B14F-4D97-AF65-F5344CB8AC3E}">
        <p14:creationId xmlns:p14="http://schemas.microsoft.com/office/powerpoint/2010/main"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5AB38687-8083-4359-80B4-230EE3DB5611}" type="datetimeFigureOut">
              <a:rPr lang="en-US"/>
              <a:pPr>
                <a:defRPr/>
              </a:pPr>
              <a:t>8/28/2012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B4511AA2-99FE-4BFE-B934-C050D2B58355}" type="slidenum">
              <a:rPr lang="en-US"/>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57" r:id="rId1"/>
    <p:sldLayoutId id="2147483656" r:id="rId2"/>
    <p:sldLayoutId id="2147483658" r:id="rId3"/>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iki.egi.eu/wiki/NGI-VO_WN_tests" TargetMode="External"/><Relationship Id="rId2" Type="http://schemas.openxmlformats.org/officeDocument/2006/relationships/hyperlink" Target="https://wiki.egi.eu/wiki/Operations/Resource_Allocation" TargetMode="External"/><Relationship Id="rId1" Type="http://schemas.openxmlformats.org/officeDocument/2006/relationships/slideLayout" Target="../slideLayouts/slideLayout2.xml"/><Relationship Id="rId5" Type="http://schemas.openxmlformats.org/officeDocument/2006/relationships/hyperlink" Target="https://indico.egi.eu/indico/getFile.py/access?contribId=4&amp;resId=0&amp;materialId=slides&amp;confId=723" TargetMode="External"/><Relationship Id="rId4" Type="http://schemas.openxmlformats.org/officeDocument/2006/relationships/hyperlink" Target="https://wiki.egi.eu/wiki/EGI_Operations_Survey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Introduction</a:t>
            </a:r>
            <a:br>
              <a:rPr lang="en-GB" dirty="0" smtClean="0"/>
            </a:br>
            <a:endParaRPr lang="en-GB" dirty="0"/>
          </a:p>
        </p:txBody>
      </p:sp>
      <p:sp>
        <p:nvSpPr>
          <p:cNvPr id="5" name="Subtitle 4"/>
          <p:cNvSpPr>
            <a:spLocks noGrp="1"/>
          </p:cNvSpPr>
          <p:nvPr>
            <p:ph type="subTitle" idx="1"/>
          </p:nvPr>
        </p:nvSpPr>
        <p:spPr/>
        <p:txBody>
          <a:bodyPr/>
          <a:lstStyle/>
          <a:p>
            <a:r>
              <a:rPr lang="en-GB" dirty="0" smtClean="0"/>
              <a:t>OMB, 28-08-2012</a:t>
            </a:r>
          </a:p>
          <a:p>
            <a:endParaRPr lang="en-GB" dirty="0"/>
          </a:p>
          <a:p>
            <a:r>
              <a:rPr lang="en-GB" sz="2400" dirty="0" smtClean="0"/>
              <a:t>T. Ferrari/EGI.eu</a:t>
            </a:r>
            <a:endParaRPr lang="en-GB" sz="2400" dirty="0"/>
          </a:p>
        </p:txBody>
      </p:sp>
      <p:sp>
        <p:nvSpPr>
          <p:cNvPr id="3076" name="Date Placeholder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1887163-61FB-4675-9153-F0293FEAB010}" type="datetime1">
              <a:rPr lang="en-US">
                <a:solidFill>
                  <a:schemeClr val="bg1"/>
                </a:solidFill>
                <a:latin typeface="Arial" pitchFamily="34" charset="0"/>
              </a:rPr>
              <a:pPr fontAlgn="base">
                <a:spcBef>
                  <a:spcPct val="0"/>
                </a:spcBef>
                <a:spcAft>
                  <a:spcPct val="0"/>
                </a:spcAft>
              </a:pPr>
              <a:t>8/28/2012</a:t>
            </a:fld>
            <a:endParaRPr lang="en-US" dirty="0">
              <a:solidFill>
                <a:schemeClr val="bg1"/>
              </a:solidFill>
              <a:latin typeface="Arial" pitchFamily="34" charset="0"/>
            </a:endParaRPr>
          </a:p>
        </p:txBody>
      </p:sp>
      <p:sp>
        <p:nvSpPr>
          <p:cNvPr id="3077"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a:solidFill>
                <a:schemeClr val="bg1"/>
              </a:solidFill>
              <a:latin typeface="Arial" pitchFamily="34" charset="0"/>
            </a:endParaRPr>
          </a:p>
        </p:txBody>
      </p:sp>
      <p:sp>
        <p:nvSpPr>
          <p:cNvPr id="307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F096EC-15E1-45F9-B167-FBE36F0982FF}" type="slidenum">
              <a:rPr lang="en-US">
                <a:solidFill>
                  <a:schemeClr val="bg1"/>
                </a:solidFill>
                <a:latin typeface="Arial" pitchFamily="34" charset="0"/>
              </a:rPr>
              <a:pPr fontAlgn="base">
                <a:spcBef>
                  <a:spcPct val="0"/>
                </a:spcBef>
                <a:spcAft>
                  <a:spcPct val="0"/>
                </a:spcAft>
              </a:pPr>
              <a:t>1</a:t>
            </a:fld>
            <a:endParaRPr lang="en-US">
              <a:solidFill>
                <a:schemeClr val="bg1"/>
              </a:solidFill>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r>
              <a:rPr lang="en-US" dirty="0" smtClean="0"/>
              <a:t>UMD Updates</a:t>
            </a:r>
          </a:p>
        </p:txBody>
      </p:sp>
      <p:sp>
        <p:nvSpPr>
          <p:cNvPr id="4099" name="Content Placeholder 13"/>
          <p:cNvSpPr>
            <a:spLocks noGrp="1"/>
          </p:cNvSpPr>
          <p:nvPr>
            <p:ph idx="1"/>
          </p:nvPr>
        </p:nvSpPr>
        <p:spPr>
          <a:xfrm>
            <a:off x="251520" y="1052736"/>
            <a:ext cx="8712968" cy="4669979"/>
          </a:xfrm>
        </p:spPr>
        <p:txBody>
          <a:bodyPr/>
          <a:lstStyle/>
          <a:p>
            <a:r>
              <a:rPr lang="en-GB" sz="2800" dirty="0">
                <a:solidFill>
                  <a:schemeClr val="accent1"/>
                </a:solidFill>
              </a:rPr>
              <a:t>UMD </a:t>
            </a:r>
            <a:r>
              <a:rPr lang="en-GB" sz="2800" dirty="0" smtClean="0">
                <a:solidFill>
                  <a:schemeClr val="accent1"/>
                </a:solidFill>
              </a:rPr>
              <a:t>1.8.1 </a:t>
            </a:r>
            <a:r>
              <a:rPr lang="en-GB" sz="2800" dirty="0" smtClean="0"/>
              <a:t>ready to be released</a:t>
            </a:r>
            <a:endParaRPr lang="en-GB" sz="2800" dirty="0"/>
          </a:p>
          <a:p>
            <a:pPr lvl="1"/>
            <a:r>
              <a:rPr lang="en-GB" sz="2400" dirty="0"/>
              <a:t>WMS 3.3.5-2 </a:t>
            </a:r>
            <a:r>
              <a:rPr lang="en-GB" sz="2400" dirty="0" smtClean="0"/>
              <a:t>(aka </a:t>
            </a:r>
            <a:r>
              <a:rPr lang="en-GB" sz="2400" dirty="0"/>
              <a:t>3.3.7 in </a:t>
            </a:r>
            <a:r>
              <a:rPr lang="en-GB" sz="2400" dirty="0" smtClean="0"/>
              <a:t>UMD) - emi.wms.sl5.x86_64, fixing vulnerability</a:t>
            </a:r>
          </a:p>
          <a:p>
            <a:r>
              <a:rPr lang="en-GB" sz="2800" dirty="0" smtClean="0">
                <a:solidFill>
                  <a:schemeClr val="accent1"/>
                </a:solidFill>
              </a:rPr>
              <a:t>UMD 2.2.0 </a:t>
            </a:r>
            <a:r>
              <a:rPr lang="en-GB" sz="2800" dirty="0" smtClean="0"/>
              <a:t>– 08 Oct 2012 to include EMI updates due in Sep 2012</a:t>
            </a:r>
          </a:p>
          <a:p>
            <a:pPr lvl="1"/>
            <a:r>
              <a:rPr lang="en-GB" sz="2400" dirty="0" smtClean="0"/>
              <a:t>high </a:t>
            </a:r>
            <a:r>
              <a:rPr lang="en-GB" sz="2400" dirty="0"/>
              <a:t>priority components </a:t>
            </a:r>
            <a:r>
              <a:rPr lang="en-GB" sz="2400" dirty="0" smtClean="0"/>
              <a:t>NOT </a:t>
            </a:r>
            <a:r>
              <a:rPr lang="en-GB" sz="2400" dirty="0"/>
              <a:t>yet in </a:t>
            </a:r>
            <a:r>
              <a:rPr lang="en-GB" sz="2400" dirty="0" smtClean="0"/>
              <a:t>UMD2: </a:t>
            </a:r>
          </a:p>
          <a:p>
            <a:pPr lvl="2"/>
            <a:r>
              <a:rPr lang="en-GB" sz="2000" dirty="0" smtClean="0"/>
              <a:t>ARC </a:t>
            </a:r>
            <a:r>
              <a:rPr lang="en-GB" sz="2000" dirty="0"/>
              <a:t>(CE/Clients/</a:t>
            </a:r>
            <a:r>
              <a:rPr lang="en-GB" sz="2000" dirty="0" err="1"/>
              <a:t>infosys</a:t>
            </a:r>
            <a:r>
              <a:rPr lang="en-GB" sz="2000" dirty="0"/>
              <a:t>) </a:t>
            </a:r>
            <a:r>
              <a:rPr lang="en-GB" sz="2000" dirty="0" smtClean="0">
                <a:sym typeface="Wingdings" pitchFamily="2" charset="2"/>
              </a:rPr>
              <a:t> ARC PT fixing </a:t>
            </a:r>
            <a:r>
              <a:rPr lang="en-GB" sz="2000" dirty="0" smtClean="0"/>
              <a:t>issues </a:t>
            </a:r>
            <a:r>
              <a:rPr lang="en-GB" sz="2000" dirty="0"/>
              <a:t>identified during verification in the </a:t>
            </a:r>
            <a:r>
              <a:rPr lang="en-GB" sz="2000" dirty="0" smtClean="0"/>
              <a:t>Sep </a:t>
            </a:r>
            <a:r>
              <a:rPr lang="en-GB" sz="2000" dirty="0"/>
              <a:t>EMI update </a:t>
            </a:r>
            <a:endParaRPr lang="en-GB" sz="2000" dirty="0" smtClean="0"/>
          </a:p>
          <a:p>
            <a:pPr lvl="2"/>
            <a:r>
              <a:rPr lang="en-GB" sz="2000" dirty="0" smtClean="0"/>
              <a:t>CREAM-SGE </a:t>
            </a:r>
            <a:r>
              <a:rPr lang="en-GB" sz="2000" dirty="0" smtClean="0">
                <a:sym typeface="Wingdings" pitchFamily="2" charset="2"/>
              </a:rPr>
              <a:t> under verification, tests ok but not in time for UMD 2.1</a:t>
            </a:r>
            <a:endParaRPr lang="en-GB" sz="2000" dirty="0" smtClean="0"/>
          </a:p>
          <a:p>
            <a:pPr lvl="2"/>
            <a:r>
              <a:rPr lang="en-GB" sz="2000" dirty="0" err="1" smtClean="0"/>
              <a:t>dCache</a:t>
            </a:r>
            <a:r>
              <a:rPr lang="en-GB" sz="2000" dirty="0" smtClean="0"/>
              <a:t> </a:t>
            </a:r>
            <a:r>
              <a:rPr lang="en-GB" sz="2000" dirty="0" smtClean="0">
                <a:sym typeface="Wingdings" pitchFamily="2" charset="2"/>
              </a:rPr>
              <a:t> v. 2.2 expect in Sep</a:t>
            </a:r>
            <a:endParaRPr lang="en-GB" sz="2000" dirty="0" smtClean="0"/>
          </a:p>
          <a:p>
            <a:pPr lvl="1"/>
            <a:r>
              <a:rPr lang="en-GB" sz="2400" dirty="0" smtClean="0"/>
              <a:t>Also under verification: BDII-core, GFAL-</a:t>
            </a:r>
            <a:r>
              <a:rPr lang="en-GB" sz="2400" dirty="0" err="1" smtClean="0"/>
              <a:t>lcg</a:t>
            </a:r>
            <a:r>
              <a:rPr lang="en-GB" sz="2400" dirty="0" smtClean="0"/>
              <a:t>, </a:t>
            </a:r>
            <a:r>
              <a:rPr lang="en-GB" sz="2400" dirty="0" err="1" smtClean="0"/>
              <a:t>Gridsite</a:t>
            </a:r>
            <a:r>
              <a:rPr lang="en-GB" sz="2400" dirty="0" smtClean="0"/>
              <a:t> </a:t>
            </a:r>
            <a:r>
              <a:rPr lang="en-GB" sz="2400" dirty="0"/>
              <a:t>-</a:t>
            </a:r>
            <a:r>
              <a:rPr lang="en-GB" sz="2400" dirty="0" smtClean="0"/>
              <a:t>LB/</a:t>
            </a:r>
            <a:r>
              <a:rPr lang="en-GB" sz="2400" dirty="0" err="1" smtClean="0"/>
              <a:t>Trustmanager</a:t>
            </a:r>
            <a:r>
              <a:rPr lang="en-GB" sz="2400" dirty="0" smtClean="0"/>
              <a:t>, </a:t>
            </a:r>
            <a:r>
              <a:rPr lang="en-GB" sz="2400" dirty="0" err="1"/>
              <a:t>globus</a:t>
            </a:r>
            <a:r>
              <a:rPr lang="en-GB" sz="2400" dirty="0"/>
              <a:t> </a:t>
            </a:r>
            <a:r>
              <a:rPr lang="en-GB" sz="2400" dirty="0" smtClean="0"/>
              <a:t>components</a:t>
            </a:r>
            <a:endParaRPr lang="en-US" sz="2400" dirty="0" smtClean="0"/>
          </a:p>
        </p:txBody>
      </p:sp>
      <p:sp>
        <p:nvSpPr>
          <p:cNvPr id="410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A44E401-527D-4353-91A3-F0375D3D15B5}" type="datetime1">
              <a:rPr lang="en-US">
                <a:solidFill>
                  <a:schemeClr val="bg1"/>
                </a:solidFill>
                <a:latin typeface="Arial" pitchFamily="34" charset="0"/>
              </a:rPr>
              <a:pPr fontAlgn="base">
                <a:spcBef>
                  <a:spcPct val="0"/>
                </a:spcBef>
                <a:spcAft>
                  <a:spcPct val="0"/>
                </a:spcAft>
              </a:pPr>
              <a:t>8/28/2012</a:t>
            </a:fld>
            <a:endParaRPr lang="en-US">
              <a:solidFill>
                <a:schemeClr val="bg1"/>
              </a:solidFill>
              <a:latin typeface="Arial" pitchFamily="34" charset="0"/>
            </a:endParaRPr>
          </a:p>
        </p:txBody>
      </p:sp>
      <p:sp>
        <p:nvSpPr>
          <p:cNvPr id="41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a:solidFill>
                <a:schemeClr val="bg1"/>
              </a:solidFill>
              <a:latin typeface="Arial" pitchFamily="34" charset="0"/>
            </a:endParaRPr>
          </a:p>
        </p:txBody>
      </p:sp>
      <p:sp>
        <p:nvSpPr>
          <p:cNvPr id="41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D699550-6D3C-45EC-A577-9F42B86B9FBE}" type="slidenum">
              <a:rPr lang="en-US">
                <a:solidFill>
                  <a:schemeClr val="bg1"/>
                </a:solidFill>
                <a:latin typeface="Arial" pitchFamily="34" charset="0"/>
              </a:rPr>
              <a:pPr fontAlgn="base">
                <a:spcBef>
                  <a:spcPct val="0"/>
                </a:spcBef>
                <a:spcAft>
                  <a:spcPct val="0"/>
                </a:spcAft>
              </a:pPr>
              <a:t>2</a:t>
            </a:fld>
            <a:endParaRPr lang="en-US">
              <a:solidFill>
                <a:schemeClr val="bg1"/>
              </a:solidFill>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4075" y="115889"/>
            <a:ext cx="6840538" cy="864840"/>
          </a:xfrm>
        </p:spPr>
        <p:txBody>
          <a:bodyPr/>
          <a:lstStyle/>
          <a:p>
            <a:r>
              <a:rPr lang="en-US" sz="3600" dirty="0" smtClean="0"/>
              <a:t>Middleware retirement policy: introduction</a:t>
            </a:r>
            <a:endParaRPr lang="en-US" sz="3600" dirty="0"/>
          </a:p>
        </p:txBody>
      </p:sp>
      <p:sp>
        <p:nvSpPr>
          <p:cNvPr id="3" name="Content Placeholder 2"/>
          <p:cNvSpPr>
            <a:spLocks noGrp="1"/>
          </p:cNvSpPr>
          <p:nvPr>
            <p:ph idx="1"/>
          </p:nvPr>
        </p:nvSpPr>
        <p:spPr>
          <a:xfrm>
            <a:off x="0" y="1124744"/>
            <a:ext cx="8964488" cy="5112568"/>
          </a:xfrm>
        </p:spPr>
        <p:txBody>
          <a:bodyPr>
            <a:normAutofit lnSpcReduction="10000"/>
          </a:bodyPr>
          <a:lstStyle/>
          <a:p>
            <a:r>
              <a:rPr lang="en-US" sz="2800" i="1" dirty="0" smtClean="0"/>
              <a:t>high risk </a:t>
            </a:r>
            <a:r>
              <a:rPr lang="en-US" sz="2800" dirty="0" smtClean="0"/>
              <a:t>vulnerability affecting Workload Management System (both </a:t>
            </a:r>
            <a:r>
              <a:rPr lang="en-US" sz="2800" dirty="0" err="1" smtClean="0"/>
              <a:t>gLite</a:t>
            </a:r>
            <a:r>
              <a:rPr lang="en-US" sz="2800" dirty="0" smtClean="0"/>
              <a:t> 3.1 and EMI-1 versions) detected on </a:t>
            </a:r>
            <a:r>
              <a:rPr lang="en-US" sz="2800" dirty="0" smtClean="0">
                <a:solidFill>
                  <a:srgbClr val="3366FF"/>
                </a:solidFill>
              </a:rPr>
              <a:t>31-07-2012</a:t>
            </a:r>
          </a:p>
          <a:p>
            <a:pPr lvl="1"/>
            <a:r>
              <a:rPr lang="en-US" sz="2400" dirty="0" smtClean="0"/>
              <a:t>gLite3.1 WMS end of life: </a:t>
            </a:r>
            <a:r>
              <a:rPr lang="en-US" sz="2400" dirty="0" smtClean="0">
                <a:solidFill>
                  <a:srgbClr val="3366FF"/>
                </a:solidFill>
              </a:rPr>
              <a:t>30-04-2012</a:t>
            </a:r>
          </a:p>
          <a:p>
            <a:pPr lvl="1"/>
            <a:r>
              <a:rPr lang="en-US" sz="2400" dirty="0" smtClean="0">
                <a:solidFill>
                  <a:srgbClr val="3366FF"/>
                </a:solidFill>
              </a:rPr>
              <a:t>48</a:t>
            </a:r>
            <a:r>
              <a:rPr lang="en-US" sz="2400" dirty="0" smtClean="0"/>
              <a:t> </a:t>
            </a:r>
            <a:r>
              <a:rPr lang="en-US" sz="2400" dirty="0" err="1" smtClean="0"/>
              <a:t>gLite</a:t>
            </a:r>
            <a:r>
              <a:rPr lang="en-US" sz="2400" dirty="0" smtClean="0"/>
              <a:t> 3.1 WMS instances still deployed </a:t>
            </a:r>
            <a:r>
              <a:rPr lang="en-US" sz="2400" dirty="0"/>
              <a:t>by </a:t>
            </a:r>
            <a:r>
              <a:rPr lang="en-US" sz="2400" dirty="0" smtClean="0"/>
              <a:t>NGIs at the </a:t>
            </a:r>
            <a:r>
              <a:rPr lang="en-US" sz="2400" dirty="0"/>
              <a:t>time the vulnerability was </a:t>
            </a:r>
            <a:r>
              <a:rPr lang="en-US" sz="2400" dirty="0" smtClean="0"/>
              <a:t>reported </a:t>
            </a:r>
          </a:p>
          <a:p>
            <a:r>
              <a:rPr lang="en-US" sz="2800" dirty="0" smtClean="0"/>
              <a:t>Many unsupported </a:t>
            </a:r>
            <a:r>
              <a:rPr lang="en-US" sz="2800" dirty="0" err="1" smtClean="0"/>
              <a:t>gLite</a:t>
            </a:r>
            <a:r>
              <a:rPr lang="en-US" sz="2800" dirty="0" smtClean="0"/>
              <a:t> 3.1/3.2 products still deployed in production</a:t>
            </a:r>
          </a:p>
          <a:p>
            <a:pPr lvl="1"/>
            <a:r>
              <a:rPr lang="en-US" sz="2400" dirty="0" smtClean="0">
                <a:sym typeface="Wingdings" pitchFamily="2" charset="2"/>
              </a:rPr>
              <a:t>must be decommissioned by end of Sep 2012!</a:t>
            </a:r>
          </a:p>
          <a:p>
            <a:pPr lvl="1"/>
            <a:r>
              <a:rPr lang="en-US" sz="2400" dirty="0">
                <a:solidFill>
                  <a:schemeClr val="accent1"/>
                </a:solidFill>
              </a:rPr>
              <a:t>The </a:t>
            </a:r>
            <a:r>
              <a:rPr lang="en-US" sz="2400" dirty="0" smtClean="0">
                <a:solidFill>
                  <a:schemeClr val="accent1"/>
                </a:solidFill>
              </a:rPr>
              <a:t>deployment of </a:t>
            </a:r>
            <a:r>
              <a:rPr lang="en-US" sz="2400" dirty="0">
                <a:solidFill>
                  <a:schemeClr val="accent1"/>
                </a:solidFill>
              </a:rPr>
              <a:t>unsupported software </a:t>
            </a:r>
            <a:r>
              <a:rPr lang="en-US" sz="2400" dirty="0" smtClean="0">
                <a:solidFill>
                  <a:schemeClr val="accent1"/>
                </a:solidFill>
              </a:rPr>
              <a:t>exposes to risks the whole infrastructure and for security reasons can cause delays in </a:t>
            </a:r>
            <a:r>
              <a:rPr lang="en-US" sz="2400" dirty="0">
                <a:solidFill>
                  <a:schemeClr val="accent1"/>
                </a:solidFill>
              </a:rPr>
              <a:t>the release of patches </a:t>
            </a:r>
            <a:r>
              <a:rPr lang="en-US" sz="2400" dirty="0" smtClean="0">
                <a:solidFill>
                  <a:schemeClr val="accent1"/>
                </a:solidFill>
              </a:rPr>
              <a:t>for supported products</a:t>
            </a:r>
            <a:endParaRPr lang="en-US" dirty="0"/>
          </a:p>
        </p:txBody>
      </p:sp>
    </p:spTree>
    <p:extLst>
      <p:ext uri="{BB962C8B-B14F-4D97-AF65-F5344CB8AC3E}">
        <p14:creationId xmlns:p14="http://schemas.microsoft.com/office/powerpoint/2010/main" val="367164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Current security policy</a:t>
            </a:r>
            <a:endParaRPr lang="en-GB" sz="4000" dirty="0"/>
          </a:p>
        </p:txBody>
      </p:sp>
      <p:sp>
        <p:nvSpPr>
          <p:cNvPr id="3" name="Content Placeholder 2"/>
          <p:cNvSpPr>
            <a:spLocks noGrp="1"/>
          </p:cNvSpPr>
          <p:nvPr>
            <p:ph idx="1"/>
          </p:nvPr>
        </p:nvSpPr>
        <p:spPr>
          <a:xfrm>
            <a:off x="179512" y="1196752"/>
            <a:ext cx="8784976" cy="5112568"/>
          </a:xfrm>
        </p:spPr>
        <p:txBody>
          <a:bodyPr/>
          <a:lstStyle/>
          <a:p>
            <a:r>
              <a:rPr lang="en-GB" dirty="0" smtClean="0"/>
              <a:t>Deployment of unsupported software only </a:t>
            </a:r>
            <a:r>
              <a:rPr lang="en-GB" dirty="0" smtClean="0">
                <a:solidFill>
                  <a:schemeClr val="accent1"/>
                </a:solidFill>
              </a:rPr>
              <a:t>partially</a:t>
            </a:r>
            <a:r>
              <a:rPr lang="en-GB" dirty="0" smtClean="0"/>
              <a:t> addressed by the current </a:t>
            </a:r>
            <a:r>
              <a:rPr lang="en-GB" dirty="0" smtClean="0">
                <a:solidFill>
                  <a:schemeClr val="accent1"/>
                </a:solidFill>
              </a:rPr>
              <a:t>Service Operations Security Policy</a:t>
            </a:r>
          </a:p>
          <a:p>
            <a:pPr lvl="1"/>
            <a:r>
              <a:rPr lang="en-GB" sz="2000" dirty="0" smtClean="0"/>
              <a:t>“You </a:t>
            </a:r>
            <a:r>
              <a:rPr lang="en-GB" sz="2000" dirty="0">
                <a:solidFill>
                  <a:schemeClr val="accent1"/>
                </a:solidFill>
              </a:rPr>
              <a:t>should</a:t>
            </a:r>
            <a:r>
              <a:rPr lang="en-GB" sz="2000" dirty="0"/>
              <a:t> follow IT security best practices that include pro-actively applying software patches, </a:t>
            </a:r>
            <a:r>
              <a:rPr lang="en-GB" sz="2000" dirty="0">
                <a:solidFill>
                  <a:schemeClr val="accent1"/>
                </a:solidFill>
              </a:rPr>
              <a:t>updates</a:t>
            </a:r>
            <a:r>
              <a:rPr lang="en-GB" sz="2000" dirty="0"/>
              <a:t> or configuration changes related to security. When notified by the Infrastructure Organisation or any Resource Centres involved of software patches, updates or configuration changes required for security, you shall apply these to your Services within the specified time period</a:t>
            </a:r>
            <a:r>
              <a:rPr lang="en-GB" sz="2000" dirty="0" smtClean="0"/>
              <a:t>.”</a:t>
            </a:r>
          </a:p>
          <a:p>
            <a:r>
              <a:rPr lang="en-GB" dirty="0" smtClean="0">
                <a:solidFill>
                  <a:schemeClr val="accent1"/>
                </a:solidFill>
              </a:rPr>
              <a:t>Extension</a:t>
            </a:r>
            <a:r>
              <a:rPr lang="en-GB" dirty="0" smtClean="0"/>
              <a:t> needed</a:t>
            </a:r>
            <a:endParaRPr lang="en-GB" dirty="0"/>
          </a:p>
        </p:txBody>
      </p:sp>
    </p:spTree>
    <p:extLst>
      <p:ext uri="{BB962C8B-B14F-4D97-AF65-F5344CB8AC3E}">
        <p14:creationId xmlns:p14="http://schemas.microsoft.com/office/powerpoint/2010/main" val="1487698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Software retirement </a:t>
            </a:r>
            <a:r>
              <a:rPr lang="en-GB" sz="3600" dirty="0" smtClean="0"/>
              <a:t>policy – PMB approved </a:t>
            </a:r>
            <a:endParaRPr lang="en-GB" sz="3600" dirty="0"/>
          </a:p>
        </p:txBody>
      </p:sp>
      <p:sp>
        <p:nvSpPr>
          <p:cNvPr id="3" name="Content Placeholder 2"/>
          <p:cNvSpPr>
            <a:spLocks noGrp="1"/>
          </p:cNvSpPr>
          <p:nvPr>
            <p:ph idx="1"/>
          </p:nvPr>
        </p:nvSpPr>
        <p:spPr>
          <a:xfrm>
            <a:off x="179512" y="1268760"/>
            <a:ext cx="8856984" cy="4968552"/>
          </a:xfrm>
        </p:spPr>
        <p:txBody>
          <a:bodyPr/>
          <a:lstStyle/>
          <a:p>
            <a:r>
              <a:rPr lang="en-GB" sz="2800" dirty="0" smtClean="0">
                <a:solidFill>
                  <a:schemeClr val="accent1"/>
                </a:solidFill>
              </a:rPr>
              <a:t>Proposal</a:t>
            </a:r>
          </a:p>
          <a:p>
            <a:pPr lvl="1"/>
            <a:r>
              <a:rPr lang="en-GB" sz="2400" dirty="0" smtClean="0"/>
              <a:t>Unsupported software must be retired no later than </a:t>
            </a:r>
            <a:r>
              <a:rPr lang="en-GB" sz="2400" dirty="0" smtClean="0">
                <a:solidFill>
                  <a:schemeClr val="accent1"/>
                </a:solidFill>
              </a:rPr>
              <a:t>1 month after its end of life</a:t>
            </a:r>
          </a:p>
          <a:p>
            <a:pPr lvl="2"/>
            <a:r>
              <a:rPr lang="en-GB" sz="2000" dirty="0">
                <a:latin typeface="Arial" charset="0"/>
                <a:cs typeface="Arial" charset="0"/>
              </a:rPr>
              <a:t>With the proviso that </a:t>
            </a:r>
            <a:r>
              <a:rPr lang="en-GB" sz="2000" dirty="0" smtClean="0">
                <a:latin typeface="Arial" charset="0"/>
                <a:cs typeface="Arial" charset="0"/>
              </a:rPr>
              <a:t>after this date, if </a:t>
            </a:r>
            <a:r>
              <a:rPr lang="en-GB" sz="2000" dirty="0">
                <a:latin typeface="Arial" charset="0"/>
                <a:cs typeface="Arial" charset="0"/>
              </a:rPr>
              <a:t>a critical vulnerability were to </a:t>
            </a:r>
            <a:r>
              <a:rPr lang="en-GB" sz="2000" dirty="0" smtClean="0">
                <a:latin typeface="Arial" charset="0"/>
                <a:cs typeface="Arial" charset="0"/>
              </a:rPr>
              <a:t>emerge, </a:t>
            </a:r>
            <a:r>
              <a:rPr lang="en-GB" sz="2000" dirty="0" smtClean="0">
                <a:solidFill>
                  <a:schemeClr val="accent1"/>
                </a:solidFill>
                <a:latin typeface="Arial" charset="0"/>
                <a:cs typeface="Arial" charset="0"/>
              </a:rPr>
              <a:t>EGI CSIRT can request the service to </a:t>
            </a:r>
            <a:r>
              <a:rPr lang="en-GB" sz="2000" dirty="0">
                <a:solidFill>
                  <a:schemeClr val="accent1"/>
                </a:solidFill>
                <a:latin typeface="Arial" charset="0"/>
                <a:cs typeface="Arial" charset="0"/>
              </a:rPr>
              <a:t>be turned off </a:t>
            </a:r>
            <a:r>
              <a:rPr lang="en-GB" sz="2000" dirty="0" smtClean="0">
                <a:solidFill>
                  <a:schemeClr val="accent1"/>
                </a:solidFill>
                <a:latin typeface="Arial" charset="0"/>
                <a:cs typeface="Arial" charset="0"/>
              </a:rPr>
              <a:t>immediately</a:t>
            </a:r>
          </a:p>
          <a:p>
            <a:r>
              <a:rPr lang="en-GB" sz="2800" dirty="0" smtClean="0">
                <a:latin typeface="Arial" charset="0"/>
                <a:cs typeface="Arial" charset="0"/>
              </a:rPr>
              <a:t>EGI Operations will periodically monitor the status of software reaching end of life and negotiate extensions to the security support calendar </a:t>
            </a:r>
            <a:r>
              <a:rPr lang="en-GB" sz="2800" dirty="0">
                <a:latin typeface="Arial" charset="0"/>
                <a:cs typeface="Arial" charset="0"/>
              </a:rPr>
              <a:t>t</a:t>
            </a:r>
            <a:r>
              <a:rPr lang="en-GB" sz="2800" dirty="0" smtClean="0">
                <a:latin typeface="Arial" charset="0"/>
                <a:cs typeface="Arial" charset="0"/>
              </a:rPr>
              <a:t>o ensure that </a:t>
            </a:r>
            <a:r>
              <a:rPr lang="en-GB" sz="2800" dirty="0">
                <a:latin typeface="Arial" charset="0"/>
                <a:ea typeface="ＭＳ Ｐゴシック" pitchFamily="34" charset="-128"/>
                <a:cs typeface="Arial" charset="0"/>
              </a:rPr>
              <a:t>a suitable </a:t>
            </a:r>
            <a:r>
              <a:rPr lang="en-GB" sz="2800" dirty="0" smtClean="0">
                <a:latin typeface="Arial" charset="0"/>
                <a:ea typeface="ＭＳ Ｐゴシック" pitchFamily="34" charset="-128"/>
                <a:cs typeface="Arial" charset="0"/>
              </a:rPr>
              <a:t>alternative </a:t>
            </a:r>
            <a:r>
              <a:rPr lang="en-GB" sz="2800" dirty="0">
                <a:latin typeface="Arial" charset="0"/>
                <a:ea typeface="ＭＳ Ｐゴシック" pitchFamily="34" charset="-128"/>
                <a:cs typeface="Arial" charset="0"/>
              </a:rPr>
              <a:t>is </a:t>
            </a:r>
            <a:r>
              <a:rPr lang="en-GB" sz="2800" dirty="0" smtClean="0">
                <a:latin typeface="Arial" charset="0"/>
                <a:ea typeface="ＭＳ Ｐゴシック" pitchFamily="34" charset="-128"/>
                <a:cs typeface="Arial" charset="0"/>
              </a:rPr>
              <a:t>available and properly documented</a:t>
            </a:r>
            <a:endParaRPr lang="en-GB" sz="2800" dirty="0" smtClean="0">
              <a:latin typeface="Arial" charset="0"/>
              <a:cs typeface="Arial" charset="0"/>
            </a:endParaRPr>
          </a:p>
          <a:p>
            <a:pPr lvl="1"/>
            <a:endParaRPr lang="en-GB" sz="2400" dirty="0">
              <a:latin typeface="Arial" charset="0"/>
              <a:cs typeface="Arial" charset="0"/>
            </a:endParaRPr>
          </a:p>
          <a:p>
            <a:pPr lvl="2"/>
            <a:endParaRPr lang="en-GB" sz="2000" dirty="0" smtClean="0"/>
          </a:p>
          <a:p>
            <a:pPr lvl="1"/>
            <a:endParaRPr lang="en-GB" sz="2400" dirty="0"/>
          </a:p>
        </p:txBody>
      </p:sp>
    </p:spTree>
    <p:extLst>
      <p:ext uri="{BB962C8B-B14F-4D97-AF65-F5344CB8AC3E}">
        <p14:creationId xmlns:p14="http://schemas.microsoft.com/office/powerpoint/2010/main" val="1173067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gLite</a:t>
            </a:r>
            <a:r>
              <a:rPr lang="en-GB" dirty="0" smtClean="0"/>
              <a:t> 3.2 UI and WN</a:t>
            </a:r>
            <a:endParaRPr lang="en-GB" dirty="0"/>
          </a:p>
        </p:txBody>
      </p:sp>
      <p:sp>
        <p:nvSpPr>
          <p:cNvPr id="3" name="Content Placeholder 2"/>
          <p:cNvSpPr>
            <a:spLocks noGrp="1"/>
          </p:cNvSpPr>
          <p:nvPr>
            <p:ph idx="1"/>
          </p:nvPr>
        </p:nvSpPr>
        <p:spPr>
          <a:xfrm>
            <a:off x="251520" y="1340768"/>
            <a:ext cx="8568952" cy="4597971"/>
          </a:xfrm>
        </p:spPr>
        <p:txBody>
          <a:bodyPr/>
          <a:lstStyle/>
          <a:p>
            <a:r>
              <a:rPr lang="en-GB" dirty="0" smtClean="0"/>
              <a:t>End of life of </a:t>
            </a:r>
            <a:r>
              <a:rPr lang="en-GB" dirty="0" err="1" smtClean="0"/>
              <a:t>gLite</a:t>
            </a:r>
            <a:r>
              <a:rPr lang="en-GB" dirty="0" smtClean="0"/>
              <a:t> 3.2 UI/WN</a:t>
            </a:r>
          </a:p>
          <a:p>
            <a:pPr lvl="1"/>
            <a:r>
              <a:rPr lang="en-GB" dirty="0" smtClean="0"/>
              <a:t>Currently scheduled at the end of Sep 2012</a:t>
            </a:r>
          </a:p>
          <a:p>
            <a:pPr lvl="1"/>
            <a:r>
              <a:rPr lang="en-GB" dirty="0" err="1" smtClean="0"/>
              <a:t>gLite</a:t>
            </a:r>
            <a:r>
              <a:rPr lang="en-GB" dirty="0" smtClean="0"/>
              <a:t> 3.2 WN: requested extension of support until 31 Dec 2012</a:t>
            </a:r>
          </a:p>
          <a:p>
            <a:pPr lvl="2"/>
            <a:r>
              <a:rPr lang="en-GB" dirty="0"/>
              <a:t>Some problems with VO applications still being </a:t>
            </a:r>
            <a:r>
              <a:rPr lang="en-GB" dirty="0" smtClean="0"/>
              <a:t>fixed</a:t>
            </a:r>
          </a:p>
          <a:p>
            <a:pPr lvl="1"/>
            <a:r>
              <a:rPr lang="en-GB" dirty="0" err="1" smtClean="0"/>
              <a:t>gLite</a:t>
            </a:r>
            <a:r>
              <a:rPr lang="en-GB" dirty="0" smtClean="0"/>
              <a:t> 3.2 UI: requested extension of support until 30 April 2013</a:t>
            </a:r>
          </a:p>
          <a:p>
            <a:pPr lvl="2"/>
            <a:r>
              <a:rPr lang="en-GB" dirty="0" err="1" smtClean="0"/>
              <a:t>gLite</a:t>
            </a:r>
            <a:r>
              <a:rPr lang="en-GB" dirty="0" smtClean="0"/>
              <a:t> 3.2 UI needed by SAM until it is migrated to EMI-UI</a:t>
            </a:r>
            <a:endParaRPr lang="en-GB" dirty="0"/>
          </a:p>
        </p:txBody>
      </p:sp>
    </p:spTree>
    <p:extLst>
      <p:ext uri="{BB962C8B-B14F-4D97-AF65-F5344CB8AC3E}">
        <p14:creationId xmlns:p14="http://schemas.microsoft.com/office/powerpoint/2010/main" val="139540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2208" y="115888"/>
            <a:ext cx="7380312" cy="865187"/>
          </a:xfrm>
        </p:spPr>
        <p:txBody>
          <a:bodyPr/>
          <a:lstStyle/>
          <a:p>
            <a:r>
              <a:rPr lang="en-GB" dirty="0" smtClean="0"/>
              <a:t>Membership of IRTF to OPS</a:t>
            </a:r>
            <a:endParaRPr lang="en-GB" dirty="0"/>
          </a:p>
        </p:txBody>
      </p:sp>
      <p:sp>
        <p:nvSpPr>
          <p:cNvPr id="3" name="Content Placeholder 2"/>
          <p:cNvSpPr>
            <a:spLocks noGrp="1"/>
          </p:cNvSpPr>
          <p:nvPr>
            <p:ph idx="1"/>
          </p:nvPr>
        </p:nvSpPr>
        <p:spPr>
          <a:xfrm>
            <a:off x="251520" y="1196752"/>
            <a:ext cx="8712968" cy="4968552"/>
          </a:xfrm>
        </p:spPr>
        <p:txBody>
          <a:bodyPr/>
          <a:lstStyle/>
          <a:p>
            <a:r>
              <a:rPr lang="en-GB" dirty="0" smtClean="0">
                <a:solidFill>
                  <a:schemeClr val="accent1"/>
                </a:solidFill>
              </a:rPr>
              <a:t>Current OPS </a:t>
            </a:r>
            <a:r>
              <a:rPr lang="en-GB" smtClean="0">
                <a:solidFill>
                  <a:schemeClr val="accent1"/>
                </a:solidFill>
              </a:rPr>
              <a:t>AUP </a:t>
            </a:r>
          </a:p>
          <a:p>
            <a:pPr lvl="1"/>
            <a:r>
              <a:rPr lang="en-GB" smtClean="0"/>
              <a:t>limits </a:t>
            </a:r>
            <a:r>
              <a:rPr lang="en-GB" dirty="0" smtClean="0"/>
              <a:t>EGI </a:t>
            </a:r>
            <a:r>
              <a:rPr lang="en-GB" dirty="0"/>
              <a:t>CSIRT membership to </a:t>
            </a:r>
            <a:r>
              <a:rPr lang="en-GB" dirty="0" smtClean="0"/>
              <a:t>“two people </a:t>
            </a:r>
            <a:r>
              <a:rPr lang="en-GB" dirty="0"/>
              <a:t>member of EGI CSIRT (who are running the security monitoring system</a:t>
            </a:r>
            <a:r>
              <a:rPr lang="en-GB" dirty="0" smtClean="0"/>
              <a:t>)”</a:t>
            </a:r>
          </a:p>
          <a:p>
            <a:r>
              <a:rPr lang="en-GB" dirty="0" smtClean="0">
                <a:solidFill>
                  <a:schemeClr val="accent1"/>
                </a:solidFill>
              </a:rPr>
              <a:t>Proposal</a:t>
            </a:r>
          </a:p>
          <a:p>
            <a:pPr lvl="1"/>
            <a:r>
              <a:rPr lang="en-GB" sz="2400" dirty="0" smtClean="0"/>
              <a:t>Include all EGI-CSIRT members that participate to Incident Response Task Force shifts to all OPS groups (about 12 people)</a:t>
            </a:r>
          </a:p>
          <a:p>
            <a:pPr lvl="1"/>
            <a:r>
              <a:rPr lang="en-GB" sz="2400" dirty="0" smtClean="0"/>
              <a:t>Purpose: simplify testing activities, especially when a test has to be manually run after a patch was applied  </a:t>
            </a:r>
          </a:p>
        </p:txBody>
      </p:sp>
    </p:spTree>
    <p:extLst>
      <p:ext uri="{BB962C8B-B14F-4D97-AF65-F5344CB8AC3E}">
        <p14:creationId xmlns:p14="http://schemas.microsoft.com/office/powerpoint/2010/main" val="1708559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OMB Calendar</a:t>
            </a:r>
            <a:endParaRPr lang="en-GB" dirty="0"/>
          </a:p>
        </p:txBody>
      </p:sp>
      <p:sp>
        <p:nvSpPr>
          <p:cNvPr id="3" name="Content Placeholder 2"/>
          <p:cNvSpPr>
            <a:spLocks noGrp="1"/>
          </p:cNvSpPr>
          <p:nvPr>
            <p:ph idx="1"/>
          </p:nvPr>
        </p:nvSpPr>
        <p:spPr>
          <a:xfrm>
            <a:off x="179512" y="1268760"/>
            <a:ext cx="8507288" cy="4968552"/>
          </a:xfrm>
        </p:spPr>
        <p:txBody>
          <a:bodyPr/>
          <a:lstStyle/>
          <a:p>
            <a:r>
              <a:rPr lang="en-GB" sz="2800" dirty="0" smtClean="0"/>
              <a:t>OMB October meeting </a:t>
            </a:r>
            <a:r>
              <a:rPr lang="en-GB" sz="2800" dirty="0" smtClean="0">
                <a:solidFill>
                  <a:srgbClr val="FF0000"/>
                </a:solidFill>
              </a:rPr>
              <a:t>23/10</a:t>
            </a:r>
            <a:r>
              <a:rPr lang="en-GB" sz="2800" dirty="0" smtClean="0"/>
              <a:t> </a:t>
            </a:r>
            <a:r>
              <a:rPr lang="en-GB" sz="2800" dirty="0" smtClean="0">
                <a:sym typeface="Wingdings" pitchFamily="2" charset="2"/>
              </a:rPr>
              <a:t> move </a:t>
            </a:r>
            <a:r>
              <a:rPr lang="en-GB" sz="2800" dirty="0" smtClean="0"/>
              <a:t>to </a:t>
            </a:r>
            <a:r>
              <a:rPr lang="en-GB" sz="2800" dirty="0" smtClean="0">
                <a:solidFill>
                  <a:schemeClr val="accent1"/>
                </a:solidFill>
              </a:rPr>
              <a:t>30/10</a:t>
            </a:r>
            <a:r>
              <a:rPr lang="en-GB" sz="2800" dirty="0" smtClean="0"/>
              <a:t>? (clash with EUDAT conference)</a:t>
            </a:r>
          </a:p>
        </p:txBody>
      </p:sp>
    </p:spTree>
    <p:extLst>
      <p:ext uri="{BB962C8B-B14F-4D97-AF65-F5344CB8AC3E}">
        <p14:creationId xmlns:p14="http://schemas.microsoft.com/office/powerpoint/2010/main" val="3322898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NGI Actions</a:t>
            </a:r>
            <a:endParaRPr lang="en-GB" dirty="0"/>
          </a:p>
        </p:txBody>
      </p:sp>
      <p:sp>
        <p:nvSpPr>
          <p:cNvPr id="3" name="Content Placeholder 2"/>
          <p:cNvSpPr>
            <a:spLocks noGrp="1"/>
          </p:cNvSpPr>
          <p:nvPr>
            <p:ph idx="1"/>
          </p:nvPr>
        </p:nvSpPr>
        <p:spPr>
          <a:xfrm>
            <a:off x="179512" y="1268760"/>
            <a:ext cx="8507288" cy="4968552"/>
          </a:xfrm>
        </p:spPr>
        <p:txBody>
          <a:bodyPr/>
          <a:lstStyle/>
          <a:p>
            <a:r>
              <a:rPr lang="en-GB" sz="2400" dirty="0" smtClean="0"/>
              <a:t>Open ACTIONS</a:t>
            </a:r>
          </a:p>
          <a:p>
            <a:pPr lvl="1"/>
            <a:r>
              <a:rPr lang="en-GB" sz="2000" dirty="0" smtClean="0"/>
              <a:t>By </a:t>
            </a:r>
            <a:r>
              <a:rPr lang="en-GB" sz="2000" b="1" dirty="0" smtClean="0"/>
              <a:t>07/09 </a:t>
            </a:r>
            <a:r>
              <a:rPr lang="en-GB" sz="2000" dirty="0" smtClean="0"/>
              <a:t>provide </a:t>
            </a:r>
            <a:r>
              <a:rPr lang="en-GB" sz="2000" dirty="0"/>
              <a:t>information about national and site-specific resource allocation policies. </a:t>
            </a:r>
            <a:r>
              <a:rPr lang="en-GB" sz="2000" dirty="0" smtClean="0">
                <a:hlinkClick r:id="rId2"/>
              </a:rPr>
              <a:t>https</a:t>
            </a:r>
            <a:r>
              <a:rPr lang="en-GB" sz="2000" dirty="0">
                <a:hlinkClick r:id="rId2"/>
              </a:rPr>
              <a:t>://wiki.egi.eu/wiki/Operations/Resource_Allocation</a:t>
            </a:r>
            <a:r>
              <a:rPr lang="en-GB" sz="2000" dirty="0"/>
              <a:t> </a:t>
            </a:r>
          </a:p>
          <a:p>
            <a:pPr lvl="1"/>
            <a:r>
              <a:rPr lang="en-GB" sz="2000" dirty="0" smtClean="0"/>
              <a:t>By </a:t>
            </a:r>
            <a:r>
              <a:rPr lang="en-GB" sz="2000" b="1" dirty="0" smtClean="0"/>
              <a:t>07/09 </a:t>
            </a:r>
            <a:r>
              <a:rPr lang="en-GB" sz="2000" dirty="0" smtClean="0"/>
              <a:t>report </a:t>
            </a:r>
            <a:r>
              <a:rPr lang="en-GB" sz="2000" dirty="0"/>
              <a:t>experience about VOs running on EMI WN </a:t>
            </a:r>
            <a:r>
              <a:rPr lang="en-GB" sz="2000" dirty="0" smtClean="0">
                <a:hlinkClick r:id="rId3"/>
              </a:rPr>
              <a:t>https</a:t>
            </a:r>
            <a:r>
              <a:rPr lang="en-GB" sz="2000" dirty="0">
                <a:hlinkClick r:id="rId3"/>
              </a:rPr>
              <a:t>://</a:t>
            </a:r>
            <a:r>
              <a:rPr lang="en-GB" sz="2000" dirty="0" smtClean="0">
                <a:hlinkClick r:id="rId3"/>
              </a:rPr>
              <a:t>wiki.egi.eu/wiki/NGI-VO_WN_tests</a:t>
            </a:r>
            <a:endParaRPr lang="en-GB" sz="2000" dirty="0"/>
          </a:p>
          <a:p>
            <a:pPr lvl="1"/>
            <a:r>
              <a:rPr lang="en-GB" sz="2000" dirty="0" smtClean="0"/>
              <a:t>By </a:t>
            </a:r>
            <a:r>
              <a:rPr lang="en-GB" sz="2000" b="1" dirty="0"/>
              <a:t>07/09 </a:t>
            </a:r>
            <a:r>
              <a:rPr lang="en-GB" sz="2000" dirty="0" smtClean="0"/>
              <a:t>reply to survey on NGI sustainability </a:t>
            </a:r>
            <a:r>
              <a:rPr lang="en-GB" sz="2000" dirty="0"/>
              <a:t>status after May 2014 </a:t>
            </a:r>
            <a:r>
              <a:rPr lang="en-GB" sz="2000" dirty="0" smtClean="0"/>
              <a:t>(</a:t>
            </a:r>
            <a:r>
              <a:rPr lang="en-GB" sz="2000" dirty="0"/>
              <a:t>see </a:t>
            </a:r>
            <a:r>
              <a:rPr lang="en-GB" sz="2000" dirty="0">
                <a:hlinkClick r:id="rId4" tooltip="EGI Operations Surveys"/>
              </a:rPr>
              <a:t>instructions</a:t>
            </a:r>
            <a:r>
              <a:rPr lang="en-GB" sz="2000" dirty="0" smtClean="0"/>
              <a:t>)</a:t>
            </a:r>
          </a:p>
          <a:p>
            <a:pPr lvl="1"/>
            <a:r>
              <a:rPr lang="en-GB" sz="2000" dirty="0" smtClean="0"/>
              <a:t>By </a:t>
            </a:r>
            <a:r>
              <a:rPr lang="en-GB" sz="2000" b="1" dirty="0" smtClean="0"/>
              <a:t>28/08 </a:t>
            </a:r>
            <a:r>
              <a:rPr lang="en-GB" sz="2000" dirty="0" smtClean="0"/>
              <a:t>provide </a:t>
            </a:r>
            <a:r>
              <a:rPr lang="en-GB" sz="2000" dirty="0"/>
              <a:t>comments about the proposed accounting profile </a:t>
            </a:r>
            <a:r>
              <a:rPr lang="en-GB" sz="2000" dirty="0" smtClean="0"/>
              <a:t>so </a:t>
            </a:r>
            <a:r>
              <a:rPr lang="en-GB" sz="2000" dirty="0"/>
              <a:t>that </a:t>
            </a:r>
            <a:r>
              <a:rPr lang="en-GB" sz="2000" dirty="0" smtClean="0"/>
              <a:t>document can </a:t>
            </a:r>
            <a:r>
              <a:rPr lang="en-GB" sz="2000" dirty="0"/>
              <a:t>be </a:t>
            </a:r>
            <a:r>
              <a:rPr lang="en-GB" sz="2000" dirty="0" smtClean="0"/>
              <a:t>discussed with developers for </a:t>
            </a:r>
            <a:r>
              <a:rPr lang="en-GB" sz="2000" dirty="0"/>
              <a:t>implementation. </a:t>
            </a:r>
            <a:r>
              <a:rPr lang="en-GB" sz="2000" dirty="0" smtClean="0"/>
              <a:t>Comments to OMB </a:t>
            </a:r>
            <a:r>
              <a:rPr lang="en-GB" sz="2000" dirty="0"/>
              <a:t>through the mailing </a:t>
            </a:r>
            <a:r>
              <a:rPr lang="en-GB" sz="2000" dirty="0" smtClean="0"/>
              <a:t>list </a:t>
            </a:r>
            <a:r>
              <a:rPr lang="en-GB" sz="2000" smtClean="0"/>
              <a:t>(proposal: </a:t>
            </a:r>
            <a:r>
              <a:rPr lang="en-GB" sz="2000" smtClean="0">
                <a:hlinkClick r:id="rId5"/>
              </a:rPr>
              <a:t>slides</a:t>
            </a:r>
            <a:r>
              <a:rPr lang="en-GB" sz="2000" dirty="0"/>
              <a:t>)</a:t>
            </a:r>
          </a:p>
          <a:p>
            <a:pPr lvl="1"/>
            <a:endParaRPr lang="en-GB" sz="2400" dirty="0"/>
          </a:p>
        </p:txBody>
      </p:sp>
    </p:spTree>
    <p:extLst>
      <p:ext uri="{BB962C8B-B14F-4D97-AF65-F5344CB8AC3E}">
        <p14:creationId xmlns:p14="http://schemas.microsoft.com/office/powerpoint/2010/main" val="345692005"/>
      </p:ext>
    </p:extLst>
  </p:cSld>
  <p:clrMapOvr>
    <a:masterClrMapping/>
  </p:clrMapOvr>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Template>
  <TotalTime>42</TotalTime>
  <Words>588</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EGI-InSPIRE-Slide-Template_v4</vt:lpstr>
      <vt:lpstr>Introduction </vt:lpstr>
      <vt:lpstr>UMD Updates</vt:lpstr>
      <vt:lpstr>Middleware retirement policy: introduction</vt:lpstr>
      <vt:lpstr>Current security policy</vt:lpstr>
      <vt:lpstr>Software retirement policy – PMB approved </vt:lpstr>
      <vt:lpstr>gLite 3.2 UI and WN</vt:lpstr>
      <vt:lpstr>Membership of IRTF to OPS</vt:lpstr>
      <vt:lpstr>OMB Calendar</vt:lpstr>
      <vt:lpstr>NGI Actions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dc:title>
  <dc:creator>Tiziana Ferrari</dc:creator>
  <cp:lastModifiedBy>Tiziana Ferrari</cp:lastModifiedBy>
  <cp:revision>6</cp:revision>
  <dcterms:created xsi:type="dcterms:W3CDTF">2012-08-27T21:12:11Z</dcterms:created>
  <dcterms:modified xsi:type="dcterms:W3CDTF">2012-08-28T07:46:36Z</dcterms:modified>
</cp:coreProperties>
</file>