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Middleware retirement process and policy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endParaRPr lang="en-GB" dirty="0"/>
          </a:p>
          <a:p>
            <a:r>
              <a:rPr lang="en-GB" dirty="0" smtClean="0"/>
              <a:t>SCG, 19/07/2012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7/19/2012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call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retirement calendar and policy for </a:t>
            </a:r>
            <a:r>
              <a:rPr lang="en-US" dirty="0" err="1" smtClean="0"/>
              <a:t>gLite</a:t>
            </a:r>
            <a:r>
              <a:rPr lang="en-US" dirty="0" smtClean="0"/>
              <a:t> 3.2 unsupported software</a:t>
            </a:r>
          </a:p>
          <a:p>
            <a:r>
              <a:rPr lang="en-US" dirty="0" smtClean="0"/>
              <a:t>Plans for EMI 1 retirement </a:t>
            </a:r>
            <a:r>
              <a:rPr lang="en-US" dirty="0" smtClean="0">
                <a:sym typeface="Wingdings" pitchFamily="2" charset="2"/>
              </a:rPr>
              <a:t> EGI procedure and policy for retirement of unsupported </a:t>
            </a:r>
            <a:r>
              <a:rPr lang="en-US" dirty="0" err="1" smtClean="0">
                <a:sym typeface="Wingdings" pitchFamily="2" charset="2"/>
              </a:rPr>
              <a:t>softare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7/19/2012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Some </a:t>
            </a:r>
            <a:r>
              <a:rPr lang="en-GB" sz="3600" dirty="0"/>
              <a:t>b</a:t>
            </a:r>
            <a:r>
              <a:rPr lang="en-GB" sz="3600" dirty="0" smtClean="0"/>
              <a:t>ackground information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dirty="0" smtClean="0"/>
              <a:t>Support calendars</a:t>
            </a:r>
            <a:r>
              <a:rPr lang="en-GB" dirty="0"/>
              <a:t>	 </a:t>
            </a:r>
            <a:r>
              <a:rPr lang="en-GB" sz="2400" dirty="0"/>
              <a:t>(https://</a:t>
            </a:r>
            <a:r>
              <a:rPr lang="en-GB" sz="2400" dirty="0" smtClean="0"/>
              <a:t>wiki.egi.eu/wiki/Middleware#Technology_Providers)</a:t>
            </a:r>
          </a:p>
          <a:p>
            <a:pPr lvl="1"/>
            <a:r>
              <a:rPr lang="en-GB" dirty="0" err="1" smtClean="0"/>
              <a:t>gLite</a:t>
            </a:r>
            <a:r>
              <a:rPr lang="en-GB" dirty="0" smtClean="0"/>
              <a:t> 3.1: completely unsupported (includes </a:t>
            </a:r>
            <a:r>
              <a:rPr lang="en-GB" dirty="0" err="1" smtClean="0"/>
              <a:t>lcg</a:t>
            </a:r>
            <a:r>
              <a:rPr lang="en-GB" dirty="0" smtClean="0"/>
              <a:t>-CE)</a:t>
            </a:r>
          </a:p>
          <a:p>
            <a:pPr lvl="1"/>
            <a:r>
              <a:rPr lang="en-GB" dirty="0" err="1" smtClean="0"/>
              <a:t>gLite</a:t>
            </a:r>
            <a:r>
              <a:rPr lang="en-GB" dirty="0" smtClean="0"/>
              <a:t> 3.2: partially supported </a:t>
            </a:r>
          </a:p>
          <a:p>
            <a:pPr lvl="1"/>
            <a:r>
              <a:rPr lang="en-GB" dirty="0" smtClean="0"/>
              <a:t>EMI1 </a:t>
            </a:r>
            <a:r>
              <a:rPr lang="en-GB" dirty="0" err="1" smtClean="0"/>
              <a:t>eol</a:t>
            </a:r>
            <a:r>
              <a:rPr lang="en-GB" dirty="0" smtClean="0"/>
              <a:t>: 01 May 2013</a:t>
            </a:r>
          </a:p>
          <a:p>
            <a:pPr lvl="1"/>
            <a:r>
              <a:rPr lang="en-GB" dirty="0" smtClean="0"/>
              <a:t>EMI2 </a:t>
            </a:r>
            <a:r>
              <a:rPr lang="en-GB" dirty="0" err="1" smtClean="0"/>
              <a:t>eol</a:t>
            </a:r>
            <a:r>
              <a:rPr lang="en-GB" dirty="0" smtClean="0"/>
              <a:t>: undefined, depends on individual PT plans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03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gLite</a:t>
            </a:r>
            <a:r>
              <a:rPr lang="en-GB" dirty="0" smtClean="0"/>
              <a:t> 3.1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968552"/>
          </a:xfrm>
        </p:spPr>
        <p:txBody>
          <a:bodyPr/>
          <a:lstStyle/>
          <a:p>
            <a:r>
              <a:rPr lang="en-GB" dirty="0" smtClean="0"/>
              <a:t>Retirement calendar: 01 October 2012</a:t>
            </a:r>
          </a:p>
          <a:p>
            <a:pPr lvl="1"/>
            <a:r>
              <a:rPr lang="en-GB" dirty="0" smtClean="0"/>
              <a:t>OMB decision (Feb 2012)</a:t>
            </a:r>
          </a:p>
          <a:p>
            <a:r>
              <a:rPr lang="en-GB" dirty="0"/>
              <a:t>Retirement policy </a:t>
            </a:r>
            <a:r>
              <a:rPr lang="en-GB" sz="2400" dirty="0" smtClean="0"/>
              <a:t> [</a:t>
            </a:r>
            <a:r>
              <a:rPr lang="en-GB" sz="2400" dirty="0"/>
              <a:t>EGI-ADV-20120716</a:t>
            </a:r>
            <a:r>
              <a:rPr lang="en-GB" sz="2400" dirty="0" smtClean="0"/>
              <a:t>], 16 July</a:t>
            </a:r>
          </a:p>
          <a:p>
            <a:pPr lvl="1"/>
            <a:r>
              <a:rPr lang="en-GB" sz="2000" dirty="0"/>
              <a:t>https://wiki.egi.eu/wiki/EGI_CSIRT:Advisory</a:t>
            </a:r>
            <a:endParaRPr lang="en-GB" sz="2000" dirty="0" smtClean="0"/>
          </a:p>
          <a:p>
            <a:pPr lvl="1"/>
            <a:r>
              <a:rPr lang="en-GB" dirty="0" err="1" smtClean="0"/>
              <a:t>g</a:t>
            </a:r>
            <a:r>
              <a:rPr lang="en-GB" dirty="0" err="1"/>
              <a:t>L</a:t>
            </a:r>
            <a:r>
              <a:rPr lang="en-GB" dirty="0" err="1" smtClean="0"/>
              <a:t>ite</a:t>
            </a:r>
            <a:r>
              <a:rPr lang="en-GB" dirty="0" smtClean="0"/>
              <a:t> 3.1 end-points must be </a:t>
            </a:r>
            <a:r>
              <a:rPr lang="en-GB" b="1" dirty="0" smtClean="0">
                <a:solidFill>
                  <a:schemeClr val="accent1"/>
                </a:solidFill>
              </a:rPr>
              <a:t>updated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or switched off by 01 Oct 2012</a:t>
            </a:r>
          </a:p>
          <a:p>
            <a:pPr lvl="1"/>
            <a:r>
              <a:rPr lang="en-GB" dirty="0" smtClean="0"/>
              <a:t>Sites hosting </a:t>
            </a:r>
            <a:r>
              <a:rPr lang="en-GB" dirty="0" err="1" smtClean="0"/>
              <a:t>gLite</a:t>
            </a:r>
            <a:r>
              <a:rPr lang="en-GB" dirty="0" smtClean="0"/>
              <a:t> 3.1 end-points after 01 Oct 2012 will be </a:t>
            </a:r>
            <a:r>
              <a:rPr lang="en-GB" b="1" dirty="0" smtClean="0">
                <a:solidFill>
                  <a:schemeClr val="accent1"/>
                </a:solidFill>
              </a:rPr>
              <a:t>suspended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0642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gLite</a:t>
            </a:r>
            <a:r>
              <a:rPr lang="en-GB" dirty="0" smtClean="0"/>
              <a:t> 3.2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dirty="0" smtClean="0"/>
              <a:t>Status of support</a:t>
            </a:r>
          </a:p>
          <a:p>
            <a:pPr lvl="1"/>
            <a:r>
              <a:rPr lang="en-GB" dirty="0"/>
              <a:t>Unsupported: Argus, </a:t>
            </a:r>
            <a:r>
              <a:rPr lang="en-GB" b="1" dirty="0">
                <a:solidFill>
                  <a:schemeClr val="accent1"/>
                </a:solidFill>
              </a:rPr>
              <a:t>CREAM</a:t>
            </a:r>
            <a:r>
              <a:rPr lang="en-GB" dirty="0"/>
              <a:t>, </a:t>
            </a:r>
            <a:r>
              <a:rPr lang="en-GB" b="1" dirty="0">
                <a:solidFill>
                  <a:schemeClr val="accent1"/>
                </a:solidFill>
              </a:rPr>
              <a:t>LB</a:t>
            </a:r>
            <a:r>
              <a:rPr lang="en-GB" dirty="0"/>
              <a:t>, BDII, Torque/SGE/LSF </a:t>
            </a:r>
            <a:r>
              <a:rPr lang="en-GB" dirty="0" err="1"/>
              <a:t>utils</a:t>
            </a:r>
            <a:r>
              <a:rPr lang="en-GB" dirty="0"/>
              <a:t>, </a:t>
            </a:r>
            <a:r>
              <a:rPr lang="en-GB" dirty="0" err="1"/>
              <a:t>glite</a:t>
            </a:r>
            <a:r>
              <a:rPr lang="en-GB" dirty="0"/>
              <a:t>-MPI, </a:t>
            </a:r>
            <a:r>
              <a:rPr lang="en-GB" b="1" dirty="0">
                <a:solidFill>
                  <a:schemeClr val="accent1"/>
                </a:solidFill>
              </a:rPr>
              <a:t>VOMS</a:t>
            </a:r>
            <a:r>
              <a:rPr lang="en-GB" dirty="0"/>
              <a:t>, APEL, SCAS, </a:t>
            </a:r>
            <a:r>
              <a:rPr lang="en-GB" dirty="0" err="1"/>
              <a:t>glite</a:t>
            </a:r>
            <a:r>
              <a:rPr lang="en-GB" dirty="0"/>
              <a:t>-CLUSTER </a:t>
            </a:r>
          </a:p>
          <a:p>
            <a:pPr lvl="1"/>
            <a:r>
              <a:rPr lang="en-GB" dirty="0"/>
              <a:t>Supported until Oct 2012: FTS, </a:t>
            </a:r>
            <a:r>
              <a:rPr lang="en-GB" dirty="0" err="1"/>
              <a:t>gLExec</a:t>
            </a:r>
            <a:r>
              <a:rPr lang="en-GB" dirty="0"/>
              <a:t>, LFC, DPM, </a:t>
            </a:r>
            <a:r>
              <a:rPr lang="en-GB" dirty="0" smtClean="0"/>
              <a:t>UI (extension to be requested), </a:t>
            </a:r>
            <a:r>
              <a:rPr lang="en-GB" b="1" dirty="0">
                <a:solidFill>
                  <a:schemeClr val="accent1"/>
                </a:solidFill>
              </a:rPr>
              <a:t>WN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Supported until Apr 2013: </a:t>
            </a:r>
            <a:r>
              <a:rPr lang="en-GB" dirty="0" err="1"/>
              <a:t>VOBox</a:t>
            </a:r>
            <a:r>
              <a:rPr lang="en-GB" dirty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99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/>
              <a:t>gLite</a:t>
            </a:r>
            <a:r>
              <a:rPr lang="en-GB" sz="3600" dirty="0" smtClean="0"/>
              <a:t> 3.2 unsupported products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328592"/>
          </a:xfrm>
        </p:spPr>
        <p:txBody>
          <a:bodyPr/>
          <a:lstStyle/>
          <a:p>
            <a:r>
              <a:rPr lang="en-GB" sz="2400" dirty="0" smtClean="0"/>
              <a:t>Original proposal</a:t>
            </a:r>
          </a:p>
          <a:p>
            <a:pPr lvl="1"/>
            <a:r>
              <a:rPr lang="en-GB" sz="2000" dirty="0" smtClean="0"/>
              <a:t>Same retirement calendar and policy as </a:t>
            </a:r>
            <a:r>
              <a:rPr lang="en-GB" sz="2000" dirty="0" err="1" smtClean="0"/>
              <a:t>gLite</a:t>
            </a:r>
            <a:r>
              <a:rPr lang="en-GB" sz="2000" dirty="0" smtClean="0"/>
              <a:t> 3.1 </a:t>
            </a:r>
            <a:r>
              <a:rPr lang="en-GB" sz="2000" dirty="0" smtClean="0">
                <a:sym typeface="Wingdings" pitchFamily="2" charset="2"/>
              </a:rPr>
              <a:t> 01 October</a:t>
            </a:r>
          </a:p>
          <a:p>
            <a:r>
              <a:rPr lang="en-GB" sz="2400" dirty="0" smtClean="0">
                <a:sym typeface="Wingdings" pitchFamily="2" charset="2"/>
              </a:rPr>
              <a:t>Motivation</a:t>
            </a:r>
          </a:p>
          <a:p>
            <a:pPr lvl="1"/>
            <a:r>
              <a:rPr lang="en-GB" sz="2000" dirty="0" smtClean="0">
                <a:sym typeface="Wingdings" pitchFamily="2" charset="2"/>
              </a:rPr>
              <a:t>Unsupported software exposes the entire infrastructure to vulnerability</a:t>
            </a:r>
          </a:p>
          <a:p>
            <a:r>
              <a:rPr lang="en-GB" sz="2400" dirty="0" smtClean="0">
                <a:sym typeface="Wingdings" pitchFamily="2" charset="2"/>
              </a:rPr>
              <a:t>Problems</a:t>
            </a:r>
          </a:p>
          <a:p>
            <a:pPr lvl="1"/>
            <a:r>
              <a:rPr lang="en-GB" sz="2000" dirty="0" smtClean="0">
                <a:sym typeface="Wingdings" pitchFamily="2" charset="2"/>
              </a:rPr>
              <a:t>Major portion of the infrastructure to be updated</a:t>
            </a:r>
          </a:p>
          <a:p>
            <a:pPr lvl="1"/>
            <a:r>
              <a:rPr lang="en-GB" sz="2000" dirty="0" smtClean="0">
                <a:sym typeface="Wingdings" pitchFamily="2" charset="2"/>
              </a:rPr>
              <a:t>Problems reported by various NGIs (July OMB)</a:t>
            </a:r>
          </a:p>
          <a:p>
            <a:pPr lvl="1"/>
            <a:r>
              <a:rPr lang="en-GB" sz="2000" dirty="0" smtClean="0">
                <a:sym typeface="Wingdings" pitchFamily="2" charset="2"/>
              </a:rPr>
              <a:t>EMI 2 CREAM and LB not released in UMD yet (VOMS in UMD 2.0)</a:t>
            </a:r>
          </a:p>
          <a:p>
            <a:pPr lvl="1"/>
            <a:r>
              <a:rPr lang="en-GB" sz="2000" dirty="0" smtClean="0">
                <a:sym typeface="Wingdings" pitchFamily="2" charset="2"/>
              </a:rPr>
              <a:t>EMI 2 WN end of support on 01 Oct</a:t>
            </a:r>
          </a:p>
          <a:p>
            <a:pPr lvl="2"/>
            <a:r>
              <a:rPr lang="en-GB" sz="1800" dirty="0" smtClean="0">
                <a:sym typeface="Wingdings" pitchFamily="2" charset="2"/>
              </a:rPr>
              <a:t>No information on </a:t>
            </a:r>
            <a:r>
              <a:rPr lang="en-GB" sz="1800" dirty="0" err="1" smtClean="0">
                <a:sym typeface="Wingdings" pitchFamily="2" charset="2"/>
              </a:rPr>
              <a:t>gLite</a:t>
            </a:r>
            <a:r>
              <a:rPr lang="en-GB" sz="1800" dirty="0" smtClean="0">
                <a:sym typeface="Wingdings" pitchFamily="2" charset="2"/>
              </a:rPr>
              <a:t> 3.2  EMI migration impact on VOs</a:t>
            </a:r>
          </a:p>
          <a:p>
            <a:pPr lvl="2"/>
            <a:r>
              <a:rPr lang="en-GB" sz="1800" dirty="0" smtClean="0">
                <a:sym typeface="Wingdings" pitchFamily="2" charset="2"/>
              </a:rPr>
              <a:t>No EMI 2 WN yet released in UMD. Sl6 desirable to replace </a:t>
            </a:r>
            <a:r>
              <a:rPr lang="en-GB" sz="1800" dirty="0" err="1" smtClean="0">
                <a:sym typeface="Wingdings" pitchFamily="2" charset="2"/>
              </a:rPr>
              <a:t>gLite</a:t>
            </a:r>
            <a:r>
              <a:rPr lang="en-GB" sz="1800" dirty="0" smtClean="0">
                <a:sym typeface="Wingdings" pitchFamily="2" charset="2"/>
              </a:rPr>
              <a:t> 3.2 WNs</a:t>
            </a:r>
          </a:p>
          <a:p>
            <a:pPr lvl="2"/>
            <a:endParaRPr lang="en-GB" sz="1800" dirty="0" smtClean="0">
              <a:sym typeface="Wingdings" pitchFamily="2" charset="2"/>
            </a:endParaRP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0280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dirty="0" smtClean="0"/>
              <a:t>Proposed </a:t>
            </a:r>
            <a:r>
              <a:rPr lang="en-GB" dirty="0" err="1" smtClean="0"/>
              <a:t>gLite</a:t>
            </a:r>
            <a:r>
              <a:rPr lang="en-GB" dirty="0" smtClean="0"/>
              <a:t> 3.2 retirement calendar/policy is likely to have a major impact on production infrastructure and </a:t>
            </a:r>
            <a:r>
              <a:rPr lang="en-GB" dirty="0" err="1" smtClean="0"/>
              <a:t>Vos</a:t>
            </a:r>
            <a:endParaRPr lang="en-GB" dirty="0" smtClean="0"/>
          </a:p>
          <a:p>
            <a:pPr lvl="1"/>
            <a:r>
              <a:rPr lang="en-GB" dirty="0" smtClean="0"/>
              <a:t>Revise calendar?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Just revise policy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32432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EGI-InSPIRE-Slide-Template_v4-3</Template>
  <TotalTime>23</TotalTime>
  <Words>274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EGI-InSPIRE-Slide-Template_v4-3</vt:lpstr>
      <vt:lpstr>Middleware retirement process and policy</vt:lpstr>
      <vt:lpstr>Objectives of this call</vt:lpstr>
      <vt:lpstr>Some background information</vt:lpstr>
      <vt:lpstr>gLite 3.1</vt:lpstr>
      <vt:lpstr>gLite 3.2</vt:lpstr>
      <vt:lpstr>gLite 3.2 unsupported products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5</cp:revision>
  <dcterms:created xsi:type="dcterms:W3CDTF">2012-07-19T10:39:56Z</dcterms:created>
  <dcterms:modified xsi:type="dcterms:W3CDTF">2012-07-19T11:03:07Z</dcterms:modified>
</cp:coreProperties>
</file>