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19"/>
  </p:notesMasterIdLst>
  <p:sldIdLst>
    <p:sldId id="655" r:id="rId4"/>
    <p:sldId id="735" r:id="rId5"/>
    <p:sldId id="737" r:id="rId6"/>
    <p:sldId id="746" r:id="rId7"/>
    <p:sldId id="739" r:id="rId8"/>
    <p:sldId id="745" r:id="rId9"/>
    <p:sldId id="740" r:id="rId10"/>
    <p:sldId id="747" r:id="rId11"/>
    <p:sldId id="748" r:id="rId12"/>
    <p:sldId id="742" r:id="rId13"/>
    <p:sldId id="749" r:id="rId14"/>
    <p:sldId id="743" r:id="rId15"/>
    <p:sldId id="744" r:id="rId16"/>
    <p:sldId id="750" r:id="rId17"/>
    <p:sldId id="751" r:id="rId18"/>
  </p:sldIdLst>
  <p:sldSz cx="9144000" cy="6858000" type="screen4x3"/>
  <p:notesSz cx="68580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17" autoAdjust="0"/>
    <p:restoredTop sz="81594" autoAdjust="0"/>
  </p:normalViewPr>
  <p:slideViewPr>
    <p:cSldViewPr>
      <p:cViewPr>
        <p:scale>
          <a:sx n="130" d="100"/>
          <a:sy n="130" d="100"/>
        </p:scale>
        <p:origin x="-720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interSettings" Target="printerSettings/printerSettings1.bin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9/5/12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61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17599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First Ops Tools long Term Sustainability F2F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259557"/>
            <a:ext cx="6840538" cy="8651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First Ops Tools long Term Sustainability F2F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4032448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First Ops Tools long Term Sustainability F2F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2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theme" Target="../theme/theme3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Ops Tools long Term Sustainability F2F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guest/Ticket/Display.html?id=2792" TargetMode="External"/><Relationship Id="rId4" Type="http://schemas.openxmlformats.org/officeDocument/2006/relationships/hyperlink" Target="https://rt.egi.eu/guest/Ticket/Display.html?id=2793" TargetMode="External"/><Relationship Id="rId5" Type="http://schemas.openxmlformats.org/officeDocument/2006/relationships/hyperlink" Target="https://rt.egi.eu/guest/Ticket/Display.html?id=79" TargetMode="Externa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guest/Ticket/Display.html?id=988" TargetMode="External"/><Relationship Id="rId4" Type="http://schemas.openxmlformats.org/officeDocument/2006/relationships/hyperlink" Target="https://rt.egi.eu/guest/Ticket/Display.html?id=502" TargetMode="External"/><Relationship Id="rId5" Type="http://schemas.openxmlformats.org/officeDocument/2006/relationships/hyperlink" Target="https://rt.egi.eu/guest/Ticket/Display.html?id=2791" TargetMode="Externa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712" y="4174232"/>
            <a:ext cx="6552728" cy="1343000"/>
          </a:xfrm>
        </p:spPr>
        <p:txBody>
          <a:bodyPr/>
          <a:lstStyle/>
          <a:p>
            <a:r>
              <a:rPr lang="en-GB" sz="2400" dirty="0" smtClean="0"/>
              <a:t>First Ops Tools Long Term Sustainability F2F</a:t>
            </a:r>
            <a:endParaRPr lang="en-GB" sz="1800" dirty="0" smtClean="0"/>
          </a:p>
          <a:p>
            <a:endParaRPr lang="en-GB" sz="2400" dirty="0">
              <a:solidFill>
                <a:schemeClr val="accent1"/>
              </a:solidFill>
            </a:endParaRPr>
          </a:p>
          <a:p>
            <a:r>
              <a:rPr lang="en-GB" sz="2400" dirty="0" smtClean="0"/>
              <a:t>David Collados</a:t>
            </a:r>
            <a:endParaRPr lang="en-GB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First Ops </a:t>
            </a:r>
            <a:r>
              <a:rPr lang="en-US" dirty="0"/>
              <a:t>Tools long Term Sustainability F2F</a:t>
            </a:r>
          </a:p>
        </p:txBody>
      </p:sp>
      <p:pic>
        <p:nvPicPr>
          <p:cNvPr id="4" name="Picture 3" descr="SAM_colo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700808"/>
            <a:ext cx="3563887" cy="2199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15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7"/>
    </mc:Choice>
    <mc:Fallback xmlns="">
      <p:transition spd="slow" advTm="235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Effort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5008" y="1052736"/>
            <a:ext cx="892899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4"/>
            </a:pPr>
            <a:r>
              <a:rPr lang="en-GB" sz="3200" dirty="0" smtClean="0">
                <a:solidFill>
                  <a:schemeClr val="accent1"/>
                </a:solidFill>
              </a:rPr>
              <a:t>Effort Evaluation and Splitting</a:t>
            </a:r>
          </a:p>
          <a:p>
            <a:pPr lvl="1"/>
            <a:r>
              <a:rPr lang="en-GB" dirty="0" smtClean="0"/>
              <a:t>Development </a:t>
            </a:r>
            <a:r>
              <a:rPr lang="en-GB" dirty="0" err="1" smtClean="0"/>
              <a:t>vs</a:t>
            </a:r>
            <a:r>
              <a:rPr lang="en-GB" dirty="0" smtClean="0"/>
              <a:t> Maintenance effort</a:t>
            </a:r>
          </a:p>
          <a:p>
            <a:pPr lvl="2"/>
            <a:r>
              <a:rPr lang="en-GB" dirty="0" err="1" smtClean="0"/>
              <a:t>Dev</a:t>
            </a:r>
            <a:r>
              <a:rPr lang="en-GB" dirty="0" smtClean="0"/>
              <a:t> (0.75) + </a:t>
            </a:r>
            <a:r>
              <a:rPr lang="en-GB" dirty="0" err="1" smtClean="0"/>
              <a:t>Maint</a:t>
            </a:r>
            <a:r>
              <a:rPr lang="en-GB" dirty="0"/>
              <a:t> </a:t>
            </a:r>
            <a:r>
              <a:rPr lang="en-GB" dirty="0" smtClean="0"/>
              <a:t>(2.85) = 3.6 FTE</a:t>
            </a:r>
            <a:endParaRPr lang="en-GB" dirty="0"/>
          </a:p>
          <a:p>
            <a:pPr lvl="1"/>
            <a:r>
              <a:rPr lang="en-GB" dirty="0" smtClean="0"/>
              <a:t>Effort to run the service</a:t>
            </a:r>
          </a:p>
          <a:p>
            <a:pPr lvl="2"/>
            <a:r>
              <a:rPr lang="en-GB" smtClean="0"/>
              <a:t>2.4 </a:t>
            </a:r>
            <a:r>
              <a:rPr lang="en-GB" dirty="0" smtClean="0"/>
              <a:t>FTE</a:t>
            </a:r>
          </a:p>
          <a:p>
            <a:pPr lvl="1"/>
            <a:r>
              <a:rPr lang="en-GB" dirty="0" smtClean="0"/>
              <a:t>Effort needed to address main </a:t>
            </a:r>
            <a:r>
              <a:rPr lang="en-GB" dirty="0" err="1" smtClean="0"/>
              <a:t>rt</a:t>
            </a:r>
            <a:r>
              <a:rPr lang="en-GB" dirty="0" smtClean="0"/>
              <a:t> or </a:t>
            </a:r>
            <a:r>
              <a:rPr lang="en-GB" dirty="0" err="1" smtClean="0"/>
              <a:t>dow</a:t>
            </a:r>
            <a:r>
              <a:rPr lang="en-GB" dirty="0" smtClean="0"/>
              <a:t> requirements that cannot be met due to lack of effort</a:t>
            </a:r>
          </a:p>
          <a:p>
            <a:pPr lvl="2"/>
            <a:r>
              <a:rPr lang="en-GB" dirty="0" smtClean="0"/>
              <a:t>Handling Virtual Sites: 28 PMs</a:t>
            </a:r>
          </a:p>
          <a:p>
            <a:pPr lvl="2"/>
            <a:r>
              <a:rPr lang="en-GB" dirty="0" smtClean="0"/>
              <a:t>Monitor Services and Sites not in GOCDB: 24 PMs</a:t>
            </a:r>
          </a:p>
          <a:p>
            <a:pPr lvl="2"/>
            <a:r>
              <a:rPr lang="en-GB" dirty="0"/>
              <a:t>Support </a:t>
            </a:r>
            <a:r>
              <a:rPr lang="en-GB" dirty="0" smtClean="0"/>
              <a:t>Glue </a:t>
            </a:r>
            <a:r>
              <a:rPr lang="en-GB" dirty="0"/>
              <a:t>2.0 </a:t>
            </a:r>
            <a:r>
              <a:rPr lang="en-GB" dirty="0" smtClean="0"/>
              <a:t>and </a:t>
            </a:r>
            <a:r>
              <a:rPr lang="en-GB" dirty="0"/>
              <a:t>Multiple </a:t>
            </a:r>
            <a:r>
              <a:rPr lang="en-GB" dirty="0" smtClean="0"/>
              <a:t>Serv. </a:t>
            </a:r>
            <a:r>
              <a:rPr lang="en-GB" dirty="0"/>
              <a:t>Endpoints in </a:t>
            </a:r>
            <a:r>
              <a:rPr lang="en-GB" dirty="0" smtClean="0"/>
              <a:t>GOCDB: 12 PMs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:p14="http://schemas.microsoft.com/office/powerpoint/2010/main" val="3045974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Effort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5008" y="1052736"/>
            <a:ext cx="892899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4"/>
            </a:pPr>
            <a:r>
              <a:rPr lang="en-GB" sz="3200" dirty="0" smtClean="0">
                <a:solidFill>
                  <a:schemeClr val="accent1"/>
                </a:solidFill>
              </a:rPr>
              <a:t>Effort Evaluation and Splitting</a:t>
            </a:r>
          </a:p>
          <a:p>
            <a:pPr lvl="1"/>
            <a:r>
              <a:rPr lang="en-GB" dirty="0" smtClean="0"/>
              <a:t>Deviations between the provided effort and the </a:t>
            </a:r>
            <a:r>
              <a:rPr lang="en-GB" dirty="0" err="1" smtClean="0"/>
              <a:t>InSPIRE</a:t>
            </a:r>
            <a:r>
              <a:rPr lang="en-GB" dirty="0" smtClean="0"/>
              <a:t> funded effort</a:t>
            </a:r>
          </a:p>
          <a:p>
            <a:pPr lvl="2"/>
            <a:r>
              <a:rPr lang="en-GB" dirty="0" err="1" smtClean="0"/>
              <a:t>InSPIRE</a:t>
            </a:r>
            <a:r>
              <a:rPr lang="en-GB" dirty="0" smtClean="0"/>
              <a:t> funded effort (totals over 4 PYs): </a:t>
            </a:r>
          </a:p>
          <a:p>
            <a:pPr lvl="3"/>
            <a:r>
              <a:rPr lang="en-GB" dirty="0" smtClean="0"/>
              <a:t>77 PMs: SA1 (59),  JRA1 (18)</a:t>
            </a:r>
          </a:p>
          <a:p>
            <a:pPr lvl="2"/>
            <a:r>
              <a:rPr lang="en-GB" dirty="0"/>
              <a:t>Provided effort: </a:t>
            </a:r>
            <a:r>
              <a:rPr lang="en-GB" dirty="0" smtClean="0"/>
              <a:t>~6 </a:t>
            </a:r>
            <a:r>
              <a:rPr lang="en-GB" dirty="0"/>
              <a:t>FTE per </a:t>
            </a:r>
            <a:r>
              <a:rPr lang="en-GB" dirty="0" smtClean="0"/>
              <a:t>year</a:t>
            </a:r>
          </a:p>
          <a:p>
            <a:pPr lvl="3"/>
            <a:r>
              <a:rPr lang="en-GB" dirty="0" smtClean="0"/>
              <a:t>~288 </a:t>
            </a:r>
            <a:r>
              <a:rPr lang="en-GB" dirty="0"/>
              <a:t>PMs total over 4 </a:t>
            </a:r>
            <a:r>
              <a:rPr lang="en-GB" dirty="0" smtClean="0"/>
              <a:t>PYs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:p14="http://schemas.microsoft.com/office/powerpoint/2010/main" val="3348488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Involvement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5008" y="1052736"/>
            <a:ext cx="892899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4"/>
            </a:pPr>
            <a:r>
              <a:rPr lang="en-GB" sz="3200" dirty="0" smtClean="0">
                <a:solidFill>
                  <a:schemeClr val="accent1"/>
                </a:solidFill>
              </a:rPr>
              <a:t>Involvement after EGI-</a:t>
            </a:r>
            <a:r>
              <a:rPr lang="en-GB" sz="3200" dirty="0" err="1" smtClean="0">
                <a:solidFill>
                  <a:schemeClr val="accent1"/>
                </a:solidFill>
              </a:rPr>
              <a:t>InSPIRE</a:t>
            </a:r>
            <a:endParaRPr lang="en-GB" sz="3200" dirty="0" smtClean="0">
              <a:solidFill>
                <a:schemeClr val="accent1"/>
              </a:solidFill>
            </a:endParaRPr>
          </a:p>
          <a:p>
            <a:pPr lvl="1"/>
            <a:r>
              <a:rPr lang="en-GB" dirty="0" smtClean="0"/>
              <a:t>Is current PT interested in continuing developing/maintaining the tool after EGI-</a:t>
            </a:r>
            <a:r>
              <a:rPr lang="en-GB" dirty="0" err="1" smtClean="0"/>
              <a:t>InSPIRE</a:t>
            </a:r>
            <a:r>
              <a:rPr lang="en-GB" dirty="0" smtClean="0"/>
              <a:t>?</a:t>
            </a:r>
            <a:endParaRPr lang="en-GB" dirty="0"/>
          </a:p>
          <a:p>
            <a:pPr lvl="2"/>
            <a:r>
              <a:rPr lang="en-GB" dirty="0" smtClean="0"/>
              <a:t>Yes, the complete tool</a:t>
            </a:r>
          </a:p>
          <a:p>
            <a:pPr lvl="1"/>
            <a:r>
              <a:rPr lang="en-GB" dirty="0" smtClean="0"/>
              <a:t>If you have an estimation of the effort considered minimal to continue the development/maintenance please report it</a:t>
            </a:r>
          </a:p>
          <a:p>
            <a:pPr lvl="2"/>
            <a:r>
              <a:rPr lang="en-GB" dirty="0" smtClean="0"/>
              <a:t>6 FTE for development/maintenance/support/coordination without new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:p14="http://schemas.microsoft.com/office/powerpoint/2010/main" val="3045974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Evolution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5008" y="1052736"/>
            <a:ext cx="892899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4"/>
            </a:pPr>
            <a:r>
              <a:rPr lang="en-GB" sz="3200" dirty="0" smtClean="0">
                <a:solidFill>
                  <a:schemeClr val="accent1"/>
                </a:solidFill>
              </a:rPr>
              <a:t>Evolution after EGI-</a:t>
            </a:r>
            <a:r>
              <a:rPr lang="en-GB" sz="3200" dirty="0" err="1" smtClean="0">
                <a:solidFill>
                  <a:schemeClr val="accent1"/>
                </a:solidFill>
              </a:rPr>
              <a:t>InSPIRE</a:t>
            </a:r>
            <a:endParaRPr lang="en-GB" sz="3200" dirty="0" smtClean="0">
              <a:solidFill>
                <a:schemeClr val="accent1"/>
              </a:solidFill>
            </a:endParaRPr>
          </a:p>
          <a:p>
            <a:pPr lvl="1"/>
            <a:r>
              <a:rPr lang="en-GB" dirty="0" smtClean="0"/>
              <a:t>How would you like to evolve the tool?</a:t>
            </a:r>
          </a:p>
          <a:p>
            <a:pPr lvl="2"/>
            <a:r>
              <a:rPr lang="en-GB" dirty="0" smtClean="0"/>
              <a:t>Probe execution:</a:t>
            </a:r>
          </a:p>
          <a:p>
            <a:pPr lvl="3"/>
            <a:r>
              <a:rPr lang="en-GB" dirty="0" smtClean="0"/>
              <a:t>Target other granularities than service endpoints (space tokens, workflows)</a:t>
            </a:r>
          </a:p>
          <a:p>
            <a:pPr lvl="3"/>
            <a:r>
              <a:rPr lang="en-GB" dirty="0" smtClean="0"/>
              <a:t>VO probes to focus more on VO meta-services/activities rather than services, site usability, etc.</a:t>
            </a:r>
          </a:p>
          <a:p>
            <a:pPr lvl="2"/>
            <a:r>
              <a:rPr lang="en-GB" dirty="0" smtClean="0"/>
              <a:t>Results aggregation:</a:t>
            </a:r>
          </a:p>
          <a:p>
            <a:pPr lvl="3"/>
            <a:r>
              <a:rPr lang="en-GB" dirty="0" smtClean="0"/>
              <a:t>Accept test results produced by external monitoring systems through messaging</a:t>
            </a:r>
          </a:p>
          <a:p>
            <a:pPr lvl="2"/>
            <a:r>
              <a:rPr lang="en-GB" dirty="0" smtClean="0"/>
              <a:t>Results computation:</a:t>
            </a:r>
          </a:p>
          <a:p>
            <a:pPr lvl="3"/>
            <a:r>
              <a:rPr lang="en-GB" dirty="0"/>
              <a:t>correlating final status, availability, and reliability figures with data from other </a:t>
            </a:r>
            <a:r>
              <a:rPr lang="en-GB" dirty="0" smtClean="0"/>
              <a:t>systems or probes, </a:t>
            </a:r>
            <a:r>
              <a:rPr lang="en-GB" dirty="0"/>
              <a:t>such as job submission, storage elements, </a:t>
            </a:r>
            <a:r>
              <a:rPr lang="en-GB" dirty="0" smtClean="0"/>
              <a:t>data </a:t>
            </a:r>
            <a:r>
              <a:rPr lang="en-GB" dirty="0"/>
              <a:t>transfer </a:t>
            </a:r>
            <a:r>
              <a:rPr lang="en-GB" dirty="0" smtClean="0"/>
              <a:t>services,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:p14="http://schemas.microsoft.com/office/powerpoint/2010/main" val="3045974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Evolution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5008" y="1052736"/>
            <a:ext cx="892899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4"/>
            </a:pPr>
            <a:r>
              <a:rPr lang="en-GB" sz="3200" dirty="0" smtClean="0">
                <a:solidFill>
                  <a:schemeClr val="accent1"/>
                </a:solidFill>
              </a:rPr>
              <a:t>Evolution after EGI-</a:t>
            </a:r>
            <a:r>
              <a:rPr lang="en-GB" sz="3200" dirty="0" err="1" smtClean="0">
                <a:solidFill>
                  <a:schemeClr val="accent1"/>
                </a:solidFill>
              </a:rPr>
              <a:t>InSPIRE</a:t>
            </a:r>
            <a:endParaRPr lang="en-GB" sz="3200" dirty="0" smtClean="0">
              <a:solidFill>
                <a:schemeClr val="accent1"/>
              </a:solidFill>
            </a:endParaRPr>
          </a:p>
          <a:p>
            <a:pPr lvl="1"/>
            <a:r>
              <a:rPr lang="en-GB" dirty="0" smtClean="0"/>
              <a:t>How would you like to evolve the tool?</a:t>
            </a:r>
          </a:p>
          <a:p>
            <a:pPr lvl="2"/>
            <a:r>
              <a:rPr lang="en-GB" dirty="0"/>
              <a:t>Results computation:</a:t>
            </a:r>
          </a:p>
          <a:p>
            <a:pPr lvl="3"/>
            <a:r>
              <a:rPr lang="en-GB" dirty="0" smtClean="0"/>
              <a:t>Full regionalisation, including availability computations</a:t>
            </a:r>
          </a:p>
          <a:p>
            <a:pPr marL="1371600" lvl="3" indent="0">
              <a:buNone/>
            </a:pPr>
            <a:endParaRPr lang="en-GB" dirty="0"/>
          </a:p>
          <a:p>
            <a:pPr lvl="2"/>
            <a:r>
              <a:rPr lang="en-GB" dirty="0" smtClean="0"/>
              <a:t>Results visualization: </a:t>
            </a:r>
          </a:p>
          <a:p>
            <a:pPr lvl="3"/>
            <a:r>
              <a:rPr lang="en-GB" dirty="0"/>
              <a:t>C</a:t>
            </a:r>
            <a:r>
              <a:rPr lang="en-GB" dirty="0" smtClean="0"/>
              <a:t>ommon pluggable visualization interfaces</a:t>
            </a:r>
          </a:p>
          <a:p>
            <a:pPr marL="1371600" lvl="3" indent="0">
              <a:buNone/>
            </a:pPr>
            <a:endParaRPr lang="en-GB" dirty="0" smtClean="0"/>
          </a:p>
          <a:p>
            <a:pPr lvl="2"/>
            <a:r>
              <a:rPr lang="en-GB" dirty="0" smtClean="0"/>
              <a:t>Site Monitoring:</a:t>
            </a:r>
          </a:p>
          <a:p>
            <a:pPr lvl="3"/>
            <a:r>
              <a:rPr lang="en-GB" dirty="0" smtClean="0"/>
              <a:t>Common multi-VO SAM for sites to locally understand site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:p14="http://schemas.microsoft.com/office/powerpoint/2010/main" val="3945433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Evolution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5008" y="1052736"/>
            <a:ext cx="892899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4"/>
            </a:pPr>
            <a:r>
              <a:rPr lang="en-GB" sz="3200" dirty="0" smtClean="0">
                <a:solidFill>
                  <a:schemeClr val="accent1"/>
                </a:solidFill>
              </a:rPr>
              <a:t>Evolution after EGI-</a:t>
            </a:r>
            <a:r>
              <a:rPr lang="en-GB" sz="3200" dirty="0" err="1" smtClean="0">
                <a:solidFill>
                  <a:schemeClr val="accent1"/>
                </a:solidFill>
              </a:rPr>
              <a:t>InSPIRE</a:t>
            </a:r>
            <a:endParaRPr lang="en-GB" sz="3200" dirty="0" smtClean="0">
              <a:solidFill>
                <a:schemeClr val="accent1"/>
              </a:solidFill>
            </a:endParaRPr>
          </a:p>
          <a:p>
            <a:pPr lvl="1"/>
            <a:r>
              <a:rPr lang="en-GB" dirty="0" smtClean="0"/>
              <a:t>Describe any major changes that you consider advisable for the tool in order to improve usability, availability, sustainability</a:t>
            </a:r>
          </a:p>
          <a:p>
            <a:pPr lvl="2"/>
            <a:r>
              <a:rPr lang="en-GB" dirty="0" smtClean="0"/>
              <a:t>Technology changes: No</a:t>
            </a:r>
          </a:p>
          <a:p>
            <a:pPr lvl="2"/>
            <a:r>
              <a:rPr lang="en-GB" dirty="0" smtClean="0"/>
              <a:t>Components removal/addition: None</a:t>
            </a:r>
          </a:p>
          <a:p>
            <a:pPr lvl="1"/>
            <a:r>
              <a:rPr lang="en-US" dirty="0"/>
              <a:t>Think about evolution and uptake from other projects – EC will not fund what is already </a:t>
            </a:r>
            <a:r>
              <a:rPr lang="en-US" dirty="0" smtClean="0"/>
              <a:t>developed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:p14="http://schemas.microsoft.com/office/powerpoint/2010/main" val="3918474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512" y="1484784"/>
            <a:ext cx="892899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Tool and PT Description</a:t>
            </a:r>
          </a:p>
          <a:p>
            <a:pPr marL="857250" indent="-857250">
              <a:buFont typeface="+mj-lt"/>
              <a:buAutoNum type="romanUcPeriod"/>
            </a:pPr>
            <a:r>
              <a:rPr lang="en-GB" sz="3600" dirty="0" err="1" smtClean="0">
                <a:solidFill>
                  <a:schemeClr val="accent1"/>
                </a:solidFill>
              </a:rPr>
              <a:t>DoW</a:t>
            </a:r>
            <a:r>
              <a:rPr lang="en-GB" sz="3600" dirty="0" smtClean="0">
                <a:solidFill>
                  <a:schemeClr val="accent1"/>
                </a:solidFill>
              </a:rPr>
              <a:t> Checkpoint</a:t>
            </a:r>
          </a:p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RT Checkpoint</a:t>
            </a:r>
            <a:endParaRPr lang="en-GB" sz="3600" dirty="0" smtClean="0"/>
          </a:p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Effort Evaluation</a:t>
            </a:r>
          </a:p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Future Involvement</a:t>
            </a:r>
          </a:p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Future Evolution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00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59557"/>
            <a:ext cx="7056783" cy="865187"/>
          </a:xfrm>
        </p:spPr>
        <p:txBody>
          <a:bodyPr/>
          <a:lstStyle/>
          <a:p>
            <a:r>
              <a:rPr lang="en-GB" dirty="0" smtClean="0"/>
              <a:t>Tool and PT Description 1/2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512" y="1124744"/>
            <a:ext cx="892899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SAM overview</a:t>
            </a:r>
          </a:p>
          <a:p>
            <a:pPr lvl="1"/>
            <a:r>
              <a:rPr lang="en-GB" sz="3200" dirty="0" smtClean="0"/>
              <a:t>Monitoring and reporting system for large-scale production grids</a:t>
            </a:r>
          </a:p>
          <a:p>
            <a:pPr lvl="1"/>
            <a:r>
              <a:rPr lang="en-GB" sz="3200" dirty="0" smtClean="0"/>
              <a:t>PT composition:</a:t>
            </a:r>
          </a:p>
          <a:p>
            <a:pPr lvl="2"/>
            <a:r>
              <a:rPr lang="en-GB" sz="2800" dirty="0" smtClean="0"/>
              <a:t>Development: CERN, </a:t>
            </a:r>
            <a:r>
              <a:rPr lang="en-GB" sz="2800" dirty="0" err="1" smtClean="0"/>
              <a:t>srce</a:t>
            </a:r>
            <a:r>
              <a:rPr lang="en-GB" sz="2800" dirty="0" smtClean="0"/>
              <a:t> (NCG)</a:t>
            </a:r>
          </a:p>
          <a:p>
            <a:pPr lvl="2"/>
            <a:r>
              <a:rPr lang="en-GB" sz="2800" dirty="0" smtClean="0"/>
              <a:t>Operations:</a:t>
            </a:r>
          </a:p>
          <a:p>
            <a:pPr lvl="3"/>
            <a:r>
              <a:rPr lang="en-GB" sz="2600" dirty="0" smtClean="0"/>
              <a:t>CERN (</a:t>
            </a:r>
            <a:r>
              <a:rPr lang="en-GB" sz="2600" dirty="0" err="1" smtClean="0"/>
              <a:t>MyEGI</a:t>
            </a:r>
            <a:r>
              <a:rPr lang="en-GB" sz="2600" dirty="0" smtClean="0"/>
              <a:t>, DBs, </a:t>
            </a:r>
            <a:r>
              <a:rPr lang="en-GB" sz="2600" dirty="0" err="1" smtClean="0"/>
              <a:t>Msg</a:t>
            </a:r>
            <a:r>
              <a:rPr lang="en-GB" sz="2600" dirty="0" smtClean="0"/>
              <a:t> brokers)</a:t>
            </a:r>
          </a:p>
          <a:p>
            <a:pPr lvl="3"/>
            <a:r>
              <a:rPr lang="en-GB" sz="2600" dirty="0" err="1" smtClean="0"/>
              <a:t>srce</a:t>
            </a:r>
            <a:r>
              <a:rPr lang="en-GB" sz="2600" dirty="0" smtClean="0"/>
              <a:t> (</a:t>
            </a:r>
            <a:r>
              <a:rPr lang="en-GB" sz="2600" dirty="0" err="1" smtClean="0"/>
              <a:t>Msg</a:t>
            </a:r>
            <a:r>
              <a:rPr lang="en-GB" sz="2600" dirty="0" smtClean="0"/>
              <a:t> broker)</a:t>
            </a:r>
          </a:p>
          <a:p>
            <a:pPr lvl="3"/>
            <a:r>
              <a:rPr lang="en-GB" sz="2600" dirty="0" smtClean="0"/>
              <a:t>AUTH (</a:t>
            </a:r>
            <a:r>
              <a:rPr lang="en-GB" sz="2600" dirty="0" err="1" smtClean="0"/>
              <a:t>Msg</a:t>
            </a:r>
            <a:r>
              <a:rPr lang="en-GB" sz="2600" dirty="0" smtClean="0"/>
              <a:t> broker)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:p14="http://schemas.microsoft.com/office/powerpoint/2010/main" val="3045974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59557"/>
            <a:ext cx="7056784" cy="865187"/>
          </a:xfrm>
        </p:spPr>
        <p:txBody>
          <a:bodyPr/>
          <a:lstStyle/>
          <a:p>
            <a:r>
              <a:rPr lang="en-GB" dirty="0" smtClean="0"/>
              <a:t>Tool and PT Description 2/2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512" y="1124744"/>
            <a:ext cx="892899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SAM overview</a:t>
            </a:r>
          </a:p>
          <a:p>
            <a:pPr lvl="1"/>
            <a:r>
              <a:rPr lang="en-GB" sz="2800" dirty="0" smtClean="0"/>
              <a:t>Allocated effort in PMs for the 4 years:</a:t>
            </a:r>
          </a:p>
          <a:p>
            <a:pPr lvl="2"/>
            <a:r>
              <a:rPr lang="en-GB" dirty="0"/>
              <a:t> </a:t>
            </a:r>
            <a:r>
              <a:rPr lang="en-GB" dirty="0" smtClean="0"/>
              <a:t>TSA1.4E: </a:t>
            </a:r>
            <a:r>
              <a:rPr lang="en-GB" dirty="0"/>
              <a:t>Infrastructure for Grid </a:t>
            </a:r>
            <a:r>
              <a:rPr lang="en-GB" dirty="0" smtClean="0"/>
              <a:t>Management </a:t>
            </a:r>
            <a:r>
              <a:rPr lang="en-GB" b="1" dirty="0" smtClean="0">
                <a:solidFill>
                  <a:srgbClr val="FF0000"/>
                </a:solidFill>
              </a:rPr>
              <a:t>59</a:t>
            </a:r>
            <a:r>
              <a:rPr lang="en-GB" dirty="0"/>
              <a:t>, </a:t>
            </a:r>
            <a:r>
              <a:rPr lang="en-GB" b="1" dirty="0" smtClean="0">
                <a:solidFill>
                  <a:srgbClr val="3366FF"/>
                </a:solidFill>
              </a:rPr>
              <a:t>11.2</a:t>
            </a:r>
            <a:endParaRPr lang="en-GB" b="1" dirty="0" smtClean="0">
              <a:solidFill>
                <a:srgbClr val="FF0000"/>
              </a:solidFill>
            </a:endParaRPr>
          </a:p>
          <a:p>
            <a:pPr lvl="2"/>
            <a:r>
              <a:rPr lang="en-GB" dirty="0"/>
              <a:t> TJRA1.2 Maintenance and development of the deployed operational </a:t>
            </a:r>
            <a:r>
              <a:rPr lang="en-GB" dirty="0" smtClean="0"/>
              <a:t>tools </a:t>
            </a:r>
            <a:r>
              <a:rPr lang="en-GB" b="1" dirty="0" smtClean="0">
                <a:solidFill>
                  <a:srgbClr val="FF0000"/>
                </a:solidFill>
              </a:rPr>
              <a:t>12</a:t>
            </a:r>
            <a:r>
              <a:rPr lang="en-GB" dirty="0"/>
              <a:t>, </a:t>
            </a:r>
            <a:r>
              <a:rPr lang="en-GB" b="1" dirty="0" smtClean="0">
                <a:solidFill>
                  <a:srgbClr val="3366FF"/>
                </a:solidFill>
              </a:rPr>
              <a:t>12</a:t>
            </a:r>
            <a:r>
              <a:rPr lang="en-GB" dirty="0" smtClean="0"/>
              <a:t> </a:t>
            </a:r>
            <a:endParaRPr lang="en-GB" b="1" dirty="0" smtClean="0">
              <a:solidFill>
                <a:srgbClr val="FF0000"/>
              </a:solidFill>
            </a:endParaRPr>
          </a:p>
          <a:p>
            <a:pPr lvl="2"/>
            <a:r>
              <a:rPr lang="en-GB" dirty="0"/>
              <a:t> TJRA1.3 Supporting National Deployment </a:t>
            </a:r>
            <a:r>
              <a:rPr lang="en-GB" smtClean="0"/>
              <a:t>models </a:t>
            </a:r>
            <a:r>
              <a:rPr lang="en-GB" b="1" smtClean="0">
                <a:solidFill>
                  <a:srgbClr val="FF0000"/>
                </a:solidFill>
              </a:rPr>
              <a:t>6</a:t>
            </a:r>
            <a:r>
              <a:rPr lang="en-GB" smtClean="0"/>
              <a:t>, </a:t>
            </a:r>
            <a:r>
              <a:rPr lang="en-GB" b="1" dirty="0">
                <a:solidFill>
                  <a:srgbClr val="3366FF"/>
                </a:solidFill>
              </a:rPr>
              <a:t>3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en-GB" b="1" dirty="0">
              <a:solidFill>
                <a:srgbClr val="FF0000"/>
              </a:solidFill>
            </a:endParaRPr>
          </a:p>
          <a:p>
            <a:pPr lvl="1"/>
            <a:r>
              <a:rPr lang="en-GB" sz="2800" dirty="0"/>
              <a:t>Allocated effort in PMs for </a:t>
            </a:r>
            <a:r>
              <a:rPr lang="en-GB" sz="2800" dirty="0" smtClean="0"/>
              <a:t>PY3:</a:t>
            </a:r>
            <a:endParaRPr lang="en-GB" sz="2800" dirty="0"/>
          </a:p>
          <a:p>
            <a:pPr lvl="2"/>
            <a:r>
              <a:rPr lang="en-GB" dirty="0"/>
              <a:t> </a:t>
            </a:r>
            <a:r>
              <a:rPr lang="en-GB" dirty="0" smtClean="0"/>
              <a:t>TSA1.4E: </a:t>
            </a:r>
            <a:r>
              <a:rPr lang="en-GB" dirty="0"/>
              <a:t>Infrastructure for Grid Management </a:t>
            </a:r>
            <a:r>
              <a:rPr lang="en-GB" b="1" dirty="0" smtClean="0">
                <a:solidFill>
                  <a:srgbClr val="FF0000"/>
                </a:solidFill>
              </a:rPr>
              <a:t>14.8</a:t>
            </a:r>
            <a:r>
              <a:rPr lang="en-GB" dirty="0"/>
              <a:t>, </a:t>
            </a:r>
            <a:r>
              <a:rPr lang="en-GB" b="1" dirty="0" smtClean="0">
                <a:solidFill>
                  <a:srgbClr val="3366FF"/>
                </a:solidFill>
              </a:rPr>
              <a:t>2.8</a:t>
            </a:r>
            <a:endParaRPr lang="en-GB" b="1" dirty="0">
              <a:solidFill>
                <a:srgbClr val="FF0000"/>
              </a:solidFill>
            </a:endParaRPr>
          </a:p>
          <a:p>
            <a:pPr lvl="2"/>
            <a:r>
              <a:rPr lang="en-GB" dirty="0"/>
              <a:t> TJRA1.2 Maintenance and development of the deployed operational tools </a:t>
            </a:r>
            <a:r>
              <a:rPr lang="en-GB" b="1" dirty="0" smtClean="0">
                <a:solidFill>
                  <a:srgbClr val="FF0000"/>
                </a:solidFill>
              </a:rPr>
              <a:t>3</a:t>
            </a:r>
            <a:r>
              <a:rPr lang="en-GB" dirty="0" smtClean="0"/>
              <a:t>, </a:t>
            </a:r>
            <a:r>
              <a:rPr lang="en-GB" b="1" dirty="0" smtClean="0">
                <a:solidFill>
                  <a:srgbClr val="3366FF"/>
                </a:solidFill>
              </a:rPr>
              <a:t>3</a:t>
            </a:r>
            <a:r>
              <a:rPr lang="en-GB" dirty="0" smtClean="0"/>
              <a:t> 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11560" y="5877272"/>
            <a:ext cx="1152128" cy="369332"/>
            <a:chOff x="611560" y="5877272"/>
            <a:chExt cx="1152128" cy="369332"/>
          </a:xfrm>
        </p:grpSpPr>
        <p:sp>
          <p:nvSpPr>
            <p:cNvPr id="3" name="Rectangle 2"/>
            <p:cNvSpPr/>
            <p:nvPr/>
          </p:nvSpPr>
          <p:spPr>
            <a:xfrm>
              <a:off x="611560" y="5917922"/>
              <a:ext cx="338336" cy="2880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24959" y="5877272"/>
              <a:ext cx="8387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CERN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051720" y="5877272"/>
            <a:ext cx="1139391" cy="369332"/>
            <a:chOff x="611560" y="5877272"/>
            <a:chExt cx="1139391" cy="369332"/>
          </a:xfrm>
        </p:grpSpPr>
        <p:sp>
          <p:nvSpPr>
            <p:cNvPr id="11" name="Rectangle 10"/>
            <p:cNvSpPr/>
            <p:nvPr/>
          </p:nvSpPr>
          <p:spPr>
            <a:xfrm>
              <a:off x="611560" y="5917922"/>
              <a:ext cx="338336" cy="2880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24959" y="5877272"/>
              <a:ext cx="8259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3366FF"/>
                  </a:solidFill>
                </a:rPr>
                <a:t>SRCE</a:t>
              </a:r>
              <a:endParaRPr lang="en-GB" dirty="0">
                <a:solidFill>
                  <a:srgbClr val="3366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7848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 Components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0" y="1124744"/>
            <a:ext cx="9108504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sz="2800" dirty="0" smtClean="0"/>
              <a:t>ATP: SQL, Python, Oracle, MySQL</a:t>
            </a:r>
          </a:p>
          <a:p>
            <a:pPr lvl="1"/>
            <a:r>
              <a:rPr lang="en-GB" sz="2800" dirty="0" smtClean="0"/>
              <a:t>POEM: SQL, Python, Oracle, MySQL</a:t>
            </a:r>
          </a:p>
          <a:p>
            <a:pPr lvl="1"/>
            <a:r>
              <a:rPr lang="en-GB" sz="2800" dirty="0" smtClean="0"/>
              <a:t>NCG: Perl</a:t>
            </a:r>
          </a:p>
          <a:p>
            <a:pPr lvl="1"/>
            <a:r>
              <a:rPr lang="en-GB" sz="2800" dirty="0" smtClean="0"/>
              <a:t>MRS: SQL, Python, Oracle, MySQL</a:t>
            </a:r>
          </a:p>
          <a:p>
            <a:pPr lvl="1"/>
            <a:r>
              <a:rPr lang="en-GB" sz="2800" dirty="0" smtClean="0"/>
              <a:t>ACE: SQL, Python, Oracle</a:t>
            </a:r>
          </a:p>
          <a:p>
            <a:pPr lvl="1"/>
            <a:r>
              <a:rPr lang="en-GB" sz="2800" dirty="0" err="1" smtClean="0"/>
              <a:t>MyEGI</a:t>
            </a:r>
            <a:r>
              <a:rPr lang="en-GB" sz="2800" dirty="0" smtClean="0"/>
              <a:t>: Python, </a:t>
            </a:r>
            <a:r>
              <a:rPr lang="en-GB" sz="2800" dirty="0" err="1" smtClean="0"/>
              <a:t>Django</a:t>
            </a:r>
            <a:endParaRPr lang="en-GB" sz="2800" dirty="0" smtClean="0"/>
          </a:p>
          <a:p>
            <a:pPr lvl="1"/>
            <a:r>
              <a:rPr lang="en-GB" sz="2800" dirty="0" smtClean="0"/>
              <a:t>Libs &amp; clients for messaging &amp; probes: Python, Perl</a:t>
            </a:r>
          </a:p>
          <a:p>
            <a:pPr marL="457200" lvl="1" indent="0">
              <a:buNone/>
            </a:pPr>
            <a:endParaRPr lang="en-GB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921860"/>
              </p:ext>
            </p:extLst>
          </p:nvPr>
        </p:nvGraphicFramePr>
        <p:xfrm>
          <a:off x="251518" y="5157192"/>
          <a:ext cx="87129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2"/>
                <a:gridCol w="1049258"/>
                <a:gridCol w="1244710"/>
                <a:gridCol w="1244710"/>
                <a:gridCol w="1244710"/>
                <a:gridCol w="1244710"/>
                <a:gridCol w="12447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Statistics: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SQL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Python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Shell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Perl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HTML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bg1"/>
                          </a:solidFill>
                        </a:rPr>
                        <a:t>Javascript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LOC:</a:t>
                      </a:r>
                      <a:r>
                        <a:rPr lang="en-GB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200 K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42 K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76 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 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 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 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 K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974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DoW</a:t>
            </a:r>
            <a:r>
              <a:rPr lang="en-GB" dirty="0" smtClean="0"/>
              <a:t> Checkpoint 1/2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512" y="1124744"/>
            <a:ext cx="892899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3"/>
            </a:pPr>
            <a:r>
              <a:rPr lang="en-GB" sz="3600" dirty="0" err="1" smtClean="0">
                <a:solidFill>
                  <a:schemeClr val="accent1"/>
                </a:solidFill>
              </a:rPr>
              <a:t>DoW</a:t>
            </a:r>
            <a:r>
              <a:rPr lang="en-GB" sz="3600" dirty="0" smtClean="0">
                <a:solidFill>
                  <a:schemeClr val="accent1"/>
                </a:solidFill>
              </a:rPr>
              <a:t> requirements met</a:t>
            </a:r>
          </a:p>
          <a:p>
            <a:pPr lvl="1">
              <a:buFont typeface="Arial"/>
              <a:buChar char="•"/>
            </a:pPr>
            <a:r>
              <a:rPr lang="en-GB" dirty="0" smtClean="0"/>
              <a:t>WP4 TSA1.4</a:t>
            </a:r>
          </a:p>
          <a:p>
            <a:pPr lvl="2">
              <a:buFont typeface="Arial"/>
              <a:buChar char="•"/>
            </a:pPr>
            <a:r>
              <a:rPr lang="en-GB" dirty="0" smtClean="0"/>
              <a:t>migration of monitoring infrastructure to a regionalized model</a:t>
            </a:r>
          </a:p>
          <a:p>
            <a:pPr lvl="2">
              <a:buFont typeface="Arial"/>
              <a:buChar char="•"/>
            </a:pPr>
            <a:r>
              <a:rPr lang="en-GB" dirty="0"/>
              <a:t>d</a:t>
            </a:r>
            <a:r>
              <a:rPr lang="en-GB" dirty="0" smtClean="0"/>
              <a:t>eploy and run central instances for monitoring (</a:t>
            </a:r>
            <a:r>
              <a:rPr lang="en-GB" dirty="0" err="1" smtClean="0"/>
              <a:t>MyEGI</a:t>
            </a:r>
            <a:r>
              <a:rPr lang="en-GB" dirty="0" smtClean="0"/>
              <a:t> and SAM central DBs)</a:t>
            </a:r>
          </a:p>
          <a:p>
            <a:pPr lvl="1">
              <a:buFont typeface="Arial"/>
              <a:buChar char="•"/>
            </a:pPr>
            <a:r>
              <a:rPr lang="en-GB" dirty="0" smtClean="0"/>
              <a:t>WP7 TJRA1.2.6:</a:t>
            </a:r>
          </a:p>
          <a:p>
            <a:pPr lvl="2">
              <a:buFont typeface="Arial"/>
              <a:buChar char="•"/>
            </a:pPr>
            <a:r>
              <a:rPr lang="en-GB" dirty="0" err="1" smtClean="0"/>
              <a:t>MyEGI</a:t>
            </a:r>
            <a:r>
              <a:rPr lang="en-GB" dirty="0" smtClean="0"/>
              <a:t> portal (moving from ROCs to NGIs, maintenance of portal integrating new resources and middleware components)</a:t>
            </a:r>
          </a:p>
          <a:p>
            <a:pPr lvl="2">
              <a:buFont typeface="Arial"/>
              <a:buChar char="•"/>
            </a:pPr>
            <a:r>
              <a:rPr lang="en-GB" dirty="0" smtClean="0"/>
              <a:t>NCG to maintain the Nagios configurator to deal with new probes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:p14="http://schemas.microsoft.com/office/powerpoint/2010/main" val="1308291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DoW</a:t>
            </a:r>
            <a:r>
              <a:rPr lang="en-GB" dirty="0" smtClean="0"/>
              <a:t> Checkpoint 2/2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512" y="1124744"/>
            <a:ext cx="892899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3"/>
            </a:pPr>
            <a:r>
              <a:rPr lang="en-GB" sz="3600" dirty="0" err="1" smtClean="0">
                <a:solidFill>
                  <a:schemeClr val="accent1"/>
                </a:solidFill>
              </a:rPr>
              <a:t>DoW</a:t>
            </a:r>
            <a:r>
              <a:rPr lang="en-GB" sz="3600" dirty="0" smtClean="0">
                <a:solidFill>
                  <a:schemeClr val="accent1"/>
                </a:solidFill>
              </a:rPr>
              <a:t> </a:t>
            </a:r>
            <a:r>
              <a:rPr lang="en-GB" sz="3600" dirty="0" err="1" smtClean="0">
                <a:solidFill>
                  <a:schemeClr val="accent1"/>
                </a:solidFill>
              </a:rPr>
              <a:t>reqs</a:t>
            </a:r>
            <a:r>
              <a:rPr lang="en-GB" sz="3600" dirty="0">
                <a:solidFill>
                  <a:schemeClr val="accent1"/>
                </a:solidFill>
              </a:rPr>
              <a:t> </a:t>
            </a:r>
            <a:r>
              <a:rPr lang="en-GB" sz="3600" dirty="0" smtClean="0">
                <a:solidFill>
                  <a:schemeClr val="accent1"/>
                </a:solidFill>
              </a:rPr>
              <a:t>under development</a:t>
            </a:r>
          </a:p>
          <a:p>
            <a:pPr lvl="1">
              <a:buFont typeface="Arial"/>
              <a:buChar char="•"/>
            </a:pPr>
            <a:r>
              <a:rPr lang="en-GB" dirty="0" smtClean="0"/>
              <a:t>None</a:t>
            </a:r>
          </a:p>
          <a:p>
            <a:pPr marL="457200" lvl="1" indent="0"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marL="857250" indent="-857250">
              <a:buFont typeface="+mj-lt"/>
              <a:buAutoNum type="romanUcPeriod" startAt="3"/>
            </a:pPr>
            <a:r>
              <a:rPr lang="en-GB" sz="3600" dirty="0" err="1" smtClean="0">
                <a:solidFill>
                  <a:schemeClr val="accent1"/>
                </a:solidFill>
              </a:rPr>
              <a:t>DoW</a:t>
            </a:r>
            <a:r>
              <a:rPr lang="en-GB" sz="3600" dirty="0" smtClean="0">
                <a:solidFill>
                  <a:schemeClr val="accent1"/>
                </a:solidFill>
              </a:rPr>
              <a:t> </a:t>
            </a:r>
            <a:r>
              <a:rPr lang="en-GB" sz="3600" dirty="0" err="1" smtClean="0">
                <a:solidFill>
                  <a:schemeClr val="accent1"/>
                </a:solidFill>
              </a:rPr>
              <a:t>reqs</a:t>
            </a:r>
            <a:r>
              <a:rPr lang="en-GB" sz="3600" dirty="0" smtClean="0">
                <a:solidFill>
                  <a:schemeClr val="accent1"/>
                </a:solidFill>
              </a:rPr>
              <a:t> that can be met </a:t>
            </a:r>
            <a:r>
              <a:rPr lang="en-GB" sz="3600" dirty="0">
                <a:solidFill>
                  <a:schemeClr val="accent1"/>
                </a:solidFill>
              </a:rPr>
              <a:t>by EOP</a:t>
            </a:r>
          </a:p>
          <a:p>
            <a:pPr lvl="1">
              <a:buFont typeface="Arial"/>
              <a:buChar char="•"/>
            </a:pPr>
            <a:r>
              <a:rPr lang="en-GB" dirty="0" smtClean="0"/>
              <a:t>None</a:t>
            </a:r>
          </a:p>
          <a:p>
            <a:pPr marL="457200" lvl="1" indent="0">
              <a:buNone/>
            </a:pPr>
            <a:endParaRPr lang="en-GB" sz="3600" dirty="0" smtClean="0">
              <a:solidFill>
                <a:schemeClr val="accent1"/>
              </a:solidFill>
            </a:endParaRPr>
          </a:p>
          <a:p>
            <a:pPr marL="857250" indent="-857250">
              <a:buFont typeface="+mj-lt"/>
              <a:buAutoNum type="romanUcPeriod" startAt="3"/>
            </a:pPr>
            <a:r>
              <a:rPr lang="en-GB" sz="3600" dirty="0" err="1" smtClean="0">
                <a:solidFill>
                  <a:schemeClr val="accent1"/>
                </a:solidFill>
              </a:rPr>
              <a:t>DoW</a:t>
            </a:r>
            <a:r>
              <a:rPr lang="en-GB" sz="3600" dirty="0" smtClean="0">
                <a:solidFill>
                  <a:schemeClr val="accent1"/>
                </a:solidFill>
              </a:rPr>
              <a:t> </a:t>
            </a:r>
            <a:r>
              <a:rPr lang="en-GB" sz="3600" dirty="0" err="1" smtClean="0">
                <a:solidFill>
                  <a:schemeClr val="accent1"/>
                </a:solidFill>
              </a:rPr>
              <a:t>reqs</a:t>
            </a:r>
            <a:r>
              <a:rPr lang="en-GB" sz="3600" dirty="0" smtClean="0">
                <a:solidFill>
                  <a:schemeClr val="accent1"/>
                </a:solidFill>
              </a:rPr>
              <a:t> that won’t be met by EOP</a:t>
            </a:r>
            <a:endParaRPr lang="en-GB" sz="3600" dirty="0">
              <a:solidFill>
                <a:schemeClr val="accent1"/>
              </a:solidFill>
            </a:endParaRPr>
          </a:p>
          <a:p>
            <a:pPr lvl="1">
              <a:buFont typeface="Arial"/>
              <a:buChar char="•"/>
            </a:pPr>
            <a:r>
              <a:rPr lang="en-GB" dirty="0"/>
              <a:t>None</a:t>
            </a:r>
          </a:p>
          <a:p>
            <a:pPr marL="0" indent="0">
              <a:buNone/>
            </a:pPr>
            <a:endParaRPr lang="en-GB" sz="3600" dirty="0" smtClean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:p14="http://schemas.microsoft.com/office/powerpoint/2010/main" val="3045974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RT Checkpoint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5008" y="1052736"/>
            <a:ext cx="892899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3"/>
            </a:pPr>
            <a:r>
              <a:rPr lang="en-GB" sz="3200" dirty="0" smtClean="0">
                <a:solidFill>
                  <a:schemeClr val="accent1"/>
                </a:solidFill>
              </a:rPr>
              <a:t>RT Checkpoint</a:t>
            </a:r>
          </a:p>
          <a:p>
            <a:pPr lvl="1"/>
            <a:r>
              <a:rPr lang="en-GB" dirty="0" smtClean="0"/>
              <a:t>Main RT requirements met</a:t>
            </a:r>
          </a:p>
          <a:p>
            <a:pPr lvl="2"/>
            <a:r>
              <a:rPr lang="en-GB" dirty="0" smtClean="0">
                <a:hlinkClick r:id="rId3"/>
              </a:rPr>
              <a:t>RT</a:t>
            </a:r>
            <a:r>
              <a:rPr lang="en-GB" dirty="0">
                <a:hlinkClick r:id="rId3"/>
              </a:rPr>
              <a:t>-2792</a:t>
            </a:r>
            <a:r>
              <a:rPr lang="en-GB" dirty="0"/>
              <a:t>: Multi VO SAM Nagios instance</a:t>
            </a:r>
          </a:p>
          <a:p>
            <a:pPr lvl="2"/>
            <a:r>
              <a:rPr lang="en-GB" dirty="0">
                <a:hlinkClick r:id="rId4"/>
              </a:rPr>
              <a:t>RT-2793</a:t>
            </a:r>
            <a:r>
              <a:rPr lang="en-GB" dirty="0"/>
              <a:t>: SAM Run Custom </a:t>
            </a:r>
            <a:r>
              <a:rPr lang="en-GB" dirty="0" smtClean="0"/>
              <a:t>Probes</a:t>
            </a:r>
            <a:endParaRPr lang="en-GB" dirty="0"/>
          </a:p>
          <a:p>
            <a:pPr lvl="1"/>
            <a:r>
              <a:rPr lang="en-GB" dirty="0" smtClean="0"/>
              <a:t>Under development</a:t>
            </a:r>
          </a:p>
          <a:p>
            <a:pPr lvl="2"/>
            <a:r>
              <a:rPr lang="en-GB" dirty="0" smtClean="0">
                <a:hlinkClick r:id="rId5"/>
              </a:rPr>
              <a:t>RT-79</a:t>
            </a:r>
            <a:r>
              <a:rPr lang="en-GB" dirty="0"/>
              <a:t>: System to monitor operation tool </a:t>
            </a:r>
            <a:r>
              <a:rPr lang="en-GB" dirty="0" smtClean="0"/>
              <a:t>availability</a:t>
            </a:r>
          </a:p>
          <a:p>
            <a:pPr lvl="1"/>
            <a:r>
              <a:rPr lang="en-GB" dirty="0" smtClean="0"/>
              <a:t>Can be met by the end of the project</a:t>
            </a:r>
          </a:p>
          <a:p>
            <a:pPr lvl="1"/>
            <a:r>
              <a:rPr lang="en-GB" dirty="0" smtClean="0"/>
              <a:t>Need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:p14="http://schemas.microsoft.com/office/powerpoint/2010/main" val="198692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RT Checkpoint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5008" y="1052736"/>
            <a:ext cx="892899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3"/>
            </a:pPr>
            <a:r>
              <a:rPr lang="en-GB" sz="3200" dirty="0" smtClean="0">
                <a:solidFill>
                  <a:schemeClr val="accent1"/>
                </a:solidFill>
              </a:rPr>
              <a:t>RT Checkpoint</a:t>
            </a:r>
          </a:p>
          <a:p>
            <a:pPr lvl="1"/>
            <a:r>
              <a:rPr lang="en-GB" dirty="0" smtClean="0"/>
              <a:t>Probably won’t be met by the end of the project</a:t>
            </a:r>
          </a:p>
          <a:p>
            <a:pPr lvl="2"/>
            <a:r>
              <a:rPr lang="en-GB" dirty="0" smtClean="0">
                <a:hlinkClick r:id="rId3"/>
              </a:rPr>
              <a:t>RT-988</a:t>
            </a:r>
            <a:r>
              <a:rPr lang="en-GB" dirty="0"/>
              <a:t>: Handling virtual sites for </a:t>
            </a:r>
            <a:r>
              <a:rPr lang="en-GB" dirty="0" err="1" smtClean="0"/>
              <a:t>sam</a:t>
            </a:r>
            <a:endParaRPr lang="en-GB" dirty="0" smtClean="0"/>
          </a:p>
          <a:p>
            <a:pPr lvl="2"/>
            <a:r>
              <a:rPr lang="en-GB" dirty="0">
                <a:hlinkClick r:id="rId4"/>
              </a:rPr>
              <a:t>RT</a:t>
            </a:r>
            <a:r>
              <a:rPr lang="en-GB" dirty="0" smtClean="0">
                <a:hlinkClick r:id="rId4"/>
              </a:rPr>
              <a:t>-502</a:t>
            </a:r>
            <a:r>
              <a:rPr lang="en-GB" dirty="0"/>
              <a:t>: SAM/GOCDB/OPSPORTAL: Handling virtual </a:t>
            </a:r>
            <a:r>
              <a:rPr lang="en-GB" dirty="0" smtClean="0"/>
              <a:t>sites</a:t>
            </a:r>
          </a:p>
          <a:p>
            <a:pPr lvl="2"/>
            <a:r>
              <a:rPr lang="en-GB" dirty="0" smtClean="0">
                <a:hlinkClick r:id="rId5"/>
              </a:rPr>
              <a:t>RT-2791</a:t>
            </a:r>
            <a:r>
              <a:rPr lang="en-GB" dirty="0"/>
              <a:t>: SAM to monitor services and sites not in </a:t>
            </a:r>
            <a:r>
              <a:rPr lang="en-GB" dirty="0" err="1"/>
              <a:t>gocdb</a:t>
            </a:r>
            <a:endParaRPr lang="en-GB" dirty="0" smtClean="0"/>
          </a:p>
          <a:p>
            <a:pPr lvl="2"/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:p14="http://schemas.microsoft.com/office/powerpoint/2010/main" val="2671691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17004</TotalTime>
  <Words>948</Words>
  <Application>Microsoft Macintosh PowerPoint</Application>
  <PresentationFormat>On-screen Show (4:3)</PresentationFormat>
  <Paragraphs>180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EGI-InSPIRE 2</vt:lpstr>
      <vt:lpstr>EG-InSPIRE</vt:lpstr>
      <vt:lpstr>1_EG-InSPIRE</vt:lpstr>
      <vt:lpstr>PowerPoint Presentation</vt:lpstr>
      <vt:lpstr>Contents</vt:lpstr>
      <vt:lpstr>Tool and PT Description 1/2</vt:lpstr>
      <vt:lpstr>Tool and PT Description 2/2</vt:lpstr>
      <vt:lpstr>Tool Components</vt:lpstr>
      <vt:lpstr>DoW Checkpoint 1/2</vt:lpstr>
      <vt:lpstr>DoW Checkpoint 2/2</vt:lpstr>
      <vt:lpstr>RT Checkpoint</vt:lpstr>
      <vt:lpstr>RT Checkpoint</vt:lpstr>
      <vt:lpstr>Effort</vt:lpstr>
      <vt:lpstr>Effort</vt:lpstr>
      <vt:lpstr>Future Involvement</vt:lpstr>
      <vt:lpstr>Future Evolution</vt:lpstr>
      <vt:lpstr>Future Evolution</vt:lpstr>
      <vt:lpstr>Future Evolution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David Collados</cp:lastModifiedBy>
  <cp:revision>614</cp:revision>
  <cp:lastPrinted>2012-06-11T14:39:30Z</cp:lastPrinted>
  <dcterms:created xsi:type="dcterms:W3CDTF">2010-09-03T12:01:03Z</dcterms:created>
  <dcterms:modified xsi:type="dcterms:W3CDTF">2012-09-05T13:32:32Z</dcterms:modified>
</cp:coreProperties>
</file>