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5"/>
  </p:notesMasterIdLst>
  <p:sldIdLst>
    <p:sldId id="655" r:id="rId4"/>
    <p:sldId id="735" r:id="rId5"/>
    <p:sldId id="737" r:id="rId6"/>
    <p:sldId id="739" r:id="rId7"/>
    <p:sldId id="740" r:id="rId8"/>
    <p:sldId id="745" r:id="rId9"/>
    <p:sldId id="741" r:id="rId10"/>
    <p:sldId id="746" r:id="rId11"/>
    <p:sldId id="742" r:id="rId12"/>
    <p:sldId id="743" r:id="rId13"/>
    <p:sldId id="744" r:id="rId14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0" autoAdjust="0"/>
    <p:restoredTop sz="89593" autoAdjust="0"/>
  </p:normalViewPr>
  <p:slideViewPr>
    <p:cSldViewPr>
      <p:cViewPr>
        <p:scale>
          <a:sx n="70" d="100"/>
          <a:sy n="70" d="100"/>
        </p:scale>
        <p:origin x="-97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9/5/2012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17599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First Ops Tools long Term Sustainability F2F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259557"/>
            <a:ext cx="6840538" cy="865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First Ops Tools long Term Sustainability F2F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032448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First Ops Tools long Term Sustainability F2F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SA1 and JRA1 - EGI-InSPIRE Review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Ops Tools long Term Sustainability F2F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68344" cy="1470025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1"/>
                </a:solidFill>
              </a:rPr>
              <a:t>GGUS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933056"/>
            <a:ext cx="6984776" cy="1343000"/>
          </a:xfrm>
        </p:spPr>
        <p:txBody>
          <a:bodyPr/>
          <a:lstStyle/>
          <a:p>
            <a:r>
              <a:rPr lang="en-GB" sz="2400" dirty="0" smtClean="0"/>
              <a:t>First Ops Tools Long Term Sustainability F2F</a:t>
            </a:r>
            <a:endParaRPr lang="en-GB" sz="1800" dirty="0" smtClean="0"/>
          </a:p>
          <a:p>
            <a:endParaRPr lang="en-GB" sz="2400" dirty="0">
              <a:solidFill>
                <a:schemeClr val="accent1"/>
              </a:solidFill>
            </a:endParaRPr>
          </a:p>
          <a:p>
            <a:r>
              <a:rPr lang="en-GB" sz="2400" dirty="0" smtClean="0"/>
              <a:t>T. </a:t>
            </a:r>
            <a:r>
              <a:rPr lang="en-GB" sz="2400" dirty="0" err="1" smtClean="0"/>
              <a:t>Antoni</a:t>
            </a:r>
            <a:r>
              <a:rPr lang="en-GB" sz="2400" dirty="0" smtClean="0"/>
              <a:t>, E. Buttitta, </a:t>
            </a:r>
            <a:r>
              <a:rPr lang="en-GB" sz="2400" dirty="0" smtClean="0"/>
              <a:t>H. Dres, </a:t>
            </a:r>
            <a:r>
              <a:rPr lang="en-GB" sz="2400" dirty="0" smtClean="0"/>
              <a:t>O. Dulov, G</a:t>
            </a:r>
            <a:r>
              <a:rPr lang="en-GB" sz="2400" dirty="0" smtClean="0"/>
              <a:t>. </a:t>
            </a:r>
            <a:r>
              <a:rPr lang="en-GB" sz="2400" dirty="0" smtClean="0"/>
              <a:t>Grein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First Ops </a:t>
            </a:r>
            <a:r>
              <a:rPr lang="en-US" dirty="0"/>
              <a:t>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242515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7"/>
    </mc:Choice>
    <mc:Fallback xmlns="">
      <p:transition spd="slow" advTm="235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Involvement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5008" y="1052736"/>
            <a:ext cx="892899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4"/>
            </a:pPr>
            <a:r>
              <a:rPr lang="en-GB" sz="3200" dirty="0" smtClean="0">
                <a:solidFill>
                  <a:schemeClr val="accent1"/>
                </a:solidFill>
              </a:rPr>
              <a:t>Involvement after EGI-</a:t>
            </a:r>
            <a:r>
              <a:rPr lang="en-GB" sz="3200" dirty="0" err="1" smtClean="0">
                <a:solidFill>
                  <a:schemeClr val="accent1"/>
                </a:solidFill>
              </a:rPr>
              <a:t>InSPIRE</a:t>
            </a:r>
            <a:endParaRPr lang="en-GB" sz="3200" dirty="0" smtClean="0">
              <a:solidFill>
                <a:schemeClr val="accent1"/>
              </a:solidFill>
            </a:endParaRPr>
          </a:p>
          <a:p>
            <a:pPr lvl="1"/>
            <a:r>
              <a:rPr lang="en-GB" dirty="0" smtClean="0"/>
              <a:t>Is current PT interested in continuing developing/maintaining the tool after EGI-</a:t>
            </a:r>
            <a:r>
              <a:rPr lang="en-GB" dirty="0" err="1" smtClean="0"/>
              <a:t>InSPIRE</a:t>
            </a:r>
            <a:r>
              <a:rPr lang="en-GB" dirty="0" smtClean="0"/>
              <a:t>? (provided that a funding mechanism will guarantee a certain amount of effort available)</a:t>
            </a:r>
            <a:endParaRPr lang="en-GB" dirty="0"/>
          </a:p>
          <a:p>
            <a:pPr lvl="2"/>
            <a:r>
              <a:rPr lang="en-GB" dirty="0" smtClean="0"/>
              <a:t>Yes, for the complete </a:t>
            </a:r>
            <a:r>
              <a:rPr lang="en-GB" dirty="0" smtClean="0"/>
              <a:t>tool set </a:t>
            </a:r>
            <a:r>
              <a:rPr lang="en-GB" dirty="0" smtClean="0"/>
              <a:t>(GGUS, </a:t>
            </a:r>
            <a:r>
              <a:rPr lang="en-GB" dirty="0" err="1" smtClean="0"/>
              <a:t>xGUS</a:t>
            </a:r>
            <a:r>
              <a:rPr lang="en-GB" dirty="0" smtClean="0"/>
              <a:t>)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If you have an estimation of the effort considered minimal to continue the development/maintenance please report </a:t>
            </a:r>
            <a:r>
              <a:rPr lang="en-GB" dirty="0" smtClean="0"/>
              <a:t>it</a:t>
            </a:r>
          </a:p>
          <a:p>
            <a:pPr lvl="2"/>
            <a:r>
              <a:rPr lang="en-GB" smtClean="0"/>
              <a:t>See above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Evolution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5008" y="1052736"/>
            <a:ext cx="892899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4"/>
            </a:pPr>
            <a:r>
              <a:rPr lang="en-GB" sz="3200" dirty="0" smtClean="0">
                <a:solidFill>
                  <a:schemeClr val="accent1"/>
                </a:solidFill>
              </a:rPr>
              <a:t>Evolution after EGI-InSPIRE</a:t>
            </a:r>
          </a:p>
          <a:p>
            <a:pPr lvl="1"/>
            <a:r>
              <a:rPr lang="en-GB" dirty="0" smtClean="0"/>
              <a:t>How would you like to evolve the tool?</a:t>
            </a:r>
          </a:p>
          <a:p>
            <a:pPr lvl="2"/>
            <a:r>
              <a:rPr lang="en-GB" dirty="0" smtClean="0"/>
              <a:t>Vision for the tool </a:t>
            </a:r>
          </a:p>
          <a:p>
            <a:pPr lvl="3"/>
            <a:r>
              <a:rPr lang="en-GB" dirty="0" smtClean="0"/>
              <a:t>“</a:t>
            </a:r>
            <a:r>
              <a:rPr lang="en-US" dirty="0"/>
              <a:t>People who have visions should go see a doctor</a:t>
            </a:r>
            <a:r>
              <a:rPr lang="en-GB" dirty="0" smtClean="0"/>
              <a:t>!” </a:t>
            </a:r>
            <a:br>
              <a:rPr lang="en-GB" dirty="0" smtClean="0"/>
            </a:br>
            <a:r>
              <a:rPr lang="en-GB" dirty="0" smtClean="0"/>
              <a:t>(Helmut Schmidt, former German Chancellor)</a:t>
            </a:r>
          </a:p>
          <a:p>
            <a:pPr lvl="3"/>
            <a:r>
              <a:rPr lang="en-GB" dirty="0" smtClean="0"/>
              <a:t>GGUS as integration platform between UCs, DCIs, TPs</a:t>
            </a:r>
          </a:p>
          <a:p>
            <a:pPr lvl="1"/>
            <a:r>
              <a:rPr lang="en-GB" dirty="0" smtClean="0"/>
              <a:t>Describe any major changes that you consider advisable for the tool in order to improve usability, availability, sustainability</a:t>
            </a:r>
          </a:p>
          <a:p>
            <a:pPr lvl="2"/>
            <a:r>
              <a:rPr lang="en-GB" dirty="0" smtClean="0"/>
              <a:t>Technology </a:t>
            </a:r>
            <a:r>
              <a:rPr lang="en-GB" dirty="0" smtClean="0"/>
              <a:t>changes</a:t>
            </a:r>
          </a:p>
          <a:p>
            <a:pPr lvl="3"/>
            <a:r>
              <a:rPr lang="en-GB" dirty="0" smtClean="0"/>
              <a:t>None foreseen </a:t>
            </a:r>
            <a:endParaRPr lang="en-GB" dirty="0" smtClean="0"/>
          </a:p>
          <a:p>
            <a:pPr lvl="2"/>
            <a:r>
              <a:rPr lang="en-GB" dirty="0" smtClean="0"/>
              <a:t>Components </a:t>
            </a:r>
            <a:r>
              <a:rPr lang="en-GB" dirty="0" smtClean="0"/>
              <a:t>removal/addition</a:t>
            </a:r>
          </a:p>
          <a:p>
            <a:pPr lvl="3"/>
            <a:r>
              <a:rPr lang="en-GB" dirty="0"/>
              <a:t>None foreseen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484784"/>
            <a:ext cx="89289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Tool and PT Description</a:t>
            </a:r>
          </a:p>
          <a:p>
            <a:pPr marL="857250" indent="-857250">
              <a:buFont typeface="+mj-lt"/>
              <a:buAutoNum type="romanUcPeriod"/>
            </a:pPr>
            <a:r>
              <a:rPr lang="en-GB" sz="3600" dirty="0" err="1" smtClean="0">
                <a:solidFill>
                  <a:schemeClr val="accent1"/>
                </a:solidFill>
              </a:rPr>
              <a:t>DoW</a:t>
            </a:r>
            <a:r>
              <a:rPr lang="en-GB" sz="3600" dirty="0" smtClean="0">
                <a:solidFill>
                  <a:schemeClr val="accent1"/>
                </a:solidFill>
              </a:rPr>
              <a:t> Checkpoint</a:t>
            </a:r>
          </a:p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RT Checkpoint</a:t>
            </a:r>
            <a:endParaRPr lang="en-GB" sz="3600" dirty="0" smtClean="0"/>
          </a:p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Effort Evaluation</a:t>
            </a:r>
          </a:p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Future Involvement</a:t>
            </a:r>
          </a:p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Future Evolution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and PT Description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124744"/>
            <a:ext cx="89289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/>
            </a:pPr>
            <a:r>
              <a:rPr lang="en-GB" sz="3600" dirty="0" smtClean="0">
                <a:solidFill>
                  <a:schemeClr val="accent1"/>
                </a:solidFill>
              </a:rPr>
              <a:t>Quick tool overview</a:t>
            </a:r>
          </a:p>
          <a:p>
            <a:pPr lvl="1"/>
            <a:r>
              <a:rPr lang="en-GB" sz="3200" dirty="0" smtClean="0"/>
              <a:t>GGUS is the central EGI Helpdesk System</a:t>
            </a:r>
            <a:endParaRPr lang="en-GB" sz="3200" dirty="0"/>
          </a:p>
          <a:p>
            <a:pPr lvl="1"/>
            <a:r>
              <a:rPr lang="en-GB" sz="3200" dirty="0" smtClean="0"/>
              <a:t>PT composition and duties (in terms of partners)</a:t>
            </a:r>
          </a:p>
          <a:p>
            <a:pPr lvl="2"/>
            <a:r>
              <a:rPr lang="en-GB" sz="2800" dirty="0" smtClean="0"/>
              <a:t>GGUS is developed and maintained at KIT</a:t>
            </a:r>
          </a:p>
          <a:p>
            <a:pPr lvl="2"/>
            <a:r>
              <a:rPr lang="en-GB" sz="2800" dirty="0" smtClean="0"/>
              <a:t>the central instance and </a:t>
            </a:r>
            <a:r>
              <a:rPr lang="en-GB" sz="2800" dirty="0" err="1" smtClean="0"/>
              <a:t>xGUS</a:t>
            </a:r>
            <a:r>
              <a:rPr lang="en-GB" sz="2800" dirty="0" smtClean="0"/>
              <a:t> is run at KIT</a:t>
            </a:r>
          </a:p>
          <a:p>
            <a:pPr lvl="2"/>
            <a:r>
              <a:rPr lang="en-GB" sz="2800" dirty="0" smtClean="0"/>
              <a:t>Allocated effort</a:t>
            </a:r>
          </a:p>
          <a:p>
            <a:pPr lvl="3"/>
            <a:r>
              <a:rPr lang="en-GB" sz="2600" dirty="0" smtClean="0"/>
              <a:t>1 FTE for operation (SA1) 25/25/50%</a:t>
            </a:r>
          </a:p>
          <a:p>
            <a:pPr lvl="3"/>
            <a:r>
              <a:rPr lang="en-GB" sz="2600" dirty="0" smtClean="0"/>
              <a:t>1 FTE for development (JRA1) </a:t>
            </a:r>
            <a:r>
              <a:rPr lang="en-GB" sz="2600" dirty="0"/>
              <a:t>25/25/50%</a:t>
            </a:r>
          </a:p>
          <a:p>
            <a:pPr lvl="3"/>
            <a:endParaRPr lang="en-GB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 Components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124744"/>
            <a:ext cx="89289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2"/>
            </a:pPr>
            <a:r>
              <a:rPr lang="en-GB" sz="3600" dirty="0" smtClean="0">
                <a:solidFill>
                  <a:schemeClr val="accent1"/>
                </a:solidFill>
              </a:rPr>
              <a:t>Tool components overview</a:t>
            </a:r>
          </a:p>
          <a:p>
            <a:pPr lvl="1"/>
            <a:r>
              <a:rPr lang="en-GB" sz="3200" dirty="0" smtClean="0"/>
              <a:t>Main tools components</a:t>
            </a:r>
          </a:p>
          <a:p>
            <a:pPr lvl="2"/>
            <a:r>
              <a:rPr lang="en-GB" sz="2800" dirty="0" smtClean="0"/>
              <a:t>Database backend </a:t>
            </a:r>
          </a:p>
          <a:p>
            <a:pPr lvl="3"/>
            <a:r>
              <a:rPr lang="en-GB" sz="2600" dirty="0"/>
              <a:t>Oracle </a:t>
            </a:r>
            <a:r>
              <a:rPr lang="en-GB" sz="2600" dirty="0" smtClean="0"/>
              <a:t>10.2.0.4 / </a:t>
            </a:r>
            <a:r>
              <a:rPr lang="en-GB" sz="2600" dirty="0"/>
              <a:t>MySQL 5.1.52</a:t>
            </a:r>
            <a:endParaRPr lang="en-GB" sz="2600" dirty="0" smtClean="0"/>
          </a:p>
          <a:p>
            <a:pPr lvl="2"/>
            <a:r>
              <a:rPr lang="en-GB" sz="2800" dirty="0" smtClean="0"/>
              <a:t>Logic layer </a:t>
            </a:r>
          </a:p>
          <a:p>
            <a:pPr lvl="3"/>
            <a:r>
              <a:rPr lang="en-US" sz="2600" dirty="0"/>
              <a:t>BMC Action Request System 7.6.04 SP </a:t>
            </a:r>
            <a:r>
              <a:rPr lang="en-US" sz="2600" dirty="0" smtClean="0"/>
              <a:t>2</a:t>
            </a:r>
            <a:endParaRPr lang="en-GB" sz="2600" dirty="0" smtClean="0"/>
          </a:p>
          <a:p>
            <a:pPr lvl="2"/>
            <a:r>
              <a:rPr lang="en-GB" sz="2800" dirty="0" smtClean="0"/>
              <a:t>Web front end</a:t>
            </a:r>
          </a:p>
          <a:p>
            <a:pPr lvl="3"/>
            <a:r>
              <a:rPr lang="en-GB" sz="2600" dirty="0" smtClean="0"/>
              <a:t> Programming language: PHP</a:t>
            </a:r>
          </a:p>
          <a:p>
            <a:pPr lvl="3"/>
            <a:r>
              <a:rPr lang="en-GB" sz="2600" dirty="0" smtClean="0"/>
              <a:t> </a:t>
            </a:r>
            <a:r>
              <a:rPr lang="de-DE" sz="2600" dirty="0"/>
              <a:t>Development </a:t>
            </a:r>
            <a:r>
              <a:rPr lang="de-DE" sz="2600" dirty="0" smtClean="0"/>
              <a:t>Environment: </a:t>
            </a:r>
            <a:r>
              <a:rPr lang="de-DE" sz="2600" dirty="0" err="1" smtClean="0"/>
              <a:t>PhpStorm</a:t>
            </a:r>
            <a:endParaRPr lang="en-GB" sz="2600" dirty="0" smtClean="0"/>
          </a:p>
          <a:p>
            <a:pPr lvl="3"/>
            <a:r>
              <a:rPr lang="en-GB" sz="2600" dirty="0" smtClean="0"/>
              <a:t> Version Control: SVN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DoW</a:t>
            </a:r>
            <a:r>
              <a:rPr lang="en-GB" dirty="0" smtClean="0"/>
              <a:t> Checkpoint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124744"/>
            <a:ext cx="89289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3"/>
            </a:pPr>
            <a:r>
              <a:rPr lang="en-GB" sz="3600" dirty="0" err="1" smtClean="0">
                <a:solidFill>
                  <a:schemeClr val="accent1"/>
                </a:solidFill>
              </a:rPr>
              <a:t>DoW</a:t>
            </a:r>
            <a:r>
              <a:rPr lang="en-GB" sz="3600" dirty="0" smtClean="0">
                <a:solidFill>
                  <a:schemeClr val="accent1"/>
                </a:solidFill>
              </a:rPr>
              <a:t> Checkpoint </a:t>
            </a:r>
          </a:p>
          <a:p>
            <a:pPr lvl="1"/>
            <a:r>
              <a:rPr lang="en-GB" sz="3200" dirty="0" smtClean="0"/>
              <a:t>Main </a:t>
            </a:r>
            <a:r>
              <a:rPr lang="en-GB" sz="3200" dirty="0" err="1" smtClean="0"/>
              <a:t>DoW</a:t>
            </a:r>
            <a:r>
              <a:rPr lang="en-GB" sz="3200" dirty="0" smtClean="0"/>
              <a:t> requirements met</a:t>
            </a:r>
          </a:p>
          <a:p>
            <a:pPr lvl="1"/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7884368" cy="295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DoW</a:t>
            </a:r>
            <a:r>
              <a:rPr lang="en-GB" dirty="0" smtClean="0"/>
              <a:t> Checkpoint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124744"/>
            <a:ext cx="89289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3"/>
            </a:pPr>
            <a:r>
              <a:rPr lang="en-GB" sz="3600" dirty="0" err="1" smtClean="0">
                <a:solidFill>
                  <a:schemeClr val="accent1"/>
                </a:solidFill>
              </a:rPr>
              <a:t>DoW</a:t>
            </a:r>
            <a:r>
              <a:rPr lang="en-GB" sz="3600" dirty="0" smtClean="0">
                <a:solidFill>
                  <a:schemeClr val="accent1"/>
                </a:solidFill>
              </a:rPr>
              <a:t> Checkpoint</a:t>
            </a:r>
          </a:p>
          <a:p>
            <a:pPr lvl="1"/>
            <a:r>
              <a:rPr lang="en-GB" sz="3200" dirty="0" smtClean="0"/>
              <a:t>Main Dow requirements under development</a:t>
            </a:r>
          </a:p>
          <a:p>
            <a:pPr lvl="2"/>
            <a:r>
              <a:rPr lang="en-GB" dirty="0" smtClean="0"/>
              <a:t>Fine tuning of </a:t>
            </a:r>
            <a:r>
              <a:rPr lang="en-GB" dirty="0" err="1" smtClean="0"/>
              <a:t>xGUS</a:t>
            </a:r>
            <a:r>
              <a:rPr lang="en-GB" dirty="0" smtClean="0"/>
              <a:t>, </a:t>
            </a:r>
            <a:r>
              <a:rPr lang="en-GB" dirty="0" err="1" smtClean="0"/>
              <a:t>Techology</a:t>
            </a:r>
            <a:r>
              <a:rPr lang="en-GB" dirty="0" smtClean="0"/>
              <a:t> Helpdesk</a:t>
            </a:r>
          </a:p>
          <a:p>
            <a:pPr lvl="1"/>
            <a:r>
              <a:rPr lang="en-GB" sz="2800" dirty="0" smtClean="0"/>
              <a:t>Main </a:t>
            </a:r>
            <a:r>
              <a:rPr lang="en-GB" sz="2800" dirty="0" err="1" smtClean="0"/>
              <a:t>DoW</a:t>
            </a:r>
            <a:r>
              <a:rPr lang="en-GB" sz="2800" dirty="0" smtClean="0"/>
              <a:t> requirements that can be met by the end of the project</a:t>
            </a:r>
          </a:p>
          <a:p>
            <a:pPr lvl="2"/>
            <a:r>
              <a:rPr lang="en-GB" dirty="0" smtClean="0"/>
              <a:t>All</a:t>
            </a:r>
          </a:p>
          <a:p>
            <a:pPr lvl="1"/>
            <a:r>
              <a:rPr lang="en-GB" sz="2800" dirty="0" smtClean="0"/>
              <a:t>Main </a:t>
            </a:r>
            <a:r>
              <a:rPr lang="en-GB" sz="2800" dirty="0" err="1" smtClean="0"/>
              <a:t>DoW</a:t>
            </a:r>
            <a:r>
              <a:rPr lang="en-GB" sz="2800" dirty="0" smtClean="0"/>
              <a:t> requirements that probably won’t be met by the end of the project</a:t>
            </a:r>
          </a:p>
          <a:p>
            <a:pPr lvl="2"/>
            <a:r>
              <a:rPr lang="en-GB" dirty="0" smtClean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41115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RT Checkpoint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88499" y="1080710"/>
            <a:ext cx="892899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3"/>
            </a:pPr>
            <a:r>
              <a:rPr lang="en-GB" sz="3200" dirty="0" smtClean="0">
                <a:solidFill>
                  <a:schemeClr val="accent1"/>
                </a:solidFill>
              </a:rPr>
              <a:t>RT/Shopping List Checkpoint</a:t>
            </a:r>
          </a:p>
          <a:p>
            <a:pPr lvl="1"/>
            <a:r>
              <a:rPr lang="en-GB" dirty="0" smtClean="0"/>
              <a:t>Main RT requirements met</a:t>
            </a:r>
          </a:p>
          <a:p>
            <a:pPr lvl="2"/>
            <a:r>
              <a:rPr lang="en-GB" dirty="0" smtClean="0"/>
              <a:t>Report Generator (Prototype)</a:t>
            </a:r>
          </a:p>
          <a:p>
            <a:pPr lvl="1"/>
            <a:r>
              <a:rPr lang="en-GB" dirty="0" smtClean="0"/>
              <a:t>Main RT requirements under development</a:t>
            </a:r>
          </a:p>
          <a:p>
            <a:pPr lvl="2"/>
            <a:r>
              <a:rPr lang="en-GB" dirty="0"/>
              <a:t>Report </a:t>
            </a:r>
            <a:r>
              <a:rPr lang="en-GB" dirty="0" smtClean="0"/>
              <a:t>Generator (Production)</a:t>
            </a:r>
          </a:p>
          <a:p>
            <a:pPr lvl="2"/>
            <a:r>
              <a:rPr lang="en-GB" dirty="0" smtClean="0"/>
              <a:t>DB Abstraction layer</a:t>
            </a:r>
          </a:p>
          <a:p>
            <a:pPr lvl="2"/>
            <a:r>
              <a:rPr lang="en-GB" dirty="0" smtClean="0"/>
              <a:t>Consolidation of Support Units</a:t>
            </a:r>
          </a:p>
          <a:p>
            <a:pPr lvl="2"/>
            <a:r>
              <a:rPr lang="en-GB" dirty="0" smtClean="0"/>
              <a:t>Restructuring of TPM</a:t>
            </a:r>
          </a:p>
          <a:p>
            <a:pPr lvl="2"/>
            <a:r>
              <a:rPr lang="en-GB" dirty="0" smtClean="0"/>
              <a:t>On-going </a:t>
            </a:r>
            <a:r>
              <a:rPr lang="en-GB" dirty="0" smtClean="0"/>
              <a:t>revision of usability</a:t>
            </a:r>
          </a:p>
          <a:p>
            <a:pPr lvl="2"/>
            <a:r>
              <a:rPr lang="en-US" dirty="0"/>
              <a:t>System high </a:t>
            </a:r>
            <a:r>
              <a:rPr lang="en-US" dirty="0" smtClean="0"/>
              <a:t>availability (ARS splitting, Interfaces)</a:t>
            </a:r>
            <a:endParaRPr lang="de-DE" dirty="0"/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RT Checkpoint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5008" y="1052736"/>
            <a:ext cx="892899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3"/>
            </a:pPr>
            <a:r>
              <a:rPr lang="en-GB" sz="3200" dirty="0" smtClean="0">
                <a:solidFill>
                  <a:schemeClr val="accent1"/>
                </a:solidFill>
              </a:rPr>
              <a:t>RT Checkpoint</a:t>
            </a:r>
          </a:p>
          <a:p>
            <a:pPr lvl="1"/>
            <a:r>
              <a:rPr lang="en-GB" dirty="0" smtClean="0"/>
              <a:t>Main RT requirements that can be met by the end of the project</a:t>
            </a:r>
          </a:p>
          <a:p>
            <a:pPr lvl="2"/>
            <a:r>
              <a:rPr lang="en-GB" sz="1800" dirty="0" smtClean="0"/>
              <a:t>All so far</a:t>
            </a:r>
          </a:p>
          <a:p>
            <a:pPr lvl="1"/>
            <a:r>
              <a:rPr lang="en-GB" dirty="0" smtClean="0"/>
              <a:t>Main RT requirements that need discussion</a:t>
            </a:r>
          </a:p>
          <a:p>
            <a:pPr lvl="2"/>
            <a:r>
              <a:rPr lang="en-GB" dirty="0"/>
              <a:t>Security workflow for </a:t>
            </a:r>
            <a:r>
              <a:rPr lang="en-GB" dirty="0" smtClean="0"/>
              <a:t>CSIRT</a:t>
            </a:r>
          </a:p>
          <a:p>
            <a:pPr lvl="2"/>
            <a:r>
              <a:rPr lang="en-GB" dirty="0" smtClean="0"/>
              <a:t>PRACE/EUDAT  interface</a:t>
            </a:r>
          </a:p>
          <a:p>
            <a:pPr lvl="1"/>
            <a:r>
              <a:rPr lang="en-GB" dirty="0" smtClean="0"/>
              <a:t>Main RT requirements that probably won’t be met by the end of the project</a:t>
            </a:r>
          </a:p>
          <a:p>
            <a:pPr lvl="2"/>
            <a:r>
              <a:rPr lang="en-GB" sz="1800" dirty="0" smtClean="0"/>
              <a:t>None so far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19355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5008" y="1052736"/>
            <a:ext cx="892899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+mj-lt"/>
              <a:buAutoNum type="romanUcPeriod" startAt="4"/>
            </a:pPr>
            <a:r>
              <a:rPr lang="en-GB" sz="3200" dirty="0" smtClean="0">
                <a:solidFill>
                  <a:schemeClr val="accent1"/>
                </a:solidFill>
              </a:rPr>
              <a:t>Effort Evaluation and Splitting</a:t>
            </a:r>
          </a:p>
          <a:p>
            <a:pPr lvl="1"/>
            <a:r>
              <a:rPr lang="en-GB" dirty="0" smtClean="0"/>
              <a:t>Development </a:t>
            </a:r>
            <a:r>
              <a:rPr lang="en-GB" dirty="0" err="1" smtClean="0"/>
              <a:t>vs</a:t>
            </a:r>
            <a:r>
              <a:rPr lang="en-GB" dirty="0" smtClean="0"/>
              <a:t> Maintenance effort</a:t>
            </a:r>
          </a:p>
          <a:p>
            <a:pPr lvl="2"/>
            <a:r>
              <a:rPr lang="en-GB" dirty="0" smtClean="0"/>
              <a:t>DB</a:t>
            </a:r>
            <a:r>
              <a:rPr lang="en-GB" dirty="0"/>
              <a:t>: around 50%/50</a:t>
            </a:r>
            <a:r>
              <a:rPr lang="en-GB" dirty="0" smtClean="0"/>
              <a:t>% </a:t>
            </a:r>
          </a:p>
          <a:p>
            <a:pPr lvl="2"/>
            <a:r>
              <a:rPr lang="en-GB" dirty="0" smtClean="0"/>
              <a:t>Logic layer: around 50%/50%</a:t>
            </a:r>
          </a:p>
          <a:p>
            <a:pPr lvl="2"/>
            <a:r>
              <a:rPr lang="en-GB" dirty="0" smtClean="0"/>
              <a:t>Web </a:t>
            </a:r>
            <a:r>
              <a:rPr lang="en-GB" dirty="0"/>
              <a:t>front end: around 50%/50</a:t>
            </a:r>
            <a:r>
              <a:rPr lang="en-GB" dirty="0" smtClean="0"/>
              <a:t>%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Real effort tends more towards 2.5 FTE that the funded 2 FTE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First Ops Tools long Term Sustainability F2F</a:t>
            </a:r>
          </a:p>
        </p:txBody>
      </p:sp>
    </p:spTree>
    <p:extLst>
      <p:ext uri="{BB962C8B-B14F-4D97-AF65-F5344CB8AC3E}">
        <p14:creationId xmlns:p14="http://schemas.microsoft.com/office/powerpoint/2010/main" val="30459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529</Words>
  <Application>Microsoft Office PowerPoint</Application>
  <PresentationFormat>Bildschirmpräsentation (4:3)</PresentationFormat>
  <Paragraphs>121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EGI-InSPIRE 2</vt:lpstr>
      <vt:lpstr>EG-InSPIRE</vt:lpstr>
      <vt:lpstr>1_EG-InSPIRE</vt:lpstr>
      <vt:lpstr>GGUS</vt:lpstr>
      <vt:lpstr>Contents</vt:lpstr>
      <vt:lpstr>Tool and PT Description</vt:lpstr>
      <vt:lpstr>Tool Components</vt:lpstr>
      <vt:lpstr>DoW Checkpoint</vt:lpstr>
      <vt:lpstr>DoW Checkpoint</vt:lpstr>
      <vt:lpstr>RT Checkpoint</vt:lpstr>
      <vt:lpstr>RT Checkpoint</vt:lpstr>
      <vt:lpstr>Effort</vt:lpstr>
      <vt:lpstr>Future Involvement</vt:lpstr>
      <vt:lpstr>Future Evolution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Antoni, Torsten</cp:lastModifiedBy>
  <cp:revision>583</cp:revision>
  <cp:lastPrinted>2012-06-11T14:39:30Z</cp:lastPrinted>
  <dcterms:created xsi:type="dcterms:W3CDTF">2010-09-03T12:01:03Z</dcterms:created>
  <dcterms:modified xsi:type="dcterms:W3CDTF">2012-09-05T14:35:43Z</dcterms:modified>
</cp:coreProperties>
</file>